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858" r:id="rId2"/>
    <p:sldId id="860" r:id="rId3"/>
    <p:sldId id="861" r:id="rId4"/>
    <p:sldId id="862" r:id="rId5"/>
    <p:sldId id="863" r:id="rId6"/>
    <p:sldId id="864" r:id="rId7"/>
    <p:sldId id="866" r:id="rId8"/>
    <p:sldId id="1038" r:id="rId9"/>
    <p:sldId id="1040" r:id="rId10"/>
    <p:sldId id="867" r:id="rId11"/>
    <p:sldId id="1077" r:id="rId12"/>
    <p:sldId id="1078" r:id="rId13"/>
    <p:sldId id="1079" r:id="rId14"/>
    <p:sldId id="869" r:id="rId15"/>
    <p:sldId id="868" r:id="rId16"/>
    <p:sldId id="870" r:id="rId17"/>
    <p:sldId id="871" r:id="rId18"/>
    <p:sldId id="875" r:id="rId19"/>
    <p:sldId id="876" r:id="rId20"/>
    <p:sldId id="878" r:id="rId21"/>
    <p:sldId id="879" r:id="rId22"/>
    <p:sldId id="880" r:id="rId23"/>
    <p:sldId id="881" r:id="rId24"/>
    <p:sldId id="887" r:id="rId25"/>
    <p:sldId id="888" r:id="rId26"/>
    <p:sldId id="890" r:id="rId27"/>
    <p:sldId id="891" r:id="rId28"/>
    <p:sldId id="892" r:id="rId29"/>
    <p:sldId id="893" r:id="rId30"/>
    <p:sldId id="894" r:id="rId31"/>
    <p:sldId id="895" r:id="rId32"/>
    <p:sldId id="896" r:id="rId33"/>
    <p:sldId id="897" r:id="rId34"/>
    <p:sldId id="899" r:id="rId35"/>
    <p:sldId id="900" r:id="rId36"/>
    <p:sldId id="901" r:id="rId37"/>
    <p:sldId id="902" r:id="rId38"/>
    <p:sldId id="905" r:id="rId39"/>
    <p:sldId id="1071" r:id="rId40"/>
    <p:sldId id="908" r:id="rId41"/>
    <p:sldId id="915" r:id="rId42"/>
    <p:sldId id="916" r:id="rId43"/>
    <p:sldId id="917" r:id="rId44"/>
    <p:sldId id="1080" r:id="rId45"/>
    <p:sldId id="1056" r:id="rId46"/>
    <p:sldId id="936" r:id="rId47"/>
    <p:sldId id="939" r:id="rId48"/>
    <p:sldId id="940" r:id="rId49"/>
    <p:sldId id="941" r:id="rId50"/>
    <p:sldId id="942" r:id="rId51"/>
    <p:sldId id="943" r:id="rId52"/>
    <p:sldId id="944" r:id="rId53"/>
    <p:sldId id="945" r:id="rId54"/>
    <p:sldId id="946" r:id="rId55"/>
    <p:sldId id="948" r:id="rId56"/>
    <p:sldId id="949" r:id="rId57"/>
    <p:sldId id="951" r:id="rId58"/>
    <p:sldId id="953" r:id="rId59"/>
    <p:sldId id="958" r:id="rId60"/>
    <p:sldId id="959" r:id="rId61"/>
    <p:sldId id="962" r:id="rId62"/>
    <p:sldId id="966" r:id="rId63"/>
    <p:sldId id="967" r:id="rId64"/>
    <p:sldId id="968" r:id="rId65"/>
    <p:sldId id="969" r:id="rId66"/>
    <p:sldId id="970" r:id="rId67"/>
    <p:sldId id="971" r:id="rId68"/>
    <p:sldId id="976" r:id="rId69"/>
    <p:sldId id="980" r:id="rId70"/>
    <p:sldId id="981" r:id="rId71"/>
    <p:sldId id="982" r:id="rId72"/>
    <p:sldId id="985" r:id="rId73"/>
    <p:sldId id="986" r:id="rId74"/>
    <p:sldId id="989" r:id="rId75"/>
    <p:sldId id="1072" r:id="rId76"/>
    <p:sldId id="990" r:id="rId77"/>
    <p:sldId id="1073" r:id="rId78"/>
    <p:sldId id="991" r:id="rId79"/>
    <p:sldId id="1074" r:id="rId80"/>
    <p:sldId id="992" r:id="rId81"/>
    <p:sldId id="1001" r:id="rId82"/>
    <p:sldId id="1076" r:id="rId83"/>
    <p:sldId id="1069" r:id="rId84"/>
  </p:sldIdLst>
  <p:sldSz cx="12192000" cy="6858000"/>
  <p:notesSz cx="12192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B7C6"/>
    <a:srgbClr val="4BB7FB"/>
    <a:srgbClr val="4BB5C6"/>
    <a:srgbClr val="00A79E"/>
    <a:srgbClr val="00B0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1" autoAdjust="0"/>
    <p:restoredTop sz="87262" autoAdjust="0"/>
  </p:normalViewPr>
  <p:slideViewPr>
    <p:cSldViewPr>
      <p:cViewPr varScale="1">
        <p:scale>
          <a:sx n="95" d="100"/>
          <a:sy n="95" d="100"/>
        </p:scale>
        <p:origin x="546" y="78"/>
      </p:cViewPr>
      <p:guideLst>
        <p:guide orient="horz" pos="2880"/>
        <p:guide pos="2160"/>
      </p:guideLst>
    </p:cSldViewPr>
  </p:slideViewPr>
  <p:notesTextViewPr>
    <p:cViewPr>
      <p:scale>
        <a:sx n="100" d="100"/>
        <a:sy n="100" d="100"/>
      </p:scale>
      <p:origin x="0" y="0"/>
    </p:cViewPr>
  </p:notesTextViewPr>
  <p:sorterViewPr>
    <p:cViewPr varScale="1">
      <p:scale>
        <a:sx n="1" d="1"/>
        <a:sy n="1" d="1"/>
      </p:scale>
      <p:origin x="0" y="-411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CC6F763B-8E1D-4CE5-AF61-96CCCACFCC4E}" type="datetimeFigureOut">
              <a:rPr lang="tr-TR" smtClean="0"/>
              <a:pPr/>
              <a:t>06.05.2017</a:t>
            </a:fld>
            <a:endParaRPr lang="tr-TR"/>
          </a:p>
        </p:txBody>
      </p:sp>
      <p:sp>
        <p:nvSpPr>
          <p:cNvPr id="4" name="3 Slayt Görüntüsü Yer Tutucusu"/>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1219200" y="3257550"/>
            <a:ext cx="97536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236B1A61-D2A1-4F7F-ACD2-BA8A4A3820AC}" type="slidenum">
              <a:rPr lang="tr-TR" smtClean="0"/>
              <a:pPr/>
              <a:t>‹#›</a:t>
            </a:fld>
            <a:endParaRPr lang="tr-TR"/>
          </a:p>
        </p:txBody>
      </p:sp>
    </p:spTree>
    <p:extLst>
      <p:ext uri="{BB962C8B-B14F-4D97-AF65-F5344CB8AC3E}">
        <p14:creationId xmlns:p14="http://schemas.microsoft.com/office/powerpoint/2010/main" val="2396792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tanford.edu/~sdutt/images/IL2%20and%20proliferation.jpg"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tanford.edu/~sdutt/images/CD8-GVHD-Traffic.jpg"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uptodate.com/contents/clinical-manifestations-diagnosis-and-grading-of-chronic-graft-versus-host-disease/abstract/17" TargetMode="External"/><Relationship Id="rId2" Type="http://schemas.openxmlformats.org/officeDocument/2006/relationships/slide" Target="../slides/slide65.xml"/><Relationship Id="rId1" Type="http://schemas.openxmlformats.org/officeDocument/2006/relationships/notesMaster" Target="../notesMasters/notesMaster1.xml"/><Relationship Id="rId6" Type="http://schemas.openxmlformats.org/officeDocument/2006/relationships/hyperlink" Target="https://www.uptodate.com/contents/clinical-manifestations-diagnosis-and-grading-of-chronic-graft-versus-host-disease/abstract/28" TargetMode="External"/><Relationship Id="rId5" Type="http://schemas.openxmlformats.org/officeDocument/2006/relationships/hyperlink" Target="https://www.uptodate.com/contents/clinical-manifestations-diagnosis-and-grading-of-chronic-graft-versus-host-disease/abstract/26,27" TargetMode="External"/><Relationship Id="rId4" Type="http://schemas.openxmlformats.org/officeDocument/2006/relationships/hyperlink" Target="https://www.uptodate.com/contents/clinical-manifestations-diagnosis-and-grading-of-chronic-graft-versus-host-disease/abstract/1"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Ten </a:t>
            </a:r>
            <a:r>
              <a:rPr lang="tr-TR" dirty="0" err="1" smtClean="0"/>
              <a:t>to</a:t>
            </a:r>
            <a:r>
              <a:rPr lang="tr-TR" dirty="0" smtClean="0"/>
              <a:t> </a:t>
            </a:r>
            <a:r>
              <a:rPr lang="tr-TR" dirty="0" err="1" smtClean="0"/>
              <a:t>the</a:t>
            </a:r>
            <a:r>
              <a:rPr lang="tr-TR" dirty="0" smtClean="0"/>
              <a:t> </a:t>
            </a:r>
            <a:r>
              <a:rPr lang="tr-TR" dirty="0" err="1" smtClean="0"/>
              <a:t>sixth</a:t>
            </a:r>
            <a:r>
              <a:rPr lang="tr-TR" dirty="0" smtClean="0"/>
              <a:t> </a:t>
            </a:r>
            <a:r>
              <a:rPr lang="tr-TR" dirty="0" err="1" smtClean="0"/>
              <a:t>power</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a:t>
            </a:fld>
            <a:endParaRPr lang="tr-TR" dirty="0"/>
          </a:p>
        </p:txBody>
      </p:sp>
    </p:spTree>
    <p:extLst>
      <p:ext uri="{BB962C8B-B14F-4D97-AF65-F5344CB8AC3E}">
        <p14:creationId xmlns:p14="http://schemas.microsoft.com/office/powerpoint/2010/main" val="1487066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a:t>
            </a:fld>
            <a:endParaRPr lang="tr-TR"/>
          </a:p>
        </p:txBody>
      </p:sp>
    </p:spTree>
    <p:extLst>
      <p:ext uri="{BB962C8B-B14F-4D97-AF65-F5344CB8AC3E}">
        <p14:creationId xmlns:p14="http://schemas.microsoft.com/office/powerpoint/2010/main" val="698270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355600" marR="330200" indent="-342900">
              <a:lnSpc>
                <a:spcPct val="100000"/>
              </a:lnSpc>
              <a:buChar char="•"/>
              <a:tabLst>
                <a:tab pos="354965" algn="l"/>
                <a:tab pos="355600" algn="l"/>
              </a:tabLst>
            </a:pPr>
            <a:r>
              <a:rPr lang="en-US" sz="1200" spc="-5" dirty="0" smtClean="0">
                <a:latin typeface="Arial"/>
                <a:cs typeface="Arial"/>
              </a:rPr>
              <a:t>Inflammatory condition </a:t>
            </a:r>
            <a:r>
              <a:rPr lang="en-US" sz="1200" dirty="0" smtClean="0">
                <a:latin typeface="Arial"/>
                <a:cs typeface="Arial"/>
              </a:rPr>
              <a:t>affecting </a:t>
            </a:r>
            <a:r>
              <a:rPr lang="en-US" sz="1200" spc="-5" dirty="0" smtClean="0">
                <a:latin typeface="Arial"/>
                <a:cs typeface="Arial"/>
              </a:rPr>
              <a:t>one or more </a:t>
            </a:r>
            <a:r>
              <a:rPr lang="en-US" sz="1200" dirty="0" smtClean="0">
                <a:latin typeface="Arial"/>
                <a:cs typeface="Arial"/>
              </a:rPr>
              <a:t>of the  </a:t>
            </a:r>
            <a:r>
              <a:rPr lang="en-US" sz="1200" spc="-5" dirty="0" smtClean="0">
                <a:latin typeface="Arial"/>
                <a:cs typeface="Arial"/>
              </a:rPr>
              <a:t>skin, gastrointestinal </a:t>
            </a:r>
            <a:r>
              <a:rPr lang="en-US" sz="1200" dirty="0" smtClean="0">
                <a:latin typeface="Arial"/>
                <a:cs typeface="Arial"/>
              </a:rPr>
              <a:t>tract </a:t>
            </a:r>
            <a:r>
              <a:rPr lang="en-US" sz="1200" spc="-5" dirty="0" smtClean="0">
                <a:latin typeface="Arial"/>
                <a:cs typeface="Arial"/>
              </a:rPr>
              <a:t>and liver, and occurring  within 100 days </a:t>
            </a:r>
            <a:r>
              <a:rPr lang="en-US" sz="1200" dirty="0" smtClean="0">
                <a:latin typeface="Arial"/>
                <a:cs typeface="Arial"/>
              </a:rPr>
              <a:t>of </a:t>
            </a:r>
            <a:r>
              <a:rPr lang="en-US" sz="1200" spc="-5" dirty="0" smtClean="0">
                <a:latin typeface="Arial"/>
                <a:cs typeface="Arial"/>
              </a:rPr>
              <a:t>allogeneic</a:t>
            </a:r>
            <a:r>
              <a:rPr lang="en-US" sz="1200" spc="105" dirty="0" smtClean="0">
                <a:latin typeface="Arial"/>
                <a:cs typeface="Arial"/>
              </a:rPr>
              <a:t> </a:t>
            </a:r>
            <a:r>
              <a:rPr lang="en-US" sz="1200" spc="-5" dirty="0" smtClean="0">
                <a:latin typeface="Arial"/>
                <a:cs typeface="Arial"/>
              </a:rPr>
              <a:t>transplantation</a:t>
            </a:r>
            <a:endParaRPr lang="en-US" sz="1200" dirty="0" smtClean="0">
              <a:latin typeface="Arial"/>
              <a:cs typeface="Arial"/>
            </a:endParaRPr>
          </a:p>
          <a:p>
            <a:pPr marL="355600" marR="5080" indent="-342900">
              <a:lnSpc>
                <a:spcPct val="100000"/>
              </a:lnSpc>
              <a:spcBef>
                <a:spcPts val="575"/>
              </a:spcBef>
              <a:buChar char="•"/>
              <a:tabLst>
                <a:tab pos="354965" algn="l"/>
                <a:tab pos="355600" algn="l"/>
                <a:tab pos="1354455" algn="l"/>
              </a:tabLst>
            </a:pPr>
            <a:r>
              <a:rPr lang="en-US" sz="1200" spc="-5" dirty="0" smtClean="0">
                <a:latin typeface="Arial"/>
                <a:cs typeface="Arial"/>
              </a:rPr>
              <a:t>Later acknowledgement </a:t>
            </a:r>
            <a:r>
              <a:rPr lang="en-US" sz="1200" dirty="0" smtClean="0">
                <a:latin typeface="Arial"/>
                <a:cs typeface="Arial"/>
              </a:rPr>
              <a:t>of </a:t>
            </a:r>
            <a:r>
              <a:rPr lang="en-US" sz="1200" spc="-5" dirty="0" smtClean="0">
                <a:latin typeface="Arial"/>
                <a:cs typeface="Arial"/>
              </a:rPr>
              <a:t>similar syndrome  occurring beyond day 100, known </a:t>
            </a:r>
            <a:r>
              <a:rPr lang="en-US" sz="1200" dirty="0" smtClean="0">
                <a:latin typeface="Arial"/>
                <a:cs typeface="Arial"/>
              </a:rPr>
              <a:t>as </a:t>
            </a:r>
            <a:r>
              <a:rPr lang="en-US" sz="1200" spc="-5" dirty="0" smtClean="0">
                <a:latin typeface="Arial"/>
                <a:cs typeface="Arial"/>
              </a:rPr>
              <a:t>late onset acute  </a:t>
            </a:r>
            <a:r>
              <a:rPr lang="en-US" sz="1200" spc="-5" dirty="0" err="1" smtClean="0">
                <a:latin typeface="Arial"/>
                <a:cs typeface="Arial"/>
              </a:rPr>
              <a:t>GvHD</a:t>
            </a:r>
            <a:r>
              <a:rPr lang="en-US" sz="1200" spc="-5" dirty="0" smtClean="0">
                <a:latin typeface="Arial"/>
                <a:cs typeface="Arial"/>
              </a:rPr>
              <a:t>	(particularly </a:t>
            </a:r>
            <a:r>
              <a:rPr lang="en-US" sz="1200" dirty="0" smtClean="0">
                <a:latin typeface="Arial"/>
                <a:cs typeface="Arial"/>
              </a:rPr>
              <a:t>after RICT </a:t>
            </a:r>
            <a:r>
              <a:rPr lang="en-US" sz="1200" spc="-5" dirty="0" smtClean="0">
                <a:latin typeface="Arial"/>
                <a:cs typeface="Arial"/>
              </a:rPr>
              <a:t>and</a:t>
            </a:r>
            <a:r>
              <a:rPr lang="en-US" sz="1200" spc="-20" dirty="0" smtClean="0">
                <a:latin typeface="Arial"/>
                <a:cs typeface="Arial"/>
              </a:rPr>
              <a:t> </a:t>
            </a:r>
            <a:r>
              <a:rPr lang="en-US" sz="1200" spc="-5" dirty="0" smtClean="0">
                <a:latin typeface="Arial"/>
                <a:cs typeface="Arial"/>
              </a:rPr>
              <a:t>DLI)</a:t>
            </a:r>
            <a:endParaRPr lang="en-US" sz="1200" dirty="0" smtClean="0">
              <a:latin typeface="Arial"/>
              <a:cs typeface="Arial"/>
            </a:endParaRPr>
          </a:p>
          <a:p>
            <a:pPr marL="355600" indent="-342900">
              <a:lnSpc>
                <a:spcPct val="100000"/>
              </a:lnSpc>
              <a:spcBef>
                <a:spcPts val="575"/>
              </a:spcBef>
              <a:buChar char="•"/>
              <a:tabLst>
                <a:tab pos="354965" algn="l"/>
                <a:tab pos="355600" algn="l"/>
              </a:tabLst>
            </a:pPr>
            <a:r>
              <a:rPr lang="en-US" sz="1200" dirty="0" smtClean="0">
                <a:latin typeface="Arial"/>
                <a:cs typeface="Arial"/>
              </a:rPr>
              <a:t>Affects </a:t>
            </a:r>
            <a:r>
              <a:rPr lang="en-US" sz="1200" spc="-5" dirty="0" smtClean="0">
                <a:latin typeface="Arial"/>
                <a:cs typeface="Arial"/>
              </a:rPr>
              <a:t>35-45% </a:t>
            </a:r>
            <a:r>
              <a:rPr lang="en-US" sz="1200" dirty="0" smtClean="0">
                <a:latin typeface="Arial"/>
                <a:cs typeface="Arial"/>
              </a:rPr>
              <a:t>of </a:t>
            </a:r>
            <a:r>
              <a:rPr lang="en-US" sz="1200" spc="-5" dirty="0" smtClean="0">
                <a:latin typeface="Arial"/>
                <a:cs typeface="Arial"/>
              </a:rPr>
              <a:t>recipients </a:t>
            </a:r>
            <a:r>
              <a:rPr lang="en-US" sz="1200" dirty="0" smtClean="0">
                <a:latin typeface="Arial"/>
                <a:cs typeface="Arial"/>
              </a:rPr>
              <a:t>of </a:t>
            </a:r>
            <a:r>
              <a:rPr lang="en-US" sz="1200" spc="-5" dirty="0" smtClean="0">
                <a:latin typeface="Arial"/>
                <a:cs typeface="Arial"/>
              </a:rPr>
              <a:t>HLA matched,</a:t>
            </a:r>
            <a:r>
              <a:rPr lang="en-US" sz="1200" spc="20" dirty="0" smtClean="0">
                <a:latin typeface="Arial"/>
                <a:cs typeface="Arial"/>
              </a:rPr>
              <a:t> </a:t>
            </a:r>
            <a:r>
              <a:rPr lang="en-US" sz="1200" spc="-5" dirty="0" smtClean="0">
                <a:latin typeface="Arial"/>
                <a:cs typeface="Arial"/>
              </a:rPr>
              <a:t>and</a:t>
            </a:r>
            <a:endParaRPr lang="en-US" sz="1200" dirty="0" smtClean="0">
              <a:latin typeface="Arial"/>
              <a:cs typeface="Arial"/>
            </a:endParaRPr>
          </a:p>
          <a:p>
            <a:pPr marL="355600">
              <a:lnSpc>
                <a:spcPct val="100000"/>
              </a:lnSpc>
            </a:pPr>
            <a:r>
              <a:rPr lang="en-US" sz="1200" spc="-5" dirty="0" smtClean="0">
                <a:latin typeface="Arial"/>
                <a:cs typeface="Arial"/>
              </a:rPr>
              <a:t>60-80% </a:t>
            </a:r>
            <a:r>
              <a:rPr lang="en-US" sz="1200" dirty="0" smtClean="0">
                <a:latin typeface="Arial"/>
                <a:cs typeface="Arial"/>
              </a:rPr>
              <a:t>of </a:t>
            </a:r>
            <a:r>
              <a:rPr lang="en-US" sz="1200" spc="-5" dirty="0" smtClean="0">
                <a:latin typeface="Arial"/>
                <a:cs typeface="Arial"/>
              </a:rPr>
              <a:t>one </a:t>
            </a:r>
            <a:r>
              <a:rPr lang="en-US" sz="1200" dirty="0" smtClean="0">
                <a:latin typeface="Arial"/>
                <a:cs typeface="Arial"/>
              </a:rPr>
              <a:t>Ag mismatched</a:t>
            </a:r>
            <a:r>
              <a:rPr lang="en-US" sz="1200" spc="-10" dirty="0" smtClean="0">
                <a:latin typeface="Arial"/>
                <a:cs typeface="Arial"/>
              </a:rPr>
              <a:t> </a:t>
            </a:r>
            <a:r>
              <a:rPr lang="en-US" sz="1200" spc="-5" dirty="0" smtClean="0">
                <a:latin typeface="Arial"/>
                <a:cs typeface="Arial"/>
              </a:rPr>
              <a:t>transplants</a:t>
            </a:r>
            <a:endParaRPr lang="en-US" sz="1200" dirty="0" smtClean="0">
              <a:latin typeface="Arial"/>
              <a:cs typeface="Arial"/>
            </a:endParaRPr>
          </a:p>
          <a:p>
            <a:pPr marL="355600" marR="465455" indent="-342900">
              <a:lnSpc>
                <a:spcPct val="100000"/>
              </a:lnSpc>
              <a:spcBef>
                <a:spcPts val="575"/>
              </a:spcBef>
              <a:buChar char="•"/>
              <a:tabLst>
                <a:tab pos="354965" algn="l"/>
                <a:tab pos="355600" algn="l"/>
              </a:tabLst>
            </a:pPr>
            <a:r>
              <a:rPr lang="en-US" sz="1200" dirty="0" smtClean="0">
                <a:latin typeface="Arial"/>
                <a:cs typeface="Arial"/>
              </a:rPr>
              <a:t>Affects </a:t>
            </a:r>
            <a:r>
              <a:rPr lang="en-US" sz="1200" spc="-5" dirty="0" smtClean="0">
                <a:latin typeface="Arial"/>
                <a:cs typeface="Arial"/>
              </a:rPr>
              <a:t>approximately 40% </a:t>
            </a:r>
            <a:r>
              <a:rPr lang="en-US" sz="1200" dirty="0" smtClean="0">
                <a:latin typeface="Arial"/>
                <a:cs typeface="Arial"/>
              </a:rPr>
              <a:t>of </a:t>
            </a:r>
            <a:r>
              <a:rPr lang="en-US" sz="1200" spc="-5" dirty="0" smtClean="0">
                <a:latin typeface="Arial"/>
                <a:cs typeface="Arial"/>
              </a:rPr>
              <a:t>recipients </a:t>
            </a:r>
            <a:r>
              <a:rPr lang="en-US" sz="1200" dirty="0" smtClean="0">
                <a:latin typeface="Arial"/>
                <a:cs typeface="Arial"/>
              </a:rPr>
              <a:t>of </a:t>
            </a:r>
            <a:r>
              <a:rPr lang="en-US" sz="1200" spc="-5" dirty="0" smtClean="0">
                <a:latin typeface="Arial"/>
                <a:cs typeface="Arial"/>
              </a:rPr>
              <a:t>DLI but  incidence rises with increasing cell</a:t>
            </a:r>
            <a:r>
              <a:rPr lang="en-US" sz="1200" spc="120" dirty="0" smtClean="0">
                <a:latin typeface="Arial"/>
                <a:cs typeface="Arial"/>
              </a:rPr>
              <a:t> </a:t>
            </a:r>
            <a:r>
              <a:rPr lang="en-US" sz="1200" spc="-5" dirty="0" smtClean="0">
                <a:latin typeface="Arial"/>
                <a:cs typeface="Arial"/>
              </a:rPr>
              <a:t>dose</a:t>
            </a:r>
            <a:endParaRPr lang="en-US" sz="12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a:t>
            </a:fld>
            <a:endParaRPr lang="tr-TR"/>
          </a:p>
        </p:txBody>
      </p:sp>
    </p:spTree>
    <p:extLst>
      <p:ext uri="{BB962C8B-B14F-4D97-AF65-F5344CB8AC3E}">
        <p14:creationId xmlns:p14="http://schemas.microsoft.com/office/powerpoint/2010/main" val="13555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NIH consensus conference recognized 2 main categories of GVHD, each with 2 subcategories. The broad category of acute GVHD includes classic acute GVHD (</a:t>
            </a:r>
            <a:r>
              <a:rPr lang="en-US" sz="1200" b="0" i="0" kern="1200" dirty="0" err="1" smtClean="0">
                <a:solidFill>
                  <a:schemeClr val="tx1"/>
                </a:solidFill>
                <a:latin typeface="+mn-lt"/>
                <a:ea typeface="+mn-ea"/>
                <a:cs typeface="+mn-cs"/>
              </a:rPr>
              <a:t>maculopapular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erythematous</a:t>
            </a:r>
            <a:r>
              <a:rPr lang="en-US" sz="1200" b="0" i="0" kern="1200" dirty="0" smtClean="0">
                <a:solidFill>
                  <a:schemeClr val="tx1"/>
                </a:solidFill>
                <a:latin typeface="+mn-lt"/>
                <a:ea typeface="+mn-ea"/>
                <a:cs typeface="+mn-cs"/>
              </a:rPr>
              <a:t> rash, gastrointestinal symptoms, or </a:t>
            </a:r>
            <a:r>
              <a:rPr lang="en-US" sz="1200" b="0" i="0" kern="1200" dirty="0" err="1" smtClean="0">
                <a:solidFill>
                  <a:schemeClr val="tx1"/>
                </a:solidFill>
                <a:latin typeface="+mn-lt"/>
                <a:ea typeface="+mn-ea"/>
                <a:cs typeface="+mn-cs"/>
              </a:rPr>
              <a:t>cholestatic</a:t>
            </a:r>
            <a:r>
              <a:rPr lang="en-US" sz="1200" b="0" i="0" kern="1200" dirty="0" smtClean="0">
                <a:solidFill>
                  <a:schemeClr val="tx1"/>
                </a:solidFill>
                <a:latin typeface="+mn-lt"/>
                <a:ea typeface="+mn-ea"/>
                <a:cs typeface="+mn-cs"/>
              </a:rPr>
              <a:t> hepatitis) and also includes persistent, recurrent, or late-onset acute GVHD occurring more than 100 days after transplantation. The broad category of chronic GVHD includes classic chronic GVHD, presenting with manifestations that can be ascribed only to chronic GVHD. Chronic GVHD also includes an overlap syndrome, which has diagnostic or distinctive chronic GVHD manifestations together with features typical of acute 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a:t>
            </a:fld>
            <a:endParaRPr lang="tr-TR" dirty="0"/>
          </a:p>
        </p:txBody>
      </p:sp>
    </p:spTree>
    <p:extLst>
      <p:ext uri="{BB962C8B-B14F-4D97-AF65-F5344CB8AC3E}">
        <p14:creationId xmlns:p14="http://schemas.microsoft.com/office/powerpoint/2010/main" val="109421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a:t>
            </a:fld>
            <a:endParaRPr lang="tr-TR"/>
          </a:p>
        </p:txBody>
      </p:sp>
    </p:spTree>
    <p:extLst>
      <p:ext uri="{BB962C8B-B14F-4D97-AF65-F5344CB8AC3E}">
        <p14:creationId xmlns:p14="http://schemas.microsoft.com/office/powerpoint/2010/main" val="1722462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a:t>
            </a:fld>
            <a:endParaRPr lang="tr-TR" dirty="0"/>
          </a:p>
        </p:txBody>
      </p:sp>
    </p:spTree>
    <p:extLst>
      <p:ext uri="{BB962C8B-B14F-4D97-AF65-F5344CB8AC3E}">
        <p14:creationId xmlns:p14="http://schemas.microsoft.com/office/powerpoint/2010/main" val="4274999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a:t>
            </a:fld>
            <a:endParaRPr lang="tr-TR"/>
          </a:p>
        </p:txBody>
      </p:sp>
    </p:spTree>
    <p:extLst>
      <p:ext uri="{BB962C8B-B14F-4D97-AF65-F5344CB8AC3E}">
        <p14:creationId xmlns:p14="http://schemas.microsoft.com/office/powerpoint/2010/main" val="279054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7665" indent="-354965">
              <a:lnSpc>
                <a:spcPct val="100000"/>
              </a:lnSpc>
              <a:buClr>
                <a:srgbClr val="333399"/>
              </a:buClr>
              <a:buSzPct val="75000"/>
              <a:buFont typeface="Wingdings"/>
              <a:buChar char=""/>
              <a:tabLst>
                <a:tab pos="367665" algn="l"/>
                <a:tab pos="368300" algn="l"/>
              </a:tabLst>
            </a:pPr>
            <a:r>
              <a:rPr lang="en-US" sz="1200" dirty="0" smtClean="0">
                <a:solidFill>
                  <a:srgbClr val="808080"/>
                </a:solidFill>
                <a:latin typeface="Arial"/>
                <a:cs typeface="Arial"/>
              </a:rPr>
              <a:t>Graft must </a:t>
            </a:r>
            <a:r>
              <a:rPr lang="en-US" sz="1200" spc="-5" dirty="0" smtClean="0">
                <a:solidFill>
                  <a:srgbClr val="808080"/>
                </a:solidFill>
                <a:latin typeface="Arial"/>
                <a:cs typeface="Arial"/>
              </a:rPr>
              <a:t>contain immunologically </a:t>
            </a:r>
            <a:r>
              <a:rPr lang="en-US" sz="1200" dirty="0" smtClean="0">
                <a:solidFill>
                  <a:srgbClr val="808080"/>
                </a:solidFill>
                <a:latin typeface="Arial"/>
                <a:cs typeface="Arial"/>
              </a:rPr>
              <a:t>competent</a:t>
            </a:r>
            <a:r>
              <a:rPr lang="en-US" sz="1200" spc="15" dirty="0" smtClean="0">
                <a:solidFill>
                  <a:srgbClr val="808080"/>
                </a:solidFill>
                <a:latin typeface="Arial"/>
                <a:cs typeface="Arial"/>
              </a:rPr>
              <a:t> </a:t>
            </a:r>
            <a:r>
              <a:rPr lang="en-US" sz="1200" spc="-5" dirty="0" smtClean="0">
                <a:solidFill>
                  <a:srgbClr val="808080"/>
                </a:solidFill>
                <a:latin typeface="Arial"/>
                <a:cs typeface="Arial"/>
              </a:rPr>
              <a:t>cells</a:t>
            </a:r>
            <a:endParaRPr lang="en-US" sz="1200" dirty="0" smtClean="0">
              <a:latin typeface="Arial"/>
              <a:cs typeface="Arial"/>
            </a:endParaRPr>
          </a:p>
          <a:p>
            <a:pPr>
              <a:lnSpc>
                <a:spcPct val="100000"/>
              </a:lnSpc>
              <a:spcBef>
                <a:spcPts val="45"/>
              </a:spcBef>
              <a:buClr>
                <a:srgbClr val="333399"/>
              </a:buClr>
              <a:buFont typeface="Wingdings"/>
              <a:buChar char=""/>
            </a:pPr>
            <a:endParaRPr lang="en-US" sz="1800" dirty="0" smtClean="0">
              <a:latin typeface="Times New Roman"/>
              <a:cs typeface="Times New Roman"/>
            </a:endParaRPr>
          </a:p>
          <a:p>
            <a:pPr marL="367665" marR="71755" indent="-354965">
              <a:lnSpc>
                <a:spcPts val="2590"/>
              </a:lnSpc>
              <a:buClr>
                <a:srgbClr val="333399"/>
              </a:buClr>
              <a:buSzPct val="75000"/>
              <a:buFont typeface="Wingdings"/>
              <a:buChar char=""/>
              <a:tabLst>
                <a:tab pos="367665" algn="l"/>
                <a:tab pos="368300" algn="l"/>
              </a:tabLst>
            </a:pPr>
            <a:r>
              <a:rPr lang="en-US" sz="1200" spc="-5" dirty="0" smtClean="0">
                <a:solidFill>
                  <a:srgbClr val="808080"/>
                </a:solidFill>
                <a:latin typeface="Arial"/>
                <a:cs typeface="Arial"/>
              </a:rPr>
              <a:t>Recipient </a:t>
            </a:r>
            <a:r>
              <a:rPr lang="en-US" sz="1200" dirty="0" smtClean="0">
                <a:solidFill>
                  <a:srgbClr val="808080"/>
                </a:solidFill>
                <a:latin typeface="Arial"/>
                <a:cs typeface="Arial"/>
              </a:rPr>
              <a:t>must </a:t>
            </a:r>
            <a:r>
              <a:rPr lang="en-US" sz="1200" spc="-5" dirty="0" smtClean="0">
                <a:solidFill>
                  <a:srgbClr val="808080"/>
                </a:solidFill>
                <a:latin typeface="Arial"/>
                <a:cs typeface="Arial"/>
              </a:rPr>
              <a:t>express tissue antigens </a:t>
            </a:r>
            <a:r>
              <a:rPr lang="en-US" sz="1200" dirty="0" smtClean="0">
                <a:solidFill>
                  <a:srgbClr val="808080"/>
                </a:solidFill>
                <a:latin typeface="Arial"/>
                <a:cs typeface="Arial"/>
              </a:rPr>
              <a:t>not </a:t>
            </a:r>
            <a:r>
              <a:rPr lang="en-US" sz="1200" spc="-5" dirty="0" smtClean="0">
                <a:solidFill>
                  <a:srgbClr val="808080"/>
                </a:solidFill>
                <a:latin typeface="Arial"/>
                <a:cs typeface="Arial"/>
              </a:rPr>
              <a:t>present in  the</a:t>
            </a:r>
            <a:r>
              <a:rPr lang="en-US" sz="1200" spc="-85" dirty="0" smtClean="0">
                <a:solidFill>
                  <a:srgbClr val="808080"/>
                </a:solidFill>
                <a:latin typeface="Arial"/>
                <a:cs typeface="Arial"/>
              </a:rPr>
              <a:t> </a:t>
            </a:r>
            <a:r>
              <a:rPr lang="en-US" sz="1200" spc="-5" dirty="0" smtClean="0">
                <a:solidFill>
                  <a:srgbClr val="808080"/>
                </a:solidFill>
                <a:latin typeface="Arial"/>
                <a:cs typeface="Arial"/>
              </a:rPr>
              <a:t>donor</a:t>
            </a:r>
            <a:endParaRPr lang="en-US" sz="1200" dirty="0" smtClean="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6F7CBE6A-102C-43EC-90A0-C6A2A9A0FAB9}" type="slidenum">
              <a:rPr lang="tr-TR" smtClean="0"/>
              <a:pPr/>
              <a:t>10</a:t>
            </a:fld>
            <a:endParaRPr lang="tr-TR" dirty="0"/>
          </a:p>
        </p:txBody>
      </p:sp>
    </p:spTree>
    <p:extLst>
      <p:ext uri="{BB962C8B-B14F-4D97-AF65-F5344CB8AC3E}">
        <p14:creationId xmlns:p14="http://schemas.microsoft.com/office/powerpoint/2010/main" val="2259367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GVHD is a common complication and cause of mortality after allogeneic blood and marrow transplant (</a:t>
            </a:r>
            <a:r>
              <a:rPr lang="en-US" sz="1200" b="0" i="0" kern="1200" dirty="0" err="1" smtClean="0">
                <a:solidFill>
                  <a:schemeClr val="tx1"/>
                </a:solidFill>
                <a:latin typeface="+mn-lt"/>
                <a:ea typeface="+mn-ea"/>
                <a:cs typeface="+mn-cs"/>
              </a:rPr>
              <a:t>AlloBMT</a:t>
            </a:r>
            <a:r>
              <a:rPr lang="en-US" sz="1200" b="0" i="0" kern="1200" dirty="0" smtClean="0">
                <a:solidFill>
                  <a:schemeClr val="tx1"/>
                </a:solidFill>
                <a:latin typeface="+mn-lt"/>
                <a:ea typeface="+mn-ea"/>
                <a:cs typeface="+mn-cs"/>
              </a:rPr>
              <a:t>). T cells present in the donor stem cell graft can target antigens present on the leukemia, termed the graft-versus-leukemia (GVL) effect, resulting in clinical remissions and cures. Unfortunately T cells can also target host tissues that express minor </a:t>
            </a:r>
            <a:r>
              <a:rPr lang="en-US" sz="1200" b="0" i="0" kern="1200" dirty="0" err="1" smtClean="0">
                <a:solidFill>
                  <a:schemeClr val="tx1"/>
                </a:solidFill>
                <a:latin typeface="+mn-lt"/>
                <a:ea typeface="+mn-ea"/>
                <a:cs typeface="+mn-cs"/>
              </a:rPr>
              <a:t>histocompatibility</a:t>
            </a:r>
            <a:r>
              <a:rPr lang="en-US" sz="1200" b="0" i="0" kern="1200" dirty="0" smtClean="0">
                <a:solidFill>
                  <a:schemeClr val="tx1"/>
                </a:solidFill>
                <a:latin typeface="+mn-lt"/>
                <a:ea typeface="+mn-ea"/>
                <a:cs typeface="+mn-cs"/>
              </a:rPr>
              <a:t> antigens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that are mismatched to the donor, leading to GVHD.</a:t>
            </a:r>
          </a:p>
          <a:p>
            <a:r>
              <a:rPr lang="en-US" sz="1200" b="0" i="0" kern="1200" dirty="0" smtClean="0">
                <a:solidFill>
                  <a:schemeClr val="tx1"/>
                </a:solidFill>
                <a:latin typeface="+mn-lt"/>
                <a:ea typeface="+mn-ea"/>
                <a:cs typeface="+mn-cs"/>
              </a:rPr>
              <a:t>GVHD pathogenesis can be divided into distinct phases. Inflammation from the conditioning regimen activates antigen presenting cells (APCs) in the host expressing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that are foreign to the donor prime and activate donor T cells. Cytokines stimulated by the inflammation, such as gamma interferon (</a:t>
            </a:r>
            <a:r>
              <a:rPr lang="en-US" sz="1200" b="0" i="0" kern="1200" dirty="0" err="1" smtClean="0">
                <a:solidFill>
                  <a:schemeClr val="tx1"/>
                </a:solidFill>
                <a:latin typeface="+mn-lt"/>
                <a:ea typeface="+mn-ea"/>
                <a:cs typeface="+mn-cs"/>
              </a:rPr>
              <a:t>IFNg</a:t>
            </a:r>
            <a:r>
              <a:rPr lang="en-US" sz="1200" b="0" i="0" kern="1200" dirty="0" smtClean="0">
                <a:solidFill>
                  <a:schemeClr val="tx1"/>
                </a:solidFill>
                <a:latin typeface="+mn-lt"/>
                <a:ea typeface="+mn-ea"/>
                <a:cs typeface="+mn-cs"/>
              </a:rPr>
              <a:t>), enhance this activation. Donor T cells proliferate in response to being exposed to foreign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present on APCs, and attack host organs like liver, gut and skin.</a:t>
            </a:r>
          </a:p>
          <a:p>
            <a:r>
              <a:rPr lang="en-US" sz="1200" b="0" i="0" kern="1200" dirty="0" smtClean="0">
                <a:solidFill>
                  <a:schemeClr val="tx1"/>
                </a:solidFill>
                <a:latin typeface="+mn-lt"/>
                <a:ea typeface="+mn-ea"/>
                <a:cs typeface="+mn-cs"/>
              </a:rPr>
              <a:t>The activated T cells can also produce further cytokines that exacerbate GVHD further. Because GVHD can be a life threatening complication, it is typically treated with immunosuppressant drugs for weeks to months. The paradox is that GVHD, and the current drugs used for treating GVHD, inhibit the function of the donor T cells – simultaneously abrogating GVL. Therefore while GVHD may be controlled, the leukemia relapses. If GVHD is not treated, T cells may be intact to cause GVL but GVHD eventually kills the patient. Thus clinicians often allow a small amount of GVHD to occur, to reap any concurrent GVL effect, but then treat GVHD as it worsens before it becomes uncontrollable and lethal.</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16</a:t>
            </a:fld>
            <a:endParaRPr lang="tr-TR" dirty="0"/>
          </a:p>
        </p:txBody>
      </p:sp>
    </p:spTree>
    <p:extLst>
      <p:ext uri="{BB962C8B-B14F-4D97-AF65-F5344CB8AC3E}">
        <p14:creationId xmlns:p14="http://schemas.microsoft.com/office/powerpoint/2010/main" val="603372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17</a:t>
            </a:fld>
            <a:endParaRPr lang="tr-TR" dirty="0"/>
          </a:p>
        </p:txBody>
      </p:sp>
    </p:spTree>
    <p:extLst>
      <p:ext uri="{BB962C8B-B14F-4D97-AF65-F5344CB8AC3E}">
        <p14:creationId xmlns:p14="http://schemas.microsoft.com/office/powerpoint/2010/main" val="1271061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lnSpcReduction="10000"/>
          </a:bodyPr>
          <a:lstStyle/>
          <a:p>
            <a:r>
              <a:rPr lang="en-US" sz="1200" b="0" i="0" kern="1200" dirty="0" smtClean="0">
                <a:solidFill>
                  <a:schemeClr val="tx1"/>
                </a:solidFill>
                <a:latin typeface="+mn-lt"/>
                <a:ea typeface="+mn-ea"/>
                <a:cs typeface="+mn-cs"/>
              </a:rPr>
              <a:t>  HSCT without T cells results in poor engraftment and recurrent infections. Infused T cells also mediate anticancer effect against some lymphoma and leukemia. However, these donor T cells recognize the recipient’s cells as foreign and attack the epithelial cells in the skin, liver and gut causing acute graft versus host disease (GVHD) that accounts for significant morbidity and about 50% mortality associated with HSCT. Therefore, it is essential to identify the molecule(s) in donor T cells that are responsible for induction of GVHD.</a:t>
            </a:r>
          </a:p>
          <a:p>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   I have been studying the cellular mechanism of GVHD and the interactions between subpopulations of T cells involved in induction or prevention of the disease. My research demonstrates that naive phenotype subset of T cells (memory phenotype) that cause acute GVHD while memory phenotype T cells do not. Memory phenotype T cells have these unique characteristics </a:t>
            </a:r>
            <a:r>
              <a:rPr lang="en-US" sz="1200" b="1" i="0" kern="1200" dirty="0" err="1" smtClean="0">
                <a:solidFill>
                  <a:schemeClr val="tx1"/>
                </a:solidFill>
                <a:latin typeface="+mn-lt"/>
                <a:ea typeface="+mn-ea"/>
                <a:cs typeface="+mn-cs"/>
              </a:rPr>
              <a:t>i</a:t>
            </a:r>
            <a:r>
              <a:rPr lang="en-US" sz="1200" b="1" i="0" kern="1200" dirty="0" smtClean="0">
                <a:solidFill>
                  <a:schemeClr val="tx1"/>
                </a:solidFill>
                <a:latin typeface="+mn-lt"/>
                <a:ea typeface="+mn-ea"/>
                <a:cs typeface="+mn-cs"/>
              </a:rPr>
              <a:t>)</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hlinkClick r:id="rId3"/>
              </a:rPr>
              <a:t>reduced proliferation and IL-2 production</a:t>
            </a:r>
            <a:r>
              <a:rPr lang="en-US" sz="1200" b="0" i="0" kern="1200" dirty="0" smtClean="0">
                <a:solidFill>
                  <a:schemeClr val="tx1"/>
                </a:solidFill>
                <a:latin typeface="+mn-lt"/>
                <a:ea typeface="+mn-ea"/>
                <a:cs typeface="+mn-cs"/>
              </a:rPr>
              <a:t> in response to recipient antigens (allo-antigens) and </a:t>
            </a:r>
            <a:r>
              <a:rPr lang="en-US" sz="1200" b="1" i="0" kern="1200" dirty="0" smtClean="0">
                <a:solidFill>
                  <a:schemeClr val="tx1"/>
                </a:solidFill>
                <a:latin typeface="+mn-lt"/>
                <a:ea typeface="+mn-ea"/>
                <a:cs typeface="+mn-cs"/>
              </a:rPr>
              <a:t>ii)</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have</a:t>
            </a:r>
            <a:r>
              <a:rPr lang="en-US" sz="1200" b="1" i="0" kern="1200" dirty="0" err="1" smtClean="0">
                <a:solidFill>
                  <a:schemeClr val="tx1"/>
                </a:solidFill>
                <a:latin typeface="+mn-lt"/>
                <a:ea typeface="+mn-ea"/>
                <a:cs typeface="+mn-cs"/>
                <a:hlinkClick r:id="rId4"/>
              </a:rPr>
              <a:t>reduced</a:t>
            </a:r>
            <a:r>
              <a:rPr lang="en-US" sz="1200" b="1" i="0" kern="1200" dirty="0" smtClean="0">
                <a:solidFill>
                  <a:schemeClr val="tx1"/>
                </a:solidFill>
                <a:latin typeface="+mn-lt"/>
                <a:ea typeface="+mn-ea"/>
                <a:cs typeface="+mn-cs"/>
                <a:hlinkClick r:id="rId4"/>
              </a:rPr>
              <a:t> ability to traffic to target to GVHD target organs</a:t>
            </a:r>
            <a:r>
              <a:rPr lang="en-US" sz="1200" b="0" i="0" kern="1200" dirty="0" smtClean="0">
                <a:solidFill>
                  <a:schemeClr val="tx1"/>
                </a:solidFill>
                <a:latin typeface="+mn-lt"/>
                <a:ea typeface="+mn-ea"/>
                <a:cs typeface="+mn-cs"/>
              </a:rPr>
              <a:t>. Therefore, I intend to identify transcription factors and cell signaling molecules that regulate their functions</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Figure 1: Pathogenesis of acute GVHD. Conditioning by irradiation and/or chemotherapy causes tissue damage. Damaged tissues and cells release DAMPs (HMGB-1), PAMPs (LPS) from gut </a:t>
            </a:r>
            <a:r>
              <a:rPr lang="en-US" sz="1200" b="0" i="0" kern="1200" dirty="0" err="1" smtClean="0">
                <a:solidFill>
                  <a:schemeClr val="tx1"/>
                </a:solidFill>
                <a:latin typeface="+mn-lt"/>
                <a:ea typeface="+mn-ea"/>
                <a:cs typeface="+mn-cs"/>
              </a:rPr>
              <a:t>microbiota</a:t>
            </a:r>
            <a:r>
              <a:rPr lang="en-US" sz="1200" b="0" i="0" kern="1200" dirty="0" smtClean="0">
                <a:solidFill>
                  <a:schemeClr val="tx1"/>
                </a:solidFill>
                <a:latin typeface="+mn-lt"/>
                <a:ea typeface="+mn-ea"/>
                <a:cs typeface="+mn-cs"/>
              </a:rPr>
              <a:t> as well as inflammatory cytokines such as IL-1β, IL-6, and TNF-α, which contribute to the “cytokine storm.” These are the first danger signals that activate host APCs, which activate and polarized donor T-cells toward pathogenic T-cells (TH1 and TH17 for CD4 and TC1, TC17 for CD8). Activated pathogenic T-cells infiltrate target organs (i.e., GI tract, liver, skin) and amplify local tissue destruction. The presence of regulatory T-cells (</a:t>
            </a:r>
            <a:r>
              <a:rPr lang="en-US" sz="1200" b="0" i="0" kern="1200" dirty="0" err="1" smtClean="0">
                <a:solidFill>
                  <a:schemeClr val="tx1"/>
                </a:solidFill>
                <a:latin typeface="+mn-lt"/>
                <a:ea typeface="+mn-ea"/>
                <a:cs typeface="+mn-cs"/>
              </a:rPr>
              <a:t>Tregs</a:t>
            </a:r>
            <a:r>
              <a:rPr lang="en-US" sz="1200" b="0" i="0" kern="1200" dirty="0" smtClean="0">
                <a:solidFill>
                  <a:schemeClr val="tx1"/>
                </a:solidFill>
                <a:latin typeface="+mn-lt"/>
                <a:ea typeface="+mn-ea"/>
                <a:cs typeface="+mn-cs"/>
              </a:rPr>
              <a:t>) helps reduce GVHD severity through the inhibition of pathogenic cells activation and/or expansion at early or further phases of GVHD. Some of these DAMPs and PAMPs such as </a:t>
            </a:r>
            <a:r>
              <a:rPr lang="en-US" sz="1200" b="0" i="0" kern="1200" dirty="0" err="1" smtClean="0">
                <a:solidFill>
                  <a:schemeClr val="tx1"/>
                </a:solidFill>
                <a:latin typeface="+mn-lt"/>
                <a:ea typeface="+mn-ea"/>
                <a:cs typeface="+mn-cs"/>
              </a:rPr>
              <a:t>elafin</a:t>
            </a:r>
            <a:r>
              <a:rPr lang="en-US" sz="1200" b="0" i="0" kern="1200" dirty="0" smtClean="0">
                <a:solidFill>
                  <a:schemeClr val="tx1"/>
                </a:solidFill>
                <a:latin typeface="+mn-lt"/>
                <a:ea typeface="+mn-ea"/>
                <a:cs typeface="+mn-cs"/>
              </a:rPr>
              <a:t> (skin-specific), regenerating islet-derived 3-alpha (REG3α, gut-specific), and suppressor of </a:t>
            </a:r>
            <a:r>
              <a:rPr lang="en-US" sz="1200" b="0" i="0" kern="1200" dirty="0" err="1" smtClean="0">
                <a:solidFill>
                  <a:schemeClr val="tx1"/>
                </a:solidFill>
                <a:latin typeface="+mn-lt"/>
                <a:ea typeface="+mn-ea"/>
                <a:cs typeface="+mn-cs"/>
              </a:rPr>
              <a:t>tumorigenicity</a:t>
            </a:r>
            <a:r>
              <a:rPr lang="en-US" sz="1200" b="0" i="0" kern="1200" dirty="0" smtClean="0">
                <a:solidFill>
                  <a:schemeClr val="tx1"/>
                </a:solidFill>
                <a:latin typeface="+mn-lt"/>
                <a:ea typeface="+mn-ea"/>
                <a:cs typeface="+mn-cs"/>
              </a:rPr>
              <a:t> 2 (ST2, a member of the IL-1 receptor family, binding IL-33) have been shown to be biomarkers</a:t>
            </a:r>
            <a:endParaRPr lang="tr-TR" dirty="0" smtClean="0"/>
          </a:p>
          <a:p>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19</a:t>
            </a:fld>
            <a:endParaRPr lang="tr-TR" dirty="0"/>
          </a:p>
        </p:txBody>
      </p:sp>
    </p:spTree>
    <p:extLst>
      <p:ext uri="{BB962C8B-B14F-4D97-AF65-F5344CB8AC3E}">
        <p14:creationId xmlns:p14="http://schemas.microsoft.com/office/powerpoint/2010/main" val="2464630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Clinical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acute</a:t>
            </a:r>
            <a:r>
              <a:rPr lang="tr-TR" sz="1200" b="0" i="0" kern="1200" dirty="0" smtClean="0">
                <a:solidFill>
                  <a:schemeClr val="tx1"/>
                </a:solidFill>
                <a:latin typeface="+mn-lt"/>
                <a:ea typeface="+mn-ea"/>
                <a:cs typeface="+mn-cs"/>
              </a:rPr>
              <a:t> GVHD </a:t>
            </a:r>
            <a:r>
              <a:rPr lang="tr-TR" sz="1200" b="0" i="0" kern="1200" dirty="0" err="1" smtClean="0">
                <a:solidFill>
                  <a:schemeClr val="tx1"/>
                </a:solidFill>
                <a:latin typeface="+mn-lt"/>
                <a:ea typeface="+mn-ea"/>
                <a:cs typeface="+mn-cs"/>
              </a:rPr>
              <a:t>include</a:t>
            </a:r>
            <a:r>
              <a:rPr lang="tr-TR" sz="1200" b="0" i="0" kern="1200" dirty="0" smtClean="0">
                <a:solidFill>
                  <a:schemeClr val="tx1"/>
                </a:solidFill>
                <a:latin typeface="+mn-lt"/>
                <a:ea typeface="+mn-ea"/>
                <a:cs typeface="+mn-cs"/>
              </a:rPr>
              <a:t> a </a:t>
            </a:r>
            <a:r>
              <a:rPr lang="tr-TR" sz="1200" b="0" i="0" kern="1200" dirty="0" err="1" smtClean="0">
                <a:solidFill>
                  <a:schemeClr val="tx1"/>
                </a:solidFill>
                <a:latin typeface="+mn-lt"/>
                <a:ea typeface="+mn-ea"/>
                <a:cs typeface="+mn-cs"/>
              </a:rPr>
              <a:t>classic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maculopapular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rash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persistent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nausea</a:t>
            </a:r>
            <a:r>
              <a:rPr lang="tr-TR" sz="1200" b="0" i="0" kern="1200" dirty="0" smtClean="0">
                <a:solidFill>
                  <a:schemeClr val="tx1"/>
                </a:solidFill>
                <a:latin typeface="+mn-lt"/>
                <a:ea typeface="+mn-ea"/>
                <a:cs typeface="+mn-cs"/>
              </a:rPr>
              <a:t> and/</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emesis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abdominal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cramps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diarrhea</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contrast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chronic GVHD </a:t>
            </a:r>
            <a:r>
              <a:rPr lang="tr-TR" sz="1200" b="0" i="0" kern="1200" dirty="0" err="1" smtClean="0">
                <a:solidFill>
                  <a:schemeClr val="tx1"/>
                </a:solidFill>
                <a:latin typeface="+mn-lt"/>
                <a:ea typeface="+mn-ea"/>
                <a:cs typeface="+mn-cs"/>
              </a:rPr>
              <a:t>commonly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demonstrate</a:t>
            </a:r>
            <a:r>
              <a:rPr lang="tr-TR" sz="1200" b="0" i="0" kern="1200" dirty="0" smtClean="0">
                <a:solidFill>
                  <a:schemeClr val="tx1"/>
                </a:solidFill>
                <a:latin typeface="+mn-lt"/>
                <a:ea typeface="+mn-ea"/>
                <a:cs typeface="+mn-cs"/>
              </a:rPr>
              <a:t> skin </a:t>
            </a:r>
            <a:r>
              <a:rPr lang="tr-TR" sz="1200" b="0" i="0" kern="1200" dirty="0" err="1" smtClean="0">
                <a:solidFill>
                  <a:schemeClr val="tx1"/>
                </a:solidFill>
                <a:latin typeface="+mn-lt"/>
                <a:ea typeface="+mn-ea"/>
                <a:cs typeface="+mn-cs"/>
              </a:rPr>
              <a:t>involvement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resembling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lichen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planus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the cutaneous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scleroderma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dry</a:t>
            </a:r>
            <a:r>
              <a:rPr lang="tr-TR" sz="1200" b="0" i="0" kern="1200" dirty="0" smtClean="0">
                <a:solidFill>
                  <a:schemeClr val="tx1"/>
                </a:solidFill>
                <a:latin typeface="+mn-lt"/>
                <a:ea typeface="+mn-ea"/>
                <a:cs typeface="+mn-cs"/>
              </a:rPr>
              <a:t> oral </a:t>
            </a:r>
            <a:r>
              <a:rPr lang="tr-TR" sz="1200" b="0" i="0" kern="1200" dirty="0" err="1" smtClean="0">
                <a:solidFill>
                  <a:schemeClr val="tx1"/>
                </a:solidFill>
                <a:latin typeface="+mn-lt"/>
                <a:ea typeface="+mn-ea"/>
                <a:cs typeface="+mn-cs"/>
              </a:rPr>
              <a:t>mucosa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ulcerations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sclerosis</a:t>
            </a:r>
            <a:r>
              <a:rPr lang="tr-TR" sz="1200" b="0" i="0" kern="1200" dirty="0" smtClean="0">
                <a:solidFill>
                  <a:schemeClr val="tx1"/>
                </a:solidFill>
                <a:latin typeface="+mn-lt"/>
                <a:ea typeface="+mn-ea"/>
                <a:cs typeface="+mn-cs"/>
              </a:rPr>
              <a:t> of the gastrointestinal </a:t>
            </a:r>
            <a:r>
              <a:rPr lang="tr-TR" sz="1200" b="0" i="0" kern="1200" dirty="0" err="1" smtClean="0">
                <a:solidFill>
                  <a:schemeClr val="tx1"/>
                </a:solidFill>
                <a:latin typeface="+mn-lt"/>
                <a:ea typeface="+mn-ea"/>
                <a:cs typeface="+mn-cs"/>
              </a:rPr>
              <a:t>tract</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21</a:t>
            </a:fld>
            <a:endParaRPr lang="tr-TR" dirty="0"/>
          </a:p>
        </p:txBody>
      </p:sp>
    </p:spTree>
    <p:extLst>
      <p:ext uri="{BB962C8B-B14F-4D97-AF65-F5344CB8AC3E}">
        <p14:creationId xmlns:p14="http://schemas.microsoft.com/office/powerpoint/2010/main" val="2983560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7CBE6A-102C-43EC-90A0-C6A2A9A0FAB9}" type="slidenum">
              <a:rPr lang="tr-TR" smtClean="0"/>
              <a:pPr/>
              <a:t>22</a:t>
            </a:fld>
            <a:endParaRPr lang="tr-TR" dirty="0"/>
          </a:p>
        </p:txBody>
      </p:sp>
    </p:spTree>
    <p:extLst>
      <p:ext uri="{BB962C8B-B14F-4D97-AF65-F5344CB8AC3E}">
        <p14:creationId xmlns:p14="http://schemas.microsoft.com/office/powerpoint/2010/main" val="600286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err="1" smtClean="0"/>
              <a:t>Histologic</a:t>
            </a:r>
            <a:r>
              <a:rPr lang="tr-TR" sz="1200" dirty="0" smtClean="0"/>
              <a:t> </a:t>
            </a:r>
            <a:r>
              <a:rPr lang="tr-TR" sz="1200" dirty="0" err="1" smtClean="0"/>
              <a:t>examination</a:t>
            </a:r>
            <a:r>
              <a:rPr lang="tr-TR" sz="1200" dirty="0" smtClean="0"/>
              <a:t> of the skin </a:t>
            </a:r>
            <a:r>
              <a:rPr lang="tr-TR" sz="1200" dirty="0" err="1" smtClean="0"/>
              <a:t>reveals</a:t>
            </a:r>
            <a:r>
              <a:rPr lang="tr-TR" sz="1200" dirty="0" smtClean="0"/>
              <a:t> </a:t>
            </a:r>
            <a:r>
              <a:rPr lang="tr-TR" sz="1200" dirty="0" err="1" smtClean="0"/>
              <a:t>changes</a:t>
            </a:r>
            <a:r>
              <a:rPr lang="tr-TR" sz="1200" dirty="0" smtClean="0"/>
              <a:t> in the </a:t>
            </a:r>
            <a:r>
              <a:rPr lang="tr-TR" sz="1200" dirty="0" err="1" smtClean="0"/>
              <a:t>dermal</a:t>
            </a:r>
            <a:r>
              <a:rPr lang="tr-TR" sz="1200" dirty="0" smtClean="0"/>
              <a:t> and </a:t>
            </a:r>
            <a:r>
              <a:rPr lang="tr-TR" sz="1200" dirty="0" err="1" smtClean="0"/>
              <a:t>epidermal</a:t>
            </a:r>
            <a:r>
              <a:rPr lang="tr-TR" sz="1200" dirty="0" smtClean="0"/>
              <a:t> </a:t>
            </a:r>
            <a:r>
              <a:rPr lang="tr-TR" sz="1200" dirty="0" err="1" smtClean="0"/>
              <a:t>layers</a:t>
            </a:r>
            <a:r>
              <a:rPr lang="tr-TR" sz="1200" dirty="0" smtClean="0"/>
              <a:t> </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24</a:t>
            </a:fld>
            <a:endParaRPr lang="tr-TR" dirty="0"/>
          </a:p>
        </p:txBody>
      </p:sp>
    </p:spTree>
    <p:extLst>
      <p:ext uri="{BB962C8B-B14F-4D97-AF65-F5344CB8AC3E}">
        <p14:creationId xmlns:p14="http://schemas.microsoft.com/office/powerpoint/2010/main" val="442504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438784" indent="-342900">
              <a:lnSpc>
                <a:spcPct val="100000"/>
              </a:lnSpc>
              <a:spcBef>
                <a:spcPts val="480"/>
              </a:spcBef>
              <a:buChar char="•"/>
              <a:tabLst>
                <a:tab pos="438784" algn="l"/>
                <a:tab pos="439420" algn="l"/>
              </a:tabLst>
            </a:pPr>
            <a:r>
              <a:rPr lang="tr-TR" sz="1200" dirty="0" err="1" smtClean="0">
                <a:latin typeface="Arial"/>
                <a:cs typeface="Arial"/>
              </a:rPr>
              <a:t>Apoptosis</a:t>
            </a:r>
            <a:r>
              <a:rPr lang="tr-TR" sz="1200" dirty="0" smtClean="0">
                <a:latin typeface="Arial"/>
                <a:cs typeface="Arial"/>
              </a:rPr>
              <a:t> at </a:t>
            </a:r>
            <a:r>
              <a:rPr lang="tr-TR" sz="1200" dirty="0" err="1" smtClean="0">
                <a:latin typeface="Arial"/>
                <a:cs typeface="Arial"/>
              </a:rPr>
              <a:t>base</a:t>
            </a:r>
            <a:r>
              <a:rPr lang="tr-TR" sz="1200" spc="-125" dirty="0" smtClean="0">
                <a:latin typeface="Arial"/>
                <a:cs typeface="Arial"/>
              </a:rPr>
              <a:t> </a:t>
            </a:r>
            <a:r>
              <a:rPr lang="tr-TR" sz="1200" dirty="0" smtClean="0">
                <a:latin typeface="Arial"/>
                <a:cs typeface="Arial"/>
              </a:rPr>
              <a:t>of</a:t>
            </a:r>
          </a:p>
          <a:p>
            <a:pPr marL="438784">
              <a:lnSpc>
                <a:spcPct val="100000"/>
              </a:lnSpc>
            </a:pPr>
            <a:r>
              <a:rPr lang="tr-TR" sz="1200" dirty="0" err="1" smtClean="0">
                <a:latin typeface="Arial"/>
                <a:cs typeface="Arial"/>
              </a:rPr>
              <a:t>epidermal</a:t>
            </a:r>
            <a:r>
              <a:rPr lang="tr-TR" sz="1200" dirty="0" smtClean="0">
                <a:latin typeface="Arial"/>
                <a:cs typeface="Arial"/>
              </a:rPr>
              <a:t> </a:t>
            </a:r>
            <a:r>
              <a:rPr lang="tr-TR" sz="1200" dirty="0" err="1" smtClean="0">
                <a:latin typeface="Arial"/>
                <a:cs typeface="Arial"/>
              </a:rPr>
              <a:t>rete</a:t>
            </a:r>
            <a:r>
              <a:rPr lang="tr-TR" sz="1200" spc="-135" dirty="0" smtClean="0">
                <a:latin typeface="Arial"/>
                <a:cs typeface="Arial"/>
              </a:rPr>
              <a:t> </a:t>
            </a:r>
            <a:r>
              <a:rPr lang="tr-TR" sz="1200" dirty="0" err="1" smtClean="0">
                <a:latin typeface="Arial"/>
                <a:cs typeface="Arial"/>
              </a:rPr>
              <a:t>pegs</a:t>
            </a:r>
            <a:endParaRPr lang="tr-TR" sz="1200" dirty="0" smtClean="0">
              <a:latin typeface="Arial"/>
              <a:cs typeface="Arial"/>
            </a:endParaRPr>
          </a:p>
          <a:p>
            <a:pPr marL="438784" marR="502920" indent="-342900">
              <a:lnSpc>
                <a:spcPct val="100000"/>
              </a:lnSpc>
              <a:spcBef>
                <a:spcPts val="480"/>
              </a:spcBef>
              <a:buChar char="•"/>
              <a:tabLst>
                <a:tab pos="438784" algn="l"/>
                <a:tab pos="439420" algn="l"/>
              </a:tabLst>
            </a:pPr>
            <a:r>
              <a:rPr lang="tr-TR" sz="1200" dirty="0" err="1" smtClean="0">
                <a:latin typeface="Arial"/>
                <a:cs typeface="Arial"/>
              </a:rPr>
              <a:t>Dyskeratosis</a:t>
            </a:r>
            <a:r>
              <a:rPr lang="tr-TR" sz="1200" dirty="0" smtClean="0">
                <a:latin typeface="Arial"/>
                <a:cs typeface="Arial"/>
              </a:rPr>
              <a:t> </a:t>
            </a:r>
            <a:r>
              <a:rPr lang="tr-TR" sz="1200" dirty="0" err="1" smtClean="0">
                <a:latin typeface="Arial"/>
                <a:cs typeface="Arial"/>
              </a:rPr>
              <a:t>with</a:t>
            </a:r>
            <a:r>
              <a:rPr lang="tr-TR" sz="1200" spc="-95" dirty="0" smtClean="0">
                <a:latin typeface="Arial"/>
                <a:cs typeface="Arial"/>
              </a:rPr>
              <a:t> </a:t>
            </a:r>
            <a:r>
              <a:rPr lang="tr-TR" sz="1200" dirty="0" err="1" smtClean="0">
                <a:latin typeface="Arial"/>
                <a:cs typeface="Arial"/>
              </a:rPr>
              <a:t>adjacent</a:t>
            </a:r>
            <a:r>
              <a:rPr lang="tr-TR" sz="1200" dirty="0" smtClean="0">
                <a:latin typeface="Arial"/>
                <a:cs typeface="Arial"/>
              </a:rPr>
              <a:t>  </a:t>
            </a:r>
            <a:r>
              <a:rPr lang="tr-TR" sz="1200" dirty="0" err="1" smtClean="0">
                <a:latin typeface="Arial"/>
                <a:cs typeface="Arial"/>
              </a:rPr>
              <a:t>satellite</a:t>
            </a:r>
            <a:r>
              <a:rPr lang="tr-TR" sz="1200" spc="-114" dirty="0" smtClean="0">
                <a:latin typeface="Arial"/>
                <a:cs typeface="Arial"/>
              </a:rPr>
              <a:t> </a:t>
            </a:r>
            <a:r>
              <a:rPr lang="tr-TR" sz="1200" dirty="0" err="1" smtClean="0">
                <a:latin typeface="Arial"/>
                <a:cs typeface="Arial"/>
              </a:rPr>
              <a:t>lymphocytes</a:t>
            </a:r>
            <a:endParaRPr lang="tr-TR" sz="1200" dirty="0" smtClean="0">
              <a:latin typeface="Arial"/>
              <a:cs typeface="Arial"/>
            </a:endParaRPr>
          </a:p>
          <a:p>
            <a:pPr marL="438784" marR="715645" indent="-342900">
              <a:lnSpc>
                <a:spcPct val="100000"/>
              </a:lnSpc>
              <a:spcBef>
                <a:spcPts val="480"/>
              </a:spcBef>
              <a:buChar char="•"/>
              <a:tabLst>
                <a:tab pos="438784" algn="l"/>
                <a:tab pos="439420" algn="l"/>
              </a:tabLst>
            </a:pPr>
            <a:r>
              <a:rPr lang="tr-TR" sz="1200" dirty="0" err="1" smtClean="0">
                <a:latin typeface="Arial"/>
                <a:cs typeface="Arial"/>
              </a:rPr>
              <a:t>Perivascular</a:t>
            </a:r>
            <a:r>
              <a:rPr lang="tr-TR" sz="1200" spc="-100" dirty="0" smtClean="0">
                <a:latin typeface="Arial"/>
                <a:cs typeface="Arial"/>
              </a:rPr>
              <a:t> </a:t>
            </a:r>
            <a:r>
              <a:rPr lang="tr-TR" sz="1200" dirty="0" err="1" smtClean="0">
                <a:latin typeface="Arial"/>
                <a:cs typeface="Arial"/>
              </a:rPr>
              <a:t>lymphocytic</a:t>
            </a:r>
            <a:r>
              <a:rPr lang="tr-TR" sz="1200" dirty="0" smtClean="0">
                <a:latin typeface="Arial"/>
                <a:cs typeface="Arial"/>
              </a:rPr>
              <a:t>  </a:t>
            </a:r>
            <a:r>
              <a:rPr lang="tr-TR" sz="1200" dirty="0" err="1" smtClean="0">
                <a:latin typeface="Arial"/>
                <a:cs typeface="Arial"/>
              </a:rPr>
              <a:t>infiltration</a:t>
            </a:r>
            <a:r>
              <a:rPr lang="tr-TR" sz="1200" dirty="0" smtClean="0">
                <a:latin typeface="Arial"/>
                <a:cs typeface="Arial"/>
              </a:rPr>
              <a:t> in </a:t>
            </a:r>
            <a:r>
              <a:rPr lang="tr-TR" sz="1200" spc="-5" dirty="0" smtClean="0">
                <a:latin typeface="Arial"/>
                <a:cs typeface="Arial"/>
              </a:rPr>
              <a:t>the</a:t>
            </a:r>
            <a:r>
              <a:rPr lang="tr-TR" sz="1200" spc="-95" dirty="0" smtClean="0">
                <a:latin typeface="Arial"/>
                <a:cs typeface="Arial"/>
              </a:rPr>
              <a:t> </a:t>
            </a:r>
            <a:r>
              <a:rPr lang="tr-TR" sz="1200" dirty="0" err="1" smtClean="0">
                <a:latin typeface="Arial"/>
                <a:cs typeface="Arial"/>
              </a:rPr>
              <a:t>dermis</a:t>
            </a:r>
            <a:r>
              <a:rPr lang="tr-TR" sz="1200" dirty="0" smtClean="0">
                <a:latin typeface="Arial"/>
                <a:cs typeface="Arial"/>
              </a:rPr>
              <a:t>.</a:t>
            </a:r>
            <a:endParaRPr lang="tr-TR" sz="1200" dirty="0">
              <a:latin typeface="Arial"/>
              <a:cs typeface="Arial"/>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26</a:t>
            </a:fld>
            <a:endParaRPr lang="tr-TR" dirty="0"/>
          </a:p>
        </p:txBody>
      </p:sp>
    </p:spTree>
    <p:extLst>
      <p:ext uri="{BB962C8B-B14F-4D97-AF65-F5344CB8AC3E}">
        <p14:creationId xmlns:p14="http://schemas.microsoft.com/office/powerpoint/2010/main" val="2554800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25000" lnSpcReduction="20000"/>
          </a:bodyPr>
          <a:lstStyle/>
          <a:p>
            <a:pPr marL="12700">
              <a:lnSpc>
                <a:spcPct val="100000"/>
              </a:lnSpc>
            </a:pPr>
            <a:r>
              <a:rPr lang="tr-TR" sz="1800" b="1" spc="-5" dirty="0" err="1" smtClean="0">
                <a:solidFill>
                  <a:srgbClr val="808080"/>
                </a:solidFill>
                <a:latin typeface="Arial"/>
                <a:cs typeface="Arial"/>
              </a:rPr>
              <a:t>Pharmacological</a:t>
            </a:r>
            <a:endParaRPr lang="tr-TR" sz="1800" dirty="0" smtClean="0">
              <a:latin typeface="Arial"/>
              <a:cs typeface="Arial"/>
            </a:endParaRPr>
          </a:p>
          <a:p>
            <a:pPr marL="367665" indent="-354965">
              <a:lnSpc>
                <a:spcPct val="100000"/>
              </a:lnSpc>
              <a:spcBef>
                <a:spcPts val="21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Immunosuppression</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err="1" smtClean="0">
                <a:solidFill>
                  <a:srgbClr val="808080"/>
                </a:solidFill>
                <a:latin typeface="Arial"/>
                <a:cs typeface="Arial"/>
              </a:rPr>
              <a:t>Corticosteroids</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smtClean="0">
                <a:solidFill>
                  <a:srgbClr val="808080"/>
                </a:solidFill>
                <a:latin typeface="Arial"/>
                <a:cs typeface="Arial"/>
              </a:rPr>
              <a:t>Methotrexate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ts val="2055"/>
              </a:lnSpc>
              <a:spcBef>
                <a:spcPts val="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Inhibition</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cytoplasmic</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calcineurine</a:t>
            </a:r>
            <a:r>
              <a:rPr lang="tr-TR" sz="1800" spc="-5" dirty="0" smtClean="0">
                <a:solidFill>
                  <a:srgbClr val="808080"/>
                </a:solidFill>
                <a:latin typeface="Arial"/>
                <a:cs typeface="Arial"/>
              </a:rPr>
              <a:t> </a:t>
            </a:r>
            <a:r>
              <a:rPr lang="tr-TR" sz="1800" spc="-10" dirty="0" smtClean="0">
                <a:solidFill>
                  <a:srgbClr val="808080"/>
                </a:solidFill>
                <a:latin typeface="Arial"/>
                <a:cs typeface="Arial"/>
              </a:rPr>
              <a:t>(</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involved</a:t>
            </a:r>
            <a:r>
              <a:rPr lang="tr-TR" sz="1800" spc="-5" dirty="0" smtClean="0">
                <a:solidFill>
                  <a:srgbClr val="808080"/>
                </a:solidFill>
                <a:latin typeface="Arial"/>
                <a:cs typeface="Arial"/>
              </a:rPr>
              <a:t> in</a:t>
            </a:r>
            <a:r>
              <a:rPr lang="tr-TR" sz="1800" spc="155" dirty="0" smtClean="0">
                <a:solidFill>
                  <a:srgbClr val="808080"/>
                </a:solidFill>
                <a:latin typeface="Arial"/>
                <a:cs typeface="Arial"/>
              </a:rPr>
              <a:t> </a:t>
            </a:r>
            <a:r>
              <a:rPr lang="tr-TR" sz="1800" spc="-20" dirty="0" smtClean="0">
                <a:solidFill>
                  <a:srgbClr val="808080"/>
                </a:solidFill>
                <a:latin typeface="Arial"/>
                <a:cs typeface="Arial"/>
              </a:rPr>
              <a:t>T-</a:t>
            </a:r>
            <a:r>
              <a:rPr lang="tr-TR" sz="1800" spc="-20" dirty="0" err="1" smtClean="0">
                <a:solidFill>
                  <a:srgbClr val="808080"/>
                </a:solidFill>
                <a:latin typeface="Arial"/>
                <a:cs typeface="Arial"/>
              </a:rPr>
              <a:t>cell</a:t>
            </a:r>
            <a:endParaRPr lang="tr-TR" sz="1800" dirty="0" smtClean="0">
              <a:latin typeface="Arial"/>
              <a:cs typeface="Arial"/>
            </a:endParaRPr>
          </a:p>
          <a:p>
            <a:pPr marR="5794375" algn="ctr">
              <a:lnSpc>
                <a:spcPts val="2055"/>
              </a:lnSpc>
            </a:pPr>
            <a:r>
              <a:rPr lang="tr-TR" sz="1800" spc="-5" dirty="0" err="1" smtClean="0">
                <a:solidFill>
                  <a:srgbClr val="808080"/>
                </a:solidFill>
                <a:latin typeface="Arial"/>
                <a:cs typeface="Arial"/>
              </a:rPr>
              <a:t>activation</a:t>
            </a:r>
            <a:r>
              <a:rPr lang="tr-TR" sz="1800" spc="-5" dirty="0" smtClean="0">
                <a:solidFill>
                  <a:srgbClr val="808080"/>
                </a:solidFill>
                <a:latin typeface="Arial"/>
                <a:cs typeface="Arial"/>
              </a:rPr>
              <a:t>)</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10" dirty="0" err="1" smtClean="0">
                <a:solidFill>
                  <a:srgbClr val="808080"/>
                </a:solidFill>
                <a:latin typeface="Arial"/>
                <a:cs typeface="Arial"/>
              </a:rPr>
              <a:t>Cyclosporine</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25" dirty="0" err="1" smtClean="0">
                <a:solidFill>
                  <a:srgbClr val="808080"/>
                </a:solidFill>
                <a:latin typeface="Arial"/>
                <a:cs typeface="Arial"/>
              </a:rPr>
              <a:t>Tacrolimus</a:t>
            </a:r>
            <a:r>
              <a:rPr lang="tr-TR" sz="1800" spc="-4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0" dirty="0" err="1" smtClean="0">
                <a:solidFill>
                  <a:srgbClr val="808080"/>
                </a:solidFill>
                <a:latin typeface="Arial"/>
                <a:cs typeface="Arial"/>
              </a:rPr>
              <a:t>Mycophenylate</a:t>
            </a:r>
            <a:r>
              <a:rPr lang="tr-TR" sz="1800" spc="40" dirty="0" smtClean="0">
                <a:solidFill>
                  <a:srgbClr val="808080"/>
                </a:solidFill>
                <a:latin typeface="Arial"/>
                <a:cs typeface="Arial"/>
              </a:rPr>
              <a:t> </a:t>
            </a:r>
            <a:r>
              <a:rPr lang="tr-TR" sz="1800" spc="-5" dirty="0" smtClean="0">
                <a:solidFill>
                  <a:srgbClr val="808080"/>
                </a:solidFill>
                <a:latin typeface="Arial"/>
                <a:cs typeface="Arial"/>
              </a:rPr>
              <a:t>mofetil</a:t>
            </a:r>
            <a:endParaRPr lang="tr-TR" sz="1800" dirty="0" smtClean="0">
              <a:latin typeface="Arial"/>
              <a:cs typeface="Arial"/>
            </a:endParaRPr>
          </a:p>
          <a:p>
            <a:pPr marL="824865" marR="5080" lvl="1" indent="-354965">
              <a:lnSpc>
                <a:spcPts val="1939"/>
              </a:lnSpc>
              <a:spcBef>
                <a:spcPts val="465"/>
              </a:spcBef>
              <a:buClr>
                <a:srgbClr val="333399"/>
              </a:buClr>
              <a:buSzPct val="75000"/>
              <a:buFont typeface="Wingdings"/>
              <a:buChar char=""/>
              <a:tabLst>
                <a:tab pos="824865" algn="l"/>
                <a:tab pos="825500" algn="l"/>
              </a:tabLst>
            </a:pPr>
            <a:r>
              <a:rPr lang="tr-TR" sz="1800" dirty="0" err="1" smtClean="0">
                <a:solidFill>
                  <a:srgbClr val="808080"/>
                </a:solidFill>
                <a:latin typeface="Arial"/>
                <a:cs typeface="Arial"/>
              </a:rPr>
              <a:t>Active</a:t>
            </a:r>
            <a:r>
              <a:rPr lang="tr-TR" sz="1800" dirty="0" smtClean="0">
                <a:solidFill>
                  <a:srgbClr val="808080"/>
                </a:solidFill>
                <a:latin typeface="Arial"/>
                <a:cs typeface="Arial"/>
              </a:rPr>
              <a:t> </a:t>
            </a:r>
            <a:r>
              <a:rPr lang="tr-TR" sz="1800" spc="-5" dirty="0" err="1" smtClean="0">
                <a:solidFill>
                  <a:srgbClr val="808080"/>
                </a:solidFill>
                <a:latin typeface="Arial"/>
                <a:cs typeface="Arial"/>
              </a:rPr>
              <a:t>compound</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mycophenolic</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acid</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Inhibits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monophosphate</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dehydrogenase</a:t>
            </a:r>
            <a:r>
              <a:rPr lang="tr-TR" sz="1800" spc="-10" dirty="0" smtClean="0">
                <a:solidFill>
                  <a:srgbClr val="808080"/>
                </a:solidFill>
                <a:latin typeface="Arial"/>
                <a:cs typeface="Arial"/>
              </a:rPr>
              <a:t> (</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essential</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de </a:t>
            </a:r>
            <a:r>
              <a:rPr lang="tr-TR" sz="1800" spc="-5" dirty="0" err="1" smtClean="0">
                <a:solidFill>
                  <a:srgbClr val="808080"/>
                </a:solidFill>
                <a:latin typeface="Arial"/>
                <a:cs typeface="Arial"/>
              </a:rPr>
              <a:t>novo</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synthesis</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guanosine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nucleotides</a:t>
            </a:r>
            <a:r>
              <a:rPr lang="tr-TR" sz="1800" spc="-5" dirty="0" smtClean="0">
                <a:solidFill>
                  <a:srgbClr val="808080"/>
                </a:solidFill>
                <a:latin typeface="Arial"/>
                <a:cs typeface="Arial"/>
              </a:rPr>
              <a:t>) and </a:t>
            </a:r>
            <a:r>
              <a:rPr lang="tr-TR" sz="1800" spc="-5" dirty="0" err="1" smtClean="0">
                <a:solidFill>
                  <a:srgbClr val="808080"/>
                </a:solidFill>
                <a:latin typeface="Arial"/>
                <a:cs typeface="Arial"/>
              </a:rPr>
              <a:t>terminates</a:t>
            </a:r>
            <a:r>
              <a:rPr lang="tr-TR" sz="1800" spc="-5" dirty="0" smtClean="0">
                <a:solidFill>
                  <a:srgbClr val="808080"/>
                </a:solidFill>
                <a:latin typeface="Arial"/>
                <a:cs typeface="Arial"/>
              </a:rPr>
              <a:t> DNA</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synthesis</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Sirolimus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binds</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FKBP12) </a:t>
            </a:r>
            <a:r>
              <a:rPr lang="tr-TR" sz="1800" dirty="0" smtClean="0">
                <a:solidFill>
                  <a:srgbClr val="808080"/>
                </a:solidFill>
                <a:latin typeface="Arial"/>
                <a:cs typeface="Arial"/>
              </a:rPr>
              <a:t>can be </a:t>
            </a:r>
            <a:r>
              <a:rPr lang="tr-TR" sz="1800" spc="-5" dirty="0" err="1" smtClean="0">
                <a:solidFill>
                  <a:srgbClr val="808080"/>
                </a:solidFill>
                <a:latin typeface="Arial"/>
                <a:cs typeface="Arial"/>
              </a:rPr>
              <a:t>used</a:t>
            </a:r>
            <a:r>
              <a:rPr lang="tr-TR" sz="1800" spc="-5" dirty="0" smtClean="0">
                <a:solidFill>
                  <a:srgbClr val="808080"/>
                </a:solidFill>
                <a:latin typeface="Arial"/>
                <a:cs typeface="Arial"/>
              </a:rPr>
              <a:t> </a:t>
            </a:r>
            <a:r>
              <a:rPr lang="tr-TR" sz="1800" dirty="0" smtClean="0">
                <a:solidFill>
                  <a:srgbClr val="808080"/>
                </a:solidFill>
                <a:latin typeface="Arial"/>
                <a:cs typeface="Arial"/>
              </a:rPr>
              <a:t>in </a:t>
            </a:r>
            <a:r>
              <a:rPr lang="tr-TR" sz="1800" spc="-5" dirty="0" err="1" smtClean="0">
                <a:solidFill>
                  <a:srgbClr val="808080"/>
                </a:solidFill>
                <a:latin typeface="Arial"/>
                <a:cs typeface="Arial"/>
              </a:rPr>
              <a:t>combination</a:t>
            </a:r>
            <a:r>
              <a:rPr lang="tr-TR" sz="1800" spc="-5" dirty="0" smtClean="0">
                <a:solidFill>
                  <a:srgbClr val="808080"/>
                </a:solidFill>
                <a:latin typeface="Arial"/>
                <a:cs typeface="Arial"/>
              </a:rPr>
              <a:t> </a:t>
            </a:r>
            <a:r>
              <a:rPr lang="tr-TR" sz="1800" spc="-15" dirty="0" err="1" smtClean="0">
                <a:solidFill>
                  <a:srgbClr val="808080"/>
                </a:solidFill>
                <a:latin typeface="Arial"/>
                <a:cs typeface="Arial"/>
              </a:rPr>
              <a:t>with</a:t>
            </a:r>
            <a:r>
              <a:rPr lang="tr-TR" sz="1800" spc="7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5" dirty="0" err="1" smtClean="0">
                <a:solidFill>
                  <a:srgbClr val="808080"/>
                </a:solidFill>
                <a:latin typeface="Arial"/>
                <a:cs typeface="Arial"/>
              </a:rPr>
              <a:t>Vorinostat</a:t>
            </a:r>
            <a:r>
              <a:rPr lang="tr-TR" sz="1800" spc="-15" dirty="0" smtClean="0">
                <a:solidFill>
                  <a:srgbClr val="808080"/>
                </a:solidFill>
                <a:latin typeface="Arial"/>
                <a:cs typeface="Arial"/>
              </a:rPr>
              <a:t> </a:t>
            </a:r>
            <a:r>
              <a:rPr lang="tr-TR" sz="1800" spc="-5" dirty="0" smtClean="0">
                <a:solidFill>
                  <a:srgbClr val="808080"/>
                </a:solidFill>
                <a:latin typeface="Arial"/>
                <a:cs typeface="Arial"/>
              </a:rPr>
              <a:t>(</a:t>
            </a:r>
            <a:r>
              <a:rPr lang="tr-TR" sz="1800" spc="-5" dirty="0" err="1" smtClean="0">
                <a:solidFill>
                  <a:srgbClr val="808080"/>
                </a:solidFill>
                <a:latin typeface="Arial"/>
                <a:cs typeface="Arial"/>
              </a:rPr>
              <a:t>histone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deacetylase</a:t>
            </a:r>
            <a:r>
              <a:rPr lang="tr-TR" sz="1800" spc="45" dirty="0" smtClean="0">
                <a:solidFill>
                  <a:srgbClr val="808080"/>
                </a:solidFill>
                <a:latin typeface="Arial"/>
                <a:cs typeface="Arial"/>
              </a:rPr>
              <a:t> </a:t>
            </a:r>
            <a:r>
              <a:rPr lang="tr-TR" sz="1800" spc="-5" dirty="0" err="1" smtClean="0">
                <a:solidFill>
                  <a:srgbClr val="808080"/>
                </a:solidFill>
                <a:latin typeface="Arial"/>
                <a:cs typeface="Arial"/>
              </a:rPr>
              <a:t>inhibitor</a:t>
            </a:r>
            <a:r>
              <a:rPr lang="tr-TR" sz="1800" spc="-5" dirty="0" smtClean="0">
                <a:solidFill>
                  <a:srgbClr val="808080"/>
                </a:solidFill>
                <a:latin typeface="Arial"/>
                <a:cs typeface="Arial"/>
              </a:rPr>
              <a:t>)</a:t>
            </a:r>
            <a:endParaRPr lang="tr-TR" sz="1800" dirty="0" smtClean="0">
              <a:latin typeface="Arial"/>
              <a:cs typeface="Arial"/>
            </a:endParaRPr>
          </a:p>
          <a:p>
            <a:endParaRPr lang="tr-TR" dirty="0" smtClean="0"/>
          </a:p>
          <a:p>
            <a:pPr marL="12700">
              <a:lnSpc>
                <a:spcPct val="100000"/>
              </a:lnSpc>
            </a:pPr>
            <a:r>
              <a:rPr lang="tr-TR" sz="1600" b="1" spc="-5" dirty="0" err="1" smtClean="0">
                <a:solidFill>
                  <a:srgbClr val="808080"/>
                </a:solidFill>
                <a:latin typeface="Arial"/>
                <a:cs typeface="Arial"/>
              </a:rPr>
              <a:t>Immunological</a:t>
            </a:r>
            <a:r>
              <a:rPr lang="tr-TR" sz="1600" b="1" spc="-5" dirty="0" smtClean="0">
                <a:solidFill>
                  <a:srgbClr val="808080"/>
                </a:solidFill>
                <a:latin typeface="Arial"/>
                <a:cs typeface="Arial"/>
              </a:rPr>
              <a:t> and</a:t>
            </a:r>
            <a:r>
              <a:rPr lang="tr-TR" sz="1600" b="1" dirty="0" smtClean="0">
                <a:solidFill>
                  <a:srgbClr val="808080"/>
                </a:solidFill>
                <a:latin typeface="Arial"/>
                <a:cs typeface="Arial"/>
              </a:rPr>
              <a:t> </a:t>
            </a:r>
            <a:r>
              <a:rPr lang="tr-TR" sz="1600" b="1" spc="-5" dirty="0" err="1" smtClean="0">
                <a:solidFill>
                  <a:srgbClr val="808080"/>
                </a:solidFill>
                <a:latin typeface="Arial"/>
                <a:cs typeface="Arial"/>
              </a:rPr>
              <a:t>Cellular</a:t>
            </a:r>
            <a:endParaRPr lang="tr-TR" sz="1600" dirty="0" smtClean="0">
              <a:latin typeface="Arial"/>
              <a:cs typeface="Arial"/>
            </a:endParaRPr>
          </a:p>
          <a:p>
            <a:pPr marL="367665" indent="-354965">
              <a:lnSpc>
                <a:spcPct val="100000"/>
              </a:lnSpc>
              <a:spcBef>
                <a:spcPts val="190"/>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Antithymocyte</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globulin</a:t>
            </a:r>
            <a:r>
              <a:rPr lang="tr-TR" sz="1600" spc="-5" dirty="0" smtClean="0">
                <a:solidFill>
                  <a:srgbClr val="808080"/>
                </a:solidFill>
                <a:latin typeface="Arial"/>
                <a:cs typeface="Arial"/>
              </a:rPr>
              <a:t> </a:t>
            </a:r>
            <a:r>
              <a:rPr lang="tr-TR" sz="1600" spc="-30" dirty="0" smtClean="0">
                <a:solidFill>
                  <a:srgbClr val="808080"/>
                </a:solidFill>
                <a:latin typeface="Arial"/>
                <a:cs typeface="Arial"/>
              </a:rPr>
              <a:t>(ATG,</a:t>
            </a:r>
            <a:r>
              <a:rPr lang="tr-TR" sz="1600" spc="-75" dirty="0" smtClean="0">
                <a:solidFill>
                  <a:srgbClr val="808080"/>
                </a:solidFill>
                <a:latin typeface="Arial"/>
                <a:cs typeface="Arial"/>
              </a:rPr>
              <a:t> </a:t>
            </a:r>
            <a:r>
              <a:rPr lang="tr-TR" sz="1600" spc="-5" dirty="0" smtClean="0">
                <a:solidFill>
                  <a:srgbClr val="808080"/>
                </a:solidFill>
                <a:latin typeface="Arial"/>
                <a:cs typeface="Arial"/>
              </a:rPr>
              <a:t>ALG)</a:t>
            </a:r>
            <a:endParaRPr lang="tr-TR" sz="1600" dirty="0" smtClean="0">
              <a:latin typeface="Arial"/>
              <a:cs typeface="Arial"/>
            </a:endParaRPr>
          </a:p>
          <a:p>
            <a:pPr>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Monoclonal</a:t>
            </a:r>
            <a:r>
              <a:rPr lang="tr-TR" sz="1600" spc="-40" dirty="0" smtClean="0">
                <a:solidFill>
                  <a:srgbClr val="808080"/>
                </a:solidFill>
                <a:latin typeface="Arial"/>
                <a:cs typeface="Arial"/>
              </a:rPr>
              <a:t> </a:t>
            </a:r>
            <a:r>
              <a:rPr lang="tr-TR" sz="1600" spc="-5" dirty="0" err="1" smtClean="0">
                <a:solidFill>
                  <a:srgbClr val="808080"/>
                </a:solidFill>
                <a:latin typeface="Arial"/>
                <a:cs typeface="Arial"/>
              </a:rPr>
              <a:t>antibodies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CD20:</a:t>
            </a:r>
            <a:r>
              <a:rPr lang="tr-TR" sz="1600" spc="-50" dirty="0" smtClean="0">
                <a:solidFill>
                  <a:srgbClr val="808080"/>
                </a:solidFill>
                <a:latin typeface="Arial"/>
                <a:cs typeface="Arial"/>
              </a:rPr>
              <a:t> </a:t>
            </a:r>
            <a:r>
              <a:rPr lang="tr-TR" sz="1600" spc="-5" dirty="0" err="1" smtClean="0">
                <a:solidFill>
                  <a:srgbClr val="808080"/>
                </a:solidFill>
                <a:latin typeface="Arial"/>
                <a:cs typeface="Arial"/>
              </a:rPr>
              <a:t>rituximab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CD52: </a:t>
            </a:r>
            <a:r>
              <a:rPr lang="tr-TR" sz="1600" spc="-5" dirty="0" err="1" smtClean="0">
                <a:solidFill>
                  <a:srgbClr val="808080"/>
                </a:solidFill>
                <a:latin typeface="Arial"/>
                <a:cs typeface="Arial"/>
              </a:rPr>
              <a:t>alemtuzamab</a:t>
            </a:r>
            <a:r>
              <a:rPr lang="tr-TR" sz="1600" spc="-20" dirty="0" smtClean="0">
                <a:solidFill>
                  <a:srgbClr val="808080"/>
                </a:solidFill>
                <a:latin typeface="Arial"/>
                <a:cs typeface="Arial"/>
              </a:rPr>
              <a:t> </a:t>
            </a:r>
            <a:r>
              <a:rPr lang="tr-TR" sz="1600" spc="-5" dirty="0" smtClean="0">
                <a:solidFill>
                  <a:srgbClr val="808080"/>
                </a:solidFill>
                <a:latin typeface="Arial"/>
                <a:cs typeface="Arial"/>
              </a:rPr>
              <a:t>(</a:t>
            </a:r>
            <a:r>
              <a:rPr lang="tr-TR" sz="1600" spc="-5" dirty="0" err="1" smtClean="0">
                <a:solidFill>
                  <a:srgbClr val="808080"/>
                </a:solidFill>
                <a:latin typeface="Arial"/>
                <a:cs typeface="Arial"/>
              </a:rPr>
              <a:t>Campath</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 </a:t>
            </a:r>
            <a:r>
              <a:rPr lang="tr-TR" sz="1600" spc="-5" dirty="0" err="1" smtClean="0">
                <a:solidFill>
                  <a:srgbClr val="808080"/>
                </a:solidFill>
                <a:latin typeface="Arial"/>
                <a:cs typeface="Arial"/>
              </a:rPr>
              <a:t>alefacept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Blocks</a:t>
            </a:r>
            <a:r>
              <a:rPr lang="tr-TR" sz="1600" spc="-5" dirty="0" smtClean="0">
                <a:solidFill>
                  <a:srgbClr val="808080"/>
                </a:solidFill>
                <a:latin typeface="Arial"/>
                <a:cs typeface="Arial"/>
              </a:rPr>
              <a:t> </a:t>
            </a:r>
            <a:r>
              <a:rPr lang="tr-TR" sz="1600" spc="-15" dirty="0" smtClean="0">
                <a:solidFill>
                  <a:srgbClr val="808080"/>
                </a:solidFill>
                <a:latin typeface="Arial"/>
                <a:cs typeface="Arial"/>
              </a:rPr>
              <a:t>CD3-LFA3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interaction</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CD3: OKT3,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visilizumab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CD147:</a:t>
            </a:r>
            <a:r>
              <a:rPr lang="tr-TR" sz="1600" spc="-155" dirty="0" smtClean="0">
                <a:solidFill>
                  <a:srgbClr val="808080"/>
                </a:solidFill>
                <a:latin typeface="Arial"/>
                <a:cs typeface="Arial"/>
              </a:rPr>
              <a:t> </a:t>
            </a:r>
            <a:r>
              <a:rPr lang="tr-TR" sz="1600" spc="-5" dirty="0" smtClean="0">
                <a:solidFill>
                  <a:srgbClr val="808080"/>
                </a:solidFill>
                <a:latin typeface="Arial"/>
                <a:cs typeface="Arial"/>
              </a:rPr>
              <a:t>ABX-CBL</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TNF: </a:t>
            </a:r>
            <a:r>
              <a:rPr lang="tr-TR" sz="1600" spc="-5" dirty="0" err="1" smtClean="0">
                <a:solidFill>
                  <a:srgbClr val="808080"/>
                </a:solidFill>
                <a:latin typeface="Arial"/>
                <a:cs typeface="Arial"/>
              </a:rPr>
              <a:t>infliximab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etanercept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adalimumab</a:t>
            </a:r>
            <a:r>
              <a:rPr lang="tr-TR" sz="1600" spc="-5" dirty="0" smtClean="0">
                <a:solidFill>
                  <a:srgbClr val="808080"/>
                </a:solidFill>
                <a:latin typeface="Arial"/>
                <a:cs typeface="Arial"/>
              </a:rPr>
              <a:t>,</a:t>
            </a:r>
            <a:r>
              <a:rPr lang="tr-TR" sz="1600" spc="85" dirty="0" smtClean="0">
                <a:solidFill>
                  <a:srgbClr val="808080"/>
                </a:solidFill>
                <a:latin typeface="Arial"/>
                <a:cs typeface="Arial"/>
              </a:rPr>
              <a:t> </a:t>
            </a:r>
            <a:r>
              <a:rPr lang="tr-TR" sz="1600" spc="-5" dirty="0" err="1" smtClean="0">
                <a:solidFill>
                  <a:srgbClr val="808080"/>
                </a:solidFill>
                <a:latin typeface="Arial"/>
                <a:cs typeface="Arial"/>
              </a:rPr>
              <a:t>certolizumab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IL2/IL2R (CD25): </a:t>
            </a:r>
            <a:r>
              <a:rPr lang="tr-TR" sz="1600" spc="-5" dirty="0" err="1" smtClean="0">
                <a:solidFill>
                  <a:srgbClr val="808080"/>
                </a:solidFill>
                <a:latin typeface="Arial"/>
                <a:cs typeface="Arial"/>
              </a:rPr>
              <a:t>dacluzamab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inolimomab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basiliximab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denileukin</a:t>
            </a:r>
            <a:r>
              <a:rPr lang="tr-TR" sz="1600" spc="100" dirty="0" smtClean="0">
                <a:solidFill>
                  <a:srgbClr val="808080"/>
                </a:solidFill>
                <a:latin typeface="Arial"/>
                <a:cs typeface="Arial"/>
              </a:rPr>
              <a:t> </a:t>
            </a:r>
            <a:r>
              <a:rPr lang="tr-TR" sz="1600" spc="-5" dirty="0" err="1" smtClean="0">
                <a:solidFill>
                  <a:srgbClr val="808080"/>
                </a:solidFill>
                <a:latin typeface="Arial"/>
                <a:cs typeface="Arial"/>
              </a:rPr>
              <a:t>diftitox</a:t>
            </a:r>
            <a:endParaRPr lang="tr-TR" sz="1600" dirty="0" smtClean="0">
              <a:latin typeface="Arial"/>
              <a:cs typeface="Arial"/>
            </a:endParaRPr>
          </a:p>
          <a:p>
            <a:pPr lvl="1">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Extracorporeal</a:t>
            </a:r>
            <a:r>
              <a:rPr lang="tr-TR" sz="1600" dirty="0" smtClean="0">
                <a:solidFill>
                  <a:srgbClr val="808080"/>
                </a:solidFill>
                <a:latin typeface="Arial"/>
                <a:cs typeface="Arial"/>
              </a:rPr>
              <a:t> </a:t>
            </a:r>
            <a:r>
              <a:rPr lang="tr-TR" sz="1600" spc="-5" dirty="0" err="1" smtClean="0">
                <a:solidFill>
                  <a:srgbClr val="808080"/>
                </a:solidFill>
                <a:latin typeface="Arial"/>
                <a:cs typeface="Arial"/>
              </a:rPr>
              <a:t>photophoresis</a:t>
            </a:r>
            <a:endParaRPr lang="tr-TR" sz="1600" dirty="0" smtClean="0">
              <a:latin typeface="Arial"/>
              <a:cs typeface="Arial"/>
            </a:endParaRPr>
          </a:p>
          <a:p>
            <a:pPr>
              <a:lnSpc>
                <a:spcPct val="100000"/>
              </a:lnSpc>
              <a:buClr>
                <a:srgbClr val="333399"/>
              </a:buClr>
              <a:buFont typeface="Wingdings"/>
              <a:buChar char=""/>
            </a:pPr>
            <a:endParaRPr lang="tr-TR" sz="200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Cellular</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20" dirty="0" smtClean="0">
                <a:solidFill>
                  <a:srgbClr val="808080"/>
                </a:solidFill>
                <a:latin typeface="Arial"/>
                <a:cs typeface="Arial"/>
              </a:rPr>
              <a:t>T-</a:t>
            </a:r>
            <a:r>
              <a:rPr lang="tr-TR" sz="1600" spc="-20" dirty="0" err="1" smtClean="0">
                <a:solidFill>
                  <a:srgbClr val="808080"/>
                </a:solidFill>
                <a:latin typeface="Arial"/>
                <a:cs typeface="Arial"/>
              </a:rPr>
              <a:t>cell</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depletion</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Mesenchymal </a:t>
            </a:r>
            <a:r>
              <a:rPr lang="tr-TR" sz="1600" spc="-5" dirty="0" err="1" smtClean="0">
                <a:solidFill>
                  <a:srgbClr val="808080"/>
                </a:solidFill>
                <a:latin typeface="Arial"/>
                <a:cs typeface="Arial"/>
              </a:rPr>
              <a:t>stem</a:t>
            </a:r>
            <a:r>
              <a:rPr lang="tr-TR" sz="1600" spc="-2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5"/>
              </a:spcBef>
              <a:buClr>
                <a:srgbClr val="333399"/>
              </a:buClr>
              <a:buSzPct val="75000"/>
              <a:buFont typeface="Wingdings"/>
              <a:buChar char=""/>
              <a:tabLst>
                <a:tab pos="824865" algn="l"/>
                <a:tab pos="825500" algn="l"/>
              </a:tabLst>
            </a:pPr>
            <a:r>
              <a:rPr lang="tr-TR" sz="1600" spc="-10" dirty="0" smtClean="0">
                <a:solidFill>
                  <a:srgbClr val="808080"/>
                </a:solidFill>
                <a:latin typeface="Arial"/>
                <a:cs typeface="Arial"/>
              </a:rPr>
              <a:t>T-</a:t>
            </a:r>
            <a:r>
              <a:rPr lang="tr-TR" sz="1600" spc="-10" dirty="0" err="1" smtClean="0">
                <a:solidFill>
                  <a:srgbClr val="808080"/>
                </a:solidFill>
                <a:latin typeface="Arial"/>
                <a:cs typeface="Arial"/>
              </a:rPr>
              <a:t>regulatory</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err="1" smtClean="0">
                <a:solidFill>
                  <a:srgbClr val="808080"/>
                </a:solidFill>
                <a:latin typeface="Arial"/>
                <a:cs typeface="Arial"/>
              </a:rPr>
              <a:t>Suicide</a:t>
            </a:r>
            <a:r>
              <a:rPr lang="tr-TR" sz="1600" spc="-5" dirty="0" smtClean="0">
                <a:solidFill>
                  <a:srgbClr val="808080"/>
                </a:solidFill>
                <a:latin typeface="Arial"/>
                <a:cs typeface="Arial"/>
              </a:rPr>
              <a:t> gene </a:t>
            </a:r>
            <a:r>
              <a:rPr lang="tr-TR" sz="1600" spc="-5" dirty="0" err="1" smtClean="0">
                <a:solidFill>
                  <a:srgbClr val="808080"/>
                </a:solidFill>
                <a:latin typeface="Arial"/>
                <a:cs typeface="Arial"/>
              </a:rPr>
              <a:t>therapy</a:t>
            </a:r>
            <a:r>
              <a:rPr lang="tr-TR" sz="1600" spc="-5" dirty="0" smtClean="0">
                <a:solidFill>
                  <a:srgbClr val="808080"/>
                </a:solidFill>
                <a:latin typeface="Arial"/>
                <a:cs typeface="Arial"/>
              </a:rPr>
              <a:t> of </a:t>
            </a:r>
            <a:r>
              <a:rPr lang="tr-TR" sz="1600" spc="-5" dirty="0" err="1" smtClean="0">
                <a:solidFill>
                  <a:srgbClr val="808080"/>
                </a:solidFill>
                <a:latin typeface="Arial"/>
                <a:cs typeface="Arial"/>
              </a:rPr>
              <a:t>donor</a:t>
            </a:r>
            <a:r>
              <a:rPr lang="tr-TR" sz="1600" spc="-20" dirty="0" smtClean="0">
                <a:solidFill>
                  <a:srgbClr val="808080"/>
                </a:solidFill>
                <a:latin typeface="Arial"/>
                <a:cs typeface="Arial"/>
              </a:rPr>
              <a:t> </a:t>
            </a:r>
            <a:r>
              <a:rPr lang="tr-TR" sz="1600" spc="-15" dirty="0" smtClean="0">
                <a:solidFill>
                  <a:srgbClr val="808080"/>
                </a:solidFill>
                <a:latin typeface="Arial"/>
                <a:cs typeface="Arial"/>
              </a:rPr>
              <a:t>T-</a:t>
            </a:r>
            <a:r>
              <a:rPr lang="tr-TR" sz="1600" spc="-15" dirty="0" err="1" smtClean="0">
                <a:solidFill>
                  <a:srgbClr val="808080"/>
                </a:solidFill>
                <a:latin typeface="Arial"/>
                <a:cs typeface="Arial"/>
              </a:rPr>
              <a:t>cells</a:t>
            </a:r>
            <a:endParaRPr lang="tr-TR" sz="16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34</a:t>
            </a:fld>
            <a:endParaRPr lang="tr-TR" dirty="0"/>
          </a:p>
        </p:txBody>
      </p:sp>
    </p:spTree>
    <p:extLst>
      <p:ext uri="{BB962C8B-B14F-4D97-AF65-F5344CB8AC3E}">
        <p14:creationId xmlns:p14="http://schemas.microsoft.com/office/powerpoint/2010/main" val="496812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10000"/>
          </a:bodyPr>
          <a:lstStyle/>
          <a:p>
            <a:pPr marL="367665" indent="-354965">
              <a:lnSpc>
                <a:spcPct val="100000"/>
              </a:lnSpc>
              <a:buClr>
                <a:srgbClr val="333399"/>
              </a:buClr>
              <a:buSzPct val="75000"/>
              <a:buFont typeface="Wingdings"/>
              <a:buChar char=""/>
              <a:tabLst>
                <a:tab pos="367665" algn="l"/>
                <a:tab pos="368300" algn="l"/>
              </a:tabLst>
            </a:pPr>
            <a:r>
              <a:rPr lang="tr-TR" sz="1800" b="1" dirty="0" err="1" smtClean="0">
                <a:solidFill>
                  <a:srgbClr val="808080"/>
                </a:solidFill>
                <a:latin typeface="Arial"/>
                <a:cs typeface="Arial"/>
              </a:rPr>
              <a:t>Gold</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standard</a:t>
            </a:r>
            <a:r>
              <a:rPr lang="tr-TR" sz="1800" b="1" spc="-5" dirty="0" smtClean="0">
                <a:solidFill>
                  <a:srgbClr val="808080"/>
                </a:solidFill>
                <a:latin typeface="Arial"/>
                <a:cs typeface="Arial"/>
              </a:rPr>
              <a:t> is </a:t>
            </a:r>
            <a:r>
              <a:rPr lang="tr-TR" sz="1800" b="1" spc="-5" dirty="0" err="1" smtClean="0">
                <a:solidFill>
                  <a:srgbClr val="808080"/>
                </a:solidFill>
                <a:latin typeface="Arial"/>
                <a:cs typeface="Arial"/>
              </a:rPr>
              <a:t>cyclosporine</a:t>
            </a:r>
            <a:r>
              <a:rPr lang="tr-TR" sz="1800" b="1" spc="-5" dirty="0" smtClean="0">
                <a:solidFill>
                  <a:srgbClr val="808080"/>
                </a:solidFill>
                <a:latin typeface="Arial"/>
                <a:cs typeface="Arial"/>
              </a:rPr>
              <a:t> and</a:t>
            </a:r>
            <a:r>
              <a:rPr lang="tr-TR" sz="1800" b="1" spc="50" dirty="0" smtClean="0">
                <a:solidFill>
                  <a:srgbClr val="808080"/>
                </a:solidFill>
                <a:latin typeface="Arial"/>
                <a:cs typeface="Arial"/>
              </a:rPr>
              <a:t> </a:t>
            </a:r>
            <a:r>
              <a:rPr lang="tr-TR" sz="1800" b="1" spc="-5" dirty="0" smtClean="0">
                <a:solidFill>
                  <a:srgbClr val="808080"/>
                </a:solidFill>
                <a:latin typeface="Arial"/>
                <a:cs typeface="Arial"/>
              </a:rPr>
              <a:t>methotrexate</a:t>
            </a:r>
            <a:endParaRPr lang="tr-TR" sz="1800" dirty="0" smtClean="0">
              <a:latin typeface="Arial"/>
              <a:cs typeface="Arial"/>
            </a:endParaRPr>
          </a:p>
          <a:p>
            <a:pPr>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10" dirty="0" smtClean="0">
                <a:solidFill>
                  <a:srgbClr val="808080"/>
                </a:solidFill>
                <a:latin typeface="Arial"/>
                <a:cs typeface="Arial"/>
              </a:rPr>
              <a:t>CsA/MTX </a:t>
            </a:r>
            <a:r>
              <a:rPr lang="tr-TR" sz="1800" b="1" dirty="0" smtClean="0">
                <a:solidFill>
                  <a:srgbClr val="808080"/>
                </a:solidFill>
                <a:latin typeface="Arial"/>
                <a:cs typeface="Arial"/>
              </a:rPr>
              <a:t>and </a:t>
            </a: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CsA</a:t>
            </a:r>
            <a:r>
              <a:rPr lang="tr-TR" sz="1800" b="1" spc="-30" dirty="0" smtClean="0">
                <a:solidFill>
                  <a:srgbClr val="808080"/>
                </a:solidFill>
                <a:latin typeface="Arial"/>
                <a:cs typeface="Arial"/>
              </a:rPr>
              <a:t> </a:t>
            </a:r>
            <a:r>
              <a:rPr lang="tr-TR" sz="1800" b="1" dirty="0" err="1" smtClean="0">
                <a:solidFill>
                  <a:srgbClr val="808080"/>
                </a:solidFill>
                <a:latin typeface="Arial"/>
                <a:cs typeface="Arial"/>
              </a:rPr>
              <a:t>alone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824865" lvl="1" indent="-354965">
              <a:lnSpc>
                <a:spcPct val="100000"/>
              </a:lnSpc>
              <a:spcBef>
                <a:spcPts val="5"/>
              </a:spcBef>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No </a:t>
            </a:r>
            <a:r>
              <a:rPr lang="tr-TR" sz="1800" b="1" spc="-5" dirty="0" err="1" smtClean="0">
                <a:solidFill>
                  <a:srgbClr val="808080"/>
                </a:solidFill>
                <a:latin typeface="Arial"/>
                <a:cs typeface="Arial"/>
              </a:rPr>
              <a:t>benefit</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in </a:t>
            </a:r>
            <a:r>
              <a:rPr lang="tr-TR" sz="1800" b="1" dirty="0" err="1" smtClean="0">
                <a:solidFill>
                  <a:srgbClr val="808080"/>
                </a:solidFill>
                <a:latin typeface="Arial"/>
                <a:cs typeface="Arial"/>
              </a:rPr>
              <a:t>adding</a:t>
            </a:r>
            <a:r>
              <a:rPr lang="tr-TR" sz="1800" b="1" spc="-15" dirty="0" smtClean="0">
                <a:solidFill>
                  <a:srgbClr val="808080"/>
                </a:solidFill>
                <a:latin typeface="Arial"/>
                <a:cs typeface="Arial"/>
              </a:rPr>
              <a:t> </a:t>
            </a:r>
            <a:r>
              <a:rPr lang="tr-TR" sz="1800" b="1" spc="-5" dirty="0" err="1" smtClean="0">
                <a:solidFill>
                  <a:srgbClr val="808080"/>
                </a:solidFill>
                <a:latin typeface="Arial"/>
                <a:cs typeface="Arial"/>
              </a:rPr>
              <a:t>corticosteroid</a:t>
            </a:r>
            <a:endParaRPr lang="tr-TR" sz="1800" dirty="0" smtClean="0">
              <a:latin typeface="Arial"/>
              <a:cs typeface="Arial"/>
            </a:endParaRPr>
          </a:p>
          <a:p>
            <a:pPr lvl="1">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may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be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spc="-30" dirty="0" smtClean="0">
                <a:solidFill>
                  <a:srgbClr val="808080"/>
                </a:solidFill>
                <a:latin typeface="Arial"/>
                <a:cs typeface="Arial"/>
              </a:rPr>
              <a:t> </a:t>
            </a:r>
            <a:r>
              <a:rPr lang="tr-TR" sz="1800" b="1" spc="-10" dirty="0" smtClean="0">
                <a:solidFill>
                  <a:srgbClr val="808080"/>
                </a:solidFill>
                <a:latin typeface="Arial"/>
                <a:cs typeface="Arial"/>
              </a:rPr>
              <a:t>CsA/MTX</a:t>
            </a:r>
            <a:endParaRPr lang="tr-TR" sz="1800" dirty="0" smtClean="0">
              <a:latin typeface="Arial"/>
              <a:cs typeface="Arial"/>
            </a:endParaRPr>
          </a:p>
          <a:p>
            <a:pPr lvl="1">
              <a:lnSpc>
                <a:spcPct val="100000"/>
              </a:lnSpc>
              <a:spcBef>
                <a:spcPts val="20"/>
              </a:spcBef>
              <a:buClr>
                <a:srgbClr val="333399"/>
              </a:buClr>
              <a:buFont typeface="Wingdings"/>
              <a:buChar char=""/>
            </a:pPr>
            <a:endParaRPr lang="tr-TR" sz="2450" dirty="0" smtClean="0">
              <a:latin typeface="Times New Roman"/>
              <a:cs typeface="Times New Roman"/>
            </a:endParaRPr>
          </a:p>
          <a:p>
            <a:pPr marL="824865" marR="5080" lvl="1" indent="-354965">
              <a:lnSpc>
                <a:spcPts val="1939"/>
              </a:lnSpc>
              <a:buClr>
                <a:srgbClr val="333399"/>
              </a:buClr>
              <a:buSzPct val="75000"/>
              <a:buFont typeface="Wingdings"/>
              <a:buChar char=""/>
              <a:tabLst>
                <a:tab pos="824865" algn="l"/>
                <a:tab pos="825500" algn="l"/>
              </a:tabLst>
            </a:pPr>
            <a:r>
              <a:rPr lang="tr-TR" sz="1800" b="1" spc="-15" dirty="0" smtClean="0">
                <a:solidFill>
                  <a:srgbClr val="808080"/>
                </a:solidFill>
                <a:latin typeface="Arial"/>
                <a:cs typeface="Arial"/>
              </a:rPr>
              <a:t>BMT-CTN </a:t>
            </a:r>
            <a:r>
              <a:rPr lang="tr-TR" sz="1800" b="1" dirty="0" err="1" smtClean="0">
                <a:solidFill>
                  <a:srgbClr val="808080"/>
                </a:solidFill>
                <a:latin typeface="Arial"/>
                <a:cs typeface="Arial"/>
              </a:rPr>
              <a:t>completing</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a </a:t>
            </a:r>
            <a:r>
              <a:rPr lang="tr-TR" sz="1800" b="1" spc="-5" dirty="0" err="1" smtClean="0">
                <a:solidFill>
                  <a:srgbClr val="808080"/>
                </a:solidFill>
                <a:latin typeface="Arial"/>
                <a:cs typeface="Arial"/>
              </a:rPr>
              <a:t>study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on </a:t>
            </a:r>
            <a:r>
              <a:rPr lang="tr-TR" sz="1800" b="1" dirty="0" err="1" smtClean="0">
                <a:solidFill>
                  <a:srgbClr val="808080"/>
                </a:solidFill>
                <a:latin typeface="Arial"/>
                <a:cs typeface="Arial"/>
              </a:rPr>
              <a:t>Sirolimus</a:t>
            </a:r>
            <a:r>
              <a:rPr lang="tr-TR" sz="1800" b="1" dirty="0" smtClean="0">
                <a:solidFill>
                  <a:srgbClr val="808080"/>
                </a:solidFill>
                <a:latin typeface="Arial"/>
                <a:cs typeface="Arial"/>
              </a:rPr>
              <a:t> </a:t>
            </a:r>
            <a:r>
              <a:rPr lang="tr-TR" sz="1800" b="1" dirty="0" err="1" smtClean="0">
                <a:solidFill>
                  <a:srgbClr val="808080"/>
                </a:solidFill>
                <a:latin typeface="Arial"/>
                <a:cs typeface="Arial"/>
              </a:rPr>
              <a:t>plus</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FK506</a:t>
            </a:r>
            <a:r>
              <a:rPr lang="tr-TR" sz="1800" b="1" spc="-55" dirty="0" smtClean="0">
                <a:solidFill>
                  <a:srgbClr val="808080"/>
                </a:solidFill>
                <a:latin typeface="Arial"/>
                <a:cs typeface="Arial"/>
              </a:rPr>
              <a:t> </a:t>
            </a:r>
            <a:r>
              <a:rPr lang="tr-TR" sz="1800" b="1" spc="-25" dirty="0" smtClean="0">
                <a:solidFill>
                  <a:srgbClr val="808080"/>
                </a:solidFill>
                <a:latin typeface="Arial"/>
                <a:cs typeface="Arial"/>
              </a:rPr>
              <a:t>vs  </a:t>
            </a:r>
            <a:r>
              <a:rPr lang="tr-TR" sz="1800" b="1" spc="-5" dirty="0" smtClean="0">
                <a:solidFill>
                  <a:srgbClr val="808080"/>
                </a:solidFill>
                <a:latin typeface="Arial"/>
                <a:cs typeface="Arial"/>
              </a:rPr>
              <a:t>FK506/MTX</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err="1" smtClean="0">
                <a:solidFill>
                  <a:srgbClr val="808080"/>
                </a:solidFill>
                <a:latin typeface="Arial"/>
                <a:cs typeface="Arial"/>
              </a:rPr>
              <a:t>Decreased</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incidence</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with</a:t>
            </a:r>
            <a:r>
              <a:rPr lang="tr-TR" sz="1800" b="1" spc="-160" dirty="0" smtClean="0">
                <a:solidFill>
                  <a:srgbClr val="808080"/>
                </a:solidFill>
                <a:latin typeface="Arial"/>
                <a:cs typeface="Arial"/>
              </a:rPr>
              <a:t> </a:t>
            </a:r>
            <a:r>
              <a:rPr lang="tr-TR" sz="1800" b="1" spc="-65" dirty="0" smtClean="0">
                <a:solidFill>
                  <a:srgbClr val="808080"/>
                </a:solidFill>
                <a:latin typeface="Arial"/>
                <a:cs typeface="Arial"/>
              </a:rPr>
              <a:t>ATG</a:t>
            </a:r>
            <a:endParaRPr lang="tr-TR" sz="18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38</a:t>
            </a:fld>
            <a:endParaRPr lang="tr-TR" dirty="0"/>
          </a:p>
        </p:txBody>
      </p:sp>
    </p:spTree>
    <p:extLst>
      <p:ext uri="{BB962C8B-B14F-4D97-AF65-F5344CB8AC3E}">
        <p14:creationId xmlns:p14="http://schemas.microsoft.com/office/powerpoint/2010/main" val="3172015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10000"/>
          </a:bodyPr>
          <a:lstStyle/>
          <a:p>
            <a:pPr marL="367665" indent="-354965">
              <a:lnSpc>
                <a:spcPct val="100000"/>
              </a:lnSpc>
              <a:buClr>
                <a:srgbClr val="333399"/>
              </a:buClr>
              <a:buSzPct val="75000"/>
              <a:buFont typeface="Wingdings"/>
              <a:buChar char=""/>
              <a:tabLst>
                <a:tab pos="367665" algn="l"/>
                <a:tab pos="368300" algn="l"/>
              </a:tabLst>
            </a:pPr>
            <a:r>
              <a:rPr lang="tr-TR" sz="1800" b="1" dirty="0" err="1" smtClean="0">
                <a:solidFill>
                  <a:srgbClr val="808080"/>
                </a:solidFill>
                <a:latin typeface="Arial"/>
                <a:cs typeface="Arial"/>
              </a:rPr>
              <a:t>Gold</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standard</a:t>
            </a:r>
            <a:r>
              <a:rPr lang="tr-TR" sz="1800" b="1" spc="-5" dirty="0" smtClean="0">
                <a:solidFill>
                  <a:srgbClr val="808080"/>
                </a:solidFill>
                <a:latin typeface="Arial"/>
                <a:cs typeface="Arial"/>
              </a:rPr>
              <a:t> is </a:t>
            </a:r>
            <a:r>
              <a:rPr lang="tr-TR" sz="1800" b="1" spc="-5" dirty="0" err="1" smtClean="0">
                <a:solidFill>
                  <a:srgbClr val="808080"/>
                </a:solidFill>
                <a:latin typeface="Arial"/>
                <a:cs typeface="Arial"/>
              </a:rPr>
              <a:t>cyclosporine</a:t>
            </a:r>
            <a:r>
              <a:rPr lang="tr-TR" sz="1800" b="1" spc="-5" dirty="0" smtClean="0">
                <a:solidFill>
                  <a:srgbClr val="808080"/>
                </a:solidFill>
                <a:latin typeface="Arial"/>
                <a:cs typeface="Arial"/>
              </a:rPr>
              <a:t> and</a:t>
            </a:r>
            <a:r>
              <a:rPr lang="tr-TR" sz="1800" b="1" spc="50" dirty="0" smtClean="0">
                <a:solidFill>
                  <a:srgbClr val="808080"/>
                </a:solidFill>
                <a:latin typeface="Arial"/>
                <a:cs typeface="Arial"/>
              </a:rPr>
              <a:t> </a:t>
            </a:r>
            <a:r>
              <a:rPr lang="tr-TR" sz="1800" b="1" spc="-5" dirty="0" smtClean="0">
                <a:solidFill>
                  <a:srgbClr val="808080"/>
                </a:solidFill>
                <a:latin typeface="Arial"/>
                <a:cs typeface="Arial"/>
              </a:rPr>
              <a:t>methotrexate</a:t>
            </a:r>
            <a:endParaRPr lang="tr-TR" sz="1800" dirty="0" smtClean="0">
              <a:latin typeface="Arial"/>
              <a:cs typeface="Arial"/>
            </a:endParaRPr>
          </a:p>
          <a:p>
            <a:pPr>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10" dirty="0" smtClean="0">
                <a:solidFill>
                  <a:srgbClr val="808080"/>
                </a:solidFill>
                <a:latin typeface="Arial"/>
                <a:cs typeface="Arial"/>
              </a:rPr>
              <a:t>CsA/MTX </a:t>
            </a:r>
            <a:r>
              <a:rPr lang="tr-TR" sz="1800" b="1" dirty="0" smtClean="0">
                <a:solidFill>
                  <a:srgbClr val="808080"/>
                </a:solidFill>
                <a:latin typeface="Arial"/>
                <a:cs typeface="Arial"/>
              </a:rPr>
              <a:t>and </a:t>
            </a: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CsA</a:t>
            </a:r>
            <a:r>
              <a:rPr lang="tr-TR" sz="1800" b="1" spc="-30" dirty="0" smtClean="0">
                <a:solidFill>
                  <a:srgbClr val="808080"/>
                </a:solidFill>
                <a:latin typeface="Arial"/>
                <a:cs typeface="Arial"/>
              </a:rPr>
              <a:t> </a:t>
            </a:r>
            <a:r>
              <a:rPr lang="tr-TR" sz="1800" b="1" dirty="0" err="1" smtClean="0">
                <a:solidFill>
                  <a:srgbClr val="808080"/>
                </a:solidFill>
                <a:latin typeface="Arial"/>
                <a:cs typeface="Arial"/>
              </a:rPr>
              <a:t>alone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824865" lvl="1" indent="-354965">
              <a:lnSpc>
                <a:spcPct val="100000"/>
              </a:lnSpc>
              <a:spcBef>
                <a:spcPts val="5"/>
              </a:spcBef>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No </a:t>
            </a:r>
            <a:r>
              <a:rPr lang="tr-TR" sz="1800" b="1" spc="-5" dirty="0" err="1" smtClean="0">
                <a:solidFill>
                  <a:srgbClr val="808080"/>
                </a:solidFill>
                <a:latin typeface="Arial"/>
                <a:cs typeface="Arial"/>
              </a:rPr>
              <a:t>benefit</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in </a:t>
            </a:r>
            <a:r>
              <a:rPr lang="tr-TR" sz="1800" b="1" dirty="0" err="1" smtClean="0">
                <a:solidFill>
                  <a:srgbClr val="808080"/>
                </a:solidFill>
                <a:latin typeface="Arial"/>
                <a:cs typeface="Arial"/>
              </a:rPr>
              <a:t>adding</a:t>
            </a:r>
            <a:r>
              <a:rPr lang="tr-TR" sz="1800" b="1" spc="-15" dirty="0" smtClean="0">
                <a:solidFill>
                  <a:srgbClr val="808080"/>
                </a:solidFill>
                <a:latin typeface="Arial"/>
                <a:cs typeface="Arial"/>
              </a:rPr>
              <a:t> </a:t>
            </a:r>
            <a:r>
              <a:rPr lang="tr-TR" sz="1800" b="1" spc="-5" dirty="0" err="1" smtClean="0">
                <a:solidFill>
                  <a:srgbClr val="808080"/>
                </a:solidFill>
                <a:latin typeface="Arial"/>
                <a:cs typeface="Arial"/>
              </a:rPr>
              <a:t>corticosteroid</a:t>
            </a:r>
            <a:endParaRPr lang="tr-TR" sz="1800" dirty="0" smtClean="0">
              <a:latin typeface="Arial"/>
              <a:cs typeface="Arial"/>
            </a:endParaRPr>
          </a:p>
          <a:p>
            <a:pPr lvl="1">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may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be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spc="-30" dirty="0" smtClean="0">
                <a:solidFill>
                  <a:srgbClr val="808080"/>
                </a:solidFill>
                <a:latin typeface="Arial"/>
                <a:cs typeface="Arial"/>
              </a:rPr>
              <a:t> </a:t>
            </a:r>
            <a:r>
              <a:rPr lang="tr-TR" sz="1800" b="1" spc="-10" dirty="0" smtClean="0">
                <a:solidFill>
                  <a:srgbClr val="808080"/>
                </a:solidFill>
                <a:latin typeface="Arial"/>
                <a:cs typeface="Arial"/>
              </a:rPr>
              <a:t>CsA/MTX</a:t>
            </a:r>
            <a:endParaRPr lang="tr-TR" sz="1800" dirty="0" smtClean="0">
              <a:latin typeface="Arial"/>
              <a:cs typeface="Arial"/>
            </a:endParaRPr>
          </a:p>
          <a:p>
            <a:pPr lvl="1">
              <a:lnSpc>
                <a:spcPct val="100000"/>
              </a:lnSpc>
              <a:spcBef>
                <a:spcPts val="20"/>
              </a:spcBef>
              <a:buClr>
                <a:srgbClr val="333399"/>
              </a:buClr>
              <a:buFont typeface="Wingdings"/>
              <a:buChar char=""/>
            </a:pPr>
            <a:endParaRPr lang="tr-TR" sz="2450" dirty="0" smtClean="0">
              <a:latin typeface="Times New Roman"/>
              <a:cs typeface="Times New Roman"/>
            </a:endParaRPr>
          </a:p>
          <a:p>
            <a:pPr marL="824865" marR="5080" lvl="1" indent="-354965">
              <a:lnSpc>
                <a:spcPts val="1939"/>
              </a:lnSpc>
              <a:buClr>
                <a:srgbClr val="333399"/>
              </a:buClr>
              <a:buSzPct val="75000"/>
              <a:buFont typeface="Wingdings"/>
              <a:buChar char=""/>
              <a:tabLst>
                <a:tab pos="824865" algn="l"/>
                <a:tab pos="825500" algn="l"/>
              </a:tabLst>
            </a:pPr>
            <a:r>
              <a:rPr lang="tr-TR" sz="1800" b="1" spc="-15" dirty="0" smtClean="0">
                <a:solidFill>
                  <a:srgbClr val="808080"/>
                </a:solidFill>
                <a:latin typeface="Arial"/>
                <a:cs typeface="Arial"/>
              </a:rPr>
              <a:t>BMT-CTN </a:t>
            </a:r>
            <a:r>
              <a:rPr lang="tr-TR" sz="1800" b="1" dirty="0" err="1" smtClean="0">
                <a:solidFill>
                  <a:srgbClr val="808080"/>
                </a:solidFill>
                <a:latin typeface="Arial"/>
                <a:cs typeface="Arial"/>
              </a:rPr>
              <a:t>completing</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a </a:t>
            </a:r>
            <a:r>
              <a:rPr lang="tr-TR" sz="1800" b="1" spc="-5" dirty="0" err="1" smtClean="0">
                <a:solidFill>
                  <a:srgbClr val="808080"/>
                </a:solidFill>
                <a:latin typeface="Arial"/>
                <a:cs typeface="Arial"/>
              </a:rPr>
              <a:t>study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on </a:t>
            </a:r>
            <a:r>
              <a:rPr lang="tr-TR" sz="1800" b="1" dirty="0" err="1" smtClean="0">
                <a:solidFill>
                  <a:srgbClr val="808080"/>
                </a:solidFill>
                <a:latin typeface="Arial"/>
                <a:cs typeface="Arial"/>
              </a:rPr>
              <a:t>Sirolimus</a:t>
            </a:r>
            <a:r>
              <a:rPr lang="tr-TR" sz="1800" b="1" dirty="0" smtClean="0">
                <a:solidFill>
                  <a:srgbClr val="808080"/>
                </a:solidFill>
                <a:latin typeface="Arial"/>
                <a:cs typeface="Arial"/>
              </a:rPr>
              <a:t> </a:t>
            </a:r>
            <a:r>
              <a:rPr lang="tr-TR" sz="1800" b="1" dirty="0" err="1" smtClean="0">
                <a:solidFill>
                  <a:srgbClr val="808080"/>
                </a:solidFill>
                <a:latin typeface="Arial"/>
                <a:cs typeface="Arial"/>
              </a:rPr>
              <a:t>plus</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FK506</a:t>
            </a:r>
            <a:r>
              <a:rPr lang="tr-TR" sz="1800" b="1" spc="-55" dirty="0" smtClean="0">
                <a:solidFill>
                  <a:srgbClr val="808080"/>
                </a:solidFill>
                <a:latin typeface="Arial"/>
                <a:cs typeface="Arial"/>
              </a:rPr>
              <a:t> </a:t>
            </a:r>
            <a:r>
              <a:rPr lang="tr-TR" sz="1800" b="1" spc="-25" dirty="0" smtClean="0">
                <a:solidFill>
                  <a:srgbClr val="808080"/>
                </a:solidFill>
                <a:latin typeface="Arial"/>
                <a:cs typeface="Arial"/>
              </a:rPr>
              <a:t>vs  </a:t>
            </a:r>
            <a:r>
              <a:rPr lang="tr-TR" sz="1800" b="1" spc="-5" dirty="0" smtClean="0">
                <a:solidFill>
                  <a:srgbClr val="808080"/>
                </a:solidFill>
                <a:latin typeface="Arial"/>
                <a:cs typeface="Arial"/>
              </a:rPr>
              <a:t>FK506/MTX</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err="1" smtClean="0">
                <a:solidFill>
                  <a:srgbClr val="808080"/>
                </a:solidFill>
                <a:latin typeface="Arial"/>
                <a:cs typeface="Arial"/>
              </a:rPr>
              <a:t>Decreased</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incidence</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with</a:t>
            </a:r>
            <a:r>
              <a:rPr lang="tr-TR" sz="1800" b="1" spc="-160" dirty="0" smtClean="0">
                <a:solidFill>
                  <a:srgbClr val="808080"/>
                </a:solidFill>
                <a:latin typeface="Arial"/>
                <a:cs typeface="Arial"/>
              </a:rPr>
              <a:t> </a:t>
            </a:r>
            <a:r>
              <a:rPr lang="tr-TR" sz="1800" b="1" spc="-65" dirty="0" smtClean="0">
                <a:solidFill>
                  <a:srgbClr val="808080"/>
                </a:solidFill>
                <a:latin typeface="Arial"/>
                <a:cs typeface="Arial"/>
              </a:rPr>
              <a:t>ATG</a:t>
            </a:r>
            <a:endParaRPr lang="tr-TR" sz="18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39</a:t>
            </a:fld>
            <a:endParaRPr lang="tr-TR" dirty="0"/>
          </a:p>
        </p:txBody>
      </p:sp>
    </p:spTree>
    <p:extLst>
      <p:ext uri="{BB962C8B-B14F-4D97-AF65-F5344CB8AC3E}">
        <p14:creationId xmlns:p14="http://schemas.microsoft.com/office/powerpoint/2010/main" val="3498040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45</a:t>
            </a:fld>
            <a:endParaRPr lang="tr-TR"/>
          </a:p>
        </p:txBody>
      </p:sp>
    </p:spTree>
    <p:extLst>
      <p:ext uri="{BB962C8B-B14F-4D97-AF65-F5344CB8AC3E}">
        <p14:creationId xmlns:p14="http://schemas.microsoft.com/office/powerpoint/2010/main" val="1042145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NIH consensus conference recognized 2 main categories of GVHD, each with 2 subcategories. The broad category of acute GVHD includes classic acute GVHD (</a:t>
            </a:r>
            <a:r>
              <a:rPr lang="en-US" sz="1200" b="0" i="0" kern="1200" dirty="0" err="1" smtClean="0">
                <a:solidFill>
                  <a:schemeClr val="tx1"/>
                </a:solidFill>
                <a:latin typeface="+mn-lt"/>
                <a:ea typeface="+mn-ea"/>
                <a:cs typeface="+mn-cs"/>
              </a:rPr>
              <a:t>maculopapular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erythematous</a:t>
            </a:r>
            <a:r>
              <a:rPr lang="en-US" sz="1200" b="0" i="0" kern="1200" dirty="0" smtClean="0">
                <a:solidFill>
                  <a:schemeClr val="tx1"/>
                </a:solidFill>
                <a:latin typeface="+mn-lt"/>
                <a:ea typeface="+mn-ea"/>
                <a:cs typeface="+mn-cs"/>
              </a:rPr>
              <a:t> rash, gastrointestinal symptoms, or </a:t>
            </a:r>
            <a:r>
              <a:rPr lang="en-US" sz="1200" b="0" i="0" kern="1200" dirty="0" err="1" smtClean="0">
                <a:solidFill>
                  <a:schemeClr val="tx1"/>
                </a:solidFill>
                <a:latin typeface="+mn-lt"/>
                <a:ea typeface="+mn-ea"/>
                <a:cs typeface="+mn-cs"/>
              </a:rPr>
              <a:t>cholestatic</a:t>
            </a:r>
            <a:r>
              <a:rPr lang="en-US" sz="1200" b="0" i="0" kern="1200" dirty="0" smtClean="0">
                <a:solidFill>
                  <a:schemeClr val="tx1"/>
                </a:solidFill>
                <a:latin typeface="+mn-lt"/>
                <a:ea typeface="+mn-ea"/>
                <a:cs typeface="+mn-cs"/>
              </a:rPr>
              <a:t> hepatitis) and also includes persistent, recurrent, or late-onset acute GVHD occurring more than 100 days after transplantation. The broad category of chronic GVHD includes classic chronic GVHD, presenting with manifestations that can be ascribed only to chronic GVHD. Chronic GVHD also includes an overlap syndrome, which has diagnostic or distinctive chronic GVHD manifestations together with features typical of acute 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46</a:t>
            </a:fld>
            <a:endParaRPr lang="tr-TR" dirty="0"/>
          </a:p>
        </p:txBody>
      </p:sp>
    </p:spTree>
    <p:extLst>
      <p:ext uri="{BB962C8B-B14F-4D97-AF65-F5344CB8AC3E}">
        <p14:creationId xmlns:p14="http://schemas.microsoft.com/office/powerpoint/2010/main" val="3081647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490198" y="686233"/>
            <a:ext cx="7209119" cy="2350943"/>
          </a:xfrm>
          <a:prstGeom prst="rect">
            <a:avLst/>
          </a:prstGeom>
          <a:solidFill>
            <a:srgbClr val="FFFFFF"/>
          </a:solidFill>
          <a:ln w="9525">
            <a:solidFill>
              <a:srgbClr val="000000"/>
            </a:solidFill>
            <a:miter lim="800000"/>
            <a:headEnd/>
            <a:tailEnd/>
          </a:ln>
          <a:effectLst/>
        </p:spPr>
        <p:txBody>
          <a:bodyPr wrap="none" anchor="ctr"/>
          <a:lstStyle/>
          <a:p>
            <a:endParaRPr lang="tr-TR"/>
          </a:p>
        </p:txBody>
      </p:sp>
      <p:sp>
        <p:nvSpPr>
          <p:cNvPr id="4098" name="Text Box 2"/>
          <p:cNvSpPr txBox="1">
            <a:spLocks noGrp="1" noChangeArrowheads="1"/>
          </p:cNvSpPr>
          <p:nvPr>
            <p:ph type="body"/>
          </p:nvPr>
        </p:nvSpPr>
        <p:spPr bwMode="auto">
          <a:xfrm>
            <a:off x="1860177" y="3264477"/>
            <a:ext cx="8481608" cy="4318722"/>
          </a:xfrm>
          <a:prstGeom prst="rect">
            <a:avLst/>
          </a:prstGeom>
          <a:noFill/>
          <a:ln>
            <a:round/>
            <a:headEnd/>
            <a:tailEnd/>
          </a:ln>
        </p:spPr>
        <p:txBody>
          <a:bodyPr lIns="0" tIns="0" rIns="0" bIns="0">
            <a:normAutofit lnSpcReduction="10000"/>
          </a:bodyPr>
          <a:lstStyle/>
          <a:p>
            <a:endParaRPr lang="tr-TR" sz="1400" b="1"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endParaRPr lang="tr-TR" sz="1400" b="1"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en-GB" sz="1400" b="1" dirty="0" smtClean="0">
                <a:latin typeface="Arial" charset="0"/>
                <a:ea typeface="msgothic" charset="0"/>
                <a:cs typeface="msgothic" charset="0"/>
              </a:rPr>
              <a:t>The </a:t>
            </a:r>
            <a:r>
              <a:rPr lang="en-GB" sz="1400" b="1" dirty="0" err="1">
                <a:latin typeface="Arial" charset="0"/>
                <a:ea typeface="msgothic" charset="0"/>
                <a:cs typeface="msgothic" charset="0"/>
              </a:rPr>
              <a:t>pathophysiology</a:t>
            </a:r>
            <a:r>
              <a:rPr lang="en-GB" sz="1400" b="1" dirty="0">
                <a:latin typeface="Arial" charset="0"/>
                <a:ea typeface="msgothic" charset="0"/>
                <a:cs typeface="msgothic" charset="0"/>
              </a:rPr>
              <a:t> of chronic GVHD.</a:t>
            </a:r>
            <a:r>
              <a:rPr lang="en-GB" dirty="0">
                <a:latin typeface="Arial" charset="0"/>
                <a:ea typeface="msgothic" charset="0"/>
                <a:cs typeface="msgothic" charset="0"/>
              </a:rPr>
              <a:t> (A) General mechanisms. The acute graft-versus-host reaction is characterized by tissue damage mediated by inflammatory mediators, T cells, and cells from the innate immune system. Among target organs, two are particularly important for the development of subsequent chronic GVHD: (1) </a:t>
            </a:r>
            <a:r>
              <a:rPr lang="en-GB" dirty="0" err="1">
                <a:latin typeface="Arial" charset="0"/>
                <a:ea typeface="msgothic" charset="0"/>
                <a:cs typeface="msgothic" charset="0"/>
              </a:rPr>
              <a:t>thymic</a:t>
            </a:r>
            <a:r>
              <a:rPr lang="en-GB" dirty="0">
                <a:latin typeface="Arial" charset="0"/>
                <a:ea typeface="msgothic" charset="0"/>
                <a:cs typeface="msgothic" charset="0"/>
              </a:rPr>
              <a:t> epithelial cells (TECs) are damaged by </a:t>
            </a:r>
            <a:r>
              <a:rPr lang="en-GB" dirty="0" err="1">
                <a:latin typeface="Arial" charset="0"/>
                <a:ea typeface="msgothic" charset="0"/>
                <a:cs typeface="msgothic" charset="0"/>
              </a:rPr>
              <a:t>alloreactive</a:t>
            </a:r>
            <a:r>
              <a:rPr lang="en-GB" dirty="0">
                <a:latin typeface="Arial" charset="0"/>
                <a:ea typeface="msgothic" charset="0"/>
                <a:cs typeface="msgothic" charset="0"/>
              </a:rPr>
              <a:t> T cells leading to decreased generation of natural </a:t>
            </a:r>
            <a:r>
              <a:rPr lang="en-GB" dirty="0" err="1">
                <a:latin typeface="Arial" charset="0"/>
                <a:ea typeface="msgothic" charset="0"/>
                <a:cs typeface="msgothic" charset="0"/>
              </a:rPr>
              <a:t>Tregs</a:t>
            </a:r>
            <a:r>
              <a:rPr lang="en-GB" dirty="0">
                <a:latin typeface="Arial" charset="0"/>
                <a:ea typeface="msgothic" charset="0"/>
                <a:cs typeface="msgothic" charset="0"/>
              </a:rPr>
              <a:t> and release of self-reactive T cells. (2) Bone marrow microenvironment damage may explain disturbed B-cell homeostasis. The potent role of antigen-presenting cells (APCs) and the cross talk between B and T cells in chronic GVHD is poorly understood. (B) B cells and chronic GVHD. Patients with chronic GVHD have increased B-cell activation factor (BAFF):B-cell ratios, delayed reconstitution of naive B cells, and increased numbers of </a:t>
            </a:r>
            <a:r>
              <a:rPr lang="en-GB" dirty="0" err="1">
                <a:latin typeface="Arial" charset="0"/>
                <a:ea typeface="msgothic" charset="0"/>
                <a:cs typeface="msgothic" charset="0"/>
              </a:rPr>
              <a:t>pregerminal</a:t>
            </a:r>
            <a:r>
              <a:rPr lang="en-GB" dirty="0">
                <a:latin typeface="Arial" charset="0"/>
                <a:ea typeface="msgothic" charset="0"/>
                <a:cs typeface="msgothic" charset="0"/>
              </a:rPr>
              <a:t> center B cells. Patients with active chronic GVHD have elevated numbers of CD21</a:t>
            </a:r>
            <a:r>
              <a:rPr lang="en-GB" baseline="33000" dirty="0">
                <a:latin typeface="Arial" charset="0"/>
                <a:ea typeface="msgothic" charset="0"/>
                <a:cs typeface="msgothic" charset="0"/>
              </a:rPr>
              <a:t>–</a:t>
            </a:r>
            <a:r>
              <a:rPr lang="en-GB" dirty="0">
                <a:latin typeface="Arial" charset="0"/>
                <a:ea typeface="msgothic" charset="0"/>
                <a:cs typeface="msgothic" charset="0"/>
              </a:rPr>
              <a:t> transitional B cells and a deficiency of memory CD27</a:t>
            </a:r>
            <a:r>
              <a:rPr lang="en-GB" baseline="33000" dirty="0">
                <a:latin typeface="Arial" charset="0"/>
                <a:ea typeface="msgothic" charset="0"/>
                <a:cs typeface="msgothic" charset="0"/>
              </a:rPr>
              <a:t>+</a:t>
            </a:r>
            <a:r>
              <a:rPr lang="en-GB" dirty="0">
                <a:latin typeface="Arial" charset="0"/>
                <a:ea typeface="msgothic" charset="0"/>
                <a:cs typeface="msgothic" charset="0"/>
              </a:rPr>
              <a:t> B cells. Patients who develop chronic GVHD have elevated levels of BAFF, a relative reduction in naive B cells, and relatively higher numbers of activated memory type B cells. Patients with </a:t>
            </a:r>
            <a:r>
              <a:rPr lang="en-GB" dirty="0" err="1">
                <a:latin typeface="Arial" charset="0"/>
                <a:ea typeface="msgothic" charset="0"/>
                <a:cs typeface="msgothic" charset="0"/>
              </a:rPr>
              <a:t>hypogammaglobulinemia</a:t>
            </a:r>
            <a:r>
              <a:rPr lang="en-GB" dirty="0">
                <a:latin typeface="Arial" charset="0"/>
                <a:ea typeface="msgothic" charset="0"/>
                <a:cs typeface="msgothic" charset="0"/>
              </a:rPr>
              <a:t> have elevated CD19</a:t>
            </a:r>
            <a:r>
              <a:rPr lang="en-GB" baseline="33000" dirty="0">
                <a:latin typeface="Arial" charset="0"/>
                <a:ea typeface="msgothic" charset="0"/>
                <a:cs typeface="msgothic" charset="0"/>
              </a:rPr>
              <a:t>+</a:t>
            </a:r>
            <a:r>
              <a:rPr lang="en-GB" dirty="0">
                <a:latin typeface="Arial" charset="0"/>
                <a:ea typeface="msgothic" charset="0"/>
                <a:cs typeface="msgothic" charset="0"/>
              </a:rPr>
              <a:t>CD21</a:t>
            </a:r>
            <a:r>
              <a:rPr lang="en-GB" baseline="33000" dirty="0">
                <a:latin typeface="Arial" charset="0"/>
                <a:ea typeface="msgothic" charset="0"/>
                <a:cs typeface="msgothic" charset="0"/>
              </a:rPr>
              <a:t>low</a:t>
            </a:r>
            <a:r>
              <a:rPr lang="en-GB" dirty="0">
                <a:latin typeface="Arial" charset="0"/>
                <a:ea typeface="msgothic" charset="0"/>
                <a:cs typeface="msgothic" charset="0"/>
              </a:rPr>
              <a:t> (immature) and CD19</a:t>
            </a:r>
            <a:r>
              <a:rPr lang="en-GB" baseline="33000" dirty="0">
                <a:latin typeface="Arial" charset="0"/>
                <a:ea typeface="msgothic" charset="0"/>
                <a:cs typeface="msgothic" charset="0"/>
              </a:rPr>
              <a:t>+</a:t>
            </a:r>
            <a:r>
              <a:rPr lang="en-GB" dirty="0">
                <a:latin typeface="Arial" charset="0"/>
                <a:ea typeface="msgothic" charset="0"/>
                <a:cs typeface="msgothic" charset="0"/>
              </a:rPr>
              <a:t>CD21</a:t>
            </a:r>
            <a:r>
              <a:rPr lang="en-GB" baseline="33000" dirty="0">
                <a:latin typeface="Arial" charset="0"/>
                <a:ea typeface="msgothic" charset="0"/>
                <a:cs typeface="msgothic" charset="0"/>
              </a:rPr>
              <a:t>high</a:t>
            </a:r>
            <a:r>
              <a:rPr lang="en-GB" dirty="0">
                <a:latin typeface="Arial" charset="0"/>
                <a:ea typeface="msgothic" charset="0"/>
                <a:cs typeface="msgothic" charset="0"/>
              </a:rPr>
              <a:t>CD38</a:t>
            </a:r>
            <a:r>
              <a:rPr lang="en-GB" baseline="33000" dirty="0">
                <a:latin typeface="Arial" charset="0"/>
                <a:ea typeface="msgothic" charset="0"/>
                <a:cs typeface="msgothic" charset="0"/>
              </a:rPr>
              <a:t>high</a:t>
            </a:r>
            <a:r>
              <a:rPr lang="en-GB" dirty="0">
                <a:latin typeface="Arial" charset="0"/>
                <a:ea typeface="msgothic" charset="0"/>
                <a:cs typeface="msgothic" charset="0"/>
              </a:rPr>
              <a:t>IgM</a:t>
            </a:r>
            <a:r>
              <a:rPr lang="en-GB" baseline="33000" dirty="0">
                <a:latin typeface="Arial" charset="0"/>
                <a:ea typeface="msgothic" charset="0"/>
                <a:cs typeface="msgothic" charset="0"/>
              </a:rPr>
              <a:t>high</a:t>
            </a:r>
            <a:r>
              <a:rPr lang="en-GB" dirty="0">
                <a:latin typeface="Arial" charset="0"/>
                <a:ea typeface="msgothic" charset="0"/>
                <a:cs typeface="msgothic" charset="0"/>
              </a:rPr>
              <a:t> (transitional) B cells. CD19</a:t>
            </a:r>
            <a:r>
              <a:rPr lang="en-GB" baseline="33000" dirty="0">
                <a:latin typeface="Arial" charset="0"/>
                <a:ea typeface="msgothic" charset="0"/>
                <a:cs typeface="msgothic" charset="0"/>
              </a:rPr>
              <a:t>+</a:t>
            </a:r>
            <a:r>
              <a:rPr lang="en-GB" dirty="0">
                <a:latin typeface="Arial" charset="0"/>
                <a:ea typeface="msgothic" charset="0"/>
                <a:cs typeface="msgothic" charset="0"/>
              </a:rPr>
              <a:t>CD10</a:t>
            </a:r>
            <a:r>
              <a:rPr lang="en-GB" baseline="33000" dirty="0">
                <a:latin typeface="Arial" charset="0"/>
                <a:ea typeface="msgothic" charset="0"/>
                <a:cs typeface="msgothic" charset="0"/>
              </a:rPr>
              <a:t>–</a:t>
            </a:r>
            <a:r>
              <a:rPr lang="en-GB" dirty="0">
                <a:latin typeface="Arial" charset="0"/>
                <a:ea typeface="msgothic" charset="0"/>
                <a:cs typeface="msgothic" charset="0"/>
              </a:rPr>
              <a:t>CD27</a:t>
            </a:r>
            <a:r>
              <a:rPr lang="en-GB" baseline="33000" dirty="0">
                <a:latin typeface="Arial" charset="0"/>
                <a:ea typeface="msgothic" charset="0"/>
                <a:cs typeface="msgothic" charset="0"/>
              </a:rPr>
              <a:t>–</a:t>
            </a:r>
            <a:r>
              <a:rPr lang="en-GB" dirty="0">
                <a:latin typeface="Arial" charset="0"/>
                <a:ea typeface="msgothic" charset="0"/>
                <a:cs typeface="msgothic" charset="0"/>
              </a:rPr>
              <a:t>CD21</a:t>
            </a:r>
            <a:r>
              <a:rPr lang="en-GB" baseline="33000" dirty="0">
                <a:latin typeface="Arial" charset="0"/>
                <a:ea typeface="msgothic" charset="0"/>
                <a:cs typeface="msgothic" charset="0"/>
              </a:rPr>
              <a:t>high</a:t>
            </a:r>
            <a:r>
              <a:rPr lang="en-GB" dirty="0">
                <a:latin typeface="Arial" charset="0"/>
                <a:ea typeface="msgothic" charset="0"/>
                <a:cs typeface="msgothic" charset="0"/>
              </a:rPr>
              <a:t> naive B cells are elevated in all patients with chronic GVHD. (C) Conventional T cells, </a:t>
            </a:r>
            <a:r>
              <a:rPr lang="en-GB" dirty="0" err="1">
                <a:latin typeface="Arial" charset="0"/>
                <a:ea typeface="msgothic" charset="0"/>
                <a:cs typeface="msgothic" charset="0"/>
              </a:rPr>
              <a:t>Tregs</a:t>
            </a:r>
            <a:r>
              <a:rPr lang="en-GB" dirty="0">
                <a:latin typeface="Arial" charset="0"/>
                <a:ea typeface="msgothic" charset="0"/>
                <a:cs typeface="msgothic" charset="0"/>
              </a:rPr>
              <a:t>, and chronic GVHD. An appropriate balance between </a:t>
            </a:r>
            <a:r>
              <a:rPr lang="en-GB" dirty="0" err="1">
                <a:latin typeface="Arial" charset="0"/>
                <a:ea typeface="msgothic" charset="0"/>
                <a:cs typeface="msgothic" charset="0"/>
              </a:rPr>
              <a:t>Tregs</a:t>
            </a:r>
            <a:r>
              <a:rPr lang="en-GB" dirty="0">
                <a:latin typeface="Arial" charset="0"/>
                <a:ea typeface="msgothic" charset="0"/>
                <a:cs typeface="msgothic" charset="0"/>
              </a:rPr>
              <a:t> and </a:t>
            </a:r>
            <a:r>
              <a:rPr lang="en-GB" dirty="0" err="1">
                <a:latin typeface="Arial" charset="0"/>
                <a:ea typeface="msgothic" charset="0"/>
                <a:cs typeface="msgothic" charset="0"/>
              </a:rPr>
              <a:t>Tconv</a:t>
            </a:r>
            <a:r>
              <a:rPr lang="en-GB" dirty="0">
                <a:latin typeface="Arial" charset="0"/>
                <a:ea typeface="msgothic" charset="0"/>
                <a:cs typeface="msgothic" charset="0"/>
              </a:rPr>
              <a:t> is critical for the maintenance of peripheral tolerance. In the setting of allogeneic HSCT, </a:t>
            </a:r>
            <a:r>
              <a:rPr lang="en-GB" dirty="0" err="1">
                <a:latin typeface="Arial" charset="0"/>
                <a:ea typeface="msgothic" charset="0"/>
                <a:cs typeface="msgothic" charset="0"/>
              </a:rPr>
              <a:t>Tregs</a:t>
            </a:r>
            <a:r>
              <a:rPr lang="en-GB" dirty="0">
                <a:latin typeface="Arial" charset="0"/>
                <a:ea typeface="msgothic" charset="0"/>
                <a:cs typeface="msgothic" charset="0"/>
              </a:rPr>
              <a:t> have been shown to play an important role in the establishment of tolerance between recipient tissues and donor-derived immunity. Monitoring of CD4</a:t>
            </a:r>
            <a:r>
              <a:rPr lang="en-GB" baseline="33000" dirty="0">
                <a:latin typeface="Arial" charset="0"/>
                <a:ea typeface="msgothic" charset="0"/>
                <a:cs typeface="msgothic" charset="0"/>
              </a:rPr>
              <a:t>+</a:t>
            </a:r>
            <a:r>
              <a:rPr lang="en-GB" dirty="0">
                <a:latin typeface="Arial" charset="0"/>
                <a:ea typeface="msgothic" charset="0"/>
                <a:cs typeface="msgothic" charset="0"/>
              </a:rPr>
              <a:t> T-cell subsets shows that </a:t>
            </a:r>
            <a:r>
              <a:rPr lang="en-GB" dirty="0" err="1">
                <a:latin typeface="Arial" charset="0"/>
                <a:ea typeface="msgothic" charset="0"/>
                <a:cs typeface="msgothic" charset="0"/>
              </a:rPr>
              <a:t>Tregs</a:t>
            </a:r>
            <a:r>
              <a:rPr lang="en-GB" dirty="0">
                <a:latin typeface="Arial" charset="0"/>
                <a:ea typeface="msgothic" charset="0"/>
                <a:cs typeface="msgothic" charset="0"/>
              </a:rPr>
              <a:t> rapidly expand after HSCT, but </a:t>
            </a:r>
            <a:r>
              <a:rPr lang="en-GB" dirty="0" err="1">
                <a:latin typeface="Arial" charset="0"/>
                <a:ea typeface="msgothic" charset="0"/>
                <a:cs typeface="msgothic" charset="0"/>
              </a:rPr>
              <a:t>Treg</a:t>
            </a:r>
            <a:r>
              <a:rPr lang="en-GB" dirty="0">
                <a:latin typeface="Arial" charset="0"/>
                <a:ea typeface="msgothic" charset="0"/>
                <a:cs typeface="msgothic" charset="0"/>
              </a:rPr>
              <a:t> levels subsequently decline in patients with prolonged CD4</a:t>
            </a:r>
            <a:r>
              <a:rPr lang="en-GB" baseline="33000" dirty="0">
                <a:latin typeface="Arial" charset="0"/>
                <a:ea typeface="msgothic" charset="0"/>
                <a:cs typeface="msgothic" charset="0"/>
              </a:rPr>
              <a:t>+</a:t>
            </a:r>
            <a:r>
              <a:rPr lang="en-GB" dirty="0">
                <a:latin typeface="Arial" charset="0"/>
                <a:ea typeface="msgothic" charset="0"/>
                <a:cs typeface="msgothic" charset="0"/>
              </a:rPr>
              <a:t> </a:t>
            </a:r>
            <a:r>
              <a:rPr lang="en-GB" dirty="0" err="1">
                <a:latin typeface="Arial" charset="0"/>
                <a:ea typeface="msgothic" charset="0"/>
                <a:cs typeface="msgothic" charset="0"/>
              </a:rPr>
              <a:t>lymphopenia</a:t>
            </a:r>
            <a:r>
              <a:rPr lang="en-GB" dirty="0">
                <a:latin typeface="Arial" charset="0"/>
                <a:ea typeface="msgothic" charset="0"/>
                <a:cs typeface="msgothic" charset="0"/>
              </a:rPr>
              <a:t>. This results in a relative deficiency of </a:t>
            </a:r>
            <a:r>
              <a:rPr lang="en-GB" dirty="0" err="1">
                <a:latin typeface="Arial" charset="0"/>
                <a:ea typeface="msgothic" charset="0"/>
                <a:cs typeface="msgothic" charset="0"/>
              </a:rPr>
              <a:t>Tregs</a:t>
            </a:r>
            <a:r>
              <a:rPr lang="en-GB" dirty="0">
                <a:latin typeface="Arial" charset="0"/>
                <a:ea typeface="msgothic" charset="0"/>
                <a:cs typeface="msgothic" charset="0"/>
              </a:rPr>
              <a:t>, which is associated with a high incidence of extensive chronic GVHD. In chronic </a:t>
            </a:r>
            <a:r>
              <a:rPr lang="en-GB" dirty="0" err="1">
                <a:latin typeface="Arial" charset="0"/>
                <a:ea typeface="msgothic" charset="0"/>
                <a:cs typeface="msgothic" charset="0"/>
              </a:rPr>
              <a:t>lichenoid</a:t>
            </a:r>
            <a:r>
              <a:rPr lang="en-GB" dirty="0">
                <a:latin typeface="Arial" charset="0"/>
                <a:ea typeface="msgothic" charset="0"/>
                <a:cs typeface="msgothic" charset="0"/>
              </a:rPr>
              <a:t> GVHD, a mixed Th1/Th17 signature with </a:t>
            </a:r>
            <a:r>
              <a:rPr lang="en-GB" dirty="0" err="1">
                <a:latin typeface="Arial" charset="0"/>
                <a:ea typeface="msgothic" charset="0"/>
                <a:cs typeface="msgothic" charset="0"/>
              </a:rPr>
              <a:t>upregulated</a:t>
            </a:r>
            <a:r>
              <a:rPr lang="en-GB" dirty="0">
                <a:latin typeface="Arial" charset="0"/>
                <a:ea typeface="msgothic" charset="0"/>
                <a:cs typeface="msgothic" charset="0"/>
              </a:rPr>
              <a:t> Th1/Th17 cytokine/</a:t>
            </a:r>
            <a:r>
              <a:rPr lang="en-GB" dirty="0" err="1">
                <a:latin typeface="Arial" charset="0"/>
                <a:ea typeface="msgothic" charset="0"/>
                <a:cs typeface="msgothic" charset="0"/>
              </a:rPr>
              <a:t>chemokine</a:t>
            </a:r>
            <a:r>
              <a:rPr lang="en-GB" dirty="0">
                <a:latin typeface="Arial" charset="0"/>
                <a:ea typeface="msgothic" charset="0"/>
                <a:cs typeface="msgothic" charset="0"/>
              </a:rPr>
              <a:t> transcripts and elevated numbers of interferon gamma (IFN-γ)– and IL-17–producing CD8</a:t>
            </a:r>
            <a:r>
              <a:rPr lang="en-GB" baseline="33000" dirty="0">
                <a:latin typeface="Arial" charset="0"/>
                <a:ea typeface="msgothic" charset="0"/>
                <a:cs typeface="msgothic" charset="0"/>
              </a:rPr>
              <a:t>+</a:t>
            </a:r>
            <a:r>
              <a:rPr lang="en-GB" dirty="0">
                <a:latin typeface="Arial" charset="0"/>
                <a:ea typeface="msgothic" charset="0"/>
                <a:cs typeface="msgothic" charset="0"/>
              </a:rPr>
              <a:t> T cells has been described. (D) Current issues in chronic GVHD </a:t>
            </a:r>
            <a:r>
              <a:rPr lang="en-GB" dirty="0" err="1">
                <a:latin typeface="Arial" charset="0"/>
                <a:ea typeface="msgothic" charset="0"/>
                <a:cs typeface="msgothic" charset="0"/>
              </a:rPr>
              <a:t>pathophysiology</a:t>
            </a:r>
            <a:r>
              <a:rPr lang="en-GB" dirty="0">
                <a:latin typeface="Arial" charset="0"/>
                <a:ea typeface="msgothic" charset="0"/>
                <a:cs typeface="msgothic" charset="0"/>
              </a:rPr>
              <a:t>. The hallmark of chronic GVHD is inflammatory fibrosis; putative mechanisms are described in the left part of the figure. Although a role of B- and T-cell subsets has been described, the cross talk between B and T cells is not well understood. Recent evidence from an experimental model suggests that a key player might be the T-follicular helper (</a:t>
            </a:r>
            <a:r>
              <a:rPr lang="en-GB" dirty="0" err="1">
                <a:latin typeface="Arial" charset="0"/>
                <a:ea typeface="msgothic" charset="0"/>
                <a:cs typeface="msgothic" charset="0"/>
              </a:rPr>
              <a:t>TfH</a:t>
            </a:r>
            <a:r>
              <a:rPr lang="en-GB" dirty="0">
                <a:latin typeface="Arial" charset="0"/>
                <a:ea typeface="msgothic" charset="0"/>
                <a:cs typeface="msgothic" charset="0"/>
              </a:rPr>
              <a:t>) cells. ICOS, inducible </a:t>
            </a:r>
            <a:r>
              <a:rPr lang="en-GB" dirty="0" err="1">
                <a:latin typeface="Arial" charset="0"/>
                <a:ea typeface="msgothic" charset="0"/>
                <a:cs typeface="msgothic" charset="0"/>
              </a:rPr>
              <a:t>costimulatory</a:t>
            </a:r>
            <a:r>
              <a:rPr lang="en-GB" dirty="0">
                <a:latin typeface="Arial" charset="0"/>
                <a:ea typeface="msgothic" charset="0"/>
                <a:cs typeface="msgothic" charset="0"/>
              </a:rPr>
              <a:t> [molecule]; NK, natural killer [cell]; </a:t>
            </a:r>
            <a:r>
              <a:rPr lang="en-GB" dirty="0" err="1">
                <a:latin typeface="Arial" charset="0"/>
                <a:ea typeface="msgothic" charset="0"/>
                <a:cs typeface="msgothic" charset="0"/>
              </a:rPr>
              <a:t>TGFβ</a:t>
            </a:r>
            <a:r>
              <a:rPr lang="en-GB" dirty="0">
                <a:latin typeface="Arial" charset="0"/>
                <a:ea typeface="msgothic" charset="0"/>
                <a:cs typeface="msgothic" charset="0"/>
              </a:rPr>
              <a:t>, transforming growth factor beta; </a:t>
            </a:r>
            <a:r>
              <a:rPr lang="en-GB" dirty="0" err="1">
                <a:latin typeface="Arial" charset="0"/>
                <a:ea typeface="msgothic" charset="0"/>
                <a:cs typeface="msgothic" charset="0"/>
              </a:rPr>
              <a:t>TNFα</a:t>
            </a:r>
            <a:r>
              <a:rPr lang="en-GB" dirty="0">
                <a:latin typeface="Arial" charset="0"/>
                <a:ea typeface="msgothic" charset="0"/>
                <a:cs typeface="msgothic" charset="0"/>
              </a:rPr>
              <a:t>, </a:t>
            </a:r>
            <a:r>
              <a:rPr lang="en-GB" dirty="0" err="1">
                <a:latin typeface="Arial" charset="0"/>
                <a:ea typeface="msgothic" charset="0"/>
                <a:cs typeface="msgothic" charset="0"/>
              </a:rPr>
              <a:t>tumor</a:t>
            </a:r>
            <a:r>
              <a:rPr lang="en-GB" dirty="0">
                <a:latin typeface="Arial" charset="0"/>
                <a:ea typeface="msgothic" charset="0"/>
                <a:cs typeface="msgothic" charset="0"/>
              </a:rPr>
              <a:t> necrosis factor alpha.</a:t>
            </a:r>
          </a:p>
        </p:txBody>
      </p:sp>
    </p:spTree>
    <p:extLst>
      <p:ext uri="{BB962C8B-B14F-4D97-AF65-F5344CB8AC3E}">
        <p14:creationId xmlns:p14="http://schemas.microsoft.com/office/powerpoint/2010/main" val="1270511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A study from Seattle showed that the higher the degree of HLA disparity, the earlier the onset of symptoms, with a median of 201 days in HLA identical siblings, and 133 days in matched unrelated donors transplanted with bone marrow and after standard conditioning (</a:t>
            </a:r>
            <a:r>
              <a:rPr lang="en-US" b="1" dirty="0" smtClean="0">
                <a:hlinkClick r:id="rId3"/>
              </a:rPr>
              <a:t>18</a:t>
            </a:r>
            <a:r>
              <a:rPr lang="en-US" dirty="0" smtClean="0"/>
              <a:t>). </a:t>
            </a:r>
            <a:endParaRPr lang="tr-TR" dirty="0" smtClean="0"/>
          </a:p>
          <a:p>
            <a:r>
              <a:rPr lang="en-US" dirty="0" smtClean="0"/>
              <a:t>The most frequently involved sites of the clinical manifestations of 324 pts were the mouth (89%), skin (81%), gastrointestinal tract (48%), liver (47%), eyes (47%). </a:t>
            </a:r>
            <a:endParaRPr lang="tr-TR" dirty="0" smtClean="0"/>
          </a:p>
          <a:p>
            <a:r>
              <a:rPr lang="en-US" dirty="0" smtClean="0"/>
              <a:t>The disease started with a quiescent onset (followed acute </a:t>
            </a:r>
            <a:r>
              <a:rPr lang="en-US" dirty="0" err="1" smtClean="0"/>
              <a:t>GvHD</a:t>
            </a:r>
            <a:r>
              <a:rPr lang="en-US" dirty="0" smtClean="0"/>
              <a:t> with a remission period) in 60%, with a progressive onset (</a:t>
            </a:r>
            <a:r>
              <a:rPr lang="en-US" dirty="0" err="1" smtClean="0"/>
              <a:t>cGvHD</a:t>
            </a:r>
            <a:r>
              <a:rPr lang="en-US" dirty="0" smtClean="0"/>
              <a:t> transformed from acute) in 13%, and with de novo onset (no prior acute </a:t>
            </a:r>
            <a:r>
              <a:rPr lang="en-US" dirty="0" err="1" smtClean="0"/>
              <a:t>GvHD</a:t>
            </a:r>
            <a:r>
              <a:rPr lang="en-US" dirty="0" smtClean="0"/>
              <a:t>) in 27% of the cases.</a:t>
            </a:r>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49</a:t>
            </a:fld>
            <a:endParaRPr lang="tr-TR" dirty="0"/>
          </a:p>
        </p:txBody>
      </p:sp>
    </p:spTree>
    <p:extLst>
      <p:ext uri="{BB962C8B-B14F-4D97-AF65-F5344CB8AC3E}">
        <p14:creationId xmlns:p14="http://schemas.microsoft.com/office/powerpoint/2010/main" val="1181295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p>
            <a:pPr>
              <a:defRPr/>
            </a:pPr>
            <a:fld id="{86603E15-2B81-4355-BEDE-61D8FE16AE6C}" type="slidenum">
              <a:rPr lang="en-US" smtClean="0"/>
              <a:pPr>
                <a:defRPr/>
              </a:pPr>
              <a:t>50</a:t>
            </a:fld>
            <a:endParaRPr lang="en-US" dirty="0"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There are no laboratory markers to predict the severity and morbidity of cGVHD. </a:t>
            </a:r>
          </a:p>
        </p:txBody>
      </p:sp>
    </p:spTree>
    <p:extLst>
      <p:ext uri="{BB962C8B-B14F-4D97-AF65-F5344CB8AC3E}">
        <p14:creationId xmlns:p14="http://schemas.microsoft.com/office/powerpoint/2010/main" val="3244921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p:txBody>
          <a:bodyPr/>
          <a:lstStyle/>
          <a:p>
            <a:pPr>
              <a:defRPr/>
            </a:pPr>
            <a:fld id="{4DDE863A-27F8-4AA7-8F1D-8E95F19D9A86}" type="slidenum">
              <a:rPr lang="en-US" smtClean="0"/>
              <a:pPr>
                <a:defRPr/>
              </a:pPr>
              <a:t>51</a:t>
            </a:fld>
            <a:endParaRPr lang="en-US" dirty="0"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cGVHD as a disease process is immunosuppressive, and the treatment is further immunosuppressive. The combination acts as a double-edged sword in that both the disease and the treatment further compromise the patient’s ability to fight infection.</a:t>
            </a:r>
          </a:p>
          <a:p>
            <a:pPr eaLnBrk="1" hangingPunct="1"/>
            <a:r>
              <a:rPr lang="en-US" smtClean="0">
                <a:latin typeface="Arial" charset="0"/>
                <a:cs typeface="Arial" charset="0"/>
              </a:rPr>
              <a:t>The combination results in functional asplenia (poor splenic function), variable IgG levels, opportunistic infections, cytopenia (thrombocytopenia and lymphocytopenia), and eosinophilia and place the patient at high risk for infection.</a:t>
            </a:r>
          </a:p>
          <a:p>
            <a:pPr eaLnBrk="1" hangingPunct="1"/>
            <a:r>
              <a:rPr lang="en-US" smtClean="0">
                <a:latin typeface="Arial" charset="0"/>
                <a:cs typeface="Arial" charset="0"/>
              </a:rPr>
              <a:t>Immune recovery is slower for those people affected by cGVHD.</a:t>
            </a:r>
          </a:p>
          <a:p>
            <a:pPr eaLnBrk="1" hangingPunct="1"/>
            <a:r>
              <a:rPr lang="en-US" smtClean="0">
                <a:latin typeface="Arial" charset="0"/>
                <a:cs typeface="Arial" charset="0"/>
              </a:rPr>
              <a:t>The cytopenias seen in cGVHD can be isolated (platelets: single cell line) or in multiple lines (neutrophils and platelets).</a:t>
            </a:r>
          </a:p>
          <a:p>
            <a:pPr eaLnBrk="1" hangingPunct="1"/>
            <a:r>
              <a:rPr lang="en-US" smtClean="0">
                <a:latin typeface="Arial" charset="0"/>
                <a:cs typeface="Arial" charset="0"/>
              </a:rPr>
              <a:t>A complete blood cell count with differential will usually demonstrate eosinophilia.</a:t>
            </a:r>
          </a:p>
          <a:p>
            <a:pPr eaLnBrk="1" hangingPunct="1"/>
            <a:r>
              <a:rPr lang="en-US" smtClean="0">
                <a:latin typeface="Arial" charset="0"/>
                <a:cs typeface="Arial" charset="0"/>
              </a:rPr>
              <a:t>A bone marrow examination may be needed to show if the problem is due to graft failure, relapse, or an immune process.</a:t>
            </a: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extLst>
      <p:ext uri="{BB962C8B-B14F-4D97-AF65-F5344CB8AC3E}">
        <p14:creationId xmlns:p14="http://schemas.microsoft.com/office/powerpoint/2010/main" val="38999127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p:txBody>
          <a:bodyPr/>
          <a:lstStyle/>
          <a:p>
            <a:pPr>
              <a:defRPr/>
            </a:pPr>
            <a:fld id="{4DDE863A-27F8-4AA7-8F1D-8E95F19D9A86}" type="slidenum">
              <a:rPr lang="en-US" smtClean="0"/>
              <a:pPr>
                <a:defRPr/>
              </a:pPr>
              <a:t>52</a:t>
            </a:fld>
            <a:endParaRPr lang="en-US" dirty="0"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cGVHD as a disease process is immunosuppressive, and the treatment is further immunosuppressive. The combination acts as a double-edged sword in that both the disease and the treatment further compromise the patient’s ability to fight infection.</a:t>
            </a:r>
          </a:p>
          <a:p>
            <a:pPr eaLnBrk="1" hangingPunct="1"/>
            <a:r>
              <a:rPr lang="en-US" smtClean="0">
                <a:latin typeface="Arial" charset="0"/>
                <a:cs typeface="Arial" charset="0"/>
              </a:rPr>
              <a:t>The combination results in functional asplenia (poor splenic function), variable IgG levels, opportunistic infections, cytopenia (thrombocytopenia and lymphocytopenia), and eosinophilia and place the patient at high risk for infection.</a:t>
            </a:r>
          </a:p>
          <a:p>
            <a:pPr eaLnBrk="1" hangingPunct="1"/>
            <a:r>
              <a:rPr lang="en-US" smtClean="0">
                <a:latin typeface="Arial" charset="0"/>
                <a:cs typeface="Arial" charset="0"/>
              </a:rPr>
              <a:t>Immune recovery is slower for those people affected by cGVHD.</a:t>
            </a:r>
          </a:p>
          <a:p>
            <a:pPr eaLnBrk="1" hangingPunct="1"/>
            <a:r>
              <a:rPr lang="en-US" smtClean="0">
                <a:latin typeface="Arial" charset="0"/>
                <a:cs typeface="Arial" charset="0"/>
              </a:rPr>
              <a:t>The cytopenias seen in cGVHD can be isolated (platelets: single cell line) or in multiple lines (neutrophils and platelets).</a:t>
            </a:r>
          </a:p>
          <a:p>
            <a:pPr eaLnBrk="1" hangingPunct="1"/>
            <a:r>
              <a:rPr lang="en-US" smtClean="0">
                <a:latin typeface="Arial" charset="0"/>
                <a:cs typeface="Arial" charset="0"/>
              </a:rPr>
              <a:t>A complete blood cell count with differential will usually demonstrate eosinophilia.</a:t>
            </a:r>
          </a:p>
          <a:p>
            <a:pPr eaLnBrk="1" hangingPunct="1"/>
            <a:r>
              <a:rPr lang="en-US" smtClean="0">
                <a:latin typeface="Arial" charset="0"/>
                <a:cs typeface="Arial" charset="0"/>
              </a:rPr>
              <a:t>A bone marrow examination may be needed to show if the problem is due to graft failure, relapse, or an immune process.</a:t>
            </a: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extLst>
      <p:ext uri="{BB962C8B-B14F-4D97-AF65-F5344CB8AC3E}">
        <p14:creationId xmlns:p14="http://schemas.microsoft.com/office/powerpoint/2010/main" val="2252199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p:txBody>
          <a:bodyPr/>
          <a:lstStyle/>
          <a:p>
            <a:pPr>
              <a:defRPr/>
            </a:pPr>
            <a:fld id="{4878775C-CE0F-4734-B032-99EDA6BDDEC7}" type="slidenum">
              <a:rPr lang="en-US" smtClean="0"/>
              <a:pPr>
                <a:defRPr/>
              </a:pPr>
              <a:t>55</a:t>
            </a:fld>
            <a:endParaRPr lang="en-US" dirty="0"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skin is the most frequently involved organ system in cGVHD. There are two types of involvement: sclerodermatous (comparable to scleroderma) and lichenoid (similar to lichen planus).</a:t>
            </a:r>
          </a:p>
          <a:p>
            <a:pPr eaLnBrk="1" hangingPunct="1"/>
            <a:endParaRPr lang="en-US" smtClean="0">
              <a:latin typeface="Arial" charset="0"/>
              <a:cs typeface="Arial" charset="0"/>
            </a:endParaRPr>
          </a:p>
          <a:p>
            <a:pPr eaLnBrk="1" hangingPunct="1"/>
            <a:r>
              <a:rPr lang="en-US" smtClean="0">
                <a:latin typeface="Arial" charset="0"/>
                <a:cs typeface="Arial" charset="0"/>
              </a:rPr>
              <a:t>Initially, the skin may be erythematous, with plaques and areas of desquamation, which can progress to skin that is hyper- or hypopigmented with tightening (hide-like skin) and atrophy. Joint contractures may result secondary to the fibrotic thickening and sclerodermatous changes. The distribution of skin cGVHD is not the typical allocation seen with acute involvement. Other clinical presentations include atrophy of the skin with pigmentation, changes of the fingernails with vertical ridging, and alopecia. Skin previously involved with aGVHD or herpes zoster is usually more susceptible to cGVHD. </a:t>
            </a:r>
          </a:p>
          <a:p>
            <a:pPr eaLnBrk="1" hangingPunct="1"/>
            <a:endParaRPr lang="en-US" smtClean="0">
              <a:latin typeface="Arial" charset="0"/>
              <a:cs typeface="Arial" charset="0"/>
            </a:endParaRPr>
          </a:p>
        </p:txBody>
      </p:sp>
    </p:spTree>
    <p:extLst>
      <p:ext uri="{BB962C8B-B14F-4D97-AF65-F5344CB8AC3E}">
        <p14:creationId xmlns:p14="http://schemas.microsoft.com/office/powerpoint/2010/main" val="10970280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lvl="1" eaLnBrk="1" hangingPunct="1">
              <a:lnSpc>
                <a:spcPct val="150000"/>
              </a:lnSpc>
            </a:pPr>
            <a:r>
              <a:rPr lang="en-US" sz="2000" kern="1200" dirty="0" err="1" smtClean="0">
                <a:solidFill>
                  <a:srgbClr val="FF0000"/>
                </a:solidFill>
                <a:latin typeface="+mn-lt"/>
                <a:ea typeface="+mn-ea"/>
                <a:cs typeface="Arial" charset="0"/>
              </a:rPr>
              <a:t>Lichenoid</a:t>
            </a:r>
            <a:r>
              <a:rPr lang="en-US" sz="2000" kern="1200" dirty="0" smtClean="0">
                <a:solidFill>
                  <a:srgbClr val="FF0000"/>
                </a:solidFill>
                <a:latin typeface="+mn-lt"/>
                <a:ea typeface="+mn-ea"/>
                <a:cs typeface="Arial" charset="0"/>
              </a:rPr>
              <a:t> changes </a:t>
            </a:r>
          </a:p>
          <a:p>
            <a:pPr lvl="2" eaLnBrk="1" hangingPunct="1">
              <a:lnSpc>
                <a:spcPct val="150000"/>
              </a:lnSpc>
            </a:pPr>
            <a:r>
              <a:rPr lang="en-US" sz="2000" kern="1200" dirty="0" err="1" smtClean="0">
                <a:solidFill>
                  <a:schemeClr val="tx1"/>
                </a:solidFill>
                <a:latin typeface="+mn-lt"/>
                <a:ea typeface="+mn-ea"/>
                <a:cs typeface="Arial" charset="0"/>
              </a:rPr>
              <a:t>Erythematous</a:t>
            </a:r>
            <a:r>
              <a:rPr lang="en-US" sz="2000" kern="1200" dirty="0" smtClean="0">
                <a:solidFill>
                  <a:schemeClr val="tx1"/>
                </a:solidFill>
                <a:latin typeface="+mn-lt"/>
                <a:ea typeface="+mn-ea"/>
                <a:cs typeface="Arial" charset="0"/>
              </a:rPr>
              <a:t> raised </a:t>
            </a:r>
            <a:r>
              <a:rPr lang="en-US" sz="2000" kern="1200" dirty="0" err="1" smtClean="0">
                <a:solidFill>
                  <a:schemeClr val="tx1"/>
                </a:solidFill>
                <a:latin typeface="+mn-lt"/>
                <a:ea typeface="+mn-ea"/>
                <a:cs typeface="Arial" charset="0"/>
              </a:rPr>
              <a:t>papular</a:t>
            </a:r>
            <a:r>
              <a:rPr lang="en-US" sz="2000" kern="1200" dirty="0" smtClean="0">
                <a:solidFill>
                  <a:schemeClr val="tx1"/>
                </a:solidFill>
                <a:latin typeface="+mn-lt"/>
                <a:ea typeface="+mn-ea"/>
                <a:cs typeface="Arial" charset="0"/>
              </a:rPr>
              <a:t> skin rash	</a:t>
            </a:r>
          </a:p>
          <a:p>
            <a:pPr lvl="2" eaLnBrk="1" hangingPunct="1">
              <a:lnSpc>
                <a:spcPct val="150000"/>
              </a:lnSpc>
            </a:pPr>
            <a:r>
              <a:rPr lang="en-US" sz="2000" kern="1200" dirty="0" smtClean="0">
                <a:solidFill>
                  <a:schemeClr val="tx1"/>
                </a:solidFill>
                <a:latin typeface="+mn-lt"/>
                <a:ea typeface="+mn-ea"/>
                <a:cs typeface="Arial" charset="0"/>
              </a:rPr>
              <a:t>May present with only dryness, </a:t>
            </a:r>
            <a:br>
              <a:rPr lang="en-US" sz="2000" kern="1200" dirty="0" smtClean="0">
                <a:solidFill>
                  <a:schemeClr val="tx1"/>
                </a:solidFill>
                <a:latin typeface="+mn-lt"/>
                <a:ea typeface="+mn-ea"/>
                <a:cs typeface="Arial" charset="0"/>
              </a:rPr>
            </a:br>
            <a:r>
              <a:rPr lang="en-US" sz="2000" kern="1200" dirty="0" smtClean="0">
                <a:solidFill>
                  <a:schemeClr val="tx1"/>
                </a:solidFill>
                <a:latin typeface="+mn-lt"/>
                <a:ea typeface="+mn-ea"/>
                <a:cs typeface="Arial" charset="0"/>
              </a:rPr>
              <a:t>hypo- or </a:t>
            </a:r>
            <a:r>
              <a:rPr lang="en-US" sz="2000" kern="1200" dirty="0" err="1" smtClean="0">
                <a:solidFill>
                  <a:schemeClr val="tx1"/>
                </a:solidFill>
                <a:latin typeface="+mn-lt"/>
                <a:ea typeface="+mn-ea"/>
                <a:cs typeface="Arial" charset="0"/>
              </a:rPr>
              <a:t>hyperpigmentation</a:t>
            </a:r>
            <a:endParaRPr lang="en-US" sz="2000" kern="1200" dirty="0" smtClean="0">
              <a:solidFill>
                <a:schemeClr val="tx1"/>
              </a:solidFill>
              <a:latin typeface="+mn-lt"/>
              <a:ea typeface="+mn-ea"/>
              <a:cs typeface="Arial" charset="0"/>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57</a:t>
            </a:fld>
            <a:endParaRPr lang="tr-TR" dirty="0"/>
          </a:p>
        </p:txBody>
      </p:sp>
    </p:spTree>
    <p:extLst>
      <p:ext uri="{BB962C8B-B14F-4D97-AF65-F5344CB8AC3E}">
        <p14:creationId xmlns:p14="http://schemas.microsoft.com/office/powerpoint/2010/main" val="514622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diagnosis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is based on its clinical manifestations. The signs and symptoms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may occur in any organ but the most frequently affected organs/sites are the skin, nails, mouth, eyes, female genitalia, gastrointestinal tract, liver, lungs, muscles, fascia and joints. The disease may be mono-symptomatic, but can also be widespread and leading to debilitating consequences such as end stage lung disease or joint contractures. Since the NIH consensus development project on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in 2005 new diagnostic and staging criteria has been established (</a:t>
            </a:r>
            <a:r>
              <a:rPr lang="en-US" sz="1200" b="1" i="0" u="none" strike="noStrike" kern="1200" dirty="0" smtClean="0">
                <a:solidFill>
                  <a:schemeClr val="tx1"/>
                </a:solidFill>
                <a:latin typeface="+mn-lt"/>
                <a:ea typeface="+mn-ea"/>
                <a:cs typeface="+mn-cs"/>
                <a:hlinkClick r:id="rId3"/>
              </a:rPr>
              <a:t>14</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The consensus group defined diagnostic signs (any one of these signs itself establishes the diagnosis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without further investigation), distinctive signs (should be confirmed by pertinent biopsy or other relevant test, e.g. </a:t>
            </a:r>
            <a:r>
              <a:rPr lang="en-US" sz="1200" b="0" i="0" kern="1200" dirty="0" err="1" smtClean="0">
                <a:solidFill>
                  <a:schemeClr val="tx1"/>
                </a:solidFill>
                <a:latin typeface="+mn-lt"/>
                <a:ea typeface="+mn-ea"/>
                <a:cs typeface="+mn-cs"/>
              </a:rPr>
              <a:t>Schirmer</a:t>
            </a:r>
            <a:r>
              <a:rPr lang="en-US" sz="1200" b="0" i="0" kern="1200" dirty="0" smtClean="0">
                <a:solidFill>
                  <a:schemeClr val="tx1"/>
                </a:solidFill>
                <a:latin typeface="+mn-lt"/>
                <a:ea typeface="+mn-ea"/>
                <a:cs typeface="+mn-cs"/>
              </a:rPr>
              <a:t>), other features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which are not specific, and common signs that occur both in acute and chronic </a:t>
            </a:r>
            <a:r>
              <a:rPr lang="en-US" sz="1200" b="0" i="0" kern="1200" dirty="0" err="1" smtClean="0">
                <a:solidFill>
                  <a:schemeClr val="tx1"/>
                </a:solidFill>
                <a:latin typeface="+mn-lt"/>
                <a:ea typeface="+mn-ea"/>
                <a:cs typeface="+mn-cs"/>
              </a:rPr>
              <a:t>GvHD</a:t>
            </a:r>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61</a:t>
            </a:fld>
            <a:endParaRPr lang="tr-TR" dirty="0"/>
          </a:p>
        </p:txBody>
      </p:sp>
    </p:spTree>
    <p:extLst>
      <p:ext uri="{BB962C8B-B14F-4D97-AF65-F5344CB8AC3E}">
        <p14:creationId xmlns:p14="http://schemas.microsoft.com/office/powerpoint/2010/main" val="1992420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p:txBody>
          <a:bodyPr/>
          <a:lstStyle/>
          <a:p>
            <a:pPr>
              <a:defRPr/>
            </a:pPr>
            <a:fld id="{344C6702-BAC2-4953-95DE-DDD693131391}" type="slidenum">
              <a:rPr lang="en-US" smtClean="0"/>
              <a:pPr>
                <a:defRPr/>
              </a:pPr>
              <a:t>62</a:t>
            </a:fld>
            <a:endParaRPr lang="en-US" dirty="0" smtClean="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These photos depict oral cGVHD.</a:t>
            </a:r>
          </a:p>
        </p:txBody>
      </p:sp>
    </p:spTree>
    <p:extLst>
      <p:ext uri="{BB962C8B-B14F-4D97-AF65-F5344CB8AC3E}">
        <p14:creationId xmlns:p14="http://schemas.microsoft.com/office/powerpoint/2010/main" val="3959159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diagnosis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is based on its clinical manifestations. The signs and symptoms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may occur in any organ but the most frequently affected organs/sites are the skin, nails, mouth, eyes, female genitalia, gastrointestinal tract, liver, lungs, muscles, fascia and joints. The disease may be mono-symptomatic, but can also be widespread and leading to debilitating consequences such as end stage lung disease or joint contractures. Since the NIH consensus development project on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in 2005 new diagnostic and staging criteria has been established (</a:t>
            </a:r>
            <a:r>
              <a:rPr lang="en-US" sz="1200" b="1" i="0" u="none" strike="noStrike" kern="1200" dirty="0" smtClean="0">
                <a:solidFill>
                  <a:schemeClr val="tx1"/>
                </a:solidFill>
                <a:latin typeface="+mn-lt"/>
                <a:ea typeface="+mn-ea"/>
                <a:cs typeface="+mn-cs"/>
                <a:hlinkClick r:id="rId3"/>
              </a:rPr>
              <a:t>14</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The consensus group defined diagnostic signs (any one of these signs itself establishes the diagnosis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without further investigation), distinctive signs (should be confirmed by pertinent biopsy or other relevant test, e.g. </a:t>
            </a:r>
            <a:r>
              <a:rPr lang="en-US" sz="1200" b="0" i="0" kern="1200" dirty="0" err="1" smtClean="0">
                <a:solidFill>
                  <a:schemeClr val="tx1"/>
                </a:solidFill>
                <a:latin typeface="+mn-lt"/>
                <a:ea typeface="+mn-ea"/>
                <a:cs typeface="+mn-cs"/>
              </a:rPr>
              <a:t>Schirmer</a:t>
            </a:r>
            <a:r>
              <a:rPr lang="en-US" sz="1200" b="0" i="0" kern="1200" dirty="0" smtClean="0">
                <a:solidFill>
                  <a:schemeClr val="tx1"/>
                </a:solidFill>
                <a:latin typeface="+mn-lt"/>
                <a:ea typeface="+mn-ea"/>
                <a:cs typeface="+mn-cs"/>
              </a:rPr>
              <a:t>), other features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which are not specific, and common signs that occur both in acute and chronic </a:t>
            </a:r>
            <a:r>
              <a:rPr lang="en-US" sz="1200" b="0" i="0" kern="1200" dirty="0" err="1" smtClean="0">
                <a:solidFill>
                  <a:schemeClr val="tx1"/>
                </a:solidFill>
                <a:latin typeface="+mn-lt"/>
                <a:ea typeface="+mn-ea"/>
                <a:cs typeface="+mn-cs"/>
              </a:rPr>
              <a:t>GvHD</a:t>
            </a:r>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63</a:t>
            </a:fld>
            <a:endParaRPr lang="tr-TR" dirty="0"/>
          </a:p>
        </p:txBody>
      </p:sp>
    </p:spTree>
    <p:extLst>
      <p:ext uri="{BB962C8B-B14F-4D97-AF65-F5344CB8AC3E}">
        <p14:creationId xmlns:p14="http://schemas.microsoft.com/office/powerpoint/2010/main" val="1080582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p:txBody>
          <a:bodyPr/>
          <a:lstStyle/>
          <a:p>
            <a:pPr>
              <a:defRPr/>
            </a:pPr>
            <a:fld id="{28F6FD12-87E7-4252-A0E2-E256AFDD109A}" type="slidenum">
              <a:rPr lang="en-US" smtClean="0"/>
              <a:pPr>
                <a:defRPr/>
              </a:pPr>
              <a:t>65</a:t>
            </a:fld>
            <a:endParaRPr lang="en-US" dirty="0"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r>
              <a:rPr lang="en-US" sz="1200" b="0" i="0" kern="1200" dirty="0" smtClean="0">
                <a:solidFill>
                  <a:schemeClr val="tx1"/>
                </a:solidFill>
                <a:latin typeface="+mn-lt"/>
                <a:ea typeface="+mn-ea"/>
                <a:cs typeface="+mn-cs"/>
              </a:rPr>
              <a:t>[</a:t>
            </a:r>
            <a:r>
              <a:rPr lang="en-US" sz="1200" b="0" i="0" u="sng" kern="1200" dirty="0" smtClean="0">
                <a:solidFill>
                  <a:schemeClr val="tx1"/>
                </a:solidFill>
                <a:latin typeface="+mn-lt"/>
                <a:ea typeface="+mn-ea"/>
                <a:cs typeface="+mn-cs"/>
                <a:hlinkClick r:id="rId3"/>
              </a:rPr>
              <a:t>17</a:t>
            </a:r>
            <a:r>
              <a:rPr lang="en-US" sz="1200" b="0" i="0" kern="1200" dirty="0" smtClean="0">
                <a:solidFill>
                  <a:schemeClr val="tx1"/>
                </a:solidFill>
                <a:latin typeface="+mn-lt"/>
                <a:ea typeface="+mn-ea"/>
                <a:cs typeface="+mn-cs"/>
              </a:rPr>
              <a:t>]. Often liver involvement is manifested as liver function test abnormalities without other major complications. The liver function tests are most consistent with those of </a:t>
            </a:r>
            <a:r>
              <a:rPr lang="en-US" sz="1200" b="0" i="0" kern="1200" dirty="0" err="1" smtClean="0">
                <a:solidFill>
                  <a:schemeClr val="tx1"/>
                </a:solidFill>
                <a:latin typeface="+mn-lt"/>
                <a:ea typeface="+mn-ea"/>
                <a:cs typeface="+mn-cs"/>
              </a:rPr>
              <a:t>cholestasis</a:t>
            </a:r>
            <a:r>
              <a:rPr lang="en-US" sz="1200" b="0" i="0" kern="1200" dirty="0" smtClean="0">
                <a:solidFill>
                  <a:schemeClr val="tx1"/>
                </a:solidFill>
                <a:latin typeface="+mn-lt"/>
                <a:ea typeface="+mn-ea"/>
                <a:cs typeface="+mn-cs"/>
              </a:rPr>
              <a:t>, with elevations in the serum alkaline </a:t>
            </a:r>
            <a:r>
              <a:rPr lang="en-US" sz="1200" b="0" i="0" kern="1200" dirty="0" err="1" smtClean="0">
                <a:solidFill>
                  <a:schemeClr val="tx1"/>
                </a:solidFill>
                <a:latin typeface="+mn-lt"/>
                <a:ea typeface="+mn-ea"/>
                <a:cs typeface="+mn-cs"/>
              </a:rPr>
              <a:t>phosphatase</a:t>
            </a:r>
            <a:r>
              <a:rPr lang="en-US" sz="1200" b="0" i="0" kern="1200" dirty="0" smtClean="0">
                <a:solidFill>
                  <a:schemeClr val="tx1"/>
                </a:solidFill>
                <a:latin typeface="+mn-lt"/>
                <a:ea typeface="+mn-ea"/>
                <a:cs typeface="+mn-cs"/>
              </a:rPr>
              <a:t>, ALT or AST, and </a:t>
            </a:r>
            <a:r>
              <a:rPr lang="en-US" sz="1200" b="0" i="0" kern="1200" dirty="0" err="1" smtClean="0">
                <a:solidFill>
                  <a:schemeClr val="tx1"/>
                </a:solidFill>
                <a:latin typeface="+mn-lt"/>
                <a:ea typeface="+mn-ea"/>
                <a:cs typeface="+mn-cs"/>
              </a:rPr>
              <a:t>bilirubin</a:t>
            </a:r>
            <a:r>
              <a:rPr lang="en-US" sz="1200" b="0" i="0" kern="1200" dirty="0" smtClean="0">
                <a:solidFill>
                  <a:schemeClr val="tx1"/>
                </a:solidFill>
                <a:latin typeface="+mn-lt"/>
                <a:ea typeface="+mn-ea"/>
                <a:cs typeface="+mn-cs"/>
              </a:rPr>
              <a:t> concentrations. There are no signs that are diagnostic or distinctive and the same liver findings occur in patients with acute and chronic GVHD [</a:t>
            </a:r>
            <a:r>
              <a:rPr lang="en-US" sz="1200" b="0" i="0" u="sng" kern="1200" dirty="0" smtClean="0">
                <a:solidFill>
                  <a:schemeClr val="tx1"/>
                </a:solidFill>
                <a:latin typeface="+mn-lt"/>
                <a:ea typeface="+mn-ea"/>
                <a:cs typeface="+mn-cs"/>
                <a:hlinkClick r:id="rId4"/>
              </a:rPr>
              <a:t>1</a:t>
            </a:r>
            <a:r>
              <a:rPr lang="en-US" sz="1200" b="0" i="0" kern="1200" dirty="0" smtClean="0">
                <a:solidFill>
                  <a:schemeClr val="tx1"/>
                </a:solidFill>
                <a:latin typeface="+mn-lt"/>
                <a:ea typeface="+mn-ea"/>
                <a:cs typeface="+mn-cs"/>
              </a:rPr>
              <a:t>]. Liver biopsies are performed to confirm involvement when isolated hepatic GVHD is suspected. Biopsies variably showing lobular hepatitis, chronic persistent hepatitis, chronic active hepatitis, and a reduction or absence of small bile ducts with </a:t>
            </a:r>
            <a:r>
              <a:rPr lang="en-US" sz="1200" b="0" i="0" kern="1200" dirty="0" err="1" smtClean="0">
                <a:solidFill>
                  <a:schemeClr val="tx1"/>
                </a:solidFill>
                <a:latin typeface="+mn-lt"/>
                <a:ea typeface="+mn-ea"/>
                <a:cs typeface="+mn-cs"/>
              </a:rPr>
              <a:t>cholestasis</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5"/>
              </a:rPr>
              <a:t>26,27</a:t>
            </a:r>
            <a:r>
              <a:rPr lang="en-US" sz="1200" b="0" i="0" kern="1200" dirty="0" smtClean="0">
                <a:solidFill>
                  <a:schemeClr val="tx1"/>
                </a:solidFill>
                <a:latin typeface="+mn-lt"/>
                <a:ea typeface="+mn-ea"/>
                <a:cs typeface="+mn-cs"/>
              </a:rPr>
              <a:t>]. In most patients, the </a:t>
            </a:r>
            <a:r>
              <a:rPr lang="en-US" sz="1200" b="0" i="0" kern="1200" dirty="0" err="1" smtClean="0">
                <a:solidFill>
                  <a:schemeClr val="tx1"/>
                </a:solidFill>
                <a:latin typeface="+mn-lt"/>
                <a:ea typeface="+mn-ea"/>
                <a:cs typeface="+mn-cs"/>
              </a:rPr>
              <a:t>pathophysiology</a:t>
            </a:r>
            <a:r>
              <a:rPr lang="en-US" sz="1200" b="0" i="0" kern="1200" dirty="0" smtClean="0">
                <a:solidFill>
                  <a:schemeClr val="tx1"/>
                </a:solidFill>
                <a:latin typeface="+mn-lt"/>
                <a:ea typeface="+mn-ea"/>
                <a:cs typeface="+mn-cs"/>
              </a:rPr>
              <a:t> is suggestive of that observed with primary </a:t>
            </a:r>
            <a:r>
              <a:rPr lang="en-US" sz="1200" b="0" i="0" kern="1200" dirty="0" err="1" smtClean="0">
                <a:solidFill>
                  <a:schemeClr val="tx1"/>
                </a:solidFill>
                <a:latin typeface="+mn-lt"/>
                <a:ea typeface="+mn-ea"/>
                <a:cs typeface="+mn-cs"/>
              </a:rPr>
              <a:t>biliary</a:t>
            </a:r>
            <a:r>
              <a:rPr lang="en-US" sz="1200" b="0" i="0" kern="1200" dirty="0" smtClean="0">
                <a:solidFill>
                  <a:schemeClr val="tx1"/>
                </a:solidFill>
                <a:latin typeface="+mn-lt"/>
                <a:ea typeface="+mn-ea"/>
                <a:cs typeface="+mn-cs"/>
              </a:rPr>
              <a:t> cirrhosis, including </a:t>
            </a:r>
            <a:r>
              <a:rPr lang="en-US" sz="1200" b="0" i="0" kern="1200" dirty="0" err="1" smtClean="0">
                <a:solidFill>
                  <a:schemeClr val="tx1"/>
                </a:solidFill>
                <a:latin typeface="+mn-lt"/>
                <a:ea typeface="+mn-ea"/>
                <a:cs typeface="+mn-cs"/>
              </a:rPr>
              <a:t>biliary</a:t>
            </a:r>
            <a:r>
              <a:rPr lang="en-US" sz="1200" b="0" i="0" kern="1200" dirty="0" smtClean="0">
                <a:solidFill>
                  <a:schemeClr val="tx1"/>
                </a:solidFill>
                <a:latin typeface="+mn-lt"/>
                <a:ea typeface="+mn-ea"/>
                <a:cs typeface="+mn-cs"/>
              </a:rPr>
              <a:t> cell necrosis and basement membrane thickening [</a:t>
            </a:r>
            <a:r>
              <a:rPr lang="en-US" sz="1200" b="0" i="0" u="sng" kern="1200" dirty="0" smtClean="0">
                <a:solidFill>
                  <a:schemeClr val="tx1"/>
                </a:solidFill>
                <a:latin typeface="+mn-lt"/>
                <a:ea typeface="+mn-ea"/>
                <a:cs typeface="+mn-cs"/>
                <a:hlinkClick r:id="rId6"/>
              </a:rPr>
              <a:t>28</a:t>
            </a:r>
            <a:r>
              <a:rPr lang="en-US" sz="1200" b="0" i="0" kern="1200" dirty="0" smtClean="0">
                <a:solidFill>
                  <a:schemeClr val="tx1"/>
                </a:solidFill>
                <a:latin typeface="+mn-lt"/>
                <a:ea typeface="+mn-ea"/>
                <a:cs typeface="+mn-cs"/>
              </a:rPr>
              <a:t>]. </a:t>
            </a:r>
            <a:endParaRPr lang="tr-TR" sz="1200" b="0" i="0" kern="1200" dirty="0" smtClean="0">
              <a:solidFill>
                <a:schemeClr val="tx1"/>
              </a:solidFill>
              <a:latin typeface="+mn-lt"/>
              <a:ea typeface="+mn-ea"/>
              <a:cs typeface="+mn-cs"/>
            </a:endParaRPr>
          </a:p>
          <a:p>
            <a:pPr eaLnBrk="1" hangingPunct="1"/>
            <a:endParaRPr lang="tr-TR" sz="1200" b="0" i="0" kern="1200" dirty="0" smtClean="0">
              <a:solidFill>
                <a:schemeClr val="tx1"/>
              </a:solidFill>
              <a:latin typeface="+mn-lt"/>
              <a:ea typeface="+mn-ea"/>
              <a:cs typeface="+mn-cs"/>
            </a:endParaRPr>
          </a:p>
          <a:p>
            <a:pPr eaLnBrk="1" hangingPunct="1"/>
            <a:r>
              <a:rPr lang="en-US" dirty="0" smtClean="0">
                <a:latin typeface="Arial" charset="0"/>
                <a:cs typeface="Arial" charset="0"/>
              </a:rPr>
              <a:t>The patient with hepatic involvement with cGVHD may have relatively few symptoms until the process becomes severe. The disease manifests itself as a </a:t>
            </a:r>
            <a:r>
              <a:rPr lang="en-US" dirty="0" err="1" smtClean="0">
                <a:latin typeface="Arial" charset="0"/>
                <a:cs typeface="Arial" charset="0"/>
              </a:rPr>
              <a:t>cholestatic</a:t>
            </a:r>
            <a:r>
              <a:rPr lang="en-US" dirty="0" smtClean="0">
                <a:latin typeface="Arial" charset="0"/>
                <a:cs typeface="Arial" charset="0"/>
              </a:rPr>
              <a:t> obstructive picture. Before the patient starts immunosuppressive therapy, numerous other diseases should be ruled out, such as hepatitis, Epstein-Barr virus (EBV), infection (viral and fungal), iron overload, and pharmacologically induced hepatitis.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It is of the utmost importance that the etiology of hepatic inflammation be clarified. Treating GVHD with immune suppression in the presence of an undiagnosed infection may cause, with high likelihood, a potential fatal flare of infection. Treating an infection without diagnosing GVHD will allow for an acute exacerbation of GVHD.</a:t>
            </a: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4760510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p:txBody>
          <a:bodyPr/>
          <a:lstStyle/>
          <a:p>
            <a:pPr>
              <a:defRPr/>
            </a:pPr>
            <a:fld id="{FDE91A02-AF8D-4B4E-BCCE-A910BB3165A0}" type="slidenum">
              <a:rPr lang="en-US" smtClean="0"/>
              <a:pPr>
                <a:defRPr/>
              </a:pPr>
              <a:t>66</a:t>
            </a:fld>
            <a:endParaRPr lang="en-US" dirty="0"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The target in cGVHD are the bile ducts. A healthy bile duct is not infiltrated by lymphocytes. </a:t>
            </a:r>
          </a:p>
          <a:p>
            <a:pPr eaLnBrk="1" hangingPunct="1"/>
            <a:r>
              <a:rPr lang="en-US" dirty="0" smtClean="0">
                <a:latin typeface="Arial" charset="0"/>
                <a:cs typeface="Arial" charset="0"/>
              </a:rPr>
              <a:t>Instead, in cGVHD, there are features of degeneration. The cells vary in size and shape. Some cells have dark nuclei (black arrow), whereas others have clear nuclei (green arrow). </a:t>
            </a:r>
          </a:p>
          <a:p>
            <a:pPr eaLnBrk="1" hangingPunct="1"/>
            <a:r>
              <a:rPr lang="en-US" dirty="0" smtClean="0">
                <a:latin typeface="Arial" charset="0"/>
                <a:cs typeface="Arial" charset="0"/>
              </a:rPr>
              <a:t>The epithelial lining of the bile duct is very disorganized, with some nuclei forming clumps and other areas in which nuclei are not seen (red arrow). </a:t>
            </a:r>
          </a:p>
          <a:p>
            <a:pPr eaLnBrk="1" hangingPunct="1"/>
            <a:r>
              <a:rPr lang="en-US" dirty="0" smtClean="0">
                <a:latin typeface="Arial" charset="0"/>
                <a:cs typeface="Arial" charset="0"/>
              </a:rPr>
              <a:t>This bile duct is also shrunken. It should be bigger. This is not appreciated in the image. </a:t>
            </a:r>
          </a:p>
          <a:p>
            <a:pPr eaLnBrk="1" hangingPunct="1"/>
            <a:r>
              <a:rPr lang="en-US" dirty="0" smtClean="0">
                <a:latin typeface="Arial" charset="0"/>
                <a:cs typeface="Arial" charset="0"/>
              </a:rPr>
              <a:t>If this persists, the bile duct can continue degenerating and even disappear.</a:t>
            </a:r>
          </a:p>
        </p:txBody>
      </p:sp>
    </p:spTree>
    <p:extLst>
      <p:ext uri="{BB962C8B-B14F-4D97-AF65-F5344CB8AC3E}">
        <p14:creationId xmlns:p14="http://schemas.microsoft.com/office/powerpoint/2010/main" val="12596579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p:txBody>
          <a:bodyPr/>
          <a:lstStyle/>
          <a:p>
            <a:pPr>
              <a:defRPr/>
            </a:pPr>
            <a:fld id="{A6845FA0-93B7-4C9F-AC1A-8D27323B582F}" type="slidenum">
              <a:rPr lang="en-US" smtClean="0"/>
              <a:pPr>
                <a:defRPr/>
              </a:pPr>
              <a:t>67</a:t>
            </a:fld>
            <a:endParaRPr lang="en-US" dirty="0" smtClean="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There is a 5%–10% incidence of </a:t>
            </a:r>
            <a:r>
              <a:rPr lang="en-US" dirty="0" err="1" smtClean="0">
                <a:latin typeface="Arial" charset="0"/>
                <a:cs typeface="Arial" charset="0"/>
              </a:rPr>
              <a:t>sinopulmonary</a:t>
            </a:r>
            <a:r>
              <a:rPr lang="en-US" dirty="0" smtClean="0">
                <a:latin typeface="Arial" charset="0"/>
                <a:cs typeface="Arial" charset="0"/>
              </a:rPr>
              <a:t> manifestations in individuals with cGVHD. Late onset noninfectious pulmonary complications include </a:t>
            </a:r>
            <a:r>
              <a:rPr lang="en-US" dirty="0" err="1" smtClean="0">
                <a:latin typeface="Arial" charset="0"/>
                <a:cs typeface="Arial" charset="0"/>
              </a:rPr>
              <a:t>Bronchiolitis</a:t>
            </a:r>
            <a:r>
              <a:rPr lang="en-US" dirty="0" smtClean="0">
                <a:latin typeface="Arial" charset="0"/>
                <a:cs typeface="Arial" charset="0"/>
              </a:rPr>
              <a:t> </a:t>
            </a:r>
            <a:r>
              <a:rPr lang="en-US" dirty="0" err="1" smtClean="0">
                <a:latin typeface="Arial" charset="0"/>
                <a:cs typeface="Arial" charset="0"/>
              </a:rPr>
              <a:t>Obliterans</a:t>
            </a:r>
            <a:r>
              <a:rPr lang="en-US" dirty="0" smtClean="0">
                <a:latin typeface="Arial" charset="0"/>
                <a:cs typeface="Arial" charset="0"/>
              </a:rPr>
              <a:t> (BO), </a:t>
            </a:r>
            <a:r>
              <a:rPr lang="en-US" dirty="0" err="1" smtClean="0">
                <a:latin typeface="Arial" charset="0"/>
                <a:cs typeface="Arial" charset="0"/>
              </a:rPr>
              <a:t>Bronchiolitis</a:t>
            </a:r>
            <a:r>
              <a:rPr lang="en-US" dirty="0" smtClean="0">
                <a:latin typeface="Arial" charset="0"/>
                <a:cs typeface="Arial" charset="0"/>
              </a:rPr>
              <a:t> </a:t>
            </a:r>
            <a:r>
              <a:rPr lang="en-US" dirty="0" err="1" smtClean="0">
                <a:latin typeface="Arial" charset="0"/>
                <a:cs typeface="Arial" charset="0"/>
              </a:rPr>
              <a:t>Obliterans</a:t>
            </a:r>
            <a:r>
              <a:rPr lang="en-US" dirty="0" smtClean="0">
                <a:latin typeface="Arial" charset="0"/>
                <a:cs typeface="Arial" charset="0"/>
              </a:rPr>
              <a:t> organizing pneumonia (BOOP), and restrictive pulmonary disease.</a:t>
            </a:r>
            <a:endParaRPr lang="tr-TR" dirty="0" smtClean="0">
              <a:latin typeface="Arial" charset="0"/>
              <a:cs typeface="Arial" charset="0"/>
            </a:endParaRPr>
          </a:p>
          <a:p>
            <a:pPr eaLnBrk="1" hangingPunct="1"/>
            <a:r>
              <a:rPr lang="en-US" dirty="0" smtClean="0">
                <a:latin typeface="Arial" charset="0"/>
                <a:cs typeface="Arial" charset="0"/>
              </a:rPr>
              <a:t>Sinusitis is a common complication of cGVHD as a result of </a:t>
            </a:r>
            <a:r>
              <a:rPr lang="en-US" dirty="0" err="1" smtClean="0">
                <a:latin typeface="Arial" charset="0"/>
                <a:cs typeface="Arial" charset="0"/>
              </a:rPr>
              <a:t>sicca</a:t>
            </a:r>
            <a:r>
              <a:rPr lang="en-US" dirty="0" smtClean="0">
                <a:latin typeface="Arial" charset="0"/>
                <a:cs typeface="Arial" charset="0"/>
              </a:rPr>
              <a:t> syndrome. </a:t>
            </a:r>
          </a:p>
          <a:p>
            <a:pPr eaLnBrk="1" hangingPunct="1"/>
            <a:r>
              <a:rPr lang="en-US" dirty="0" smtClean="0">
                <a:latin typeface="Arial" charset="0"/>
                <a:cs typeface="Arial" charset="0"/>
              </a:rPr>
              <a:t>BO syndrome is a fibrotic process. The patient has </a:t>
            </a:r>
            <a:r>
              <a:rPr lang="en-US" dirty="0" err="1" smtClean="0">
                <a:latin typeface="Arial" charset="0"/>
                <a:cs typeface="Arial" charset="0"/>
              </a:rPr>
              <a:t>dyspnea</a:t>
            </a:r>
            <a:r>
              <a:rPr lang="en-US" dirty="0" smtClean="0">
                <a:latin typeface="Arial" charset="0"/>
                <a:cs typeface="Arial" charset="0"/>
              </a:rPr>
              <a:t>, a cough, and/or exercise intolerance. The chest CT reveals patchy </a:t>
            </a:r>
            <a:r>
              <a:rPr lang="en-US" dirty="0" err="1" smtClean="0">
                <a:latin typeface="Arial" charset="0"/>
                <a:cs typeface="Arial" charset="0"/>
              </a:rPr>
              <a:t>hyperaeration</a:t>
            </a:r>
            <a:r>
              <a:rPr lang="en-US" dirty="0" smtClean="0">
                <a:latin typeface="Arial" charset="0"/>
                <a:cs typeface="Arial" charset="0"/>
              </a:rPr>
              <a:t>, bronchial dilation, and increased density. </a:t>
            </a:r>
          </a:p>
          <a:p>
            <a:pPr eaLnBrk="1" hangingPunct="1"/>
            <a:r>
              <a:rPr lang="en-US" dirty="0" smtClean="0">
                <a:latin typeface="Arial" charset="0"/>
                <a:cs typeface="Arial" charset="0"/>
              </a:rPr>
              <a:t>BOOP is a </a:t>
            </a:r>
            <a:r>
              <a:rPr lang="en-US" dirty="0" err="1" smtClean="0">
                <a:latin typeface="Arial" charset="0"/>
                <a:cs typeface="Arial" charset="0"/>
              </a:rPr>
              <a:t>nonfibrotic</a:t>
            </a:r>
            <a:r>
              <a:rPr lang="en-US" dirty="0" smtClean="0">
                <a:latin typeface="Arial" charset="0"/>
                <a:cs typeface="Arial" charset="0"/>
              </a:rPr>
              <a:t> disease process. The patient is short of breath, is usually febrile, and has a cough. A chest CT reveals peripheral patchy airspace consolidation and nodular opacities.</a:t>
            </a: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493850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p:txBody>
          <a:bodyPr/>
          <a:lstStyle/>
          <a:p>
            <a:pPr>
              <a:defRPr/>
            </a:pPr>
            <a:fld id="{0768173B-41D7-4C28-8798-3F4DB163D297}" type="slidenum">
              <a:rPr lang="en-US" smtClean="0"/>
              <a:pPr>
                <a:defRPr/>
              </a:pPr>
              <a:t>68</a:t>
            </a:fld>
            <a:endParaRPr lang="en-US" dirty="0"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normAutofit fontScale="92500" lnSpcReduction="20000"/>
          </a:bodyPr>
          <a:lstStyle/>
          <a:p>
            <a:pPr eaLnBrk="1" hangingPunct="1"/>
            <a:r>
              <a:rPr lang="en-US" dirty="0" smtClean="0">
                <a:latin typeface="Arial" charset="0"/>
                <a:cs typeface="Arial" charset="0"/>
              </a:rPr>
              <a:t>The best endoscopic diagnosis strategy for GI symptoms of cGVHD is unknown. For patients with diarrhea, the biopsy with the highest yield for diagnosis was the distal colon. Patients with complaints of nausea and vomiting had variable biopsy results, and some had esophageal strictures that needed to be opened. A combination of upper endoscopy with </a:t>
            </a:r>
            <a:r>
              <a:rPr lang="en-US" dirty="0" err="1" smtClean="0">
                <a:latin typeface="Arial" charset="0"/>
                <a:cs typeface="Arial" charset="0"/>
              </a:rPr>
              <a:t>sigmoidoscopy</a:t>
            </a:r>
            <a:r>
              <a:rPr lang="en-US" dirty="0" smtClean="0">
                <a:latin typeface="Arial" charset="0"/>
                <a:cs typeface="Arial" charset="0"/>
              </a:rPr>
              <a:t> and colonoscopy with </a:t>
            </a:r>
            <a:r>
              <a:rPr lang="en-US" dirty="0" err="1" smtClean="0">
                <a:latin typeface="Arial" charset="0"/>
                <a:cs typeface="Arial" charset="0"/>
              </a:rPr>
              <a:t>ileal</a:t>
            </a:r>
            <a:r>
              <a:rPr lang="en-US" dirty="0" smtClean="0">
                <a:latin typeface="Arial" charset="0"/>
                <a:cs typeface="Arial" charset="0"/>
              </a:rPr>
              <a:t> biopsies may be beneficial.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These pictures depict a normal and a cGVHD gut biopsy. The image on the right is from the colon; it shows severe cGVHD. The black arrows depict the glands in a normal biopsy. The most noticeable feature in the cGVHD gut biopsy is that there are no glands (green arrow).</a:t>
            </a:r>
          </a:p>
          <a:p>
            <a:pPr eaLnBrk="1" hangingPunct="1"/>
            <a:endParaRPr lang="en-US" dirty="0" smtClean="0">
              <a:latin typeface="Arial" charset="0"/>
              <a:cs typeface="Arial" charset="0"/>
            </a:endParaRPr>
          </a:p>
          <a:p>
            <a:pPr eaLnBrk="1" hangingPunct="1"/>
            <a:r>
              <a:rPr lang="en-US" dirty="0" smtClean="0">
                <a:latin typeface="Arial" charset="0"/>
                <a:cs typeface="Arial" charset="0"/>
              </a:rPr>
              <a:t>Apoptosis in the neck region of the gastric gland is commonly seen in cGVHD. </a:t>
            </a:r>
          </a:p>
          <a:p>
            <a:pPr eaLnBrk="1" hangingPunct="1"/>
            <a:endParaRPr lang="tr-TR" dirty="0" smtClean="0">
              <a:latin typeface="Arial" charset="0"/>
              <a:cs typeface="Arial" charset="0"/>
            </a:endParaRPr>
          </a:p>
          <a:p>
            <a:pPr eaLnBrk="1" hangingPunct="1"/>
            <a:r>
              <a:rPr lang="en-US" dirty="0" smtClean="0">
                <a:latin typeface="Arial" charset="0"/>
                <a:cs typeface="Arial" charset="0"/>
              </a:rPr>
              <a:t>GI symptoms are listed but may be complicated by associated infection. Cytomegalovirus (CMV), bacterial overgrowth, other viral etiologies, and c</a:t>
            </a:r>
            <a:r>
              <a:rPr lang="en-US" i="1" dirty="0" smtClean="0">
                <a:latin typeface="Arial" charset="0"/>
                <a:cs typeface="Arial" charset="0"/>
              </a:rPr>
              <a:t>lostridium </a:t>
            </a:r>
            <a:r>
              <a:rPr lang="en-US" i="1" dirty="0" err="1" smtClean="0">
                <a:latin typeface="Arial" charset="0"/>
                <a:cs typeface="Arial" charset="0"/>
              </a:rPr>
              <a:t>difficile</a:t>
            </a:r>
            <a:r>
              <a:rPr lang="en-US" dirty="0" smtClean="0">
                <a:latin typeface="Arial" charset="0"/>
                <a:cs typeface="Arial" charset="0"/>
              </a:rPr>
              <a:t> may complicate the overall clinical picture. Other symptoms associated with GI cGVHD include painful swallowing, nausea and vomiting, anorexia, diarrhea, abdominal pain and/or cramping, and wasting syndrome (</a:t>
            </a:r>
            <a:r>
              <a:rPr lang="en-US" dirty="0" err="1" smtClean="0">
                <a:latin typeface="Arial" charset="0"/>
                <a:cs typeface="Arial" charset="0"/>
              </a:rPr>
              <a:t>malabsorption</a:t>
            </a:r>
            <a:r>
              <a:rPr lang="en-US" dirty="0" smtClean="0">
                <a:latin typeface="Arial" charset="0"/>
                <a:cs typeface="Arial" charset="0"/>
              </a:rPr>
              <a:t>, weight loss, poor performance status, </a:t>
            </a:r>
            <a:r>
              <a:rPr lang="en-US" dirty="0" err="1" smtClean="0">
                <a:latin typeface="Arial" charset="0"/>
                <a:cs typeface="Arial" charset="0"/>
              </a:rPr>
              <a:t>dysphagia</a:t>
            </a:r>
            <a:r>
              <a:rPr lang="en-US" dirty="0" smtClean="0">
                <a:latin typeface="Arial" charset="0"/>
                <a:cs typeface="Arial" charset="0"/>
              </a:rPr>
              <a:t>, and early satiety).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Weight loss occurs in about 20% to 30% of patients after HPCT. The cGVHD scoring system explained later associates severe weight loss with poor outcome. The etiology of weight loss is poorly understood. Possible causes include GVHD, poor intake, </a:t>
            </a:r>
            <a:r>
              <a:rPr lang="en-US" dirty="0" err="1" smtClean="0">
                <a:latin typeface="Arial" charset="0"/>
                <a:cs typeface="Arial" charset="0"/>
              </a:rPr>
              <a:t>malabsorption</a:t>
            </a:r>
            <a:r>
              <a:rPr lang="en-US" dirty="0" smtClean="0">
                <a:latin typeface="Arial" charset="0"/>
                <a:cs typeface="Arial" charset="0"/>
              </a:rPr>
              <a:t>, increased caloric needs, hypercatabolism, increased energy expenditure, and pancreatic insufficiency. </a:t>
            </a:r>
          </a:p>
          <a:p>
            <a:pPr eaLnBrk="1" hangingPunct="1"/>
            <a:r>
              <a:rPr lang="en-US" dirty="0" smtClean="0">
                <a:latin typeface="Arial" charset="0"/>
                <a:cs typeface="Arial" charset="0"/>
              </a:rPr>
              <a:t>Pancreatic exocrine insufficiency with </a:t>
            </a:r>
            <a:r>
              <a:rPr lang="en-US" dirty="0" err="1" smtClean="0">
                <a:latin typeface="Arial" charset="0"/>
                <a:cs typeface="Arial" charset="0"/>
              </a:rPr>
              <a:t>steatorrhea</a:t>
            </a:r>
            <a:r>
              <a:rPr lang="en-US" dirty="0" smtClean="0">
                <a:latin typeface="Arial" charset="0"/>
                <a:cs typeface="Arial" charset="0"/>
              </a:rPr>
              <a:t> can be seen on CT as volume loss of pancreas and notable nausea, vomiting, loss of appetite, and weight loss with or without abdominal pain. This occurs in about 16% of patients with GI complications of cGVHD. Supplementation with pancreatic enzymes has been reported to be beneficial. </a:t>
            </a:r>
          </a:p>
          <a:p>
            <a:pPr eaLnBrk="1" hangingPunct="1"/>
            <a:r>
              <a:rPr lang="en-US" dirty="0" smtClean="0">
                <a:latin typeface="Arial" charset="0"/>
                <a:cs typeface="Arial" charset="0"/>
              </a:rPr>
              <a:t>	</a:t>
            </a:r>
          </a:p>
        </p:txBody>
      </p:sp>
    </p:spTree>
    <p:extLst>
      <p:ext uri="{BB962C8B-B14F-4D97-AF65-F5344CB8AC3E}">
        <p14:creationId xmlns:p14="http://schemas.microsoft.com/office/powerpoint/2010/main" val="1947785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p:txBody>
          <a:bodyPr/>
          <a:lstStyle/>
          <a:p>
            <a:pPr>
              <a:defRPr/>
            </a:pPr>
            <a:fld id="{597F8CEC-3AA1-45E0-AD42-947DFFBB4BEB}" type="slidenum">
              <a:rPr lang="en-US" smtClean="0"/>
              <a:pPr>
                <a:defRPr/>
              </a:pPr>
              <a:t>69</a:t>
            </a:fld>
            <a:endParaRPr lang="en-US" dirty="0"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Extensive cGVHD can affect the vaginal epithelium, causing inflammation, stricture formation, and narrowing. The patient may complain of painful sexual intercourse and the need for a lubricant  and  a change in menstrual flow secondary to stricture formation.</a:t>
            </a:r>
          </a:p>
        </p:txBody>
      </p:sp>
    </p:spTree>
    <p:extLst>
      <p:ext uri="{BB962C8B-B14F-4D97-AF65-F5344CB8AC3E}">
        <p14:creationId xmlns:p14="http://schemas.microsoft.com/office/powerpoint/2010/main" val="117481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p:txBody>
          <a:bodyPr/>
          <a:lstStyle/>
          <a:p>
            <a:pPr>
              <a:defRPr/>
            </a:pPr>
            <a:fld id="{F6325FC2-6CC4-4306-B741-8B4E652EB9E3}" type="slidenum">
              <a:rPr lang="en-US" smtClean="0"/>
              <a:pPr>
                <a:defRPr/>
              </a:pPr>
              <a:t>70</a:t>
            </a:fld>
            <a:endParaRPr lang="en-US" dirty="0" smtClean="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Musculoskeletal involvement is the direct result of the sclerodermatous changes seen in skin cGVHD. The constellation of symptoms is listed here. </a:t>
            </a:r>
          </a:p>
          <a:p>
            <a:pPr eaLnBrk="1" hangingPunct="1"/>
            <a:endParaRPr lang="en-US" smtClean="0">
              <a:latin typeface="Arial" charset="0"/>
              <a:cs typeface="Arial" charset="0"/>
            </a:endParaRPr>
          </a:p>
          <a:p>
            <a:pPr eaLnBrk="1" hangingPunct="1"/>
            <a:r>
              <a:rPr lang="en-US" smtClean="0">
                <a:latin typeface="Arial" charset="0"/>
                <a:cs typeface="Arial" charset="0"/>
              </a:rPr>
              <a:t>Patients with cGVHD have a lower physical performance test result compared to the control group. The testing can be done of children as young as 6 years. Some of the decreased physical performance may be attributed to stiffness and SOB. There was a strong association between muscle weakness and cGVHD. </a:t>
            </a:r>
          </a:p>
          <a:p>
            <a:pPr eaLnBrk="1" hangingPunct="1"/>
            <a:endParaRPr lang="en-US" smtClean="0">
              <a:latin typeface="Arial" charset="0"/>
              <a:cs typeface="Arial" charset="0"/>
            </a:endParaRP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extLst>
      <p:ext uri="{BB962C8B-B14F-4D97-AF65-F5344CB8AC3E}">
        <p14:creationId xmlns:p14="http://schemas.microsoft.com/office/powerpoint/2010/main" val="22525765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p:txBody>
          <a:bodyPr/>
          <a:lstStyle/>
          <a:p>
            <a:pPr>
              <a:defRPr/>
            </a:pPr>
            <a:fld id="{F8D8B8FA-D8C0-407D-A55F-7FD9C5AE1615}" type="slidenum">
              <a:rPr lang="en-US" smtClean="0"/>
              <a:pPr>
                <a:defRPr/>
              </a:pPr>
              <a:t>71</a:t>
            </a:fld>
            <a:endParaRPr lang="en-US" dirty="0"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Diagnosis of fasciitis may be made with clinical signs and a magnetic resonance image showing the presence of inflammation or thickening of the fascia. </a:t>
            </a:r>
          </a:p>
          <a:p>
            <a:pPr eaLnBrk="1" hangingPunct="1"/>
            <a:r>
              <a:rPr lang="en-US" smtClean="0">
                <a:latin typeface="Arial" charset="0"/>
                <a:cs typeface="Arial" charset="0"/>
              </a:rPr>
              <a:t>Those with fasciitis frequently had BO and sicca syndrome and less often had complications of oral and skin involvement.</a:t>
            </a:r>
          </a:p>
          <a:p>
            <a:pPr eaLnBrk="1" hangingPunct="1"/>
            <a:endParaRPr lang="en-US" smtClean="0">
              <a:latin typeface="Arial" charset="0"/>
              <a:cs typeface="Arial" charset="0"/>
            </a:endParaRPr>
          </a:p>
          <a:p>
            <a:pPr eaLnBrk="1" hangingPunct="1"/>
            <a:r>
              <a:rPr lang="en-US" smtClean="0">
                <a:latin typeface="Arial" charset="0"/>
                <a:cs typeface="Arial" charset="0"/>
              </a:rPr>
              <a:t>Make sure to rule out other causes of fasciitis and/or myositis.</a:t>
            </a:r>
          </a:p>
          <a:p>
            <a:pPr eaLnBrk="1" hangingPunct="1"/>
            <a:endParaRPr lang="en-US" smtClean="0">
              <a:latin typeface="Arial" charset="0"/>
              <a:cs typeface="Arial" charset="0"/>
            </a:endParaRPr>
          </a:p>
          <a:p>
            <a:pPr eaLnBrk="1" hangingPunct="1"/>
            <a:r>
              <a:rPr lang="en-US" smtClean="0">
                <a:latin typeface="Arial" charset="0"/>
                <a:cs typeface="Arial" charset="0"/>
              </a:rPr>
              <a:t>Treatment: immunosuppressive therapies should be intensified and/or restarted. </a:t>
            </a:r>
          </a:p>
        </p:txBody>
      </p:sp>
    </p:spTree>
    <p:extLst>
      <p:ext uri="{BB962C8B-B14F-4D97-AF65-F5344CB8AC3E}">
        <p14:creationId xmlns:p14="http://schemas.microsoft.com/office/powerpoint/2010/main" val="21575901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ATG is commonly incorporated into the prophylactic regimen for patients with an unrelated donor or haploidentical donor undergoing either myeloablative or reduced intensity </a:t>
            </a:r>
            <a:r>
              <a:rPr lang="en-US" dirty="0" err="1" smtClean="0"/>
              <a:t>conditionin</a:t>
            </a:r>
            <a:endParaRPr lang="en-US"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72</a:t>
            </a:fld>
            <a:endParaRPr lang="tr-TR" dirty="0"/>
          </a:p>
        </p:txBody>
      </p:sp>
    </p:spTree>
    <p:extLst>
      <p:ext uri="{BB962C8B-B14F-4D97-AF65-F5344CB8AC3E}">
        <p14:creationId xmlns:p14="http://schemas.microsoft.com/office/powerpoint/2010/main" val="23709086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Rates of acute GVHD, relapse-free survival, and overall survival at two years were similar between the two groups. The two groups also had similar rates of CMV reactivation and EBV reactivation, and no cases of post-transplant </a:t>
            </a:r>
            <a:r>
              <a:rPr lang="en-US" dirty="0" err="1" smtClean="0"/>
              <a:t>lymphoproliferative</a:t>
            </a:r>
            <a:r>
              <a:rPr lang="en-US" dirty="0" smtClean="0"/>
              <a:t> disorder.  </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73</a:t>
            </a:fld>
            <a:endParaRPr lang="tr-TR" dirty="0"/>
          </a:p>
        </p:txBody>
      </p:sp>
    </p:spTree>
    <p:extLst>
      <p:ext uri="{BB962C8B-B14F-4D97-AF65-F5344CB8AC3E}">
        <p14:creationId xmlns:p14="http://schemas.microsoft.com/office/powerpoint/2010/main" val="1353214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p:txBody>
          <a:bodyPr/>
          <a:lstStyle/>
          <a:p>
            <a:pPr>
              <a:defRPr/>
            </a:pPr>
            <a:fld id="{6B3274C1-1891-4691-BFA3-6C7B3A7212EB}" type="slidenum">
              <a:rPr lang="en-US" smtClean="0"/>
              <a:pPr>
                <a:defRPr/>
              </a:pPr>
              <a:t>74</a:t>
            </a:fld>
            <a:endParaRPr lang="en-US" dirty="0" smtClean="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Advances in the understanding of cGVHD have helped in the treatment of the process. cGVHD treatment is based on maintaining a fine balance between the amount of immunosuppression and the cGVHD. The selection of cGVHD treatment is often protocol and institutional specific. The following drugs are employed: tacrolimus, steroids, cyclosporine, and mycophenolate mofetil.</a:t>
            </a:r>
          </a:p>
          <a:p>
            <a:pPr eaLnBrk="1" hangingPunct="1"/>
            <a:endParaRPr lang="en-US" smtClean="0">
              <a:latin typeface="Arial" charset="0"/>
              <a:cs typeface="Arial" charset="0"/>
            </a:endParaRPr>
          </a:p>
          <a:p>
            <a:pPr eaLnBrk="1" hangingPunct="1"/>
            <a:r>
              <a:rPr lang="en-US" smtClean="0">
                <a:latin typeface="Arial" charset="0"/>
                <a:cs typeface="Arial" charset="0"/>
              </a:rPr>
              <a:t>From Filipovich, A. H., Weisdorf, D., Pavletic, S., Socie, G., Wingard, J. R., Lee, S. J., et al. (2005). National Institutes of Health consensus development project on criteria for clinical trials in chronic graft-versus-host disease: I. Diagnosis and staging working group report. </a:t>
            </a:r>
            <a:r>
              <a:rPr lang="en-US" i="1" smtClean="0">
                <a:latin typeface="Arial" charset="0"/>
                <a:cs typeface="Arial" charset="0"/>
              </a:rPr>
              <a:t>Biology of Blood  and Marrow Transplantation</a:t>
            </a:r>
            <a:r>
              <a:rPr lang="en-US" smtClean="0">
                <a:latin typeface="Arial" charset="0"/>
                <a:cs typeface="Arial" charset="0"/>
              </a:rPr>
              <a:t>, </a:t>
            </a:r>
            <a:r>
              <a:rPr lang="en-US" i="1" smtClean="0">
                <a:latin typeface="Arial" charset="0"/>
                <a:cs typeface="Arial" charset="0"/>
              </a:rPr>
              <a:t>11</a:t>
            </a:r>
            <a:r>
              <a:rPr lang="en-US" smtClean="0">
                <a:latin typeface="Arial" charset="0"/>
                <a:cs typeface="Arial" charset="0"/>
              </a:rPr>
              <a:t>(12), 954.</a:t>
            </a:r>
          </a:p>
          <a:p>
            <a:pPr eaLnBrk="1" hangingPunct="1"/>
            <a:endParaRPr lang="en-US" smtClean="0">
              <a:latin typeface="Arial" charset="0"/>
              <a:cs typeface="Arial" charset="0"/>
            </a:endParaRPr>
          </a:p>
        </p:txBody>
      </p:sp>
    </p:spTree>
    <p:extLst>
      <p:ext uri="{BB962C8B-B14F-4D97-AF65-F5344CB8AC3E}">
        <p14:creationId xmlns:p14="http://schemas.microsoft.com/office/powerpoint/2010/main" val="8886287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75</a:t>
            </a:fld>
            <a:endParaRPr lang="tr-TR" dirty="0"/>
          </a:p>
        </p:txBody>
      </p:sp>
    </p:spTree>
    <p:extLst>
      <p:ext uri="{BB962C8B-B14F-4D97-AF65-F5344CB8AC3E}">
        <p14:creationId xmlns:p14="http://schemas.microsoft.com/office/powerpoint/2010/main" val="39431510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Standard first line systemic treatment is orally administered prednisolone 1 mg/kg and </a:t>
            </a:r>
            <a:r>
              <a:rPr lang="en-US" dirty="0" err="1" smtClean="0"/>
              <a:t>cyclosporin</a:t>
            </a:r>
            <a:r>
              <a:rPr lang="en-US" dirty="0" smtClean="0"/>
              <a:t> (CsA) 10 mg/kg with the dose of CSA adjusted to plasma levels. The corticosteroid component is the main part of the therapy while the addition of CsA had the advantage of less </a:t>
            </a:r>
            <a:r>
              <a:rPr lang="en-US" dirty="0" err="1" smtClean="0"/>
              <a:t>avascular</a:t>
            </a:r>
            <a:r>
              <a:rPr lang="en-US" dirty="0" smtClean="0"/>
              <a:t> necrosis in a prospective </a:t>
            </a:r>
            <a:r>
              <a:rPr lang="en-US" dirty="0" err="1" smtClean="0"/>
              <a:t>randomised</a:t>
            </a:r>
            <a:r>
              <a:rPr lang="en-US" dirty="0" smtClean="0"/>
              <a:t> study (</a:t>
            </a:r>
            <a:r>
              <a:rPr lang="en-US" b="1" dirty="0" smtClean="0">
                <a:hlinkClick r:id="rId3"/>
              </a:rPr>
              <a:t>19</a:t>
            </a:r>
            <a:r>
              <a:rPr lang="en-US" dirty="0" smtClean="0"/>
              <a:t>, </a:t>
            </a:r>
            <a:r>
              <a:rPr lang="en-US" b="1" dirty="0" smtClean="0">
                <a:hlinkClick r:id="rId3"/>
              </a:rPr>
              <a:t>20</a:t>
            </a:r>
            <a:r>
              <a:rPr lang="en-US" dirty="0" smtClean="0"/>
              <a:t>). Attempts to add a third immune-suppressive drug (</a:t>
            </a:r>
            <a:r>
              <a:rPr lang="en-US" dirty="0" err="1" smtClean="0"/>
              <a:t>azathioprine</a:t>
            </a:r>
            <a:r>
              <a:rPr lang="en-US" dirty="0" smtClean="0"/>
              <a:t>, thalidomide or mycophenolate mofetil) to the standard initial treatment did not improve results and should be avoided (</a:t>
            </a:r>
            <a:r>
              <a:rPr lang="en-US" b="1" dirty="0" smtClean="0">
                <a:hlinkClick r:id="rId3"/>
              </a:rPr>
              <a:t>21</a:t>
            </a:r>
            <a:r>
              <a:rPr lang="en-US" dirty="0" smtClean="0"/>
              <a:t>, </a:t>
            </a:r>
            <a:r>
              <a:rPr lang="en-US" b="1" dirty="0" smtClean="0">
                <a:hlinkClick r:id="rId3"/>
              </a:rPr>
              <a:t>22</a:t>
            </a:r>
            <a:r>
              <a:rPr lang="en-US" dirty="0" smtClean="0"/>
              <a:t>). Because of the significant </a:t>
            </a:r>
            <a:r>
              <a:rPr lang="en-US" dirty="0" err="1" smtClean="0"/>
              <a:t>morbiditiy</a:t>
            </a:r>
            <a:r>
              <a:rPr lang="en-US" dirty="0" smtClean="0"/>
              <a:t> caused by long-term steroid treatment the dose of prednisolone should be tapered according to response. In practice this usually starts 2 weeks after evidence of improvement of clinical manifestations. The tapering should be very slow with a typical approach starting with 0.25 mg/kg reduction on alternating days reaching no steroid on every second days by 2 months. Then after a 4 months interval an even slower taper may be initiated (</a:t>
            </a:r>
            <a:r>
              <a:rPr lang="en-US" b="1" dirty="0" smtClean="0">
                <a:hlinkClick r:id="rId3"/>
              </a:rPr>
              <a:t>23</a:t>
            </a:r>
            <a:r>
              <a:rPr lang="en-US" dirty="0" smtClean="0"/>
              <a:t>).</a:t>
            </a:r>
          </a:p>
          <a:p>
            <a:r>
              <a:rPr lang="en-US" dirty="0" smtClean="0"/>
              <a:t>Steroid-refractory </a:t>
            </a:r>
            <a:r>
              <a:rPr lang="en-US" dirty="0" err="1" smtClean="0"/>
              <a:t>cGvHD</a:t>
            </a:r>
            <a:r>
              <a:rPr lang="en-US" dirty="0" smtClean="0"/>
              <a:t> is defined as progression on prednisolone at 1 mg/kg/day for 2 weeks or stable disease on &gt;0.5 mg/kg/day prednisolone for 4–8 weeks or an inability to taper prednisolone below 0.5 mg/kg/day.</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76</a:t>
            </a:fld>
            <a:endParaRPr lang="tr-TR" dirty="0"/>
          </a:p>
        </p:txBody>
      </p:sp>
    </p:spTree>
    <p:extLst>
      <p:ext uri="{BB962C8B-B14F-4D97-AF65-F5344CB8AC3E}">
        <p14:creationId xmlns:p14="http://schemas.microsoft.com/office/powerpoint/2010/main" val="22563305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77</a:t>
            </a:fld>
            <a:endParaRPr lang="tr-TR" dirty="0"/>
          </a:p>
        </p:txBody>
      </p:sp>
    </p:spTree>
    <p:extLst>
      <p:ext uri="{BB962C8B-B14F-4D97-AF65-F5344CB8AC3E}">
        <p14:creationId xmlns:p14="http://schemas.microsoft.com/office/powerpoint/2010/main" val="7753162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Standard first line systemic treatment is orally administered prednisolone 1 mg/kg and </a:t>
            </a:r>
            <a:r>
              <a:rPr lang="en-US" dirty="0" err="1" smtClean="0"/>
              <a:t>cyclosporin</a:t>
            </a:r>
            <a:r>
              <a:rPr lang="en-US" dirty="0" smtClean="0"/>
              <a:t> (CsA) 10 mg/kg with the dose of CSA adjusted to plasma levels. The corticosteroid component is the main part of the therapy while the addition of CsA had the advantage of less </a:t>
            </a:r>
            <a:r>
              <a:rPr lang="en-US" dirty="0" err="1" smtClean="0"/>
              <a:t>avascular</a:t>
            </a:r>
            <a:r>
              <a:rPr lang="en-US" dirty="0" smtClean="0"/>
              <a:t> necrosis in a prospective </a:t>
            </a:r>
            <a:r>
              <a:rPr lang="en-US" dirty="0" err="1" smtClean="0"/>
              <a:t>randomised</a:t>
            </a:r>
            <a:r>
              <a:rPr lang="en-US" dirty="0" smtClean="0"/>
              <a:t> study (</a:t>
            </a:r>
            <a:r>
              <a:rPr lang="en-US" b="1" dirty="0" smtClean="0">
                <a:hlinkClick r:id="rId3"/>
              </a:rPr>
              <a:t>19</a:t>
            </a:r>
            <a:r>
              <a:rPr lang="en-US" dirty="0" smtClean="0"/>
              <a:t>, </a:t>
            </a:r>
            <a:r>
              <a:rPr lang="en-US" b="1" dirty="0" smtClean="0">
                <a:hlinkClick r:id="rId3"/>
              </a:rPr>
              <a:t>20</a:t>
            </a:r>
            <a:r>
              <a:rPr lang="en-US" dirty="0" smtClean="0"/>
              <a:t>). Attempts to add a third immune-suppressive drug (</a:t>
            </a:r>
            <a:r>
              <a:rPr lang="en-US" dirty="0" err="1" smtClean="0"/>
              <a:t>azathioprine</a:t>
            </a:r>
            <a:r>
              <a:rPr lang="en-US" dirty="0" smtClean="0"/>
              <a:t>, thalidomide or mycophenolate mofetil) to the standard initial treatment did not improve results and should be avoided (</a:t>
            </a:r>
            <a:r>
              <a:rPr lang="en-US" b="1" dirty="0" smtClean="0">
                <a:hlinkClick r:id="rId3"/>
              </a:rPr>
              <a:t>21</a:t>
            </a:r>
            <a:r>
              <a:rPr lang="en-US" dirty="0" smtClean="0"/>
              <a:t>, </a:t>
            </a:r>
            <a:r>
              <a:rPr lang="en-US" b="1" dirty="0" smtClean="0">
                <a:hlinkClick r:id="rId3"/>
              </a:rPr>
              <a:t>22</a:t>
            </a:r>
            <a:r>
              <a:rPr lang="en-US" dirty="0" smtClean="0"/>
              <a:t>). Because of the significant </a:t>
            </a:r>
            <a:r>
              <a:rPr lang="en-US" dirty="0" err="1" smtClean="0"/>
              <a:t>morbiditiy</a:t>
            </a:r>
            <a:r>
              <a:rPr lang="en-US" dirty="0" smtClean="0"/>
              <a:t> caused by long-term steroid treatment the dose of prednisolone should be tapered according to response. In practice this usually starts 2 weeks after evidence of improvement of clinical manifestations. The tapering should be very slow with a typical approach starting with 0.25 mg/kg reduction on alternating days reaching no steroid on every second days by 2 months. Then after a 4 months interval an even slower taper may be initiated reaching steroid-free status by the end of the first year but still on CSA treatment (</a:t>
            </a:r>
            <a:r>
              <a:rPr lang="en-US" b="1" dirty="0" smtClean="0">
                <a:hlinkClick r:id="rId3"/>
              </a:rPr>
              <a:t>23</a:t>
            </a:r>
            <a:r>
              <a:rPr lang="en-US" dirty="0" smtClean="0"/>
              <a:t>).</a:t>
            </a:r>
          </a:p>
          <a:p>
            <a:r>
              <a:rPr lang="en-US" dirty="0" smtClean="0"/>
              <a:t>Steroid-refractory </a:t>
            </a:r>
            <a:r>
              <a:rPr lang="en-US" dirty="0" err="1" smtClean="0"/>
              <a:t>cGvHD</a:t>
            </a:r>
            <a:r>
              <a:rPr lang="en-US" dirty="0" smtClean="0"/>
              <a:t> is defined as progression on prednisolone at 1 mg/kg/day for 2 weeks or stable disease on &gt;0.5 mg/kg/day prednisolone for 4–8 weeks or an inability to taper prednisolone below 0.5 mg/kg/day.</a:t>
            </a:r>
            <a:endParaRPr lang="en-US" smtClean="0"/>
          </a:p>
          <a:p>
            <a:endParaRPr lang="tr-TR"/>
          </a:p>
        </p:txBody>
      </p:sp>
      <p:sp>
        <p:nvSpPr>
          <p:cNvPr id="4" name="3 Slayt Numarası Yer Tutucusu"/>
          <p:cNvSpPr>
            <a:spLocks noGrp="1"/>
          </p:cNvSpPr>
          <p:nvPr>
            <p:ph type="sldNum" sz="quarter" idx="10"/>
          </p:nvPr>
        </p:nvSpPr>
        <p:spPr/>
        <p:txBody>
          <a:bodyPr/>
          <a:lstStyle/>
          <a:p>
            <a:fld id="{6F7CBE6A-102C-43EC-90A0-C6A2A9A0FAB9}" type="slidenum">
              <a:rPr lang="tr-TR" smtClean="0"/>
              <a:pPr/>
              <a:t>78</a:t>
            </a:fld>
            <a:endParaRPr lang="tr-TR" dirty="0"/>
          </a:p>
        </p:txBody>
      </p:sp>
    </p:spTree>
    <p:extLst>
      <p:ext uri="{BB962C8B-B14F-4D97-AF65-F5344CB8AC3E}">
        <p14:creationId xmlns:p14="http://schemas.microsoft.com/office/powerpoint/2010/main" val="29621312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79</a:t>
            </a:fld>
            <a:endParaRPr lang="tr-TR" dirty="0"/>
          </a:p>
        </p:txBody>
      </p:sp>
    </p:spTree>
    <p:extLst>
      <p:ext uri="{BB962C8B-B14F-4D97-AF65-F5344CB8AC3E}">
        <p14:creationId xmlns:p14="http://schemas.microsoft.com/office/powerpoint/2010/main" val="41176412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a:bodyPr>
          <a:lstStyle/>
          <a:p>
            <a:pPr eaLnBrk="1" hangingPunct="1"/>
            <a:r>
              <a:rPr lang="en-US" dirty="0" smtClean="0">
                <a:latin typeface="Arial" charset="0"/>
                <a:cs typeface="Arial" charset="0"/>
              </a:rPr>
              <a:t>In the event that the HPCT recipient does not respond to conventional cGVHD therapy, there are other treatment options. Newer options of therapy based on an understanding of the cellular </a:t>
            </a:r>
            <a:r>
              <a:rPr lang="en-US" dirty="0" err="1" smtClean="0">
                <a:latin typeface="Arial" charset="0"/>
                <a:cs typeface="Arial" charset="0"/>
              </a:rPr>
              <a:t>pathophysiology</a:t>
            </a:r>
            <a:r>
              <a:rPr lang="en-US" dirty="0" smtClean="0">
                <a:latin typeface="Arial" charset="0"/>
                <a:cs typeface="Arial" charset="0"/>
              </a:rPr>
              <a:t> of GVHD include the use of monoclonal (</a:t>
            </a:r>
            <a:r>
              <a:rPr lang="en-US" dirty="0" err="1" smtClean="0">
                <a:latin typeface="Arial" charset="0"/>
                <a:cs typeface="Arial" charset="0"/>
              </a:rPr>
              <a:t>etanercept</a:t>
            </a:r>
            <a:r>
              <a:rPr lang="en-US" dirty="0" smtClean="0">
                <a:latin typeface="Arial" charset="0"/>
                <a:cs typeface="Arial" charset="0"/>
              </a:rPr>
              <a:t> [</a:t>
            </a:r>
            <a:r>
              <a:rPr lang="en-US" dirty="0" err="1" smtClean="0">
                <a:latin typeface="Arial" charset="0"/>
                <a:cs typeface="Arial" charset="0"/>
              </a:rPr>
              <a:t>Enbrel</a:t>
            </a:r>
            <a:r>
              <a:rPr lang="en-US" baseline="30000" dirty="0" smtClean="0">
                <a:latin typeface="Arial" charset="0"/>
                <a:cs typeface="Arial" charset="0"/>
              </a:rPr>
              <a:t>®</a:t>
            </a:r>
            <a:r>
              <a:rPr lang="en-US" dirty="0" smtClean="0">
                <a:latin typeface="Arial" charset="0"/>
                <a:cs typeface="Arial" charset="0"/>
              </a:rPr>
              <a:t>], </a:t>
            </a:r>
            <a:r>
              <a:rPr lang="en-US" dirty="0" err="1" smtClean="0">
                <a:latin typeface="Arial" charset="0"/>
                <a:cs typeface="Arial" charset="0"/>
              </a:rPr>
              <a:t>infliximab</a:t>
            </a:r>
            <a:r>
              <a:rPr lang="en-US" dirty="0" smtClean="0">
                <a:latin typeface="Arial" charset="0"/>
                <a:cs typeface="Arial" charset="0"/>
              </a:rPr>
              <a:t> [</a:t>
            </a:r>
            <a:r>
              <a:rPr lang="en-US" dirty="0" err="1" smtClean="0">
                <a:latin typeface="Arial" charset="0"/>
                <a:cs typeface="Arial" charset="0"/>
              </a:rPr>
              <a:t>Remicade</a:t>
            </a:r>
            <a:r>
              <a:rPr lang="en-US" baseline="30000" dirty="0" smtClean="0">
                <a:latin typeface="Arial" charset="0"/>
                <a:cs typeface="Arial" charset="0"/>
              </a:rPr>
              <a:t>®</a:t>
            </a:r>
            <a:r>
              <a:rPr lang="en-US" dirty="0" smtClean="0">
                <a:latin typeface="Arial" charset="0"/>
                <a:cs typeface="Arial" charset="0"/>
              </a:rPr>
              <a:t>], and </a:t>
            </a:r>
            <a:r>
              <a:rPr lang="en-US" dirty="0" err="1" smtClean="0">
                <a:latin typeface="Arial" charset="0"/>
                <a:cs typeface="Arial" charset="0"/>
              </a:rPr>
              <a:t>alemtuzumab</a:t>
            </a:r>
            <a:r>
              <a:rPr lang="en-US" dirty="0" smtClean="0">
                <a:latin typeface="Arial" charset="0"/>
                <a:cs typeface="Arial" charset="0"/>
              </a:rPr>
              <a:t> [Campath-1H</a:t>
            </a:r>
            <a:r>
              <a:rPr lang="en-US" baseline="30000" dirty="0" smtClean="0">
                <a:latin typeface="Arial" charset="0"/>
                <a:cs typeface="Arial" charset="0"/>
              </a:rPr>
              <a:t>®</a:t>
            </a:r>
            <a:r>
              <a:rPr lang="en-US" dirty="0" smtClean="0">
                <a:latin typeface="Arial" charset="0"/>
                <a:cs typeface="Arial" charset="0"/>
              </a:rPr>
              <a:t>]) or polyclonal (</a:t>
            </a:r>
            <a:r>
              <a:rPr lang="en-US" dirty="0" err="1" smtClean="0">
                <a:latin typeface="Arial" charset="0"/>
                <a:cs typeface="Arial" charset="0"/>
              </a:rPr>
              <a:t>antithymocyte</a:t>
            </a:r>
            <a:r>
              <a:rPr lang="en-US" dirty="0" smtClean="0">
                <a:latin typeface="Arial" charset="0"/>
                <a:cs typeface="Arial" charset="0"/>
              </a:rPr>
              <a:t> globulin) antibodies. Additional newer options for the treatment of cGVHD include the use of thalidomide, </a:t>
            </a:r>
            <a:r>
              <a:rPr lang="en-US" dirty="0" err="1" smtClean="0">
                <a:latin typeface="Arial" charset="0"/>
                <a:cs typeface="Arial" charset="0"/>
              </a:rPr>
              <a:t>hydroxychloroquine</a:t>
            </a:r>
            <a:r>
              <a:rPr lang="en-US" dirty="0" smtClean="0">
                <a:latin typeface="Arial" charset="0"/>
                <a:cs typeface="Arial" charset="0"/>
              </a:rPr>
              <a:t>, and </a:t>
            </a:r>
            <a:r>
              <a:rPr lang="en-US" dirty="0" err="1" smtClean="0">
                <a:latin typeface="Arial" charset="0"/>
                <a:cs typeface="Arial" charset="0"/>
              </a:rPr>
              <a:t>pentostatin</a:t>
            </a:r>
            <a:r>
              <a:rPr lang="en-US" dirty="0" smtClean="0">
                <a:latin typeface="Arial" charset="0"/>
                <a:cs typeface="Arial" charset="0"/>
              </a:rPr>
              <a:t> as pharmaceutical agents. </a:t>
            </a:r>
          </a:p>
          <a:p>
            <a:pPr eaLnBrk="1" hangingPunct="1"/>
            <a:endParaRPr lang="en-US" dirty="0" smtClean="0">
              <a:latin typeface="Arial" charset="0"/>
              <a:cs typeface="Arial" charset="0"/>
            </a:endParaRPr>
          </a:p>
          <a:p>
            <a:pPr marL="0" lvl="2" eaLnBrk="1" hangingPunct="1"/>
            <a:r>
              <a:rPr lang="en-US" dirty="0" smtClean="0">
                <a:latin typeface="Arial" charset="0"/>
                <a:cs typeface="Arial" charset="0"/>
              </a:rPr>
              <a:t>Ultraviolet (UV) radiation, in addition to systemic immunosuppression, has been used in the treatment of refractory cGVHD. The two approaches used are ECP and </a:t>
            </a:r>
            <a:r>
              <a:rPr lang="en-US" dirty="0" err="1" smtClean="0">
                <a:latin typeface="Arial" charset="0"/>
                <a:cs typeface="Arial" charset="0"/>
              </a:rPr>
              <a:t>psoralen</a:t>
            </a:r>
            <a:r>
              <a:rPr lang="en-US" dirty="0" smtClean="0">
                <a:latin typeface="Arial" charset="0"/>
                <a:cs typeface="Arial" charset="0"/>
              </a:rPr>
              <a:t> and UVA irradiation (PUVA). The advantage of ECP and PUVA are that the treatments may allow a reduction in systemic immunosuppression.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Evaluate the treatment option that will best help keep the patient compliant with therapy. There are different salvage therapies to choose from that may be effective for the organs involved. The HPCT team will need to give each treatment choice at least a month or two before deciding it is a treatment failure. </a:t>
            </a:r>
          </a:p>
          <a:p>
            <a:endParaRPr lang="tr-TR" dirty="0" smtClean="0"/>
          </a:p>
          <a:p>
            <a:endParaRPr lang="tr-TR" dirty="0" smtClean="0"/>
          </a:p>
          <a:p>
            <a:r>
              <a:rPr lang="tr-TR" dirty="0" err="1" smtClean="0"/>
              <a:t>There</a:t>
            </a:r>
            <a:r>
              <a:rPr lang="tr-TR" dirty="0" smtClean="0"/>
              <a:t> is no </a:t>
            </a:r>
            <a:r>
              <a:rPr lang="tr-TR" dirty="0" err="1" smtClean="0"/>
              <a:t>standard</a:t>
            </a:r>
            <a:r>
              <a:rPr lang="tr-TR" dirty="0" smtClean="0"/>
              <a:t> </a:t>
            </a:r>
            <a:r>
              <a:rPr lang="tr-TR" dirty="0" err="1" smtClean="0"/>
              <a:t>salvage</a:t>
            </a:r>
            <a:r>
              <a:rPr lang="tr-TR" dirty="0" smtClean="0"/>
              <a:t> treatment of </a:t>
            </a:r>
            <a:r>
              <a:rPr lang="tr-TR" dirty="0" err="1" smtClean="0"/>
              <a:t>cGvHD</a:t>
            </a:r>
            <a:r>
              <a:rPr lang="tr-TR" dirty="0" smtClean="0"/>
              <a:t>. A </a:t>
            </a:r>
            <a:r>
              <a:rPr lang="tr-TR" dirty="0" err="1" smtClean="0"/>
              <a:t>large</a:t>
            </a:r>
            <a:r>
              <a:rPr lang="tr-TR" dirty="0" smtClean="0"/>
              <a:t> </a:t>
            </a:r>
            <a:r>
              <a:rPr lang="tr-TR" dirty="0" err="1" smtClean="0"/>
              <a:t>number</a:t>
            </a:r>
            <a:r>
              <a:rPr lang="tr-TR" dirty="0" smtClean="0"/>
              <a:t> of </a:t>
            </a:r>
            <a:r>
              <a:rPr lang="tr-TR" dirty="0" err="1" smtClean="0"/>
              <a:t>options</a:t>
            </a:r>
            <a:r>
              <a:rPr lang="tr-TR" dirty="0" smtClean="0"/>
              <a:t> </a:t>
            </a:r>
            <a:r>
              <a:rPr lang="tr-TR" dirty="0" err="1" smtClean="0"/>
              <a:t>have</a:t>
            </a:r>
            <a:r>
              <a:rPr lang="tr-TR" dirty="0" smtClean="0"/>
              <a:t> been </a:t>
            </a:r>
            <a:r>
              <a:rPr lang="tr-TR" dirty="0" err="1" smtClean="0"/>
              <a:t>tested</a:t>
            </a:r>
            <a:r>
              <a:rPr lang="tr-TR" dirty="0" smtClean="0"/>
              <a:t> in </a:t>
            </a:r>
            <a:r>
              <a:rPr lang="tr-TR" dirty="0" err="1" smtClean="0"/>
              <a:t>rather</a:t>
            </a:r>
            <a:r>
              <a:rPr lang="tr-TR" dirty="0" smtClean="0"/>
              <a:t> </a:t>
            </a:r>
            <a:r>
              <a:rPr lang="tr-TR" dirty="0" err="1" smtClean="0"/>
              <a:t>small</a:t>
            </a:r>
            <a:r>
              <a:rPr lang="tr-TR" dirty="0" smtClean="0"/>
              <a:t> </a:t>
            </a:r>
            <a:r>
              <a:rPr lang="tr-TR" dirty="0" err="1" smtClean="0"/>
              <a:t>phase</a:t>
            </a:r>
            <a:r>
              <a:rPr lang="tr-TR" dirty="0" smtClean="0"/>
              <a:t> II </a:t>
            </a:r>
            <a:r>
              <a:rPr lang="tr-TR" dirty="0" err="1" smtClean="0"/>
              <a:t>clinical</a:t>
            </a:r>
            <a:r>
              <a:rPr lang="tr-TR" dirty="0" smtClean="0"/>
              <a:t> </a:t>
            </a:r>
            <a:r>
              <a:rPr lang="tr-TR" dirty="0" err="1" smtClean="0"/>
              <a:t>trials</a:t>
            </a:r>
            <a:r>
              <a:rPr lang="tr-TR" dirty="0" smtClean="0"/>
              <a:t> with </a:t>
            </a:r>
            <a:r>
              <a:rPr lang="tr-TR" dirty="0" err="1" smtClean="0"/>
              <a:t>different</a:t>
            </a:r>
            <a:r>
              <a:rPr lang="tr-TR" dirty="0" smtClean="0"/>
              <a:t> </a:t>
            </a:r>
            <a:r>
              <a:rPr lang="tr-TR" dirty="0" err="1" smtClean="0"/>
              <a:t>enrolment</a:t>
            </a:r>
            <a:r>
              <a:rPr lang="tr-TR" dirty="0" smtClean="0"/>
              <a:t> and </a:t>
            </a:r>
            <a:r>
              <a:rPr lang="tr-TR" dirty="0" err="1" smtClean="0"/>
              <a:t>response</a:t>
            </a:r>
            <a:r>
              <a:rPr lang="tr-TR" dirty="0" smtClean="0"/>
              <a:t> </a:t>
            </a:r>
            <a:r>
              <a:rPr lang="tr-TR" dirty="0" err="1" smtClean="0"/>
              <a:t>criteria</a:t>
            </a:r>
            <a:r>
              <a:rPr lang="tr-TR" dirty="0" smtClean="0"/>
              <a:t> </a:t>
            </a:r>
            <a:r>
              <a:rPr lang="tr-TR" dirty="0" err="1" smtClean="0"/>
              <a:t>making</a:t>
            </a:r>
            <a:r>
              <a:rPr lang="tr-TR" dirty="0" smtClean="0"/>
              <a:t> </a:t>
            </a:r>
            <a:r>
              <a:rPr lang="tr-TR" dirty="0" err="1" smtClean="0"/>
              <a:t>their</a:t>
            </a:r>
            <a:r>
              <a:rPr lang="tr-TR" dirty="0" smtClean="0"/>
              <a:t> </a:t>
            </a:r>
            <a:r>
              <a:rPr lang="tr-TR" dirty="0" err="1" smtClean="0"/>
              <a:t>comparative</a:t>
            </a:r>
            <a:r>
              <a:rPr lang="tr-TR" dirty="0" smtClean="0"/>
              <a:t> </a:t>
            </a:r>
            <a:r>
              <a:rPr lang="tr-TR" dirty="0" err="1" smtClean="0"/>
              <a:t>evaluation</a:t>
            </a:r>
            <a:r>
              <a:rPr lang="tr-TR" dirty="0" smtClean="0"/>
              <a:t> </a:t>
            </a:r>
            <a:r>
              <a:rPr lang="tr-TR" dirty="0" err="1" smtClean="0"/>
              <a:t>difficult</a:t>
            </a:r>
            <a:r>
              <a:rPr lang="tr-TR" dirty="0" smtClean="0"/>
              <a:t>. </a:t>
            </a:r>
            <a:r>
              <a:rPr lang="tr-TR" dirty="0" err="1" smtClean="0"/>
              <a:t>Possibilities</a:t>
            </a:r>
            <a:r>
              <a:rPr lang="tr-TR" dirty="0" smtClean="0"/>
              <a:t> </a:t>
            </a:r>
            <a:r>
              <a:rPr lang="tr-TR" dirty="0" err="1" smtClean="0"/>
              <a:t>include</a:t>
            </a:r>
            <a:r>
              <a:rPr lang="tr-TR" dirty="0" smtClean="0"/>
              <a:t> </a:t>
            </a:r>
            <a:r>
              <a:rPr lang="tr-TR" dirty="0" err="1" smtClean="0"/>
              <a:t>mycofenolate</a:t>
            </a:r>
            <a:r>
              <a:rPr lang="tr-TR" dirty="0" smtClean="0"/>
              <a:t> mofetil, </a:t>
            </a:r>
            <a:r>
              <a:rPr lang="tr-TR" dirty="0" err="1" smtClean="0"/>
              <a:t>tacrolimus</a:t>
            </a:r>
            <a:r>
              <a:rPr lang="tr-TR" dirty="0" smtClean="0"/>
              <a:t>, </a:t>
            </a:r>
            <a:r>
              <a:rPr lang="tr-TR" dirty="0" err="1" smtClean="0"/>
              <a:t>rapamycin</a:t>
            </a:r>
            <a:r>
              <a:rPr lang="tr-TR" dirty="0" smtClean="0"/>
              <a:t>, </a:t>
            </a:r>
            <a:r>
              <a:rPr lang="tr-TR" dirty="0" err="1" smtClean="0"/>
              <a:t>rituximab</a:t>
            </a:r>
            <a:r>
              <a:rPr lang="tr-TR" dirty="0" smtClean="0"/>
              <a:t>, </a:t>
            </a:r>
            <a:r>
              <a:rPr lang="tr-TR" dirty="0" err="1" smtClean="0"/>
              <a:t>thalidomide</a:t>
            </a:r>
            <a:r>
              <a:rPr lang="tr-TR" dirty="0" smtClean="0"/>
              <a:t>, </a:t>
            </a:r>
            <a:r>
              <a:rPr lang="tr-TR" dirty="0" err="1" smtClean="0"/>
              <a:t>extracorporeal</a:t>
            </a:r>
            <a:r>
              <a:rPr lang="tr-TR" dirty="0" smtClean="0"/>
              <a:t> photopheresis, </a:t>
            </a:r>
            <a:r>
              <a:rPr lang="tr-TR" dirty="0" err="1" smtClean="0"/>
              <a:t>pulsed</a:t>
            </a:r>
            <a:r>
              <a:rPr lang="tr-TR" dirty="0" smtClean="0"/>
              <a:t> </a:t>
            </a:r>
            <a:r>
              <a:rPr lang="tr-TR" dirty="0" err="1" smtClean="0"/>
              <a:t>high</a:t>
            </a:r>
            <a:r>
              <a:rPr lang="tr-TR" dirty="0" smtClean="0"/>
              <a:t> </a:t>
            </a:r>
            <a:r>
              <a:rPr lang="tr-TR" dirty="0" err="1" smtClean="0"/>
              <a:t>dose</a:t>
            </a:r>
            <a:r>
              <a:rPr lang="tr-TR" dirty="0" smtClean="0"/>
              <a:t> </a:t>
            </a:r>
            <a:r>
              <a:rPr lang="tr-TR" dirty="0" err="1" smtClean="0"/>
              <a:t>steroids</a:t>
            </a:r>
            <a:r>
              <a:rPr lang="tr-TR" dirty="0" smtClean="0"/>
              <a:t> (10 mg/kg/</a:t>
            </a:r>
            <a:r>
              <a:rPr lang="tr-TR" dirty="0" err="1" smtClean="0"/>
              <a:t>day</a:t>
            </a:r>
            <a:r>
              <a:rPr lang="tr-TR" dirty="0" smtClean="0"/>
              <a:t> for 4 days), total </a:t>
            </a:r>
            <a:r>
              <a:rPr lang="tr-TR" dirty="0" err="1" smtClean="0"/>
              <a:t>lymphoid</a:t>
            </a:r>
            <a:r>
              <a:rPr lang="tr-TR" dirty="0" smtClean="0"/>
              <a:t> </a:t>
            </a:r>
            <a:r>
              <a:rPr lang="tr-TR" dirty="0" err="1" smtClean="0"/>
              <a:t>irradiation</a:t>
            </a:r>
            <a:r>
              <a:rPr lang="tr-TR" dirty="0" smtClean="0"/>
              <a:t> (1 </a:t>
            </a:r>
            <a:r>
              <a:rPr lang="tr-TR" dirty="0" err="1" smtClean="0"/>
              <a:t>Gy</a:t>
            </a:r>
            <a:r>
              <a:rPr lang="tr-TR" dirty="0" smtClean="0"/>
              <a:t>), </a:t>
            </a:r>
            <a:r>
              <a:rPr lang="tr-TR" dirty="0" err="1" smtClean="0"/>
              <a:t>alemtuzumab</a:t>
            </a:r>
            <a:r>
              <a:rPr lang="tr-TR" dirty="0" smtClean="0"/>
              <a:t>, </a:t>
            </a:r>
            <a:r>
              <a:rPr lang="tr-TR" dirty="0" err="1" smtClean="0"/>
              <a:t>pentostatin</a:t>
            </a:r>
            <a:r>
              <a:rPr lang="tr-TR" dirty="0" smtClean="0"/>
              <a:t>, </a:t>
            </a:r>
            <a:r>
              <a:rPr lang="tr-TR" dirty="0" err="1" smtClean="0"/>
              <a:t>revlimid</a:t>
            </a:r>
            <a:r>
              <a:rPr lang="tr-TR" dirty="0" smtClean="0"/>
              <a:t>, anti-IL-2 </a:t>
            </a:r>
            <a:r>
              <a:rPr lang="tr-TR" dirty="0" err="1" smtClean="0"/>
              <a:t>receptor</a:t>
            </a:r>
            <a:r>
              <a:rPr lang="tr-TR" dirty="0" smtClean="0"/>
              <a:t> Ab, anti-TNF </a:t>
            </a:r>
            <a:r>
              <a:rPr lang="tr-TR" dirty="0" err="1" smtClean="0"/>
              <a:t>receptor</a:t>
            </a:r>
            <a:r>
              <a:rPr lang="tr-TR" dirty="0" smtClean="0"/>
              <a:t> Ab, and </a:t>
            </a:r>
            <a:r>
              <a:rPr lang="tr-TR" dirty="0" err="1" smtClean="0"/>
              <a:t>recently</a:t>
            </a:r>
            <a:r>
              <a:rPr lang="tr-TR" dirty="0" smtClean="0"/>
              <a:t> </a:t>
            </a:r>
            <a:r>
              <a:rPr lang="tr-TR" dirty="0" err="1" smtClean="0"/>
              <a:t>tyrosine</a:t>
            </a:r>
            <a:r>
              <a:rPr lang="tr-TR" dirty="0" smtClean="0"/>
              <a:t> </a:t>
            </a:r>
            <a:r>
              <a:rPr lang="tr-TR" dirty="0" err="1" smtClean="0"/>
              <a:t>kinase</a:t>
            </a:r>
            <a:r>
              <a:rPr lang="tr-TR" dirty="0" smtClean="0"/>
              <a:t> (PDGFR, TGF-</a:t>
            </a:r>
            <a:r>
              <a:rPr lang="el-GR" dirty="0" smtClean="0"/>
              <a:t>β) </a:t>
            </a:r>
            <a:r>
              <a:rPr lang="tr-TR" dirty="0" err="1" smtClean="0"/>
              <a:t>inhibitors</a:t>
            </a:r>
            <a:r>
              <a:rPr lang="tr-TR" dirty="0" smtClean="0"/>
              <a:t> </a:t>
            </a:r>
            <a:r>
              <a:rPr lang="tr-TR" dirty="0" err="1" smtClean="0"/>
              <a:t>such</a:t>
            </a:r>
            <a:r>
              <a:rPr lang="tr-TR" dirty="0" smtClean="0"/>
              <a:t> as imatinib, </a:t>
            </a:r>
            <a:r>
              <a:rPr lang="tr-TR" dirty="0" err="1" smtClean="0"/>
              <a:t>nilotinib</a:t>
            </a:r>
            <a:r>
              <a:rPr lang="tr-TR" dirty="0" smtClean="0"/>
              <a:t>, </a:t>
            </a:r>
            <a:r>
              <a:rPr lang="tr-TR" dirty="0" err="1" smtClean="0"/>
              <a:t>or</a:t>
            </a:r>
            <a:r>
              <a:rPr lang="tr-TR" dirty="0" smtClean="0"/>
              <a:t> </a:t>
            </a:r>
            <a:r>
              <a:rPr lang="tr-TR" dirty="0" err="1" smtClean="0"/>
              <a:t>dasatinib</a:t>
            </a:r>
            <a:r>
              <a:rPr lang="tr-TR" dirty="0" smtClean="0"/>
              <a:t> (</a:t>
            </a:r>
            <a:r>
              <a:rPr lang="tr-TR" b="1" dirty="0" smtClean="0">
                <a:hlinkClick r:id="rId3" tooltip="Table 10"/>
              </a:rPr>
              <a:t>Table 10</a:t>
            </a:r>
            <a:r>
              <a:rPr lang="tr-TR" dirty="0" smtClean="0"/>
              <a:t>) (</a:t>
            </a:r>
            <a:r>
              <a:rPr lang="tr-TR" b="1" dirty="0" smtClean="0">
                <a:hlinkClick r:id="rId3"/>
              </a:rPr>
              <a:t>24</a:t>
            </a:r>
            <a:r>
              <a:rPr lang="tr-TR" dirty="0" smtClean="0"/>
              <a:t>).</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80</a:t>
            </a:fld>
            <a:endParaRPr lang="tr-TR" dirty="0"/>
          </a:p>
        </p:txBody>
      </p:sp>
    </p:spTree>
    <p:extLst>
      <p:ext uri="{BB962C8B-B14F-4D97-AF65-F5344CB8AC3E}">
        <p14:creationId xmlns:p14="http://schemas.microsoft.com/office/powerpoint/2010/main" val="32596004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F10BE14E-D4A1-4338-BE6A-C33AADAFDD86}" type="slidenum">
              <a:rPr lang="en-US" smtClean="0"/>
              <a:pPr>
                <a:defRPr/>
              </a:pPr>
              <a:t>81</a:t>
            </a:fld>
            <a:endParaRPr lang="en-US" dirty="0" smtClean="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r>
              <a:rPr lang="en-US" smtClean="0">
                <a:solidFill>
                  <a:schemeClr val="tx2"/>
                </a:solidFill>
                <a:latin typeface="Arial" charset="0"/>
                <a:cs typeface="Arial" charset="0"/>
              </a:rPr>
              <a:t>This slide depicts the numerous psychosocial issues that surround the HPCT recipient. These issues are discussed in the following slides</a:t>
            </a:r>
            <a:r>
              <a:rPr lang="en-US" smtClean="0">
                <a:solidFill>
                  <a:srgbClr val="66FF33"/>
                </a:solidFill>
                <a:latin typeface="Arial" charset="0"/>
                <a:cs typeface="Arial" charset="0"/>
              </a:rPr>
              <a:t>.</a:t>
            </a:r>
          </a:p>
        </p:txBody>
      </p:sp>
    </p:spTree>
    <p:extLst>
      <p:ext uri="{BB962C8B-B14F-4D97-AF65-F5344CB8AC3E}">
        <p14:creationId xmlns:p14="http://schemas.microsoft.com/office/powerpoint/2010/main" val="25545862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82</a:t>
            </a:fld>
            <a:endParaRPr lang="tr-TR" dirty="0"/>
          </a:p>
        </p:txBody>
      </p:sp>
    </p:spTree>
    <p:extLst>
      <p:ext uri="{BB962C8B-B14F-4D97-AF65-F5344CB8AC3E}">
        <p14:creationId xmlns:p14="http://schemas.microsoft.com/office/powerpoint/2010/main" val="748998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7889" y="508828"/>
            <a:ext cx="3776219"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subTitle" idx="4"/>
          </p:nvPr>
        </p:nvSpPr>
        <p:spPr>
          <a:xfrm>
            <a:off x="1828800" y="3840480"/>
            <a:ext cx="853440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dirty="0"/>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sz="half" idx="2"/>
          </p:nvPr>
        </p:nvSpPr>
        <p:spPr>
          <a:xfrm>
            <a:off x="609600" y="1577340"/>
            <a:ext cx="530352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01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1_Başlık Slaydı">
    <p:spTree>
      <p:nvGrpSpPr>
        <p:cNvPr id="1" name=""/>
        <p:cNvGrpSpPr/>
        <p:nvPr/>
      </p:nvGrpSpPr>
      <p:grpSpPr>
        <a:xfrm>
          <a:off x="0" y="0"/>
          <a:ext cx="0" cy="0"/>
          <a:chOff x="0" y="0"/>
          <a:chExt cx="0" cy="0"/>
        </a:xfrm>
      </p:grpSpPr>
      <p:sp>
        <p:nvSpPr>
          <p:cNvPr id="23" name="22 Dikdörtgen"/>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Dikdörtgen"/>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Dikdörtgen"/>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ikdörtgen"/>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26 Dikdörtgen"/>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29 Yuvarlatılmış Dikdörtgen"/>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30 Yuvarlatılmış Dikdörtgen"/>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6 Dikdörtgen"/>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Dikdörtgen"/>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Dikdörtgen"/>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Dikdörtgen"/>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Başlık"/>
          <p:cNvSpPr>
            <a:spLocks noGrp="1"/>
          </p:cNvSpPr>
          <p:nvPr>
            <p:ph type="ctrTitle"/>
          </p:nvPr>
        </p:nvSpPr>
        <p:spPr>
          <a:xfrm>
            <a:off x="609600" y="3194805"/>
            <a:ext cx="11277600" cy="677108"/>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609600" y="3899938"/>
            <a:ext cx="6604000" cy="369332"/>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8940800" y="4206240"/>
            <a:ext cx="1280160" cy="276999"/>
          </a:xfrm>
        </p:spPr>
        <p:txBody>
          <a:bodyPr/>
          <a:lstStyle/>
          <a:p>
            <a:fld id="{1D8BD707-D9CF-40AE-B4C6-C98DA3205C09}" type="datetimeFigureOut">
              <a:rPr lang="en-US" smtClean="0"/>
              <a:pPr/>
              <a:t>5/6/2017</a:t>
            </a:fld>
            <a:endParaRPr lang="en-US" dirty="0"/>
          </a:p>
        </p:txBody>
      </p:sp>
      <p:sp>
        <p:nvSpPr>
          <p:cNvPr id="17" name="16 Altbilgi Yer Tutucusu"/>
          <p:cNvSpPr>
            <a:spLocks noGrp="1"/>
          </p:cNvSpPr>
          <p:nvPr>
            <p:ph type="ftr" sz="quarter" idx="11"/>
          </p:nvPr>
        </p:nvSpPr>
        <p:spPr>
          <a:xfrm>
            <a:off x="7213600" y="4205288"/>
            <a:ext cx="1727200" cy="276999"/>
          </a:xfrm>
        </p:spPr>
        <p:txBody>
          <a:bodyPr/>
          <a:lstStyle/>
          <a:p>
            <a:endParaRPr lang="tr-TR" dirty="0"/>
          </a:p>
        </p:txBody>
      </p:sp>
      <p:sp>
        <p:nvSpPr>
          <p:cNvPr id="29" name="28 Slayt Numarası Yer Tutucusu"/>
          <p:cNvSpPr>
            <a:spLocks noGrp="1"/>
          </p:cNvSpPr>
          <p:nvPr>
            <p:ph type="sldNum" sz="quarter" idx="12"/>
          </p:nvPr>
        </p:nvSpPr>
        <p:spPr>
          <a:xfrm>
            <a:off x="11093451" y="1136"/>
            <a:ext cx="996949" cy="276999"/>
          </a:xfrm>
        </p:spPr>
        <p:txBody>
          <a:bodyPr/>
          <a:lstStyle>
            <a:lvl1pPr algn="r">
              <a:defRPr sz="1800">
                <a:solidFill>
                  <a:schemeClr val="bg1"/>
                </a:solidFill>
              </a:defRPr>
            </a:lvl1pPr>
          </a:lstStyle>
          <a:p>
            <a:fld id="{B6F15528-21DE-4FAA-801E-634DDDAF4B2B}" type="slidenum">
              <a:rPr lang="tr-TR" smtClean="0"/>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1370147"/>
            <a:ext cx="10972800" cy="615553"/>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8778240" y="612648"/>
            <a:ext cx="1276352" cy="276999"/>
          </a:xfrm>
        </p:spPr>
        <p:txBody>
          <a:bodyPr/>
          <a:lstStyle/>
          <a:p>
            <a:fld id="{1D8BD707-D9CF-40AE-B4C6-C98DA3205C09}" type="datetimeFigureOut">
              <a:rPr lang="en-US" smtClean="0"/>
              <a:pPr/>
              <a:t>5/6/2017</a:t>
            </a:fld>
            <a:endParaRPr lang="en-US" dirty="0"/>
          </a:p>
        </p:txBody>
      </p:sp>
      <p:sp>
        <p:nvSpPr>
          <p:cNvPr id="4" name="3 Altbilgi Yer Tutucusu"/>
          <p:cNvSpPr>
            <a:spLocks noGrp="1"/>
          </p:cNvSpPr>
          <p:nvPr>
            <p:ph type="ftr" sz="quarter" idx="11"/>
          </p:nvPr>
        </p:nvSpPr>
        <p:spPr>
          <a:xfrm>
            <a:off x="7010400" y="612648"/>
            <a:ext cx="1767840" cy="276999"/>
          </a:xfrm>
        </p:spPr>
        <p:txBody>
          <a:bodyPr/>
          <a:lstStyle/>
          <a:p>
            <a:endParaRPr lang="tr-TR" dirty="0"/>
          </a:p>
        </p:txBody>
      </p:sp>
      <p:sp>
        <p:nvSpPr>
          <p:cNvPr id="5" name="4 Slayt Numarası Yer Tutucusu"/>
          <p:cNvSpPr>
            <a:spLocks noGrp="1"/>
          </p:cNvSpPr>
          <p:nvPr>
            <p:ph type="sldNum" sz="quarter" idx="12"/>
          </p:nvPr>
        </p:nvSpPr>
        <p:spPr>
          <a:xfrm>
            <a:off x="10899648" y="2272"/>
            <a:ext cx="1016000" cy="276999"/>
          </a:xfrm>
        </p:spPr>
        <p:txBody>
          <a:bodyPr/>
          <a:lstStyle/>
          <a:p>
            <a:fld id="{B6F15528-21DE-4FAA-801E-634DDDAF4B2B}" type="slidenum">
              <a:rPr lang="tr-TR" smtClean="0"/>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609600" y="2249425"/>
            <a:ext cx="5384800" cy="1431161"/>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6197600" y="2249425"/>
            <a:ext cx="5384800" cy="1431161"/>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D8BD707-D9CF-40AE-B4C6-C98DA3205C09}" type="datetimeFigureOut">
              <a:rPr lang="en-US" smtClean="0"/>
              <a:pPr/>
              <a:t>5/6/2017</a:t>
            </a:fld>
            <a:endParaRPr lang="en-US"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extLst>
      <p:ext uri="{BB962C8B-B14F-4D97-AF65-F5344CB8AC3E}">
        <p14:creationId xmlns:p14="http://schemas.microsoft.com/office/powerpoint/2010/main" val="1534005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30912" y="508828"/>
            <a:ext cx="10930191"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body" idx="1"/>
          </p:nvPr>
        </p:nvSpPr>
        <p:spPr>
          <a:xfrm>
            <a:off x="414097" y="1643379"/>
            <a:ext cx="10798811" cy="40011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6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6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5/6/2017</a:t>
            </a:fld>
            <a:endParaRPr lang="en-US"/>
          </a:p>
        </p:txBody>
      </p:sp>
      <p:sp>
        <p:nvSpPr>
          <p:cNvPr id="6" name="Holder 6"/>
          <p:cNvSpPr>
            <a:spLocks noGrp="1"/>
          </p:cNvSpPr>
          <p:nvPr>
            <p:ph type="sldNum" sz="quarter" idx="7"/>
          </p:nvPr>
        </p:nvSpPr>
        <p:spPr>
          <a:xfrm>
            <a:off x="8778240" y="637796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1" r:id="rId6"/>
    <p:sldLayoutId id="2147483672" r:id="rId7"/>
    <p:sldLayoutId id="2147483673" r:id="rId8"/>
    <p:sldLayoutId id="2147483674"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jpeg"/></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44.jpeg"/></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png"/></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6.jpeg"/><Relationship Id="rId4" Type="http://schemas.openxmlformats.org/officeDocument/2006/relationships/image" Target="../media/image55.jpeg"/></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58.jpeg"/></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65.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67.x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71.jpeg"/><Relationship Id="rId4" Type="http://schemas.openxmlformats.org/officeDocument/2006/relationships/image" Target="../media/image70.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74.pn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hyperlink" Target="https://www.uptodate.com/contents/rituximab-drug-information?source=see_link"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hyperlink" Target="https://www.uptodate.com/contents/rituximab-drug-information?source=see_link"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hyperlink" Target="https://www.uptodate.com/contents/rituximab-drug-information?source=see_link"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82.xml.rels><?xml version="1.0" encoding="UTF-8" standalone="yes"?>
<Relationships xmlns="http://schemas.openxmlformats.org/package/2006/relationships"><Relationship Id="rId3" Type="http://schemas.openxmlformats.org/officeDocument/2006/relationships/hyperlink" Target="https://www.uptodate.com/contents/rituximab-drug-information?source=see_link"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 Başlık"/>
          <p:cNvSpPr>
            <a:spLocks noGrp="1"/>
          </p:cNvSpPr>
          <p:nvPr>
            <p:ph type="subTitle" idx="1"/>
          </p:nvPr>
        </p:nvSpPr>
        <p:spPr>
          <a:xfrm>
            <a:off x="304800" y="3908548"/>
            <a:ext cx="6604000" cy="369332"/>
          </a:xfrm>
        </p:spPr>
        <p:txBody>
          <a:bodyPr>
            <a:normAutofit/>
          </a:bodyPr>
          <a:lstStyle/>
          <a:p>
            <a:pPr algn="r"/>
            <a:r>
              <a:rPr lang="tr-TR" dirty="0" smtClean="0">
                <a:latin typeface="Calibri" pitchFamily="34" charset="0"/>
              </a:rPr>
              <a:t>Mustafa CETIN</a:t>
            </a:r>
            <a:endParaRPr lang="tr-TR" dirty="0">
              <a:latin typeface="Calibri" pitchFamily="34" charset="0"/>
            </a:endParaRPr>
          </a:p>
        </p:txBody>
      </p:sp>
      <p:sp>
        <p:nvSpPr>
          <p:cNvPr id="5" name="4 Başlık"/>
          <p:cNvSpPr>
            <a:spLocks noGrp="1"/>
          </p:cNvSpPr>
          <p:nvPr>
            <p:ph type="ctrTitle"/>
          </p:nvPr>
        </p:nvSpPr>
        <p:spPr>
          <a:xfrm>
            <a:off x="685800" y="1143000"/>
            <a:ext cx="11277600" cy="1926361"/>
          </a:xfrm>
        </p:spPr>
        <p:txBody>
          <a:bodyPr/>
          <a:lstStyle/>
          <a:p>
            <a:pPr>
              <a:lnSpc>
                <a:spcPct val="150000"/>
              </a:lnSpc>
            </a:pPr>
            <a:r>
              <a:rPr lang="tr-TR" dirty="0" smtClean="0">
                <a:latin typeface="Arial Black" pitchFamily="34" charset="0"/>
                <a:cs typeface="Aharoni" pitchFamily="2" charset="-79"/>
              </a:rPr>
              <a:t>GRAFT VERSUS HOST DİSEASE</a:t>
            </a:r>
            <a:br>
              <a:rPr lang="tr-TR" dirty="0" smtClean="0">
                <a:latin typeface="Arial Black" pitchFamily="34" charset="0"/>
                <a:cs typeface="Aharoni" pitchFamily="2" charset="-79"/>
              </a:rPr>
            </a:br>
            <a:endParaRPr lang="tr-TR" dirty="0"/>
          </a:p>
        </p:txBody>
      </p:sp>
      <p:sp>
        <p:nvSpPr>
          <p:cNvPr id="6" name="3 Alt Başlık"/>
          <p:cNvSpPr txBox="1">
            <a:spLocks/>
          </p:cNvSpPr>
          <p:nvPr/>
        </p:nvSpPr>
        <p:spPr>
          <a:xfrm>
            <a:off x="4648200" y="5486400"/>
            <a:ext cx="6604000" cy="369332"/>
          </a:xfrm>
          <a:prstGeom prst="rect">
            <a:avLst/>
          </a:prstGeom>
        </p:spPr>
        <p:txBody>
          <a:bodyPr wrap="square" lIns="0" tIns="0" rIns="0" bIns="0">
            <a:normAutofit/>
          </a:bodyPr>
          <a:lstStyle>
            <a:lvl1pPr marL="64008" indent="0" algn="l">
              <a:buNone/>
              <a:defRPr sz="2400" b="0" i="0">
                <a:solidFill>
                  <a:schemeClr val="tx2"/>
                </a:solidFill>
                <a:latin typeface="Calibri"/>
                <a:ea typeface="+mn-ea"/>
                <a:cs typeface="Calibri"/>
              </a:defRPr>
            </a:lvl1pPr>
            <a:lvl2pPr marL="457200" indent="0" algn="ctr">
              <a:buNone/>
              <a:defRPr>
                <a:latin typeface="+mn-lt"/>
                <a:ea typeface="+mn-ea"/>
                <a:cs typeface="+mn-cs"/>
              </a:defRPr>
            </a:lvl2pPr>
            <a:lvl3pPr marL="914400" indent="0" algn="ctr">
              <a:buNone/>
              <a:defRPr>
                <a:latin typeface="+mn-lt"/>
                <a:ea typeface="+mn-ea"/>
                <a:cs typeface="+mn-cs"/>
              </a:defRPr>
            </a:lvl3pPr>
            <a:lvl4pPr marL="1371600" indent="0" algn="ctr">
              <a:buNone/>
              <a:defRPr>
                <a:latin typeface="+mn-lt"/>
                <a:ea typeface="+mn-ea"/>
                <a:cs typeface="+mn-cs"/>
              </a:defRPr>
            </a:lvl4pPr>
            <a:lvl5pPr marL="1828800" indent="0" algn="ctr">
              <a:buNone/>
              <a:defRPr>
                <a:latin typeface="+mn-lt"/>
                <a:ea typeface="+mn-ea"/>
                <a:cs typeface="+mn-cs"/>
              </a:defRPr>
            </a:lvl5pPr>
            <a:lvl6pPr marL="2286000" indent="0" algn="ctr">
              <a:buNone/>
              <a:defRPr>
                <a:latin typeface="+mn-lt"/>
                <a:ea typeface="+mn-ea"/>
                <a:cs typeface="+mn-cs"/>
              </a:defRPr>
            </a:lvl6pPr>
            <a:lvl7pPr marL="2743200" indent="0" algn="ctr">
              <a:buNone/>
              <a:defRPr>
                <a:latin typeface="+mn-lt"/>
                <a:ea typeface="+mn-ea"/>
                <a:cs typeface="+mn-cs"/>
              </a:defRPr>
            </a:lvl7pPr>
            <a:lvl8pPr marL="3200400" indent="0" algn="ctr">
              <a:buNone/>
              <a:defRPr>
                <a:latin typeface="+mn-lt"/>
                <a:ea typeface="+mn-ea"/>
                <a:cs typeface="+mn-cs"/>
              </a:defRPr>
            </a:lvl8pPr>
            <a:lvl9pPr marL="3657600" indent="0" algn="ctr">
              <a:buNone/>
              <a:defRPr>
                <a:latin typeface="+mn-lt"/>
                <a:ea typeface="+mn-ea"/>
                <a:cs typeface="+mn-cs"/>
              </a:defRPr>
            </a:lvl9pPr>
          </a:lstStyle>
          <a:p>
            <a:pPr algn="r"/>
            <a:r>
              <a:rPr lang="tr-TR" kern="0" dirty="0" smtClean="0">
                <a:latin typeface="Calibri" pitchFamily="34" charset="0"/>
              </a:rPr>
              <a:t>ERCIYES  UNIVERSITY BMT CENTER, KAYSERI-2017</a:t>
            </a:r>
            <a:endParaRPr lang="tr-TR" kern="0"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19 Düz Bağlayıcı"/>
          <p:cNvCxnSpPr/>
          <p:nvPr/>
        </p:nvCxnSpPr>
        <p:spPr>
          <a:xfrm>
            <a:off x="1219200" y="4572000"/>
            <a:ext cx="9550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1219200" y="6400801"/>
            <a:ext cx="9855200" cy="1"/>
          </a:xfrm>
          <a:prstGeom prst="line">
            <a:avLst/>
          </a:prstGeom>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524000" y="5385099"/>
            <a:ext cx="1219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4064000" y="1676400"/>
            <a:ext cx="3251200" cy="2590800"/>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sp>
        <p:nvSpPr>
          <p:cNvPr id="11" name="10 Dikdörtgen"/>
          <p:cNvSpPr/>
          <p:nvPr/>
        </p:nvSpPr>
        <p:spPr>
          <a:xfrm>
            <a:off x="1117600" y="4495801"/>
            <a:ext cx="10058400" cy="1477328"/>
          </a:xfrm>
          <a:prstGeom prst="rect">
            <a:avLst/>
          </a:prstGeom>
        </p:spPr>
        <p:txBody>
          <a:bodyPr wrap="square">
            <a:spAutoFit/>
          </a:bodyPr>
          <a:lstStyle/>
          <a:p>
            <a:pPr algn="ctr">
              <a:lnSpc>
                <a:spcPct val="150000"/>
              </a:lnSpc>
            </a:pPr>
            <a:r>
              <a:rPr lang="en-US" sz="2000" dirty="0" smtClean="0">
                <a:latin typeface="+mj-lt"/>
              </a:rPr>
              <a:t>GVHD occurs when immune cells transplanted from</a:t>
            </a:r>
            <a:endParaRPr lang="tr-TR" sz="2000" dirty="0" smtClean="0">
              <a:latin typeface="+mj-lt"/>
            </a:endParaRPr>
          </a:p>
          <a:p>
            <a:pPr algn="ctr">
              <a:lnSpc>
                <a:spcPct val="150000"/>
              </a:lnSpc>
            </a:pPr>
            <a:r>
              <a:rPr lang="en-US" sz="2000" dirty="0" smtClean="0">
                <a:latin typeface="+mj-lt"/>
              </a:rPr>
              <a:t> a non-identical donor (the graft) recognize the transplant recipient (the host) as foreign, thereby initiating an immune reaction that causes disease in the transplant recipient</a:t>
            </a:r>
            <a:endParaRPr lang="tr-TR" sz="2000" dirty="0">
              <a:latin typeface="+mj-lt"/>
            </a:endParaRPr>
          </a:p>
        </p:txBody>
      </p:sp>
      <p:sp>
        <p:nvSpPr>
          <p:cNvPr id="8" name="1 Başlık"/>
          <p:cNvSpPr txBox="1">
            <a:spLocks/>
          </p:cNvSpPr>
          <p:nvPr/>
        </p:nvSpPr>
        <p:spPr>
          <a:xfrm>
            <a:off x="0" y="0"/>
            <a:ext cx="12192000" cy="685799"/>
          </a:xfrm>
          <a:prstGeom prst="rect">
            <a:avLst/>
          </a:prstGeom>
          <a:solidFill>
            <a:schemeClr val="accent5"/>
          </a:solidFill>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Başlık"/>
          <p:cNvSpPr txBox="1">
            <a:spLocks/>
          </p:cNvSpPr>
          <p:nvPr/>
        </p:nvSpPr>
        <p:spPr>
          <a:xfrm>
            <a:off x="0" y="0"/>
            <a:ext cx="12192000" cy="685799"/>
          </a:xfrm>
          <a:prstGeom prst="rect">
            <a:avLst/>
          </a:prstGeom>
          <a:solidFill>
            <a:schemeClr val="accent5"/>
          </a:solidFill>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cxnSp>
        <p:nvCxnSpPr>
          <p:cNvPr id="20" name="19 Düz Bağlayıcı"/>
          <p:cNvCxnSpPr/>
          <p:nvPr/>
        </p:nvCxnSpPr>
        <p:spPr>
          <a:xfrm>
            <a:off x="1930400" y="4495800"/>
            <a:ext cx="8432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1727200" y="6172200"/>
            <a:ext cx="8636000" cy="2"/>
          </a:xfrm>
          <a:prstGeom prst="line">
            <a:avLst/>
          </a:prstGeom>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524000" y="5385099"/>
            <a:ext cx="1219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4064000" y="1676400"/>
            <a:ext cx="3327400" cy="2590800"/>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sp>
        <p:nvSpPr>
          <p:cNvPr id="12" name="11 Dikdörtgen"/>
          <p:cNvSpPr/>
          <p:nvPr/>
        </p:nvSpPr>
        <p:spPr>
          <a:xfrm>
            <a:off x="1981200" y="4648200"/>
            <a:ext cx="9906000" cy="1351652"/>
          </a:xfrm>
          <a:prstGeom prst="rect">
            <a:avLst/>
          </a:prstGeom>
        </p:spPr>
        <p:txBody>
          <a:bodyPr wrap="square">
            <a:spAutoFit/>
          </a:bodyPr>
          <a:lstStyle/>
          <a:p>
            <a:pPr marL="447040" indent="-342900">
              <a:lnSpc>
                <a:spcPct val="100000"/>
              </a:lnSpc>
              <a:spcBef>
                <a:spcPts val="755"/>
              </a:spcBef>
              <a:tabLst>
                <a:tab pos="447675" algn="l"/>
                <a:tab pos="448309" algn="l"/>
              </a:tabLst>
            </a:pPr>
            <a:r>
              <a:rPr lang="en-US" sz="2200" spc="-5" dirty="0" smtClean="0">
                <a:latin typeface="+mj-lt"/>
              </a:rPr>
              <a:t>Historically, it was divided based on the timing of</a:t>
            </a:r>
            <a:r>
              <a:rPr lang="en-US" sz="2200" spc="105" dirty="0" smtClean="0">
                <a:latin typeface="+mj-lt"/>
              </a:rPr>
              <a:t> </a:t>
            </a:r>
            <a:r>
              <a:rPr lang="en-US" sz="2200" spc="-5" dirty="0" smtClean="0">
                <a:latin typeface="+mj-lt"/>
              </a:rPr>
              <a:t>occurrence</a:t>
            </a:r>
          </a:p>
          <a:p>
            <a:pPr marL="1247140" lvl="1" indent="-228600">
              <a:lnSpc>
                <a:spcPct val="100000"/>
              </a:lnSpc>
              <a:spcBef>
                <a:spcPts val="894"/>
              </a:spcBef>
              <a:buChar char="•"/>
              <a:tabLst>
                <a:tab pos="1247775" algn="l"/>
                <a:tab pos="1248410" algn="l"/>
              </a:tabLst>
            </a:pPr>
            <a:r>
              <a:rPr lang="tr-TR" sz="2200" dirty="0" smtClean="0">
                <a:latin typeface="+mj-lt"/>
                <a:cs typeface="Arial"/>
              </a:rPr>
              <a:t> </a:t>
            </a:r>
            <a:r>
              <a:rPr lang="en-US" sz="2200" b="1" dirty="0" smtClean="0">
                <a:solidFill>
                  <a:srgbClr val="FF0000"/>
                </a:solidFill>
                <a:latin typeface="+mj-lt"/>
                <a:cs typeface="Arial"/>
              </a:rPr>
              <a:t>Acute – </a:t>
            </a:r>
            <a:r>
              <a:rPr lang="en-US" sz="2200" b="1" spc="-5" dirty="0" smtClean="0">
                <a:solidFill>
                  <a:srgbClr val="FF0000"/>
                </a:solidFill>
                <a:latin typeface="+mj-lt"/>
                <a:cs typeface="Arial"/>
              </a:rPr>
              <a:t>within the </a:t>
            </a:r>
            <a:r>
              <a:rPr lang="en-US" sz="2200" b="1" dirty="0" smtClean="0">
                <a:solidFill>
                  <a:srgbClr val="FF0000"/>
                </a:solidFill>
                <a:latin typeface="+mj-lt"/>
                <a:cs typeface="Arial"/>
              </a:rPr>
              <a:t>first 100</a:t>
            </a:r>
            <a:r>
              <a:rPr lang="en-US" sz="2200" b="1" spc="-135" dirty="0" smtClean="0">
                <a:solidFill>
                  <a:srgbClr val="FF0000"/>
                </a:solidFill>
                <a:latin typeface="+mj-lt"/>
                <a:cs typeface="Arial"/>
              </a:rPr>
              <a:t> </a:t>
            </a:r>
            <a:r>
              <a:rPr lang="en-US" sz="2200" b="1" spc="-5" dirty="0" smtClean="0">
                <a:solidFill>
                  <a:srgbClr val="FF0000"/>
                </a:solidFill>
                <a:latin typeface="+mj-lt"/>
                <a:cs typeface="Arial"/>
              </a:rPr>
              <a:t>days</a:t>
            </a:r>
            <a:endParaRPr lang="en-US" sz="2200" b="1" dirty="0" smtClean="0">
              <a:solidFill>
                <a:srgbClr val="FF0000"/>
              </a:solidFill>
              <a:latin typeface="+mj-lt"/>
              <a:cs typeface="Arial"/>
            </a:endParaRPr>
          </a:p>
          <a:p>
            <a:pPr marL="1246505" lvl="1" indent="-228600">
              <a:lnSpc>
                <a:spcPct val="100000"/>
              </a:lnSpc>
              <a:spcBef>
                <a:spcPts val="960"/>
              </a:spcBef>
              <a:buChar char="•"/>
              <a:tabLst>
                <a:tab pos="1247140" algn="l"/>
                <a:tab pos="1247775" algn="l"/>
              </a:tabLst>
            </a:pPr>
            <a:r>
              <a:rPr lang="en-US" sz="2200" b="1" dirty="0" smtClean="0">
                <a:solidFill>
                  <a:srgbClr val="FF0000"/>
                </a:solidFill>
                <a:latin typeface="+mj-lt"/>
                <a:cs typeface="Arial"/>
              </a:rPr>
              <a:t> Chronic – </a:t>
            </a:r>
            <a:r>
              <a:rPr lang="en-US" sz="2200" b="1" spc="-5" dirty="0" smtClean="0">
                <a:solidFill>
                  <a:srgbClr val="FF0000"/>
                </a:solidFill>
                <a:latin typeface="+mj-lt"/>
                <a:cs typeface="Arial"/>
              </a:rPr>
              <a:t>after </a:t>
            </a:r>
            <a:r>
              <a:rPr lang="en-US" sz="2200" b="1" dirty="0" smtClean="0">
                <a:solidFill>
                  <a:srgbClr val="FF0000"/>
                </a:solidFill>
                <a:latin typeface="+mj-lt"/>
                <a:cs typeface="Arial"/>
              </a:rPr>
              <a:t>first 100</a:t>
            </a:r>
            <a:r>
              <a:rPr lang="en-US" sz="2200" b="1" spc="-160" dirty="0" smtClean="0">
                <a:solidFill>
                  <a:srgbClr val="FF0000"/>
                </a:solidFill>
                <a:latin typeface="+mj-lt"/>
                <a:cs typeface="Arial"/>
              </a:rPr>
              <a:t> </a:t>
            </a:r>
            <a:r>
              <a:rPr lang="en-US" sz="2200" b="1" spc="-5" dirty="0" smtClean="0">
                <a:solidFill>
                  <a:srgbClr val="FF0000"/>
                </a:solidFill>
                <a:latin typeface="+mj-lt"/>
                <a:cs typeface="Arial"/>
              </a:rPr>
              <a:t>days</a:t>
            </a:r>
            <a:endParaRPr lang="en-US" sz="2200" b="1" dirty="0">
              <a:solidFill>
                <a:srgbClr val="FF0000"/>
              </a:solidFill>
              <a:latin typeface="+mj-lt"/>
              <a:cs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381000" y="914400"/>
            <a:ext cx="10972800" cy="493635"/>
          </a:xfrm>
          <a:prstGeom prst="rect">
            <a:avLst/>
          </a:prstGeom>
        </p:spPr>
        <p:txBody>
          <a:bodyPr vert="horz" wrap="square" lIns="0" tIns="62141" rIns="0" bIns="0" rtlCol="0">
            <a:spAutoFit/>
          </a:bodyPr>
          <a:lstStyle/>
          <a:p>
            <a:pPr marL="225425">
              <a:lnSpc>
                <a:spcPct val="100000"/>
              </a:lnSpc>
            </a:pPr>
            <a:r>
              <a:rPr lang="en-US" sz="2800" dirty="0" smtClean="0"/>
              <a:t>The NIH consensus</a:t>
            </a:r>
            <a:r>
              <a:rPr lang="tr-TR" sz="2800" dirty="0" smtClean="0"/>
              <a:t>;</a:t>
            </a:r>
            <a:endParaRPr sz="2800" dirty="0"/>
          </a:p>
        </p:txBody>
      </p:sp>
      <p:sp>
        <p:nvSpPr>
          <p:cNvPr id="5" name="4 Dikdörtgen"/>
          <p:cNvSpPr/>
          <p:nvPr/>
        </p:nvSpPr>
        <p:spPr>
          <a:xfrm>
            <a:off x="838200" y="1371600"/>
            <a:ext cx="10566400" cy="369332"/>
          </a:xfrm>
          <a:prstGeom prst="rect">
            <a:avLst/>
          </a:prstGeom>
        </p:spPr>
        <p:txBody>
          <a:bodyPr wrap="square">
            <a:spAutoFit/>
          </a:bodyPr>
          <a:lstStyle/>
          <a:p>
            <a:r>
              <a:rPr lang="en-US" dirty="0" smtClean="0">
                <a:latin typeface="+mj-lt"/>
              </a:rPr>
              <a:t>recognized 2 main categories of GVHD, each with 2 subcategories</a:t>
            </a:r>
            <a:r>
              <a:rPr lang="tr-TR" dirty="0" smtClean="0">
                <a:latin typeface="+mj-lt"/>
              </a:rPr>
              <a:t>.</a:t>
            </a:r>
            <a:r>
              <a:rPr lang="en-US" dirty="0" smtClean="0">
                <a:latin typeface="+mj-lt"/>
              </a:rPr>
              <a:t> </a:t>
            </a:r>
            <a:endParaRPr lang="tr-TR" dirty="0" smtClean="0">
              <a:latin typeface="+mj-lt"/>
            </a:endParaRPr>
          </a:p>
        </p:txBody>
      </p:sp>
      <p:pic>
        <p:nvPicPr>
          <p:cNvPr id="1028" name="Picture 4"/>
          <p:cNvPicPr>
            <a:picLocks noChangeAspect="1" noChangeArrowheads="1"/>
          </p:cNvPicPr>
          <p:nvPr/>
        </p:nvPicPr>
        <p:blipFill>
          <a:blip r:embed="rId3" cstate="print"/>
          <a:srcRect/>
          <a:stretch>
            <a:fillRect/>
          </a:stretch>
        </p:blipFill>
        <p:spPr bwMode="auto">
          <a:xfrm>
            <a:off x="1016000" y="1676400"/>
            <a:ext cx="10185400" cy="4762500"/>
          </a:xfrm>
          <a:prstGeom prst="rect">
            <a:avLst/>
          </a:prstGeom>
          <a:noFill/>
          <a:ln w="9525">
            <a:noFill/>
            <a:miter lim="800000"/>
            <a:headEnd/>
            <a:tailEnd/>
          </a:ln>
        </p:spPr>
      </p:pic>
      <p:sp>
        <p:nvSpPr>
          <p:cNvPr id="31" name="30 Dikdörtgen"/>
          <p:cNvSpPr/>
          <p:nvPr/>
        </p:nvSpPr>
        <p:spPr>
          <a:xfrm>
            <a:off x="7112000" y="4953000"/>
            <a:ext cx="4775200" cy="892552"/>
          </a:xfrm>
          <a:prstGeom prst="rect">
            <a:avLst/>
          </a:prstGeom>
        </p:spPr>
        <p:txBody>
          <a:bodyPr wrap="square">
            <a:spAutoFit/>
          </a:bodyPr>
          <a:lstStyle/>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similar </a:t>
            </a:r>
            <a:r>
              <a:rPr lang="tr-TR" sz="1400" spc="-5" dirty="0" smtClean="0">
                <a:latin typeface="Arial"/>
                <a:cs typeface="Arial"/>
              </a:rPr>
              <a:t> </a:t>
            </a:r>
            <a:r>
              <a:rPr lang="en-US" sz="1400" spc="-5" dirty="0" smtClean="0">
                <a:latin typeface="Arial"/>
                <a:cs typeface="Arial"/>
              </a:rPr>
              <a:t>syndrome  occur</a:t>
            </a:r>
            <a:r>
              <a:rPr lang="tr-TR" sz="1400" spc="-5" dirty="0" smtClean="0">
                <a:latin typeface="Arial"/>
                <a:cs typeface="Arial"/>
              </a:rPr>
              <a:t>s </a:t>
            </a:r>
            <a:r>
              <a:rPr lang="en-US" sz="1400" spc="-5" dirty="0" smtClean="0">
                <a:latin typeface="Arial"/>
                <a:cs typeface="Arial"/>
              </a:rPr>
              <a:t>beyond day</a:t>
            </a:r>
            <a:r>
              <a:rPr lang="tr-TR" sz="1400" spc="-5" dirty="0" smtClean="0">
                <a:latin typeface="Arial"/>
                <a:cs typeface="Arial"/>
              </a:rPr>
              <a:t> </a:t>
            </a:r>
            <a:r>
              <a:rPr lang="en-US" sz="1400" spc="-5" dirty="0" smtClean="0">
                <a:latin typeface="Arial"/>
                <a:cs typeface="Arial"/>
              </a:rPr>
              <a:t>100, </a:t>
            </a:r>
            <a:endParaRPr lang="tr-TR" sz="1400" spc="-5" dirty="0" smtClean="0">
              <a:latin typeface="Arial"/>
              <a:cs typeface="Arial"/>
            </a:endParaRP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known </a:t>
            </a:r>
            <a:r>
              <a:rPr lang="en-US" sz="1400" dirty="0" smtClean="0">
                <a:latin typeface="Arial"/>
                <a:cs typeface="Arial"/>
              </a:rPr>
              <a:t>as </a:t>
            </a:r>
            <a:r>
              <a:rPr lang="en-US" sz="1400" spc="-5" dirty="0" smtClean="0">
                <a:latin typeface="Arial"/>
                <a:cs typeface="Arial"/>
              </a:rPr>
              <a:t>late onset acute  </a:t>
            </a:r>
            <a:r>
              <a:rPr lang="en-US" sz="1400" spc="-5" dirty="0" err="1" smtClean="0">
                <a:latin typeface="Arial"/>
                <a:cs typeface="Arial"/>
              </a:rPr>
              <a:t>GvHD</a:t>
            </a:r>
            <a:r>
              <a:rPr lang="tr-TR" sz="1400" spc="-5" dirty="0" smtClean="0">
                <a:latin typeface="Arial"/>
                <a:cs typeface="Arial"/>
              </a:rPr>
              <a:t> </a:t>
            </a: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particularly </a:t>
            </a:r>
            <a:r>
              <a:rPr lang="en-US" sz="1400" dirty="0" smtClean="0">
                <a:latin typeface="Arial"/>
                <a:cs typeface="Arial"/>
              </a:rPr>
              <a:t>after </a:t>
            </a:r>
            <a:r>
              <a:rPr lang="tr-TR" sz="1400" dirty="0" smtClean="0">
                <a:latin typeface="Arial"/>
                <a:cs typeface="Arial"/>
              </a:rPr>
              <a:t> </a:t>
            </a:r>
            <a:r>
              <a:rPr lang="en-US" sz="1400" dirty="0" smtClean="0">
                <a:latin typeface="Arial"/>
                <a:cs typeface="Arial"/>
              </a:rPr>
              <a:t>RICT </a:t>
            </a:r>
            <a:r>
              <a:rPr lang="en-US" sz="1400" spc="-5" dirty="0" smtClean="0">
                <a:latin typeface="Arial"/>
                <a:cs typeface="Arial"/>
              </a:rPr>
              <a:t>and</a:t>
            </a:r>
            <a:r>
              <a:rPr lang="en-US" sz="1400" spc="-20" dirty="0" smtClean="0">
                <a:latin typeface="Arial"/>
                <a:cs typeface="Arial"/>
              </a:rPr>
              <a:t> </a:t>
            </a:r>
            <a:r>
              <a:rPr lang="en-US" sz="1400" spc="-5" dirty="0" smtClean="0">
                <a:latin typeface="Arial"/>
                <a:cs typeface="Arial"/>
              </a:rPr>
              <a:t>DLI</a:t>
            </a:r>
            <a:endParaRPr lang="en-US" sz="1400" dirty="0" smtClean="0">
              <a:latin typeface="Arial"/>
              <a:cs typeface="Arial"/>
            </a:endParaRPr>
          </a:p>
        </p:txBody>
      </p:sp>
      <p:sp>
        <p:nvSpPr>
          <p:cNvPr id="6" name="1 Başlık"/>
          <p:cNvSpPr txBox="1">
            <a:spLocks/>
          </p:cNvSpPr>
          <p:nvPr/>
        </p:nvSpPr>
        <p:spPr>
          <a:xfrm>
            <a:off x="0" y="0"/>
            <a:ext cx="12192000" cy="685799"/>
          </a:xfrm>
          <a:prstGeom prst="rect">
            <a:avLst/>
          </a:prstGeom>
          <a:solidFill>
            <a:schemeClr val="accent5"/>
          </a:solidFill>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cxnSp>
        <p:nvCxnSpPr>
          <p:cNvPr id="20" name="19 Düz Bağlayıcı"/>
          <p:cNvCxnSpPr/>
          <p:nvPr/>
        </p:nvCxnSpPr>
        <p:spPr>
          <a:xfrm>
            <a:off x="1295400" y="1752600"/>
            <a:ext cx="9550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1371600" y="5715000"/>
            <a:ext cx="9855200" cy="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524000" y="4851699"/>
            <a:ext cx="1219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63"/>
          <p:cNvSpPr txBox="1"/>
          <p:nvPr/>
        </p:nvSpPr>
        <p:spPr>
          <a:xfrm>
            <a:off x="838200" y="2075954"/>
            <a:ext cx="11074399" cy="3334246"/>
          </a:xfrm>
          <a:prstGeom prst="rect">
            <a:avLst/>
          </a:prstGeom>
        </p:spPr>
        <p:txBody>
          <a:bodyPr vert="horz" wrap="square" lIns="0" tIns="0" rIns="0" bIns="0" rtlCol="0">
            <a:spAutoFit/>
          </a:bodyPr>
          <a:lstStyle/>
          <a:p>
            <a:pPr marL="756285" marR="5080" lvl="1" indent="-286385">
              <a:lnSpc>
                <a:spcPct val="150000"/>
              </a:lnSpc>
              <a:spcBef>
                <a:spcPts val="1025"/>
              </a:spcBef>
              <a:buChar char="•"/>
              <a:tabLst>
                <a:tab pos="756285" algn="l"/>
                <a:tab pos="756920" algn="l"/>
                <a:tab pos="2853690" algn="l"/>
              </a:tabLst>
            </a:pPr>
            <a:r>
              <a:rPr lang="tr-TR" sz="2000" b="1" spc="-10" dirty="0" smtClean="0">
                <a:latin typeface="Arial"/>
                <a:cs typeface="Arial"/>
              </a:rPr>
              <a:t>Acute </a:t>
            </a:r>
            <a:r>
              <a:rPr sz="2000" b="1" spc="-10" dirty="0" smtClean="0">
                <a:latin typeface="Arial"/>
                <a:cs typeface="Arial"/>
              </a:rPr>
              <a:t>GVHD </a:t>
            </a:r>
            <a:r>
              <a:rPr sz="2000" b="1" spc="-5" dirty="0">
                <a:latin typeface="Arial"/>
                <a:cs typeface="Arial"/>
              </a:rPr>
              <a:t>occurs </a:t>
            </a:r>
            <a:endParaRPr lang="tr-TR" sz="2000" b="1" spc="-5" dirty="0" smtClean="0">
              <a:latin typeface="Arial"/>
              <a:cs typeface="Arial"/>
            </a:endParaRPr>
          </a:p>
          <a:p>
            <a:pPr marL="1213485" marR="5080" lvl="2" indent="-286385">
              <a:lnSpc>
                <a:spcPct val="150000"/>
              </a:lnSpc>
              <a:spcBef>
                <a:spcPts val="1025"/>
              </a:spcBef>
              <a:buClr>
                <a:srgbClr val="3366FF"/>
              </a:buClr>
              <a:buFont typeface="Wingdings" pitchFamily="2" charset="2"/>
              <a:buChar char="§"/>
              <a:tabLst>
                <a:tab pos="756285" algn="l"/>
                <a:tab pos="756920" algn="l"/>
                <a:tab pos="2853690" algn="l"/>
              </a:tabLst>
            </a:pPr>
            <a:r>
              <a:rPr lang="en-US" sz="2000" spc="-5" dirty="0" smtClean="0">
                <a:latin typeface="Arial"/>
                <a:cs typeface="Arial"/>
              </a:rPr>
              <a:t>in up to 40% of sibling donor recipients </a:t>
            </a:r>
          </a:p>
          <a:p>
            <a:pPr marL="1213485" marR="5080" lvl="2" indent="-286385">
              <a:lnSpc>
                <a:spcPct val="150000"/>
              </a:lnSpc>
              <a:spcBef>
                <a:spcPts val="1025"/>
              </a:spcBef>
              <a:buClr>
                <a:srgbClr val="3366FF"/>
              </a:buClr>
              <a:buFont typeface="Wingdings" pitchFamily="2" charset="2"/>
              <a:buChar char="§"/>
              <a:tabLst>
                <a:tab pos="756285" algn="l"/>
                <a:tab pos="756920" algn="l"/>
                <a:tab pos="2853690" algn="l"/>
              </a:tabLst>
            </a:pPr>
            <a:r>
              <a:rPr lang="en-US" sz="2000" spc="-5" dirty="0" smtClean="0">
                <a:latin typeface="Arial"/>
                <a:cs typeface="Arial"/>
              </a:rPr>
              <a:t>and up to 70%  of unrelated</a:t>
            </a:r>
            <a:r>
              <a:rPr lang="en-US" sz="2000" spc="45" dirty="0" smtClean="0">
                <a:latin typeface="Arial"/>
                <a:cs typeface="Arial"/>
              </a:rPr>
              <a:t> </a:t>
            </a:r>
            <a:r>
              <a:rPr lang="en-US" sz="2000" spc="-5" dirty="0" smtClean="0">
                <a:latin typeface="Arial"/>
                <a:cs typeface="Arial"/>
              </a:rPr>
              <a:t>donor recipients</a:t>
            </a:r>
            <a:endParaRPr lang="en-US" sz="2000" dirty="0" smtClean="0">
              <a:latin typeface="Arial"/>
              <a:cs typeface="Arial"/>
            </a:endParaRPr>
          </a:p>
          <a:p>
            <a:pPr marL="756285" lvl="1" indent="-286385">
              <a:lnSpc>
                <a:spcPct val="150000"/>
              </a:lnSpc>
              <a:spcBef>
                <a:spcPts val="650"/>
              </a:spcBef>
              <a:buChar char="•"/>
              <a:tabLst>
                <a:tab pos="756285" algn="l"/>
                <a:tab pos="756920" algn="l"/>
              </a:tabLst>
            </a:pPr>
            <a:r>
              <a:rPr lang="en-US" sz="2000" b="1" spc="-5" dirty="0" smtClean="0">
                <a:latin typeface="Arial"/>
                <a:cs typeface="Arial"/>
              </a:rPr>
              <a:t>Chronic </a:t>
            </a:r>
            <a:r>
              <a:rPr lang="en-US" sz="2000" b="1" spc="-10" dirty="0" smtClean="0">
                <a:latin typeface="Arial"/>
                <a:cs typeface="Arial"/>
              </a:rPr>
              <a:t>GVHD </a:t>
            </a:r>
            <a:r>
              <a:rPr lang="en-US" sz="2000" b="1" spc="-5" dirty="0" smtClean="0">
                <a:latin typeface="Arial"/>
                <a:cs typeface="Arial"/>
              </a:rPr>
              <a:t>occurs in</a:t>
            </a:r>
          </a:p>
          <a:p>
            <a:pPr marL="1213485" lvl="2" indent="-286385">
              <a:lnSpc>
                <a:spcPct val="150000"/>
              </a:lnSpc>
              <a:spcBef>
                <a:spcPts val="650"/>
              </a:spcBef>
              <a:buClr>
                <a:srgbClr val="3366FF"/>
              </a:buClr>
              <a:buFont typeface="Wingdings" pitchFamily="2" charset="2"/>
              <a:buChar char="§"/>
              <a:tabLst>
                <a:tab pos="756285" algn="l"/>
                <a:tab pos="756920" algn="l"/>
              </a:tabLst>
            </a:pPr>
            <a:r>
              <a:rPr lang="en-US" sz="2000" spc="-5" dirty="0" smtClean="0">
                <a:latin typeface="Arial"/>
                <a:cs typeface="Arial"/>
              </a:rPr>
              <a:t> 50% of 3-month survivors after allo</a:t>
            </a:r>
            <a:r>
              <a:rPr lang="en-US" sz="2000" spc="225" dirty="0" smtClean="0">
                <a:latin typeface="Arial"/>
                <a:cs typeface="Arial"/>
              </a:rPr>
              <a:t> </a:t>
            </a:r>
            <a:r>
              <a:rPr lang="en-US" sz="2000" spc="-5" dirty="0" smtClean="0">
                <a:latin typeface="Arial"/>
                <a:cs typeface="Arial"/>
              </a:rPr>
              <a:t>HCT</a:t>
            </a:r>
            <a:endParaRPr lang="tr-TR" sz="2000" spc="-5" dirty="0" smtClean="0">
              <a:latin typeface="Arial"/>
              <a:cs typeface="Arial"/>
            </a:endParaRPr>
          </a:p>
          <a:p>
            <a:pPr marL="756285" marR="5080" lvl="1" indent="-286385">
              <a:lnSpc>
                <a:spcPct val="150000"/>
              </a:lnSpc>
              <a:spcBef>
                <a:spcPts val="1025"/>
              </a:spcBef>
              <a:buFontTx/>
              <a:buChar char="•"/>
              <a:tabLst>
                <a:tab pos="756285" algn="l"/>
                <a:tab pos="756920" algn="l"/>
                <a:tab pos="2853690" algn="l"/>
              </a:tabLst>
            </a:pPr>
            <a:r>
              <a:rPr lang="tr-TR" sz="2000" b="1" spc="-5" dirty="0" smtClean="0">
                <a:latin typeface="Arial"/>
                <a:cs typeface="Arial"/>
              </a:rPr>
              <a:t>R</a:t>
            </a:r>
            <a:r>
              <a:rPr lang="en-US" sz="2000" b="1" spc="-5" dirty="0" err="1" smtClean="0">
                <a:latin typeface="Arial"/>
                <a:cs typeface="Arial"/>
              </a:rPr>
              <a:t>ecipients</a:t>
            </a:r>
            <a:r>
              <a:rPr lang="en-US" sz="2000" b="1" spc="-5" dirty="0" smtClean="0">
                <a:latin typeface="Arial"/>
                <a:cs typeface="Arial"/>
              </a:rPr>
              <a:t> </a:t>
            </a:r>
            <a:r>
              <a:rPr lang="en-US" sz="2000" b="1" dirty="0" smtClean="0">
                <a:latin typeface="Arial"/>
                <a:cs typeface="Arial"/>
              </a:rPr>
              <a:t>of </a:t>
            </a:r>
            <a:r>
              <a:rPr lang="en-US" sz="2000" b="1" spc="-5" dirty="0" smtClean="0">
                <a:latin typeface="Arial"/>
                <a:cs typeface="Arial"/>
              </a:rPr>
              <a:t>DLI </a:t>
            </a:r>
            <a:r>
              <a:rPr lang="en-US" sz="2000" spc="-5" dirty="0" smtClean="0">
                <a:latin typeface="Arial"/>
                <a:cs typeface="Arial"/>
              </a:rPr>
              <a:t>occurs in</a:t>
            </a:r>
            <a:r>
              <a:rPr lang="tr-TR" sz="2000" spc="-5" dirty="0" smtClean="0">
                <a:latin typeface="Arial"/>
                <a:cs typeface="Arial"/>
              </a:rPr>
              <a:t> (</a:t>
            </a:r>
            <a:r>
              <a:rPr lang="en-US" sz="2000" spc="-5" dirty="0" smtClean="0">
                <a:latin typeface="Arial"/>
                <a:cs typeface="Arial"/>
              </a:rPr>
              <a:t> 40%</a:t>
            </a:r>
            <a:r>
              <a:rPr lang="tr-TR" sz="2000" spc="-5" dirty="0" smtClean="0">
                <a:latin typeface="Arial"/>
                <a:cs typeface="Arial"/>
              </a:rPr>
              <a:t>) </a:t>
            </a:r>
            <a:r>
              <a:rPr lang="en-US" sz="2000" spc="-5" dirty="0" smtClean="0">
                <a:latin typeface="Arial"/>
                <a:cs typeface="Arial"/>
              </a:rPr>
              <a:t>but  incidence rises with increasing cell</a:t>
            </a:r>
            <a:r>
              <a:rPr lang="en-US" sz="2000" spc="120" dirty="0" smtClean="0">
                <a:latin typeface="Arial"/>
                <a:cs typeface="Arial"/>
              </a:rPr>
              <a:t> </a:t>
            </a:r>
            <a:r>
              <a:rPr lang="en-US" sz="2000" spc="-5" dirty="0" smtClean="0">
                <a:latin typeface="Arial"/>
                <a:cs typeface="Arial"/>
              </a:rPr>
              <a:t>dose</a:t>
            </a:r>
            <a:endParaRPr lang="tr-TR" sz="2000" spc="-5" dirty="0" smtClean="0">
              <a:latin typeface="Arial"/>
              <a:cs typeface="Arial"/>
            </a:endParaRPr>
          </a:p>
        </p:txBody>
      </p:sp>
      <p:sp>
        <p:nvSpPr>
          <p:cNvPr id="8" name="1 Başlık"/>
          <p:cNvSpPr txBox="1">
            <a:spLocks/>
          </p:cNvSpPr>
          <p:nvPr/>
        </p:nvSpPr>
        <p:spPr>
          <a:xfrm>
            <a:off x="0" y="0"/>
            <a:ext cx="12192000" cy="685799"/>
          </a:xfrm>
          <a:prstGeom prst="rect">
            <a:avLst/>
          </a:prstGeom>
          <a:solidFill>
            <a:schemeClr val="accent5"/>
          </a:solidFill>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1066800" y="1905000"/>
            <a:ext cx="4891701" cy="3478276"/>
          </a:xfrm>
          <a:prstGeom prst="rect">
            <a:avLst/>
          </a:prstGeom>
          <a:blipFill>
            <a:blip r:embed="rId2" cstate="print"/>
            <a:stretch>
              <a:fillRect/>
            </a:stretch>
          </a:blipFill>
        </p:spPr>
        <p:txBody>
          <a:bodyPr wrap="square" lIns="0" tIns="0" rIns="0" bIns="0" rtlCol="0"/>
          <a:lstStyle/>
          <a:p>
            <a:endParaRPr dirty="0"/>
          </a:p>
        </p:txBody>
      </p:sp>
      <p:sp>
        <p:nvSpPr>
          <p:cNvPr id="8" name="object 8"/>
          <p:cNvSpPr txBox="1"/>
          <p:nvPr/>
        </p:nvSpPr>
        <p:spPr>
          <a:xfrm>
            <a:off x="1219201" y="5867401"/>
            <a:ext cx="3500967" cy="254635"/>
          </a:xfrm>
          <a:prstGeom prst="rect">
            <a:avLst/>
          </a:prstGeom>
        </p:spPr>
        <p:txBody>
          <a:bodyPr vert="horz" wrap="square" lIns="0" tIns="0" rIns="0" bIns="0" rtlCol="0">
            <a:spAutoFit/>
          </a:bodyPr>
          <a:lstStyle/>
          <a:p>
            <a:pPr marL="12700">
              <a:lnSpc>
                <a:spcPct val="100000"/>
              </a:lnSpc>
            </a:pPr>
            <a:r>
              <a:rPr sz="1600" b="1" i="1" spc="-10" dirty="0">
                <a:solidFill>
                  <a:srgbClr val="808080"/>
                </a:solidFill>
                <a:latin typeface="Arial"/>
                <a:cs typeface="Arial"/>
              </a:rPr>
              <a:t>Gratwohl </a:t>
            </a:r>
            <a:r>
              <a:rPr sz="1600" b="1" i="1" spc="-5" dirty="0">
                <a:solidFill>
                  <a:srgbClr val="808080"/>
                </a:solidFill>
                <a:latin typeface="Arial"/>
                <a:cs typeface="Arial"/>
              </a:rPr>
              <a:t>et al, Blood,</a:t>
            </a:r>
            <a:r>
              <a:rPr sz="1600" b="1" i="1" spc="75" dirty="0">
                <a:solidFill>
                  <a:srgbClr val="808080"/>
                </a:solidFill>
                <a:latin typeface="Arial"/>
                <a:cs typeface="Arial"/>
              </a:rPr>
              <a:t> </a:t>
            </a:r>
            <a:r>
              <a:rPr sz="1600" b="1" i="1" spc="-5" dirty="0" smtClean="0">
                <a:solidFill>
                  <a:srgbClr val="808080"/>
                </a:solidFill>
                <a:latin typeface="Arial"/>
                <a:cs typeface="Arial"/>
              </a:rPr>
              <a:t>2002</a:t>
            </a:r>
            <a:endParaRPr sz="1600" dirty="0">
              <a:latin typeface="Arial"/>
              <a:cs typeface="Arial"/>
            </a:endParaRPr>
          </a:p>
        </p:txBody>
      </p:sp>
      <p:sp>
        <p:nvSpPr>
          <p:cNvPr id="10" name="9 Metin kutusu"/>
          <p:cNvSpPr txBox="1"/>
          <p:nvPr/>
        </p:nvSpPr>
        <p:spPr>
          <a:xfrm>
            <a:off x="1320800" y="1066801"/>
            <a:ext cx="9652000" cy="584775"/>
          </a:xfrm>
          <a:prstGeom prst="rect">
            <a:avLst/>
          </a:prstGeom>
          <a:noFill/>
        </p:spPr>
        <p:txBody>
          <a:bodyPr wrap="square" rtlCol="0">
            <a:spAutoFit/>
          </a:bodyPr>
          <a:lstStyle/>
          <a:p>
            <a:r>
              <a:rPr lang="en-US" sz="3200" spc="-5" dirty="0" smtClean="0">
                <a:solidFill>
                  <a:srgbClr val="000000"/>
                </a:solidFill>
                <a:latin typeface="+mj-lt"/>
              </a:rPr>
              <a:t>Impact </a:t>
            </a:r>
            <a:r>
              <a:rPr lang="en-US" sz="3200" dirty="0" smtClean="0">
                <a:solidFill>
                  <a:srgbClr val="000000"/>
                </a:solidFill>
                <a:latin typeface="+mj-lt"/>
              </a:rPr>
              <a:t>of </a:t>
            </a:r>
            <a:r>
              <a:rPr lang="en-US" sz="3200" dirty="0" err="1" smtClean="0">
                <a:solidFill>
                  <a:srgbClr val="000000"/>
                </a:solidFill>
                <a:latin typeface="+mj-lt"/>
              </a:rPr>
              <a:t>GvHD</a:t>
            </a:r>
            <a:r>
              <a:rPr lang="en-US" sz="3200" dirty="0" smtClean="0">
                <a:solidFill>
                  <a:srgbClr val="000000"/>
                </a:solidFill>
                <a:latin typeface="+mj-lt"/>
              </a:rPr>
              <a:t> on</a:t>
            </a:r>
            <a:r>
              <a:rPr lang="en-US" sz="3200" spc="-100" dirty="0" smtClean="0">
                <a:solidFill>
                  <a:srgbClr val="000000"/>
                </a:solidFill>
                <a:latin typeface="+mj-lt"/>
              </a:rPr>
              <a:t> </a:t>
            </a:r>
            <a:r>
              <a:rPr lang="en-US" sz="3200" dirty="0" smtClean="0">
                <a:solidFill>
                  <a:srgbClr val="000000"/>
                </a:solidFill>
                <a:latin typeface="+mj-lt"/>
              </a:rPr>
              <a:t>survival</a:t>
            </a:r>
            <a:endParaRPr lang="tr-TR" sz="3200" dirty="0">
              <a:latin typeface="+mj-lt"/>
            </a:endParaRPr>
          </a:p>
        </p:txBody>
      </p:sp>
      <p:sp>
        <p:nvSpPr>
          <p:cNvPr id="11"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1 Başlık"/>
          <p:cNvSpPr txBox="1">
            <a:spLocks/>
          </p:cNvSpPr>
          <p:nvPr/>
        </p:nvSpPr>
        <p:spPr>
          <a:xfrm>
            <a:off x="0" y="0"/>
            <a:ext cx="12192000" cy="685799"/>
          </a:xfrm>
          <a:prstGeom prst="rect">
            <a:avLst/>
          </a:prstGeom>
          <a:solidFill>
            <a:schemeClr val="accent5"/>
          </a:solidFill>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pic>
        <p:nvPicPr>
          <p:cNvPr id="121859" name="Picture 3"/>
          <p:cNvPicPr>
            <a:picLocks noChangeAspect="1" noChangeArrowheads="1"/>
          </p:cNvPicPr>
          <p:nvPr/>
        </p:nvPicPr>
        <p:blipFill>
          <a:blip r:embed="rId3" cstate="print"/>
          <a:srcRect/>
          <a:stretch>
            <a:fillRect/>
          </a:stretch>
        </p:blipFill>
        <p:spPr bwMode="auto">
          <a:xfrm>
            <a:off x="6553200" y="2362200"/>
            <a:ext cx="4267200" cy="3124200"/>
          </a:xfrm>
          <a:prstGeom prst="rect">
            <a:avLst/>
          </a:prstGeom>
          <a:noFill/>
          <a:ln w="9525">
            <a:noFill/>
            <a:miter lim="800000"/>
            <a:headEnd/>
            <a:tailEnd/>
          </a:ln>
        </p:spPr>
      </p:pic>
      <p:sp>
        <p:nvSpPr>
          <p:cNvPr id="13" name="12 Dikdörtgen"/>
          <p:cNvSpPr/>
          <p:nvPr/>
        </p:nvSpPr>
        <p:spPr>
          <a:xfrm>
            <a:off x="8915400" y="3352800"/>
            <a:ext cx="1652375" cy="276999"/>
          </a:xfrm>
          <a:prstGeom prst="rect">
            <a:avLst/>
          </a:prstGeom>
        </p:spPr>
        <p:txBody>
          <a:bodyPr wrap="none">
            <a:spAutoFit/>
          </a:bodyPr>
          <a:lstStyle/>
          <a:p>
            <a:r>
              <a:rPr lang="tr-TR" sz="1200" dirty="0" smtClean="0"/>
              <a:t> </a:t>
            </a:r>
            <a:r>
              <a:rPr lang="tr-TR" sz="1200" dirty="0" err="1" smtClean="0"/>
              <a:t>low</a:t>
            </a:r>
            <a:r>
              <a:rPr lang="tr-TR" sz="1200" dirty="0" smtClean="0"/>
              <a:t>-risk chronic GVHD </a:t>
            </a:r>
            <a:endParaRPr lang="tr-TR" sz="1200" dirty="0"/>
          </a:p>
        </p:txBody>
      </p:sp>
      <p:sp>
        <p:nvSpPr>
          <p:cNvPr id="14" name="13 Dikdörtgen"/>
          <p:cNvSpPr/>
          <p:nvPr/>
        </p:nvSpPr>
        <p:spPr>
          <a:xfrm>
            <a:off x="8610600" y="4267200"/>
            <a:ext cx="1657762" cy="276999"/>
          </a:xfrm>
          <a:prstGeom prst="rect">
            <a:avLst/>
          </a:prstGeom>
        </p:spPr>
        <p:txBody>
          <a:bodyPr wrap="none">
            <a:spAutoFit/>
          </a:bodyPr>
          <a:lstStyle/>
          <a:p>
            <a:r>
              <a:rPr lang="tr-TR" sz="1200" dirty="0" err="1" smtClean="0"/>
              <a:t>high</a:t>
            </a:r>
            <a:r>
              <a:rPr lang="tr-TR" sz="1200" dirty="0" smtClean="0"/>
              <a:t>-risk chronic GVHD </a:t>
            </a:r>
            <a:endParaRPr lang="tr-TR" sz="1200" dirty="0"/>
          </a:p>
        </p:txBody>
      </p:sp>
      <p:sp>
        <p:nvSpPr>
          <p:cNvPr id="15" name="14 Dikdörtgen"/>
          <p:cNvSpPr/>
          <p:nvPr/>
        </p:nvSpPr>
        <p:spPr>
          <a:xfrm>
            <a:off x="7620000" y="5791200"/>
            <a:ext cx="2667718" cy="369332"/>
          </a:xfrm>
          <a:prstGeom prst="rect">
            <a:avLst/>
          </a:prstGeom>
        </p:spPr>
        <p:txBody>
          <a:bodyPr wrap="none">
            <a:spAutoFit/>
          </a:bodyPr>
          <a:lstStyle/>
          <a:p>
            <a:r>
              <a:rPr lang="tr-TR" dirty="0" err="1" smtClean="0"/>
              <a:t>Blood</a:t>
            </a:r>
            <a:r>
              <a:rPr lang="tr-TR" dirty="0" smtClean="0"/>
              <a:t> 2001 98:1695-1700;</a:t>
            </a: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518583" y="1160471"/>
            <a:ext cx="10972800" cy="574657"/>
          </a:xfrm>
          <a:prstGeom prst="rect">
            <a:avLst/>
          </a:prstGeom>
        </p:spPr>
        <p:txBody>
          <a:bodyPr vert="horz" wrap="square" lIns="0" tIns="81419" rIns="0" bIns="0" rtlCol="0">
            <a:spAutoFit/>
          </a:bodyPr>
          <a:lstStyle/>
          <a:p>
            <a:pPr marL="225425">
              <a:lnSpc>
                <a:spcPct val="100000"/>
              </a:lnSpc>
            </a:pPr>
            <a:r>
              <a:rPr lang="en-US" sz="3200" dirty="0" smtClean="0"/>
              <a:t>GVHD </a:t>
            </a:r>
            <a:r>
              <a:rPr lang="tr-TR" sz="3200" dirty="0" smtClean="0"/>
              <a:t> </a:t>
            </a:r>
            <a:r>
              <a:rPr lang="tr-TR" sz="3200" dirty="0" err="1" smtClean="0"/>
              <a:t>Pathogenetic</a:t>
            </a:r>
            <a:r>
              <a:rPr lang="tr-TR" sz="3200" dirty="0" smtClean="0"/>
              <a:t>  </a:t>
            </a:r>
            <a:r>
              <a:rPr lang="en-US" sz="3200" dirty="0" err="1" smtClean="0"/>
              <a:t>Definiation</a:t>
            </a:r>
            <a:endParaRPr lang="en-US" sz="3200" dirty="0"/>
          </a:p>
        </p:txBody>
      </p:sp>
      <p:sp>
        <p:nvSpPr>
          <p:cNvPr id="63" name="object 63"/>
          <p:cNvSpPr txBox="1"/>
          <p:nvPr/>
        </p:nvSpPr>
        <p:spPr>
          <a:xfrm>
            <a:off x="700616" y="1981200"/>
            <a:ext cx="10790767" cy="4029308"/>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lang="en-US" sz="2000" spc="-5" dirty="0" smtClean="0">
                <a:latin typeface="Arial"/>
                <a:cs typeface="Arial"/>
              </a:rPr>
              <a:t>Remains poorly</a:t>
            </a:r>
            <a:r>
              <a:rPr lang="en-US" sz="2000" spc="-30" dirty="0" smtClean="0">
                <a:latin typeface="Arial"/>
                <a:cs typeface="Arial"/>
              </a:rPr>
              <a:t> </a:t>
            </a:r>
            <a:r>
              <a:rPr lang="en-US" sz="2000" spc="-5" dirty="0" smtClean="0">
                <a:latin typeface="Arial"/>
                <a:cs typeface="Arial"/>
              </a:rPr>
              <a:t>understood</a:t>
            </a:r>
            <a:endParaRPr lang="en-US" sz="2000" dirty="0" smtClean="0">
              <a:latin typeface="Arial"/>
              <a:cs typeface="Arial"/>
            </a:endParaRPr>
          </a:p>
          <a:p>
            <a:pPr marL="355600" indent="-342900">
              <a:lnSpc>
                <a:spcPct val="150000"/>
              </a:lnSpc>
              <a:buChar char="•"/>
              <a:tabLst>
                <a:tab pos="355600" algn="l"/>
                <a:tab pos="356235" algn="l"/>
              </a:tabLst>
            </a:pPr>
            <a:r>
              <a:rPr lang="en-US" sz="2000" spc="-5" dirty="0" err="1" smtClean="0">
                <a:latin typeface="Arial"/>
                <a:cs typeface="Arial"/>
              </a:rPr>
              <a:t>Cellulary</a:t>
            </a:r>
            <a:r>
              <a:rPr lang="en-US" sz="2000" spc="-5" dirty="0" smtClean="0">
                <a:latin typeface="Arial"/>
                <a:cs typeface="Arial"/>
              </a:rPr>
              <a:t>  involvement, Cytokine storms and prolonged use of immune suppression:</a:t>
            </a:r>
          </a:p>
          <a:p>
            <a:pPr marL="756285" lvl="1" indent="-286385">
              <a:lnSpc>
                <a:spcPct val="150000"/>
              </a:lnSpc>
              <a:spcBef>
                <a:spcPts val="680"/>
              </a:spcBef>
              <a:tabLst>
                <a:tab pos="756285" algn="l"/>
                <a:tab pos="756920" algn="l"/>
              </a:tabLst>
            </a:pPr>
            <a:r>
              <a:rPr lang="en-US" sz="2000" spc="-5" dirty="0" smtClean="0">
                <a:latin typeface="Wingdings"/>
                <a:cs typeface="Wingdings"/>
              </a:rPr>
              <a:t> </a:t>
            </a:r>
            <a:r>
              <a:rPr lang="en-US" sz="2000" b="1" spc="-5" dirty="0" smtClean="0">
                <a:latin typeface="Arial"/>
                <a:cs typeface="Arial"/>
              </a:rPr>
              <a:t>Increased infections</a:t>
            </a:r>
            <a:endParaRPr lang="en-US" sz="2000" b="1" dirty="0">
              <a:latin typeface="Arial"/>
              <a:cs typeface="Arial"/>
            </a:endParaRPr>
          </a:p>
          <a:p>
            <a:pPr marL="756285" lvl="1" indent="-286385">
              <a:lnSpc>
                <a:spcPct val="150000"/>
              </a:lnSpc>
              <a:spcBef>
                <a:spcPts val="680"/>
              </a:spcBef>
              <a:tabLst>
                <a:tab pos="756285" algn="l"/>
                <a:tab pos="756920" algn="l"/>
                <a:tab pos="1560195" algn="l"/>
              </a:tabLst>
            </a:pPr>
            <a:r>
              <a:rPr lang="en-US" sz="2000" spc="-5" dirty="0">
                <a:latin typeface="Wingdings"/>
                <a:cs typeface="Wingdings"/>
              </a:rPr>
              <a:t> </a:t>
            </a:r>
            <a:r>
              <a:rPr lang="en-US" sz="2000" b="1" spc="-5" dirty="0">
                <a:latin typeface="Arial"/>
                <a:cs typeface="Arial"/>
              </a:rPr>
              <a:t>Organ   </a:t>
            </a:r>
            <a:r>
              <a:rPr lang="en-US" sz="2000" b="1" spc="-5" dirty="0" smtClean="0">
                <a:latin typeface="Arial"/>
                <a:cs typeface="Arial"/>
              </a:rPr>
              <a:t>dysfunctions</a:t>
            </a:r>
            <a:endParaRPr lang="en-US" sz="2000" b="1" spc="-5" dirty="0">
              <a:latin typeface="Arial"/>
              <a:cs typeface="Arial"/>
            </a:endParaRPr>
          </a:p>
          <a:p>
            <a:pPr marL="756285" lvl="1" indent="-286385">
              <a:lnSpc>
                <a:spcPct val="150000"/>
              </a:lnSpc>
              <a:spcBef>
                <a:spcPts val="680"/>
              </a:spcBef>
              <a:tabLst>
                <a:tab pos="756285" algn="l"/>
                <a:tab pos="756920" algn="l"/>
                <a:tab pos="1560195" algn="l"/>
              </a:tabLst>
            </a:pPr>
            <a:r>
              <a:rPr lang="en-US" sz="2000" spc="-5" dirty="0">
                <a:latin typeface="Wingdings"/>
                <a:cs typeface="Wingdings"/>
              </a:rPr>
              <a:t> </a:t>
            </a:r>
            <a:r>
              <a:rPr lang="en-US" sz="2000" b="1" spc="-5" dirty="0">
                <a:latin typeface="Arial"/>
                <a:cs typeface="Arial"/>
              </a:rPr>
              <a:t>Increased morbidity </a:t>
            </a:r>
          </a:p>
          <a:p>
            <a:pPr marL="756285" lvl="1" indent="-286385">
              <a:lnSpc>
                <a:spcPct val="150000"/>
              </a:lnSpc>
              <a:spcBef>
                <a:spcPts val="680"/>
              </a:spcBef>
              <a:tabLst>
                <a:tab pos="756285" algn="l"/>
                <a:tab pos="756920" algn="l"/>
                <a:tab pos="1560195" algn="l"/>
              </a:tabLst>
            </a:pPr>
            <a:r>
              <a:rPr lang="en-US" sz="2000" spc="-5" dirty="0">
                <a:latin typeface="Wingdings"/>
                <a:cs typeface="Wingdings"/>
              </a:rPr>
              <a:t></a:t>
            </a:r>
            <a:r>
              <a:rPr lang="en-US" sz="2000" spc="-5" dirty="0">
                <a:latin typeface="Times New Roman"/>
                <a:cs typeface="Times New Roman"/>
              </a:rPr>
              <a:t>     </a:t>
            </a:r>
            <a:r>
              <a:rPr lang="en-US" sz="2000" b="1" spc="-5" dirty="0">
                <a:latin typeface="Arial"/>
                <a:cs typeface="Arial"/>
              </a:rPr>
              <a:t>Impaired</a:t>
            </a:r>
            <a:r>
              <a:rPr lang="en-US" sz="2000" b="1" spc="110" dirty="0">
                <a:latin typeface="Arial"/>
                <a:cs typeface="Arial"/>
              </a:rPr>
              <a:t> </a:t>
            </a:r>
            <a:r>
              <a:rPr lang="en-US" sz="2000" b="1" spc="-5" dirty="0" smtClean="0">
                <a:latin typeface="Arial"/>
                <a:cs typeface="Arial"/>
              </a:rPr>
              <a:t>QOL</a:t>
            </a:r>
          </a:p>
          <a:p>
            <a:pPr marL="355600" indent="-342900">
              <a:lnSpc>
                <a:spcPct val="150000"/>
              </a:lnSpc>
              <a:buFontTx/>
              <a:buChar char="•"/>
              <a:tabLst>
                <a:tab pos="355600" algn="l"/>
                <a:tab pos="356235" algn="l"/>
              </a:tabLst>
            </a:pPr>
            <a:r>
              <a:rPr lang="en-US" sz="2000" spc="-5" dirty="0" smtClean="0">
                <a:solidFill>
                  <a:srgbClr val="FF0000"/>
                </a:solidFill>
                <a:latin typeface="Arial"/>
                <a:cs typeface="Arial"/>
              </a:rPr>
              <a:t>Uncontrolled </a:t>
            </a:r>
            <a:r>
              <a:rPr lang="en-US" sz="2000" spc="-5" dirty="0" err="1" smtClean="0">
                <a:solidFill>
                  <a:srgbClr val="FF0000"/>
                </a:solidFill>
                <a:latin typeface="Arial"/>
                <a:cs typeface="Arial"/>
              </a:rPr>
              <a:t>Immüne</a:t>
            </a:r>
            <a:r>
              <a:rPr lang="en-US" sz="2000" spc="-5" dirty="0" smtClean="0">
                <a:solidFill>
                  <a:srgbClr val="FF0000"/>
                </a:solidFill>
                <a:latin typeface="Arial"/>
                <a:cs typeface="Arial"/>
              </a:rPr>
              <a:t> attack causes to the non-relapse mortality</a:t>
            </a:r>
            <a:r>
              <a:rPr lang="tr-TR" sz="2000" spc="-5" dirty="0" smtClean="0">
                <a:solidFill>
                  <a:srgbClr val="FF0000"/>
                </a:solidFill>
                <a:latin typeface="Arial"/>
                <a:cs typeface="Arial"/>
              </a:rPr>
              <a:t>.</a:t>
            </a:r>
            <a:endParaRPr lang="en-US" sz="2000" dirty="0">
              <a:solidFill>
                <a:srgbClr val="FF0000"/>
              </a:solidFill>
              <a:latin typeface="Arial"/>
              <a:cs typeface="Arial"/>
            </a:endParaRPr>
          </a:p>
          <a:p>
            <a:pPr marL="355600" indent="-342900">
              <a:lnSpc>
                <a:spcPct val="150000"/>
              </a:lnSpc>
              <a:buChar char="•"/>
              <a:tabLst>
                <a:tab pos="355600" algn="l"/>
                <a:tab pos="356235" algn="l"/>
              </a:tabLst>
            </a:pPr>
            <a:endParaRPr lang="en-US" sz="1900" spc="-5" dirty="0" smtClean="0">
              <a:solidFill>
                <a:srgbClr val="FF0000"/>
              </a:solidFill>
              <a:latin typeface="Arial"/>
              <a:cs typeface="Arial"/>
            </a:endParaRPr>
          </a:p>
        </p:txBody>
      </p:sp>
      <p:sp>
        <p:nvSpPr>
          <p:cNvPr id="4"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1 Başlık"/>
          <p:cNvSpPr txBox="1">
            <a:spLocks/>
          </p:cNvSpPr>
          <p:nvPr/>
        </p:nvSpPr>
        <p:spPr>
          <a:xfrm>
            <a:off x="0" y="0"/>
            <a:ext cx="12192000" cy="685799"/>
          </a:xfrm>
          <a:prstGeom prst="rect">
            <a:avLst/>
          </a:prstGeom>
          <a:solidFill>
            <a:schemeClr val="accent5"/>
          </a:solidFill>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10000" y="1676400"/>
            <a:ext cx="5341620" cy="4703275"/>
          </a:xfrm>
          <a:prstGeom prst="rect">
            <a:avLst/>
          </a:prstGeom>
        </p:spPr>
        <p:txBody>
          <a:bodyPr vert="horz" wrap="square" lIns="0" tIns="0" rIns="0" bIns="0" rtlCol="0">
            <a:spAutoFit/>
          </a:bodyPr>
          <a:lstStyle/>
          <a:p>
            <a:pPr marL="354965" indent="-342265">
              <a:lnSpc>
                <a:spcPct val="130000"/>
              </a:lnSpc>
              <a:buChar char="•"/>
              <a:tabLst>
                <a:tab pos="354965" algn="l"/>
                <a:tab pos="355600" algn="l"/>
              </a:tabLst>
            </a:pPr>
            <a:r>
              <a:rPr sz="2000" spc="-5" dirty="0">
                <a:solidFill>
                  <a:srgbClr val="336699"/>
                </a:solidFill>
                <a:cs typeface="Arial"/>
              </a:rPr>
              <a:t>Definition</a:t>
            </a:r>
            <a:endParaRPr sz="2000" dirty="0">
              <a:cs typeface="Arial"/>
            </a:endParaRPr>
          </a:p>
          <a:p>
            <a:pPr marL="354965" indent="-342265">
              <a:lnSpc>
                <a:spcPct val="130000"/>
              </a:lnSpc>
              <a:spcBef>
                <a:spcPts val="670"/>
              </a:spcBef>
              <a:buChar char="•"/>
              <a:tabLst>
                <a:tab pos="354965" algn="l"/>
                <a:tab pos="355600" algn="l"/>
              </a:tabLst>
            </a:pPr>
            <a:r>
              <a:rPr sz="2000" dirty="0">
                <a:solidFill>
                  <a:srgbClr val="336699"/>
                </a:solidFill>
                <a:cs typeface="Arial"/>
              </a:rPr>
              <a:t>Incidence</a:t>
            </a:r>
            <a:endParaRPr sz="2000" dirty="0">
              <a:cs typeface="Arial"/>
            </a:endParaRPr>
          </a:p>
          <a:p>
            <a:pPr marL="354965" indent="-342265">
              <a:lnSpc>
                <a:spcPct val="130000"/>
              </a:lnSpc>
              <a:spcBef>
                <a:spcPts val="670"/>
              </a:spcBef>
              <a:buChar char="•"/>
              <a:tabLst>
                <a:tab pos="354965" algn="l"/>
                <a:tab pos="355600" algn="l"/>
              </a:tabLst>
            </a:pPr>
            <a:r>
              <a:rPr sz="2000" spc="-5" dirty="0">
                <a:solidFill>
                  <a:srgbClr val="336699"/>
                </a:solidFill>
                <a:cs typeface="Arial"/>
              </a:rPr>
              <a:t>Pathophysiology</a:t>
            </a:r>
            <a:endParaRPr sz="2000" dirty="0">
              <a:cs typeface="Arial"/>
            </a:endParaRPr>
          </a:p>
          <a:p>
            <a:pPr marL="354965" indent="-342265">
              <a:lnSpc>
                <a:spcPct val="130000"/>
              </a:lnSpc>
              <a:spcBef>
                <a:spcPts val="670"/>
              </a:spcBef>
              <a:buChar char="•"/>
              <a:tabLst>
                <a:tab pos="354965" algn="l"/>
                <a:tab pos="355600" algn="l"/>
              </a:tabLst>
            </a:pPr>
            <a:r>
              <a:rPr sz="2000" spc="-5" dirty="0">
                <a:solidFill>
                  <a:srgbClr val="336699"/>
                </a:solidFill>
                <a:cs typeface="Arial"/>
              </a:rPr>
              <a:t>Diagnosis</a:t>
            </a:r>
            <a:endParaRPr sz="2000" dirty="0">
              <a:cs typeface="Arial"/>
            </a:endParaRPr>
          </a:p>
          <a:p>
            <a:pPr marL="756285" lvl="1" indent="-287020">
              <a:lnSpc>
                <a:spcPct val="130000"/>
              </a:lnSpc>
              <a:spcBef>
                <a:spcPts val="595"/>
              </a:spcBef>
              <a:buChar char="–"/>
              <a:tabLst>
                <a:tab pos="756920" algn="l"/>
              </a:tabLst>
            </a:pPr>
            <a:r>
              <a:rPr sz="2000" spc="-5" dirty="0">
                <a:solidFill>
                  <a:srgbClr val="336699"/>
                </a:solidFill>
                <a:cs typeface="Arial"/>
              </a:rPr>
              <a:t>Clinical</a:t>
            </a:r>
            <a:endParaRPr sz="2000" dirty="0">
              <a:cs typeface="Arial"/>
            </a:endParaRPr>
          </a:p>
          <a:p>
            <a:pPr marL="756285" lvl="1" indent="-287020">
              <a:lnSpc>
                <a:spcPct val="130000"/>
              </a:lnSpc>
              <a:spcBef>
                <a:spcPts val="575"/>
              </a:spcBef>
              <a:buChar char="–"/>
              <a:tabLst>
                <a:tab pos="756920" algn="l"/>
              </a:tabLst>
            </a:pPr>
            <a:r>
              <a:rPr sz="2000" spc="-5" dirty="0">
                <a:solidFill>
                  <a:srgbClr val="336699"/>
                </a:solidFill>
                <a:cs typeface="Arial"/>
              </a:rPr>
              <a:t>Pathological</a:t>
            </a:r>
            <a:endParaRPr sz="2000" dirty="0">
              <a:cs typeface="Arial"/>
            </a:endParaRPr>
          </a:p>
          <a:p>
            <a:pPr marL="354965" indent="-342265">
              <a:lnSpc>
                <a:spcPct val="130000"/>
              </a:lnSpc>
              <a:spcBef>
                <a:spcPts val="655"/>
              </a:spcBef>
              <a:buChar char="•"/>
              <a:tabLst>
                <a:tab pos="354965" algn="l"/>
                <a:tab pos="355600" algn="l"/>
              </a:tabLst>
            </a:pPr>
            <a:r>
              <a:rPr sz="2000" spc="-5" dirty="0">
                <a:solidFill>
                  <a:srgbClr val="336699"/>
                </a:solidFill>
                <a:cs typeface="Arial"/>
              </a:rPr>
              <a:t>Prevention &amp;</a:t>
            </a:r>
            <a:r>
              <a:rPr sz="2000" spc="-20" dirty="0">
                <a:solidFill>
                  <a:srgbClr val="336699"/>
                </a:solidFill>
                <a:cs typeface="Arial"/>
              </a:rPr>
              <a:t> </a:t>
            </a:r>
            <a:r>
              <a:rPr sz="2000" spc="-5" dirty="0">
                <a:solidFill>
                  <a:srgbClr val="336699"/>
                </a:solidFill>
                <a:cs typeface="Arial"/>
              </a:rPr>
              <a:t>treatment</a:t>
            </a:r>
            <a:endParaRPr sz="2000" dirty="0">
              <a:cs typeface="Arial"/>
            </a:endParaRPr>
          </a:p>
          <a:p>
            <a:pPr marL="756285" lvl="1" indent="-287020">
              <a:lnSpc>
                <a:spcPct val="130000"/>
              </a:lnSpc>
              <a:spcBef>
                <a:spcPts val="590"/>
              </a:spcBef>
              <a:buChar char="–"/>
              <a:tabLst>
                <a:tab pos="756920" algn="l"/>
              </a:tabLst>
            </a:pPr>
            <a:r>
              <a:rPr sz="2000" spc="-5" dirty="0">
                <a:solidFill>
                  <a:srgbClr val="336699"/>
                </a:solidFill>
                <a:cs typeface="Arial"/>
              </a:rPr>
              <a:t>Pharmacological</a:t>
            </a:r>
            <a:endParaRPr sz="2000" dirty="0">
              <a:cs typeface="Arial"/>
            </a:endParaRPr>
          </a:p>
          <a:p>
            <a:pPr marL="756285" lvl="1" indent="-287020">
              <a:lnSpc>
                <a:spcPct val="130000"/>
              </a:lnSpc>
              <a:spcBef>
                <a:spcPts val="575"/>
              </a:spcBef>
              <a:buChar char="–"/>
              <a:tabLst>
                <a:tab pos="756920" algn="l"/>
              </a:tabLst>
            </a:pPr>
            <a:r>
              <a:rPr sz="2000" spc="-5" dirty="0">
                <a:solidFill>
                  <a:srgbClr val="336699"/>
                </a:solidFill>
                <a:cs typeface="Arial"/>
              </a:rPr>
              <a:t>Immunomodulation</a:t>
            </a:r>
            <a:endParaRPr sz="2000" dirty="0">
              <a:cs typeface="Arial"/>
            </a:endParaRPr>
          </a:p>
          <a:p>
            <a:pPr marL="756285" lvl="1" indent="-287020">
              <a:lnSpc>
                <a:spcPct val="130000"/>
              </a:lnSpc>
              <a:spcBef>
                <a:spcPts val="575"/>
              </a:spcBef>
              <a:buChar char="–"/>
              <a:tabLst>
                <a:tab pos="756920" algn="l"/>
              </a:tabLst>
            </a:pPr>
            <a:r>
              <a:rPr sz="2000" spc="-5" dirty="0" smtClean="0">
                <a:solidFill>
                  <a:srgbClr val="336699"/>
                </a:solidFill>
                <a:cs typeface="Arial"/>
              </a:rPr>
              <a:t>Cellular</a:t>
            </a:r>
            <a:r>
              <a:rPr lang="tr-TR" sz="2000" spc="-5" dirty="0" smtClean="0">
                <a:solidFill>
                  <a:srgbClr val="336699"/>
                </a:solidFill>
                <a:cs typeface="Arial"/>
              </a:rPr>
              <a:t> Therapies</a:t>
            </a:r>
            <a:endParaRPr sz="2000" dirty="0">
              <a:cs typeface="Arial"/>
            </a:endParaRPr>
          </a:p>
        </p:txBody>
      </p:sp>
      <p:sp>
        <p:nvSpPr>
          <p:cNvPr id="4" name="3 Dikdörtgen"/>
          <p:cNvSpPr/>
          <p:nvPr/>
        </p:nvSpPr>
        <p:spPr>
          <a:xfrm>
            <a:off x="533400" y="1110047"/>
            <a:ext cx="2320059" cy="584775"/>
          </a:xfrm>
          <a:prstGeom prst="rect">
            <a:avLst/>
          </a:prstGeom>
        </p:spPr>
        <p:txBody>
          <a:bodyPr wrap="none">
            <a:spAutoFit/>
          </a:bodyPr>
          <a:lstStyle/>
          <a:p>
            <a:r>
              <a:rPr lang="tr-TR" sz="3200" b="1" dirty="0" smtClean="0">
                <a:solidFill>
                  <a:srgbClr val="C00000"/>
                </a:solidFill>
                <a:latin typeface="+mj-lt"/>
              </a:rPr>
              <a:t>Today </a:t>
            </a:r>
            <a:r>
              <a:rPr lang="tr-TR" sz="3200" b="1" dirty="0" err="1" smtClean="0">
                <a:solidFill>
                  <a:srgbClr val="C00000"/>
                </a:solidFill>
                <a:latin typeface="+mj-lt"/>
              </a:rPr>
              <a:t>Topics</a:t>
            </a:r>
            <a:endParaRPr lang="tr-TR" sz="3200" b="1" dirty="0">
              <a:solidFill>
                <a:srgbClr val="C00000"/>
              </a:solidFill>
              <a:latin typeface="+mj-lt"/>
            </a:endParaRPr>
          </a:p>
        </p:txBody>
      </p:sp>
      <p:sp>
        <p:nvSpPr>
          <p:cNvPr id="5" name="4 Dikdörtgen"/>
          <p:cNvSpPr/>
          <p:nvPr/>
        </p:nvSpPr>
        <p:spPr>
          <a:xfrm>
            <a:off x="3124200" y="1219200"/>
            <a:ext cx="5130800" cy="461665"/>
          </a:xfrm>
          <a:prstGeom prst="rect">
            <a:avLst/>
          </a:prstGeom>
        </p:spPr>
        <p:txBody>
          <a:bodyPr wrap="square">
            <a:spAutoFit/>
          </a:bodyPr>
          <a:lstStyle/>
          <a:p>
            <a:r>
              <a:rPr lang="tr-TR" sz="2400" b="1" dirty="0" smtClean="0">
                <a:latin typeface="+mj-lt"/>
              </a:rPr>
              <a:t>Acute</a:t>
            </a:r>
            <a:r>
              <a:rPr lang="tr-TR" sz="2400" b="1" spc="-100" dirty="0" smtClean="0">
                <a:latin typeface="+mj-lt"/>
              </a:rPr>
              <a:t> </a:t>
            </a:r>
            <a:r>
              <a:rPr lang="tr-TR" sz="2400" b="1" dirty="0" err="1" smtClean="0">
                <a:latin typeface="+mj-lt"/>
              </a:rPr>
              <a:t>GvHD</a:t>
            </a:r>
            <a:r>
              <a:rPr lang="tr-TR" sz="2400" b="1" dirty="0" smtClean="0">
                <a:latin typeface="+mj-lt"/>
              </a:rPr>
              <a:t> &gt;&gt; Chronic GVHD</a:t>
            </a:r>
            <a:endParaRPr lang="tr-TR" sz="2400" b="1" dirty="0">
              <a:latin typeface="+mj-lt"/>
            </a:endParaRPr>
          </a:p>
        </p:txBody>
      </p:sp>
      <p:sp>
        <p:nvSpPr>
          <p:cNvPr id="6"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1 Başlık"/>
          <p:cNvSpPr txBox="1">
            <a:spLocks/>
          </p:cNvSpPr>
          <p:nvPr/>
        </p:nvSpPr>
        <p:spPr>
          <a:xfrm>
            <a:off x="0" y="0"/>
            <a:ext cx="12192000" cy="685799"/>
          </a:xfrm>
          <a:prstGeom prst="rect">
            <a:avLst/>
          </a:prstGeom>
          <a:solidFill>
            <a:schemeClr val="accent5"/>
          </a:solidFill>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19 Düz Bağlayıcı"/>
          <p:cNvCxnSpPr/>
          <p:nvPr/>
        </p:nvCxnSpPr>
        <p:spPr>
          <a:xfrm>
            <a:off x="2667000" y="3657600"/>
            <a:ext cx="6705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533400" y="6477000"/>
            <a:ext cx="11074400" cy="7619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Oval"/>
          <p:cNvSpPr/>
          <p:nvPr/>
        </p:nvSpPr>
        <p:spPr>
          <a:xfrm>
            <a:off x="4572000" y="1143000"/>
            <a:ext cx="2743200" cy="2362200"/>
          </a:xfrm>
          <a:prstGeom prst="ellipse">
            <a:avLst/>
          </a:prstGeom>
          <a:solidFill>
            <a:srgbClr val="4BB7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sp>
        <p:nvSpPr>
          <p:cNvPr id="11" name="10 Metin kutusu"/>
          <p:cNvSpPr txBox="1"/>
          <p:nvPr/>
        </p:nvSpPr>
        <p:spPr>
          <a:xfrm>
            <a:off x="4343400" y="1600200"/>
            <a:ext cx="3352800" cy="1429494"/>
          </a:xfrm>
          <a:prstGeom prst="rect">
            <a:avLst/>
          </a:prstGeom>
          <a:noFill/>
        </p:spPr>
        <p:txBody>
          <a:bodyPr wrap="square" rtlCol="0">
            <a:spAutoFit/>
          </a:bodyPr>
          <a:lstStyle/>
          <a:p>
            <a:pPr algn="ctr">
              <a:lnSpc>
                <a:spcPct val="150000"/>
              </a:lnSpc>
            </a:pPr>
            <a:r>
              <a:rPr lang="tr-TR" sz="2000" b="1" dirty="0" smtClean="0">
                <a:latin typeface="Arial Black" pitchFamily="34" charset="0"/>
                <a:cs typeface="Aharoni" pitchFamily="2" charset="-79"/>
              </a:rPr>
              <a:t>ACUTE</a:t>
            </a:r>
          </a:p>
          <a:p>
            <a:pPr algn="ctr">
              <a:lnSpc>
                <a:spcPct val="150000"/>
              </a:lnSpc>
            </a:pPr>
            <a:r>
              <a:rPr lang="tr-TR" sz="2000" b="1" dirty="0" smtClean="0">
                <a:latin typeface="Arial Black" pitchFamily="34" charset="0"/>
                <a:cs typeface="Aharoni" pitchFamily="2" charset="-79"/>
              </a:rPr>
              <a:t>  GRAFT VERSUS </a:t>
            </a:r>
          </a:p>
          <a:p>
            <a:pPr algn="ctr">
              <a:lnSpc>
                <a:spcPct val="150000"/>
              </a:lnSpc>
            </a:pPr>
            <a:r>
              <a:rPr lang="tr-TR" sz="2000" b="1" dirty="0" smtClean="0">
                <a:latin typeface="Arial Black" pitchFamily="34" charset="0"/>
                <a:cs typeface="Aharoni" pitchFamily="2" charset="-79"/>
              </a:rPr>
              <a:t>HOST DİSEASE</a:t>
            </a:r>
            <a:endParaRPr lang="tr-TR" sz="2000" b="1" dirty="0">
              <a:latin typeface="Arial Black" pitchFamily="34" charset="0"/>
              <a:cs typeface="Aharoni" pitchFamily="2" charset="-79"/>
            </a:endParaRPr>
          </a:p>
        </p:txBody>
      </p:sp>
      <p:sp>
        <p:nvSpPr>
          <p:cNvPr id="9" name="8 Dikdörtgen"/>
          <p:cNvSpPr/>
          <p:nvPr/>
        </p:nvSpPr>
        <p:spPr>
          <a:xfrm>
            <a:off x="0" y="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762000" y="3581400"/>
            <a:ext cx="10896600" cy="2862322"/>
          </a:xfrm>
          <a:prstGeom prst="rect">
            <a:avLst/>
          </a:prstGeom>
        </p:spPr>
        <p:txBody>
          <a:bodyPr wrap="square">
            <a:spAutoFit/>
          </a:bodyPr>
          <a:lstStyle/>
          <a:p>
            <a:pPr algn="ctr">
              <a:lnSpc>
                <a:spcPct val="200000"/>
              </a:lnSpc>
            </a:pPr>
            <a:r>
              <a:rPr lang="en-US" dirty="0" smtClean="0"/>
              <a:t>Acute GVHD is a common complication of allogeneic hematopoietic cell transplant (HCT) </a:t>
            </a:r>
            <a:endParaRPr lang="tr-TR" dirty="0" smtClean="0"/>
          </a:p>
          <a:p>
            <a:pPr algn="ctr">
              <a:lnSpc>
                <a:spcPct val="200000"/>
              </a:lnSpc>
            </a:pPr>
            <a:r>
              <a:rPr lang="en-US" dirty="0" smtClean="0"/>
              <a:t>that classically presents in the early post-transplantation period. </a:t>
            </a:r>
            <a:r>
              <a:rPr lang="en-US" u="sng" dirty="0" smtClean="0"/>
              <a:t>It is thought to be primarily a T cell mediated disease that occurs when immune cells transplanted from a non-identical donor (the graft) recognize the transplant recipient (the host) as foreign, thereby initiating an immune reaction that causes disease in the transplant </a:t>
            </a:r>
            <a:r>
              <a:rPr lang="en-US" dirty="0" smtClean="0"/>
              <a:t>recipient. </a:t>
            </a:r>
            <a:r>
              <a:rPr lang="en-US" dirty="0" smtClean="0">
                <a:solidFill>
                  <a:srgbClr val="FF0000"/>
                </a:solidFill>
              </a:rPr>
              <a:t>The skin, gastrointestinal tract, and liver are the principal target organs in patients with acute GVHD</a:t>
            </a:r>
            <a:r>
              <a:rPr lang="en-US" dirty="0" smtClean="0"/>
              <a:t>.</a:t>
            </a: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609600" y="1066800"/>
            <a:ext cx="10972800" cy="615553"/>
          </a:xfrm>
        </p:spPr>
        <p:txBody>
          <a:bodyPr/>
          <a:lstStyle/>
          <a:p>
            <a:r>
              <a:rPr lang="tr-TR" dirty="0" err="1" smtClean="0"/>
              <a:t>Basic</a:t>
            </a:r>
            <a:r>
              <a:rPr lang="tr-TR" dirty="0" smtClean="0"/>
              <a:t> for a</a:t>
            </a:r>
            <a:r>
              <a:rPr lang="en-US" dirty="0" smtClean="0"/>
              <a:t>GVHD</a:t>
            </a:r>
            <a:r>
              <a:rPr lang="tr-TR" dirty="0" smtClean="0"/>
              <a:t> Understanding</a:t>
            </a:r>
            <a:r>
              <a:rPr lang="en-US" dirty="0" smtClean="0"/>
              <a:t>?</a:t>
            </a:r>
            <a:endParaRPr lang="en-US" dirty="0"/>
          </a:p>
        </p:txBody>
      </p:sp>
      <p:sp>
        <p:nvSpPr>
          <p:cNvPr id="15363" name="Rectangle 1027"/>
          <p:cNvSpPr>
            <a:spLocks noGrp="1" noChangeArrowheads="1"/>
          </p:cNvSpPr>
          <p:nvPr>
            <p:ph type="body" idx="4294967295"/>
          </p:nvPr>
        </p:nvSpPr>
        <p:spPr>
          <a:xfrm>
            <a:off x="1066800" y="2667000"/>
            <a:ext cx="10972800" cy="3810000"/>
          </a:xfrm>
          <a:prstGeom prst="rect">
            <a:avLst/>
          </a:prstGeom>
        </p:spPr>
        <p:txBody>
          <a:bodyPr>
            <a:normAutofit/>
          </a:bodyPr>
          <a:lstStyle/>
          <a:p>
            <a:pPr>
              <a:lnSpc>
                <a:spcPct val="200000"/>
              </a:lnSpc>
            </a:pPr>
            <a:r>
              <a:rPr lang="en-US" dirty="0" smtClean="0"/>
              <a:t>It </a:t>
            </a:r>
            <a:r>
              <a:rPr lang="en-US" dirty="0"/>
              <a:t>requires (</a:t>
            </a:r>
            <a:r>
              <a:rPr lang="en-US" dirty="0" smtClean="0"/>
              <a:t>prerequisites):</a:t>
            </a:r>
          </a:p>
          <a:p>
            <a:pPr lvl="1">
              <a:lnSpc>
                <a:spcPct val="200000"/>
              </a:lnSpc>
            </a:pPr>
            <a:r>
              <a:rPr lang="tr-TR" u="sng" dirty="0" smtClean="0">
                <a:solidFill>
                  <a:srgbClr val="C00000"/>
                </a:solidFill>
              </a:rPr>
              <a:t>.. </a:t>
            </a:r>
            <a:r>
              <a:rPr lang="en-US" u="sng" dirty="0" smtClean="0">
                <a:solidFill>
                  <a:srgbClr val="C00000"/>
                </a:solidFill>
              </a:rPr>
              <a:t>a </a:t>
            </a:r>
            <a:r>
              <a:rPr lang="en-US" u="sng" dirty="0">
                <a:solidFill>
                  <a:srgbClr val="C00000"/>
                </a:solidFill>
              </a:rPr>
              <a:t>recipient expresses tissue antigens that are not present in the donor</a:t>
            </a:r>
            <a:r>
              <a:rPr lang="en-US" u="sng" dirty="0" smtClean="0">
                <a:solidFill>
                  <a:srgbClr val="C00000"/>
                </a:solidFill>
              </a:rPr>
              <a:t>.</a:t>
            </a:r>
            <a:endParaRPr lang="en-US" u="sng" dirty="0">
              <a:solidFill>
                <a:srgbClr val="C00000"/>
              </a:solidFill>
            </a:endParaRPr>
          </a:p>
          <a:p>
            <a:pPr lvl="1">
              <a:lnSpc>
                <a:spcPct val="200000"/>
              </a:lnSpc>
            </a:pPr>
            <a:r>
              <a:rPr lang="tr-TR" u="sng" dirty="0" smtClean="0">
                <a:solidFill>
                  <a:srgbClr val="C00000"/>
                </a:solidFill>
              </a:rPr>
              <a:t>.. </a:t>
            </a:r>
            <a:r>
              <a:rPr lang="en-US" u="sng" dirty="0" smtClean="0">
                <a:solidFill>
                  <a:srgbClr val="C00000"/>
                </a:solidFill>
              </a:rPr>
              <a:t>a </a:t>
            </a:r>
            <a:r>
              <a:rPr lang="en-US" u="sng" dirty="0">
                <a:solidFill>
                  <a:srgbClr val="C00000"/>
                </a:solidFill>
              </a:rPr>
              <a:t>donor graft  </a:t>
            </a:r>
            <a:r>
              <a:rPr lang="en-US" u="sng" dirty="0" smtClean="0">
                <a:solidFill>
                  <a:srgbClr val="C00000"/>
                </a:solidFill>
              </a:rPr>
              <a:t>react</a:t>
            </a:r>
            <a:r>
              <a:rPr lang="tr-TR" u="sng" dirty="0" smtClean="0">
                <a:solidFill>
                  <a:srgbClr val="C00000"/>
                </a:solidFill>
              </a:rPr>
              <a:t> </a:t>
            </a:r>
            <a:r>
              <a:rPr lang="tr-TR" u="sng" dirty="0" err="1" smtClean="0">
                <a:solidFill>
                  <a:srgbClr val="C00000"/>
                </a:solidFill>
              </a:rPr>
              <a:t>against</a:t>
            </a:r>
            <a:r>
              <a:rPr lang="tr-TR" u="sng" dirty="0" smtClean="0">
                <a:solidFill>
                  <a:srgbClr val="C00000"/>
                </a:solidFill>
              </a:rPr>
              <a:t> to the </a:t>
            </a:r>
            <a:r>
              <a:rPr lang="en-US" u="sng" dirty="0" smtClean="0">
                <a:solidFill>
                  <a:srgbClr val="C00000"/>
                </a:solidFill>
              </a:rPr>
              <a:t>recipient antigens with </a:t>
            </a:r>
            <a:r>
              <a:rPr lang="en-US" u="sng" dirty="0">
                <a:solidFill>
                  <a:srgbClr val="C00000"/>
                </a:solidFill>
              </a:rPr>
              <a:t>immunologically competent </a:t>
            </a:r>
            <a:r>
              <a:rPr lang="en-US" u="sng" dirty="0" smtClean="0">
                <a:solidFill>
                  <a:srgbClr val="C00000"/>
                </a:solidFill>
              </a:rPr>
              <a:t>cells</a:t>
            </a:r>
          </a:p>
          <a:p>
            <a:pPr>
              <a:lnSpc>
                <a:spcPct val="200000"/>
              </a:lnSpc>
            </a:pPr>
            <a:r>
              <a:rPr lang="en-US" dirty="0" smtClean="0">
                <a:solidFill>
                  <a:schemeClr val="accent6">
                    <a:lumMod val="50000"/>
                  </a:schemeClr>
                </a:solidFill>
              </a:rPr>
              <a:t>Recipient unable </a:t>
            </a:r>
            <a:r>
              <a:rPr lang="en-US" dirty="0">
                <a:solidFill>
                  <a:schemeClr val="accent6">
                    <a:lumMod val="50000"/>
                  </a:schemeClr>
                </a:solidFill>
              </a:rPr>
              <a:t>to </a:t>
            </a:r>
            <a:r>
              <a:rPr lang="tr-TR" dirty="0" err="1" smtClean="0">
                <a:solidFill>
                  <a:schemeClr val="accent6">
                    <a:lumMod val="50000"/>
                  </a:schemeClr>
                </a:solidFill>
              </a:rPr>
              <a:t>overcome</a:t>
            </a:r>
            <a:r>
              <a:rPr lang="tr-TR" dirty="0" smtClean="0">
                <a:solidFill>
                  <a:schemeClr val="accent6">
                    <a:lumMod val="50000"/>
                  </a:schemeClr>
                </a:solidFill>
              </a:rPr>
              <a:t> </a:t>
            </a:r>
            <a:r>
              <a:rPr lang="en-US" dirty="0" smtClean="0">
                <a:solidFill>
                  <a:schemeClr val="accent6">
                    <a:lumMod val="50000"/>
                  </a:schemeClr>
                </a:solidFill>
              </a:rPr>
              <a:t> </a:t>
            </a:r>
            <a:r>
              <a:rPr lang="en-US" dirty="0">
                <a:solidFill>
                  <a:schemeClr val="accent6">
                    <a:lumMod val="50000"/>
                  </a:schemeClr>
                </a:solidFill>
              </a:rPr>
              <a:t>immune </a:t>
            </a:r>
            <a:r>
              <a:rPr lang="tr-TR" dirty="0" err="1" smtClean="0">
                <a:solidFill>
                  <a:schemeClr val="accent6">
                    <a:lumMod val="50000"/>
                  </a:schemeClr>
                </a:solidFill>
              </a:rPr>
              <a:t>attack</a:t>
            </a:r>
            <a:endParaRPr lang="en-US" dirty="0">
              <a:solidFill>
                <a:schemeClr val="accent6">
                  <a:lumMod val="50000"/>
                </a:schemeClr>
              </a:solidFill>
            </a:endParaRPr>
          </a:p>
          <a:p>
            <a:pPr>
              <a:lnSpc>
                <a:spcPct val="200000"/>
              </a:lnSpc>
            </a:pPr>
            <a:endParaRPr lang="en-US" dirty="0"/>
          </a:p>
        </p:txBody>
      </p:sp>
      <p:sp>
        <p:nvSpPr>
          <p:cNvPr id="4" name="3 Dikdörtgen"/>
          <p:cNvSpPr/>
          <p:nvPr/>
        </p:nvSpPr>
        <p:spPr>
          <a:xfrm>
            <a:off x="685800" y="1828800"/>
            <a:ext cx="11988800" cy="430887"/>
          </a:xfrm>
          <a:prstGeom prst="rect">
            <a:avLst/>
          </a:prstGeom>
        </p:spPr>
        <p:txBody>
          <a:bodyPr wrap="square">
            <a:spAutoFit/>
          </a:bodyPr>
          <a:lstStyle/>
          <a:p>
            <a:r>
              <a:rPr lang="en-US" sz="2200" u="sng" dirty="0" smtClean="0">
                <a:solidFill>
                  <a:schemeClr val="accent6">
                    <a:lumMod val="50000"/>
                  </a:schemeClr>
                </a:solidFill>
                <a:latin typeface="+mj-lt"/>
              </a:rPr>
              <a:t>A </a:t>
            </a:r>
            <a:r>
              <a:rPr lang="tr-TR" sz="2200" u="sng" dirty="0" smtClean="0">
                <a:solidFill>
                  <a:schemeClr val="accent6">
                    <a:lumMod val="50000"/>
                  </a:schemeClr>
                </a:solidFill>
                <a:latin typeface="+mj-lt"/>
              </a:rPr>
              <a:t> </a:t>
            </a:r>
            <a:r>
              <a:rPr lang="en-US" sz="2200" u="sng" dirty="0" smtClean="0">
                <a:solidFill>
                  <a:schemeClr val="accent6">
                    <a:lumMod val="50000"/>
                  </a:schemeClr>
                </a:solidFill>
                <a:latin typeface="+mj-lt"/>
              </a:rPr>
              <a:t>donor origin cell mediated reaction against </a:t>
            </a:r>
            <a:r>
              <a:rPr lang="tr-TR" sz="2200" u="sng" dirty="0" smtClean="0">
                <a:solidFill>
                  <a:schemeClr val="accent6">
                    <a:lumMod val="50000"/>
                  </a:schemeClr>
                </a:solidFill>
                <a:latin typeface="+mj-lt"/>
              </a:rPr>
              <a:t>to the </a:t>
            </a:r>
            <a:r>
              <a:rPr lang="en-US" sz="2200" u="sng" dirty="0" smtClean="0">
                <a:solidFill>
                  <a:schemeClr val="accent6">
                    <a:lumMod val="50000"/>
                  </a:schemeClr>
                </a:solidFill>
                <a:latin typeface="+mj-lt"/>
              </a:rPr>
              <a:t>recipient tissues</a:t>
            </a:r>
            <a:endParaRPr lang="en-US" sz="2200" u="sng" dirty="0">
              <a:solidFill>
                <a:schemeClr val="accent6">
                  <a:lumMod val="50000"/>
                </a:schemeClr>
              </a:solidFill>
              <a:latin typeface="+mj-lt"/>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4800" y="838200"/>
            <a:ext cx="10972800" cy="615553"/>
          </a:xfrm>
        </p:spPr>
        <p:txBody>
          <a:bodyPr/>
          <a:lstStyle/>
          <a:p>
            <a:r>
              <a:rPr lang="en-US" b="1" dirty="0"/>
              <a:t>Why do we have to </a:t>
            </a:r>
            <a:r>
              <a:rPr lang="tr-TR" b="1" dirty="0" smtClean="0"/>
              <a:t>HLA </a:t>
            </a:r>
            <a:r>
              <a:rPr lang="en-US" b="1" dirty="0" smtClean="0"/>
              <a:t>match</a:t>
            </a:r>
            <a:r>
              <a:rPr lang="en-US" b="1" dirty="0"/>
              <a:t>?</a:t>
            </a:r>
          </a:p>
        </p:txBody>
      </p:sp>
      <p:sp>
        <p:nvSpPr>
          <p:cNvPr id="11267" name="Rectangle 3"/>
          <p:cNvSpPr>
            <a:spLocks noGrp="1" noChangeArrowheads="1"/>
          </p:cNvSpPr>
          <p:nvPr>
            <p:ph type="body" idx="4294967295"/>
          </p:nvPr>
        </p:nvSpPr>
        <p:spPr>
          <a:xfrm>
            <a:off x="914400" y="1905000"/>
            <a:ext cx="10668000" cy="4114800"/>
          </a:xfrm>
          <a:prstGeom prst="rect">
            <a:avLst/>
          </a:prstGeom>
        </p:spPr>
        <p:txBody>
          <a:bodyPr/>
          <a:lstStyle/>
          <a:p>
            <a:pPr>
              <a:lnSpc>
                <a:spcPct val="200000"/>
              </a:lnSpc>
            </a:pPr>
            <a:r>
              <a:rPr lang="en-US" dirty="0"/>
              <a:t>BMT = immune system transplant</a:t>
            </a:r>
          </a:p>
          <a:p>
            <a:pPr>
              <a:lnSpc>
                <a:spcPct val="200000"/>
              </a:lnSpc>
            </a:pPr>
            <a:r>
              <a:rPr lang="en-US" dirty="0"/>
              <a:t>HLA molecules act as T cell “</a:t>
            </a:r>
            <a:r>
              <a:rPr lang="en-US" dirty="0" err="1"/>
              <a:t>superantigens</a:t>
            </a:r>
            <a:r>
              <a:rPr lang="en-US" dirty="0"/>
              <a:t>”</a:t>
            </a:r>
          </a:p>
          <a:p>
            <a:pPr>
              <a:lnSpc>
                <a:spcPct val="200000"/>
              </a:lnSpc>
            </a:pPr>
            <a:r>
              <a:rPr lang="en-US" dirty="0"/>
              <a:t>All somatic tissues express HLA class I</a:t>
            </a:r>
          </a:p>
          <a:p>
            <a:pPr>
              <a:lnSpc>
                <a:spcPct val="200000"/>
              </a:lnSpc>
            </a:pPr>
            <a:r>
              <a:rPr lang="en-US" dirty="0"/>
              <a:t>Transferred T cell could “over-react</a:t>
            </a:r>
            <a:r>
              <a:rPr lang="en-US" dirty="0" smtClean="0"/>
              <a:t>”</a:t>
            </a:r>
            <a:r>
              <a:rPr lang="tr-TR" dirty="0" smtClean="0"/>
              <a:t>  to </a:t>
            </a:r>
            <a:r>
              <a:rPr lang="tr-TR" dirty="0" err="1" smtClean="0"/>
              <a:t>recipient</a:t>
            </a:r>
            <a:endParaRPr lang="en-US"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247154606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08000" y="1066800"/>
            <a:ext cx="10972800" cy="615553"/>
          </a:xfrm>
        </p:spPr>
        <p:txBody>
          <a:bodyPr/>
          <a:lstStyle/>
          <a:p>
            <a:r>
              <a:rPr lang="en-US" b="1" dirty="0"/>
              <a:t>If there is a “match”, </a:t>
            </a:r>
            <a:r>
              <a:rPr lang="en-US" b="1" dirty="0">
                <a:solidFill>
                  <a:schemeClr val="tx1"/>
                </a:solidFill>
              </a:rPr>
              <a:t>why GVHD?</a:t>
            </a:r>
          </a:p>
        </p:txBody>
      </p:sp>
      <p:sp>
        <p:nvSpPr>
          <p:cNvPr id="12291" name="Rectangle 3"/>
          <p:cNvSpPr>
            <a:spLocks noGrp="1" noChangeArrowheads="1"/>
          </p:cNvSpPr>
          <p:nvPr>
            <p:ph type="body" idx="4294967295"/>
          </p:nvPr>
        </p:nvSpPr>
        <p:spPr>
          <a:xfrm>
            <a:off x="609600" y="2133600"/>
            <a:ext cx="11277600" cy="4325112"/>
          </a:xfrm>
          <a:prstGeom prst="rect">
            <a:avLst/>
          </a:prstGeom>
        </p:spPr>
        <p:txBody>
          <a:bodyPr>
            <a:normAutofit/>
          </a:bodyPr>
          <a:lstStyle/>
          <a:p>
            <a:pPr>
              <a:lnSpc>
                <a:spcPct val="150000"/>
              </a:lnSpc>
            </a:pPr>
            <a:r>
              <a:rPr lang="en-US" dirty="0"/>
              <a:t>HLA molecules “show” what’s inside</a:t>
            </a:r>
          </a:p>
          <a:p>
            <a:pPr>
              <a:lnSpc>
                <a:spcPct val="150000"/>
              </a:lnSpc>
            </a:pPr>
            <a:r>
              <a:rPr lang="en-US" dirty="0"/>
              <a:t>We are all different inside</a:t>
            </a:r>
          </a:p>
          <a:p>
            <a:pPr>
              <a:lnSpc>
                <a:spcPct val="150000"/>
              </a:lnSpc>
            </a:pPr>
            <a:r>
              <a:rPr lang="en-US" dirty="0"/>
              <a:t>GVHD results from T cell reactivity toward </a:t>
            </a:r>
            <a:r>
              <a:rPr lang="en-US" u="sng" dirty="0"/>
              <a:t>polymorphisms </a:t>
            </a:r>
            <a:r>
              <a:rPr lang="en-US" dirty="0"/>
              <a:t>between donor and host.</a:t>
            </a:r>
          </a:p>
          <a:p>
            <a:pPr lvl="1">
              <a:lnSpc>
                <a:spcPct val="200000"/>
              </a:lnSpc>
            </a:pPr>
            <a:r>
              <a:rPr lang="en-US" sz="2800" b="1" dirty="0" smtClean="0"/>
              <a:t>This can be a good thing  (GVL)</a:t>
            </a:r>
          </a:p>
          <a:p>
            <a:pPr lvl="2">
              <a:lnSpc>
                <a:spcPct val="150000"/>
              </a:lnSpc>
            </a:pPr>
            <a:r>
              <a:rPr lang="en-US" sz="2800" dirty="0" smtClean="0"/>
              <a:t>or</a:t>
            </a:r>
          </a:p>
          <a:p>
            <a:pPr lvl="1">
              <a:lnSpc>
                <a:spcPct val="150000"/>
              </a:lnSpc>
            </a:pPr>
            <a:r>
              <a:rPr lang="en-US" sz="2800" b="1" dirty="0" smtClean="0">
                <a:solidFill>
                  <a:srgbClr val="C00000"/>
                </a:solidFill>
              </a:rPr>
              <a:t>This </a:t>
            </a:r>
            <a:r>
              <a:rPr lang="en-US" sz="2800" b="1" dirty="0">
                <a:solidFill>
                  <a:srgbClr val="C00000"/>
                </a:solidFill>
              </a:rPr>
              <a:t>can be a bad </a:t>
            </a:r>
            <a:r>
              <a:rPr lang="en-US" sz="2800" b="1" dirty="0" smtClean="0">
                <a:solidFill>
                  <a:srgbClr val="C00000"/>
                </a:solidFill>
              </a:rPr>
              <a:t>thing (GVHD)</a:t>
            </a:r>
            <a:endParaRPr lang="en-US" sz="2800" b="1" dirty="0">
              <a:solidFill>
                <a:srgbClr val="C00000"/>
              </a:solidFil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14516989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8000" y="838200"/>
            <a:ext cx="10972800" cy="1066800"/>
          </a:xfrm>
        </p:spPr>
        <p:txBody>
          <a:bodyPr>
            <a:noAutofit/>
          </a:bodyPr>
          <a:lstStyle/>
          <a:p>
            <a:r>
              <a:rPr lang="en-US" dirty="0"/>
              <a:t>Polymorphisms can </a:t>
            </a:r>
            <a:r>
              <a:rPr lang="tr-TR" dirty="0" smtClean="0"/>
              <a:t/>
            </a:r>
            <a:br>
              <a:rPr lang="tr-TR" dirty="0" smtClean="0"/>
            </a:br>
            <a:r>
              <a:rPr lang="en-US" dirty="0" smtClean="0"/>
              <a:t>help </a:t>
            </a:r>
            <a:r>
              <a:rPr lang="en-US" dirty="0"/>
              <a:t>rid disease or cause GVHD</a:t>
            </a:r>
          </a:p>
        </p:txBody>
      </p:sp>
      <p:sp>
        <p:nvSpPr>
          <p:cNvPr id="14339" name="Rectangle 3"/>
          <p:cNvSpPr>
            <a:spLocks noGrp="1" noChangeArrowheads="1"/>
          </p:cNvSpPr>
          <p:nvPr>
            <p:ph type="body" sz="half" idx="1"/>
          </p:nvPr>
        </p:nvSpPr>
        <p:spPr>
          <a:xfrm>
            <a:off x="624673" y="2895600"/>
            <a:ext cx="5384800" cy="2215991"/>
          </a:xfrm>
        </p:spPr>
        <p:txBody>
          <a:bodyPr/>
          <a:lstStyle/>
          <a:p>
            <a:pPr>
              <a:lnSpc>
                <a:spcPct val="150000"/>
              </a:lnSpc>
            </a:pPr>
            <a:r>
              <a:rPr lang="en-US" b="1" dirty="0"/>
              <a:t>H -Y</a:t>
            </a:r>
          </a:p>
          <a:p>
            <a:pPr lvl="1">
              <a:lnSpc>
                <a:spcPct val="150000"/>
              </a:lnSpc>
            </a:pPr>
            <a:r>
              <a:rPr lang="en-US" dirty="0"/>
              <a:t>antigen from Y chromosome</a:t>
            </a:r>
          </a:p>
          <a:p>
            <a:pPr lvl="1">
              <a:lnSpc>
                <a:spcPct val="150000"/>
              </a:lnSpc>
            </a:pPr>
            <a:r>
              <a:rPr lang="en-US" dirty="0"/>
              <a:t>expressed ubiquitously</a:t>
            </a:r>
          </a:p>
          <a:p>
            <a:pPr lvl="1">
              <a:lnSpc>
                <a:spcPct val="150000"/>
              </a:lnSpc>
            </a:pPr>
            <a:r>
              <a:rPr lang="en-US" dirty="0"/>
              <a:t>target for CTL responses </a:t>
            </a:r>
          </a:p>
          <a:p>
            <a:pPr lvl="1">
              <a:lnSpc>
                <a:spcPct val="150000"/>
              </a:lnSpc>
            </a:pPr>
            <a:r>
              <a:rPr lang="en-US" b="1" u="sng" dirty="0">
                <a:solidFill>
                  <a:srgbClr val="C00000"/>
                </a:solidFill>
              </a:rPr>
              <a:t>CTL response leads to less relapse, more GVHD</a:t>
            </a:r>
          </a:p>
        </p:txBody>
      </p:sp>
      <p:sp>
        <p:nvSpPr>
          <p:cNvPr id="14340" name="Rectangle 4"/>
          <p:cNvSpPr>
            <a:spLocks noGrp="1" noChangeArrowheads="1"/>
          </p:cNvSpPr>
          <p:nvPr>
            <p:ph type="body" sz="half" idx="2"/>
          </p:nvPr>
        </p:nvSpPr>
        <p:spPr>
          <a:xfrm>
            <a:off x="6248400" y="2457018"/>
            <a:ext cx="5384800" cy="3093154"/>
          </a:xfrm>
        </p:spPr>
        <p:txBody>
          <a:bodyPr/>
          <a:lstStyle/>
          <a:p>
            <a:pPr>
              <a:lnSpc>
                <a:spcPct val="150000"/>
              </a:lnSpc>
            </a:pPr>
            <a:r>
              <a:rPr lang="en-US" b="1" dirty="0"/>
              <a:t>HA-1</a:t>
            </a:r>
          </a:p>
          <a:p>
            <a:pPr lvl="1">
              <a:lnSpc>
                <a:spcPct val="150000"/>
              </a:lnSpc>
            </a:pPr>
            <a:r>
              <a:rPr lang="en-US" dirty="0"/>
              <a:t>polymorphic</a:t>
            </a:r>
          </a:p>
          <a:p>
            <a:pPr lvl="1">
              <a:lnSpc>
                <a:spcPct val="150000"/>
              </a:lnSpc>
            </a:pPr>
            <a:r>
              <a:rPr lang="en-US" dirty="0"/>
              <a:t>unknown function</a:t>
            </a:r>
          </a:p>
          <a:p>
            <a:pPr lvl="1">
              <a:lnSpc>
                <a:spcPct val="150000"/>
              </a:lnSpc>
            </a:pPr>
            <a:r>
              <a:rPr lang="en-US" dirty="0"/>
              <a:t>expressed only on hematopoietic cells</a:t>
            </a:r>
          </a:p>
          <a:p>
            <a:pPr lvl="1">
              <a:lnSpc>
                <a:spcPct val="150000"/>
              </a:lnSpc>
            </a:pPr>
            <a:r>
              <a:rPr lang="en-US" dirty="0"/>
              <a:t>target for CTL responses</a:t>
            </a:r>
          </a:p>
          <a:p>
            <a:pPr lvl="1">
              <a:lnSpc>
                <a:spcPct val="150000"/>
              </a:lnSpc>
            </a:pPr>
            <a:r>
              <a:rPr lang="en-US" b="1" u="sng" dirty="0">
                <a:solidFill>
                  <a:srgbClr val="C00000"/>
                </a:solidFill>
              </a:rPr>
              <a:t>CTL response leads to less relapse, no GVHD</a:t>
            </a:r>
          </a:p>
          <a:p>
            <a:pPr lvl="1">
              <a:lnSpc>
                <a:spcPct val="150000"/>
              </a:lnSpc>
            </a:pPr>
            <a:endParaRPr lang="en-US" dirty="0"/>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276893613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AutoShape 4"/>
          <p:cNvSpPr>
            <a:spLocks noChangeArrowheads="1"/>
          </p:cNvSpPr>
          <p:nvPr/>
        </p:nvSpPr>
        <p:spPr bwMode="auto">
          <a:xfrm>
            <a:off x="203200" y="609600"/>
            <a:ext cx="11074400" cy="5715000"/>
          </a:xfrm>
          <a:prstGeom prst="irregularSeal2">
            <a:avLst/>
          </a:prstGeom>
          <a:noFill/>
          <a:ln w="9525">
            <a:solidFill>
              <a:schemeClr val="tx1"/>
            </a:solidFill>
            <a:miter lim="800000"/>
            <a:headEnd/>
            <a:tailEnd/>
          </a:ln>
          <a:effectLst/>
        </p:spPr>
        <p:txBody>
          <a:bodyPr wrap="none" anchor="ctr"/>
          <a:lstStyle/>
          <a:p>
            <a:endParaRPr lang="tr-TR"/>
          </a:p>
        </p:txBody>
      </p:sp>
      <p:grpSp>
        <p:nvGrpSpPr>
          <p:cNvPr id="2" name="Group 8"/>
          <p:cNvGrpSpPr>
            <a:grpSpLocks/>
          </p:cNvGrpSpPr>
          <p:nvPr/>
        </p:nvGrpSpPr>
        <p:grpSpPr bwMode="auto">
          <a:xfrm>
            <a:off x="3048000" y="3429000"/>
            <a:ext cx="1117600" cy="609600"/>
            <a:chOff x="1776" y="480"/>
            <a:chExt cx="3696" cy="3360"/>
          </a:xfrm>
        </p:grpSpPr>
        <p:sp>
          <p:nvSpPr>
            <p:cNvPr id="9225" name="Oval 9"/>
            <p:cNvSpPr>
              <a:spLocks noChangeArrowheads="1"/>
            </p:cNvSpPr>
            <p:nvPr/>
          </p:nvSpPr>
          <p:spPr bwMode="auto">
            <a:xfrm>
              <a:off x="1776" y="480"/>
              <a:ext cx="3696" cy="3360"/>
            </a:xfrm>
            <a:prstGeom prst="ellipse">
              <a:avLst/>
            </a:prstGeom>
            <a:noFill/>
            <a:ln w="9525">
              <a:solidFill>
                <a:schemeClr val="tx1"/>
              </a:solidFill>
              <a:round/>
              <a:headEnd/>
              <a:tailEnd/>
            </a:ln>
            <a:effectLst/>
          </p:spPr>
          <p:txBody>
            <a:bodyPr wrap="none" anchor="ctr"/>
            <a:lstStyle/>
            <a:p>
              <a:endParaRPr lang="tr-TR"/>
            </a:p>
          </p:txBody>
        </p:sp>
        <p:grpSp>
          <p:nvGrpSpPr>
            <p:cNvPr id="3" name="Group 10"/>
            <p:cNvGrpSpPr>
              <a:grpSpLocks/>
            </p:cNvGrpSpPr>
            <p:nvPr/>
          </p:nvGrpSpPr>
          <p:grpSpPr bwMode="auto">
            <a:xfrm>
              <a:off x="2384" y="1059"/>
              <a:ext cx="2025" cy="2202"/>
              <a:chOff x="1968" y="1344"/>
              <a:chExt cx="1920" cy="1824"/>
            </a:xfrm>
          </p:grpSpPr>
          <p:sp>
            <p:nvSpPr>
              <p:cNvPr id="9227" name="Oval 11"/>
              <p:cNvSpPr>
                <a:spLocks noChangeArrowheads="1"/>
              </p:cNvSpPr>
              <p:nvPr/>
            </p:nvSpPr>
            <p:spPr bwMode="auto">
              <a:xfrm>
                <a:off x="2448" y="216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28" name="Oval 12"/>
              <p:cNvSpPr>
                <a:spLocks noChangeArrowheads="1"/>
              </p:cNvSpPr>
              <p:nvPr/>
            </p:nvSpPr>
            <p:spPr bwMode="auto">
              <a:xfrm>
                <a:off x="3360" y="216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29" name="Oval 13"/>
              <p:cNvSpPr>
                <a:spLocks noChangeArrowheads="1"/>
              </p:cNvSpPr>
              <p:nvPr/>
            </p:nvSpPr>
            <p:spPr bwMode="auto">
              <a:xfrm>
                <a:off x="2064" y="2592"/>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0" name="Oval 14"/>
              <p:cNvSpPr>
                <a:spLocks noChangeArrowheads="1"/>
              </p:cNvSpPr>
              <p:nvPr/>
            </p:nvSpPr>
            <p:spPr bwMode="auto">
              <a:xfrm>
                <a:off x="2880" y="1344"/>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1" name="Oval 15"/>
              <p:cNvSpPr>
                <a:spLocks noChangeArrowheads="1"/>
              </p:cNvSpPr>
              <p:nvPr/>
            </p:nvSpPr>
            <p:spPr bwMode="auto">
              <a:xfrm>
                <a:off x="3600" y="168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2" name="Oval 16"/>
              <p:cNvSpPr>
                <a:spLocks noChangeArrowheads="1"/>
              </p:cNvSpPr>
              <p:nvPr/>
            </p:nvSpPr>
            <p:spPr bwMode="auto">
              <a:xfrm>
                <a:off x="3360" y="2688"/>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3" name="Oval 17"/>
              <p:cNvSpPr>
                <a:spLocks noChangeArrowheads="1"/>
              </p:cNvSpPr>
              <p:nvPr/>
            </p:nvSpPr>
            <p:spPr bwMode="auto">
              <a:xfrm>
                <a:off x="1968" y="168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grpSp>
      </p:grpSp>
      <p:sp>
        <p:nvSpPr>
          <p:cNvPr id="9235" name="Oval 19"/>
          <p:cNvSpPr>
            <a:spLocks noChangeArrowheads="1"/>
          </p:cNvSpPr>
          <p:nvPr/>
        </p:nvSpPr>
        <p:spPr bwMode="auto">
          <a:xfrm>
            <a:off x="4709584" y="3540126"/>
            <a:ext cx="1397000" cy="900113"/>
          </a:xfrm>
          <a:prstGeom prst="ellipse">
            <a:avLst/>
          </a:prstGeom>
          <a:noFill/>
          <a:ln w="9525">
            <a:solidFill>
              <a:schemeClr val="tx1"/>
            </a:solidFill>
            <a:round/>
            <a:headEnd/>
            <a:tailEnd/>
          </a:ln>
          <a:effectLst/>
        </p:spPr>
        <p:txBody>
          <a:bodyPr wrap="none" anchor="ctr"/>
          <a:lstStyle/>
          <a:p>
            <a:endParaRPr lang="tr-TR"/>
          </a:p>
        </p:txBody>
      </p:sp>
      <p:sp>
        <p:nvSpPr>
          <p:cNvPr id="9236" name="Oval 20"/>
          <p:cNvSpPr>
            <a:spLocks noChangeArrowheads="1"/>
          </p:cNvSpPr>
          <p:nvPr/>
        </p:nvSpPr>
        <p:spPr bwMode="auto">
          <a:xfrm>
            <a:off x="5130801" y="3959226"/>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7" name="Oval 21"/>
          <p:cNvSpPr>
            <a:spLocks noChangeArrowheads="1"/>
          </p:cNvSpPr>
          <p:nvPr/>
        </p:nvSpPr>
        <p:spPr bwMode="auto">
          <a:xfrm>
            <a:off x="5494867" y="3959226"/>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8" name="Oval 22"/>
          <p:cNvSpPr>
            <a:spLocks noChangeArrowheads="1"/>
          </p:cNvSpPr>
          <p:nvPr/>
        </p:nvSpPr>
        <p:spPr bwMode="auto">
          <a:xfrm>
            <a:off x="4978401" y="4098926"/>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9" name="Oval 23"/>
          <p:cNvSpPr>
            <a:spLocks noChangeArrowheads="1"/>
          </p:cNvSpPr>
          <p:nvPr/>
        </p:nvSpPr>
        <p:spPr bwMode="auto">
          <a:xfrm>
            <a:off x="5302251" y="3695700"/>
            <a:ext cx="116416" cy="1539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0" name="Oval 24"/>
          <p:cNvSpPr>
            <a:spLocks noChangeArrowheads="1"/>
          </p:cNvSpPr>
          <p:nvPr/>
        </p:nvSpPr>
        <p:spPr bwMode="auto">
          <a:xfrm>
            <a:off x="5590118" y="3803651"/>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1" name="Oval 25"/>
          <p:cNvSpPr>
            <a:spLocks noChangeArrowheads="1"/>
          </p:cNvSpPr>
          <p:nvPr/>
        </p:nvSpPr>
        <p:spPr bwMode="auto">
          <a:xfrm>
            <a:off x="5494867" y="4129089"/>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2" name="Oval 26"/>
          <p:cNvSpPr>
            <a:spLocks noChangeArrowheads="1"/>
          </p:cNvSpPr>
          <p:nvPr/>
        </p:nvSpPr>
        <p:spPr bwMode="auto">
          <a:xfrm>
            <a:off x="4940301" y="3803651"/>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3" name="Rectangle 27"/>
          <p:cNvSpPr>
            <a:spLocks noChangeArrowheads="1"/>
          </p:cNvSpPr>
          <p:nvPr/>
        </p:nvSpPr>
        <p:spPr bwMode="auto">
          <a:xfrm>
            <a:off x="4955118" y="3470275"/>
            <a:ext cx="184149"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4" name="Rectangle 28"/>
          <p:cNvSpPr>
            <a:spLocks noChangeArrowheads="1"/>
          </p:cNvSpPr>
          <p:nvPr/>
        </p:nvSpPr>
        <p:spPr bwMode="auto">
          <a:xfrm>
            <a:off x="5431367" y="3429000"/>
            <a:ext cx="184151"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5" name="Rectangle 29"/>
          <p:cNvSpPr>
            <a:spLocks noChangeArrowheads="1"/>
          </p:cNvSpPr>
          <p:nvPr/>
        </p:nvSpPr>
        <p:spPr bwMode="auto">
          <a:xfrm>
            <a:off x="5844118" y="3554413"/>
            <a:ext cx="184149" cy="1651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6" name="Rectangle 30"/>
          <p:cNvSpPr>
            <a:spLocks noChangeArrowheads="1"/>
          </p:cNvSpPr>
          <p:nvPr/>
        </p:nvSpPr>
        <p:spPr bwMode="auto">
          <a:xfrm>
            <a:off x="6013451" y="4094164"/>
            <a:ext cx="184149" cy="166687"/>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7" name="Rectangle 31"/>
          <p:cNvSpPr>
            <a:spLocks noChangeArrowheads="1"/>
          </p:cNvSpPr>
          <p:nvPr/>
        </p:nvSpPr>
        <p:spPr bwMode="auto">
          <a:xfrm>
            <a:off x="5630334" y="4329114"/>
            <a:ext cx="184151" cy="166687"/>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8" name="Rectangle 32"/>
          <p:cNvSpPr>
            <a:spLocks noChangeArrowheads="1"/>
          </p:cNvSpPr>
          <p:nvPr/>
        </p:nvSpPr>
        <p:spPr bwMode="auto">
          <a:xfrm>
            <a:off x="4878918" y="4302125"/>
            <a:ext cx="184149"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9" name="Rectangle 33"/>
          <p:cNvSpPr>
            <a:spLocks noChangeArrowheads="1"/>
          </p:cNvSpPr>
          <p:nvPr/>
        </p:nvSpPr>
        <p:spPr bwMode="auto">
          <a:xfrm>
            <a:off x="4572001" y="3844925"/>
            <a:ext cx="184151"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1" name="Rectangle 35"/>
          <p:cNvSpPr>
            <a:spLocks noChangeArrowheads="1"/>
          </p:cNvSpPr>
          <p:nvPr/>
        </p:nvSpPr>
        <p:spPr bwMode="auto">
          <a:xfrm>
            <a:off x="2235200" y="5638800"/>
            <a:ext cx="508000" cy="4572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2" name="Oval 36"/>
          <p:cNvSpPr>
            <a:spLocks noChangeArrowheads="1"/>
          </p:cNvSpPr>
          <p:nvPr/>
        </p:nvSpPr>
        <p:spPr bwMode="auto">
          <a:xfrm>
            <a:off x="2362200" y="5746750"/>
            <a:ext cx="211667" cy="2682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54" name="Rectangle 38"/>
          <p:cNvSpPr>
            <a:spLocks noChangeArrowheads="1"/>
          </p:cNvSpPr>
          <p:nvPr/>
        </p:nvSpPr>
        <p:spPr bwMode="auto">
          <a:xfrm>
            <a:off x="3251200" y="5638800"/>
            <a:ext cx="508000" cy="5334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5" name="Oval 39"/>
          <p:cNvSpPr>
            <a:spLocks noChangeArrowheads="1"/>
          </p:cNvSpPr>
          <p:nvPr/>
        </p:nvSpPr>
        <p:spPr bwMode="auto">
          <a:xfrm>
            <a:off x="3378200" y="5764214"/>
            <a:ext cx="211667" cy="31432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57" name="Rectangle 41"/>
          <p:cNvSpPr>
            <a:spLocks noChangeArrowheads="1"/>
          </p:cNvSpPr>
          <p:nvPr/>
        </p:nvSpPr>
        <p:spPr bwMode="auto">
          <a:xfrm>
            <a:off x="4368800" y="5410200"/>
            <a:ext cx="508000" cy="4572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8" name="Oval 42"/>
          <p:cNvSpPr>
            <a:spLocks noChangeArrowheads="1"/>
          </p:cNvSpPr>
          <p:nvPr/>
        </p:nvSpPr>
        <p:spPr bwMode="auto">
          <a:xfrm>
            <a:off x="4495800" y="5518150"/>
            <a:ext cx="211667" cy="2682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60" name="Rectangle 44"/>
          <p:cNvSpPr>
            <a:spLocks noChangeArrowheads="1"/>
          </p:cNvSpPr>
          <p:nvPr/>
        </p:nvSpPr>
        <p:spPr bwMode="auto">
          <a:xfrm>
            <a:off x="5384800" y="5105400"/>
            <a:ext cx="812800" cy="6858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61" name="Oval 45"/>
          <p:cNvSpPr>
            <a:spLocks noChangeArrowheads="1"/>
          </p:cNvSpPr>
          <p:nvPr/>
        </p:nvSpPr>
        <p:spPr bwMode="auto">
          <a:xfrm>
            <a:off x="5588000" y="5267326"/>
            <a:ext cx="338667" cy="40322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63" name="Text Box 47"/>
          <p:cNvSpPr txBox="1">
            <a:spLocks noChangeArrowheads="1"/>
          </p:cNvSpPr>
          <p:nvPr/>
        </p:nvSpPr>
        <p:spPr bwMode="auto">
          <a:xfrm>
            <a:off x="8636001" y="5181600"/>
            <a:ext cx="747320"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Virus</a:t>
            </a:r>
          </a:p>
        </p:txBody>
      </p:sp>
      <p:grpSp>
        <p:nvGrpSpPr>
          <p:cNvPr id="4" name="Group 56"/>
          <p:cNvGrpSpPr>
            <a:grpSpLocks/>
          </p:cNvGrpSpPr>
          <p:nvPr/>
        </p:nvGrpSpPr>
        <p:grpSpPr bwMode="auto">
          <a:xfrm>
            <a:off x="3657600" y="1752600"/>
            <a:ext cx="1625600" cy="1104900"/>
            <a:chOff x="288" y="1560"/>
            <a:chExt cx="1824" cy="1752"/>
          </a:xfrm>
        </p:grpSpPr>
        <p:grpSp>
          <p:nvGrpSpPr>
            <p:cNvPr id="5" name="Group 57"/>
            <p:cNvGrpSpPr>
              <a:grpSpLocks/>
            </p:cNvGrpSpPr>
            <p:nvPr/>
          </p:nvGrpSpPr>
          <p:grpSpPr bwMode="auto">
            <a:xfrm>
              <a:off x="288" y="1977"/>
              <a:ext cx="1103" cy="1335"/>
              <a:chOff x="288" y="1920"/>
              <a:chExt cx="1344" cy="1440"/>
            </a:xfrm>
          </p:grpSpPr>
          <p:sp>
            <p:nvSpPr>
              <p:cNvPr id="9274" name="Oval 58"/>
              <p:cNvSpPr>
                <a:spLocks noChangeArrowheads="1"/>
              </p:cNvSpPr>
              <p:nvPr/>
            </p:nvSpPr>
            <p:spPr bwMode="auto">
              <a:xfrm>
                <a:off x="432" y="1920"/>
                <a:ext cx="1008" cy="624"/>
              </a:xfrm>
              <a:prstGeom prst="ellipse">
                <a:avLst/>
              </a:prstGeom>
              <a:solidFill>
                <a:schemeClr val="bg2"/>
              </a:solidFill>
              <a:ln w="9525">
                <a:solidFill>
                  <a:schemeClr val="tx1"/>
                </a:solidFill>
                <a:round/>
                <a:headEnd/>
                <a:tailEnd/>
              </a:ln>
              <a:effectLst/>
            </p:spPr>
            <p:txBody>
              <a:bodyPr wrap="none" anchor="ctr"/>
              <a:lstStyle/>
              <a:p>
                <a:endParaRPr lang="tr-TR"/>
              </a:p>
            </p:txBody>
          </p:sp>
          <p:sp>
            <p:nvSpPr>
              <p:cNvPr id="9275" name="Oval 59"/>
              <p:cNvSpPr>
                <a:spLocks noChangeArrowheads="1"/>
              </p:cNvSpPr>
              <p:nvPr/>
            </p:nvSpPr>
            <p:spPr bwMode="auto">
              <a:xfrm>
                <a:off x="288" y="2544"/>
                <a:ext cx="1344" cy="816"/>
              </a:xfrm>
              <a:prstGeom prst="ellipse">
                <a:avLst/>
              </a:prstGeom>
              <a:solidFill>
                <a:schemeClr val="bg2"/>
              </a:solidFill>
              <a:ln w="9525">
                <a:solidFill>
                  <a:schemeClr val="tx1"/>
                </a:solidFill>
                <a:round/>
                <a:headEnd/>
                <a:tailEnd/>
              </a:ln>
              <a:effectLst/>
            </p:spPr>
            <p:txBody>
              <a:bodyPr wrap="none" anchor="ctr"/>
              <a:lstStyle/>
              <a:p>
                <a:endParaRPr lang="tr-TR"/>
              </a:p>
            </p:txBody>
          </p:sp>
        </p:grpSp>
        <p:sp>
          <p:nvSpPr>
            <p:cNvPr id="9276" name="Freeform 60"/>
            <p:cNvSpPr>
              <a:spLocks/>
            </p:cNvSpPr>
            <p:nvPr/>
          </p:nvSpPr>
          <p:spPr bwMode="auto">
            <a:xfrm>
              <a:off x="288" y="1560"/>
              <a:ext cx="1824" cy="1196"/>
            </a:xfrm>
            <a:custGeom>
              <a:avLst/>
              <a:gdLst/>
              <a:ahLst/>
              <a:cxnLst>
                <a:cxn ang="0">
                  <a:pos x="0" y="840"/>
                </a:cxn>
                <a:cxn ang="0">
                  <a:pos x="672" y="840"/>
                </a:cxn>
                <a:cxn ang="0">
                  <a:pos x="1248" y="696"/>
                </a:cxn>
                <a:cxn ang="0">
                  <a:pos x="1584" y="936"/>
                </a:cxn>
                <a:cxn ang="0">
                  <a:pos x="1776" y="120"/>
                </a:cxn>
                <a:cxn ang="0">
                  <a:pos x="2064" y="216"/>
                </a:cxn>
              </a:cxnLst>
              <a:rect l="0" t="0" r="r" b="b"/>
              <a:pathLst>
                <a:path w="2064" h="1032">
                  <a:moveTo>
                    <a:pt x="0" y="840"/>
                  </a:moveTo>
                  <a:cubicBezTo>
                    <a:pt x="232" y="852"/>
                    <a:pt x="464" y="864"/>
                    <a:pt x="672" y="840"/>
                  </a:cubicBezTo>
                  <a:cubicBezTo>
                    <a:pt x="880" y="816"/>
                    <a:pt x="1096" y="680"/>
                    <a:pt x="1248" y="696"/>
                  </a:cubicBezTo>
                  <a:cubicBezTo>
                    <a:pt x="1400" y="712"/>
                    <a:pt x="1496" y="1032"/>
                    <a:pt x="1584" y="936"/>
                  </a:cubicBezTo>
                  <a:cubicBezTo>
                    <a:pt x="1672" y="840"/>
                    <a:pt x="1696" y="240"/>
                    <a:pt x="1776" y="120"/>
                  </a:cubicBezTo>
                  <a:cubicBezTo>
                    <a:pt x="1856" y="0"/>
                    <a:pt x="1960" y="108"/>
                    <a:pt x="2064" y="216"/>
                  </a:cubicBezTo>
                </a:path>
              </a:pathLst>
            </a:custGeom>
            <a:noFill/>
            <a:ln w="73025" cap="flat" cmpd="sng">
              <a:solidFill>
                <a:schemeClr val="accent1"/>
              </a:solidFill>
              <a:prstDash val="solid"/>
              <a:round/>
              <a:headEnd/>
              <a:tailEnd/>
            </a:ln>
            <a:effectLst/>
          </p:spPr>
          <p:txBody>
            <a:bodyPr wrap="none" anchor="ctr"/>
            <a:lstStyle/>
            <a:p>
              <a:endParaRPr lang="tr-TR"/>
            </a:p>
          </p:txBody>
        </p:sp>
      </p:grpSp>
      <p:sp>
        <p:nvSpPr>
          <p:cNvPr id="9277" name="AutoShape 61"/>
          <p:cNvSpPr>
            <a:spLocks noChangeArrowheads="1"/>
          </p:cNvSpPr>
          <p:nvPr/>
        </p:nvSpPr>
        <p:spPr bwMode="auto">
          <a:xfrm>
            <a:off x="7416800" y="3200400"/>
            <a:ext cx="6096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
        <p:nvSpPr>
          <p:cNvPr id="9281" name="AutoShape 65"/>
          <p:cNvSpPr>
            <a:spLocks noChangeArrowheads="1"/>
          </p:cNvSpPr>
          <p:nvPr/>
        </p:nvSpPr>
        <p:spPr bwMode="auto">
          <a:xfrm rot="-435182">
            <a:off x="5080000" y="1852613"/>
            <a:ext cx="2032000" cy="609600"/>
          </a:xfrm>
          <a:prstGeom prst="leftArrow">
            <a:avLst>
              <a:gd name="adj1" fmla="val 21870"/>
              <a:gd name="adj2" fmla="val 62500"/>
            </a:avLst>
          </a:prstGeom>
          <a:noFill/>
          <a:ln w="9525">
            <a:solidFill>
              <a:schemeClr val="tx1"/>
            </a:solidFill>
            <a:miter lim="800000"/>
            <a:headEnd/>
            <a:tailEnd/>
          </a:ln>
          <a:effectLst/>
        </p:spPr>
        <p:txBody>
          <a:bodyPr wrap="none" anchor="ctr"/>
          <a:lstStyle/>
          <a:p>
            <a:endParaRPr lang="tr-TR"/>
          </a:p>
        </p:txBody>
      </p:sp>
      <p:sp>
        <p:nvSpPr>
          <p:cNvPr id="9282" name="AutoShape 66"/>
          <p:cNvSpPr>
            <a:spLocks noChangeArrowheads="1"/>
          </p:cNvSpPr>
          <p:nvPr/>
        </p:nvSpPr>
        <p:spPr bwMode="auto">
          <a:xfrm rot="1748915">
            <a:off x="5054115" y="2599994"/>
            <a:ext cx="1930400" cy="609600"/>
          </a:xfrm>
          <a:prstGeom prst="leftArrow">
            <a:avLst>
              <a:gd name="adj1" fmla="val 21870"/>
              <a:gd name="adj2" fmla="val 59375"/>
            </a:avLst>
          </a:prstGeom>
          <a:noFill/>
          <a:ln w="9525">
            <a:solidFill>
              <a:schemeClr val="tx1"/>
            </a:solidFill>
            <a:miter lim="800000"/>
            <a:headEnd/>
            <a:tailEnd/>
          </a:ln>
          <a:effectLst/>
        </p:spPr>
        <p:txBody>
          <a:bodyPr wrap="none" anchor="ctr"/>
          <a:lstStyle/>
          <a:p>
            <a:endParaRPr lang="tr-TR"/>
          </a:p>
        </p:txBody>
      </p:sp>
      <p:sp>
        <p:nvSpPr>
          <p:cNvPr id="9283" name="Oval 67"/>
          <p:cNvSpPr>
            <a:spLocks noChangeArrowheads="1"/>
          </p:cNvSpPr>
          <p:nvPr/>
        </p:nvSpPr>
        <p:spPr bwMode="auto">
          <a:xfrm>
            <a:off x="2641601" y="2514600"/>
            <a:ext cx="393700" cy="48895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84" name="Text Box 68"/>
          <p:cNvSpPr txBox="1">
            <a:spLocks noChangeArrowheads="1"/>
          </p:cNvSpPr>
          <p:nvPr/>
        </p:nvSpPr>
        <p:spPr bwMode="auto">
          <a:xfrm>
            <a:off x="2743200" y="3048000"/>
            <a:ext cx="3454400" cy="307777"/>
          </a:xfrm>
          <a:prstGeom prst="rect">
            <a:avLst/>
          </a:prstGeom>
          <a:noFill/>
          <a:ln w="9525">
            <a:noFill/>
            <a:miter lim="800000"/>
            <a:headEnd/>
            <a:tailEnd/>
          </a:ln>
          <a:effectLst/>
        </p:spPr>
        <p:txBody>
          <a:bodyPr wrap="square" anchor="ctr">
            <a:spAutoFit/>
          </a:bodyPr>
          <a:lstStyle/>
          <a:p>
            <a:r>
              <a:rPr lang="en-US" sz="1400" b="1" dirty="0">
                <a:solidFill>
                  <a:srgbClr val="C00000"/>
                </a:solidFill>
                <a:latin typeface="Comic Sans MS" pitchFamily="66" charset="0"/>
              </a:rPr>
              <a:t>Viral or intracellular protein</a:t>
            </a:r>
          </a:p>
        </p:txBody>
      </p:sp>
      <p:sp>
        <p:nvSpPr>
          <p:cNvPr id="9286" name="Text Box 70"/>
          <p:cNvSpPr txBox="1">
            <a:spLocks noChangeArrowheads="1"/>
          </p:cNvSpPr>
          <p:nvPr/>
        </p:nvSpPr>
        <p:spPr bwMode="auto">
          <a:xfrm>
            <a:off x="1016000" y="6139934"/>
            <a:ext cx="3397084" cy="369332"/>
          </a:xfrm>
          <a:prstGeom prst="rect">
            <a:avLst/>
          </a:prstGeom>
          <a:noFill/>
          <a:ln w="9525">
            <a:noFill/>
            <a:miter lim="800000"/>
            <a:headEnd/>
            <a:tailEnd/>
          </a:ln>
          <a:effectLst/>
        </p:spPr>
        <p:txBody>
          <a:bodyPr wrap="none" anchor="ctr">
            <a:spAutoFit/>
          </a:bodyPr>
          <a:lstStyle/>
          <a:p>
            <a:r>
              <a:rPr lang="en-US" b="1">
                <a:solidFill>
                  <a:srgbClr val="C00000"/>
                </a:solidFill>
                <a:latin typeface="Comic Sans MS" pitchFamily="66" charset="0"/>
              </a:rPr>
              <a:t>Displayed with HLA molecule</a:t>
            </a:r>
          </a:p>
        </p:txBody>
      </p:sp>
      <p:sp>
        <p:nvSpPr>
          <p:cNvPr id="9287" name="Freeform 71"/>
          <p:cNvSpPr>
            <a:spLocks/>
          </p:cNvSpPr>
          <p:nvPr/>
        </p:nvSpPr>
        <p:spPr bwMode="auto">
          <a:xfrm>
            <a:off x="2353733" y="3052764"/>
            <a:ext cx="2065867" cy="2128837"/>
          </a:xfrm>
          <a:custGeom>
            <a:avLst/>
            <a:gdLst/>
            <a:ahLst/>
            <a:cxnLst>
              <a:cxn ang="0">
                <a:pos x="143" y="0"/>
              </a:cxn>
              <a:cxn ang="0">
                <a:pos x="40" y="237"/>
              </a:cxn>
              <a:cxn ang="0">
                <a:pos x="136" y="669"/>
              </a:cxn>
              <a:cxn ang="0">
                <a:pos x="856" y="909"/>
              </a:cxn>
              <a:cxn ang="0">
                <a:pos x="856" y="1341"/>
              </a:cxn>
            </a:cxnLst>
            <a:rect l="0" t="0" r="r" b="b"/>
            <a:pathLst>
              <a:path w="976" h="1341">
                <a:moveTo>
                  <a:pt x="143" y="0"/>
                </a:moveTo>
                <a:cubicBezTo>
                  <a:pt x="128" y="39"/>
                  <a:pt x="41" y="126"/>
                  <a:pt x="40" y="237"/>
                </a:cubicBezTo>
                <a:cubicBezTo>
                  <a:pt x="39" y="348"/>
                  <a:pt x="0" y="557"/>
                  <a:pt x="136" y="669"/>
                </a:cubicBezTo>
                <a:cubicBezTo>
                  <a:pt x="272" y="781"/>
                  <a:pt x="736" y="797"/>
                  <a:pt x="856" y="909"/>
                </a:cubicBezTo>
                <a:cubicBezTo>
                  <a:pt x="976" y="1021"/>
                  <a:pt x="856" y="1269"/>
                  <a:pt x="856" y="1341"/>
                </a:cubicBezTo>
              </a:path>
            </a:pathLst>
          </a:custGeom>
          <a:noFill/>
          <a:ln w="38100" cap="flat" cmpd="sng">
            <a:solidFill>
              <a:schemeClr val="tx1"/>
            </a:solidFill>
            <a:prstDash val="solid"/>
            <a:round/>
            <a:headEnd/>
            <a:tailEnd type="stealth" w="lg" len="lg"/>
          </a:ln>
          <a:effectLst/>
        </p:spPr>
        <p:txBody>
          <a:bodyPr wrap="none" anchor="ctr"/>
          <a:lstStyle/>
          <a:p>
            <a:endParaRPr lang="tr-TR"/>
          </a:p>
        </p:txBody>
      </p:sp>
      <p:sp>
        <p:nvSpPr>
          <p:cNvPr id="54" name="Text Box 11"/>
          <p:cNvSpPr txBox="1">
            <a:spLocks noChangeArrowheads="1"/>
          </p:cNvSpPr>
          <p:nvPr/>
        </p:nvSpPr>
        <p:spPr bwMode="auto">
          <a:xfrm>
            <a:off x="1625601" y="5040868"/>
            <a:ext cx="1332416" cy="369332"/>
          </a:xfrm>
          <a:prstGeom prst="rect">
            <a:avLst/>
          </a:prstGeom>
          <a:noFill/>
          <a:ln w="9525">
            <a:noFill/>
            <a:miter lim="800000"/>
            <a:headEnd/>
            <a:tailEnd/>
          </a:ln>
          <a:effectLst/>
        </p:spPr>
        <p:txBody>
          <a:bodyPr wrap="none" anchor="ctr">
            <a:spAutoFit/>
          </a:bodyPr>
          <a:lstStyle/>
          <a:p>
            <a:r>
              <a:rPr lang="en-US" b="1" dirty="0"/>
              <a:t>HLA Class </a:t>
            </a:r>
            <a:r>
              <a:rPr lang="en-US" b="1" dirty="0" smtClean="0"/>
              <a:t>I -</a:t>
            </a:r>
            <a:endParaRPr lang="en-US" b="1" dirty="0"/>
          </a:p>
        </p:txBody>
      </p:sp>
      <p:sp>
        <p:nvSpPr>
          <p:cNvPr id="56" name="Text Box 60"/>
          <p:cNvSpPr txBox="1">
            <a:spLocks noChangeArrowheads="1"/>
          </p:cNvSpPr>
          <p:nvPr/>
        </p:nvSpPr>
        <p:spPr bwMode="auto">
          <a:xfrm>
            <a:off x="7213600" y="5638800"/>
            <a:ext cx="2619628" cy="369332"/>
          </a:xfrm>
          <a:prstGeom prst="rect">
            <a:avLst/>
          </a:prstGeom>
          <a:noFill/>
          <a:ln w="9525">
            <a:noFill/>
            <a:miter lim="800000"/>
            <a:headEnd/>
            <a:tailEnd/>
          </a:ln>
          <a:effectLst/>
        </p:spPr>
        <p:txBody>
          <a:bodyPr wrap="none" anchor="ctr">
            <a:spAutoFit/>
          </a:bodyPr>
          <a:lstStyle/>
          <a:p>
            <a:r>
              <a:rPr lang="en-US" b="1" dirty="0" smtClean="0">
                <a:solidFill>
                  <a:srgbClr val="C00000"/>
                </a:solidFill>
                <a:latin typeface="Comic Sans MS" pitchFamily="66" charset="0"/>
              </a:rPr>
              <a:t>Endogenous </a:t>
            </a:r>
            <a:r>
              <a:rPr lang="en-US" b="1" dirty="0">
                <a:solidFill>
                  <a:srgbClr val="C00000"/>
                </a:solidFill>
                <a:latin typeface="Comic Sans MS" pitchFamily="66" charset="0"/>
              </a:rPr>
              <a:t>substance</a:t>
            </a:r>
          </a:p>
        </p:txBody>
      </p:sp>
      <p:sp>
        <p:nvSpPr>
          <p:cNvPr id="58" name="46 Başlık"/>
          <p:cNvSpPr>
            <a:spLocks noGrp="1"/>
          </p:cNvSpPr>
          <p:nvPr>
            <p:ph type="title"/>
          </p:nvPr>
        </p:nvSpPr>
        <p:spPr>
          <a:xfrm>
            <a:off x="203200" y="533400"/>
            <a:ext cx="115824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55" name="54 Oval"/>
          <p:cNvSpPr/>
          <p:nvPr/>
        </p:nvSpPr>
        <p:spPr>
          <a:xfrm>
            <a:off x="7721600" y="3124200"/>
            <a:ext cx="3149600" cy="1905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278" name="Oval 62"/>
          <p:cNvSpPr>
            <a:spLocks noChangeArrowheads="1"/>
          </p:cNvSpPr>
          <p:nvPr/>
        </p:nvSpPr>
        <p:spPr bwMode="auto">
          <a:xfrm>
            <a:off x="8128000" y="3505200"/>
            <a:ext cx="2133600" cy="1371600"/>
          </a:xfrm>
          <a:prstGeom prst="ellipse">
            <a:avLst/>
          </a:prstGeom>
          <a:solidFill>
            <a:schemeClr val="accent2"/>
          </a:solidFill>
          <a:ln w="9525">
            <a:solidFill>
              <a:schemeClr val="tx1"/>
            </a:solidFill>
            <a:round/>
            <a:headEnd/>
            <a:tailEnd/>
          </a:ln>
          <a:effectLst/>
        </p:spPr>
        <p:txBody>
          <a:bodyPr wrap="none" anchor="ctr"/>
          <a:lstStyle/>
          <a:p>
            <a:r>
              <a:rPr lang="en-US" dirty="0">
                <a:latin typeface="Comic Sans MS" pitchFamily="66" charset="0"/>
              </a:rPr>
              <a:t>Nucleus</a:t>
            </a:r>
          </a:p>
        </p:txBody>
      </p:sp>
      <p:sp>
        <p:nvSpPr>
          <p:cNvPr id="9222" name="AutoShape 6"/>
          <p:cNvSpPr>
            <a:spLocks noChangeArrowheads="1"/>
          </p:cNvSpPr>
          <p:nvPr/>
        </p:nvSpPr>
        <p:spPr bwMode="auto">
          <a:xfrm>
            <a:off x="8534400" y="3581400"/>
            <a:ext cx="6096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
        <p:nvSpPr>
          <p:cNvPr id="9220" name="AutoShape 4"/>
          <p:cNvSpPr>
            <a:spLocks noChangeArrowheads="1"/>
          </p:cNvSpPr>
          <p:nvPr/>
        </p:nvSpPr>
        <p:spPr bwMode="auto">
          <a:xfrm>
            <a:off x="10160000" y="3886200"/>
            <a:ext cx="6096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
        <p:nvSpPr>
          <p:cNvPr id="5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AutoShape 4"/>
          <p:cNvSpPr>
            <a:spLocks noChangeArrowheads="1"/>
          </p:cNvSpPr>
          <p:nvPr/>
        </p:nvSpPr>
        <p:spPr bwMode="auto">
          <a:xfrm>
            <a:off x="203200" y="609600"/>
            <a:ext cx="11074400" cy="5715000"/>
          </a:xfrm>
          <a:prstGeom prst="irregularSeal2">
            <a:avLst/>
          </a:prstGeom>
          <a:noFill/>
          <a:ln w="9525">
            <a:solidFill>
              <a:schemeClr val="tx1"/>
            </a:solidFill>
            <a:miter lim="800000"/>
            <a:headEnd/>
            <a:tailEnd/>
          </a:ln>
          <a:effectLst/>
        </p:spPr>
        <p:txBody>
          <a:bodyPr wrap="none" anchor="ctr"/>
          <a:lstStyle/>
          <a:p>
            <a:endParaRPr lang="tr-TR"/>
          </a:p>
        </p:txBody>
      </p:sp>
      <p:sp>
        <p:nvSpPr>
          <p:cNvPr id="6153" name="Oval 9"/>
          <p:cNvSpPr>
            <a:spLocks noChangeArrowheads="1"/>
          </p:cNvSpPr>
          <p:nvPr/>
        </p:nvSpPr>
        <p:spPr bwMode="auto">
          <a:xfrm>
            <a:off x="8026400" y="3886200"/>
            <a:ext cx="914400" cy="609600"/>
          </a:xfrm>
          <a:prstGeom prst="ellipse">
            <a:avLst/>
          </a:prstGeom>
          <a:noFill/>
          <a:ln w="9525">
            <a:solidFill>
              <a:schemeClr val="tx1"/>
            </a:solidFill>
            <a:round/>
            <a:headEnd/>
            <a:tailEnd/>
          </a:ln>
          <a:effectLst/>
        </p:spPr>
        <p:txBody>
          <a:bodyPr wrap="none" anchor="ctr"/>
          <a:lstStyle/>
          <a:p>
            <a:endParaRPr lang="tr-TR"/>
          </a:p>
        </p:txBody>
      </p:sp>
      <p:sp>
        <p:nvSpPr>
          <p:cNvPr id="6165" name="Oval 21"/>
          <p:cNvSpPr>
            <a:spLocks noChangeArrowheads="1"/>
          </p:cNvSpPr>
          <p:nvPr/>
        </p:nvSpPr>
        <p:spPr bwMode="auto">
          <a:xfrm>
            <a:off x="6705600" y="2819400"/>
            <a:ext cx="1117600" cy="609600"/>
          </a:xfrm>
          <a:prstGeom prst="ellipse">
            <a:avLst/>
          </a:prstGeom>
          <a:noFill/>
          <a:ln w="9525">
            <a:solidFill>
              <a:schemeClr val="tx1"/>
            </a:solidFill>
            <a:round/>
            <a:headEnd/>
            <a:tailEnd/>
          </a:ln>
          <a:effectLst/>
        </p:spPr>
        <p:txBody>
          <a:bodyPr wrap="none" anchor="ctr"/>
          <a:lstStyle/>
          <a:p>
            <a:endParaRPr lang="tr-TR"/>
          </a:p>
        </p:txBody>
      </p:sp>
      <p:grpSp>
        <p:nvGrpSpPr>
          <p:cNvPr id="2" name="Group 22"/>
          <p:cNvGrpSpPr>
            <a:grpSpLocks/>
          </p:cNvGrpSpPr>
          <p:nvPr/>
        </p:nvGrpSpPr>
        <p:grpSpPr bwMode="auto">
          <a:xfrm>
            <a:off x="6889751" y="2924175"/>
            <a:ext cx="611716" cy="400050"/>
            <a:chOff x="1968" y="1344"/>
            <a:chExt cx="1920" cy="1824"/>
          </a:xfrm>
        </p:grpSpPr>
        <p:sp>
          <p:nvSpPr>
            <p:cNvPr id="6167" name="Oval 23"/>
            <p:cNvSpPr>
              <a:spLocks noChangeArrowheads="1"/>
            </p:cNvSpPr>
            <p:nvPr/>
          </p:nvSpPr>
          <p:spPr bwMode="auto">
            <a:xfrm>
              <a:off x="2448" y="216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68" name="Oval 24"/>
            <p:cNvSpPr>
              <a:spLocks noChangeArrowheads="1"/>
            </p:cNvSpPr>
            <p:nvPr/>
          </p:nvSpPr>
          <p:spPr bwMode="auto">
            <a:xfrm>
              <a:off x="3360" y="216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69" name="Oval 25"/>
            <p:cNvSpPr>
              <a:spLocks noChangeArrowheads="1"/>
            </p:cNvSpPr>
            <p:nvPr/>
          </p:nvSpPr>
          <p:spPr bwMode="auto">
            <a:xfrm>
              <a:off x="2064" y="2592"/>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0" name="Oval 26"/>
            <p:cNvSpPr>
              <a:spLocks noChangeArrowheads="1"/>
            </p:cNvSpPr>
            <p:nvPr/>
          </p:nvSpPr>
          <p:spPr bwMode="auto">
            <a:xfrm>
              <a:off x="2880" y="1344"/>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1" name="Oval 27"/>
            <p:cNvSpPr>
              <a:spLocks noChangeArrowheads="1"/>
            </p:cNvSpPr>
            <p:nvPr/>
          </p:nvSpPr>
          <p:spPr bwMode="auto">
            <a:xfrm>
              <a:off x="3600" y="168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2" name="Oval 28"/>
            <p:cNvSpPr>
              <a:spLocks noChangeArrowheads="1"/>
            </p:cNvSpPr>
            <p:nvPr/>
          </p:nvSpPr>
          <p:spPr bwMode="auto">
            <a:xfrm>
              <a:off x="3360" y="2688"/>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3" name="Oval 29"/>
            <p:cNvSpPr>
              <a:spLocks noChangeArrowheads="1"/>
            </p:cNvSpPr>
            <p:nvPr/>
          </p:nvSpPr>
          <p:spPr bwMode="auto">
            <a:xfrm>
              <a:off x="1968" y="168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grpSp>
      <p:sp>
        <p:nvSpPr>
          <p:cNvPr id="6175" name="Oval 31"/>
          <p:cNvSpPr>
            <a:spLocks noChangeArrowheads="1"/>
          </p:cNvSpPr>
          <p:nvPr/>
        </p:nvSpPr>
        <p:spPr bwMode="auto">
          <a:xfrm>
            <a:off x="5217584" y="3540126"/>
            <a:ext cx="1397000" cy="900113"/>
          </a:xfrm>
          <a:prstGeom prst="ellipse">
            <a:avLst/>
          </a:prstGeom>
          <a:noFill/>
          <a:ln w="9525">
            <a:solidFill>
              <a:schemeClr val="tx1"/>
            </a:solidFill>
            <a:round/>
            <a:headEnd/>
            <a:tailEnd/>
          </a:ln>
          <a:effectLst/>
        </p:spPr>
        <p:txBody>
          <a:bodyPr wrap="none" anchor="ctr"/>
          <a:lstStyle/>
          <a:p>
            <a:endParaRPr lang="tr-TR"/>
          </a:p>
        </p:txBody>
      </p:sp>
      <p:grpSp>
        <p:nvGrpSpPr>
          <p:cNvPr id="3" name="Group 68"/>
          <p:cNvGrpSpPr>
            <a:grpSpLocks/>
          </p:cNvGrpSpPr>
          <p:nvPr/>
        </p:nvGrpSpPr>
        <p:grpSpPr bwMode="auto">
          <a:xfrm>
            <a:off x="5448300" y="3695701"/>
            <a:ext cx="764117" cy="588963"/>
            <a:chOff x="2574" y="2328"/>
            <a:chExt cx="361" cy="371"/>
          </a:xfrm>
        </p:grpSpPr>
        <p:sp>
          <p:nvSpPr>
            <p:cNvPr id="6176" name="Oval 32"/>
            <p:cNvSpPr>
              <a:spLocks noChangeArrowheads="1"/>
            </p:cNvSpPr>
            <p:nvPr/>
          </p:nvSpPr>
          <p:spPr bwMode="auto">
            <a:xfrm>
              <a:off x="2664" y="2494"/>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7" name="Oval 33"/>
            <p:cNvSpPr>
              <a:spLocks noChangeArrowheads="1"/>
            </p:cNvSpPr>
            <p:nvPr/>
          </p:nvSpPr>
          <p:spPr bwMode="auto">
            <a:xfrm>
              <a:off x="2836" y="2494"/>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8" name="Oval 34"/>
            <p:cNvSpPr>
              <a:spLocks noChangeArrowheads="1"/>
            </p:cNvSpPr>
            <p:nvPr/>
          </p:nvSpPr>
          <p:spPr bwMode="auto">
            <a:xfrm>
              <a:off x="2592" y="2582"/>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9" name="Oval 35"/>
            <p:cNvSpPr>
              <a:spLocks noChangeArrowheads="1"/>
            </p:cNvSpPr>
            <p:nvPr/>
          </p:nvSpPr>
          <p:spPr bwMode="auto">
            <a:xfrm>
              <a:off x="2745" y="2328"/>
              <a:ext cx="55" cy="97"/>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0" name="Oval 36"/>
            <p:cNvSpPr>
              <a:spLocks noChangeArrowheads="1"/>
            </p:cNvSpPr>
            <p:nvPr/>
          </p:nvSpPr>
          <p:spPr bwMode="auto">
            <a:xfrm>
              <a:off x="2881" y="2396"/>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1" name="Oval 37"/>
            <p:cNvSpPr>
              <a:spLocks noChangeArrowheads="1"/>
            </p:cNvSpPr>
            <p:nvPr/>
          </p:nvSpPr>
          <p:spPr bwMode="auto">
            <a:xfrm>
              <a:off x="2836" y="2601"/>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2" name="Oval 38"/>
            <p:cNvSpPr>
              <a:spLocks noChangeArrowheads="1"/>
            </p:cNvSpPr>
            <p:nvPr/>
          </p:nvSpPr>
          <p:spPr bwMode="auto">
            <a:xfrm>
              <a:off x="2574" y="2396"/>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grpSp>
      <p:sp>
        <p:nvSpPr>
          <p:cNvPr id="6183" name="Rectangle 39"/>
          <p:cNvSpPr>
            <a:spLocks noChangeArrowheads="1"/>
          </p:cNvSpPr>
          <p:nvPr/>
        </p:nvSpPr>
        <p:spPr bwMode="auto">
          <a:xfrm>
            <a:off x="5463118" y="3470275"/>
            <a:ext cx="184149"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4" name="Rectangle 40"/>
          <p:cNvSpPr>
            <a:spLocks noChangeArrowheads="1"/>
          </p:cNvSpPr>
          <p:nvPr/>
        </p:nvSpPr>
        <p:spPr bwMode="auto">
          <a:xfrm>
            <a:off x="5939367" y="3429000"/>
            <a:ext cx="184151"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5" name="Rectangle 41"/>
          <p:cNvSpPr>
            <a:spLocks noChangeArrowheads="1"/>
          </p:cNvSpPr>
          <p:nvPr/>
        </p:nvSpPr>
        <p:spPr bwMode="auto">
          <a:xfrm>
            <a:off x="6352117" y="3554413"/>
            <a:ext cx="184149" cy="1651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6" name="Rectangle 42"/>
          <p:cNvSpPr>
            <a:spLocks noChangeArrowheads="1"/>
          </p:cNvSpPr>
          <p:nvPr/>
        </p:nvSpPr>
        <p:spPr bwMode="auto">
          <a:xfrm>
            <a:off x="6521451" y="4094164"/>
            <a:ext cx="184149" cy="166687"/>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7" name="Rectangle 43"/>
          <p:cNvSpPr>
            <a:spLocks noChangeArrowheads="1"/>
          </p:cNvSpPr>
          <p:nvPr/>
        </p:nvSpPr>
        <p:spPr bwMode="auto">
          <a:xfrm>
            <a:off x="6138334" y="4329114"/>
            <a:ext cx="184151" cy="166687"/>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8" name="Rectangle 44"/>
          <p:cNvSpPr>
            <a:spLocks noChangeArrowheads="1"/>
          </p:cNvSpPr>
          <p:nvPr/>
        </p:nvSpPr>
        <p:spPr bwMode="auto">
          <a:xfrm>
            <a:off x="5386918" y="4302125"/>
            <a:ext cx="184149"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9" name="Rectangle 45"/>
          <p:cNvSpPr>
            <a:spLocks noChangeArrowheads="1"/>
          </p:cNvSpPr>
          <p:nvPr/>
        </p:nvSpPr>
        <p:spPr bwMode="auto">
          <a:xfrm>
            <a:off x="5080001" y="3844925"/>
            <a:ext cx="184151"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1" name="Rectangle 47"/>
          <p:cNvSpPr>
            <a:spLocks noChangeArrowheads="1"/>
          </p:cNvSpPr>
          <p:nvPr/>
        </p:nvSpPr>
        <p:spPr bwMode="auto">
          <a:xfrm>
            <a:off x="2235200" y="5638800"/>
            <a:ext cx="508000" cy="4572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2" name="Oval 48"/>
          <p:cNvSpPr>
            <a:spLocks noChangeArrowheads="1"/>
          </p:cNvSpPr>
          <p:nvPr/>
        </p:nvSpPr>
        <p:spPr bwMode="auto">
          <a:xfrm>
            <a:off x="2362200" y="5746750"/>
            <a:ext cx="211667" cy="26828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94" name="Rectangle 50"/>
          <p:cNvSpPr>
            <a:spLocks noChangeArrowheads="1"/>
          </p:cNvSpPr>
          <p:nvPr/>
        </p:nvSpPr>
        <p:spPr bwMode="auto">
          <a:xfrm>
            <a:off x="3251200" y="5638800"/>
            <a:ext cx="508000" cy="5334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5" name="Oval 51"/>
          <p:cNvSpPr>
            <a:spLocks noChangeArrowheads="1"/>
          </p:cNvSpPr>
          <p:nvPr/>
        </p:nvSpPr>
        <p:spPr bwMode="auto">
          <a:xfrm>
            <a:off x="3378200" y="5764214"/>
            <a:ext cx="211667" cy="314325"/>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97" name="Rectangle 53"/>
          <p:cNvSpPr>
            <a:spLocks noChangeArrowheads="1"/>
          </p:cNvSpPr>
          <p:nvPr/>
        </p:nvSpPr>
        <p:spPr bwMode="auto">
          <a:xfrm>
            <a:off x="4368800" y="5410200"/>
            <a:ext cx="508000" cy="4572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8" name="Oval 54"/>
          <p:cNvSpPr>
            <a:spLocks noChangeArrowheads="1"/>
          </p:cNvSpPr>
          <p:nvPr/>
        </p:nvSpPr>
        <p:spPr bwMode="auto">
          <a:xfrm>
            <a:off x="4495800" y="5518150"/>
            <a:ext cx="211667" cy="26828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200" name="Rectangle 56"/>
          <p:cNvSpPr>
            <a:spLocks noChangeArrowheads="1"/>
          </p:cNvSpPr>
          <p:nvPr/>
        </p:nvSpPr>
        <p:spPr bwMode="auto">
          <a:xfrm>
            <a:off x="5384800" y="5105400"/>
            <a:ext cx="812800" cy="6858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201" name="Oval 57"/>
          <p:cNvSpPr>
            <a:spLocks noChangeArrowheads="1"/>
          </p:cNvSpPr>
          <p:nvPr/>
        </p:nvSpPr>
        <p:spPr bwMode="auto">
          <a:xfrm>
            <a:off x="5588000" y="5267326"/>
            <a:ext cx="338667" cy="403225"/>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203" name="AutoShape 59"/>
          <p:cNvSpPr>
            <a:spLocks noChangeArrowheads="1"/>
          </p:cNvSpPr>
          <p:nvPr/>
        </p:nvSpPr>
        <p:spPr bwMode="auto">
          <a:xfrm flipH="1">
            <a:off x="3860800" y="2438400"/>
            <a:ext cx="5384800" cy="3886200"/>
          </a:xfrm>
          <a:custGeom>
            <a:avLst/>
            <a:gdLst>
              <a:gd name="G0" fmla="+- 601303 0 0"/>
              <a:gd name="G1" fmla="+- -10179048 0 0"/>
              <a:gd name="G2" fmla="+- 601303 0 -10179048"/>
              <a:gd name="G3" fmla="+- 10800 0 0"/>
              <a:gd name="G4" fmla="+- 0 0 601303"/>
              <a:gd name="T0" fmla="*/ 360 256 1"/>
              <a:gd name="T1" fmla="*/ 0 256 1"/>
              <a:gd name="G5" fmla="+- G2 T0 T1"/>
              <a:gd name="G6" fmla="?: G2 G2 G5"/>
              <a:gd name="G7" fmla="+- 0 0 G6"/>
              <a:gd name="G8" fmla="+- 10398 0 0"/>
              <a:gd name="G9" fmla="+- 0 0 -10179048"/>
              <a:gd name="G10" fmla="+- 10398 0 2700"/>
              <a:gd name="G11" fmla="cos G10 601303"/>
              <a:gd name="G12" fmla="sin G10 601303"/>
              <a:gd name="G13" fmla="cos 13500 601303"/>
              <a:gd name="G14" fmla="sin 13500 601303"/>
              <a:gd name="G15" fmla="+- G11 10800 0"/>
              <a:gd name="G16" fmla="+- G12 10800 0"/>
              <a:gd name="G17" fmla="+- G13 10800 0"/>
              <a:gd name="G18" fmla="+- G14 10800 0"/>
              <a:gd name="G19" fmla="*/ 10398 1 2"/>
              <a:gd name="G20" fmla="+- G19 5400 0"/>
              <a:gd name="G21" fmla="cos G20 601303"/>
              <a:gd name="G22" fmla="sin G20 601303"/>
              <a:gd name="G23" fmla="+- G21 10800 0"/>
              <a:gd name="G24" fmla="+- G12 G23 G22"/>
              <a:gd name="G25" fmla="+- G22 G23 G11"/>
              <a:gd name="G26" fmla="cos 10800 601303"/>
              <a:gd name="G27" fmla="sin 10800 601303"/>
              <a:gd name="G28" fmla="cos 10398 601303"/>
              <a:gd name="G29" fmla="sin 10398 601303"/>
              <a:gd name="G30" fmla="+- G26 10800 0"/>
              <a:gd name="G31" fmla="+- G27 10800 0"/>
              <a:gd name="G32" fmla="+- G28 10800 0"/>
              <a:gd name="G33" fmla="+- G29 10800 0"/>
              <a:gd name="G34" fmla="+- G19 5400 0"/>
              <a:gd name="G35" fmla="cos G34 -10179048"/>
              <a:gd name="G36" fmla="sin G34 -10179048"/>
              <a:gd name="G37" fmla="+/ -10179048 601303 2"/>
              <a:gd name="T2" fmla="*/ 180 256 1"/>
              <a:gd name="T3" fmla="*/ 0 256 1"/>
              <a:gd name="G38" fmla="+- G37 T2 T3"/>
              <a:gd name="G39" fmla="?: G2 G37 G38"/>
              <a:gd name="G40" fmla="cos 10800 G39"/>
              <a:gd name="G41" fmla="sin 10800 G39"/>
              <a:gd name="G42" fmla="cos 10398 G39"/>
              <a:gd name="G43" fmla="sin 10398 G39"/>
              <a:gd name="G44" fmla="+- G40 10800 0"/>
              <a:gd name="G45" fmla="+- G41 10800 0"/>
              <a:gd name="G46" fmla="+- G42 10800 0"/>
              <a:gd name="G47" fmla="+- G43 10800 0"/>
              <a:gd name="G48" fmla="+- G35 10800 0"/>
              <a:gd name="G49" fmla="+- G36 10800 0"/>
              <a:gd name="T4" fmla="*/ 13944 w 21600"/>
              <a:gd name="T5" fmla="*/ 467 h 21600"/>
              <a:gd name="T6" fmla="*/ 1169 w 21600"/>
              <a:gd name="T7" fmla="*/ 6374 h 21600"/>
              <a:gd name="T8" fmla="*/ 13827 w 21600"/>
              <a:gd name="T9" fmla="*/ 852 h 21600"/>
              <a:gd name="T10" fmla="*/ 24127 w 21600"/>
              <a:gd name="T11" fmla="*/ 12952 h 21600"/>
              <a:gd name="T12" fmla="*/ 20800 w 21600"/>
              <a:gd name="T13" fmla="*/ 15354 h 21600"/>
              <a:gd name="T14" fmla="*/ 18399 w 21600"/>
              <a:gd name="T15" fmla="*/ 1202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1064" y="12457"/>
                </a:moveTo>
                <a:cubicBezTo>
                  <a:pt x="21153" y="11909"/>
                  <a:pt x="21198" y="11355"/>
                  <a:pt x="21198" y="10800"/>
                </a:cubicBezTo>
                <a:cubicBezTo>
                  <a:pt x="21198" y="5057"/>
                  <a:pt x="16542" y="402"/>
                  <a:pt x="10800" y="402"/>
                </a:cubicBezTo>
                <a:cubicBezTo>
                  <a:pt x="6738" y="401"/>
                  <a:pt x="3047" y="2767"/>
                  <a:pt x="1351" y="6458"/>
                </a:cubicBezTo>
                <a:lnTo>
                  <a:pt x="986" y="6290"/>
                </a:lnTo>
                <a:cubicBezTo>
                  <a:pt x="2748" y="2456"/>
                  <a:pt x="6580" y="-1"/>
                  <a:pt x="10800" y="0"/>
                </a:cubicBezTo>
                <a:cubicBezTo>
                  <a:pt x="16764" y="0"/>
                  <a:pt x="21600" y="4835"/>
                  <a:pt x="21600" y="10800"/>
                </a:cubicBezTo>
                <a:cubicBezTo>
                  <a:pt x="21600" y="11376"/>
                  <a:pt x="21553" y="11952"/>
                  <a:pt x="21461" y="12522"/>
                </a:cubicBezTo>
                <a:lnTo>
                  <a:pt x="24127" y="12952"/>
                </a:lnTo>
                <a:lnTo>
                  <a:pt x="20800" y="15354"/>
                </a:lnTo>
                <a:lnTo>
                  <a:pt x="18399" y="12027"/>
                </a:lnTo>
                <a:lnTo>
                  <a:pt x="21064" y="12457"/>
                </a:lnTo>
                <a:close/>
              </a:path>
            </a:pathLst>
          </a:custGeom>
          <a:solidFill>
            <a:schemeClr val="bg2"/>
          </a:solidFill>
          <a:ln w="9525">
            <a:solidFill>
              <a:schemeClr val="tx1"/>
            </a:solidFill>
            <a:miter lim="800000"/>
            <a:headEnd/>
            <a:tailEnd/>
          </a:ln>
          <a:effectLst/>
        </p:spPr>
        <p:txBody>
          <a:bodyPr wrap="none" anchor="ctr"/>
          <a:lstStyle/>
          <a:p>
            <a:endParaRPr lang="tr-TR" dirty="0">
              <a:latin typeface="Comic Sans MS" pitchFamily="66" charset="0"/>
            </a:endParaRPr>
          </a:p>
        </p:txBody>
      </p:sp>
      <p:sp>
        <p:nvSpPr>
          <p:cNvPr id="6204" name="Text Box 60"/>
          <p:cNvSpPr txBox="1">
            <a:spLocks noChangeArrowheads="1"/>
          </p:cNvSpPr>
          <p:nvPr/>
        </p:nvSpPr>
        <p:spPr bwMode="auto">
          <a:xfrm>
            <a:off x="7213600" y="6063734"/>
            <a:ext cx="2499402"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Exogenous substance</a:t>
            </a:r>
          </a:p>
        </p:txBody>
      </p:sp>
      <p:sp>
        <p:nvSpPr>
          <p:cNvPr id="6205" name="Text Box 61"/>
          <p:cNvSpPr txBox="1">
            <a:spLocks noChangeArrowheads="1"/>
          </p:cNvSpPr>
          <p:nvPr/>
        </p:nvSpPr>
        <p:spPr bwMode="auto">
          <a:xfrm>
            <a:off x="5994400" y="2101334"/>
            <a:ext cx="2555508"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Degraded in peptides</a:t>
            </a:r>
          </a:p>
        </p:txBody>
      </p:sp>
      <p:sp>
        <p:nvSpPr>
          <p:cNvPr id="6206" name="Text Box 62"/>
          <p:cNvSpPr txBox="1">
            <a:spLocks noChangeArrowheads="1"/>
          </p:cNvSpPr>
          <p:nvPr/>
        </p:nvSpPr>
        <p:spPr bwMode="auto">
          <a:xfrm>
            <a:off x="1422401" y="2863334"/>
            <a:ext cx="3488455"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Combined with HLA molecules</a:t>
            </a:r>
          </a:p>
        </p:txBody>
      </p:sp>
      <p:sp>
        <p:nvSpPr>
          <p:cNvPr id="6207" name="Text Box 63"/>
          <p:cNvSpPr txBox="1">
            <a:spLocks noChangeArrowheads="1"/>
          </p:cNvSpPr>
          <p:nvPr/>
        </p:nvSpPr>
        <p:spPr bwMode="auto">
          <a:xfrm>
            <a:off x="1016000" y="6139934"/>
            <a:ext cx="3397084" cy="369332"/>
          </a:xfrm>
          <a:prstGeom prst="rect">
            <a:avLst/>
          </a:prstGeom>
          <a:noFill/>
          <a:ln w="9525">
            <a:noFill/>
            <a:miter lim="800000"/>
            <a:headEnd/>
            <a:tailEnd/>
          </a:ln>
          <a:effectLst/>
        </p:spPr>
        <p:txBody>
          <a:bodyPr wrap="none" anchor="ctr">
            <a:spAutoFit/>
          </a:bodyPr>
          <a:lstStyle/>
          <a:p>
            <a:r>
              <a:rPr lang="en-US" b="1">
                <a:solidFill>
                  <a:srgbClr val="C00000"/>
                </a:solidFill>
                <a:latin typeface="Comic Sans MS" pitchFamily="66" charset="0"/>
              </a:rPr>
              <a:t>Displayed with HLA molecule</a:t>
            </a:r>
          </a:p>
        </p:txBody>
      </p:sp>
      <p:sp>
        <p:nvSpPr>
          <p:cNvPr id="6208" name="AutoShape 64"/>
          <p:cNvSpPr>
            <a:spLocks noChangeArrowheads="1"/>
          </p:cNvSpPr>
          <p:nvPr/>
        </p:nvSpPr>
        <p:spPr bwMode="auto">
          <a:xfrm>
            <a:off x="10363200" y="5334000"/>
            <a:ext cx="6096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09" name="AutoShape 65"/>
          <p:cNvSpPr>
            <a:spLocks noChangeArrowheads="1"/>
          </p:cNvSpPr>
          <p:nvPr/>
        </p:nvSpPr>
        <p:spPr bwMode="auto">
          <a:xfrm>
            <a:off x="9144000" y="5486400"/>
            <a:ext cx="6096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10" name="AutoShape 66"/>
          <p:cNvSpPr>
            <a:spLocks noChangeArrowheads="1"/>
          </p:cNvSpPr>
          <p:nvPr/>
        </p:nvSpPr>
        <p:spPr bwMode="auto">
          <a:xfrm>
            <a:off x="9245600" y="4800600"/>
            <a:ext cx="6096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11" name="AutoShape 67"/>
          <p:cNvSpPr>
            <a:spLocks noChangeArrowheads="1"/>
          </p:cNvSpPr>
          <p:nvPr/>
        </p:nvSpPr>
        <p:spPr bwMode="auto">
          <a:xfrm>
            <a:off x="8229600" y="4038600"/>
            <a:ext cx="6096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47" name="46 Başlık"/>
          <p:cNvSpPr>
            <a:spLocks noGrp="1"/>
          </p:cNvSpPr>
          <p:nvPr>
            <p:ph type="title"/>
          </p:nvPr>
        </p:nvSpPr>
        <p:spPr>
          <a:xfrm>
            <a:off x="228600" y="838200"/>
            <a:ext cx="115824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48" name="Text Box 11"/>
          <p:cNvSpPr txBox="1">
            <a:spLocks noChangeArrowheads="1"/>
          </p:cNvSpPr>
          <p:nvPr/>
        </p:nvSpPr>
        <p:spPr bwMode="auto">
          <a:xfrm>
            <a:off x="1625601" y="5040868"/>
            <a:ext cx="1393330" cy="369332"/>
          </a:xfrm>
          <a:prstGeom prst="rect">
            <a:avLst/>
          </a:prstGeom>
          <a:noFill/>
          <a:ln w="9525">
            <a:noFill/>
            <a:miter lim="800000"/>
            <a:headEnd/>
            <a:tailEnd/>
          </a:ln>
          <a:effectLst/>
        </p:spPr>
        <p:txBody>
          <a:bodyPr wrap="none" anchor="ctr">
            <a:spAutoFit/>
          </a:bodyPr>
          <a:lstStyle/>
          <a:p>
            <a:r>
              <a:rPr lang="en-US" b="1" dirty="0"/>
              <a:t>HLA Class </a:t>
            </a:r>
            <a:r>
              <a:rPr lang="tr-TR" b="1" dirty="0" smtClean="0"/>
              <a:t>I</a:t>
            </a:r>
            <a:r>
              <a:rPr lang="en-US" b="1" dirty="0" smtClean="0"/>
              <a:t>I -</a:t>
            </a:r>
            <a:endParaRPr lang="en-US" b="1" dirty="0"/>
          </a:p>
        </p:txBody>
      </p:sp>
      <p:sp>
        <p:nvSpPr>
          <p:cNvPr id="5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Freeform 5"/>
          <p:cNvSpPr>
            <a:spLocks/>
          </p:cNvSpPr>
          <p:nvPr/>
        </p:nvSpPr>
        <p:spPr bwMode="auto">
          <a:xfrm>
            <a:off x="2032000" y="2133600"/>
            <a:ext cx="1659467" cy="3810000"/>
          </a:xfrm>
          <a:custGeom>
            <a:avLst/>
            <a:gdLst/>
            <a:ahLst/>
            <a:cxnLst>
              <a:cxn ang="0">
                <a:pos x="0" y="0"/>
              </a:cxn>
              <a:cxn ang="0">
                <a:pos x="528" y="528"/>
              </a:cxn>
              <a:cxn ang="0">
                <a:pos x="768" y="1248"/>
              </a:cxn>
              <a:cxn ang="0">
                <a:pos x="432" y="2016"/>
              </a:cxn>
              <a:cxn ang="0">
                <a:pos x="0" y="2400"/>
              </a:cxn>
            </a:cxnLst>
            <a:rect l="0" t="0" r="r" b="b"/>
            <a:pathLst>
              <a:path w="784" h="2400">
                <a:moveTo>
                  <a:pt x="0" y="0"/>
                </a:moveTo>
                <a:cubicBezTo>
                  <a:pt x="200" y="160"/>
                  <a:pt x="400" y="320"/>
                  <a:pt x="528" y="528"/>
                </a:cubicBezTo>
                <a:cubicBezTo>
                  <a:pt x="656" y="736"/>
                  <a:pt x="784" y="1000"/>
                  <a:pt x="768" y="1248"/>
                </a:cubicBezTo>
                <a:cubicBezTo>
                  <a:pt x="752" y="1496"/>
                  <a:pt x="560" y="1824"/>
                  <a:pt x="432" y="2016"/>
                </a:cubicBezTo>
                <a:cubicBezTo>
                  <a:pt x="304" y="2208"/>
                  <a:pt x="152" y="2304"/>
                  <a:pt x="0" y="2400"/>
                </a:cubicBezTo>
              </a:path>
            </a:pathLst>
          </a:custGeom>
          <a:noFill/>
          <a:ln w="9525" cap="flat" cmpd="sng">
            <a:solidFill>
              <a:schemeClr val="tx1"/>
            </a:solidFill>
            <a:prstDash val="solid"/>
            <a:round/>
            <a:headEnd/>
            <a:tailEnd/>
          </a:ln>
          <a:effectLst/>
        </p:spPr>
        <p:txBody>
          <a:bodyPr wrap="none" anchor="ctr"/>
          <a:lstStyle/>
          <a:p>
            <a:endParaRPr lang="tr-TR"/>
          </a:p>
        </p:txBody>
      </p:sp>
      <p:sp>
        <p:nvSpPr>
          <p:cNvPr id="8198" name="Rectangle 6"/>
          <p:cNvSpPr>
            <a:spLocks noChangeArrowheads="1"/>
          </p:cNvSpPr>
          <p:nvPr/>
        </p:nvSpPr>
        <p:spPr bwMode="auto">
          <a:xfrm>
            <a:off x="2438400" y="2362200"/>
            <a:ext cx="1117600" cy="7620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8199" name="Rectangle 7"/>
          <p:cNvSpPr>
            <a:spLocks noChangeArrowheads="1"/>
          </p:cNvSpPr>
          <p:nvPr/>
        </p:nvSpPr>
        <p:spPr bwMode="auto">
          <a:xfrm>
            <a:off x="2946400" y="4495800"/>
            <a:ext cx="1117600" cy="7620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8200" name="Oval 8"/>
          <p:cNvSpPr>
            <a:spLocks noChangeArrowheads="1"/>
          </p:cNvSpPr>
          <p:nvPr/>
        </p:nvSpPr>
        <p:spPr bwMode="auto">
          <a:xfrm>
            <a:off x="3352801" y="2514600"/>
            <a:ext cx="393700" cy="48895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8201" name="Oval 9"/>
          <p:cNvSpPr>
            <a:spLocks noChangeArrowheads="1"/>
          </p:cNvSpPr>
          <p:nvPr/>
        </p:nvSpPr>
        <p:spPr bwMode="auto">
          <a:xfrm>
            <a:off x="3860801" y="4648200"/>
            <a:ext cx="393700" cy="48895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8202" name="Text Box 10"/>
          <p:cNvSpPr txBox="1">
            <a:spLocks noChangeArrowheads="1"/>
          </p:cNvSpPr>
          <p:nvPr/>
        </p:nvSpPr>
        <p:spPr bwMode="auto">
          <a:xfrm>
            <a:off x="812800" y="5867400"/>
            <a:ext cx="2800767" cy="369332"/>
          </a:xfrm>
          <a:prstGeom prst="rect">
            <a:avLst/>
          </a:prstGeom>
          <a:noFill/>
          <a:ln w="9525">
            <a:noFill/>
            <a:miter lim="800000"/>
            <a:headEnd/>
            <a:tailEnd/>
          </a:ln>
          <a:effectLst/>
        </p:spPr>
        <p:txBody>
          <a:bodyPr wrap="none" anchor="ctr">
            <a:spAutoFit/>
          </a:bodyPr>
          <a:lstStyle/>
          <a:p>
            <a:r>
              <a:rPr lang="en-US" b="1" dirty="0"/>
              <a:t>HLA Class I - i.e. HLA-A, B, C</a:t>
            </a:r>
          </a:p>
        </p:txBody>
      </p:sp>
      <p:sp>
        <p:nvSpPr>
          <p:cNvPr id="8203" name="Text Box 11"/>
          <p:cNvSpPr txBox="1">
            <a:spLocks noChangeArrowheads="1"/>
          </p:cNvSpPr>
          <p:nvPr/>
        </p:nvSpPr>
        <p:spPr bwMode="auto">
          <a:xfrm>
            <a:off x="711201" y="1644134"/>
            <a:ext cx="3436646" cy="369332"/>
          </a:xfrm>
          <a:prstGeom prst="rect">
            <a:avLst/>
          </a:prstGeom>
          <a:noFill/>
          <a:ln w="9525">
            <a:noFill/>
            <a:miter lim="800000"/>
            <a:headEnd/>
            <a:tailEnd/>
          </a:ln>
          <a:effectLst/>
        </p:spPr>
        <p:txBody>
          <a:bodyPr wrap="none" anchor="ctr">
            <a:spAutoFit/>
          </a:bodyPr>
          <a:lstStyle/>
          <a:p>
            <a:r>
              <a:rPr lang="en-US" b="1" dirty="0"/>
              <a:t>HLA Class II - i.e. HLA - DR, DQ, DP</a:t>
            </a:r>
          </a:p>
        </p:txBody>
      </p:sp>
      <p:sp>
        <p:nvSpPr>
          <p:cNvPr id="8204" name="Oval 12"/>
          <p:cNvSpPr>
            <a:spLocks noChangeArrowheads="1"/>
          </p:cNvSpPr>
          <p:nvPr/>
        </p:nvSpPr>
        <p:spPr bwMode="auto">
          <a:xfrm>
            <a:off x="7518400" y="2133600"/>
            <a:ext cx="2235200" cy="1600200"/>
          </a:xfrm>
          <a:prstGeom prst="ellipse">
            <a:avLst/>
          </a:prstGeom>
          <a:solidFill>
            <a:schemeClr val="accent2"/>
          </a:solidFill>
          <a:ln w="9525">
            <a:solidFill>
              <a:schemeClr val="tx1"/>
            </a:solidFill>
            <a:round/>
            <a:headEnd/>
            <a:tailEnd/>
          </a:ln>
          <a:effectLst/>
        </p:spPr>
        <p:txBody>
          <a:bodyPr wrap="none" anchor="ctr"/>
          <a:lstStyle/>
          <a:p>
            <a:endParaRPr lang="tr-TR"/>
          </a:p>
        </p:txBody>
      </p:sp>
      <p:sp>
        <p:nvSpPr>
          <p:cNvPr id="8205" name="Oval 13"/>
          <p:cNvSpPr>
            <a:spLocks noChangeArrowheads="1"/>
          </p:cNvSpPr>
          <p:nvPr/>
        </p:nvSpPr>
        <p:spPr bwMode="auto">
          <a:xfrm>
            <a:off x="7924800" y="4572000"/>
            <a:ext cx="2235200" cy="1600200"/>
          </a:xfrm>
          <a:prstGeom prst="ellipse">
            <a:avLst/>
          </a:prstGeom>
          <a:solidFill>
            <a:schemeClr val="accent2"/>
          </a:solidFill>
          <a:ln w="9525">
            <a:solidFill>
              <a:schemeClr val="tx1"/>
            </a:solidFill>
            <a:round/>
            <a:headEnd/>
            <a:tailEnd/>
          </a:ln>
          <a:effectLst/>
        </p:spPr>
        <p:txBody>
          <a:bodyPr wrap="none" anchor="ctr"/>
          <a:lstStyle/>
          <a:p>
            <a:endParaRPr lang="tr-TR"/>
          </a:p>
        </p:txBody>
      </p:sp>
      <p:sp>
        <p:nvSpPr>
          <p:cNvPr id="8208" name="Freeform 16"/>
          <p:cNvSpPr>
            <a:spLocks/>
          </p:cNvSpPr>
          <p:nvPr/>
        </p:nvSpPr>
        <p:spPr bwMode="auto">
          <a:xfrm>
            <a:off x="7213600" y="2590800"/>
            <a:ext cx="406400" cy="762000"/>
          </a:xfrm>
          <a:custGeom>
            <a:avLst/>
            <a:gdLst/>
            <a:ahLst/>
            <a:cxnLst>
              <a:cxn ang="0">
                <a:pos x="0" y="0"/>
              </a:cxn>
              <a:cxn ang="0">
                <a:pos x="0" y="96"/>
              </a:cxn>
              <a:cxn ang="0">
                <a:pos x="48" y="144"/>
              </a:cxn>
              <a:cxn ang="0">
                <a:pos x="96" y="240"/>
              </a:cxn>
              <a:cxn ang="0">
                <a:pos x="96" y="288"/>
              </a:cxn>
              <a:cxn ang="0">
                <a:pos x="48" y="384"/>
              </a:cxn>
              <a:cxn ang="0">
                <a:pos x="0" y="432"/>
              </a:cxn>
              <a:cxn ang="0">
                <a:pos x="0" y="480"/>
              </a:cxn>
              <a:cxn ang="0">
                <a:pos x="192" y="480"/>
              </a:cxn>
              <a:cxn ang="0">
                <a:pos x="192" y="0"/>
              </a:cxn>
              <a:cxn ang="0">
                <a:pos x="0" y="0"/>
              </a:cxn>
            </a:cxnLst>
            <a:rect l="0" t="0" r="r" b="b"/>
            <a:pathLst>
              <a:path w="192" h="480">
                <a:moveTo>
                  <a:pt x="0" y="0"/>
                </a:moveTo>
                <a:lnTo>
                  <a:pt x="0" y="96"/>
                </a:lnTo>
                <a:lnTo>
                  <a:pt x="48" y="144"/>
                </a:lnTo>
                <a:lnTo>
                  <a:pt x="96" y="240"/>
                </a:lnTo>
                <a:lnTo>
                  <a:pt x="96" y="288"/>
                </a:lnTo>
                <a:lnTo>
                  <a:pt x="48" y="384"/>
                </a:lnTo>
                <a:lnTo>
                  <a:pt x="0" y="432"/>
                </a:lnTo>
                <a:lnTo>
                  <a:pt x="0" y="480"/>
                </a:lnTo>
                <a:lnTo>
                  <a:pt x="192" y="480"/>
                </a:lnTo>
                <a:lnTo>
                  <a:pt x="192" y="0"/>
                </a:lnTo>
                <a:lnTo>
                  <a:pt x="0" y="0"/>
                </a:lnTo>
                <a:close/>
              </a:path>
            </a:pathLst>
          </a:custGeom>
          <a:solidFill>
            <a:srgbClr val="339966"/>
          </a:solidFill>
          <a:ln w="9525" cap="flat" cmpd="sng">
            <a:solidFill>
              <a:schemeClr val="tx1"/>
            </a:solidFill>
            <a:prstDash val="solid"/>
            <a:round/>
            <a:headEnd/>
            <a:tailEnd/>
          </a:ln>
          <a:effectLst/>
        </p:spPr>
        <p:txBody>
          <a:bodyPr wrap="none" anchor="ctr"/>
          <a:lstStyle/>
          <a:p>
            <a:endParaRPr lang="tr-TR"/>
          </a:p>
        </p:txBody>
      </p:sp>
      <p:sp>
        <p:nvSpPr>
          <p:cNvPr id="8209" name="Freeform 17"/>
          <p:cNvSpPr>
            <a:spLocks/>
          </p:cNvSpPr>
          <p:nvPr/>
        </p:nvSpPr>
        <p:spPr bwMode="auto">
          <a:xfrm>
            <a:off x="7620000" y="5029200"/>
            <a:ext cx="406400" cy="762000"/>
          </a:xfrm>
          <a:custGeom>
            <a:avLst/>
            <a:gdLst/>
            <a:ahLst/>
            <a:cxnLst>
              <a:cxn ang="0">
                <a:pos x="0" y="0"/>
              </a:cxn>
              <a:cxn ang="0">
                <a:pos x="0" y="96"/>
              </a:cxn>
              <a:cxn ang="0">
                <a:pos x="48" y="144"/>
              </a:cxn>
              <a:cxn ang="0">
                <a:pos x="96" y="240"/>
              </a:cxn>
              <a:cxn ang="0">
                <a:pos x="96" y="288"/>
              </a:cxn>
              <a:cxn ang="0">
                <a:pos x="48" y="384"/>
              </a:cxn>
              <a:cxn ang="0">
                <a:pos x="0" y="432"/>
              </a:cxn>
              <a:cxn ang="0">
                <a:pos x="0" y="480"/>
              </a:cxn>
              <a:cxn ang="0">
                <a:pos x="192" y="480"/>
              </a:cxn>
              <a:cxn ang="0">
                <a:pos x="192" y="0"/>
              </a:cxn>
              <a:cxn ang="0">
                <a:pos x="0" y="0"/>
              </a:cxn>
            </a:cxnLst>
            <a:rect l="0" t="0" r="r" b="b"/>
            <a:pathLst>
              <a:path w="192" h="480">
                <a:moveTo>
                  <a:pt x="0" y="0"/>
                </a:moveTo>
                <a:lnTo>
                  <a:pt x="0" y="96"/>
                </a:lnTo>
                <a:lnTo>
                  <a:pt x="48" y="144"/>
                </a:lnTo>
                <a:lnTo>
                  <a:pt x="96" y="240"/>
                </a:lnTo>
                <a:lnTo>
                  <a:pt x="96" y="288"/>
                </a:lnTo>
                <a:lnTo>
                  <a:pt x="48" y="384"/>
                </a:lnTo>
                <a:lnTo>
                  <a:pt x="0" y="432"/>
                </a:lnTo>
                <a:lnTo>
                  <a:pt x="0" y="480"/>
                </a:lnTo>
                <a:lnTo>
                  <a:pt x="192" y="480"/>
                </a:lnTo>
                <a:lnTo>
                  <a:pt x="192" y="0"/>
                </a:lnTo>
                <a:lnTo>
                  <a:pt x="0" y="0"/>
                </a:lnTo>
                <a:close/>
              </a:path>
            </a:pathLst>
          </a:custGeom>
          <a:solidFill>
            <a:srgbClr val="CCFFCC"/>
          </a:solidFill>
          <a:ln w="9525" cap="flat" cmpd="sng">
            <a:solidFill>
              <a:schemeClr val="tx1"/>
            </a:solidFill>
            <a:prstDash val="solid"/>
            <a:round/>
            <a:headEnd/>
            <a:tailEnd/>
          </a:ln>
          <a:effectLst/>
        </p:spPr>
        <p:txBody>
          <a:bodyPr wrap="none" anchor="ctr"/>
          <a:lstStyle/>
          <a:p>
            <a:endParaRPr lang="tr-TR"/>
          </a:p>
        </p:txBody>
      </p:sp>
      <p:sp>
        <p:nvSpPr>
          <p:cNvPr id="8210" name="Text Box 18"/>
          <p:cNvSpPr txBox="1">
            <a:spLocks noChangeArrowheads="1"/>
          </p:cNvSpPr>
          <p:nvPr/>
        </p:nvSpPr>
        <p:spPr bwMode="auto">
          <a:xfrm>
            <a:off x="7899400" y="2680207"/>
            <a:ext cx="865943" cy="584775"/>
          </a:xfrm>
          <a:prstGeom prst="rect">
            <a:avLst/>
          </a:prstGeom>
          <a:noFill/>
          <a:ln w="9525">
            <a:noFill/>
            <a:miter lim="800000"/>
            <a:headEnd/>
            <a:tailEnd/>
          </a:ln>
          <a:effectLst/>
        </p:spPr>
        <p:txBody>
          <a:bodyPr wrap="none" anchor="ctr">
            <a:spAutoFit/>
          </a:bodyPr>
          <a:lstStyle/>
          <a:p>
            <a:r>
              <a:rPr lang="en-US" sz="3200"/>
              <a:t>CD4</a:t>
            </a:r>
          </a:p>
        </p:txBody>
      </p:sp>
      <p:sp>
        <p:nvSpPr>
          <p:cNvPr id="8211" name="Text Box 19"/>
          <p:cNvSpPr txBox="1">
            <a:spLocks noChangeArrowheads="1"/>
          </p:cNvSpPr>
          <p:nvPr/>
        </p:nvSpPr>
        <p:spPr bwMode="auto">
          <a:xfrm>
            <a:off x="8204200" y="5118607"/>
            <a:ext cx="865943" cy="584775"/>
          </a:xfrm>
          <a:prstGeom prst="rect">
            <a:avLst/>
          </a:prstGeom>
          <a:noFill/>
          <a:ln w="9525">
            <a:noFill/>
            <a:miter lim="800000"/>
            <a:headEnd/>
            <a:tailEnd/>
          </a:ln>
          <a:effectLst/>
        </p:spPr>
        <p:txBody>
          <a:bodyPr wrap="none" anchor="ctr">
            <a:spAutoFit/>
          </a:bodyPr>
          <a:lstStyle/>
          <a:p>
            <a:r>
              <a:rPr lang="en-US" sz="3200"/>
              <a:t>CD8</a:t>
            </a:r>
          </a:p>
        </p:txBody>
      </p:sp>
      <p:sp>
        <p:nvSpPr>
          <p:cNvPr id="8212" name="Text Box 20"/>
          <p:cNvSpPr txBox="1">
            <a:spLocks noChangeArrowheads="1"/>
          </p:cNvSpPr>
          <p:nvPr/>
        </p:nvSpPr>
        <p:spPr bwMode="auto">
          <a:xfrm>
            <a:off x="8839200" y="1521333"/>
            <a:ext cx="2351926" cy="584775"/>
          </a:xfrm>
          <a:prstGeom prst="rect">
            <a:avLst/>
          </a:prstGeom>
          <a:noFill/>
          <a:ln w="9525">
            <a:noFill/>
            <a:miter lim="800000"/>
            <a:headEnd/>
            <a:tailEnd/>
          </a:ln>
          <a:effectLst/>
        </p:spPr>
        <p:txBody>
          <a:bodyPr wrap="none" anchor="ctr">
            <a:spAutoFit/>
          </a:bodyPr>
          <a:lstStyle/>
          <a:p>
            <a:r>
              <a:rPr lang="en-US" sz="3200" dirty="0">
                <a:latin typeface="Comic Sans MS" pitchFamily="66" charset="0"/>
              </a:rPr>
              <a:t>“Regulator”</a:t>
            </a:r>
          </a:p>
        </p:txBody>
      </p:sp>
      <p:sp>
        <p:nvSpPr>
          <p:cNvPr id="8213" name="Text Box 21"/>
          <p:cNvSpPr txBox="1">
            <a:spLocks noChangeArrowheads="1"/>
          </p:cNvSpPr>
          <p:nvPr/>
        </p:nvSpPr>
        <p:spPr bwMode="auto">
          <a:xfrm>
            <a:off x="9144001" y="4112133"/>
            <a:ext cx="2234907" cy="584775"/>
          </a:xfrm>
          <a:prstGeom prst="rect">
            <a:avLst/>
          </a:prstGeom>
          <a:noFill/>
          <a:ln w="9525">
            <a:noFill/>
            <a:miter lim="800000"/>
            <a:headEnd/>
            <a:tailEnd/>
          </a:ln>
          <a:effectLst/>
        </p:spPr>
        <p:txBody>
          <a:bodyPr wrap="none" anchor="ctr">
            <a:spAutoFit/>
          </a:bodyPr>
          <a:lstStyle/>
          <a:p>
            <a:r>
              <a:rPr lang="en-US" sz="3200">
                <a:latin typeface="Comic Sans MS" pitchFamily="66" charset="0"/>
              </a:rPr>
              <a:t>“Enforcer”</a:t>
            </a:r>
          </a:p>
        </p:txBody>
      </p:sp>
      <p:sp>
        <p:nvSpPr>
          <p:cNvPr id="8214" name="Text Box 22"/>
          <p:cNvSpPr txBox="1">
            <a:spLocks noChangeArrowheads="1"/>
          </p:cNvSpPr>
          <p:nvPr/>
        </p:nvSpPr>
        <p:spPr bwMode="auto">
          <a:xfrm>
            <a:off x="304801" y="3657601"/>
            <a:ext cx="1842171" cy="1015663"/>
          </a:xfrm>
          <a:prstGeom prst="rect">
            <a:avLst/>
          </a:prstGeom>
          <a:noFill/>
          <a:ln w="9525">
            <a:noFill/>
            <a:miter lim="800000"/>
            <a:headEnd/>
            <a:tailEnd/>
          </a:ln>
          <a:effectLst/>
        </p:spPr>
        <p:txBody>
          <a:bodyPr wrap="none" anchor="ctr">
            <a:spAutoFit/>
          </a:bodyPr>
          <a:lstStyle/>
          <a:p>
            <a:r>
              <a:rPr lang="en-US" sz="2000" b="1" dirty="0" err="1">
                <a:solidFill>
                  <a:srgbClr val="C00000"/>
                </a:solidFill>
                <a:latin typeface="Comic Sans MS" pitchFamily="66" charset="0"/>
              </a:rPr>
              <a:t>Dendritic</a:t>
            </a:r>
            <a:r>
              <a:rPr lang="en-US" sz="2000" b="1" dirty="0">
                <a:solidFill>
                  <a:srgbClr val="C00000"/>
                </a:solidFill>
                <a:latin typeface="Comic Sans MS" pitchFamily="66" charset="0"/>
              </a:rPr>
              <a:t> cell</a:t>
            </a:r>
          </a:p>
          <a:p>
            <a:r>
              <a:rPr lang="en-US" sz="2000" b="1" dirty="0">
                <a:solidFill>
                  <a:srgbClr val="C00000"/>
                </a:solidFill>
                <a:latin typeface="Comic Sans MS" pitchFamily="66" charset="0"/>
              </a:rPr>
              <a:t>B cell</a:t>
            </a:r>
          </a:p>
          <a:p>
            <a:r>
              <a:rPr lang="en-US" sz="2000" b="1" dirty="0">
                <a:solidFill>
                  <a:srgbClr val="C00000"/>
                </a:solidFill>
                <a:latin typeface="Comic Sans MS" pitchFamily="66" charset="0"/>
              </a:rPr>
              <a:t>Macrophage</a:t>
            </a:r>
          </a:p>
        </p:txBody>
      </p:sp>
      <p:sp>
        <p:nvSpPr>
          <p:cNvPr id="8215" name="Text Box 23"/>
          <p:cNvSpPr txBox="1">
            <a:spLocks noChangeArrowheads="1"/>
          </p:cNvSpPr>
          <p:nvPr/>
        </p:nvSpPr>
        <p:spPr bwMode="auto">
          <a:xfrm>
            <a:off x="3962400" y="3733800"/>
            <a:ext cx="2448106" cy="369332"/>
          </a:xfrm>
          <a:prstGeom prst="rect">
            <a:avLst/>
          </a:prstGeom>
          <a:noFill/>
          <a:ln w="9525">
            <a:noFill/>
            <a:miter lim="800000"/>
            <a:headEnd/>
            <a:tailEnd/>
          </a:ln>
          <a:effectLst/>
        </p:spPr>
        <p:txBody>
          <a:bodyPr wrap="none" anchor="ctr">
            <a:spAutoFit/>
          </a:bodyPr>
          <a:lstStyle/>
          <a:p>
            <a:r>
              <a:rPr lang="en-US" dirty="0" smtClean="0">
                <a:solidFill>
                  <a:srgbClr val="C00000"/>
                </a:solidFill>
                <a:latin typeface="Comic Sans MS" pitchFamily="66" charset="0"/>
              </a:rPr>
              <a:t>“Submitted to the … </a:t>
            </a:r>
            <a:endParaRPr lang="en-US" dirty="0">
              <a:solidFill>
                <a:srgbClr val="C00000"/>
              </a:solidFill>
              <a:latin typeface="Comic Sans MS" pitchFamily="66" charset="0"/>
            </a:endParaRPr>
          </a:p>
        </p:txBody>
      </p:sp>
      <p:sp>
        <p:nvSpPr>
          <p:cNvPr id="8217" name="Freeform 25"/>
          <p:cNvSpPr>
            <a:spLocks/>
          </p:cNvSpPr>
          <p:nvPr/>
        </p:nvSpPr>
        <p:spPr bwMode="auto">
          <a:xfrm flipV="1">
            <a:off x="3962400" y="2743200"/>
            <a:ext cx="3048000" cy="381000"/>
          </a:xfrm>
          <a:custGeom>
            <a:avLst/>
            <a:gdLst/>
            <a:ahLst/>
            <a:cxnLst>
              <a:cxn ang="0">
                <a:pos x="0" y="528"/>
              </a:cxn>
              <a:cxn ang="0">
                <a:pos x="336" y="96"/>
              </a:cxn>
              <a:cxn ang="0">
                <a:pos x="768" y="0"/>
              </a:cxn>
            </a:cxnLst>
            <a:rect l="0" t="0" r="r" b="b"/>
            <a:pathLst>
              <a:path w="768" h="528">
                <a:moveTo>
                  <a:pt x="0" y="528"/>
                </a:moveTo>
                <a:cubicBezTo>
                  <a:pt x="104" y="356"/>
                  <a:pt x="208" y="184"/>
                  <a:pt x="336" y="96"/>
                </a:cubicBezTo>
                <a:cubicBezTo>
                  <a:pt x="464" y="8"/>
                  <a:pt x="696" y="16"/>
                  <a:pt x="768" y="0"/>
                </a:cubicBezTo>
              </a:path>
            </a:pathLst>
          </a:custGeom>
          <a:noFill/>
          <a:ln w="19050" cap="flat" cmpd="sng">
            <a:solidFill>
              <a:schemeClr val="tx1"/>
            </a:solidFill>
            <a:prstDash val="solid"/>
            <a:round/>
            <a:headEnd/>
            <a:tailEnd type="stealth" w="lg" len="lg"/>
          </a:ln>
          <a:effectLst/>
        </p:spPr>
        <p:txBody>
          <a:bodyPr wrap="none" anchor="ctr"/>
          <a:lstStyle/>
          <a:p>
            <a:endParaRPr lang="tr-TR"/>
          </a:p>
        </p:txBody>
      </p:sp>
      <p:sp>
        <p:nvSpPr>
          <p:cNvPr id="8218" name="Freeform 26"/>
          <p:cNvSpPr>
            <a:spLocks/>
          </p:cNvSpPr>
          <p:nvPr/>
        </p:nvSpPr>
        <p:spPr bwMode="auto">
          <a:xfrm flipV="1">
            <a:off x="4368800" y="5029200"/>
            <a:ext cx="2844800" cy="304800"/>
          </a:xfrm>
          <a:custGeom>
            <a:avLst/>
            <a:gdLst/>
            <a:ahLst/>
            <a:cxnLst>
              <a:cxn ang="0">
                <a:pos x="0" y="528"/>
              </a:cxn>
              <a:cxn ang="0">
                <a:pos x="336" y="96"/>
              </a:cxn>
              <a:cxn ang="0">
                <a:pos x="768" y="0"/>
              </a:cxn>
            </a:cxnLst>
            <a:rect l="0" t="0" r="r" b="b"/>
            <a:pathLst>
              <a:path w="768" h="528">
                <a:moveTo>
                  <a:pt x="0" y="528"/>
                </a:moveTo>
                <a:cubicBezTo>
                  <a:pt x="104" y="356"/>
                  <a:pt x="208" y="184"/>
                  <a:pt x="336" y="96"/>
                </a:cubicBezTo>
                <a:cubicBezTo>
                  <a:pt x="464" y="8"/>
                  <a:pt x="696" y="16"/>
                  <a:pt x="768" y="0"/>
                </a:cubicBezTo>
              </a:path>
            </a:pathLst>
          </a:custGeom>
          <a:noFill/>
          <a:ln w="19050" cap="flat" cmpd="sng">
            <a:solidFill>
              <a:schemeClr val="tx1"/>
            </a:solidFill>
            <a:prstDash val="solid"/>
            <a:round/>
            <a:headEnd/>
            <a:tailEnd type="stealth" w="lg" len="lg"/>
          </a:ln>
          <a:effectLst/>
        </p:spPr>
        <p:txBody>
          <a:bodyPr wrap="none" anchor="ctr"/>
          <a:lstStyle/>
          <a:p>
            <a:endParaRPr lang="tr-TR"/>
          </a:p>
        </p:txBody>
      </p:sp>
      <p:sp>
        <p:nvSpPr>
          <p:cNvPr id="8219" name="AutoShape 27"/>
          <p:cNvSpPr>
            <a:spLocks noChangeArrowheads="1"/>
          </p:cNvSpPr>
          <p:nvPr/>
        </p:nvSpPr>
        <p:spPr bwMode="auto">
          <a:xfrm>
            <a:off x="2844800" y="3276600"/>
            <a:ext cx="1727200" cy="228600"/>
          </a:xfrm>
          <a:prstGeom prst="roundRect">
            <a:avLst>
              <a:gd name="adj" fmla="val 16667"/>
            </a:avLst>
          </a:prstGeom>
          <a:solidFill>
            <a:schemeClr val="tx2"/>
          </a:solidFill>
          <a:ln w="9525">
            <a:solidFill>
              <a:schemeClr val="tx1"/>
            </a:solidFill>
            <a:round/>
            <a:headEnd/>
            <a:tailEnd/>
          </a:ln>
          <a:effectLst/>
        </p:spPr>
        <p:txBody>
          <a:bodyPr wrap="none" anchor="ctr"/>
          <a:lstStyle/>
          <a:p>
            <a:endParaRPr lang="tr-TR"/>
          </a:p>
        </p:txBody>
      </p:sp>
      <p:sp>
        <p:nvSpPr>
          <p:cNvPr id="8220" name="Text Box 28"/>
          <p:cNvSpPr txBox="1">
            <a:spLocks noChangeArrowheads="1"/>
          </p:cNvSpPr>
          <p:nvPr/>
        </p:nvSpPr>
        <p:spPr bwMode="auto">
          <a:xfrm>
            <a:off x="0" y="2145398"/>
            <a:ext cx="1271502" cy="646331"/>
          </a:xfrm>
          <a:prstGeom prst="rect">
            <a:avLst/>
          </a:prstGeom>
          <a:noFill/>
          <a:ln w="9525">
            <a:noFill/>
            <a:miter lim="800000"/>
            <a:headEnd/>
            <a:tailEnd/>
          </a:ln>
          <a:effectLst/>
        </p:spPr>
        <p:txBody>
          <a:bodyPr wrap="none" anchor="ctr">
            <a:spAutoFit/>
          </a:bodyPr>
          <a:lstStyle/>
          <a:p>
            <a:r>
              <a:rPr lang="en-US">
                <a:solidFill>
                  <a:srgbClr val="C00000"/>
                </a:solidFill>
                <a:latin typeface="Comic Sans MS" pitchFamily="66" charset="0"/>
              </a:rPr>
              <a:t>“Trouble” </a:t>
            </a:r>
          </a:p>
          <a:p>
            <a:r>
              <a:rPr lang="en-US">
                <a:solidFill>
                  <a:srgbClr val="C00000"/>
                </a:solidFill>
                <a:latin typeface="Comic Sans MS" pitchFamily="66" charset="0"/>
              </a:rPr>
              <a:t>signal</a:t>
            </a:r>
          </a:p>
        </p:txBody>
      </p:sp>
      <p:sp>
        <p:nvSpPr>
          <p:cNvPr id="8221" name="Line 29"/>
          <p:cNvSpPr>
            <a:spLocks noChangeShapeType="1"/>
          </p:cNvSpPr>
          <p:nvPr/>
        </p:nvSpPr>
        <p:spPr bwMode="auto">
          <a:xfrm>
            <a:off x="1219200" y="2819400"/>
            <a:ext cx="1422400" cy="609600"/>
          </a:xfrm>
          <a:prstGeom prst="line">
            <a:avLst/>
          </a:prstGeom>
          <a:noFill/>
          <a:ln w="44450">
            <a:solidFill>
              <a:schemeClr val="tx1"/>
            </a:solidFill>
            <a:round/>
            <a:headEnd/>
            <a:tailEnd type="stealth" w="lg" len="lg"/>
          </a:ln>
          <a:effectLst/>
        </p:spPr>
        <p:txBody>
          <a:bodyPr wrap="none" anchor="ctr"/>
          <a:lstStyle/>
          <a:p>
            <a:endParaRPr lang="tr-TR"/>
          </a:p>
        </p:txBody>
      </p:sp>
      <p:sp>
        <p:nvSpPr>
          <p:cNvPr id="28" name="46 Başlık"/>
          <p:cNvSpPr>
            <a:spLocks noGrp="1"/>
          </p:cNvSpPr>
          <p:nvPr>
            <p:ph type="title"/>
          </p:nvPr>
        </p:nvSpPr>
        <p:spPr>
          <a:xfrm>
            <a:off x="203200" y="533400"/>
            <a:ext cx="115824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25" name="24 Metin kutusu"/>
          <p:cNvSpPr txBox="1"/>
          <p:nvPr/>
        </p:nvSpPr>
        <p:spPr>
          <a:xfrm>
            <a:off x="711200" y="3276601"/>
            <a:ext cx="1320800" cy="461665"/>
          </a:xfrm>
          <a:prstGeom prst="rect">
            <a:avLst/>
          </a:prstGeom>
          <a:noFill/>
        </p:spPr>
        <p:txBody>
          <a:bodyPr wrap="square" rtlCol="0">
            <a:spAutoFit/>
          </a:bodyPr>
          <a:lstStyle/>
          <a:p>
            <a:r>
              <a:rPr lang="tr-TR" sz="2400" b="1" u="sng" dirty="0" err="1" smtClean="0">
                <a:solidFill>
                  <a:srgbClr val="C00000"/>
                </a:solidFill>
                <a:latin typeface="Comic Sans MS" pitchFamily="66" charset="0"/>
              </a:rPr>
              <a:t>APCs</a:t>
            </a:r>
            <a:endParaRPr lang="tr-TR" sz="2400" b="1" u="sng" dirty="0">
              <a:solidFill>
                <a:srgbClr val="C00000"/>
              </a:solidFill>
              <a:latin typeface="Comic Sans MS" pitchFamily="66" charset="0"/>
            </a:endParaRPr>
          </a:p>
        </p:txBody>
      </p:sp>
      <p:sp>
        <p:nvSpPr>
          <p:cNvPr id="2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VHD Pathogenesis"/>
          <p:cNvPicPr>
            <a:picLocks noChangeAspect="1" noChangeArrowheads="1"/>
          </p:cNvPicPr>
          <p:nvPr/>
        </p:nvPicPr>
        <p:blipFill>
          <a:blip r:embed="rId3" cstate="print"/>
          <a:srcRect/>
          <a:stretch>
            <a:fillRect/>
          </a:stretch>
        </p:blipFill>
        <p:spPr bwMode="auto">
          <a:xfrm>
            <a:off x="711200" y="685800"/>
            <a:ext cx="10871200" cy="5810250"/>
          </a:xfrm>
          <a:prstGeom prst="rect">
            <a:avLst/>
          </a:prstGeom>
          <a:noFill/>
        </p:spPr>
      </p:pic>
      <p:sp>
        <p:nvSpPr>
          <p:cNvPr id="3" name="object 62"/>
          <p:cNvSpPr txBox="1">
            <a:spLocks noGrp="1"/>
          </p:cNvSpPr>
          <p:nvPr>
            <p:ph type="title"/>
          </p:nvPr>
        </p:nvSpPr>
        <p:spPr>
          <a:xfrm>
            <a:off x="609600" y="762001"/>
            <a:ext cx="10972800" cy="574657"/>
          </a:xfrm>
          <a:prstGeom prst="rect">
            <a:avLst/>
          </a:prstGeom>
          <a:solidFill>
            <a:schemeClr val="bg1"/>
          </a:solidFill>
        </p:spPr>
        <p:txBody>
          <a:bodyPr vert="horz" wrap="square" lIns="0" tIns="81419" rIns="0" bIns="0" rtlCol="0">
            <a:spAutoFit/>
          </a:bodyPr>
          <a:lstStyle/>
          <a:p>
            <a:pPr marL="225425">
              <a:lnSpc>
                <a:spcPct val="100000"/>
              </a:lnSpc>
            </a:pPr>
            <a:r>
              <a:rPr lang="tr-TR" sz="3200" dirty="0" smtClean="0"/>
              <a:t>ACUTE </a:t>
            </a:r>
            <a:r>
              <a:rPr lang="en-US" sz="3200" dirty="0" smtClean="0"/>
              <a:t>GVHD</a:t>
            </a:r>
            <a:r>
              <a:rPr lang="tr-TR" sz="3200" dirty="0" smtClean="0"/>
              <a:t>: </a:t>
            </a:r>
            <a:r>
              <a:rPr lang="en-US" sz="3200" dirty="0" smtClean="0"/>
              <a:t> </a:t>
            </a:r>
            <a:r>
              <a:rPr lang="tr-TR" sz="3200" dirty="0" smtClean="0"/>
              <a:t> </a:t>
            </a:r>
            <a:r>
              <a:rPr lang="tr-TR" sz="3200" dirty="0" err="1" smtClean="0">
                <a:solidFill>
                  <a:schemeClr val="accent2"/>
                </a:solidFill>
              </a:rPr>
              <a:t>Pathogenetic</a:t>
            </a:r>
            <a:r>
              <a:rPr lang="tr-TR" sz="3200" dirty="0" smtClean="0">
                <a:solidFill>
                  <a:schemeClr val="accent2"/>
                </a:solidFill>
              </a:rPr>
              <a:t>  </a:t>
            </a:r>
            <a:r>
              <a:rPr lang="en-US" sz="3200" dirty="0" err="1" smtClean="0">
                <a:solidFill>
                  <a:schemeClr val="accent2"/>
                </a:solidFill>
              </a:rPr>
              <a:t>Definiation</a:t>
            </a:r>
            <a:endParaRPr lang="en-US" sz="3200" dirty="0">
              <a:solidFill>
                <a:schemeClr val="accent2"/>
              </a:solidFil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762000" y="2209800"/>
            <a:ext cx="10998200" cy="3580596"/>
          </a:xfrm>
          <a:prstGeom prst="rect">
            <a:avLst/>
          </a:prstGeom>
        </p:spPr>
        <p:txBody>
          <a:bodyPr vert="horz" wrap="square" lIns="0" tIns="36195" rIns="0" bIns="0" rtlCol="0">
            <a:spAutoFit/>
          </a:bodyPr>
          <a:lstStyle/>
          <a:p>
            <a:pPr marL="367665" marR="477520" indent="-354965">
              <a:lnSpc>
                <a:spcPct val="170000"/>
              </a:lnSpc>
              <a:spcBef>
                <a:spcPts val="285"/>
              </a:spcBef>
              <a:buClr>
                <a:schemeClr val="accent5">
                  <a:lumMod val="75000"/>
                </a:schemeClr>
              </a:buClr>
              <a:buSzPct val="75000"/>
              <a:buFont typeface="Wingdings"/>
              <a:buChar char=""/>
              <a:tabLst>
                <a:tab pos="367665" algn="l"/>
                <a:tab pos="368300" algn="l"/>
                <a:tab pos="3502660" algn="l"/>
              </a:tabLst>
            </a:pPr>
            <a:r>
              <a:rPr sz="2000" spc="-5" dirty="0">
                <a:solidFill>
                  <a:srgbClr val="C00000"/>
                </a:solidFill>
                <a:cs typeface="Arial"/>
              </a:rPr>
              <a:t>Activation </a:t>
            </a:r>
            <a:r>
              <a:rPr sz="2000" dirty="0">
                <a:solidFill>
                  <a:srgbClr val="C00000"/>
                </a:solidFill>
                <a:cs typeface="Arial"/>
              </a:rPr>
              <a:t>of </a:t>
            </a:r>
            <a:r>
              <a:rPr sz="2000" spc="-5" dirty="0">
                <a:solidFill>
                  <a:srgbClr val="C00000"/>
                </a:solidFill>
                <a:cs typeface="Arial"/>
              </a:rPr>
              <a:t>antigen presenting cells (APCs) by  tissue damage induced </a:t>
            </a:r>
            <a:r>
              <a:rPr sz="2000" dirty="0">
                <a:solidFill>
                  <a:srgbClr val="C00000"/>
                </a:solidFill>
                <a:cs typeface="Arial"/>
              </a:rPr>
              <a:t>by </a:t>
            </a:r>
            <a:r>
              <a:rPr sz="2000" spc="-5" dirty="0">
                <a:solidFill>
                  <a:srgbClr val="C00000"/>
                </a:solidFill>
                <a:cs typeface="Arial"/>
              </a:rPr>
              <a:t>conditioning regimen:  </a:t>
            </a:r>
            <a:endParaRPr lang="tr-TR" sz="2000" spc="-5" dirty="0" smtClean="0">
              <a:solidFill>
                <a:srgbClr val="C00000"/>
              </a:solidFill>
              <a:cs typeface="Arial"/>
            </a:endParaRPr>
          </a:p>
          <a:p>
            <a:pPr marL="824865" marR="477520" lvl="1" indent="-354965">
              <a:lnSpc>
                <a:spcPct val="170000"/>
              </a:lnSpc>
              <a:spcBef>
                <a:spcPts val="285"/>
              </a:spcBef>
              <a:buClr>
                <a:schemeClr val="accent5">
                  <a:lumMod val="75000"/>
                </a:schemeClr>
              </a:buClr>
              <a:buSzPct val="75000"/>
              <a:buFont typeface="Arial" pitchFamily="34" charset="0"/>
              <a:buChar char="•"/>
              <a:tabLst>
                <a:tab pos="367665" algn="l"/>
                <a:tab pos="368300" algn="l"/>
                <a:tab pos="3502660" algn="l"/>
              </a:tabLst>
            </a:pPr>
            <a:r>
              <a:rPr lang="tr-TR" spc="-5" dirty="0" smtClean="0">
                <a:cs typeface="Arial"/>
              </a:rPr>
              <a:t>T</a:t>
            </a:r>
            <a:r>
              <a:rPr spc="-5" dirty="0" err="1" smtClean="0">
                <a:cs typeface="Arial"/>
              </a:rPr>
              <a:t>ypically</a:t>
            </a:r>
            <a:r>
              <a:rPr spc="30" dirty="0" smtClean="0">
                <a:cs typeface="Arial"/>
              </a:rPr>
              <a:t> </a:t>
            </a:r>
            <a:r>
              <a:rPr spc="-5" dirty="0">
                <a:cs typeface="Arial"/>
              </a:rPr>
              <a:t>involves</a:t>
            </a:r>
            <a:r>
              <a:rPr spc="-15" dirty="0">
                <a:cs typeface="Arial"/>
              </a:rPr>
              <a:t> </a:t>
            </a:r>
            <a:r>
              <a:rPr dirty="0" smtClean="0">
                <a:cs typeface="Arial"/>
              </a:rPr>
              <a:t>TNF</a:t>
            </a:r>
            <a:r>
              <a:rPr lang="tr-TR" dirty="0" smtClean="0">
                <a:cs typeface="Arial"/>
              </a:rPr>
              <a:t> alfa</a:t>
            </a:r>
            <a:r>
              <a:rPr dirty="0" smtClean="0">
                <a:cs typeface="Arial"/>
              </a:rPr>
              <a:t>, </a:t>
            </a:r>
            <a:r>
              <a:rPr dirty="0">
                <a:cs typeface="Arial"/>
              </a:rPr>
              <a:t>IL1,</a:t>
            </a:r>
            <a:r>
              <a:rPr spc="-60" dirty="0">
                <a:cs typeface="Arial"/>
              </a:rPr>
              <a:t> </a:t>
            </a:r>
            <a:r>
              <a:rPr dirty="0">
                <a:cs typeface="Arial"/>
              </a:rPr>
              <a:t>IL6</a:t>
            </a:r>
            <a:r>
              <a:rPr spc="-45" dirty="0">
                <a:cs typeface="Arial"/>
              </a:rPr>
              <a:t> </a:t>
            </a:r>
            <a:r>
              <a:rPr spc="-5" dirty="0">
                <a:cs typeface="Arial"/>
              </a:rPr>
              <a:t>and  lipopolysaccharide</a:t>
            </a:r>
            <a:r>
              <a:rPr spc="20" dirty="0">
                <a:cs typeface="Arial"/>
              </a:rPr>
              <a:t> </a:t>
            </a:r>
            <a:r>
              <a:rPr spc="-5" dirty="0">
                <a:cs typeface="Arial"/>
              </a:rPr>
              <a:t>(LPS</a:t>
            </a:r>
            <a:r>
              <a:rPr sz="2000" spc="-5" dirty="0" smtClean="0">
                <a:cs typeface="Arial"/>
              </a:rPr>
              <a:t>)</a:t>
            </a:r>
            <a:endParaRPr sz="2000" dirty="0">
              <a:cs typeface="Times New Roman"/>
            </a:endParaRPr>
          </a:p>
          <a:p>
            <a:pPr marL="367665" marR="5080" indent="-354965">
              <a:lnSpc>
                <a:spcPct val="170000"/>
              </a:lnSpc>
              <a:buClr>
                <a:schemeClr val="accent5">
                  <a:lumMod val="75000"/>
                </a:schemeClr>
              </a:buClr>
              <a:buSzPct val="75000"/>
              <a:buFont typeface="Wingdings"/>
              <a:buChar char=""/>
              <a:tabLst>
                <a:tab pos="367665" algn="l"/>
                <a:tab pos="368300" algn="l"/>
                <a:tab pos="6790690" algn="l"/>
              </a:tabLst>
            </a:pPr>
            <a:r>
              <a:rPr sz="2000" spc="-5" dirty="0">
                <a:solidFill>
                  <a:srgbClr val="C00000"/>
                </a:solidFill>
                <a:cs typeface="Arial"/>
              </a:rPr>
              <a:t>Donor </a:t>
            </a:r>
            <a:r>
              <a:rPr sz="2000" spc="-20" dirty="0">
                <a:solidFill>
                  <a:srgbClr val="C00000"/>
                </a:solidFill>
                <a:cs typeface="Arial"/>
              </a:rPr>
              <a:t>T-cells </a:t>
            </a:r>
            <a:r>
              <a:rPr sz="2000" dirty="0">
                <a:solidFill>
                  <a:srgbClr val="C00000"/>
                </a:solidFill>
                <a:cs typeface="Arial"/>
              </a:rPr>
              <a:t>proliferate, </a:t>
            </a:r>
            <a:r>
              <a:rPr sz="2000" spc="-5" dirty="0">
                <a:solidFill>
                  <a:srgbClr val="C00000"/>
                </a:solidFill>
                <a:cs typeface="Arial"/>
              </a:rPr>
              <a:t>differentiate and </a:t>
            </a:r>
            <a:r>
              <a:rPr sz="2000" dirty="0">
                <a:solidFill>
                  <a:srgbClr val="C00000"/>
                </a:solidFill>
                <a:cs typeface="Arial"/>
              </a:rPr>
              <a:t>migrate:  </a:t>
            </a:r>
            <a:endParaRPr lang="tr-TR" sz="2000" dirty="0" smtClean="0">
              <a:solidFill>
                <a:srgbClr val="C00000"/>
              </a:solidFill>
              <a:cs typeface="Arial"/>
            </a:endParaRPr>
          </a:p>
          <a:p>
            <a:pPr marL="824865" marR="5080" lvl="1" indent="-354965">
              <a:lnSpc>
                <a:spcPct val="170000"/>
              </a:lnSpc>
              <a:buClr>
                <a:schemeClr val="accent5">
                  <a:lumMod val="75000"/>
                </a:schemeClr>
              </a:buClr>
              <a:buSzPct val="75000"/>
              <a:buFont typeface="Arial" pitchFamily="34" charset="0"/>
              <a:buChar char="•"/>
              <a:tabLst>
                <a:tab pos="367665" algn="l"/>
                <a:tab pos="368300" algn="l"/>
                <a:tab pos="6790690" algn="l"/>
              </a:tabLst>
            </a:pPr>
            <a:r>
              <a:rPr spc="-5" dirty="0" smtClean="0">
                <a:cs typeface="Arial"/>
              </a:rPr>
              <a:t>CD4 </a:t>
            </a:r>
            <a:r>
              <a:rPr spc="-5" dirty="0">
                <a:cs typeface="Arial"/>
              </a:rPr>
              <a:t>cells typically recognising Class </a:t>
            </a:r>
            <a:r>
              <a:rPr dirty="0">
                <a:cs typeface="Arial"/>
              </a:rPr>
              <a:t>II </a:t>
            </a:r>
            <a:r>
              <a:rPr spc="-5" dirty="0">
                <a:cs typeface="Arial"/>
              </a:rPr>
              <a:t>and CD8  recognising Class </a:t>
            </a:r>
            <a:r>
              <a:rPr dirty="0">
                <a:cs typeface="Arial"/>
              </a:rPr>
              <a:t>I </a:t>
            </a:r>
            <a:r>
              <a:rPr spc="-5" dirty="0">
                <a:cs typeface="Arial"/>
              </a:rPr>
              <a:t>antigens. </a:t>
            </a:r>
            <a:endParaRPr lang="tr-TR" spc="-5" dirty="0" smtClean="0">
              <a:cs typeface="Arial"/>
            </a:endParaRPr>
          </a:p>
          <a:p>
            <a:pPr marL="824865" marR="5080" lvl="1" indent="-354965">
              <a:lnSpc>
                <a:spcPct val="170000"/>
              </a:lnSpc>
              <a:buClr>
                <a:schemeClr val="accent5">
                  <a:lumMod val="75000"/>
                </a:schemeClr>
              </a:buClr>
              <a:buSzPct val="75000"/>
              <a:buFont typeface="Arial" pitchFamily="34" charset="0"/>
              <a:buChar char="•"/>
              <a:tabLst>
                <a:tab pos="367665" algn="l"/>
                <a:tab pos="368300" algn="l"/>
                <a:tab pos="6790690" algn="l"/>
              </a:tabLst>
            </a:pPr>
            <a:r>
              <a:rPr dirty="0" smtClean="0">
                <a:cs typeface="Arial"/>
              </a:rPr>
              <a:t>Process </a:t>
            </a:r>
            <a:r>
              <a:rPr spc="-5" dirty="0">
                <a:cs typeface="Arial"/>
              </a:rPr>
              <a:t>modulated by  NK, </a:t>
            </a:r>
            <a:r>
              <a:rPr spc="-25" dirty="0">
                <a:cs typeface="Arial"/>
              </a:rPr>
              <a:t>T-regs </a:t>
            </a:r>
            <a:r>
              <a:rPr spc="-5" dirty="0">
                <a:cs typeface="Arial"/>
              </a:rPr>
              <a:t>and </a:t>
            </a:r>
            <a:r>
              <a:rPr dirty="0">
                <a:cs typeface="Arial"/>
              </a:rPr>
              <a:t>MSCs, </a:t>
            </a:r>
            <a:endParaRPr lang="tr-TR" dirty="0" smtClean="0">
              <a:cs typeface="Arial"/>
            </a:endParaRPr>
          </a:p>
          <a:p>
            <a:pPr marL="824865" marR="5080" lvl="1" indent="-354965">
              <a:lnSpc>
                <a:spcPct val="170000"/>
              </a:lnSpc>
              <a:buClr>
                <a:schemeClr val="accent5">
                  <a:lumMod val="75000"/>
                </a:schemeClr>
              </a:buClr>
              <a:buSzPct val="75000"/>
              <a:buFont typeface="Arial" pitchFamily="34" charset="0"/>
              <a:buChar char="•"/>
              <a:tabLst>
                <a:tab pos="367665" algn="l"/>
                <a:tab pos="368300" algn="l"/>
                <a:tab pos="6790690" algn="l"/>
              </a:tabLst>
            </a:pPr>
            <a:r>
              <a:rPr lang="tr-TR" spc="-5" dirty="0" smtClean="0">
                <a:cs typeface="Arial"/>
              </a:rPr>
              <a:t>P</a:t>
            </a:r>
            <a:r>
              <a:rPr spc="-5" dirty="0" err="1" smtClean="0">
                <a:cs typeface="Arial"/>
              </a:rPr>
              <a:t>roduction</a:t>
            </a:r>
            <a:r>
              <a:rPr spc="-5" dirty="0" smtClean="0">
                <a:cs typeface="Arial"/>
              </a:rPr>
              <a:t> </a:t>
            </a:r>
            <a:r>
              <a:rPr dirty="0">
                <a:cs typeface="Arial"/>
              </a:rPr>
              <a:t>of</a:t>
            </a:r>
            <a:r>
              <a:rPr spc="55" dirty="0">
                <a:cs typeface="Arial"/>
              </a:rPr>
              <a:t> </a:t>
            </a:r>
            <a:r>
              <a:rPr dirty="0" smtClean="0">
                <a:cs typeface="Arial"/>
              </a:rPr>
              <a:t>IL</a:t>
            </a:r>
            <a:r>
              <a:rPr lang="tr-TR" dirty="0" smtClean="0">
                <a:cs typeface="Arial"/>
              </a:rPr>
              <a:t>-</a:t>
            </a:r>
            <a:r>
              <a:rPr dirty="0" smtClean="0">
                <a:cs typeface="Arial"/>
              </a:rPr>
              <a:t>2</a:t>
            </a:r>
            <a:r>
              <a:rPr dirty="0">
                <a:cs typeface="Arial"/>
              </a:rPr>
              <a:t>,</a:t>
            </a:r>
            <a:r>
              <a:rPr spc="-65" dirty="0">
                <a:cs typeface="Arial"/>
              </a:rPr>
              <a:t> </a:t>
            </a:r>
            <a:r>
              <a:rPr lang="tr-TR" spc="-65" dirty="0" smtClean="0">
                <a:cs typeface="Arial"/>
              </a:rPr>
              <a:t>IL-12, </a:t>
            </a:r>
            <a:r>
              <a:rPr dirty="0" smtClean="0">
                <a:cs typeface="Arial"/>
              </a:rPr>
              <a:t>TNF</a:t>
            </a:r>
            <a:r>
              <a:rPr lang="tr-TR" dirty="0" smtClean="0">
                <a:cs typeface="Arial"/>
              </a:rPr>
              <a:t> alfa</a:t>
            </a:r>
            <a:r>
              <a:rPr lang="tr-TR" dirty="0">
                <a:cs typeface="Arial"/>
              </a:rPr>
              <a:t> </a:t>
            </a:r>
            <a:r>
              <a:rPr spc="-10" dirty="0" smtClean="0">
                <a:cs typeface="Arial"/>
              </a:rPr>
              <a:t>and  </a:t>
            </a:r>
            <a:r>
              <a:rPr dirty="0" smtClean="0">
                <a:cs typeface="Arial"/>
              </a:rPr>
              <a:t>IFN</a:t>
            </a:r>
            <a:r>
              <a:rPr lang="tr-TR" dirty="0" smtClean="0">
                <a:cs typeface="Arial"/>
              </a:rPr>
              <a:t>-gamma</a:t>
            </a:r>
            <a:endParaRPr dirty="0">
              <a:cs typeface="Times New Roman"/>
            </a:endParaRPr>
          </a:p>
          <a:p>
            <a:pPr marL="367665" indent="-354965">
              <a:lnSpc>
                <a:spcPct val="170000"/>
              </a:lnSpc>
              <a:buClr>
                <a:schemeClr val="accent5">
                  <a:lumMod val="75000"/>
                </a:schemeClr>
              </a:buClr>
              <a:buSzPct val="75000"/>
              <a:buFont typeface="Wingdings"/>
              <a:buChar char=""/>
              <a:tabLst>
                <a:tab pos="367665" algn="l"/>
                <a:tab pos="368300" algn="l"/>
              </a:tabLst>
            </a:pPr>
            <a:r>
              <a:rPr sz="2000" spc="-45" dirty="0">
                <a:solidFill>
                  <a:srgbClr val="C00000"/>
                </a:solidFill>
                <a:cs typeface="Arial"/>
              </a:rPr>
              <a:t>Target </a:t>
            </a:r>
            <a:r>
              <a:rPr sz="2000" spc="-5" dirty="0">
                <a:solidFill>
                  <a:srgbClr val="C00000"/>
                </a:solidFill>
                <a:cs typeface="Arial"/>
              </a:rPr>
              <a:t>tissue </a:t>
            </a:r>
            <a:r>
              <a:rPr sz="2000" dirty="0">
                <a:solidFill>
                  <a:srgbClr val="C00000"/>
                </a:solidFill>
                <a:cs typeface="Arial"/>
              </a:rPr>
              <a:t>destruction </a:t>
            </a:r>
            <a:r>
              <a:rPr sz="2000" spc="-5" dirty="0">
                <a:solidFill>
                  <a:srgbClr val="C00000"/>
                </a:solidFill>
                <a:cs typeface="Arial"/>
              </a:rPr>
              <a:t>through </a:t>
            </a:r>
            <a:r>
              <a:rPr sz="2000" dirty="0" err="1">
                <a:solidFill>
                  <a:srgbClr val="C00000"/>
                </a:solidFill>
                <a:cs typeface="Arial"/>
              </a:rPr>
              <a:t>Fas-Fas</a:t>
            </a:r>
            <a:r>
              <a:rPr sz="2000" spc="25" dirty="0">
                <a:solidFill>
                  <a:srgbClr val="C00000"/>
                </a:solidFill>
                <a:cs typeface="Arial"/>
              </a:rPr>
              <a:t> </a:t>
            </a:r>
            <a:r>
              <a:rPr sz="2000" spc="-5" dirty="0" smtClean="0">
                <a:solidFill>
                  <a:srgbClr val="C00000"/>
                </a:solidFill>
                <a:cs typeface="Arial"/>
              </a:rPr>
              <a:t>ligand</a:t>
            </a:r>
            <a:r>
              <a:rPr lang="tr-TR" sz="2000" dirty="0" smtClean="0">
                <a:solidFill>
                  <a:srgbClr val="C00000"/>
                </a:solidFill>
                <a:cs typeface="Arial"/>
              </a:rPr>
              <a:t> </a:t>
            </a:r>
            <a:r>
              <a:rPr sz="2000" spc="-5" dirty="0" smtClean="0">
                <a:solidFill>
                  <a:srgbClr val="C00000"/>
                </a:solidFill>
                <a:cs typeface="Arial"/>
              </a:rPr>
              <a:t>(liver</a:t>
            </a:r>
            <a:r>
              <a:rPr sz="2000" spc="-5" dirty="0">
                <a:solidFill>
                  <a:srgbClr val="C00000"/>
                </a:solidFill>
                <a:cs typeface="Arial"/>
              </a:rPr>
              <a:t>) and perforin-granzyme pathway</a:t>
            </a:r>
            <a:r>
              <a:rPr sz="2000" spc="100" dirty="0">
                <a:solidFill>
                  <a:srgbClr val="C00000"/>
                </a:solidFill>
                <a:cs typeface="Arial"/>
              </a:rPr>
              <a:t> </a:t>
            </a:r>
            <a:r>
              <a:rPr sz="2000" dirty="0">
                <a:solidFill>
                  <a:srgbClr val="C00000"/>
                </a:solidFill>
                <a:cs typeface="Arial"/>
              </a:rPr>
              <a:t>(GIT)</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Metin kutusu"/>
          <p:cNvSpPr txBox="1"/>
          <p:nvPr/>
        </p:nvSpPr>
        <p:spPr>
          <a:xfrm>
            <a:off x="609600" y="1371600"/>
            <a:ext cx="8077200" cy="707886"/>
          </a:xfrm>
          <a:prstGeom prst="rect">
            <a:avLst/>
          </a:prstGeom>
          <a:noFill/>
        </p:spPr>
        <p:txBody>
          <a:bodyPr wrap="square" rtlCol="0">
            <a:spAutoFit/>
          </a:bodyPr>
          <a:lstStyle/>
          <a:p>
            <a:r>
              <a:rPr lang="tr-TR" sz="4000" b="1" dirty="0" smtClean="0">
                <a:solidFill>
                  <a:schemeClr val="accent5">
                    <a:lumMod val="75000"/>
                  </a:schemeClr>
                </a:solidFill>
              </a:rPr>
              <a:t>Acute </a:t>
            </a:r>
            <a:r>
              <a:rPr lang="tr-TR" sz="4000" b="1" dirty="0" err="1" smtClean="0">
                <a:solidFill>
                  <a:schemeClr val="accent5">
                    <a:lumMod val="75000"/>
                  </a:schemeClr>
                </a:solidFill>
              </a:rPr>
              <a:t>GvHD</a:t>
            </a:r>
            <a:r>
              <a:rPr lang="tr-TR" sz="4000" b="1" dirty="0" smtClean="0">
                <a:solidFill>
                  <a:schemeClr val="accent5">
                    <a:lumMod val="75000"/>
                  </a:schemeClr>
                </a:solidFill>
              </a:rPr>
              <a:t>:</a:t>
            </a:r>
            <a:r>
              <a:rPr lang="tr-TR" sz="4000" b="1" spc="-65" dirty="0" smtClean="0">
                <a:solidFill>
                  <a:schemeClr val="accent5">
                    <a:lumMod val="75000"/>
                  </a:schemeClr>
                </a:solidFill>
              </a:rPr>
              <a:t> </a:t>
            </a:r>
            <a:r>
              <a:rPr lang="tr-TR" sz="4000" b="1" spc="-5" dirty="0" smtClean="0">
                <a:solidFill>
                  <a:schemeClr val="accent5">
                    <a:lumMod val="75000"/>
                  </a:schemeClr>
                </a:solidFill>
              </a:rPr>
              <a:t>Pathophysiology</a:t>
            </a:r>
            <a:endParaRPr lang="tr-TR" sz="4000" b="1"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98306" name="Picture 2" descr="graft versus host disease ile ilgili görsel sonucu"/>
          <p:cNvPicPr>
            <a:picLocks noChangeAspect="1" noChangeArrowheads="1"/>
          </p:cNvPicPr>
          <p:nvPr/>
        </p:nvPicPr>
        <p:blipFill>
          <a:blip r:embed="rId3" cstate="print"/>
          <a:srcRect/>
          <a:stretch>
            <a:fillRect/>
          </a:stretch>
        </p:blipFill>
        <p:spPr bwMode="auto">
          <a:xfrm>
            <a:off x="711200" y="685800"/>
            <a:ext cx="10261600" cy="5612854"/>
          </a:xfrm>
          <a:prstGeom prst="rect">
            <a:avLst/>
          </a:prstGeom>
          <a:noFill/>
        </p:spPr>
      </p:pic>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400" y="609600"/>
            <a:ext cx="9550400" cy="850874"/>
          </a:xfrm>
          <a:prstGeom prst="rect">
            <a:avLst/>
          </a:prstGeom>
        </p:spPr>
        <p:txBody>
          <a:bodyPr vert="horz" wrap="square" lIns="0" tIns="354965" rIns="0" bIns="0" rtlCol="0">
            <a:spAutoFit/>
          </a:bodyPr>
          <a:lstStyle/>
          <a:p>
            <a:pPr marL="871219">
              <a:lnSpc>
                <a:spcPct val="100000"/>
              </a:lnSpc>
              <a:spcBef>
                <a:spcPts val="2795"/>
              </a:spcBef>
            </a:pPr>
            <a:r>
              <a:rPr sz="3200" b="1" dirty="0">
                <a:solidFill>
                  <a:schemeClr val="accent5">
                    <a:lumMod val="75000"/>
                  </a:schemeClr>
                </a:solidFill>
                <a:latin typeface="Arial"/>
                <a:cs typeface="Arial"/>
              </a:rPr>
              <a:t>Acute GvHD:</a:t>
            </a:r>
            <a:r>
              <a:rPr sz="3200" b="1" spc="-65" dirty="0">
                <a:solidFill>
                  <a:schemeClr val="accent5">
                    <a:lumMod val="75000"/>
                  </a:schemeClr>
                </a:solidFill>
                <a:latin typeface="Arial"/>
                <a:cs typeface="Arial"/>
              </a:rPr>
              <a:t> </a:t>
            </a:r>
            <a:r>
              <a:rPr lang="tr-TR" sz="3200" b="1" spc="-5" dirty="0" smtClean="0">
                <a:solidFill>
                  <a:schemeClr val="accent5">
                    <a:lumMod val="75000"/>
                  </a:schemeClr>
                </a:solidFill>
                <a:latin typeface="Arial"/>
                <a:cs typeface="Arial"/>
              </a:rPr>
              <a:t>p</a:t>
            </a:r>
            <a:r>
              <a:rPr sz="3200" b="1" spc="-5" dirty="0" err="1" smtClean="0">
                <a:solidFill>
                  <a:schemeClr val="accent5">
                    <a:lumMod val="75000"/>
                  </a:schemeClr>
                </a:solidFill>
                <a:latin typeface="Arial"/>
                <a:cs typeface="Arial"/>
              </a:rPr>
              <a:t>athophysiology</a:t>
            </a:r>
            <a:endParaRPr sz="3200" b="1" dirty="0">
              <a:solidFill>
                <a:schemeClr val="accent5">
                  <a:lumMod val="75000"/>
                </a:schemeClr>
              </a:solidFill>
              <a:latin typeface="Arial"/>
              <a:cs typeface="Arial"/>
            </a:endParaRPr>
          </a:p>
        </p:txBody>
      </p:sp>
      <p:sp>
        <p:nvSpPr>
          <p:cNvPr id="5" name="object 5"/>
          <p:cNvSpPr/>
          <p:nvPr/>
        </p:nvSpPr>
        <p:spPr>
          <a:xfrm>
            <a:off x="2057400" y="2133600"/>
            <a:ext cx="6096000" cy="4127475"/>
          </a:xfrm>
          <a:prstGeom prst="rect">
            <a:avLst/>
          </a:prstGeom>
          <a:blipFill>
            <a:blip r:embed="rId2" cstate="print"/>
            <a:stretch>
              <a:fillRect/>
            </a:stretch>
          </a:blipFill>
        </p:spPr>
        <p:txBody>
          <a:bodyPr wrap="square" lIns="0" tIns="0" rIns="0" bIns="0" rtlCol="0"/>
          <a:lstStyle/>
          <a:p>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762000" y="2057400"/>
            <a:ext cx="10095653" cy="3693319"/>
          </a:xfrm>
          <a:prstGeom prst="rect">
            <a:avLst/>
          </a:prstGeom>
        </p:spPr>
        <p:txBody>
          <a:bodyPr vert="horz" wrap="square" lIns="0" tIns="0" rIns="0" bIns="0" rtlCol="0">
            <a:spAutoFit/>
          </a:bodyPr>
          <a:lstStyle/>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classic</a:t>
            </a:r>
            <a:r>
              <a:rPr lang="tr-TR" sz="2400" dirty="0" smtClean="0">
                <a:latin typeface="+mj-lt"/>
              </a:rPr>
              <a:t> </a:t>
            </a:r>
            <a:r>
              <a:rPr lang="tr-TR" sz="2400" dirty="0" err="1" smtClean="0">
                <a:latin typeface="+mj-lt"/>
              </a:rPr>
              <a:t>maculopapular</a:t>
            </a:r>
            <a:r>
              <a:rPr lang="tr-TR" sz="2400" dirty="0" smtClean="0">
                <a:latin typeface="+mj-lt"/>
              </a:rPr>
              <a:t> </a:t>
            </a:r>
            <a:r>
              <a:rPr lang="tr-TR" sz="2400" dirty="0" err="1" smtClean="0">
                <a:latin typeface="+mj-lt"/>
              </a:rPr>
              <a:t>rash</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Persistent</a:t>
            </a:r>
            <a:r>
              <a:rPr lang="tr-TR" sz="2400" dirty="0" smtClean="0">
                <a:latin typeface="+mj-lt"/>
              </a:rPr>
              <a:t> </a:t>
            </a:r>
            <a:r>
              <a:rPr lang="tr-TR" sz="2400" dirty="0" err="1" smtClean="0">
                <a:latin typeface="+mj-lt"/>
              </a:rPr>
              <a:t>nausea</a:t>
            </a:r>
            <a:r>
              <a:rPr lang="tr-TR" sz="2400" dirty="0" smtClean="0">
                <a:latin typeface="+mj-lt"/>
              </a:rPr>
              <a:t> and/</a:t>
            </a:r>
            <a:r>
              <a:rPr lang="tr-TR" sz="2400" dirty="0" err="1" smtClean="0">
                <a:latin typeface="+mj-lt"/>
              </a:rPr>
              <a:t>or</a:t>
            </a:r>
            <a:r>
              <a:rPr lang="tr-TR" sz="2400" dirty="0" smtClean="0">
                <a:latin typeface="+mj-lt"/>
              </a:rPr>
              <a:t> </a:t>
            </a:r>
            <a:r>
              <a:rPr lang="tr-TR" sz="2400" dirty="0" err="1" smtClean="0">
                <a:latin typeface="+mj-lt"/>
              </a:rPr>
              <a:t>emesis</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Abdominal</a:t>
            </a:r>
            <a:r>
              <a:rPr lang="tr-TR" sz="2400" dirty="0" smtClean="0">
                <a:latin typeface="+mj-lt"/>
              </a:rPr>
              <a:t> </a:t>
            </a:r>
            <a:r>
              <a:rPr lang="tr-TR" sz="2400" dirty="0" err="1" smtClean="0">
                <a:latin typeface="+mj-lt"/>
              </a:rPr>
              <a:t>cramps</a:t>
            </a:r>
            <a:r>
              <a:rPr lang="tr-TR" sz="2400" dirty="0" smtClean="0">
                <a:latin typeface="+mj-lt"/>
              </a:rPr>
              <a:t> </a:t>
            </a:r>
            <a:r>
              <a:rPr lang="tr-TR" sz="2400" dirty="0" err="1" smtClean="0">
                <a:latin typeface="+mj-lt"/>
              </a:rPr>
              <a:t>with</a:t>
            </a:r>
            <a:r>
              <a:rPr lang="tr-TR" sz="2400" dirty="0" smtClean="0">
                <a:latin typeface="+mj-lt"/>
              </a:rPr>
              <a:t> </a:t>
            </a:r>
            <a:r>
              <a:rPr lang="tr-TR" sz="2400" dirty="0" err="1" smtClean="0">
                <a:latin typeface="+mj-lt"/>
              </a:rPr>
              <a:t>diarrhea</a:t>
            </a:r>
            <a:r>
              <a:rPr lang="tr-TR" sz="2400" dirty="0" smtClean="0">
                <a:latin typeface="+mj-lt"/>
              </a:rPr>
              <a:t>; and </a:t>
            </a:r>
          </a:p>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rising</a:t>
            </a:r>
            <a:r>
              <a:rPr lang="tr-TR" sz="2400" dirty="0" smtClean="0">
                <a:latin typeface="+mj-lt"/>
              </a:rPr>
              <a:t> serum </a:t>
            </a:r>
            <a:r>
              <a:rPr lang="tr-TR" sz="2400" dirty="0" err="1" smtClean="0">
                <a:latin typeface="+mj-lt"/>
              </a:rPr>
              <a:t>bilirubin</a:t>
            </a:r>
            <a:r>
              <a:rPr lang="tr-TR" sz="2400" dirty="0" smtClean="0">
                <a:latin typeface="+mj-lt"/>
              </a:rPr>
              <a:t> </a:t>
            </a:r>
            <a:r>
              <a:rPr lang="tr-TR" sz="2400" dirty="0" err="1" smtClean="0">
                <a:latin typeface="+mj-lt"/>
              </a:rPr>
              <a:t>concentration</a:t>
            </a:r>
            <a:r>
              <a:rPr lang="tr-TR" sz="2400" dirty="0" smtClean="0">
                <a:latin typeface="+mj-lt"/>
              </a:rPr>
              <a:t>. </a:t>
            </a:r>
          </a:p>
          <a:p>
            <a:pPr marL="355600" marR="330200" indent="-342900">
              <a:lnSpc>
                <a:spcPct val="200000"/>
              </a:lnSpc>
              <a:buChar char="•"/>
              <a:tabLst>
                <a:tab pos="354965" algn="l"/>
                <a:tab pos="355600" algn="l"/>
              </a:tabLst>
            </a:pPr>
            <a:endParaRPr lang="tr-TR" sz="2400" dirty="0" smtClean="0">
              <a:latin typeface="+mj-lt"/>
            </a:endParaRPr>
          </a:p>
        </p:txBody>
      </p:sp>
      <p:sp>
        <p:nvSpPr>
          <p:cNvPr id="4" name="3 Dikdörtgen"/>
          <p:cNvSpPr/>
          <p:nvPr/>
        </p:nvSpPr>
        <p:spPr>
          <a:xfrm>
            <a:off x="533400" y="1295400"/>
            <a:ext cx="8686800" cy="584775"/>
          </a:xfrm>
          <a:prstGeom prst="rect">
            <a:avLst/>
          </a:prstGeom>
        </p:spPr>
        <p:txBody>
          <a:bodyPr wrap="square">
            <a:spAutoFit/>
          </a:bodyPr>
          <a:lstStyle/>
          <a:p>
            <a:r>
              <a:rPr lang="en-US" sz="3200" b="1" dirty="0" smtClean="0">
                <a:solidFill>
                  <a:schemeClr val="accent5">
                    <a:lumMod val="75000"/>
                  </a:schemeClr>
                </a:solidFill>
                <a:latin typeface="+mj-lt"/>
              </a:rPr>
              <a:t>Acute</a:t>
            </a:r>
            <a:r>
              <a:rPr lang="en-US" sz="3200" b="1" spc="-100" dirty="0" smtClean="0">
                <a:solidFill>
                  <a:schemeClr val="accent5">
                    <a:lumMod val="75000"/>
                  </a:schemeClr>
                </a:solidFill>
                <a:latin typeface="+mj-lt"/>
              </a:rPr>
              <a:t> </a:t>
            </a:r>
            <a:r>
              <a:rPr lang="en-US" sz="3200" b="1" dirty="0" err="1" smtClean="0">
                <a:solidFill>
                  <a:schemeClr val="accent5">
                    <a:lumMod val="75000"/>
                  </a:schemeClr>
                </a:solidFill>
                <a:latin typeface="+mj-lt"/>
              </a:rPr>
              <a:t>GvHD</a:t>
            </a:r>
            <a:r>
              <a:rPr lang="tr-TR" sz="3200" b="1" dirty="0" smtClean="0">
                <a:solidFill>
                  <a:schemeClr val="accent5">
                    <a:lumMod val="75000"/>
                  </a:schemeClr>
                </a:solidFill>
                <a:latin typeface="+mj-lt"/>
              </a:rPr>
              <a:t>: </a:t>
            </a:r>
            <a:r>
              <a:rPr lang="en-US" sz="3200" b="1" dirty="0" smtClean="0">
                <a:solidFill>
                  <a:schemeClr val="accent5">
                    <a:lumMod val="75000"/>
                  </a:schemeClr>
                </a:solidFill>
                <a:latin typeface="+mj-lt"/>
              </a:rPr>
              <a:t> Clinical manifestations;</a:t>
            </a:r>
            <a:endParaRPr lang="tr-TR" sz="3200" b="1" dirty="0">
              <a:solidFill>
                <a:schemeClr val="accent5">
                  <a:lumMod val="75000"/>
                </a:schemeClr>
              </a:solidFill>
              <a:latin typeface="+mj-lt"/>
            </a:endParaRPr>
          </a:p>
        </p:txBody>
      </p:sp>
      <p:pic>
        <p:nvPicPr>
          <p:cNvPr id="5" name="Picture 2" descr="RE1A1FF25_44"/>
          <p:cNvPicPr>
            <a:picLocks noChangeAspect="1" noChangeArrowheads="1"/>
          </p:cNvPicPr>
          <p:nvPr/>
        </p:nvPicPr>
        <p:blipFill>
          <a:blip r:embed="rId3" cstate="print"/>
          <a:srcRect/>
          <a:stretch>
            <a:fillRect/>
          </a:stretch>
        </p:blipFill>
        <p:spPr bwMode="auto">
          <a:xfrm>
            <a:off x="7595296" y="1880175"/>
            <a:ext cx="3987103" cy="3302586"/>
          </a:xfrm>
          <a:prstGeom prst="rect">
            <a:avLst/>
          </a:prstGeom>
          <a:noFill/>
          <a:ln w="9525">
            <a:noFill/>
            <a:miter lim="800000"/>
            <a:headEnd/>
            <a:tailEnd/>
          </a:ln>
        </p:spPr>
      </p:pic>
      <p:sp>
        <p:nvSpPr>
          <p:cNvPr id="6" name="Text Box 3"/>
          <p:cNvSpPr txBox="1">
            <a:spLocks noChangeArrowheads="1"/>
          </p:cNvSpPr>
          <p:nvPr/>
        </p:nvSpPr>
        <p:spPr bwMode="auto">
          <a:xfrm>
            <a:off x="8077200" y="5329394"/>
            <a:ext cx="4028140" cy="246221"/>
          </a:xfrm>
          <a:prstGeom prst="rect">
            <a:avLst/>
          </a:prstGeom>
          <a:noFill/>
          <a:ln w="9525">
            <a:noFill/>
            <a:miter lim="800000"/>
            <a:headEnd/>
            <a:tailEnd/>
          </a:ln>
          <a:effectLst/>
        </p:spPr>
        <p:txBody>
          <a:bodyPr wrap="square">
            <a:spAutoFit/>
          </a:bodyPr>
          <a:lstStyle/>
          <a:p>
            <a:pPr fontAlgn="auto">
              <a:spcBef>
                <a:spcPct val="50000"/>
              </a:spcBef>
              <a:spcAft>
                <a:spcPts val="0"/>
              </a:spcAft>
              <a:defRPr/>
            </a:pPr>
            <a:r>
              <a:rPr lang="en-US" sz="1000" dirty="0">
                <a:solidFill>
                  <a:srgbClr val="C00000"/>
                </a:solidFill>
                <a:latin typeface="+mj-lt"/>
                <a:cs typeface="+mn-cs"/>
              </a:rPr>
              <a:t>Graft Versus Host Disease of the Skin: Grade IV</a:t>
            </a: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object 64"/>
          <p:cNvSpPr txBox="1"/>
          <p:nvPr/>
        </p:nvSpPr>
        <p:spPr>
          <a:xfrm>
            <a:off x="0" y="1600200"/>
            <a:ext cx="9042400" cy="3998018"/>
          </a:xfrm>
          <a:prstGeom prst="rect">
            <a:avLst/>
          </a:prstGeom>
        </p:spPr>
        <p:txBody>
          <a:bodyPr vert="horz" wrap="square" lIns="0" tIns="0" rIns="0" bIns="0" rtlCol="0">
            <a:spAutoFit/>
          </a:bodyPr>
          <a:lstStyle/>
          <a:p>
            <a:pPr marL="756285" lvl="1" indent="-286385">
              <a:lnSpc>
                <a:spcPct val="130000"/>
              </a:lnSpc>
              <a:spcBef>
                <a:spcPts val="555"/>
              </a:spcBef>
              <a:buFont typeface="Arial" pitchFamily="34" charset="0"/>
              <a:buChar char="•"/>
              <a:tabLst>
                <a:tab pos="756285" algn="l"/>
                <a:tab pos="756920" algn="l"/>
              </a:tabLst>
            </a:pPr>
            <a:r>
              <a:rPr sz="2000" spc="-5" dirty="0" smtClean="0">
                <a:latin typeface="+mj-lt"/>
                <a:cs typeface="Arial"/>
              </a:rPr>
              <a:t>Most </a:t>
            </a:r>
            <a:r>
              <a:rPr sz="2000" spc="-5" dirty="0">
                <a:latin typeface="+mj-lt"/>
                <a:cs typeface="Arial"/>
              </a:rPr>
              <a:t>common organ</a:t>
            </a:r>
            <a:r>
              <a:rPr sz="2000" dirty="0">
                <a:latin typeface="+mj-lt"/>
                <a:cs typeface="Arial"/>
              </a:rPr>
              <a:t> </a:t>
            </a:r>
            <a:r>
              <a:rPr sz="2000" spc="-5" dirty="0" smtClean="0">
                <a:latin typeface="+mj-lt"/>
                <a:cs typeface="Arial"/>
              </a:rPr>
              <a:t>affected</a:t>
            </a:r>
            <a:r>
              <a:rPr lang="tr-TR" sz="2000" spc="-5" dirty="0" smtClean="0">
                <a:latin typeface="+mj-lt"/>
                <a:cs typeface="Arial"/>
              </a:rPr>
              <a:t> (</a:t>
            </a:r>
            <a:r>
              <a:rPr lang="tr-TR" sz="2000" dirty="0" smtClean="0">
                <a:latin typeface="+mj-lt"/>
                <a:cs typeface="Arial"/>
              </a:rPr>
              <a:t>&gt;80% )</a:t>
            </a:r>
            <a:endParaRPr lang="tr-TR" sz="2000" dirty="0">
              <a:latin typeface="+mj-lt"/>
              <a:cs typeface="Arial"/>
            </a:endParaRPr>
          </a:p>
          <a:p>
            <a:pPr marL="756285" lvl="1" indent="-286385">
              <a:lnSpc>
                <a:spcPct val="130000"/>
              </a:lnSpc>
              <a:spcBef>
                <a:spcPts val="555"/>
              </a:spcBef>
              <a:buFont typeface="Arial" pitchFamily="34" charset="0"/>
              <a:buChar char="•"/>
              <a:tabLst>
                <a:tab pos="756285" algn="l"/>
                <a:tab pos="756920" algn="l"/>
              </a:tabLst>
            </a:pPr>
            <a:r>
              <a:rPr lang="en-US" sz="2000" dirty="0" smtClean="0">
                <a:latin typeface="+mj-lt"/>
                <a:cs typeface="Arial"/>
              </a:rPr>
              <a:t>Macular </a:t>
            </a:r>
            <a:r>
              <a:rPr lang="en-US" sz="2000" dirty="0" err="1" smtClean="0">
                <a:latin typeface="+mj-lt"/>
                <a:cs typeface="Arial"/>
              </a:rPr>
              <a:t>papular</a:t>
            </a:r>
            <a:r>
              <a:rPr lang="en-US" sz="2000" dirty="0" smtClean="0">
                <a:latin typeface="+mj-lt"/>
                <a:cs typeface="Arial"/>
              </a:rPr>
              <a:t> rash</a:t>
            </a:r>
            <a:r>
              <a:rPr lang="en-US" sz="2000" spc="-125" dirty="0" smtClean="0">
                <a:latin typeface="+mj-lt"/>
                <a:cs typeface="Arial"/>
              </a:rPr>
              <a:t> </a:t>
            </a:r>
            <a:r>
              <a:rPr lang="en-US" sz="2000" dirty="0" smtClean="0">
                <a:latin typeface="+mj-lt"/>
                <a:cs typeface="Arial"/>
              </a:rPr>
              <a:t>affecting  any part of the body, </a:t>
            </a:r>
            <a:r>
              <a:rPr lang="en-US" sz="1600" spc="-5" dirty="0" smtClean="0">
                <a:latin typeface="+mj-lt"/>
                <a:cs typeface="Arial"/>
              </a:rPr>
              <a:t>typically  </a:t>
            </a:r>
            <a:r>
              <a:rPr lang="en-US" sz="1600" dirty="0" err="1" smtClean="0">
                <a:latin typeface="+mj-lt"/>
                <a:cs typeface="Arial"/>
              </a:rPr>
              <a:t>palmar</a:t>
            </a:r>
            <a:r>
              <a:rPr lang="en-US" sz="1600" dirty="0" smtClean="0">
                <a:latin typeface="+mj-lt"/>
                <a:cs typeface="Arial"/>
              </a:rPr>
              <a:t> &amp; plantar </a:t>
            </a:r>
            <a:r>
              <a:rPr lang="en-US" sz="1600" dirty="0" err="1" smtClean="0">
                <a:latin typeface="+mj-lt"/>
                <a:cs typeface="Arial"/>
              </a:rPr>
              <a:t>erythema</a:t>
            </a:r>
            <a:r>
              <a:rPr lang="en-US" sz="1600" dirty="0" smtClean="0">
                <a:latin typeface="+mj-lt"/>
                <a:cs typeface="Arial"/>
              </a:rPr>
              <a:t>  and sparing the</a:t>
            </a:r>
            <a:r>
              <a:rPr lang="en-US" sz="1600" spc="-114" dirty="0" smtClean="0">
                <a:latin typeface="+mj-lt"/>
                <a:cs typeface="Arial"/>
              </a:rPr>
              <a:t> </a:t>
            </a:r>
            <a:r>
              <a:rPr lang="en-US" sz="1600" dirty="0" smtClean="0">
                <a:latin typeface="+mj-lt"/>
                <a:cs typeface="Arial"/>
              </a:rPr>
              <a:t>scalp</a:t>
            </a:r>
          </a:p>
          <a:p>
            <a:pPr marL="1188000" lvl="2" indent="-228600">
              <a:lnSpc>
                <a:spcPct val="150000"/>
              </a:lnSpc>
              <a:spcBef>
                <a:spcPts val="445"/>
              </a:spcBef>
              <a:buChar char="–"/>
              <a:tabLst>
                <a:tab pos="1613535" algn="l"/>
              </a:tabLst>
            </a:pPr>
            <a:r>
              <a:rPr dirty="0" smtClean="0">
                <a:solidFill>
                  <a:srgbClr val="002060"/>
                </a:solidFill>
                <a:latin typeface="Comic Sans MS" pitchFamily="66" charset="0"/>
                <a:cs typeface="Arial"/>
              </a:rPr>
              <a:t>Pt </a:t>
            </a:r>
            <a:r>
              <a:rPr spc="-5" dirty="0">
                <a:solidFill>
                  <a:srgbClr val="002060"/>
                </a:solidFill>
                <a:latin typeface="Comic Sans MS" pitchFamily="66" charset="0"/>
                <a:cs typeface="Arial"/>
              </a:rPr>
              <a:t>may </a:t>
            </a:r>
            <a:r>
              <a:rPr spc="-10" dirty="0">
                <a:solidFill>
                  <a:srgbClr val="002060"/>
                </a:solidFill>
                <a:latin typeface="Comic Sans MS" pitchFamily="66" charset="0"/>
                <a:cs typeface="Arial"/>
              </a:rPr>
              <a:t>complain </a:t>
            </a:r>
            <a:r>
              <a:rPr spc="-5" dirty="0">
                <a:solidFill>
                  <a:srgbClr val="002060"/>
                </a:solidFill>
                <a:latin typeface="Comic Sans MS" pitchFamily="66" charset="0"/>
                <a:cs typeface="Arial"/>
              </a:rPr>
              <a:t>of </a:t>
            </a:r>
            <a:r>
              <a:rPr spc="-10" dirty="0">
                <a:solidFill>
                  <a:srgbClr val="002060"/>
                </a:solidFill>
                <a:latin typeface="Comic Sans MS" pitchFamily="66" charset="0"/>
                <a:cs typeface="Arial"/>
              </a:rPr>
              <a:t>pain or </a:t>
            </a:r>
            <a:r>
              <a:rPr spc="-5" dirty="0">
                <a:solidFill>
                  <a:srgbClr val="002060"/>
                </a:solidFill>
                <a:latin typeface="Comic Sans MS" pitchFamily="66" charset="0"/>
                <a:cs typeface="Arial"/>
              </a:rPr>
              <a:t>itching </a:t>
            </a:r>
            <a:r>
              <a:rPr dirty="0">
                <a:solidFill>
                  <a:srgbClr val="002060"/>
                </a:solidFill>
                <a:latin typeface="Comic Sans MS" pitchFamily="66" charset="0"/>
                <a:cs typeface="Arial"/>
              </a:rPr>
              <a:t>to </a:t>
            </a:r>
            <a:r>
              <a:rPr spc="-5" dirty="0">
                <a:solidFill>
                  <a:srgbClr val="002060"/>
                </a:solidFill>
                <a:latin typeface="Comic Sans MS" pitchFamily="66" charset="0"/>
                <a:cs typeface="Arial"/>
              </a:rPr>
              <a:t>affected</a:t>
            </a:r>
            <a:r>
              <a:rPr spc="40" dirty="0">
                <a:solidFill>
                  <a:srgbClr val="002060"/>
                </a:solidFill>
                <a:latin typeface="Comic Sans MS" pitchFamily="66" charset="0"/>
                <a:cs typeface="Arial"/>
              </a:rPr>
              <a:t> </a:t>
            </a:r>
            <a:r>
              <a:rPr spc="-10" dirty="0">
                <a:solidFill>
                  <a:srgbClr val="002060"/>
                </a:solidFill>
                <a:latin typeface="Comic Sans MS" pitchFamily="66" charset="0"/>
                <a:cs typeface="Arial"/>
              </a:rPr>
              <a:t>areas</a:t>
            </a:r>
            <a:endParaRPr dirty="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r>
              <a:rPr spc="-5" dirty="0" smtClean="0">
                <a:solidFill>
                  <a:srgbClr val="002060"/>
                </a:solidFill>
                <a:latin typeface="Comic Sans MS" pitchFamily="66" charset="0"/>
                <a:cs typeface="Arial"/>
              </a:rPr>
              <a:t>Rash </a:t>
            </a:r>
            <a:r>
              <a:rPr spc="-10" dirty="0">
                <a:solidFill>
                  <a:srgbClr val="002060"/>
                </a:solidFill>
                <a:latin typeface="Comic Sans MS" pitchFamily="66" charset="0"/>
                <a:cs typeface="Arial"/>
              </a:rPr>
              <a:t>becomes confluent as </a:t>
            </a:r>
            <a:r>
              <a:rPr spc="-5" dirty="0">
                <a:solidFill>
                  <a:srgbClr val="002060"/>
                </a:solidFill>
                <a:latin typeface="Comic Sans MS" pitchFamily="66" charset="0"/>
                <a:cs typeface="Arial"/>
              </a:rPr>
              <a:t>it </a:t>
            </a:r>
            <a:r>
              <a:rPr spc="-10" dirty="0">
                <a:solidFill>
                  <a:srgbClr val="002060"/>
                </a:solidFill>
                <a:latin typeface="Comic Sans MS" pitchFamily="66" charset="0"/>
                <a:cs typeface="Arial"/>
              </a:rPr>
              <a:t>progresses </a:t>
            </a:r>
            <a:r>
              <a:rPr spc="-15" dirty="0">
                <a:solidFill>
                  <a:srgbClr val="002060"/>
                </a:solidFill>
                <a:latin typeface="Comic Sans MS" pitchFamily="66" charset="0"/>
                <a:cs typeface="Arial"/>
              </a:rPr>
              <a:t>however,  </a:t>
            </a:r>
            <a:r>
              <a:rPr spc="-5" dirty="0">
                <a:solidFill>
                  <a:srgbClr val="002060"/>
                </a:solidFill>
                <a:latin typeface="Comic Sans MS" pitchFamily="66" charset="0"/>
                <a:cs typeface="Arial"/>
              </a:rPr>
              <a:t>blisters may form. </a:t>
            </a:r>
            <a:endParaRPr lang="tr-TR" spc="-5" dirty="0" smtClean="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r>
              <a:rPr spc="-10" dirty="0" smtClean="0">
                <a:solidFill>
                  <a:srgbClr val="002060"/>
                </a:solidFill>
                <a:latin typeface="Comic Sans MS" pitchFamily="66" charset="0"/>
                <a:cs typeface="Arial"/>
              </a:rPr>
              <a:t>Severe </a:t>
            </a:r>
            <a:r>
              <a:rPr spc="-10" dirty="0">
                <a:solidFill>
                  <a:srgbClr val="002060"/>
                </a:solidFill>
                <a:latin typeface="Comic Sans MS" pitchFamily="66" charset="0"/>
                <a:cs typeface="Arial"/>
              </a:rPr>
              <a:t>cases resemble </a:t>
            </a:r>
            <a:r>
              <a:rPr spc="-5" dirty="0">
                <a:solidFill>
                  <a:srgbClr val="002060"/>
                </a:solidFill>
                <a:latin typeface="Comic Sans MS" pitchFamily="66" charset="0"/>
                <a:cs typeface="Arial"/>
              </a:rPr>
              <a:t>burn  </a:t>
            </a:r>
            <a:r>
              <a:rPr spc="-5" dirty="0" smtClean="0">
                <a:solidFill>
                  <a:srgbClr val="002060"/>
                </a:solidFill>
                <a:latin typeface="Comic Sans MS" pitchFamily="66" charset="0"/>
                <a:cs typeface="Arial"/>
              </a:rPr>
              <a:t>patients</a:t>
            </a:r>
            <a:endParaRPr lang="tr-TR" spc="-5" dirty="0" smtClean="0">
              <a:solidFill>
                <a:srgbClr val="002060"/>
              </a:solidFill>
              <a:latin typeface="Comic Sans MS" pitchFamily="66" charset="0"/>
              <a:cs typeface="Arial"/>
            </a:endParaRPr>
          </a:p>
          <a:p>
            <a:pPr marL="1188000" marR="69215" lvl="2" indent="-228600">
              <a:lnSpc>
                <a:spcPct val="150000"/>
              </a:lnSpc>
              <a:spcBef>
                <a:spcPts val="430"/>
              </a:spcBef>
              <a:buChar char="–"/>
              <a:tabLst>
                <a:tab pos="1613535" algn="l"/>
              </a:tabLst>
            </a:pPr>
            <a:r>
              <a:rPr lang="en-US" spc="-10" dirty="0" smtClean="0">
                <a:solidFill>
                  <a:srgbClr val="002060"/>
                </a:solidFill>
                <a:latin typeface="Comic Sans MS" pitchFamily="66" charset="0"/>
                <a:cs typeface="Arial"/>
              </a:rPr>
              <a:t>Usually </a:t>
            </a:r>
            <a:r>
              <a:rPr lang="en-US" spc="-5" dirty="0" smtClean="0">
                <a:solidFill>
                  <a:srgbClr val="002060"/>
                </a:solidFill>
                <a:latin typeface="Comic Sans MS" pitchFamily="66" charset="0"/>
                <a:cs typeface="Arial"/>
              </a:rPr>
              <a:t>correlates </a:t>
            </a:r>
            <a:r>
              <a:rPr lang="en-US" spc="-15" dirty="0" smtClean="0">
                <a:solidFill>
                  <a:srgbClr val="002060"/>
                </a:solidFill>
                <a:latin typeface="Comic Sans MS" pitchFamily="66" charset="0"/>
                <a:cs typeface="Arial"/>
              </a:rPr>
              <a:t>with </a:t>
            </a:r>
            <a:r>
              <a:rPr lang="en-US" spc="-5" dirty="0" smtClean="0">
                <a:solidFill>
                  <a:srgbClr val="002060"/>
                </a:solidFill>
                <a:latin typeface="Comic Sans MS" pitchFamily="66" charset="0"/>
                <a:cs typeface="Arial"/>
              </a:rPr>
              <a:t>engraftment; </a:t>
            </a:r>
          </a:p>
          <a:p>
            <a:pPr marL="1188000" marR="69215" lvl="2" indent="-228600">
              <a:lnSpc>
                <a:spcPct val="150000"/>
              </a:lnSpc>
              <a:spcBef>
                <a:spcPts val="430"/>
              </a:spcBef>
              <a:buChar char="–"/>
              <a:tabLst>
                <a:tab pos="1613535" algn="l"/>
              </a:tabLst>
            </a:pPr>
            <a:r>
              <a:rPr lang="en-US" spc="-10" dirty="0" smtClean="0">
                <a:solidFill>
                  <a:srgbClr val="002060"/>
                </a:solidFill>
                <a:latin typeface="Comic Sans MS" pitchFamily="66" charset="0"/>
                <a:cs typeface="Arial"/>
              </a:rPr>
              <a:t>reduced </a:t>
            </a:r>
            <a:r>
              <a:rPr lang="en-US" spc="-5" dirty="0" smtClean="0">
                <a:solidFill>
                  <a:srgbClr val="002060"/>
                </a:solidFill>
                <a:latin typeface="Comic Sans MS" pitchFamily="66" charset="0"/>
                <a:cs typeface="Arial"/>
              </a:rPr>
              <a:t>intensity  </a:t>
            </a:r>
            <a:r>
              <a:rPr lang="en-US" spc="-10" dirty="0" smtClean="0">
                <a:solidFill>
                  <a:srgbClr val="002060"/>
                </a:solidFill>
                <a:latin typeface="Comic Sans MS" pitchFamily="66" charset="0"/>
                <a:cs typeface="Arial"/>
              </a:rPr>
              <a:t>have </a:t>
            </a:r>
            <a:r>
              <a:rPr lang="en-US" spc="-15" dirty="0" smtClean="0">
                <a:solidFill>
                  <a:srgbClr val="002060"/>
                </a:solidFill>
                <a:latin typeface="Comic Sans MS" pitchFamily="66" charset="0"/>
                <a:cs typeface="Arial"/>
              </a:rPr>
              <a:t>delayed </a:t>
            </a:r>
            <a:r>
              <a:rPr lang="en-US" spc="-10" dirty="0" smtClean="0">
                <a:solidFill>
                  <a:srgbClr val="002060"/>
                </a:solidFill>
                <a:latin typeface="Comic Sans MS" pitchFamily="66" charset="0"/>
                <a:cs typeface="Arial"/>
              </a:rPr>
              <a:t>onset </a:t>
            </a:r>
            <a:r>
              <a:rPr lang="en-US" spc="-5" dirty="0" smtClean="0">
                <a:solidFill>
                  <a:srgbClr val="002060"/>
                </a:solidFill>
                <a:latin typeface="Comic Sans MS" pitchFamily="66" charset="0"/>
                <a:cs typeface="Arial"/>
              </a:rPr>
              <a:t>of</a:t>
            </a:r>
            <a:r>
              <a:rPr lang="en-US" spc="60" dirty="0" smtClean="0">
                <a:solidFill>
                  <a:srgbClr val="002060"/>
                </a:solidFill>
                <a:latin typeface="Comic Sans MS" pitchFamily="66" charset="0"/>
                <a:cs typeface="Arial"/>
              </a:rPr>
              <a:t> </a:t>
            </a:r>
            <a:r>
              <a:rPr lang="en-US" spc="-5" dirty="0" smtClean="0">
                <a:solidFill>
                  <a:srgbClr val="002060"/>
                </a:solidFill>
                <a:latin typeface="Comic Sans MS" pitchFamily="66" charset="0"/>
                <a:cs typeface="Arial"/>
              </a:rPr>
              <a:t>GVHD</a:t>
            </a:r>
            <a:endParaRPr lang="en-US" dirty="0" smtClean="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endParaRPr dirty="0">
              <a:latin typeface="+mj-lt"/>
              <a:cs typeface="Arial"/>
            </a:endParaRPr>
          </a:p>
        </p:txBody>
      </p:sp>
      <p:pic>
        <p:nvPicPr>
          <p:cNvPr id="55298" name="Picture 2" descr="Image"/>
          <p:cNvPicPr>
            <a:picLocks noChangeAspect="1" noChangeArrowheads="1"/>
          </p:cNvPicPr>
          <p:nvPr/>
        </p:nvPicPr>
        <p:blipFill>
          <a:blip r:embed="rId3" cstate="print"/>
          <a:srcRect/>
          <a:stretch>
            <a:fillRect/>
          </a:stretch>
        </p:blipFill>
        <p:spPr bwMode="auto">
          <a:xfrm>
            <a:off x="9144000" y="3657600"/>
            <a:ext cx="2540000" cy="2352822"/>
          </a:xfrm>
          <a:prstGeom prst="rect">
            <a:avLst/>
          </a:prstGeom>
          <a:noFill/>
        </p:spPr>
      </p:pic>
      <p:sp>
        <p:nvSpPr>
          <p:cNvPr id="7" name="object 6"/>
          <p:cNvSpPr/>
          <p:nvPr/>
        </p:nvSpPr>
        <p:spPr>
          <a:xfrm>
            <a:off x="9144000" y="1828800"/>
            <a:ext cx="2540000" cy="1749424"/>
          </a:xfrm>
          <a:prstGeom prst="rect">
            <a:avLst/>
          </a:prstGeom>
          <a:blipFill>
            <a:blip r:embed="rId4" cstate="print"/>
            <a:stretch>
              <a:fillRect/>
            </a:stretch>
          </a:blipFill>
        </p:spPr>
        <p:txBody>
          <a:bodyPr wrap="square" lIns="0" tIns="0" rIns="0" bIns="0" rtlCol="0"/>
          <a:lstStyle/>
          <a:p>
            <a:endParaRPr/>
          </a:p>
        </p:txBody>
      </p:sp>
      <p:sp>
        <p:nvSpPr>
          <p:cNvPr id="9" name="8 Dikdörtgen"/>
          <p:cNvSpPr/>
          <p:nvPr/>
        </p:nvSpPr>
        <p:spPr>
          <a:xfrm>
            <a:off x="228600" y="5257800"/>
            <a:ext cx="11277600" cy="876650"/>
          </a:xfrm>
          <a:prstGeom prst="rect">
            <a:avLst/>
          </a:prstGeom>
        </p:spPr>
        <p:txBody>
          <a:bodyPr wrap="square">
            <a:spAutoFit/>
          </a:bodyPr>
          <a:lstStyle/>
          <a:p>
            <a:pPr marL="756285" indent="-286385">
              <a:lnSpc>
                <a:spcPct val="130000"/>
              </a:lnSpc>
              <a:spcBef>
                <a:spcPts val="560"/>
              </a:spcBef>
              <a:tabLst>
                <a:tab pos="756285" algn="l"/>
                <a:tab pos="756920" algn="l"/>
              </a:tabLst>
            </a:pPr>
            <a:r>
              <a:rPr lang="en-US" b="1" u="sng" spc="-5" dirty="0" smtClean="0">
                <a:solidFill>
                  <a:srgbClr val="C00000"/>
                </a:solidFill>
                <a:latin typeface="Arial"/>
                <a:cs typeface="Arial"/>
              </a:rPr>
              <a:t>Differential</a:t>
            </a:r>
            <a:r>
              <a:rPr lang="en-US" b="1" u="sng" spc="-65" dirty="0" smtClean="0">
                <a:solidFill>
                  <a:srgbClr val="C00000"/>
                </a:solidFill>
                <a:latin typeface="Arial"/>
                <a:cs typeface="Arial"/>
              </a:rPr>
              <a:t> </a:t>
            </a:r>
            <a:r>
              <a:rPr lang="en-US" b="1" u="sng" spc="-5" dirty="0" smtClean="0">
                <a:solidFill>
                  <a:srgbClr val="C00000"/>
                </a:solidFill>
                <a:latin typeface="Arial"/>
                <a:cs typeface="Arial"/>
              </a:rPr>
              <a:t>diagnosis:</a:t>
            </a:r>
            <a:endParaRPr lang="en-US" b="1" u="sng" dirty="0" smtClean="0">
              <a:solidFill>
                <a:srgbClr val="C00000"/>
              </a:solidFill>
              <a:latin typeface="Arial"/>
              <a:cs typeface="Arial"/>
            </a:endParaRPr>
          </a:p>
          <a:p>
            <a:pPr marL="1155700" lvl="1" indent="-228600">
              <a:lnSpc>
                <a:spcPct val="130000"/>
              </a:lnSpc>
              <a:spcBef>
                <a:spcPts val="484"/>
              </a:spcBef>
              <a:buChar char="•"/>
              <a:tabLst>
                <a:tab pos="1155700" algn="l"/>
                <a:tab pos="1156335" algn="l"/>
              </a:tabLst>
            </a:pPr>
            <a:r>
              <a:rPr lang="en-US" spc="-5" dirty="0" smtClean="0">
                <a:latin typeface="Arial"/>
                <a:cs typeface="Arial"/>
              </a:rPr>
              <a:t>Chemotherapy/radiation, </a:t>
            </a:r>
            <a:r>
              <a:rPr lang="en-US" dirty="0" smtClean="0">
                <a:latin typeface="Arial"/>
                <a:cs typeface="Arial"/>
              </a:rPr>
              <a:t>drug, infection,</a:t>
            </a:r>
            <a:r>
              <a:rPr lang="en-US" spc="-80" dirty="0" smtClean="0">
                <a:latin typeface="Arial"/>
                <a:cs typeface="Arial"/>
              </a:rPr>
              <a:t> </a:t>
            </a:r>
            <a:r>
              <a:rPr lang="en-US" spc="-5" dirty="0" smtClean="0">
                <a:latin typeface="Arial"/>
                <a:cs typeface="Arial"/>
              </a:rPr>
              <a:t>engraftment</a:t>
            </a:r>
            <a:endParaRPr lang="en-US" dirty="0">
              <a:latin typeface="Arial"/>
              <a:cs typeface="Arial"/>
            </a:endParaRP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11" name="10 Metin kutusu"/>
          <p:cNvSpPr txBox="1"/>
          <p:nvPr/>
        </p:nvSpPr>
        <p:spPr>
          <a:xfrm>
            <a:off x="381000" y="914400"/>
            <a:ext cx="4419600" cy="646331"/>
          </a:xfrm>
          <a:prstGeom prst="rect">
            <a:avLst/>
          </a:prstGeom>
          <a:noFill/>
        </p:spPr>
        <p:txBody>
          <a:bodyPr wrap="square" rtlCol="0">
            <a:spAutoFit/>
          </a:bodyPr>
          <a:lstStyle/>
          <a:p>
            <a:r>
              <a:rPr lang="tr-TR" sz="3600" b="1" dirty="0" smtClean="0">
                <a:solidFill>
                  <a:schemeClr val="accent5">
                    <a:lumMod val="75000"/>
                  </a:schemeClr>
                </a:solidFill>
              </a:rPr>
              <a:t>Acute </a:t>
            </a:r>
            <a:r>
              <a:rPr lang="tr-TR" sz="3600" b="1" dirty="0" err="1" smtClean="0">
                <a:solidFill>
                  <a:schemeClr val="accent5">
                    <a:lumMod val="75000"/>
                  </a:schemeClr>
                </a:solidFill>
              </a:rPr>
              <a:t>GvHD</a:t>
            </a:r>
            <a:r>
              <a:rPr lang="tr-TR" sz="3600" b="1" dirty="0" smtClean="0">
                <a:solidFill>
                  <a:schemeClr val="accent5">
                    <a:lumMod val="75000"/>
                  </a:schemeClr>
                </a:solidFill>
              </a:rPr>
              <a:t>:</a:t>
            </a:r>
            <a:r>
              <a:rPr lang="tr-TR" sz="3600" b="1" spc="-110" dirty="0" smtClean="0">
                <a:solidFill>
                  <a:schemeClr val="accent5">
                    <a:lumMod val="75000"/>
                  </a:schemeClr>
                </a:solidFill>
              </a:rPr>
              <a:t> </a:t>
            </a:r>
            <a:r>
              <a:rPr lang="tr-TR" sz="3600" b="1" dirty="0" smtClean="0">
                <a:solidFill>
                  <a:schemeClr val="accent5">
                    <a:lumMod val="75000"/>
                  </a:schemeClr>
                </a:solidFill>
              </a:rPr>
              <a:t>Skin</a:t>
            </a:r>
            <a:endParaRPr lang="tr-TR" sz="3600" b="1" dirty="0">
              <a:solidFill>
                <a:schemeClr val="accent5">
                  <a:lumMod val="75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rot="16200000">
            <a:off x="506473" y="2166280"/>
            <a:ext cx="3814204" cy="3760349"/>
          </a:xfrm>
          <a:prstGeom prst="rect">
            <a:avLst/>
          </a:prstGeom>
          <a:blipFill>
            <a:blip r:embed="rId2" cstate="print"/>
            <a:stretch>
              <a:fillRect/>
            </a:stretch>
          </a:blipFill>
        </p:spPr>
        <p:txBody>
          <a:bodyPr wrap="square" lIns="0" tIns="0" rIns="0" bIns="0" rtlCol="0"/>
          <a:lstStyle/>
          <a:p>
            <a:endParaRPr/>
          </a:p>
        </p:txBody>
      </p:sp>
      <p:sp>
        <p:nvSpPr>
          <p:cNvPr id="71" name="70 Dikdörtgen"/>
          <p:cNvSpPr/>
          <p:nvPr/>
        </p:nvSpPr>
        <p:spPr>
          <a:xfrm>
            <a:off x="541774" y="990600"/>
            <a:ext cx="24384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object 70"/>
          <p:cNvSpPr/>
          <p:nvPr/>
        </p:nvSpPr>
        <p:spPr>
          <a:xfrm>
            <a:off x="4495800" y="2139351"/>
            <a:ext cx="3733800" cy="3814205"/>
          </a:xfrm>
          <a:prstGeom prst="rect">
            <a:avLst/>
          </a:prstGeom>
          <a:blipFill>
            <a:blip r:embed="rId3" cstate="print"/>
            <a:stretch>
              <a:fillRect/>
            </a:stretch>
          </a:blipFill>
        </p:spPr>
        <p:txBody>
          <a:bodyPr wrap="square" lIns="0" tIns="0" rIns="0" bIns="0" rtlCol="0"/>
          <a:lstStyle/>
          <a:p>
            <a:endParaRPr/>
          </a:p>
        </p:txBody>
      </p:sp>
      <p:sp>
        <p:nvSpPr>
          <p:cNvPr id="6" name="object 62"/>
          <p:cNvSpPr/>
          <p:nvPr/>
        </p:nvSpPr>
        <p:spPr>
          <a:xfrm>
            <a:off x="8409879" y="2139350"/>
            <a:ext cx="3530600" cy="3814205"/>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946400" y="2514600"/>
            <a:ext cx="6096000" cy="369332"/>
          </a:xfrm>
          <a:prstGeom prst="rect">
            <a:avLst/>
          </a:prstGeom>
        </p:spPr>
        <p:txBody>
          <a:bodyPr>
            <a:spAutoFit/>
          </a:bodyPr>
          <a:lstStyle/>
          <a:p>
            <a:r>
              <a:rPr lang="tr-TR" dirty="0" smtClean="0"/>
              <a:t> </a:t>
            </a:r>
            <a:endParaRPr lang="tr-TR" dirty="0"/>
          </a:p>
        </p:txBody>
      </p:sp>
      <p:sp>
        <p:nvSpPr>
          <p:cNvPr id="3" name="2 Başlık"/>
          <p:cNvSpPr>
            <a:spLocks noGrp="1"/>
          </p:cNvSpPr>
          <p:nvPr>
            <p:ph type="title"/>
          </p:nvPr>
        </p:nvSpPr>
        <p:spPr>
          <a:xfrm>
            <a:off x="762000" y="685800"/>
            <a:ext cx="10972800" cy="615553"/>
          </a:xfrm>
        </p:spPr>
        <p:txBody>
          <a:bodyPr/>
          <a:lstStyle/>
          <a:p>
            <a:r>
              <a:rPr lang="tr-TR" dirty="0" smtClean="0"/>
              <a:t>Skin aGVHD: </a:t>
            </a:r>
            <a:r>
              <a:rPr lang="tr-TR" sz="2800" dirty="0" err="1" smtClean="0">
                <a:solidFill>
                  <a:schemeClr val="tx1"/>
                </a:solidFill>
              </a:rPr>
              <a:t>Histologic</a:t>
            </a:r>
            <a:r>
              <a:rPr lang="tr-TR" sz="2800" dirty="0" smtClean="0">
                <a:solidFill>
                  <a:schemeClr val="tx1"/>
                </a:solidFill>
              </a:rPr>
              <a:t> </a:t>
            </a:r>
            <a:r>
              <a:rPr lang="tr-TR" sz="2800" dirty="0" err="1" smtClean="0">
                <a:solidFill>
                  <a:schemeClr val="tx1"/>
                </a:solidFill>
              </a:rPr>
              <a:t>examination</a:t>
            </a:r>
            <a:r>
              <a:rPr lang="tr-TR" sz="2800" dirty="0" smtClean="0">
                <a:solidFill>
                  <a:schemeClr val="tx1"/>
                </a:solidFill>
              </a:rPr>
              <a:t> </a:t>
            </a:r>
            <a:endParaRPr lang="tr-TR" sz="2800" dirty="0">
              <a:solidFill>
                <a:schemeClr val="tx1"/>
              </a:solidFill>
            </a:endParaRPr>
          </a:p>
        </p:txBody>
      </p:sp>
      <p:sp>
        <p:nvSpPr>
          <p:cNvPr id="4" name="3 İçerik Yer Tutucusu"/>
          <p:cNvSpPr>
            <a:spLocks noGrp="1"/>
          </p:cNvSpPr>
          <p:nvPr>
            <p:ph idx="4294967295"/>
          </p:nvPr>
        </p:nvSpPr>
        <p:spPr>
          <a:xfrm>
            <a:off x="1600200" y="1447800"/>
            <a:ext cx="9829800" cy="743712"/>
          </a:xfrm>
          <a:prstGeom prst="rect">
            <a:avLst/>
          </a:prstGeom>
        </p:spPr>
        <p:txBody>
          <a:bodyPr>
            <a:noAutofit/>
          </a:bodyPr>
          <a:lstStyle/>
          <a:p>
            <a:pPr>
              <a:lnSpc>
                <a:spcPct val="150000"/>
              </a:lnSpc>
            </a:pPr>
            <a:r>
              <a:rPr lang="tr-TR" sz="1800" dirty="0" err="1" smtClean="0">
                <a:latin typeface="Comic Sans MS" pitchFamily="66" charset="0"/>
              </a:rPr>
              <a:t>Characteristic</a:t>
            </a:r>
            <a:r>
              <a:rPr lang="tr-TR" sz="1800" dirty="0" smtClean="0">
                <a:latin typeface="Comic Sans MS" pitchFamily="66" charset="0"/>
              </a:rPr>
              <a:t> </a:t>
            </a:r>
            <a:r>
              <a:rPr lang="tr-TR" sz="1800" dirty="0" err="1" smtClean="0">
                <a:latin typeface="Comic Sans MS" pitchFamily="66" charset="0"/>
              </a:rPr>
              <a:t>findings</a:t>
            </a:r>
            <a:r>
              <a:rPr lang="tr-TR" sz="1800" dirty="0" smtClean="0">
                <a:latin typeface="Comic Sans MS" pitchFamily="66" charset="0"/>
              </a:rPr>
              <a:t> </a:t>
            </a:r>
            <a:r>
              <a:rPr lang="tr-TR" sz="1800" dirty="0" err="1" smtClean="0">
                <a:latin typeface="Comic Sans MS" pitchFamily="66" charset="0"/>
              </a:rPr>
              <a:t>include</a:t>
            </a:r>
            <a:r>
              <a:rPr lang="tr-TR" sz="1800" dirty="0" smtClean="0">
                <a:latin typeface="Comic Sans MS" pitchFamily="66" charset="0"/>
              </a:rPr>
              <a:t> </a:t>
            </a:r>
            <a:r>
              <a:rPr lang="tr-TR" sz="1800" dirty="0" err="1" smtClean="0">
                <a:latin typeface="Comic Sans MS" pitchFamily="66" charset="0"/>
              </a:rPr>
              <a:t>exocytosed</a:t>
            </a:r>
            <a:r>
              <a:rPr lang="tr-TR" sz="1800" dirty="0" smtClean="0">
                <a:latin typeface="Comic Sans MS" pitchFamily="66" charset="0"/>
              </a:rPr>
              <a:t> </a:t>
            </a:r>
            <a:r>
              <a:rPr lang="tr-TR" sz="1800" dirty="0" err="1" smtClean="0">
                <a:latin typeface="Comic Sans MS" pitchFamily="66" charset="0"/>
              </a:rPr>
              <a:t>lymphocytes</a:t>
            </a:r>
            <a:r>
              <a:rPr lang="tr-TR" sz="1800" dirty="0" smtClean="0">
                <a:latin typeface="Comic Sans MS" pitchFamily="66" charset="0"/>
              </a:rPr>
              <a:t>, </a:t>
            </a:r>
            <a:r>
              <a:rPr lang="tr-TR" sz="1800" dirty="0" err="1" smtClean="0">
                <a:latin typeface="Comic Sans MS" pitchFamily="66" charset="0"/>
              </a:rPr>
              <a:t>dyskeratotic</a:t>
            </a:r>
            <a:r>
              <a:rPr lang="tr-TR" sz="1800" dirty="0" smtClean="0">
                <a:latin typeface="Comic Sans MS" pitchFamily="66" charset="0"/>
              </a:rPr>
              <a:t> </a:t>
            </a:r>
            <a:r>
              <a:rPr lang="tr-TR" sz="1800" dirty="0" err="1" smtClean="0">
                <a:latin typeface="Comic Sans MS" pitchFamily="66" charset="0"/>
              </a:rPr>
              <a:t>epidermal</a:t>
            </a:r>
            <a:r>
              <a:rPr lang="tr-TR" sz="1800" dirty="0" smtClean="0">
                <a:latin typeface="Comic Sans MS" pitchFamily="66" charset="0"/>
              </a:rPr>
              <a:t> </a:t>
            </a:r>
            <a:r>
              <a:rPr lang="tr-TR" sz="1800" dirty="0" err="1" smtClean="0">
                <a:latin typeface="Comic Sans MS" pitchFamily="66" charset="0"/>
              </a:rPr>
              <a:t>keratinocytes</a:t>
            </a:r>
            <a:r>
              <a:rPr lang="tr-TR" sz="1800" dirty="0" smtClean="0">
                <a:latin typeface="Comic Sans MS" pitchFamily="66" charset="0"/>
              </a:rPr>
              <a:t>, </a:t>
            </a:r>
            <a:r>
              <a:rPr lang="tr-TR" sz="1800" dirty="0" err="1" smtClean="0">
                <a:latin typeface="Comic Sans MS" pitchFamily="66" charset="0"/>
              </a:rPr>
              <a:t>follicular</a:t>
            </a:r>
            <a:r>
              <a:rPr lang="tr-TR" sz="1800" dirty="0" smtClean="0">
                <a:latin typeface="Comic Sans MS" pitchFamily="66" charset="0"/>
              </a:rPr>
              <a:t> </a:t>
            </a:r>
            <a:r>
              <a:rPr lang="tr-TR" sz="1800" dirty="0" err="1" smtClean="0">
                <a:latin typeface="Comic Sans MS" pitchFamily="66" charset="0"/>
              </a:rPr>
              <a:t>involvement</a:t>
            </a:r>
            <a:r>
              <a:rPr lang="tr-TR" sz="1800" dirty="0" smtClean="0">
                <a:latin typeface="Comic Sans MS" pitchFamily="66" charset="0"/>
              </a:rPr>
              <a:t>, </a:t>
            </a:r>
            <a:r>
              <a:rPr lang="tr-TR" sz="1800" dirty="0" err="1" smtClean="0">
                <a:latin typeface="Comic Sans MS" pitchFamily="66" charset="0"/>
              </a:rPr>
              <a:t>satellite</a:t>
            </a:r>
            <a:r>
              <a:rPr lang="tr-TR" sz="1800" dirty="0" smtClean="0">
                <a:latin typeface="Comic Sans MS" pitchFamily="66" charset="0"/>
              </a:rPr>
              <a:t> </a:t>
            </a:r>
            <a:r>
              <a:rPr lang="tr-TR" sz="1800" dirty="0" err="1" smtClean="0">
                <a:latin typeface="Comic Sans MS" pitchFamily="66" charset="0"/>
              </a:rPr>
              <a:t>lymphocytes</a:t>
            </a:r>
            <a:r>
              <a:rPr lang="tr-TR" sz="1800" dirty="0" smtClean="0">
                <a:latin typeface="Comic Sans MS" pitchFamily="66" charset="0"/>
              </a:rPr>
              <a:t> </a:t>
            </a:r>
            <a:r>
              <a:rPr lang="tr-TR" sz="1800" dirty="0" err="1" smtClean="0">
                <a:latin typeface="Comic Sans MS" pitchFamily="66" charset="0"/>
              </a:rPr>
              <a:t>adjacent</a:t>
            </a:r>
            <a:r>
              <a:rPr lang="tr-TR" sz="1800" dirty="0" smtClean="0">
                <a:latin typeface="Comic Sans MS" pitchFamily="66" charset="0"/>
              </a:rPr>
              <a:t> to </a:t>
            </a:r>
            <a:r>
              <a:rPr lang="tr-TR" sz="1800" dirty="0" err="1" smtClean="0">
                <a:latin typeface="Comic Sans MS" pitchFamily="66" charset="0"/>
              </a:rPr>
              <a:t>or</a:t>
            </a:r>
            <a:r>
              <a:rPr lang="tr-TR" sz="1800" dirty="0" smtClean="0">
                <a:latin typeface="Comic Sans MS" pitchFamily="66" charset="0"/>
              </a:rPr>
              <a:t> </a:t>
            </a:r>
            <a:r>
              <a:rPr lang="tr-TR" sz="1800" dirty="0" err="1" smtClean="0">
                <a:latin typeface="Comic Sans MS" pitchFamily="66" charset="0"/>
              </a:rPr>
              <a:t>surrounding</a:t>
            </a:r>
            <a:r>
              <a:rPr lang="tr-TR" sz="1800" dirty="0" smtClean="0">
                <a:latin typeface="Comic Sans MS" pitchFamily="66" charset="0"/>
              </a:rPr>
              <a:t> </a:t>
            </a:r>
            <a:r>
              <a:rPr lang="tr-TR" sz="1800" dirty="0" err="1" smtClean="0">
                <a:latin typeface="Comic Sans MS" pitchFamily="66" charset="0"/>
              </a:rPr>
              <a:t>dyskeratotic</a:t>
            </a:r>
            <a:r>
              <a:rPr lang="tr-TR" sz="1800" dirty="0" smtClean="0">
                <a:latin typeface="Comic Sans MS" pitchFamily="66" charset="0"/>
              </a:rPr>
              <a:t> </a:t>
            </a:r>
            <a:r>
              <a:rPr lang="tr-TR" sz="1800" dirty="0" err="1" smtClean="0">
                <a:latin typeface="Comic Sans MS" pitchFamily="66" charset="0"/>
              </a:rPr>
              <a:t>epidermal</a:t>
            </a:r>
            <a:r>
              <a:rPr lang="tr-TR" sz="1800" dirty="0" smtClean="0">
                <a:latin typeface="Comic Sans MS" pitchFamily="66" charset="0"/>
              </a:rPr>
              <a:t> </a:t>
            </a:r>
            <a:r>
              <a:rPr lang="tr-TR" sz="1800" dirty="0" err="1" smtClean="0">
                <a:latin typeface="Comic Sans MS" pitchFamily="66" charset="0"/>
              </a:rPr>
              <a:t>keratinocytes</a:t>
            </a:r>
            <a:r>
              <a:rPr lang="tr-TR" sz="1800" dirty="0" smtClean="0">
                <a:latin typeface="Comic Sans MS" pitchFamily="66" charset="0"/>
              </a:rPr>
              <a:t>, and </a:t>
            </a:r>
            <a:r>
              <a:rPr lang="tr-TR" sz="1800" dirty="0" err="1" smtClean="0">
                <a:latin typeface="Comic Sans MS" pitchFamily="66" charset="0"/>
              </a:rPr>
              <a:t>dermal</a:t>
            </a:r>
            <a:r>
              <a:rPr lang="tr-TR" sz="1800" dirty="0" smtClean="0">
                <a:latin typeface="Comic Sans MS" pitchFamily="66" charset="0"/>
              </a:rPr>
              <a:t> </a:t>
            </a:r>
            <a:r>
              <a:rPr lang="tr-TR" sz="1800" dirty="0" err="1" smtClean="0">
                <a:latin typeface="Comic Sans MS" pitchFamily="66" charset="0"/>
              </a:rPr>
              <a:t>perivascular</a:t>
            </a:r>
            <a:r>
              <a:rPr lang="tr-TR" sz="1800" dirty="0" smtClean="0">
                <a:latin typeface="Comic Sans MS" pitchFamily="66" charset="0"/>
              </a:rPr>
              <a:t> </a:t>
            </a:r>
            <a:r>
              <a:rPr lang="tr-TR" sz="1800" dirty="0" err="1" smtClean="0">
                <a:latin typeface="Comic Sans MS" pitchFamily="66" charset="0"/>
              </a:rPr>
              <a:t>lymphocytic</a:t>
            </a:r>
            <a:r>
              <a:rPr lang="tr-TR" sz="1800" dirty="0" smtClean="0">
                <a:latin typeface="Comic Sans MS" pitchFamily="66" charset="0"/>
              </a:rPr>
              <a:t> </a:t>
            </a:r>
            <a:r>
              <a:rPr lang="tr-TR" sz="1800" dirty="0" err="1" smtClean="0">
                <a:latin typeface="Comic Sans MS" pitchFamily="66" charset="0"/>
              </a:rPr>
              <a:t>infiltration</a:t>
            </a:r>
            <a:endParaRPr lang="tr-TR" sz="1800" dirty="0">
              <a:latin typeface="Comic Sans MS" pitchFamily="66" charset="0"/>
            </a:endParaRPr>
          </a:p>
        </p:txBody>
      </p:sp>
      <p:pic>
        <p:nvPicPr>
          <p:cNvPr id="116738" name="Picture 2" descr="Image"/>
          <p:cNvPicPr>
            <a:picLocks noChangeAspect="1" noChangeArrowheads="1"/>
          </p:cNvPicPr>
          <p:nvPr/>
        </p:nvPicPr>
        <p:blipFill>
          <a:blip r:embed="rId3" cstate="print"/>
          <a:srcRect/>
          <a:stretch>
            <a:fillRect/>
          </a:stretch>
        </p:blipFill>
        <p:spPr bwMode="auto">
          <a:xfrm>
            <a:off x="1600200" y="2819400"/>
            <a:ext cx="9220200" cy="3200400"/>
          </a:xfrm>
          <a:prstGeom prst="rect">
            <a:avLst/>
          </a:prstGeom>
          <a:noFill/>
        </p:spPr>
      </p:pic>
      <p:sp>
        <p:nvSpPr>
          <p:cNvPr id="6" name="5 Dikdörtgen"/>
          <p:cNvSpPr/>
          <p:nvPr/>
        </p:nvSpPr>
        <p:spPr>
          <a:xfrm>
            <a:off x="1676400" y="6172200"/>
            <a:ext cx="9448800" cy="369332"/>
          </a:xfrm>
          <a:prstGeom prst="rect">
            <a:avLst/>
          </a:prstGeom>
        </p:spPr>
        <p:txBody>
          <a:bodyPr wrap="square">
            <a:spAutoFit/>
          </a:bodyPr>
          <a:lstStyle/>
          <a:p>
            <a:r>
              <a:rPr lang="tr-TR" sz="900" dirty="0" err="1" smtClean="0">
                <a:latin typeface="+mj-lt"/>
              </a:rPr>
              <a:t>Apoptotic</a:t>
            </a:r>
            <a:r>
              <a:rPr lang="tr-TR" sz="900" dirty="0" smtClean="0">
                <a:latin typeface="+mj-lt"/>
              </a:rPr>
              <a:t> </a:t>
            </a:r>
            <a:r>
              <a:rPr lang="tr-TR" sz="900" dirty="0" err="1" smtClean="0">
                <a:latin typeface="+mj-lt"/>
              </a:rPr>
              <a:t>keratinocytes</a:t>
            </a:r>
            <a:r>
              <a:rPr lang="tr-TR" sz="900" dirty="0" smtClean="0">
                <a:latin typeface="+mj-lt"/>
              </a:rPr>
              <a:t> in the </a:t>
            </a:r>
            <a:r>
              <a:rPr lang="tr-TR" sz="900" dirty="0" err="1" smtClean="0">
                <a:latin typeface="+mj-lt"/>
              </a:rPr>
              <a:t>epidermis</a:t>
            </a:r>
            <a:r>
              <a:rPr lang="tr-TR" sz="900" dirty="0" smtClean="0">
                <a:latin typeface="+mj-lt"/>
              </a:rPr>
              <a:t>, </a:t>
            </a:r>
            <a:r>
              <a:rPr lang="tr-TR" sz="900" dirty="0" err="1" smtClean="0">
                <a:latin typeface="+mj-lt"/>
              </a:rPr>
              <a:t>vacuolization</a:t>
            </a:r>
            <a:r>
              <a:rPr lang="tr-TR" sz="900" dirty="0" smtClean="0">
                <a:latin typeface="+mj-lt"/>
              </a:rPr>
              <a:t> of the </a:t>
            </a:r>
            <a:r>
              <a:rPr lang="tr-TR" sz="900" dirty="0" err="1" smtClean="0">
                <a:latin typeface="+mj-lt"/>
              </a:rPr>
              <a:t>basal</a:t>
            </a:r>
            <a:r>
              <a:rPr lang="tr-TR" sz="900" dirty="0" smtClean="0">
                <a:latin typeface="+mj-lt"/>
              </a:rPr>
              <a:t> </a:t>
            </a:r>
            <a:r>
              <a:rPr lang="tr-TR" sz="900" dirty="0" err="1" smtClean="0">
                <a:latin typeface="+mj-lt"/>
              </a:rPr>
              <a:t>layer</a:t>
            </a:r>
            <a:r>
              <a:rPr lang="tr-TR" sz="900" dirty="0" smtClean="0">
                <a:latin typeface="+mj-lt"/>
              </a:rPr>
              <a:t>, and </a:t>
            </a:r>
            <a:r>
              <a:rPr lang="tr-TR" sz="900" dirty="0" err="1" smtClean="0">
                <a:latin typeface="+mj-lt"/>
              </a:rPr>
              <a:t>lymphocyte</a:t>
            </a:r>
            <a:r>
              <a:rPr lang="tr-TR" sz="900" dirty="0" smtClean="0">
                <a:latin typeface="+mj-lt"/>
              </a:rPr>
              <a:t> </a:t>
            </a:r>
            <a:r>
              <a:rPr lang="tr-TR" sz="900" dirty="0" err="1" smtClean="0">
                <a:latin typeface="+mj-lt"/>
              </a:rPr>
              <a:t>exocytosis</a:t>
            </a:r>
            <a:r>
              <a:rPr lang="tr-TR" sz="900" dirty="0" smtClean="0">
                <a:latin typeface="+mj-lt"/>
              </a:rPr>
              <a:t> are </a:t>
            </a:r>
            <a:r>
              <a:rPr lang="tr-TR" sz="900" dirty="0" err="1" smtClean="0">
                <a:latin typeface="+mj-lt"/>
              </a:rPr>
              <a:t>present</a:t>
            </a:r>
            <a:r>
              <a:rPr lang="tr-TR" sz="900" dirty="0" smtClean="0">
                <a:latin typeface="+mj-lt"/>
              </a:rPr>
              <a:t> in </a:t>
            </a:r>
            <a:r>
              <a:rPr lang="tr-TR" sz="900" dirty="0" err="1" smtClean="0">
                <a:latin typeface="+mj-lt"/>
              </a:rPr>
              <a:t>this</a:t>
            </a:r>
            <a:r>
              <a:rPr lang="tr-TR" sz="900" dirty="0" smtClean="0">
                <a:latin typeface="+mj-lt"/>
              </a:rPr>
              <a:t> </a:t>
            </a:r>
            <a:r>
              <a:rPr lang="tr-TR" sz="900" dirty="0" err="1" smtClean="0">
                <a:latin typeface="+mj-lt"/>
              </a:rPr>
              <a:t>specimen</a:t>
            </a:r>
            <a:r>
              <a:rPr lang="tr-TR" sz="900" dirty="0" smtClean="0">
                <a:latin typeface="+mj-lt"/>
              </a:rPr>
              <a:t> of </a:t>
            </a:r>
            <a:r>
              <a:rPr lang="tr-TR" sz="900" dirty="0" err="1" smtClean="0">
                <a:latin typeface="+mj-lt"/>
              </a:rPr>
              <a:t>histologic</a:t>
            </a:r>
            <a:r>
              <a:rPr lang="tr-TR" sz="900" dirty="0" smtClean="0">
                <a:latin typeface="+mj-lt"/>
              </a:rPr>
              <a:t> </a:t>
            </a:r>
            <a:r>
              <a:rPr lang="tr-TR" sz="900" dirty="0" err="1" smtClean="0">
                <a:latin typeface="+mj-lt"/>
              </a:rPr>
              <a:t>grade</a:t>
            </a:r>
            <a:r>
              <a:rPr lang="tr-TR" sz="900" dirty="0" smtClean="0">
                <a:latin typeface="+mj-lt"/>
              </a:rPr>
              <a:t> 2 </a:t>
            </a:r>
            <a:r>
              <a:rPr lang="tr-TR" sz="900" dirty="0" err="1" smtClean="0">
                <a:latin typeface="+mj-lt"/>
              </a:rPr>
              <a:t>acute</a:t>
            </a:r>
            <a:r>
              <a:rPr lang="tr-TR" sz="900" dirty="0" smtClean="0">
                <a:latin typeface="+mj-lt"/>
              </a:rPr>
              <a:t> </a:t>
            </a:r>
            <a:r>
              <a:rPr lang="tr-TR" sz="900" dirty="0" err="1" smtClean="0">
                <a:latin typeface="+mj-lt"/>
              </a:rPr>
              <a:t>graft</a:t>
            </a:r>
            <a:r>
              <a:rPr lang="tr-TR" sz="900" dirty="0" smtClean="0">
                <a:latin typeface="+mj-lt"/>
              </a:rPr>
              <a:t>-</a:t>
            </a:r>
            <a:r>
              <a:rPr lang="tr-TR" sz="900" dirty="0" err="1" smtClean="0">
                <a:latin typeface="+mj-lt"/>
              </a:rPr>
              <a:t>versus</a:t>
            </a:r>
            <a:r>
              <a:rPr lang="tr-TR" sz="900" dirty="0" smtClean="0">
                <a:latin typeface="+mj-lt"/>
              </a:rPr>
              <a:t>-host </a:t>
            </a:r>
            <a:r>
              <a:rPr lang="tr-TR" sz="900" dirty="0" err="1" smtClean="0">
                <a:latin typeface="+mj-lt"/>
              </a:rPr>
              <a:t>disease</a:t>
            </a:r>
            <a:r>
              <a:rPr lang="tr-TR" sz="900" dirty="0" smtClean="0">
                <a:latin typeface="+mj-lt"/>
              </a:rPr>
              <a:t>. A </a:t>
            </a:r>
            <a:r>
              <a:rPr lang="tr-TR" sz="900" dirty="0" err="1" smtClean="0">
                <a:latin typeface="+mj-lt"/>
              </a:rPr>
              <a:t>lymphocytic</a:t>
            </a:r>
            <a:r>
              <a:rPr lang="tr-TR" sz="900" dirty="0" smtClean="0">
                <a:latin typeface="+mj-lt"/>
              </a:rPr>
              <a:t> </a:t>
            </a:r>
            <a:r>
              <a:rPr lang="tr-TR" sz="900" dirty="0" err="1" smtClean="0">
                <a:latin typeface="+mj-lt"/>
              </a:rPr>
              <a:t>infiltrate</a:t>
            </a:r>
            <a:r>
              <a:rPr lang="tr-TR" sz="900" dirty="0" smtClean="0">
                <a:latin typeface="+mj-lt"/>
              </a:rPr>
              <a:t> at the </a:t>
            </a:r>
            <a:r>
              <a:rPr lang="tr-TR" sz="900" dirty="0" err="1" smtClean="0">
                <a:latin typeface="+mj-lt"/>
              </a:rPr>
              <a:t>dermal</a:t>
            </a:r>
            <a:r>
              <a:rPr lang="tr-TR" sz="900" dirty="0" smtClean="0">
                <a:latin typeface="+mj-lt"/>
              </a:rPr>
              <a:t>-</a:t>
            </a:r>
            <a:r>
              <a:rPr lang="tr-TR" sz="900" dirty="0" err="1" smtClean="0">
                <a:latin typeface="+mj-lt"/>
              </a:rPr>
              <a:t>epidermal</a:t>
            </a:r>
            <a:r>
              <a:rPr lang="tr-TR" sz="900" dirty="0" smtClean="0">
                <a:latin typeface="+mj-lt"/>
              </a:rPr>
              <a:t> </a:t>
            </a:r>
            <a:r>
              <a:rPr lang="tr-TR" sz="900" dirty="0" err="1" smtClean="0">
                <a:latin typeface="+mj-lt"/>
              </a:rPr>
              <a:t>junction</a:t>
            </a:r>
            <a:r>
              <a:rPr lang="tr-TR" sz="900" dirty="0" smtClean="0">
                <a:latin typeface="+mj-lt"/>
              </a:rPr>
              <a:t> and </a:t>
            </a:r>
            <a:r>
              <a:rPr lang="tr-TR" sz="900" dirty="0" err="1" smtClean="0">
                <a:latin typeface="+mj-lt"/>
              </a:rPr>
              <a:t>surrounding</a:t>
            </a:r>
            <a:r>
              <a:rPr lang="tr-TR" sz="900" dirty="0" smtClean="0">
                <a:latin typeface="+mj-lt"/>
              </a:rPr>
              <a:t> </a:t>
            </a:r>
            <a:r>
              <a:rPr lang="tr-TR" sz="900" dirty="0" err="1" smtClean="0">
                <a:latin typeface="+mj-lt"/>
              </a:rPr>
              <a:t>blood</a:t>
            </a:r>
            <a:r>
              <a:rPr lang="tr-TR" sz="900" dirty="0" smtClean="0">
                <a:latin typeface="+mj-lt"/>
              </a:rPr>
              <a:t> </a:t>
            </a:r>
            <a:r>
              <a:rPr lang="tr-TR" sz="900" dirty="0" err="1" smtClean="0">
                <a:latin typeface="+mj-lt"/>
              </a:rPr>
              <a:t>vessels</a:t>
            </a:r>
            <a:r>
              <a:rPr lang="tr-TR" sz="900" dirty="0" smtClean="0">
                <a:latin typeface="+mj-lt"/>
              </a:rPr>
              <a:t> is </a:t>
            </a:r>
            <a:r>
              <a:rPr lang="tr-TR" sz="900" dirty="0" err="1" smtClean="0">
                <a:latin typeface="+mj-lt"/>
              </a:rPr>
              <a:t>also</a:t>
            </a:r>
            <a:r>
              <a:rPr lang="tr-TR" sz="900" dirty="0" smtClean="0">
                <a:latin typeface="+mj-lt"/>
              </a:rPr>
              <a:t> </a:t>
            </a:r>
            <a:r>
              <a:rPr lang="tr-TR" sz="900" dirty="0" err="1" smtClean="0">
                <a:latin typeface="+mj-lt"/>
              </a:rPr>
              <a:t>present</a:t>
            </a:r>
            <a:r>
              <a:rPr lang="tr-TR" sz="900" dirty="0" smtClean="0">
                <a:latin typeface="+mj-lt"/>
              </a:rPr>
              <a:t>.</a:t>
            </a:r>
            <a:endParaRPr lang="tr-TR" sz="900" dirty="0">
              <a:latin typeface="+mj-lt"/>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38200" y="1828800"/>
            <a:ext cx="10566400" cy="2693045"/>
          </a:xfrm>
          <a:prstGeom prst="rect">
            <a:avLst/>
          </a:prstGeom>
        </p:spPr>
        <p:txBody>
          <a:bodyPr vert="horz" wrap="square" lIns="0" tIns="0" rIns="0" bIns="0" rtlCol="0">
            <a:spAutoFit/>
          </a:bodyPr>
          <a:lstStyle/>
          <a:p>
            <a:pPr marL="355600" indent="-342900">
              <a:lnSpc>
                <a:spcPct val="200000"/>
              </a:lnSpc>
              <a:buChar char="•"/>
              <a:tabLst>
                <a:tab pos="354965" algn="l"/>
                <a:tab pos="355600" algn="l"/>
              </a:tabLst>
            </a:pPr>
            <a:r>
              <a:rPr sz="2000" spc="-5" dirty="0">
                <a:latin typeface="+mj-lt"/>
                <a:cs typeface="Arial"/>
              </a:rPr>
              <a:t>Approximately 50% </a:t>
            </a:r>
            <a:r>
              <a:rPr sz="2000" dirty="0">
                <a:latin typeface="+mj-lt"/>
                <a:cs typeface="Arial"/>
              </a:rPr>
              <a:t>of</a:t>
            </a:r>
            <a:r>
              <a:rPr sz="2000" spc="15" dirty="0">
                <a:latin typeface="+mj-lt"/>
                <a:cs typeface="Arial"/>
              </a:rPr>
              <a:t> </a:t>
            </a:r>
            <a:r>
              <a:rPr sz="2000" spc="-5" dirty="0">
                <a:latin typeface="+mj-lt"/>
                <a:cs typeface="Arial"/>
              </a:rPr>
              <a:t>cases</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a:latin typeface="+mj-lt"/>
                <a:cs typeface="Arial"/>
              </a:rPr>
              <a:t>Nausea, vomiting and</a:t>
            </a:r>
            <a:r>
              <a:rPr sz="2000" spc="15" dirty="0">
                <a:latin typeface="+mj-lt"/>
                <a:cs typeface="Arial"/>
              </a:rPr>
              <a:t> </a:t>
            </a:r>
            <a:r>
              <a:rPr sz="2000" spc="-5" dirty="0">
                <a:latin typeface="+mj-lt"/>
                <a:cs typeface="Arial"/>
              </a:rPr>
              <a:t>anorexia</a:t>
            </a:r>
            <a:endParaRPr sz="2000" dirty="0">
              <a:latin typeface="+mj-lt"/>
              <a:cs typeface="Arial"/>
            </a:endParaRPr>
          </a:p>
          <a:p>
            <a:pPr marL="355600" marR="5080" indent="-342900">
              <a:lnSpc>
                <a:spcPct val="200000"/>
              </a:lnSpc>
              <a:spcBef>
                <a:spcPts val="575"/>
              </a:spcBef>
              <a:buChar char="•"/>
              <a:tabLst>
                <a:tab pos="354965" algn="l"/>
                <a:tab pos="355600" algn="l"/>
              </a:tabLst>
            </a:pPr>
            <a:r>
              <a:rPr sz="2000" u="sng" dirty="0">
                <a:latin typeface="+mj-lt"/>
                <a:cs typeface="Arial"/>
              </a:rPr>
              <a:t>Watery </a:t>
            </a:r>
            <a:r>
              <a:rPr sz="2000" u="sng" spc="-5" dirty="0">
                <a:latin typeface="+mj-lt"/>
                <a:cs typeface="Arial"/>
              </a:rPr>
              <a:t>diarrhoea </a:t>
            </a:r>
            <a:r>
              <a:rPr sz="2000" spc="-5" dirty="0">
                <a:latin typeface="+mj-lt"/>
                <a:cs typeface="Arial"/>
              </a:rPr>
              <a:t>(typically green) and </a:t>
            </a:r>
            <a:endParaRPr lang="tr-TR" sz="2000" spc="-5" dirty="0" smtClean="0">
              <a:latin typeface="+mj-lt"/>
              <a:cs typeface="Arial"/>
            </a:endParaRPr>
          </a:p>
          <a:p>
            <a:pPr marL="355600" marR="5080" indent="-342900">
              <a:lnSpc>
                <a:spcPct val="200000"/>
              </a:lnSpc>
              <a:spcBef>
                <a:spcPts val="575"/>
              </a:spcBef>
              <a:buChar char="•"/>
              <a:tabLst>
                <a:tab pos="354965" algn="l"/>
                <a:tab pos="355600" algn="l"/>
              </a:tabLst>
            </a:pPr>
            <a:r>
              <a:rPr sz="2000" spc="-5" dirty="0" err="1" smtClean="0">
                <a:latin typeface="+mj-lt"/>
                <a:cs typeface="Arial"/>
              </a:rPr>
              <a:t>abdo</a:t>
            </a:r>
            <a:r>
              <a:rPr sz="2000" spc="-5" dirty="0" smtClean="0">
                <a:latin typeface="+mj-lt"/>
                <a:cs typeface="Arial"/>
              </a:rPr>
              <a:t> </a:t>
            </a:r>
            <a:r>
              <a:rPr sz="2000" dirty="0">
                <a:latin typeface="+mj-lt"/>
                <a:cs typeface="Arial"/>
              </a:rPr>
              <a:t>cramps  </a:t>
            </a:r>
            <a:r>
              <a:rPr sz="2000" spc="-5" dirty="0">
                <a:latin typeface="+mj-lt"/>
                <a:cs typeface="Arial"/>
              </a:rPr>
              <a:t>progressing </a:t>
            </a:r>
            <a:r>
              <a:rPr sz="2000" dirty="0">
                <a:latin typeface="+mj-lt"/>
                <a:cs typeface="Arial"/>
              </a:rPr>
              <a:t>to </a:t>
            </a:r>
            <a:r>
              <a:rPr sz="2000" spc="-5" dirty="0">
                <a:latin typeface="+mj-lt"/>
                <a:cs typeface="Arial"/>
              </a:rPr>
              <a:t>ileus and </a:t>
            </a:r>
            <a:r>
              <a:rPr sz="2000" u="sng" spc="-5" dirty="0">
                <a:latin typeface="+mj-lt"/>
                <a:cs typeface="Arial"/>
              </a:rPr>
              <a:t>bloody</a:t>
            </a:r>
            <a:r>
              <a:rPr sz="2000" u="sng" spc="70" dirty="0">
                <a:latin typeface="+mj-lt"/>
                <a:cs typeface="Arial"/>
              </a:rPr>
              <a:t> </a:t>
            </a:r>
            <a:r>
              <a:rPr sz="2000" u="sng" spc="-5" dirty="0" err="1" smtClean="0">
                <a:latin typeface="+mj-lt"/>
                <a:cs typeface="Arial"/>
              </a:rPr>
              <a:t>diarrhoea</a:t>
            </a:r>
            <a:endParaRPr sz="2000" u="sng" dirty="0">
              <a:latin typeface="+mj-lt"/>
              <a:cs typeface="Arial"/>
            </a:endParaRPr>
          </a:p>
        </p:txBody>
      </p:sp>
      <p:sp>
        <p:nvSpPr>
          <p:cNvPr id="4" name="3 Dikdörtgen"/>
          <p:cNvSpPr/>
          <p:nvPr/>
        </p:nvSpPr>
        <p:spPr>
          <a:xfrm>
            <a:off x="711200" y="762001"/>
            <a:ext cx="3353610" cy="646331"/>
          </a:xfrm>
          <a:prstGeom prst="rect">
            <a:avLst/>
          </a:prstGeom>
        </p:spPr>
        <p:txBody>
          <a:bodyPr wrap="none">
            <a:spAutoFit/>
          </a:bodyPr>
          <a:lstStyle/>
          <a:p>
            <a:r>
              <a:rPr lang="tr-TR" sz="3600" b="1" dirty="0" smtClean="0">
                <a:solidFill>
                  <a:schemeClr val="accent5">
                    <a:lumMod val="75000"/>
                  </a:schemeClr>
                </a:solidFill>
                <a:latin typeface="+mj-lt"/>
              </a:rPr>
              <a:t>Acute </a:t>
            </a:r>
            <a:r>
              <a:rPr lang="tr-TR" sz="3600" b="1" dirty="0" err="1" smtClean="0">
                <a:solidFill>
                  <a:schemeClr val="accent5">
                    <a:lumMod val="75000"/>
                  </a:schemeClr>
                </a:solidFill>
                <a:latin typeface="+mj-lt"/>
              </a:rPr>
              <a:t>GvHD</a:t>
            </a:r>
            <a:r>
              <a:rPr lang="tr-TR" sz="3600" b="1" dirty="0" smtClean="0">
                <a:solidFill>
                  <a:schemeClr val="accent5">
                    <a:lumMod val="75000"/>
                  </a:schemeClr>
                </a:solidFill>
                <a:latin typeface="+mj-lt"/>
              </a:rPr>
              <a:t>:</a:t>
            </a:r>
            <a:r>
              <a:rPr lang="tr-TR" sz="3600" b="1" spc="-110" dirty="0" smtClean="0">
                <a:solidFill>
                  <a:schemeClr val="accent5">
                    <a:lumMod val="75000"/>
                  </a:schemeClr>
                </a:solidFill>
                <a:latin typeface="+mj-lt"/>
              </a:rPr>
              <a:t> </a:t>
            </a:r>
            <a:r>
              <a:rPr lang="tr-TR" sz="3600" b="1" dirty="0" smtClean="0">
                <a:solidFill>
                  <a:schemeClr val="accent5">
                    <a:lumMod val="75000"/>
                  </a:schemeClr>
                </a:solidFill>
                <a:latin typeface="+mj-lt"/>
              </a:rPr>
              <a:t>GIT</a:t>
            </a:r>
            <a:endParaRPr lang="tr-TR" sz="3600" b="1" dirty="0">
              <a:solidFill>
                <a:schemeClr val="accent5">
                  <a:lumMod val="75000"/>
                </a:schemeClr>
              </a:solidFill>
              <a:latin typeface="+mj-lt"/>
            </a:endParaRPr>
          </a:p>
        </p:txBody>
      </p:sp>
      <p:sp>
        <p:nvSpPr>
          <p:cNvPr id="5" name="4 Dikdörtgen"/>
          <p:cNvSpPr/>
          <p:nvPr/>
        </p:nvSpPr>
        <p:spPr>
          <a:xfrm>
            <a:off x="812800" y="5257800"/>
            <a:ext cx="10160000" cy="772006"/>
          </a:xfrm>
          <a:prstGeom prst="rect">
            <a:avLst/>
          </a:prstGeom>
        </p:spPr>
        <p:txBody>
          <a:bodyPr wrap="square">
            <a:spAutoFit/>
          </a:bodyPr>
          <a:lstStyle/>
          <a:p>
            <a:pPr marL="299085" indent="-286385">
              <a:lnSpc>
                <a:spcPct val="100000"/>
              </a:lnSpc>
              <a:spcBef>
                <a:spcPts val="570"/>
              </a:spcBef>
              <a:tabLst>
                <a:tab pos="299085" algn="l"/>
                <a:tab pos="299720" algn="l"/>
              </a:tabLst>
            </a:pPr>
            <a:r>
              <a:rPr lang="tr-TR" sz="2000" spc="-5" dirty="0" smtClean="0">
                <a:solidFill>
                  <a:srgbClr val="C00000"/>
                </a:solidFill>
                <a:latin typeface="+mj-lt"/>
                <a:cs typeface="Arial"/>
              </a:rPr>
              <a:t>	</a:t>
            </a:r>
            <a:r>
              <a:rPr lang="en-US" sz="2000" b="1" u="sng" spc="-5" dirty="0" smtClean="0">
                <a:solidFill>
                  <a:srgbClr val="C00000"/>
                </a:solidFill>
                <a:latin typeface="+mj-lt"/>
                <a:cs typeface="Arial"/>
              </a:rPr>
              <a:t>Differential</a:t>
            </a:r>
            <a:r>
              <a:rPr lang="en-US" sz="2000" b="1" u="sng" spc="-65" dirty="0" smtClean="0">
                <a:solidFill>
                  <a:srgbClr val="C00000"/>
                </a:solidFill>
                <a:latin typeface="+mj-lt"/>
                <a:cs typeface="Arial"/>
              </a:rPr>
              <a:t> </a:t>
            </a:r>
            <a:r>
              <a:rPr lang="en-US" sz="2000" b="1" u="sng" spc="-5" dirty="0" smtClean="0">
                <a:solidFill>
                  <a:srgbClr val="C00000"/>
                </a:solidFill>
                <a:latin typeface="+mj-lt"/>
                <a:cs typeface="Arial"/>
              </a:rPr>
              <a:t>diagnosis:</a:t>
            </a:r>
            <a:endParaRPr lang="en-US" sz="2000" b="1" u="sng" dirty="0" smtClean="0">
              <a:solidFill>
                <a:srgbClr val="C00000"/>
              </a:solidFill>
              <a:latin typeface="+mj-lt"/>
              <a:cs typeface="Arial"/>
            </a:endParaRPr>
          </a:p>
          <a:p>
            <a:pPr marL="698500" lvl="1" indent="-228600">
              <a:lnSpc>
                <a:spcPct val="100000"/>
              </a:lnSpc>
              <a:spcBef>
                <a:spcPts val="480"/>
              </a:spcBef>
              <a:buChar char="•"/>
              <a:tabLst>
                <a:tab pos="698500" algn="l"/>
                <a:tab pos="699135" algn="l"/>
              </a:tabLst>
            </a:pPr>
            <a:r>
              <a:rPr lang="en-US" sz="2000" spc="-5" dirty="0" smtClean="0">
                <a:latin typeface="+mj-lt"/>
                <a:cs typeface="Arial"/>
              </a:rPr>
              <a:t>Chemotherapy/radiation, </a:t>
            </a:r>
            <a:r>
              <a:rPr lang="en-US" sz="2000" dirty="0" smtClean="0">
                <a:latin typeface="+mj-lt"/>
                <a:cs typeface="Arial"/>
              </a:rPr>
              <a:t>medications,</a:t>
            </a:r>
            <a:r>
              <a:rPr lang="en-US" sz="2000" spc="-60" dirty="0" smtClean="0">
                <a:latin typeface="+mj-lt"/>
                <a:cs typeface="Arial"/>
              </a:rPr>
              <a:t> </a:t>
            </a:r>
            <a:r>
              <a:rPr lang="en-US" sz="2000" spc="-5" dirty="0" smtClean="0">
                <a:latin typeface="+mj-lt"/>
                <a:cs typeface="Arial"/>
              </a:rPr>
              <a:t>infections</a:t>
            </a:r>
            <a:endParaRPr lang="en-US" sz="2000" dirty="0">
              <a:latin typeface="+mj-lt"/>
              <a:cs typeface="Arial"/>
            </a:endParaRPr>
          </a:p>
        </p:txBody>
      </p:sp>
      <p:pic>
        <p:nvPicPr>
          <p:cNvPr id="6" name="Picture 3" descr="cgvhd3"/>
          <p:cNvPicPr>
            <a:picLocks noChangeAspect="1" noChangeArrowheads="1"/>
          </p:cNvPicPr>
          <p:nvPr/>
        </p:nvPicPr>
        <p:blipFill>
          <a:blip r:embed="rId2" cstate="print"/>
          <a:srcRect l="19193" t="13124"/>
          <a:stretch>
            <a:fillRect/>
          </a:stretch>
        </p:blipFill>
        <p:spPr bwMode="auto">
          <a:xfrm>
            <a:off x="7864510" y="725267"/>
            <a:ext cx="3556000" cy="2514600"/>
          </a:xfrm>
          <a:prstGeom prst="rect">
            <a:avLst/>
          </a:prstGeom>
          <a:noFill/>
          <a:ln w="9525">
            <a:noFill/>
            <a:miter lim="800000"/>
            <a:headEnd/>
            <a:tailEnd/>
          </a:ln>
        </p:spPr>
      </p:pic>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pic>
        <p:nvPicPr>
          <p:cNvPr id="10" name="Picture 3"/>
          <p:cNvPicPr>
            <a:picLocks noChangeAspect="1" noChangeArrowheads="1"/>
          </p:cNvPicPr>
          <p:nvPr/>
        </p:nvPicPr>
        <p:blipFill>
          <a:blip r:embed="rId3" cstate="print"/>
          <a:srcRect/>
          <a:stretch>
            <a:fillRect/>
          </a:stretch>
        </p:blipFill>
        <p:spPr bwMode="auto">
          <a:xfrm>
            <a:off x="7788310" y="3660335"/>
            <a:ext cx="3708400" cy="27121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946400" y="2829580"/>
            <a:ext cx="6096000" cy="369332"/>
          </a:xfrm>
          <a:prstGeom prst="rect">
            <a:avLst/>
          </a:prstGeom>
        </p:spPr>
        <p:txBody>
          <a:bodyPr>
            <a:spAutoFit/>
          </a:bodyPr>
          <a:lstStyle/>
          <a:p>
            <a:r>
              <a:rPr lang="tr-TR" dirty="0" smtClean="0"/>
              <a:t> </a:t>
            </a:r>
            <a:endParaRPr lang="tr-TR" dirty="0"/>
          </a:p>
        </p:txBody>
      </p:sp>
      <p:sp>
        <p:nvSpPr>
          <p:cNvPr id="3" name="2 Başlık"/>
          <p:cNvSpPr>
            <a:spLocks noGrp="1"/>
          </p:cNvSpPr>
          <p:nvPr>
            <p:ph type="title"/>
          </p:nvPr>
        </p:nvSpPr>
        <p:spPr>
          <a:xfrm>
            <a:off x="609600" y="838200"/>
            <a:ext cx="10972800" cy="615553"/>
          </a:xfrm>
        </p:spPr>
        <p:txBody>
          <a:bodyPr/>
          <a:lstStyle/>
          <a:p>
            <a:r>
              <a:rPr lang="tr-TR" dirty="0" smtClean="0"/>
              <a:t>GIS aGVHD: </a:t>
            </a:r>
            <a:r>
              <a:rPr lang="tr-TR" sz="2800" dirty="0" err="1" smtClean="0">
                <a:solidFill>
                  <a:schemeClr val="tx1"/>
                </a:solidFill>
              </a:rPr>
              <a:t>Histologic</a:t>
            </a:r>
            <a:r>
              <a:rPr lang="tr-TR" sz="2800" dirty="0" smtClean="0">
                <a:solidFill>
                  <a:schemeClr val="tx1"/>
                </a:solidFill>
              </a:rPr>
              <a:t> </a:t>
            </a:r>
            <a:r>
              <a:rPr lang="tr-TR" sz="2800" dirty="0" err="1" smtClean="0">
                <a:solidFill>
                  <a:schemeClr val="tx1"/>
                </a:solidFill>
              </a:rPr>
              <a:t>examination</a:t>
            </a:r>
            <a:r>
              <a:rPr lang="tr-TR" sz="2800" dirty="0" smtClean="0">
                <a:solidFill>
                  <a:schemeClr val="tx1"/>
                </a:solidFill>
              </a:rPr>
              <a:t> </a:t>
            </a:r>
            <a:endParaRPr lang="tr-TR" sz="2800" dirty="0">
              <a:solidFill>
                <a:schemeClr val="tx1"/>
              </a:solidFill>
            </a:endParaRPr>
          </a:p>
        </p:txBody>
      </p:sp>
      <p:sp>
        <p:nvSpPr>
          <p:cNvPr id="6" name="5 Dikdörtgen"/>
          <p:cNvSpPr/>
          <p:nvPr/>
        </p:nvSpPr>
        <p:spPr>
          <a:xfrm>
            <a:off x="1371600" y="6096000"/>
            <a:ext cx="10464800" cy="276999"/>
          </a:xfrm>
          <a:prstGeom prst="rect">
            <a:avLst/>
          </a:prstGeom>
        </p:spPr>
        <p:txBody>
          <a:bodyPr wrap="square">
            <a:spAutoFit/>
          </a:bodyPr>
          <a:lstStyle/>
          <a:p>
            <a:r>
              <a:rPr lang="en-US" sz="1200" dirty="0" smtClean="0">
                <a:latin typeface="+mj-lt"/>
              </a:rPr>
              <a:t>Rectal biopsy in a patient with acute graft-versus-host disease (GVHD) shows crypt cell necrosis with the accumulation of degenerative material in the dead crypts.</a:t>
            </a:r>
            <a:endParaRPr lang="tr-TR" sz="1200" dirty="0">
              <a:latin typeface="+mj-lt"/>
            </a:endParaRPr>
          </a:p>
        </p:txBody>
      </p:sp>
      <p:pic>
        <p:nvPicPr>
          <p:cNvPr id="117762" name="Picture 2" descr="Image"/>
          <p:cNvPicPr>
            <a:picLocks noChangeAspect="1" noChangeArrowheads="1"/>
          </p:cNvPicPr>
          <p:nvPr/>
        </p:nvPicPr>
        <p:blipFill>
          <a:blip r:embed="rId3" cstate="print"/>
          <a:srcRect/>
          <a:stretch>
            <a:fillRect/>
          </a:stretch>
        </p:blipFill>
        <p:spPr bwMode="auto">
          <a:xfrm>
            <a:off x="1447800" y="2286000"/>
            <a:ext cx="10058400" cy="3727940"/>
          </a:xfrm>
          <a:prstGeom prst="rect">
            <a:avLst/>
          </a:prstGeom>
          <a:noFill/>
        </p:spPr>
      </p:pic>
      <p:sp>
        <p:nvSpPr>
          <p:cNvPr id="4" name="Rectangle 3"/>
          <p:cNvSpPr/>
          <p:nvPr/>
        </p:nvSpPr>
        <p:spPr>
          <a:xfrm>
            <a:off x="1117600" y="1752600"/>
            <a:ext cx="10617200" cy="420821"/>
          </a:xfrm>
          <a:prstGeom prst="rect">
            <a:avLst/>
          </a:prstGeom>
        </p:spPr>
        <p:txBody>
          <a:bodyPr wrap="square">
            <a:spAutoFit/>
          </a:bodyPr>
          <a:lstStyle/>
          <a:p>
            <a:pPr marL="355600" indent="-342900">
              <a:lnSpc>
                <a:spcPct val="150000"/>
              </a:lnSpc>
              <a:spcBef>
                <a:spcPts val="575"/>
              </a:spcBef>
              <a:tabLst>
                <a:tab pos="354965" algn="l"/>
                <a:tab pos="355600" algn="l"/>
              </a:tabLst>
            </a:pPr>
            <a:r>
              <a:rPr lang="en-US" sz="1600" spc="-5" dirty="0">
                <a:latin typeface="Comic Sans MS" pitchFamily="66" charset="0"/>
                <a:cs typeface="Arial"/>
              </a:rPr>
              <a:t>Pathology: apoptotic bodies </a:t>
            </a:r>
            <a:r>
              <a:rPr lang="en-US" sz="1600" dirty="0">
                <a:latin typeface="Comic Sans MS" pitchFamily="66" charset="0"/>
                <a:cs typeface="Arial"/>
              </a:rPr>
              <a:t>in base of crypts,</a:t>
            </a:r>
            <a:r>
              <a:rPr lang="en-US" sz="1600" spc="10" dirty="0">
                <a:latin typeface="Comic Sans MS" pitchFamily="66" charset="0"/>
                <a:cs typeface="Arial"/>
              </a:rPr>
              <a:t> </a:t>
            </a:r>
            <a:r>
              <a:rPr lang="en-US" sz="1600" dirty="0" smtClean="0">
                <a:latin typeface="Comic Sans MS" pitchFamily="66" charset="0"/>
                <a:cs typeface="Arial"/>
              </a:rPr>
              <a:t>crypt </a:t>
            </a:r>
            <a:r>
              <a:rPr lang="en-US" sz="1600" spc="-5" dirty="0" smtClean="0">
                <a:latin typeface="Comic Sans MS" pitchFamily="66" charset="0"/>
                <a:cs typeface="Arial"/>
              </a:rPr>
              <a:t>abscesses</a:t>
            </a:r>
            <a:r>
              <a:rPr lang="en-US" sz="1600" spc="-5" dirty="0">
                <a:latin typeface="Comic Sans MS" pitchFamily="66" charset="0"/>
                <a:cs typeface="Arial"/>
              </a:rPr>
              <a:t>, loss and flattening </a:t>
            </a:r>
            <a:r>
              <a:rPr lang="en-US" sz="1600" dirty="0">
                <a:latin typeface="Comic Sans MS" pitchFamily="66" charset="0"/>
                <a:cs typeface="Arial"/>
              </a:rPr>
              <a:t>of </a:t>
            </a:r>
            <a:r>
              <a:rPr lang="en-US" sz="1600" spc="-5" dirty="0">
                <a:latin typeface="Comic Sans MS" pitchFamily="66" charset="0"/>
                <a:cs typeface="Arial"/>
              </a:rPr>
              <a:t>surface</a:t>
            </a:r>
            <a:r>
              <a:rPr lang="en-US" sz="1600" spc="75" dirty="0">
                <a:latin typeface="Comic Sans MS" pitchFamily="66" charset="0"/>
                <a:cs typeface="Arial"/>
              </a:rPr>
              <a:t> </a:t>
            </a:r>
            <a:r>
              <a:rPr lang="en-US" sz="1600" spc="-5" dirty="0">
                <a:latin typeface="Comic Sans MS" pitchFamily="66" charset="0"/>
                <a:cs typeface="Arial"/>
              </a:rPr>
              <a:t>epithelium</a:t>
            </a:r>
            <a:endParaRPr lang="en-US" sz="1600" dirty="0">
              <a:latin typeface="Comic Sans MS" pitchFamily="66" charset="0"/>
              <a:cs typeface="Arial"/>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457200" y="1752600"/>
            <a:ext cx="7416800" cy="3385542"/>
          </a:xfrm>
          <a:prstGeom prst="rect">
            <a:avLst/>
          </a:prstGeom>
        </p:spPr>
        <p:txBody>
          <a:bodyPr vert="horz" wrap="square" lIns="0" tIns="0" rIns="0" bIns="0" rtlCol="0">
            <a:spAutoFit/>
          </a:bodyPr>
          <a:lstStyle/>
          <a:p>
            <a:pPr marL="355600" indent="-342900">
              <a:lnSpc>
                <a:spcPct val="200000"/>
              </a:lnSpc>
              <a:buChar char="•"/>
              <a:tabLst>
                <a:tab pos="354965" algn="l"/>
                <a:tab pos="355600" algn="l"/>
              </a:tabLst>
            </a:pPr>
            <a:r>
              <a:rPr sz="2000" spc="-5" dirty="0">
                <a:latin typeface="+mj-lt"/>
                <a:cs typeface="Arial"/>
              </a:rPr>
              <a:t>Approximately 50% </a:t>
            </a:r>
            <a:r>
              <a:rPr sz="2000" dirty="0">
                <a:latin typeface="+mj-lt"/>
                <a:cs typeface="Arial"/>
              </a:rPr>
              <a:t>of</a:t>
            </a:r>
            <a:r>
              <a:rPr sz="2000" spc="15" dirty="0">
                <a:latin typeface="+mj-lt"/>
                <a:cs typeface="Arial"/>
              </a:rPr>
              <a:t> </a:t>
            </a:r>
            <a:r>
              <a:rPr sz="2000" spc="-5" dirty="0">
                <a:latin typeface="+mj-lt"/>
                <a:cs typeface="Arial"/>
              </a:rPr>
              <a:t>cases</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err="1">
                <a:latin typeface="+mj-lt"/>
                <a:cs typeface="Arial"/>
              </a:rPr>
              <a:t>Cholestatic</a:t>
            </a:r>
            <a:r>
              <a:rPr sz="2000" spc="30" dirty="0">
                <a:latin typeface="+mj-lt"/>
                <a:cs typeface="Arial"/>
              </a:rPr>
              <a:t> </a:t>
            </a:r>
            <a:r>
              <a:rPr sz="2000" spc="-5" dirty="0" err="1" smtClean="0">
                <a:latin typeface="+mj-lt"/>
                <a:cs typeface="Arial"/>
              </a:rPr>
              <a:t>hyperbilirubinaemia</a:t>
            </a:r>
            <a:endParaRPr lang="tr-TR" sz="2000" spc="-5" dirty="0" smtClean="0">
              <a:latin typeface="+mj-lt"/>
              <a:cs typeface="Arial"/>
            </a:endParaRPr>
          </a:p>
          <a:p>
            <a:pPr marL="870585" lvl="1" indent="-457200">
              <a:lnSpc>
                <a:spcPct val="200000"/>
              </a:lnSpc>
              <a:spcBef>
                <a:spcPts val="605"/>
              </a:spcBef>
              <a:buChar char="•"/>
              <a:tabLst>
                <a:tab pos="870585" algn="l"/>
                <a:tab pos="871219" algn="l"/>
              </a:tabLst>
            </a:pPr>
            <a:r>
              <a:rPr lang="tr-TR" sz="2000" spc="-5" dirty="0" err="1" smtClean="0">
                <a:latin typeface="Arial"/>
                <a:cs typeface="Arial"/>
              </a:rPr>
              <a:t>Increased</a:t>
            </a:r>
            <a:r>
              <a:rPr lang="tr-TR" sz="2000" spc="-5" dirty="0" smtClean="0">
                <a:latin typeface="Arial"/>
                <a:cs typeface="Arial"/>
              </a:rPr>
              <a:t> </a:t>
            </a:r>
            <a:r>
              <a:rPr lang="tr-TR" sz="2000" spc="-5" dirty="0" err="1" smtClean="0">
                <a:latin typeface="Arial"/>
                <a:cs typeface="Arial"/>
              </a:rPr>
              <a:t>bilirubin</a:t>
            </a:r>
            <a:r>
              <a:rPr lang="tr-TR" sz="2000" spc="-5" dirty="0" smtClean="0">
                <a:latin typeface="Arial"/>
                <a:cs typeface="Arial"/>
              </a:rPr>
              <a:t>, </a:t>
            </a:r>
          </a:p>
          <a:p>
            <a:pPr marL="870585" lvl="1" indent="-457200">
              <a:lnSpc>
                <a:spcPct val="200000"/>
              </a:lnSpc>
              <a:spcBef>
                <a:spcPts val="605"/>
              </a:spcBef>
              <a:buChar char="•"/>
              <a:tabLst>
                <a:tab pos="870585" algn="l"/>
                <a:tab pos="871219" algn="l"/>
              </a:tabLst>
            </a:pPr>
            <a:r>
              <a:rPr lang="tr-TR" sz="2000" spc="-5" dirty="0" smtClean="0">
                <a:latin typeface="Arial"/>
                <a:cs typeface="Arial"/>
              </a:rPr>
              <a:t>alkaline</a:t>
            </a:r>
            <a:r>
              <a:rPr lang="tr-TR" sz="2000" spc="40" dirty="0" smtClean="0">
                <a:latin typeface="Arial"/>
                <a:cs typeface="Arial"/>
              </a:rPr>
              <a:t> </a:t>
            </a:r>
            <a:r>
              <a:rPr lang="tr-TR" sz="2000" spc="-5" dirty="0" err="1" smtClean="0">
                <a:latin typeface="Arial"/>
                <a:cs typeface="Arial"/>
              </a:rPr>
              <a:t>phosphatase</a:t>
            </a:r>
            <a:endParaRPr lang="tr-TR" sz="2000" dirty="0" smtClean="0">
              <a:latin typeface="Arial"/>
              <a:cs typeface="Arial"/>
            </a:endParaRPr>
          </a:p>
          <a:p>
            <a:pPr marL="870585" lvl="1" indent="-457200">
              <a:lnSpc>
                <a:spcPct val="200000"/>
              </a:lnSpc>
              <a:spcBef>
                <a:spcPts val="575"/>
              </a:spcBef>
              <a:buChar char="•"/>
              <a:tabLst>
                <a:tab pos="870585" algn="l"/>
                <a:tab pos="871219" algn="l"/>
              </a:tabLst>
            </a:pPr>
            <a:r>
              <a:rPr lang="tr-TR" sz="2000" spc="-5" dirty="0" err="1" smtClean="0">
                <a:latin typeface="Arial"/>
                <a:cs typeface="Arial"/>
              </a:rPr>
              <a:t>Transaminitis</a:t>
            </a:r>
            <a:r>
              <a:rPr lang="tr-TR" sz="2000" spc="-5" dirty="0" smtClean="0">
                <a:latin typeface="Arial"/>
                <a:cs typeface="Arial"/>
              </a:rPr>
              <a:t> </a:t>
            </a:r>
            <a:r>
              <a:rPr lang="tr-TR" sz="2000" spc="-5" dirty="0" err="1" smtClean="0">
                <a:latin typeface="Arial"/>
                <a:cs typeface="Arial"/>
              </a:rPr>
              <a:t>less</a:t>
            </a:r>
            <a:r>
              <a:rPr lang="tr-TR" sz="2000" spc="-30" dirty="0" smtClean="0">
                <a:latin typeface="Arial"/>
                <a:cs typeface="Arial"/>
              </a:rPr>
              <a:t> </a:t>
            </a:r>
            <a:r>
              <a:rPr lang="tr-TR" sz="2000" spc="-5" dirty="0" err="1" smtClean="0">
                <a:latin typeface="Arial"/>
                <a:cs typeface="Arial"/>
              </a:rPr>
              <a:t>common</a:t>
            </a:r>
            <a:endParaRPr sz="2000" dirty="0">
              <a:latin typeface="+mj-lt"/>
              <a:cs typeface="Arial"/>
            </a:endParaRPr>
          </a:p>
        </p:txBody>
      </p:sp>
      <p:pic>
        <p:nvPicPr>
          <p:cNvPr id="4098" name="Picture 2"/>
          <p:cNvPicPr>
            <a:picLocks noChangeAspect="1" noChangeArrowheads="1"/>
          </p:cNvPicPr>
          <p:nvPr/>
        </p:nvPicPr>
        <p:blipFill>
          <a:blip r:embed="rId2" cstate="print"/>
          <a:srcRect/>
          <a:stretch>
            <a:fillRect/>
          </a:stretch>
        </p:blipFill>
        <p:spPr bwMode="auto">
          <a:xfrm>
            <a:off x="7391400" y="2286000"/>
            <a:ext cx="3657600" cy="2895600"/>
          </a:xfrm>
          <a:prstGeom prst="rect">
            <a:avLst/>
          </a:prstGeom>
          <a:noFill/>
          <a:ln w="9525">
            <a:noFill/>
            <a:miter lim="800000"/>
            <a:headEnd/>
            <a:tailEnd/>
          </a:ln>
        </p:spPr>
      </p:pic>
      <p:sp>
        <p:nvSpPr>
          <p:cNvPr id="8" name="7 Dikdörtgen"/>
          <p:cNvSpPr/>
          <p:nvPr/>
        </p:nvSpPr>
        <p:spPr>
          <a:xfrm>
            <a:off x="533400" y="990600"/>
            <a:ext cx="4003532" cy="707886"/>
          </a:xfrm>
          <a:prstGeom prst="rect">
            <a:avLst/>
          </a:prstGeom>
        </p:spPr>
        <p:txBody>
          <a:bodyPr wrap="none">
            <a:spAutoFit/>
          </a:bodyPr>
          <a:lstStyle/>
          <a:p>
            <a:r>
              <a:rPr lang="tr-TR" sz="4000" b="1" dirty="0" smtClean="0">
                <a:solidFill>
                  <a:schemeClr val="accent5">
                    <a:lumMod val="75000"/>
                  </a:schemeClr>
                </a:solidFill>
                <a:latin typeface="+mj-lt"/>
              </a:rPr>
              <a:t>Acute </a:t>
            </a:r>
            <a:r>
              <a:rPr lang="tr-TR" sz="4000" b="1" dirty="0" err="1" smtClean="0">
                <a:solidFill>
                  <a:schemeClr val="accent5">
                    <a:lumMod val="75000"/>
                  </a:schemeClr>
                </a:solidFill>
                <a:latin typeface="+mj-lt"/>
              </a:rPr>
              <a:t>GvHD</a:t>
            </a:r>
            <a:r>
              <a:rPr lang="tr-TR" sz="4000" b="1" dirty="0" smtClean="0">
                <a:solidFill>
                  <a:schemeClr val="accent5">
                    <a:lumMod val="75000"/>
                  </a:schemeClr>
                </a:solidFill>
                <a:latin typeface="+mj-lt"/>
              </a:rPr>
              <a:t>:</a:t>
            </a:r>
            <a:r>
              <a:rPr lang="tr-TR" sz="4000" b="1" spc="-120" dirty="0" smtClean="0">
                <a:solidFill>
                  <a:schemeClr val="accent5">
                    <a:lumMod val="75000"/>
                  </a:schemeClr>
                </a:solidFill>
                <a:latin typeface="+mj-lt"/>
              </a:rPr>
              <a:t> </a:t>
            </a:r>
            <a:r>
              <a:rPr lang="tr-TR" sz="4000" b="1" dirty="0" err="1" smtClean="0">
                <a:solidFill>
                  <a:schemeClr val="accent5">
                    <a:lumMod val="75000"/>
                  </a:schemeClr>
                </a:solidFill>
                <a:latin typeface="+mj-lt"/>
              </a:rPr>
              <a:t>Liver</a:t>
            </a:r>
            <a:endParaRPr lang="tr-TR" sz="4000" b="1" dirty="0">
              <a:solidFill>
                <a:schemeClr val="accent5">
                  <a:lumMod val="75000"/>
                </a:schemeClr>
              </a:solidFill>
              <a:latin typeface="+mj-lt"/>
            </a:endParaRPr>
          </a:p>
        </p:txBody>
      </p:sp>
      <p:sp>
        <p:nvSpPr>
          <p:cNvPr id="5" name="4 Dikdörtgen"/>
          <p:cNvSpPr/>
          <p:nvPr/>
        </p:nvSpPr>
        <p:spPr>
          <a:xfrm>
            <a:off x="685800" y="5791200"/>
            <a:ext cx="9956800" cy="923330"/>
          </a:xfrm>
          <a:prstGeom prst="rect">
            <a:avLst/>
          </a:prstGeom>
        </p:spPr>
        <p:txBody>
          <a:bodyPr wrap="square">
            <a:spAutoFit/>
          </a:bodyPr>
          <a:lstStyle/>
          <a:p>
            <a:pPr marL="355600" marR="5080" indent="-342900">
              <a:lnSpc>
                <a:spcPct val="150000"/>
              </a:lnSpc>
              <a:spcBef>
                <a:spcPts val="575"/>
              </a:spcBef>
              <a:buChar char="•"/>
              <a:tabLst>
                <a:tab pos="354965" algn="l"/>
                <a:tab pos="355600" algn="l"/>
              </a:tabLst>
            </a:pPr>
            <a:r>
              <a:rPr lang="en-US" spc="-5" dirty="0" smtClean="0">
                <a:cs typeface="Arial"/>
              </a:rPr>
              <a:t>Difficult </a:t>
            </a:r>
            <a:r>
              <a:rPr lang="en-US" dirty="0" smtClean="0">
                <a:cs typeface="Arial"/>
              </a:rPr>
              <a:t>to </a:t>
            </a:r>
            <a:r>
              <a:rPr lang="en-US" spc="-5" dirty="0" smtClean="0">
                <a:cs typeface="Arial"/>
              </a:rPr>
              <a:t>distinguish </a:t>
            </a:r>
            <a:r>
              <a:rPr lang="en-US" dirty="0" smtClean="0">
                <a:cs typeface="Arial"/>
              </a:rPr>
              <a:t>from </a:t>
            </a:r>
            <a:r>
              <a:rPr lang="en-US" spc="-5" dirty="0" smtClean="0">
                <a:cs typeface="Arial"/>
              </a:rPr>
              <a:t>other causes </a:t>
            </a:r>
            <a:r>
              <a:rPr lang="en-US" dirty="0" smtClean="0">
                <a:cs typeface="Arial"/>
              </a:rPr>
              <a:t>of </a:t>
            </a:r>
            <a:r>
              <a:rPr lang="en-US" spc="-5" dirty="0" smtClean="0">
                <a:cs typeface="Arial"/>
              </a:rPr>
              <a:t>hepatic  toxicity </a:t>
            </a:r>
            <a:r>
              <a:rPr lang="en-US" dirty="0" smtClean="0">
                <a:cs typeface="Arial"/>
              </a:rPr>
              <a:t>i.e. </a:t>
            </a:r>
            <a:r>
              <a:rPr lang="en-US" spc="-5" dirty="0" err="1" smtClean="0">
                <a:cs typeface="Arial"/>
              </a:rPr>
              <a:t>veno</a:t>
            </a:r>
            <a:r>
              <a:rPr lang="en-US" spc="-5" dirty="0" smtClean="0">
                <a:cs typeface="Arial"/>
              </a:rPr>
              <a:t>-occlusive disease, </a:t>
            </a:r>
            <a:r>
              <a:rPr lang="en-US" dirty="0" smtClean="0">
                <a:cs typeface="Arial"/>
              </a:rPr>
              <a:t>drugs, </a:t>
            </a:r>
            <a:r>
              <a:rPr lang="en-US" spc="-5" dirty="0" smtClean="0">
                <a:cs typeface="Arial"/>
              </a:rPr>
              <a:t>viral  infections, sepsis, </a:t>
            </a:r>
            <a:r>
              <a:rPr lang="en-US" dirty="0" smtClean="0">
                <a:cs typeface="Arial"/>
              </a:rPr>
              <a:t>iron</a:t>
            </a:r>
            <a:r>
              <a:rPr lang="en-US" spc="25" dirty="0" smtClean="0">
                <a:cs typeface="Arial"/>
              </a:rPr>
              <a:t> </a:t>
            </a:r>
            <a:r>
              <a:rPr lang="en-US" spc="-5" dirty="0" smtClean="0">
                <a:cs typeface="Arial"/>
              </a:rPr>
              <a:t>overload</a:t>
            </a:r>
            <a:endParaRPr lang="en-US" dirty="0">
              <a:cs typeface="Arial"/>
            </a:endParaRPr>
          </a:p>
        </p:txBody>
      </p:sp>
      <p:sp>
        <p:nvSpPr>
          <p:cNvPr id="6" name="5 Dikdörtgen"/>
          <p:cNvSpPr/>
          <p:nvPr/>
        </p:nvSpPr>
        <p:spPr>
          <a:xfrm>
            <a:off x="304800" y="5257800"/>
            <a:ext cx="2552237" cy="369332"/>
          </a:xfrm>
          <a:prstGeom prst="rect">
            <a:avLst/>
          </a:prstGeom>
        </p:spPr>
        <p:txBody>
          <a:bodyPr wrap="none">
            <a:spAutoFit/>
          </a:bodyPr>
          <a:lstStyle/>
          <a:p>
            <a:pPr marL="299085" indent="-286385">
              <a:lnSpc>
                <a:spcPct val="100000"/>
              </a:lnSpc>
              <a:spcBef>
                <a:spcPts val="570"/>
              </a:spcBef>
              <a:tabLst>
                <a:tab pos="299085" algn="l"/>
                <a:tab pos="299720" algn="l"/>
              </a:tabLst>
            </a:pPr>
            <a:r>
              <a:rPr lang="tr-TR" spc="-5" dirty="0" smtClean="0">
                <a:solidFill>
                  <a:srgbClr val="C00000"/>
                </a:solidFill>
                <a:cs typeface="Arial"/>
              </a:rPr>
              <a:t>	</a:t>
            </a:r>
            <a:r>
              <a:rPr lang="en-US" b="1" u="sng" spc="-5" dirty="0" smtClean="0">
                <a:solidFill>
                  <a:srgbClr val="C00000"/>
                </a:solidFill>
                <a:cs typeface="Arial"/>
              </a:rPr>
              <a:t>Differential</a:t>
            </a:r>
            <a:r>
              <a:rPr lang="en-US" b="1" u="sng" spc="-65" dirty="0" smtClean="0">
                <a:solidFill>
                  <a:srgbClr val="C00000"/>
                </a:solidFill>
                <a:cs typeface="Arial"/>
              </a:rPr>
              <a:t> </a:t>
            </a:r>
            <a:r>
              <a:rPr lang="en-US" b="1" u="sng" spc="-5" dirty="0" smtClean="0">
                <a:solidFill>
                  <a:srgbClr val="C00000"/>
                </a:solidFill>
                <a:cs typeface="Arial"/>
              </a:rPr>
              <a:t>diagnosis:</a:t>
            </a:r>
            <a:endParaRPr lang="en-US" b="1" u="sng" dirty="0" smtClean="0">
              <a:solidFill>
                <a:srgbClr val="C00000"/>
              </a:solidFill>
              <a:cs typeface="Arial"/>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533400" y="1905000"/>
            <a:ext cx="11480800" cy="861967"/>
          </a:xfrm>
          <a:prstGeom prst="rect">
            <a:avLst/>
          </a:prstGeom>
        </p:spPr>
        <p:txBody>
          <a:bodyPr vert="horz" wrap="square" lIns="0" tIns="0" rIns="0" bIns="0" rtlCol="0">
            <a:spAutoFit/>
          </a:bodyPr>
          <a:lstStyle/>
          <a:p>
            <a:pPr marL="355600" indent="-342900">
              <a:lnSpc>
                <a:spcPct val="150000"/>
              </a:lnSpc>
              <a:spcBef>
                <a:spcPts val="575"/>
              </a:spcBef>
              <a:buChar char="•"/>
              <a:tabLst>
                <a:tab pos="354965" algn="l"/>
                <a:tab pos="355600" algn="l"/>
              </a:tabLst>
            </a:pPr>
            <a:r>
              <a:rPr lang="en-US" b="1" spc="-5" dirty="0">
                <a:latin typeface="Comic Sans MS" pitchFamily="66" charset="0"/>
                <a:cs typeface="Arial"/>
              </a:rPr>
              <a:t>Biopsy </a:t>
            </a:r>
            <a:r>
              <a:rPr lang="en-US" dirty="0">
                <a:latin typeface="Comic Sans MS" pitchFamily="66" charset="0"/>
                <a:cs typeface="Arial"/>
              </a:rPr>
              <a:t>often </a:t>
            </a:r>
            <a:r>
              <a:rPr lang="en-US" spc="-5" dirty="0">
                <a:latin typeface="Comic Sans MS" pitchFamily="66" charset="0"/>
                <a:cs typeface="Arial"/>
              </a:rPr>
              <a:t>not </a:t>
            </a:r>
            <a:r>
              <a:rPr lang="en-US" dirty="0">
                <a:latin typeface="Comic Sans MS" pitchFamily="66" charset="0"/>
                <a:cs typeface="Arial"/>
              </a:rPr>
              <a:t>performed </a:t>
            </a:r>
            <a:r>
              <a:rPr lang="en-US" spc="-5" dirty="0">
                <a:latin typeface="Comic Sans MS" pitchFamily="66" charset="0"/>
                <a:cs typeface="Arial"/>
              </a:rPr>
              <a:t>because </a:t>
            </a:r>
            <a:r>
              <a:rPr lang="en-US" dirty="0">
                <a:latin typeface="Comic Sans MS" pitchFamily="66" charset="0"/>
                <a:cs typeface="Arial"/>
              </a:rPr>
              <a:t>of</a:t>
            </a:r>
            <a:r>
              <a:rPr lang="en-US" spc="-40" dirty="0">
                <a:latin typeface="Comic Sans MS" pitchFamily="66" charset="0"/>
                <a:cs typeface="Arial"/>
              </a:rPr>
              <a:t> </a:t>
            </a:r>
            <a:r>
              <a:rPr lang="en-US" dirty="0" smtClean="0">
                <a:latin typeface="Comic Sans MS" pitchFamily="66" charset="0"/>
                <a:cs typeface="Arial"/>
              </a:rPr>
              <a:t>concurrent</a:t>
            </a:r>
            <a:r>
              <a:rPr lang="tr-TR" dirty="0" smtClean="0">
                <a:latin typeface="Comic Sans MS" pitchFamily="66" charset="0"/>
                <a:cs typeface="Arial"/>
              </a:rPr>
              <a:t> </a:t>
            </a:r>
            <a:r>
              <a:rPr lang="en-US" spc="-5" dirty="0" smtClean="0">
                <a:latin typeface="Comic Sans MS" pitchFamily="66" charset="0"/>
                <a:cs typeface="Arial"/>
              </a:rPr>
              <a:t>thrombocytopenia</a:t>
            </a:r>
            <a:endParaRPr lang="en-US" dirty="0">
              <a:latin typeface="Comic Sans MS" pitchFamily="66" charset="0"/>
              <a:cs typeface="Arial"/>
            </a:endParaRPr>
          </a:p>
          <a:p>
            <a:pPr marL="355600" marR="170180" indent="-342900">
              <a:lnSpc>
                <a:spcPct val="150000"/>
              </a:lnSpc>
              <a:spcBef>
                <a:spcPts val="575"/>
              </a:spcBef>
              <a:buChar char="•"/>
              <a:tabLst>
                <a:tab pos="354965" algn="l"/>
                <a:tab pos="355600" algn="l"/>
              </a:tabLst>
            </a:pPr>
            <a:r>
              <a:rPr b="1" spc="-5" dirty="0" smtClean="0">
                <a:latin typeface="Comic Sans MS" pitchFamily="66" charset="0"/>
                <a:cs typeface="Arial"/>
              </a:rPr>
              <a:t>Pathology</a:t>
            </a:r>
            <a:r>
              <a:rPr b="1" spc="-5" dirty="0">
                <a:latin typeface="Comic Sans MS" pitchFamily="66" charset="0"/>
                <a:cs typeface="Arial"/>
              </a:rPr>
              <a:t>: </a:t>
            </a:r>
            <a:r>
              <a:rPr spc="-5" dirty="0">
                <a:latin typeface="Comic Sans MS" pitchFamily="66" charset="0"/>
                <a:cs typeface="Arial"/>
              </a:rPr>
              <a:t>endothelialitis, lymphocytic infiltrate </a:t>
            </a:r>
            <a:r>
              <a:rPr dirty="0">
                <a:latin typeface="Comic Sans MS" pitchFamily="66" charset="0"/>
                <a:cs typeface="Arial"/>
              </a:rPr>
              <a:t>of  </a:t>
            </a:r>
            <a:r>
              <a:rPr spc="-5" dirty="0">
                <a:latin typeface="Comic Sans MS" pitchFamily="66" charset="0"/>
                <a:cs typeface="Arial"/>
              </a:rPr>
              <a:t>portal areas, pericholangitis, bile </a:t>
            </a:r>
            <a:r>
              <a:rPr dirty="0">
                <a:latin typeface="Comic Sans MS" pitchFamily="66" charset="0"/>
                <a:cs typeface="Arial"/>
              </a:rPr>
              <a:t>duct</a:t>
            </a:r>
            <a:r>
              <a:rPr spc="135" dirty="0">
                <a:latin typeface="Comic Sans MS" pitchFamily="66" charset="0"/>
                <a:cs typeface="Arial"/>
              </a:rPr>
              <a:t> </a:t>
            </a:r>
            <a:r>
              <a:rPr spc="-5" dirty="0" smtClean="0">
                <a:latin typeface="Comic Sans MS" pitchFamily="66" charset="0"/>
                <a:cs typeface="Arial"/>
              </a:rPr>
              <a:t>destruction</a:t>
            </a:r>
            <a:endParaRPr dirty="0">
              <a:latin typeface="Comic Sans MS" pitchFamily="66" charset="0"/>
              <a:cs typeface="Arial"/>
            </a:endParaRPr>
          </a:p>
        </p:txBody>
      </p:sp>
      <p:pic>
        <p:nvPicPr>
          <p:cNvPr id="5122" name="Picture 2"/>
          <p:cNvPicPr>
            <a:picLocks noChangeAspect="1" noChangeArrowheads="1"/>
          </p:cNvPicPr>
          <p:nvPr/>
        </p:nvPicPr>
        <p:blipFill>
          <a:blip r:embed="rId2" cstate="print"/>
          <a:srcRect/>
          <a:stretch>
            <a:fillRect/>
          </a:stretch>
        </p:blipFill>
        <p:spPr bwMode="auto">
          <a:xfrm>
            <a:off x="812800" y="2971800"/>
            <a:ext cx="10160000" cy="3048000"/>
          </a:xfrm>
          <a:prstGeom prst="rect">
            <a:avLst/>
          </a:prstGeom>
          <a:noFill/>
          <a:ln w="9525">
            <a:noFill/>
            <a:miter lim="800000"/>
            <a:headEnd/>
            <a:tailEnd/>
          </a:ln>
        </p:spPr>
      </p:pic>
      <p:sp>
        <p:nvSpPr>
          <p:cNvPr id="6" name="5 Dikdörtgen"/>
          <p:cNvSpPr/>
          <p:nvPr/>
        </p:nvSpPr>
        <p:spPr>
          <a:xfrm>
            <a:off x="812800" y="6172200"/>
            <a:ext cx="9956800" cy="276999"/>
          </a:xfrm>
          <a:prstGeom prst="rect">
            <a:avLst/>
          </a:prstGeom>
        </p:spPr>
        <p:txBody>
          <a:bodyPr wrap="square">
            <a:spAutoFit/>
          </a:bodyPr>
          <a:lstStyle/>
          <a:p>
            <a:r>
              <a:rPr lang="en-US" sz="1200" dirty="0" smtClean="0">
                <a:latin typeface="+mj-lt"/>
              </a:rPr>
              <a:t>Characteristic histology of classical liver GVHD with bile duct lymphocytic infiltrates and injury. (A) Portal lymphocytic inflammation is also present. (B) </a:t>
            </a:r>
            <a:endParaRPr lang="tr-TR" sz="1200" dirty="0">
              <a:latin typeface="+mj-lt"/>
            </a:endParaRPr>
          </a:p>
        </p:txBody>
      </p:sp>
      <p:sp>
        <p:nvSpPr>
          <p:cNvPr id="8" name="7 Dikdörtgen"/>
          <p:cNvSpPr/>
          <p:nvPr/>
        </p:nvSpPr>
        <p:spPr>
          <a:xfrm>
            <a:off x="762000" y="990600"/>
            <a:ext cx="5482655" cy="584775"/>
          </a:xfrm>
          <a:prstGeom prst="rect">
            <a:avLst/>
          </a:prstGeom>
        </p:spPr>
        <p:txBody>
          <a:bodyPr wrap="none">
            <a:spAutoFit/>
          </a:bodyPr>
          <a:lstStyle/>
          <a:p>
            <a:r>
              <a:rPr lang="tr-TR" sz="3200" b="1" dirty="0" smtClean="0">
                <a:solidFill>
                  <a:schemeClr val="accent5">
                    <a:lumMod val="75000"/>
                  </a:schemeClr>
                </a:solidFill>
                <a:latin typeface="+mj-lt"/>
              </a:rPr>
              <a:t>Acute </a:t>
            </a:r>
            <a:r>
              <a:rPr lang="tr-TR" sz="3200" b="1" dirty="0" err="1" smtClean="0">
                <a:solidFill>
                  <a:schemeClr val="accent5">
                    <a:lumMod val="75000"/>
                  </a:schemeClr>
                </a:solidFill>
                <a:latin typeface="+mj-lt"/>
              </a:rPr>
              <a:t>GvHD</a:t>
            </a:r>
            <a:r>
              <a:rPr lang="tr-TR" sz="3200" b="1" dirty="0" smtClean="0">
                <a:solidFill>
                  <a:schemeClr val="accent5">
                    <a:lumMod val="75000"/>
                  </a:schemeClr>
                </a:solidFill>
                <a:latin typeface="+mj-lt"/>
              </a:rPr>
              <a:t>:</a:t>
            </a:r>
            <a:r>
              <a:rPr lang="tr-TR" sz="3200" b="1" spc="-120" dirty="0" smtClean="0">
                <a:solidFill>
                  <a:schemeClr val="accent5">
                    <a:lumMod val="75000"/>
                  </a:schemeClr>
                </a:solidFill>
                <a:latin typeface="+mj-lt"/>
              </a:rPr>
              <a:t> </a:t>
            </a:r>
            <a:r>
              <a:rPr lang="tr-TR" sz="2800" b="1" dirty="0" err="1" smtClean="0">
                <a:latin typeface="+mj-lt"/>
              </a:rPr>
              <a:t>Liver</a:t>
            </a:r>
            <a:r>
              <a:rPr lang="tr-TR" sz="2800" b="1" dirty="0" smtClean="0">
                <a:latin typeface="+mj-lt"/>
              </a:rPr>
              <a:t> Histopathology</a:t>
            </a:r>
            <a:endParaRPr lang="tr-TR" sz="2800" b="1" dirty="0">
              <a:latin typeface="+mj-lt"/>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596901" y="914400"/>
            <a:ext cx="7429500" cy="496570"/>
          </a:xfrm>
          <a:prstGeom prst="rect">
            <a:avLst/>
          </a:prstGeom>
        </p:spPr>
        <p:txBody>
          <a:bodyPr vert="horz" wrap="square" lIns="0" tIns="0" rIns="0" bIns="0" rtlCol="0">
            <a:spAutoFit/>
          </a:bodyPr>
          <a:lstStyle/>
          <a:p>
            <a:pPr marL="12700">
              <a:lnSpc>
                <a:spcPct val="100000"/>
              </a:lnSpc>
            </a:pPr>
            <a:r>
              <a:rPr sz="3200" spc="-5" dirty="0"/>
              <a:t>Grading of Acute Skin</a:t>
            </a:r>
            <a:r>
              <a:rPr sz="3200" spc="-100" dirty="0"/>
              <a:t> </a:t>
            </a:r>
            <a:r>
              <a:rPr sz="3200" dirty="0"/>
              <a:t>GVHD</a:t>
            </a:r>
          </a:p>
        </p:txBody>
      </p:sp>
      <p:graphicFrame>
        <p:nvGraphicFramePr>
          <p:cNvPr id="63" name="object 63"/>
          <p:cNvGraphicFramePr>
            <a:graphicFrameLocks noGrp="1"/>
          </p:cNvGraphicFramePr>
          <p:nvPr/>
        </p:nvGraphicFramePr>
        <p:xfrm>
          <a:off x="1117600" y="2057400"/>
          <a:ext cx="8255000" cy="2879051"/>
        </p:xfrm>
        <a:graphic>
          <a:graphicData uri="http://schemas.openxmlformats.org/drawingml/2006/table">
            <a:tbl>
              <a:tblPr firstRow="1" bandRow="1">
                <a:tableStyleId>{2D5ABB26-0587-4C30-8999-92F81FD0307C}</a:tableStyleId>
              </a:tblPr>
              <a:tblGrid>
                <a:gridCol w="1471624"/>
                <a:gridCol w="6783376"/>
              </a:tblGrid>
              <a:tr h="455587">
                <a:tc>
                  <a:txBody>
                    <a:bodyPr/>
                    <a:lstStyle/>
                    <a:p>
                      <a:pPr marL="76835">
                        <a:lnSpc>
                          <a:spcPct val="100000"/>
                        </a:lnSpc>
                        <a:spcBef>
                          <a:spcPts val="180"/>
                        </a:spcBef>
                      </a:pPr>
                      <a:r>
                        <a:rPr sz="2200" b="1" spc="-5" dirty="0">
                          <a:latin typeface="Arial"/>
                          <a:cs typeface="Arial"/>
                        </a:rPr>
                        <a:t>Grade</a:t>
                      </a:r>
                      <a:endParaRPr sz="2200" dirty="0">
                        <a:latin typeface="Arial"/>
                        <a:cs typeface="Arial"/>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BBE0E3"/>
                    </a:solidFill>
                  </a:tcPr>
                </a:tc>
                <a:tc>
                  <a:txBody>
                    <a:bodyPr/>
                    <a:lstStyle/>
                    <a:p>
                      <a:pPr marL="76835">
                        <a:lnSpc>
                          <a:spcPct val="100000"/>
                        </a:lnSpc>
                        <a:spcBef>
                          <a:spcPts val="180"/>
                        </a:spcBef>
                      </a:pPr>
                      <a:r>
                        <a:rPr sz="2200" b="1" spc="-5" dirty="0">
                          <a:latin typeface="Arial"/>
                          <a:cs typeface="Arial"/>
                        </a:rPr>
                        <a:t>Description</a:t>
                      </a:r>
                      <a:endParaRPr sz="2200">
                        <a:latin typeface="Arial"/>
                        <a:cs typeface="Arial"/>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BBE0E3"/>
                    </a:solidFill>
                  </a:tcPr>
                </a:tc>
              </a:tr>
              <a:tr h="431050">
                <a:tc>
                  <a:txBody>
                    <a:bodyPr/>
                    <a:lstStyle/>
                    <a:p>
                      <a:pPr marL="76835">
                        <a:lnSpc>
                          <a:spcPct val="100000"/>
                        </a:lnSpc>
                        <a:spcBef>
                          <a:spcPts val="185"/>
                        </a:spcBef>
                      </a:pPr>
                      <a:r>
                        <a:rPr sz="2000" b="1" dirty="0">
                          <a:latin typeface="Arial"/>
                          <a:cs typeface="Arial"/>
                        </a:rPr>
                        <a:t>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Rash &lt;25% of</a:t>
                      </a:r>
                      <a:r>
                        <a:rPr sz="1800" spc="-60" dirty="0">
                          <a:latin typeface="Arial"/>
                          <a:cs typeface="Arial"/>
                        </a:rPr>
                        <a:t> </a:t>
                      </a:r>
                      <a:r>
                        <a:rPr sz="1800" spc="-5" dirty="0">
                          <a:latin typeface="Arial"/>
                          <a:cs typeface="Arial"/>
                        </a:rPr>
                        <a:t>body</a:t>
                      </a:r>
                      <a:endParaRPr sz="18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468414">
                <a:tc>
                  <a:txBody>
                    <a:bodyPr/>
                    <a:lstStyle/>
                    <a:p>
                      <a:pPr marL="76835">
                        <a:lnSpc>
                          <a:spcPct val="100000"/>
                        </a:lnSpc>
                        <a:spcBef>
                          <a:spcPts val="185"/>
                        </a:spcBef>
                      </a:pPr>
                      <a:r>
                        <a:rPr sz="2000" b="1" spc="-5" dirty="0">
                          <a:latin typeface="Arial"/>
                          <a:cs typeface="Arial"/>
                        </a:rPr>
                        <a:t>II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Rash 25% – 50% of</a:t>
                      </a:r>
                      <a:r>
                        <a:rPr sz="1800" spc="-40" dirty="0">
                          <a:latin typeface="Arial"/>
                          <a:cs typeface="Arial"/>
                        </a:rPr>
                        <a:t> </a:t>
                      </a:r>
                      <a:r>
                        <a:rPr sz="1800" spc="-5" dirty="0">
                          <a:latin typeface="Arial"/>
                          <a:cs typeface="Arial"/>
                        </a:rPr>
                        <a:t>body</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762000">
                <a:tc>
                  <a:txBody>
                    <a:bodyPr/>
                    <a:lstStyle/>
                    <a:p>
                      <a:pPr marL="76835">
                        <a:lnSpc>
                          <a:spcPct val="100000"/>
                        </a:lnSpc>
                        <a:spcBef>
                          <a:spcPts val="185"/>
                        </a:spcBef>
                      </a:pPr>
                      <a:r>
                        <a:rPr sz="2000" b="1" spc="-5" dirty="0">
                          <a:latin typeface="Arial"/>
                          <a:cs typeface="Arial"/>
                        </a:rPr>
                        <a:t>III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Generalized erythroderma or</a:t>
                      </a:r>
                      <a:r>
                        <a:rPr sz="1800" spc="40" dirty="0">
                          <a:latin typeface="Arial"/>
                          <a:cs typeface="Arial"/>
                        </a:rPr>
                        <a:t> </a:t>
                      </a:r>
                      <a:r>
                        <a:rPr sz="1800" spc="-5" dirty="0" smtClean="0">
                          <a:latin typeface="Arial"/>
                          <a:cs typeface="Arial"/>
                        </a:rPr>
                        <a:t>rash</a:t>
                      </a:r>
                      <a:r>
                        <a:rPr lang="tr-TR" sz="1800" spc="0" baseline="0" dirty="0" smtClean="0">
                          <a:latin typeface="Arial"/>
                          <a:cs typeface="Arial"/>
                        </a:rPr>
                        <a:t> </a:t>
                      </a:r>
                      <a:r>
                        <a:rPr sz="1800" spc="-5" dirty="0" smtClean="0">
                          <a:latin typeface="Arial"/>
                          <a:cs typeface="Arial"/>
                        </a:rPr>
                        <a:t>&gt;50</a:t>
                      </a:r>
                      <a:r>
                        <a:rPr sz="1800" spc="-5" dirty="0">
                          <a:latin typeface="Arial"/>
                          <a:cs typeface="Arial"/>
                        </a:rPr>
                        <a:t>% of</a:t>
                      </a:r>
                      <a:r>
                        <a:rPr sz="1800" spc="-80" dirty="0">
                          <a:latin typeface="Arial"/>
                          <a:cs typeface="Arial"/>
                        </a:rPr>
                        <a:t> </a:t>
                      </a:r>
                      <a:r>
                        <a:rPr sz="1800" spc="-5" dirty="0">
                          <a:latin typeface="Arial"/>
                          <a:cs typeface="Arial"/>
                        </a:rPr>
                        <a:t>body</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762000">
                <a:tc>
                  <a:txBody>
                    <a:bodyPr/>
                    <a:lstStyle/>
                    <a:p>
                      <a:pPr marL="76835">
                        <a:lnSpc>
                          <a:spcPct val="100000"/>
                        </a:lnSpc>
                        <a:spcBef>
                          <a:spcPts val="185"/>
                        </a:spcBef>
                      </a:pPr>
                      <a:r>
                        <a:rPr sz="2000" b="1" spc="-5" dirty="0">
                          <a:latin typeface="Arial"/>
                          <a:cs typeface="Arial"/>
                        </a:rPr>
                        <a:t>IV</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marR="1019175">
                        <a:lnSpc>
                          <a:spcPct val="100000"/>
                        </a:lnSpc>
                        <a:spcBef>
                          <a:spcPts val="185"/>
                        </a:spcBef>
                      </a:pPr>
                      <a:r>
                        <a:rPr sz="1800" spc="-5" dirty="0">
                          <a:latin typeface="Arial"/>
                          <a:cs typeface="Arial"/>
                        </a:rPr>
                        <a:t>Bullae formation and/or with  desquamation</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bl>
          </a:graphicData>
        </a:graphic>
      </p:graphicFrame>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object 63"/>
          <p:cNvGraphicFramePr>
            <a:graphicFrameLocks noGrp="1"/>
          </p:cNvGraphicFramePr>
          <p:nvPr/>
        </p:nvGraphicFramePr>
        <p:xfrm>
          <a:off x="1212848" y="2063750"/>
          <a:ext cx="6864352" cy="3224212"/>
        </p:xfrm>
        <a:graphic>
          <a:graphicData uri="http://schemas.openxmlformats.org/drawingml/2006/table">
            <a:tbl>
              <a:tblPr firstRow="1" bandRow="1">
                <a:tableStyleId>{2D5ABB26-0587-4C30-8999-92F81FD0307C}</a:tableStyleId>
              </a:tblPr>
              <a:tblGrid>
                <a:gridCol w="1178411"/>
                <a:gridCol w="5685941"/>
              </a:tblGrid>
              <a:tr h="533400">
                <a:tc>
                  <a:txBody>
                    <a:bodyPr/>
                    <a:lstStyle/>
                    <a:p>
                      <a:pPr marR="15240" algn="ctr">
                        <a:lnSpc>
                          <a:spcPct val="100000"/>
                        </a:lnSpc>
                        <a:spcBef>
                          <a:spcPts val="185"/>
                        </a:spcBef>
                      </a:pPr>
                      <a:r>
                        <a:rPr sz="2400" b="1" spc="-5" dirty="0">
                          <a:latin typeface="Arial"/>
                          <a:cs typeface="Arial"/>
                        </a:rPr>
                        <a:t>Grade</a:t>
                      </a:r>
                      <a:endParaRPr sz="24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85090">
                        <a:lnSpc>
                          <a:spcPct val="100000"/>
                        </a:lnSpc>
                        <a:spcBef>
                          <a:spcPts val="185"/>
                        </a:spcBef>
                      </a:pPr>
                      <a:r>
                        <a:rPr sz="2400" b="1" spc="-5" dirty="0">
                          <a:latin typeface="Arial"/>
                          <a:cs typeface="Arial"/>
                        </a:rPr>
                        <a:t>Description</a:t>
                      </a:r>
                      <a:endParaRPr sz="2400" dirty="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673100">
                <a:tc>
                  <a:txBody>
                    <a:bodyPr/>
                    <a:lstStyle/>
                    <a:p>
                      <a:pPr algn="ctr">
                        <a:lnSpc>
                          <a:spcPct val="100000"/>
                        </a:lnSpc>
                        <a:spcBef>
                          <a:spcPts val="250"/>
                        </a:spcBef>
                      </a:pPr>
                      <a:r>
                        <a:rPr sz="2400" b="1" dirty="0">
                          <a:latin typeface="Arial"/>
                          <a:cs typeface="Arial"/>
                        </a:rPr>
                        <a:t>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50"/>
                        </a:spcBef>
                      </a:pPr>
                      <a:r>
                        <a:rPr sz="1800" spc="-5" dirty="0">
                          <a:latin typeface="Arial"/>
                          <a:cs typeface="Arial"/>
                        </a:rPr>
                        <a:t>Bilirubin 2-3</a:t>
                      </a:r>
                      <a:r>
                        <a:rPr sz="1800" spc="-35" dirty="0">
                          <a:latin typeface="Arial"/>
                          <a:cs typeface="Arial"/>
                        </a:rPr>
                        <a:t> </a:t>
                      </a:r>
                      <a:r>
                        <a:rPr sz="1800" spc="-5" dirty="0">
                          <a:latin typeface="Arial"/>
                          <a:cs typeface="Arial"/>
                        </a:rPr>
                        <a:t>mg/dL</a:t>
                      </a:r>
                      <a:endParaRPr sz="180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88975">
                <a:tc>
                  <a:txBody>
                    <a:bodyPr/>
                    <a:lstStyle/>
                    <a:p>
                      <a:pPr algn="ctr">
                        <a:lnSpc>
                          <a:spcPct val="100000"/>
                        </a:lnSpc>
                        <a:spcBef>
                          <a:spcPts val="250"/>
                        </a:spcBef>
                      </a:pPr>
                      <a:r>
                        <a:rPr sz="2400" b="1" dirty="0">
                          <a:latin typeface="Arial"/>
                          <a:cs typeface="Arial"/>
                        </a:rPr>
                        <a:t>II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50"/>
                        </a:spcBef>
                      </a:pPr>
                      <a:r>
                        <a:rPr sz="1800" spc="-5" dirty="0">
                          <a:latin typeface="Arial"/>
                          <a:cs typeface="Arial"/>
                        </a:rPr>
                        <a:t>Bilirubin 3.1-6</a:t>
                      </a:r>
                      <a:r>
                        <a:rPr sz="1800" spc="-40"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85800">
                <a:tc>
                  <a:txBody>
                    <a:bodyPr/>
                    <a:lstStyle/>
                    <a:p>
                      <a:pPr algn="ctr">
                        <a:lnSpc>
                          <a:spcPct val="100000"/>
                        </a:lnSpc>
                        <a:spcBef>
                          <a:spcPts val="245"/>
                        </a:spcBef>
                      </a:pPr>
                      <a:r>
                        <a:rPr sz="2400" b="1" dirty="0">
                          <a:latin typeface="Arial"/>
                          <a:cs typeface="Arial"/>
                        </a:rPr>
                        <a:t>III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45"/>
                        </a:spcBef>
                      </a:pPr>
                      <a:r>
                        <a:rPr sz="1800" spc="-5" dirty="0">
                          <a:latin typeface="Arial"/>
                          <a:cs typeface="Arial"/>
                        </a:rPr>
                        <a:t>Bilirubin 6.1 – 15</a:t>
                      </a:r>
                      <a:r>
                        <a:rPr sz="1800" spc="-25"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42937">
                <a:tc>
                  <a:txBody>
                    <a:bodyPr/>
                    <a:lstStyle/>
                    <a:p>
                      <a:pPr algn="ctr">
                        <a:lnSpc>
                          <a:spcPct val="100000"/>
                        </a:lnSpc>
                        <a:spcBef>
                          <a:spcPts val="245"/>
                        </a:spcBef>
                      </a:pPr>
                      <a:r>
                        <a:rPr sz="2400" b="1" dirty="0">
                          <a:latin typeface="Arial"/>
                          <a:cs typeface="Arial"/>
                        </a:rPr>
                        <a:t>IV</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5090">
                        <a:lnSpc>
                          <a:spcPct val="100000"/>
                        </a:lnSpc>
                        <a:spcBef>
                          <a:spcPts val="245"/>
                        </a:spcBef>
                      </a:pPr>
                      <a:r>
                        <a:rPr sz="1800" spc="-5" dirty="0">
                          <a:latin typeface="Arial"/>
                          <a:cs typeface="Arial"/>
                        </a:rPr>
                        <a:t>Bilirubin </a:t>
                      </a:r>
                      <a:r>
                        <a:rPr sz="1800" dirty="0">
                          <a:latin typeface="Arial"/>
                          <a:cs typeface="Arial"/>
                        </a:rPr>
                        <a:t>&gt; </a:t>
                      </a:r>
                      <a:r>
                        <a:rPr sz="1800" spc="-5" dirty="0">
                          <a:latin typeface="Arial"/>
                          <a:cs typeface="Arial"/>
                        </a:rPr>
                        <a:t>15</a:t>
                      </a:r>
                      <a:r>
                        <a:rPr sz="1800" spc="-45"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 name="object 62"/>
          <p:cNvSpPr txBox="1">
            <a:spLocks noGrp="1"/>
          </p:cNvSpPr>
          <p:nvPr>
            <p:ph type="title"/>
          </p:nvPr>
        </p:nvSpPr>
        <p:spPr>
          <a:xfrm>
            <a:off x="304800" y="802957"/>
            <a:ext cx="10972800" cy="492443"/>
          </a:xfrm>
          <a:prstGeom prst="rect">
            <a:avLst/>
          </a:prstGeom>
        </p:spPr>
        <p:txBody>
          <a:bodyPr vert="horz" wrap="square" lIns="0" tIns="0" rIns="0" bIns="0" rtlCol="0">
            <a:spAutoFit/>
          </a:bodyPr>
          <a:lstStyle/>
          <a:p>
            <a:pPr marL="261620">
              <a:lnSpc>
                <a:spcPct val="100000"/>
              </a:lnSpc>
            </a:pPr>
            <a:r>
              <a:rPr sz="3200" spc="-5" dirty="0"/>
              <a:t>Grading of Acute Liver</a:t>
            </a:r>
            <a:r>
              <a:rPr sz="3200" spc="-90" dirty="0"/>
              <a:t> </a:t>
            </a:r>
            <a:r>
              <a:rPr sz="3200" dirty="0"/>
              <a:t>GVHD</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06400" y="955357"/>
            <a:ext cx="10972800" cy="492443"/>
          </a:xfrm>
          <a:prstGeom prst="rect">
            <a:avLst/>
          </a:prstGeom>
        </p:spPr>
        <p:txBody>
          <a:bodyPr vert="horz" wrap="square" lIns="0" tIns="0" rIns="0" bIns="0" rtlCol="0">
            <a:spAutoFit/>
          </a:bodyPr>
          <a:lstStyle/>
          <a:p>
            <a:pPr marL="261620">
              <a:lnSpc>
                <a:spcPct val="100000"/>
              </a:lnSpc>
            </a:pPr>
            <a:r>
              <a:rPr sz="3200" spc="-5" dirty="0"/>
              <a:t>Grading of Acute </a:t>
            </a:r>
            <a:r>
              <a:rPr sz="3200" dirty="0"/>
              <a:t>Gut</a:t>
            </a:r>
            <a:r>
              <a:rPr sz="3200" spc="-105" dirty="0"/>
              <a:t> </a:t>
            </a:r>
            <a:r>
              <a:rPr sz="3200" dirty="0"/>
              <a:t>GVHD</a:t>
            </a:r>
          </a:p>
        </p:txBody>
      </p:sp>
      <p:graphicFrame>
        <p:nvGraphicFramePr>
          <p:cNvPr id="63" name="object 63"/>
          <p:cNvGraphicFramePr>
            <a:graphicFrameLocks noGrp="1"/>
          </p:cNvGraphicFramePr>
          <p:nvPr/>
        </p:nvGraphicFramePr>
        <p:xfrm>
          <a:off x="812800" y="2362200"/>
          <a:ext cx="8864600" cy="2668270"/>
        </p:xfrm>
        <a:graphic>
          <a:graphicData uri="http://schemas.openxmlformats.org/drawingml/2006/table">
            <a:tbl>
              <a:tblPr firstRow="1" bandRow="1">
                <a:tableStyleId>{2D5ABB26-0587-4C30-8999-92F81FD0307C}</a:tableStyleId>
              </a:tblPr>
              <a:tblGrid>
                <a:gridCol w="1151782"/>
                <a:gridCol w="7712818"/>
              </a:tblGrid>
              <a:tr h="414245">
                <a:tc>
                  <a:txBody>
                    <a:bodyPr/>
                    <a:lstStyle/>
                    <a:p>
                      <a:pPr marR="59690" algn="ctr">
                        <a:lnSpc>
                          <a:spcPct val="100000"/>
                        </a:lnSpc>
                        <a:spcBef>
                          <a:spcPts val="185"/>
                        </a:spcBef>
                      </a:pPr>
                      <a:r>
                        <a:rPr sz="2400" b="1" spc="-5" dirty="0">
                          <a:latin typeface="Arial"/>
                          <a:cs typeface="Arial"/>
                        </a:rPr>
                        <a:t>Grade</a:t>
                      </a:r>
                      <a:endParaRPr sz="24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84455">
                        <a:lnSpc>
                          <a:spcPct val="100000"/>
                        </a:lnSpc>
                        <a:spcBef>
                          <a:spcPts val="185"/>
                        </a:spcBef>
                      </a:pPr>
                      <a:r>
                        <a:rPr sz="2400" b="1" spc="-5" dirty="0">
                          <a:latin typeface="Arial"/>
                          <a:cs typeface="Arial"/>
                        </a:rPr>
                        <a:t>Description</a:t>
                      </a:r>
                      <a:endParaRPr sz="2400" dirty="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828490">
                <a:tc>
                  <a:txBody>
                    <a:bodyPr/>
                    <a:lstStyle/>
                    <a:p>
                      <a:pPr marR="1270" algn="ctr">
                        <a:lnSpc>
                          <a:spcPct val="100000"/>
                        </a:lnSpc>
                        <a:spcBef>
                          <a:spcPts val="250"/>
                        </a:spcBef>
                      </a:pPr>
                      <a:r>
                        <a:rPr sz="2400" b="1" dirty="0">
                          <a:latin typeface="Arial"/>
                          <a:cs typeface="Arial"/>
                        </a:rPr>
                        <a:t>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marR="777875">
                        <a:lnSpc>
                          <a:spcPct val="100000"/>
                        </a:lnSpc>
                        <a:spcBef>
                          <a:spcPts val="250"/>
                        </a:spcBef>
                      </a:pPr>
                      <a:r>
                        <a:rPr sz="1800" spc="-5" dirty="0">
                          <a:latin typeface="Arial"/>
                          <a:cs typeface="Arial"/>
                        </a:rPr>
                        <a:t>Diarrhea 500-1000 ml/day </a:t>
                      </a:r>
                      <a:endParaRPr lang="tr-TR" sz="1800" spc="-5" dirty="0" smtClean="0">
                        <a:latin typeface="Arial"/>
                        <a:cs typeface="Arial"/>
                      </a:endParaRPr>
                    </a:p>
                    <a:p>
                      <a:pPr marL="84455" marR="777875">
                        <a:lnSpc>
                          <a:spcPct val="100000"/>
                        </a:lnSpc>
                        <a:spcBef>
                          <a:spcPts val="250"/>
                        </a:spcBef>
                      </a:pPr>
                      <a:r>
                        <a:rPr lang="tr-TR" sz="1400" spc="-5" dirty="0" smtClean="0">
                          <a:latin typeface="Arial"/>
                          <a:cs typeface="Arial"/>
                        </a:rPr>
                        <a:t>(</a:t>
                      </a:r>
                      <a:r>
                        <a:rPr sz="1400" spc="-5" dirty="0" smtClean="0">
                          <a:latin typeface="Arial"/>
                          <a:cs typeface="Arial"/>
                        </a:rPr>
                        <a:t>or </a:t>
                      </a:r>
                      <a:r>
                        <a:rPr sz="1400" spc="-5" dirty="0">
                          <a:latin typeface="Arial"/>
                          <a:cs typeface="Arial"/>
                        </a:rPr>
                        <a:t>persistent nausea,  vomiting or </a:t>
                      </a:r>
                      <a:r>
                        <a:rPr sz="1400" spc="-10" dirty="0">
                          <a:latin typeface="Arial"/>
                          <a:cs typeface="Arial"/>
                        </a:rPr>
                        <a:t>anorexia </a:t>
                      </a:r>
                      <a:r>
                        <a:rPr sz="1400" spc="-5" dirty="0">
                          <a:latin typeface="Arial"/>
                          <a:cs typeface="Arial"/>
                        </a:rPr>
                        <a:t>with biopsy proven upper </a:t>
                      </a:r>
                      <a:r>
                        <a:rPr sz="1400" dirty="0">
                          <a:latin typeface="Arial"/>
                          <a:cs typeface="Arial"/>
                        </a:rPr>
                        <a:t>GI  </a:t>
                      </a:r>
                      <a:r>
                        <a:rPr sz="1400" spc="-5" dirty="0" smtClean="0">
                          <a:latin typeface="Arial"/>
                          <a:cs typeface="Arial"/>
                        </a:rPr>
                        <a:t>involvement</a:t>
                      </a:r>
                      <a:r>
                        <a:rPr lang="tr-TR" sz="1400" spc="-5" dirty="0" smtClean="0">
                          <a:latin typeface="Arial"/>
                          <a:cs typeface="Arial"/>
                        </a:rPr>
                        <a:t>)</a:t>
                      </a:r>
                      <a:endParaRPr sz="14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402438">
                <a:tc>
                  <a:txBody>
                    <a:bodyPr/>
                    <a:lstStyle/>
                    <a:p>
                      <a:pPr marR="1270" algn="ctr">
                        <a:lnSpc>
                          <a:spcPct val="100000"/>
                        </a:lnSpc>
                        <a:spcBef>
                          <a:spcPts val="250"/>
                        </a:spcBef>
                      </a:pPr>
                      <a:r>
                        <a:rPr sz="2400" b="1" dirty="0">
                          <a:latin typeface="Arial"/>
                          <a:cs typeface="Arial"/>
                        </a:rPr>
                        <a:t>II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250"/>
                        </a:spcBef>
                      </a:pPr>
                      <a:r>
                        <a:rPr sz="1800" spc="-5" dirty="0">
                          <a:latin typeface="Arial"/>
                          <a:cs typeface="Arial"/>
                        </a:rPr>
                        <a:t>Diarrhea 1000 </a:t>
                      </a:r>
                      <a:r>
                        <a:rPr sz="1800" dirty="0">
                          <a:latin typeface="Arial"/>
                          <a:cs typeface="Arial"/>
                        </a:rPr>
                        <a:t>- </a:t>
                      </a:r>
                      <a:r>
                        <a:rPr sz="1800" spc="-5" dirty="0">
                          <a:latin typeface="Arial"/>
                          <a:cs typeface="Arial"/>
                        </a:rPr>
                        <a:t>1500</a:t>
                      </a:r>
                      <a:r>
                        <a:rPr sz="1800" spc="-40" dirty="0">
                          <a:latin typeface="Arial"/>
                          <a:cs typeface="Arial"/>
                        </a:rPr>
                        <a:t> </a:t>
                      </a:r>
                      <a:r>
                        <a:rPr sz="1800" spc="-5" dirty="0">
                          <a:latin typeface="Arial"/>
                          <a:cs typeface="Arial"/>
                        </a:rPr>
                        <a:t>ml/day</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401729">
                <a:tc>
                  <a:txBody>
                    <a:bodyPr/>
                    <a:lstStyle/>
                    <a:p>
                      <a:pPr marR="1905" algn="ctr">
                        <a:lnSpc>
                          <a:spcPct val="100000"/>
                        </a:lnSpc>
                        <a:spcBef>
                          <a:spcPts val="250"/>
                        </a:spcBef>
                      </a:pPr>
                      <a:r>
                        <a:rPr sz="2400" b="1" dirty="0">
                          <a:latin typeface="Arial"/>
                          <a:cs typeface="Arial"/>
                        </a:rPr>
                        <a:t>III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250"/>
                        </a:spcBef>
                      </a:pPr>
                      <a:r>
                        <a:rPr sz="1800" spc="-5" dirty="0">
                          <a:latin typeface="Arial"/>
                          <a:cs typeface="Arial"/>
                        </a:rPr>
                        <a:t>Diarrhea </a:t>
                      </a:r>
                      <a:r>
                        <a:rPr sz="1800" dirty="0">
                          <a:latin typeface="Arial"/>
                          <a:cs typeface="Arial"/>
                        </a:rPr>
                        <a:t>&gt; </a:t>
                      </a:r>
                      <a:r>
                        <a:rPr sz="1800" spc="-5" dirty="0">
                          <a:latin typeface="Arial"/>
                          <a:cs typeface="Arial"/>
                        </a:rPr>
                        <a:t>1500</a:t>
                      </a:r>
                      <a:r>
                        <a:rPr sz="1800" spc="-55" dirty="0">
                          <a:latin typeface="Arial"/>
                          <a:cs typeface="Arial"/>
                        </a:rPr>
                        <a:t> </a:t>
                      </a:r>
                      <a:r>
                        <a:rPr sz="1800" spc="-5" dirty="0">
                          <a:latin typeface="Arial"/>
                          <a:cs typeface="Arial"/>
                        </a:rPr>
                        <a:t>mL/day</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21368">
                <a:tc>
                  <a:txBody>
                    <a:bodyPr/>
                    <a:lstStyle/>
                    <a:p>
                      <a:pPr algn="ctr">
                        <a:lnSpc>
                          <a:spcPct val="100000"/>
                        </a:lnSpc>
                        <a:spcBef>
                          <a:spcPts val="250"/>
                        </a:spcBef>
                      </a:pPr>
                      <a:r>
                        <a:rPr sz="2400" b="1" dirty="0">
                          <a:latin typeface="Arial"/>
                          <a:cs typeface="Arial"/>
                        </a:rPr>
                        <a:t>IV</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4455" marR="456565">
                        <a:lnSpc>
                          <a:spcPct val="100000"/>
                        </a:lnSpc>
                        <a:spcBef>
                          <a:spcPts val="250"/>
                        </a:spcBef>
                      </a:pPr>
                      <a:r>
                        <a:rPr sz="1800" spc="-5" dirty="0">
                          <a:latin typeface="Arial"/>
                          <a:cs typeface="Arial"/>
                        </a:rPr>
                        <a:t>Severe abdominal pain </a:t>
                      </a:r>
                      <a:r>
                        <a:rPr lang="tr-TR" sz="1800" spc="-5" dirty="0" smtClean="0">
                          <a:latin typeface="Arial"/>
                          <a:cs typeface="Arial"/>
                        </a:rPr>
                        <a:t>(w/o) </a:t>
                      </a:r>
                      <a:r>
                        <a:rPr sz="1800" spc="-5" dirty="0" err="1" smtClean="0">
                          <a:latin typeface="Arial"/>
                          <a:cs typeface="Arial"/>
                        </a:rPr>
                        <a:t>ileus</a:t>
                      </a:r>
                      <a:r>
                        <a:rPr sz="1800" spc="-5" dirty="0" smtClean="0">
                          <a:latin typeface="Arial"/>
                          <a:cs typeface="Arial"/>
                        </a:rPr>
                        <a:t> </a:t>
                      </a:r>
                      <a:r>
                        <a:rPr sz="1800" spc="-5" dirty="0">
                          <a:latin typeface="Arial"/>
                          <a:cs typeface="Arial"/>
                        </a:rPr>
                        <a:t>or stool  with frank</a:t>
                      </a:r>
                      <a:r>
                        <a:rPr sz="1800" spc="-70" dirty="0">
                          <a:latin typeface="Arial"/>
                          <a:cs typeface="Arial"/>
                        </a:rPr>
                        <a:t> </a:t>
                      </a:r>
                      <a:r>
                        <a:rPr sz="1800" spc="-10" dirty="0">
                          <a:latin typeface="Arial"/>
                          <a:cs typeface="Arial"/>
                        </a:rPr>
                        <a:t>blood</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0" y="1072653"/>
            <a:ext cx="10972800" cy="597894"/>
          </a:xfrm>
          <a:prstGeom prst="rect">
            <a:avLst/>
          </a:prstGeom>
        </p:spPr>
        <p:txBody>
          <a:bodyPr vert="horz" wrap="square" lIns="0" tIns="104432" rIns="0" bIns="0" rtlCol="0">
            <a:spAutoFit/>
          </a:bodyPr>
          <a:lstStyle/>
          <a:p>
            <a:pPr marL="173990">
              <a:lnSpc>
                <a:spcPct val="100000"/>
              </a:lnSpc>
            </a:pPr>
            <a:r>
              <a:rPr sz="3200" spc="-5" dirty="0"/>
              <a:t>Overall </a:t>
            </a:r>
            <a:r>
              <a:rPr sz="3200" spc="-5" dirty="0" smtClean="0"/>
              <a:t>Grade</a:t>
            </a:r>
            <a:r>
              <a:rPr lang="tr-TR" sz="3200" spc="-5" dirty="0" smtClean="0"/>
              <a:t> (</a:t>
            </a:r>
            <a:r>
              <a:rPr lang="tr-TR" sz="3200" spc="-5" dirty="0" err="1" smtClean="0"/>
              <a:t>Stage</a:t>
            </a:r>
            <a:r>
              <a:rPr lang="tr-TR" sz="3200" spc="-5" dirty="0" smtClean="0"/>
              <a:t>) </a:t>
            </a:r>
            <a:r>
              <a:rPr sz="3200" spc="-5" dirty="0" smtClean="0"/>
              <a:t> </a:t>
            </a:r>
            <a:r>
              <a:rPr sz="3200" spc="-5" dirty="0"/>
              <a:t>of Acute</a:t>
            </a:r>
            <a:r>
              <a:rPr sz="3200" spc="-114" dirty="0"/>
              <a:t> </a:t>
            </a:r>
            <a:r>
              <a:rPr sz="3200" dirty="0"/>
              <a:t>GVHD</a:t>
            </a:r>
          </a:p>
        </p:txBody>
      </p:sp>
      <p:graphicFrame>
        <p:nvGraphicFramePr>
          <p:cNvPr id="63" name="object 63"/>
          <p:cNvGraphicFramePr>
            <a:graphicFrameLocks noGrp="1"/>
          </p:cNvGraphicFramePr>
          <p:nvPr>
            <p:extLst>
              <p:ext uri="{D42A27DB-BD31-4B8C-83A1-F6EECF244321}">
                <p14:modId xmlns:p14="http://schemas.microsoft.com/office/powerpoint/2010/main" val="1208374658"/>
              </p:ext>
            </p:extLst>
          </p:nvPr>
        </p:nvGraphicFramePr>
        <p:xfrm>
          <a:off x="609601" y="2438401"/>
          <a:ext cx="7924799" cy="2904729"/>
        </p:xfrm>
        <a:graphic>
          <a:graphicData uri="http://schemas.openxmlformats.org/drawingml/2006/table">
            <a:tbl>
              <a:tblPr firstRow="1" bandRow="1">
                <a:tableStyleId>{2D5ABB26-0587-4C30-8999-92F81FD0307C}</a:tableStyleId>
              </a:tblPr>
              <a:tblGrid>
                <a:gridCol w="1389781"/>
                <a:gridCol w="1798535"/>
                <a:gridCol w="2755704"/>
                <a:gridCol w="1980779"/>
              </a:tblGrid>
              <a:tr h="569226">
                <a:tc>
                  <a:txBody>
                    <a:bodyPr/>
                    <a:lstStyle/>
                    <a:p>
                      <a:pPr marL="76835">
                        <a:lnSpc>
                          <a:spcPct val="100000"/>
                        </a:lnSpc>
                        <a:spcBef>
                          <a:spcPts val="185"/>
                        </a:spcBef>
                      </a:pPr>
                      <a:r>
                        <a:rPr lang="tr-TR" sz="2000" b="1" spc="-5" dirty="0" err="1" smtClean="0">
                          <a:latin typeface="Arial"/>
                          <a:cs typeface="Arial"/>
                        </a:rPr>
                        <a:t>Stage</a:t>
                      </a:r>
                      <a:endParaRPr sz="2000" dirty="0">
                        <a:latin typeface="Arial"/>
                        <a:cs typeface="Arial"/>
                      </a:endParaRPr>
                    </a:p>
                  </a:txBody>
                  <a:tcPr marL="0" marR="0" marT="0" marB="0" anchor="ctr">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635" algn="ctr">
                        <a:lnSpc>
                          <a:spcPct val="100000"/>
                        </a:lnSpc>
                        <a:spcBef>
                          <a:spcPts val="185"/>
                        </a:spcBef>
                      </a:pPr>
                      <a:r>
                        <a:rPr sz="2000" b="1" spc="-5" dirty="0">
                          <a:latin typeface="Arial"/>
                          <a:cs typeface="Arial"/>
                        </a:rPr>
                        <a:t>Skin</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algn="ctr">
                        <a:lnSpc>
                          <a:spcPct val="100000"/>
                        </a:lnSpc>
                        <a:spcBef>
                          <a:spcPts val="185"/>
                        </a:spcBef>
                      </a:pPr>
                      <a:r>
                        <a:rPr sz="2000" b="1" spc="-5" dirty="0">
                          <a:latin typeface="Arial"/>
                          <a:cs typeface="Arial"/>
                        </a:rPr>
                        <a:t>Liver</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6985" algn="ctr">
                        <a:lnSpc>
                          <a:spcPct val="100000"/>
                        </a:lnSpc>
                        <a:spcBef>
                          <a:spcPts val="185"/>
                        </a:spcBef>
                      </a:pPr>
                      <a:r>
                        <a:rPr sz="2000" b="1" spc="-5" dirty="0">
                          <a:latin typeface="Arial"/>
                          <a:cs typeface="Arial"/>
                        </a:rPr>
                        <a:t>Gut</a:t>
                      </a:r>
                      <a:endParaRPr sz="2000">
                        <a:latin typeface="Arial"/>
                        <a:cs typeface="Arial"/>
                      </a:endParaRPr>
                    </a:p>
                  </a:txBody>
                  <a:tcPr marL="0" marR="0" marT="0" marB="0" anchor="ctr">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565442">
                <a:tc>
                  <a:txBody>
                    <a:bodyPr/>
                    <a:lstStyle/>
                    <a:p>
                      <a:pPr marR="1270" algn="ctr">
                        <a:lnSpc>
                          <a:spcPct val="100000"/>
                        </a:lnSpc>
                        <a:spcBef>
                          <a:spcPts val="250"/>
                        </a:spcBef>
                      </a:pPr>
                      <a:r>
                        <a:rPr sz="2000" b="1" dirty="0">
                          <a:latin typeface="Arial"/>
                          <a:cs typeface="Arial"/>
                        </a:rPr>
                        <a:t>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50"/>
                        </a:spcBef>
                      </a:pPr>
                      <a:r>
                        <a:rPr sz="2000" dirty="0">
                          <a:latin typeface="Arial"/>
                          <a:cs typeface="Arial"/>
                        </a:rPr>
                        <a:t>I-II</a:t>
                      </a: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spc="-10" dirty="0">
                          <a:latin typeface="Arial"/>
                          <a:cs typeface="Arial"/>
                        </a:rPr>
                        <a:t>None</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50"/>
                        </a:spcBef>
                      </a:pPr>
                      <a:r>
                        <a:rPr sz="2000" spc="-10" dirty="0">
                          <a:latin typeface="Arial"/>
                          <a:cs typeface="Arial"/>
                        </a:rPr>
                        <a:t>None</a:t>
                      </a:r>
                      <a:endParaRPr sz="200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37298">
                <a:tc>
                  <a:txBody>
                    <a:bodyPr/>
                    <a:lstStyle/>
                    <a:p>
                      <a:pPr marR="635" algn="ctr">
                        <a:lnSpc>
                          <a:spcPct val="100000"/>
                        </a:lnSpc>
                        <a:spcBef>
                          <a:spcPts val="250"/>
                        </a:spcBef>
                      </a:pPr>
                      <a:r>
                        <a:rPr sz="2000" b="1" dirty="0">
                          <a:latin typeface="Arial"/>
                          <a:cs typeface="Arial"/>
                        </a:rPr>
                        <a:t>II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dirty="0">
                          <a:latin typeface="Arial"/>
                          <a:cs typeface="Arial"/>
                        </a:rPr>
                        <a:t>III</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50"/>
                        </a:spcBef>
                      </a:pPr>
                      <a:r>
                        <a:rPr sz="2000" dirty="0">
                          <a:latin typeface="Arial"/>
                          <a:cs typeface="Arial"/>
                        </a:rPr>
                        <a:t>I</a:t>
                      </a:r>
                      <a:r>
                        <a:rPr sz="2000" spc="-120" dirty="0">
                          <a:latin typeface="Arial"/>
                          <a:cs typeface="Arial"/>
                        </a:rPr>
                        <a:t> </a:t>
                      </a:r>
                      <a:r>
                        <a:rPr sz="2000" spc="-10" dirty="0">
                          <a:latin typeface="Arial"/>
                          <a:cs typeface="Arial"/>
                        </a:rPr>
                        <a:t>or</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0" algn="ctr">
                        <a:lnSpc>
                          <a:spcPct val="100000"/>
                        </a:lnSpc>
                        <a:spcBef>
                          <a:spcPts val="250"/>
                        </a:spcBef>
                      </a:pPr>
                      <a:r>
                        <a:rPr sz="2000" dirty="0">
                          <a:latin typeface="Arial"/>
                          <a:cs typeface="Arial"/>
                        </a:rPr>
                        <a:t>I</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88137">
                <a:tc>
                  <a:txBody>
                    <a:bodyPr/>
                    <a:lstStyle/>
                    <a:p>
                      <a:pPr algn="ctr">
                        <a:lnSpc>
                          <a:spcPct val="100000"/>
                        </a:lnSpc>
                        <a:spcBef>
                          <a:spcPts val="250"/>
                        </a:spcBef>
                      </a:pPr>
                      <a:r>
                        <a:rPr sz="2000" b="1" dirty="0">
                          <a:latin typeface="Arial"/>
                          <a:cs typeface="Arial"/>
                        </a:rPr>
                        <a:t>III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spc="-5" dirty="0">
                          <a:latin typeface="Arial"/>
                          <a:cs typeface="Arial"/>
                        </a:rPr>
                        <a:t>II-III</a:t>
                      </a:r>
                      <a:r>
                        <a:rPr sz="2000" spc="-125" dirty="0">
                          <a:latin typeface="Arial"/>
                          <a:cs typeface="Arial"/>
                        </a:rPr>
                        <a:t> </a:t>
                      </a:r>
                      <a:r>
                        <a:rPr sz="2000" spc="-5" dirty="0">
                          <a:latin typeface="Arial"/>
                          <a:cs typeface="Arial"/>
                        </a:rPr>
                        <a:t>or</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50"/>
                        </a:spcBef>
                      </a:pPr>
                      <a:r>
                        <a:rPr sz="2000" dirty="0">
                          <a:latin typeface="Arial"/>
                          <a:cs typeface="Arial"/>
                        </a:rPr>
                        <a:t>II-IV</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44626">
                <a:tc>
                  <a:txBody>
                    <a:bodyPr/>
                    <a:lstStyle/>
                    <a:p>
                      <a:pPr algn="ctr">
                        <a:lnSpc>
                          <a:spcPct val="100000"/>
                        </a:lnSpc>
                        <a:spcBef>
                          <a:spcPts val="250"/>
                        </a:spcBef>
                      </a:pPr>
                      <a:r>
                        <a:rPr sz="2000" b="1" dirty="0">
                          <a:latin typeface="Arial"/>
                          <a:cs typeface="Arial"/>
                        </a:rPr>
                        <a:t>IV</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1270" algn="ctr">
                        <a:lnSpc>
                          <a:spcPct val="100000"/>
                        </a:lnSpc>
                        <a:spcBef>
                          <a:spcPts val="250"/>
                        </a:spcBef>
                      </a:pPr>
                      <a:r>
                        <a:rPr sz="2000" dirty="0">
                          <a:latin typeface="Arial"/>
                          <a:cs typeface="Arial"/>
                        </a:rPr>
                        <a:t>IV</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2540" algn="ctr">
                        <a:lnSpc>
                          <a:spcPct val="100000"/>
                        </a:lnSpc>
                        <a:spcBef>
                          <a:spcPts val="250"/>
                        </a:spcBef>
                      </a:pPr>
                      <a:r>
                        <a:rPr sz="2000" dirty="0">
                          <a:latin typeface="Arial"/>
                          <a:cs typeface="Arial"/>
                        </a:rPr>
                        <a:t>IV</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endParaRPr sz="20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5" name="object 6"/>
          <p:cNvSpPr txBox="1"/>
          <p:nvPr/>
        </p:nvSpPr>
        <p:spPr>
          <a:xfrm>
            <a:off x="8839200" y="3657600"/>
            <a:ext cx="3048000" cy="1477328"/>
          </a:xfrm>
          <a:prstGeom prst="rect">
            <a:avLst/>
          </a:prstGeom>
        </p:spPr>
        <p:txBody>
          <a:bodyPr vert="horz" wrap="square" lIns="0" tIns="0" rIns="0" bIns="0" rtlCol="0">
            <a:spAutoFit/>
          </a:bodyPr>
          <a:lstStyle/>
          <a:p>
            <a:pPr marL="12700">
              <a:lnSpc>
                <a:spcPct val="150000"/>
              </a:lnSpc>
            </a:pPr>
            <a:r>
              <a:rPr sz="2400" spc="-5" dirty="0">
                <a:solidFill>
                  <a:srgbClr val="808080"/>
                </a:solidFill>
                <a:latin typeface="Arial"/>
                <a:cs typeface="Arial"/>
              </a:rPr>
              <a:t>5 year</a:t>
            </a:r>
            <a:r>
              <a:rPr sz="2400" spc="-45" dirty="0">
                <a:solidFill>
                  <a:srgbClr val="808080"/>
                </a:solidFill>
                <a:latin typeface="Arial"/>
                <a:cs typeface="Arial"/>
              </a:rPr>
              <a:t> </a:t>
            </a:r>
            <a:r>
              <a:rPr sz="2400" spc="-5" dirty="0" smtClean="0">
                <a:solidFill>
                  <a:srgbClr val="808080"/>
                </a:solidFill>
                <a:latin typeface="Arial"/>
                <a:cs typeface="Arial"/>
              </a:rPr>
              <a:t>survival</a:t>
            </a:r>
            <a:endParaRPr sz="3000" dirty="0">
              <a:latin typeface="Times New Roman"/>
              <a:cs typeface="Times New Roman"/>
            </a:endParaRPr>
          </a:p>
          <a:p>
            <a:pPr marL="12700">
              <a:lnSpc>
                <a:spcPct val="150000"/>
              </a:lnSpc>
            </a:pPr>
            <a:r>
              <a:rPr lang="tr-TR" sz="2000" dirty="0" smtClean="0">
                <a:solidFill>
                  <a:srgbClr val="808080"/>
                </a:solidFill>
                <a:latin typeface="Arial"/>
                <a:cs typeface="Arial"/>
              </a:rPr>
              <a:t>STAGE</a:t>
            </a:r>
            <a:r>
              <a:rPr sz="2000" dirty="0" smtClean="0">
                <a:solidFill>
                  <a:srgbClr val="808080"/>
                </a:solidFill>
                <a:latin typeface="Arial"/>
                <a:cs typeface="Arial"/>
              </a:rPr>
              <a:t> </a:t>
            </a:r>
            <a:r>
              <a:rPr sz="2000" dirty="0">
                <a:solidFill>
                  <a:srgbClr val="808080"/>
                </a:solidFill>
                <a:latin typeface="Arial"/>
                <a:cs typeface="Arial"/>
              </a:rPr>
              <a:t>III:</a:t>
            </a:r>
            <a:r>
              <a:rPr sz="2000" spc="-135" dirty="0">
                <a:solidFill>
                  <a:srgbClr val="808080"/>
                </a:solidFill>
                <a:latin typeface="Arial"/>
                <a:cs typeface="Arial"/>
              </a:rPr>
              <a:t> </a:t>
            </a:r>
            <a:r>
              <a:rPr lang="tr-TR" sz="2000" spc="-135" dirty="0" smtClean="0">
                <a:solidFill>
                  <a:srgbClr val="808080"/>
                </a:solidFill>
                <a:latin typeface="Arial"/>
                <a:cs typeface="Arial"/>
              </a:rPr>
              <a:t> </a:t>
            </a:r>
            <a:r>
              <a:rPr lang="tr-TR" sz="2000" spc="-5" dirty="0" smtClean="0">
                <a:solidFill>
                  <a:srgbClr val="808080"/>
                </a:solidFill>
                <a:latin typeface="Arial"/>
                <a:cs typeface="Arial"/>
              </a:rPr>
              <a:t>40 </a:t>
            </a:r>
            <a:r>
              <a:rPr sz="2000" spc="-5" dirty="0" smtClean="0">
                <a:solidFill>
                  <a:srgbClr val="808080"/>
                </a:solidFill>
                <a:latin typeface="Arial"/>
                <a:cs typeface="Arial"/>
              </a:rPr>
              <a:t>%</a:t>
            </a:r>
            <a:endParaRPr sz="2000" dirty="0">
              <a:latin typeface="Times New Roman"/>
              <a:cs typeface="Times New Roman"/>
            </a:endParaRPr>
          </a:p>
          <a:p>
            <a:pPr marL="12700">
              <a:lnSpc>
                <a:spcPct val="150000"/>
              </a:lnSpc>
            </a:pPr>
            <a:r>
              <a:rPr lang="tr-TR" sz="2000" dirty="0" smtClean="0">
                <a:solidFill>
                  <a:srgbClr val="808080"/>
                </a:solidFill>
                <a:latin typeface="Arial"/>
                <a:cs typeface="Arial"/>
              </a:rPr>
              <a:t>STAGE </a:t>
            </a:r>
            <a:r>
              <a:rPr sz="2000" spc="-35" dirty="0" smtClean="0">
                <a:solidFill>
                  <a:srgbClr val="808080"/>
                </a:solidFill>
                <a:latin typeface="Arial"/>
                <a:cs typeface="Arial"/>
              </a:rPr>
              <a:t>IV</a:t>
            </a:r>
            <a:r>
              <a:rPr sz="2000" spc="-35" dirty="0">
                <a:solidFill>
                  <a:srgbClr val="808080"/>
                </a:solidFill>
                <a:latin typeface="Arial"/>
                <a:cs typeface="Arial"/>
              </a:rPr>
              <a:t>:</a:t>
            </a:r>
            <a:r>
              <a:rPr sz="2000" spc="-105" dirty="0">
                <a:solidFill>
                  <a:srgbClr val="808080"/>
                </a:solidFill>
                <a:latin typeface="Arial"/>
                <a:cs typeface="Arial"/>
              </a:rPr>
              <a:t> </a:t>
            </a:r>
            <a:r>
              <a:rPr lang="tr-TR" sz="2000" spc="-105" dirty="0" smtClean="0">
                <a:solidFill>
                  <a:srgbClr val="808080"/>
                </a:solidFill>
                <a:latin typeface="Arial"/>
                <a:cs typeface="Arial"/>
              </a:rPr>
              <a:t> </a:t>
            </a:r>
            <a:r>
              <a:rPr lang="tr-TR" sz="2000" spc="-5" dirty="0" smtClean="0">
                <a:solidFill>
                  <a:srgbClr val="808080"/>
                </a:solidFill>
                <a:latin typeface="Arial"/>
                <a:cs typeface="Arial"/>
              </a:rPr>
              <a:t>20 </a:t>
            </a:r>
            <a:r>
              <a:rPr sz="2000" spc="-5" dirty="0" smtClean="0">
                <a:solidFill>
                  <a:srgbClr val="808080"/>
                </a:solidFill>
                <a:latin typeface="Arial"/>
                <a:cs typeface="Arial"/>
              </a:rPr>
              <a:t>%</a:t>
            </a:r>
            <a:endParaRPr sz="2000" dirty="0">
              <a:latin typeface="Arial"/>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9600" y="685800"/>
            <a:ext cx="6356773" cy="496570"/>
          </a:xfrm>
          <a:prstGeom prst="rect">
            <a:avLst/>
          </a:prstGeom>
        </p:spPr>
        <p:txBody>
          <a:bodyPr vert="horz" wrap="square" lIns="0" tIns="0" rIns="0" bIns="0" rtlCol="0">
            <a:spAutoFit/>
          </a:bodyPr>
          <a:lstStyle/>
          <a:p>
            <a:pPr marL="12700">
              <a:lnSpc>
                <a:spcPct val="100000"/>
              </a:lnSpc>
            </a:pPr>
            <a:r>
              <a:rPr sz="3200" b="1" dirty="0">
                <a:solidFill>
                  <a:schemeClr val="accent5">
                    <a:lumMod val="75000"/>
                  </a:schemeClr>
                </a:solidFill>
                <a:latin typeface="Arial"/>
                <a:cs typeface="Arial"/>
              </a:rPr>
              <a:t>Acute GvHD: </a:t>
            </a:r>
            <a:r>
              <a:rPr sz="2800" dirty="0">
                <a:latin typeface="Arial"/>
                <a:cs typeface="Arial"/>
              </a:rPr>
              <a:t>Risk</a:t>
            </a:r>
            <a:r>
              <a:rPr sz="2800" spc="-85" dirty="0">
                <a:latin typeface="Arial"/>
                <a:cs typeface="Arial"/>
              </a:rPr>
              <a:t> </a:t>
            </a:r>
            <a:r>
              <a:rPr sz="2800" spc="-5" dirty="0">
                <a:latin typeface="Arial"/>
                <a:cs typeface="Arial"/>
              </a:rPr>
              <a:t>Factors</a:t>
            </a:r>
            <a:endParaRPr sz="2800" dirty="0">
              <a:latin typeface="Arial"/>
              <a:cs typeface="Arial"/>
            </a:endParaRPr>
          </a:p>
        </p:txBody>
      </p:sp>
      <p:sp>
        <p:nvSpPr>
          <p:cNvPr id="4" name="object 63"/>
          <p:cNvSpPr txBox="1"/>
          <p:nvPr/>
        </p:nvSpPr>
        <p:spPr>
          <a:xfrm>
            <a:off x="1905000" y="1447800"/>
            <a:ext cx="8229600" cy="4473019"/>
          </a:xfrm>
          <a:prstGeom prst="rect">
            <a:avLst/>
          </a:prstGeom>
        </p:spPr>
        <p:txBody>
          <a:bodyPr vert="horz" wrap="square" lIns="0" tIns="0" rIns="0" bIns="0" rtlCol="0">
            <a:spAutoFit/>
          </a:bodyPr>
          <a:lstStyle/>
          <a:p>
            <a:pPr marL="355600" indent="-342900">
              <a:buChar char="•"/>
              <a:tabLst>
                <a:tab pos="354965" algn="l"/>
                <a:tab pos="355600" algn="l"/>
              </a:tabLst>
            </a:pPr>
            <a:r>
              <a:rPr sz="2400" spc="-5" dirty="0">
                <a:cs typeface="Arial"/>
              </a:rPr>
              <a:t>Degree of (HLA)</a:t>
            </a:r>
            <a:r>
              <a:rPr sz="2400" spc="-25" dirty="0">
                <a:cs typeface="Arial"/>
              </a:rPr>
              <a:t> </a:t>
            </a:r>
            <a:r>
              <a:rPr sz="2400" spc="-5" dirty="0">
                <a:cs typeface="Arial"/>
              </a:rPr>
              <a:t>mismatch</a:t>
            </a:r>
            <a:endParaRPr sz="2400" dirty="0">
              <a:cs typeface="Arial"/>
            </a:endParaRPr>
          </a:p>
          <a:p>
            <a:pPr marL="1155700" lvl="1" indent="-228600">
              <a:spcBef>
                <a:spcPts val="225"/>
              </a:spcBef>
              <a:buChar char="•"/>
              <a:tabLst>
                <a:tab pos="1155065" algn="l"/>
                <a:tab pos="1155700" algn="l"/>
              </a:tabLst>
            </a:pPr>
            <a:r>
              <a:rPr sz="1800" spc="-5" dirty="0">
                <a:cs typeface="Arial"/>
              </a:rPr>
              <a:t>HLA-A, </a:t>
            </a:r>
            <a:r>
              <a:rPr sz="1800" dirty="0">
                <a:cs typeface="Arial"/>
              </a:rPr>
              <a:t>-B, </a:t>
            </a:r>
            <a:r>
              <a:rPr sz="1800" spc="-5" dirty="0">
                <a:cs typeface="Arial"/>
              </a:rPr>
              <a:t>-C, </a:t>
            </a:r>
            <a:r>
              <a:rPr sz="1800" spc="-10" dirty="0">
                <a:cs typeface="Arial"/>
              </a:rPr>
              <a:t>and</a:t>
            </a:r>
            <a:r>
              <a:rPr sz="1800" spc="-40" dirty="0">
                <a:cs typeface="Arial"/>
              </a:rPr>
              <a:t> </a:t>
            </a:r>
            <a:r>
              <a:rPr sz="1800" spc="-10" dirty="0">
                <a:cs typeface="Arial"/>
              </a:rPr>
              <a:t>–DRB</a:t>
            </a:r>
            <a:endParaRPr sz="1800" dirty="0">
              <a:cs typeface="Arial"/>
            </a:endParaRPr>
          </a:p>
          <a:p>
            <a:pPr marL="355600" indent="-342900">
              <a:spcBef>
                <a:spcPts val="900"/>
              </a:spcBef>
              <a:buChar char="•"/>
              <a:tabLst>
                <a:tab pos="354965" algn="l"/>
                <a:tab pos="355600" algn="l"/>
              </a:tabLst>
            </a:pPr>
            <a:r>
              <a:rPr sz="2400" spc="-5" dirty="0">
                <a:cs typeface="Arial"/>
              </a:rPr>
              <a:t>Gender disparity and donor</a:t>
            </a:r>
            <a:r>
              <a:rPr sz="2400" spc="-10" dirty="0">
                <a:cs typeface="Arial"/>
              </a:rPr>
              <a:t> </a:t>
            </a:r>
            <a:r>
              <a:rPr sz="2400" spc="-5" dirty="0">
                <a:cs typeface="Arial"/>
              </a:rPr>
              <a:t>parity</a:t>
            </a:r>
            <a:endParaRPr sz="2400" dirty="0">
              <a:cs typeface="Arial"/>
            </a:endParaRPr>
          </a:p>
          <a:p>
            <a:pPr marL="1155700" lvl="1" indent="-228600">
              <a:spcBef>
                <a:spcPts val="395"/>
              </a:spcBef>
              <a:buChar char="•"/>
              <a:tabLst>
                <a:tab pos="1155065" algn="l"/>
                <a:tab pos="1155700" algn="l"/>
              </a:tabLst>
            </a:pPr>
            <a:r>
              <a:rPr sz="1800" spc="-5" dirty="0">
                <a:cs typeface="Arial"/>
              </a:rPr>
              <a:t>Female </a:t>
            </a:r>
            <a:r>
              <a:rPr sz="1800" dirty="0">
                <a:cs typeface="Arial"/>
              </a:rPr>
              <a:t>to</a:t>
            </a:r>
            <a:r>
              <a:rPr sz="1800" spc="-105" dirty="0">
                <a:cs typeface="Arial"/>
              </a:rPr>
              <a:t> </a:t>
            </a:r>
            <a:r>
              <a:rPr sz="1800" spc="-5" dirty="0">
                <a:cs typeface="Arial"/>
              </a:rPr>
              <a:t>male</a:t>
            </a:r>
            <a:endParaRPr sz="1800" dirty="0">
              <a:cs typeface="Arial"/>
            </a:endParaRPr>
          </a:p>
          <a:p>
            <a:pPr marL="1155700" lvl="1" indent="-228600">
              <a:spcBef>
                <a:spcPts val="380"/>
              </a:spcBef>
              <a:buChar char="•"/>
              <a:tabLst>
                <a:tab pos="1155065" algn="l"/>
                <a:tab pos="1155700" algn="l"/>
              </a:tabLst>
            </a:pPr>
            <a:r>
              <a:rPr sz="1800" spc="-5" dirty="0">
                <a:cs typeface="Arial"/>
              </a:rPr>
              <a:t>Multiparity </a:t>
            </a:r>
            <a:r>
              <a:rPr sz="1800" spc="-5" dirty="0">
                <a:cs typeface="Wingdings"/>
              </a:rPr>
              <a:t></a:t>
            </a:r>
            <a:r>
              <a:rPr sz="1800" spc="-5" dirty="0">
                <a:cs typeface="Times New Roman"/>
              </a:rPr>
              <a:t> </a:t>
            </a:r>
            <a:r>
              <a:rPr sz="1800" spc="-10" dirty="0">
                <a:cs typeface="Arial"/>
              </a:rPr>
              <a:t>Maternal</a:t>
            </a:r>
            <a:r>
              <a:rPr sz="1800" spc="105" dirty="0">
                <a:cs typeface="Arial"/>
              </a:rPr>
              <a:t> </a:t>
            </a:r>
            <a:r>
              <a:rPr sz="1800" spc="-10" dirty="0">
                <a:cs typeface="Arial"/>
              </a:rPr>
              <a:t>allo-immunization</a:t>
            </a:r>
            <a:endParaRPr sz="1800" dirty="0">
              <a:cs typeface="Arial"/>
            </a:endParaRPr>
          </a:p>
          <a:p>
            <a:pPr marL="355600" indent="-342900">
              <a:spcBef>
                <a:spcPts val="900"/>
              </a:spcBef>
              <a:buChar char="•"/>
              <a:tabLst>
                <a:tab pos="354965" algn="l"/>
                <a:tab pos="355600" algn="l"/>
              </a:tabLst>
            </a:pPr>
            <a:r>
              <a:rPr sz="2400" spc="-5" dirty="0">
                <a:cs typeface="Arial"/>
              </a:rPr>
              <a:t>Age of donor and</a:t>
            </a:r>
            <a:r>
              <a:rPr sz="2400" spc="-45" dirty="0">
                <a:cs typeface="Arial"/>
              </a:rPr>
              <a:t> </a:t>
            </a:r>
            <a:r>
              <a:rPr sz="2400" spc="-5" dirty="0">
                <a:cs typeface="Arial"/>
              </a:rPr>
              <a:t>recipient</a:t>
            </a:r>
            <a:endParaRPr sz="2400" dirty="0">
              <a:cs typeface="Arial"/>
            </a:endParaRPr>
          </a:p>
          <a:p>
            <a:pPr marL="355600" indent="-342900">
              <a:spcBef>
                <a:spcPts val="910"/>
              </a:spcBef>
              <a:buChar char="•"/>
              <a:tabLst>
                <a:tab pos="354965" algn="l"/>
                <a:tab pos="355600" algn="l"/>
              </a:tabLst>
            </a:pPr>
            <a:r>
              <a:rPr sz="2400" spc="-5" dirty="0">
                <a:cs typeface="Arial"/>
              </a:rPr>
              <a:t>Intensity of conditioning</a:t>
            </a:r>
            <a:r>
              <a:rPr sz="2400" spc="-25" dirty="0">
                <a:cs typeface="Arial"/>
              </a:rPr>
              <a:t> </a:t>
            </a:r>
            <a:r>
              <a:rPr sz="2400" spc="-5" dirty="0">
                <a:cs typeface="Arial"/>
              </a:rPr>
              <a:t>regimen</a:t>
            </a:r>
            <a:endParaRPr sz="2400" dirty="0">
              <a:cs typeface="Arial"/>
            </a:endParaRPr>
          </a:p>
          <a:p>
            <a:pPr marL="1155700" lvl="1" indent="-228600">
              <a:spcBef>
                <a:spcPts val="395"/>
              </a:spcBef>
              <a:buChar char="•"/>
              <a:tabLst>
                <a:tab pos="1155065" algn="l"/>
                <a:tab pos="1155700" algn="l"/>
              </a:tabLst>
            </a:pPr>
            <a:r>
              <a:rPr sz="1800" spc="-10" dirty="0">
                <a:cs typeface="Arial"/>
              </a:rPr>
              <a:t>Reduce </a:t>
            </a:r>
            <a:r>
              <a:rPr sz="1800" spc="-5" dirty="0">
                <a:cs typeface="Arial"/>
              </a:rPr>
              <a:t>intensity </a:t>
            </a:r>
            <a:r>
              <a:rPr sz="1800" dirty="0">
                <a:cs typeface="Arial"/>
              </a:rPr>
              <a:t>vs. </a:t>
            </a:r>
            <a:r>
              <a:rPr sz="1800" spc="-10" dirty="0">
                <a:cs typeface="Arial"/>
              </a:rPr>
              <a:t>myeloablative</a:t>
            </a:r>
            <a:endParaRPr sz="1800" dirty="0">
              <a:cs typeface="Arial"/>
            </a:endParaRPr>
          </a:p>
          <a:p>
            <a:pPr marL="355600" indent="-342900">
              <a:spcBef>
                <a:spcPts val="900"/>
              </a:spcBef>
              <a:buChar char="•"/>
              <a:tabLst>
                <a:tab pos="354965" algn="l"/>
                <a:tab pos="355600" algn="l"/>
              </a:tabLst>
            </a:pPr>
            <a:r>
              <a:rPr sz="2400" spc="-5" dirty="0">
                <a:cs typeface="Arial"/>
              </a:rPr>
              <a:t>Source of</a:t>
            </a:r>
            <a:r>
              <a:rPr sz="2400" spc="-80" dirty="0">
                <a:cs typeface="Arial"/>
              </a:rPr>
              <a:t> </a:t>
            </a:r>
            <a:r>
              <a:rPr sz="2400" spc="-5" dirty="0" smtClean="0">
                <a:cs typeface="Arial"/>
              </a:rPr>
              <a:t>graft</a:t>
            </a:r>
            <a:endParaRPr lang="tr-TR" sz="2400" spc="-5" dirty="0" smtClean="0">
              <a:cs typeface="Arial"/>
            </a:endParaRPr>
          </a:p>
          <a:p>
            <a:pPr marL="1270000" lvl="3" indent="-342900">
              <a:spcBef>
                <a:spcPts val="900"/>
              </a:spcBef>
              <a:buFontTx/>
              <a:buChar char="•"/>
              <a:tabLst>
                <a:tab pos="354965" algn="l"/>
                <a:tab pos="355600" algn="l"/>
              </a:tabLst>
            </a:pPr>
            <a:r>
              <a:rPr lang="en-US" spc="-10" dirty="0" smtClean="0">
                <a:cs typeface="Arial"/>
              </a:rPr>
              <a:t>Peripheral blood </a:t>
            </a:r>
            <a:r>
              <a:rPr lang="en-US" dirty="0" smtClean="0">
                <a:cs typeface="Arial"/>
              </a:rPr>
              <a:t>vs. </a:t>
            </a:r>
            <a:r>
              <a:rPr lang="en-US" spc="-5" dirty="0" smtClean="0">
                <a:cs typeface="Arial"/>
              </a:rPr>
              <a:t>marrow </a:t>
            </a:r>
            <a:r>
              <a:rPr lang="en-US" dirty="0" smtClean="0">
                <a:cs typeface="Arial"/>
              </a:rPr>
              <a:t>vs.</a:t>
            </a:r>
            <a:r>
              <a:rPr lang="en-US" spc="35" dirty="0" smtClean="0">
                <a:cs typeface="Arial"/>
              </a:rPr>
              <a:t> </a:t>
            </a:r>
            <a:r>
              <a:rPr lang="en-US" spc="-5" dirty="0" smtClean="0">
                <a:cs typeface="Arial"/>
              </a:rPr>
              <a:t>cord</a:t>
            </a:r>
            <a:endParaRPr lang="tr-TR" sz="2400" spc="-5" dirty="0" smtClean="0">
              <a:cs typeface="Arial"/>
            </a:endParaRPr>
          </a:p>
          <a:p>
            <a:pPr marL="355600" indent="-342900">
              <a:spcBef>
                <a:spcPts val="900"/>
              </a:spcBef>
              <a:buChar char="•"/>
              <a:tabLst>
                <a:tab pos="354965" algn="l"/>
                <a:tab pos="355600" algn="l"/>
              </a:tabLst>
            </a:pPr>
            <a:r>
              <a:rPr lang="tr-TR" sz="2400" spc="-5" dirty="0" smtClean="0">
                <a:cs typeface="Arial"/>
              </a:rPr>
              <a:t>CMV seropositivity</a:t>
            </a:r>
            <a:endParaRPr sz="2400" dirty="0">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6525895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type="title"/>
          </p:nvPr>
        </p:nvSpPr>
        <p:spPr>
          <a:xfrm>
            <a:off x="228600" y="838200"/>
            <a:ext cx="10972800" cy="492443"/>
          </a:xfrm>
          <a:prstGeom prst="rect">
            <a:avLst/>
          </a:prstGeom>
        </p:spPr>
        <p:txBody>
          <a:bodyPr vert="horz" wrap="square" lIns="0" tIns="0" rIns="0" bIns="0" rtlCol="0">
            <a:spAutoFit/>
          </a:bodyPr>
          <a:lstStyle/>
          <a:p>
            <a:pPr marL="268605">
              <a:lnSpc>
                <a:spcPct val="100000"/>
              </a:lnSpc>
            </a:pPr>
            <a:r>
              <a:rPr sz="3200" dirty="0">
                <a:solidFill>
                  <a:schemeClr val="accent5">
                    <a:lumMod val="75000"/>
                  </a:schemeClr>
                </a:solidFill>
              </a:rPr>
              <a:t>Acute GvHD: </a:t>
            </a:r>
            <a:r>
              <a:rPr sz="2800" b="0" spc="-5" dirty="0">
                <a:solidFill>
                  <a:schemeClr val="tx1"/>
                </a:solidFill>
              </a:rPr>
              <a:t>Prevention and</a:t>
            </a:r>
            <a:r>
              <a:rPr sz="2800" b="0" spc="-60" dirty="0">
                <a:solidFill>
                  <a:schemeClr val="tx1"/>
                </a:solidFill>
              </a:rPr>
              <a:t> </a:t>
            </a:r>
            <a:r>
              <a:rPr sz="2800" b="0" spc="-5" dirty="0">
                <a:solidFill>
                  <a:schemeClr val="tx1"/>
                </a:solidFill>
              </a:rPr>
              <a:t>treatment</a:t>
            </a:r>
          </a:p>
        </p:txBody>
      </p:sp>
      <p:sp>
        <p:nvSpPr>
          <p:cNvPr id="4" name="object 66"/>
          <p:cNvSpPr txBox="1"/>
          <p:nvPr/>
        </p:nvSpPr>
        <p:spPr>
          <a:xfrm>
            <a:off x="762000" y="1524000"/>
            <a:ext cx="11316547" cy="4355038"/>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lang="tr-TR" b="1" spc="-5" dirty="0" err="1" smtClean="0">
                <a:solidFill>
                  <a:srgbClr val="C00000"/>
                </a:solidFill>
                <a:latin typeface="+mj-lt"/>
              </a:rPr>
              <a:t>Prophylaxis</a:t>
            </a:r>
            <a:r>
              <a:rPr lang="tr-TR" b="1" spc="-5" dirty="0" smtClean="0">
                <a:solidFill>
                  <a:srgbClr val="C00000"/>
                </a:solidFill>
                <a:latin typeface="+mj-lt"/>
              </a:rPr>
              <a:t> </a:t>
            </a:r>
            <a:r>
              <a:rPr b="1" spc="-10" dirty="0" smtClean="0">
                <a:solidFill>
                  <a:srgbClr val="C00000"/>
                </a:solidFill>
                <a:latin typeface="+mj-lt"/>
                <a:cs typeface="Arial"/>
              </a:rPr>
              <a:t>REGIMENS</a:t>
            </a:r>
            <a:r>
              <a:rPr b="1" spc="-10" dirty="0">
                <a:solidFill>
                  <a:srgbClr val="C00000"/>
                </a:solidFill>
                <a:latin typeface="+mj-lt"/>
                <a:cs typeface="Arial"/>
              </a:rPr>
              <a:t>:</a:t>
            </a:r>
            <a:endParaRPr b="1" dirty="0">
              <a:solidFill>
                <a:srgbClr val="C00000"/>
              </a:solidFill>
              <a:latin typeface="+mj-lt"/>
              <a:cs typeface="Arial"/>
            </a:endParaRPr>
          </a:p>
          <a:p>
            <a:pPr marL="756285" lvl="1" indent="-286385">
              <a:lnSpc>
                <a:spcPct val="150000"/>
              </a:lnSpc>
              <a:buChar char="•"/>
              <a:tabLst>
                <a:tab pos="756285" algn="l"/>
                <a:tab pos="756920" algn="l"/>
              </a:tabLst>
            </a:pPr>
            <a:r>
              <a:rPr spc="-5" dirty="0">
                <a:latin typeface="+mj-lt"/>
                <a:cs typeface="Arial"/>
              </a:rPr>
              <a:t>Calcineurin inhibitor </a:t>
            </a:r>
            <a:r>
              <a:rPr spc="-5" dirty="0" smtClean="0">
                <a:latin typeface="+mj-lt"/>
                <a:cs typeface="Arial"/>
              </a:rPr>
              <a:t>(</a:t>
            </a:r>
            <a:r>
              <a:rPr lang="tr-TR" spc="-5" dirty="0" err="1" smtClean="0">
                <a:latin typeface="+mj-lt"/>
                <a:cs typeface="Arial"/>
              </a:rPr>
              <a:t>Cyclosporine</a:t>
            </a:r>
            <a:r>
              <a:rPr lang="tr-TR" spc="-5" dirty="0" smtClean="0">
                <a:latin typeface="+mj-lt"/>
                <a:cs typeface="Arial"/>
              </a:rPr>
              <a:t>/</a:t>
            </a:r>
            <a:r>
              <a:rPr spc="-5" dirty="0" err="1" smtClean="0">
                <a:latin typeface="+mj-lt"/>
                <a:cs typeface="Arial"/>
              </a:rPr>
              <a:t>Tacrolimus</a:t>
            </a:r>
            <a:r>
              <a:rPr spc="-5" dirty="0" smtClean="0">
                <a:latin typeface="+mj-lt"/>
                <a:cs typeface="Arial"/>
              </a:rPr>
              <a:t>) </a:t>
            </a:r>
            <a:r>
              <a:rPr spc="-5" dirty="0">
                <a:latin typeface="+mj-lt"/>
                <a:cs typeface="Arial"/>
              </a:rPr>
              <a:t>+</a:t>
            </a:r>
            <a:r>
              <a:rPr spc="85" dirty="0">
                <a:latin typeface="+mj-lt"/>
                <a:cs typeface="Arial"/>
              </a:rPr>
              <a:t> </a:t>
            </a:r>
            <a:r>
              <a:rPr spc="-5" dirty="0">
                <a:latin typeface="+mj-lt"/>
                <a:cs typeface="Arial"/>
              </a:rPr>
              <a:t>MTX</a:t>
            </a:r>
            <a:endParaRPr dirty="0">
              <a:latin typeface="+mj-lt"/>
              <a:cs typeface="Arial"/>
            </a:endParaRPr>
          </a:p>
          <a:p>
            <a:pPr marL="756920" lvl="1" indent="-286385">
              <a:lnSpc>
                <a:spcPct val="150000"/>
              </a:lnSpc>
              <a:spcBef>
                <a:spcPts val="1200"/>
              </a:spcBef>
              <a:buChar char="•"/>
              <a:tabLst>
                <a:tab pos="756920" algn="l"/>
                <a:tab pos="757555" algn="l"/>
              </a:tabLst>
            </a:pPr>
            <a:r>
              <a:rPr spc="-5" dirty="0">
                <a:latin typeface="+mj-lt"/>
                <a:cs typeface="Arial"/>
              </a:rPr>
              <a:t>Tacrolimus + Sirolimus is another frequently used</a:t>
            </a:r>
            <a:r>
              <a:rPr spc="130" dirty="0">
                <a:latin typeface="+mj-lt"/>
                <a:cs typeface="Arial"/>
              </a:rPr>
              <a:t> </a:t>
            </a:r>
            <a:r>
              <a:rPr spc="-5" dirty="0">
                <a:latin typeface="+mj-lt"/>
                <a:cs typeface="Arial"/>
              </a:rPr>
              <a:t>combination</a:t>
            </a:r>
            <a:endParaRPr dirty="0">
              <a:latin typeface="+mj-lt"/>
              <a:cs typeface="Arial"/>
            </a:endParaRPr>
          </a:p>
          <a:p>
            <a:pPr marL="1612900" lvl="2" indent="-228600">
              <a:lnSpc>
                <a:spcPct val="150000"/>
              </a:lnSpc>
              <a:spcBef>
                <a:spcPts val="15"/>
              </a:spcBef>
              <a:buChar char="•"/>
              <a:tabLst>
                <a:tab pos="1612265" algn="l"/>
                <a:tab pos="1612900" algn="l"/>
              </a:tabLst>
            </a:pPr>
            <a:r>
              <a:rPr spc="-10" dirty="0">
                <a:latin typeface="+mj-lt"/>
                <a:cs typeface="Arial"/>
              </a:rPr>
              <a:t>Randomized </a:t>
            </a:r>
            <a:r>
              <a:rPr spc="-5" dirty="0">
                <a:latin typeface="+mj-lt"/>
                <a:cs typeface="Arial"/>
              </a:rPr>
              <a:t>study </a:t>
            </a:r>
            <a:r>
              <a:rPr spc="-15" dirty="0">
                <a:latin typeface="+mj-lt"/>
                <a:cs typeface="Arial"/>
              </a:rPr>
              <a:t>showed </a:t>
            </a:r>
            <a:r>
              <a:rPr spc="-10" dirty="0">
                <a:latin typeface="+mj-lt"/>
                <a:cs typeface="Arial"/>
              </a:rPr>
              <a:t>comparable </a:t>
            </a:r>
            <a:r>
              <a:rPr spc="-5" dirty="0">
                <a:latin typeface="+mj-lt"/>
                <a:cs typeface="Arial"/>
              </a:rPr>
              <a:t>efficacy </a:t>
            </a:r>
            <a:r>
              <a:rPr dirty="0">
                <a:latin typeface="+mj-lt"/>
                <a:cs typeface="Arial"/>
              </a:rPr>
              <a:t>to</a:t>
            </a:r>
            <a:r>
              <a:rPr spc="180" dirty="0">
                <a:latin typeface="+mj-lt"/>
                <a:cs typeface="Arial"/>
              </a:rPr>
              <a:t> </a:t>
            </a:r>
            <a:r>
              <a:rPr spc="-5" dirty="0">
                <a:latin typeface="+mj-lt"/>
                <a:cs typeface="Arial"/>
              </a:rPr>
              <a:t>Tacro/Siro</a:t>
            </a:r>
            <a:endParaRPr dirty="0">
              <a:latin typeface="+mj-lt"/>
              <a:cs typeface="Arial"/>
            </a:endParaRPr>
          </a:p>
          <a:p>
            <a:pPr marL="756285" lvl="1" indent="-286385">
              <a:lnSpc>
                <a:spcPct val="150000"/>
              </a:lnSpc>
              <a:spcBef>
                <a:spcPts val="1185"/>
              </a:spcBef>
              <a:buChar char="•"/>
              <a:tabLst>
                <a:tab pos="755650" algn="l"/>
                <a:tab pos="756920" algn="l"/>
              </a:tabLst>
            </a:pPr>
            <a:r>
              <a:rPr spc="-5" dirty="0">
                <a:latin typeface="+mj-lt"/>
                <a:cs typeface="Arial"/>
              </a:rPr>
              <a:t>Cellcept-based</a:t>
            </a:r>
            <a:r>
              <a:rPr spc="-50" dirty="0">
                <a:latin typeface="+mj-lt"/>
                <a:cs typeface="Arial"/>
              </a:rPr>
              <a:t> </a:t>
            </a:r>
            <a:r>
              <a:rPr spc="-5" dirty="0">
                <a:latin typeface="+mj-lt"/>
                <a:cs typeface="Arial"/>
              </a:rPr>
              <a:t>regimen</a:t>
            </a:r>
            <a:endParaRPr dirty="0">
              <a:latin typeface="+mj-lt"/>
              <a:cs typeface="Arial"/>
            </a:endParaRPr>
          </a:p>
          <a:p>
            <a:pPr marL="756285" lvl="1" indent="-286385">
              <a:lnSpc>
                <a:spcPct val="150000"/>
              </a:lnSpc>
              <a:spcBef>
                <a:spcPts val="1200"/>
              </a:spcBef>
              <a:buChar char="•"/>
              <a:tabLst>
                <a:tab pos="755650" algn="l"/>
                <a:tab pos="756920" algn="l"/>
              </a:tabLst>
            </a:pPr>
            <a:r>
              <a:rPr spc="-5" dirty="0">
                <a:latin typeface="+mj-lt"/>
                <a:cs typeface="Arial"/>
              </a:rPr>
              <a:t>Post-transplant</a:t>
            </a:r>
            <a:r>
              <a:rPr spc="-25" dirty="0">
                <a:latin typeface="+mj-lt"/>
                <a:cs typeface="Arial"/>
              </a:rPr>
              <a:t> </a:t>
            </a:r>
            <a:r>
              <a:rPr spc="-10" dirty="0">
                <a:latin typeface="+mj-lt"/>
                <a:cs typeface="Arial"/>
              </a:rPr>
              <a:t>Cytoxan</a:t>
            </a:r>
            <a:endParaRPr dirty="0">
              <a:latin typeface="+mj-lt"/>
              <a:cs typeface="Arial"/>
            </a:endParaRPr>
          </a:p>
          <a:p>
            <a:pPr marL="1612900" lvl="2" indent="-228600">
              <a:lnSpc>
                <a:spcPct val="150000"/>
              </a:lnSpc>
              <a:spcBef>
                <a:spcPts val="15"/>
              </a:spcBef>
              <a:buChar char="•"/>
              <a:tabLst>
                <a:tab pos="1612265" algn="l"/>
                <a:tab pos="1612900" algn="l"/>
              </a:tabLst>
            </a:pPr>
            <a:r>
              <a:rPr spc="-10" dirty="0">
                <a:latin typeface="+mj-lt"/>
                <a:cs typeface="Arial"/>
              </a:rPr>
              <a:t>Unique </a:t>
            </a:r>
            <a:r>
              <a:rPr spc="-5" dirty="0">
                <a:latin typeface="+mj-lt"/>
                <a:cs typeface="Arial"/>
              </a:rPr>
              <a:t>for </a:t>
            </a:r>
            <a:r>
              <a:rPr spc="-10" dirty="0">
                <a:latin typeface="+mj-lt"/>
                <a:cs typeface="Arial"/>
              </a:rPr>
              <a:t>haploidentical</a:t>
            </a:r>
            <a:r>
              <a:rPr spc="30" dirty="0">
                <a:latin typeface="+mj-lt"/>
                <a:cs typeface="Arial"/>
              </a:rPr>
              <a:t> </a:t>
            </a:r>
            <a:r>
              <a:rPr spc="-5" dirty="0">
                <a:latin typeface="+mj-lt"/>
                <a:cs typeface="Arial"/>
              </a:rPr>
              <a:t>HCT</a:t>
            </a:r>
            <a:endParaRPr dirty="0">
              <a:latin typeface="+mj-lt"/>
              <a:cs typeface="Arial"/>
            </a:endParaRPr>
          </a:p>
          <a:p>
            <a:pPr marL="756285" lvl="1" indent="-286385">
              <a:lnSpc>
                <a:spcPct val="150000"/>
              </a:lnSpc>
              <a:spcBef>
                <a:spcPts val="1185"/>
              </a:spcBef>
              <a:buChar char="•"/>
              <a:tabLst>
                <a:tab pos="755650" algn="l"/>
                <a:tab pos="756920" algn="l"/>
              </a:tabLst>
            </a:pPr>
            <a:r>
              <a:rPr spc="-5" dirty="0">
                <a:latin typeface="+mj-lt"/>
                <a:cs typeface="Arial"/>
              </a:rPr>
              <a:t>The addition of mini-dose </a:t>
            </a:r>
            <a:r>
              <a:rPr spc="-5" dirty="0" smtClean="0">
                <a:latin typeface="+mj-lt"/>
                <a:cs typeface="Arial"/>
              </a:rPr>
              <a:t>ATG </a:t>
            </a:r>
            <a:r>
              <a:rPr spc="-5" dirty="0">
                <a:latin typeface="+mj-lt"/>
                <a:cs typeface="Arial"/>
              </a:rPr>
              <a:t>&amp;</a:t>
            </a:r>
            <a:r>
              <a:rPr spc="80" dirty="0">
                <a:latin typeface="+mj-lt"/>
                <a:cs typeface="Arial"/>
              </a:rPr>
              <a:t> </a:t>
            </a:r>
            <a:r>
              <a:rPr spc="-5" dirty="0" err="1" smtClean="0">
                <a:latin typeface="+mj-lt"/>
                <a:cs typeface="Arial"/>
              </a:rPr>
              <a:t>Velcade</a:t>
            </a:r>
            <a:r>
              <a:rPr lang="tr-TR" spc="-5" dirty="0" smtClean="0">
                <a:latin typeface="+mj-lt"/>
                <a:cs typeface="Arial"/>
              </a:rPr>
              <a:t> &amp; </a:t>
            </a:r>
            <a:r>
              <a:rPr lang="tr-TR" spc="-10" dirty="0" smtClean="0">
                <a:latin typeface="+mj-lt"/>
                <a:cs typeface="Arial"/>
              </a:rPr>
              <a:t>MTX, </a:t>
            </a:r>
            <a:endParaRPr dirty="0">
              <a:latin typeface="+mj-lt"/>
              <a:cs typeface="Arial"/>
            </a:endParaRPr>
          </a:p>
          <a:p>
            <a:pPr marL="1612900" lvl="2" indent="-228600">
              <a:lnSpc>
                <a:spcPct val="150000"/>
              </a:lnSpc>
              <a:spcBef>
                <a:spcPts val="15"/>
              </a:spcBef>
              <a:buChar char="•"/>
              <a:tabLst>
                <a:tab pos="1612265" algn="l"/>
                <a:tab pos="1612900" algn="l"/>
              </a:tabLst>
            </a:pPr>
            <a:r>
              <a:rPr spc="-5" dirty="0">
                <a:latin typeface="+mj-lt"/>
                <a:cs typeface="Arial"/>
              </a:rPr>
              <a:t>Mismatch cases </a:t>
            </a:r>
            <a:r>
              <a:rPr spc="-15" dirty="0">
                <a:latin typeface="+mj-lt"/>
                <a:cs typeface="Arial"/>
              </a:rPr>
              <a:t>with lower </a:t>
            </a:r>
            <a:r>
              <a:rPr spc="-10" dirty="0">
                <a:latin typeface="+mj-lt"/>
                <a:cs typeface="Arial"/>
              </a:rPr>
              <a:t>likelihood </a:t>
            </a:r>
            <a:r>
              <a:rPr spc="-5" dirty="0">
                <a:latin typeface="+mj-lt"/>
                <a:cs typeface="Arial"/>
              </a:rPr>
              <a:t>of</a:t>
            </a:r>
            <a:r>
              <a:rPr spc="180" dirty="0">
                <a:latin typeface="+mj-lt"/>
                <a:cs typeface="Arial"/>
              </a:rPr>
              <a:t> </a:t>
            </a:r>
            <a:r>
              <a:rPr spc="-10" dirty="0" smtClean="0">
                <a:latin typeface="+mj-lt"/>
                <a:cs typeface="Arial"/>
              </a:rPr>
              <a:t>relapse</a:t>
            </a:r>
            <a:endParaRPr dirty="0">
              <a:latin typeface="+mj-lt"/>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685800"/>
            <a:ext cx="10972800" cy="947439"/>
          </a:xfrm>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5" name="object 5"/>
          <p:cNvSpPr/>
          <p:nvPr/>
        </p:nvSpPr>
        <p:spPr>
          <a:xfrm>
            <a:off x="1905000" y="2133600"/>
            <a:ext cx="6756400" cy="3621087"/>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9245601" y="6400800"/>
            <a:ext cx="2334260" cy="215444"/>
          </a:xfrm>
          <a:prstGeom prst="rect">
            <a:avLst/>
          </a:prstGeom>
        </p:spPr>
        <p:txBody>
          <a:bodyPr vert="horz" wrap="square" lIns="0" tIns="0" rIns="0" bIns="0" rtlCol="0">
            <a:spAutoFit/>
          </a:bodyPr>
          <a:lstStyle/>
          <a:p>
            <a:pPr marL="12700">
              <a:lnSpc>
                <a:spcPct val="100000"/>
              </a:lnSpc>
            </a:pPr>
            <a:r>
              <a:rPr sz="1400" b="1" spc="-20" dirty="0">
                <a:solidFill>
                  <a:srgbClr val="808080"/>
                </a:solidFill>
                <a:latin typeface="Arial"/>
                <a:cs typeface="Arial"/>
              </a:rPr>
              <a:t>Hoyt </a:t>
            </a:r>
            <a:r>
              <a:rPr sz="1400" b="1" dirty="0">
                <a:solidFill>
                  <a:srgbClr val="808080"/>
                </a:solidFill>
                <a:latin typeface="Arial"/>
                <a:cs typeface="Arial"/>
              </a:rPr>
              <a:t>et al, BMT</a:t>
            </a:r>
            <a:r>
              <a:rPr sz="1400" b="1" spc="-65" dirty="0">
                <a:solidFill>
                  <a:srgbClr val="808080"/>
                </a:solidFill>
                <a:latin typeface="Arial"/>
                <a:cs typeface="Arial"/>
              </a:rPr>
              <a:t> </a:t>
            </a:r>
            <a:r>
              <a:rPr sz="1400" b="1" dirty="0">
                <a:solidFill>
                  <a:srgbClr val="808080"/>
                </a:solidFill>
                <a:latin typeface="Arial"/>
                <a:cs typeface="Arial"/>
              </a:rPr>
              <a:t>2008</a:t>
            </a:r>
            <a:endParaRPr sz="1400" dirty="0">
              <a:latin typeface="Arial"/>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533400"/>
            <a:ext cx="10972800" cy="615553"/>
          </a:xfrm>
          <a:prstGeom prst="rect">
            <a:avLst/>
          </a:prstGeom>
        </p:spPr>
        <p:txBody>
          <a:bodyPr vert="horz" wrap="square" lIns="0" tIns="0" rIns="0" bIns="0" rtlCol="0">
            <a:spAutoFit/>
          </a:bodyPr>
          <a:lstStyle/>
          <a:p>
            <a:pPr marL="1576705">
              <a:lnSpc>
                <a:spcPct val="100000"/>
              </a:lnSpc>
            </a:pPr>
            <a:r>
              <a:rPr dirty="0"/>
              <a:t>Acute GvHD:</a:t>
            </a:r>
            <a:r>
              <a:rPr spc="-75" dirty="0"/>
              <a:t> </a:t>
            </a:r>
            <a:r>
              <a:rPr spc="-5" dirty="0"/>
              <a:t>Prevention</a:t>
            </a:r>
          </a:p>
        </p:txBody>
      </p:sp>
      <p:sp>
        <p:nvSpPr>
          <p:cNvPr id="3" name="object 3"/>
          <p:cNvSpPr txBox="1"/>
          <p:nvPr/>
        </p:nvSpPr>
        <p:spPr>
          <a:xfrm>
            <a:off x="1422400" y="1524001"/>
            <a:ext cx="9384453" cy="520065"/>
          </a:xfrm>
          <a:prstGeom prst="rect">
            <a:avLst/>
          </a:prstGeom>
        </p:spPr>
        <p:txBody>
          <a:bodyPr vert="horz" wrap="square" lIns="0" tIns="0" rIns="0" bIns="0" rtlCol="0">
            <a:spAutoFit/>
          </a:bodyPr>
          <a:lstStyle/>
          <a:p>
            <a:pPr algn="ctr">
              <a:lnSpc>
                <a:spcPct val="100000"/>
              </a:lnSpc>
            </a:pPr>
            <a:r>
              <a:rPr sz="2000" dirty="0">
                <a:solidFill>
                  <a:srgbClr val="6F2F9F"/>
                </a:solidFill>
                <a:latin typeface="Arial"/>
                <a:cs typeface="Arial"/>
              </a:rPr>
              <a:t>Phase </a:t>
            </a:r>
            <a:r>
              <a:rPr sz="2000" spc="-5" dirty="0">
                <a:solidFill>
                  <a:srgbClr val="6F2F9F"/>
                </a:solidFill>
                <a:latin typeface="Arial"/>
                <a:cs typeface="Arial"/>
              </a:rPr>
              <a:t>III </a:t>
            </a:r>
            <a:r>
              <a:rPr sz="2000" dirty="0">
                <a:solidFill>
                  <a:srgbClr val="6F2F9F"/>
                </a:solidFill>
                <a:latin typeface="Arial"/>
                <a:cs typeface="Arial"/>
              </a:rPr>
              <a:t>trial </a:t>
            </a:r>
            <a:r>
              <a:rPr sz="2000" spc="5" dirty="0">
                <a:solidFill>
                  <a:srgbClr val="6F2F9F"/>
                </a:solidFill>
                <a:latin typeface="Arial"/>
                <a:cs typeface="Arial"/>
              </a:rPr>
              <a:t>CsA </a:t>
            </a:r>
            <a:r>
              <a:rPr sz="2000" dirty="0">
                <a:solidFill>
                  <a:srgbClr val="6F2F9F"/>
                </a:solidFill>
                <a:latin typeface="Arial"/>
                <a:cs typeface="Arial"/>
              </a:rPr>
              <a:t>+ MTX / FK506 + MTX in sibling</a:t>
            </a:r>
            <a:r>
              <a:rPr sz="2000" spc="-160" dirty="0">
                <a:solidFill>
                  <a:srgbClr val="6F2F9F"/>
                </a:solidFill>
                <a:latin typeface="Arial"/>
                <a:cs typeface="Arial"/>
              </a:rPr>
              <a:t> </a:t>
            </a:r>
            <a:r>
              <a:rPr sz="2000" dirty="0">
                <a:solidFill>
                  <a:srgbClr val="6F2F9F"/>
                </a:solidFill>
                <a:latin typeface="Arial"/>
                <a:cs typeface="Arial"/>
              </a:rPr>
              <a:t>transplants</a:t>
            </a:r>
            <a:endParaRPr sz="2000" dirty="0">
              <a:latin typeface="Arial"/>
              <a:cs typeface="Arial"/>
            </a:endParaRPr>
          </a:p>
          <a:p>
            <a:pPr marL="3175" algn="ctr">
              <a:lnSpc>
                <a:spcPct val="100000"/>
              </a:lnSpc>
              <a:spcBef>
                <a:spcPts val="10"/>
              </a:spcBef>
            </a:pPr>
            <a:r>
              <a:rPr sz="1400" spc="-5" dirty="0">
                <a:solidFill>
                  <a:srgbClr val="6F2F9F"/>
                </a:solidFill>
                <a:latin typeface="Arial"/>
                <a:cs typeface="Arial"/>
              </a:rPr>
              <a:t>Ratanatharathorn </a:t>
            </a:r>
            <a:r>
              <a:rPr sz="1400" dirty="0">
                <a:solidFill>
                  <a:srgbClr val="6F2F9F"/>
                </a:solidFill>
                <a:latin typeface="Arial"/>
                <a:cs typeface="Arial"/>
              </a:rPr>
              <a:t>et al Blood</a:t>
            </a:r>
            <a:r>
              <a:rPr sz="1400" spc="-95" dirty="0">
                <a:solidFill>
                  <a:srgbClr val="6F2F9F"/>
                </a:solidFill>
                <a:latin typeface="Arial"/>
                <a:cs typeface="Arial"/>
              </a:rPr>
              <a:t> </a:t>
            </a:r>
            <a:r>
              <a:rPr sz="1400" dirty="0">
                <a:solidFill>
                  <a:srgbClr val="6F2F9F"/>
                </a:solidFill>
                <a:latin typeface="Arial"/>
                <a:cs typeface="Arial"/>
              </a:rPr>
              <a:t>1998</a:t>
            </a:r>
            <a:endParaRPr sz="1400" dirty="0">
              <a:latin typeface="Arial"/>
              <a:cs typeface="Arial"/>
            </a:endParaRPr>
          </a:p>
        </p:txBody>
      </p:sp>
      <p:sp>
        <p:nvSpPr>
          <p:cNvPr id="6" name="object 6"/>
          <p:cNvSpPr/>
          <p:nvPr/>
        </p:nvSpPr>
        <p:spPr>
          <a:xfrm>
            <a:off x="2514600" y="2133600"/>
            <a:ext cx="7010400" cy="4526026"/>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152400" y="2057400"/>
            <a:ext cx="10674349" cy="1510542"/>
          </a:xfrm>
          <a:prstGeom prst="rect">
            <a:avLst/>
          </a:prstGeom>
          <a:ln w="9525">
            <a:noFill/>
          </a:ln>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spcBef>
                <a:spcPts val="5"/>
              </a:spcBef>
            </a:pPr>
            <a:endParaRPr sz="2200" dirty="0">
              <a:latin typeface="Times New Roman"/>
              <a:cs typeface="Times New Roman"/>
            </a:endParaRPr>
          </a:p>
          <a:p>
            <a:pPr marL="4405630" marR="1274445" indent="1013460">
              <a:lnSpc>
                <a:spcPct val="375800"/>
              </a:lnSpc>
            </a:pPr>
            <a:r>
              <a:rPr sz="1600" b="1" spc="-10" dirty="0">
                <a:solidFill>
                  <a:srgbClr val="808080"/>
                </a:solidFill>
                <a:latin typeface="Arial"/>
                <a:cs typeface="Arial"/>
              </a:rPr>
              <a:t>CsA/MTX </a:t>
            </a:r>
            <a:r>
              <a:rPr sz="1600" b="1" spc="-5" dirty="0">
                <a:solidFill>
                  <a:srgbClr val="808080"/>
                </a:solidFill>
                <a:latin typeface="Arial"/>
                <a:cs typeface="Arial"/>
              </a:rPr>
              <a:t>n=165  FK506/MTX</a:t>
            </a:r>
            <a:r>
              <a:rPr sz="1600" b="1" spc="-60" dirty="0">
                <a:solidFill>
                  <a:srgbClr val="808080"/>
                </a:solidFill>
                <a:latin typeface="Arial"/>
                <a:cs typeface="Arial"/>
              </a:rPr>
              <a:t> </a:t>
            </a:r>
            <a:r>
              <a:rPr sz="1600" b="1" spc="-5" dirty="0">
                <a:solidFill>
                  <a:srgbClr val="808080"/>
                </a:solidFill>
                <a:latin typeface="Arial"/>
                <a:cs typeface="Arial"/>
              </a:rPr>
              <a:t>n=164</a:t>
            </a:r>
            <a:endParaRPr sz="1600" dirty="0">
              <a:latin typeface="Arial"/>
              <a:cs typeface="Arial"/>
            </a:endParaRP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81001"/>
            <a:ext cx="10972800" cy="762773"/>
          </a:xfrm>
          <a:prstGeom prst="rect">
            <a:avLst/>
          </a:prstGeom>
        </p:spPr>
        <p:txBody>
          <a:bodyPr vert="horz" wrap="square" lIns="0" tIns="328676" rIns="0" bIns="0" rtlCol="0">
            <a:spAutoFit/>
          </a:bodyPr>
          <a:lstStyle/>
          <a:p>
            <a:pPr marL="643255">
              <a:lnSpc>
                <a:spcPct val="100000"/>
              </a:lnSpc>
            </a:pPr>
            <a:r>
              <a:rPr sz="2800" dirty="0"/>
              <a:t>Acute GvHD: </a:t>
            </a:r>
            <a:r>
              <a:rPr sz="2800" spc="-5" dirty="0"/>
              <a:t>Unrelated</a:t>
            </a:r>
            <a:r>
              <a:rPr sz="2800" spc="-70" dirty="0"/>
              <a:t> </a:t>
            </a:r>
            <a:r>
              <a:rPr sz="2800" spc="-5" dirty="0"/>
              <a:t>transplants</a:t>
            </a:r>
          </a:p>
        </p:txBody>
      </p:sp>
      <p:sp>
        <p:nvSpPr>
          <p:cNvPr id="4" name="object 4"/>
          <p:cNvSpPr/>
          <p:nvPr/>
        </p:nvSpPr>
        <p:spPr>
          <a:xfrm>
            <a:off x="0" y="6165850"/>
            <a:ext cx="12192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6311054" y="5877966"/>
            <a:ext cx="5168053" cy="215444"/>
          </a:xfrm>
          <a:prstGeom prst="rect">
            <a:avLst/>
          </a:prstGeom>
        </p:spPr>
        <p:txBody>
          <a:bodyPr vert="horz" wrap="square" lIns="0" tIns="0" rIns="0" bIns="0" rtlCol="0">
            <a:spAutoFit/>
          </a:bodyPr>
          <a:lstStyle/>
          <a:p>
            <a:pPr marL="12700">
              <a:lnSpc>
                <a:spcPct val="100000"/>
              </a:lnSpc>
            </a:pPr>
            <a:r>
              <a:rPr sz="1400" b="1" spc="-5" dirty="0">
                <a:solidFill>
                  <a:srgbClr val="808080"/>
                </a:solidFill>
                <a:latin typeface="Arial"/>
                <a:cs typeface="Arial"/>
              </a:rPr>
              <a:t>Finke </a:t>
            </a:r>
            <a:r>
              <a:rPr sz="1400" b="1" dirty="0">
                <a:solidFill>
                  <a:srgbClr val="808080"/>
                </a:solidFill>
                <a:latin typeface="Arial"/>
                <a:cs typeface="Arial"/>
              </a:rPr>
              <a:t>et al, </a:t>
            </a:r>
            <a:r>
              <a:rPr sz="1400" b="1" spc="-5" dirty="0">
                <a:solidFill>
                  <a:srgbClr val="808080"/>
                </a:solidFill>
                <a:latin typeface="Arial"/>
                <a:cs typeface="Arial"/>
              </a:rPr>
              <a:t>Lancet Oncology </a:t>
            </a:r>
            <a:r>
              <a:rPr sz="1400" b="1" dirty="0">
                <a:solidFill>
                  <a:srgbClr val="808080"/>
                </a:solidFill>
                <a:latin typeface="Arial"/>
                <a:cs typeface="Arial"/>
              </a:rPr>
              <a:t>2009 10:</a:t>
            </a:r>
            <a:r>
              <a:rPr sz="1400" b="1" spc="-170" dirty="0">
                <a:solidFill>
                  <a:srgbClr val="808080"/>
                </a:solidFill>
                <a:latin typeface="Arial"/>
                <a:cs typeface="Arial"/>
              </a:rPr>
              <a:t> </a:t>
            </a:r>
            <a:r>
              <a:rPr sz="1400" b="1" dirty="0">
                <a:solidFill>
                  <a:srgbClr val="808080"/>
                </a:solidFill>
                <a:latin typeface="Arial"/>
                <a:cs typeface="Arial"/>
              </a:rPr>
              <a:t>855-864</a:t>
            </a:r>
            <a:endParaRPr sz="1400">
              <a:latin typeface="Arial"/>
              <a:cs typeface="Arial"/>
            </a:endParaRPr>
          </a:p>
        </p:txBody>
      </p:sp>
      <p:sp>
        <p:nvSpPr>
          <p:cNvPr id="7" name="object 7"/>
          <p:cNvSpPr txBox="1">
            <a:spLocks noGrp="1"/>
          </p:cNvSpPr>
          <p:nvPr>
            <p:ph type="ftr" sz="quarter" idx="4294967295"/>
          </p:nvPr>
        </p:nvSpPr>
        <p:spPr>
          <a:xfrm>
            <a:off x="1855724" y="6380331"/>
            <a:ext cx="9549553"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graphicFrame>
        <p:nvGraphicFramePr>
          <p:cNvPr id="6" name="object 6"/>
          <p:cNvGraphicFramePr>
            <a:graphicFrameLocks noGrp="1"/>
          </p:cNvGraphicFramePr>
          <p:nvPr/>
        </p:nvGraphicFramePr>
        <p:xfrm>
          <a:off x="812801" y="1371600"/>
          <a:ext cx="10528297" cy="4390958"/>
        </p:xfrm>
        <a:graphic>
          <a:graphicData uri="http://schemas.openxmlformats.org/drawingml/2006/table">
            <a:tbl>
              <a:tblPr firstRow="1" bandRow="1">
                <a:tableStyleId>{2D5ABB26-0587-4C30-8999-92F81FD0307C}</a:tableStyleId>
              </a:tblPr>
              <a:tblGrid>
                <a:gridCol w="2431457"/>
                <a:gridCol w="3509432"/>
                <a:gridCol w="2757423"/>
                <a:gridCol w="1829985"/>
              </a:tblGrid>
              <a:tr h="639952">
                <a:tc>
                  <a:txBody>
                    <a:bodyPr/>
                    <a:lstStyle/>
                    <a:p>
                      <a:pPr marL="85090">
                        <a:lnSpc>
                          <a:spcPct val="100000"/>
                        </a:lnSpc>
                        <a:spcBef>
                          <a:spcPts val="265"/>
                        </a:spcBef>
                      </a:pPr>
                      <a:r>
                        <a:rPr sz="1800" b="1" spc="-5" dirty="0">
                          <a:solidFill>
                            <a:srgbClr val="001F5F"/>
                          </a:solidFill>
                          <a:latin typeface="Arial"/>
                          <a:cs typeface="Arial"/>
                        </a:rPr>
                        <a:t>Parameter</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969644" marR="387985" indent="-571500">
                        <a:lnSpc>
                          <a:spcPct val="100000"/>
                        </a:lnSpc>
                        <a:spcBef>
                          <a:spcPts val="265"/>
                        </a:spcBef>
                      </a:pPr>
                      <a:r>
                        <a:rPr sz="1800" b="1" spc="-20" dirty="0">
                          <a:solidFill>
                            <a:srgbClr val="001F5F"/>
                          </a:solidFill>
                          <a:latin typeface="Arial"/>
                          <a:cs typeface="Arial"/>
                        </a:rPr>
                        <a:t>CsA-MTX-</a:t>
                      </a:r>
                      <a:r>
                        <a:rPr sz="1800" b="1" spc="-20" dirty="0">
                          <a:solidFill>
                            <a:srgbClr val="C00000"/>
                          </a:solidFill>
                          <a:latin typeface="Arial"/>
                          <a:cs typeface="Arial"/>
                        </a:rPr>
                        <a:t>ATG</a:t>
                      </a:r>
                      <a:r>
                        <a:rPr sz="1800" b="1" spc="-20" dirty="0">
                          <a:solidFill>
                            <a:srgbClr val="001F5F"/>
                          </a:solidFill>
                          <a:latin typeface="Arial"/>
                          <a:cs typeface="Arial"/>
                        </a:rPr>
                        <a:t> </a:t>
                      </a:r>
                      <a:r>
                        <a:rPr sz="1800" b="1" spc="-5" dirty="0">
                          <a:solidFill>
                            <a:srgbClr val="001F5F"/>
                          </a:solidFill>
                          <a:latin typeface="Arial"/>
                          <a:cs typeface="Arial"/>
                        </a:rPr>
                        <a:t>%  N=103</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781050" marR="377190" indent="-393700">
                        <a:lnSpc>
                          <a:spcPct val="100000"/>
                        </a:lnSpc>
                        <a:spcBef>
                          <a:spcPts val="265"/>
                        </a:spcBef>
                      </a:pPr>
                      <a:r>
                        <a:rPr sz="1800" b="1" spc="-10" dirty="0">
                          <a:solidFill>
                            <a:srgbClr val="001F5F"/>
                          </a:solidFill>
                          <a:latin typeface="Arial"/>
                          <a:cs typeface="Arial"/>
                        </a:rPr>
                        <a:t>CsA-MTX</a:t>
                      </a:r>
                      <a:r>
                        <a:rPr sz="1800" b="1" spc="-40" dirty="0">
                          <a:solidFill>
                            <a:srgbClr val="001F5F"/>
                          </a:solidFill>
                          <a:latin typeface="Arial"/>
                          <a:cs typeface="Arial"/>
                        </a:rPr>
                        <a:t> </a:t>
                      </a:r>
                      <a:r>
                        <a:rPr sz="1800" b="1" spc="-5" dirty="0">
                          <a:solidFill>
                            <a:srgbClr val="001F5F"/>
                          </a:solidFill>
                          <a:latin typeface="Arial"/>
                          <a:cs typeface="Arial"/>
                        </a:rPr>
                        <a:t>%  N-98</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gn="ctr">
                        <a:lnSpc>
                          <a:spcPct val="100000"/>
                        </a:lnSpc>
                        <a:spcBef>
                          <a:spcPts val="265"/>
                        </a:spcBef>
                      </a:pPr>
                      <a:r>
                        <a:rPr sz="1800" b="1" dirty="0">
                          <a:solidFill>
                            <a:srgbClr val="001F5F"/>
                          </a:solidFill>
                          <a:latin typeface="Arial"/>
                          <a:cs typeface="Arial"/>
                        </a:rPr>
                        <a:t>P</a:t>
                      </a:r>
                      <a:r>
                        <a:rPr sz="1800" b="1" spc="-135" dirty="0">
                          <a:solidFill>
                            <a:srgbClr val="001F5F"/>
                          </a:solidFill>
                          <a:latin typeface="Arial"/>
                          <a:cs typeface="Arial"/>
                        </a:rPr>
                        <a:t> </a:t>
                      </a:r>
                      <a:r>
                        <a:rPr sz="1800" b="1" spc="-10" dirty="0">
                          <a:solidFill>
                            <a:srgbClr val="001F5F"/>
                          </a:solidFill>
                          <a:latin typeface="Arial"/>
                          <a:cs typeface="Arial"/>
                        </a:rPr>
                        <a:t>value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468884">
                <a:tc>
                  <a:txBody>
                    <a:bodyPr/>
                    <a:lstStyle/>
                    <a:p>
                      <a:pPr marL="85090">
                        <a:lnSpc>
                          <a:spcPct val="100000"/>
                        </a:lnSpc>
                        <a:spcBef>
                          <a:spcPts val="165"/>
                        </a:spcBef>
                      </a:pPr>
                      <a:r>
                        <a:rPr sz="1800" spc="-5" dirty="0">
                          <a:latin typeface="Arial"/>
                          <a:cs typeface="Arial"/>
                        </a:rPr>
                        <a:t>aGvHD </a:t>
                      </a:r>
                      <a:r>
                        <a:rPr sz="1800" dirty="0">
                          <a:latin typeface="Arial"/>
                          <a:cs typeface="Arial"/>
                        </a:rPr>
                        <a:t>&gt;</a:t>
                      </a:r>
                      <a:r>
                        <a:rPr sz="1800" spc="-80" dirty="0">
                          <a:latin typeface="Arial"/>
                          <a:cs typeface="Arial"/>
                        </a:rPr>
                        <a:t> </a:t>
                      </a:r>
                      <a:r>
                        <a:rPr sz="1800" dirty="0">
                          <a:latin typeface="Arial"/>
                          <a:cs typeface="Arial"/>
                        </a:rPr>
                        <a:t>I</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165"/>
                        </a:spcBef>
                      </a:pPr>
                      <a:r>
                        <a:rPr sz="1800" spc="-10" dirty="0">
                          <a:latin typeface="Arial"/>
                          <a:cs typeface="Arial"/>
                        </a:rPr>
                        <a:t>33</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51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165"/>
                        </a:spcBef>
                      </a:pPr>
                      <a:r>
                        <a:rPr sz="1800" spc="-5" dirty="0">
                          <a:latin typeface="Arial"/>
                          <a:cs typeface="Arial"/>
                        </a:rPr>
                        <a:t>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468884">
                <a:tc>
                  <a:txBody>
                    <a:bodyPr/>
                    <a:lstStyle/>
                    <a:p>
                      <a:pPr marL="85090">
                        <a:lnSpc>
                          <a:spcPct val="100000"/>
                        </a:lnSpc>
                        <a:spcBef>
                          <a:spcPts val="265"/>
                        </a:spcBef>
                      </a:pPr>
                      <a:r>
                        <a:rPr sz="1800" spc="-5" dirty="0">
                          <a:latin typeface="Arial"/>
                          <a:cs typeface="Arial"/>
                        </a:rPr>
                        <a:t>aGvHD </a:t>
                      </a:r>
                      <a:r>
                        <a:rPr sz="1800" dirty="0">
                          <a:latin typeface="Arial"/>
                          <a:cs typeface="Arial"/>
                        </a:rPr>
                        <a:t>&gt;</a:t>
                      </a:r>
                      <a:r>
                        <a:rPr sz="1800" spc="-75" dirty="0">
                          <a:latin typeface="Arial"/>
                          <a:cs typeface="Arial"/>
                        </a:rPr>
                        <a:t> </a:t>
                      </a:r>
                      <a:r>
                        <a:rPr sz="1800" dirty="0">
                          <a:latin typeface="Arial"/>
                          <a:cs typeface="Arial"/>
                        </a:rPr>
                        <a:t>II</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65"/>
                        </a:spcBef>
                      </a:pPr>
                      <a:r>
                        <a:rPr sz="1800" spc="-10" dirty="0">
                          <a:latin typeface="Arial"/>
                          <a:cs typeface="Arial"/>
                        </a:rPr>
                        <a:t>12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540" algn="ctr">
                        <a:lnSpc>
                          <a:spcPct val="100000"/>
                        </a:lnSpc>
                        <a:spcBef>
                          <a:spcPts val="265"/>
                        </a:spcBef>
                      </a:pPr>
                      <a:r>
                        <a:rPr sz="1800" spc="-5" dirty="0">
                          <a:latin typeface="Arial"/>
                          <a:cs typeface="Arial"/>
                        </a:rPr>
                        <a:t>24.5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3175" algn="ctr">
                        <a:lnSpc>
                          <a:spcPct val="100000"/>
                        </a:lnSpc>
                        <a:spcBef>
                          <a:spcPts val="265"/>
                        </a:spcBef>
                      </a:pPr>
                      <a:r>
                        <a:rPr sz="1800" spc="-5" dirty="0">
                          <a:latin typeface="Arial"/>
                          <a:cs typeface="Arial"/>
                        </a:rPr>
                        <a:t>0.054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3">
                <a:tc>
                  <a:txBody>
                    <a:bodyPr/>
                    <a:lstStyle/>
                    <a:p>
                      <a:pPr marL="85090">
                        <a:lnSpc>
                          <a:spcPct val="100000"/>
                        </a:lnSpc>
                        <a:spcBef>
                          <a:spcPts val="265"/>
                        </a:spcBef>
                      </a:pPr>
                      <a:r>
                        <a:rPr sz="1800" spc="-5" dirty="0">
                          <a:latin typeface="Arial"/>
                          <a:cs typeface="Arial"/>
                        </a:rPr>
                        <a:t>Any</a:t>
                      </a:r>
                      <a:r>
                        <a:rPr sz="1800" spc="-70" dirty="0">
                          <a:latin typeface="Arial"/>
                          <a:cs typeface="Arial"/>
                        </a:rPr>
                        <a:t> </a:t>
                      </a:r>
                      <a:r>
                        <a:rPr sz="1800" spc="-5" dirty="0">
                          <a:latin typeface="Arial"/>
                          <a:cs typeface="Arial"/>
                        </a:rPr>
                        <a:t>cGvHD</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265"/>
                        </a:spcBef>
                      </a:pPr>
                      <a:r>
                        <a:rPr sz="1800" spc="-10" dirty="0">
                          <a:latin typeface="Arial"/>
                          <a:cs typeface="Arial"/>
                        </a:rPr>
                        <a:t>31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65"/>
                        </a:spcBef>
                      </a:pPr>
                      <a:r>
                        <a:rPr sz="1800" spc="-10" dirty="0">
                          <a:latin typeface="Arial"/>
                          <a:cs typeface="Arial"/>
                        </a:rPr>
                        <a:t>59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65"/>
                        </a:spcBef>
                      </a:pPr>
                      <a:r>
                        <a:rPr sz="1800" spc="-5" dirty="0">
                          <a:latin typeface="Arial"/>
                          <a:cs typeface="Arial"/>
                        </a:rPr>
                        <a:t>&lt;0.0001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84">
                <a:tc>
                  <a:txBody>
                    <a:bodyPr/>
                    <a:lstStyle/>
                    <a:p>
                      <a:pPr marL="85090">
                        <a:lnSpc>
                          <a:spcPct val="100000"/>
                        </a:lnSpc>
                        <a:spcBef>
                          <a:spcPts val="265"/>
                        </a:spcBef>
                      </a:pPr>
                      <a:r>
                        <a:rPr sz="1800" spc="-5" dirty="0">
                          <a:latin typeface="Arial"/>
                          <a:cs typeface="Arial"/>
                        </a:rPr>
                        <a:t>Ext</a:t>
                      </a:r>
                      <a:r>
                        <a:rPr sz="1800" spc="-95" dirty="0">
                          <a:latin typeface="Arial"/>
                          <a:cs typeface="Arial"/>
                        </a:rPr>
                        <a:t> </a:t>
                      </a:r>
                      <a:r>
                        <a:rPr sz="1800" dirty="0">
                          <a:latin typeface="Arial"/>
                          <a:cs typeface="Arial"/>
                        </a:rPr>
                        <a:t>CGvHD</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65"/>
                        </a:spcBef>
                      </a:pPr>
                      <a:r>
                        <a:rPr sz="1800" spc="-10" dirty="0">
                          <a:latin typeface="Arial"/>
                          <a:cs typeface="Arial"/>
                        </a:rPr>
                        <a:t>12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10" dirty="0">
                          <a:latin typeface="Arial"/>
                          <a:cs typeface="Arial"/>
                        </a:rPr>
                        <a:t>43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5" dirty="0">
                          <a:latin typeface="Arial"/>
                          <a:cs typeface="Arial"/>
                        </a:rPr>
                        <a:t>&lt;0.0001</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4">
                <a:tc>
                  <a:txBody>
                    <a:bodyPr/>
                    <a:lstStyle/>
                    <a:p>
                      <a:pPr marL="85090">
                        <a:lnSpc>
                          <a:spcPct val="100000"/>
                        </a:lnSpc>
                        <a:spcBef>
                          <a:spcPts val="270"/>
                        </a:spcBef>
                      </a:pPr>
                      <a:r>
                        <a:rPr sz="1800" spc="-5" dirty="0">
                          <a:latin typeface="Arial"/>
                          <a:cs typeface="Arial"/>
                        </a:rPr>
                        <a:t>100d</a:t>
                      </a:r>
                      <a:r>
                        <a:rPr sz="1800" spc="-114" dirty="0">
                          <a:latin typeface="Arial"/>
                          <a:cs typeface="Arial"/>
                        </a:rPr>
                        <a:t> </a:t>
                      </a:r>
                      <a:r>
                        <a:rPr sz="1800" dirty="0">
                          <a:latin typeface="Arial"/>
                          <a:cs typeface="Arial"/>
                        </a:rPr>
                        <a:t>TRM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R="9525" algn="ctr">
                        <a:lnSpc>
                          <a:spcPct val="100000"/>
                        </a:lnSpc>
                        <a:spcBef>
                          <a:spcPts val="270"/>
                        </a:spcBef>
                      </a:pPr>
                      <a:r>
                        <a:rPr sz="1800" spc="-145" dirty="0">
                          <a:latin typeface="Arial"/>
                          <a:cs typeface="Arial"/>
                        </a:rPr>
                        <a:t>11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13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83">
                <a:tc>
                  <a:txBody>
                    <a:bodyPr/>
                    <a:lstStyle/>
                    <a:p>
                      <a:pPr marL="85090">
                        <a:lnSpc>
                          <a:spcPct val="100000"/>
                        </a:lnSpc>
                        <a:spcBef>
                          <a:spcPts val="270"/>
                        </a:spcBef>
                      </a:pPr>
                      <a:r>
                        <a:rPr sz="1800" spc="-15" dirty="0">
                          <a:latin typeface="Arial"/>
                          <a:cs typeface="Arial"/>
                        </a:rPr>
                        <a:t>2yr</a:t>
                      </a:r>
                      <a:r>
                        <a:rPr sz="1800" spc="-105" dirty="0">
                          <a:latin typeface="Arial"/>
                          <a:cs typeface="Arial"/>
                        </a:rPr>
                        <a:t> </a:t>
                      </a:r>
                      <a:r>
                        <a:rPr sz="1800" spc="5" dirty="0">
                          <a:latin typeface="Arial"/>
                          <a:cs typeface="Arial"/>
                        </a:rPr>
                        <a:t>TRM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70"/>
                        </a:spcBef>
                      </a:pPr>
                      <a:r>
                        <a:rPr sz="1800" spc="-10" dirty="0">
                          <a:latin typeface="Arial"/>
                          <a:cs typeface="Arial"/>
                        </a:rPr>
                        <a:t>20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29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4">
                <a:tc>
                  <a:txBody>
                    <a:bodyPr/>
                    <a:lstStyle/>
                    <a:p>
                      <a:pPr marL="85090">
                        <a:lnSpc>
                          <a:spcPct val="100000"/>
                        </a:lnSpc>
                        <a:spcBef>
                          <a:spcPts val="270"/>
                        </a:spcBef>
                      </a:pPr>
                      <a:r>
                        <a:rPr sz="1800" spc="-10" dirty="0">
                          <a:latin typeface="Arial"/>
                          <a:cs typeface="Arial"/>
                        </a:rPr>
                        <a:t>2yr</a:t>
                      </a:r>
                      <a:r>
                        <a:rPr sz="1800" spc="-65" dirty="0">
                          <a:latin typeface="Arial"/>
                          <a:cs typeface="Arial"/>
                        </a:rPr>
                        <a:t> </a:t>
                      </a:r>
                      <a:r>
                        <a:rPr sz="1800" spc="-5" dirty="0">
                          <a:latin typeface="Arial"/>
                          <a:cs typeface="Arial"/>
                        </a:rPr>
                        <a:t>relapse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270"/>
                        </a:spcBef>
                      </a:pPr>
                      <a:r>
                        <a:rPr sz="1800" spc="-10" dirty="0">
                          <a:latin typeface="Arial"/>
                          <a:cs typeface="Arial"/>
                        </a:rPr>
                        <a:t>29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24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20">
                <a:tc>
                  <a:txBody>
                    <a:bodyPr/>
                    <a:lstStyle/>
                    <a:p>
                      <a:pPr marL="85090">
                        <a:lnSpc>
                          <a:spcPct val="100000"/>
                        </a:lnSpc>
                        <a:spcBef>
                          <a:spcPts val="270"/>
                        </a:spcBef>
                      </a:pPr>
                      <a:r>
                        <a:rPr sz="1800" spc="-10" dirty="0">
                          <a:latin typeface="Arial"/>
                          <a:cs typeface="Arial"/>
                        </a:rPr>
                        <a:t>2yr</a:t>
                      </a:r>
                      <a:r>
                        <a:rPr sz="1800" spc="-80" dirty="0">
                          <a:latin typeface="Arial"/>
                          <a:cs typeface="Arial"/>
                        </a:rPr>
                        <a:t> </a:t>
                      </a:r>
                      <a:r>
                        <a:rPr sz="1800" dirty="0">
                          <a:latin typeface="Arial"/>
                          <a:cs typeface="Arial"/>
                        </a:rPr>
                        <a:t>DFS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70"/>
                        </a:spcBef>
                      </a:pPr>
                      <a:r>
                        <a:rPr sz="1800" spc="-10" dirty="0">
                          <a:latin typeface="Arial"/>
                          <a:cs typeface="Arial"/>
                        </a:rPr>
                        <a:t>52</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48</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NS</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685800" y="1371600"/>
            <a:ext cx="9931400" cy="2889252"/>
          </a:xfrm>
          <a:prstGeom prst="rect">
            <a:avLst/>
          </a:prstGeom>
        </p:spPr>
        <p:txBody>
          <a:bodyPr vert="horz" wrap="square" lIns="0" tIns="0" rIns="0" bIns="0" rtlCol="0">
            <a:spAutoFit/>
          </a:bodyPr>
          <a:lstStyle/>
          <a:p>
            <a:pPr marL="355600" indent="-342900">
              <a:lnSpc>
                <a:spcPct val="200000"/>
              </a:lnSpc>
              <a:spcBef>
                <a:spcPts val="660"/>
              </a:spcBef>
              <a:buChar char="•"/>
              <a:tabLst>
                <a:tab pos="355600" algn="l"/>
                <a:tab pos="356235" algn="l"/>
              </a:tabLst>
            </a:pPr>
            <a:r>
              <a:rPr sz="2200" spc="-5" dirty="0" smtClean="0">
                <a:latin typeface="Arial"/>
                <a:cs typeface="Arial"/>
              </a:rPr>
              <a:t>Grade </a:t>
            </a:r>
            <a:r>
              <a:rPr sz="2200" spc="-5" dirty="0">
                <a:latin typeface="Arial"/>
                <a:cs typeface="Arial"/>
              </a:rPr>
              <a:t>I </a:t>
            </a:r>
            <a:r>
              <a:rPr sz="2200" dirty="0">
                <a:latin typeface="Arial"/>
                <a:cs typeface="Arial"/>
              </a:rPr>
              <a:t>skin</a:t>
            </a:r>
            <a:r>
              <a:rPr sz="2200" spc="-55" dirty="0">
                <a:latin typeface="Arial"/>
                <a:cs typeface="Arial"/>
              </a:rPr>
              <a:t> </a:t>
            </a:r>
            <a:r>
              <a:rPr sz="2200" spc="-10" dirty="0">
                <a:latin typeface="Arial"/>
                <a:cs typeface="Arial"/>
              </a:rPr>
              <a:t>GVHD</a:t>
            </a:r>
            <a:endParaRPr sz="2200" dirty="0">
              <a:latin typeface="Arial"/>
              <a:cs typeface="Arial"/>
            </a:endParaRPr>
          </a:p>
          <a:p>
            <a:pPr marL="756285" marR="5715" lvl="1" indent="-286385">
              <a:lnSpc>
                <a:spcPct val="200000"/>
              </a:lnSpc>
              <a:spcBef>
                <a:spcPts val="445"/>
              </a:spcBef>
              <a:buChar char="•"/>
              <a:tabLst>
                <a:tab pos="755650" algn="l"/>
                <a:tab pos="756920" algn="l"/>
                <a:tab pos="1837689" algn="l"/>
                <a:tab pos="2369820" algn="l"/>
                <a:tab pos="3156585" algn="l"/>
                <a:tab pos="4307205" algn="l"/>
                <a:tab pos="5463540" algn="l"/>
              </a:tabLst>
            </a:pPr>
            <a:r>
              <a:rPr sz="1800" dirty="0">
                <a:latin typeface="Arial"/>
                <a:cs typeface="Arial"/>
              </a:rPr>
              <a:t>M</a:t>
            </a:r>
            <a:r>
              <a:rPr sz="1800" spc="-15" dirty="0">
                <a:latin typeface="Arial"/>
                <a:cs typeface="Arial"/>
              </a:rPr>
              <a:t>ana</a:t>
            </a:r>
            <a:r>
              <a:rPr sz="1800" dirty="0">
                <a:latin typeface="Arial"/>
                <a:cs typeface="Arial"/>
              </a:rPr>
              <a:t>g</a:t>
            </a:r>
            <a:r>
              <a:rPr sz="1800" spc="-15" dirty="0">
                <a:latin typeface="Arial"/>
                <a:cs typeface="Arial"/>
              </a:rPr>
              <a:t>e</a:t>
            </a:r>
            <a:r>
              <a:rPr sz="1800" spc="-5" dirty="0">
                <a:latin typeface="Arial"/>
                <a:cs typeface="Arial"/>
              </a:rPr>
              <a:t>d</a:t>
            </a:r>
            <a:r>
              <a:rPr sz="1800" dirty="0">
                <a:latin typeface="Arial"/>
                <a:cs typeface="Arial"/>
              </a:rPr>
              <a:t>	</a:t>
            </a:r>
            <a:r>
              <a:rPr sz="1800" spc="-35" dirty="0">
                <a:latin typeface="Arial"/>
                <a:cs typeface="Arial"/>
              </a:rPr>
              <a:t>w</a:t>
            </a:r>
            <a:r>
              <a:rPr sz="1800" spc="-10" dirty="0">
                <a:latin typeface="Arial"/>
                <a:cs typeface="Arial"/>
              </a:rPr>
              <a:t>i</a:t>
            </a:r>
            <a:r>
              <a:rPr sz="1800" dirty="0">
                <a:latin typeface="Arial"/>
                <a:cs typeface="Arial"/>
              </a:rPr>
              <a:t>t</a:t>
            </a:r>
            <a:r>
              <a:rPr sz="1800" spc="-5" dirty="0">
                <a:latin typeface="Arial"/>
                <a:cs typeface="Arial"/>
              </a:rPr>
              <a:t>h</a:t>
            </a:r>
            <a:r>
              <a:rPr sz="1800" dirty="0">
                <a:latin typeface="Arial"/>
                <a:cs typeface="Arial"/>
              </a:rPr>
              <a:t>	</a:t>
            </a:r>
            <a:r>
              <a:rPr sz="1800" dirty="0" smtClean="0">
                <a:latin typeface="Arial"/>
                <a:cs typeface="Arial"/>
              </a:rPr>
              <a:t>t</a:t>
            </a:r>
            <a:r>
              <a:rPr sz="1800" spc="-15" dirty="0" smtClean="0">
                <a:latin typeface="Arial"/>
                <a:cs typeface="Arial"/>
              </a:rPr>
              <a:t>op</a:t>
            </a:r>
            <a:r>
              <a:rPr sz="1800" spc="-10" dirty="0" smtClean="0">
                <a:latin typeface="Arial"/>
                <a:cs typeface="Arial"/>
              </a:rPr>
              <a:t>i</a:t>
            </a:r>
            <a:r>
              <a:rPr sz="1800" dirty="0" smtClean="0">
                <a:latin typeface="Arial"/>
                <a:cs typeface="Arial"/>
              </a:rPr>
              <a:t>c</a:t>
            </a:r>
            <a:r>
              <a:rPr sz="1800" spc="-15" dirty="0" smtClean="0">
                <a:latin typeface="Arial"/>
                <a:cs typeface="Arial"/>
              </a:rPr>
              <a:t>a</a:t>
            </a:r>
            <a:r>
              <a:rPr sz="1800" spc="-5" dirty="0" smtClean="0">
                <a:latin typeface="Arial"/>
                <a:cs typeface="Arial"/>
              </a:rPr>
              <a:t>l</a:t>
            </a:r>
            <a:r>
              <a:rPr lang="tr-TR" sz="1800" spc="-5" dirty="0" smtClean="0">
                <a:latin typeface="Arial"/>
                <a:cs typeface="Arial"/>
              </a:rPr>
              <a:t> </a:t>
            </a:r>
            <a:r>
              <a:rPr lang="tr-TR" sz="1800" spc="-5" dirty="0" err="1" smtClean="0">
                <a:latin typeface="Arial"/>
                <a:cs typeface="Arial"/>
              </a:rPr>
              <a:t>steroid</a:t>
            </a:r>
            <a:r>
              <a:rPr lang="tr-TR" sz="1800" spc="-5" dirty="0" smtClean="0">
                <a:latin typeface="Arial"/>
                <a:cs typeface="Arial"/>
              </a:rPr>
              <a:t>  </a:t>
            </a:r>
            <a:r>
              <a:rPr sz="1800" dirty="0" smtClean="0">
                <a:latin typeface="Arial"/>
                <a:cs typeface="Arial"/>
              </a:rPr>
              <a:t>t</a:t>
            </a:r>
            <a:r>
              <a:rPr sz="1800" spc="-15" dirty="0" smtClean="0">
                <a:latin typeface="Arial"/>
                <a:cs typeface="Arial"/>
              </a:rPr>
              <a:t>he</a:t>
            </a:r>
            <a:r>
              <a:rPr sz="1800" spc="-5" dirty="0" smtClean="0">
                <a:latin typeface="Arial"/>
                <a:cs typeface="Arial"/>
              </a:rPr>
              <a:t>r</a:t>
            </a:r>
            <a:r>
              <a:rPr sz="1800" dirty="0" smtClean="0">
                <a:latin typeface="Arial"/>
                <a:cs typeface="Arial"/>
              </a:rPr>
              <a:t>apy </a:t>
            </a:r>
            <a:r>
              <a:rPr sz="1800" spc="-15" dirty="0" smtClean="0">
                <a:latin typeface="Arial"/>
                <a:cs typeface="Arial"/>
              </a:rPr>
              <a:t> </a:t>
            </a:r>
            <a:r>
              <a:rPr sz="1800" dirty="0" smtClean="0">
                <a:latin typeface="Arial"/>
                <a:cs typeface="Arial"/>
              </a:rPr>
              <a:t>+</a:t>
            </a:r>
            <a:r>
              <a:rPr lang="tr-TR" sz="1800" dirty="0" smtClean="0">
                <a:latin typeface="Arial"/>
                <a:cs typeface="Arial"/>
              </a:rPr>
              <a:t> </a:t>
            </a:r>
            <a:r>
              <a:rPr sz="1800" spc="-10" dirty="0" smtClean="0">
                <a:latin typeface="Arial"/>
                <a:cs typeface="Arial"/>
              </a:rPr>
              <a:t>op</a:t>
            </a:r>
            <a:r>
              <a:rPr sz="1800" dirty="0" smtClean="0">
                <a:latin typeface="Arial"/>
                <a:cs typeface="Arial"/>
              </a:rPr>
              <a:t>t</a:t>
            </a:r>
            <a:r>
              <a:rPr sz="1800" spc="-10" dirty="0" smtClean="0">
                <a:latin typeface="Arial"/>
                <a:cs typeface="Arial"/>
              </a:rPr>
              <a:t>i</a:t>
            </a:r>
            <a:r>
              <a:rPr sz="1800" dirty="0" smtClean="0">
                <a:latin typeface="Arial"/>
                <a:cs typeface="Arial"/>
              </a:rPr>
              <a:t>m</a:t>
            </a:r>
            <a:r>
              <a:rPr sz="1800" spc="-10" dirty="0" smtClean="0">
                <a:latin typeface="Arial"/>
                <a:cs typeface="Arial"/>
              </a:rPr>
              <a:t>i</a:t>
            </a:r>
            <a:r>
              <a:rPr sz="1800" dirty="0" smtClean="0">
                <a:latin typeface="Arial"/>
                <a:cs typeface="Arial"/>
              </a:rPr>
              <a:t>zin</a:t>
            </a:r>
            <a:r>
              <a:rPr sz="1800" spc="-5" dirty="0" smtClean="0">
                <a:latin typeface="Arial"/>
                <a:cs typeface="Arial"/>
              </a:rPr>
              <a:t>g</a:t>
            </a:r>
            <a:r>
              <a:rPr lang="tr-TR" dirty="0" smtClean="0">
                <a:latin typeface="Arial"/>
                <a:cs typeface="Arial"/>
              </a:rPr>
              <a:t> </a:t>
            </a:r>
            <a:r>
              <a:rPr sz="1800" spc="-10" dirty="0" smtClean="0">
                <a:latin typeface="Arial"/>
                <a:cs typeface="Arial"/>
              </a:rPr>
              <a:t>i</a:t>
            </a:r>
            <a:r>
              <a:rPr sz="1800" dirty="0" smtClean="0">
                <a:latin typeface="Arial"/>
                <a:cs typeface="Arial"/>
              </a:rPr>
              <a:t>mm</a:t>
            </a:r>
            <a:r>
              <a:rPr sz="1800" spc="-15" dirty="0" smtClean="0">
                <a:latin typeface="Arial"/>
                <a:cs typeface="Arial"/>
              </a:rPr>
              <a:t>uno</a:t>
            </a:r>
            <a:r>
              <a:rPr sz="1800" spc="0" dirty="0" smtClean="0">
                <a:latin typeface="Arial"/>
                <a:cs typeface="Arial"/>
              </a:rPr>
              <a:t>s</a:t>
            </a:r>
            <a:r>
              <a:rPr sz="1800" spc="-15" dirty="0" smtClean="0">
                <a:latin typeface="Arial"/>
                <a:cs typeface="Arial"/>
              </a:rPr>
              <a:t>u</a:t>
            </a:r>
            <a:r>
              <a:rPr sz="1800" dirty="0" smtClean="0">
                <a:latin typeface="Arial"/>
                <a:cs typeface="Arial"/>
              </a:rPr>
              <a:t>p</a:t>
            </a:r>
            <a:r>
              <a:rPr sz="1800" spc="-15" dirty="0" smtClean="0">
                <a:latin typeface="Arial"/>
                <a:cs typeface="Arial"/>
              </a:rPr>
              <a:t>p</a:t>
            </a:r>
            <a:r>
              <a:rPr sz="1800" spc="-5" dirty="0" smtClean="0">
                <a:latin typeface="Arial"/>
                <a:cs typeface="Arial"/>
              </a:rPr>
              <a:t>r</a:t>
            </a:r>
            <a:r>
              <a:rPr sz="1800" spc="-15" dirty="0" smtClean="0">
                <a:latin typeface="Arial"/>
                <a:cs typeface="Arial"/>
              </a:rPr>
              <a:t>e</a:t>
            </a:r>
            <a:r>
              <a:rPr sz="1800" spc="-5" dirty="0" smtClean="0">
                <a:latin typeface="Arial"/>
                <a:cs typeface="Arial"/>
              </a:rPr>
              <a:t>s</a:t>
            </a:r>
            <a:r>
              <a:rPr sz="1800" dirty="0" smtClean="0">
                <a:latin typeface="Arial"/>
                <a:cs typeface="Arial"/>
              </a:rPr>
              <a:t>s</a:t>
            </a:r>
            <a:r>
              <a:rPr sz="1800" spc="-10" dirty="0" smtClean="0">
                <a:latin typeface="Arial"/>
                <a:cs typeface="Arial"/>
              </a:rPr>
              <a:t>i</a:t>
            </a:r>
            <a:r>
              <a:rPr sz="1800" dirty="0" smtClean="0">
                <a:latin typeface="Arial"/>
                <a:cs typeface="Arial"/>
              </a:rPr>
              <a:t>o</a:t>
            </a:r>
            <a:r>
              <a:rPr sz="1800" spc="-5" dirty="0" smtClean="0">
                <a:latin typeface="Arial"/>
                <a:cs typeface="Arial"/>
              </a:rPr>
              <a:t>n  </a:t>
            </a:r>
            <a:r>
              <a:rPr sz="1800" spc="-10" dirty="0">
                <a:latin typeface="Arial"/>
                <a:cs typeface="Arial"/>
              </a:rPr>
              <a:t>levels</a:t>
            </a:r>
            <a:endParaRPr sz="1800" dirty="0">
              <a:latin typeface="Arial"/>
              <a:cs typeface="Arial"/>
            </a:endParaRPr>
          </a:p>
          <a:p>
            <a:pPr marL="355600" marR="6985" indent="-342900">
              <a:lnSpc>
                <a:spcPct val="200000"/>
              </a:lnSpc>
              <a:spcBef>
                <a:spcPts val="1165"/>
              </a:spcBef>
              <a:buChar char="•"/>
              <a:tabLst>
                <a:tab pos="355600" algn="l"/>
                <a:tab pos="356235" algn="l"/>
              </a:tabLst>
            </a:pPr>
            <a:r>
              <a:rPr sz="2200" spc="-5" dirty="0">
                <a:latin typeface="Arial"/>
                <a:cs typeface="Arial"/>
              </a:rPr>
              <a:t>Non-absorbable steroid are very </a:t>
            </a:r>
            <a:r>
              <a:rPr sz="2200" dirty="0">
                <a:latin typeface="Arial"/>
                <a:cs typeface="Arial"/>
              </a:rPr>
              <a:t>useful </a:t>
            </a:r>
            <a:r>
              <a:rPr sz="2200" spc="-5" dirty="0">
                <a:latin typeface="Arial"/>
                <a:cs typeface="Arial"/>
              </a:rPr>
              <a:t>adjuvant </a:t>
            </a:r>
            <a:r>
              <a:rPr sz="2200" dirty="0">
                <a:latin typeface="Arial"/>
                <a:cs typeface="Arial"/>
              </a:rPr>
              <a:t>therapy  </a:t>
            </a:r>
            <a:r>
              <a:rPr sz="2200" spc="-5" dirty="0">
                <a:latin typeface="Arial"/>
                <a:cs typeface="Arial"/>
              </a:rPr>
              <a:t>in GI</a:t>
            </a:r>
            <a:r>
              <a:rPr sz="2200" spc="-70" dirty="0">
                <a:latin typeface="Arial"/>
                <a:cs typeface="Arial"/>
              </a:rPr>
              <a:t> </a:t>
            </a:r>
            <a:r>
              <a:rPr sz="2200" spc="-10" dirty="0">
                <a:latin typeface="Arial"/>
                <a:cs typeface="Arial"/>
              </a:rPr>
              <a:t>GVHD</a:t>
            </a:r>
            <a:endParaRPr sz="2200" dirty="0">
              <a:latin typeface="Arial"/>
              <a:cs typeface="Arial"/>
            </a:endParaRPr>
          </a:p>
          <a:p>
            <a:pPr marL="355600" marR="5080" indent="-342900">
              <a:lnSpc>
                <a:spcPct val="200000"/>
              </a:lnSpc>
              <a:spcBef>
                <a:spcPts val="1200"/>
              </a:spcBef>
              <a:buChar char="•"/>
              <a:tabLst>
                <a:tab pos="355600" algn="l"/>
                <a:tab pos="356235" algn="l"/>
                <a:tab pos="1510665" algn="l"/>
                <a:tab pos="2903855" algn="l"/>
                <a:tab pos="3952240" algn="l"/>
                <a:tab pos="4612005" algn="l"/>
                <a:tab pos="5162550" algn="l"/>
                <a:tab pos="6475730" algn="l"/>
                <a:tab pos="6870700" algn="l"/>
              </a:tabLst>
            </a:pPr>
            <a:r>
              <a:rPr sz="2200" spc="-5" dirty="0">
                <a:latin typeface="Arial"/>
                <a:cs typeface="Arial"/>
              </a:rPr>
              <a:t>Sur</a:t>
            </a:r>
            <a:r>
              <a:rPr sz="2200" spc="-15" dirty="0">
                <a:latin typeface="Arial"/>
                <a:cs typeface="Arial"/>
              </a:rPr>
              <a:t>v</a:t>
            </a:r>
            <a:r>
              <a:rPr sz="2200" spc="-5" dirty="0">
                <a:latin typeface="Arial"/>
                <a:cs typeface="Arial"/>
              </a:rPr>
              <a:t>i</a:t>
            </a:r>
            <a:r>
              <a:rPr sz="2200" spc="-15" dirty="0">
                <a:latin typeface="Arial"/>
                <a:cs typeface="Arial"/>
              </a:rPr>
              <a:t>v</a:t>
            </a:r>
            <a:r>
              <a:rPr sz="2200" spc="-5" dirty="0">
                <a:latin typeface="Arial"/>
                <a:cs typeface="Arial"/>
              </a:rPr>
              <a:t>al</a:t>
            </a:r>
            <a:r>
              <a:rPr sz="2200" dirty="0">
                <a:latin typeface="Arial"/>
                <a:cs typeface="Arial"/>
              </a:rPr>
              <a:t>	c</a:t>
            </a:r>
            <a:r>
              <a:rPr sz="2200" spc="-5" dirty="0">
                <a:latin typeface="Arial"/>
                <a:cs typeface="Arial"/>
              </a:rPr>
              <a:t>o</a:t>
            </a:r>
            <a:r>
              <a:rPr sz="2200" spc="0" dirty="0">
                <a:latin typeface="Arial"/>
                <a:cs typeface="Arial"/>
              </a:rPr>
              <a:t>r</a:t>
            </a:r>
            <a:r>
              <a:rPr sz="2200" spc="-5" dirty="0">
                <a:latin typeface="Arial"/>
                <a:cs typeface="Arial"/>
              </a:rPr>
              <a:t>relates</a:t>
            </a:r>
            <a:r>
              <a:rPr sz="2200" dirty="0">
                <a:latin typeface="Arial"/>
                <a:cs typeface="Arial"/>
              </a:rPr>
              <a:t>	</a:t>
            </a:r>
            <a:r>
              <a:rPr sz="2200" spc="-5" dirty="0">
                <a:latin typeface="Arial"/>
                <a:cs typeface="Arial"/>
              </a:rPr>
              <a:t>dire</a:t>
            </a:r>
            <a:r>
              <a:rPr sz="2200" dirty="0">
                <a:latin typeface="Arial"/>
                <a:cs typeface="Arial"/>
              </a:rPr>
              <a:t>c</a:t>
            </a:r>
            <a:r>
              <a:rPr sz="2200" spc="-5" dirty="0">
                <a:latin typeface="Arial"/>
                <a:cs typeface="Arial"/>
              </a:rPr>
              <a:t>tly</a:t>
            </a:r>
            <a:r>
              <a:rPr sz="2200" dirty="0">
                <a:latin typeface="Arial"/>
                <a:cs typeface="Arial"/>
              </a:rPr>
              <a:t>	</a:t>
            </a:r>
            <a:r>
              <a:rPr sz="2200" spc="-10" dirty="0">
                <a:latin typeface="Arial"/>
                <a:cs typeface="Arial"/>
              </a:rPr>
              <a:t>w</a:t>
            </a:r>
            <a:r>
              <a:rPr sz="2200" spc="-5" dirty="0">
                <a:latin typeface="Arial"/>
                <a:cs typeface="Arial"/>
              </a:rPr>
              <a:t>ith</a:t>
            </a:r>
            <a:r>
              <a:rPr sz="2200" dirty="0">
                <a:latin typeface="Arial"/>
                <a:cs typeface="Arial"/>
              </a:rPr>
              <a:t>	</a:t>
            </a:r>
            <a:r>
              <a:rPr sz="2200" spc="-5" dirty="0">
                <a:latin typeface="Arial"/>
                <a:cs typeface="Arial"/>
              </a:rPr>
              <a:t>t</a:t>
            </a:r>
            <a:r>
              <a:rPr sz="2200" spc="-15" dirty="0">
                <a:latin typeface="Arial"/>
                <a:cs typeface="Arial"/>
              </a:rPr>
              <a:t>h</a:t>
            </a:r>
            <a:r>
              <a:rPr sz="2200" spc="-5" dirty="0">
                <a:latin typeface="Arial"/>
                <a:cs typeface="Arial"/>
              </a:rPr>
              <a:t>e</a:t>
            </a:r>
            <a:r>
              <a:rPr sz="2200" dirty="0">
                <a:latin typeface="Arial"/>
                <a:cs typeface="Arial"/>
              </a:rPr>
              <a:t>	</a:t>
            </a:r>
            <a:r>
              <a:rPr sz="2200" spc="-5" dirty="0">
                <a:latin typeface="Arial"/>
                <a:cs typeface="Arial"/>
              </a:rPr>
              <a:t>re</a:t>
            </a:r>
            <a:r>
              <a:rPr sz="2200" dirty="0">
                <a:latin typeface="Arial"/>
                <a:cs typeface="Arial"/>
              </a:rPr>
              <a:t>s</a:t>
            </a:r>
            <a:r>
              <a:rPr sz="2200" spc="-5" dirty="0">
                <a:latin typeface="Arial"/>
                <a:cs typeface="Arial"/>
              </a:rPr>
              <a:t>pon</a:t>
            </a:r>
            <a:r>
              <a:rPr sz="2200" dirty="0">
                <a:latin typeface="Arial"/>
                <a:cs typeface="Arial"/>
              </a:rPr>
              <a:t>s</a:t>
            </a:r>
            <a:r>
              <a:rPr sz="2200" spc="-5" dirty="0">
                <a:latin typeface="Arial"/>
                <a:cs typeface="Arial"/>
              </a:rPr>
              <a:t>e</a:t>
            </a:r>
            <a:r>
              <a:rPr sz="2200" dirty="0">
                <a:latin typeface="Arial"/>
                <a:cs typeface="Arial"/>
              </a:rPr>
              <a:t>	</a:t>
            </a:r>
            <a:r>
              <a:rPr sz="2200" spc="-5" dirty="0" smtClean="0">
                <a:latin typeface="Arial"/>
                <a:cs typeface="Arial"/>
              </a:rPr>
              <a:t>to</a:t>
            </a:r>
            <a:r>
              <a:rPr lang="tr-TR" sz="2200" dirty="0" smtClean="0">
                <a:latin typeface="Arial"/>
                <a:cs typeface="Arial"/>
              </a:rPr>
              <a:t> </a:t>
            </a:r>
            <a:r>
              <a:rPr sz="2200" spc="-5" dirty="0" smtClean="0">
                <a:latin typeface="Arial"/>
                <a:cs typeface="Arial"/>
              </a:rPr>
              <a:t>initial  </a:t>
            </a:r>
            <a:r>
              <a:rPr sz="2200" spc="-5" dirty="0">
                <a:latin typeface="Arial"/>
                <a:cs typeface="Arial"/>
              </a:rPr>
              <a:t>therapy</a:t>
            </a:r>
            <a:endParaRPr sz="2200" dirty="0">
              <a:latin typeface="Arial"/>
              <a:cs typeface="Aria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7" name="object 62"/>
          <p:cNvSpPr txBox="1">
            <a:spLocks/>
          </p:cNvSpPr>
          <p:nvPr/>
        </p:nvSpPr>
        <p:spPr>
          <a:xfrm>
            <a:off x="457200" y="685800"/>
            <a:ext cx="10972800" cy="637238"/>
          </a:xfrm>
          <a:prstGeom prst="rect">
            <a:avLst/>
          </a:prstGeom>
        </p:spPr>
        <p:txBody>
          <a:bodyPr vert="horz" wrap="square" lIns="0" tIns="143395" rIns="0" bIns="0" rtlCol="0">
            <a:spAutoFit/>
          </a:bodyPr>
          <a:lstStyle/>
          <a:p>
            <a:pPr marL="371475" marR="0" lvl="0" indent="0"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5" normalizeH="0" baseline="0" noProof="0" smtClean="0">
                <a:ln>
                  <a:noFill/>
                </a:ln>
                <a:solidFill>
                  <a:srgbClr val="31859C"/>
                </a:solidFill>
                <a:effectLst/>
                <a:uLnTx/>
                <a:uFillTx/>
                <a:latin typeface="Calibri"/>
                <a:ea typeface="+mj-ea"/>
                <a:cs typeface="Calibri"/>
              </a:rPr>
              <a:t>Acute </a:t>
            </a:r>
            <a:r>
              <a:rPr kumimoji="0" lang="tr-TR" sz="3200" b="1" i="0" u="none" strike="noStrike" kern="0" cap="none" spc="0" normalizeH="0" baseline="0" noProof="0" smtClean="0">
                <a:ln>
                  <a:noFill/>
                </a:ln>
                <a:solidFill>
                  <a:srgbClr val="31859C"/>
                </a:solidFill>
                <a:effectLst/>
                <a:uLnTx/>
                <a:uFillTx/>
                <a:latin typeface="Calibri"/>
                <a:ea typeface="+mj-ea"/>
                <a:cs typeface="Calibri"/>
              </a:rPr>
              <a:t>GVHD</a:t>
            </a:r>
            <a:r>
              <a:rPr kumimoji="0" lang="tr-TR" sz="3200" b="1" i="0" u="none" strike="noStrike" kern="0" cap="none" spc="-110" normalizeH="0" baseline="0" noProof="0" smtClean="0">
                <a:ln>
                  <a:noFill/>
                </a:ln>
                <a:solidFill>
                  <a:srgbClr val="31859C"/>
                </a:solidFill>
                <a:effectLst/>
                <a:uLnTx/>
                <a:uFillTx/>
                <a:latin typeface="Calibri"/>
                <a:ea typeface="+mj-ea"/>
                <a:cs typeface="Calibri"/>
              </a:rPr>
              <a:t> </a:t>
            </a:r>
            <a:r>
              <a:rPr kumimoji="0" lang="tr-TR" sz="3200" b="1" i="0" u="none" strike="noStrike" kern="0" cap="none" spc="-5" normalizeH="0" baseline="0" noProof="0" smtClean="0">
                <a:ln>
                  <a:noFill/>
                </a:ln>
                <a:solidFill>
                  <a:srgbClr val="31859C"/>
                </a:solidFill>
                <a:effectLst/>
                <a:uLnTx/>
                <a:uFillTx/>
                <a:latin typeface="Calibri"/>
                <a:ea typeface="+mj-ea"/>
                <a:cs typeface="Calibri"/>
              </a:rPr>
              <a:t>Treatment</a:t>
            </a:r>
            <a:endParaRPr kumimoji="0" lang="tr-TR" sz="3200" b="1" i="0" u="none" strike="noStrike" kern="0" cap="none" spc="0" normalizeH="0" baseline="0" noProof="0" dirty="0">
              <a:ln>
                <a:noFill/>
              </a:ln>
              <a:solidFill>
                <a:srgbClr val="31859C"/>
              </a:solidFill>
              <a:effectLst/>
              <a:uLnTx/>
              <a:uFillTx/>
              <a:latin typeface="Calibri"/>
              <a:ea typeface="+mj-ea"/>
              <a:cs typeface="Calibri"/>
            </a:endParaRPr>
          </a:p>
        </p:txBody>
      </p:sp>
      <p:sp>
        <p:nvSpPr>
          <p:cNvPr id="5" name="object 63"/>
          <p:cNvSpPr txBox="1"/>
          <p:nvPr/>
        </p:nvSpPr>
        <p:spPr>
          <a:xfrm>
            <a:off x="685801" y="4876800"/>
            <a:ext cx="4876800" cy="1607491"/>
          </a:xfrm>
          <a:prstGeom prst="rect">
            <a:avLst/>
          </a:prstGeom>
          <a:solidFill>
            <a:schemeClr val="accent6">
              <a:lumMod val="60000"/>
              <a:lumOff val="40000"/>
            </a:schemeClr>
          </a:solidFill>
        </p:spPr>
        <p:txBody>
          <a:bodyPr vert="horz" wrap="square" lIns="0" tIns="0" rIns="0" bIns="0" rtlCol="0">
            <a:spAutoFit/>
          </a:bodyPr>
          <a:lstStyle/>
          <a:p>
            <a:pPr marL="355600" indent="-342900">
              <a:lnSpc>
                <a:spcPct val="100000"/>
              </a:lnSpc>
              <a:buChar char="•"/>
              <a:tabLst>
                <a:tab pos="354965" algn="l"/>
                <a:tab pos="355600" algn="l"/>
              </a:tabLst>
            </a:pPr>
            <a:r>
              <a:rPr sz="2400" spc="-5" dirty="0">
                <a:latin typeface="Arial"/>
                <a:cs typeface="Arial"/>
              </a:rPr>
              <a:t>Topical</a:t>
            </a:r>
            <a:r>
              <a:rPr sz="2400" spc="-75" dirty="0">
                <a:latin typeface="Arial"/>
                <a:cs typeface="Arial"/>
              </a:rPr>
              <a:t> </a:t>
            </a:r>
            <a:r>
              <a:rPr sz="2400" spc="-5" dirty="0">
                <a:latin typeface="Arial"/>
                <a:cs typeface="Arial"/>
              </a:rPr>
              <a:t>Steroids</a:t>
            </a:r>
            <a:endParaRPr sz="2400" dirty="0">
              <a:latin typeface="Arial"/>
              <a:cs typeface="Arial"/>
            </a:endParaRPr>
          </a:p>
          <a:p>
            <a:pPr marL="756285" lvl="1" indent="-286385">
              <a:lnSpc>
                <a:spcPct val="100000"/>
              </a:lnSpc>
              <a:spcBef>
                <a:spcPts val="960"/>
              </a:spcBef>
              <a:buChar char="•"/>
              <a:tabLst>
                <a:tab pos="756285" algn="l"/>
                <a:tab pos="756920" algn="l"/>
              </a:tabLst>
            </a:pPr>
            <a:r>
              <a:rPr sz="2000" dirty="0" smtClean="0">
                <a:latin typeface="Arial"/>
                <a:cs typeface="Arial"/>
              </a:rPr>
              <a:t>Triamcinolone </a:t>
            </a:r>
            <a:r>
              <a:rPr sz="2000" dirty="0">
                <a:latin typeface="Arial"/>
                <a:cs typeface="Arial"/>
              </a:rPr>
              <a:t>acetone </a:t>
            </a:r>
            <a:r>
              <a:rPr sz="2000" spc="-5" dirty="0">
                <a:latin typeface="Arial"/>
                <a:cs typeface="Arial"/>
              </a:rPr>
              <a:t>0.1%</a:t>
            </a:r>
            <a:r>
              <a:rPr sz="2000" spc="-150" dirty="0">
                <a:latin typeface="Arial"/>
                <a:cs typeface="Arial"/>
              </a:rPr>
              <a:t> </a:t>
            </a:r>
            <a:r>
              <a:rPr sz="2000" dirty="0">
                <a:latin typeface="Arial"/>
                <a:cs typeface="Arial"/>
              </a:rPr>
              <a:t>cream</a:t>
            </a:r>
          </a:p>
          <a:p>
            <a:pPr marL="1155700" lvl="2" indent="-228600">
              <a:lnSpc>
                <a:spcPct val="100000"/>
              </a:lnSpc>
              <a:spcBef>
                <a:spcPts val="990"/>
              </a:spcBef>
              <a:buChar char="•"/>
              <a:tabLst>
                <a:tab pos="1155065" algn="l"/>
                <a:tab pos="1155700" algn="l"/>
              </a:tabLst>
            </a:pPr>
            <a:r>
              <a:rPr sz="1800" spc="-10" dirty="0">
                <a:latin typeface="Arial"/>
                <a:cs typeface="Arial"/>
              </a:rPr>
              <a:t>Apply twice</a:t>
            </a:r>
            <a:r>
              <a:rPr sz="1800" spc="-15" dirty="0">
                <a:latin typeface="Arial"/>
                <a:cs typeface="Arial"/>
              </a:rPr>
              <a:t> </a:t>
            </a:r>
            <a:r>
              <a:rPr sz="1800" spc="-10" dirty="0">
                <a:latin typeface="Arial"/>
                <a:cs typeface="Arial"/>
              </a:rPr>
              <a:t>daily</a:t>
            </a:r>
            <a:endParaRPr sz="1800" dirty="0">
              <a:latin typeface="Arial"/>
              <a:cs typeface="Arial"/>
            </a:endParaRPr>
          </a:p>
          <a:p>
            <a:pPr marL="1155700" lvl="2" indent="-228600">
              <a:lnSpc>
                <a:spcPct val="100000"/>
              </a:lnSpc>
              <a:spcBef>
                <a:spcPts val="985"/>
              </a:spcBef>
              <a:buChar char="•"/>
              <a:tabLst>
                <a:tab pos="1155065" algn="l"/>
                <a:tab pos="1155700" algn="l"/>
              </a:tabLst>
            </a:pPr>
            <a:r>
              <a:rPr sz="1800" spc="-5" dirty="0">
                <a:latin typeface="Arial"/>
                <a:cs typeface="Arial"/>
              </a:rPr>
              <a:t>Do </a:t>
            </a:r>
            <a:r>
              <a:rPr sz="1800" spc="-10" dirty="0">
                <a:latin typeface="Arial"/>
                <a:cs typeface="Arial"/>
              </a:rPr>
              <a:t>not </a:t>
            </a:r>
            <a:r>
              <a:rPr sz="1800" spc="-5" dirty="0">
                <a:latin typeface="Arial"/>
                <a:cs typeface="Arial"/>
              </a:rPr>
              <a:t>use </a:t>
            </a:r>
            <a:r>
              <a:rPr sz="1800" spc="-10" dirty="0">
                <a:latin typeface="Arial"/>
                <a:cs typeface="Arial"/>
              </a:rPr>
              <a:t>on</a:t>
            </a:r>
            <a:r>
              <a:rPr sz="1800" spc="-50" dirty="0">
                <a:latin typeface="Arial"/>
                <a:cs typeface="Arial"/>
              </a:rPr>
              <a:t> </a:t>
            </a:r>
            <a:r>
              <a:rPr sz="1800" spc="-5" dirty="0" smtClean="0">
                <a:latin typeface="Arial"/>
                <a:cs typeface="Arial"/>
              </a:rPr>
              <a:t>face</a:t>
            </a:r>
            <a:endParaRPr sz="1800" dirty="0">
              <a:latin typeface="Arial"/>
              <a:cs typeface="Arial"/>
            </a:endParaRPr>
          </a:p>
        </p:txBody>
      </p:sp>
      <p:sp>
        <p:nvSpPr>
          <p:cNvPr id="6" name="object 63"/>
          <p:cNvSpPr txBox="1"/>
          <p:nvPr/>
        </p:nvSpPr>
        <p:spPr>
          <a:xfrm>
            <a:off x="5791200" y="5257800"/>
            <a:ext cx="5208693" cy="1204817"/>
          </a:xfrm>
          <a:prstGeom prst="rect">
            <a:avLst/>
          </a:prstGeom>
          <a:solidFill>
            <a:srgbClr val="C0504D"/>
          </a:solidFill>
        </p:spPr>
        <p:txBody>
          <a:bodyPr vert="horz" wrap="square" lIns="0" tIns="0" rIns="0" bIns="0" rtlCol="0">
            <a:spAutoFit/>
          </a:bodyPr>
          <a:lstStyle/>
          <a:p>
            <a:pPr marL="355600" indent="-342900">
              <a:lnSpc>
                <a:spcPct val="100000"/>
              </a:lnSpc>
              <a:spcBef>
                <a:spcPts val="900"/>
              </a:spcBef>
              <a:buChar char="•"/>
              <a:tabLst>
                <a:tab pos="354965" algn="l"/>
                <a:tab pos="355600" algn="l"/>
              </a:tabLst>
            </a:pPr>
            <a:r>
              <a:rPr sz="2400" spc="-5" dirty="0" smtClean="0">
                <a:latin typeface="Arial"/>
                <a:cs typeface="Arial"/>
              </a:rPr>
              <a:t>Calcineurin</a:t>
            </a:r>
            <a:r>
              <a:rPr sz="2400" spc="-40" dirty="0" smtClean="0">
                <a:latin typeface="Arial"/>
                <a:cs typeface="Arial"/>
              </a:rPr>
              <a:t> </a:t>
            </a:r>
            <a:r>
              <a:rPr sz="2400" spc="-5" dirty="0">
                <a:latin typeface="Arial"/>
                <a:cs typeface="Arial"/>
              </a:rPr>
              <a:t>inhibitors:</a:t>
            </a:r>
            <a:endParaRPr sz="2400" dirty="0">
              <a:latin typeface="Arial"/>
              <a:cs typeface="Arial"/>
            </a:endParaRPr>
          </a:p>
          <a:p>
            <a:pPr marL="756285" lvl="1" indent="-286385">
              <a:lnSpc>
                <a:spcPct val="100000"/>
              </a:lnSpc>
              <a:spcBef>
                <a:spcPts val="965"/>
              </a:spcBef>
              <a:buChar char="•"/>
              <a:tabLst>
                <a:tab pos="756285" algn="l"/>
                <a:tab pos="756920" algn="l"/>
              </a:tabLst>
            </a:pPr>
            <a:r>
              <a:rPr sz="2000" dirty="0">
                <a:latin typeface="Arial"/>
                <a:cs typeface="Arial"/>
              </a:rPr>
              <a:t>Tacrolimus cream 0.03% or</a:t>
            </a:r>
            <a:r>
              <a:rPr sz="2000" spc="-185" dirty="0">
                <a:latin typeface="Arial"/>
                <a:cs typeface="Arial"/>
              </a:rPr>
              <a:t> </a:t>
            </a:r>
            <a:r>
              <a:rPr sz="2000" spc="-5" dirty="0">
                <a:latin typeface="Arial"/>
                <a:cs typeface="Arial"/>
              </a:rPr>
              <a:t>0.1%</a:t>
            </a:r>
            <a:endParaRPr sz="2000" dirty="0">
              <a:latin typeface="Arial"/>
              <a:cs typeface="Arial"/>
            </a:endParaRPr>
          </a:p>
          <a:p>
            <a:pPr marL="1155700" lvl="2" indent="-228600">
              <a:lnSpc>
                <a:spcPct val="100000"/>
              </a:lnSpc>
              <a:spcBef>
                <a:spcPts val="990"/>
              </a:spcBef>
              <a:buChar char="•"/>
              <a:tabLst>
                <a:tab pos="1155065" algn="l"/>
                <a:tab pos="1155700" algn="l"/>
              </a:tabLst>
            </a:pPr>
            <a:r>
              <a:rPr sz="1800" spc="-10" dirty="0">
                <a:latin typeface="Arial"/>
                <a:cs typeface="Arial"/>
              </a:rPr>
              <a:t>Apply twice</a:t>
            </a:r>
            <a:r>
              <a:rPr sz="1800" spc="-15" dirty="0">
                <a:latin typeface="Arial"/>
                <a:cs typeface="Arial"/>
              </a:rPr>
              <a:t> </a:t>
            </a:r>
            <a:r>
              <a:rPr sz="1800" spc="-10" dirty="0">
                <a:latin typeface="Arial"/>
                <a:cs typeface="Arial"/>
              </a:rPr>
              <a:t>daily</a:t>
            </a:r>
            <a:endParaRPr sz="1800" dirty="0">
              <a:latin typeface="Arial"/>
              <a:cs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57200" y="685800"/>
            <a:ext cx="10972800" cy="637238"/>
          </a:xfrm>
          <a:prstGeom prst="rect">
            <a:avLst/>
          </a:prstGeom>
        </p:spPr>
        <p:txBody>
          <a:bodyPr vert="horz" wrap="square" lIns="0" tIns="143395" rIns="0" bIns="0" rtlCol="0">
            <a:spAutoFit/>
          </a:bodyPr>
          <a:lstStyle/>
          <a:p>
            <a:pPr marL="371475">
              <a:lnSpc>
                <a:spcPct val="100000"/>
              </a:lnSpc>
            </a:pPr>
            <a:r>
              <a:rPr sz="3200" spc="-5" dirty="0"/>
              <a:t>Acute </a:t>
            </a:r>
            <a:r>
              <a:rPr sz="3200" dirty="0"/>
              <a:t>GVHD</a:t>
            </a:r>
            <a:r>
              <a:rPr sz="3200" spc="-110" dirty="0"/>
              <a:t> </a:t>
            </a:r>
            <a:r>
              <a:rPr sz="3200" spc="-5" dirty="0"/>
              <a:t>Treatment</a:t>
            </a:r>
            <a:endParaRPr sz="3200" dirty="0"/>
          </a:p>
        </p:txBody>
      </p:sp>
      <p:sp>
        <p:nvSpPr>
          <p:cNvPr id="63" name="object 63"/>
          <p:cNvSpPr txBox="1"/>
          <p:nvPr/>
        </p:nvSpPr>
        <p:spPr>
          <a:xfrm>
            <a:off x="914400" y="2438401"/>
            <a:ext cx="10439400" cy="2540183"/>
          </a:xfrm>
          <a:prstGeom prst="rect">
            <a:avLst/>
          </a:prstGeom>
        </p:spPr>
        <p:txBody>
          <a:bodyPr vert="horz" wrap="square" lIns="0" tIns="0" rIns="0" bIns="0" rtlCol="0">
            <a:spAutoFit/>
          </a:bodyPr>
          <a:lstStyle/>
          <a:p>
            <a:pPr marL="355600" indent="-342900">
              <a:lnSpc>
                <a:spcPct val="150000"/>
              </a:lnSpc>
              <a:spcBef>
                <a:spcPts val="670"/>
              </a:spcBef>
              <a:buChar char="•"/>
              <a:tabLst>
                <a:tab pos="355600" algn="l"/>
                <a:tab pos="356235" algn="l"/>
              </a:tabLst>
            </a:pPr>
            <a:r>
              <a:rPr sz="2000" spc="-5" dirty="0" smtClean="0">
                <a:latin typeface="Arial"/>
                <a:cs typeface="Arial"/>
              </a:rPr>
              <a:t>Corticosteroid </a:t>
            </a:r>
            <a:r>
              <a:rPr sz="2000" spc="-5" dirty="0">
                <a:latin typeface="Arial"/>
                <a:cs typeface="Arial"/>
              </a:rPr>
              <a:t>remains the standard first line</a:t>
            </a:r>
            <a:r>
              <a:rPr sz="2000" spc="110" dirty="0">
                <a:latin typeface="Arial"/>
                <a:cs typeface="Arial"/>
              </a:rPr>
              <a:t> </a:t>
            </a:r>
            <a:r>
              <a:rPr sz="2000" spc="-5" dirty="0">
                <a:latin typeface="Arial"/>
                <a:cs typeface="Arial"/>
              </a:rPr>
              <a:t>therapy</a:t>
            </a:r>
            <a:endParaRPr sz="2000" dirty="0">
              <a:latin typeface="Arial"/>
              <a:cs typeface="Arial"/>
            </a:endParaRPr>
          </a:p>
          <a:p>
            <a:pPr marL="756285" marR="6985" lvl="1" indent="-286385">
              <a:lnSpc>
                <a:spcPct val="150000"/>
              </a:lnSpc>
              <a:spcBef>
                <a:spcPts val="819"/>
              </a:spcBef>
              <a:buChar char="•"/>
              <a:tabLst>
                <a:tab pos="755650" algn="l"/>
                <a:tab pos="756920" algn="l"/>
                <a:tab pos="2167255" algn="l"/>
                <a:tab pos="3020695" algn="l"/>
                <a:tab pos="3695700" algn="l"/>
                <a:tab pos="4017645" algn="l"/>
                <a:tab pos="4680585" algn="l"/>
                <a:tab pos="5497195" algn="l"/>
                <a:tab pos="5817235" algn="l"/>
                <a:tab pos="6987540" algn="l"/>
              </a:tabLst>
            </a:pPr>
            <a:r>
              <a:rPr sz="2000" spc="-10" dirty="0" smtClean="0">
                <a:latin typeface="Arial"/>
                <a:cs typeface="Arial"/>
              </a:rPr>
              <a:t>R</a:t>
            </a:r>
            <a:r>
              <a:rPr sz="2000" spc="-15" dirty="0" smtClean="0">
                <a:latin typeface="Arial"/>
                <a:cs typeface="Arial"/>
              </a:rPr>
              <a:t>an</a:t>
            </a:r>
            <a:r>
              <a:rPr sz="2000" dirty="0" smtClean="0">
                <a:latin typeface="Arial"/>
                <a:cs typeface="Arial"/>
              </a:rPr>
              <a:t>d</a:t>
            </a:r>
            <a:r>
              <a:rPr sz="2000" spc="-15" dirty="0" smtClean="0">
                <a:latin typeface="Arial"/>
                <a:cs typeface="Arial"/>
              </a:rPr>
              <a:t>o</a:t>
            </a:r>
            <a:r>
              <a:rPr sz="2000" spc="-5" dirty="0" smtClean="0">
                <a:latin typeface="Arial"/>
                <a:cs typeface="Arial"/>
              </a:rPr>
              <a:t>m</a:t>
            </a:r>
            <a:r>
              <a:rPr sz="2000" spc="-10" dirty="0" smtClean="0">
                <a:latin typeface="Arial"/>
                <a:cs typeface="Arial"/>
              </a:rPr>
              <a:t>i</a:t>
            </a:r>
            <a:r>
              <a:rPr sz="2000" dirty="0" smtClean="0">
                <a:latin typeface="Arial"/>
                <a:cs typeface="Arial"/>
              </a:rPr>
              <a:t>ze</a:t>
            </a:r>
            <a:r>
              <a:rPr sz="2000" spc="-5" dirty="0" smtClean="0">
                <a:latin typeface="Arial"/>
                <a:cs typeface="Arial"/>
              </a:rPr>
              <a:t>d</a:t>
            </a:r>
            <a:r>
              <a:rPr lang="tr-TR" sz="2000" dirty="0">
                <a:latin typeface="Arial"/>
                <a:cs typeface="Arial"/>
              </a:rPr>
              <a:t> </a:t>
            </a:r>
            <a:r>
              <a:rPr sz="2000" spc="10" dirty="0" smtClean="0">
                <a:latin typeface="Arial"/>
                <a:cs typeface="Arial"/>
              </a:rPr>
              <a:t>s</a:t>
            </a:r>
            <a:r>
              <a:rPr sz="2000" dirty="0" smtClean="0">
                <a:latin typeface="Arial"/>
                <a:cs typeface="Arial"/>
              </a:rPr>
              <a:t>t</a:t>
            </a:r>
            <a:r>
              <a:rPr sz="2000" spc="-15" dirty="0" smtClean="0">
                <a:latin typeface="Arial"/>
                <a:cs typeface="Arial"/>
              </a:rPr>
              <a:t>ud</a:t>
            </a:r>
            <a:r>
              <a:rPr sz="2000" spc="-10" dirty="0" smtClean="0">
                <a:latin typeface="Arial"/>
                <a:cs typeface="Arial"/>
              </a:rPr>
              <a:t>i</a:t>
            </a:r>
            <a:r>
              <a:rPr sz="2000" spc="-15" dirty="0" smtClean="0">
                <a:latin typeface="Arial"/>
                <a:cs typeface="Arial"/>
              </a:rPr>
              <a:t>e</a:t>
            </a:r>
            <a:r>
              <a:rPr sz="2000" spc="-5" dirty="0" smtClean="0">
                <a:latin typeface="Arial"/>
                <a:cs typeface="Arial"/>
              </a:rPr>
              <a:t>s</a:t>
            </a:r>
            <a:r>
              <a:rPr lang="tr-TR" sz="2000" dirty="0">
                <a:latin typeface="Arial"/>
                <a:cs typeface="Arial"/>
              </a:rPr>
              <a:t> </a:t>
            </a:r>
            <a:r>
              <a:rPr sz="2000" dirty="0" smtClean="0">
                <a:latin typeface="Arial"/>
                <a:cs typeface="Arial"/>
              </a:rPr>
              <a:t>f</a:t>
            </a:r>
            <a:r>
              <a:rPr sz="2000" spc="-15" dirty="0" smtClean="0">
                <a:latin typeface="Arial"/>
                <a:cs typeface="Arial"/>
              </a:rPr>
              <a:t>a</a:t>
            </a:r>
            <a:r>
              <a:rPr sz="2000" dirty="0" smtClean="0">
                <a:latin typeface="Arial"/>
                <a:cs typeface="Arial"/>
              </a:rPr>
              <a:t>i</a:t>
            </a:r>
            <a:r>
              <a:rPr sz="2000" spc="-10" dirty="0" smtClean="0">
                <a:latin typeface="Arial"/>
                <a:cs typeface="Arial"/>
              </a:rPr>
              <a:t>l</a:t>
            </a:r>
            <a:r>
              <a:rPr sz="2000" spc="-15" dirty="0" smtClean="0">
                <a:latin typeface="Arial"/>
                <a:cs typeface="Arial"/>
              </a:rPr>
              <a:t>e</a:t>
            </a:r>
            <a:r>
              <a:rPr sz="2000" spc="-5" dirty="0" smtClean="0">
                <a:latin typeface="Arial"/>
                <a:cs typeface="Arial"/>
              </a:rPr>
              <a:t>d</a:t>
            </a:r>
            <a:r>
              <a:rPr lang="tr-TR" sz="2000" dirty="0">
                <a:latin typeface="Arial"/>
                <a:cs typeface="Arial"/>
              </a:rPr>
              <a:t> </a:t>
            </a:r>
            <a:r>
              <a:rPr sz="2000" spc="15" dirty="0" smtClean="0">
                <a:latin typeface="Arial"/>
                <a:cs typeface="Arial"/>
              </a:rPr>
              <a:t>t</a:t>
            </a:r>
            <a:r>
              <a:rPr sz="2000" dirty="0" smtClean="0">
                <a:latin typeface="Arial"/>
                <a:cs typeface="Arial"/>
              </a:rPr>
              <a:t>o</a:t>
            </a:r>
            <a:r>
              <a:rPr sz="2000" dirty="0">
                <a:latin typeface="Arial"/>
                <a:cs typeface="Arial"/>
              </a:rPr>
              <a:t>	</a:t>
            </a:r>
            <a:r>
              <a:rPr lang="tr-TR" sz="2000" dirty="0" smtClean="0">
                <a:latin typeface="Arial"/>
                <a:cs typeface="Arial"/>
              </a:rPr>
              <a:t> </a:t>
            </a:r>
            <a:r>
              <a:rPr sz="2000" dirty="0" smtClean="0">
                <a:latin typeface="Arial"/>
                <a:cs typeface="Arial"/>
              </a:rPr>
              <a:t>s</a:t>
            </a:r>
            <a:r>
              <a:rPr sz="2000" spc="-15" dirty="0" smtClean="0">
                <a:latin typeface="Arial"/>
                <a:cs typeface="Arial"/>
              </a:rPr>
              <a:t>h</a:t>
            </a:r>
            <a:r>
              <a:rPr sz="2000" spc="5" dirty="0" smtClean="0">
                <a:latin typeface="Arial"/>
                <a:cs typeface="Arial"/>
              </a:rPr>
              <a:t>o</a:t>
            </a:r>
            <a:r>
              <a:rPr sz="2000" spc="-5" dirty="0" smtClean="0">
                <a:latin typeface="Arial"/>
                <a:cs typeface="Arial"/>
              </a:rPr>
              <a:t>w</a:t>
            </a:r>
            <a:r>
              <a:rPr sz="2000" dirty="0">
                <a:latin typeface="Arial"/>
                <a:cs typeface="Arial"/>
              </a:rPr>
              <a:t>	</a:t>
            </a:r>
            <a:r>
              <a:rPr lang="tr-TR" sz="2000" dirty="0" smtClean="0">
                <a:latin typeface="Arial"/>
                <a:cs typeface="Arial"/>
              </a:rPr>
              <a:t> </a:t>
            </a:r>
            <a:r>
              <a:rPr sz="2000" spc="-15" dirty="0" smtClean="0">
                <a:latin typeface="Arial"/>
                <a:cs typeface="Arial"/>
              </a:rPr>
              <a:t>be</a:t>
            </a:r>
            <a:r>
              <a:rPr sz="2000" dirty="0" smtClean="0">
                <a:latin typeface="Arial"/>
                <a:cs typeface="Arial"/>
              </a:rPr>
              <a:t>n</a:t>
            </a:r>
            <a:r>
              <a:rPr sz="2000" spc="-10" dirty="0" smtClean="0">
                <a:latin typeface="Arial"/>
                <a:cs typeface="Arial"/>
              </a:rPr>
              <a:t>e</a:t>
            </a:r>
            <a:r>
              <a:rPr sz="2000" dirty="0" smtClean="0">
                <a:latin typeface="Arial"/>
                <a:cs typeface="Arial"/>
              </a:rPr>
              <a:t>fit</a:t>
            </a:r>
            <a:r>
              <a:rPr sz="2000" dirty="0">
                <a:latin typeface="Arial"/>
                <a:cs typeface="Arial"/>
              </a:rPr>
              <a:t>	</a:t>
            </a:r>
            <a:r>
              <a:rPr sz="2000" spc="-10" dirty="0" smtClean="0">
                <a:latin typeface="Arial"/>
                <a:cs typeface="Arial"/>
              </a:rPr>
              <a:t>o</a:t>
            </a:r>
            <a:r>
              <a:rPr sz="2000" dirty="0" smtClean="0">
                <a:latin typeface="Arial"/>
                <a:cs typeface="Arial"/>
              </a:rPr>
              <a:t>f</a:t>
            </a:r>
            <a:r>
              <a:rPr lang="tr-TR" sz="2000" dirty="0" smtClean="0">
                <a:latin typeface="Arial"/>
                <a:cs typeface="Arial"/>
              </a:rPr>
              <a:t> </a:t>
            </a:r>
            <a:r>
              <a:rPr sz="2000" dirty="0" smtClean="0">
                <a:latin typeface="Arial"/>
                <a:cs typeface="Arial"/>
              </a:rPr>
              <a:t>c</a:t>
            </a:r>
            <a:r>
              <a:rPr sz="2000" spc="-15" dirty="0" smtClean="0">
                <a:latin typeface="Arial"/>
                <a:cs typeface="Arial"/>
              </a:rPr>
              <a:t>o</a:t>
            </a:r>
            <a:r>
              <a:rPr sz="2000" spc="-5" dirty="0" smtClean="0">
                <a:latin typeface="Arial"/>
                <a:cs typeface="Arial"/>
              </a:rPr>
              <a:t>m</a:t>
            </a:r>
            <a:r>
              <a:rPr sz="2000" spc="-15" dirty="0" smtClean="0">
                <a:latin typeface="Arial"/>
                <a:cs typeface="Arial"/>
              </a:rPr>
              <a:t>b</a:t>
            </a:r>
            <a:r>
              <a:rPr sz="2000" spc="-10" dirty="0" smtClean="0">
                <a:latin typeface="Arial"/>
                <a:cs typeface="Arial"/>
              </a:rPr>
              <a:t>i</a:t>
            </a:r>
            <a:r>
              <a:rPr sz="2000" spc="-15" dirty="0" smtClean="0">
                <a:latin typeface="Arial"/>
                <a:cs typeface="Arial"/>
              </a:rPr>
              <a:t>n</a:t>
            </a:r>
            <a:r>
              <a:rPr sz="2000" dirty="0" smtClean="0">
                <a:latin typeface="Arial"/>
                <a:cs typeface="Arial"/>
              </a:rPr>
              <a:t>i</a:t>
            </a:r>
            <a:r>
              <a:rPr sz="2000" spc="-15" dirty="0" smtClean="0">
                <a:latin typeface="Arial"/>
                <a:cs typeface="Arial"/>
              </a:rPr>
              <a:t>n</a:t>
            </a:r>
            <a:r>
              <a:rPr sz="2000" spc="-5" dirty="0" smtClean="0">
                <a:latin typeface="Arial"/>
                <a:cs typeface="Arial"/>
              </a:rPr>
              <a:t>g</a:t>
            </a:r>
            <a:r>
              <a:rPr sz="2000" dirty="0">
                <a:latin typeface="Arial"/>
                <a:cs typeface="Arial"/>
              </a:rPr>
              <a:t>	</a:t>
            </a:r>
            <a:r>
              <a:rPr sz="2000" spc="-10" dirty="0">
                <a:latin typeface="Arial"/>
                <a:cs typeface="Arial"/>
              </a:rPr>
              <a:t>o</a:t>
            </a:r>
            <a:r>
              <a:rPr sz="2000" dirty="0">
                <a:latin typeface="Arial"/>
                <a:cs typeface="Arial"/>
              </a:rPr>
              <a:t>t</a:t>
            </a:r>
            <a:r>
              <a:rPr sz="2000" spc="-15" dirty="0">
                <a:latin typeface="Arial"/>
                <a:cs typeface="Arial"/>
              </a:rPr>
              <a:t>her  </a:t>
            </a:r>
            <a:r>
              <a:rPr sz="2000" spc="-10" dirty="0">
                <a:latin typeface="Arial"/>
                <a:cs typeface="Arial"/>
              </a:rPr>
              <a:t>agents</a:t>
            </a:r>
            <a:endParaRPr sz="2000" dirty="0">
              <a:latin typeface="Arial"/>
              <a:cs typeface="Arial"/>
            </a:endParaRPr>
          </a:p>
          <a:p>
            <a:pPr marL="756285" lvl="1" indent="-286385">
              <a:lnSpc>
                <a:spcPct val="150000"/>
              </a:lnSpc>
              <a:spcBef>
                <a:spcPts val="359"/>
              </a:spcBef>
              <a:buChar char="•"/>
              <a:tabLst>
                <a:tab pos="755650" algn="l"/>
                <a:tab pos="756920" algn="l"/>
              </a:tabLst>
            </a:pPr>
            <a:r>
              <a:rPr sz="2000" b="1" spc="-5" dirty="0">
                <a:latin typeface="Arial"/>
                <a:cs typeface="Arial"/>
              </a:rPr>
              <a:t>Starting </a:t>
            </a:r>
            <a:r>
              <a:rPr lang="tr-TR" sz="2000" b="1" spc="-10" dirty="0" smtClean="0">
                <a:latin typeface="Arial"/>
                <a:cs typeface="Arial"/>
              </a:rPr>
              <a:t>M. </a:t>
            </a:r>
            <a:r>
              <a:rPr lang="tr-TR" sz="2000" b="1" spc="-10" dirty="0" err="1" smtClean="0">
                <a:latin typeface="Arial"/>
                <a:cs typeface="Arial"/>
              </a:rPr>
              <a:t>Pred</a:t>
            </a:r>
            <a:r>
              <a:rPr lang="tr-TR" sz="2000" b="1" spc="-10" dirty="0" smtClean="0">
                <a:latin typeface="Arial"/>
                <a:cs typeface="Arial"/>
              </a:rPr>
              <a:t>. </a:t>
            </a:r>
            <a:r>
              <a:rPr sz="2000" b="1" spc="-10" dirty="0" smtClean="0">
                <a:latin typeface="Arial"/>
                <a:cs typeface="Arial"/>
              </a:rPr>
              <a:t>dose</a:t>
            </a:r>
            <a:r>
              <a:rPr sz="2000" b="1" spc="35" dirty="0" smtClean="0">
                <a:latin typeface="Arial"/>
                <a:cs typeface="Arial"/>
              </a:rPr>
              <a:t> </a:t>
            </a:r>
            <a:r>
              <a:rPr sz="2000" b="1" spc="-5" dirty="0">
                <a:latin typeface="Arial"/>
                <a:cs typeface="Arial"/>
              </a:rPr>
              <a:t>1-2mg/Kg</a:t>
            </a:r>
            <a:endParaRPr sz="2000" b="1" dirty="0">
              <a:latin typeface="Arial"/>
              <a:cs typeface="Arial"/>
            </a:endParaRPr>
          </a:p>
          <a:p>
            <a:pPr marL="1155700" lvl="2" indent="-228600">
              <a:lnSpc>
                <a:spcPct val="150000"/>
              </a:lnSpc>
              <a:spcBef>
                <a:spcPts val="425"/>
              </a:spcBef>
              <a:buChar char="•"/>
              <a:tabLst>
                <a:tab pos="1155065" algn="l"/>
                <a:tab pos="1156335" algn="l"/>
              </a:tabLst>
            </a:pPr>
            <a:r>
              <a:rPr sz="2000" spc="-5" dirty="0">
                <a:latin typeface="Arial"/>
                <a:cs typeface="Arial"/>
              </a:rPr>
              <a:t>10mg/kg </a:t>
            </a:r>
            <a:r>
              <a:rPr sz="2000" spc="-10" dirty="0">
                <a:latin typeface="Arial"/>
                <a:cs typeface="Arial"/>
              </a:rPr>
              <a:t>was </a:t>
            </a:r>
            <a:r>
              <a:rPr sz="2000" spc="-5" dirty="0">
                <a:latin typeface="Arial"/>
                <a:cs typeface="Arial"/>
              </a:rPr>
              <a:t>not superior to</a:t>
            </a:r>
            <a:r>
              <a:rPr sz="2000" spc="60" dirty="0">
                <a:latin typeface="Arial"/>
                <a:cs typeface="Arial"/>
              </a:rPr>
              <a:t> </a:t>
            </a:r>
            <a:r>
              <a:rPr sz="2000" spc="-5" dirty="0">
                <a:latin typeface="Arial"/>
                <a:cs typeface="Arial"/>
              </a:rPr>
              <a:t>2mg/kg</a:t>
            </a:r>
            <a:endParaRPr sz="2000" dirty="0">
              <a:latin typeface="Arial"/>
              <a:cs typeface="Arial"/>
            </a:endParaRPr>
          </a:p>
          <a:p>
            <a:pPr marL="1155700" lvl="2" indent="-228600">
              <a:lnSpc>
                <a:spcPct val="150000"/>
              </a:lnSpc>
              <a:spcBef>
                <a:spcPts val="405"/>
              </a:spcBef>
              <a:buChar char="•"/>
              <a:tabLst>
                <a:tab pos="1155700" algn="l"/>
                <a:tab pos="1156335" algn="l"/>
              </a:tabLst>
            </a:pPr>
            <a:r>
              <a:rPr sz="2000" spc="-5" dirty="0">
                <a:latin typeface="Arial"/>
                <a:cs typeface="Arial"/>
              </a:rPr>
              <a:t>1mg/kg might be enough for grade II</a:t>
            </a:r>
            <a:r>
              <a:rPr sz="2000" spc="65" dirty="0">
                <a:latin typeface="Arial"/>
                <a:cs typeface="Arial"/>
              </a:rPr>
              <a:t> </a:t>
            </a:r>
            <a:r>
              <a:rPr sz="2000" dirty="0" smtClean="0">
                <a:latin typeface="Arial"/>
                <a:cs typeface="Arial"/>
              </a:rPr>
              <a:t>disease</a:t>
            </a:r>
            <a:endParaRPr sz="2000" dirty="0">
              <a:latin typeface="Arial"/>
              <a:cs typeface="Arial"/>
            </a:endParaRPr>
          </a:p>
        </p:txBody>
      </p:sp>
      <p:sp>
        <p:nvSpPr>
          <p:cNvPr id="4" name="3 Dikdörtgen"/>
          <p:cNvSpPr/>
          <p:nvPr/>
        </p:nvSpPr>
        <p:spPr>
          <a:xfrm>
            <a:off x="711200" y="1524000"/>
            <a:ext cx="10566400" cy="646331"/>
          </a:xfrm>
          <a:prstGeom prst="rect">
            <a:avLst/>
          </a:prstGeom>
        </p:spPr>
        <p:txBody>
          <a:bodyPr wrap="square">
            <a:spAutoFit/>
          </a:bodyPr>
          <a:lstStyle/>
          <a:p>
            <a:pPr marL="355600" indent="-342900">
              <a:lnSpc>
                <a:spcPct val="150000"/>
              </a:lnSpc>
              <a:buChar char="•"/>
              <a:tabLst>
                <a:tab pos="355600" algn="l"/>
                <a:tab pos="356235" algn="l"/>
              </a:tabLst>
            </a:pPr>
            <a:r>
              <a:rPr lang="en-US" sz="2400" spc="-5" dirty="0" smtClean="0">
                <a:solidFill>
                  <a:srgbClr val="C00000"/>
                </a:solidFill>
                <a:latin typeface="+mj-lt"/>
                <a:cs typeface="Arial"/>
              </a:rPr>
              <a:t>Initiated once </a:t>
            </a:r>
            <a:r>
              <a:rPr lang="en-US" sz="2400" spc="-10" dirty="0" smtClean="0">
                <a:solidFill>
                  <a:srgbClr val="C00000"/>
                </a:solidFill>
                <a:latin typeface="+mj-lt"/>
                <a:cs typeface="Arial"/>
              </a:rPr>
              <a:t>GVHD </a:t>
            </a:r>
            <a:r>
              <a:rPr lang="en-US" sz="2400" spc="-5" dirty="0" smtClean="0">
                <a:solidFill>
                  <a:srgbClr val="C00000"/>
                </a:solidFill>
                <a:latin typeface="+mj-lt"/>
                <a:cs typeface="Arial"/>
              </a:rPr>
              <a:t>is suspected or</a:t>
            </a:r>
            <a:r>
              <a:rPr lang="en-US" sz="2400" spc="65" dirty="0" smtClean="0">
                <a:solidFill>
                  <a:srgbClr val="C00000"/>
                </a:solidFill>
                <a:latin typeface="+mj-lt"/>
                <a:cs typeface="Arial"/>
              </a:rPr>
              <a:t> </a:t>
            </a:r>
            <a:r>
              <a:rPr lang="en-US" sz="2400" spc="-5" dirty="0" smtClean="0">
                <a:solidFill>
                  <a:srgbClr val="C00000"/>
                </a:solidFill>
                <a:latin typeface="+mj-lt"/>
                <a:cs typeface="Arial"/>
              </a:rPr>
              <a:t>confirmed</a:t>
            </a:r>
            <a:endParaRPr lang="en-US" sz="2400" dirty="0">
              <a:solidFill>
                <a:srgbClr val="C00000"/>
              </a:solidFill>
              <a:latin typeface="+mj-lt"/>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381000" y="579649"/>
            <a:ext cx="10972800" cy="647728"/>
          </a:xfrm>
          <a:prstGeom prst="rect">
            <a:avLst/>
          </a:prstGeom>
        </p:spPr>
        <p:txBody>
          <a:bodyPr vert="horz" wrap="square" lIns="0" tIns="153784" rIns="0" bIns="0" rtlCol="0">
            <a:spAutoFit/>
          </a:bodyPr>
          <a:lstStyle/>
          <a:p>
            <a:pPr marL="159385">
              <a:lnSpc>
                <a:spcPct val="100000"/>
              </a:lnSpc>
            </a:pPr>
            <a:r>
              <a:rPr sz="3200" spc="-5" dirty="0"/>
              <a:t>Refractory</a:t>
            </a:r>
            <a:r>
              <a:rPr sz="3200" spc="-105" dirty="0"/>
              <a:t> </a:t>
            </a:r>
            <a:r>
              <a:rPr sz="3200" dirty="0"/>
              <a:t>aGVHD</a:t>
            </a:r>
          </a:p>
        </p:txBody>
      </p:sp>
      <p:sp>
        <p:nvSpPr>
          <p:cNvPr id="63" name="object 63"/>
          <p:cNvSpPr txBox="1"/>
          <p:nvPr/>
        </p:nvSpPr>
        <p:spPr>
          <a:xfrm>
            <a:off x="685800" y="1262545"/>
            <a:ext cx="9537700" cy="5177315"/>
          </a:xfrm>
          <a:prstGeom prst="rect">
            <a:avLst/>
          </a:prstGeom>
        </p:spPr>
        <p:txBody>
          <a:bodyPr vert="horz" wrap="square" lIns="0" tIns="0" rIns="0" bIns="0" rtlCol="0">
            <a:spAutoFit/>
          </a:bodyPr>
          <a:lstStyle/>
          <a:p>
            <a:pPr marL="355600" indent="-342900">
              <a:lnSpc>
                <a:spcPct val="130000"/>
              </a:lnSpc>
              <a:buChar char="•"/>
              <a:tabLst>
                <a:tab pos="354965" algn="l"/>
                <a:tab pos="355600" algn="l"/>
              </a:tabLst>
            </a:pPr>
            <a:r>
              <a:rPr sz="2400" spc="-5" dirty="0">
                <a:latin typeface="Arial"/>
                <a:cs typeface="Arial"/>
              </a:rPr>
              <a:t>Steroid refractory defined</a:t>
            </a:r>
            <a:r>
              <a:rPr sz="2400" spc="-35" dirty="0">
                <a:latin typeface="Arial"/>
                <a:cs typeface="Arial"/>
              </a:rPr>
              <a:t> </a:t>
            </a:r>
            <a:r>
              <a:rPr sz="2400" spc="-10" dirty="0">
                <a:latin typeface="Arial"/>
                <a:cs typeface="Arial"/>
              </a:rPr>
              <a:t>as</a:t>
            </a:r>
            <a:endParaRPr sz="2400" dirty="0">
              <a:latin typeface="Arial"/>
              <a:cs typeface="Arial"/>
            </a:endParaRPr>
          </a:p>
          <a:p>
            <a:pPr marL="756285" lvl="1" indent="-286385">
              <a:lnSpc>
                <a:spcPct val="130000"/>
              </a:lnSpc>
              <a:spcBef>
                <a:spcPts val="700"/>
              </a:spcBef>
              <a:buChar char="•"/>
              <a:tabLst>
                <a:tab pos="756285" algn="l"/>
                <a:tab pos="756920" algn="l"/>
              </a:tabLst>
            </a:pPr>
            <a:r>
              <a:rPr sz="2000" dirty="0">
                <a:latin typeface="Arial"/>
                <a:cs typeface="Arial"/>
              </a:rPr>
              <a:t>GVHD progression </a:t>
            </a:r>
            <a:r>
              <a:rPr sz="2000" spc="-5" dirty="0">
                <a:latin typeface="Arial"/>
                <a:cs typeface="Arial"/>
              </a:rPr>
              <a:t>after </a:t>
            </a:r>
            <a:r>
              <a:rPr sz="2000" dirty="0">
                <a:latin typeface="Arial"/>
                <a:cs typeface="Arial"/>
              </a:rPr>
              <a:t>3 </a:t>
            </a:r>
            <a:r>
              <a:rPr sz="2000" spc="-5" dirty="0">
                <a:latin typeface="Arial"/>
                <a:cs typeface="Arial"/>
              </a:rPr>
              <a:t>days </a:t>
            </a:r>
            <a:r>
              <a:rPr sz="2000" dirty="0">
                <a:latin typeface="Arial"/>
                <a:cs typeface="Arial"/>
              </a:rPr>
              <a:t>of</a:t>
            </a:r>
            <a:r>
              <a:rPr sz="2000" spc="-175" dirty="0">
                <a:latin typeface="Arial"/>
                <a:cs typeface="Arial"/>
              </a:rPr>
              <a:t> </a:t>
            </a:r>
            <a:r>
              <a:rPr sz="2000" dirty="0">
                <a:latin typeface="Arial"/>
                <a:cs typeface="Arial"/>
              </a:rPr>
              <a:t>therapy</a:t>
            </a:r>
          </a:p>
          <a:p>
            <a:pPr marL="756285" lvl="1" indent="-286385">
              <a:lnSpc>
                <a:spcPct val="130000"/>
              </a:lnSpc>
              <a:spcBef>
                <a:spcPts val="600"/>
              </a:spcBef>
              <a:buChar char="•"/>
              <a:tabLst>
                <a:tab pos="756285" algn="l"/>
                <a:tab pos="756920" algn="l"/>
              </a:tabLst>
            </a:pPr>
            <a:r>
              <a:rPr sz="2000" dirty="0">
                <a:latin typeface="Arial"/>
                <a:cs typeface="Arial"/>
              </a:rPr>
              <a:t>No </a:t>
            </a:r>
            <a:r>
              <a:rPr sz="2000" spc="-5" dirty="0">
                <a:latin typeface="Arial"/>
                <a:cs typeface="Arial"/>
              </a:rPr>
              <a:t>improvement </a:t>
            </a:r>
            <a:r>
              <a:rPr sz="2000" dirty="0">
                <a:latin typeface="Arial"/>
                <a:cs typeface="Arial"/>
              </a:rPr>
              <a:t>in 1 week of</a:t>
            </a:r>
            <a:r>
              <a:rPr sz="2000" spc="-145" dirty="0">
                <a:latin typeface="Arial"/>
                <a:cs typeface="Arial"/>
              </a:rPr>
              <a:t> </a:t>
            </a:r>
            <a:r>
              <a:rPr sz="2000" dirty="0">
                <a:latin typeface="Arial"/>
                <a:cs typeface="Arial"/>
              </a:rPr>
              <a:t>therapy</a:t>
            </a:r>
          </a:p>
          <a:p>
            <a:pPr marL="756285" lvl="1" indent="-286385">
              <a:lnSpc>
                <a:spcPct val="130000"/>
              </a:lnSpc>
              <a:spcBef>
                <a:spcPts val="600"/>
              </a:spcBef>
              <a:buChar char="•"/>
              <a:tabLst>
                <a:tab pos="756285" algn="l"/>
                <a:tab pos="756920" algn="l"/>
              </a:tabLst>
            </a:pPr>
            <a:r>
              <a:rPr sz="2000" dirty="0">
                <a:latin typeface="Arial"/>
                <a:cs typeface="Arial"/>
              </a:rPr>
              <a:t>No resolution in 2 weeks of</a:t>
            </a:r>
            <a:r>
              <a:rPr sz="2000" spc="-180" dirty="0">
                <a:latin typeface="Arial"/>
                <a:cs typeface="Arial"/>
              </a:rPr>
              <a:t> </a:t>
            </a:r>
            <a:r>
              <a:rPr sz="2000" dirty="0">
                <a:latin typeface="Arial"/>
                <a:cs typeface="Arial"/>
              </a:rPr>
              <a:t>therapy</a:t>
            </a:r>
          </a:p>
          <a:p>
            <a:pPr marL="355600" indent="-342900">
              <a:lnSpc>
                <a:spcPct val="130000"/>
              </a:lnSpc>
              <a:spcBef>
                <a:spcPts val="1100"/>
              </a:spcBef>
              <a:buChar char="•"/>
              <a:tabLst>
                <a:tab pos="354965" algn="l"/>
                <a:tab pos="355600" algn="l"/>
              </a:tabLst>
            </a:pPr>
            <a:r>
              <a:rPr sz="2400" spc="-5" dirty="0">
                <a:latin typeface="Arial"/>
                <a:cs typeface="Arial"/>
              </a:rPr>
              <a:t>Second-line treatment characterized</a:t>
            </a:r>
            <a:r>
              <a:rPr sz="2400" spc="15" dirty="0">
                <a:latin typeface="Arial"/>
                <a:cs typeface="Arial"/>
              </a:rPr>
              <a:t> </a:t>
            </a:r>
            <a:r>
              <a:rPr sz="2400" spc="-10" dirty="0">
                <a:latin typeface="Arial"/>
                <a:cs typeface="Arial"/>
              </a:rPr>
              <a:t>by</a:t>
            </a:r>
            <a:endParaRPr sz="2400" dirty="0">
              <a:latin typeface="Arial"/>
              <a:cs typeface="Arial"/>
            </a:endParaRPr>
          </a:p>
          <a:p>
            <a:pPr marL="812165" indent="-342265">
              <a:lnSpc>
                <a:spcPct val="130000"/>
              </a:lnSpc>
              <a:spcBef>
                <a:spcPts val="700"/>
              </a:spcBef>
              <a:buAutoNum type="arabicPeriod"/>
              <a:tabLst>
                <a:tab pos="812165" algn="l"/>
                <a:tab pos="812800" algn="l"/>
              </a:tabLst>
            </a:pPr>
            <a:r>
              <a:rPr sz="2000" dirty="0">
                <a:latin typeface="Arial"/>
                <a:cs typeface="Arial"/>
              </a:rPr>
              <a:t>High </a:t>
            </a:r>
            <a:r>
              <a:rPr sz="2000" spc="-5" dirty="0">
                <a:latin typeface="Arial"/>
                <a:cs typeface="Arial"/>
              </a:rPr>
              <a:t>failure</a:t>
            </a:r>
            <a:r>
              <a:rPr sz="2000" spc="-80" dirty="0">
                <a:latin typeface="Arial"/>
                <a:cs typeface="Arial"/>
              </a:rPr>
              <a:t> </a:t>
            </a:r>
            <a:r>
              <a:rPr sz="2000" spc="-5" dirty="0">
                <a:latin typeface="Arial"/>
                <a:cs typeface="Arial"/>
              </a:rPr>
              <a:t>rate</a:t>
            </a:r>
            <a:endParaRPr sz="2000" dirty="0">
              <a:latin typeface="Arial"/>
              <a:cs typeface="Arial"/>
            </a:endParaRPr>
          </a:p>
          <a:p>
            <a:pPr marL="812165" indent="-342265">
              <a:lnSpc>
                <a:spcPct val="130000"/>
              </a:lnSpc>
              <a:spcBef>
                <a:spcPts val="600"/>
              </a:spcBef>
              <a:buAutoNum type="arabicPeriod"/>
              <a:tabLst>
                <a:tab pos="812165" algn="l"/>
                <a:tab pos="812800" algn="l"/>
              </a:tabLst>
            </a:pPr>
            <a:r>
              <a:rPr sz="2000" dirty="0">
                <a:latin typeface="Arial"/>
                <a:cs typeface="Arial"/>
              </a:rPr>
              <a:t>Significant</a:t>
            </a:r>
            <a:r>
              <a:rPr sz="2000" spc="-90" dirty="0">
                <a:latin typeface="Arial"/>
                <a:cs typeface="Arial"/>
              </a:rPr>
              <a:t> </a:t>
            </a:r>
            <a:r>
              <a:rPr sz="2000" spc="-5" dirty="0">
                <a:latin typeface="Arial"/>
                <a:cs typeface="Arial"/>
              </a:rPr>
              <a:t>toxicities</a:t>
            </a:r>
            <a:endParaRPr sz="2000" dirty="0">
              <a:latin typeface="Arial"/>
              <a:cs typeface="Arial"/>
            </a:endParaRPr>
          </a:p>
          <a:p>
            <a:pPr marL="812165" indent="-342265">
              <a:lnSpc>
                <a:spcPct val="130000"/>
              </a:lnSpc>
              <a:spcBef>
                <a:spcPts val="600"/>
              </a:spcBef>
              <a:buAutoNum type="arabicPeriod"/>
              <a:tabLst>
                <a:tab pos="812165" algn="l"/>
                <a:tab pos="812800" algn="l"/>
              </a:tabLst>
            </a:pPr>
            <a:r>
              <a:rPr sz="2000" dirty="0">
                <a:latin typeface="Arial"/>
                <a:cs typeface="Arial"/>
              </a:rPr>
              <a:t>Poor</a:t>
            </a:r>
            <a:r>
              <a:rPr sz="2000" spc="-90" dirty="0">
                <a:latin typeface="Arial"/>
                <a:cs typeface="Arial"/>
              </a:rPr>
              <a:t> </a:t>
            </a:r>
            <a:r>
              <a:rPr sz="2000" spc="-5" dirty="0">
                <a:latin typeface="Arial"/>
                <a:cs typeface="Arial"/>
              </a:rPr>
              <a:t>survival</a:t>
            </a:r>
            <a:endParaRPr sz="2000" dirty="0">
              <a:latin typeface="Arial"/>
              <a:cs typeface="Arial"/>
            </a:endParaRPr>
          </a:p>
          <a:p>
            <a:pPr marL="413384" indent="-342900">
              <a:lnSpc>
                <a:spcPct val="130000"/>
              </a:lnSpc>
              <a:spcBef>
                <a:spcPts val="1100"/>
              </a:spcBef>
              <a:buChar char="•"/>
              <a:tabLst>
                <a:tab pos="413384" algn="l"/>
                <a:tab pos="414020" algn="l"/>
              </a:tabLst>
            </a:pPr>
            <a:r>
              <a:rPr sz="2400" spc="-5" dirty="0">
                <a:latin typeface="Arial"/>
                <a:cs typeface="Arial"/>
              </a:rPr>
              <a:t>No standard of care for second or beyond</a:t>
            </a:r>
            <a:r>
              <a:rPr sz="2400" spc="30" dirty="0">
                <a:latin typeface="Arial"/>
                <a:cs typeface="Arial"/>
              </a:rPr>
              <a:t> </a:t>
            </a:r>
            <a:r>
              <a:rPr sz="2400" spc="-5" dirty="0">
                <a:latin typeface="Arial"/>
                <a:cs typeface="Arial"/>
              </a:rPr>
              <a:t>therapy</a:t>
            </a:r>
            <a:endParaRPr sz="2400" dirty="0">
              <a:latin typeface="Arial"/>
              <a:cs typeface="Arial"/>
            </a:endParaRPr>
          </a:p>
          <a:p>
            <a:pPr marL="812800" lvl="1" indent="-285115">
              <a:lnSpc>
                <a:spcPct val="130000"/>
              </a:lnSpc>
              <a:spcBef>
                <a:spcPts val="1300"/>
              </a:spcBef>
              <a:buChar char="•"/>
              <a:tabLst>
                <a:tab pos="812800" algn="l"/>
                <a:tab pos="813435" algn="l"/>
              </a:tabLst>
            </a:pPr>
            <a:r>
              <a:rPr sz="2000" dirty="0">
                <a:latin typeface="Arial"/>
                <a:cs typeface="Arial"/>
              </a:rPr>
              <a:t>No </a:t>
            </a:r>
            <a:r>
              <a:rPr sz="2000" spc="-5" dirty="0">
                <a:latin typeface="Arial"/>
                <a:cs typeface="Arial"/>
              </a:rPr>
              <a:t>data for efficacy for </a:t>
            </a:r>
            <a:r>
              <a:rPr sz="2000" dirty="0">
                <a:latin typeface="Arial"/>
                <a:cs typeface="Arial"/>
              </a:rPr>
              <a:t>one regimen </a:t>
            </a:r>
            <a:r>
              <a:rPr sz="2000" spc="-5" dirty="0">
                <a:latin typeface="Arial"/>
                <a:cs typeface="Arial"/>
              </a:rPr>
              <a:t>over</a:t>
            </a:r>
            <a:r>
              <a:rPr sz="2000" spc="-150" dirty="0">
                <a:latin typeface="Arial"/>
                <a:cs typeface="Arial"/>
              </a:rPr>
              <a:t> </a:t>
            </a:r>
            <a:r>
              <a:rPr sz="2000" dirty="0">
                <a:latin typeface="Arial"/>
                <a:cs typeface="Arial"/>
              </a:rPr>
              <a:t>another</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8000" y="762001"/>
            <a:ext cx="11684000" cy="947439"/>
          </a:xfrm>
          <a:prstGeom prst="rect">
            <a:avLst/>
          </a:prstGeom>
        </p:spPr>
        <p:txBody>
          <a:bodyPr vert="horz" wrap="square" lIns="0" tIns="328676" rIns="0" bIns="0" rtlCol="0">
            <a:spAutoFit/>
          </a:bodyPr>
          <a:lstStyle/>
          <a:p>
            <a:pPr marL="948055">
              <a:lnSpc>
                <a:spcPct val="100000"/>
              </a:lnSpc>
            </a:pPr>
            <a:r>
              <a:rPr dirty="0"/>
              <a:t>Acute GvHD: </a:t>
            </a:r>
            <a:r>
              <a:rPr spc="-5" dirty="0"/>
              <a:t>2nd line</a:t>
            </a:r>
            <a:r>
              <a:rPr spc="-80" dirty="0"/>
              <a:t> </a:t>
            </a:r>
            <a:r>
              <a:rPr spc="-5" dirty="0"/>
              <a:t>treatment</a:t>
            </a:r>
          </a:p>
        </p:txBody>
      </p:sp>
      <p:graphicFrame>
        <p:nvGraphicFramePr>
          <p:cNvPr id="5" name="object 5"/>
          <p:cNvGraphicFramePr>
            <a:graphicFrameLocks noGrp="1"/>
          </p:cNvGraphicFramePr>
          <p:nvPr/>
        </p:nvGraphicFramePr>
        <p:xfrm>
          <a:off x="609600" y="1905001"/>
          <a:ext cx="10972800" cy="4664073"/>
        </p:xfrm>
        <a:graphic>
          <a:graphicData uri="http://schemas.openxmlformats.org/drawingml/2006/table">
            <a:tbl>
              <a:tblPr firstRow="1" bandRow="1">
                <a:tableStyleId>{2D5ABB26-0587-4C30-8999-92F81FD0307C}</a:tableStyleId>
              </a:tblPr>
              <a:tblGrid>
                <a:gridCol w="3657600"/>
                <a:gridCol w="3657600"/>
                <a:gridCol w="3657600"/>
              </a:tblGrid>
              <a:tr h="518287">
                <a:tc>
                  <a:txBody>
                    <a:bodyPr/>
                    <a:lstStyle/>
                    <a:p>
                      <a:pPr marL="76835">
                        <a:lnSpc>
                          <a:spcPct val="100000"/>
                        </a:lnSpc>
                        <a:spcBef>
                          <a:spcPts val="175"/>
                        </a:spcBef>
                      </a:pPr>
                      <a:r>
                        <a:rPr sz="2000" b="1" spc="-20" dirty="0">
                          <a:latin typeface="Arial"/>
                          <a:cs typeface="Arial"/>
                        </a:rPr>
                        <a:t>Treatment</a:t>
                      </a:r>
                      <a:endParaRPr sz="20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175"/>
                        </a:spcBef>
                      </a:pPr>
                      <a:r>
                        <a:rPr sz="2000" b="1" spc="-5" dirty="0">
                          <a:latin typeface="Arial"/>
                          <a:cs typeface="Arial"/>
                        </a:rPr>
                        <a:t>Response</a:t>
                      </a:r>
                      <a:endParaRPr sz="2000">
                        <a:latin typeface="Arial"/>
                        <a:cs typeface="Arial"/>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6350" algn="ctr">
                        <a:lnSpc>
                          <a:spcPct val="100000"/>
                        </a:lnSpc>
                        <a:spcBef>
                          <a:spcPts val="175"/>
                        </a:spcBef>
                      </a:pPr>
                      <a:r>
                        <a:rPr sz="2000" b="1" spc="-5" dirty="0">
                          <a:latin typeface="Arial"/>
                          <a:cs typeface="Arial"/>
                        </a:rPr>
                        <a:t>Survival</a:t>
                      </a:r>
                      <a:endParaRPr sz="200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518160">
                <a:tc>
                  <a:txBody>
                    <a:bodyPr/>
                    <a:lstStyle/>
                    <a:p>
                      <a:pPr marL="76835">
                        <a:lnSpc>
                          <a:spcPct val="100000"/>
                        </a:lnSpc>
                        <a:spcBef>
                          <a:spcPts val="235"/>
                        </a:spcBef>
                      </a:pPr>
                      <a:r>
                        <a:rPr sz="2000" b="1" spc="-75" dirty="0">
                          <a:latin typeface="Arial"/>
                          <a:cs typeface="Arial"/>
                        </a:rPr>
                        <a:t>ATG</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35"/>
                        </a:spcBef>
                      </a:pPr>
                      <a:r>
                        <a:rPr sz="2000" b="0" dirty="0">
                          <a:latin typeface="Arial"/>
                          <a:cs typeface="Arial"/>
                        </a:rPr>
                        <a:t>51%</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35"/>
                        </a:spcBef>
                      </a:pPr>
                      <a:r>
                        <a:rPr sz="2000" b="0" spc="5" dirty="0">
                          <a:latin typeface="Arial"/>
                          <a:cs typeface="Arial"/>
                        </a:rPr>
                        <a:t>35%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7">
                <a:tc>
                  <a:txBody>
                    <a:bodyPr/>
                    <a:lstStyle/>
                    <a:p>
                      <a:pPr marL="76835">
                        <a:lnSpc>
                          <a:spcPct val="100000"/>
                        </a:lnSpc>
                        <a:spcBef>
                          <a:spcPts val="235"/>
                        </a:spcBef>
                      </a:pPr>
                      <a:r>
                        <a:rPr sz="2000" b="1" spc="-5" dirty="0">
                          <a:latin typeface="Arial"/>
                          <a:cs typeface="Arial"/>
                        </a:rPr>
                        <a:t>Anti-IL2R</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35"/>
                        </a:spcBef>
                      </a:pPr>
                      <a:r>
                        <a:rPr sz="2000" b="0" dirty="0">
                          <a:latin typeface="Arial"/>
                          <a:cs typeface="Arial"/>
                        </a:rPr>
                        <a:t>40-70%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145" algn="ctr">
                        <a:lnSpc>
                          <a:spcPct val="100000"/>
                        </a:lnSpc>
                        <a:spcBef>
                          <a:spcPts val="235"/>
                        </a:spcBef>
                      </a:pPr>
                      <a:r>
                        <a:rPr sz="2000" b="0" u="heavy" spc="-5" dirty="0">
                          <a:latin typeface="Arial"/>
                          <a:cs typeface="Arial"/>
                        </a:rPr>
                        <a:t>&lt;</a:t>
                      </a:r>
                      <a:r>
                        <a:rPr sz="2000" b="0" spc="-5" dirty="0">
                          <a:latin typeface="Arial"/>
                          <a:cs typeface="Arial"/>
                        </a:rPr>
                        <a:t>30%</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0"/>
                        </a:spcBef>
                      </a:pPr>
                      <a:r>
                        <a:rPr sz="2000" b="1" spc="-5" dirty="0">
                          <a:latin typeface="Arial"/>
                          <a:cs typeface="Arial"/>
                        </a:rPr>
                        <a:t>Anti-TNF</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67%</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0"/>
                        </a:spcBef>
                      </a:pPr>
                      <a:r>
                        <a:rPr sz="2000" b="0" spc="5" dirty="0">
                          <a:latin typeface="Arial"/>
                          <a:cs typeface="Arial"/>
                        </a:rPr>
                        <a:t>38%</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6">
                <a:tc>
                  <a:txBody>
                    <a:bodyPr/>
                    <a:lstStyle/>
                    <a:p>
                      <a:pPr marL="76835">
                        <a:lnSpc>
                          <a:spcPct val="100000"/>
                        </a:lnSpc>
                        <a:spcBef>
                          <a:spcPts val="240"/>
                        </a:spcBef>
                      </a:pPr>
                      <a:r>
                        <a:rPr sz="2000" b="1" spc="-5" dirty="0">
                          <a:latin typeface="Arial"/>
                          <a:cs typeface="Arial"/>
                        </a:rPr>
                        <a:t>CsA to</a:t>
                      </a:r>
                      <a:r>
                        <a:rPr sz="2000" b="1" spc="-170" dirty="0">
                          <a:latin typeface="Arial"/>
                          <a:cs typeface="Arial"/>
                        </a:rPr>
                        <a:t> </a:t>
                      </a:r>
                      <a:r>
                        <a:rPr sz="2000" b="1" dirty="0">
                          <a:latin typeface="Arial"/>
                          <a:cs typeface="Arial"/>
                        </a:rPr>
                        <a:t>tacro</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10%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0"/>
                        </a:spcBef>
                      </a:pPr>
                      <a:r>
                        <a:rPr sz="2000" b="1" spc="-45" dirty="0">
                          <a:latin typeface="Arial"/>
                          <a:cs typeface="Arial"/>
                        </a:rPr>
                        <a:t>Tacro </a:t>
                      </a:r>
                      <a:r>
                        <a:rPr sz="2000" b="1" spc="-5" dirty="0">
                          <a:latin typeface="Arial"/>
                          <a:cs typeface="Arial"/>
                        </a:rPr>
                        <a:t>+</a:t>
                      </a:r>
                      <a:r>
                        <a:rPr sz="2000" b="1" spc="-140" dirty="0">
                          <a:latin typeface="Arial"/>
                          <a:cs typeface="Arial"/>
                        </a:rPr>
                        <a:t> </a:t>
                      </a:r>
                      <a:r>
                        <a:rPr sz="2000" b="1" spc="-75" dirty="0">
                          <a:latin typeface="Arial"/>
                          <a:cs typeface="Arial"/>
                        </a:rPr>
                        <a:t>ATG</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0"/>
                        </a:spcBef>
                      </a:pPr>
                      <a:r>
                        <a:rPr sz="2000" b="0" spc="5" dirty="0">
                          <a:latin typeface="Arial"/>
                          <a:cs typeface="Arial"/>
                        </a:rPr>
                        <a:t>35%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6">
                <a:tc>
                  <a:txBody>
                    <a:bodyPr/>
                    <a:lstStyle/>
                    <a:p>
                      <a:pPr marL="76835">
                        <a:lnSpc>
                          <a:spcPct val="100000"/>
                        </a:lnSpc>
                        <a:spcBef>
                          <a:spcPts val="240"/>
                        </a:spcBef>
                      </a:pPr>
                      <a:r>
                        <a:rPr sz="2000" b="1" spc="-10" dirty="0">
                          <a:latin typeface="Arial"/>
                          <a:cs typeface="Arial"/>
                        </a:rPr>
                        <a:t>MMF</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40%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510" algn="ctr">
                        <a:lnSpc>
                          <a:spcPct val="100000"/>
                        </a:lnSpc>
                        <a:spcBef>
                          <a:spcPts val="240"/>
                        </a:spcBef>
                      </a:pPr>
                      <a:r>
                        <a:rPr sz="2000" b="0" spc="5" dirty="0">
                          <a:latin typeface="Arial"/>
                          <a:cs typeface="Arial"/>
                        </a:rPr>
                        <a:t>16% </a:t>
                      </a:r>
                      <a:r>
                        <a:rPr sz="2000" b="0" spc="-5" dirty="0">
                          <a:latin typeface="Arial"/>
                          <a:cs typeface="Arial"/>
                        </a:rPr>
                        <a:t>-</a:t>
                      </a:r>
                      <a:r>
                        <a:rPr sz="2000" b="0" spc="-110" dirty="0">
                          <a:latin typeface="Arial"/>
                          <a:cs typeface="Arial"/>
                        </a:rPr>
                        <a:t> </a:t>
                      </a:r>
                      <a:r>
                        <a:rPr sz="2000" b="0" spc="5" dirty="0">
                          <a:latin typeface="Arial"/>
                          <a:cs typeface="Arial"/>
                        </a:rPr>
                        <a:t>37%</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4"/>
                        </a:spcBef>
                      </a:pPr>
                      <a:r>
                        <a:rPr sz="2000" b="1" spc="-5" dirty="0">
                          <a:latin typeface="Arial"/>
                          <a:cs typeface="Arial"/>
                        </a:rPr>
                        <a:t>Pentostatin</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4"/>
                        </a:spcBef>
                      </a:pPr>
                      <a:r>
                        <a:rPr sz="2000" b="0" dirty="0">
                          <a:latin typeface="Arial"/>
                          <a:cs typeface="Arial"/>
                        </a:rPr>
                        <a:t>50%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4"/>
                        </a:spcBef>
                      </a:pPr>
                      <a:r>
                        <a:rPr sz="2000" b="0" spc="5" dirty="0">
                          <a:latin typeface="Arial"/>
                          <a:cs typeface="Arial"/>
                        </a:rPr>
                        <a:t>26%</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7">
                <a:tc>
                  <a:txBody>
                    <a:bodyPr/>
                    <a:lstStyle/>
                    <a:p>
                      <a:pPr marL="76835">
                        <a:lnSpc>
                          <a:spcPct val="100000"/>
                        </a:lnSpc>
                        <a:spcBef>
                          <a:spcPts val="245"/>
                        </a:spcBef>
                      </a:pPr>
                      <a:r>
                        <a:rPr sz="2000" b="1" spc="-10" dirty="0">
                          <a:latin typeface="Arial"/>
                          <a:cs typeface="Arial"/>
                        </a:rPr>
                        <a:t>OKT3</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255" algn="ctr">
                        <a:lnSpc>
                          <a:spcPct val="100000"/>
                        </a:lnSpc>
                        <a:spcBef>
                          <a:spcPts val="245"/>
                        </a:spcBef>
                      </a:pPr>
                      <a:r>
                        <a:rPr sz="2000" b="0" dirty="0">
                          <a:latin typeface="Arial"/>
                          <a:cs typeface="Arial"/>
                        </a:rPr>
                        <a:t>50%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17780" algn="ctr">
                        <a:lnSpc>
                          <a:spcPct val="100000"/>
                        </a:lnSpc>
                        <a:spcBef>
                          <a:spcPts val="245"/>
                        </a:spcBef>
                      </a:pPr>
                      <a:r>
                        <a:rPr sz="2000" b="0" spc="5" dirty="0">
                          <a:latin typeface="Arial"/>
                          <a:cs typeface="Arial"/>
                        </a:rPr>
                        <a:t>45%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400" y="533400"/>
            <a:ext cx="10972800" cy="947439"/>
          </a:xfrm>
          <a:prstGeom prst="rect">
            <a:avLst/>
          </a:prstGeom>
        </p:spPr>
        <p:txBody>
          <a:bodyPr vert="horz" wrap="square" lIns="0" tIns="328676" rIns="0" bIns="0" rtlCol="0">
            <a:spAutoFit/>
          </a:bodyPr>
          <a:lstStyle/>
          <a:p>
            <a:pPr marL="317500">
              <a:lnSpc>
                <a:spcPct val="100000"/>
              </a:lnSpc>
            </a:pPr>
            <a:r>
              <a:rPr dirty="0"/>
              <a:t>Acute GvHD: </a:t>
            </a:r>
            <a:r>
              <a:rPr spc="-5" dirty="0"/>
              <a:t>3nd line treatment </a:t>
            </a:r>
            <a:r>
              <a:rPr dirty="0"/>
              <a:t>-</a:t>
            </a:r>
            <a:r>
              <a:rPr spc="-80" dirty="0"/>
              <a:t> </a:t>
            </a:r>
            <a:r>
              <a:rPr dirty="0"/>
              <a:t>MSC</a:t>
            </a:r>
          </a:p>
        </p:txBody>
      </p:sp>
      <p:sp>
        <p:nvSpPr>
          <p:cNvPr id="4" name="object 4"/>
          <p:cNvSpPr/>
          <p:nvPr/>
        </p:nvSpPr>
        <p:spPr>
          <a:xfrm>
            <a:off x="0" y="6165850"/>
            <a:ext cx="12192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2520865" y="1450976"/>
            <a:ext cx="3056636" cy="175272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2514431" y="1446275"/>
            <a:ext cx="3070013" cy="1762760"/>
          </a:xfrm>
          <a:custGeom>
            <a:avLst/>
            <a:gdLst/>
            <a:ahLst/>
            <a:cxnLst/>
            <a:rect l="l" t="t" r="r" b="b"/>
            <a:pathLst>
              <a:path w="2302510" h="1762760">
                <a:moveTo>
                  <a:pt x="0" y="1762252"/>
                </a:moveTo>
                <a:lnTo>
                  <a:pt x="2302002" y="1762252"/>
                </a:lnTo>
                <a:lnTo>
                  <a:pt x="2302002" y="0"/>
                </a:lnTo>
                <a:lnTo>
                  <a:pt x="0" y="0"/>
                </a:lnTo>
                <a:lnTo>
                  <a:pt x="0" y="1762252"/>
                </a:lnTo>
                <a:close/>
              </a:path>
            </a:pathLst>
          </a:custGeom>
          <a:ln w="9525">
            <a:solidFill>
              <a:srgbClr val="000000"/>
            </a:solidFill>
          </a:ln>
        </p:spPr>
        <p:txBody>
          <a:bodyPr wrap="square" lIns="0" tIns="0" rIns="0" bIns="0" rtlCol="0"/>
          <a:lstStyle/>
          <a:p>
            <a:endParaRPr/>
          </a:p>
        </p:txBody>
      </p:sp>
      <p:sp>
        <p:nvSpPr>
          <p:cNvPr id="7" name="object 7"/>
          <p:cNvSpPr/>
          <p:nvPr/>
        </p:nvSpPr>
        <p:spPr>
          <a:xfrm>
            <a:off x="710860" y="4086352"/>
            <a:ext cx="5831840" cy="0"/>
          </a:xfrm>
          <a:custGeom>
            <a:avLst/>
            <a:gdLst/>
            <a:ahLst/>
            <a:cxnLst/>
            <a:rect l="l" t="t" r="r" b="b"/>
            <a:pathLst>
              <a:path w="4373880">
                <a:moveTo>
                  <a:pt x="0" y="0"/>
                </a:moveTo>
                <a:lnTo>
                  <a:pt x="4373626" y="0"/>
                </a:lnTo>
              </a:path>
            </a:pathLst>
          </a:custGeom>
          <a:ln w="25400">
            <a:solidFill>
              <a:srgbClr val="000000"/>
            </a:solidFill>
          </a:ln>
        </p:spPr>
        <p:txBody>
          <a:bodyPr wrap="square" lIns="0" tIns="0" rIns="0" bIns="0" rtlCol="0"/>
          <a:lstStyle/>
          <a:p>
            <a:endParaRPr/>
          </a:p>
        </p:txBody>
      </p:sp>
      <p:sp>
        <p:nvSpPr>
          <p:cNvPr id="8" name="object 8"/>
          <p:cNvSpPr/>
          <p:nvPr/>
        </p:nvSpPr>
        <p:spPr>
          <a:xfrm>
            <a:off x="660060" y="4086352"/>
            <a:ext cx="1016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9" name="object 9"/>
          <p:cNvSpPr/>
          <p:nvPr/>
        </p:nvSpPr>
        <p:spPr>
          <a:xfrm>
            <a:off x="4663779" y="4086352"/>
            <a:ext cx="1016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0" name="object 10"/>
          <p:cNvSpPr/>
          <p:nvPr/>
        </p:nvSpPr>
        <p:spPr>
          <a:xfrm>
            <a:off x="6491561" y="4086352"/>
            <a:ext cx="1016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1" name="object 11"/>
          <p:cNvSpPr/>
          <p:nvPr/>
        </p:nvSpPr>
        <p:spPr>
          <a:xfrm>
            <a:off x="2674619" y="4086352"/>
            <a:ext cx="1016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2" name="object 12"/>
          <p:cNvSpPr txBox="1"/>
          <p:nvPr/>
        </p:nvSpPr>
        <p:spPr>
          <a:xfrm>
            <a:off x="400845" y="4590034"/>
            <a:ext cx="745067"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B</a:t>
            </a:r>
            <a:r>
              <a:rPr sz="1800" spc="-15" dirty="0">
                <a:solidFill>
                  <a:srgbClr val="178300"/>
                </a:solidFill>
                <a:latin typeface="Arial"/>
                <a:cs typeface="Arial"/>
              </a:rPr>
              <a:t>o</a:t>
            </a:r>
            <a:r>
              <a:rPr sz="1800" spc="-5" dirty="0">
                <a:solidFill>
                  <a:srgbClr val="178300"/>
                </a:solidFill>
                <a:latin typeface="Arial"/>
                <a:cs typeface="Arial"/>
              </a:rPr>
              <a:t>ne</a:t>
            </a:r>
            <a:endParaRPr sz="1800">
              <a:latin typeface="Arial"/>
              <a:cs typeface="Arial"/>
            </a:endParaRPr>
          </a:p>
        </p:txBody>
      </p:sp>
      <p:sp>
        <p:nvSpPr>
          <p:cNvPr id="13" name="object 13"/>
          <p:cNvSpPr txBox="1"/>
          <p:nvPr/>
        </p:nvSpPr>
        <p:spPr>
          <a:xfrm>
            <a:off x="1787686" y="4590034"/>
            <a:ext cx="1905847"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C</a:t>
            </a:r>
            <a:r>
              <a:rPr sz="1800" spc="-15" dirty="0">
                <a:solidFill>
                  <a:srgbClr val="178300"/>
                </a:solidFill>
                <a:latin typeface="Arial"/>
                <a:cs typeface="Arial"/>
              </a:rPr>
              <a:t>h</a:t>
            </a:r>
            <a:r>
              <a:rPr sz="1800" spc="-5" dirty="0">
                <a:solidFill>
                  <a:srgbClr val="178300"/>
                </a:solidFill>
                <a:latin typeface="Arial"/>
                <a:cs typeface="Arial"/>
              </a:rPr>
              <a:t>o</a:t>
            </a:r>
            <a:r>
              <a:rPr sz="1800" spc="-15" dirty="0">
                <a:solidFill>
                  <a:srgbClr val="178300"/>
                </a:solidFill>
                <a:latin typeface="Arial"/>
                <a:cs typeface="Arial"/>
              </a:rPr>
              <a:t>n</a:t>
            </a:r>
            <a:r>
              <a:rPr sz="1800" spc="-5" dirty="0">
                <a:solidFill>
                  <a:srgbClr val="178300"/>
                </a:solidFill>
                <a:latin typeface="Arial"/>
                <a:cs typeface="Arial"/>
              </a:rPr>
              <a:t>dr</a:t>
            </a:r>
            <a:r>
              <a:rPr sz="1800" spc="-15" dirty="0">
                <a:solidFill>
                  <a:srgbClr val="178300"/>
                </a:solidFill>
                <a:latin typeface="Arial"/>
                <a:cs typeface="Arial"/>
              </a:rPr>
              <a:t>o</a:t>
            </a:r>
            <a:r>
              <a:rPr sz="1800" dirty="0">
                <a:solidFill>
                  <a:srgbClr val="178300"/>
                </a:solidFill>
                <a:latin typeface="Arial"/>
                <a:cs typeface="Arial"/>
              </a:rPr>
              <a:t>c</a:t>
            </a:r>
            <a:r>
              <a:rPr sz="1800" spc="-25" dirty="0">
                <a:solidFill>
                  <a:srgbClr val="178300"/>
                </a:solidFill>
                <a:latin typeface="Arial"/>
                <a:cs typeface="Arial"/>
              </a:rPr>
              <a:t>y</a:t>
            </a:r>
            <a:r>
              <a:rPr sz="1800" dirty="0">
                <a:solidFill>
                  <a:srgbClr val="178300"/>
                </a:solidFill>
                <a:latin typeface="Arial"/>
                <a:cs typeface="Arial"/>
              </a:rPr>
              <a:t>tes</a:t>
            </a:r>
            <a:endParaRPr sz="1800">
              <a:latin typeface="Arial"/>
              <a:cs typeface="Arial"/>
            </a:endParaRPr>
          </a:p>
        </p:txBody>
      </p:sp>
      <p:sp>
        <p:nvSpPr>
          <p:cNvPr id="14" name="object 14"/>
          <p:cNvSpPr txBox="1"/>
          <p:nvPr/>
        </p:nvSpPr>
        <p:spPr>
          <a:xfrm>
            <a:off x="4073382" y="4590034"/>
            <a:ext cx="1365673" cy="285115"/>
          </a:xfrm>
          <a:prstGeom prst="rect">
            <a:avLst/>
          </a:prstGeom>
        </p:spPr>
        <p:txBody>
          <a:bodyPr vert="horz" wrap="square" lIns="0" tIns="0" rIns="0" bIns="0" rtlCol="0">
            <a:spAutoFit/>
          </a:bodyPr>
          <a:lstStyle/>
          <a:p>
            <a:pPr marL="12700">
              <a:lnSpc>
                <a:spcPct val="100000"/>
              </a:lnSpc>
            </a:pPr>
            <a:r>
              <a:rPr sz="1800" spc="-10" dirty="0">
                <a:solidFill>
                  <a:srgbClr val="178300"/>
                </a:solidFill>
                <a:latin typeface="Arial"/>
                <a:cs typeface="Arial"/>
              </a:rPr>
              <a:t>Adipocyte</a:t>
            </a:r>
            <a:endParaRPr sz="1800">
              <a:latin typeface="Arial"/>
              <a:cs typeface="Arial"/>
            </a:endParaRPr>
          </a:p>
        </p:txBody>
      </p:sp>
      <p:sp>
        <p:nvSpPr>
          <p:cNvPr id="15" name="object 15"/>
          <p:cNvSpPr txBox="1"/>
          <p:nvPr/>
        </p:nvSpPr>
        <p:spPr>
          <a:xfrm>
            <a:off x="6002461" y="4590034"/>
            <a:ext cx="998220"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Musc</a:t>
            </a:r>
            <a:r>
              <a:rPr sz="1800" spc="-10" dirty="0">
                <a:solidFill>
                  <a:srgbClr val="178300"/>
                </a:solidFill>
                <a:latin typeface="Arial"/>
                <a:cs typeface="Arial"/>
              </a:rPr>
              <a:t>l</a:t>
            </a:r>
            <a:r>
              <a:rPr sz="1800" spc="-5" dirty="0">
                <a:solidFill>
                  <a:srgbClr val="178300"/>
                </a:solidFill>
                <a:latin typeface="Arial"/>
                <a:cs typeface="Arial"/>
              </a:rPr>
              <a:t>e</a:t>
            </a:r>
            <a:endParaRPr sz="1800">
              <a:latin typeface="Arial"/>
              <a:cs typeface="Arial"/>
            </a:endParaRPr>
          </a:p>
        </p:txBody>
      </p:sp>
      <p:sp>
        <p:nvSpPr>
          <p:cNvPr id="16" name="object 16"/>
          <p:cNvSpPr/>
          <p:nvPr/>
        </p:nvSpPr>
        <p:spPr>
          <a:xfrm>
            <a:off x="6020138" y="5017008"/>
            <a:ext cx="1131484" cy="697992"/>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6013705" y="5012246"/>
            <a:ext cx="1144692" cy="708025"/>
          </a:xfrm>
          <a:custGeom>
            <a:avLst/>
            <a:gdLst/>
            <a:ahLst/>
            <a:cxnLst/>
            <a:rect l="l" t="t" r="r" b="b"/>
            <a:pathLst>
              <a:path w="858520" h="708025">
                <a:moveTo>
                  <a:pt x="0" y="707517"/>
                </a:moveTo>
                <a:lnTo>
                  <a:pt x="858138" y="707517"/>
                </a:lnTo>
                <a:lnTo>
                  <a:pt x="858138" y="0"/>
                </a:lnTo>
                <a:lnTo>
                  <a:pt x="0" y="0"/>
                </a:lnTo>
                <a:lnTo>
                  <a:pt x="0" y="707517"/>
                </a:lnTo>
                <a:close/>
              </a:path>
            </a:pathLst>
          </a:custGeom>
          <a:ln w="9525">
            <a:solidFill>
              <a:srgbClr val="FF0000"/>
            </a:solidFill>
          </a:ln>
        </p:spPr>
        <p:txBody>
          <a:bodyPr wrap="square" lIns="0" tIns="0" rIns="0" bIns="0" rtlCol="0"/>
          <a:lstStyle/>
          <a:p>
            <a:endParaRPr/>
          </a:p>
        </p:txBody>
      </p:sp>
      <p:sp>
        <p:nvSpPr>
          <p:cNvPr id="18" name="object 18"/>
          <p:cNvSpPr/>
          <p:nvPr/>
        </p:nvSpPr>
        <p:spPr>
          <a:xfrm>
            <a:off x="4192355" y="5017008"/>
            <a:ext cx="1131484" cy="697992"/>
          </a:xfrm>
          <a:prstGeom prst="rect">
            <a:avLst/>
          </a:prstGeom>
          <a:blipFill>
            <a:blip r:embed="rId4" cstate="print"/>
            <a:stretch>
              <a:fillRect/>
            </a:stretch>
          </a:blipFill>
        </p:spPr>
        <p:txBody>
          <a:bodyPr wrap="square" lIns="0" tIns="0" rIns="0" bIns="0" rtlCol="0"/>
          <a:lstStyle/>
          <a:p>
            <a:endParaRPr/>
          </a:p>
        </p:txBody>
      </p:sp>
      <p:sp>
        <p:nvSpPr>
          <p:cNvPr id="19" name="object 19"/>
          <p:cNvSpPr/>
          <p:nvPr/>
        </p:nvSpPr>
        <p:spPr>
          <a:xfrm>
            <a:off x="4185919" y="5012246"/>
            <a:ext cx="1144692" cy="708025"/>
          </a:xfrm>
          <a:custGeom>
            <a:avLst/>
            <a:gdLst/>
            <a:ahLst/>
            <a:cxnLst/>
            <a:rect l="l" t="t" r="r" b="b"/>
            <a:pathLst>
              <a:path w="858520" h="708025">
                <a:moveTo>
                  <a:pt x="0" y="707517"/>
                </a:moveTo>
                <a:lnTo>
                  <a:pt x="858138" y="707517"/>
                </a:lnTo>
                <a:lnTo>
                  <a:pt x="858138" y="0"/>
                </a:lnTo>
                <a:lnTo>
                  <a:pt x="0" y="0"/>
                </a:lnTo>
                <a:lnTo>
                  <a:pt x="0" y="707517"/>
                </a:lnTo>
                <a:close/>
              </a:path>
            </a:pathLst>
          </a:custGeom>
          <a:ln w="9525">
            <a:solidFill>
              <a:srgbClr val="000000"/>
            </a:solidFill>
          </a:ln>
        </p:spPr>
        <p:txBody>
          <a:bodyPr wrap="square" lIns="0" tIns="0" rIns="0" bIns="0" rtlCol="0"/>
          <a:lstStyle/>
          <a:p>
            <a:endParaRPr/>
          </a:p>
        </p:txBody>
      </p:sp>
      <p:sp>
        <p:nvSpPr>
          <p:cNvPr id="20" name="object 20"/>
          <p:cNvSpPr/>
          <p:nvPr/>
        </p:nvSpPr>
        <p:spPr>
          <a:xfrm>
            <a:off x="2103460" y="5017008"/>
            <a:ext cx="1218505" cy="697992"/>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2097023" y="5012246"/>
            <a:ext cx="1231900" cy="708025"/>
          </a:xfrm>
          <a:custGeom>
            <a:avLst/>
            <a:gdLst/>
            <a:ahLst/>
            <a:cxnLst/>
            <a:rect l="l" t="t" r="r" b="b"/>
            <a:pathLst>
              <a:path w="923925" h="708025">
                <a:moveTo>
                  <a:pt x="0" y="707517"/>
                </a:moveTo>
                <a:lnTo>
                  <a:pt x="923404" y="707517"/>
                </a:lnTo>
                <a:lnTo>
                  <a:pt x="923404" y="0"/>
                </a:lnTo>
                <a:lnTo>
                  <a:pt x="0" y="0"/>
                </a:lnTo>
                <a:lnTo>
                  <a:pt x="0" y="707517"/>
                </a:lnTo>
                <a:close/>
              </a:path>
            </a:pathLst>
          </a:custGeom>
          <a:ln w="9525">
            <a:solidFill>
              <a:srgbClr val="FF0000"/>
            </a:solidFill>
          </a:ln>
        </p:spPr>
        <p:txBody>
          <a:bodyPr wrap="square" lIns="0" tIns="0" rIns="0" bIns="0" rtlCol="0"/>
          <a:lstStyle/>
          <a:p>
            <a:endParaRPr/>
          </a:p>
        </p:txBody>
      </p:sp>
      <p:sp>
        <p:nvSpPr>
          <p:cNvPr id="22" name="object 22"/>
          <p:cNvSpPr/>
          <p:nvPr/>
        </p:nvSpPr>
        <p:spPr>
          <a:xfrm>
            <a:off x="101601" y="4958842"/>
            <a:ext cx="1305543" cy="756157"/>
          </a:xfrm>
          <a:prstGeom prst="rect">
            <a:avLst/>
          </a:prstGeom>
          <a:blipFill>
            <a:blip r:embed="rId6" cstate="print"/>
            <a:stretch>
              <a:fillRect/>
            </a:stretch>
          </a:blipFill>
        </p:spPr>
        <p:txBody>
          <a:bodyPr wrap="square" lIns="0" tIns="0" rIns="0" bIns="0" rtlCol="0"/>
          <a:lstStyle/>
          <a:p>
            <a:endParaRPr/>
          </a:p>
        </p:txBody>
      </p:sp>
      <p:sp>
        <p:nvSpPr>
          <p:cNvPr id="23" name="object 23"/>
          <p:cNvSpPr txBox="1"/>
          <p:nvPr/>
        </p:nvSpPr>
        <p:spPr>
          <a:xfrm>
            <a:off x="2992459" y="3696334"/>
            <a:ext cx="2110740" cy="375920"/>
          </a:xfrm>
          <a:prstGeom prst="rect">
            <a:avLst/>
          </a:prstGeom>
        </p:spPr>
        <p:txBody>
          <a:bodyPr vert="horz" wrap="square" lIns="0" tIns="0" rIns="0" bIns="0" rtlCol="0">
            <a:spAutoFit/>
          </a:bodyPr>
          <a:lstStyle/>
          <a:p>
            <a:pPr marL="12700">
              <a:lnSpc>
                <a:spcPct val="100000"/>
              </a:lnSpc>
            </a:pPr>
            <a:r>
              <a:rPr sz="2400" spc="-5" dirty="0">
                <a:solidFill>
                  <a:srgbClr val="FF0000"/>
                </a:solidFill>
                <a:latin typeface="Arial"/>
                <a:cs typeface="Arial"/>
              </a:rPr>
              <a:t>Progenitors</a:t>
            </a:r>
            <a:endParaRPr sz="2400">
              <a:latin typeface="Arial"/>
              <a:cs typeface="Arial"/>
            </a:endParaRPr>
          </a:p>
        </p:txBody>
      </p:sp>
      <p:sp>
        <p:nvSpPr>
          <p:cNvPr id="25" name="object 25"/>
          <p:cNvSpPr txBox="1">
            <a:spLocks noGrp="1"/>
          </p:cNvSpPr>
          <p:nvPr>
            <p:ph type="ftr" sz="quarter" idx="4294967295"/>
          </p:nvPr>
        </p:nvSpPr>
        <p:spPr>
          <a:xfrm>
            <a:off x="1855724" y="6380331"/>
            <a:ext cx="9549553"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
        <p:nvSpPr>
          <p:cNvPr id="24" name="object 24"/>
          <p:cNvSpPr txBox="1"/>
          <p:nvPr/>
        </p:nvSpPr>
        <p:spPr>
          <a:xfrm>
            <a:off x="7325020" y="1626997"/>
            <a:ext cx="4131733" cy="2168525"/>
          </a:xfrm>
          <a:prstGeom prst="rect">
            <a:avLst/>
          </a:prstGeom>
        </p:spPr>
        <p:txBody>
          <a:bodyPr vert="horz" wrap="square" lIns="0" tIns="0" rIns="0" bIns="0" rtlCol="0">
            <a:spAutoFit/>
          </a:bodyPr>
          <a:lstStyle/>
          <a:p>
            <a:pPr marL="376555" indent="-363855">
              <a:lnSpc>
                <a:spcPts val="2740"/>
              </a:lnSpc>
              <a:buClr>
                <a:srgbClr val="333399"/>
              </a:buClr>
              <a:buSzPct val="75000"/>
              <a:buFont typeface="Wingdings"/>
              <a:buChar char=""/>
              <a:tabLst>
                <a:tab pos="376555" algn="l"/>
                <a:tab pos="377190" algn="l"/>
              </a:tabLst>
            </a:pPr>
            <a:r>
              <a:rPr sz="2400" spc="-5" dirty="0">
                <a:solidFill>
                  <a:srgbClr val="808080"/>
                </a:solidFill>
                <a:latin typeface="Arial"/>
                <a:cs typeface="Arial"/>
              </a:rPr>
              <a:t>Derived </a:t>
            </a:r>
            <a:r>
              <a:rPr sz="2400" dirty="0">
                <a:solidFill>
                  <a:srgbClr val="808080"/>
                </a:solidFill>
                <a:latin typeface="Arial"/>
                <a:cs typeface="Arial"/>
              </a:rPr>
              <a:t>from</a:t>
            </a:r>
            <a:r>
              <a:rPr sz="2400" spc="-60" dirty="0">
                <a:solidFill>
                  <a:srgbClr val="808080"/>
                </a:solidFill>
                <a:latin typeface="Arial"/>
                <a:cs typeface="Arial"/>
              </a:rPr>
              <a:t> </a:t>
            </a:r>
            <a:r>
              <a:rPr sz="2400" spc="-5" dirty="0">
                <a:solidFill>
                  <a:srgbClr val="808080"/>
                </a:solidFill>
                <a:latin typeface="Arial"/>
                <a:cs typeface="Arial"/>
              </a:rPr>
              <a:t>bone</a:t>
            </a:r>
            <a:endParaRPr sz="2400" dirty="0">
              <a:latin typeface="Arial"/>
              <a:cs typeface="Arial"/>
            </a:endParaRPr>
          </a:p>
          <a:p>
            <a:pPr marR="301625" algn="ctr">
              <a:lnSpc>
                <a:spcPts val="2740"/>
              </a:lnSpc>
            </a:pPr>
            <a:r>
              <a:rPr sz="2400" dirty="0">
                <a:solidFill>
                  <a:srgbClr val="808080"/>
                </a:solidFill>
                <a:latin typeface="Arial"/>
                <a:cs typeface="Arial"/>
              </a:rPr>
              <a:t>marrow</a:t>
            </a:r>
            <a:r>
              <a:rPr sz="2400" spc="-90" dirty="0">
                <a:solidFill>
                  <a:srgbClr val="808080"/>
                </a:solidFill>
                <a:latin typeface="Arial"/>
                <a:cs typeface="Arial"/>
              </a:rPr>
              <a:t> </a:t>
            </a:r>
            <a:r>
              <a:rPr sz="2400" dirty="0">
                <a:solidFill>
                  <a:srgbClr val="808080"/>
                </a:solidFill>
                <a:latin typeface="Arial"/>
                <a:cs typeface="Arial"/>
              </a:rPr>
              <a:t>stroma</a:t>
            </a:r>
            <a:endParaRPr sz="2400" dirty="0">
              <a:latin typeface="Arial"/>
              <a:cs typeface="Arial"/>
            </a:endParaRPr>
          </a:p>
          <a:p>
            <a:pPr marL="376555" marR="5080" indent="-363855">
              <a:lnSpc>
                <a:spcPts val="2590"/>
              </a:lnSpc>
              <a:spcBef>
                <a:spcPts val="615"/>
              </a:spcBef>
              <a:buClr>
                <a:srgbClr val="333399"/>
              </a:buClr>
              <a:buSzPct val="75000"/>
              <a:buFont typeface="Wingdings"/>
              <a:buChar char=""/>
              <a:tabLst>
                <a:tab pos="376555" algn="l"/>
                <a:tab pos="377190" algn="l"/>
              </a:tabLst>
            </a:pPr>
            <a:r>
              <a:rPr sz="2400" spc="-5" dirty="0">
                <a:solidFill>
                  <a:srgbClr val="808080"/>
                </a:solidFill>
                <a:latin typeface="Arial"/>
                <a:cs typeface="Arial"/>
              </a:rPr>
              <a:t>Exhibit  immunosup</a:t>
            </a:r>
            <a:r>
              <a:rPr sz="2400" spc="-15" dirty="0">
                <a:solidFill>
                  <a:srgbClr val="808080"/>
                </a:solidFill>
                <a:latin typeface="Arial"/>
                <a:cs typeface="Arial"/>
              </a:rPr>
              <a:t>p</a:t>
            </a:r>
            <a:r>
              <a:rPr sz="2400" spc="-5" dirty="0">
                <a:solidFill>
                  <a:srgbClr val="808080"/>
                </a:solidFill>
                <a:latin typeface="Arial"/>
                <a:cs typeface="Arial"/>
              </a:rPr>
              <a:t>ressive  properties</a:t>
            </a:r>
            <a:endParaRPr sz="2400" dirty="0">
              <a:latin typeface="Arial"/>
              <a:cs typeface="Arial"/>
            </a:endParaRPr>
          </a:p>
          <a:p>
            <a:pPr marL="376555" indent="-363855">
              <a:lnSpc>
                <a:spcPct val="100000"/>
              </a:lnSpc>
              <a:spcBef>
                <a:spcPts val="250"/>
              </a:spcBef>
              <a:buClr>
                <a:srgbClr val="333399"/>
              </a:buClr>
              <a:buSzPct val="75000"/>
              <a:buFont typeface="Wingdings"/>
              <a:buChar char=""/>
              <a:tabLst>
                <a:tab pos="376555" algn="l"/>
                <a:tab pos="377190" algn="l"/>
              </a:tabLst>
            </a:pPr>
            <a:r>
              <a:rPr sz="2400" spc="-5" dirty="0">
                <a:solidFill>
                  <a:srgbClr val="808080"/>
                </a:solidFill>
                <a:latin typeface="Arial"/>
                <a:cs typeface="Arial"/>
              </a:rPr>
              <a:t>Non-HLA</a:t>
            </a:r>
            <a:r>
              <a:rPr sz="2400" spc="-200" dirty="0">
                <a:solidFill>
                  <a:srgbClr val="808080"/>
                </a:solidFill>
                <a:latin typeface="Arial"/>
                <a:cs typeface="Arial"/>
              </a:rPr>
              <a:t> </a:t>
            </a:r>
            <a:r>
              <a:rPr sz="2400" dirty="0">
                <a:solidFill>
                  <a:srgbClr val="808080"/>
                </a:solidFill>
                <a:latin typeface="Arial"/>
                <a:cs typeface="Arial"/>
              </a:rPr>
              <a:t>restricted</a:t>
            </a:r>
            <a:endParaRPr sz="2400" dirty="0">
              <a:latin typeface="Arial"/>
              <a:cs typeface="Arial"/>
            </a:endParaRPr>
          </a:p>
        </p:txBody>
      </p:sp>
      <p:sp>
        <p:nvSpPr>
          <p:cNvPr id="2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27" name="2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57201"/>
            <a:ext cx="11379200" cy="606705"/>
          </a:xfrm>
          <a:prstGeom prst="rect">
            <a:avLst/>
          </a:prstGeom>
        </p:spPr>
        <p:txBody>
          <a:bodyPr vert="horz" wrap="square" lIns="0" tIns="52197" rIns="0" bIns="0" rtlCol="0">
            <a:spAutoFit/>
          </a:bodyPr>
          <a:lstStyle/>
          <a:p>
            <a:pPr marL="258445">
              <a:lnSpc>
                <a:spcPct val="100000"/>
              </a:lnSpc>
            </a:pPr>
            <a:r>
              <a:rPr sz="3600" dirty="0"/>
              <a:t>Acute GvHD: </a:t>
            </a:r>
            <a:r>
              <a:rPr sz="3600" spc="-5" dirty="0"/>
              <a:t>3nd line treatment </a:t>
            </a:r>
            <a:r>
              <a:rPr sz="3600" dirty="0"/>
              <a:t>-</a:t>
            </a:r>
            <a:r>
              <a:rPr sz="3600" spc="-85" dirty="0"/>
              <a:t> </a:t>
            </a:r>
            <a:r>
              <a:rPr sz="3600" dirty="0"/>
              <a:t>MSC</a:t>
            </a:r>
          </a:p>
        </p:txBody>
      </p:sp>
      <p:sp>
        <p:nvSpPr>
          <p:cNvPr id="5" name="object 5"/>
          <p:cNvSpPr txBox="1"/>
          <p:nvPr/>
        </p:nvSpPr>
        <p:spPr>
          <a:xfrm>
            <a:off x="155786" y="2569464"/>
            <a:ext cx="2288540" cy="169277"/>
          </a:xfrm>
          <a:prstGeom prst="rect">
            <a:avLst/>
          </a:prstGeom>
        </p:spPr>
        <p:txBody>
          <a:bodyPr vert="horz" wrap="square" lIns="0" tIns="0" rIns="0" bIns="0" rtlCol="0">
            <a:spAutoFit/>
          </a:bodyPr>
          <a:lstStyle/>
          <a:p>
            <a:pPr marL="12700">
              <a:lnSpc>
                <a:spcPct val="100000"/>
              </a:lnSpc>
            </a:pPr>
            <a:r>
              <a:rPr sz="1100" i="1" dirty="0">
                <a:latin typeface="Arial"/>
                <a:cs typeface="Arial"/>
              </a:rPr>
              <a:t>Le </a:t>
            </a:r>
            <a:r>
              <a:rPr sz="1100" i="1" spc="-5" dirty="0">
                <a:latin typeface="Arial"/>
                <a:cs typeface="Arial"/>
              </a:rPr>
              <a:t>Blanc </a:t>
            </a:r>
            <a:r>
              <a:rPr sz="1100" i="1" dirty="0">
                <a:latin typeface="Arial"/>
                <a:cs typeface="Arial"/>
              </a:rPr>
              <a:t>et </a:t>
            </a:r>
            <a:r>
              <a:rPr sz="1100" i="1" spc="-5" dirty="0">
                <a:latin typeface="Arial"/>
                <a:cs typeface="Arial"/>
              </a:rPr>
              <a:t>al, </a:t>
            </a:r>
            <a:r>
              <a:rPr sz="1100" i="1" dirty="0">
                <a:latin typeface="Arial"/>
                <a:cs typeface="Arial"/>
              </a:rPr>
              <a:t>Lancet</a:t>
            </a:r>
            <a:r>
              <a:rPr sz="1100" i="1" spc="-95" dirty="0">
                <a:latin typeface="Arial"/>
                <a:cs typeface="Arial"/>
              </a:rPr>
              <a:t> </a:t>
            </a:r>
            <a:r>
              <a:rPr sz="1100" i="1" dirty="0">
                <a:latin typeface="Arial"/>
                <a:cs typeface="Arial"/>
              </a:rPr>
              <a:t>2008</a:t>
            </a:r>
            <a:endParaRPr sz="1100">
              <a:latin typeface="Arial"/>
              <a:cs typeface="Arial"/>
            </a:endParaRPr>
          </a:p>
        </p:txBody>
      </p:sp>
      <p:graphicFrame>
        <p:nvGraphicFramePr>
          <p:cNvPr id="6" name="object 6"/>
          <p:cNvGraphicFramePr>
            <a:graphicFrameLocks noGrp="1"/>
          </p:cNvGraphicFramePr>
          <p:nvPr/>
        </p:nvGraphicFramePr>
        <p:xfrm>
          <a:off x="4599601" y="5532374"/>
          <a:ext cx="7583931" cy="1106728"/>
        </p:xfrm>
        <a:graphic>
          <a:graphicData uri="http://schemas.openxmlformats.org/drawingml/2006/table">
            <a:tbl>
              <a:tblPr firstRow="1" bandRow="1">
                <a:tableStyleId>{2D5ABB26-0587-4C30-8999-92F81FD0307C}</a:tableStyleId>
              </a:tblPr>
              <a:tblGrid>
                <a:gridCol w="4931495"/>
                <a:gridCol w="2652436"/>
              </a:tblGrid>
              <a:tr h="365633">
                <a:tc>
                  <a:txBody>
                    <a:bodyPr/>
                    <a:lstStyle/>
                    <a:p>
                      <a:pPr marL="85090">
                        <a:lnSpc>
                          <a:spcPct val="100000"/>
                        </a:lnSpc>
                        <a:spcBef>
                          <a:spcPts val="270"/>
                        </a:spcBef>
                      </a:pPr>
                      <a:r>
                        <a:rPr sz="1800" b="1" dirty="0">
                          <a:solidFill>
                            <a:srgbClr val="1E4648"/>
                          </a:solidFill>
                          <a:latin typeface="Arial"/>
                          <a:cs typeface="Arial"/>
                        </a:rPr>
                        <a:t>Response </a:t>
                      </a:r>
                      <a:r>
                        <a:rPr sz="1800" b="1" spc="-5" dirty="0">
                          <a:solidFill>
                            <a:srgbClr val="1E4648"/>
                          </a:solidFill>
                          <a:latin typeface="Arial"/>
                          <a:cs typeface="Arial"/>
                        </a:rPr>
                        <a:t>rates at 28</a:t>
                      </a:r>
                      <a:r>
                        <a:rPr sz="1800" b="1" spc="-35" dirty="0">
                          <a:solidFill>
                            <a:srgbClr val="1E4648"/>
                          </a:solidFill>
                          <a:latin typeface="Arial"/>
                          <a:cs typeface="Arial"/>
                        </a:rPr>
                        <a:t> </a:t>
                      </a:r>
                      <a:r>
                        <a:rPr sz="1800" b="1" spc="-5" dirty="0">
                          <a:solidFill>
                            <a:srgbClr val="1E4648"/>
                          </a:solidFill>
                          <a:latin typeface="Arial"/>
                          <a:cs typeface="Arial"/>
                        </a:rPr>
                        <a:t>days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76835" algn="ctr">
                        <a:lnSpc>
                          <a:spcPct val="100000"/>
                        </a:lnSpc>
                        <a:spcBef>
                          <a:spcPts val="270"/>
                        </a:spcBef>
                        <a:tabLst>
                          <a:tab pos="368935"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40</a:t>
                      </a:r>
                      <a:endParaRPr sz="1800">
                        <a:latin typeface="Arial"/>
                        <a:cs typeface="Arial"/>
                      </a:endParaRPr>
                    </a:p>
                  </a:txBody>
                  <a:tcPr marL="0" marR="0" marT="0" marB="0">
                    <a:lnL w="12700">
                      <a:solidFill>
                        <a:srgbClr val="FFFFFF"/>
                      </a:solidFill>
                      <a:prstDash val="solid"/>
                    </a:lnL>
                    <a:lnT w="12700">
                      <a:solidFill>
                        <a:srgbClr val="FFFFFF"/>
                      </a:solidFill>
                      <a:prstDash val="solid"/>
                    </a:lnT>
                    <a:lnB w="38100">
                      <a:solidFill>
                        <a:srgbClr val="FFFFFF"/>
                      </a:solidFill>
                      <a:prstDash val="solid"/>
                    </a:lnB>
                    <a:solidFill>
                      <a:srgbClr val="BADFE2"/>
                    </a:solidFill>
                  </a:tcPr>
                </a:tc>
              </a:tr>
              <a:tr h="370573">
                <a:tc>
                  <a:txBody>
                    <a:bodyPr/>
                    <a:lstStyle/>
                    <a:p>
                      <a:pPr marL="85090">
                        <a:lnSpc>
                          <a:spcPct val="100000"/>
                        </a:lnSpc>
                        <a:spcBef>
                          <a:spcPts val="170"/>
                        </a:spcBef>
                      </a:pPr>
                      <a:r>
                        <a:rPr sz="1800" spc="-5" dirty="0">
                          <a:latin typeface="Arial"/>
                          <a:cs typeface="Arial"/>
                        </a:rPr>
                        <a:t>Overall</a:t>
                      </a:r>
                      <a:r>
                        <a:rPr sz="1800" spc="-4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74930" algn="ctr">
                        <a:lnSpc>
                          <a:spcPct val="100000"/>
                        </a:lnSpc>
                        <a:spcBef>
                          <a:spcPts val="170"/>
                        </a:spcBef>
                      </a:pPr>
                      <a:r>
                        <a:rPr sz="1800" spc="-5" dirty="0">
                          <a:latin typeface="Arial"/>
                          <a:cs typeface="Arial"/>
                        </a:rPr>
                        <a:t>67.5%</a:t>
                      </a:r>
                      <a:endParaRPr sz="1800">
                        <a:latin typeface="Arial"/>
                        <a:cs typeface="Arial"/>
                      </a:endParaRPr>
                    </a:p>
                  </a:txBody>
                  <a:tcPr marL="0" marR="0" marT="0" marB="0">
                    <a:lnL w="12700">
                      <a:solidFill>
                        <a:srgbClr val="FFFFFF"/>
                      </a:solidFill>
                      <a:prstDash val="solid"/>
                    </a:lnL>
                    <a:lnT w="38100">
                      <a:solidFill>
                        <a:srgbClr val="FFFFFF"/>
                      </a:solidFill>
                      <a:prstDash val="solid"/>
                    </a:lnT>
                    <a:lnB w="12700">
                      <a:solidFill>
                        <a:srgbClr val="FFFFFF"/>
                      </a:solidFill>
                      <a:prstDash val="solid"/>
                    </a:lnB>
                    <a:solidFill>
                      <a:srgbClr val="E7F3F4"/>
                    </a:solidFill>
                  </a:tcPr>
                </a:tc>
              </a:tr>
              <a:tr h="370522">
                <a:tc>
                  <a:txBody>
                    <a:bodyPr/>
                    <a:lstStyle/>
                    <a:p>
                      <a:pPr marL="85090">
                        <a:lnSpc>
                          <a:spcPct val="100000"/>
                        </a:lnSpc>
                        <a:spcBef>
                          <a:spcPts val="270"/>
                        </a:spcBef>
                      </a:pPr>
                      <a:r>
                        <a:rPr sz="1800" spc="-5" dirty="0">
                          <a:latin typeface="Arial"/>
                          <a:cs typeface="Arial"/>
                        </a:rPr>
                        <a:t>Complete</a:t>
                      </a:r>
                      <a:r>
                        <a:rPr sz="1800" spc="-3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74930" algn="ctr">
                        <a:lnSpc>
                          <a:spcPct val="100000"/>
                        </a:lnSpc>
                        <a:spcBef>
                          <a:spcPts val="270"/>
                        </a:spcBef>
                      </a:pPr>
                      <a:r>
                        <a:rPr sz="1800" spc="-5" dirty="0">
                          <a:latin typeface="Arial"/>
                          <a:cs typeface="Arial"/>
                        </a:rPr>
                        <a:t>27.5%</a:t>
                      </a:r>
                      <a:endParaRPr sz="1800">
                        <a:latin typeface="Arial"/>
                        <a:cs typeface="Arial"/>
                      </a:endParaRPr>
                    </a:p>
                  </a:txBody>
                  <a:tcPr marL="0" marR="0" marT="0" marB="0">
                    <a:lnL w="12700">
                      <a:solidFill>
                        <a:srgbClr val="FFFFFF"/>
                      </a:solidFill>
                      <a:prstDash val="solid"/>
                    </a:lnL>
                    <a:lnT w="12700">
                      <a:solidFill>
                        <a:srgbClr val="FFFFFF"/>
                      </a:solidFill>
                      <a:prstDash val="solid"/>
                    </a:lnT>
                    <a:lnB w="12700">
                      <a:solidFill>
                        <a:srgbClr val="FFFFFF"/>
                      </a:solidFill>
                      <a:prstDash val="solid"/>
                    </a:lnB>
                    <a:solidFill>
                      <a:srgbClr val="F3F8F9"/>
                    </a:solidFill>
                  </a:tcPr>
                </a:tc>
              </a:tr>
            </a:tbl>
          </a:graphicData>
        </a:graphic>
      </p:graphicFrame>
      <p:sp>
        <p:nvSpPr>
          <p:cNvPr id="7" name="object 7"/>
          <p:cNvSpPr txBox="1"/>
          <p:nvPr/>
        </p:nvSpPr>
        <p:spPr>
          <a:xfrm>
            <a:off x="5177197" y="6649643"/>
            <a:ext cx="2236047" cy="184666"/>
          </a:xfrm>
          <a:prstGeom prst="rect">
            <a:avLst/>
          </a:prstGeom>
        </p:spPr>
        <p:txBody>
          <a:bodyPr vert="horz" wrap="square" lIns="0" tIns="0" rIns="0" bIns="0" rtlCol="0">
            <a:spAutoFit/>
          </a:bodyPr>
          <a:lstStyle/>
          <a:p>
            <a:pPr marL="12700">
              <a:lnSpc>
                <a:spcPct val="100000"/>
              </a:lnSpc>
            </a:pPr>
            <a:r>
              <a:rPr sz="1200" i="1" dirty="0">
                <a:latin typeface="Arial"/>
                <a:cs typeface="Arial"/>
              </a:rPr>
              <a:t>Introna et </a:t>
            </a:r>
            <a:r>
              <a:rPr sz="1200" i="1" spc="-5" dirty="0">
                <a:latin typeface="Arial"/>
                <a:cs typeface="Arial"/>
              </a:rPr>
              <a:t>al,</a:t>
            </a:r>
            <a:r>
              <a:rPr sz="1200" i="1" spc="-120" dirty="0">
                <a:latin typeface="Arial"/>
                <a:cs typeface="Arial"/>
              </a:rPr>
              <a:t> </a:t>
            </a:r>
            <a:r>
              <a:rPr sz="1200" i="1" dirty="0">
                <a:latin typeface="Arial"/>
                <a:cs typeface="Arial"/>
              </a:rPr>
              <a:t>BBMT2014</a:t>
            </a:r>
            <a:endParaRPr sz="1200">
              <a:latin typeface="Arial"/>
              <a:cs typeface="Arial"/>
            </a:endParaRPr>
          </a:p>
        </p:txBody>
      </p:sp>
      <p:graphicFrame>
        <p:nvGraphicFramePr>
          <p:cNvPr id="8" name="object 8"/>
          <p:cNvGraphicFramePr>
            <a:graphicFrameLocks noGrp="1"/>
          </p:cNvGraphicFramePr>
          <p:nvPr/>
        </p:nvGraphicFramePr>
        <p:xfrm>
          <a:off x="-8467" y="1447800"/>
          <a:ext cx="7689933" cy="1108074"/>
        </p:xfrm>
        <a:graphic>
          <a:graphicData uri="http://schemas.openxmlformats.org/drawingml/2006/table">
            <a:tbl>
              <a:tblPr firstRow="1" bandRow="1">
                <a:tableStyleId>{2D5ABB26-0587-4C30-8999-92F81FD0307C}</a:tableStyleId>
              </a:tblPr>
              <a:tblGrid>
                <a:gridCol w="4931664"/>
                <a:gridCol w="2758269"/>
              </a:tblGrid>
              <a:tr h="365887">
                <a:tc>
                  <a:txBody>
                    <a:bodyPr/>
                    <a:lstStyle/>
                    <a:p>
                      <a:pPr marL="85090">
                        <a:lnSpc>
                          <a:spcPct val="100000"/>
                        </a:lnSpc>
                        <a:spcBef>
                          <a:spcPts val="260"/>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2540" algn="ctr">
                        <a:lnSpc>
                          <a:spcPct val="100000"/>
                        </a:lnSpc>
                        <a:spcBef>
                          <a:spcPts val="260"/>
                        </a:spcBef>
                        <a:tabLst>
                          <a:tab pos="294640"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55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1094">
                <a:tc>
                  <a:txBody>
                    <a:bodyPr/>
                    <a:lstStyle/>
                    <a:p>
                      <a:pPr marL="85090">
                        <a:lnSpc>
                          <a:spcPct val="100000"/>
                        </a:lnSpc>
                        <a:spcBef>
                          <a:spcPts val="165"/>
                        </a:spcBef>
                      </a:pPr>
                      <a:r>
                        <a:rPr sz="1800" spc="-5" dirty="0">
                          <a:latin typeface="Arial"/>
                          <a:cs typeface="Arial"/>
                        </a:rPr>
                        <a:t>Overall</a:t>
                      </a:r>
                      <a:r>
                        <a:rPr sz="1800" spc="-5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71%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1093">
                <a:tc>
                  <a:txBody>
                    <a:bodyPr/>
                    <a:lstStyle/>
                    <a:p>
                      <a:pPr marL="85090">
                        <a:lnSpc>
                          <a:spcPct val="100000"/>
                        </a:lnSpc>
                        <a:spcBef>
                          <a:spcPts val="265"/>
                        </a:spcBef>
                      </a:pPr>
                      <a:r>
                        <a:rPr sz="1800" spc="-5" dirty="0">
                          <a:latin typeface="Arial"/>
                          <a:cs typeface="Arial"/>
                        </a:rPr>
                        <a:t>Complete</a:t>
                      </a:r>
                      <a:r>
                        <a:rPr sz="1800" spc="-6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10" dirty="0">
                          <a:latin typeface="Arial"/>
                          <a:cs typeface="Arial"/>
                        </a:rPr>
                        <a:t>54%</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graphicFrame>
        <p:nvGraphicFramePr>
          <p:cNvPr id="9" name="object 9"/>
          <p:cNvGraphicFramePr>
            <a:graphicFrameLocks noGrp="1"/>
          </p:cNvGraphicFramePr>
          <p:nvPr/>
        </p:nvGraphicFramePr>
        <p:xfrm>
          <a:off x="1278467" y="2741550"/>
          <a:ext cx="7689933" cy="1108073"/>
        </p:xfrm>
        <a:graphic>
          <a:graphicData uri="http://schemas.openxmlformats.org/drawingml/2006/table">
            <a:tbl>
              <a:tblPr firstRow="1" bandRow="1">
                <a:tableStyleId>{2D5ABB26-0587-4C30-8999-92F81FD0307C}</a:tableStyleId>
              </a:tblPr>
              <a:tblGrid>
                <a:gridCol w="4931664"/>
                <a:gridCol w="2758269"/>
              </a:tblGrid>
              <a:tr h="366013">
                <a:tc>
                  <a:txBody>
                    <a:bodyPr/>
                    <a:lstStyle/>
                    <a:p>
                      <a:pPr marL="85090">
                        <a:lnSpc>
                          <a:spcPct val="100000"/>
                        </a:lnSpc>
                        <a:spcBef>
                          <a:spcPts val="265"/>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2540" algn="ctr">
                        <a:lnSpc>
                          <a:spcPct val="100000"/>
                        </a:lnSpc>
                        <a:spcBef>
                          <a:spcPts val="265"/>
                        </a:spcBef>
                        <a:tabLst>
                          <a:tab pos="294640"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50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0966">
                <a:tc>
                  <a:txBody>
                    <a:bodyPr/>
                    <a:lstStyle/>
                    <a:p>
                      <a:pPr marL="85090">
                        <a:lnSpc>
                          <a:spcPct val="100000"/>
                        </a:lnSpc>
                        <a:spcBef>
                          <a:spcPts val="165"/>
                        </a:spcBef>
                      </a:pPr>
                      <a:r>
                        <a:rPr sz="1800" spc="-5" dirty="0">
                          <a:latin typeface="Arial"/>
                          <a:cs typeface="Arial"/>
                        </a:rPr>
                        <a:t>Overall</a:t>
                      </a:r>
                      <a:r>
                        <a:rPr sz="1800" spc="-5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66%</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1094">
                <a:tc>
                  <a:txBody>
                    <a:bodyPr/>
                    <a:lstStyle/>
                    <a:p>
                      <a:pPr marL="85090">
                        <a:lnSpc>
                          <a:spcPct val="100000"/>
                        </a:lnSpc>
                        <a:spcBef>
                          <a:spcPts val="270"/>
                        </a:spcBef>
                      </a:pPr>
                      <a:r>
                        <a:rPr sz="1800" spc="-5" dirty="0">
                          <a:latin typeface="Arial"/>
                          <a:cs typeface="Arial"/>
                        </a:rPr>
                        <a:t>Complete</a:t>
                      </a:r>
                      <a:r>
                        <a:rPr sz="1800" spc="-7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905" algn="ctr">
                        <a:lnSpc>
                          <a:spcPct val="100000"/>
                        </a:lnSpc>
                        <a:spcBef>
                          <a:spcPts val="270"/>
                        </a:spcBef>
                      </a:pPr>
                      <a:r>
                        <a:rPr sz="1800" spc="-10" dirty="0">
                          <a:latin typeface="Arial"/>
                          <a:cs typeface="Arial"/>
                        </a:rPr>
                        <a:t>34%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10" name="object 10"/>
          <p:cNvSpPr txBox="1"/>
          <p:nvPr/>
        </p:nvSpPr>
        <p:spPr>
          <a:xfrm>
            <a:off x="1448951" y="3899408"/>
            <a:ext cx="3263900" cy="184666"/>
          </a:xfrm>
          <a:prstGeom prst="rect">
            <a:avLst/>
          </a:prstGeom>
        </p:spPr>
        <p:txBody>
          <a:bodyPr vert="horz" wrap="square" lIns="0" tIns="0" rIns="0" bIns="0" rtlCol="0">
            <a:spAutoFit/>
          </a:bodyPr>
          <a:lstStyle/>
          <a:p>
            <a:pPr marL="12700">
              <a:lnSpc>
                <a:spcPct val="100000"/>
              </a:lnSpc>
            </a:pPr>
            <a:r>
              <a:rPr sz="1200" i="1" dirty="0">
                <a:latin typeface="Arial"/>
                <a:cs typeface="Arial"/>
              </a:rPr>
              <a:t>Resnick et </a:t>
            </a:r>
            <a:r>
              <a:rPr sz="1200" i="1" spc="-5" dirty="0">
                <a:latin typeface="Arial"/>
                <a:cs typeface="Arial"/>
              </a:rPr>
              <a:t>al </a:t>
            </a:r>
            <a:r>
              <a:rPr sz="1200" i="1" dirty="0">
                <a:latin typeface="Arial"/>
                <a:cs typeface="Arial"/>
              </a:rPr>
              <a:t>Am J Blood Res,</a:t>
            </a:r>
            <a:r>
              <a:rPr sz="1200" i="1" spc="-180" dirty="0">
                <a:latin typeface="Arial"/>
                <a:cs typeface="Arial"/>
              </a:rPr>
              <a:t> </a:t>
            </a:r>
            <a:r>
              <a:rPr sz="1200" i="1" spc="-5" dirty="0">
                <a:latin typeface="Arial"/>
                <a:cs typeface="Arial"/>
              </a:rPr>
              <a:t>2013</a:t>
            </a:r>
            <a:endParaRPr sz="1200">
              <a:latin typeface="Arial"/>
              <a:cs typeface="Arial"/>
            </a:endParaRPr>
          </a:p>
        </p:txBody>
      </p:sp>
      <p:graphicFrame>
        <p:nvGraphicFramePr>
          <p:cNvPr id="11" name="object 11"/>
          <p:cNvGraphicFramePr>
            <a:graphicFrameLocks noGrp="1"/>
          </p:cNvGraphicFramePr>
          <p:nvPr/>
        </p:nvGraphicFramePr>
        <p:xfrm>
          <a:off x="3274569" y="4205224"/>
          <a:ext cx="7689764" cy="1106676"/>
        </p:xfrm>
        <a:graphic>
          <a:graphicData uri="http://schemas.openxmlformats.org/drawingml/2006/table">
            <a:tbl>
              <a:tblPr firstRow="1" bandRow="1">
                <a:tableStyleId>{2D5ABB26-0587-4C30-8999-92F81FD0307C}</a:tableStyleId>
              </a:tblPr>
              <a:tblGrid>
                <a:gridCol w="4931495"/>
                <a:gridCol w="2758269"/>
              </a:tblGrid>
              <a:tr h="365632">
                <a:tc>
                  <a:txBody>
                    <a:bodyPr/>
                    <a:lstStyle/>
                    <a:p>
                      <a:pPr marL="85090">
                        <a:lnSpc>
                          <a:spcPct val="100000"/>
                        </a:lnSpc>
                        <a:spcBef>
                          <a:spcPts val="270"/>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3175" algn="ctr">
                        <a:lnSpc>
                          <a:spcPct val="100000"/>
                        </a:lnSpc>
                        <a:spcBef>
                          <a:spcPts val="270"/>
                        </a:spcBef>
                        <a:tabLst>
                          <a:tab pos="295275"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37</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0586">
                <a:tc>
                  <a:txBody>
                    <a:bodyPr/>
                    <a:lstStyle/>
                    <a:p>
                      <a:pPr marL="85090">
                        <a:lnSpc>
                          <a:spcPct val="100000"/>
                        </a:lnSpc>
                        <a:spcBef>
                          <a:spcPts val="170"/>
                        </a:spcBef>
                      </a:pPr>
                      <a:r>
                        <a:rPr sz="1800" spc="-5" dirty="0">
                          <a:latin typeface="Arial"/>
                          <a:cs typeface="Arial"/>
                        </a:rPr>
                        <a:t>Overall</a:t>
                      </a:r>
                      <a:r>
                        <a:rPr sz="1800" spc="-5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2540" algn="ctr">
                        <a:lnSpc>
                          <a:spcPct val="100000"/>
                        </a:lnSpc>
                        <a:spcBef>
                          <a:spcPts val="170"/>
                        </a:spcBef>
                      </a:pPr>
                      <a:r>
                        <a:rPr sz="1800" spc="-10" dirty="0">
                          <a:latin typeface="Arial"/>
                          <a:cs typeface="Arial"/>
                        </a:rPr>
                        <a:t>78%</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0458">
                <a:tc>
                  <a:txBody>
                    <a:bodyPr/>
                    <a:lstStyle/>
                    <a:p>
                      <a:pPr marL="85090">
                        <a:lnSpc>
                          <a:spcPct val="100000"/>
                        </a:lnSpc>
                        <a:spcBef>
                          <a:spcPts val="270"/>
                        </a:spcBef>
                      </a:pPr>
                      <a:r>
                        <a:rPr sz="1800" spc="-5" dirty="0">
                          <a:latin typeface="Arial"/>
                          <a:cs typeface="Arial"/>
                        </a:rPr>
                        <a:t>Complete</a:t>
                      </a:r>
                      <a:r>
                        <a:rPr sz="1800" spc="-6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540" algn="ctr">
                        <a:lnSpc>
                          <a:spcPct val="100000"/>
                        </a:lnSpc>
                        <a:spcBef>
                          <a:spcPts val="270"/>
                        </a:spcBef>
                      </a:pPr>
                      <a:r>
                        <a:rPr sz="1800" spc="-10" dirty="0">
                          <a:latin typeface="Arial"/>
                          <a:cs typeface="Arial"/>
                        </a:rPr>
                        <a:t>65%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12" name="object 12"/>
          <p:cNvSpPr txBox="1"/>
          <p:nvPr/>
        </p:nvSpPr>
        <p:spPr>
          <a:xfrm>
            <a:off x="3445594" y="5307965"/>
            <a:ext cx="2552700" cy="184666"/>
          </a:xfrm>
          <a:prstGeom prst="rect">
            <a:avLst/>
          </a:prstGeom>
        </p:spPr>
        <p:txBody>
          <a:bodyPr vert="horz" wrap="square" lIns="0" tIns="0" rIns="0" bIns="0" rtlCol="0">
            <a:spAutoFit/>
          </a:bodyPr>
          <a:lstStyle/>
          <a:p>
            <a:pPr marL="12700">
              <a:lnSpc>
                <a:spcPct val="100000"/>
              </a:lnSpc>
            </a:pPr>
            <a:r>
              <a:rPr sz="1200" i="1" spc="-5" dirty="0">
                <a:latin typeface="Arial"/>
                <a:cs typeface="Arial"/>
              </a:rPr>
              <a:t>Ball </a:t>
            </a:r>
            <a:r>
              <a:rPr sz="1200" i="1" dirty="0">
                <a:latin typeface="Arial"/>
                <a:cs typeface="Arial"/>
              </a:rPr>
              <a:t>et </a:t>
            </a:r>
            <a:r>
              <a:rPr sz="1200" i="1" spc="-5" dirty="0">
                <a:latin typeface="Arial"/>
                <a:cs typeface="Arial"/>
              </a:rPr>
              <a:t>al  Brit </a:t>
            </a:r>
            <a:r>
              <a:rPr sz="1200" i="1" dirty="0">
                <a:latin typeface="Arial"/>
                <a:cs typeface="Arial"/>
              </a:rPr>
              <a:t>J </a:t>
            </a:r>
            <a:r>
              <a:rPr sz="1200" i="1" spc="-5" dirty="0">
                <a:latin typeface="Arial"/>
                <a:cs typeface="Arial"/>
              </a:rPr>
              <a:t>Haem,</a:t>
            </a:r>
            <a:r>
              <a:rPr sz="1200" i="1" spc="-45" dirty="0">
                <a:latin typeface="Arial"/>
                <a:cs typeface="Arial"/>
              </a:rPr>
              <a:t> </a:t>
            </a:r>
            <a:r>
              <a:rPr sz="1200" i="1" spc="-5" dirty="0">
                <a:latin typeface="Arial"/>
                <a:cs typeface="Arial"/>
              </a:rPr>
              <a:t>2013</a:t>
            </a:r>
            <a:endParaRPr sz="1200">
              <a:latin typeface="Arial"/>
              <a:cs typeface="Arial"/>
            </a:endParaRPr>
          </a:p>
        </p:txBody>
      </p:sp>
      <p:sp>
        <p:nvSpPr>
          <p:cNvPr id="13"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14" name="13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57201"/>
            <a:ext cx="11379200" cy="606705"/>
          </a:xfrm>
          <a:prstGeom prst="rect">
            <a:avLst/>
          </a:prstGeom>
        </p:spPr>
        <p:txBody>
          <a:bodyPr vert="horz" wrap="square" lIns="0" tIns="52197" rIns="0" bIns="0" rtlCol="0">
            <a:spAutoFit/>
          </a:bodyPr>
          <a:lstStyle/>
          <a:p>
            <a:pPr marL="258445">
              <a:lnSpc>
                <a:spcPct val="100000"/>
              </a:lnSpc>
            </a:pPr>
            <a:r>
              <a:rPr sz="3600" dirty="0"/>
              <a:t>Acute GvHD: </a:t>
            </a:r>
            <a:r>
              <a:rPr sz="3600" spc="-5" dirty="0"/>
              <a:t>3nd line treatment </a:t>
            </a:r>
            <a:r>
              <a:rPr sz="3600" dirty="0"/>
              <a:t>-</a:t>
            </a:r>
            <a:r>
              <a:rPr sz="3600" spc="-85" dirty="0"/>
              <a:t> </a:t>
            </a:r>
            <a:r>
              <a:rPr sz="3600" dirty="0"/>
              <a:t>MSC</a:t>
            </a:r>
          </a:p>
        </p:txBody>
      </p:sp>
      <p:sp>
        <p:nvSpPr>
          <p:cNvPr id="7" name="object 7"/>
          <p:cNvSpPr txBox="1"/>
          <p:nvPr/>
        </p:nvSpPr>
        <p:spPr>
          <a:xfrm>
            <a:off x="5177197" y="6649643"/>
            <a:ext cx="2236047" cy="184666"/>
          </a:xfrm>
          <a:prstGeom prst="rect">
            <a:avLst/>
          </a:prstGeom>
        </p:spPr>
        <p:txBody>
          <a:bodyPr vert="horz" wrap="square" lIns="0" tIns="0" rIns="0" bIns="0" rtlCol="0">
            <a:spAutoFit/>
          </a:bodyPr>
          <a:lstStyle/>
          <a:p>
            <a:pPr marL="12700">
              <a:lnSpc>
                <a:spcPct val="100000"/>
              </a:lnSpc>
            </a:pPr>
            <a:r>
              <a:rPr sz="1200" i="1" dirty="0">
                <a:latin typeface="Arial"/>
                <a:cs typeface="Arial"/>
              </a:rPr>
              <a:t>Introna et </a:t>
            </a:r>
            <a:r>
              <a:rPr sz="1200" i="1" spc="-5" dirty="0">
                <a:latin typeface="Arial"/>
                <a:cs typeface="Arial"/>
              </a:rPr>
              <a:t>al,</a:t>
            </a:r>
            <a:r>
              <a:rPr sz="1200" i="1" spc="-120" dirty="0">
                <a:latin typeface="Arial"/>
                <a:cs typeface="Arial"/>
              </a:rPr>
              <a:t> </a:t>
            </a:r>
            <a:r>
              <a:rPr sz="1200" i="1" dirty="0">
                <a:latin typeface="Arial"/>
                <a:cs typeface="Arial"/>
              </a:rPr>
              <a:t>BBMT2014</a:t>
            </a:r>
            <a:endParaRPr sz="1200">
              <a:latin typeface="Arial"/>
              <a:cs typeface="Arial"/>
            </a:endParaRPr>
          </a:p>
        </p:txBody>
      </p:sp>
      <p:sp>
        <p:nvSpPr>
          <p:cNvPr id="13"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14" name="13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p:cNvPicPr>
            <a:picLocks noChangeAspect="1"/>
          </p:cNvPicPr>
          <p:nvPr/>
        </p:nvPicPr>
        <p:blipFill>
          <a:blip r:embed="rId2"/>
          <a:stretch>
            <a:fillRect/>
          </a:stretch>
        </p:blipFill>
        <p:spPr>
          <a:xfrm>
            <a:off x="457200" y="1532849"/>
            <a:ext cx="7162800" cy="4357687"/>
          </a:xfrm>
          <a:prstGeom prst="rect">
            <a:avLst/>
          </a:prstGeom>
        </p:spPr>
      </p:pic>
    </p:spTree>
    <p:extLst>
      <p:ext uri="{BB962C8B-B14F-4D97-AF65-F5344CB8AC3E}">
        <p14:creationId xmlns:p14="http://schemas.microsoft.com/office/powerpoint/2010/main" val="16314858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19 Düz Bağlayıcı"/>
          <p:cNvCxnSpPr/>
          <p:nvPr/>
        </p:nvCxnSpPr>
        <p:spPr>
          <a:xfrm>
            <a:off x="2971800" y="4648200"/>
            <a:ext cx="5486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533400" y="6172200"/>
            <a:ext cx="11074400" cy="7619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Oval"/>
          <p:cNvSpPr/>
          <p:nvPr/>
        </p:nvSpPr>
        <p:spPr>
          <a:xfrm>
            <a:off x="3886200" y="1371600"/>
            <a:ext cx="3276600" cy="2971800"/>
          </a:xfrm>
          <a:prstGeom prst="ellipse">
            <a:avLst/>
          </a:prstGeom>
          <a:solidFill>
            <a:srgbClr val="4BB7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sp>
        <p:nvSpPr>
          <p:cNvPr id="11" name="10 Metin kutusu"/>
          <p:cNvSpPr txBox="1"/>
          <p:nvPr/>
        </p:nvSpPr>
        <p:spPr>
          <a:xfrm>
            <a:off x="3810000" y="1828800"/>
            <a:ext cx="3352800" cy="1892826"/>
          </a:xfrm>
          <a:prstGeom prst="rect">
            <a:avLst/>
          </a:prstGeom>
          <a:noFill/>
        </p:spPr>
        <p:txBody>
          <a:bodyPr wrap="square" rtlCol="0">
            <a:spAutoFit/>
          </a:bodyPr>
          <a:lstStyle/>
          <a:p>
            <a:pPr algn="ctr">
              <a:lnSpc>
                <a:spcPct val="150000"/>
              </a:lnSpc>
            </a:pPr>
            <a:r>
              <a:rPr lang="tr-TR" sz="2600" b="1" dirty="0" smtClean="0">
                <a:latin typeface="Arial Black" pitchFamily="34" charset="0"/>
                <a:cs typeface="Aharoni" pitchFamily="2" charset="-79"/>
              </a:rPr>
              <a:t>CHRONIC  GRAFT VERSUS </a:t>
            </a:r>
          </a:p>
          <a:p>
            <a:pPr algn="ctr">
              <a:lnSpc>
                <a:spcPct val="150000"/>
              </a:lnSpc>
            </a:pPr>
            <a:r>
              <a:rPr lang="tr-TR" sz="2600" b="1" dirty="0" smtClean="0">
                <a:latin typeface="Arial Black" pitchFamily="34" charset="0"/>
                <a:cs typeface="Aharoni" pitchFamily="2" charset="-79"/>
              </a:rPr>
              <a:t>HOST DİSEASE</a:t>
            </a:r>
            <a:endParaRPr lang="tr-TR" sz="2600" b="1" dirty="0">
              <a:latin typeface="Arial Black" pitchFamily="34" charset="0"/>
              <a:cs typeface="Aharoni" pitchFamily="2" charset="-79"/>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0" y="4724400"/>
            <a:ext cx="11658600" cy="1346779"/>
          </a:xfrm>
          <a:prstGeom prst="rect">
            <a:avLst/>
          </a:prstGeom>
        </p:spPr>
        <p:txBody>
          <a:bodyPr wrap="square">
            <a:spAutoFit/>
          </a:bodyPr>
          <a:lstStyle/>
          <a:p>
            <a:pPr algn="ctr">
              <a:lnSpc>
                <a:spcPct val="150000"/>
              </a:lnSpc>
            </a:pPr>
            <a:r>
              <a:rPr lang="en-US" sz="2000" dirty="0" err="1" smtClean="0"/>
              <a:t>cGvHD</a:t>
            </a:r>
            <a:r>
              <a:rPr lang="en-US" sz="2000" dirty="0" smtClean="0"/>
              <a:t> is an </a:t>
            </a:r>
            <a:r>
              <a:rPr lang="en-US" sz="2000" dirty="0" err="1" smtClean="0"/>
              <a:t>immunoregulatory</a:t>
            </a:r>
            <a:r>
              <a:rPr lang="en-US" sz="2000" dirty="0" smtClean="0"/>
              <a:t> disorder occurring</a:t>
            </a:r>
            <a:r>
              <a:rPr lang="tr-TR" sz="2000" dirty="0" smtClean="0"/>
              <a:t>  </a:t>
            </a:r>
          </a:p>
          <a:p>
            <a:pPr algn="ctr">
              <a:lnSpc>
                <a:spcPct val="150000"/>
              </a:lnSpc>
            </a:pPr>
            <a:r>
              <a:rPr lang="en-US" sz="2000" dirty="0" smtClean="0"/>
              <a:t>after allogeneic HSCT and shares features of autoimmunity and</a:t>
            </a:r>
            <a:r>
              <a:rPr lang="tr-TR" sz="2000" dirty="0" smtClean="0"/>
              <a:t> </a:t>
            </a:r>
            <a:r>
              <a:rPr lang="en-US" sz="2000" dirty="0" smtClean="0"/>
              <a:t>immunodeficiency. </a:t>
            </a:r>
            <a:endParaRPr lang="tr-TR" sz="2000" dirty="0" smtClean="0"/>
          </a:p>
          <a:p>
            <a:pPr algn="ctr">
              <a:lnSpc>
                <a:spcPct val="150000"/>
              </a:lnSpc>
            </a:pPr>
            <a:r>
              <a:rPr lang="tr-TR" sz="1600" dirty="0" smtClean="0"/>
              <a:t>The </a:t>
            </a:r>
            <a:r>
              <a:rPr lang="en-US" sz="1600" dirty="0" smtClean="0"/>
              <a:t>cGVHD resemble other autoimmune</a:t>
            </a:r>
            <a:r>
              <a:rPr lang="tr-TR" sz="1600" dirty="0" smtClean="0"/>
              <a:t> </a:t>
            </a:r>
            <a:r>
              <a:rPr lang="en-US" sz="1600" dirty="0" smtClean="0"/>
              <a:t>diseases such</a:t>
            </a:r>
            <a:r>
              <a:rPr lang="tr-TR" sz="1600" dirty="0" smtClean="0"/>
              <a:t> </a:t>
            </a:r>
            <a:r>
              <a:rPr lang="en-US" sz="1600" dirty="0" smtClean="0"/>
              <a:t>as</a:t>
            </a:r>
            <a:r>
              <a:rPr lang="tr-TR" sz="1600" dirty="0" smtClean="0"/>
              <a:t> </a:t>
            </a:r>
            <a:r>
              <a:rPr lang="en-US" sz="1600" dirty="0" err="1" smtClean="0"/>
              <a:t>Sjögren</a:t>
            </a:r>
            <a:r>
              <a:rPr lang="en-US" sz="1600" dirty="0" smtClean="0"/>
              <a:t> syndrome, scleroderma, primary </a:t>
            </a:r>
            <a:r>
              <a:rPr lang="en-US" sz="1600" dirty="0" err="1" smtClean="0"/>
              <a:t>biliary</a:t>
            </a:r>
            <a:r>
              <a:rPr lang="en-US" sz="1600" dirty="0" smtClean="0"/>
              <a:t> cirrhosis and </a:t>
            </a:r>
            <a:r>
              <a:rPr lang="en-US" sz="1600" dirty="0" err="1" smtClean="0"/>
              <a:t>immuncytopenias</a:t>
            </a:r>
            <a:endParaRPr lang="tr-TR" sz="1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06400" y="990601"/>
            <a:ext cx="10972800" cy="493635"/>
          </a:xfrm>
          <a:prstGeom prst="rect">
            <a:avLst/>
          </a:prstGeom>
        </p:spPr>
        <p:txBody>
          <a:bodyPr vert="horz" wrap="square" lIns="0" tIns="62141" rIns="0" bIns="0" rtlCol="0">
            <a:spAutoFit/>
          </a:bodyPr>
          <a:lstStyle/>
          <a:p>
            <a:pPr marL="225425">
              <a:lnSpc>
                <a:spcPct val="100000"/>
              </a:lnSpc>
            </a:pPr>
            <a:r>
              <a:rPr lang="en-US" sz="2800" b="1" dirty="0" smtClean="0">
                <a:solidFill>
                  <a:srgbClr val="FF0000"/>
                </a:solidFill>
              </a:rPr>
              <a:t>The NIH consensus</a:t>
            </a:r>
            <a:r>
              <a:rPr lang="tr-TR" sz="2800" b="1" dirty="0" smtClean="0">
                <a:solidFill>
                  <a:srgbClr val="FF0000"/>
                </a:solidFill>
              </a:rPr>
              <a:t>;</a:t>
            </a:r>
            <a:endParaRPr sz="2800" b="1" dirty="0">
              <a:solidFill>
                <a:srgbClr val="FF0000"/>
              </a:solidFill>
            </a:endParaRPr>
          </a:p>
        </p:txBody>
      </p:sp>
      <p:sp>
        <p:nvSpPr>
          <p:cNvPr id="5" name="4 Dikdörtgen"/>
          <p:cNvSpPr/>
          <p:nvPr/>
        </p:nvSpPr>
        <p:spPr>
          <a:xfrm>
            <a:off x="914400" y="1524000"/>
            <a:ext cx="10566400" cy="369332"/>
          </a:xfrm>
          <a:prstGeom prst="rect">
            <a:avLst/>
          </a:prstGeom>
        </p:spPr>
        <p:txBody>
          <a:bodyPr wrap="square">
            <a:spAutoFit/>
          </a:bodyPr>
          <a:lstStyle/>
          <a:p>
            <a:r>
              <a:rPr lang="en-US" dirty="0" smtClean="0">
                <a:latin typeface="+mj-lt"/>
              </a:rPr>
              <a:t>recognized 2 main categories of GVHD, each with 2 subcategories</a:t>
            </a:r>
            <a:r>
              <a:rPr lang="tr-TR" dirty="0" smtClean="0">
                <a:latin typeface="+mj-lt"/>
              </a:rPr>
              <a:t>.</a:t>
            </a:r>
            <a:r>
              <a:rPr lang="en-US" dirty="0" smtClean="0">
                <a:latin typeface="+mj-lt"/>
              </a:rPr>
              <a:t> </a:t>
            </a:r>
            <a:endParaRPr lang="tr-TR" dirty="0" smtClean="0">
              <a:latin typeface="+mj-lt"/>
            </a:endParaRPr>
          </a:p>
        </p:txBody>
      </p:sp>
      <p:pic>
        <p:nvPicPr>
          <p:cNvPr id="1028" name="Picture 4"/>
          <p:cNvPicPr>
            <a:picLocks noChangeAspect="1" noChangeArrowheads="1"/>
          </p:cNvPicPr>
          <p:nvPr/>
        </p:nvPicPr>
        <p:blipFill>
          <a:blip r:embed="rId3" cstate="print"/>
          <a:srcRect/>
          <a:stretch>
            <a:fillRect/>
          </a:stretch>
        </p:blipFill>
        <p:spPr bwMode="auto">
          <a:xfrm>
            <a:off x="1016000" y="1981200"/>
            <a:ext cx="10185400" cy="4457700"/>
          </a:xfrm>
          <a:prstGeom prst="rect">
            <a:avLst/>
          </a:prstGeom>
          <a:noFill/>
          <a:ln w="9525">
            <a:noFill/>
            <a:miter lim="800000"/>
            <a:headEnd/>
            <a:tailEnd/>
          </a:ln>
        </p:spPr>
      </p:pic>
      <p:sp>
        <p:nvSpPr>
          <p:cNvPr id="31" name="30 Dikdörtgen"/>
          <p:cNvSpPr/>
          <p:nvPr/>
        </p:nvSpPr>
        <p:spPr>
          <a:xfrm>
            <a:off x="7112000" y="5257800"/>
            <a:ext cx="4775200" cy="892552"/>
          </a:xfrm>
          <a:prstGeom prst="rect">
            <a:avLst/>
          </a:prstGeom>
        </p:spPr>
        <p:txBody>
          <a:bodyPr wrap="square">
            <a:spAutoFit/>
          </a:bodyPr>
          <a:lstStyle/>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similar </a:t>
            </a:r>
            <a:r>
              <a:rPr lang="tr-TR" sz="1400" spc="-5" dirty="0" smtClean="0">
                <a:latin typeface="Arial"/>
                <a:cs typeface="Arial"/>
              </a:rPr>
              <a:t> </a:t>
            </a:r>
            <a:r>
              <a:rPr lang="en-US" sz="1400" spc="-5" dirty="0" smtClean="0">
                <a:latin typeface="Arial"/>
                <a:cs typeface="Arial"/>
              </a:rPr>
              <a:t>syndrome  occur</a:t>
            </a:r>
            <a:r>
              <a:rPr lang="tr-TR" sz="1400" spc="-5" dirty="0" smtClean="0">
                <a:latin typeface="Arial"/>
                <a:cs typeface="Arial"/>
              </a:rPr>
              <a:t>s </a:t>
            </a:r>
            <a:r>
              <a:rPr lang="en-US" sz="1400" spc="-5" dirty="0" smtClean="0">
                <a:latin typeface="Arial"/>
                <a:cs typeface="Arial"/>
              </a:rPr>
              <a:t>beyond day</a:t>
            </a:r>
            <a:r>
              <a:rPr lang="tr-TR" sz="1400" spc="-5" dirty="0" smtClean="0">
                <a:latin typeface="Arial"/>
                <a:cs typeface="Arial"/>
              </a:rPr>
              <a:t> </a:t>
            </a:r>
            <a:r>
              <a:rPr lang="en-US" sz="1400" spc="-5" dirty="0" smtClean="0">
                <a:latin typeface="Arial"/>
                <a:cs typeface="Arial"/>
              </a:rPr>
              <a:t>100, </a:t>
            </a:r>
            <a:endParaRPr lang="tr-TR" sz="1400" spc="-5" dirty="0" smtClean="0">
              <a:latin typeface="Arial"/>
              <a:cs typeface="Arial"/>
            </a:endParaRP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known </a:t>
            </a:r>
            <a:r>
              <a:rPr lang="en-US" sz="1400" dirty="0" smtClean="0">
                <a:latin typeface="Arial"/>
                <a:cs typeface="Arial"/>
              </a:rPr>
              <a:t>as </a:t>
            </a:r>
            <a:r>
              <a:rPr lang="en-US" sz="1400" spc="-5" dirty="0" smtClean="0">
                <a:latin typeface="Arial"/>
                <a:cs typeface="Arial"/>
              </a:rPr>
              <a:t>late onset acute  </a:t>
            </a:r>
            <a:r>
              <a:rPr lang="en-US" sz="1400" spc="-5" dirty="0" err="1" smtClean="0">
                <a:latin typeface="Arial"/>
                <a:cs typeface="Arial"/>
              </a:rPr>
              <a:t>GvHD</a:t>
            </a:r>
            <a:r>
              <a:rPr lang="tr-TR" sz="1400" spc="-5" dirty="0" smtClean="0">
                <a:latin typeface="Arial"/>
                <a:cs typeface="Arial"/>
              </a:rPr>
              <a:t> </a:t>
            </a: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particularly </a:t>
            </a:r>
            <a:r>
              <a:rPr lang="en-US" sz="1400" dirty="0" smtClean="0">
                <a:latin typeface="Arial"/>
                <a:cs typeface="Arial"/>
              </a:rPr>
              <a:t>after </a:t>
            </a:r>
            <a:r>
              <a:rPr lang="tr-TR" sz="1400" dirty="0" smtClean="0">
                <a:latin typeface="Arial"/>
                <a:cs typeface="Arial"/>
              </a:rPr>
              <a:t> </a:t>
            </a:r>
            <a:r>
              <a:rPr lang="en-US" sz="1400" dirty="0" smtClean="0">
                <a:latin typeface="Arial"/>
                <a:cs typeface="Arial"/>
              </a:rPr>
              <a:t>RICT </a:t>
            </a:r>
            <a:r>
              <a:rPr lang="en-US" sz="1400" spc="-5" dirty="0" smtClean="0">
                <a:latin typeface="Arial"/>
                <a:cs typeface="Arial"/>
              </a:rPr>
              <a:t>and</a:t>
            </a:r>
            <a:r>
              <a:rPr lang="en-US" sz="1400" spc="-20" dirty="0" smtClean="0">
                <a:latin typeface="Arial"/>
                <a:cs typeface="Arial"/>
              </a:rPr>
              <a:t> </a:t>
            </a:r>
            <a:r>
              <a:rPr lang="en-US" sz="1400" spc="-5" dirty="0" smtClean="0">
                <a:latin typeface="Arial"/>
                <a:cs typeface="Arial"/>
              </a:rPr>
              <a:t>DLI</a:t>
            </a:r>
            <a:endParaRPr lang="en-US" sz="1400" dirty="0" smtClean="0">
              <a:latin typeface="Arial"/>
              <a:cs typeface="Arial"/>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Picture 1"/>
          <p:cNvPicPr>
            <a:picLocks noChangeAspect="1" noChangeArrowheads="1"/>
          </p:cNvPicPr>
          <p:nvPr/>
        </p:nvPicPr>
        <p:blipFill>
          <a:blip r:embed="rId3" cstate="print"/>
          <a:srcRect/>
          <a:stretch>
            <a:fillRect/>
          </a:stretch>
        </p:blipFill>
        <p:spPr bwMode="auto">
          <a:xfrm>
            <a:off x="1041400" y="1119037"/>
            <a:ext cx="9652000" cy="4021615"/>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9067800" y="5410200"/>
            <a:ext cx="990600" cy="195740"/>
          </a:xfrm>
          <a:prstGeom prst="rect">
            <a:avLst/>
          </a:prstGeom>
          <a:noFill/>
          <a:ln w="9525">
            <a:noFill/>
            <a:round/>
            <a:headEnd/>
            <a:tailEnd/>
          </a:ln>
          <a:effectLst/>
        </p:spPr>
      </p:pic>
      <p:sp>
        <p:nvSpPr>
          <p:cNvPr id="3076" name="Text Box 4"/>
          <p:cNvSpPr txBox="1">
            <a:spLocks noChangeArrowheads="1"/>
          </p:cNvSpPr>
          <p:nvPr/>
        </p:nvSpPr>
        <p:spPr bwMode="auto">
          <a:xfrm>
            <a:off x="5867400" y="5475209"/>
            <a:ext cx="4368800" cy="114299"/>
          </a:xfrm>
          <a:prstGeom prst="rect">
            <a:avLst/>
          </a:prstGeom>
          <a:noFill/>
          <a:ln w="9525">
            <a:noFill/>
            <a:round/>
            <a:headEnd/>
            <a:tailEnd/>
          </a:ln>
          <a:effectLst/>
        </p:spPr>
        <p:txBody>
          <a:bodyPr lIns="0" tIns="0" rIns="0" bIns="0"/>
          <a:lstStyle/>
          <a:p>
            <a:pPr>
              <a:tabLst>
                <a:tab pos="656650" algn="l"/>
                <a:tab pos="1313299" algn="l"/>
                <a:tab pos="1969949" algn="l"/>
                <a:tab pos="2626599" algn="l"/>
                <a:tab pos="3283248" algn="l"/>
              </a:tabLst>
            </a:pPr>
            <a:r>
              <a:rPr lang="en-GB" sz="900" b="1" dirty="0" err="1">
                <a:solidFill>
                  <a:srgbClr val="000000"/>
                </a:solidFill>
                <a:latin typeface="Arial" charset="0"/>
                <a:ea typeface="msgothic" charset="0"/>
                <a:cs typeface="msgothic" charset="0"/>
              </a:rPr>
              <a:t>Gérard</a:t>
            </a:r>
            <a:r>
              <a:rPr lang="en-GB" sz="900" b="1" dirty="0">
                <a:solidFill>
                  <a:srgbClr val="000000"/>
                </a:solidFill>
                <a:latin typeface="Arial" charset="0"/>
                <a:ea typeface="msgothic" charset="0"/>
                <a:cs typeface="msgothic" charset="0"/>
              </a:rPr>
              <a:t> </a:t>
            </a:r>
            <a:r>
              <a:rPr lang="en-GB" sz="900" b="1" dirty="0" err="1">
                <a:solidFill>
                  <a:srgbClr val="000000"/>
                </a:solidFill>
                <a:latin typeface="Arial" charset="0"/>
                <a:ea typeface="msgothic" charset="0"/>
                <a:cs typeface="msgothic" charset="0"/>
              </a:rPr>
              <a:t>Socié</a:t>
            </a:r>
            <a:r>
              <a:rPr lang="en-GB" sz="900" b="1" dirty="0">
                <a:solidFill>
                  <a:srgbClr val="000000"/>
                </a:solidFill>
                <a:latin typeface="Arial" charset="0"/>
                <a:ea typeface="msgothic" charset="0"/>
                <a:cs typeface="msgothic" charset="0"/>
              </a:rPr>
              <a:t>, and Jerome Ritz Blood </a:t>
            </a:r>
            <a:r>
              <a:rPr lang="en-GB" sz="900" b="1" dirty="0" smtClean="0">
                <a:solidFill>
                  <a:srgbClr val="000000"/>
                </a:solidFill>
                <a:latin typeface="Arial" charset="0"/>
                <a:ea typeface="msgothic" charset="0"/>
                <a:cs typeface="msgothic" charset="0"/>
              </a:rPr>
              <a:t>2014;124:374-38</a:t>
            </a:r>
            <a:endParaRPr lang="tr-TR" sz="900" b="1" dirty="0" smtClean="0">
              <a:solidFill>
                <a:srgbClr val="000000"/>
              </a:solidFill>
              <a:latin typeface="Arial" charset="0"/>
              <a:ea typeface="msgothic" charset="0"/>
              <a:cs typeface="msgothic" charset="0"/>
            </a:endParaRPr>
          </a:p>
        </p:txBody>
      </p:sp>
      <p:sp>
        <p:nvSpPr>
          <p:cNvPr id="10" name="object 69"/>
          <p:cNvSpPr txBox="1">
            <a:spLocks/>
          </p:cNvSpPr>
          <p:nvPr/>
        </p:nvSpPr>
        <p:spPr>
          <a:xfrm>
            <a:off x="177799" y="131927"/>
            <a:ext cx="10972800" cy="855183"/>
          </a:xfrm>
          <a:prstGeom prst="rect">
            <a:avLst/>
          </a:prstGeom>
        </p:spPr>
        <p:txBody>
          <a:bodyPr vert="horz" wrap="square" lIns="0" tIns="359232" rIns="0" bIns="0" rtlCol="0">
            <a:spAutoFit/>
          </a:bodyPr>
          <a:lstStyle/>
          <a:p>
            <a:pPr marL="261620">
              <a:spcBef>
                <a:spcPct val="0"/>
              </a:spcBef>
            </a:pPr>
            <a:r>
              <a:rPr lang="en-GB" sz="3200" b="1" dirty="0" smtClean="0">
                <a:solidFill>
                  <a:srgbClr val="FF0000"/>
                </a:solidFill>
                <a:latin typeface="+mj-lt"/>
                <a:ea typeface="msgothic" charset="0"/>
                <a:cs typeface="msgothic" charset="0"/>
              </a:rPr>
              <a:t>The </a:t>
            </a:r>
            <a:r>
              <a:rPr lang="en-GB" sz="3200" b="1" dirty="0" err="1" smtClean="0">
                <a:solidFill>
                  <a:srgbClr val="FF0000"/>
                </a:solidFill>
                <a:latin typeface="+mj-lt"/>
                <a:ea typeface="msgothic" charset="0"/>
                <a:cs typeface="msgothic" charset="0"/>
              </a:rPr>
              <a:t>pathophysiology</a:t>
            </a:r>
            <a:endParaRPr kumimoji="0" lang="tr-TR" sz="3200" b="1" i="0" u="none" strike="noStrike" kern="1200" cap="none" spc="-5" normalizeH="0" baseline="0" noProof="0" dirty="0">
              <a:ln>
                <a:noFill/>
              </a:ln>
              <a:solidFill>
                <a:srgbClr val="FF0000"/>
              </a:solidFill>
              <a:effectLst/>
              <a:uLnTx/>
              <a:uFillTx/>
              <a:latin typeface="+mj-lt"/>
              <a:ea typeface="+mj-ea"/>
              <a:cs typeface="+mj-cs"/>
            </a:endParaRPr>
          </a:p>
        </p:txBody>
      </p:sp>
      <p:sp>
        <p:nvSpPr>
          <p:cNvPr id="7" name="1 Başlık"/>
          <p:cNvSpPr txBox="1">
            <a:spLocks/>
          </p:cNvSpPr>
          <p:nvPr/>
        </p:nvSpPr>
        <p:spPr>
          <a:xfrm>
            <a:off x="2512" y="6676613"/>
            <a:ext cx="12192000" cy="193924"/>
          </a:xfrm>
          <a:prstGeom prst="rect">
            <a:avLst/>
          </a:prstGeom>
          <a:solidFill>
            <a:srgbClr val="4BB7C6"/>
          </a:solidFill>
        </p:spPr>
        <p:txBody>
          <a:bodyPr>
            <a:normAutofit fontScale="3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2" name="Dikdörtgen 1"/>
          <p:cNvSpPr/>
          <p:nvPr/>
        </p:nvSpPr>
        <p:spPr>
          <a:xfrm>
            <a:off x="177799" y="5818111"/>
            <a:ext cx="11582401" cy="646331"/>
          </a:xfrm>
          <a:prstGeom prst="rect">
            <a:avLst/>
          </a:prstGeom>
        </p:spPr>
        <p:txBody>
          <a:bodyPr wrap="square">
            <a:spAutoFit/>
          </a:bodyPr>
          <a:lstStyle/>
          <a:p>
            <a:r>
              <a:rPr lang="en-US" sz="1200" dirty="0"/>
              <a:t>Pathogenesis of chronic GVHD The </a:t>
            </a:r>
            <a:r>
              <a:rPr lang="en-US" sz="1200" dirty="0" err="1"/>
              <a:t>thymic</a:t>
            </a:r>
            <a:r>
              <a:rPr lang="en-US" sz="1200" dirty="0"/>
              <a:t> epithelial cells</a:t>
            </a:r>
            <a:r>
              <a:rPr lang="tr-TR" sz="1200" dirty="0"/>
              <a:t> </a:t>
            </a:r>
            <a:r>
              <a:rPr lang="en-US" sz="1200" dirty="0"/>
              <a:t>(TECs) are damaged by </a:t>
            </a:r>
            <a:r>
              <a:rPr lang="en-US" sz="1200" dirty="0" err="1"/>
              <a:t>alloreactive</a:t>
            </a:r>
            <a:r>
              <a:rPr lang="en-US" sz="1200" dirty="0"/>
              <a:t> T-cells leading to impaired negative</a:t>
            </a:r>
            <a:r>
              <a:rPr lang="tr-TR" sz="1200" dirty="0"/>
              <a:t> </a:t>
            </a:r>
            <a:r>
              <a:rPr lang="en-US" sz="1200" dirty="0"/>
              <a:t>selection. In addition, </a:t>
            </a:r>
            <a:r>
              <a:rPr lang="en-US" sz="1200" dirty="0" err="1"/>
              <a:t>alloreactive</a:t>
            </a:r>
            <a:r>
              <a:rPr lang="en-US" sz="1200" dirty="0"/>
              <a:t> B- and T-cells cross talk leading to </a:t>
            </a:r>
            <a:r>
              <a:rPr lang="en-US" sz="1200" dirty="0" err="1"/>
              <a:t>sBAFF</a:t>
            </a:r>
            <a:r>
              <a:rPr lang="tr-TR" sz="1200" dirty="0"/>
              <a:t> </a:t>
            </a:r>
            <a:r>
              <a:rPr lang="en-US" sz="1200" dirty="0"/>
              <a:t>release and production of alloantibodies by plasma cells. At the same time,</a:t>
            </a:r>
            <a:r>
              <a:rPr lang="tr-TR" sz="1200" dirty="0"/>
              <a:t> </a:t>
            </a:r>
            <a:r>
              <a:rPr lang="en-US" sz="1200" dirty="0"/>
              <a:t>cytokines and </a:t>
            </a:r>
            <a:r>
              <a:rPr lang="en-US" sz="1200" dirty="0" err="1"/>
              <a:t>chemokines</a:t>
            </a:r>
            <a:r>
              <a:rPr lang="en-US" sz="1200" dirty="0"/>
              <a:t> produced by B- and T-cells activate </a:t>
            </a:r>
            <a:r>
              <a:rPr lang="en-US" sz="1200" dirty="0" err="1"/>
              <a:t>macrophagesand</a:t>
            </a:r>
            <a:r>
              <a:rPr lang="en-US" sz="1200" dirty="0"/>
              <a:t> monocytes. Together,</a:t>
            </a:r>
            <a:r>
              <a:rPr lang="tr-TR" sz="1200" dirty="0"/>
              <a:t> </a:t>
            </a:r>
            <a:r>
              <a:rPr lang="en-US" sz="1200" dirty="0"/>
              <a:t>antibodies and TGFβ</a:t>
            </a:r>
            <a:r>
              <a:rPr lang="tr-TR" sz="1200" dirty="0"/>
              <a:t> </a:t>
            </a:r>
            <a:r>
              <a:rPr lang="en-US" sz="1200" dirty="0"/>
              <a:t>induce fibroblasts proliferation</a:t>
            </a:r>
            <a:r>
              <a:rPr lang="tr-TR" sz="1200" dirty="0"/>
              <a:t> </a:t>
            </a:r>
            <a:r>
              <a:rPr lang="en-US" sz="1200" dirty="0"/>
              <a:t>and activation as well as collagen production, which results in fibrosis </a:t>
            </a:r>
            <a:r>
              <a:rPr lang="en-US" sz="1200" dirty="0" err="1"/>
              <a:t>intarget</a:t>
            </a:r>
            <a:r>
              <a:rPr lang="en-US" sz="1200" dirty="0"/>
              <a:t> organs such as the lung</a:t>
            </a: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711201" y="1752600"/>
            <a:ext cx="10580793" cy="4591000"/>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sz="2000" dirty="0">
                <a:latin typeface="+mj-lt"/>
                <a:cs typeface="Arial"/>
              </a:rPr>
              <a:t>Most serious </a:t>
            </a:r>
            <a:r>
              <a:rPr sz="2000" spc="-5" dirty="0">
                <a:latin typeface="+mj-lt"/>
                <a:cs typeface="Arial"/>
              </a:rPr>
              <a:t>and common </a:t>
            </a:r>
            <a:r>
              <a:rPr sz="2000" dirty="0">
                <a:latin typeface="+mj-lt"/>
                <a:cs typeface="Arial"/>
              </a:rPr>
              <a:t>long-term</a:t>
            </a:r>
            <a:r>
              <a:rPr sz="2000" spc="-55" dirty="0">
                <a:latin typeface="+mj-lt"/>
                <a:cs typeface="Arial"/>
              </a:rPr>
              <a:t> </a:t>
            </a:r>
            <a:r>
              <a:rPr sz="2000" dirty="0">
                <a:latin typeface="+mj-lt"/>
                <a:cs typeface="Arial"/>
              </a:rPr>
              <a:t>complication</a:t>
            </a:r>
          </a:p>
          <a:p>
            <a:pPr marL="355600">
              <a:lnSpc>
                <a:spcPct val="200000"/>
              </a:lnSpc>
            </a:pPr>
            <a:r>
              <a:rPr sz="2000" dirty="0">
                <a:latin typeface="+mj-lt"/>
                <a:cs typeface="Arial"/>
              </a:rPr>
              <a:t>of allogeneic</a:t>
            </a:r>
            <a:r>
              <a:rPr sz="2000" spc="-85" dirty="0">
                <a:latin typeface="+mj-lt"/>
                <a:cs typeface="Arial"/>
              </a:rPr>
              <a:t> </a:t>
            </a:r>
            <a:r>
              <a:rPr sz="2000" dirty="0">
                <a:latin typeface="+mj-lt"/>
                <a:cs typeface="Arial"/>
              </a:rPr>
              <a:t>transplantation</a:t>
            </a:r>
          </a:p>
          <a:p>
            <a:pPr marL="355600" lvl="1" indent="-342900">
              <a:lnSpc>
                <a:spcPct val="150000"/>
              </a:lnSpc>
              <a:spcBef>
                <a:spcPts val="320"/>
              </a:spcBef>
              <a:buFontTx/>
              <a:buChar char="•"/>
              <a:tabLst>
                <a:tab pos="354965" algn="l"/>
                <a:tab pos="355600" algn="l"/>
              </a:tabLst>
            </a:pPr>
            <a:r>
              <a:rPr sz="2000" dirty="0">
                <a:latin typeface="+mj-lt"/>
                <a:cs typeface="Arial"/>
              </a:rPr>
              <a:t>Occurs</a:t>
            </a:r>
            <a:r>
              <a:rPr sz="2000" spc="-100" dirty="0">
                <a:latin typeface="+mj-lt"/>
                <a:cs typeface="Arial"/>
              </a:rPr>
              <a:t> </a:t>
            </a:r>
            <a:r>
              <a:rPr sz="2000" spc="-5" dirty="0" smtClean="0">
                <a:latin typeface="+mj-lt"/>
                <a:cs typeface="Arial"/>
              </a:rPr>
              <a:t>in</a:t>
            </a:r>
            <a:r>
              <a:rPr lang="tr-TR" sz="2000" spc="-5" dirty="0" smtClean="0">
                <a:latin typeface="+mj-lt"/>
                <a:cs typeface="Arial"/>
              </a:rPr>
              <a:t> </a:t>
            </a:r>
            <a:r>
              <a:rPr lang="en-US" sz="2000" spc="-5" dirty="0" smtClean="0">
                <a:latin typeface="+mj-lt"/>
                <a:cs typeface="Arial"/>
              </a:rPr>
              <a:t>30-</a:t>
            </a:r>
            <a:r>
              <a:rPr lang="tr-TR" sz="2000" spc="-5" dirty="0" smtClean="0">
                <a:latin typeface="+mj-lt"/>
                <a:cs typeface="Arial"/>
              </a:rPr>
              <a:t>40 </a:t>
            </a:r>
            <a:r>
              <a:rPr lang="en-US" sz="2000" spc="-5" dirty="0" smtClean="0">
                <a:latin typeface="+mj-lt"/>
                <a:cs typeface="Arial"/>
              </a:rPr>
              <a:t>% of patients surviving &gt;100</a:t>
            </a:r>
            <a:r>
              <a:rPr lang="en-US" sz="2000" spc="45" dirty="0" smtClean="0">
                <a:latin typeface="+mj-lt"/>
                <a:cs typeface="Arial"/>
              </a:rPr>
              <a:t> </a:t>
            </a:r>
            <a:r>
              <a:rPr lang="en-US" sz="2000" spc="-5" dirty="0" smtClean="0">
                <a:latin typeface="+mj-lt"/>
                <a:cs typeface="Arial"/>
              </a:rPr>
              <a:t>days</a:t>
            </a:r>
            <a:r>
              <a:rPr lang="en-US" sz="2000" b="1" dirty="0" smtClean="0">
                <a:latin typeface="+mj-lt"/>
              </a:rPr>
              <a:t> </a:t>
            </a:r>
            <a:endParaRPr sz="2000" dirty="0">
              <a:latin typeface="+mj-lt"/>
              <a:cs typeface="Arial"/>
            </a:endParaRPr>
          </a:p>
          <a:p>
            <a:pPr marL="756285" lvl="1" indent="-286385">
              <a:lnSpc>
                <a:spcPct val="150000"/>
              </a:lnSpc>
              <a:spcBef>
                <a:spcPts val="300"/>
              </a:spcBef>
              <a:buChar char="–"/>
              <a:tabLst>
                <a:tab pos="756920" algn="l"/>
              </a:tabLst>
            </a:pPr>
            <a:r>
              <a:rPr sz="2000" spc="-5" dirty="0">
                <a:latin typeface="+mj-lt"/>
                <a:cs typeface="Arial"/>
              </a:rPr>
              <a:t>30% (young, with sibling donors)</a:t>
            </a:r>
            <a:r>
              <a:rPr sz="2000" spc="55" dirty="0">
                <a:latin typeface="+mj-lt"/>
                <a:cs typeface="Arial"/>
              </a:rPr>
              <a:t> </a:t>
            </a:r>
            <a:r>
              <a:rPr sz="2000" dirty="0">
                <a:latin typeface="+mj-lt"/>
                <a:cs typeface="Arial"/>
              </a:rPr>
              <a:t>to</a:t>
            </a:r>
          </a:p>
          <a:p>
            <a:pPr marL="756285" lvl="1" indent="-286385">
              <a:lnSpc>
                <a:spcPct val="150000"/>
              </a:lnSpc>
              <a:spcBef>
                <a:spcPts val="285"/>
              </a:spcBef>
              <a:buChar char="–"/>
              <a:tabLst>
                <a:tab pos="756920" algn="l"/>
              </a:tabLst>
            </a:pPr>
            <a:r>
              <a:rPr sz="2000" spc="-5" dirty="0">
                <a:latin typeface="+mj-lt"/>
                <a:cs typeface="Arial"/>
              </a:rPr>
              <a:t>70% </a:t>
            </a:r>
            <a:r>
              <a:rPr sz="2000" spc="-25" dirty="0">
                <a:latin typeface="+mj-lt"/>
                <a:cs typeface="Arial"/>
              </a:rPr>
              <a:t>(older, </a:t>
            </a:r>
            <a:r>
              <a:rPr sz="2000" spc="-5" dirty="0">
                <a:latin typeface="+mj-lt"/>
                <a:cs typeface="Arial"/>
              </a:rPr>
              <a:t>unrelated</a:t>
            </a:r>
            <a:r>
              <a:rPr sz="2000" spc="45" dirty="0">
                <a:latin typeface="+mj-lt"/>
                <a:cs typeface="Arial"/>
              </a:rPr>
              <a:t> </a:t>
            </a:r>
            <a:r>
              <a:rPr sz="2000" spc="-5" dirty="0">
                <a:latin typeface="+mj-lt"/>
                <a:cs typeface="Arial"/>
              </a:rPr>
              <a:t>donors)</a:t>
            </a:r>
            <a:endParaRPr sz="2000" dirty="0">
              <a:latin typeface="+mj-lt"/>
              <a:cs typeface="Arial"/>
            </a:endParaRPr>
          </a:p>
          <a:p>
            <a:pPr marL="355600" marR="330200" indent="-342900">
              <a:lnSpc>
                <a:spcPct val="200000"/>
              </a:lnSpc>
              <a:spcBef>
                <a:spcPts val="675"/>
              </a:spcBef>
              <a:buChar char="•"/>
              <a:tabLst>
                <a:tab pos="354965" algn="l"/>
                <a:tab pos="355600" algn="l"/>
              </a:tabLst>
            </a:pPr>
            <a:r>
              <a:rPr sz="2000" spc="-5" dirty="0">
                <a:latin typeface="+mj-lt"/>
                <a:cs typeface="Arial"/>
              </a:rPr>
              <a:t>Median </a:t>
            </a:r>
            <a:r>
              <a:rPr sz="2000" dirty="0">
                <a:latin typeface="+mj-lt"/>
                <a:cs typeface="Arial"/>
              </a:rPr>
              <a:t>time to </a:t>
            </a:r>
            <a:r>
              <a:rPr sz="2000" spc="-5" dirty="0">
                <a:latin typeface="+mj-lt"/>
                <a:cs typeface="Arial"/>
              </a:rPr>
              <a:t>development is 4-6 months </a:t>
            </a:r>
            <a:r>
              <a:rPr sz="2000" dirty="0">
                <a:latin typeface="+mj-lt"/>
                <a:cs typeface="Arial"/>
              </a:rPr>
              <a:t>after  transplant</a:t>
            </a:r>
          </a:p>
          <a:p>
            <a:pPr marL="355600" indent="-342900">
              <a:lnSpc>
                <a:spcPct val="200000"/>
              </a:lnSpc>
              <a:spcBef>
                <a:spcPts val="280"/>
              </a:spcBef>
              <a:buChar char="•"/>
              <a:tabLst>
                <a:tab pos="354965" algn="l"/>
                <a:tab pos="355600" algn="l"/>
              </a:tabLst>
            </a:pPr>
            <a:r>
              <a:rPr sz="2000" dirty="0">
                <a:latin typeface="+mj-lt"/>
                <a:cs typeface="Arial"/>
              </a:rPr>
              <a:t>50% have 3 or more involved</a:t>
            </a:r>
            <a:r>
              <a:rPr sz="2000" spc="-70" dirty="0">
                <a:latin typeface="+mj-lt"/>
                <a:cs typeface="Arial"/>
              </a:rPr>
              <a:t> </a:t>
            </a:r>
            <a:r>
              <a:rPr sz="2000" dirty="0" smtClean="0">
                <a:latin typeface="+mj-lt"/>
                <a:cs typeface="Arial"/>
              </a:rPr>
              <a:t>organs/tissues</a:t>
            </a:r>
            <a:endParaRPr lang="tr-TR" sz="2000" dirty="0" smtClean="0">
              <a:latin typeface="+mj-lt"/>
              <a:cs typeface="Arial"/>
            </a:endParaRPr>
          </a:p>
          <a:p>
            <a:pPr marL="355600" indent="-342900">
              <a:lnSpc>
                <a:spcPct val="200000"/>
              </a:lnSpc>
              <a:spcBef>
                <a:spcPts val="280"/>
              </a:spcBef>
              <a:buFontTx/>
              <a:buChar char="•"/>
              <a:tabLst>
                <a:tab pos="354965" algn="l"/>
                <a:tab pos="355600" algn="l"/>
              </a:tabLst>
            </a:pPr>
            <a:r>
              <a:rPr lang="en-US" sz="2000" dirty="0" smtClean="0">
                <a:latin typeface="+mj-lt"/>
                <a:cs typeface="Arial"/>
              </a:rPr>
              <a:t>On average therapy </a:t>
            </a:r>
            <a:r>
              <a:rPr lang="en-US" sz="2000" spc="-5" dirty="0" smtClean="0">
                <a:latin typeface="+mj-lt"/>
                <a:cs typeface="Arial"/>
              </a:rPr>
              <a:t>is required </a:t>
            </a:r>
            <a:r>
              <a:rPr lang="en-US" sz="2000" dirty="0" smtClean="0">
                <a:latin typeface="+mj-lt"/>
                <a:cs typeface="Arial"/>
              </a:rPr>
              <a:t>for </a:t>
            </a:r>
            <a:r>
              <a:rPr lang="en-US" sz="2000" spc="-15" dirty="0" smtClean="0">
                <a:latin typeface="+mj-lt"/>
                <a:cs typeface="Arial"/>
              </a:rPr>
              <a:t>2-3</a:t>
            </a:r>
            <a:r>
              <a:rPr lang="en-US" sz="2000" spc="5" dirty="0" smtClean="0">
                <a:latin typeface="+mj-lt"/>
                <a:cs typeface="Arial"/>
              </a:rPr>
              <a:t> </a:t>
            </a:r>
            <a:r>
              <a:rPr lang="en-US" sz="2000" spc="-5" dirty="0" smtClean="0">
                <a:latin typeface="+mj-lt"/>
                <a:cs typeface="Arial"/>
              </a:rPr>
              <a:t>years</a:t>
            </a:r>
            <a:endParaRPr lang="en-US" sz="2000" dirty="0" smtClean="0">
              <a:latin typeface="+mj-lt"/>
              <a:cs typeface="Arial"/>
            </a:endParaRPr>
          </a:p>
        </p:txBody>
      </p:sp>
      <p:sp>
        <p:nvSpPr>
          <p:cNvPr id="7" name="object 69"/>
          <p:cNvSpPr txBox="1">
            <a:spLocks noGrp="1"/>
          </p:cNvSpPr>
          <p:nvPr>
            <p:ph type="title"/>
          </p:nvPr>
        </p:nvSpPr>
        <p:spPr>
          <a:xfrm>
            <a:off x="406400" y="640377"/>
            <a:ext cx="10972800" cy="916738"/>
          </a:xfrm>
          <a:prstGeom prst="rect">
            <a:avLst/>
          </a:prstGeom>
        </p:spPr>
        <p:txBody>
          <a:bodyPr vert="horz" wrap="square" lIns="0" tIns="359232" rIns="0" bIns="0" rtlCol="0">
            <a:spAutoFit/>
          </a:bodyPr>
          <a:lstStyle/>
          <a:p>
            <a:pPr marL="261620">
              <a:lnSpc>
                <a:spcPct val="100000"/>
              </a:lnSpc>
            </a:pPr>
            <a:r>
              <a:rPr lang="en-US" sz="3600" b="1" dirty="0" smtClean="0">
                <a:solidFill>
                  <a:srgbClr val="FF0000"/>
                </a:solidFill>
              </a:rPr>
              <a:t>Epidemiology</a:t>
            </a:r>
            <a:endParaRPr sz="3600" b="1" spc="-5" dirty="0">
              <a:solidFill>
                <a:srgbClr val="FF0000"/>
              </a:solidFill>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1 Başlık"/>
          <p:cNvSpPr txBox="1">
            <a:spLocks/>
          </p:cNvSpPr>
          <p:nvPr/>
        </p:nvSpPr>
        <p:spPr>
          <a:xfrm>
            <a:off x="-21771" y="-26422"/>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p:nvPr/>
        </p:nvSpPr>
        <p:spPr>
          <a:xfrm>
            <a:off x="8842587" y="6398514"/>
            <a:ext cx="220980" cy="153888"/>
          </a:xfrm>
          <a:prstGeom prst="rect">
            <a:avLst/>
          </a:prstGeom>
        </p:spPr>
        <p:txBody>
          <a:bodyPr vert="horz" wrap="square" lIns="0" tIns="0" rIns="0" bIns="0" rtlCol="0">
            <a:spAutoFit/>
          </a:bodyPr>
          <a:lstStyle/>
          <a:p>
            <a:pPr marL="12700">
              <a:lnSpc>
                <a:spcPct val="100000"/>
              </a:lnSpc>
            </a:pPr>
            <a:r>
              <a:rPr sz="1000" spc="-10" dirty="0">
                <a:latin typeface="Arial"/>
                <a:cs typeface="Arial"/>
              </a:rPr>
              <a:t>32</a:t>
            </a:r>
            <a:endParaRPr sz="1000">
              <a:latin typeface="Arial"/>
              <a:cs typeface="Arial"/>
            </a:endParaRPr>
          </a:p>
        </p:txBody>
      </p:sp>
      <p:sp>
        <p:nvSpPr>
          <p:cNvPr id="64" name="object 64"/>
          <p:cNvSpPr txBox="1"/>
          <p:nvPr/>
        </p:nvSpPr>
        <p:spPr>
          <a:xfrm>
            <a:off x="1117600" y="1828801"/>
            <a:ext cx="8534400" cy="4524315"/>
          </a:xfrm>
          <a:prstGeom prst="rect">
            <a:avLst/>
          </a:prstGeom>
        </p:spPr>
        <p:txBody>
          <a:bodyPr vert="horz" wrap="square" lIns="0" tIns="0" rIns="0" bIns="0" rtlCol="0">
            <a:spAutoFit/>
          </a:bodyPr>
          <a:lstStyle/>
          <a:p>
            <a:pPr marL="355600" indent="-342900">
              <a:spcBef>
                <a:spcPts val="1150"/>
              </a:spcBef>
              <a:tabLst>
                <a:tab pos="354965" algn="l"/>
                <a:tab pos="355600" algn="l"/>
              </a:tabLst>
            </a:pPr>
            <a:r>
              <a:rPr lang="tr-TR" sz="2400" b="1" spc="-5" dirty="0" smtClean="0">
                <a:latin typeface="+mj-lt"/>
                <a:cs typeface="Arial"/>
              </a:rPr>
              <a:t>    </a:t>
            </a:r>
            <a:r>
              <a:rPr lang="tr-TR" sz="2400" b="1" spc="-5" dirty="0" err="1" smtClean="0">
                <a:latin typeface="+mj-lt"/>
                <a:cs typeface="Arial"/>
              </a:rPr>
              <a:t>Increased</a:t>
            </a:r>
            <a:r>
              <a:rPr lang="tr-TR" sz="2400" b="1" spc="-5" dirty="0" smtClean="0">
                <a:latin typeface="+mj-lt"/>
                <a:cs typeface="Arial"/>
              </a:rPr>
              <a:t> </a:t>
            </a:r>
            <a:r>
              <a:rPr lang="tr-TR" sz="2400" b="1" spc="-5" dirty="0" err="1" smtClean="0">
                <a:latin typeface="+mj-lt"/>
                <a:cs typeface="Arial"/>
              </a:rPr>
              <a:t>incidence</a:t>
            </a:r>
            <a:r>
              <a:rPr lang="tr-TR" sz="2400" b="1" spc="-5" dirty="0" smtClean="0">
                <a:latin typeface="+mj-lt"/>
                <a:cs typeface="Arial"/>
              </a:rPr>
              <a:t> </a:t>
            </a:r>
            <a:r>
              <a:rPr lang="tr-TR" sz="2400" b="1" spc="-5" dirty="0" err="1" smtClean="0">
                <a:latin typeface="+mj-lt"/>
                <a:cs typeface="Arial"/>
              </a:rPr>
              <a:t>due</a:t>
            </a:r>
            <a:r>
              <a:rPr lang="tr-TR" sz="2400" b="1" spc="-10" dirty="0" smtClean="0">
                <a:latin typeface="+mj-lt"/>
                <a:cs typeface="Arial"/>
              </a:rPr>
              <a:t> </a:t>
            </a:r>
            <a:r>
              <a:rPr lang="tr-TR" sz="2400" b="1" spc="-5" dirty="0" smtClean="0">
                <a:latin typeface="+mj-lt"/>
                <a:cs typeface="Arial"/>
              </a:rPr>
              <a:t>to:</a:t>
            </a:r>
            <a:endParaRPr lang="en-US" sz="2400" dirty="0" smtClean="0">
              <a:latin typeface="+mj-lt"/>
              <a:cs typeface="Arial"/>
            </a:endParaRPr>
          </a:p>
          <a:p>
            <a:pPr marL="756285" indent="-286385">
              <a:lnSpc>
                <a:spcPct val="150000"/>
              </a:lnSpc>
              <a:spcBef>
                <a:spcPts val="910"/>
              </a:spcBef>
              <a:buFontTx/>
              <a:buChar char="•"/>
              <a:tabLst>
                <a:tab pos="756285" algn="l"/>
                <a:tab pos="756920" algn="l"/>
              </a:tabLst>
            </a:pPr>
            <a:r>
              <a:rPr lang="tr-TR" sz="2000" spc="-5" dirty="0" err="1" smtClean="0">
                <a:latin typeface="+mj-lt"/>
                <a:cs typeface="Arial"/>
              </a:rPr>
              <a:t>Mismatched</a:t>
            </a:r>
            <a:r>
              <a:rPr lang="tr-TR" sz="2000" spc="-60" dirty="0" smtClean="0">
                <a:latin typeface="+mj-lt"/>
                <a:cs typeface="Arial"/>
              </a:rPr>
              <a:t> </a:t>
            </a:r>
            <a:r>
              <a:rPr lang="tr-TR" sz="2000" spc="-10" dirty="0" err="1" smtClean="0">
                <a:latin typeface="+mj-lt"/>
                <a:cs typeface="Arial"/>
              </a:rPr>
              <a:t>donor</a:t>
            </a:r>
            <a:endParaRPr lang="tr-TR" sz="2000" dirty="0" smtClean="0">
              <a:latin typeface="+mj-lt"/>
              <a:cs typeface="Arial"/>
            </a:endParaRPr>
          </a:p>
          <a:p>
            <a:pPr marL="756285" indent="-286385">
              <a:lnSpc>
                <a:spcPct val="150000"/>
              </a:lnSpc>
              <a:spcBef>
                <a:spcPts val="910"/>
              </a:spcBef>
              <a:buChar char="•"/>
              <a:tabLst>
                <a:tab pos="756285" algn="l"/>
                <a:tab pos="756920" algn="l"/>
              </a:tabLst>
            </a:pPr>
            <a:r>
              <a:rPr sz="2000" spc="-5" dirty="0" smtClean="0">
                <a:latin typeface="+mj-lt"/>
                <a:cs typeface="Arial"/>
              </a:rPr>
              <a:t>History </a:t>
            </a:r>
            <a:r>
              <a:rPr sz="2000" spc="-5" dirty="0">
                <a:latin typeface="+mj-lt"/>
                <a:cs typeface="Arial"/>
              </a:rPr>
              <a:t>of acute</a:t>
            </a:r>
            <a:r>
              <a:rPr sz="2000" spc="-65" dirty="0">
                <a:latin typeface="+mj-lt"/>
                <a:cs typeface="Arial"/>
              </a:rPr>
              <a:t> </a:t>
            </a:r>
            <a:r>
              <a:rPr sz="2000" spc="-5" dirty="0">
                <a:latin typeface="+mj-lt"/>
                <a:cs typeface="Arial"/>
              </a:rPr>
              <a:t>GVHD</a:t>
            </a:r>
            <a:endParaRPr sz="2000" dirty="0">
              <a:latin typeface="+mj-lt"/>
              <a:cs typeface="Arial"/>
            </a:endParaRPr>
          </a:p>
          <a:p>
            <a:pPr marL="756285" indent="-286385">
              <a:lnSpc>
                <a:spcPct val="150000"/>
              </a:lnSpc>
              <a:spcBef>
                <a:spcPts val="910"/>
              </a:spcBef>
              <a:buChar char="•"/>
              <a:tabLst>
                <a:tab pos="756285" algn="l"/>
                <a:tab pos="756920" algn="l"/>
              </a:tabLst>
            </a:pPr>
            <a:r>
              <a:rPr sz="2000" spc="-5" dirty="0" smtClean="0">
                <a:latin typeface="+mj-lt"/>
                <a:cs typeface="Arial"/>
              </a:rPr>
              <a:t>Older </a:t>
            </a:r>
            <a:r>
              <a:rPr sz="2000" spc="-5" dirty="0">
                <a:latin typeface="+mj-lt"/>
                <a:cs typeface="Arial"/>
              </a:rPr>
              <a:t>recipient</a:t>
            </a:r>
            <a:r>
              <a:rPr sz="2000" spc="-45" dirty="0">
                <a:latin typeface="+mj-lt"/>
                <a:cs typeface="Arial"/>
              </a:rPr>
              <a:t> </a:t>
            </a:r>
            <a:r>
              <a:rPr sz="2000" spc="-10" dirty="0">
                <a:latin typeface="+mj-lt"/>
                <a:cs typeface="Arial"/>
              </a:rPr>
              <a:t>age</a:t>
            </a:r>
            <a:endParaRPr sz="2000" dirty="0">
              <a:latin typeface="+mj-lt"/>
              <a:cs typeface="Arial"/>
            </a:endParaRPr>
          </a:p>
          <a:p>
            <a:pPr marL="756285" indent="-286385">
              <a:lnSpc>
                <a:spcPct val="150000"/>
              </a:lnSpc>
              <a:spcBef>
                <a:spcPts val="910"/>
              </a:spcBef>
              <a:buChar char="•"/>
              <a:tabLst>
                <a:tab pos="756285" algn="l"/>
                <a:tab pos="756920" algn="l"/>
              </a:tabLst>
            </a:pPr>
            <a:r>
              <a:rPr sz="2000" spc="-5" dirty="0">
                <a:latin typeface="+mj-lt"/>
                <a:cs typeface="Arial"/>
              </a:rPr>
              <a:t>Use of peripheral blood as stem cell</a:t>
            </a:r>
            <a:r>
              <a:rPr sz="2000" spc="60" dirty="0">
                <a:latin typeface="+mj-lt"/>
                <a:cs typeface="Arial"/>
              </a:rPr>
              <a:t> </a:t>
            </a:r>
            <a:r>
              <a:rPr sz="2000" spc="-5" dirty="0">
                <a:latin typeface="+mj-lt"/>
                <a:cs typeface="Arial"/>
              </a:rPr>
              <a:t>source</a:t>
            </a:r>
            <a:endParaRPr sz="2000" dirty="0">
              <a:latin typeface="+mj-lt"/>
              <a:cs typeface="Arial"/>
            </a:endParaRPr>
          </a:p>
          <a:p>
            <a:pPr marL="756285" marR="5080" indent="-286385">
              <a:lnSpc>
                <a:spcPct val="150000"/>
              </a:lnSpc>
              <a:spcBef>
                <a:spcPts val="1240"/>
              </a:spcBef>
              <a:buChar char="•"/>
              <a:tabLst>
                <a:tab pos="756285" algn="l"/>
                <a:tab pos="756920" algn="l"/>
              </a:tabLst>
            </a:pPr>
            <a:r>
              <a:rPr lang="tr-TR" sz="2000" spc="-5" dirty="0" smtClean="0">
                <a:latin typeface="+mj-lt"/>
                <a:cs typeface="Arial"/>
              </a:rPr>
              <a:t>D</a:t>
            </a:r>
            <a:r>
              <a:rPr sz="2000" spc="-5" dirty="0" err="1" smtClean="0">
                <a:latin typeface="+mj-lt"/>
                <a:cs typeface="Arial"/>
              </a:rPr>
              <a:t>onor</a:t>
            </a:r>
            <a:r>
              <a:rPr sz="2000" spc="-5" dirty="0" smtClean="0">
                <a:latin typeface="+mj-lt"/>
                <a:cs typeface="Arial"/>
              </a:rPr>
              <a:t> lymphocytes</a:t>
            </a:r>
            <a:r>
              <a:rPr lang="tr-TR" sz="2000" spc="-5" dirty="0" smtClean="0">
                <a:latin typeface="+mj-lt"/>
                <a:cs typeface="Arial"/>
              </a:rPr>
              <a:t> Infusion  for relaps</a:t>
            </a:r>
          </a:p>
          <a:p>
            <a:pPr marL="756285" marR="5080" lvl="1" indent="-286385">
              <a:lnSpc>
                <a:spcPct val="150000"/>
              </a:lnSpc>
              <a:spcBef>
                <a:spcPts val="1240"/>
              </a:spcBef>
              <a:buFontTx/>
              <a:buChar char="•"/>
              <a:tabLst>
                <a:tab pos="756285" algn="l"/>
                <a:tab pos="756920" algn="l"/>
              </a:tabLst>
            </a:pPr>
            <a:r>
              <a:rPr lang="en-US" sz="2000" spc="-5" dirty="0" smtClean="0">
                <a:latin typeface="+mj-lt"/>
                <a:cs typeface="Arial"/>
              </a:rPr>
              <a:t>Similar factors for </a:t>
            </a:r>
            <a:r>
              <a:rPr lang="en-US" sz="2000" dirty="0" smtClean="0">
                <a:latin typeface="+mj-lt"/>
                <a:cs typeface="Arial"/>
              </a:rPr>
              <a:t>acute</a:t>
            </a:r>
            <a:r>
              <a:rPr lang="en-US" sz="2000" spc="-100" dirty="0" smtClean="0">
                <a:latin typeface="+mj-lt"/>
                <a:cs typeface="Arial"/>
              </a:rPr>
              <a:t> </a:t>
            </a:r>
            <a:r>
              <a:rPr lang="en-US" sz="2000" dirty="0" smtClean="0">
                <a:latin typeface="+mj-lt"/>
                <a:cs typeface="Arial"/>
              </a:rPr>
              <a:t>GVHD</a:t>
            </a:r>
          </a:p>
          <a:p>
            <a:pPr marL="756285" marR="5080" indent="-286385">
              <a:lnSpc>
                <a:spcPct val="150000"/>
              </a:lnSpc>
              <a:spcBef>
                <a:spcPts val="1240"/>
              </a:spcBef>
              <a:buChar char="•"/>
              <a:tabLst>
                <a:tab pos="756285" algn="l"/>
                <a:tab pos="756920" algn="l"/>
              </a:tabLst>
            </a:pPr>
            <a:endParaRPr sz="2000" dirty="0">
              <a:latin typeface="+mj-lt"/>
              <a:cs typeface="Arial"/>
            </a:endParaRPr>
          </a:p>
        </p:txBody>
      </p:sp>
      <p:sp>
        <p:nvSpPr>
          <p:cNvPr id="65" name="object 69"/>
          <p:cNvSpPr txBox="1">
            <a:spLocks/>
          </p:cNvSpPr>
          <p:nvPr/>
        </p:nvSpPr>
        <p:spPr>
          <a:xfrm>
            <a:off x="304800" y="601310"/>
            <a:ext cx="10972800" cy="1532291"/>
          </a:xfrm>
          <a:prstGeom prst="rect">
            <a:avLst/>
          </a:prstGeom>
        </p:spPr>
        <p:txBody>
          <a:bodyPr vert="horz" wrap="square" lIns="0" tIns="359232" rIns="0" bIns="0" rtlCol="0" anchor="ctr">
            <a:spAutoFit/>
          </a:bodyPr>
          <a:lstStyle/>
          <a:p>
            <a:pPr marL="261620">
              <a:spcBef>
                <a:spcPct val="0"/>
              </a:spcBef>
              <a:defRPr/>
            </a:pPr>
            <a:r>
              <a:rPr lang="en-US" sz="3600" b="1" spc="-5" dirty="0" smtClean="0">
                <a:solidFill>
                  <a:srgbClr val="FF0000"/>
                </a:solidFill>
                <a:latin typeface="+mj-lt"/>
                <a:cs typeface="Arial"/>
              </a:rPr>
              <a:t>Risk</a:t>
            </a:r>
            <a:r>
              <a:rPr lang="en-US" sz="3600" b="1" spc="-65" dirty="0" smtClean="0">
                <a:solidFill>
                  <a:srgbClr val="FF0000"/>
                </a:solidFill>
                <a:latin typeface="+mj-lt"/>
                <a:cs typeface="Arial"/>
              </a:rPr>
              <a:t> </a:t>
            </a:r>
            <a:r>
              <a:rPr lang="en-US" sz="3600" b="1" spc="-5" dirty="0" smtClean="0">
                <a:solidFill>
                  <a:srgbClr val="FF0000"/>
                </a:solidFill>
                <a:latin typeface="+mj-lt"/>
                <a:cs typeface="Arial"/>
              </a:rPr>
              <a:t>factors</a:t>
            </a:r>
            <a:endParaRPr lang="tr-TR" sz="3600" b="1" spc="-5" dirty="0" smtClean="0">
              <a:solidFill>
                <a:srgbClr val="FF0000"/>
              </a:solidFill>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4000" i="0" u="none" strike="noStrike" kern="1200" cap="none" spc="-5" normalizeH="0" baseline="0" noProof="0" dirty="0">
              <a:ln>
                <a:noFill/>
              </a:ln>
              <a:solidFill>
                <a:srgbClr val="FF0000"/>
              </a:solidFill>
              <a:effectLst/>
              <a:uLnTx/>
              <a:uFillTx/>
              <a:latin typeface="+mj-lt"/>
              <a:ea typeface="+mj-ea"/>
              <a:cs typeface="+mj-cs"/>
            </a:endParaRPr>
          </a:p>
        </p:txBody>
      </p:sp>
      <p:sp>
        <p:nvSpPr>
          <p:cNvPr id="6" name="object 5"/>
          <p:cNvSpPr txBox="1"/>
          <p:nvPr/>
        </p:nvSpPr>
        <p:spPr>
          <a:xfrm>
            <a:off x="4165600" y="6248400"/>
            <a:ext cx="7533640" cy="276999"/>
          </a:xfrm>
          <a:prstGeom prst="rect">
            <a:avLst/>
          </a:prstGeom>
          <a:solidFill>
            <a:schemeClr val="bg1"/>
          </a:solidFill>
        </p:spPr>
        <p:txBody>
          <a:bodyPr vert="horz" wrap="square" lIns="0" tIns="0" rIns="0" bIns="0" rtlCol="0">
            <a:spAutoFit/>
          </a:bodyPr>
          <a:lstStyle/>
          <a:p>
            <a:pPr marL="12700">
              <a:lnSpc>
                <a:spcPct val="100000"/>
              </a:lnSpc>
            </a:pPr>
            <a:r>
              <a:rPr sz="1800" spc="-15" dirty="0">
                <a:latin typeface="Calibri"/>
                <a:cs typeface="Calibri"/>
              </a:rPr>
              <a:t>Flowers, </a:t>
            </a:r>
            <a:r>
              <a:rPr sz="1800" dirty="0">
                <a:latin typeface="Calibri"/>
                <a:cs typeface="Calibri"/>
              </a:rPr>
              <a:t>M </a:t>
            </a:r>
            <a:r>
              <a:rPr sz="1800" spc="-5" dirty="0">
                <a:latin typeface="Calibri"/>
                <a:cs typeface="Calibri"/>
              </a:rPr>
              <a:t>et </a:t>
            </a:r>
            <a:r>
              <a:rPr sz="1800" dirty="0">
                <a:latin typeface="Calibri"/>
                <a:cs typeface="Calibri"/>
              </a:rPr>
              <a:t>al Blood. 2011 </a:t>
            </a:r>
            <a:r>
              <a:rPr sz="1800" spc="-10" dirty="0">
                <a:latin typeface="Calibri"/>
                <a:cs typeface="Calibri"/>
              </a:rPr>
              <a:t>March </a:t>
            </a:r>
            <a:r>
              <a:rPr sz="1800" dirty="0">
                <a:latin typeface="Calibri"/>
                <a:cs typeface="Calibri"/>
              </a:rPr>
              <a:t>17; </a:t>
            </a:r>
            <a:r>
              <a:rPr sz="1800" spc="-5" dirty="0">
                <a:latin typeface="Calibri"/>
                <a:cs typeface="Calibri"/>
              </a:rPr>
              <a:t>117(11):</a:t>
            </a:r>
            <a:r>
              <a:rPr sz="1800" spc="75" dirty="0">
                <a:latin typeface="Calibri"/>
                <a:cs typeface="Calibri"/>
              </a:rPr>
              <a:t> </a:t>
            </a:r>
            <a:r>
              <a:rPr sz="1800" dirty="0">
                <a:latin typeface="Calibri"/>
                <a:cs typeface="Calibri"/>
              </a:rPr>
              <a:t>3214–3219.</a:t>
            </a: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002" name="Rectangle 2"/>
          <p:cNvSpPr>
            <a:spLocks noChangeArrowheads="1"/>
          </p:cNvSpPr>
          <p:nvPr/>
        </p:nvSpPr>
        <p:spPr bwMode="auto">
          <a:xfrm>
            <a:off x="457200" y="645606"/>
            <a:ext cx="11074400" cy="1431925"/>
          </a:xfrm>
          <a:prstGeom prst="rect">
            <a:avLst/>
          </a:prstGeom>
          <a:noFill/>
          <a:ln w="9525">
            <a:noFill/>
            <a:miter lim="800000"/>
            <a:headEnd/>
            <a:tailEnd/>
          </a:ln>
          <a:effectLst/>
        </p:spPr>
        <p:txBody>
          <a:bodyPr/>
          <a:lstStyle/>
          <a:p>
            <a:pPr>
              <a:defRPr/>
            </a:pPr>
            <a:r>
              <a:rPr lang="en-US" sz="3600" b="1" dirty="0" smtClean="0">
                <a:solidFill>
                  <a:srgbClr val="FF0000"/>
                </a:solidFill>
                <a:latin typeface="Arial" pitchFamily="34" charset="0"/>
                <a:cs typeface="Arial" pitchFamily="34" charset="0"/>
              </a:rPr>
              <a:t>Poor </a:t>
            </a:r>
            <a:r>
              <a:rPr lang="en-US" sz="3600" b="1" dirty="0">
                <a:solidFill>
                  <a:srgbClr val="FF0000"/>
                </a:solidFill>
                <a:latin typeface="Arial" pitchFamily="34" charset="0"/>
                <a:cs typeface="Arial" pitchFamily="34" charset="0"/>
              </a:rPr>
              <a:t>Prognostic Signs</a:t>
            </a:r>
          </a:p>
        </p:txBody>
      </p:sp>
      <p:pic>
        <p:nvPicPr>
          <p:cNvPr id="23556" name="Picture 4" descr="Sbdjectd"/>
          <p:cNvPicPr>
            <a:picLocks noChangeAspect="1" noChangeArrowheads="1"/>
          </p:cNvPicPr>
          <p:nvPr/>
        </p:nvPicPr>
        <p:blipFill>
          <a:blip r:embed="rId3" cstate="print"/>
          <a:srcRect/>
          <a:stretch>
            <a:fillRect/>
          </a:stretch>
        </p:blipFill>
        <p:spPr bwMode="auto">
          <a:xfrm>
            <a:off x="1016000" y="2286000"/>
            <a:ext cx="2514600" cy="4114800"/>
          </a:xfrm>
          <a:prstGeom prst="rect">
            <a:avLst/>
          </a:prstGeom>
          <a:ln w="57150">
            <a:noFill/>
            <a:miter lim="800000"/>
            <a:headEnd/>
            <a:tailEnd/>
          </a:ln>
          <a:effectLst>
            <a:outerShdw blurRad="50800" dist="38100" dir="2700000" algn="tl" rotWithShape="0">
              <a:prstClr val="black">
                <a:alpha val="40000"/>
              </a:prstClr>
            </a:outerShdw>
          </a:effectLst>
          <a:extLst/>
        </p:spPr>
      </p:pic>
      <p:sp>
        <p:nvSpPr>
          <p:cNvPr id="5" name="4 Dikdörtgen"/>
          <p:cNvSpPr/>
          <p:nvPr/>
        </p:nvSpPr>
        <p:spPr>
          <a:xfrm>
            <a:off x="3557396" y="1630840"/>
            <a:ext cx="8229600" cy="3748719"/>
          </a:xfrm>
          <a:prstGeom prst="rect">
            <a:avLst/>
          </a:prstGeom>
        </p:spPr>
        <p:txBody>
          <a:bodyPr wrap="square">
            <a:spAutoFit/>
          </a:bodyPr>
          <a:lstStyle/>
          <a:p>
            <a:pPr lvl="1" indent="-457200">
              <a:lnSpc>
                <a:spcPct val="200000"/>
              </a:lnSpc>
              <a:spcBef>
                <a:spcPct val="20000"/>
              </a:spcBef>
              <a:buClr>
                <a:schemeClr val="tx2">
                  <a:lumMod val="50000"/>
                </a:schemeClr>
              </a:buClr>
              <a:buSzPct val="70000"/>
              <a:buFont typeface="Arial" pitchFamily="34" charset="0"/>
              <a:buChar char="•"/>
              <a:defRPr/>
            </a:pPr>
            <a:r>
              <a:rPr lang="en-US" sz="2200" dirty="0" smtClean="0">
                <a:solidFill>
                  <a:srgbClr val="10253F"/>
                </a:solidFill>
                <a:latin typeface="+mj-lt"/>
                <a:cs typeface="Arial" pitchFamily="34" charset="0"/>
              </a:rPr>
              <a:t>Persistent severe thrombocytopenia</a:t>
            </a:r>
          </a:p>
          <a:p>
            <a:pPr lvl="1" indent="-457200">
              <a:lnSpc>
                <a:spcPct val="200000"/>
              </a:lnSpc>
              <a:spcBef>
                <a:spcPct val="20000"/>
              </a:spcBef>
              <a:buClr>
                <a:schemeClr val="tx2">
                  <a:lumMod val="50000"/>
                </a:schemeClr>
              </a:buClr>
              <a:buSzPct val="70000"/>
              <a:buFont typeface="Arial" pitchFamily="34" charset="0"/>
              <a:buChar char="•"/>
              <a:defRPr/>
            </a:pPr>
            <a:r>
              <a:rPr lang="en-US" sz="2200" dirty="0" err="1" smtClean="0">
                <a:solidFill>
                  <a:srgbClr val="10253F"/>
                </a:solidFill>
                <a:latin typeface="+mj-lt"/>
                <a:cs typeface="Arial" pitchFamily="34" charset="0"/>
              </a:rPr>
              <a:t>Lichenoid</a:t>
            </a:r>
            <a:r>
              <a:rPr lang="en-US" sz="2200" dirty="0" smtClean="0">
                <a:solidFill>
                  <a:srgbClr val="10253F"/>
                </a:solidFill>
                <a:latin typeface="+mj-lt"/>
                <a:cs typeface="Arial" pitchFamily="34" charset="0"/>
              </a:rPr>
              <a:t> changes on </a:t>
            </a:r>
            <a:r>
              <a:rPr lang="tr-TR" sz="2200" dirty="0" smtClean="0">
                <a:solidFill>
                  <a:srgbClr val="10253F"/>
                </a:solidFill>
                <a:latin typeface="+mj-lt"/>
                <a:cs typeface="Arial" pitchFamily="34" charset="0"/>
              </a:rPr>
              <a:t> </a:t>
            </a:r>
            <a:r>
              <a:rPr lang="en-US" sz="2200" dirty="0" smtClean="0">
                <a:solidFill>
                  <a:srgbClr val="10253F"/>
                </a:solidFill>
                <a:latin typeface="+mj-lt"/>
                <a:cs typeface="Arial" pitchFamily="34" charset="0"/>
              </a:rPr>
              <a:t>skin histology</a:t>
            </a:r>
          </a:p>
          <a:p>
            <a:pPr lvl="1" indent="-457200">
              <a:lnSpc>
                <a:spcPct val="200000"/>
              </a:lnSpc>
              <a:spcBef>
                <a:spcPct val="20000"/>
              </a:spcBef>
              <a:buClr>
                <a:schemeClr val="tx2">
                  <a:lumMod val="50000"/>
                </a:schemeClr>
              </a:buClr>
              <a:buSzPct val="70000"/>
              <a:buFont typeface="Arial" pitchFamily="34" charset="0"/>
              <a:buChar char="•"/>
              <a:defRPr/>
            </a:pPr>
            <a:r>
              <a:rPr lang="en-US" sz="2200" dirty="0" smtClean="0">
                <a:solidFill>
                  <a:srgbClr val="10253F"/>
                </a:solidFill>
                <a:latin typeface="+mj-lt"/>
                <a:cs typeface="Arial" pitchFamily="34" charset="0"/>
              </a:rPr>
              <a:t>Serum </a:t>
            </a:r>
            <a:r>
              <a:rPr lang="en-US" sz="2200" dirty="0" err="1" smtClean="0">
                <a:solidFill>
                  <a:srgbClr val="10253F"/>
                </a:solidFill>
                <a:latin typeface="+mj-lt"/>
                <a:cs typeface="Arial" pitchFamily="34" charset="0"/>
              </a:rPr>
              <a:t>bilirubin</a:t>
            </a:r>
            <a:r>
              <a:rPr lang="en-US" sz="2200" dirty="0" smtClean="0">
                <a:solidFill>
                  <a:srgbClr val="10253F"/>
                </a:solidFill>
                <a:latin typeface="+mj-lt"/>
                <a:cs typeface="Arial" pitchFamily="34" charset="0"/>
              </a:rPr>
              <a:t> &gt;1.2 </a:t>
            </a:r>
            <a:r>
              <a:rPr lang="en-US" sz="2200" dirty="0" smtClean="0">
                <a:solidFill>
                  <a:srgbClr val="10253F"/>
                </a:solidFill>
                <a:latin typeface="+mj-lt"/>
              </a:rPr>
              <a:t>mg/dl</a:t>
            </a:r>
            <a:endParaRPr lang="en-US" sz="2200" dirty="0" smtClean="0">
              <a:solidFill>
                <a:srgbClr val="10253F"/>
              </a:solidFill>
              <a:latin typeface="+mj-lt"/>
              <a:cs typeface="Arial" pitchFamily="34" charset="0"/>
            </a:endParaRPr>
          </a:p>
          <a:p>
            <a:pPr lvl="1" indent="-457200">
              <a:lnSpc>
                <a:spcPct val="200000"/>
              </a:lnSpc>
              <a:spcBef>
                <a:spcPct val="20000"/>
              </a:spcBef>
              <a:buClr>
                <a:schemeClr val="tx2">
                  <a:lumMod val="50000"/>
                </a:schemeClr>
              </a:buClr>
              <a:buSzPct val="70000"/>
              <a:buFont typeface="Arial" pitchFamily="34" charset="0"/>
              <a:buChar char="•"/>
              <a:defRPr/>
            </a:pPr>
            <a:r>
              <a:rPr lang="en-US" sz="2200" dirty="0" smtClean="0">
                <a:solidFill>
                  <a:srgbClr val="10253F"/>
                </a:solidFill>
                <a:latin typeface="+mj-lt"/>
                <a:cs typeface="Arial" pitchFamily="34" charset="0"/>
              </a:rPr>
              <a:t>Progressive onset from acute to chronic </a:t>
            </a:r>
          </a:p>
          <a:p>
            <a:pPr lvl="1" indent="-457200">
              <a:lnSpc>
                <a:spcPct val="200000"/>
              </a:lnSpc>
              <a:spcBef>
                <a:spcPct val="20000"/>
              </a:spcBef>
              <a:buClr>
                <a:schemeClr val="tx2">
                  <a:lumMod val="50000"/>
                </a:schemeClr>
              </a:buClr>
              <a:buSzPct val="70000"/>
              <a:buFont typeface="Arial" pitchFamily="34" charset="0"/>
              <a:buChar char="•"/>
              <a:defRPr/>
            </a:pPr>
            <a:r>
              <a:rPr lang="en-US" sz="2200" dirty="0" err="1" smtClean="0">
                <a:solidFill>
                  <a:srgbClr val="10253F"/>
                </a:solidFill>
                <a:latin typeface="+mj-lt"/>
                <a:cs typeface="Arial" pitchFamily="34" charset="0"/>
              </a:rPr>
              <a:t>Karnofsky</a:t>
            </a:r>
            <a:r>
              <a:rPr lang="en-US" sz="2200" dirty="0" smtClean="0">
                <a:solidFill>
                  <a:srgbClr val="10253F"/>
                </a:solidFill>
                <a:latin typeface="+mj-lt"/>
                <a:cs typeface="Arial" pitchFamily="34" charset="0"/>
              </a:rPr>
              <a:t> performance &lt;70%</a:t>
            </a:r>
            <a:endParaRPr lang="tr-TR" sz="2200" dirty="0" smtClean="0">
              <a:solidFill>
                <a:srgbClr val="10253F"/>
              </a:solidFill>
              <a:latin typeface="+mj-lt"/>
              <a:cs typeface="Arial" pitchFamily="34" charset="0"/>
            </a:endParaRPr>
          </a:p>
        </p:txBody>
      </p:sp>
      <p:sp>
        <p:nvSpPr>
          <p:cNvPr id="6" name="5 Dikdörtgen"/>
          <p:cNvSpPr/>
          <p:nvPr/>
        </p:nvSpPr>
        <p:spPr>
          <a:xfrm>
            <a:off x="3017576" y="5684359"/>
            <a:ext cx="8737600" cy="553998"/>
          </a:xfrm>
          <a:prstGeom prst="rect">
            <a:avLst/>
          </a:prstGeom>
        </p:spPr>
        <p:txBody>
          <a:bodyPr wrap="square">
            <a:spAutoFit/>
          </a:bodyPr>
          <a:lstStyle/>
          <a:p>
            <a:pPr marL="355600" indent="-342900">
              <a:lnSpc>
                <a:spcPct val="150000"/>
              </a:lnSpc>
              <a:spcBef>
                <a:spcPts val="320"/>
              </a:spcBef>
              <a:buChar char="•"/>
              <a:tabLst>
                <a:tab pos="354965" algn="l"/>
                <a:tab pos="355600" algn="l"/>
              </a:tabLst>
            </a:pPr>
            <a:r>
              <a:rPr lang="en-US" sz="2000" spc="-5" dirty="0" smtClean="0">
                <a:latin typeface="+mj-lt"/>
                <a:cs typeface="Arial"/>
              </a:rPr>
              <a:t>15% </a:t>
            </a:r>
            <a:r>
              <a:rPr lang="en-US" sz="2000" dirty="0" smtClean="0">
                <a:latin typeface="+mj-lt"/>
                <a:cs typeface="Arial"/>
              </a:rPr>
              <a:t>still </a:t>
            </a:r>
            <a:r>
              <a:rPr lang="en-US" sz="2000" spc="-5" dirty="0" smtClean="0">
                <a:latin typeface="+mj-lt"/>
                <a:cs typeface="Arial"/>
              </a:rPr>
              <a:t>require </a:t>
            </a:r>
            <a:r>
              <a:rPr lang="en-US" sz="2000" dirty="0" smtClean="0">
                <a:latin typeface="+mj-lt"/>
                <a:cs typeface="Arial"/>
              </a:rPr>
              <a:t>therapy </a:t>
            </a:r>
            <a:r>
              <a:rPr lang="en-US" sz="2000" spc="-5" dirty="0" smtClean="0">
                <a:latin typeface="+mj-lt"/>
                <a:cs typeface="Arial"/>
              </a:rPr>
              <a:t>7+ </a:t>
            </a:r>
            <a:r>
              <a:rPr lang="en-US" sz="2000" dirty="0" smtClean="0">
                <a:latin typeface="+mj-lt"/>
                <a:cs typeface="Arial"/>
              </a:rPr>
              <a:t>years after</a:t>
            </a:r>
            <a:r>
              <a:rPr lang="en-US" sz="2000" spc="-25" dirty="0" smtClean="0">
                <a:latin typeface="+mj-lt"/>
                <a:cs typeface="Arial"/>
              </a:rPr>
              <a:t> </a:t>
            </a:r>
            <a:r>
              <a:rPr lang="en-US" sz="2000" dirty="0" smtClean="0">
                <a:latin typeface="+mj-lt"/>
                <a:cs typeface="Arial"/>
              </a:rPr>
              <a:t>diagnosis</a:t>
            </a:r>
            <a:endParaRPr lang="en-US" sz="2000" dirty="0">
              <a:latin typeface="+mj-lt"/>
              <a:cs typeface="Arial"/>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title"/>
          </p:nvPr>
        </p:nvSpPr>
        <p:spPr>
          <a:xfrm>
            <a:off x="609600" y="685800"/>
            <a:ext cx="11582400" cy="1066800"/>
          </a:xfrm>
          <a:extLst/>
        </p:spPr>
        <p:txBody>
          <a:bodyPr>
            <a:normAutofit/>
          </a:bodyPr>
          <a:lstStyle/>
          <a:p>
            <a:pPr>
              <a:defRPr/>
            </a:pPr>
            <a:r>
              <a:rPr lang="tr-TR" sz="3200" b="1" dirty="0" smtClean="0">
                <a:solidFill>
                  <a:srgbClr val="FF0000"/>
                </a:solidFill>
              </a:rPr>
              <a:t>H</a:t>
            </a:r>
            <a:r>
              <a:rPr lang="en-US" sz="3200" b="1" dirty="0" err="1" smtClean="0">
                <a:solidFill>
                  <a:srgbClr val="FF0000"/>
                </a:solidFill>
              </a:rPr>
              <a:t>ematopoietic</a:t>
            </a:r>
            <a:r>
              <a:rPr lang="en-US" sz="3200" b="1" dirty="0" smtClean="0">
                <a:solidFill>
                  <a:srgbClr val="FF0000"/>
                </a:solidFill>
              </a:rPr>
              <a:t> and</a:t>
            </a:r>
            <a:r>
              <a:rPr lang="tr-TR" sz="3200" b="1" dirty="0" smtClean="0">
                <a:solidFill>
                  <a:srgbClr val="FF0000"/>
                </a:solidFill>
              </a:rPr>
              <a:t> </a:t>
            </a:r>
            <a:r>
              <a:rPr lang="en-US" sz="3200" b="1" dirty="0" smtClean="0">
                <a:solidFill>
                  <a:srgbClr val="FF0000"/>
                </a:solidFill>
                <a:cs typeface="Arial" charset="0"/>
              </a:rPr>
              <a:t>Immune System:</a:t>
            </a:r>
          </a:p>
        </p:txBody>
      </p:sp>
      <p:sp>
        <p:nvSpPr>
          <p:cNvPr id="71683" name="Rectangle 6"/>
          <p:cNvSpPr>
            <a:spLocks noGrp="1" noChangeArrowheads="1"/>
          </p:cNvSpPr>
          <p:nvPr>
            <p:ph idx="4294967295"/>
          </p:nvPr>
        </p:nvSpPr>
        <p:spPr>
          <a:xfrm>
            <a:off x="914400" y="2895600"/>
            <a:ext cx="10972800" cy="2590800"/>
          </a:xfrm>
          <a:prstGeom prst="rect">
            <a:avLst/>
          </a:prstGeom>
        </p:spPr>
        <p:txBody>
          <a:bodyPr>
            <a:normAutofit/>
          </a:bodyPr>
          <a:lstStyle/>
          <a:p>
            <a:pPr>
              <a:lnSpc>
                <a:spcPct val="150000"/>
              </a:lnSpc>
            </a:pPr>
            <a:r>
              <a:rPr lang="tr-TR" sz="1800" dirty="0" smtClean="0">
                <a:solidFill>
                  <a:srgbClr val="FF0000"/>
                </a:solidFill>
                <a:latin typeface="Arial Rounded MT Bold" pitchFamily="34" charset="0"/>
              </a:rPr>
              <a:t>T</a:t>
            </a:r>
            <a:r>
              <a:rPr lang="en-US" sz="1800" dirty="0" err="1" smtClean="0">
                <a:solidFill>
                  <a:srgbClr val="FF0000"/>
                </a:solidFill>
                <a:latin typeface="Arial Rounded MT Bold" pitchFamily="34" charset="0"/>
              </a:rPr>
              <a:t>hrombocytopenia</a:t>
            </a:r>
            <a:r>
              <a:rPr lang="en-US" sz="1800" dirty="0" smtClean="0">
                <a:solidFill>
                  <a:srgbClr val="FF0000"/>
                </a:solidFill>
                <a:latin typeface="Arial Rounded MT Bold" pitchFamily="34" charset="0"/>
              </a:rPr>
              <a:t>, </a:t>
            </a:r>
            <a:endParaRPr lang="tr-TR" sz="1800" dirty="0" smtClean="0">
              <a:solidFill>
                <a:srgbClr val="FF0000"/>
              </a:solidFill>
              <a:latin typeface="Arial Rounded MT Bold" pitchFamily="34" charset="0"/>
            </a:endParaRPr>
          </a:p>
          <a:p>
            <a:pPr>
              <a:lnSpc>
                <a:spcPct val="150000"/>
              </a:lnSpc>
            </a:pPr>
            <a:r>
              <a:rPr lang="tr-TR" sz="1800" dirty="0" smtClean="0">
                <a:solidFill>
                  <a:srgbClr val="FF0000"/>
                </a:solidFill>
                <a:latin typeface="Arial Rounded MT Bold" pitchFamily="34" charset="0"/>
              </a:rPr>
              <a:t>E</a:t>
            </a:r>
            <a:r>
              <a:rPr lang="en-US" sz="1800" dirty="0" err="1" smtClean="0">
                <a:solidFill>
                  <a:srgbClr val="FF0000"/>
                </a:solidFill>
                <a:latin typeface="Arial Rounded MT Bold" pitchFamily="34" charset="0"/>
              </a:rPr>
              <a:t>osinophilia</a:t>
            </a:r>
            <a:r>
              <a:rPr lang="en-US" sz="1800" dirty="0" smtClean="0">
                <a:solidFill>
                  <a:srgbClr val="FF0000"/>
                </a:solidFill>
                <a:latin typeface="Arial Rounded MT Bold" pitchFamily="34" charset="0"/>
              </a:rPr>
              <a:t>, </a:t>
            </a:r>
            <a:endParaRPr lang="tr-TR" sz="1800" dirty="0" smtClean="0">
              <a:solidFill>
                <a:srgbClr val="FF0000"/>
              </a:solidFill>
              <a:latin typeface="Arial Rounded MT Bold" pitchFamily="34" charset="0"/>
            </a:endParaRPr>
          </a:p>
          <a:p>
            <a:pPr>
              <a:lnSpc>
                <a:spcPct val="150000"/>
              </a:lnSpc>
            </a:pPr>
            <a:r>
              <a:rPr lang="tr-TR" sz="1800" dirty="0" smtClean="0">
                <a:solidFill>
                  <a:srgbClr val="FF0000"/>
                </a:solidFill>
                <a:latin typeface="Arial Rounded MT Bold" pitchFamily="34" charset="0"/>
              </a:rPr>
              <a:t>L</a:t>
            </a:r>
            <a:r>
              <a:rPr lang="en-US" sz="1800" dirty="0" err="1" smtClean="0">
                <a:solidFill>
                  <a:srgbClr val="FF0000"/>
                </a:solidFill>
                <a:latin typeface="Arial Rounded MT Bold" pitchFamily="34" charset="0"/>
              </a:rPr>
              <a:t>ymphopenia</a:t>
            </a:r>
            <a:r>
              <a:rPr lang="en-US" sz="1800" dirty="0" smtClean="0">
                <a:solidFill>
                  <a:srgbClr val="FF0000"/>
                </a:solidFill>
                <a:latin typeface="Arial Rounded MT Bold" pitchFamily="34" charset="0"/>
              </a:rPr>
              <a:t>, </a:t>
            </a:r>
            <a:endParaRPr lang="tr-TR" sz="1800" dirty="0" smtClean="0">
              <a:solidFill>
                <a:srgbClr val="FF0000"/>
              </a:solidFill>
              <a:latin typeface="Arial Rounded MT Bold" pitchFamily="34" charset="0"/>
            </a:endParaRPr>
          </a:p>
          <a:p>
            <a:pPr>
              <a:lnSpc>
                <a:spcPct val="150000"/>
              </a:lnSpc>
            </a:pPr>
            <a:r>
              <a:rPr lang="tr-TR" sz="1800" dirty="0" smtClean="0">
                <a:solidFill>
                  <a:srgbClr val="FF0000"/>
                </a:solidFill>
                <a:latin typeface="Arial Rounded MT Bold" pitchFamily="34" charset="0"/>
              </a:rPr>
              <a:t>H</a:t>
            </a:r>
            <a:r>
              <a:rPr lang="en-US" sz="1800" dirty="0" err="1" smtClean="0">
                <a:solidFill>
                  <a:srgbClr val="FF0000"/>
                </a:solidFill>
                <a:latin typeface="Arial Rounded MT Bold" pitchFamily="34" charset="0"/>
              </a:rPr>
              <a:t>ypo</a:t>
            </a:r>
            <a:r>
              <a:rPr lang="en-US" sz="1800" dirty="0" smtClean="0">
                <a:solidFill>
                  <a:srgbClr val="FF0000"/>
                </a:solidFill>
                <a:latin typeface="Arial Rounded MT Bold" pitchFamily="34" charset="0"/>
              </a:rPr>
              <a:t>/</a:t>
            </a:r>
            <a:r>
              <a:rPr lang="en-US" sz="1800" dirty="0" err="1" smtClean="0">
                <a:solidFill>
                  <a:srgbClr val="FF0000"/>
                </a:solidFill>
                <a:latin typeface="Arial Rounded MT Bold" pitchFamily="34" charset="0"/>
              </a:rPr>
              <a:t>hypergammaglobulinemia</a:t>
            </a:r>
            <a:r>
              <a:rPr lang="en-US" sz="1800" dirty="0" smtClean="0">
                <a:solidFill>
                  <a:srgbClr val="FF0000"/>
                </a:solidFill>
                <a:latin typeface="Arial Rounded MT Bold" pitchFamily="34" charset="0"/>
              </a:rPr>
              <a:t>, and</a:t>
            </a:r>
            <a:endParaRPr lang="tr-TR" sz="1800" dirty="0" smtClean="0">
              <a:solidFill>
                <a:srgbClr val="FF0000"/>
              </a:solidFill>
              <a:latin typeface="Arial Rounded MT Bold" pitchFamily="34" charset="0"/>
            </a:endParaRPr>
          </a:p>
          <a:p>
            <a:pPr>
              <a:lnSpc>
                <a:spcPct val="150000"/>
              </a:lnSpc>
            </a:pPr>
            <a:r>
              <a:rPr lang="tr-TR" sz="1800" dirty="0" smtClean="0">
                <a:solidFill>
                  <a:srgbClr val="FF0000"/>
                </a:solidFill>
                <a:latin typeface="Arial Rounded MT Bold" pitchFamily="34" charset="0"/>
              </a:rPr>
              <a:t>A</a:t>
            </a:r>
            <a:r>
              <a:rPr lang="en-US" sz="1800" dirty="0" err="1" smtClean="0">
                <a:solidFill>
                  <a:srgbClr val="FF0000"/>
                </a:solidFill>
                <a:latin typeface="Arial Rounded MT Bold" pitchFamily="34" charset="0"/>
              </a:rPr>
              <a:t>utoantibodies</a:t>
            </a:r>
            <a:r>
              <a:rPr lang="en-US" sz="1800" dirty="0" smtClean="0">
                <a:solidFill>
                  <a:srgbClr val="FF0000"/>
                </a:solidFill>
                <a:latin typeface="Arial Rounded MT Bold" pitchFamily="34" charset="0"/>
              </a:rPr>
              <a:t>. </a:t>
            </a:r>
            <a:endParaRPr lang="tr-TR" sz="1800" dirty="0" smtClean="0">
              <a:solidFill>
                <a:srgbClr val="FF0000"/>
              </a:solidFill>
              <a:latin typeface="Arial Rounded MT Bold" pitchFamily="34" charset="0"/>
            </a:endParaRPr>
          </a:p>
        </p:txBody>
      </p:sp>
      <p:sp>
        <p:nvSpPr>
          <p:cNvPr id="5" name="4 Dikdörtgen"/>
          <p:cNvSpPr/>
          <p:nvPr/>
        </p:nvSpPr>
        <p:spPr>
          <a:xfrm>
            <a:off x="711200" y="1600200"/>
            <a:ext cx="11277600" cy="923330"/>
          </a:xfrm>
          <a:prstGeom prst="rect">
            <a:avLst/>
          </a:prstGeom>
        </p:spPr>
        <p:txBody>
          <a:bodyPr wrap="square">
            <a:spAutoFit/>
          </a:bodyPr>
          <a:lstStyle/>
          <a:p>
            <a:pPr>
              <a:lnSpc>
                <a:spcPct val="150000"/>
              </a:lnSpc>
            </a:pPr>
            <a:r>
              <a:rPr lang="en-US" dirty="0" smtClean="0">
                <a:latin typeface="+mj-lt"/>
              </a:rPr>
              <a:t>Although not diagnostic, patients with chronic GVHD commonly have laboratory abnormalities reflecting changes in the hematopoietic and immune systems. These findings include </a:t>
            </a:r>
            <a:endParaRPr lang="tr-TR" dirty="0" smtClean="0">
              <a:latin typeface="+mj-lt"/>
            </a:endParaRPr>
          </a:p>
        </p:txBody>
      </p:sp>
      <p:sp>
        <p:nvSpPr>
          <p:cNvPr id="6" name="5 Dikdörtgen"/>
          <p:cNvSpPr/>
          <p:nvPr/>
        </p:nvSpPr>
        <p:spPr>
          <a:xfrm>
            <a:off x="508000" y="5181600"/>
            <a:ext cx="11379200" cy="923330"/>
          </a:xfrm>
          <a:prstGeom prst="rect">
            <a:avLst/>
          </a:prstGeom>
        </p:spPr>
        <p:txBody>
          <a:bodyPr wrap="square">
            <a:spAutoFit/>
          </a:bodyPr>
          <a:lstStyle/>
          <a:p>
            <a:pPr>
              <a:lnSpc>
                <a:spcPct val="150000"/>
              </a:lnSpc>
            </a:pPr>
            <a:r>
              <a:rPr lang="en-US" dirty="0" smtClean="0"/>
              <a:t>While the etiology of these findings is not entirely clear, </a:t>
            </a:r>
            <a:r>
              <a:rPr lang="en-US" dirty="0" err="1" smtClean="0"/>
              <a:t>myelosuppression</a:t>
            </a:r>
            <a:r>
              <a:rPr lang="en-US" dirty="0" smtClean="0"/>
              <a:t> in patients with GVHD appears to be at least partially related to damage of the bone marrow niche by infiltrative T cells from the graft .</a:t>
            </a:r>
            <a:endParaRPr lang="en-US" dirty="0" smtClean="0">
              <a:cs typeface="Arial" charset="0"/>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title"/>
          </p:nvPr>
        </p:nvSpPr>
        <p:spPr>
          <a:xfrm>
            <a:off x="609600" y="685800"/>
            <a:ext cx="11582400" cy="1066800"/>
          </a:xfrm>
          <a:extLst/>
        </p:spPr>
        <p:txBody>
          <a:bodyPr>
            <a:normAutofit/>
          </a:bodyPr>
          <a:lstStyle/>
          <a:p>
            <a:pPr eaLnBrk="1" hangingPunct="1">
              <a:defRPr/>
            </a:pPr>
            <a:r>
              <a:rPr lang="en-US" b="1" dirty="0" smtClean="0">
                <a:solidFill>
                  <a:srgbClr val="FF0000"/>
                </a:solidFill>
                <a:cs typeface="Arial" charset="0"/>
              </a:rPr>
              <a:t>Immune System:</a:t>
            </a:r>
          </a:p>
        </p:txBody>
      </p:sp>
      <p:sp>
        <p:nvSpPr>
          <p:cNvPr id="71683" name="Rectangle 6"/>
          <p:cNvSpPr>
            <a:spLocks noGrp="1" noChangeArrowheads="1"/>
          </p:cNvSpPr>
          <p:nvPr>
            <p:ph idx="4294967295"/>
          </p:nvPr>
        </p:nvSpPr>
        <p:spPr>
          <a:xfrm>
            <a:off x="812800" y="1752600"/>
            <a:ext cx="10972800" cy="4325112"/>
          </a:xfrm>
          <a:prstGeom prst="rect">
            <a:avLst/>
          </a:prstGeom>
        </p:spPr>
        <p:txBody>
          <a:bodyPr>
            <a:normAutofit/>
          </a:bodyPr>
          <a:lstStyle/>
          <a:p>
            <a:pPr eaLnBrk="1" hangingPunct="1">
              <a:lnSpc>
                <a:spcPct val="150000"/>
              </a:lnSpc>
              <a:buNone/>
            </a:pPr>
            <a:r>
              <a:rPr lang="tr-TR" sz="2400" dirty="0" smtClean="0">
                <a:latin typeface="+mj-lt"/>
                <a:cs typeface="Arial" charset="0"/>
              </a:rPr>
              <a:t>Chronic </a:t>
            </a:r>
            <a:r>
              <a:rPr lang="en-US" sz="2400" dirty="0" smtClean="0">
                <a:latin typeface="+mj-lt"/>
                <a:cs typeface="Arial" charset="0"/>
              </a:rPr>
              <a:t>GVHD is immunosuppressive, and cGVHD </a:t>
            </a:r>
            <a:endParaRPr lang="tr-TR" sz="2400" dirty="0" smtClean="0">
              <a:latin typeface="+mj-lt"/>
              <a:cs typeface="Arial" charset="0"/>
            </a:endParaRPr>
          </a:p>
          <a:p>
            <a:pPr eaLnBrk="1" hangingPunct="1">
              <a:lnSpc>
                <a:spcPct val="150000"/>
              </a:lnSpc>
              <a:buNone/>
            </a:pPr>
            <a:r>
              <a:rPr lang="en-US" sz="2400" dirty="0" smtClean="0">
                <a:latin typeface="+mj-lt"/>
                <a:cs typeface="Arial" charset="0"/>
              </a:rPr>
              <a:t>treatment is further immunosuppressive, resulting in</a:t>
            </a:r>
          </a:p>
          <a:p>
            <a:pPr lvl="1" eaLnBrk="1" hangingPunct="1">
              <a:lnSpc>
                <a:spcPct val="200000"/>
              </a:lnSpc>
            </a:pPr>
            <a:r>
              <a:rPr lang="en-US" sz="2400" dirty="0" smtClean="0">
                <a:solidFill>
                  <a:srgbClr val="FF0000"/>
                </a:solidFill>
                <a:latin typeface="+mj-lt"/>
                <a:cs typeface="Arial" charset="0"/>
              </a:rPr>
              <a:t>Functional </a:t>
            </a:r>
            <a:r>
              <a:rPr lang="en-US" sz="2400" dirty="0" err="1" smtClean="0">
                <a:solidFill>
                  <a:srgbClr val="FF0000"/>
                </a:solidFill>
                <a:latin typeface="+mj-lt"/>
                <a:cs typeface="Arial" charset="0"/>
              </a:rPr>
              <a:t>asplenia</a:t>
            </a:r>
            <a:r>
              <a:rPr lang="en-US" sz="2400" dirty="0" smtClean="0">
                <a:solidFill>
                  <a:srgbClr val="FF0000"/>
                </a:solidFill>
                <a:latin typeface="+mj-lt"/>
                <a:cs typeface="Arial" charset="0"/>
              </a:rPr>
              <a:t> </a:t>
            </a:r>
          </a:p>
          <a:p>
            <a:pPr lvl="1" eaLnBrk="1" hangingPunct="1">
              <a:lnSpc>
                <a:spcPct val="200000"/>
              </a:lnSpc>
            </a:pPr>
            <a:r>
              <a:rPr lang="en-US" sz="2400" dirty="0" smtClean="0">
                <a:solidFill>
                  <a:srgbClr val="FF0000"/>
                </a:solidFill>
                <a:latin typeface="+mj-lt"/>
                <a:cs typeface="Arial" charset="0"/>
              </a:rPr>
              <a:t>Variable immunoglobulin G (IgG) levels</a:t>
            </a:r>
          </a:p>
          <a:p>
            <a:pPr lvl="1" eaLnBrk="1" hangingPunct="1">
              <a:lnSpc>
                <a:spcPct val="200000"/>
              </a:lnSpc>
            </a:pPr>
            <a:r>
              <a:rPr lang="en-US" sz="2400" dirty="0" smtClean="0">
                <a:solidFill>
                  <a:srgbClr val="FF0000"/>
                </a:solidFill>
                <a:latin typeface="+mj-lt"/>
                <a:cs typeface="Arial" charset="0"/>
              </a:rPr>
              <a:t>Opportunistic infections</a:t>
            </a:r>
          </a:p>
          <a:p>
            <a:pPr lvl="1" eaLnBrk="1" hangingPunct="1">
              <a:lnSpc>
                <a:spcPct val="200000"/>
              </a:lnSpc>
            </a:pPr>
            <a:r>
              <a:rPr lang="en-US" sz="2400" dirty="0" err="1" smtClean="0">
                <a:solidFill>
                  <a:srgbClr val="FF0000"/>
                </a:solidFill>
                <a:latin typeface="+mj-lt"/>
                <a:cs typeface="Arial" charset="0"/>
              </a:rPr>
              <a:t>Cytopenia</a:t>
            </a:r>
            <a:r>
              <a:rPr lang="en-US" sz="2400" dirty="0" smtClean="0">
                <a:solidFill>
                  <a:srgbClr val="FF0000"/>
                </a:solidFill>
                <a:latin typeface="+mj-lt"/>
                <a:cs typeface="Arial" charset="0"/>
              </a:rPr>
              <a:t> (thrombocytopenia)</a:t>
            </a:r>
          </a:p>
          <a:p>
            <a:pPr eaLnBrk="1" hangingPunct="1">
              <a:lnSpc>
                <a:spcPct val="150000"/>
              </a:lnSpc>
            </a:pPr>
            <a:endParaRPr lang="en-US" sz="2400" dirty="0" smtClean="0">
              <a:latin typeface="+mj-lt"/>
              <a:cs typeface="Arial" charset="0"/>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object 3"/>
          <p:cNvSpPr txBox="1"/>
          <p:nvPr/>
        </p:nvSpPr>
        <p:spPr>
          <a:xfrm>
            <a:off x="609600" y="1761480"/>
            <a:ext cx="11176000" cy="4026743"/>
          </a:xfrm>
          <a:prstGeom prst="rect">
            <a:avLst/>
          </a:prstGeom>
        </p:spPr>
        <p:txBody>
          <a:bodyPr vert="horz" wrap="square" lIns="0" tIns="0" rIns="0" bIns="0" rtlCol="0">
            <a:spAutoFit/>
          </a:bodyPr>
          <a:lstStyle/>
          <a:p>
            <a:pPr marL="355600" marR="311150" indent="-342900">
              <a:lnSpc>
                <a:spcPct val="150000"/>
              </a:lnSpc>
              <a:buClr>
                <a:srgbClr val="C00000"/>
              </a:buClr>
              <a:buChar char="•"/>
              <a:tabLst>
                <a:tab pos="354965" algn="l"/>
                <a:tab pos="355600" algn="l"/>
              </a:tabLst>
            </a:pPr>
            <a:r>
              <a:rPr sz="2000" spc="-5" dirty="0">
                <a:latin typeface="+mj-lt"/>
                <a:cs typeface="Arial"/>
              </a:rPr>
              <a:t>Increased risk </a:t>
            </a:r>
            <a:r>
              <a:rPr sz="2000" dirty="0">
                <a:latin typeface="+mj-lt"/>
                <a:cs typeface="Arial"/>
              </a:rPr>
              <a:t>for </a:t>
            </a:r>
            <a:r>
              <a:rPr sz="2000" spc="-5" dirty="0">
                <a:latin typeface="+mj-lt"/>
                <a:cs typeface="Arial"/>
              </a:rPr>
              <a:t>infections in patients with delayed  immune reconstitution </a:t>
            </a:r>
            <a:r>
              <a:rPr sz="2000" dirty="0">
                <a:latin typeface="+mj-lt"/>
                <a:cs typeface="Arial"/>
              </a:rPr>
              <a:t>(e.g., </a:t>
            </a:r>
            <a:r>
              <a:rPr sz="2000" spc="-5" dirty="0">
                <a:latin typeface="+mj-lt"/>
                <a:cs typeface="Arial"/>
              </a:rPr>
              <a:t>chronic GVHD, prolonged  steroid</a:t>
            </a:r>
            <a:r>
              <a:rPr sz="2000" spc="-60" dirty="0">
                <a:latin typeface="+mj-lt"/>
                <a:cs typeface="Arial"/>
              </a:rPr>
              <a:t> </a:t>
            </a:r>
            <a:r>
              <a:rPr sz="2000" spc="-5" dirty="0">
                <a:latin typeface="+mj-lt"/>
                <a:cs typeface="Arial"/>
              </a:rPr>
              <a:t>exposure)</a:t>
            </a:r>
            <a:endParaRPr sz="2000" dirty="0">
              <a:latin typeface="+mj-lt"/>
              <a:cs typeface="Arial"/>
            </a:endParaRPr>
          </a:p>
          <a:p>
            <a:pPr marL="756285" lvl="1" indent="-286385">
              <a:lnSpc>
                <a:spcPct val="250000"/>
              </a:lnSpc>
              <a:spcBef>
                <a:spcPts val="525"/>
              </a:spcBef>
              <a:buClr>
                <a:srgbClr val="C00000"/>
              </a:buClr>
              <a:buChar char="–"/>
              <a:tabLst>
                <a:tab pos="756285" algn="l"/>
                <a:tab pos="756920" algn="l"/>
              </a:tabLst>
            </a:pPr>
            <a:r>
              <a:rPr sz="2000" b="1" spc="-5" dirty="0">
                <a:solidFill>
                  <a:srgbClr val="FF0000"/>
                </a:solidFill>
                <a:latin typeface="+mj-lt"/>
                <a:cs typeface="Arial"/>
              </a:rPr>
              <a:t>Encapsulated</a:t>
            </a:r>
            <a:r>
              <a:rPr sz="2000" b="1" spc="-35" dirty="0">
                <a:solidFill>
                  <a:srgbClr val="FF0000"/>
                </a:solidFill>
                <a:latin typeface="+mj-lt"/>
                <a:cs typeface="Arial"/>
              </a:rPr>
              <a:t> </a:t>
            </a:r>
            <a:r>
              <a:rPr sz="2000" b="1" spc="-5" dirty="0" smtClean="0">
                <a:solidFill>
                  <a:srgbClr val="FF0000"/>
                </a:solidFill>
                <a:latin typeface="+mj-lt"/>
                <a:cs typeface="Arial"/>
              </a:rPr>
              <a:t>bacteria</a:t>
            </a:r>
            <a:endParaRPr sz="2000" b="1" dirty="0">
              <a:solidFill>
                <a:srgbClr val="FF0000"/>
              </a:solidFill>
              <a:latin typeface="+mj-lt"/>
              <a:cs typeface="Arial"/>
            </a:endParaRPr>
          </a:p>
          <a:p>
            <a:pPr marL="756285" lvl="1" indent="-286385">
              <a:lnSpc>
                <a:spcPct val="150000"/>
              </a:lnSpc>
              <a:spcBef>
                <a:spcPts val="530"/>
              </a:spcBef>
              <a:buClr>
                <a:srgbClr val="C00000"/>
              </a:buClr>
              <a:buChar char="–"/>
              <a:tabLst>
                <a:tab pos="756285" algn="l"/>
                <a:tab pos="756920" algn="l"/>
              </a:tabLst>
            </a:pPr>
            <a:r>
              <a:rPr sz="2000" b="1" spc="-5" dirty="0">
                <a:solidFill>
                  <a:srgbClr val="FF0000"/>
                </a:solidFill>
                <a:latin typeface="+mj-lt"/>
                <a:cs typeface="Arial"/>
              </a:rPr>
              <a:t>CMV,</a:t>
            </a:r>
            <a:r>
              <a:rPr sz="2000" b="1" spc="-90" dirty="0">
                <a:solidFill>
                  <a:srgbClr val="FF0000"/>
                </a:solidFill>
                <a:latin typeface="+mj-lt"/>
                <a:cs typeface="Arial"/>
              </a:rPr>
              <a:t> </a:t>
            </a:r>
            <a:r>
              <a:rPr sz="2000" b="1" spc="-5" dirty="0">
                <a:solidFill>
                  <a:srgbClr val="FF0000"/>
                </a:solidFill>
                <a:latin typeface="+mj-lt"/>
                <a:cs typeface="Arial"/>
              </a:rPr>
              <a:t>VZV</a:t>
            </a:r>
            <a:endParaRPr sz="2000" b="1" dirty="0">
              <a:solidFill>
                <a:srgbClr val="FF0000"/>
              </a:solidFill>
              <a:latin typeface="+mj-lt"/>
              <a:cs typeface="Arial"/>
            </a:endParaRPr>
          </a:p>
          <a:p>
            <a:pPr marL="756285" lvl="1" indent="-286385">
              <a:lnSpc>
                <a:spcPct val="150000"/>
              </a:lnSpc>
              <a:spcBef>
                <a:spcPts val="525"/>
              </a:spcBef>
              <a:buClr>
                <a:srgbClr val="C00000"/>
              </a:buClr>
              <a:buChar char="–"/>
              <a:tabLst>
                <a:tab pos="756285" algn="l"/>
                <a:tab pos="756920" algn="l"/>
              </a:tabLst>
            </a:pPr>
            <a:r>
              <a:rPr sz="2000" b="1" spc="-5" dirty="0">
                <a:solidFill>
                  <a:srgbClr val="FF0000"/>
                </a:solidFill>
                <a:latin typeface="+mj-lt"/>
                <a:cs typeface="Arial"/>
              </a:rPr>
              <a:t>Aspergillus,</a:t>
            </a:r>
            <a:r>
              <a:rPr sz="2000" b="1" spc="-70" dirty="0">
                <a:solidFill>
                  <a:srgbClr val="FF0000"/>
                </a:solidFill>
                <a:latin typeface="+mj-lt"/>
                <a:cs typeface="Arial"/>
              </a:rPr>
              <a:t> </a:t>
            </a:r>
            <a:r>
              <a:rPr sz="2000" b="1" spc="-5" dirty="0">
                <a:solidFill>
                  <a:srgbClr val="FF0000"/>
                </a:solidFill>
                <a:latin typeface="+mj-lt"/>
                <a:cs typeface="Arial"/>
              </a:rPr>
              <a:t>PCP</a:t>
            </a:r>
            <a:endParaRPr sz="2000" b="1" dirty="0">
              <a:solidFill>
                <a:srgbClr val="FF0000"/>
              </a:solidFill>
              <a:latin typeface="+mj-lt"/>
              <a:cs typeface="Arial"/>
            </a:endParaRPr>
          </a:p>
          <a:p>
            <a:pPr marL="355600" indent="-342900">
              <a:lnSpc>
                <a:spcPct val="200000"/>
              </a:lnSpc>
              <a:spcBef>
                <a:spcPts val="580"/>
              </a:spcBef>
              <a:buClr>
                <a:srgbClr val="C00000"/>
              </a:buClr>
              <a:buChar char="•"/>
              <a:tabLst>
                <a:tab pos="354965" algn="l"/>
                <a:tab pos="355600" algn="l"/>
              </a:tabLst>
            </a:pPr>
            <a:r>
              <a:rPr sz="2000" spc="-5" dirty="0">
                <a:latin typeface="+mj-lt"/>
                <a:cs typeface="Arial"/>
              </a:rPr>
              <a:t>International consensus guidelines </a:t>
            </a:r>
            <a:r>
              <a:rPr sz="2000" dirty="0">
                <a:latin typeface="+mj-lt"/>
                <a:cs typeface="Arial"/>
              </a:rPr>
              <a:t>for </a:t>
            </a:r>
            <a:r>
              <a:rPr sz="2000" spc="-5" dirty="0">
                <a:latin typeface="+mj-lt"/>
                <a:cs typeface="Arial"/>
              </a:rPr>
              <a:t>prevention</a:t>
            </a:r>
            <a:r>
              <a:rPr sz="2000" spc="140" dirty="0">
                <a:latin typeface="+mj-lt"/>
                <a:cs typeface="Arial"/>
              </a:rPr>
              <a:t> </a:t>
            </a:r>
            <a:r>
              <a:rPr sz="2000" dirty="0" smtClean="0">
                <a:latin typeface="+mj-lt"/>
                <a:cs typeface="Arial"/>
              </a:rPr>
              <a:t>of</a:t>
            </a:r>
            <a:r>
              <a:rPr lang="tr-TR" sz="2000" dirty="0" smtClean="0">
                <a:latin typeface="+mj-lt"/>
                <a:cs typeface="Arial"/>
              </a:rPr>
              <a:t>  </a:t>
            </a:r>
            <a:r>
              <a:rPr sz="2000" spc="-5" dirty="0" smtClean="0">
                <a:latin typeface="+mj-lt"/>
                <a:cs typeface="Arial"/>
              </a:rPr>
              <a:t>early </a:t>
            </a:r>
            <a:r>
              <a:rPr sz="2000" dirty="0">
                <a:latin typeface="+mj-lt"/>
                <a:cs typeface="Arial"/>
              </a:rPr>
              <a:t>and late </a:t>
            </a:r>
            <a:r>
              <a:rPr sz="2000" spc="-5" dirty="0">
                <a:latin typeface="+mj-lt"/>
                <a:cs typeface="Arial"/>
              </a:rPr>
              <a:t>infections published </a:t>
            </a:r>
            <a:r>
              <a:rPr sz="2000" dirty="0">
                <a:latin typeface="+mj-lt"/>
                <a:cs typeface="Arial"/>
              </a:rPr>
              <a:t>in</a:t>
            </a:r>
            <a:r>
              <a:rPr sz="2000" spc="25" dirty="0">
                <a:latin typeface="+mj-lt"/>
                <a:cs typeface="Arial"/>
              </a:rPr>
              <a:t> </a:t>
            </a:r>
            <a:r>
              <a:rPr sz="2000" dirty="0">
                <a:latin typeface="+mj-lt"/>
                <a:cs typeface="Arial"/>
              </a:rPr>
              <a:t>2009</a:t>
            </a:r>
          </a:p>
          <a:p>
            <a:pPr marL="756285" lvl="1" indent="-286385">
              <a:lnSpc>
                <a:spcPct val="150000"/>
              </a:lnSpc>
              <a:spcBef>
                <a:spcPts val="520"/>
              </a:spcBef>
              <a:buClr>
                <a:srgbClr val="C00000"/>
              </a:buClr>
              <a:buChar char="–"/>
              <a:tabLst>
                <a:tab pos="756285" algn="l"/>
                <a:tab pos="756920" algn="l"/>
              </a:tabLst>
            </a:pPr>
            <a:r>
              <a:rPr sz="2000" spc="-5" dirty="0">
                <a:latin typeface="+mj-lt"/>
                <a:cs typeface="Arial"/>
              </a:rPr>
              <a:t>Recommendations for vaccinations in transplant</a:t>
            </a:r>
            <a:r>
              <a:rPr sz="2000" spc="114" dirty="0">
                <a:latin typeface="+mj-lt"/>
                <a:cs typeface="Arial"/>
              </a:rPr>
              <a:t> </a:t>
            </a:r>
            <a:r>
              <a:rPr sz="2000" spc="-5" dirty="0">
                <a:latin typeface="+mj-lt"/>
                <a:cs typeface="Arial"/>
              </a:rPr>
              <a:t>recipients</a:t>
            </a:r>
            <a:endParaRPr sz="2000" dirty="0">
              <a:latin typeface="+mj-lt"/>
              <a:cs typeface="Arial"/>
            </a:endParaRPr>
          </a:p>
        </p:txBody>
      </p:sp>
      <p:sp>
        <p:nvSpPr>
          <p:cNvPr id="4" name="object 4"/>
          <p:cNvSpPr txBox="1"/>
          <p:nvPr/>
        </p:nvSpPr>
        <p:spPr>
          <a:xfrm>
            <a:off x="1219200" y="6734890"/>
            <a:ext cx="10769600" cy="123111"/>
          </a:xfrm>
          <a:prstGeom prst="rect">
            <a:avLst/>
          </a:prstGeom>
        </p:spPr>
        <p:txBody>
          <a:bodyPr vert="horz" wrap="square" lIns="0" tIns="0" rIns="0" bIns="0" rtlCol="0">
            <a:spAutoFit/>
          </a:bodyPr>
          <a:lstStyle/>
          <a:p>
            <a:pPr marL="471170" marR="5080" indent="-459105" algn="r">
              <a:lnSpc>
                <a:spcPct val="100000"/>
              </a:lnSpc>
            </a:pPr>
            <a:r>
              <a:rPr sz="800" b="1" i="1" dirty="0">
                <a:solidFill>
                  <a:srgbClr val="005C89"/>
                </a:solidFill>
                <a:latin typeface="Arial"/>
                <a:cs typeface="Arial"/>
              </a:rPr>
              <a:t>M </a:t>
            </a:r>
            <a:r>
              <a:rPr sz="800" b="1" i="1" spc="-10" dirty="0">
                <a:solidFill>
                  <a:srgbClr val="005C89"/>
                </a:solidFill>
                <a:latin typeface="Arial"/>
                <a:cs typeface="Arial"/>
              </a:rPr>
              <a:t>Tomblyn </a:t>
            </a:r>
            <a:r>
              <a:rPr sz="800" b="1" i="1" spc="-5" dirty="0">
                <a:solidFill>
                  <a:srgbClr val="005C89"/>
                </a:solidFill>
                <a:latin typeface="Arial"/>
                <a:cs typeface="Arial"/>
              </a:rPr>
              <a:t>et </a:t>
            </a:r>
            <a:r>
              <a:rPr sz="800" b="1" i="1" dirty="0">
                <a:solidFill>
                  <a:srgbClr val="005C89"/>
                </a:solidFill>
                <a:latin typeface="Arial"/>
                <a:cs typeface="Arial"/>
              </a:rPr>
              <a:t>al, Biol Blood </a:t>
            </a:r>
            <a:r>
              <a:rPr sz="800" b="1" i="1" spc="-5" dirty="0">
                <a:solidFill>
                  <a:srgbClr val="005C89"/>
                </a:solidFill>
                <a:latin typeface="Arial"/>
                <a:cs typeface="Arial"/>
              </a:rPr>
              <a:t>Marrow Transplant, 2009, 15, </a:t>
            </a:r>
            <a:r>
              <a:rPr sz="800" b="1" i="1" spc="-25" dirty="0">
                <a:solidFill>
                  <a:srgbClr val="005C89"/>
                </a:solidFill>
                <a:latin typeface="Arial"/>
                <a:cs typeface="Arial"/>
              </a:rPr>
              <a:t>1143  </a:t>
            </a:r>
            <a:r>
              <a:rPr sz="800" b="1" i="1" dirty="0">
                <a:solidFill>
                  <a:srgbClr val="005C89"/>
                </a:solidFill>
                <a:latin typeface="Arial"/>
                <a:cs typeface="Arial"/>
              </a:rPr>
              <a:t>M </a:t>
            </a:r>
            <a:r>
              <a:rPr sz="800" b="1" i="1" spc="-10" dirty="0">
                <a:solidFill>
                  <a:srgbClr val="005C89"/>
                </a:solidFill>
                <a:latin typeface="Arial"/>
                <a:cs typeface="Arial"/>
              </a:rPr>
              <a:t>Tomblyn </a:t>
            </a:r>
            <a:r>
              <a:rPr sz="800" b="1" i="1" spc="-5" dirty="0">
                <a:solidFill>
                  <a:srgbClr val="005C89"/>
                </a:solidFill>
                <a:latin typeface="Arial"/>
                <a:cs typeface="Arial"/>
              </a:rPr>
              <a:t>et </a:t>
            </a:r>
            <a:r>
              <a:rPr sz="800" b="1" i="1" dirty="0">
                <a:solidFill>
                  <a:srgbClr val="005C89"/>
                </a:solidFill>
                <a:latin typeface="Arial"/>
                <a:cs typeface="Arial"/>
              </a:rPr>
              <a:t>al, </a:t>
            </a:r>
            <a:r>
              <a:rPr sz="800" b="1" i="1" spc="-5" dirty="0">
                <a:solidFill>
                  <a:srgbClr val="005C89"/>
                </a:solidFill>
                <a:latin typeface="Arial"/>
                <a:cs typeface="Arial"/>
              </a:rPr>
              <a:t>Bone Marrow Transplant, 2009, 44,</a:t>
            </a:r>
            <a:r>
              <a:rPr sz="800" b="1" i="1" spc="25" dirty="0">
                <a:solidFill>
                  <a:srgbClr val="005C89"/>
                </a:solidFill>
                <a:latin typeface="Arial"/>
                <a:cs typeface="Arial"/>
              </a:rPr>
              <a:t> </a:t>
            </a:r>
            <a:r>
              <a:rPr sz="800" b="1" i="1" spc="-5" dirty="0">
                <a:solidFill>
                  <a:srgbClr val="005C89"/>
                </a:solidFill>
                <a:latin typeface="Arial"/>
                <a:cs typeface="Arial"/>
              </a:rPr>
              <a:t>521</a:t>
            </a:r>
            <a:endParaRPr sz="800" dirty="0">
              <a:latin typeface="Arial"/>
              <a:cs typeface="Arial"/>
            </a:endParaRPr>
          </a:p>
        </p:txBody>
      </p:sp>
      <p:sp>
        <p:nvSpPr>
          <p:cNvPr id="10" name="38 Dikdörtgen"/>
          <p:cNvSpPr/>
          <p:nvPr/>
        </p:nvSpPr>
        <p:spPr>
          <a:xfrm>
            <a:off x="584479" y="740752"/>
            <a:ext cx="7416800" cy="584775"/>
          </a:xfrm>
          <a:prstGeom prst="rect">
            <a:avLst/>
          </a:prstGeom>
        </p:spPr>
        <p:txBody>
          <a:bodyPr wrap="square">
            <a:spAutoFit/>
          </a:bodyPr>
          <a:lstStyle/>
          <a:p>
            <a:r>
              <a:rPr lang="tr-TR" sz="3200" b="1" spc="-5" dirty="0" err="1" smtClean="0">
                <a:solidFill>
                  <a:srgbClr val="FF0000"/>
                </a:solidFill>
                <a:latin typeface="+mj-lt"/>
              </a:rPr>
              <a:t>Late</a:t>
            </a:r>
            <a:r>
              <a:rPr lang="tr-TR" sz="3200" b="1" spc="-5" dirty="0" smtClean="0">
                <a:solidFill>
                  <a:srgbClr val="FF0000"/>
                </a:solidFill>
                <a:latin typeface="+mj-lt"/>
              </a:rPr>
              <a:t> </a:t>
            </a:r>
            <a:r>
              <a:rPr lang="tr-TR" sz="3200" b="1" spc="-5" dirty="0" err="1" smtClean="0">
                <a:solidFill>
                  <a:srgbClr val="FF0000"/>
                </a:solidFill>
                <a:latin typeface="+mj-lt"/>
              </a:rPr>
              <a:t>Infections</a:t>
            </a:r>
            <a:r>
              <a:rPr lang="tr-TR" sz="3200" b="1" spc="-5" dirty="0" smtClean="0">
                <a:solidFill>
                  <a:srgbClr val="FF0000"/>
                </a:solidFill>
                <a:latin typeface="+mj-lt"/>
              </a:rPr>
              <a:t> with cGVHD</a:t>
            </a:r>
            <a:endParaRPr lang="tr-TR" sz="3200" b="1" dirty="0">
              <a:solidFill>
                <a:srgbClr val="FF0000"/>
              </a:solidFill>
              <a:latin typeface="+mj-lt"/>
            </a:endParaRPr>
          </a:p>
        </p:txBody>
      </p:sp>
      <p:pic>
        <p:nvPicPr>
          <p:cNvPr id="7" name="Picture 5" descr="IMG_1503"/>
          <p:cNvPicPr>
            <a:picLocks noChangeAspect="1" noChangeArrowheads="1"/>
          </p:cNvPicPr>
          <p:nvPr/>
        </p:nvPicPr>
        <p:blipFill>
          <a:blip r:embed="rId2" cstate="print"/>
          <a:stretch>
            <a:fillRect/>
          </a:stretch>
        </p:blipFill>
        <p:spPr bwMode="auto">
          <a:xfrm>
            <a:off x="8791481" y="3276600"/>
            <a:ext cx="1320800" cy="1295400"/>
          </a:xfrm>
          <a:prstGeom prst="roundRect">
            <a:avLst/>
          </a:prstGeom>
          <a:noFill/>
          <a:ln w="57150">
            <a:noFill/>
            <a:miter lim="800000"/>
            <a:headEnd/>
            <a:tailEnd/>
          </a:ln>
          <a:effectLst>
            <a:outerShdw blurRad="50800" dist="38100" dir="2700000" algn="tl" rotWithShape="0">
              <a:prstClr val="black">
                <a:alpha val="40000"/>
              </a:prstClr>
            </a:outerShdw>
          </a:effectLst>
        </p:spPr>
      </p:pic>
      <p:pic>
        <p:nvPicPr>
          <p:cNvPr id="11" name="Picture 6" descr="DSC00099"/>
          <p:cNvPicPr>
            <a:picLocks noChangeAspect="1" noChangeArrowheads="1"/>
          </p:cNvPicPr>
          <p:nvPr/>
        </p:nvPicPr>
        <p:blipFill>
          <a:blip r:embed="rId3" cstate="print"/>
          <a:stretch>
            <a:fillRect/>
          </a:stretch>
        </p:blipFill>
        <p:spPr bwMode="auto">
          <a:xfrm>
            <a:off x="6962681" y="3276600"/>
            <a:ext cx="1625600" cy="1295400"/>
          </a:xfrm>
          <a:prstGeom prst="roundRect">
            <a:avLst/>
          </a:prstGeom>
          <a:noFill/>
          <a:ln w="57150">
            <a:noFill/>
            <a:miter lim="800000"/>
            <a:headEnd/>
            <a:tailEnd/>
          </a:ln>
          <a:effectLst>
            <a:outerShdw blurRad="50800" dist="38100" dir="2700000" algn="tl" rotWithShape="0">
              <a:prstClr val="black">
                <a:alpha val="40000"/>
              </a:prstClr>
            </a:outerShdw>
          </a:effectLst>
        </p:spPr>
      </p:pic>
      <p:pic>
        <p:nvPicPr>
          <p:cNvPr id="12" name="Picture 6" descr="DSC00099"/>
          <p:cNvPicPr>
            <a:picLocks noChangeAspect="1" noChangeArrowheads="1"/>
          </p:cNvPicPr>
          <p:nvPr/>
        </p:nvPicPr>
        <p:blipFill>
          <a:blip r:embed="rId4" cstate="print"/>
          <a:stretch>
            <a:fillRect/>
          </a:stretch>
        </p:blipFill>
        <p:spPr bwMode="auto">
          <a:xfrm>
            <a:off x="5337082" y="3276600"/>
            <a:ext cx="1506044" cy="1295400"/>
          </a:xfrm>
          <a:prstGeom prst="roundRect">
            <a:avLst/>
          </a:prstGeom>
          <a:noFill/>
          <a:ln w="57150">
            <a:noFill/>
            <a:miter lim="800000"/>
            <a:headEnd/>
            <a:tailEnd/>
          </a:ln>
          <a:effectLst>
            <a:outerShdw blurRad="50800" dist="38100" dir="2700000" algn="tl" rotWithShape="0">
              <a:prstClr val="black">
                <a:alpha val="40000"/>
              </a:prstClr>
            </a:outerShdw>
          </a:effectLst>
        </p:spPr>
      </p:pic>
      <p:pic>
        <p:nvPicPr>
          <p:cNvPr id="13" name="Picture 5" descr="IMG_1503"/>
          <p:cNvPicPr>
            <a:picLocks noChangeAspect="1" noChangeArrowheads="1"/>
          </p:cNvPicPr>
          <p:nvPr/>
        </p:nvPicPr>
        <p:blipFill>
          <a:blip r:embed="rId5" cstate="print"/>
          <a:stretch>
            <a:fillRect/>
          </a:stretch>
        </p:blipFill>
        <p:spPr bwMode="auto">
          <a:xfrm>
            <a:off x="10315481" y="3276600"/>
            <a:ext cx="1559691" cy="1295400"/>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14" name="13 Dikdörtgen"/>
          <p:cNvSpPr/>
          <p:nvPr/>
        </p:nvSpPr>
        <p:spPr>
          <a:xfrm>
            <a:off x="7201573" y="2895600"/>
            <a:ext cx="851515" cy="338554"/>
          </a:xfrm>
          <a:prstGeom prst="rect">
            <a:avLst/>
          </a:prstGeom>
        </p:spPr>
        <p:txBody>
          <a:bodyPr wrap="none">
            <a:spAutoFit/>
          </a:bodyPr>
          <a:lstStyle/>
          <a:p>
            <a:r>
              <a:rPr lang="tr-TR" sz="1600" u="sng" dirty="0" err="1" smtClean="0">
                <a:solidFill>
                  <a:schemeClr val="accent4"/>
                </a:solidFill>
              </a:rPr>
              <a:t>shingles</a:t>
            </a:r>
            <a:endParaRPr lang="tr-TR" sz="1600" u="sng" dirty="0">
              <a:solidFill>
                <a:schemeClr val="accent4"/>
              </a:solidFill>
            </a:endParaRPr>
          </a:p>
        </p:txBody>
      </p:sp>
      <p:sp>
        <p:nvSpPr>
          <p:cNvPr id="15" name="14 Dikdörtgen"/>
          <p:cNvSpPr/>
          <p:nvPr/>
        </p:nvSpPr>
        <p:spPr>
          <a:xfrm>
            <a:off x="5271173" y="2895600"/>
            <a:ext cx="1050288" cy="338554"/>
          </a:xfrm>
          <a:prstGeom prst="rect">
            <a:avLst/>
          </a:prstGeom>
        </p:spPr>
        <p:txBody>
          <a:bodyPr wrap="none">
            <a:spAutoFit/>
          </a:bodyPr>
          <a:lstStyle/>
          <a:p>
            <a:r>
              <a:rPr lang="tr-TR" sz="1600" u="sng" dirty="0" err="1" smtClean="0">
                <a:solidFill>
                  <a:schemeClr val="accent4"/>
                </a:solidFill>
              </a:rPr>
              <a:t>meningitis</a:t>
            </a:r>
            <a:endParaRPr lang="tr-TR" sz="1600" u="sng" dirty="0">
              <a:solidFill>
                <a:schemeClr val="accent4"/>
              </a:solidFill>
            </a:endParaRPr>
          </a:p>
        </p:txBody>
      </p:sp>
      <p:sp>
        <p:nvSpPr>
          <p:cNvPr id="16" name="15 Dikdörtgen"/>
          <p:cNvSpPr/>
          <p:nvPr/>
        </p:nvSpPr>
        <p:spPr>
          <a:xfrm>
            <a:off x="8827172" y="2895600"/>
            <a:ext cx="961674" cy="338554"/>
          </a:xfrm>
          <a:prstGeom prst="rect">
            <a:avLst/>
          </a:prstGeom>
        </p:spPr>
        <p:txBody>
          <a:bodyPr wrap="none">
            <a:spAutoFit/>
          </a:bodyPr>
          <a:lstStyle/>
          <a:p>
            <a:r>
              <a:rPr lang="tr-TR" sz="1600" u="sng" dirty="0" err="1" smtClean="0">
                <a:solidFill>
                  <a:schemeClr val="accent4"/>
                </a:solidFill>
              </a:rPr>
              <a:t>mold</a:t>
            </a:r>
            <a:r>
              <a:rPr lang="tr-TR" sz="1600" u="sng" dirty="0" smtClean="0">
                <a:solidFill>
                  <a:schemeClr val="accent4"/>
                </a:solidFill>
              </a:rPr>
              <a:t> </a:t>
            </a:r>
            <a:r>
              <a:rPr lang="tr-TR" sz="1600" u="sng" dirty="0" err="1" smtClean="0">
                <a:solidFill>
                  <a:schemeClr val="accent4"/>
                </a:solidFill>
              </a:rPr>
              <a:t>İnf</a:t>
            </a:r>
            <a:r>
              <a:rPr lang="tr-TR" sz="1600" u="sng" dirty="0" smtClean="0">
                <a:solidFill>
                  <a:schemeClr val="accent4"/>
                </a:solidFill>
              </a:rPr>
              <a:t>. </a:t>
            </a:r>
            <a:endParaRPr lang="tr-TR" sz="1600" u="sng" dirty="0">
              <a:solidFill>
                <a:schemeClr val="accent4"/>
              </a:solidFill>
            </a:endParaRPr>
          </a:p>
        </p:txBody>
      </p:sp>
      <p:sp>
        <p:nvSpPr>
          <p:cNvPr id="17" name="16 Dikdörtgen"/>
          <p:cNvSpPr/>
          <p:nvPr/>
        </p:nvSpPr>
        <p:spPr>
          <a:xfrm>
            <a:off x="10249573" y="2895600"/>
            <a:ext cx="1133644" cy="338554"/>
          </a:xfrm>
          <a:prstGeom prst="rect">
            <a:avLst/>
          </a:prstGeom>
        </p:spPr>
        <p:txBody>
          <a:bodyPr wrap="none">
            <a:spAutoFit/>
          </a:bodyPr>
          <a:lstStyle/>
          <a:p>
            <a:r>
              <a:rPr lang="tr-TR" sz="1600" u="sng" dirty="0" smtClean="0">
                <a:solidFill>
                  <a:schemeClr val="accent4"/>
                </a:solidFill>
              </a:rPr>
              <a:t>p</a:t>
            </a:r>
            <a:r>
              <a:rPr lang="en-US" sz="1600" u="sng" dirty="0" smtClean="0">
                <a:solidFill>
                  <a:schemeClr val="accent4"/>
                </a:solidFill>
              </a:rPr>
              <a:t>ne</a:t>
            </a:r>
            <a:r>
              <a:rPr lang="tr-TR" sz="1600" u="sng" dirty="0" smtClean="0">
                <a:solidFill>
                  <a:schemeClr val="accent4"/>
                </a:solidFill>
              </a:rPr>
              <a:t>u</a:t>
            </a:r>
            <a:r>
              <a:rPr lang="en-US" sz="1600" u="sng" dirty="0" smtClean="0">
                <a:solidFill>
                  <a:schemeClr val="accent4"/>
                </a:solidFill>
              </a:rPr>
              <a:t>m</a:t>
            </a:r>
            <a:r>
              <a:rPr lang="tr-TR" sz="1600" u="sng" dirty="0" smtClean="0">
                <a:solidFill>
                  <a:schemeClr val="accent4"/>
                </a:solidFill>
              </a:rPr>
              <a:t>o</a:t>
            </a:r>
            <a:r>
              <a:rPr lang="en-US" sz="1600" u="sng" dirty="0" err="1" smtClean="0">
                <a:solidFill>
                  <a:schemeClr val="accent4"/>
                </a:solidFill>
              </a:rPr>
              <a:t>nia</a:t>
            </a:r>
            <a:endParaRPr lang="en-US" sz="1600" u="sng" dirty="0">
              <a:solidFill>
                <a:schemeClr val="accent4"/>
              </a:solidFill>
            </a:endParaRPr>
          </a:p>
        </p:txBody>
      </p:sp>
      <p:sp>
        <p:nvSpPr>
          <p:cNvPr id="2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object 3"/>
          <p:cNvSpPr txBox="1">
            <a:spLocks noGrp="1"/>
          </p:cNvSpPr>
          <p:nvPr>
            <p:ph type="title"/>
          </p:nvPr>
        </p:nvSpPr>
        <p:spPr>
          <a:xfrm>
            <a:off x="457200" y="784592"/>
            <a:ext cx="10972800" cy="492443"/>
          </a:xfrm>
          <a:prstGeom prst="rect">
            <a:avLst/>
          </a:prstGeom>
        </p:spPr>
        <p:txBody>
          <a:bodyPr vert="horz" wrap="square" lIns="0" tIns="0" rIns="0" bIns="0" rtlCol="0">
            <a:spAutoFit/>
          </a:bodyPr>
          <a:lstStyle/>
          <a:p>
            <a:pPr marL="138430">
              <a:lnSpc>
                <a:spcPct val="100000"/>
              </a:lnSpc>
            </a:pPr>
            <a:r>
              <a:rPr lang="en-US" sz="3200" b="1" dirty="0" smtClean="0">
                <a:solidFill>
                  <a:srgbClr val="FF0000"/>
                </a:solidFill>
                <a:cs typeface="Arial" charset="0"/>
              </a:rPr>
              <a:t>Target Organs</a:t>
            </a:r>
            <a:endParaRPr sz="3200" b="1" dirty="0">
              <a:solidFill>
                <a:srgbClr val="FF0000"/>
              </a:solidFill>
            </a:endParaRPr>
          </a:p>
        </p:txBody>
      </p:sp>
      <p:sp>
        <p:nvSpPr>
          <p:cNvPr id="6" name="object 6"/>
          <p:cNvSpPr txBox="1"/>
          <p:nvPr/>
        </p:nvSpPr>
        <p:spPr>
          <a:xfrm>
            <a:off x="-34713" y="6704112"/>
            <a:ext cx="12226713" cy="153888"/>
          </a:xfrm>
          <a:prstGeom prst="rect">
            <a:avLst/>
          </a:prstGeom>
        </p:spPr>
        <p:txBody>
          <a:bodyPr vert="horz" wrap="square" lIns="0" tIns="0" rIns="0" bIns="0" rtlCol="0">
            <a:spAutoFit/>
          </a:bodyPr>
          <a:lstStyle/>
          <a:p>
            <a:pPr marL="12700" algn="r">
              <a:lnSpc>
                <a:spcPct val="100000"/>
              </a:lnSpc>
              <a:tabLst>
                <a:tab pos="4724400" algn="l"/>
              </a:tabLst>
            </a:pPr>
            <a:r>
              <a:rPr sz="1000" u="sng" dirty="0">
                <a:latin typeface="Calibri"/>
                <a:cs typeface="Calibri"/>
              </a:rPr>
              <a:t> 	</a:t>
            </a:r>
            <a:r>
              <a:rPr sz="1000" u="sng" spc="-10" dirty="0">
                <a:latin typeface="Calibri"/>
                <a:cs typeface="Calibri"/>
              </a:rPr>
              <a:t>Arai </a:t>
            </a:r>
            <a:r>
              <a:rPr sz="1000" u="sng" dirty="0">
                <a:latin typeface="Calibri"/>
                <a:cs typeface="Calibri"/>
              </a:rPr>
              <a:t>S </a:t>
            </a:r>
            <a:r>
              <a:rPr sz="1000" u="sng" spc="-5" dirty="0">
                <a:latin typeface="Calibri"/>
                <a:cs typeface="Calibri"/>
              </a:rPr>
              <a:t>et </a:t>
            </a:r>
            <a:r>
              <a:rPr sz="1000" u="sng" dirty="0">
                <a:latin typeface="Calibri"/>
                <a:cs typeface="Calibri"/>
              </a:rPr>
              <a:t>al </a:t>
            </a:r>
            <a:r>
              <a:rPr sz="1000" u="sng" spc="-5" dirty="0">
                <a:latin typeface="Calibri"/>
                <a:cs typeface="Calibri"/>
              </a:rPr>
              <a:t>Blood. </a:t>
            </a:r>
            <a:r>
              <a:rPr sz="1000" u="sng" dirty="0">
                <a:latin typeface="Calibri"/>
                <a:cs typeface="Calibri"/>
              </a:rPr>
              <a:t>2011 </a:t>
            </a:r>
            <a:r>
              <a:rPr sz="1000" u="sng" spc="-5" dirty="0">
                <a:latin typeface="Calibri"/>
                <a:cs typeface="Calibri"/>
              </a:rPr>
              <a:t>Oct</a:t>
            </a:r>
            <a:r>
              <a:rPr sz="1000" u="sng" spc="10" dirty="0">
                <a:latin typeface="Calibri"/>
                <a:cs typeface="Calibri"/>
              </a:rPr>
              <a:t> </a:t>
            </a:r>
            <a:r>
              <a:rPr sz="1000" u="sng" spc="-5" dirty="0">
                <a:latin typeface="Calibri"/>
                <a:cs typeface="Calibri"/>
              </a:rPr>
              <a:t>13;118(15):4242-9.</a:t>
            </a:r>
            <a:r>
              <a:rPr sz="1000" u="sng" spc="-180" dirty="0">
                <a:latin typeface="Calibri"/>
                <a:cs typeface="Calibri"/>
              </a:rPr>
              <a:t> </a:t>
            </a:r>
            <a:endParaRPr sz="1000" dirty="0">
              <a:latin typeface="Calibri"/>
              <a:cs typeface="Calibri"/>
            </a:endParaRPr>
          </a:p>
        </p:txBody>
      </p:sp>
      <p:sp>
        <p:nvSpPr>
          <p:cNvPr id="8" name="7 Dikdörtgen"/>
          <p:cNvSpPr/>
          <p:nvPr/>
        </p:nvSpPr>
        <p:spPr>
          <a:xfrm>
            <a:off x="508000" y="1524000"/>
            <a:ext cx="11277600" cy="707886"/>
          </a:xfrm>
          <a:prstGeom prst="rect">
            <a:avLst/>
          </a:prstGeom>
        </p:spPr>
        <p:txBody>
          <a:bodyPr wrap="square">
            <a:spAutoFit/>
          </a:bodyPr>
          <a:lstStyle/>
          <a:p>
            <a:r>
              <a:rPr lang="en-US" sz="2000" dirty="0" smtClean="0">
                <a:latin typeface="Calibri Light" pitchFamily="34" charset="0"/>
              </a:rPr>
              <a:t>The presenting symptoms are in some ways </a:t>
            </a:r>
            <a:r>
              <a:rPr lang="en-US" sz="2000" dirty="0" smtClean="0">
                <a:solidFill>
                  <a:srgbClr val="FF0000"/>
                </a:solidFill>
                <a:latin typeface="Calibri Light" pitchFamily="34" charset="0"/>
              </a:rPr>
              <a:t>similar to those found in other well-established autoimmune syndromes</a:t>
            </a:r>
            <a:r>
              <a:rPr lang="en-US" sz="2000" dirty="0" smtClean="0">
                <a:latin typeface="Calibri Light" pitchFamily="34" charset="0"/>
              </a:rPr>
              <a:t>. </a:t>
            </a:r>
            <a:endParaRPr lang="tr-TR" sz="2000" dirty="0" smtClean="0">
              <a:latin typeface="Calibri Light" pitchFamily="34" charset="0"/>
            </a:endParaRPr>
          </a:p>
        </p:txBody>
      </p:sp>
      <p:sp>
        <p:nvSpPr>
          <p:cNvPr id="9" name="Rectangle 9"/>
          <p:cNvSpPr>
            <a:spLocks noGrp="1" noChangeArrowheads="1"/>
          </p:cNvSpPr>
          <p:nvPr>
            <p:ph sz="half" idx="4294967295"/>
          </p:nvPr>
        </p:nvSpPr>
        <p:spPr>
          <a:xfrm>
            <a:off x="812800" y="3200401"/>
            <a:ext cx="5384800" cy="4525963"/>
          </a:xfrm>
          <a:prstGeom prst="rect">
            <a:avLst/>
          </a:prstGeom>
        </p:spPr>
        <p:txBody>
          <a:bodyPr>
            <a:normAutofit/>
          </a:bodyPr>
          <a:lstStyle/>
          <a:p>
            <a:pPr>
              <a:lnSpc>
                <a:spcPct val="150000"/>
              </a:lnSpc>
              <a:buClr>
                <a:srgbClr val="FF0000"/>
              </a:buClr>
              <a:buSzPct val="150000"/>
            </a:pPr>
            <a:r>
              <a:rPr lang="en-US" sz="2000" b="1" dirty="0" smtClean="0">
                <a:latin typeface="+mj-lt"/>
                <a:cs typeface="Arial" charset="0"/>
              </a:rPr>
              <a:t>Skin</a:t>
            </a:r>
            <a:r>
              <a:rPr lang="en-US" sz="1800" b="1" dirty="0" smtClean="0">
                <a:latin typeface="+mj-lt"/>
                <a:cs typeface="Arial" charset="0"/>
              </a:rPr>
              <a:t>-</a:t>
            </a:r>
            <a:r>
              <a:rPr lang="en-US" sz="1800" dirty="0" smtClean="0">
                <a:latin typeface="+mj-lt"/>
                <a:cs typeface="Arial" charset="0"/>
              </a:rPr>
              <a:t> </a:t>
            </a:r>
            <a:r>
              <a:rPr lang="en-US" sz="1800" dirty="0" smtClean="0"/>
              <a:t>67 percent</a:t>
            </a:r>
            <a:endParaRPr lang="en-US" sz="1800" dirty="0" smtClean="0">
              <a:latin typeface="+mj-lt"/>
              <a:cs typeface="Arial" charset="0"/>
            </a:endParaRPr>
          </a:p>
          <a:p>
            <a:pPr>
              <a:lnSpc>
                <a:spcPct val="150000"/>
              </a:lnSpc>
              <a:buClr>
                <a:srgbClr val="FF0000"/>
              </a:buClr>
              <a:buSzPct val="150000"/>
            </a:pPr>
            <a:r>
              <a:rPr lang="en-US" sz="2000" b="1" dirty="0" smtClean="0">
                <a:latin typeface="+mj-lt"/>
                <a:cs typeface="Arial" charset="0"/>
              </a:rPr>
              <a:t>Oral-</a:t>
            </a:r>
            <a:r>
              <a:rPr lang="en-US" sz="1800" b="1" dirty="0" smtClean="0">
                <a:latin typeface="+mj-lt"/>
                <a:cs typeface="Arial" charset="0"/>
              </a:rPr>
              <a:t> </a:t>
            </a:r>
            <a:r>
              <a:rPr lang="en-US" sz="1800" dirty="0" smtClean="0"/>
              <a:t>60 percent</a:t>
            </a:r>
            <a:endParaRPr lang="en-US" sz="1800" dirty="0" smtClean="0">
              <a:latin typeface="+mj-lt"/>
              <a:cs typeface="Arial" charset="0"/>
            </a:endParaRPr>
          </a:p>
          <a:p>
            <a:pPr>
              <a:lnSpc>
                <a:spcPct val="150000"/>
              </a:lnSpc>
              <a:buClr>
                <a:srgbClr val="FF0000"/>
              </a:buClr>
              <a:buSzPct val="150000"/>
            </a:pPr>
            <a:r>
              <a:rPr lang="en-US" sz="2000" b="1" dirty="0" smtClean="0">
                <a:latin typeface="+mj-lt"/>
                <a:cs typeface="Arial" charset="0"/>
              </a:rPr>
              <a:t>Ocular</a:t>
            </a:r>
            <a:r>
              <a:rPr lang="en-US" sz="2000" dirty="0" smtClean="0">
                <a:latin typeface="+mj-lt"/>
                <a:cs typeface="Arial" charset="0"/>
              </a:rPr>
              <a:t>-</a:t>
            </a:r>
            <a:r>
              <a:rPr lang="en-US" sz="1800" dirty="0" smtClean="0">
                <a:latin typeface="+mj-lt"/>
                <a:cs typeface="Arial" charset="0"/>
              </a:rPr>
              <a:t> </a:t>
            </a:r>
            <a:r>
              <a:rPr lang="en-US" sz="1800" dirty="0" smtClean="0"/>
              <a:t>48 percent</a:t>
            </a:r>
            <a:endParaRPr lang="en-US" sz="1800" dirty="0" smtClean="0">
              <a:latin typeface="+mj-lt"/>
              <a:cs typeface="Arial" charset="0"/>
            </a:endParaRPr>
          </a:p>
          <a:p>
            <a:pPr>
              <a:lnSpc>
                <a:spcPct val="150000"/>
              </a:lnSpc>
              <a:buClr>
                <a:srgbClr val="FF0000"/>
              </a:buClr>
              <a:buSzPct val="150000"/>
            </a:pPr>
            <a:r>
              <a:rPr lang="en-US" sz="2000" b="1" dirty="0" smtClean="0">
                <a:latin typeface="+mj-lt"/>
                <a:cs typeface="Arial" charset="0"/>
              </a:rPr>
              <a:t>Hepatic</a:t>
            </a:r>
            <a:r>
              <a:rPr lang="en-US" sz="1800" b="1" dirty="0" smtClean="0">
                <a:latin typeface="+mj-lt"/>
                <a:cs typeface="Arial" charset="0"/>
              </a:rPr>
              <a:t>-</a:t>
            </a:r>
            <a:r>
              <a:rPr lang="en-US" sz="1800" dirty="0" smtClean="0">
                <a:latin typeface="+mj-lt"/>
                <a:cs typeface="Arial" charset="0"/>
              </a:rPr>
              <a:t> </a:t>
            </a:r>
            <a:r>
              <a:rPr lang="en-US" sz="1800" dirty="0" smtClean="0"/>
              <a:t>52 percent</a:t>
            </a:r>
            <a:endParaRPr lang="en-US" sz="1800" dirty="0" smtClean="0">
              <a:latin typeface="+mj-lt"/>
              <a:cs typeface="Arial" charset="0"/>
            </a:endParaRPr>
          </a:p>
        </p:txBody>
      </p:sp>
      <p:pic>
        <p:nvPicPr>
          <p:cNvPr id="10" name="Picture 5" descr="CS Hands 4 9-16-04"/>
          <p:cNvPicPr>
            <a:picLocks noChangeAspect="1" noChangeArrowheads="1"/>
          </p:cNvPicPr>
          <p:nvPr/>
        </p:nvPicPr>
        <p:blipFill>
          <a:blip r:embed="rId2" cstate="print"/>
          <a:srcRect l="17177" t="13652" r="21927" b="24678"/>
          <a:stretch>
            <a:fillRect/>
          </a:stretch>
        </p:blipFill>
        <p:spPr bwMode="auto">
          <a:xfrm>
            <a:off x="8128000" y="3048000"/>
            <a:ext cx="2336800" cy="1143000"/>
          </a:xfrm>
          <a:prstGeom prst="roundRect">
            <a:avLst/>
          </a:prstGeom>
          <a:ln w="57150">
            <a:noFill/>
          </a:ln>
          <a:effectLst>
            <a:outerShdw blurRad="50800" dist="38100" dir="2700000" algn="tl" rotWithShape="0">
              <a:prstClr val="black">
                <a:alpha val="40000"/>
              </a:prstClr>
            </a:outerShdw>
          </a:effectLst>
        </p:spPr>
      </p:pic>
      <p:sp>
        <p:nvSpPr>
          <p:cNvPr id="11" name="Rectangle 4"/>
          <p:cNvSpPr txBox="1">
            <a:spLocks noChangeArrowheads="1"/>
          </p:cNvSpPr>
          <p:nvPr/>
        </p:nvSpPr>
        <p:spPr>
          <a:xfrm>
            <a:off x="5486400" y="3657601"/>
            <a:ext cx="5994400" cy="2773363"/>
          </a:xfrm>
          <a:prstGeom prst="rect">
            <a:avLst/>
          </a:prstGeom>
        </p:spPr>
        <p:txBody>
          <a:bodyPr/>
          <a:lstStyle/>
          <a:p>
            <a:pPr marL="365760" marR="0" lvl="0" indent="-256032" algn="l" defTabSz="914400" rtl="0" eaLnBrk="1" fontAlgn="auto" latinLnBrk="0" hangingPunct="1">
              <a:lnSpc>
                <a:spcPct val="150000"/>
              </a:lnSpc>
              <a:spcBef>
                <a:spcPts val="300"/>
              </a:spcBef>
              <a:spcAft>
                <a:spcPts val="0"/>
              </a:spcAft>
              <a:buClr>
                <a:schemeClr val="accent3"/>
              </a:buClr>
              <a:buSzTx/>
              <a:buFont typeface="Wingdings" pitchFamily="2" charset="2"/>
              <a:buNone/>
              <a:tabLst/>
              <a:defRPr/>
            </a:pP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Pulmonary</a:t>
            </a:r>
            <a:r>
              <a:rPr kumimoji="0" lang="en-US" b="1" i="0" u="none" strike="noStrike" kern="1200" cap="none" spc="0" normalizeH="0" baseline="0" noProof="0" dirty="0" smtClean="0">
                <a:ln>
                  <a:noFill/>
                </a:ln>
                <a:solidFill>
                  <a:schemeClr val="tx1"/>
                </a:solidFill>
                <a:effectLst/>
                <a:uLnTx/>
                <a:uFillTx/>
                <a:latin typeface="+mj-lt"/>
                <a:ea typeface="+mn-ea"/>
                <a:cs typeface="Arial" charset="0"/>
              </a:rPr>
              <a:t>-</a:t>
            </a:r>
            <a:r>
              <a:rPr kumimoji="0" lang="en-US" b="0" i="0" u="none" strike="noStrike" kern="1200" cap="none" spc="0" normalizeH="0" baseline="0" noProof="0" dirty="0" smtClean="0">
                <a:ln>
                  <a:noFill/>
                </a:ln>
                <a:solidFill>
                  <a:schemeClr val="tx1"/>
                </a:solidFill>
                <a:effectLst/>
                <a:uLnTx/>
                <a:uFillTx/>
                <a:latin typeface="+mj-lt"/>
                <a:ea typeface="+mn-ea"/>
                <a:cs typeface="Arial" charset="0"/>
              </a:rPr>
              <a:t> </a:t>
            </a:r>
            <a:r>
              <a:rPr kumimoji="0" lang="en-US" b="0" i="0" u="none" strike="noStrike" kern="1200" cap="none" spc="0" normalizeH="0" baseline="0" noProof="0" dirty="0" smtClean="0">
                <a:ln>
                  <a:noFill/>
                </a:ln>
                <a:solidFill>
                  <a:schemeClr val="tx1"/>
                </a:solidFill>
                <a:effectLst/>
                <a:uLnTx/>
                <a:uFillTx/>
                <a:latin typeface="+mn-lt"/>
                <a:ea typeface="+mn-ea"/>
                <a:cs typeface="+mn-cs"/>
              </a:rPr>
              <a:t>50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Gastrointestinal</a:t>
            </a:r>
            <a:r>
              <a:rPr kumimoji="0" lang="en-US" b="0" i="0" u="none" strike="noStrike" kern="1200" cap="none" spc="0" normalizeH="0" baseline="0" noProof="0" dirty="0" smtClean="0">
                <a:ln>
                  <a:noFill/>
                </a:ln>
                <a:solidFill>
                  <a:schemeClr val="tx1"/>
                </a:solidFill>
                <a:effectLst/>
                <a:uLnTx/>
                <a:uFillTx/>
                <a:latin typeface="+mj-lt"/>
                <a:ea typeface="+mn-ea"/>
                <a:cs typeface="Arial" charset="0"/>
              </a:rPr>
              <a:t> (GI)-</a:t>
            </a:r>
            <a:r>
              <a:rPr kumimoji="0" lang="en-US" b="0" i="0" u="none" strike="noStrike" kern="1200" cap="none" spc="0" normalizeH="0" baseline="0" noProof="0" dirty="0" smtClean="0">
                <a:ln>
                  <a:noFill/>
                </a:ln>
                <a:solidFill>
                  <a:schemeClr val="tx1"/>
                </a:solidFill>
                <a:effectLst/>
                <a:uLnTx/>
                <a:uFillTx/>
                <a:latin typeface="+mn-lt"/>
                <a:ea typeface="+mn-ea"/>
                <a:cs typeface="+mn-cs"/>
              </a:rPr>
              <a:t> 30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Gynecological-</a:t>
            </a:r>
            <a:r>
              <a:rPr kumimoji="0" lang="en-US" b="0" i="0" u="none" strike="noStrike" kern="1200" cap="none" spc="0" normalizeH="0" baseline="0" noProof="0" dirty="0" smtClean="0">
                <a:ln>
                  <a:noFill/>
                </a:ln>
                <a:solidFill>
                  <a:schemeClr val="tx1"/>
                </a:solidFill>
                <a:effectLst/>
                <a:uLnTx/>
                <a:uFillTx/>
                <a:latin typeface="+mn-lt"/>
                <a:ea typeface="+mn-ea"/>
                <a:cs typeface="+mn-cs"/>
              </a:rPr>
              <a:t> 12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Musculoskeleta</a:t>
            </a:r>
            <a:r>
              <a:rPr kumimoji="0" lang="en-US" b="1" i="0" u="none" strike="noStrike" kern="1200" cap="none" spc="0" normalizeH="0" baseline="0" noProof="0" dirty="0" smtClean="0">
                <a:ln>
                  <a:noFill/>
                </a:ln>
                <a:solidFill>
                  <a:schemeClr val="tx1"/>
                </a:solidFill>
                <a:effectLst/>
                <a:uLnTx/>
                <a:uFillTx/>
                <a:latin typeface="+mj-lt"/>
                <a:ea typeface="+mn-ea"/>
                <a:cs typeface="Arial" charset="0"/>
              </a:rPr>
              <a:t>l-</a:t>
            </a:r>
            <a:r>
              <a:rPr kumimoji="0" lang="en-US" b="0" i="0" u="none" strike="noStrike" kern="1200" cap="none" spc="0" normalizeH="0" baseline="0" noProof="0" dirty="0" smtClean="0">
                <a:ln>
                  <a:noFill/>
                </a:ln>
                <a:solidFill>
                  <a:schemeClr val="tx1"/>
                </a:solidFill>
                <a:effectLst/>
                <a:uLnTx/>
                <a:uFillTx/>
                <a:latin typeface="+mn-lt"/>
                <a:ea typeface="+mn-ea"/>
                <a:cs typeface="+mn-cs"/>
              </a:rPr>
              <a:t> 48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Immunologic</a:t>
            </a:r>
            <a:r>
              <a:rPr kumimoji="0" lang="en-US" b="0" i="0" u="none" strike="noStrike" kern="1200" cap="none" spc="0" normalizeH="0" baseline="0" noProof="0" dirty="0" smtClean="0">
                <a:ln>
                  <a:noFill/>
                </a:ln>
                <a:solidFill>
                  <a:schemeClr val="tx1"/>
                </a:solidFill>
                <a:effectLst/>
                <a:uLnTx/>
                <a:uFillTx/>
                <a:latin typeface="+mj-lt"/>
                <a:ea typeface="+mn-ea"/>
                <a:cs typeface="Arial" charset="0"/>
              </a:rPr>
              <a:t>- </a:t>
            </a:r>
            <a:r>
              <a:rPr kumimoji="0" lang="en-US" b="0" i="0" u="none" strike="noStrike" kern="1200" cap="none" spc="0" normalizeH="0" baseline="0" noProof="0" dirty="0" smtClean="0">
                <a:ln>
                  <a:noFill/>
                </a:ln>
                <a:solidFill>
                  <a:schemeClr val="tx1"/>
                </a:solidFill>
                <a:effectLst/>
                <a:uLnTx/>
                <a:uFillTx/>
                <a:latin typeface="+mn-lt"/>
                <a:ea typeface="+mn-ea"/>
                <a:cs typeface="+mn-cs"/>
              </a:rPr>
              <a:t>50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chemeClr val="accent3"/>
              </a:buClr>
              <a:buSzTx/>
              <a:buFontTx/>
              <a:buNone/>
              <a:tabLst/>
              <a:defRPr/>
            </a:pP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p:txBody>
      </p:sp>
      <p:sp>
        <p:nvSpPr>
          <p:cNvPr id="13" name="12 Dikdörtgen"/>
          <p:cNvSpPr/>
          <p:nvPr/>
        </p:nvSpPr>
        <p:spPr>
          <a:xfrm>
            <a:off x="508000" y="2438400"/>
            <a:ext cx="11074400" cy="707886"/>
          </a:xfrm>
          <a:prstGeom prst="rect">
            <a:avLst/>
          </a:prstGeom>
        </p:spPr>
        <p:txBody>
          <a:bodyPr wrap="square">
            <a:spAutoFit/>
          </a:bodyPr>
          <a:lstStyle/>
          <a:p>
            <a:r>
              <a:rPr lang="en-US" sz="2000" dirty="0" smtClean="0">
                <a:latin typeface="Calibri Light" pitchFamily="34" charset="0"/>
              </a:rPr>
              <a:t>However, in chronic GVHD, there is not a uniform presentation, but rather a variable involvement of these and other organs.</a:t>
            </a:r>
            <a:endParaRPr lang="tr-TR" sz="2000" dirty="0">
              <a:latin typeface="Calibri Light" pitchFamily="34" charset="0"/>
            </a:endParaRPr>
          </a:p>
        </p:txBody>
      </p:sp>
      <p:sp>
        <p:nvSpPr>
          <p:cNvPr id="14" name="object 71"/>
          <p:cNvSpPr/>
          <p:nvPr/>
        </p:nvSpPr>
        <p:spPr>
          <a:xfrm>
            <a:off x="1117600" y="5334000"/>
            <a:ext cx="3251200" cy="1219200"/>
          </a:xfrm>
          <a:prstGeom prst="rect">
            <a:avLst/>
          </a:prstGeom>
          <a:blipFill>
            <a:blip r:embed="rId3" cstate="print"/>
            <a:stretch>
              <a:fillRect/>
            </a:stretch>
          </a:blipFill>
        </p:spPr>
        <p:txBody>
          <a:bodyPr wrap="square" lIns="0" tIns="0" rIns="0" bIns="0" rtlCol="0"/>
          <a:lstStyle/>
          <a:p>
            <a:endParaRPr/>
          </a:p>
        </p:txBody>
      </p:sp>
      <p:sp>
        <p:nvSpPr>
          <p:cNvPr id="1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7"/>
          <p:cNvSpPr/>
          <p:nvPr/>
        </p:nvSpPr>
        <p:spPr>
          <a:xfrm>
            <a:off x="8128000" y="1752600"/>
            <a:ext cx="3048000" cy="1981200"/>
          </a:xfrm>
          <a:prstGeom prst="rect">
            <a:avLst/>
          </a:prstGeom>
          <a:blipFill>
            <a:blip r:embed="rId3" cstate="print"/>
            <a:stretch>
              <a:fillRect/>
            </a:stretch>
          </a:blipFill>
        </p:spPr>
        <p:txBody>
          <a:bodyPr wrap="square" lIns="0" tIns="0" rIns="0" bIns="0" rtlCol="0"/>
          <a:lstStyle/>
          <a:p>
            <a:endParaRPr/>
          </a:p>
        </p:txBody>
      </p:sp>
      <p:sp>
        <p:nvSpPr>
          <p:cNvPr id="29698" name="Rectangle 5"/>
          <p:cNvSpPr>
            <a:spLocks noGrp="1" noChangeArrowheads="1"/>
          </p:cNvSpPr>
          <p:nvPr>
            <p:ph type="title"/>
          </p:nvPr>
        </p:nvSpPr>
        <p:spPr>
          <a:xfrm>
            <a:off x="508000" y="1066800"/>
            <a:ext cx="10972800" cy="1066800"/>
          </a:xfrm>
          <a:extLst/>
        </p:spPr>
        <p:txBody>
          <a:bodyPr>
            <a:normAutofit fontScale="90000"/>
          </a:bodyPr>
          <a:lstStyle/>
          <a:p>
            <a:pPr eaLnBrk="1" hangingPunct="1">
              <a:defRPr/>
            </a:pPr>
            <a:r>
              <a:rPr lang="en-US" b="1" smtClean="0">
                <a:solidFill>
                  <a:srgbClr val="FF0000"/>
                </a:solidFill>
                <a:cs typeface="Arial" charset="0"/>
              </a:rPr>
              <a:t>Skin </a:t>
            </a:r>
            <a:r>
              <a:rPr lang="tr-TR" b="1" smtClean="0">
                <a:solidFill>
                  <a:srgbClr val="FF0000"/>
                </a:solidFill>
                <a:cs typeface="Arial" charset="0"/>
              </a:rPr>
              <a:t>Manifestations</a:t>
            </a:r>
            <a:r>
              <a:rPr lang="en-US" b="1" smtClean="0">
                <a:solidFill>
                  <a:srgbClr val="FF0000"/>
                </a:solidFill>
                <a:cs typeface="Arial" charset="0"/>
              </a:rPr>
              <a:t/>
            </a:r>
            <a:br>
              <a:rPr lang="en-US" b="1" smtClean="0">
                <a:solidFill>
                  <a:srgbClr val="FF0000"/>
                </a:solidFill>
                <a:cs typeface="Arial" charset="0"/>
              </a:rPr>
            </a:br>
            <a:endParaRPr lang="en-US" b="1" dirty="0" smtClean="0">
              <a:solidFill>
                <a:srgbClr val="FF0000"/>
              </a:solidFill>
              <a:cs typeface="Arial" charset="0"/>
            </a:endParaRPr>
          </a:p>
        </p:txBody>
      </p:sp>
      <p:sp>
        <p:nvSpPr>
          <p:cNvPr id="27651" name="Rectangle 6"/>
          <p:cNvSpPr>
            <a:spLocks noGrp="1" noChangeArrowheads="1"/>
          </p:cNvSpPr>
          <p:nvPr>
            <p:ph idx="4294967295"/>
          </p:nvPr>
        </p:nvSpPr>
        <p:spPr>
          <a:xfrm>
            <a:off x="609600" y="1752600"/>
            <a:ext cx="10972800" cy="4325112"/>
          </a:xfrm>
          <a:prstGeom prst="rect">
            <a:avLst/>
          </a:prstGeom>
        </p:spPr>
        <p:txBody>
          <a:bodyPr>
            <a:normAutofit lnSpcReduction="10000"/>
          </a:bodyPr>
          <a:lstStyle/>
          <a:p>
            <a:pPr eaLnBrk="1" hangingPunct="1">
              <a:lnSpc>
                <a:spcPct val="200000"/>
              </a:lnSpc>
              <a:buNone/>
            </a:pPr>
            <a:r>
              <a:rPr lang="en-US" sz="2000" dirty="0" smtClean="0">
                <a:latin typeface="+mj-lt"/>
                <a:cs typeface="Arial" charset="0"/>
              </a:rPr>
              <a:t>Most commonly involved organ</a:t>
            </a:r>
          </a:p>
          <a:p>
            <a:pPr eaLnBrk="1" hangingPunct="1">
              <a:lnSpc>
                <a:spcPct val="200000"/>
              </a:lnSpc>
              <a:buNone/>
            </a:pPr>
            <a:r>
              <a:rPr lang="en-US" dirty="0" smtClean="0">
                <a:solidFill>
                  <a:srgbClr val="FF0000"/>
                </a:solidFill>
                <a:latin typeface="+mj-lt"/>
                <a:cs typeface="Arial" charset="0"/>
              </a:rPr>
              <a:t>Inflammatory changes cause</a:t>
            </a:r>
          </a:p>
          <a:p>
            <a:pPr marL="566928" indent="-457200">
              <a:lnSpc>
                <a:spcPct val="200000"/>
              </a:lnSpc>
              <a:buClr>
                <a:srgbClr val="FF0000"/>
              </a:buClr>
              <a:buFont typeface="+mj-lt"/>
              <a:buAutoNum type="alphaLcPeriod"/>
            </a:pPr>
            <a:r>
              <a:rPr lang="en-US" sz="2000" b="1" dirty="0" err="1" smtClean="0">
                <a:solidFill>
                  <a:schemeClr val="accent2">
                    <a:lumMod val="75000"/>
                  </a:schemeClr>
                </a:solidFill>
              </a:rPr>
              <a:t>Poikiloderma</a:t>
            </a:r>
            <a:r>
              <a:rPr lang="en-US" sz="2000" b="1" dirty="0" smtClean="0">
                <a:solidFill>
                  <a:schemeClr val="accent2">
                    <a:lumMod val="75000"/>
                  </a:schemeClr>
                </a:solidFill>
              </a:rPr>
              <a:t>-like features</a:t>
            </a:r>
            <a:endParaRPr lang="en-US" sz="2000" dirty="0" smtClean="0">
              <a:solidFill>
                <a:schemeClr val="accent2">
                  <a:lumMod val="75000"/>
                </a:schemeClr>
              </a:solidFill>
            </a:endParaRPr>
          </a:p>
          <a:p>
            <a:pPr marL="566928" indent="-457200">
              <a:lnSpc>
                <a:spcPct val="200000"/>
              </a:lnSpc>
              <a:buClr>
                <a:srgbClr val="FF0000"/>
              </a:buClr>
              <a:buFont typeface="+mj-lt"/>
              <a:buAutoNum type="alphaLcPeriod"/>
            </a:pPr>
            <a:r>
              <a:rPr lang="en-US" sz="2000" b="1" dirty="0" smtClean="0">
                <a:solidFill>
                  <a:schemeClr val="accent2">
                    <a:lumMod val="75000"/>
                  </a:schemeClr>
                </a:solidFill>
              </a:rPr>
              <a:t>Lichen </a:t>
            </a:r>
            <a:r>
              <a:rPr lang="en-US" sz="2000" b="1" dirty="0" err="1" smtClean="0">
                <a:solidFill>
                  <a:schemeClr val="accent2">
                    <a:lumMod val="75000"/>
                  </a:schemeClr>
                </a:solidFill>
              </a:rPr>
              <a:t>planus</a:t>
            </a:r>
            <a:r>
              <a:rPr lang="en-US" sz="2000" b="1" dirty="0" smtClean="0">
                <a:solidFill>
                  <a:schemeClr val="accent2">
                    <a:lumMod val="75000"/>
                  </a:schemeClr>
                </a:solidFill>
              </a:rPr>
              <a:t>-like features</a:t>
            </a:r>
            <a:r>
              <a:rPr lang="en-US" sz="2000" dirty="0" smtClean="0">
                <a:solidFill>
                  <a:schemeClr val="accent2">
                    <a:lumMod val="75000"/>
                  </a:schemeClr>
                </a:solidFill>
              </a:rPr>
              <a:t> </a:t>
            </a:r>
          </a:p>
          <a:p>
            <a:pPr marL="566928" indent="-457200">
              <a:lnSpc>
                <a:spcPct val="200000"/>
              </a:lnSpc>
              <a:buClr>
                <a:srgbClr val="FF0000"/>
              </a:buClr>
              <a:buFont typeface="+mj-lt"/>
              <a:buAutoNum type="alphaLcPeriod"/>
            </a:pPr>
            <a:r>
              <a:rPr lang="en-US" sz="2000" b="1" dirty="0" smtClean="0">
                <a:solidFill>
                  <a:schemeClr val="accent2">
                    <a:lumMod val="75000"/>
                  </a:schemeClr>
                </a:solidFill>
              </a:rPr>
              <a:t>Sclerotic features</a:t>
            </a:r>
            <a:r>
              <a:rPr lang="en-US" sz="2000" dirty="0" smtClean="0">
                <a:solidFill>
                  <a:schemeClr val="accent2">
                    <a:lumMod val="75000"/>
                  </a:schemeClr>
                </a:solidFill>
              </a:rPr>
              <a:t> </a:t>
            </a:r>
          </a:p>
          <a:p>
            <a:pPr marL="566928" indent="-457200">
              <a:lnSpc>
                <a:spcPct val="200000"/>
              </a:lnSpc>
              <a:buClr>
                <a:srgbClr val="FF0000"/>
              </a:buClr>
              <a:buFont typeface="+mj-lt"/>
              <a:buAutoNum type="alphaLcPeriod"/>
            </a:pPr>
            <a:r>
              <a:rPr lang="en-US" sz="2000" b="1" dirty="0" smtClean="0">
                <a:solidFill>
                  <a:schemeClr val="accent2">
                    <a:lumMod val="75000"/>
                  </a:schemeClr>
                </a:solidFill>
              </a:rPr>
              <a:t>Morphea-like features</a:t>
            </a:r>
            <a:r>
              <a:rPr lang="en-US" sz="2000" dirty="0" smtClean="0">
                <a:solidFill>
                  <a:schemeClr val="accent2">
                    <a:lumMod val="75000"/>
                  </a:schemeClr>
                </a:solidFill>
              </a:rPr>
              <a:t> </a:t>
            </a:r>
          </a:p>
          <a:p>
            <a:pPr marL="566928" indent="-457200">
              <a:lnSpc>
                <a:spcPct val="200000"/>
              </a:lnSpc>
              <a:buClr>
                <a:srgbClr val="FF0000"/>
              </a:buClr>
              <a:buFont typeface="+mj-lt"/>
              <a:buAutoNum type="alphaLcPeriod"/>
            </a:pPr>
            <a:r>
              <a:rPr lang="en-US" sz="2000" b="1" dirty="0" smtClean="0">
                <a:solidFill>
                  <a:schemeClr val="accent2">
                    <a:lumMod val="75000"/>
                  </a:schemeClr>
                </a:solidFill>
              </a:rPr>
              <a:t>Lichen sclerosis-like features</a:t>
            </a:r>
            <a:r>
              <a:rPr lang="en-US" sz="2000" dirty="0" smtClean="0">
                <a:solidFill>
                  <a:schemeClr val="accent2">
                    <a:lumMod val="75000"/>
                  </a:schemeClr>
                </a:solidFill>
              </a:rPr>
              <a:t> </a:t>
            </a:r>
          </a:p>
        </p:txBody>
      </p:sp>
      <p:sp>
        <p:nvSpPr>
          <p:cNvPr id="4" name="object 7"/>
          <p:cNvSpPr/>
          <p:nvPr/>
        </p:nvSpPr>
        <p:spPr>
          <a:xfrm>
            <a:off x="8636000" y="4191000"/>
            <a:ext cx="2743200" cy="2133600"/>
          </a:xfrm>
          <a:prstGeom prst="rect">
            <a:avLst/>
          </a:prstGeom>
          <a:blipFill>
            <a:blip r:embed="rId3" cstate="print"/>
            <a:stretch>
              <a:fillRect/>
            </a:stretch>
          </a:blipFill>
        </p:spPr>
        <p:txBody>
          <a:bodyPr wrap="square" lIns="0" tIns="0" rIns="0" bIns="0" rtlCol="0"/>
          <a:lstStyle/>
          <a:p>
            <a:endParaRPr/>
          </a:p>
        </p:txBody>
      </p:sp>
      <p:sp>
        <p:nvSpPr>
          <p:cNvPr id="5" name="object 70"/>
          <p:cNvSpPr/>
          <p:nvPr/>
        </p:nvSpPr>
        <p:spPr>
          <a:xfrm>
            <a:off x="8636000" y="4419600"/>
            <a:ext cx="2641600" cy="1752600"/>
          </a:xfrm>
          <a:prstGeom prst="rect">
            <a:avLst/>
          </a:prstGeom>
          <a:blipFill>
            <a:blip r:embed="rId4" cstate="print"/>
            <a:stretch>
              <a:fillRect/>
            </a:stretch>
          </a:blipFill>
        </p:spPr>
        <p:txBody>
          <a:bodyPr wrap="square" lIns="0" tIns="0" rIns="0" bIns="0" rtlCol="0"/>
          <a:lstStyle/>
          <a:p>
            <a:endParaRPr/>
          </a:p>
        </p:txBody>
      </p:sp>
      <p:sp>
        <p:nvSpPr>
          <p:cNvPr id="6" name="Text Box 1"/>
          <p:cNvSpPr txBox="1">
            <a:spLocks noChangeArrowheads="1"/>
          </p:cNvSpPr>
          <p:nvPr/>
        </p:nvSpPr>
        <p:spPr bwMode="auto">
          <a:xfrm>
            <a:off x="8534400" y="6096000"/>
            <a:ext cx="3657600" cy="762000"/>
          </a:xfrm>
          <a:prstGeom prst="rect">
            <a:avLst/>
          </a:prstGeom>
          <a:noFill/>
          <a:ln w="9525">
            <a:noFill/>
            <a:round/>
            <a:headEnd/>
            <a:tailEnd/>
          </a:ln>
          <a:effectLst/>
        </p:spPr>
        <p:txBody>
          <a:bodyPr lIns="0" tIns="0" rIns="0" bIns="0"/>
          <a:lstStyle/>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tr-TR" sz="900" dirty="0" smtClean="0"/>
          </a:p>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900" dirty="0" smtClean="0">
                <a:solidFill>
                  <a:srgbClr val="000000"/>
                </a:solidFill>
                <a:latin typeface="Arial" charset="0"/>
                <a:ea typeface="msgothic" charset="0"/>
                <a:cs typeface="msgothic" charset="0"/>
              </a:rPr>
              <a:t> </a:t>
            </a:r>
            <a:r>
              <a:rPr lang="en-GB" sz="900" dirty="0" smtClean="0">
                <a:latin typeface="Arial" charset="0"/>
                <a:ea typeface="msgothic" charset="0"/>
                <a:cs typeface="msgothic" charset="0"/>
              </a:rPr>
              <a:t>Skin lichen </a:t>
            </a:r>
            <a:r>
              <a:rPr lang="en-GB" sz="900" dirty="0" err="1" smtClean="0">
                <a:latin typeface="Arial" charset="0"/>
                <a:ea typeface="msgothic" charset="0"/>
                <a:cs typeface="msgothic" charset="0"/>
              </a:rPr>
              <a:t>planus</a:t>
            </a:r>
            <a:r>
              <a:rPr lang="en-GB" sz="900" dirty="0" smtClean="0">
                <a:latin typeface="Arial" charset="0"/>
                <a:ea typeface="msgothic" charset="0"/>
                <a:cs typeface="msgothic" charset="0"/>
              </a:rPr>
              <a:t> lesions with shiny and </a:t>
            </a:r>
            <a:r>
              <a:rPr lang="en-GB" sz="900" dirty="0" err="1" smtClean="0">
                <a:latin typeface="Arial" charset="0"/>
                <a:ea typeface="msgothic" charset="0"/>
                <a:cs typeface="msgothic" charset="0"/>
              </a:rPr>
              <a:t>violaceous</a:t>
            </a:r>
            <a:r>
              <a:rPr lang="en-GB" sz="900" dirty="0" smtClean="0">
                <a:latin typeface="Arial" charset="0"/>
                <a:ea typeface="msgothic" charset="0"/>
                <a:cs typeface="msgothic" charset="0"/>
              </a:rPr>
              <a:t> papules of the back.</a:t>
            </a:r>
            <a:endParaRPr lang="tr-TR" sz="900" dirty="0" smtClean="0">
              <a:solidFill>
                <a:srgbClr val="000000"/>
              </a:solidFill>
              <a:latin typeface="Arial" charset="0"/>
              <a:ea typeface="msgothic" charset="0"/>
              <a:cs typeface="msgothic" charset="0"/>
            </a:endParaRPr>
          </a:p>
          <a:p>
            <a:pPr marL="228600" indent="-228600">
              <a:lnSpc>
                <a:spcPct val="150000"/>
              </a:lnSpc>
              <a:buAutoNum type="alphaUcParenBoth"/>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900" dirty="0">
              <a:solidFill>
                <a:srgbClr val="000000"/>
              </a:solidFill>
              <a:latin typeface="Arial" charset="0"/>
              <a:ea typeface="msgothic" charset="0"/>
              <a:cs typeface="msgothic" charset="0"/>
            </a:endParaRPr>
          </a:p>
        </p:txBody>
      </p:sp>
      <p:pic>
        <p:nvPicPr>
          <p:cNvPr id="9" name="Picture 11"/>
          <p:cNvPicPr>
            <a:picLocks noChangeAspect="1" noChangeArrowheads="1"/>
          </p:cNvPicPr>
          <p:nvPr/>
        </p:nvPicPr>
        <p:blipFill>
          <a:blip r:embed="rId5" cstate="print"/>
          <a:srcRect l="6095" t="1894" r="2476" b="2652"/>
          <a:stretch>
            <a:fillRect/>
          </a:stretch>
        </p:blipFill>
        <p:spPr bwMode="auto">
          <a:xfrm>
            <a:off x="8331201" y="1447800"/>
            <a:ext cx="2743201" cy="2209800"/>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2" cstate="print"/>
          <a:srcRect/>
          <a:stretch>
            <a:fillRect/>
          </a:stretch>
        </p:blipFill>
        <p:spPr bwMode="auto">
          <a:xfrm>
            <a:off x="363451" y="2483892"/>
            <a:ext cx="4513349" cy="3657600"/>
          </a:xfrm>
          <a:prstGeom prst="rect">
            <a:avLst/>
          </a:prstGeom>
          <a:noFill/>
          <a:ln w="9525">
            <a:noFill/>
            <a:miter lim="800000"/>
            <a:headEnd/>
            <a:tailEnd/>
          </a:ln>
        </p:spPr>
      </p:pic>
      <p:sp>
        <p:nvSpPr>
          <p:cNvPr id="3" name="2 Dikdörtgen"/>
          <p:cNvSpPr/>
          <p:nvPr/>
        </p:nvSpPr>
        <p:spPr>
          <a:xfrm>
            <a:off x="573593" y="1421445"/>
            <a:ext cx="11379200" cy="923330"/>
          </a:xfrm>
          <a:prstGeom prst="rect">
            <a:avLst/>
          </a:prstGeom>
        </p:spPr>
        <p:txBody>
          <a:bodyPr wrap="square">
            <a:spAutoFit/>
          </a:bodyPr>
          <a:lstStyle/>
          <a:p>
            <a:pPr>
              <a:lnSpc>
                <a:spcPct val="150000"/>
              </a:lnSpc>
            </a:pPr>
            <a:r>
              <a:rPr lang="en-US" dirty="0" smtClean="0">
                <a:latin typeface="+mj-lt"/>
              </a:rPr>
              <a:t> A combination of atrophy, </a:t>
            </a:r>
            <a:r>
              <a:rPr lang="en-US" dirty="0" err="1" smtClean="0">
                <a:latin typeface="+mj-lt"/>
              </a:rPr>
              <a:t>hypopigmentation</a:t>
            </a:r>
            <a:r>
              <a:rPr lang="en-US" dirty="0" smtClean="0">
                <a:latin typeface="+mj-lt"/>
              </a:rPr>
              <a:t>, and </a:t>
            </a:r>
            <a:r>
              <a:rPr lang="en-US" dirty="0" err="1" smtClean="0">
                <a:latin typeface="+mj-lt"/>
              </a:rPr>
              <a:t>hyperpigmentation</a:t>
            </a:r>
            <a:r>
              <a:rPr lang="en-US" dirty="0" smtClean="0">
                <a:latin typeface="+mj-lt"/>
              </a:rPr>
              <a:t> in the skin usually appearing as patches with mottled pigmentation and </a:t>
            </a:r>
            <a:r>
              <a:rPr lang="en-US" dirty="0" err="1" smtClean="0">
                <a:latin typeface="+mj-lt"/>
              </a:rPr>
              <a:t>telangiectasias</a:t>
            </a:r>
            <a:endParaRPr lang="tr-TR" dirty="0">
              <a:latin typeface="+mj-lt"/>
            </a:endParaRPr>
          </a:p>
        </p:txBody>
      </p:sp>
      <p:sp>
        <p:nvSpPr>
          <p:cNvPr id="5" name="4 Dikdörtgen"/>
          <p:cNvSpPr/>
          <p:nvPr/>
        </p:nvSpPr>
        <p:spPr>
          <a:xfrm>
            <a:off x="634721" y="684884"/>
            <a:ext cx="2773323" cy="584775"/>
          </a:xfrm>
          <a:prstGeom prst="rect">
            <a:avLst/>
          </a:prstGeom>
        </p:spPr>
        <p:txBody>
          <a:bodyPr wrap="none">
            <a:spAutoFit/>
          </a:bodyPr>
          <a:lstStyle/>
          <a:p>
            <a:r>
              <a:rPr lang="tr-TR" sz="3200" dirty="0" smtClean="0">
                <a:solidFill>
                  <a:srgbClr val="FF0000"/>
                </a:solidFill>
                <a:latin typeface="+mj-lt"/>
              </a:rPr>
              <a:t>a. </a:t>
            </a:r>
            <a:r>
              <a:rPr lang="en-US" sz="3200" dirty="0" err="1" smtClean="0">
                <a:solidFill>
                  <a:srgbClr val="FF0000"/>
                </a:solidFill>
                <a:latin typeface="+mj-lt"/>
              </a:rPr>
              <a:t>Poikiloderma</a:t>
            </a:r>
            <a:endParaRPr lang="tr-TR" sz="3200" dirty="0">
              <a:latin typeface="+mj-lt"/>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pic>
        <p:nvPicPr>
          <p:cNvPr id="2" name="Resim 1"/>
          <p:cNvPicPr>
            <a:picLocks noChangeAspect="1"/>
          </p:cNvPicPr>
          <p:nvPr/>
        </p:nvPicPr>
        <p:blipFill>
          <a:blip r:embed="rId3"/>
          <a:stretch>
            <a:fillRect/>
          </a:stretch>
        </p:blipFill>
        <p:spPr>
          <a:xfrm>
            <a:off x="5410200" y="2667915"/>
            <a:ext cx="4410075" cy="3005435"/>
          </a:xfrm>
          <a:prstGeom prst="rect">
            <a:avLst/>
          </a:prstGeom>
        </p:spPr>
      </p:pic>
      <p:sp>
        <p:nvSpPr>
          <p:cNvPr id="11" name="9 Dikdörtgen"/>
          <p:cNvSpPr/>
          <p:nvPr/>
        </p:nvSpPr>
        <p:spPr>
          <a:xfrm>
            <a:off x="5379218" y="5765877"/>
            <a:ext cx="4410075" cy="276999"/>
          </a:xfrm>
          <a:prstGeom prst="rect">
            <a:avLst/>
          </a:prstGeom>
        </p:spPr>
        <p:txBody>
          <a:bodyPr wrap="square">
            <a:spAutoFit/>
          </a:bodyPr>
          <a:lstStyle/>
          <a:p>
            <a:r>
              <a:rPr lang="en-US" sz="1200" dirty="0" smtClean="0">
                <a:latin typeface="Arial" charset="0"/>
                <a:cs typeface="Arial" charset="0"/>
              </a:rPr>
              <a:t>multicolor epidermal atrophy, red, brown, </a:t>
            </a:r>
            <a:r>
              <a:rPr lang="en-US" sz="1200" dirty="0" err="1" smtClean="0">
                <a:latin typeface="Arial" charset="0"/>
                <a:cs typeface="Arial" charset="0"/>
              </a:rPr>
              <a:t>hypopigmented</a:t>
            </a:r>
            <a:r>
              <a:rPr lang="en-US" sz="1200" dirty="0" smtClean="0">
                <a:latin typeface="Arial" charset="0"/>
                <a:cs typeface="Arial" charset="0"/>
              </a:rPr>
              <a:t> skin:</a:t>
            </a:r>
            <a:endParaRPr lang="tr-TR" sz="1200" dirty="0"/>
          </a:p>
        </p:txBody>
      </p:sp>
      <p:sp>
        <p:nvSpPr>
          <p:cNvPr id="12" name="Line 1038"/>
          <p:cNvSpPr>
            <a:spLocks noChangeShapeType="1"/>
          </p:cNvSpPr>
          <p:nvPr/>
        </p:nvSpPr>
        <p:spPr bwMode="auto">
          <a:xfrm flipH="1">
            <a:off x="7924800" y="4533802"/>
            <a:ext cx="381000" cy="263644"/>
          </a:xfrm>
          <a:prstGeom prst="line">
            <a:avLst/>
          </a:prstGeom>
          <a:noFill/>
          <a:ln w="38100">
            <a:solidFill>
              <a:schemeClr val="tx2">
                <a:lumMod val="50000"/>
              </a:schemeClr>
            </a:solidFill>
            <a:round/>
            <a:headEnd/>
            <a:tailEnd type="triangle" w="med" len="med"/>
          </a:ln>
        </p:spPr>
        <p:txBody>
          <a:bodyPr/>
          <a:lstStyle/>
          <a:p>
            <a:pPr>
              <a:defRPr/>
            </a:pPr>
            <a:endParaRPr lang="en-US" dirty="0">
              <a:cs typeface="+mn-cs"/>
            </a:endParaRPr>
          </a:p>
        </p:txBody>
      </p:sp>
      <p:sp>
        <p:nvSpPr>
          <p:cNvPr id="13" name="Line 1038"/>
          <p:cNvSpPr>
            <a:spLocks noChangeShapeType="1"/>
          </p:cNvSpPr>
          <p:nvPr/>
        </p:nvSpPr>
        <p:spPr bwMode="auto">
          <a:xfrm flipH="1">
            <a:off x="6477000" y="4929268"/>
            <a:ext cx="381000" cy="263644"/>
          </a:xfrm>
          <a:prstGeom prst="line">
            <a:avLst/>
          </a:prstGeom>
          <a:noFill/>
          <a:ln w="38100">
            <a:solidFill>
              <a:schemeClr val="tx2">
                <a:lumMod val="50000"/>
              </a:schemeClr>
            </a:solidFill>
            <a:round/>
            <a:headEnd/>
            <a:tailEnd type="triangle" w="med" len="med"/>
          </a:ln>
        </p:spPr>
        <p:txBody>
          <a:bodyPr/>
          <a:lstStyle/>
          <a:p>
            <a:pPr>
              <a:defRPr/>
            </a:pPr>
            <a:endParaRPr lang="en-US" dirty="0">
              <a:cs typeface="+mn-cs"/>
            </a:endParaRPr>
          </a:p>
        </p:txBody>
      </p:sp>
      <p:sp>
        <p:nvSpPr>
          <p:cNvPr id="14" name="Line 1038"/>
          <p:cNvSpPr>
            <a:spLocks noChangeShapeType="1"/>
          </p:cNvSpPr>
          <p:nvPr/>
        </p:nvSpPr>
        <p:spPr bwMode="auto">
          <a:xfrm flipH="1">
            <a:off x="3362826" y="3840990"/>
            <a:ext cx="381000" cy="263644"/>
          </a:xfrm>
          <a:prstGeom prst="line">
            <a:avLst/>
          </a:prstGeom>
          <a:noFill/>
          <a:ln w="38100">
            <a:solidFill>
              <a:schemeClr val="tx2">
                <a:lumMod val="50000"/>
              </a:schemeClr>
            </a:solidFill>
            <a:round/>
            <a:headEnd/>
            <a:tailEnd type="triangle" w="med" len="med"/>
          </a:ln>
        </p:spPr>
        <p:txBody>
          <a:bodyPr/>
          <a:lstStyle/>
          <a:p>
            <a:pPr>
              <a:defRPr/>
            </a:pPr>
            <a:endParaRPr lang="en-US" dirty="0">
              <a:cs typeface="+mn-cs"/>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711200" y="1676401"/>
            <a:ext cx="11277600" cy="369332"/>
          </a:xfrm>
          <a:prstGeom prst="rect">
            <a:avLst/>
          </a:prstGeom>
        </p:spPr>
        <p:txBody>
          <a:bodyPr wrap="square">
            <a:spAutoFit/>
          </a:bodyPr>
          <a:lstStyle/>
          <a:p>
            <a:r>
              <a:rPr lang="en-US" dirty="0" err="1" smtClean="0">
                <a:latin typeface="+mj-lt"/>
              </a:rPr>
              <a:t>Erythematous</a:t>
            </a:r>
            <a:r>
              <a:rPr lang="en-US" dirty="0" smtClean="0">
                <a:latin typeface="+mj-lt"/>
              </a:rPr>
              <a:t> to </a:t>
            </a:r>
            <a:r>
              <a:rPr lang="en-US" dirty="0" err="1" smtClean="0">
                <a:latin typeface="+mj-lt"/>
              </a:rPr>
              <a:t>violaceous</a:t>
            </a:r>
            <a:r>
              <a:rPr lang="en-US" dirty="0" smtClean="0">
                <a:latin typeface="+mj-lt"/>
              </a:rPr>
              <a:t> papules or plaques with a predilection for the dorsal hands and feet, forearms, and trunk. </a:t>
            </a:r>
            <a:endParaRPr lang="tr-TR" dirty="0">
              <a:latin typeface="+mj-lt"/>
            </a:endParaRPr>
          </a:p>
        </p:txBody>
      </p:sp>
      <p:sp>
        <p:nvSpPr>
          <p:cNvPr id="4" name="3 Dikdörtgen"/>
          <p:cNvSpPr/>
          <p:nvPr/>
        </p:nvSpPr>
        <p:spPr>
          <a:xfrm>
            <a:off x="152400" y="625514"/>
            <a:ext cx="2869696" cy="584775"/>
          </a:xfrm>
          <a:prstGeom prst="rect">
            <a:avLst/>
          </a:prstGeom>
        </p:spPr>
        <p:txBody>
          <a:bodyPr wrap="none">
            <a:spAutoFit/>
          </a:bodyPr>
          <a:lstStyle/>
          <a:p>
            <a:r>
              <a:rPr lang="tr-TR" sz="3200" dirty="0" smtClean="0">
                <a:solidFill>
                  <a:srgbClr val="FF0000"/>
                </a:solidFill>
                <a:latin typeface="+mj-lt"/>
              </a:rPr>
              <a:t>b. </a:t>
            </a:r>
            <a:r>
              <a:rPr lang="en-US" sz="3200" dirty="0" smtClean="0">
                <a:solidFill>
                  <a:srgbClr val="FF0000"/>
                </a:solidFill>
                <a:latin typeface="+mj-lt"/>
              </a:rPr>
              <a:t>Lichen </a:t>
            </a:r>
            <a:r>
              <a:rPr lang="en-US" sz="3200" dirty="0" err="1" smtClean="0">
                <a:solidFill>
                  <a:srgbClr val="FF0000"/>
                </a:solidFill>
                <a:latin typeface="+mj-lt"/>
              </a:rPr>
              <a:t>planus</a:t>
            </a:r>
            <a:endParaRPr lang="tr-TR" sz="3200" dirty="0" smtClean="0">
              <a:latin typeface="+mj-lt"/>
            </a:endParaRPr>
          </a:p>
        </p:txBody>
      </p:sp>
      <p:pic>
        <p:nvPicPr>
          <p:cNvPr id="83969" name="Picture 1"/>
          <p:cNvPicPr>
            <a:picLocks noChangeAspect="1" noChangeArrowheads="1"/>
          </p:cNvPicPr>
          <p:nvPr/>
        </p:nvPicPr>
        <p:blipFill>
          <a:blip r:embed="rId3" cstate="print"/>
          <a:srcRect/>
          <a:stretch>
            <a:fillRect/>
          </a:stretch>
        </p:blipFill>
        <p:spPr bwMode="auto">
          <a:xfrm>
            <a:off x="533400" y="2303979"/>
            <a:ext cx="5410200" cy="4143375"/>
          </a:xfrm>
          <a:prstGeom prst="rect">
            <a:avLst/>
          </a:prstGeom>
          <a:noFill/>
          <a:ln w="9525">
            <a:noFill/>
            <a:miter lim="800000"/>
            <a:headEnd/>
            <a:tailEnd/>
          </a:ln>
        </p:spPr>
      </p:pic>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bject 70"/>
          <p:cNvSpPr/>
          <p:nvPr/>
        </p:nvSpPr>
        <p:spPr>
          <a:xfrm rot="16200000">
            <a:off x="6384471" y="2092745"/>
            <a:ext cx="3733800" cy="4572000"/>
          </a:xfrm>
          <a:prstGeom prst="rect">
            <a:avLst/>
          </a:prstGeom>
          <a:blipFill>
            <a:blip r:embed="rId4" cstate="print"/>
            <a:stretch>
              <a:fillRect/>
            </a:stretch>
          </a:blipFill>
        </p:spPr>
        <p:txBody>
          <a:bodyPr wrap="square" lIns="0" tIns="0" rIns="0" bIns="0" rtlCol="0"/>
          <a:lstStyle/>
          <a:p>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812800" y="1524001"/>
            <a:ext cx="10464800" cy="646331"/>
          </a:xfrm>
          <a:prstGeom prst="rect">
            <a:avLst/>
          </a:prstGeom>
        </p:spPr>
        <p:txBody>
          <a:bodyPr wrap="square">
            <a:spAutoFit/>
          </a:bodyPr>
          <a:lstStyle/>
          <a:p>
            <a:r>
              <a:rPr lang="en-US" dirty="0" smtClean="0">
                <a:latin typeface="+mj-lt"/>
              </a:rPr>
              <a:t>A cellulite-like rippled appearance of the skin due to thickening of the fibrous </a:t>
            </a:r>
            <a:r>
              <a:rPr lang="en-US" dirty="0" err="1" smtClean="0">
                <a:latin typeface="+mj-lt"/>
              </a:rPr>
              <a:t>septae</a:t>
            </a:r>
            <a:r>
              <a:rPr lang="en-US" dirty="0" smtClean="0">
                <a:latin typeface="+mj-lt"/>
              </a:rPr>
              <a:t> within fat, particularly on the medial arms and thighs </a:t>
            </a:r>
            <a:endParaRPr lang="tr-TR" dirty="0">
              <a:latin typeface="+mj-lt"/>
            </a:endParaRPr>
          </a:p>
        </p:txBody>
      </p:sp>
      <p:sp>
        <p:nvSpPr>
          <p:cNvPr id="5" name="4 Dikdörtgen"/>
          <p:cNvSpPr/>
          <p:nvPr/>
        </p:nvSpPr>
        <p:spPr>
          <a:xfrm>
            <a:off x="609601" y="990600"/>
            <a:ext cx="1956433" cy="523220"/>
          </a:xfrm>
          <a:prstGeom prst="rect">
            <a:avLst/>
          </a:prstGeom>
        </p:spPr>
        <p:txBody>
          <a:bodyPr wrap="none">
            <a:spAutoFit/>
          </a:bodyPr>
          <a:lstStyle/>
          <a:p>
            <a:r>
              <a:rPr lang="tr-TR" sz="2800" b="1" dirty="0" smtClean="0">
                <a:solidFill>
                  <a:srgbClr val="FF0000"/>
                </a:solidFill>
                <a:latin typeface="+mj-lt"/>
              </a:rPr>
              <a:t>c. </a:t>
            </a:r>
            <a:r>
              <a:rPr lang="en-US" sz="2800" b="1" dirty="0" err="1" smtClean="0">
                <a:solidFill>
                  <a:srgbClr val="FF0000"/>
                </a:solidFill>
                <a:latin typeface="+mj-lt"/>
              </a:rPr>
              <a:t>Sclero</a:t>
            </a:r>
            <a:r>
              <a:rPr lang="tr-TR" sz="2800" b="1" dirty="0" smtClean="0">
                <a:solidFill>
                  <a:srgbClr val="FF0000"/>
                </a:solidFill>
                <a:latin typeface="+mj-lt"/>
              </a:rPr>
              <a:t>sis </a:t>
            </a:r>
            <a:r>
              <a:rPr lang="en-US" sz="2800" dirty="0" smtClean="0">
                <a:solidFill>
                  <a:srgbClr val="FF0000"/>
                </a:solidFill>
                <a:latin typeface="+mj-lt"/>
              </a:rPr>
              <a:t> </a:t>
            </a:r>
            <a:endParaRPr lang="tr-TR" sz="2800" dirty="0" smtClean="0">
              <a:solidFill>
                <a:srgbClr val="FF0000"/>
              </a:solidFill>
              <a:latin typeface="+mj-lt"/>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bject 70"/>
          <p:cNvSpPr/>
          <p:nvPr/>
        </p:nvSpPr>
        <p:spPr>
          <a:xfrm>
            <a:off x="6096000" y="2245520"/>
            <a:ext cx="4495800" cy="3886200"/>
          </a:xfrm>
          <a:prstGeom prst="rect">
            <a:avLst/>
          </a:prstGeom>
          <a:blipFill>
            <a:blip r:embed="rId2" cstate="print"/>
            <a:stretch>
              <a:fillRect/>
            </a:stretch>
          </a:blipFill>
        </p:spPr>
        <p:txBody>
          <a:bodyPr wrap="square" lIns="0" tIns="0" rIns="0" bIns="0" rtlCol="0"/>
          <a:lstStyle/>
          <a:p>
            <a:endParaRPr/>
          </a:p>
        </p:txBody>
      </p:sp>
      <p:sp>
        <p:nvSpPr>
          <p:cNvPr id="9" name="object 2"/>
          <p:cNvSpPr/>
          <p:nvPr/>
        </p:nvSpPr>
        <p:spPr>
          <a:xfrm>
            <a:off x="914400" y="2283620"/>
            <a:ext cx="4724400" cy="3810000"/>
          </a:xfrm>
          <a:prstGeom prst="rect">
            <a:avLst/>
          </a:prstGeom>
          <a:blipFill>
            <a:blip r:embed="rId3" cstate="print"/>
            <a:stretch>
              <a:fillRect/>
            </a:stretch>
          </a:blipFill>
        </p:spPr>
        <p:txBody>
          <a:bodyPr wrap="square" lIns="0" tIns="0" rIns="0" bIns="0" rtlCol="0"/>
          <a:lstStyle/>
          <a:p>
            <a:endParaRPr/>
          </a:p>
        </p:txBody>
      </p:sp>
      <p:sp>
        <p:nvSpPr>
          <p:cNvPr id="10" name="7 Dikdörtgen"/>
          <p:cNvSpPr/>
          <p:nvPr/>
        </p:nvSpPr>
        <p:spPr>
          <a:xfrm>
            <a:off x="1973664" y="6245008"/>
            <a:ext cx="8610600" cy="307777"/>
          </a:xfrm>
          <a:prstGeom prst="rect">
            <a:avLst/>
          </a:prstGeom>
        </p:spPr>
        <p:txBody>
          <a:bodyPr wrap="square">
            <a:spAutoFit/>
          </a:bodyPr>
          <a:lstStyle/>
          <a:p>
            <a:r>
              <a:rPr lang="en-US" sz="1400" dirty="0" smtClean="0">
                <a:latin typeface="+mj-lt"/>
              </a:rPr>
              <a:t>A cellulite-like rippled appearance of the skin due to thickening of the fibrous </a:t>
            </a:r>
            <a:r>
              <a:rPr lang="en-US" sz="1400" dirty="0" err="1" smtClean="0">
                <a:latin typeface="+mj-lt"/>
              </a:rPr>
              <a:t>septae</a:t>
            </a:r>
            <a:r>
              <a:rPr lang="en-US" sz="1400" dirty="0" smtClean="0">
                <a:latin typeface="+mj-lt"/>
              </a:rPr>
              <a:t> within fat</a:t>
            </a:r>
            <a:endParaRPr lang="tr-TR" sz="1400" dirty="0">
              <a:latin typeface="+mj-lt"/>
            </a:endParaRPr>
          </a:p>
        </p:txBody>
      </p:sp>
      <p:sp>
        <p:nvSpPr>
          <p:cNvPr id="11" name="object 3"/>
          <p:cNvSpPr txBox="1">
            <a:spLocks/>
          </p:cNvSpPr>
          <p:nvPr/>
        </p:nvSpPr>
        <p:spPr>
          <a:xfrm>
            <a:off x="-685800" y="5681069"/>
            <a:ext cx="6617683" cy="184666"/>
          </a:xfrm>
          <a:prstGeom prst="rect">
            <a:avLst/>
          </a:prstGeom>
        </p:spPr>
        <p:txBody>
          <a:bodyPr vert="horz" wrap="square" lIns="0" tIns="0" rIns="0" bIns="0" rtlCol="0">
            <a:spAutoFit/>
          </a:bodyPr>
          <a:lstStyle/>
          <a:p>
            <a:pPr marL="12700" marR="5080" lvl="0" indent="0" algn="ctr"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10" normalizeH="0" baseline="0" noProof="0" dirty="0" smtClean="0">
                <a:ln>
                  <a:noFill/>
                </a:ln>
                <a:solidFill>
                  <a:srgbClr val="FF0000"/>
                </a:solidFill>
                <a:effectLst/>
                <a:uLnTx/>
                <a:uFillTx/>
                <a:latin typeface="Calibri"/>
                <a:ea typeface="+mj-ea"/>
                <a:cs typeface="Calibri"/>
              </a:rPr>
              <a:t>Severe</a:t>
            </a:r>
            <a:r>
              <a:rPr kumimoji="0" lang="en-US" sz="1200" b="0" i="0" u="none" strike="noStrike" kern="1200" cap="none" spc="-85" normalizeH="0" baseline="0" noProof="0" dirty="0" smtClean="0">
                <a:ln>
                  <a:noFill/>
                </a:ln>
                <a:solidFill>
                  <a:srgbClr val="FF0000"/>
                </a:solidFill>
                <a:effectLst/>
                <a:uLnTx/>
                <a:uFillTx/>
                <a:latin typeface="Calibri"/>
                <a:ea typeface="+mj-ea"/>
                <a:cs typeface="Calibri"/>
              </a:rPr>
              <a:t> </a:t>
            </a:r>
            <a:r>
              <a:rPr kumimoji="0" lang="en-US" sz="1200" b="0" i="0" u="none" strike="noStrike" kern="1200" cap="none" spc="-5" normalizeH="0" baseline="0" noProof="0" dirty="0" smtClean="0">
                <a:ln>
                  <a:noFill/>
                </a:ln>
                <a:solidFill>
                  <a:srgbClr val="FF0000"/>
                </a:solidFill>
                <a:effectLst/>
                <a:uLnTx/>
                <a:uFillTx/>
                <a:latin typeface="Calibri"/>
                <a:ea typeface="+mj-ea"/>
                <a:cs typeface="Calibri"/>
              </a:rPr>
              <a:t>sclerosis  with </a:t>
            </a:r>
            <a:r>
              <a:rPr kumimoji="0" lang="en-US" sz="1200" b="0" i="0" u="none" strike="noStrike" kern="1200" cap="none" spc="-15" normalizeH="0" baseline="0" noProof="0" dirty="0" smtClean="0">
                <a:ln>
                  <a:noFill/>
                </a:ln>
                <a:solidFill>
                  <a:srgbClr val="FF0000"/>
                </a:solidFill>
                <a:effectLst/>
                <a:uLnTx/>
                <a:uFillTx/>
                <a:latin typeface="Calibri"/>
                <a:ea typeface="+mj-ea"/>
                <a:cs typeface="Calibri"/>
              </a:rPr>
              <a:t>blister  </a:t>
            </a:r>
            <a:r>
              <a:rPr kumimoji="0" lang="en-US" sz="1200" b="0" i="0" u="none" strike="noStrike" kern="1200" cap="none" spc="-10" normalizeH="0" baseline="0" noProof="0" dirty="0" smtClean="0">
                <a:ln>
                  <a:noFill/>
                </a:ln>
                <a:solidFill>
                  <a:srgbClr val="FF0000"/>
                </a:solidFill>
                <a:effectLst/>
                <a:uLnTx/>
                <a:uFillTx/>
                <a:latin typeface="Calibri"/>
                <a:ea typeface="+mj-ea"/>
                <a:cs typeface="Calibri"/>
              </a:rPr>
              <a:t>formation</a:t>
            </a:r>
            <a:endParaRPr kumimoji="0" lang="en-US" sz="1200" b="0" i="0" u="none" strike="noStrike" kern="1200" cap="none" spc="0" normalizeH="0" baseline="0" noProof="0" dirty="0">
              <a:ln>
                <a:noFill/>
              </a:ln>
              <a:solidFill>
                <a:srgbClr val="FF0000"/>
              </a:solidFill>
              <a:effectLst/>
              <a:uLnTx/>
              <a:uFillTx/>
              <a:latin typeface="Calibri"/>
              <a:ea typeface="+mj-ea"/>
              <a:cs typeface="Calibri"/>
            </a:endParaRPr>
          </a:p>
        </p:txBody>
      </p:sp>
      <p:sp>
        <p:nvSpPr>
          <p:cNvPr id="12"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914400" y="1168677"/>
            <a:ext cx="9652000" cy="923330"/>
          </a:xfrm>
          <a:prstGeom prst="rect">
            <a:avLst/>
          </a:prstGeom>
        </p:spPr>
        <p:txBody>
          <a:bodyPr wrap="square">
            <a:spAutoFit/>
          </a:bodyPr>
          <a:lstStyle/>
          <a:p>
            <a:pPr>
              <a:lnSpc>
                <a:spcPct val="150000"/>
              </a:lnSpc>
            </a:pPr>
            <a:r>
              <a:rPr lang="en-US" dirty="0" smtClean="0"/>
              <a:t>Firm</a:t>
            </a:r>
            <a:r>
              <a:rPr lang="en-US" dirty="0" smtClean="0">
                <a:solidFill>
                  <a:srgbClr val="FF0000"/>
                </a:solidFill>
              </a:rPr>
              <a:t>, </a:t>
            </a:r>
            <a:r>
              <a:rPr lang="en-US" dirty="0" err="1" smtClean="0">
                <a:solidFill>
                  <a:schemeClr val="accent4"/>
                </a:solidFill>
              </a:rPr>
              <a:t>hyperpigmented</a:t>
            </a:r>
            <a:r>
              <a:rPr lang="en-US" dirty="0" smtClean="0">
                <a:solidFill>
                  <a:schemeClr val="accent4"/>
                </a:solidFill>
              </a:rPr>
              <a:t>, </a:t>
            </a:r>
            <a:r>
              <a:rPr lang="en-US" dirty="0" err="1" smtClean="0">
                <a:solidFill>
                  <a:schemeClr val="accent4"/>
                </a:solidFill>
              </a:rPr>
              <a:t>hypopigmented</a:t>
            </a:r>
            <a:r>
              <a:rPr lang="en-US" dirty="0" smtClean="0"/>
              <a:t>, or </a:t>
            </a:r>
            <a:r>
              <a:rPr lang="en-US" dirty="0" smtClean="0">
                <a:solidFill>
                  <a:schemeClr val="accent4"/>
                </a:solidFill>
              </a:rPr>
              <a:t>skin-colored plaques</a:t>
            </a:r>
            <a:r>
              <a:rPr lang="en-US" dirty="0" smtClean="0"/>
              <a:t>. Affected skin often has a </a:t>
            </a:r>
            <a:r>
              <a:rPr lang="en-US" dirty="0" smtClean="0">
                <a:solidFill>
                  <a:schemeClr val="accent4"/>
                </a:solidFill>
              </a:rPr>
              <a:t>shiny appearance </a:t>
            </a:r>
            <a:r>
              <a:rPr lang="en-US" dirty="0" smtClean="0"/>
              <a:t>and demonstrates hair loss secondary to elimination of </a:t>
            </a:r>
            <a:r>
              <a:rPr lang="en-US" dirty="0" err="1" smtClean="0"/>
              <a:t>adnexal</a:t>
            </a:r>
            <a:r>
              <a:rPr lang="en-US" dirty="0" smtClean="0"/>
              <a:t> structures.</a:t>
            </a:r>
            <a:endParaRPr lang="tr-TR" dirty="0"/>
          </a:p>
        </p:txBody>
      </p:sp>
      <p:sp>
        <p:nvSpPr>
          <p:cNvPr id="5" name="4 Dikdörtgen"/>
          <p:cNvSpPr/>
          <p:nvPr/>
        </p:nvSpPr>
        <p:spPr>
          <a:xfrm>
            <a:off x="457200" y="583902"/>
            <a:ext cx="6705600" cy="584775"/>
          </a:xfrm>
          <a:prstGeom prst="rect">
            <a:avLst/>
          </a:prstGeom>
        </p:spPr>
        <p:txBody>
          <a:bodyPr wrap="square">
            <a:spAutoFit/>
          </a:bodyPr>
          <a:lstStyle/>
          <a:p>
            <a:r>
              <a:rPr lang="tr-TR" sz="3200" dirty="0" smtClean="0">
                <a:solidFill>
                  <a:srgbClr val="FF0000"/>
                </a:solidFill>
                <a:latin typeface="+mj-lt"/>
              </a:rPr>
              <a:t>d. </a:t>
            </a:r>
            <a:r>
              <a:rPr lang="en-US" sz="3200" dirty="0" smtClean="0">
                <a:solidFill>
                  <a:srgbClr val="FF0000"/>
                </a:solidFill>
                <a:latin typeface="+mj-lt"/>
              </a:rPr>
              <a:t>Morphea-like </a:t>
            </a:r>
            <a:r>
              <a:rPr lang="tr-TR" sz="3200" dirty="0" err="1" smtClean="0">
                <a:solidFill>
                  <a:srgbClr val="FF0000"/>
                </a:solidFill>
                <a:latin typeface="+mj-lt"/>
              </a:rPr>
              <a:t>Lesions</a:t>
            </a:r>
            <a:endParaRPr lang="tr-TR" sz="3200" dirty="0">
              <a:solidFill>
                <a:srgbClr val="FF0000"/>
              </a:solidFill>
              <a:latin typeface="+mj-lt"/>
            </a:endParaRPr>
          </a:p>
        </p:txBody>
      </p:sp>
      <p:pic>
        <p:nvPicPr>
          <p:cNvPr id="84993" name="Picture 1"/>
          <p:cNvPicPr>
            <a:picLocks noChangeAspect="1" noChangeArrowheads="1"/>
          </p:cNvPicPr>
          <p:nvPr/>
        </p:nvPicPr>
        <p:blipFill>
          <a:blip r:embed="rId2" cstate="print"/>
          <a:srcRect/>
          <a:stretch>
            <a:fillRect/>
          </a:stretch>
        </p:blipFill>
        <p:spPr bwMode="auto">
          <a:xfrm>
            <a:off x="1295400" y="2092007"/>
            <a:ext cx="8420101" cy="4461193"/>
          </a:xfrm>
          <a:prstGeom prst="rect">
            <a:avLst/>
          </a:prstGeom>
          <a:noFill/>
          <a:ln w="9525">
            <a:noFill/>
            <a:miter lim="800000"/>
            <a:headEnd/>
            <a:tailEnd/>
          </a:ln>
        </p:spPr>
      </p:pic>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p:cNvPicPr>
            <a:picLocks noChangeAspect="1" noChangeArrowheads="1"/>
          </p:cNvPicPr>
          <p:nvPr/>
        </p:nvPicPr>
        <p:blipFill>
          <a:blip r:embed="rId2" cstate="print"/>
          <a:srcRect/>
          <a:stretch>
            <a:fillRect/>
          </a:stretch>
        </p:blipFill>
        <p:spPr bwMode="auto">
          <a:xfrm>
            <a:off x="629696" y="2121932"/>
            <a:ext cx="4424903" cy="4362450"/>
          </a:xfrm>
          <a:prstGeom prst="rect">
            <a:avLst/>
          </a:prstGeom>
          <a:noFill/>
          <a:ln w="9525">
            <a:noFill/>
            <a:miter lim="800000"/>
            <a:headEnd/>
            <a:tailEnd/>
          </a:ln>
        </p:spPr>
      </p:pic>
      <p:sp>
        <p:nvSpPr>
          <p:cNvPr id="6" name="5 Dikdörtgen"/>
          <p:cNvSpPr/>
          <p:nvPr/>
        </p:nvSpPr>
        <p:spPr>
          <a:xfrm>
            <a:off x="609600" y="990601"/>
            <a:ext cx="5398529" cy="584775"/>
          </a:xfrm>
          <a:prstGeom prst="rect">
            <a:avLst/>
          </a:prstGeom>
        </p:spPr>
        <p:txBody>
          <a:bodyPr wrap="none">
            <a:spAutoFit/>
          </a:bodyPr>
          <a:lstStyle/>
          <a:p>
            <a:r>
              <a:rPr lang="tr-TR" sz="3200" dirty="0" smtClean="0">
                <a:solidFill>
                  <a:srgbClr val="FF0000"/>
                </a:solidFill>
                <a:latin typeface="+mj-lt"/>
              </a:rPr>
              <a:t>e. </a:t>
            </a:r>
            <a:r>
              <a:rPr lang="tr-TR" sz="3200" dirty="0" err="1" smtClean="0">
                <a:solidFill>
                  <a:srgbClr val="FF0000"/>
                </a:solidFill>
                <a:latin typeface="+mj-lt"/>
              </a:rPr>
              <a:t>Lichen</a:t>
            </a:r>
            <a:r>
              <a:rPr lang="tr-TR" sz="3200" dirty="0" smtClean="0">
                <a:solidFill>
                  <a:srgbClr val="FF0000"/>
                </a:solidFill>
                <a:latin typeface="+mj-lt"/>
              </a:rPr>
              <a:t> </a:t>
            </a:r>
            <a:r>
              <a:rPr lang="tr-TR" sz="3200" dirty="0" err="1" smtClean="0">
                <a:solidFill>
                  <a:srgbClr val="FF0000"/>
                </a:solidFill>
                <a:latin typeface="+mj-lt"/>
              </a:rPr>
              <a:t>sclerosis</a:t>
            </a:r>
            <a:r>
              <a:rPr lang="tr-TR" sz="3200" dirty="0" smtClean="0">
                <a:solidFill>
                  <a:srgbClr val="FF0000"/>
                </a:solidFill>
                <a:latin typeface="+mj-lt"/>
              </a:rPr>
              <a:t>-</a:t>
            </a:r>
            <a:r>
              <a:rPr lang="tr-TR" sz="3200" dirty="0" err="1" smtClean="0">
                <a:solidFill>
                  <a:srgbClr val="FF0000"/>
                </a:solidFill>
                <a:latin typeface="+mj-lt"/>
              </a:rPr>
              <a:t>like</a:t>
            </a:r>
            <a:r>
              <a:rPr lang="tr-TR" sz="3200" dirty="0" smtClean="0">
                <a:solidFill>
                  <a:srgbClr val="FF0000"/>
                </a:solidFill>
                <a:latin typeface="+mj-lt"/>
              </a:rPr>
              <a:t> </a:t>
            </a:r>
            <a:r>
              <a:rPr lang="tr-TR" sz="3200" dirty="0" err="1" smtClean="0">
                <a:solidFill>
                  <a:srgbClr val="FF0000"/>
                </a:solidFill>
                <a:latin typeface="+mj-lt"/>
              </a:rPr>
              <a:t>features</a:t>
            </a:r>
            <a:r>
              <a:rPr lang="tr-TR" sz="3200" dirty="0" smtClean="0">
                <a:solidFill>
                  <a:srgbClr val="FF0000"/>
                </a:solidFill>
                <a:latin typeface="+mj-lt"/>
              </a:rPr>
              <a:t> </a:t>
            </a:r>
            <a:endParaRPr lang="tr-TR" sz="3200" dirty="0">
              <a:solidFill>
                <a:srgbClr val="FF0000"/>
              </a:solidFill>
              <a:latin typeface="+mj-lt"/>
            </a:endParaRPr>
          </a:p>
        </p:txBody>
      </p:sp>
      <p:sp>
        <p:nvSpPr>
          <p:cNvPr id="8" name="7 Dikdörtgen"/>
          <p:cNvSpPr/>
          <p:nvPr/>
        </p:nvSpPr>
        <p:spPr>
          <a:xfrm>
            <a:off x="812800" y="1752600"/>
            <a:ext cx="11379200" cy="369332"/>
          </a:xfrm>
          <a:prstGeom prst="rect">
            <a:avLst/>
          </a:prstGeom>
        </p:spPr>
        <p:txBody>
          <a:bodyPr wrap="square">
            <a:spAutoFit/>
          </a:bodyPr>
          <a:lstStyle/>
          <a:p>
            <a:r>
              <a:rPr lang="en-US" dirty="0" smtClean="0">
                <a:latin typeface="+mj-lt"/>
              </a:rPr>
              <a:t>A </a:t>
            </a:r>
            <a:r>
              <a:rPr lang="en-US" dirty="0" err="1" smtClean="0">
                <a:latin typeface="+mj-lt"/>
              </a:rPr>
              <a:t>dermatosis</a:t>
            </a:r>
            <a:r>
              <a:rPr lang="en-US" dirty="0" smtClean="0">
                <a:latin typeface="+mj-lt"/>
              </a:rPr>
              <a:t> characterized by </a:t>
            </a:r>
            <a:r>
              <a:rPr lang="en-US" dirty="0" smtClean="0">
                <a:solidFill>
                  <a:schemeClr val="accent4"/>
                </a:solidFill>
                <a:latin typeface="+mj-lt"/>
              </a:rPr>
              <a:t>epidermal atrophy and superficial dermal fibrosis</a:t>
            </a:r>
            <a:r>
              <a:rPr lang="en-US" dirty="0" smtClean="0">
                <a:latin typeface="+mj-lt"/>
              </a:rPr>
              <a:t> </a:t>
            </a:r>
            <a:endParaRPr lang="tr-TR" dirty="0">
              <a:latin typeface="+mj-lt"/>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a:picLocks noChangeAspect="1"/>
          </p:cNvPicPr>
          <p:nvPr/>
        </p:nvPicPr>
        <p:blipFill>
          <a:blip r:embed="rId3"/>
          <a:stretch>
            <a:fillRect/>
          </a:stretch>
        </p:blipFill>
        <p:spPr>
          <a:xfrm>
            <a:off x="5181601" y="2299156"/>
            <a:ext cx="2667000" cy="3724275"/>
          </a:xfrm>
          <a:prstGeom prst="rect">
            <a:avLst/>
          </a:prstGeom>
        </p:spPr>
      </p:pic>
      <p:sp>
        <p:nvSpPr>
          <p:cNvPr id="9" name="2 Dikdörtgen"/>
          <p:cNvSpPr/>
          <p:nvPr/>
        </p:nvSpPr>
        <p:spPr>
          <a:xfrm>
            <a:off x="5153968" y="6097510"/>
            <a:ext cx="6783476" cy="350865"/>
          </a:xfrm>
          <a:prstGeom prst="rect">
            <a:avLst/>
          </a:prstGeom>
        </p:spPr>
        <p:txBody>
          <a:bodyPr wrap="square">
            <a:spAutoFit/>
          </a:bodyPr>
          <a:lstStyle/>
          <a:p>
            <a:pPr>
              <a:lnSpc>
                <a:spcPct val="120000"/>
              </a:lnSpc>
            </a:pPr>
            <a:r>
              <a:rPr lang="tr-TR" sz="1400" dirty="0" smtClean="0">
                <a:latin typeface="+mj-lt"/>
                <a:cs typeface="Arial" charset="0"/>
              </a:rPr>
              <a:t>D</a:t>
            </a:r>
            <a:r>
              <a:rPr lang="en-US" sz="1400" dirty="0" err="1" smtClean="0">
                <a:latin typeface="+mj-lt"/>
                <a:cs typeface="Arial" charset="0"/>
              </a:rPr>
              <a:t>ry</a:t>
            </a:r>
            <a:r>
              <a:rPr lang="en-US" sz="1400" dirty="0" smtClean="0">
                <a:latin typeface="+mj-lt"/>
                <a:cs typeface="Arial" charset="0"/>
              </a:rPr>
              <a:t> scaling shiny skin, may have some </a:t>
            </a:r>
            <a:r>
              <a:rPr lang="en-US" sz="1400" dirty="0" smtClean="0">
                <a:solidFill>
                  <a:schemeClr val="accent4"/>
                </a:solidFill>
                <a:latin typeface="+mj-lt"/>
                <a:cs typeface="Arial" charset="0"/>
              </a:rPr>
              <a:t>cigarette paper wrinkling</a:t>
            </a:r>
            <a:r>
              <a:rPr lang="en-US" sz="1400" dirty="0" smtClean="0">
                <a:latin typeface="+mj-lt"/>
                <a:cs typeface="Arial" charset="0"/>
              </a:rPr>
              <a:t> of skin: lichen</a:t>
            </a:r>
            <a:r>
              <a:rPr lang="tr-TR" sz="1400" dirty="0" smtClean="0">
                <a:latin typeface="+mj-lt"/>
                <a:cs typeface="Arial" charset="0"/>
              </a:rPr>
              <a:t> </a:t>
            </a:r>
            <a:r>
              <a:rPr lang="en-US" sz="1400" dirty="0" err="1" smtClean="0">
                <a:latin typeface="+mj-lt"/>
                <a:cs typeface="Arial" charset="0"/>
              </a:rPr>
              <a:t>sclerosus</a:t>
            </a:r>
            <a:endParaRPr lang="tr-TR" sz="1400" dirty="0">
              <a:latin typeface="+mj-lt"/>
            </a:endParaRPr>
          </a:p>
        </p:txBody>
      </p:sp>
      <p:sp>
        <p:nvSpPr>
          <p:cNvPr id="10" name="Line 1038"/>
          <p:cNvSpPr>
            <a:spLocks noChangeShapeType="1"/>
          </p:cNvSpPr>
          <p:nvPr/>
        </p:nvSpPr>
        <p:spPr bwMode="auto">
          <a:xfrm flipH="1">
            <a:off x="7072225" y="2919257"/>
            <a:ext cx="482599" cy="228600"/>
          </a:xfrm>
          <a:prstGeom prst="line">
            <a:avLst/>
          </a:prstGeom>
          <a:noFill/>
          <a:ln w="38100">
            <a:solidFill>
              <a:schemeClr val="tx2">
                <a:lumMod val="50000"/>
              </a:schemeClr>
            </a:solidFill>
            <a:round/>
            <a:headEnd/>
            <a:tailEnd type="triangle" w="med" len="med"/>
          </a:ln>
        </p:spPr>
        <p:txBody>
          <a:bodyPr/>
          <a:lstStyle/>
          <a:p>
            <a:pPr>
              <a:defRPr/>
            </a:pPr>
            <a:endParaRPr lang="en-US" dirty="0">
              <a:cs typeface="+mn-cs"/>
            </a:endParaRPr>
          </a:p>
        </p:txBody>
      </p:sp>
      <p:sp>
        <p:nvSpPr>
          <p:cNvPr id="11" name="Line 1038"/>
          <p:cNvSpPr>
            <a:spLocks noChangeShapeType="1"/>
          </p:cNvSpPr>
          <p:nvPr/>
        </p:nvSpPr>
        <p:spPr bwMode="auto">
          <a:xfrm flipH="1">
            <a:off x="3337624" y="3603214"/>
            <a:ext cx="482599" cy="228600"/>
          </a:xfrm>
          <a:prstGeom prst="line">
            <a:avLst/>
          </a:prstGeom>
          <a:noFill/>
          <a:ln w="38100">
            <a:solidFill>
              <a:schemeClr val="tx2">
                <a:lumMod val="50000"/>
              </a:schemeClr>
            </a:solidFill>
            <a:round/>
            <a:headEnd/>
            <a:tailEnd type="triangle" w="med" len="med"/>
          </a:ln>
        </p:spPr>
        <p:txBody>
          <a:bodyPr/>
          <a:lstStyle/>
          <a:p>
            <a:pPr>
              <a:defRPr/>
            </a:pPr>
            <a:endParaRPr lang="en-US" dirty="0">
              <a:cs typeface="+mn-cs"/>
            </a:endParaRPr>
          </a:p>
        </p:txBody>
      </p:sp>
      <p:sp>
        <p:nvSpPr>
          <p:cNvPr id="12" name="object 70"/>
          <p:cNvSpPr/>
          <p:nvPr/>
        </p:nvSpPr>
        <p:spPr>
          <a:xfrm>
            <a:off x="7975602" y="2299155"/>
            <a:ext cx="3378197" cy="3707701"/>
          </a:xfrm>
          <a:prstGeom prst="rect">
            <a:avLst/>
          </a:prstGeom>
          <a:blipFill>
            <a:blip r:embed="rId4" cstate="print"/>
            <a:stretch>
              <a:fillRect/>
            </a:stretch>
          </a:blipFill>
        </p:spPr>
        <p:txBody>
          <a:bodyPr wrap="square" lIns="0" tIns="0" rIns="0" bIns="0" rtlCol="0"/>
          <a:lstStyle/>
          <a:p>
            <a:endParaRPr/>
          </a:p>
        </p:txBody>
      </p:sp>
      <p:sp>
        <p:nvSpPr>
          <p:cNvPr id="13"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7"/>
          <p:cNvSpPr/>
          <p:nvPr/>
        </p:nvSpPr>
        <p:spPr>
          <a:xfrm>
            <a:off x="7518400" y="3733800"/>
            <a:ext cx="3225800" cy="2264664"/>
          </a:xfrm>
          <a:prstGeom prst="rect">
            <a:avLst/>
          </a:prstGeom>
          <a:blipFill>
            <a:blip r:embed="rId3" cstate="print"/>
            <a:stretch>
              <a:fillRect/>
            </a:stretch>
          </a:blipFill>
        </p:spPr>
        <p:txBody>
          <a:bodyPr wrap="square" lIns="0" tIns="0" rIns="0" bIns="0" rtlCol="0"/>
          <a:lstStyle/>
          <a:p>
            <a:endParaRPr/>
          </a:p>
        </p:txBody>
      </p:sp>
      <p:sp>
        <p:nvSpPr>
          <p:cNvPr id="4" name="object 69"/>
          <p:cNvSpPr txBox="1">
            <a:spLocks/>
          </p:cNvSpPr>
          <p:nvPr/>
        </p:nvSpPr>
        <p:spPr>
          <a:xfrm>
            <a:off x="203200" y="594956"/>
            <a:ext cx="11379200" cy="1347625"/>
          </a:xfrm>
          <a:prstGeom prst="rect">
            <a:avLst/>
          </a:prstGeom>
        </p:spPr>
        <p:txBody>
          <a:bodyPr vert="horz" wrap="square" lIns="0" tIns="359232" rIns="0" bIns="0" rtlCol="0" anchor="ctr">
            <a:spAutoFit/>
          </a:bodyPr>
          <a:lstStyle/>
          <a:p>
            <a:pPr marL="261620">
              <a:spcBef>
                <a:spcPct val="0"/>
              </a:spcBef>
              <a:defRPr/>
            </a:pPr>
            <a:r>
              <a:rPr kumimoji="0" lang="tr-TR" sz="3200" i="0" u="none" strike="noStrike" kern="1200" cap="none" spc="-5" normalizeH="0" baseline="0" noProof="0" dirty="0" smtClean="0">
                <a:ln>
                  <a:noFill/>
                </a:ln>
                <a:solidFill>
                  <a:srgbClr val="FF0000"/>
                </a:solidFill>
                <a:effectLst/>
                <a:uLnTx/>
                <a:uFillTx/>
                <a:latin typeface="+mj-lt"/>
                <a:ea typeface="+mj-ea"/>
                <a:cs typeface="+mj-cs"/>
              </a:rPr>
              <a:t>Skin &amp; </a:t>
            </a:r>
            <a:r>
              <a:rPr lang="en-US" sz="3200" dirty="0" smtClean="0">
                <a:solidFill>
                  <a:srgbClr val="FF0000"/>
                </a:solidFill>
                <a:latin typeface="+mj-lt"/>
              </a:rPr>
              <a:t>appendages</a:t>
            </a:r>
            <a:endParaRPr lang="tr-TR" sz="3200" spc="-5" dirty="0" smtClean="0">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i="0" u="none" strike="noStrike" kern="1200" cap="none" spc="-5" normalizeH="0" baseline="0" noProof="0" dirty="0">
              <a:ln>
                <a:noFill/>
              </a:ln>
              <a:solidFill>
                <a:srgbClr val="FF0000"/>
              </a:solidFill>
              <a:effectLst/>
              <a:uLnTx/>
              <a:uFillTx/>
              <a:latin typeface="+mj-lt"/>
              <a:ea typeface="+mj-ea"/>
              <a:cs typeface="+mj-cs"/>
            </a:endParaRPr>
          </a:p>
        </p:txBody>
      </p:sp>
      <p:pic>
        <p:nvPicPr>
          <p:cNvPr id="47108" name="Picture 4"/>
          <p:cNvPicPr>
            <a:picLocks noChangeAspect="1" noChangeArrowheads="1"/>
          </p:cNvPicPr>
          <p:nvPr/>
        </p:nvPicPr>
        <p:blipFill>
          <a:blip r:embed="rId4" cstate="print"/>
          <a:srcRect/>
          <a:stretch>
            <a:fillRect/>
          </a:stretch>
        </p:blipFill>
        <p:spPr bwMode="auto">
          <a:xfrm>
            <a:off x="4470400" y="3810000"/>
            <a:ext cx="2438400" cy="1905000"/>
          </a:xfrm>
          <a:prstGeom prst="rect">
            <a:avLst/>
          </a:prstGeom>
          <a:noFill/>
          <a:ln w="9525">
            <a:noFill/>
            <a:miter lim="800000"/>
            <a:headEnd/>
            <a:tailEnd/>
          </a:ln>
        </p:spPr>
      </p:pic>
      <p:pic>
        <p:nvPicPr>
          <p:cNvPr id="47109" name="Picture 5"/>
          <p:cNvPicPr>
            <a:picLocks noChangeAspect="1" noChangeArrowheads="1"/>
          </p:cNvPicPr>
          <p:nvPr/>
        </p:nvPicPr>
        <p:blipFill>
          <a:blip r:embed="rId5" cstate="print"/>
          <a:srcRect/>
          <a:stretch>
            <a:fillRect/>
          </a:stretch>
        </p:blipFill>
        <p:spPr bwMode="auto">
          <a:xfrm>
            <a:off x="914400" y="3886200"/>
            <a:ext cx="2641600" cy="1905000"/>
          </a:xfrm>
          <a:prstGeom prst="rect">
            <a:avLst/>
          </a:prstGeom>
          <a:noFill/>
          <a:ln w="9525">
            <a:noFill/>
            <a:miter lim="800000"/>
            <a:headEnd/>
            <a:tailEnd/>
          </a:ln>
        </p:spPr>
      </p:pic>
      <p:sp>
        <p:nvSpPr>
          <p:cNvPr id="14" name="Text Box 1"/>
          <p:cNvSpPr txBox="1">
            <a:spLocks noChangeArrowheads="1"/>
          </p:cNvSpPr>
          <p:nvPr/>
        </p:nvSpPr>
        <p:spPr bwMode="auto">
          <a:xfrm>
            <a:off x="4355263" y="5964198"/>
            <a:ext cx="3302000" cy="914400"/>
          </a:xfrm>
          <a:prstGeom prst="rect">
            <a:avLst/>
          </a:prstGeom>
          <a:noFill/>
          <a:ln w="9525">
            <a:noFill/>
            <a:round/>
            <a:headEnd/>
            <a:tailEnd/>
          </a:ln>
          <a:effectLst/>
        </p:spPr>
        <p:txBody>
          <a:bodyPr lIns="0" tIns="0" rIns="0" bIns="0"/>
          <a:lstStyle/>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tr-TR" sz="900" dirty="0" smtClean="0">
                <a:latin typeface="Arial" charset="0"/>
                <a:ea typeface="msgothic" charset="0"/>
                <a:cs typeface="msgothic" charset="0"/>
              </a:rPr>
              <a:t>(</a:t>
            </a:r>
            <a:r>
              <a:rPr lang="en-GB" sz="900" dirty="0" smtClean="0">
                <a:latin typeface="Arial" charset="0"/>
                <a:ea typeface="msgothic" charset="0"/>
                <a:cs typeface="msgothic" charset="0"/>
              </a:rPr>
              <a:t>Lichen </a:t>
            </a:r>
            <a:r>
              <a:rPr lang="en-GB" sz="900" dirty="0" err="1" smtClean="0">
                <a:latin typeface="Arial" charset="0"/>
                <a:ea typeface="msgothic" charset="0"/>
                <a:cs typeface="msgothic" charset="0"/>
              </a:rPr>
              <a:t>planus</a:t>
            </a:r>
            <a:r>
              <a:rPr lang="en-GB" sz="900" dirty="0" smtClean="0">
                <a:latin typeface="Arial" charset="0"/>
                <a:ea typeface="msgothic" charset="0"/>
                <a:cs typeface="msgothic" charset="0"/>
              </a:rPr>
              <a:t> lesions of the nails showing thinning of the nail plate, longitudinal lines, and </a:t>
            </a:r>
            <a:r>
              <a:rPr lang="en-GB" sz="900" dirty="0" err="1" smtClean="0">
                <a:latin typeface="Arial" charset="0"/>
                <a:ea typeface="msgothic" charset="0"/>
                <a:cs typeface="msgothic" charset="0"/>
              </a:rPr>
              <a:t>pterygium</a:t>
            </a:r>
            <a:r>
              <a:rPr lang="en-GB" sz="900" dirty="0" smtClean="0">
                <a:latin typeface="Arial" charset="0"/>
                <a:ea typeface="msgothic" charset="0"/>
                <a:cs typeface="msgothic" charset="0"/>
              </a:rPr>
              <a:t> formation. </a:t>
            </a:r>
            <a:endParaRPr lang="tr-TR" sz="900" dirty="0" smtClean="0"/>
          </a:p>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900" dirty="0">
              <a:solidFill>
                <a:srgbClr val="000000"/>
              </a:solidFill>
              <a:latin typeface="Arial" charset="0"/>
              <a:ea typeface="msgothic" charset="0"/>
              <a:cs typeface="msgothic" charset="0"/>
            </a:endParaRPr>
          </a:p>
        </p:txBody>
      </p:sp>
      <p:sp>
        <p:nvSpPr>
          <p:cNvPr id="17" name="16 Dikdörtgen"/>
          <p:cNvSpPr/>
          <p:nvPr/>
        </p:nvSpPr>
        <p:spPr>
          <a:xfrm>
            <a:off x="609600" y="5867400"/>
            <a:ext cx="3454400" cy="553998"/>
          </a:xfrm>
          <a:prstGeom prst="rect">
            <a:avLst/>
          </a:prstGeom>
        </p:spPr>
        <p:txBody>
          <a:bodyPr wrap="square">
            <a:spAutoFit/>
          </a:bodyPr>
          <a:lstStyle/>
          <a:p>
            <a:pPr>
              <a:lnSpc>
                <a:spcPct val="150000"/>
              </a:lnSpc>
            </a:pPr>
            <a:r>
              <a:rPr lang="en-US" sz="1000" dirty="0" smtClean="0"/>
              <a:t>Hair thinning in </a:t>
            </a:r>
            <a:r>
              <a:rPr lang="en-US" sz="1000" dirty="0" err="1" smtClean="0"/>
              <a:t>frontoparietal</a:t>
            </a:r>
            <a:r>
              <a:rPr lang="en-US" sz="1000" dirty="0" smtClean="0"/>
              <a:t> region, with SPARSE and fragile hair. Prominent temporal alopecia in patient</a:t>
            </a:r>
            <a:endParaRPr lang="tr-TR" sz="1000" dirty="0"/>
          </a:p>
        </p:txBody>
      </p:sp>
      <p:sp>
        <p:nvSpPr>
          <p:cNvPr id="20" name="object 7"/>
          <p:cNvSpPr/>
          <p:nvPr/>
        </p:nvSpPr>
        <p:spPr>
          <a:xfrm>
            <a:off x="3935325" y="3679936"/>
            <a:ext cx="3352800" cy="2264664"/>
          </a:xfrm>
          <a:prstGeom prst="rect">
            <a:avLst/>
          </a:prstGeom>
          <a:blipFill>
            <a:blip r:embed="rId3" cstate="print"/>
            <a:stretch>
              <a:fillRect/>
            </a:stretch>
          </a:blipFill>
        </p:spPr>
        <p:txBody>
          <a:bodyPr wrap="square" lIns="0" tIns="0" rIns="0" bIns="0" rtlCol="0"/>
          <a:lstStyle/>
          <a:p>
            <a:endParaRPr/>
          </a:p>
        </p:txBody>
      </p:sp>
      <p:sp>
        <p:nvSpPr>
          <p:cNvPr id="21" name="object 7"/>
          <p:cNvSpPr/>
          <p:nvPr/>
        </p:nvSpPr>
        <p:spPr>
          <a:xfrm>
            <a:off x="508000" y="3733800"/>
            <a:ext cx="3352800" cy="2264664"/>
          </a:xfrm>
          <a:prstGeom prst="rect">
            <a:avLst/>
          </a:prstGeom>
          <a:blipFill>
            <a:blip r:embed="rId3" cstate="print"/>
            <a:stretch>
              <a:fillRect/>
            </a:stretch>
          </a:blipFill>
        </p:spPr>
        <p:txBody>
          <a:bodyPr wrap="square" lIns="0" tIns="0" rIns="0" bIns="0" rtlCol="0"/>
          <a:lstStyle/>
          <a:p>
            <a:endParaRPr/>
          </a:p>
        </p:txBody>
      </p:sp>
      <p:sp>
        <p:nvSpPr>
          <p:cNvPr id="16" name="15 Dikdörtgen"/>
          <p:cNvSpPr/>
          <p:nvPr/>
        </p:nvSpPr>
        <p:spPr>
          <a:xfrm>
            <a:off x="914400" y="1524001"/>
            <a:ext cx="10668000" cy="1892826"/>
          </a:xfrm>
          <a:prstGeom prst="rect">
            <a:avLst/>
          </a:prstGeom>
        </p:spPr>
        <p:txBody>
          <a:bodyPr wrap="square">
            <a:spAutoFit/>
          </a:bodyPr>
          <a:lstStyle/>
          <a:p>
            <a:pPr>
              <a:lnSpc>
                <a:spcPct val="150000"/>
              </a:lnSpc>
            </a:pPr>
            <a:r>
              <a:rPr lang="tr-TR" sz="2400" b="1" spc="-5" dirty="0" smtClean="0">
                <a:solidFill>
                  <a:srgbClr val="0070C0"/>
                </a:solidFill>
                <a:latin typeface="Trebuchet MS"/>
                <a:cs typeface="Arial"/>
              </a:rPr>
              <a:t>Sign and Sypmtoms</a:t>
            </a:r>
            <a:r>
              <a:rPr lang="tr-TR" sz="2400" b="1" dirty="0" smtClean="0">
                <a:solidFill>
                  <a:srgbClr val="0070C0"/>
                </a:solidFill>
              </a:rPr>
              <a:t> </a:t>
            </a:r>
            <a:r>
              <a:rPr lang="en-US" sz="2400" b="1" dirty="0" smtClean="0">
                <a:solidFill>
                  <a:srgbClr val="0070C0"/>
                </a:solidFill>
                <a:latin typeface="+mj-lt"/>
              </a:rPr>
              <a:t>In advanced cases </a:t>
            </a:r>
          </a:p>
          <a:p>
            <a:pPr>
              <a:lnSpc>
                <a:spcPct val="150000"/>
              </a:lnSpc>
            </a:pPr>
            <a:r>
              <a:rPr lang="en-US" dirty="0" smtClean="0">
                <a:latin typeface="+mj-lt"/>
              </a:rPr>
              <a:t>Scalp alopecia, loss of body hair, </a:t>
            </a:r>
          </a:p>
          <a:p>
            <a:pPr>
              <a:lnSpc>
                <a:spcPct val="150000"/>
              </a:lnSpc>
            </a:pPr>
            <a:r>
              <a:rPr lang="en-US" dirty="0" smtClean="0">
                <a:solidFill>
                  <a:schemeClr val="accent6">
                    <a:lumMod val="50000"/>
                  </a:schemeClr>
                </a:solidFill>
                <a:latin typeface="+mj-lt"/>
              </a:rPr>
              <a:t>Sclerosis provokes functional impairment with severe joint contractures. </a:t>
            </a:r>
            <a:endParaRPr lang="tr-TR" dirty="0" smtClean="0">
              <a:solidFill>
                <a:schemeClr val="accent6">
                  <a:lumMod val="50000"/>
                </a:schemeClr>
              </a:solidFill>
              <a:latin typeface="+mj-lt"/>
            </a:endParaRPr>
          </a:p>
          <a:p>
            <a:pPr>
              <a:lnSpc>
                <a:spcPct val="150000"/>
              </a:lnSpc>
            </a:pPr>
            <a:r>
              <a:rPr lang="en-US" dirty="0" smtClean="0">
                <a:solidFill>
                  <a:schemeClr val="accent6">
                    <a:lumMod val="50000"/>
                  </a:schemeClr>
                </a:solidFill>
                <a:latin typeface="+mj-lt"/>
              </a:rPr>
              <a:t>Nail dystrophy, longitudinal ridging, nail splitting or nail loss. </a:t>
            </a:r>
            <a:endParaRPr lang="tr-TR" dirty="0" smtClean="0">
              <a:solidFill>
                <a:schemeClr val="accent6">
                  <a:lumMod val="50000"/>
                </a:schemeClr>
              </a:solidFill>
              <a:latin typeface="+mj-lt"/>
            </a:endParaRPr>
          </a:p>
        </p:txBody>
      </p:sp>
      <p:sp>
        <p:nvSpPr>
          <p:cNvPr id="13" name="12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9" name="Picture 1"/>
          <p:cNvPicPr>
            <a:picLocks noChangeAspect="1" noChangeArrowheads="1"/>
          </p:cNvPicPr>
          <p:nvPr/>
        </p:nvPicPr>
        <p:blipFill>
          <a:blip r:embed="rId6" cstate="print"/>
          <a:srcRect/>
          <a:stretch>
            <a:fillRect/>
          </a:stretch>
        </p:blipFill>
        <p:spPr bwMode="auto">
          <a:xfrm>
            <a:off x="8077200" y="3947266"/>
            <a:ext cx="2438400" cy="1920133"/>
          </a:xfrm>
          <a:prstGeom prst="rect">
            <a:avLst/>
          </a:prstGeom>
          <a:noFill/>
          <a:ln w="9525">
            <a:noFill/>
            <a:miter lim="800000"/>
            <a:headEnd/>
            <a:tailEnd/>
          </a:ln>
        </p:spPr>
      </p:pic>
      <p:sp>
        <p:nvSpPr>
          <p:cNvPr id="23" name="2 Dikdörtgen"/>
          <p:cNvSpPr/>
          <p:nvPr/>
        </p:nvSpPr>
        <p:spPr>
          <a:xfrm>
            <a:off x="7772400" y="5944600"/>
            <a:ext cx="4064000" cy="369332"/>
          </a:xfrm>
          <a:prstGeom prst="rect">
            <a:avLst/>
          </a:prstGeom>
        </p:spPr>
        <p:txBody>
          <a:bodyPr wrap="square">
            <a:spAutoFit/>
          </a:bodyPr>
          <a:lstStyle/>
          <a:p>
            <a:pPr>
              <a:lnSpc>
                <a:spcPct val="150000"/>
              </a:lnSpc>
            </a:pPr>
            <a:r>
              <a:rPr lang="en-US" sz="1200" b="1" dirty="0" smtClean="0">
                <a:solidFill>
                  <a:schemeClr val="accent6">
                    <a:lumMod val="50000"/>
                  </a:schemeClr>
                </a:solidFill>
              </a:rPr>
              <a:t>Nail dystrophy</a:t>
            </a:r>
            <a:r>
              <a:rPr lang="en-US" sz="1200" dirty="0" smtClean="0">
                <a:solidFill>
                  <a:schemeClr val="accent6">
                    <a:lumMod val="50000"/>
                  </a:schemeClr>
                </a:solidFill>
              </a:rPr>
              <a:t>, longitudinal ridging, nail splitting or nail loss. </a:t>
            </a:r>
            <a:endParaRPr lang="tr-TR" sz="1200" dirty="0" smtClean="0">
              <a:solidFill>
                <a:schemeClr val="accent6">
                  <a:lumMod val="50000"/>
                </a:schemeClr>
              </a:solidFill>
            </a:endParaRPr>
          </a:p>
        </p:txBody>
      </p:sp>
      <p:sp>
        <p:nvSpPr>
          <p:cNvPr id="2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7" descr="kim2"/>
          <p:cNvPicPr>
            <a:picLocks noChangeAspect="1" noChangeArrowheads="1"/>
          </p:cNvPicPr>
          <p:nvPr/>
        </p:nvPicPr>
        <p:blipFill>
          <a:blip r:embed="rId3" cstate="print"/>
          <a:srcRect l="10001" t="32068" r="16667" b="32912"/>
          <a:stretch>
            <a:fillRect/>
          </a:stretch>
        </p:blipFill>
        <p:spPr bwMode="auto">
          <a:xfrm>
            <a:off x="609600" y="4038600"/>
            <a:ext cx="5588000" cy="2438400"/>
          </a:xfrm>
          <a:prstGeom prst="roundRect">
            <a:avLst/>
          </a:prstGeom>
          <a:ln w="57150">
            <a:noFill/>
          </a:ln>
          <a:effectLst>
            <a:outerShdw blurRad="50800" dist="38100" dir="2700000" algn="tl" rotWithShape="0">
              <a:prstClr val="black">
                <a:alpha val="40000"/>
              </a:prstClr>
            </a:outerShdw>
          </a:effectLst>
        </p:spPr>
      </p:pic>
      <p:sp>
        <p:nvSpPr>
          <p:cNvPr id="40965" name="Text Box 8"/>
          <p:cNvSpPr txBox="1">
            <a:spLocks noChangeArrowheads="1"/>
          </p:cNvSpPr>
          <p:nvPr/>
        </p:nvSpPr>
        <p:spPr bwMode="auto">
          <a:xfrm>
            <a:off x="508000" y="914401"/>
            <a:ext cx="8432800" cy="584775"/>
          </a:xfrm>
          <a:prstGeom prst="rect">
            <a:avLst/>
          </a:prstGeom>
          <a:noFill/>
          <a:ln w="9525">
            <a:noFill/>
            <a:miter lim="800000"/>
            <a:headEnd/>
            <a:tailEnd/>
          </a:ln>
        </p:spPr>
        <p:txBody>
          <a:bodyPr>
            <a:spAutoFit/>
          </a:bodyPr>
          <a:lstStyle/>
          <a:p>
            <a:pPr eaLnBrk="0" hangingPunct="0">
              <a:defRPr/>
            </a:pPr>
            <a:r>
              <a:rPr lang="en-US" sz="3200" dirty="0">
                <a:solidFill>
                  <a:srgbClr val="FF0000"/>
                </a:solidFill>
                <a:latin typeface="+mj-lt"/>
                <a:ea typeface="+mj-ea"/>
              </a:rPr>
              <a:t>Oral Mucosa cGVHD</a:t>
            </a:r>
          </a:p>
        </p:txBody>
      </p:sp>
      <p:sp>
        <p:nvSpPr>
          <p:cNvPr id="29702" name="Text Box 9"/>
          <p:cNvSpPr txBox="1">
            <a:spLocks noChangeArrowheads="1"/>
          </p:cNvSpPr>
          <p:nvPr/>
        </p:nvSpPr>
        <p:spPr bwMode="auto">
          <a:xfrm>
            <a:off x="914400" y="2286000"/>
            <a:ext cx="3251200" cy="1200329"/>
          </a:xfrm>
          <a:prstGeom prst="rect">
            <a:avLst/>
          </a:prstGeom>
          <a:noFill/>
          <a:ln w="9525">
            <a:noFill/>
            <a:miter lim="800000"/>
            <a:headEnd/>
            <a:tailEnd/>
          </a:ln>
        </p:spPr>
        <p:txBody>
          <a:bodyPr wrap="square">
            <a:spAutoFit/>
          </a:bodyPr>
          <a:lstStyle/>
          <a:p>
            <a:pPr algn="ctr" eaLnBrk="0" hangingPunct="0">
              <a:defRPr/>
            </a:pPr>
            <a:r>
              <a:rPr lang="en-US" dirty="0" err="1" smtClean="0">
                <a:cs typeface="Arial" charset="0"/>
              </a:rPr>
              <a:t>erythema</a:t>
            </a:r>
            <a:r>
              <a:rPr lang="en-US" dirty="0" smtClean="0">
                <a:cs typeface="Arial" charset="0"/>
              </a:rPr>
              <a:t>, flat </a:t>
            </a:r>
            <a:r>
              <a:rPr lang="en-US" dirty="0" err="1" smtClean="0">
                <a:cs typeface="Arial" charset="0"/>
              </a:rPr>
              <a:t>villi</a:t>
            </a:r>
            <a:r>
              <a:rPr lang="en-US" dirty="0" smtClean="0">
                <a:cs typeface="Arial" charset="0"/>
              </a:rPr>
              <a:t>, </a:t>
            </a:r>
            <a:r>
              <a:rPr lang="en-US" dirty="0" err="1" smtClean="0">
                <a:cs typeface="Arial" charset="0"/>
              </a:rPr>
              <a:t>sclerodermatous</a:t>
            </a:r>
            <a:r>
              <a:rPr lang="en-US" dirty="0" smtClean="0">
                <a:cs typeface="Arial" charset="0"/>
              </a:rPr>
              <a:t> fibrosis that causes her to be unable to open her mouth</a:t>
            </a:r>
            <a:endParaRPr lang="en-US" b="1" dirty="0">
              <a:solidFill>
                <a:schemeClr val="tx2">
                  <a:lumMod val="50000"/>
                </a:schemeClr>
              </a:solidFill>
              <a:cs typeface="Arial" pitchFamily="34" charset="0"/>
            </a:endParaRPr>
          </a:p>
        </p:txBody>
      </p:sp>
      <p:sp>
        <p:nvSpPr>
          <p:cNvPr id="29703" name="Text Box 10"/>
          <p:cNvSpPr txBox="1">
            <a:spLocks noChangeArrowheads="1"/>
          </p:cNvSpPr>
          <p:nvPr/>
        </p:nvSpPr>
        <p:spPr bwMode="auto">
          <a:xfrm>
            <a:off x="5384800" y="1752600"/>
            <a:ext cx="3657600" cy="369332"/>
          </a:xfrm>
          <a:prstGeom prst="rect">
            <a:avLst/>
          </a:prstGeom>
          <a:noFill/>
          <a:ln w="9525">
            <a:noFill/>
            <a:miter lim="800000"/>
            <a:headEnd/>
            <a:tailEnd/>
          </a:ln>
        </p:spPr>
        <p:txBody>
          <a:bodyPr>
            <a:spAutoFit/>
          </a:bodyPr>
          <a:lstStyle/>
          <a:p>
            <a:pPr algn="ctr" eaLnBrk="0" hangingPunct="0">
              <a:spcBef>
                <a:spcPct val="50000"/>
              </a:spcBef>
              <a:defRPr/>
            </a:pPr>
            <a:r>
              <a:rPr lang="en-US" dirty="0" smtClean="0">
                <a:cs typeface="Arial" charset="0"/>
              </a:rPr>
              <a:t>lingual ulceration</a:t>
            </a:r>
            <a:endParaRPr lang="en-US" b="1" dirty="0">
              <a:solidFill>
                <a:schemeClr val="tx2">
                  <a:lumMod val="50000"/>
                </a:schemeClr>
              </a:solidFill>
              <a:cs typeface="Arial" pitchFamily="34" charset="0"/>
            </a:endParaRPr>
          </a:p>
        </p:txBody>
      </p:sp>
      <p:sp>
        <p:nvSpPr>
          <p:cNvPr id="37896" name="Text Box 11"/>
          <p:cNvSpPr txBox="1">
            <a:spLocks noChangeArrowheads="1"/>
          </p:cNvSpPr>
          <p:nvPr/>
        </p:nvSpPr>
        <p:spPr bwMode="auto">
          <a:xfrm>
            <a:off x="10494434" y="4832350"/>
            <a:ext cx="1697567" cy="366712"/>
          </a:xfrm>
          <a:prstGeom prst="rect">
            <a:avLst/>
          </a:prstGeom>
          <a:noFill/>
          <a:ln w="9525">
            <a:noFill/>
            <a:miter lim="800000"/>
            <a:headEnd/>
            <a:tailEnd/>
          </a:ln>
        </p:spPr>
        <p:txBody>
          <a:bodyPr>
            <a:spAutoFit/>
          </a:bodyPr>
          <a:lstStyle/>
          <a:p>
            <a:pPr eaLnBrk="0" hangingPunct="0">
              <a:spcBef>
                <a:spcPct val="50000"/>
              </a:spcBef>
            </a:pPr>
            <a:endParaRPr lang="tr-TR"/>
          </a:p>
        </p:txBody>
      </p:sp>
      <p:sp>
        <p:nvSpPr>
          <p:cNvPr id="37897" name="Text Box 12"/>
          <p:cNvSpPr txBox="1">
            <a:spLocks noChangeArrowheads="1"/>
          </p:cNvSpPr>
          <p:nvPr/>
        </p:nvSpPr>
        <p:spPr bwMode="auto">
          <a:xfrm>
            <a:off x="10058401" y="4643438"/>
            <a:ext cx="1443567" cy="366713"/>
          </a:xfrm>
          <a:prstGeom prst="rect">
            <a:avLst/>
          </a:prstGeom>
          <a:noFill/>
          <a:ln w="9525">
            <a:noFill/>
            <a:miter lim="800000"/>
            <a:headEnd/>
            <a:tailEnd/>
          </a:ln>
        </p:spPr>
        <p:txBody>
          <a:bodyPr>
            <a:spAutoFit/>
          </a:bodyPr>
          <a:lstStyle/>
          <a:p>
            <a:pPr eaLnBrk="0" hangingPunct="0"/>
            <a:endParaRPr lang="tr-TR"/>
          </a:p>
        </p:txBody>
      </p:sp>
      <p:sp>
        <p:nvSpPr>
          <p:cNvPr id="29706" name="Text Box 13"/>
          <p:cNvSpPr txBox="1">
            <a:spLocks noChangeArrowheads="1"/>
          </p:cNvSpPr>
          <p:nvPr/>
        </p:nvSpPr>
        <p:spPr bwMode="auto">
          <a:xfrm>
            <a:off x="8940800" y="3733800"/>
            <a:ext cx="3048000" cy="646331"/>
          </a:xfrm>
          <a:prstGeom prst="rect">
            <a:avLst/>
          </a:prstGeom>
          <a:noFill/>
          <a:ln w="9525">
            <a:noFill/>
            <a:miter lim="800000"/>
            <a:headEnd/>
            <a:tailEnd/>
          </a:ln>
        </p:spPr>
        <p:txBody>
          <a:bodyPr wrap="square">
            <a:spAutoFit/>
          </a:bodyPr>
          <a:lstStyle/>
          <a:p>
            <a:pPr algn="ctr" eaLnBrk="0" hangingPunct="0">
              <a:defRPr/>
            </a:pPr>
            <a:r>
              <a:rPr lang="en-US" dirty="0" err="1" smtClean="0">
                <a:cs typeface="Arial" charset="0"/>
              </a:rPr>
              <a:t>erythema</a:t>
            </a:r>
            <a:r>
              <a:rPr lang="en-US" dirty="0" smtClean="0">
                <a:cs typeface="Arial" charset="0"/>
              </a:rPr>
              <a:t> with </a:t>
            </a:r>
            <a:r>
              <a:rPr lang="en-US" dirty="0" err="1" smtClean="0">
                <a:cs typeface="Arial" charset="0"/>
              </a:rPr>
              <a:t>lichenoid</a:t>
            </a:r>
            <a:r>
              <a:rPr lang="en-US" dirty="0" smtClean="0">
                <a:cs typeface="Arial" charset="0"/>
              </a:rPr>
              <a:t> lesions</a:t>
            </a:r>
            <a:endParaRPr lang="en-US" b="1" dirty="0">
              <a:solidFill>
                <a:schemeClr val="tx2">
                  <a:lumMod val="50000"/>
                </a:schemeClr>
              </a:solidFill>
              <a:cs typeface="Arial" pitchFamily="34" charset="0"/>
            </a:endParaRPr>
          </a:p>
        </p:txBody>
      </p:sp>
      <p:pic>
        <p:nvPicPr>
          <p:cNvPr id="29699" name="Picture 6"/>
          <p:cNvPicPr>
            <a:picLocks noChangeAspect="1" noChangeArrowheads="1"/>
          </p:cNvPicPr>
          <p:nvPr/>
        </p:nvPicPr>
        <p:blipFill>
          <a:blip r:embed="rId4" cstate="print"/>
          <a:srcRect/>
          <a:stretch>
            <a:fillRect/>
          </a:stretch>
        </p:blipFill>
        <p:spPr bwMode="auto">
          <a:xfrm>
            <a:off x="5080000" y="2133600"/>
            <a:ext cx="3860800" cy="2438400"/>
          </a:xfrm>
          <a:prstGeom prst="roundRect">
            <a:avLst/>
          </a:prstGeom>
          <a:ln w="57150">
            <a:noFill/>
          </a:ln>
          <a:effectLst>
            <a:outerShdw blurRad="50800" dist="38100" dir="2700000" algn="tl" rotWithShape="0">
              <a:prstClr val="black">
                <a:alpha val="40000"/>
              </a:prstClr>
            </a:outerShdw>
          </a:effectLst>
        </p:spPr>
      </p:pic>
      <p:pic>
        <p:nvPicPr>
          <p:cNvPr id="29698" name="Picture 3" descr="GVHD Lichenoid oral Leheie 1991"/>
          <p:cNvPicPr>
            <a:picLocks noChangeAspect="1" noChangeArrowheads="1"/>
          </p:cNvPicPr>
          <p:nvPr/>
        </p:nvPicPr>
        <p:blipFill>
          <a:blip r:embed="rId5" cstate="print"/>
          <a:srcRect/>
          <a:stretch>
            <a:fillRect/>
          </a:stretch>
        </p:blipFill>
        <p:spPr bwMode="auto">
          <a:xfrm>
            <a:off x="7721600" y="4419600"/>
            <a:ext cx="3759200" cy="1905000"/>
          </a:xfrm>
          <a:prstGeom prst="roundRect">
            <a:avLst/>
          </a:prstGeom>
          <a:ln w="57150">
            <a:noFill/>
          </a:ln>
          <a:effectLst>
            <a:outerShdw blurRad="50800" dist="38100" dir="2700000" algn="tl" rotWithShape="0">
              <a:prstClr val="black">
                <a:alpha val="40000"/>
              </a:prstClr>
            </a:outerShdw>
          </a:effectLst>
        </p:spPr>
      </p:pic>
      <p:sp>
        <p:nvSpPr>
          <p:cNvPr id="12" name="11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0" name="Picture 6"/>
          <p:cNvPicPr>
            <a:picLocks noChangeAspect="1" noChangeArrowheads="1"/>
          </p:cNvPicPr>
          <p:nvPr/>
        </p:nvPicPr>
        <p:blipFill>
          <a:blip r:embed="rId3" cstate="print"/>
          <a:srcRect/>
          <a:stretch>
            <a:fillRect/>
          </a:stretch>
        </p:blipFill>
        <p:spPr bwMode="auto">
          <a:xfrm>
            <a:off x="508000" y="2514600"/>
            <a:ext cx="5994400" cy="3124200"/>
          </a:xfrm>
          <a:prstGeom prst="rect">
            <a:avLst/>
          </a:prstGeom>
          <a:noFill/>
          <a:ln w="9525">
            <a:noFill/>
            <a:miter lim="800000"/>
            <a:headEnd/>
            <a:tailEnd/>
          </a:ln>
        </p:spPr>
      </p:pic>
      <p:sp>
        <p:nvSpPr>
          <p:cNvPr id="13" name="Text Box 1"/>
          <p:cNvSpPr txBox="1">
            <a:spLocks noChangeArrowheads="1"/>
          </p:cNvSpPr>
          <p:nvPr/>
        </p:nvSpPr>
        <p:spPr bwMode="auto">
          <a:xfrm>
            <a:off x="1016000" y="6096000"/>
            <a:ext cx="10261600" cy="457200"/>
          </a:xfrm>
          <a:prstGeom prst="rect">
            <a:avLst/>
          </a:prstGeom>
          <a:noFill/>
          <a:ln w="9525">
            <a:noFill/>
            <a:round/>
            <a:headEnd/>
            <a:tailEnd/>
          </a:ln>
          <a:effectLst/>
        </p:spPr>
        <p:txBody>
          <a:bodyPr lIns="0" tIns="0" rIns="0" bIns="0"/>
          <a:lstStyle/>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400" dirty="0" smtClean="0">
                <a:solidFill>
                  <a:srgbClr val="000000"/>
                </a:solidFill>
                <a:latin typeface="Arial" charset="0"/>
                <a:ea typeface="msgothic" charset="0"/>
                <a:cs typeface="msgothic" charset="0"/>
              </a:rPr>
              <a:t>Lichen </a:t>
            </a:r>
            <a:r>
              <a:rPr lang="en-GB" sz="1400" dirty="0" err="1">
                <a:solidFill>
                  <a:srgbClr val="000000"/>
                </a:solidFill>
                <a:latin typeface="Arial" charset="0"/>
                <a:ea typeface="msgothic" charset="0"/>
                <a:cs typeface="msgothic" charset="0"/>
              </a:rPr>
              <a:t>planus</a:t>
            </a:r>
            <a:r>
              <a:rPr lang="en-GB" sz="1400" dirty="0">
                <a:solidFill>
                  <a:srgbClr val="000000"/>
                </a:solidFill>
                <a:latin typeface="Arial" charset="0"/>
                <a:ea typeface="msgothic" charset="0"/>
                <a:cs typeface="msgothic" charset="0"/>
              </a:rPr>
              <a:t>-like lesions on </a:t>
            </a:r>
            <a:r>
              <a:rPr lang="en-GB" sz="1400" dirty="0" err="1">
                <a:solidFill>
                  <a:srgbClr val="000000"/>
                </a:solidFill>
                <a:latin typeface="Arial" charset="0"/>
                <a:ea typeface="msgothic" charset="0"/>
                <a:cs typeface="msgothic" charset="0"/>
              </a:rPr>
              <a:t>buccal</a:t>
            </a:r>
            <a:r>
              <a:rPr lang="en-GB" sz="1400" dirty="0">
                <a:solidFill>
                  <a:srgbClr val="000000"/>
                </a:solidFill>
                <a:latin typeface="Arial" charset="0"/>
                <a:ea typeface="msgothic" charset="0"/>
                <a:cs typeface="msgothic" charset="0"/>
              </a:rPr>
              <a:t> mucosa showing a lacework of white streaks and erosions</a:t>
            </a:r>
            <a:r>
              <a:rPr lang="en-GB" sz="1400" dirty="0" smtClean="0">
                <a:solidFill>
                  <a:srgbClr val="000000"/>
                </a:solidFill>
                <a:latin typeface="Arial" charset="0"/>
                <a:ea typeface="msgothic" charset="0"/>
                <a:cs typeface="msgothic" charset="0"/>
              </a:rPr>
              <a:t>.</a:t>
            </a:r>
            <a:endParaRPr lang="tr-TR" sz="1400" dirty="0" smtClean="0">
              <a:solidFill>
                <a:srgbClr val="000000"/>
              </a:solidFill>
              <a:latin typeface="Arial" charset="0"/>
              <a:ea typeface="msgothic" charset="0"/>
              <a:cs typeface="msgothic" charset="0"/>
            </a:endParaRPr>
          </a:p>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1400" dirty="0">
              <a:solidFill>
                <a:srgbClr val="000000"/>
              </a:solidFill>
              <a:latin typeface="Arial" charset="0"/>
              <a:ea typeface="msgothic" charset="0"/>
              <a:cs typeface="msgothic" charset="0"/>
            </a:endParaRPr>
          </a:p>
        </p:txBody>
      </p:sp>
      <p:sp>
        <p:nvSpPr>
          <p:cNvPr id="16" name="object 3"/>
          <p:cNvSpPr txBox="1"/>
          <p:nvPr/>
        </p:nvSpPr>
        <p:spPr>
          <a:xfrm>
            <a:off x="1016001" y="2209801"/>
            <a:ext cx="3103033" cy="315595"/>
          </a:xfrm>
          <a:prstGeom prst="rect">
            <a:avLst/>
          </a:prstGeom>
        </p:spPr>
        <p:txBody>
          <a:bodyPr vert="horz" wrap="square" lIns="0" tIns="0" rIns="0" bIns="0" rtlCol="0">
            <a:spAutoFit/>
          </a:bodyPr>
          <a:lstStyle/>
          <a:p>
            <a:pPr marL="12700">
              <a:lnSpc>
                <a:spcPct val="100000"/>
              </a:lnSpc>
            </a:pPr>
            <a:r>
              <a:rPr sz="2000" b="1" dirty="0">
                <a:solidFill>
                  <a:srgbClr val="0070C0"/>
                </a:solidFill>
                <a:latin typeface="+mj-lt"/>
                <a:cs typeface="Arial"/>
              </a:rPr>
              <a:t>Lichenoid</a:t>
            </a:r>
            <a:r>
              <a:rPr sz="2000" b="1" spc="-114" dirty="0">
                <a:solidFill>
                  <a:srgbClr val="0070C0"/>
                </a:solidFill>
                <a:latin typeface="+mj-lt"/>
                <a:cs typeface="Arial"/>
              </a:rPr>
              <a:t> </a:t>
            </a:r>
            <a:r>
              <a:rPr sz="2000" b="1" dirty="0">
                <a:solidFill>
                  <a:srgbClr val="0070C0"/>
                </a:solidFill>
                <a:latin typeface="+mj-lt"/>
                <a:cs typeface="Arial"/>
              </a:rPr>
              <a:t>changes</a:t>
            </a:r>
            <a:endParaRPr sz="2000" dirty="0">
              <a:solidFill>
                <a:srgbClr val="0070C0"/>
              </a:solidFill>
              <a:latin typeface="+mj-lt"/>
              <a:cs typeface="Arial"/>
            </a:endParaRPr>
          </a:p>
        </p:txBody>
      </p:sp>
      <p:sp>
        <p:nvSpPr>
          <p:cNvPr id="19" name="object 8"/>
          <p:cNvSpPr/>
          <p:nvPr/>
        </p:nvSpPr>
        <p:spPr>
          <a:xfrm>
            <a:off x="6807200" y="2667000"/>
            <a:ext cx="5080000" cy="2971800"/>
          </a:xfrm>
          <a:prstGeom prst="rect">
            <a:avLst/>
          </a:prstGeom>
          <a:blipFill>
            <a:blip r:embed="rId4" cstate="print"/>
            <a:stretch>
              <a:fillRect/>
            </a:stretch>
          </a:blipFill>
        </p:spPr>
        <p:txBody>
          <a:bodyPr wrap="square" lIns="0" tIns="0" rIns="0" bIns="0" rtlCol="0"/>
          <a:lstStyle/>
          <a:p>
            <a:endParaRPr/>
          </a:p>
        </p:txBody>
      </p:sp>
      <p:sp>
        <p:nvSpPr>
          <p:cNvPr id="7" name="Text Box 8"/>
          <p:cNvSpPr txBox="1">
            <a:spLocks noChangeArrowheads="1"/>
          </p:cNvSpPr>
          <p:nvPr/>
        </p:nvSpPr>
        <p:spPr bwMode="auto">
          <a:xfrm>
            <a:off x="508000" y="914401"/>
            <a:ext cx="8432800" cy="584775"/>
          </a:xfrm>
          <a:prstGeom prst="rect">
            <a:avLst/>
          </a:prstGeom>
          <a:noFill/>
          <a:ln w="9525">
            <a:noFill/>
            <a:miter lim="800000"/>
            <a:headEnd/>
            <a:tailEnd/>
          </a:ln>
        </p:spPr>
        <p:txBody>
          <a:bodyPr>
            <a:spAutoFit/>
          </a:bodyPr>
          <a:lstStyle/>
          <a:p>
            <a:pPr eaLnBrk="0" hangingPunct="0">
              <a:defRPr/>
            </a:pPr>
            <a:r>
              <a:rPr lang="en-US" sz="3200" dirty="0">
                <a:solidFill>
                  <a:srgbClr val="FF0000"/>
                </a:solidFill>
                <a:latin typeface="+mj-lt"/>
                <a:ea typeface="+mj-ea"/>
              </a:rPr>
              <a:t>Oral Mucosa cGVHD</a:t>
            </a: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69"/>
          <p:cNvSpPr txBox="1">
            <a:spLocks/>
          </p:cNvSpPr>
          <p:nvPr/>
        </p:nvSpPr>
        <p:spPr>
          <a:xfrm>
            <a:off x="406400" y="609601"/>
            <a:ext cx="11379200" cy="1347625"/>
          </a:xfrm>
          <a:prstGeom prst="rect">
            <a:avLst/>
          </a:prstGeom>
        </p:spPr>
        <p:txBody>
          <a:bodyPr vert="horz" wrap="square" lIns="0" tIns="359232" rIns="0" bIns="0" rtlCol="0" anchor="ctr">
            <a:spAutoFit/>
          </a:bodyPr>
          <a:lstStyle/>
          <a:p>
            <a:pPr marL="261620">
              <a:spcBef>
                <a:spcPct val="0"/>
              </a:spcBef>
              <a:defRPr/>
            </a:pPr>
            <a:r>
              <a:rPr lang="tr-TR" sz="3200" dirty="0" smtClean="0">
                <a:solidFill>
                  <a:srgbClr val="FF0000"/>
                </a:solidFill>
                <a:latin typeface="+mj-lt"/>
              </a:rPr>
              <a:t>Ocular Involvement</a:t>
            </a:r>
            <a:endParaRPr lang="tr-TR" sz="3200" spc="-5" dirty="0" smtClean="0">
              <a:solidFill>
                <a:srgbClr val="FF0000"/>
              </a:solidFill>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i="0" u="none" strike="noStrike" kern="1200" cap="none" spc="-5" normalizeH="0" baseline="0" noProof="0" dirty="0">
              <a:ln>
                <a:noFill/>
              </a:ln>
              <a:solidFill>
                <a:srgbClr val="FF0000"/>
              </a:solidFill>
              <a:effectLst/>
              <a:uLnTx/>
              <a:uFillTx/>
              <a:latin typeface="+mj-lt"/>
              <a:ea typeface="+mj-ea"/>
              <a:cs typeface="+mj-cs"/>
            </a:endParaRPr>
          </a:p>
        </p:txBody>
      </p:sp>
      <p:sp>
        <p:nvSpPr>
          <p:cNvPr id="12" name="11 Dikdörtgen"/>
          <p:cNvSpPr/>
          <p:nvPr/>
        </p:nvSpPr>
        <p:spPr>
          <a:xfrm>
            <a:off x="1219200" y="2590800"/>
            <a:ext cx="9855200" cy="3385542"/>
          </a:xfrm>
          <a:prstGeom prst="rect">
            <a:avLst/>
          </a:prstGeom>
        </p:spPr>
        <p:txBody>
          <a:bodyPr wrap="square">
            <a:spAutoFit/>
          </a:bodyPr>
          <a:lstStyle/>
          <a:p>
            <a:pPr>
              <a:lnSpc>
                <a:spcPct val="200000"/>
              </a:lnSpc>
              <a:buFont typeface="Wingdings" pitchFamily="2" charset="2"/>
              <a:buChar char="§"/>
            </a:pPr>
            <a:r>
              <a:rPr lang="tr-TR" b="1" spc="-5" dirty="0" smtClean="0">
                <a:solidFill>
                  <a:srgbClr val="0070C0"/>
                </a:solidFill>
                <a:latin typeface="+mj-lt"/>
              </a:rPr>
              <a:t> </a:t>
            </a:r>
            <a:r>
              <a:rPr lang="tr-TR" sz="2000" b="1" spc="-5" dirty="0" err="1" smtClean="0">
                <a:solidFill>
                  <a:srgbClr val="0070C0"/>
                </a:solidFill>
                <a:latin typeface="+mj-lt"/>
              </a:rPr>
              <a:t>Keratoconjunctivitis</a:t>
            </a:r>
            <a:r>
              <a:rPr lang="tr-TR" sz="2000" b="1" spc="-90" dirty="0" smtClean="0">
                <a:solidFill>
                  <a:srgbClr val="0070C0"/>
                </a:solidFill>
                <a:latin typeface="+mj-lt"/>
              </a:rPr>
              <a:t> </a:t>
            </a:r>
            <a:r>
              <a:rPr lang="tr-TR" sz="2000" b="1" dirty="0" err="1" smtClean="0">
                <a:solidFill>
                  <a:srgbClr val="0070C0"/>
                </a:solidFill>
                <a:latin typeface="+mj-lt"/>
              </a:rPr>
              <a:t>sicca</a:t>
            </a:r>
            <a:r>
              <a:rPr lang="en-US" sz="2000" b="1" spc="-5" dirty="0" smtClean="0">
                <a:solidFill>
                  <a:srgbClr val="0070C0"/>
                </a:solidFill>
                <a:latin typeface="+mj-lt"/>
              </a:rPr>
              <a:t>:</a:t>
            </a:r>
            <a:r>
              <a:rPr lang="tr-TR" sz="2000" dirty="0" smtClean="0">
                <a:latin typeface="+mj-lt"/>
              </a:rPr>
              <a:t>– 53.4 </a:t>
            </a:r>
            <a:r>
              <a:rPr lang="tr-TR" sz="2000" dirty="0" err="1" smtClean="0">
                <a:latin typeface="+mj-lt"/>
              </a:rPr>
              <a:t>percent</a:t>
            </a:r>
            <a:endParaRPr lang="tr-TR" sz="2000" dirty="0" smtClean="0">
              <a:latin typeface="+mj-lt"/>
            </a:endParaRPr>
          </a:p>
          <a:p>
            <a:r>
              <a:rPr lang="tr-TR" sz="1400" dirty="0" smtClean="0">
                <a:latin typeface="+mj-lt"/>
              </a:rPr>
              <a:t>Aqueous </a:t>
            </a:r>
            <a:r>
              <a:rPr lang="tr-TR" sz="1400" dirty="0" err="1" smtClean="0">
                <a:latin typeface="+mj-lt"/>
              </a:rPr>
              <a:t>tear</a:t>
            </a:r>
            <a:r>
              <a:rPr lang="tr-TR" sz="1400" dirty="0" smtClean="0">
                <a:latin typeface="+mj-lt"/>
              </a:rPr>
              <a:t> deficiency (</a:t>
            </a:r>
            <a:r>
              <a:rPr lang="tr-TR" sz="1400" dirty="0" err="1" smtClean="0">
                <a:latin typeface="+mj-lt"/>
              </a:rPr>
              <a:t>Schirmer</a:t>
            </a:r>
            <a:r>
              <a:rPr lang="tr-TR" sz="1400" dirty="0" smtClean="0">
                <a:latin typeface="+mj-lt"/>
              </a:rPr>
              <a:t> </a:t>
            </a:r>
            <a:r>
              <a:rPr lang="tr-TR" sz="1400" dirty="0" err="1" smtClean="0">
                <a:latin typeface="+mj-lt"/>
              </a:rPr>
              <a:t>score</a:t>
            </a:r>
            <a:r>
              <a:rPr lang="tr-TR" sz="1400" dirty="0" smtClean="0">
                <a:latin typeface="+mj-lt"/>
              </a:rPr>
              <a:t> ≤5 mm) </a:t>
            </a:r>
          </a:p>
          <a:p>
            <a:pPr>
              <a:lnSpc>
                <a:spcPct val="200000"/>
              </a:lnSpc>
              <a:buFont typeface="Wingdings" pitchFamily="2" charset="2"/>
              <a:buChar char="§"/>
            </a:pPr>
            <a:r>
              <a:rPr lang="tr-TR" b="1" dirty="0" smtClean="0">
                <a:latin typeface="+mj-lt"/>
              </a:rPr>
              <a:t> </a:t>
            </a:r>
            <a:r>
              <a:rPr lang="tr-TR" sz="2000" b="1" dirty="0" err="1" smtClean="0">
                <a:solidFill>
                  <a:srgbClr val="0070C0"/>
                </a:solidFill>
                <a:latin typeface="+mj-lt"/>
              </a:rPr>
              <a:t>Cataracts</a:t>
            </a:r>
            <a:r>
              <a:rPr lang="tr-TR" sz="2000" dirty="0" smtClean="0">
                <a:solidFill>
                  <a:srgbClr val="0070C0"/>
                </a:solidFill>
                <a:latin typeface="+mj-lt"/>
              </a:rPr>
              <a:t> </a:t>
            </a:r>
            <a:r>
              <a:rPr lang="tr-TR" sz="2000" dirty="0" smtClean="0">
                <a:latin typeface="+mj-lt"/>
              </a:rPr>
              <a:t>– 39.4 </a:t>
            </a:r>
            <a:r>
              <a:rPr lang="tr-TR" sz="2000" dirty="0" err="1" smtClean="0">
                <a:latin typeface="+mj-lt"/>
              </a:rPr>
              <a:t>percent</a:t>
            </a:r>
            <a:endParaRPr lang="tr-TR" sz="2000" dirty="0" smtClean="0">
              <a:latin typeface="+mj-lt"/>
            </a:endParaRPr>
          </a:p>
          <a:p>
            <a:pPr>
              <a:lnSpc>
                <a:spcPct val="200000"/>
              </a:lnSpc>
              <a:buFont typeface="Wingdings" pitchFamily="2" charset="2"/>
              <a:buChar char="§"/>
            </a:pPr>
            <a:r>
              <a:rPr lang="tr-TR" sz="2000" dirty="0" smtClean="0">
                <a:latin typeface="+mj-lt"/>
              </a:rPr>
              <a:t> </a:t>
            </a:r>
            <a:r>
              <a:rPr lang="tr-TR" sz="2000" dirty="0" err="1" smtClean="0">
                <a:latin typeface="+mj-lt"/>
              </a:rPr>
              <a:t>Corneal</a:t>
            </a:r>
            <a:r>
              <a:rPr lang="tr-TR" sz="2000" dirty="0" smtClean="0">
                <a:latin typeface="+mj-lt"/>
              </a:rPr>
              <a:t> </a:t>
            </a:r>
            <a:r>
              <a:rPr lang="tr-TR" sz="2000" dirty="0" err="1" smtClean="0">
                <a:latin typeface="+mj-lt"/>
              </a:rPr>
              <a:t>epithelial</a:t>
            </a:r>
            <a:r>
              <a:rPr lang="tr-TR" sz="2000" dirty="0" smtClean="0">
                <a:latin typeface="+mj-lt"/>
              </a:rPr>
              <a:t> </a:t>
            </a:r>
            <a:r>
              <a:rPr lang="tr-TR" sz="2000" dirty="0" err="1" smtClean="0">
                <a:latin typeface="+mj-lt"/>
              </a:rPr>
              <a:t>staining</a:t>
            </a:r>
            <a:r>
              <a:rPr lang="tr-TR" sz="2000" dirty="0" smtClean="0">
                <a:latin typeface="+mj-lt"/>
              </a:rPr>
              <a:t> – 33.6 </a:t>
            </a:r>
            <a:r>
              <a:rPr lang="tr-TR" sz="2000" dirty="0" err="1" smtClean="0">
                <a:latin typeface="+mj-lt"/>
              </a:rPr>
              <a:t>percent</a:t>
            </a:r>
            <a:endParaRPr lang="tr-TR" sz="2000" dirty="0" smtClean="0">
              <a:latin typeface="+mj-lt"/>
            </a:endParaRPr>
          </a:p>
          <a:p>
            <a:pPr>
              <a:lnSpc>
                <a:spcPct val="200000"/>
              </a:lnSpc>
              <a:buFont typeface="Wingdings" pitchFamily="2" charset="2"/>
              <a:buChar char="§"/>
            </a:pPr>
            <a:r>
              <a:rPr lang="tr-TR" sz="2000" dirty="0" smtClean="0">
                <a:latin typeface="+mj-lt"/>
              </a:rPr>
              <a:t> </a:t>
            </a:r>
            <a:r>
              <a:rPr lang="tr-TR" sz="2000" dirty="0" err="1" smtClean="0">
                <a:latin typeface="+mj-lt"/>
              </a:rPr>
              <a:t>Conjunctival</a:t>
            </a:r>
            <a:r>
              <a:rPr lang="tr-TR" sz="2000" dirty="0" smtClean="0">
                <a:latin typeface="+mj-lt"/>
              </a:rPr>
              <a:t> </a:t>
            </a:r>
            <a:r>
              <a:rPr lang="tr-TR" sz="2000" dirty="0" err="1" smtClean="0">
                <a:latin typeface="+mj-lt"/>
              </a:rPr>
              <a:t>hyperemia</a:t>
            </a:r>
            <a:r>
              <a:rPr lang="tr-TR" sz="2000" dirty="0" smtClean="0">
                <a:latin typeface="+mj-lt"/>
              </a:rPr>
              <a:t> – 10.5 </a:t>
            </a:r>
            <a:r>
              <a:rPr lang="tr-TR" sz="2000" dirty="0" err="1" smtClean="0">
                <a:latin typeface="+mj-lt"/>
              </a:rPr>
              <a:t>percent</a:t>
            </a:r>
            <a:endParaRPr lang="tr-TR" sz="2000" dirty="0" smtClean="0">
              <a:latin typeface="+mj-lt"/>
            </a:endParaRPr>
          </a:p>
          <a:p>
            <a:pPr>
              <a:lnSpc>
                <a:spcPct val="200000"/>
              </a:lnSpc>
              <a:buFont typeface="Wingdings" pitchFamily="2" charset="2"/>
              <a:buChar char="§"/>
            </a:pPr>
            <a:r>
              <a:rPr lang="tr-TR" sz="2000" dirty="0" smtClean="0">
                <a:latin typeface="+mj-lt"/>
              </a:rPr>
              <a:t> </a:t>
            </a:r>
            <a:r>
              <a:rPr lang="tr-TR" sz="2000" dirty="0" err="1" smtClean="0">
                <a:latin typeface="+mj-lt"/>
              </a:rPr>
              <a:t>Chemosis</a:t>
            </a:r>
            <a:r>
              <a:rPr lang="tr-TR" sz="2000" dirty="0" smtClean="0">
                <a:latin typeface="+mj-lt"/>
              </a:rPr>
              <a:t> – 3 </a:t>
            </a:r>
            <a:r>
              <a:rPr lang="tr-TR" sz="2000" dirty="0" err="1" smtClean="0">
                <a:latin typeface="+mj-lt"/>
              </a:rPr>
              <a:t>percent</a:t>
            </a:r>
            <a:endParaRPr lang="tr-TR" sz="2000" dirty="0" smtClean="0">
              <a:latin typeface="+mj-lt"/>
            </a:endParaRPr>
          </a:p>
        </p:txBody>
      </p:sp>
      <p:sp>
        <p:nvSpPr>
          <p:cNvPr id="13" name="12 Dikdörtgen"/>
          <p:cNvSpPr/>
          <p:nvPr/>
        </p:nvSpPr>
        <p:spPr>
          <a:xfrm>
            <a:off x="1016000" y="1600200"/>
            <a:ext cx="10769600" cy="923330"/>
          </a:xfrm>
          <a:prstGeom prst="rect">
            <a:avLst/>
          </a:prstGeom>
        </p:spPr>
        <p:txBody>
          <a:bodyPr wrap="square">
            <a:spAutoFit/>
          </a:bodyPr>
          <a:lstStyle/>
          <a:p>
            <a:pPr>
              <a:lnSpc>
                <a:spcPct val="150000"/>
              </a:lnSpc>
            </a:pPr>
            <a:r>
              <a:rPr lang="en-US" dirty="0" smtClean="0"/>
              <a:t>Approximately 40 to 60 percent of adult patients with chronic GVHD will have involvement of their eyes</a:t>
            </a:r>
            <a:r>
              <a:rPr lang="tr-TR" dirty="0" smtClean="0"/>
              <a:t>. </a:t>
            </a:r>
            <a:r>
              <a:rPr lang="en-US" dirty="0" smtClean="0"/>
              <a:t> Ocular findings on examination included:</a:t>
            </a:r>
            <a:endParaRPr lang="tr-TR" dirty="0"/>
          </a:p>
        </p:txBody>
      </p:sp>
      <p:sp>
        <p:nvSpPr>
          <p:cNvPr id="19" name="object 6"/>
          <p:cNvSpPr/>
          <p:nvPr/>
        </p:nvSpPr>
        <p:spPr>
          <a:xfrm>
            <a:off x="8331200" y="2743200"/>
            <a:ext cx="2844800" cy="1447800"/>
          </a:xfrm>
          <a:prstGeom prst="rect">
            <a:avLst/>
          </a:prstGeom>
          <a:blipFill>
            <a:blip r:embed="rId2" cstate="print"/>
            <a:stretch>
              <a:fillRect/>
            </a:stretch>
          </a:blipFill>
        </p:spPr>
        <p:txBody>
          <a:bodyPr wrap="square" lIns="0" tIns="0" rIns="0" bIns="0" rtlCol="0"/>
          <a:lstStyle/>
          <a:p>
            <a:endParaRPr/>
          </a:p>
        </p:txBody>
      </p:sp>
      <p:sp>
        <p:nvSpPr>
          <p:cNvPr id="22" name="object 8"/>
          <p:cNvSpPr/>
          <p:nvPr/>
        </p:nvSpPr>
        <p:spPr>
          <a:xfrm>
            <a:off x="8331200" y="4495800"/>
            <a:ext cx="2921824" cy="1371600"/>
          </a:xfrm>
          <a:prstGeom prst="rect">
            <a:avLst/>
          </a:prstGeom>
          <a:blipFill>
            <a:blip r:embed="rId3" cstate="print"/>
            <a:stretch>
              <a:fillRect/>
            </a:stretch>
          </a:blipFill>
        </p:spPr>
        <p:txBody>
          <a:bodyPr wrap="square" lIns="0" tIns="0" rIns="0" bIns="0" rtlCol="0"/>
          <a:lstStyle/>
          <a:p>
            <a:endParaRPr/>
          </a:p>
        </p:txBody>
      </p:sp>
      <p:pic>
        <p:nvPicPr>
          <p:cNvPr id="8" name="Picture 5"/>
          <p:cNvPicPr>
            <a:picLocks noChangeAspect="1" noChangeArrowheads="1"/>
          </p:cNvPicPr>
          <p:nvPr/>
        </p:nvPicPr>
        <p:blipFill>
          <a:blip r:embed="rId4" cstate="print"/>
          <a:srcRect/>
          <a:stretch>
            <a:fillRect/>
          </a:stretch>
        </p:blipFill>
        <p:spPr bwMode="auto">
          <a:xfrm>
            <a:off x="8229601" y="4419600"/>
            <a:ext cx="3002844" cy="1600200"/>
          </a:xfrm>
          <a:prstGeom prst="rect">
            <a:avLst/>
          </a:prstGeom>
          <a:noFill/>
          <a:ln w="9525">
            <a:noFill/>
            <a:miter lim="800000"/>
            <a:headEnd/>
            <a:tailEnd/>
          </a:ln>
        </p:spPr>
      </p:pic>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ChangeArrowheads="1"/>
          </p:cNvSpPr>
          <p:nvPr/>
        </p:nvSpPr>
        <p:spPr bwMode="auto">
          <a:xfrm>
            <a:off x="0" y="-304800"/>
            <a:ext cx="10058400" cy="1431925"/>
          </a:xfrm>
          <a:prstGeom prst="rect">
            <a:avLst/>
          </a:prstGeom>
          <a:noFill/>
          <a:ln w="9525">
            <a:noFill/>
            <a:miter lim="800000"/>
            <a:headEnd/>
            <a:tailEnd/>
          </a:ln>
        </p:spPr>
        <p:txBody>
          <a:bodyPr anchor="ctr"/>
          <a:lstStyle/>
          <a:p>
            <a:endParaRPr lang="tr-TR" sz="4400">
              <a:solidFill>
                <a:schemeClr val="bg1"/>
              </a:solidFill>
            </a:endParaRPr>
          </a:p>
        </p:txBody>
      </p:sp>
      <p:sp>
        <p:nvSpPr>
          <p:cNvPr id="570373" name="Rectangle 5"/>
          <p:cNvSpPr>
            <a:spLocks noChangeArrowheads="1"/>
          </p:cNvSpPr>
          <p:nvPr/>
        </p:nvSpPr>
        <p:spPr bwMode="auto">
          <a:xfrm>
            <a:off x="4165600" y="2286000"/>
            <a:ext cx="7315200" cy="4191000"/>
          </a:xfrm>
          <a:prstGeom prst="rect">
            <a:avLst/>
          </a:prstGeom>
          <a:noFill/>
          <a:ln w="9525">
            <a:noFill/>
            <a:miter lim="800000"/>
            <a:headEnd/>
            <a:tailEnd/>
          </a:ln>
          <a:effectLst/>
        </p:spPr>
        <p:txBody>
          <a:bodyPr/>
          <a:lstStyle/>
          <a:p>
            <a:pPr marL="457200" indent="-457200">
              <a:lnSpc>
                <a:spcPct val="150000"/>
              </a:lnSpc>
              <a:spcBef>
                <a:spcPct val="20000"/>
              </a:spcBef>
              <a:buClr>
                <a:schemeClr val="tx2">
                  <a:lumMod val="50000"/>
                </a:schemeClr>
              </a:buClr>
              <a:buSzPct val="70000"/>
              <a:defRPr/>
            </a:pPr>
            <a:r>
              <a:rPr lang="en-US" sz="2000" dirty="0">
                <a:solidFill>
                  <a:srgbClr val="FF0000"/>
                </a:solidFill>
                <a:latin typeface="+mj-lt"/>
                <a:cs typeface="Arial" pitchFamily="34" charset="0"/>
              </a:rPr>
              <a:t>May have few relatively mild </a:t>
            </a:r>
            <a:r>
              <a:rPr lang="en-US" sz="2000" dirty="0" smtClean="0">
                <a:solidFill>
                  <a:srgbClr val="FF0000"/>
                </a:solidFill>
                <a:latin typeface="+mj-lt"/>
                <a:cs typeface="Arial" pitchFamily="34" charset="0"/>
              </a:rPr>
              <a:t>symptoms</a:t>
            </a:r>
            <a:endParaRPr lang="en-US" sz="2000" dirty="0">
              <a:solidFill>
                <a:srgbClr val="FF0000"/>
              </a:solidFill>
              <a:latin typeface="+mj-lt"/>
              <a:cs typeface="Arial" pitchFamily="34" charset="0"/>
            </a:endParaRP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Jaundice</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Mild hepatomegaly</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Abnormal coagulation</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Elevated alkaline phosphatase</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Elevated transaminases </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Elevated </a:t>
            </a:r>
            <a:r>
              <a:rPr lang="en-US" sz="2000" dirty="0" err="1" smtClean="0">
                <a:solidFill>
                  <a:schemeClr val="tx2">
                    <a:lumMod val="50000"/>
                  </a:schemeClr>
                </a:solidFill>
                <a:latin typeface="+mj-lt"/>
                <a:cs typeface="Arial" pitchFamily="34" charset="0"/>
              </a:rPr>
              <a:t>bilirubin</a:t>
            </a:r>
            <a:endParaRPr lang="en-US" sz="2000" dirty="0">
              <a:solidFill>
                <a:schemeClr val="tx2">
                  <a:lumMod val="50000"/>
                </a:schemeClr>
              </a:solidFill>
              <a:latin typeface="+mj-lt"/>
              <a:cs typeface="Arial" pitchFamily="34" charset="0"/>
            </a:endParaRPr>
          </a:p>
        </p:txBody>
      </p:sp>
      <p:pic>
        <p:nvPicPr>
          <p:cNvPr id="47108" name="Picture 6" descr="hm00307_[1]"/>
          <p:cNvPicPr>
            <a:picLocks noChangeAspect="1" noChangeArrowheads="1"/>
          </p:cNvPicPr>
          <p:nvPr/>
        </p:nvPicPr>
        <p:blipFill>
          <a:blip r:embed="rId3" cstate="print"/>
          <a:srcRect b="1869"/>
          <a:stretch>
            <a:fillRect/>
          </a:stretch>
        </p:blipFill>
        <p:spPr bwMode="auto">
          <a:xfrm>
            <a:off x="711201" y="2743200"/>
            <a:ext cx="3003551" cy="2667000"/>
          </a:xfrm>
          <a:prstGeom prst="rect">
            <a:avLst/>
          </a:prstGeom>
          <a:ln w="57150">
            <a:noFill/>
          </a:ln>
          <a:effectLst>
            <a:outerShdw blurRad="50800" dist="38100" dir="2700000" algn="tl" rotWithShape="0">
              <a:prstClr val="black">
                <a:alpha val="40000"/>
              </a:prstClr>
            </a:outerShdw>
          </a:effectLst>
          <a:extLst/>
        </p:spPr>
      </p:pic>
      <p:sp>
        <p:nvSpPr>
          <p:cNvPr id="6" name="5 Dikdörtgen"/>
          <p:cNvSpPr/>
          <p:nvPr/>
        </p:nvSpPr>
        <p:spPr>
          <a:xfrm>
            <a:off x="406400" y="914401"/>
            <a:ext cx="4251741" cy="584775"/>
          </a:xfrm>
          <a:prstGeom prst="rect">
            <a:avLst/>
          </a:prstGeom>
        </p:spPr>
        <p:txBody>
          <a:bodyPr wrap="none">
            <a:spAutoFit/>
          </a:bodyPr>
          <a:lstStyle/>
          <a:p>
            <a:pPr marL="261620">
              <a:spcBef>
                <a:spcPct val="0"/>
              </a:spcBef>
              <a:defRPr/>
            </a:pPr>
            <a:r>
              <a:rPr lang="en-US" sz="3200" dirty="0" smtClean="0">
                <a:solidFill>
                  <a:srgbClr val="FF0000"/>
                </a:solidFill>
                <a:latin typeface="+mj-lt"/>
                <a:cs typeface="Arial" charset="0"/>
              </a:rPr>
              <a:t>Hepatic</a:t>
            </a:r>
            <a:r>
              <a:rPr lang="tr-TR" sz="3200" spc="-100" dirty="0" smtClean="0">
                <a:solidFill>
                  <a:srgbClr val="FF0000"/>
                </a:solidFill>
                <a:latin typeface="+mj-lt"/>
              </a:rPr>
              <a:t> </a:t>
            </a:r>
            <a:r>
              <a:rPr lang="tr-TR" sz="3200" dirty="0" smtClean="0">
                <a:solidFill>
                  <a:srgbClr val="FF0000"/>
                </a:solidFill>
                <a:latin typeface="+mj-lt"/>
              </a:rPr>
              <a:t>Involvement</a:t>
            </a:r>
            <a:r>
              <a:rPr lang="tr-TR" sz="3200" spc="-5" dirty="0" smtClean="0">
                <a:solidFill>
                  <a:srgbClr val="FF0000"/>
                </a:solidFill>
                <a:latin typeface="+mj-lt"/>
              </a:rPr>
              <a:t> &amp;</a:t>
            </a:r>
            <a:endParaRPr lang="tr-TR" sz="3200" spc="-5" dirty="0" smtClean="0">
              <a:latin typeface="+mj-lt"/>
              <a:cs typeface="Arial"/>
            </a:endParaRPr>
          </a:p>
        </p:txBody>
      </p:sp>
      <p:sp>
        <p:nvSpPr>
          <p:cNvPr id="7" name="6 Dikdörtgen"/>
          <p:cNvSpPr/>
          <p:nvPr/>
        </p:nvSpPr>
        <p:spPr>
          <a:xfrm>
            <a:off x="1016000" y="1600200"/>
            <a:ext cx="9042400" cy="400110"/>
          </a:xfrm>
          <a:prstGeom prst="rect">
            <a:avLst/>
          </a:prstGeom>
        </p:spPr>
        <p:txBody>
          <a:bodyPr wrap="square">
            <a:spAutoFit/>
          </a:bodyPr>
          <a:lstStyle/>
          <a:p>
            <a:r>
              <a:rPr lang="en-US" sz="2000" dirty="0" smtClean="0">
                <a:latin typeface="+mj-lt"/>
              </a:rPr>
              <a:t>Approximately half of patients with chronic GVHD have some involvement of the liver </a:t>
            </a:r>
            <a:endParaRPr lang="tr-TR" sz="2000" dirty="0">
              <a:latin typeface="+mj-lt"/>
            </a:endParaRPr>
          </a:p>
        </p:txBody>
      </p:sp>
      <p:sp>
        <p:nvSpPr>
          <p:cNvPr id="8" name="7 Dikdörtgen"/>
          <p:cNvSpPr/>
          <p:nvPr/>
        </p:nvSpPr>
        <p:spPr>
          <a:xfrm>
            <a:off x="406400" y="6172200"/>
            <a:ext cx="11785600" cy="369332"/>
          </a:xfrm>
          <a:prstGeom prst="rect">
            <a:avLst/>
          </a:prstGeom>
        </p:spPr>
        <p:txBody>
          <a:bodyPr wrap="square">
            <a:spAutoFit/>
          </a:bodyPr>
          <a:lstStyle/>
          <a:p>
            <a:r>
              <a:rPr lang="en-US" dirty="0" smtClean="0">
                <a:solidFill>
                  <a:schemeClr val="accent4"/>
                </a:solidFill>
                <a:latin typeface="+mj-lt"/>
              </a:rPr>
              <a:t>In all cases, infection, drug effects, malignancy, or other causes must be excluded</a:t>
            </a:r>
            <a:endParaRPr lang="tr-TR" dirty="0">
              <a:solidFill>
                <a:schemeClr val="accent4"/>
              </a:solidFill>
              <a:latin typeface="+mj-lt"/>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7"/>
          <p:cNvPicPr>
            <a:picLocks noGrp="1" noChangeAspect="1" noChangeArrowheads="1"/>
          </p:cNvPicPr>
          <p:nvPr>
            <p:ph idx="4294967295"/>
          </p:nvPr>
        </p:nvPicPr>
        <p:blipFill>
          <a:blip r:embed="rId3" cstate="print"/>
          <a:srcRect/>
          <a:stretch>
            <a:fillRect/>
          </a:stretch>
        </p:blipFill>
        <p:spPr>
          <a:xfrm>
            <a:off x="609600" y="3809999"/>
            <a:ext cx="4368800" cy="2514600"/>
          </a:xfrm>
          <a:prstGeom prst="roundRect">
            <a:avLst/>
          </a:prstGeom>
          <a:ln w="57150"/>
          <a:effectLst>
            <a:outerShdw blurRad="292100" dist="139700" dir="2700000" algn="tl" rotWithShape="0">
              <a:srgbClr val="333333">
                <a:alpha val="65000"/>
              </a:srgbClr>
            </a:outerShdw>
          </a:effectLst>
        </p:spPr>
      </p:pic>
      <p:pic>
        <p:nvPicPr>
          <p:cNvPr id="38918" name="Picture 11" descr="LiverChronicGVHD"/>
          <p:cNvPicPr>
            <a:picLocks noGrp="1" noChangeAspect="1" noChangeArrowheads="1"/>
          </p:cNvPicPr>
          <p:nvPr>
            <p:ph sz="half" idx="4294967295"/>
          </p:nvPr>
        </p:nvPicPr>
        <p:blipFill>
          <a:blip r:embed="rId4" cstate="print"/>
          <a:srcRect/>
          <a:stretch>
            <a:fillRect/>
          </a:stretch>
        </p:blipFill>
        <p:spPr>
          <a:xfrm>
            <a:off x="5486400" y="3886199"/>
            <a:ext cx="6096000" cy="2438400"/>
          </a:xfrm>
          <a:prstGeom prst="roundRect">
            <a:avLst/>
          </a:prstGeom>
          <a:ln w="57150"/>
          <a:effectLst>
            <a:outerShdw blurRad="292100" dist="139700" dir="2700000" algn="tl" rotWithShape="0">
              <a:srgbClr val="333333">
                <a:alpha val="65000"/>
              </a:srgbClr>
            </a:outerShdw>
          </a:effectLst>
        </p:spPr>
      </p:pic>
      <p:sp>
        <p:nvSpPr>
          <p:cNvPr id="47109" name="Text Box 5"/>
          <p:cNvSpPr txBox="1">
            <a:spLocks noChangeArrowheads="1"/>
          </p:cNvSpPr>
          <p:nvPr/>
        </p:nvSpPr>
        <p:spPr bwMode="auto">
          <a:xfrm>
            <a:off x="2518834" y="5098395"/>
            <a:ext cx="184731" cy="369332"/>
          </a:xfrm>
          <a:prstGeom prst="rect">
            <a:avLst/>
          </a:prstGeom>
          <a:noFill/>
          <a:ln w="9525">
            <a:noFill/>
            <a:miter lim="800000"/>
            <a:headEnd/>
            <a:tailEnd/>
          </a:ln>
        </p:spPr>
        <p:txBody>
          <a:bodyPr wrap="none">
            <a:spAutoFit/>
          </a:bodyPr>
          <a:lstStyle/>
          <a:p>
            <a:pPr eaLnBrk="0" hangingPunct="0"/>
            <a:endParaRPr lang="tr-TR">
              <a:latin typeface="+mj-lt"/>
            </a:endParaRPr>
          </a:p>
        </p:txBody>
      </p:sp>
      <p:sp>
        <p:nvSpPr>
          <p:cNvPr id="47110" name="Text Box 10"/>
          <p:cNvSpPr txBox="1">
            <a:spLocks noChangeArrowheads="1"/>
          </p:cNvSpPr>
          <p:nvPr/>
        </p:nvSpPr>
        <p:spPr bwMode="auto">
          <a:xfrm>
            <a:off x="7903634" y="5479395"/>
            <a:ext cx="184731" cy="369332"/>
          </a:xfrm>
          <a:prstGeom prst="rect">
            <a:avLst/>
          </a:prstGeom>
          <a:noFill/>
          <a:ln w="9525">
            <a:noFill/>
            <a:miter lim="800000"/>
            <a:headEnd/>
            <a:tailEnd/>
          </a:ln>
        </p:spPr>
        <p:txBody>
          <a:bodyPr wrap="none">
            <a:spAutoFit/>
          </a:bodyPr>
          <a:lstStyle/>
          <a:p>
            <a:pPr eaLnBrk="0" hangingPunct="0"/>
            <a:endParaRPr lang="tr-TR">
              <a:latin typeface="Tahoma" pitchFamily="34" charset="0"/>
            </a:endParaRPr>
          </a:p>
        </p:txBody>
      </p:sp>
      <p:sp>
        <p:nvSpPr>
          <p:cNvPr id="38919" name="Text Box 14"/>
          <p:cNvSpPr txBox="1">
            <a:spLocks noChangeArrowheads="1"/>
          </p:cNvSpPr>
          <p:nvPr/>
        </p:nvSpPr>
        <p:spPr bwMode="auto">
          <a:xfrm>
            <a:off x="609601" y="3428999"/>
            <a:ext cx="4578351" cy="338554"/>
          </a:xfrm>
          <a:prstGeom prst="rect">
            <a:avLst/>
          </a:prstGeom>
          <a:noFill/>
          <a:ln w="9525">
            <a:noFill/>
            <a:miter lim="800000"/>
            <a:headEnd/>
            <a:tailEnd/>
          </a:ln>
        </p:spPr>
        <p:txBody>
          <a:bodyPr>
            <a:spAutoFit/>
          </a:bodyPr>
          <a:lstStyle/>
          <a:p>
            <a:pPr algn="ctr" eaLnBrk="0" hangingPunct="0">
              <a:defRPr/>
            </a:pPr>
            <a:r>
              <a:rPr lang="en-US" sz="1600" b="1" dirty="0">
                <a:solidFill>
                  <a:srgbClr val="C00000"/>
                </a:solidFill>
                <a:latin typeface="+mj-lt"/>
                <a:cs typeface="Arial" pitchFamily="34" charset="0"/>
              </a:rPr>
              <a:t>Healthy Hepatic </a:t>
            </a:r>
            <a:r>
              <a:rPr lang="tr-TR" sz="1600" b="1" dirty="0" smtClean="0">
                <a:solidFill>
                  <a:srgbClr val="C00000"/>
                </a:solidFill>
                <a:latin typeface="+mj-lt"/>
                <a:cs typeface="Arial" pitchFamily="34" charset="0"/>
              </a:rPr>
              <a:t> </a:t>
            </a:r>
            <a:r>
              <a:rPr lang="en-US" sz="1600" b="1" dirty="0" smtClean="0">
                <a:solidFill>
                  <a:srgbClr val="C00000"/>
                </a:solidFill>
                <a:latin typeface="+mj-lt"/>
                <a:cs typeface="Arial" pitchFamily="34" charset="0"/>
              </a:rPr>
              <a:t>Biopsy</a:t>
            </a:r>
            <a:endParaRPr lang="en-US" sz="1600" b="1" dirty="0">
              <a:solidFill>
                <a:srgbClr val="C00000"/>
              </a:solidFill>
              <a:latin typeface="+mj-lt"/>
              <a:cs typeface="Arial" pitchFamily="34" charset="0"/>
            </a:endParaRPr>
          </a:p>
        </p:txBody>
      </p:sp>
      <p:sp>
        <p:nvSpPr>
          <p:cNvPr id="38920" name="Text Box 15"/>
          <p:cNvSpPr txBox="1">
            <a:spLocks noChangeArrowheads="1"/>
          </p:cNvSpPr>
          <p:nvPr/>
        </p:nvSpPr>
        <p:spPr bwMode="auto">
          <a:xfrm>
            <a:off x="6096000" y="3428999"/>
            <a:ext cx="4673600" cy="338554"/>
          </a:xfrm>
          <a:prstGeom prst="rect">
            <a:avLst/>
          </a:prstGeom>
          <a:noFill/>
          <a:ln w="9525">
            <a:noFill/>
            <a:miter lim="800000"/>
            <a:headEnd/>
            <a:tailEnd/>
          </a:ln>
        </p:spPr>
        <p:txBody>
          <a:bodyPr wrap="square">
            <a:spAutoFit/>
          </a:bodyPr>
          <a:lstStyle/>
          <a:p>
            <a:pPr algn="ctr" eaLnBrk="0" hangingPunct="0">
              <a:defRPr/>
            </a:pPr>
            <a:r>
              <a:rPr lang="en-US" sz="1600" b="1" dirty="0">
                <a:solidFill>
                  <a:srgbClr val="C00000"/>
                </a:solidFill>
                <a:latin typeface="+mj-lt"/>
                <a:cs typeface="Arial" pitchFamily="34" charset="0"/>
              </a:rPr>
              <a:t>cGVHD Hepatic </a:t>
            </a:r>
            <a:r>
              <a:rPr lang="tr-TR" sz="1600" b="1" dirty="0" smtClean="0">
                <a:solidFill>
                  <a:srgbClr val="C00000"/>
                </a:solidFill>
                <a:latin typeface="+mj-lt"/>
                <a:cs typeface="Arial" pitchFamily="34" charset="0"/>
              </a:rPr>
              <a:t> </a:t>
            </a:r>
            <a:r>
              <a:rPr lang="en-US" sz="1600" b="1" dirty="0" smtClean="0">
                <a:solidFill>
                  <a:srgbClr val="C00000"/>
                </a:solidFill>
                <a:latin typeface="+mj-lt"/>
                <a:cs typeface="Arial" pitchFamily="34" charset="0"/>
              </a:rPr>
              <a:t>Biopsy</a:t>
            </a:r>
            <a:endParaRPr lang="en-US" sz="1600" b="1" dirty="0">
              <a:solidFill>
                <a:srgbClr val="C00000"/>
              </a:solidFill>
              <a:latin typeface="+mj-lt"/>
              <a:cs typeface="Arial" pitchFamily="34" charset="0"/>
            </a:endParaRPr>
          </a:p>
        </p:txBody>
      </p:sp>
      <p:sp>
        <p:nvSpPr>
          <p:cNvPr id="13" name="12 Dikdörtgen"/>
          <p:cNvSpPr/>
          <p:nvPr/>
        </p:nvSpPr>
        <p:spPr>
          <a:xfrm>
            <a:off x="812800" y="2362199"/>
            <a:ext cx="10236200" cy="507831"/>
          </a:xfrm>
          <a:prstGeom prst="rect">
            <a:avLst/>
          </a:prstGeom>
        </p:spPr>
        <p:txBody>
          <a:bodyPr wrap="square">
            <a:spAutoFit/>
          </a:bodyPr>
          <a:lstStyle/>
          <a:p>
            <a:pPr>
              <a:lnSpc>
                <a:spcPct val="150000"/>
              </a:lnSpc>
            </a:pPr>
            <a:r>
              <a:rPr lang="en-US" dirty="0" smtClean="0">
                <a:solidFill>
                  <a:schemeClr val="accent4"/>
                </a:solidFill>
                <a:cs typeface="Arial" charset="0"/>
              </a:rPr>
              <a:t>In cGVHD, the bile duct has collapsed </a:t>
            </a:r>
            <a:r>
              <a:rPr lang="en-US" dirty="0" err="1" smtClean="0">
                <a:solidFill>
                  <a:schemeClr val="accent4"/>
                </a:solidFill>
                <a:cs typeface="Arial" charset="0"/>
              </a:rPr>
              <a:t>syncytia</a:t>
            </a:r>
            <a:r>
              <a:rPr lang="en-US" dirty="0" smtClean="0">
                <a:solidFill>
                  <a:schemeClr val="accent4"/>
                </a:solidFill>
                <a:cs typeface="Arial" charset="0"/>
              </a:rPr>
              <a:t> of different sizes and irregularly arranged or missing nuclei. </a:t>
            </a:r>
          </a:p>
        </p:txBody>
      </p:sp>
      <p:sp>
        <p:nvSpPr>
          <p:cNvPr id="14" name="13 Dikdörtgen"/>
          <p:cNvSpPr/>
          <p:nvPr/>
        </p:nvSpPr>
        <p:spPr>
          <a:xfrm>
            <a:off x="406400" y="609600"/>
            <a:ext cx="4251741" cy="584775"/>
          </a:xfrm>
          <a:prstGeom prst="rect">
            <a:avLst/>
          </a:prstGeom>
        </p:spPr>
        <p:txBody>
          <a:bodyPr wrap="none">
            <a:spAutoFit/>
          </a:bodyPr>
          <a:lstStyle/>
          <a:p>
            <a:pPr marL="261620">
              <a:spcBef>
                <a:spcPct val="0"/>
              </a:spcBef>
              <a:defRPr/>
            </a:pPr>
            <a:r>
              <a:rPr lang="en-US" sz="3200" dirty="0" smtClean="0">
                <a:solidFill>
                  <a:srgbClr val="FF0000"/>
                </a:solidFill>
                <a:latin typeface="+mj-lt"/>
                <a:cs typeface="Arial" charset="0"/>
              </a:rPr>
              <a:t>Hepatic</a:t>
            </a:r>
            <a:r>
              <a:rPr lang="tr-TR" sz="3200" spc="-100" dirty="0" smtClean="0">
                <a:solidFill>
                  <a:srgbClr val="FF0000"/>
                </a:solidFill>
                <a:latin typeface="+mj-lt"/>
              </a:rPr>
              <a:t> </a:t>
            </a:r>
            <a:r>
              <a:rPr lang="tr-TR" sz="3200" dirty="0" smtClean="0">
                <a:solidFill>
                  <a:srgbClr val="FF0000"/>
                </a:solidFill>
                <a:latin typeface="+mj-lt"/>
              </a:rPr>
              <a:t>Involvement</a:t>
            </a:r>
            <a:r>
              <a:rPr lang="tr-TR" sz="3200" spc="-5" dirty="0" smtClean="0">
                <a:solidFill>
                  <a:srgbClr val="FF0000"/>
                </a:solidFill>
                <a:latin typeface="+mj-lt"/>
              </a:rPr>
              <a:t> &amp;</a:t>
            </a:r>
            <a:endParaRPr lang="tr-TR" sz="3200" spc="-5" dirty="0" smtClean="0">
              <a:latin typeface="+mj-lt"/>
              <a:cs typeface="Arial"/>
            </a:endParaRPr>
          </a:p>
        </p:txBody>
      </p:sp>
      <p:sp>
        <p:nvSpPr>
          <p:cNvPr id="12" name="11 Dikdörtgen"/>
          <p:cNvSpPr/>
          <p:nvPr/>
        </p:nvSpPr>
        <p:spPr>
          <a:xfrm>
            <a:off x="812800" y="1219200"/>
            <a:ext cx="10464800" cy="553998"/>
          </a:xfrm>
          <a:prstGeom prst="rect">
            <a:avLst/>
          </a:prstGeom>
        </p:spPr>
        <p:txBody>
          <a:bodyPr wrap="square">
            <a:spAutoFit/>
          </a:bodyPr>
          <a:lstStyle/>
          <a:p>
            <a:pPr>
              <a:lnSpc>
                <a:spcPct val="150000"/>
              </a:lnSpc>
            </a:pPr>
            <a:r>
              <a:rPr lang="en-US" sz="2000" dirty="0" smtClean="0">
                <a:latin typeface="+mj-lt"/>
              </a:rPr>
              <a:t>Liver biopsies are performed to confirm involvement when isolated hepatic GVHD is suspected</a:t>
            </a:r>
            <a:endParaRPr lang="tr-TR" sz="2000" dirty="0">
              <a:latin typeface="+mj-lt"/>
            </a:endParaRPr>
          </a:p>
        </p:txBody>
      </p:sp>
      <p:sp>
        <p:nvSpPr>
          <p:cNvPr id="15" name="1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2" descr="j0287105[1]"/>
          <p:cNvPicPr>
            <a:picLocks noChangeAspect="1" noChangeArrowheads="1"/>
          </p:cNvPicPr>
          <p:nvPr/>
        </p:nvPicPr>
        <p:blipFill>
          <a:blip r:embed="rId3" cstate="print"/>
          <a:srcRect/>
          <a:stretch>
            <a:fillRect/>
          </a:stretch>
        </p:blipFill>
        <p:spPr bwMode="auto">
          <a:xfrm>
            <a:off x="8940800" y="2262790"/>
            <a:ext cx="2540000" cy="2236185"/>
          </a:xfrm>
          <a:prstGeom prst="rect">
            <a:avLst/>
          </a:prstGeom>
          <a:ln w="57150">
            <a:noFill/>
          </a:ln>
          <a:effectLst>
            <a:outerShdw blurRad="50800" dist="38100" dir="2700000" algn="tl" rotWithShape="0">
              <a:prstClr val="black">
                <a:alpha val="40000"/>
              </a:prstClr>
            </a:outerShdw>
          </a:effectLst>
          <a:extLst/>
        </p:spPr>
      </p:pic>
      <p:sp>
        <p:nvSpPr>
          <p:cNvPr id="5" name="4 Dikdörtgen"/>
          <p:cNvSpPr/>
          <p:nvPr/>
        </p:nvSpPr>
        <p:spPr>
          <a:xfrm>
            <a:off x="203200" y="609600"/>
            <a:ext cx="4781052" cy="584775"/>
          </a:xfrm>
          <a:prstGeom prst="rect">
            <a:avLst/>
          </a:prstGeom>
        </p:spPr>
        <p:txBody>
          <a:bodyPr wrap="none">
            <a:spAutoFit/>
          </a:bodyPr>
          <a:lstStyle/>
          <a:p>
            <a:pPr marL="261620">
              <a:spcBef>
                <a:spcPct val="0"/>
              </a:spcBef>
              <a:defRPr/>
            </a:pPr>
            <a:r>
              <a:rPr lang="tr-TR" sz="3200" dirty="0" smtClean="0">
                <a:solidFill>
                  <a:srgbClr val="FF0000"/>
                </a:solidFill>
                <a:latin typeface="+mj-lt"/>
                <a:cs typeface="Arial" charset="0"/>
              </a:rPr>
              <a:t>Pulmonary</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sp>
        <p:nvSpPr>
          <p:cNvPr id="7" name="6 Dikdörtgen"/>
          <p:cNvSpPr/>
          <p:nvPr/>
        </p:nvSpPr>
        <p:spPr>
          <a:xfrm>
            <a:off x="609600" y="1295399"/>
            <a:ext cx="11582400" cy="1015663"/>
          </a:xfrm>
          <a:prstGeom prst="rect">
            <a:avLst/>
          </a:prstGeom>
        </p:spPr>
        <p:txBody>
          <a:bodyPr wrap="square">
            <a:spAutoFit/>
          </a:bodyPr>
          <a:lstStyle/>
          <a:p>
            <a:pPr>
              <a:lnSpc>
                <a:spcPct val="150000"/>
              </a:lnSpc>
            </a:pPr>
            <a:r>
              <a:rPr lang="en-US" sz="2000" dirty="0" smtClean="0"/>
              <a:t>Pulmonary involvement is present in approximately half of patients with chronic GVHD and may manifest as obstructive and/or restrictive changes </a:t>
            </a:r>
            <a:endParaRPr lang="tr-TR" sz="2000" b="1" dirty="0">
              <a:solidFill>
                <a:srgbClr val="0070C0"/>
              </a:solidFill>
            </a:endParaRPr>
          </a:p>
        </p:txBody>
      </p:sp>
      <p:sp>
        <p:nvSpPr>
          <p:cNvPr id="8" name="Rectangle 6"/>
          <p:cNvSpPr>
            <a:spLocks noGrp="1" noChangeArrowheads="1"/>
          </p:cNvSpPr>
          <p:nvPr>
            <p:ph idx="4294967295"/>
          </p:nvPr>
        </p:nvSpPr>
        <p:spPr>
          <a:xfrm>
            <a:off x="406400" y="2228087"/>
            <a:ext cx="11277600" cy="4325112"/>
          </a:xfrm>
          <a:prstGeom prst="rect">
            <a:avLst/>
          </a:prstGeom>
        </p:spPr>
        <p:txBody>
          <a:bodyPr>
            <a:normAutofit fontScale="85000" lnSpcReduction="10000"/>
          </a:bodyPr>
          <a:lstStyle/>
          <a:p>
            <a:pPr eaLnBrk="1" hangingPunct="1">
              <a:lnSpc>
                <a:spcPct val="150000"/>
              </a:lnSpc>
            </a:pPr>
            <a:r>
              <a:rPr lang="en-US" sz="2400" b="1" u="sng" dirty="0" smtClean="0">
                <a:solidFill>
                  <a:srgbClr val="FF0000"/>
                </a:solidFill>
                <a:latin typeface="+mj-lt"/>
                <a:cs typeface="Arial" charset="0"/>
              </a:rPr>
              <a:t>Sinusitis</a:t>
            </a:r>
          </a:p>
          <a:p>
            <a:pPr lvl="1" eaLnBrk="1" hangingPunct="1">
              <a:lnSpc>
                <a:spcPct val="150000"/>
              </a:lnSpc>
            </a:pPr>
            <a:r>
              <a:rPr lang="en-US" sz="2400" dirty="0" err="1" smtClean="0">
                <a:latin typeface="+mj-lt"/>
                <a:cs typeface="Arial" charset="0"/>
              </a:rPr>
              <a:t>Sicca</a:t>
            </a:r>
            <a:r>
              <a:rPr lang="en-US" sz="2400" dirty="0" smtClean="0">
                <a:latin typeface="+mj-lt"/>
                <a:cs typeface="Arial" charset="0"/>
              </a:rPr>
              <a:t> syndrome</a:t>
            </a:r>
          </a:p>
          <a:p>
            <a:pPr eaLnBrk="1" hangingPunct="1">
              <a:lnSpc>
                <a:spcPct val="150000"/>
              </a:lnSpc>
            </a:pPr>
            <a:r>
              <a:rPr lang="en-US" sz="2400" b="1" u="sng" dirty="0" err="1" smtClean="0">
                <a:solidFill>
                  <a:srgbClr val="FF0000"/>
                </a:solidFill>
                <a:latin typeface="+mj-lt"/>
                <a:cs typeface="Arial" charset="0"/>
              </a:rPr>
              <a:t>Bronchiolitis</a:t>
            </a:r>
            <a:r>
              <a:rPr lang="en-US" sz="2400" b="1" u="sng" dirty="0" smtClean="0">
                <a:solidFill>
                  <a:srgbClr val="FF0000"/>
                </a:solidFill>
                <a:latin typeface="+mj-lt"/>
                <a:cs typeface="Arial" charset="0"/>
              </a:rPr>
              <a:t> </a:t>
            </a:r>
            <a:r>
              <a:rPr lang="en-US" sz="2400" b="1" u="sng" dirty="0" err="1" smtClean="0">
                <a:solidFill>
                  <a:srgbClr val="FF0000"/>
                </a:solidFill>
                <a:latin typeface="+mj-lt"/>
                <a:cs typeface="Arial" charset="0"/>
              </a:rPr>
              <a:t>Obliterans</a:t>
            </a:r>
            <a:r>
              <a:rPr lang="en-US" sz="2400" b="1" u="sng" dirty="0" smtClean="0">
                <a:solidFill>
                  <a:srgbClr val="FF0000"/>
                </a:solidFill>
                <a:latin typeface="+mj-lt"/>
                <a:cs typeface="Arial" charset="0"/>
              </a:rPr>
              <a:t> (BO)</a:t>
            </a:r>
          </a:p>
          <a:p>
            <a:pPr lvl="1" eaLnBrk="1" hangingPunct="1">
              <a:lnSpc>
                <a:spcPct val="150000"/>
              </a:lnSpc>
            </a:pPr>
            <a:r>
              <a:rPr lang="en-US" sz="2400" dirty="0" smtClean="0">
                <a:latin typeface="+mj-lt"/>
                <a:cs typeface="Arial" charset="0"/>
              </a:rPr>
              <a:t>Fibrotic process</a:t>
            </a:r>
          </a:p>
          <a:p>
            <a:pPr lvl="1" eaLnBrk="1" hangingPunct="1">
              <a:lnSpc>
                <a:spcPct val="150000"/>
              </a:lnSpc>
            </a:pPr>
            <a:r>
              <a:rPr lang="en-US" sz="2400" dirty="0" err="1" smtClean="0">
                <a:solidFill>
                  <a:schemeClr val="tx1">
                    <a:lumMod val="95000"/>
                    <a:lumOff val="5000"/>
                  </a:schemeClr>
                </a:solidFill>
                <a:latin typeface="+mj-lt"/>
                <a:cs typeface="Arial" charset="0"/>
              </a:rPr>
              <a:t>Dyspnea</a:t>
            </a:r>
            <a:r>
              <a:rPr lang="en-US" sz="2400" dirty="0" smtClean="0">
                <a:solidFill>
                  <a:schemeClr val="tx1">
                    <a:lumMod val="95000"/>
                    <a:lumOff val="5000"/>
                  </a:schemeClr>
                </a:solidFill>
                <a:latin typeface="+mj-lt"/>
                <a:cs typeface="Arial" charset="0"/>
              </a:rPr>
              <a:t>, cough, and/or exercise intolerance</a:t>
            </a:r>
          </a:p>
          <a:p>
            <a:pPr lvl="1" eaLnBrk="1" hangingPunct="1">
              <a:lnSpc>
                <a:spcPct val="150000"/>
              </a:lnSpc>
            </a:pPr>
            <a:r>
              <a:rPr lang="en-US" sz="2400" dirty="0" smtClean="0">
                <a:latin typeface="+mj-lt"/>
                <a:cs typeface="Arial" charset="0"/>
              </a:rPr>
              <a:t>Computed </a:t>
            </a:r>
            <a:r>
              <a:rPr lang="en-US" sz="2400" dirty="0" err="1" smtClean="0">
                <a:latin typeface="+mj-lt"/>
                <a:cs typeface="Arial" charset="0"/>
              </a:rPr>
              <a:t>tomograpy</a:t>
            </a:r>
            <a:r>
              <a:rPr lang="en-US" sz="2400" dirty="0" smtClean="0">
                <a:latin typeface="+mj-lt"/>
                <a:cs typeface="Arial" charset="0"/>
              </a:rPr>
              <a:t> (CT) scan: </a:t>
            </a:r>
            <a:br>
              <a:rPr lang="en-US" sz="2400" dirty="0" smtClean="0">
                <a:latin typeface="+mj-lt"/>
                <a:cs typeface="Arial" charset="0"/>
              </a:rPr>
            </a:br>
            <a:r>
              <a:rPr lang="en-US" sz="2400" dirty="0" smtClean="0">
                <a:solidFill>
                  <a:schemeClr val="tx1">
                    <a:lumMod val="95000"/>
                    <a:lumOff val="5000"/>
                  </a:schemeClr>
                </a:solidFill>
                <a:latin typeface="+mj-lt"/>
                <a:cs typeface="Arial" charset="0"/>
              </a:rPr>
              <a:t>patchy </a:t>
            </a:r>
            <a:r>
              <a:rPr lang="en-US" sz="2400" dirty="0" err="1" smtClean="0">
                <a:solidFill>
                  <a:schemeClr val="tx1">
                    <a:lumMod val="95000"/>
                    <a:lumOff val="5000"/>
                  </a:schemeClr>
                </a:solidFill>
                <a:latin typeface="+mj-lt"/>
                <a:cs typeface="Arial" charset="0"/>
              </a:rPr>
              <a:t>hyperaeration</a:t>
            </a:r>
            <a:r>
              <a:rPr lang="en-US" sz="2400" dirty="0" smtClean="0">
                <a:solidFill>
                  <a:schemeClr val="tx1">
                    <a:lumMod val="95000"/>
                    <a:lumOff val="5000"/>
                  </a:schemeClr>
                </a:solidFill>
                <a:latin typeface="+mj-lt"/>
                <a:cs typeface="Arial" charset="0"/>
              </a:rPr>
              <a:t>, bronchial dilation, increased density</a:t>
            </a:r>
          </a:p>
          <a:p>
            <a:pPr eaLnBrk="1" hangingPunct="1">
              <a:lnSpc>
                <a:spcPct val="150000"/>
              </a:lnSpc>
            </a:pPr>
            <a:r>
              <a:rPr lang="en-US" sz="2400" b="1" u="sng" dirty="0" err="1" smtClean="0">
                <a:solidFill>
                  <a:srgbClr val="FF0000"/>
                </a:solidFill>
                <a:latin typeface="+mj-lt"/>
                <a:cs typeface="Arial" charset="0"/>
              </a:rPr>
              <a:t>Bronchiolitis</a:t>
            </a:r>
            <a:r>
              <a:rPr lang="en-US" sz="2400" b="1" u="sng" dirty="0" smtClean="0">
                <a:solidFill>
                  <a:srgbClr val="FF0000"/>
                </a:solidFill>
                <a:latin typeface="+mj-lt"/>
                <a:cs typeface="Arial" charset="0"/>
              </a:rPr>
              <a:t> </a:t>
            </a:r>
            <a:r>
              <a:rPr lang="en-US" sz="2400" b="1" u="sng" dirty="0" err="1" smtClean="0">
                <a:solidFill>
                  <a:srgbClr val="FF0000"/>
                </a:solidFill>
                <a:latin typeface="+mj-lt"/>
                <a:cs typeface="Arial" charset="0"/>
              </a:rPr>
              <a:t>Obliterans</a:t>
            </a:r>
            <a:r>
              <a:rPr lang="en-US" sz="2400" b="1" u="sng" dirty="0" smtClean="0">
                <a:solidFill>
                  <a:srgbClr val="FF0000"/>
                </a:solidFill>
                <a:latin typeface="+mj-lt"/>
                <a:cs typeface="Arial" charset="0"/>
              </a:rPr>
              <a:t> organizing pneumonia (BOOP)</a:t>
            </a:r>
          </a:p>
          <a:p>
            <a:pPr lvl="1" eaLnBrk="1" hangingPunct="1">
              <a:lnSpc>
                <a:spcPct val="150000"/>
              </a:lnSpc>
            </a:pPr>
            <a:r>
              <a:rPr lang="en-US" sz="2400" dirty="0" smtClean="0">
                <a:latin typeface="+mj-lt"/>
                <a:cs typeface="Arial" charset="0"/>
              </a:rPr>
              <a:t>Shortness of breath (SOB), cough, and fever</a:t>
            </a:r>
          </a:p>
          <a:p>
            <a:pPr lvl="1" eaLnBrk="1" hangingPunct="1">
              <a:lnSpc>
                <a:spcPct val="150000"/>
              </a:lnSpc>
            </a:pPr>
            <a:r>
              <a:rPr lang="en-US" sz="2400" dirty="0" smtClean="0">
                <a:solidFill>
                  <a:schemeClr val="tx1">
                    <a:lumMod val="95000"/>
                    <a:lumOff val="5000"/>
                  </a:schemeClr>
                </a:solidFill>
                <a:latin typeface="+mj-lt"/>
                <a:cs typeface="Arial" charset="0"/>
              </a:rPr>
              <a:t>CT scan: peripheral patchy airspace consolidation, nodular opacities</a:t>
            </a: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Grp="1" noChangeArrowheads="1"/>
          </p:cNvSpPr>
          <p:nvPr>
            <p:ph idx="4294967295"/>
          </p:nvPr>
        </p:nvSpPr>
        <p:spPr>
          <a:xfrm>
            <a:off x="4495800" y="2133600"/>
            <a:ext cx="6019800" cy="4724400"/>
          </a:xfrm>
          <a:prstGeom prst="rect">
            <a:avLst/>
          </a:prstGeom>
        </p:spPr>
        <p:txBody>
          <a:bodyPr>
            <a:normAutofit/>
          </a:bodyPr>
          <a:lstStyle/>
          <a:p>
            <a:pPr eaLnBrk="1" hangingPunct="1">
              <a:lnSpc>
                <a:spcPct val="130000"/>
              </a:lnSpc>
            </a:pPr>
            <a:r>
              <a:rPr lang="en-US" sz="2000" dirty="0" smtClean="0">
                <a:latin typeface="+mj-lt"/>
                <a:cs typeface="Arial" charset="0"/>
              </a:rPr>
              <a:t>Diarrhea</a:t>
            </a:r>
          </a:p>
          <a:p>
            <a:pPr eaLnBrk="1" hangingPunct="1">
              <a:lnSpc>
                <a:spcPct val="130000"/>
              </a:lnSpc>
            </a:pPr>
            <a:r>
              <a:rPr lang="en-US" sz="2000" dirty="0" smtClean="0">
                <a:latin typeface="+mj-lt"/>
                <a:cs typeface="Arial" charset="0"/>
              </a:rPr>
              <a:t>Anorexia</a:t>
            </a:r>
          </a:p>
          <a:p>
            <a:pPr eaLnBrk="1" hangingPunct="1">
              <a:lnSpc>
                <a:spcPct val="130000"/>
              </a:lnSpc>
            </a:pPr>
            <a:r>
              <a:rPr lang="en-US" sz="2000" dirty="0" smtClean="0">
                <a:latin typeface="+mj-lt"/>
                <a:cs typeface="Arial" charset="0"/>
              </a:rPr>
              <a:t>Nausea and vomiting</a:t>
            </a:r>
          </a:p>
          <a:p>
            <a:pPr eaLnBrk="1" hangingPunct="1">
              <a:lnSpc>
                <a:spcPct val="130000"/>
              </a:lnSpc>
            </a:pPr>
            <a:r>
              <a:rPr lang="en-US" sz="2000" dirty="0" smtClean="0">
                <a:latin typeface="+mj-lt"/>
                <a:cs typeface="Arial" charset="0"/>
              </a:rPr>
              <a:t>Abdominal pain and cramping</a:t>
            </a:r>
          </a:p>
          <a:p>
            <a:pPr eaLnBrk="1" hangingPunct="1">
              <a:lnSpc>
                <a:spcPct val="130000"/>
              </a:lnSpc>
            </a:pPr>
            <a:r>
              <a:rPr lang="en-US" sz="2000" dirty="0" smtClean="0">
                <a:latin typeface="+mj-lt"/>
                <a:cs typeface="Arial" charset="0"/>
              </a:rPr>
              <a:t>Wasting syndrome</a:t>
            </a:r>
          </a:p>
          <a:p>
            <a:pPr lvl="1" eaLnBrk="1" hangingPunct="1">
              <a:lnSpc>
                <a:spcPct val="130000"/>
              </a:lnSpc>
            </a:pPr>
            <a:r>
              <a:rPr lang="en-US" sz="2000" dirty="0" err="1" smtClean="0">
                <a:latin typeface="+mj-lt"/>
                <a:cs typeface="Arial" charset="0"/>
              </a:rPr>
              <a:t>Malabsorption</a:t>
            </a:r>
            <a:endParaRPr lang="en-US" sz="2000" dirty="0" smtClean="0">
              <a:latin typeface="+mj-lt"/>
              <a:cs typeface="Arial" charset="0"/>
            </a:endParaRPr>
          </a:p>
          <a:p>
            <a:pPr lvl="1" eaLnBrk="1" hangingPunct="1">
              <a:lnSpc>
                <a:spcPct val="130000"/>
              </a:lnSpc>
            </a:pPr>
            <a:r>
              <a:rPr lang="en-US" sz="2000" dirty="0" smtClean="0">
                <a:latin typeface="+mj-lt"/>
                <a:cs typeface="Arial" charset="0"/>
              </a:rPr>
              <a:t>Weight loss</a:t>
            </a:r>
          </a:p>
          <a:p>
            <a:pPr lvl="1" eaLnBrk="1" hangingPunct="1">
              <a:lnSpc>
                <a:spcPct val="130000"/>
              </a:lnSpc>
            </a:pPr>
            <a:r>
              <a:rPr lang="en-US" sz="2000" dirty="0" smtClean="0">
                <a:latin typeface="+mj-lt"/>
                <a:cs typeface="Arial" charset="0"/>
              </a:rPr>
              <a:t>Poor performance status</a:t>
            </a:r>
          </a:p>
          <a:p>
            <a:pPr lvl="1" eaLnBrk="1" hangingPunct="1">
              <a:lnSpc>
                <a:spcPct val="130000"/>
              </a:lnSpc>
            </a:pPr>
            <a:r>
              <a:rPr lang="en-US" sz="2000" dirty="0" smtClean="0">
                <a:latin typeface="+mj-lt"/>
                <a:cs typeface="Arial" charset="0"/>
              </a:rPr>
              <a:t>Progressive GI symptoms</a:t>
            </a:r>
            <a:endParaRPr lang="tr-TR" sz="2000" dirty="0" smtClean="0">
              <a:latin typeface="+mj-lt"/>
              <a:cs typeface="Arial" charset="0"/>
            </a:endParaRPr>
          </a:p>
          <a:p>
            <a:pPr lvl="1" eaLnBrk="1" hangingPunct="1">
              <a:lnSpc>
                <a:spcPct val="130000"/>
              </a:lnSpc>
              <a:buNone/>
            </a:pPr>
            <a:r>
              <a:rPr lang="tr-TR" sz="2000" dirty="0" smtClean="0">
                <a:latin typeface="+mj-lt"/>
                <a:cs typeface="Arial" charset="0"/>
              </a:rPr>
              <a:t> </a:t>
            </a:r>
            <a:r>
              <a:rPr lang="en-US" sz="2000" dirty="0" smtClean="0">
                <a:latin typeface="+mj-lt"/>
                <a:cs typeface="Arial" charset="0"/>
              </a:rPr>
              <a:t> (early satiety,</a:t>
            </a:r>
            <a:r>
              <a:rPr lang="tr-TR" sz="2000" dirty="0" smtClean="0">
                <a:latin typeface="+mj-lt"/>
                <a:cs typeface="Arial" charset="0"/>
              </a:rPr>
              <a:t> </a:t>
            </a:r>
            <a:r>
              <a:rPr lang="en-US" sz="2000" dirty="0" err="1" smtClean="0">
                <a:latin typeface="+mj-lt"/>
                <a:cs typeface="Arial" charset="0"/>
              </a:rPr>
              <a:t>dysphagia</a:t>
            </a:r>
            <a:r>
              <a:rPr lang="en-US" sz="2000" dirty="0" smtClean="0">
                <a:latin typeface="+mj-lt"/>
                <a:cs typeface="Arial" charset="0"/>
              </a:rPr>
              <a:t>)</a:t>
            </a:r>
          </a:p>
          <a:p>
            <a:pPr eaLnBrk="1" hangingPunct="1">
              <a:lnSpc>
                <a:spcPct val="130000"/>
              </a:lnSpc>
            </a:pPr>
            <a:r>
              <a:rPr lang="en-US" sz="2000" dirty="0" smtClean="0">
                <a:latin typeface="+mj-lt"/>
                <a:cs typeface="Arial" charset="0"/>
              </a:rPr>
              <a:t>Infection</a:t>
            </a:r>
          </a:p>
          <a:p>
            <a:pPr eaLnBrk="1" hangingPunct="1">
              <a:lnSpc>
                <a:spcPct val="130000"/>
              </a:lnSpc>
              <a:buNone/>
            </a:pPr>
            <a:endParaRPr lang="tr-TR" sz="2000" dirty="0" smtClean="0">
              <a:latin typeface="+mj-lt"/>
              <a:cs typeface="Arial" charset="0"/>
            </a:endParaRPr>
          </a:p>
        </p:txBody>
      </p:sp>
      <p:pic>
        <p:nvPicPr>
          <p:cNvPr id="59396" name="Picture 2" descr="HM00260_"/>
          <p:cNvPicPr>
            <a:picLocks noChangeAspect="1" noChangeArrowheads="1"/>
          </p:cNvPicPr>
          <p:nvPr/>
        </p:nvPicPr>
        <p:blipFill>
          <a:blip r:embed="rId3" cstate="print"/>
          <a:srcRect/>
          <a:stretch>
            <a:fillRect/>
          </a:stretch>
        </p:blipFill>
        <p:spPr bwMode="auto">
          <a:xfrm>
            <a:off x="1117600" y="2438400"/>
            <a:ext cx="2901461" cy="3429000"/>
          </a:xfrm>
          <a:prstGeom prst="rect">
            <a:avLst/>
          </a:prstGeom>
          <a:ln w="57150">
            <a:noFill/>
          </a:ln>
          <a:effectLst>
            <a:outerShdw blurRad="50800" dist="38100" dir="2700000" algn="tl" rotWithShape="0">
              <a:prstClr val="black">
                <a:alpha val="40000"/>
              </a:prstClr>
            </a:outerShdw>
          </a:effectLst>
          <a:extLst/>
        </p:spPr>
      </p:pic>
      <p:sp>
        <p:nvSpPr>
          <p:cNvPr id="5" name="4 Dikdörtgen"/>
          <p:cNvSpPr/>
          <p:nvPr/>
        </p:nvSpPr>
        <p:spPr>
          <a:xfrm>
            <a:off x="203201" y="914401"/>
            <a:ext cx="3583225" cy="584775"/>
          </a:xfrm>
          <a:prstGeom prst="rect">
            <a:avLst/>
          </a:prstGeom>
        </p:spPr>
        <p:txBody>
          <a:bodyPr wrap="none">
            <a:spAutoFit/>
          </a:bodyPr>
          <a:lstStyle/>
          <a:p>
            <a:pPr marL="261620">
              <a:spcBef>
                <a:spcPct val="0"/>
              </a:spcBef>
              <a:defRPr/>
            </a:pPr>
            <a:r>
              <a:rPr lang="tr-TR" sz="3200" dirty="0" smtClean="0">
                <a:solidFill>
                  <a:srgbClr val="FF0000"/>
                </a:solidFill>
                <a:latin typeface="+mj-lt"/>
                <a:cs typeface="Arial" charset="0"/>
              </a:rPr>
              <a:t>Gut</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sp>
        <p:nvSpPr>
          <p:cNvPr id="7" name="6 Dikdörtgen"/>
          <p:cNvSpPr/>
          <p:nvPr/>
        </p:nvSpPr>
        <p:spPr>
          <a:xfrm>
            <a:off x="4572001" y="1600201"/>
            <a:ext cx="3082382" cy="461665"/>
          </a:xfrm>
          <a:prstGeom prst="rect">
            <a:avLst/>
          </a:prstGeom>
        </p:spPr>
        <p:txBody>
          <a:bodyPr wrap="none">
            <a:spAutoFit/>
          </a:bodyPr>
          <a:lstStyle/>
          <a:p>
            <a:r>
              <a:rPr lang="en-US" sz="2400" b="1" dirty="0" smtClean="0">
                <a:solidFill>
                  <a:srgbClr val="0070C0"/>
                </a:solidFill>
                <a:latin typeface="+mj-lt"/>
                <a:cs typeface="Arial" charset="0"/>
              </a:rPr>
              <a:t>Clinical Manifestations</a:t>
            </a:r>
            <a:endParaRPr lang="tr-TR" sz="2400" b="1" dirty="0">
              <a:solidFill>
                <a:srgbClr val="0070C0"/>
              </a:solidFill>
              <a:latin typeface="+mj-lt"/>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Picture 10" descr="Module 19 slide 47.jpg"/>
          <p:cNvPicPr>
            <a:picLocks noChangeAspect="1"/>
          </p:cNvPicPr>
          <p:nvPr/>
        </p:nvPicPr>
        <p:blipFill>
          <a:blip r:embed="rId4" cstate="print"/>
          <a:stretch>
            <a:fillRect/>
          </a:stretch>
        </p:blipFill>
        <p:spPr>
          <a:xfrm>
            <a:off x="8610600" y="1469868"/>
            <a:ext cx="2794000" cy="2451100"/>
          </a:xfrm>
          <a:prstGeom prst="roundRect">
            <a:avLst/>
          </a:prstGeom>
          <a:ln w="57150">
            <a:noFill/>
          </a:ln>
          <a:effectLst>
            <a:outerShdw blurRad="50800" dist="38100" dir="2700000" algn="tl" rotWithShape="0">
              <a:prstClr val="black">
                <a:alpha val="40000"/>
              </a:prstClr>
            </a:outerShdw>
          </a:effectLst>
        </p:spPr>
      </p:pic>
      <p:pic>
        <p:nvPicPr>
          <p:cNvPr id="10" name="Picture 4" descr="GutChronicGVHD"/>
          <p:cNvPicPr>
            <a:picLocks noChangeAspect="1" noChangeArrowheads="1"/>
          </p:cNvPicPr>
          <p:nvPr/>
        </p:nvPicPr>
        <p:blipFill>
          <a:blip r:embed="rId5" cstate="print"/>
          <a:srcRect/>
          <a:stretch>
            <a:fillRect/>
          </a:stretch>
        </p:blipFill>
        <p:spPr bwMode="auto">
          <a:xfrm>
            <a:off x="8682613" y="4072313"/>
            <a:ext cx="2889739" cy="2438400"/>
          </a:xfrm>
          <a:prstGeom prst="roundRect">
            <a:avLst/>
          </a:prstGeom>
          <a:ln w="57150">
            <a:noFill/>
          </a:ln>
          <a:effectLst>
            <a:outerShdw blurRad="50800" dist="38100" dir="2700000" algn="tl" rotWithShape="0">
              <a:prstClr val="black">
                <a:alpha val="40000"/>
              </a:prstClr>
            </a:outerShdw>
          </a:effectLst>
        </p:spPr>
      </p:pic>
      <p:sp>
        <p:nvSpPr>
          <p:cNvPr id="11" name="Text Box 7"/>
          <p:cNvSpPr txBox="1">
            <a:spLocks noChangeArrowheads="1"/>
          </p:cNvSpPr>
          <p:nvPr/>
        </p:nvSpPr>
        <p:spPr bwMode="auto">
          <a:xfrm>
            <a:off x="8077200" y="5752281"/>
            <a:ext cx="4114800" cy="461665"/>
          </a:xfrm>
          <a:prstGeom prst="rect">
            <a:avLst/>
          </a:prstGeom>
          <a:noFill/>
          <a:ln w="9525">
            <a:noFill/>
            <a:miter lim="800000"/>
            <a:headEnd/>
            <a:tailEnd/>
          </a:ln>
        </p:spPr>
        <p:txBody>
          <a:bodyPr wrap="square">
            <a:spAutoFit/>
          </a:bodyPr>
          <a:lstStyle/>
          <a:p>
            <a:pPr algn="ctr" eaLnBrk="0" hangingPunct="0">
              <a:spcBef>
                <a:spcPct val="50000"/>
              </a:spcBef>
              <a:defRPr/>
            </a:pPr>
            <a:r>
              <a:rPr lang="en-US" sz="2400" dirty="0">
                <a:solidFill>
                  <a:schemeClr val="tx2">
                    <a:lumMod val="50000"/>
                  </a:schemeClr>
                </a:solidFill>
                <a:latin typeface="+mj-lt"/>
                <a:cs typeface="Arial" pitchFamily="34" charset="0"/>
              </a:rPr>
              <a:t>cGVHD </a:t>
            </a:r>
            <a:r>
              <a:rPr lang="en-US" sz="2400" dirty="0" err="1" smtClean="0">
                <a:solidFill>
                  <a:schemeClr val="tx2">
                    <a:lumMod val="50000"/>
                  </a:schemeClr>
                </a:solidFill>
                <a:latin typeface="+mj-lt"/>
                <a:cs typeface="Arial" pitchFamily="34" charset="0"/>
              </a:rPr>
              <a:t>GutBiopsy</a:t>
            </a:r>
            <a:endParaRPr lang="en-US" sz="2400" dirty="0">
              <a:solidFill>
                <a:schemeClr val="tx2">
                  <a:lumMod val="50000"/>
                </a:schemeClr>
              </a:solidFill>
              <a:latin typeface="+mj-lt"/>
              <a:cs typeface="Arial" pitchFamily="34" charset="0"/>
            </a:endParaRPr>
          </a:p>
        </p:txBody>
      </p:sp>
      <p:sp>
        <p:nvSpPr>
          <p:cNvPr id="12" name="Text Box 6"/>
          <p:cNvSpPr txBox="1">
            <a:spLocks noChangeArrowheads="1"/>
          </p:cNvSpPr>
          <p:nvPr/>
        </p:nvSpPr>
        <p:spPr bwMode="auto">
          <a:xfrm>
            <a:off x="7747000" y="1023337"/>
            <a:ext cx="4775200" cy="461665"/>
          </a:xfrm>
          <a:prstGeom prst="rect">
            <a:avLst/>
          </a:prstGeom>
          <a:noFill/>
          <a:ln w="9525">
            <a:noFill/>
            <a:miter lim="800000"/>
            <a:headEnd/>
            <a:tailEnd/>
          </a:ln>
        </p:spPr>
        <p:txBody>
          <a:bodyPr wrap="square">
            <a:spAutoFit/>
          </a:bodyPr>
          <a:lstStyle/>
          <a:p>
            <a:pPr algn="ctr" eaLnBrk="0" hangingPunct="0">
              <a:spcBef>
                <a:spcPct val="50000"/>
              </a:spcBef>
              <a:defRPr/>
            </a:pPr>
            <a:r>
              <a:rPr lang="en-US" sz="2400" dirty="0">
                <a:solidFill>
                  <a:schemeClr val="tx2">
                    <a:lumMod val="50000"/>
                  </a:schemeClr>
                </a:solidFill>
                <a:latin typeface="+mj-lt"/>
                <a:cs typeface="Arial" pitchFamily="34" charset="0"/>
              </a:rPr>
              <a:t> Normal Gut </a:t>
            </a:r>
            <a:r>
              <a:rPr lang="en-US" sz="2400" dirty="0" smtClean="0">
                <a:solidFill>
                  <a:schemeClr val="tx2">
                    <a:lumMod val="50000"/>
                  </a:schemeClr>
                </a:solidFill>
                <a:latin typeface="+mj-lt"/>
                <a:cs typeface="Arial" pitchFamily="34" charset="0"/>
              </a:rPr>
              <a:t>Biopsy</a:t>
            </a:r>
            <a:endParaRPr lang="en-US" sz="2400" dirty="0">
              <a:solidFill>
                <a:schemeClr val="tx2">
                  <a:lumMod val="50000"/>
                </a:schemeClr>
              </a:solidFill>
              <a:latin typeface="+mj-lt"/>
              <a:cs typeface="Arial" pitchFamily="34" charset="0"/>
            </a:endParaRPr>
          </a:p>
        </p:txBody>
      </p:sp>
      <p:sp>
        <p:nvSpPr>
          <p:cNvPr id="13"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title"/>
          </p:nvPr>
        </p:nvSpPr>
        <p:spPr>
          <a:xfrm>
            <a:off x="609600" y="990600"/>
            <a:ext cx="10972800" cy="1066800"/>
          </a:xfrm>
          <a:extLst/>
        </p:spPr>
        <p:txBody>
          <a:bodyPr>
            <a:normAutofit/>
          </a:bodyPr>
          <a:lstStyle/>
          <a:p>
            <a:pPr eaLnBrk="1" hangingPunct="1">
              <a:defRPr/>
            </a:pPr>
            <a:r>
              <a:rPr lang="en-US" sz="3200" dirty="0" smtClean="0">
                <a:solidFill>
                  <a:srgbClr val="FF0000"/>
                </a:solidFill>
                <a:cs typeface="Arial" charset="0"/>
              </a:rPr>
              <a:t>Gynecological cGVHD: </a:t>
            </a:r>
            <a:br>
              <a:rPr lang="en-US" sz="3200" dirty="0" smtClean="0">
                <a:solidFill>
                  <a:srgbClr val="FF0000"/>
                </a:solidFill>
                <a:cs typeface="Arial" charset="0"/>
              </a:rPr>
            </a:br>
            <a:endParaRPr lang="en-US" sz="3200" dirty="0" smtClean="0">
              <a:solidFill>
                <a:srgbClr val="FF0000"/>
              </a:solidFill>
              <a:cs typeface="Arial" charset="0"/>
            </a:endParaRPr>
          </a:p>
        </p:txBody>
      </p:sp>
      <p:sp>
        <p:nvSpPr>
          <p:cNvPr id="62467" name="Rectangle 6"/>
          <p:cNvSpPr>
            <a:spLocks noGrp="1" noChangeArrowheads="1"/>
          </p:cNvSpPr>
          <p:nvPr>
            <p:ph idx="4294967295"/>
          </p:nvPr>
        </p:nvSpPr>
        <p:spPr>
          <a:xfrm>
            <a:off x="711200" y="1752600"/>
            <a:ext cx="10972800" cy="4876800"/>
          </a:xfrm>
          <a:prstGeom prst="rect">
            <a:avLst/>
          </a:prstGeom>
        </p:spPr>
        <p:txBody>
          <a:bodyPr>
            <a:normAutofit fontScale="92500" lnSpcReduction="10000"/>
          </a:bodyPr>
          <a:lstStyle/>
          <a:p>
            <a:pPr eaLnBrk="1" hangingPunct="1">
              <a:lnSpc>
                <a:spcPct val="150000"/>
              </a:lnSpc>
            </a:pPr>
            <a:r>
              <a:rPr lang="en-US" sz="2900" dirty="0" smtClean="0">
                <a:latin typeface="Arial" charset="0"/>
                <a:cs typeface="Arial" charset="0"/>
              </a:rPr>
              <a:t>Vaginal epithelial damage occurs due to cGVHD</a:t>
            </a:r>
          </a:p>
          <a:p>
            <a:pPr lvl="1" eaLnBrk="1" hangingPunct="1">
              <a:lnSpc>
                <a:spcPct val="150000"/>
              </a:lnSpc>
            </a:pPr>
            <a:r>
              <a:rPr lang="en-US" dirty="0" smtClean="0">
                <a:latin typeface="Arial" charset="0"/>
                <a:cs typeface="Arial" charset="0"/>
              </a:rPr>
              <a:t>Inflammation</a:t>
            </a:r>
          </a:p>
          <a:p>
            <a:pPr lvl="1" eaLnBrk="1" hangingPunct="1">
              <a:lnSpc>
                <a:spcPct val="150000"/>
              </a:lnSpc>
            </a:pPr>
            <a:r>
              <a:rPr lang="en-US" dirty="0" smtClean="0">
                <a:latin typeface="Arial" charset="0"/>
                <a:cs typeface="Arial" charset="0"/>
              </a:rPr>
              <a:t>Stricture formation</a:t>
            </a:r>
          </a:p>
          <a:p>
            <a:pPr lvl="1" eaLnBrk="1" hangingPunct="1">
              <a:lnSpc>
                <a:spcPct val="150000"/>
              </a:lnSpc>
            </a:pPr>
            <a:r>
              <a:rPr lang="en-US" dirty="0" smtClean="0">
                <a:latin typeface="Arial" charset="0"/>
                <a:cs typeface="Arial" charset="0"/>
              </a:rPr>
              <a:t>Narrowing </a:t>
            </a:r>
          </a:p>
          <a:p>
            <a:pPr eaLnBrk="1" hangingPunct="1">
              <a:lnSpc>
                <a:spcPct val="150000"/>
              </a:lnSpc>
            </a:pPr>
            <a:r>
              <a:rPr lang="en-US" sz="2900" dirty="0" smtClean="0">
                <a:latin typeface="Arial" charset="0"/>
                <a:cs typeface="Arial" charset="0"/>
              </a:rPr>
              <a:t>Vaginal </a:t>
            </a:r>
            <a:r>
              <a:rPr lang="en-US" sz="2900" dirty="0" err="1" smtClean="0">
                <a:latin typeface="Arial" charset="0"/>
                <a:cs typeface="Arial" charset="0"/>
              </a:rPr>
              <a:t>sicca</a:t>
            </a:r>
            <a:endParaRPr lang="en-US" sz="2900" dirty="0" smtClean="0">
              <a:latin typeface="Arial" charset="0"/>
              <a:cs typeface="Arial" charset="0"/>
            </a:endParaRPr>
          </a:p>
          <a:p>
            <a:pPr eaLnBrk="1" hangingPunct="1">
              <a:lnSpc>
                <a:spcPct val="150000"/>
              </a:lnSpc>
            </a:pPr>
            <a:r>
              <a:rPr lang="en-US" sz="2900" dirty="0" smtClean="0">
                <a:latin typeface="Arial" charset="0"/>
                <a:cs typeface="Arial" charset="0"/>
              </a:rPr>
              <a:t>Vaginal atrophy</a:t>
            </a:r>
          </a:p>
          <a:p>
            <a:pPr lvl="1" eaLnBrk="1" hangingPunct="1">
              <a:lnSpc>
                <a:spcPct val="150000"/>
              </a:lnSpc>
            </a:pPr>
            <a:r>
              <a:rPr lang="en-US" dirty="0" smtClean="0">
                <a:latin typeface="Arial" charset="0"/>
                <a:cs typeface="Arial" charset="0"/>
              </a:rPr>
              <a:t>Leads to painful sexual intercourse</a:t>
            </a:r>
          </a:p>
          <a:p>
            <a:pPr eaLnBrk="1" hangingPunct="1">
              <a:lnSpc>
                <a:spcPct val="150000"/>
              </a:lnSpc>
            </a:pPr>
            <a:r>
              <a:rPr lang="en-US" sz="2900" dirty="0" smtClean="0">
                <a:latin typeface="Arial" charset="0"/>
                <a:cs typeface="Arial" charset="0"/>
              </a:rPr>
              <a:t>Symptoms may include </a:t>
            </a:r>
          </a:p>
          <a:p>
            <a:pPr lvl="1" eaLnBrk="1" hangingPunct="1">
              <a:lnSpc>
                <a:spcPct val="150000"/>
              </a:lnSpc>
            </a:pPr>
            <a:r>
              <a:rPr lang="en-US" dirty="0" smtClean="0">
                <a:latin typeface="Arial" charset="0"/>
                <a:cs typeface="Arial" charset="0"/>
              </a:rPr>
              <a:t>Inflammation</a:t>
            </a:r>
          </a:p>
          <a:p>
            <a:pPr lvl="1" eaLnBrk="1" hangingPunct="1">
              <a:lnSpc>
                <a:spcPct val="150000"/>
              </a:lnSpc>
            </a:pPr>
            <a:r>
              <a:rPr lang="en-US" dirty="0" smtClean="0">
                <a:latin typeface="Arial" charset="0"/>
                <a:cs typeface="Arial" charset="0"/>
              </a:rPr>
              <a:t>Dry vagina</a:t>
            </a:r>
          </a:p>
          <a:p>
            <a:pPr lvl="1" eaLnBrk="1" hangingPunct="1">
              <a:lnSpc>
                <a:spcPct val="150000"/>
              </a:lnSpc>
            </a:pPr>
            <a:r>
              <a:rPr lang="en-US" dirty="0" smtClean="0">
                <a:latin typeface="Arial" charset="0"/>
                <a:cs typeface="Arial" charset="0"/>
              </a:rPr>
              <a:t>Obstruction of menstrual flow because of strictures</a:t>
            </a:r>
          </a:p>
          <a:p>
            <a:pPr eaLnBrk="1" hangingPunct="1">
              <a:lnSpc>
                <a:spcPct val="150000"/>
              </a:lnSpc>
            </a:pPr>
            <a:endParaRPr lang="en-US" sz="2000" dirty="0" smtClean="0">
              <a:latin typeface="Arial" charset="0"/>
              <a:cs typeface="Arial" charset="0"/>
            </a:endParaRPr>
          </a:p>
          <a:p>
            <a:pPr eaLnBrk="1" hangingPunct="1">
              <a:lnSpc>
                <a:spcPct val="150000"/>
              </a:lnSpc>
            </a:pPr>
            <a:endParaRPr lang="en-US" sz="2000" dirty="0" smtClean="0">
              <a:latin typeface="Arial" charset="0"/>
              <a:cs typeface="Arial" charset="0"/>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71"/>
          <p:cNvSpPr/>
          <p:nvPr/>
        </p:nvSpPr>
        <p:spPr>
          <a:xfrm>
            <a:off x="8331200" y="5257800"/>
            <a:ext cx="3251200" cy="1295400"/>
          </a:xfrm>
          <a:prstGeom prst="rect">
            <a:avLst/>
          </a:prstGeom>
          <a:blipFill>
            <a:blip r:embed="rId3" cstate="print"/>
            <a:stretch>
              <a:fillRect/>
            </a:stretch>
          </a:blipFill>
        </p:spPr>
        <p:txBody>
          <a:bodyPr wrap="square" lIns="0" tIns="0" rIns="0" bIns="0" rtlCol="0"/>
          <a:lstStyle/>
          <a:p>
            <a:endParaRPr/>
          </a:p>
        </p:txBody>
      </p:sp>
      <p:sp>
        <p:nvSpPr>
          <p:cNvPr id="4" name="object 70"/>
          <p:cNvSpPr/>
          <p:nvPr/>
        </p:nvSpPr>
        <p:spPr>
          <a:xfrm>
            <a:off x="6705600" y="4191000"/>
            <a:ext cx="3251200" cy="1524000"/>
          </a:xfrm>
          <a:prstGeom prst="rect">
            <a:avLst/>
          </a:prstGeom>
          <a:blipFill>
            <a:blip r:embed="rId4" cstate="print"/>
            <a:stretch>
              <a:fillRect/>
            </a:stretch>
          </a:blipFill>
        </p:spPr>
        <p:txBody>
          <a:bodyPr wrap="square" lIns="0" tIns="0" rIns="0" bIns="0" rtlCol="0"/>
          <a:lstStyle/>
          <a:p>
            <a:endParaRPr/>
          </a:p>
        </p:txBody>
      </p:sp>
      <p:sp>
        <p:nvSpPr>
          <p:cNvPr id="65538" name="Rectangle 5"/>
          <p:cNvSpPr>
            <a:spLocks noGrp="1" noChangeArrowheads="1"/>
          </p:cNvSpPr>
          <p:nvPr>
            <p:ph type="title"/>
          </p:nvPr>
        </p:nvSpPr>
        <p:spPr>
          <a:xfrm>
            <a:off x="609600" y="1219200"/>
            <a:ext cx="11582400" cy="1066800"/>
          </a:xfrm>
          <a:extLst/>
        </p:spPr>
        <p:txBody>
          <a:bodyPr>
            <a:normAutofit/>
          </a:bodyPr>
          <a:lstStyle/>
          <a:p>
            <a:pPr>
              <a:defRPr/>
            </a:pPr>
            <a:r>
              <a:rPr lang="tr-TR" sz="2400" b="1" spc="-5" dirty="0" err="1" smtClean="0">
                <a:solidFill>
                  <a:srgbClr val="0070C0"/>
                </a:solidFill>
                <a:cs typeface="Arial"/>
              </a:rPr>
              <a:t>Muscle</a:t>
            </a:r>
            <a:r>
              <a:rPr lang="tr-TR" sz="2400" b="1" spc="-5" dirty="0" smtClean="0">
                <a:solidFill>
                  <a:srgbClr val="0070C0"/>
                </a:solidFill>
                <a:cs typeface="Arial"/>
              </a:rPr>
              <a:t> /</a:t>
            </a:r>
            <a:r>
              <a:rPr lang="tr-TR" sz="2400" b="1" spc="-5" dirty="0" err="1" smtClean="0">
                <a:solidFill>
                  <a:srgbClr val="0070C0"/>
                </a:solidFill>
                <a:cs typeface="Arial"/>
              </a:rPr>
              <a:t>Fascia</a:t>
            </a:r>
            <a:r>
              <a:rPr lang="tr-TR" sz="2400" b="1" spc="-5" dirty="0" smtClean="0">
                <a:solidFill>
                  <a:srgbClr val="0070C0"/>
                </a:solidFill>
                <a:cs typeface="Arial"/>
              </a:rPr>
              <a:t> /</a:t>
            </a:r>
            <a:r>
              <a:rPr lang="tr-TR" sz="2400" b="1" spc="-5" dirty="0" err="1" smtClean="0">
                <a:solidFill>
                  <a:srgbClr val="0070C0"/>
                </a:solidFill>
                <a:cs typeface="Arial"/>
              </a:rPr>
              <a:t>Joints</a:t>
            </a:r>
            <a:endParaRPr lang="en-US" sz="2400" b="1" dirty="0" smtClean="0">
              <a:solidFill>
                <a:srgbClr val="0070C0"/>
              </a:solidFill>
              <a:cs typeface="Arial" charset="0"/>
            </a:endParaRPr>
          </a:p>
        </p:txBody>
      </p:sp>
      <p:sp>
        <p:nvSpPr>
          <p:cNvPr id="64515" name="Rectangle 6"/>
          <p:cNvSpPr>
            <a:spLocks noGrp="1" noChangeArrowheads="1"/>
          </p:cNvSpPr>
          <p:nvPr>
            <p:ph idx="4294967295"/>
          </p:nvPr>
        </p:nvSpPr>
        <p:spPr>
          <a:xfrm>
            <a:off x="609600" y="2590800"/>
            <a:ext cx="10566400" cy="4267200"/>
          </a:xfrm>
          <a:prstGeom prst="rect">
            <a:avLst/>
          </a:prstGeom>
        </p:spPr>
        <p:txBody>
          <a:bodyPr>
            <a:normAutofit/>
          </a:bodyPr>
          <a:lstStyle/>
          <a:p>
            <a:pPr lvl="2">
              <a:lnSpc>
                <a:spcPct val="150000"/>
              </a:lnSpc>
            </a:pPr>
            <a:r>
              <a:rPr lang="en-US" sz="2000" dirty="0" smtClean="0">
                <a:latin typeface="Arial" charset="0"/>
                <a:cs typeface="Arial" charset="0"/>
              </a:rPr>
              <a:t>Stiffness</a:t>
            </a:r>
          </a:p>
          <a:p>
            <a:pPr lvl="2">
              <a:lnSpc>
                <a:spcPct val="150000"/>
              </a:lnSpc>
            </a:pPr>
            <a:r>
              <a:rPr lang="en-US" sz="2000" dirty="0" smtClean="0">
                <a:latin typeface="Arial" charset="0"/>
                <a:cs typeface="Arial" charset="0"/>
              </a:rPr>
              <a:t>Contractures</a:t>
            </a:r>
          </a:p>
          <a:p>
            <a:pPr lvl="2">
              <a:lnSpc>
                <a:spcPct val="150000"/>
              </a:lnSpc>
            </a:pPr>
            <a:r>
              <a:rPr lang="en-US" sz="2000" dirty="0" smtClean="0">
                <a:latin typeface="Arial" charset="0"/>
                <a:cs typeface="Arial" charset="0"/>
              </a:rPr>
              <a:t>Joint pain</a:t>
            </a:r>
          </a:p>
          <a:p>
            <a:pPr lvl="2">
              <a:lnSpc>
                <a:spcPct val="150000"/>
              </a:lnSpc>
            </a:pPr>
            <a:r>
              <a:rPr lang="en-US" sz="2000" dirty="0" smtClean="0">
                <a:latin typeface="Arial" charset="0"/>
                <a:cs typeface="Arial" charset="0"/>
              </a:rPr>
              <a:t>Limited ROM</a:t>
            </a:r>
          </a:p>
          <a:p>
            <a:pPr lvl="2">
              <a:lnSpc>
                <a:spcPct val="150000"/>
              </a:lnSpc>
            </a:pPr>
            <a:r>
              <a:rPr lang="en-US" sz="2000" dirty="0" smtClean="0">
                <a:latin typeface="Arial" charset="0"/>
                <a:cs typeface="Arial" charset="0"/>
              </a:rPr>
              <a:t>Muscle cramps</a:t>
            </a:r>
          </a:p>
          <a:p>
            <a:pPr lvl="2">
              <a:lnSpc>
                <a:spcPct val="150000"/>
              </a:lnSpc>
            </a:pPr>
            <a:r>
              <a:rPr lang="en-US" sz="2000" dirty="0" smtClean="0">
                <a:latin typeface="Arial" charset="0"/>
                <a:cs typeface="Arial" charset="0"/>
              </a:rPr>
              <a:t>Carpal spasm</a:t>
            </a:r>
          </a:p>
          <a:p>
            <a:pPr lvl="2">
              <a:lnSpc>
                <a:spcPct val="150000"/>
              </a:lnSpc>
            </a:pPr>
            <a:r>
              <a:rPr lang="en-US" sz="2000" dirty="0" smtClean="0">
                <a:latin typeface="Arial" charset="0"/>
                <a:cs typeface="Arial" charset="0"/>
              </a:rPr>
              <a:t>Swelling</a:t>
            </a:r>
          </a:p>
          <a:p>
            <a:pPr lvl="2">
              <a:lnSpc>
                <a:spcPct val="150000"/>
              </a:lnSpc>
            </a:pPr>
            <a:r>
              <a:rPr lang="en-US" sz="2000" dirty="0" err="1" smtClean="0">
                <a:latin typeface="Arial" charset="0"/>
                <a:cs typeface="Arial" charset="0"/>
              </a:rPr>
              <a:t>Arthralgias</a:t>
            </a:r>
            <a:endParaRPr lang="en-US" sz="2000" dirty="0" smtClean="0">
              <a:latin typeface="Arial" charset="0"/>
              <a:cs typeface="Arial" charset="0"/>
            </a:endParaRPr>
          </a:p>
        </p:txBody>
      </p:sp>
      <p:sp>
        <p:nvSpPr>
          <p:cNvPr id="5" name="object 70"/>
          <p:cNvSpPr/>
          <p:nvPr/>
        </p:nvSpPr>
        <p:spPr>
          <a:xfrm>
            <a:off x="5283200" y="2819400"/>
            <a:ext cx="3352800" cy="1524000"/>
          </a:xfrm>
          <a:prstGeom prst="rect">
            <a:avLst/>
          </a:prstGeom>
          <a:blipFill>
            <a:blip r:embed="rId5" cstate="print"/>
            <a:stretch>
              <a:fillRect/>
            </a:stretch>
          </a:blipFill>
        </p:spPr>
        <p:txBody>
          <a:bodyPr wrap="square" lIns="0" tIns="0" rIns="0" bIns="0" rtlCol="0"/>
          <a:lstStyle/>
          <a:p>
            <a:endParaRPr/>
          </a:p>
        </p:txBody>
      </p:sp>
      <p:sp>
        <p:nvSpPr>
          <p:cNvPr id="7" name="6 Dikdörtgen"/>
          <p:cNvSpPr/>
          <p:nvPr/>
        </p:nvSpPr>
        <p:spPr>
          <a:xfrm>
            <a:off x="228600" y="457200"/>
            <a:ext cx="5747086" cy="584775"/>
          </a:xfrm>
          <a:prstGeom prst="rect">
            <a:avLst/>
          </a:prstGeom>
        </p:spPr>
        <p:txBody>
          <a:bodyPr wrap="none">
            <a:spAutoFit/>
          </a:bodyPr>
          <a:lstStyle/>
          <a:p>
            <a:pPr marL="261620">
              <a:spcBef>
                <a:spcPct val="0"/>
              </a:spcBef>
              <a:defRPr/>
            </a:pPr>
            <a:r>
              <a:rPr lang="en-US" sz="3200" dirty="0" smtClean="0">
                <a:solidFill>
                  <a:srgbClr val="FF0000"/>
                </a:solidFill>
                <a:latin typeface="+mj-lt"/>
                <a:cs typeface="Arial" charset="0"/>
              </a:rPr>
              <a:t>Musculoskeletal</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sp>
        <p:nvSpPr>
          <p:cNvPr id="8" name="7 Dikdörtgen"/>
          <p:cNvSpPr/>
          <p:nvPr/>
        </p:nvSpPr>
        <p:spPr>
          <a:xfrm>
            <a:off x="914400" y="1828800"/>
            <a:ext cx="10464800" cy="707886"/>
          </a:xfrm>
          <a:prstGeom prst="rect">
            <a:avLst/>
          </a:prstGeom>
        </p:spPr>
        <p:txBody>
          <a:bodyPr wrap="square">
            <a:spAutoFit/>
          </a:bodyPr>
          <a:lstStyle/>
          <a:p>
            <a:r>
              <a:rPr lang="en-US" sz="2000" dirty="0" smtClean="0">
                <a:latin typeface="Arial" charset="0"/>
                <a:cs typeface="Arial" charset="0"/>
              </a:rPr>
              <a:t>The severe damage done by </a:t>
            </a:r>
            <a:r>
              <a:rPr lang="en-US" sz="2000" dirty="0" err="1" smtClean="0">
                <a:latin typeface="Arial" charset="0"/>
                <a:cs typeface="Arial" charset="0"/>
              </a:rPr>
              <a:t>sclerodermatous</a:t>
            </a:r>
            <a:r>
              <a:rPr lang="en-US" sz="2000" dirty="0" smtClean="0">
                <a:latin typeface="Arial" charset="0"/>
                <a:cs typeface="Arial" charset="0"/>
              </a:rPr>
              <a:t> skin cGVHD can cause significant musculoskeletal</a:t>
            </a:r>
            <a:r>
              <a:rPr lang="tr-TR" sz="2000" dirty="0" smtClean="0">
                <a:latin typeface="Arial" charset="0"/>
                <a:cs typeface="Arial" charset="0"/>
              </a:rPr>
              <a:t> </a:t>
            </a:r>
            <a:r>
              <a:rPr lang="en-US" sz="2000" dirty="0" smtClean="0">
                <a:latin typeface="Arial" charset="0"/>
                <a:cs typeface="Arial" charset="0"/>
              </a:rPr>
              <a:t>involvement </a:t>
            </a: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7"/>
          <p:cNvSpPr>
            <a:spLocks noGrp="1" noChangeArrowheads="1"/>
          </p:cNvSpPr>
          <p:nvPr>
            <p:ph idx="4294967295"/>
          </p:nvPr>
        </p:nvSpPr>
        <p:spPr>
          <a:xfrm>
            <a:off x="609600" y="1447800"/>
            <a:ext cx="11277600" cy="5410200"/>
          </a:xfrm>
          <a:prstGeom prst="rect">
            <a:avLst/>
          </a:prstGeom>
        </p:spPr>
        <p:txBody>
          <a:bodyPr>
            <a:normAutofit/>
          </a:bodyPr>
          <a:lstStyle/>
          <a:p>
            <a:pPr eaLnBrk="1" hangingPunct="1"/>
            <a:r>
              <a:rPr lang="en-US" b="1" dirty="0" smtClean="0">
                <a:solidFill>
                  <a:schemeClr val="accent3">
                    <a:lumMod val="50000"/>
                  </a:schemeClr>
                </a:solidFill>
                <a:latin typeface="+mj-lt"/>
                <a:cs typeface="Arial" charset="0"/>
              </a:rPr>
              <a:t>Fasciitis</a:t>
            </a:r>
          </a:p>
          <a:p>
            <a:pPr lvl="1" eaLnBrk="1" hangingPunct="1">
              <a:lnSpc>
                <a:spcPct val="140000"/>
              </a:lnSpc>
            </a:pPr>
            <a:r>
              <a:rPr lang="en-US" sz="1800" dirty="0" smtClean="0">
                <a:latin typeface="+mj-lt"/>
                <a:cs typeface="Arial" charset="0"/>
              </a:rPr>
              <a:t>Diagnostic sign of cGVHD</a:t>
            </a:r>
          </a:p>
          <a:p>
            <a:pPr lvl="1" eaLnBrk="1" hangingPunct="1">
              <a:lnSpc>
                <a:spcPct val="140000"/>
              </a:lnSpc>
            </a:pPr>
            <a:r>
              <a:rPr lang="en-US" sz="1800" dirty="0" smtClean="0">
                <a:latin typeface="+mj-lt"/>
                <a:cs typeface="Arial" charset="0"/>
              </a:rPr>
              <a:t>Skin swelling: skin taut, bound down, and irregularly thickened, </a:t>
            </a:r>
            <a:r>
              <a:rPr lang="tr-TR" sz="1800" dirty="0" smtClean="0">
                <a:latin typeface="+mj-lt"/>
                <a:cs typeface="Arial" charset="0"/>
              </a:rPr>
              <a:t>                                                                                                     </a:t>
            </a:r>
            <a:r>
              <a:rPr lang="en-US" sz="1800" dirty="0" smtClean="0">
                <a:latin typeface="+mj-lt"/>
                <a:cs typeface="Arial" charset="0"/>
              </a:rPr>
              <a:t>with small depressed areas (orange peel)</a:t>
            </a:r>
            <a:r>
              <a:rPr lang="tr-TR" sz="1800" dirty="0" smtClean="0">
                <a:latin typeface="+mj-lt"/>
                <a:cs typeface="Arial" charset="0"/>
              </a:rPr>
              <a:t> </a:t>
            </a:r>
            <a:r>
              <a:rPr lang="en-US" sz="1800" dirty="0" smtClean="0">
                <a:latin typeface="+mj-lt"/>
                <a:cs typeface="Arial" charset="0"/>
              </a:rPr>
              <a:t>Contractures, joint stiffness</a:t>
            </a:r>
          </a:p>
          <a:p>
            <a:pPr lvl="1" eaLnBrk="1" hangingPunct="1">
              <a:lnSpc>
                <a:spcPct val="140000"/>
              </a:lnSpc>
            </a:pPr>
            <a:r>
              <a:rPr lang="en-US" sz="1800" dirty="0" smtClean="0">
                <a:latin typeface="+mj-lt"/>
                <a:cs typeface="Arial" charset="0"/>
              </a:rPr>
              <a:t>Pathology: lymphocytic infiltrates, increase of collagen fibers</a:t>
            </a:r>
          </a:p>
        </p:txBody>
      </p:sp>
      <p:pic>
        <p:nvPicPr>
          <p:cNvPr id="63492" name="Picture 4" descr="Elabed Besanne 07 14 04 007"/>
          <p:cNvPicPr>
            <a:picLocks noChangeAspect="1" noChangeArrowheads="1"/>
          </p:cNvPicPr>
          <p:nvPr/>
        </p:nvPicPr>
        <p:blipFill>
          <a:blip r:embed="rId3" cstate="print"/>
          <a:srcRect/>
          <a:stretch>
            <a:fillRect/>
          </a:stretch>
        </p:blipFill>
        <p:spPr bwMode="auto">
          <a:xfrm>
            <a:off x="304800" y="4248665"/>
            <a:ext cx="3454400" cy="2380735"/>
          </a:xfrm>
          <a:prstGeom prst="roundRect">
            <a:avLst/>
          </a:prstGeom>
          <a:ln w="57150">
            <a:noFill/>
          </a:ln>
          <a:effectLst>
            <a:outerShdw blurRad="50800" dist="38100" dir="2700000" algn="tl" rotWithShape="0">
              <a:prstClr val="black">
                <a:alpha val="40000"/>
              </a:prstClr>
            </a:outerShdw>
          </a:effectLst>
        </p:spPr>
      </p:pic>
      <p:sp>
        <p:nvSpPr>
          <p:cNvPr id="6" name="5 Dikdörtgen"/>
          <p:cNvSpPr/>
          <p:nvPr/>
        </p:nvSpPr>
        <p:spPr>
          <a:xfrm>
            <a:off x="0" y="914400"/>
            <a:ext cx="5205207" cy="523220"/>
          </a:xfrm>
          <a:prstGeom prst="rect">
            <a:avLst/>
          </a:prstGeom>
        </p:spPr>
        <p:txBody>
          <a:bodyPr wrap="none">
            <a:spAutoFit/>
          </a:bodyPr>
          <a:lstStyle/>
          <a:p>
            <a:pPr marL="261620">
              <a:spcBef>
                <a:spcPct val="0"/>
              </a:spcBef>
              <a:defRPr/>
            </a:pPr>
            <a:r>
              <a:rPr lang="en-US" sz="2800" b="1" dirty="0" smtClean="0">
                <a:solidFill>
                  <a:srgbClr val="FF0000"/>
                </a:solidFill>
                <a:latin typeface="+mj-lt"/>
                <a:cs typeface="Arial" charset="0"/>
              </a:rPr>
              <a:t>Musculoskeletal</a:t>
            </a:r>
            <a:r>
              <a:rPr lang="tr-TR" sz="2800" b="1" spc="-100" dirty="0" smtClean="0">
                <a:solidFill>
                  <a:srgbClr val="FF0000"/>
                </a:solidFill>
                <a:latin typeface="+mj-lt"/>
              </a:rPr>
              <a:t> </a:t>
            </a:r>
            <a:r>
              <a:rPr lang="tr-TR" sz="2800" b="1" spc="-5" dirty="0" smtClean="0">
                <a:solidFill>
                  <a:srgbClr val="FF0000"/>
                </a:solidFill>
                <a:latin typeface="+mj-lt"/>
              </a:rPr>
              <a:t>Involvement  &amp;</a:t>
            </a:r>
            <a:endParaRPr lang="tr-TR" sz="2800" b="1" spc="-5" dirty="0" smtClean="0">
              <a:latin typeface="+mj-lt"/>
              <a:cs typeface="Arial"/>
            </a:endParaRPr>
          </a:p>
        </p:txBody>
      </p:sp>
      <p:sp>
        <p:nvSpPr>
          <p:cNvPr id="7" name="Rectangle 7"/>
          <p:cNvSpPr txBox="1">
            <a:spLocks noChangeArrowheads="1"/>
          </p:cNvSpPr>
          <p:nvPr/>
        </p:nvSpPr>
        <p:spPr>
          <a:xfrm>
            <a:off x="3759200" y="3886200"/>
            <a:ext cx="8432800" cy="2971800"/>
          </a:xfrm>
          <a:prstGeom prst="rect">
            <a:avLst/>
          </a:prstGeom>
        </p:spPr>
        <p:txBody>
          <a:bodyPr vert="horz">
            <a:normAutofit lnSpcReduction="10000"/>
          </a:bodyPr>
          <a:lstStyle/>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r>
              <a:rPr kumimoji="0" lang="en-US" sz="3000" b="1" i="0" u="none" strike="noStrike" kern="1200" cap="none" spc="0" normalizeH="0" baseline="0" noProof="0" dirty="0" smtClean="0">
                <a:ln>
                  <a:noFill/>
                </a:ln>
                <a:solidFill>
                  <a:schemeClr val="accent3">
                    <a:lumMod val="50000"/>
                  </a:schemeClr>
                </a:solidFill>
                <a:effectLst/>
                <a:uLnTx/>
                <a:uFillTx/>
                <a:latin typeface="+mj-lt"/>
                <a:ea typeface="+mn-ea"/>
                <a:cs typeface="Arial" charset="0"/>
              </a:rPr>
              <a:t>Myositis</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Distinctive sign of cGVHD</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Moderate to severe proximal muscle weakness, myalgia, fever, contracture, and skin induration</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Elevated creatinine phosphokinase and </a:t>
            </a:r>
            <a:r>
              <a:rPr kumimoji="0" lang="en-US" b="0" i="0" u="none" strike="noStrike" kern="1200" cap="none" spc="0" normalizeH="0" baseline="0" noProof="0" dirty="0" err="1" smtClean="0">
                <a:ln>
                  <a:noFill/>
                </a:ln>
                <a:solidFill>
                  <a:schemeClr val="accent2"/>
                </a:solidFill>
                <a:effectLst/>
                <a:uLnTx/>
                <a:uFillTx/>
                <a:latin typeface="+mj-lt"/>
                <a:ea typeface="+mn-ea"/>
                <a:cs typeface="Arial" charset="0"/>
              </a:rPr>
              <a:t>aldolase</a:t>
            </a: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 enzyme</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Pathology: degeneration, necrosis, and regeneration of muscle fibers</a:t>
            </a:r>
          </a:p>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Picture 7" descr="CS Hands 4 9-16-04"/>
          <p:cNvPicPr>
            <a:picLocks noChangeAspect="1" noChangeArrowheads="1"/>
          </p:cNvPicPr>
          <p:nvPr/>
        </p:nvPicPr>
        <p:blipFill>
          <a:blip r:embed="rId4" cstate="print"/>
          <a:srcRect l="17177" t="13695" r="21927" b="25060"/>
          <a:stretch>
            <a:fillRect/>
          </a:stretch>
        </p:blipFill>
        <p:spPr bwMode="auto">
          <a:xfrm>
            <a:off x="7975600" y="2743200"/>
            <a:ext cx="2664557" cy="1920875"/>
          </a:xfrm>
          <a:prstGeom prst="roundRect">
            <a:avLst/>
          </a:prstGeom>
          <a:ln w="57150">
            <a:noFill/>
          </a:ln>
          <a:effectLst>
            <a:outerShdw blurRad="50800" dist="38100" dir="2700000" algn="tl" rotWithShape="0">
              <a:prstClr val="black">
                <a:alpha val="40000"/>
              </a:prstClr>
            </a:outerShdw>
          </a:effectLst>
        </p:spPr>
      </p:pic>
      <p:pic>
        <p:nvPicPr>
          <p:cNvPr id="11" name="Picture 1"/>
          <p:cNvPicPr>
            <a:picLocks noChangeAspect="1" noChangeArrowheads="1"/>
          </p:cNvPicPr>
          <p:nvPr/>
        </p:nvPicPr>
        <p:blipFill>
          <a:blip r:embed="rId5" cstate="print"/>
          <a:srcRect/>
          <a:stretch>
            <a:fillRect/>
          </a:stretch>
        </p:blipFill>
        <p:spPr bwMode="auto">
          <a:xfrm>
            <a:off x="7975600" y="686006"/>
            <a:ext cx="2635249" cy="1772908"/>
          </a:xfrm>
          <a:prstGeom prst="rect">
            <a:avLst/>
          </a:prstGeom>
          <a:noFill/>
          <a:ln w="9525">
            <a:noFill/>
            <a:miter lim="800000"/>
            <a:headEnd/>
            <a:tailEnd/>
          </a:ln>
        </p:spPr>
      </p:pic>
      <p:sp>
        <p:nvSpPr>
          <p:cNvPr id="12"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812800" y="1905001"/>
            <a:ext cx="11582400" cy="2908489"/>
          </a:xfrm>
          <a:prstGeom prst="rect">
            <a:avLst/>
          </a:prstGeom>
        </p:spPr>
        <p:txBody>
          <a:bodyPr vert="horz" wrap="square" lIns="0" tIns="0" rIns="0" bIns="0" rtlCol="0">
            <a:spAutoFit/>
          </a:bodyPr>
          <a:lstStyle/>
          <a:p>
            <a:pPr>
              <a:lnSpc>
                <a:spcPct val="150000"/>
              </a:lnSpc>
            </a:pPr>
            <a:endParaRPr lang="en-US" dirty="0" smtClean="0">
              <a:latin typeface="+mj-lt"/>
            </a:endParaRPr>
          </a:p>
          <a:p>
            <a:pPr>
              <a:lnSpc>
                <a:spcPct val="150000"/>
              </a:lnSpc>
            </a:pPr>
            <a:r>
              <a:rPr lang="en-US" dirty="0" smtClean="0">
                <a:latin typeface="+mj-lt"/>
              </a:rPr>
              <a:t>Multiple different regimens</a:t>
            </a:r>
            <a:r>
              <a:rPr lang="tr-TR" dirty="0" smtClean="0">
                <a:latin typeface="+mj-lt"/>
              </a:rPr>
              <a:t>, </a:t>
            </a:r>
            <a:r>
              <a:rPr lang="en-US" dirty="0" err="1" smtClean="0">
                <a:latin typeface="+mj-lt"/>
              </a:rPr>
              <a:t>eg</a:t>
            </a:r>
            <a:r>
              <a:rPr lang="en-US" dirty="0" smtClean="0">
                <a:latin typeface="+mj-lt"/>
              </a:rPr>
              <a:t> </a:t>
            </a:r>
            <a:endParaRPr lang="tr-TR" dirty="0" smtClean="0">
              <a:latin typeface="+mj-lt"/>
            </a:endParaRPr>
          </a:p>
          <a:p>
            <a:pPr>
              <a:lnSpc>
                <a:spcPct val="200000"/>
              </a:lnSpc>
              <a:buClr>
                <a:schemeClr val="accent6">
                  <a:lumMod val="75000"/>
                </a:schemeClr>
              </a:buClr>
              <a:buSzPct val="127000"/>
              <a:buFont typeface="Wingdings" pitchFamily="2" charset="2"/>
              <a:buChar char="q"/>
            </a:pPr>
            <a:r>
              <a:rPr lang="tr-TR" dirty="0" smtClean="0">
                <a:solidFill>
                  <a:srgbClr val="FF0000"/>
                </a:solidFill>
                <a:latin typeface="+mj-lt"/>
              </a:rPr>
              <a:t>  G</a:t>
            </a:r>
            <a:r>
              <a:rPr lang="en-US" dirty="0" err="1" smtClean="0">
                <a:solidFill>
                  <a:srgbClr val="FF0000"/>
                </a:solidFill>
                <a:latin typeface="+mj-lt"/>
              </a:rPr>
              <a:t>lucocorticoids</a:t>
            </a:r>
            <a:r>
              <a:rPr lang="en-US" dirty="0" smtClean="0">
                <a:solidFill>
                  <a:srgbClr val="FF0000"/>
                </a:solidFill>
                <a:latin typeface="+mj-lt"/>
              </a:rPr>
              <a:t>, </a:t>
            </a:r>
            <a:r>
              <a:rPr lang="tr-TR" dirty="0" smtClean="0">
                <a:solidFill>
                  <a:srgbClr val="FF0000"/>
                </a:solidFill>
                <a:latin typeface="+mj-lt"/>
              </a:rPr>
              <a:t> </a:t>
            </a:r>
          </a:p>
          <a:p>
            <a:pPr>
              <a:lnSpc>
                <a:spcPct val="200000"/>
              </a:lnSpc>
              <a:buClr>
                <a:schemeClr val="accent6">
                  <a:lumMod val="75000"/>
                </a:schemeClr>
              </a:buClr>
              <a:buSzPct val="127000"/>
              <a:buFont typeface="Wingdings" pitchFamily="2" charset="2"/>
              <a:buChar char="q"/>
            </a:pPr>
            <a:r>
              <a:rPr lang="tr-TR" dirty="0" smtClean="0">
                <a:solidFill>
                  <a:srgbClr val="FF0000"/>
                </a:solidFill>
                <a:latin typeface="+mj-lt"/>
              </a:rPr>
              <a:t>  </a:t>
            </a:r>
            <a:r>
              <a:rPr lang="tr-TR" dirty="0" err="1" smtClean="0">
                <a:solidFill>
                  <a:srgbClr val="FF0000"/>
                </a:solidFill>
                <a:latin typeface="+mj-lt"/>
              </a:rPr>
              <a:t>Cyclosporine</a:t>
            </a:r>
            <a:r>
              <a:rPr lang="tr-TR" dirty="0" smtClean="0">
                <a:solidFill>
                  <a:srgbClr val="FF0000"/>
                </a:solidFill>
                <a:latin typeface="+mj-lt"/>
              </a:rPr>
              <a:t>, IV.</a:t>
            </a:r>
          </a:p>
          <a:p>
            <a:pPr>
              <a:lnSpc>
                <a:spcPct val="200000"/>
              </a:lnSpc>
              <a:buClr>
                <a:schemeClr val="accent6">
                  <a:lumMod val="75000"/>
                </a:schemeClr>
              </a:buClr>
              <a:buSzPct val="127000"/>
              <a:buFont typeface="Wingdings" pitchFamily="2" charset="2"/>
              <a:buChar char="q"/>
            </a:pPr>
            <a:r>
              <a:rPr lang="tr-TR" dirty="0" smtClean="0">
                <a:solidFill>
                  <a:srgbClr val="FF0000"/>
                </a:solidFill>
                <a:latin typeface="+mj-lt"/>
              </a:rPr>
              <a:t>  Immune </a:t>
            </a:r>
            <a:r>
              <a:rPr lang="tr-TR" dirty="0" err="1" smtClean="0">
                <a:solidFill>
                  <a:srgbClr val="FF0000"/>
                </a:solidFill>
                <a:latin typeface="+mj-lt"/>
              </a:rPr>
              <a:t>Globulin</a:t>
            </a:r>
            <a:endParaRPr lang="tr-TR" dirty="0" smtClean="0">
              <a:solidFill>
                <a:srgbClr val="FF0000"/>
              </a:solidFill>
              <a:latin typeface="+mj-lt"/>
            </a:endParaRPr>
          </a:p>
          <a:p>
            <a:pPr>
              <a:lnSpc>
                <a:spcPct val="150000"/>
              </a:lnSpc>
            </a:pPr>
            <a:r>
              <a:rPr lang="en-US" dirty="0" smtClean="0">
                <a:latin typeface="+mj-lt"/>
              </a:rPr>
              <a:t>have been used in an attempt to prevent the development of chronic GVHD; </a:t>
            </a:r>
            <a:r>
              <a:rPr lang="tr-TR" dirty="0">
                <a:latin typeface="+mj-lt"/>
              </a:rPr>
              <a:t> </a:t>
            </a:r>
            <a:r>
              <a:rPr lang="en-US" dirty="0" smtClean="0">
                <a:latin typeface="+mj-lt"/>
              </a:rPr>
              <a:t>most have been ineffective . </a:t>
            </a:r>
            <a:endParaRPr lang="tr-TR" dirty="0" smtClean="0">
              <a:latin typeface="+mj-lt"/>
            </a:endParaRPr>
          </a:p>
        </p:txBody>
      </p:sp>
      <p:sp>
        <p:nvSpPr>
          <p:cNvPr id="4" name="3 Dikdörtgen"/>
          <p:cNvSpPr/>
          <p:nvPr/>
        </p:nvSpPr>
        <p:spPr>
          <a:xfrm>
            <a:off x="508000" y="76200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sp>
        <p:nvSpPr>
          <p:cNvPr id="5" name="4 Dikdörtgen"/>
          <p:cNvSpPr/>
          <p:nvPr/>
        </p:nvSpPr>
        <p:spPr>
          <a:xfrm>
            <a:off x="711200" y="1752600"/>
            <a:ext cx="10363200" cy="369332"/>
          </a:xfrm>
          <a:prstGeom prst="rect">
            <a:avLst/>
          </a:prstGeom>
        </p:spPr>
        <p:txBody>
          <a:bodyPr wrap="square">
            <a:spAutoFit/>
          </a:bodyPr>
          <a:lstStyle/>
          <a:p>
            <a:r>
              <a:rPr lang="en-US" b="1" dirty="0" smtClean="0"/>
              <a:t>There is no agreed upon standard </a:t>
            </a:r>
            <a:r>
              <a:rPr lang="tr-TR" b="1" dirty="0" err="1" smtClean="0"/>
              <a:t>propylaxis</a:t>
            </a:r>
            <a:r>
              <a:rPr lang="tr-TR" b="1" dirty="0" smtClean="0"/>
              <a:t> </a:t>
            </a:r>
            <a:r>
              <a:rPr lang="en-US" b="1" dirty="0" smtClean="0"/>
              <a:t>regimen</a:t>
            </a:r>
            <a:endParaRPr lang="tr-TR" b="1" dirty="0" smtClean="0"/>
          </a:p>
        </p:txBody>
      </p:sp>
      <p:sp>
        <p:nvSpPr>
          <p:cNvPr id="6" name="5 Dikdörtgen"/>
          <p:cNvSpPr/>
          <p:nvPr/>
        </p:nvSpPr>
        <p:spPr>
          <a:xfrm>
            <a:off x="705338" y="5217329"/>
            <a:ext cx="9601200" cy="923330"/>
          </a:xfrm>
          <a:prstGeom prst="rect">
            <a:avLst/>
          </a:prstGeom>
        </p:spPr>
        <p:txBody>
          <a:bodyPr wrap="square">
            <a:spAutoFit/>
          </a:bodyPr>
          <a:lstStyle/>
          <a:p>
            <a:pPr>
              <a:lnSpc>
                <a:spcPct val="150000"/>
              </a:lnSpc>
            </a:pPr>
            <a:r>
              <a:rPr lang="en-US" dirty="0" smtClean="0">
                <a:latin typeface="+mj-lt"/>
              </a:rPr>
              <a:t>Two potential exceptions are the use of </a:t>
            </a:r>
            <a:r>
              <a:rPr lang="en-US" dirty="0" smtClean="0">
                <a:solidFill>
                  <a:srgbClr val="FF0000"/>
                </a:solidFill>
                <a:latin typeface="+mj-lt"/>
              </a:rPr>
              <a:t>ANT</a:t>
            </a:r>
            <a:r>
              <a:rPr lang="tr-TR" dirty="0" smtClean="0">
                <a:solidFill>
                  <a:srgbClr val="FF0000"/>
                </a:solidFill>
                <a:latin typeface="+mj-lt"/>
              </a:rPr>
              <a:t>I</a:t>
            </a:r>
            <a:r>
              <a:rPr lang="en-US" dirty="0" smtClean="0">
                <a:solidFill>
                  <a:srgbClr val="FF0000"/>
                </a:solidFill>
                <a:latin typeface="+mj-lt"/>
              </a:rPr>
              <a:t>THYMOCYTE GLOBUL</a:t>
            </a:r>
            <a:r>
              <a:rPr lang="tr-TR" dirty="0" smtClean="0">
                <a:solidFill>
                  <a:srgbClr val="FF0000"/>
                </a:solidFill>
                <a:latin typeface="+mj-lt"/>
              </a:rPr>
              <a:t>I</a:t>
            </a:r>
            <a:r>
              <a:rPr lang="en-US" dirty="0" smtClean="0">
                <a:solidFill>
                  <a:srgbClr val="FF0000"/>
                </a:solidFill>
                <a:latin typeface="+mj-lt"/>
              </a:rPr>
              <a:t>N </a:t>
            </a:r>
            <a:r>
              <a:rPr lang="en-US" dirty="0" smtClean="0">
                <a:solidFill>
                  <a:schemeClr val="accent4"/>
                </a:solidFill>
                <a:latin typeface="+mj-lt"/>
              </a:rPr>
              <a:t>(</a:t>
            </a:r>
            <a:r>
              <a:rPr lang="en-US" dirty="0" smtClean="0">
                <a:solidFill>
                  <a:srgbClr val="FF0000"/>
                </a:solidFill>
                <a:latin typeface="+mj-lt"/>
              </a:rPr>
              <a:t>ATG</a:t>
            </a:r>
            <a:r>
              <a:rPr lang="en-US" dirty="0" smtClean="0">
                <a:solidFill>
                  <a:schemeClr val="accent4"/>
                </a:solidFill>
                <a:latin typeface="+mj-lt"/>
              </a:rPr>
              <a:t>) </a:t>
            </a:r>
            <a:r>
              <a:rPr lang="en-US" dirty="0" smtClean="0">
                <a:latin typeface="+mj-lt"/>
              </a:rPr>
              <a:t>as part of the preparative regimen and the use of</a:t>
            </a:r>
            <a:r>
              <a:rPr lang="en-US" b="1" dirty="0" smtClean="0">
                <a:latin typeface="+mj-lt"/>
              </a:rPr>
              <a:t> </a:t>
            </a:r>
            <a:r>
              <a:rPr lang="tr-TR" b="1" dirty="0" smtClean="0">
                <a:solidFill>
                  <a:srgbClr val="FF0000"/>
                </a:solidFill>
                <a:latin typeface="+mj-lt"/>
              </a:rPr>
              <a:t>RITUXIMAB </a:t>
            </a:r>
            <a:r>
              <a:rPr lang="en-US" dirty="0" smtClean="0">
                <a:latin typeface="+mj-lt"/>
              </a:rPr>
              <a:t>in the post-transplant period</a:t>
            </a:r>
            <a:r>
              <a:rPr lang="en-US" dirty="0" smtClean="0">
                <a:solidFill>
                  <a:schemeClr val="accent6">
                    <a:lumMod val="75000"/>
                  </a:schemeClr>
                </a:solidFill>
                <a:latin typeface="+mj-lt"/>
              </a:rPr>
              <a:t>. </a:t>
            </a:r>
            <a:endParaRPr lang="tr-TR" dirty="0" smtClean="0">
              <a:solidFill>
                <a:schemeClr val="accent6">
                  <a:lumMod val="75000"/>
                </a:schemeClr>
              </a:solidFill>
              <a:latin typeface="+mj-lt"/>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508000" y="2362201"/>
            <a:ext cx="11887200" cy="2462213"/>
          </a:xfrm>
          <a:prstGeom prst="rect">
            <a:avLst/>
          </a:prstGeom>
        </p:spPr>
        <p:txBody>
          <a:bodyPr vert="horz" wrap="square" lIns="0" tIns="0" rIns="0" bIns="0" rtlCol="0">
            <a:spAutoFit/>
          </a:bodyPr>
          <a:lstStyle/>
          <a:p>
            <a:pPr>
              <a:lnSpc>
                <a:spcPct val="200000"/>
              </a:lnSpc>
              <a:buClr>
                <a:srgbClr val="FF0000"/>
              </a:buClr>
              <a:buSzPct val="159000"/>
              <a:buFont typeface="Arial" pitchFamily="34" charset="0"/>
              <a:buChar char="•"/>
            </a:pPr>
            <a:r>
              <a:rPr lang="tr-TR" sz="2000" b="1" dirty="0" smtClean="0">
                <a:latin typeface="Calibri Light" pitchFamily="34" charset="0"/>
              </a:rPr>
              <a:t>  P</a:t>
            </a:r>
            <a:r>
              <a:rPr lang="en-US" sz="2000" b="1" dirty="0" err="1" smtClean="0">
                <a:latin typeface="Calibri Light" pitchFamily="34" charset="0"/>
              </a:rPr>
              <a:t>hase</a:t>
            </a:r>
            <a:r>
              <a:rPr lang="en-US" sz="2000" b="1" dirty="0" smtClean="0">
                <a:latin typeface="Calibri Light" pitchFamily="34" charset="0"/>
              </a:rPr>
              <a:t> 3 trial, 161 patients</a:t>
            </a:r>
            <a:endParaRPr lang="tr-TR" sz="2000" b="1" dirty="0" smtClean="0">
              <a:latin typeface="Calibri Light" pitchFamily="34" charset="0"/>
            </a:endParaRPr>
          </a:p>
          <a:p>
            <a:pPr>
              <a:lnSpc>
                <a:spcPct val="200000"/>
              </a:lnSpc>
              <a:buClr>
                <a:srgbClr val="FF0000"/>
              </a:buClr>
              <a:buSzPct val="159000"/>
              <a:buFont typeface="Arial" pitchFamily="34" charset="0"/>
              <a:buChar char="•"/>
            </a:pPr>
            <a:r>
              <a:rPr lang="tr-TR" sz="2000" b="1" dirty="0" smtClean="0">
                <a:latin typeface="Calibri Light" pitchFamily="34" charset="0"/>
              </a:rPr>
              <a:t>  M</a:t>
            </a:r>
            <a:r>
              <a:rPr lang="en-US" sz="2000" b="1" dirty="0" err="1" smtClean="0">
                <a:latin typeface="Calibri Light" pitchFamily="34" charset="0"/>
              </a:rPr>
              <a:t>edian</a:t>
            </a:r>
            <a:r>
              <a:rPr lang="en-US" sz="2000" b="1" dirty="0" smtClean="0">
                <a:latin typeface="Calibri Light" pitchFamily="34" charset="0"/>
              </a:rPr>
              <a:t> follow-up of 24 months</a:t>
            </a:r>
            <a:endParaRPr lang="tr-TR" sz="2000" b="1" dirty="0" smtClean="0">
              <a:latin typeface="Calibri Light" pitchFamily="34" charset="0"/>
            </a:endParaRPr>
          </a:p>
          <a:p>
            <a:pPr>
              <a:lnSpc>
                <a:spcPct val="200000"/>
              </a:lnSpc>
              <a:buClr>
                <a:srgbClr val="FF0000"/>
              </a:buClr>
              <a:buSzPct val="159000"/>
              <a:buFont typeface="Arial" pitchFamily="34" charset="0"/>
              <a:buChar char="•"/>
            </a:pPr>
            <a:r>
              <a:rPr lang="tr-TR" sz="2000" b="1" dirty="0" smtClean="0">
                <a:latin typeface="Calibri Light" pitchFamily="34" charset="0"/>
              </a:rPr>
              <a:t>  </a:t>
            </a:r>
            <a:r>
              <a:rPr lang="en-US" sz="2000" b="1" dirty="0" smtClean="0">
                <a:latin typeface="Calibri Light" pitchFamily="34" charset="0"/>
              </a:rPr>
              <a:t>GVHD prophylaxis</a:t>
            </a:r>
            <a:r>
              <a:rPr lang="tr-TR" sz="2000" b="1" dirty="0" smtClean="0">
                <a:latin typeface="Calibri Light" pitchFamily="34" charset="0"/>
              </a:rPr>
              <a:t> with  </a:t>
            </a:r>
            <a:r>
              <a:rPr lang="tr-TR" sz="2000" b="1" dirty="0" err="1" smtClean="0">
                <a:solidFill>
                  <a:srgbClr val="FF0000"/>
                </a:solidFill>
                <a:latin typeface="Calibri Light" pitchFamily="34" charset="0"/>
              </a:rPr>
              <a:t>Cyclosporine</a:t>
            </a:r>
            <a:r>
              <a:rPr lang="tr-TR" sz="2000" b="1" dirty="0" smtClean="0">
                <a:solidFill>
                  <a:srgbClr val="FF0000"/>
                </a:solidFill>
                <a:latin typeface="Calibri Light" pitchFamily="34" charset="0"/>
              </a:rPr>
              <a:t> </a:t>
            </a:r>
            <a:r>
              <a:rPr lang="tr-TR" sz="2000" b="1" dirty="0" smtClean="0">
                <a:latin typeface="Calibri Light" pitchFamily="34" charset="0"/>
              </a:rPr>
              <a:t>  </a:t>
            </a:r>
            <a:r>
              <a:rPr lang="en-US" sz="2000" b="1" dirty="0" smtClean="0">
                <a:latin typeface="Calibri Light" pitchFamily="34" charset="0"/>
              </a:rPr>
              <a:t>and </a:t>
            </a:r>
            <a:r>
              <a:rPr lang="tr-TR" sz="2000" b="1" dirty="0" smtClean="0">
                <a:latin typeface="Calibri Light" pitchFamily="34" charset="0"/>
              </a:rPr>
              <a:t> </a:t>
            </a:r>
            <a:r>
              <a:rPr lang="tr-TR" sz="2000" b="1" dirty="0" err="1" smtClean="0">
                <a:solidFill>
                  <a:srgbClr val="FF0000"/>
                </a:solidFill>
                <a:latin typeface="Calibri Light" pitchFamily="34" charset="0"/>
              </a:rPr>
              <a:t>Methotraxate</a:t>
            </a:r>
            <a:r>
              <a:rPr lang="tr-TR" sz="2000" b="1" dirty="0" smtClean="0">
                <a:solidFill>
                  <a:srgbClr val="FF0000"/>
                </a:solidFill>
                <a:latin typeface="Calibri Light" pitchFamily="34" charset="0"/>
              </a:rPr>
              <a:t> </a:t>
            </a:r>
            <a:r>
              <a:rPr lang="tr-TR" sz="2000" b="1" dirty="0" smtClean="0">
                <a:latin typeface="Calibri Light" pitchFamily="34" charset="0"/>
              </a:rPr>
              <a:t>  </a:t>
            </a:r>
            <a:r>
              <a:rPr lang="tr-TR" sz="2000" b="1" dirty="0" smtClean="0">
                <a:latin typeface="Calibri Light" pitchFamily="34" charset="0"/>
                <a:sym typeface="Symbol"/>
              </a:rPr>
              <a:t>  </a:t>
            </a:r>
            <a:r>
              <a:rPr lang="tr-TR" sz="2000" b="1" dirty="0" smtClean="0">
                <a:solidFill>
                  <a:srgbClr val="FF0000"/>
                </a:solidFill>
                <a:latin typeface="Calibri Light" pitchFamily="34" charset="0"/>
                <a:sym typeface="Symbol"/>
              </a:rPr>
              <a:t>ATG </a:t>
            </a:r>
            <a:r>
              <a:rPr lang="en-US" sz="2000" b="1" dirty="0" smtClean="0">
                <a:solidFill>
                  <a:srgbClr val="FF0000"/>
                </a:solidFill>
                <a:latin typeface="Calibri Light" pitchFamily="34" charset="0"/>
              </a:rPr>
              <a:t>  </a:t>
            </a:r>
            <a:endParaRPr lang="tr-TR" sz="2000" b="1" dirty="0" smtClean="0">
              <a:solidFill>
                <a:srgbClr val="FF0000"/>
              </a:solidFill>
              <a:latin typeface="Calibri Light" pitchFamily="34" charset="0"/>
            </a:endParaRPr>
          </a:p>
          <a:p>
            <a:pPr>
              <a:lnSpc>
                <a:spcPct val="200000"/>
              </a:lnSpc>
            </a:pPr>
            <a:endParaRPr lang="tr-TR" sz="2000" b="1" dirty="0" smtClean="0">
              <a:latin typeface="Calibri Light" pitchFamily="34" charset="0"/>
            </a:endParaRPr>
          </a:p>
        </p:txBody>
      </p:sp>
      <p:sp>
        <p:nvSpPr>
          <p:cNvPr id="7" name="6 Dikdörtgen"/>
          <p:cNvSpPr/>
          <p:nvPr/>
        </p:nvSpPr>
        <p:spPr>
          <a:xfrm>
            <a:off x="711200" y="1828800"/>
            <a:ext cx="10769600" cy="369332"/>
          </a:xfrm>
          <a:prstGeom prst="rect">
            <a:avLst/>
          </a:prstGeom>
          <a:solidFill>
            <a:schemeClr val="accent2">
              <a:lumMod val="20000"/>
              <a:lumOff val="80000"/>
            </a:schemeClr>
          </a:solidFill>
        </p:spPr>
        <p:txBody>
          <a:bodyPr wrap="square">
            <a:spAutoFit/>
          </a:bodyPr>
          <a:lstStyle/>
          <a:p>
            <a:r>
              <a:rPr lang="tr-TR" b="1" dirty="0" smtClean="0">
                <a:solidFill>
                  <a:prstClr val="black"/>
                </a:solidFill>
              </a:rPr>
              <a:t>The </a:t>
            </a:r>
            <a:r>
              <a:rPr lang="tr-TR" b="1" dirty="0" err="1" smtClean="0">
                <a:solidFill>
                  <a:prstClr val="black"/>
                </a:solidFill>
              </a:rPr>
              <a:t>addition</a:t>
            </a:r>
            <a:r>
              <a:rPr lang="tr-TR" b="1" dirty="0" smtClean="0">
                <a:solidFill>
                  <a:prstClr val="black"/>
                </a:solidFill>
              </a:rPr>
              <a:t> of </a:t>
            </a:r>
            <a:r>
              <a:rPr lang="tr-TR" b="1" dirty="0" smtClean="0">
                <a:solidFill>
                  <a:srgbClr val="FF0000"/>
                </a:solidFill>
              </a:rPr>
              <a:t>A</a:t>
            </a:r>
            <a:r>
              <a:rPr lang="en-US" b="1" dirty="0" err="1" smtClean="0">
                <a:solidFill>
                  <a:srgbClr val="FF0000"/>
                </a:solidFill>
              </a:rPr>
              <a:t>nti</a:t>
            </a:r>
            <a:r>
              <a:rPr lang="tr-TR" b="1" dirty="0" smtClean="0">
                <a:solidFill>
                  <a:srgbClr val="FF0000"/>
                </a:solidFill>
              </a:rPr>
              <a:t>-</a:t>
            </a:r>
            <a:r>
              <a:rPr lang="en-US" b="1" dirty="0" smtClean="0">
                <a:solidFill>
                  <a:srgbClr val="FF0000"/>
                </a:solidFill>
              </a:rPr>
              <a:t>lymphocyte globulin</a:t>
            </a:r>
            <a:r>
              <a:rPr lang="tr-TR" b="1" dirty="0" smtClean="0">
                <a:solidFill>
                  <a:srgbClr val="FF0000"/>
                </a:solidFill>
              </a:rPr>
              <a:t> </a:t>
            </a:r>
            <a:r>
              <a:rPr lang="tr-TR" b="1" dirty="0" smtClean="0">
                <a:solidFill>
                  <a:prstClr val="black"/>
                </a:solidFill>
              </a:rPr>
              <a:t>to </a:t>
            </a:r>
            <a:r>
              <a:rPr lang="en-US" b="1" dirty="0" smtClean="0">
                <a:solidFill>
                  <a:prstClr val="black"/>
                </a:solidFill>
              </a:rPr>
              <a:t>conditioning regimen </a:t>
            </a:r>
            <a:endParaRPr lang="tr-TR" b="1" dirty="0"/>
          </a:p>
        </p:txBody>
      </p:sp>
      <p:sp>
        <p:nvSpPr>
          <p:cNvPr id="8" name="7 Dikdörtgen"/>
          <p:cNvSpPr/>
          <p:nvPr/>
        </p:nvSpPr>
        <p:spPr>
          <a:xfrm>
            <a:off x="508000" y="4724400"/>
            <a:ext cx="10871200" cy="1015663"/>
          </a:xfrm>
          <a:prstGeom prst="rect">
            <a:avLst/>
          </a:prstGeom>
          <a:solidFill>
            <a:schemeClr val="bg1">
              <a:lumMod val="85000"/>
            </a:schemeClr>
          </a:solidFill>
          <a:ln w="28575">
            <a:noFill/>
            <a:prstDash val="sysDash"/>
          </a:ln>
        </p:spPr>
        <p:txBody>
          <a:bodyPr wrap="square">
            <a:spAutoFit/>
          </a:bodyPr>
          <a:lstStyle/>
          <a:p>
            <a:pPr>
              <a:lnSpc>
                <a:spcPct val="150000"/>
              </a:lnSpc>
            </a:pPr>
            <a:r>
              <a:rPr lang="tr-TR" sz="2000" dirty="0" smtClean="0">
                <a:latin typeface="+mj-lt"/>
              </a:rPr>
              <a:t>T</a:t>
            </a:r>
            <a:r>
              <a:rPr lang="en-US" sz="2000" dirty="0" smtClean="0">
                <a:latin typeface="+mj-lt"/>
              </a:rPr>
              <a:t>he addition of </a:t>
            </a:r>
            <a:r>
              <a:rPr lang="en-US" sz="2000" dirty="0" err="1" smtClean="0">
                <a:latin typeface="+mj-lt"/>
              </a:rPr>
              <a:t>antilymphocyte</a:t>
            </a:r>
            <a:r>
              <a:rPr lang="en-US" sz="2000" dirty="0" smtClean="0">
                <a:latin typeface="+mj-lt"/>
              </a:rPr>
              <a:t> globulin resulted in a </a:t>
            </a:r>
            <a:r>
              <a:rPr lang="en-US" sz="2000" u="sng" dirty="0" smtClean="0">
                <a:latin typeface="+mj-lt"/>
              </a:rPr>
              <a:t>lower chronic GVHD (32 versus 69 percent) </a:t>
            </a:r>
            <a:r>
              <a:rPr lang="en-US" sz="2000" dirty="0" smtClean="0">
                <a:latin typeface="+mj-lt"/>
              </a:rPr>
              <a:t>and a higher percentage of patients able to discontinue cyclosporine (91 versus 39 percent).. </a:t>
            </a:r>
            <a:endParaRPr lang="tr-TR" sz="2000" dirty="0" smtClean="0">
              <a:latin typeface="+mj-lt"/>
            </a:endParaRPr>
          </a:p>
        </p:txBody>
      </p:sp>
      <p:sp>
        <p:nvSpPr>
          <p:cNvPr id="6" name="5 Dikdörtgen"/>
          <p:cNvSpPr/>
          <p:nvPr/>
        </p:nvSpPr>
        <p:spPr>
          <a:xfrm>
            <a:off x="508000" y="76200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cxnSp>
        <p:nvCxnSpPr>
          <p:cNvPr id="10" name="9 Düz Bağlayıcı"/>
          <p:cNvCxnSpPr/>
          <p:nvPr/>
        </p:nvCxnSpPr>
        <p:spPr>
          <a:xfrm>
            <a:off x="3200400" y="4114800"/>
            <a:ext cx="4241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5"/>
          <p:cNvSpPr>
            <a:spLocks noGrp="1" noChangeArrowheads="1"/>
          </p:cNvSpPr>
          <p:nvPr>
            <p:ph type="title"/>
          </p:nvPr>
        </p:nvSpPr>
        <p:spPr>
          <a:xfrm>
            <a:off x="609600" y="598795"/>
            <a:ext cx="10972800" cy="685800"/>
          </a:xfrm>
          <a:extLst/>
        </p:spPr>
        <p:txBody>
          <a:bodyPr>
            <a:normAutofit/>
          </a:bodyPr>
          <a:lstStyle/>
          <a:p>
            <a:pPr eaLnBrk="1" hangingPunct="1">
              <a:defRPr/>
            </a:pPr>
            <a:r>
              <a:rPr lang="en-US" sz="3200" dirty="0" smtClean="0">
                <a:solidFill>
                  <a:srgbClr val="FF0000"/>
                </a:solidFill>
                <a:cs typeface="Arial" charset="0"/>
              </a:rPr>
              <a:t>cGVHD: Primary Treatment</a:t>
            </a:r>
          </a:p>
        </p:txBody>
      </p:sp>
      <p:sp>
        <p:nvSpPr>
          <p:cNvPr id="79875" name="Rectangle 6"/>
          <p:cNvSpPr>
            <a:spLocks noGrp="1" noChangeArrowheads="1"/>
          </p:cNvSpPr>
          <p:nvPr>
            <p:ph idx="4294967295"/>
          </p:nvPr>
        </p:nvSpPr>
        <p:spPr>
          <a:xfrm>
            <a:off x="990600" y="3887022"/>
            <a:ext cx="5638800" cy="1658112"/>
          </a:xfrm>
          <a:prstGeom prst="rect">
            <a:avLst/>
          </a:prstGeom>
          <a:solidFill>
            <a:schemeClr val="bg1">
              <a:lumMod val="85000"/>
            </a:schemeClr>
          </a:solidFill>
        </p:spPr>
        <p:txBody>
          <a:bodyPr>
            <a:normAutofit/>
          </a:bodyPr>
          <a:lstStyle/>
          <a:p>
            <a:pPr>
              <a:lnSpc>
                <a:spcPct val="150000"/>
              </a:lnSpc>
            </a:pPr>
            <a:r>
              <a:rPr lang="en-US" sz="2400" b="1" dirty="0" smtClean="0">
                <a:latin typeface="+mj-lt"/>
                <a:cs typeface="Arial" charset="0"/>
              </a:rPr>
              <a:t>   Initial treatment often employs</a:t>
            </a:r>
            <a:endParaRPr lang="tr-TR" sz="2400" b="1" dirty="0" smtClean="0">
              <a:latin typeface="+mj-lt"/>
              <a:cs typeface="Arial" charset="0"/>
            </a:endParaRPr>
          </a:p>
          <a:p>
            <a:pPr lvl="1">
              <a:lnSpc>
                <a:spcPct val="150000"/>
              </a:lnSpc>
            </a:pPr>
            <a:r>
              <a:rPr lang="en-US" sz="2000" dirty="0" smtClean="0">
                <a:solidFill>
                  <a:srgbClr val="FF0000"/>
                </a:solidFill>
                <a:latin typeface="+mj-lt"/>
                <a:cs typeface="Arial" charset="0"/>
              </a:rPr>
              <a:t>Single agent</a:t>
            </a:r>
            <a:r>
              <a:rPr lang="tr-TR" sz="2000" dirty="0" smtClean="0">
                <a:solidFill>
                  <a:srgbClr val="FF0000"/>
                </a:solidFill>
                <a:latin typeface="+mj-lt"/>
                <a:cs typeface="Arial" charset="0"/>
              </a:rPr>
              <a:t> </a:t>
            </a:r>
            <a:r>
              <a:rPr lang="en-US" sz="2000" dirty="0" smtClean="0">
                <a:solidFill>
                  <a:srgbClr val="FF0000"/>
                </a:solidFill>
                <a:latin typeface="+mj-lt"/>
                <a:cs typeface="Arial" charset="0"/>
              </a:rPr>
              <a:t>corticosteroids</a:t>
            </a:r>
          </a:p>
          <a:p>
            <a:pPr lvl="1">
              <a:lnSpc>
                <a:spcPct val="150000"/>
              </a:lnSpc>
            </a:pPr>
            <a:r>
              <a:rPr lang="en-US" sz="2000" dirty="0" smtClean="0">
                <a:solidFill>
                  <a:srgbClr val="FF0000"/>
                </a:solidFill>
                <a:latin typeface="+mj-lt"/>
                <a:cs typeface="Arial" charset="0"/>
              </a:rPr>
              <a:t>Combination with </a:t>
            </a:r>
            <a:r>
              <a:rPr lang="en-US" sz="2000" dirty="0" err="1" smtClean="0">
                <a:solidFill>
                  <a:srgbClr val="FF0000"/>
                </a:solidFill>
                <a:latin typeface="+mj-lt"/>
                <a:cs typeface="Arial" charset="0"/>
              </a:rPr>
              <a:t>calcineurin</a:t>
            </a:r>
            <a:r>
              <a:rPr lang="en-US" sz="2000" dirty="0" smtClean="0">
                <a:solidFill>
                  <a:srgbClr val="FF0000"/>
                </a:solidFill>
                <a:latin typeface="+mj-lt"/>
                <a:cs typeface="Arial" charset="0"/>
              </a:rPr>
              <a:t> inhibitor </a:t>
            </a:r>
            <a:endParaRPr lang="tr-TR" sz="2000" dirty="0" smtClean="0">
              <a:solidFill>
                <a:srgbClr val="FF0000"/>
              </a:solidFill>
              <a:latin typeface="+mj-lt"/>
              <a:cs typeface="Arial" charset="0"/>
            </a:endParaRPr>
          </a:p>
          <a:p>
            <a:pPr lvl="1" eaLnBrk="1" hangingPunct="1">
              <a:lnSpc>
                <a:spcPct val="150000"/>
              </a:lnSpc>
            </a:pPr>
            <a:endParaRPr lang="en-US" sz="2000" dirty="0" smtClean="0">
              <a:latin typeface="+mj-lt"/>
              <a:cs typeface="Arial" charset="0"/>
            </a:endParaRPr>
          </a:p>
          <a:p>
            <a:pPr eaLnBrk="1" hangingPunct="1">
              <a:lnSpc>
                <a:spcPct val="150000"/>
              </a:lnSpc>
            </a:pPr>
            <a:endParaRPr lang="en-US" sz="2000" dirty="0" smtClean="0">
              <a:latin typeface="+mj-lt"/>
              <a:cs typeface="Arial" charset="0"/>
            </a:endParaRPr>
          </a:p>
          <a:p>
            <a:pPr lvl="1" eaLnBrk="1" hangingPunct="1">
              <a:lnSpc>
                <a:spcPct val="150000"/>
              </a:lnSpc>
            </a:pPr>
            <a:endParaRPr lang="en-US" sz="2000" dirty="0" smtClean="0">
              <a:latin typeface="+mj-lt"/>
              <a:cs typeface="Arial" charset="0"/>
            </a:endParaRPr>
          </a:p>
        </p:txBody>
      </p:sp>
      <p:sp>
        <p:nvSpPr>
          <p:cNvPr id="4" name="3 Dikdörtgen"/>
          <p:cNvSpPr/>
          <p:nvPr/>
        </p:nvSpPr>
        <p:spPr>
          <a:xfrm>
            <a:off x="838200" y="1165432"/>
            <a:ext cx="7620000" cy="2492990"/>
          </a:xfrm>
          <a:prstGeom prst="rect">
            <a:avLst/>
          </a:prstGeom>
        </p:spPr>
        <p:txBody>
          <a:bodyPr wrap="square">
            <a:spAutoFit/>
          </a:bodyPr>
          <a:lstStyle/>
          <a:p>
            <a:pPr>
              <a:lnSpc>
                <a:spcPct val="150000"/>
              </a:lnSpc>
            </a:pPr>
            <a:r>
              <a:rPr lang="en-US" sz="2400" b="1" dirty="0" smtClean="0">
                <a:latin typeface="+mj-lt"/>
                <a:cs typeface="Arial" charset="0"/>
              </a:rPr>
              <a:t>Systemic treatment</a:t>
            </a:r>
          </a:p>
          <a:p>
            <a:pPr lvl="1">
              <a:lnSpc>
                <a:spcPct val="150000"/>
              </a:lnSpc>
            </a:pPr>
            <a:r>
              <a:rPr lang="en-US" sz="2000" dirty="0" smtClean="0">
                <a:solidFill>
                  <a:srgbClr val="6B92BD"/>
                </a:solidFill>
                <a:latin typeface="+mj-lt"/>
                <a:cs typeface="Arial" charset="0"/>
              </a:rPr>
              <a:t>Progressive onset </a:t>
            </a:r>
          </a:p>
          <a:p>
            <a:pPr lvl="1">
              <a:lnSpc>
                <a:spcPct val="150000"/>
              </a:lnSpc>
            </a:pPr>
            <a:r>
              <a:rPr lang="en-US" sz="2000" dirty="0" smtClean="0">
                <a:solidFill>
                  <a:srgbClr val="6B92BD"/>
                </a:solidFill>
                <a:latin typeface="+mj-lt"/>
                <a:cs typeface="Arial" charset="0"/>
              </a:rPr>
              <a:t>Thrombocytopenia </a:t>
            </a:r>
          </a:p>
          <a:p>
            <a:pPr lvl="1">
              <a:lnSpc>
                <a:spcPct val="150000"/>
              </a:lnSpc>
            </a:pPr>
            <a:r>
              <a:rPr lang="en-US" sz="2000" dirty="0" smtClean="0">
                <a:solidFill>
                  <a:srgbClr val="6B92BD"/>
                </a:solidFill>
                <a:latin typeface="+mj-lt"/>
                <a:cs typeface="Arial" charset="0"/>
              </a:rPr>
              <a:t>Multiple organs sites affected &gt;3</a:t>
            </a:r>
          </a:p>
          <a:p>
            <a:pPr lvl="1">
              <a:lnSpc>
                <a:spcPct val="150000"/>
              </a:lnSpc>
            </a:pPr>
            <a:r>
              <a:rPr lang="en-US" sz="2000" dirty="0" smtClean="0">
                <a:solidFill>
                  <a:srgbClr val="6B92BD"/>
                </a:solidFill>
                <a:latin typeface="+mj-lt"/>
                <a:cs typeface="Arial" charset="0"/>
              </a:rPr>
              <a:t>Pulmonary involvement</a:t>
            </a: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3 Dikdörtgen"/>
          <p:cNvSpPr/>
          <p:nvPr/>
        </p:nvSpPr>
        <p:spPr>
          <a:xfrm>
            <a:off x="990600" y="5925312"/>
            <a:ext cx="7620000" cy="400110"/>
          </a:xfrm>
          <a:prstGeom prst="rect">
            <a:avLst/>
          </a:prstGeom>
          <a:noFill/>
        </p:spPr>
        <p:txBody>
          <a:bodyPr wrap="square">
            <a:spAutoFit/>
          </a:bodyPr>
          <a:lstStyle/>
          <a:p>
            <a:r>
              <a:rPr lang="en-US" sz="2000" dirty="0" smtClean="0">
                <a:latin typeface="+mj-lt"/>
              </a:rPr>
              <a:t>Most patients require immunosuppressive treatment for up to 1 year</a:t>
            </a:r>
            <a:r>
              <a:rPr lang="tr-TR" sz="2000" dirty="0" smtClean="0">
                <a:latin typeface="+mj-lt"/>
              </a:rPr>
              <a:t>..</a:t>
            </a:r>
            <a:r>
              <a:rPr lang="en-US" sz="2000" dirty="0" smtClean="0">
                <a:latin typeface="+mj-lt"/>
              </a:rPr>
              <a:t> </a:t>
            </a: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914400" y="2391371"/>
            <a:ext cx="11379200" cy="2215991"/>
          </a:xfrm>
          <a:prstGeom prst="rect">
            <a:avLst/>
          </a:prstGeom>
        </p:spPr>
        <p:txBody>
          <a:bodyPr vert="horz" wrap="square" lIns="0" tIns="0" rIns="0" bIns="0" rtlCol="0">
            <a:spAutoFit/>
          </a:bodyPr>
          <a:lstStyle/>
          <a:p>
            <a:pPr>
              <a:lnSpc>
                <a:spcPct val="200000"/>
              </a:lnSpc>
              <a:buClr>
                <a:srgbClr val="FF0000"/>
              </a:buClr>
              <a:buSzPct val="153000"/>
              <a:buFont typeface="Arial" pitchFamily="34" charset="0"/>
              <a:buChar char="•"/>
            </a:pPr>
            <a:r>
              <a:rPr lang="tr-TR" b="1" dirty="0" smtClean="0">
                <a:latin typeface="Calibri Light" pitchFamily="34" charset="0"/>
              </a:rPr>
              <a:t> P</a:t>
            </a:r>
            <a:r>
              <a:rPr lang="en-US" b="1" dirty="0" err="1" smtClean="0">
                <a:latin typeface="Calibri Light" pitchFamily="34" charset="0"/>
              </a:rPr>
              <a:t>hase</a:t>
            </a:r>
            <a:r>
              <a:rPr lang="en-US" b="1" dirty="0" smtClean="0">
                <a:latin typeface="Calibri Light" pitchFamily="34" charset="0"/>
              </a:rPr>
              <a:t> II trial of 65 adults </a:t>
            </a:r>
            <a:endParaRPr lang="tr-TR" b="1" dirty="0" smtClean="0">
              <a:latin typeface="Calibri Light" pitchFamily="34" charset="0"/>
            </a:endParaRPr>
          </a:p>
          <a:p>
            <a:pPr>
              <a:lnSpc>
                <a:spcPct val="200000"/>
              </a:lnSpc>
              <a:buClr>
                <a:srgbClr val="FF0000"/>
              </a:buClr>
              <a:buSzPct val="153000"/>
              <a:buFont typeface="Arial" pitchFamily="34" charset="0"/>
              <a:buChar char="•"/>
            </a:pPr>
            <a:r>
              <a:rPr lang="tr-TR" b="1" dirty="0" smtClean="0"/>
              <a:t> </a:t>
            </a:r>
            <a:r>
              <a:rPr lang="en-US" b="1" dirty="0" smtClean="0">
                <a:solidFill>
                  <a:srgbClr val="FF0000"/>
                </a:solidFill>
              </a:rPr>
              <a:t>Rituximab</a:t>
            </a:r>
            <a:r>
              <a:rPr lang="en-US" b="1" dirty="0" smtClean="0"/>
              <a:t> </a:t>
            </a:r>
            <a:r>
              <a:rPr lang="en-US" b="1" dirty="0" smtClean="0">
                <a:solidFill>
                  <a:srgbClr val="FF0000"/>
                </a:solidFill>
                <a:latin typeface="Calibri Light" pitchFamily="34" charset="0"/>
              </a:rPr>
              <a:t>(375 mg/m</a:t>
            </a:r>
            <a:r>
              <a:rPr lang="en-US" b="1" baseline="30000" dirty="0" smtClean="0">
                <a:solidFill>
                  <a:srgbClr val="FF0000"/>
                </a:solidFill>
                <a:latin typeface="Calibri Light" pitchFamily="34" charset="0"/>
              </a:rPr>
              <a:t>2</a:t>
            </a:r>
            <a:r>
              <a:rPr lang="en-US" b="1" dirty="0" smtClean="0">
                <a:solidFill>
                  <a:srgbClr val="FF0000"/>
                </a:solidFill>
                <a:latin typeface="Calibri Light" pitchFamily="34" charset="0"/>
              </a:rPr>
              <a:t> given on day 100 and at 6, 9, and 12 months) </a:t>
            </a:r>
            <a:endParaRPr lang="tr-TR" b="1" dirty="0" smtClean="0">
              <a:solidFill>
                <a:srgbClr val="FF0000"/>
              </a:solidFill>
              <a:latin typeface="Calibri Light" pitchFamily="34" charset="0"/>
            </a:endParaRPr>
          </a:p>
          <a:p>
            <a:pPr>
              <a:lnSpc>
                <a:spcPct val="200000"/>
              </a:lnSpc>
              <a:buClr>
                <a:srgbClr val="FF0000"/>
              </a:buClr>
              <a:buSzPct val="153000"/>
              <a:buFont typeface="Arial" pitchFamily="34" charset="0"/>
              <a:buChar char="•"/>
            </a:pPr>
            <a:r>
              <a:rPr lang="tr-TR" b="1" dirty="0" smtClean="0">
                <a:solidFill>
                  <a:schemeClr val="tx1">
                    <a:lumMod val="75000"/>
                    <a:lumOff val="25000"/>
                  </a:schemeClr>
                </a:solidFill>
                <a:latin typeface="Calibri Light" pitchFamily="34" charset="0"/>
              </a:rPr>
              <a:t> T</a:t>
            </a:r>
            <a:r>
              <a:rPr lang="en-US" b="1" dirty="0" err="1" smtClean="0">
                <a:solidFill>
                  <a:schemeClr val="tx1">
                    <a:lumMod val="75000"/>
                    <a:lumOff val="25000"/>
                  </a:schemeClr>
                </a:solidFill>
                <a:latin typeface="Calibri Light" pitchFamily="34" charset="0"/>
              </a:rPr>
              <a:t>wo</a:t>
            </a:r>
            <a:r>
              <a:rPr lang="en-US" b="1" dirty="0" smtClean="0">
                <a:solidFill>
                  <a:schemeClr val="tx1">
                    <a:lumMod val="75000"/>
                    <a:lumOff val="25000"/>
                  </a:schemeClr>
                </a:solidFill>
                <a:latin typeface="Calibri Light" pitchFamily="34" charset="0"/>
              </a:rPr>
              <a:t>-year rates of chronic GVHD of  31 percent, </a:t>
            </a:r>
            <a:endParaRPr lang="tr-TR" b="1" dirty="0" smtClean="0">
              <a:solidFill>
                <a:srgbClr val="FF0000"/>
              </a:solidFill>
              <a:latin typeface="Calibri Light" pitchFamily="34" charset="0"/>
            </a:endParaRPr>
          </a:p>
          <a:p>
            <a:pPr>
              <a:lnSpc>
                <a:spcPct val="200000"/>
              </a:lnSpc>
            </a:pPr>
            <a:endParaRPr lang="tr-TR" b="1" dirty="0" smtClean="0">
              <a:solidFill>
                <a:schemeClr val="tx1">
                  <a:lumMod val="75000"/>
                  <a:lumOff val="25000"/>
                </a:schemeClr>
              </a:solidFill>
              <a:latin typeface="Calibri Light" pitchFamily="34" charset="0"/>
            </a:endParaRPr>
          </a:p>
        </p:txBody>
      </p:sp>
      <p:sp>
        <p:nvSpPr>
          <p:cNvPr id="4" name="3 Dikdörtgen"/>
          <p:cNvSpPr/>
          <p:nvPr/>
        </p:nvSpPr>
        <p:spPr>
          <a:xfrm>
            <a:off x="381000" y="76834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sp>
        <p:nvSpPr>
          <p:cNvPr id="7" name="6 Dikdörtgen"/>
          <p:cNvSpPr/>
          <p:nvPr/>
        </p:nvSpPr>
        <p:spPr>
          <a:xfrm>
            <a:off x="571500" y="1607737"/>
            <a:ext cx="11163300" cy="461665"/>
          </a:xfrm>
          <a:prstGeom prst="rect">
            <a:avLst/>
          </a:prstGeom>
          <a:solidFill>
            <a:schemeClr val="accent2">
              <a:lumMod val="20000"/>
              <a:lumOff val="80000"/>
            </a:schemeClr>
          </a:solidFill>
        </p:spPr>
        <p:txBody>
          <a:bodyPr wrap="square">
            <a:spAutoFit/>
          </a:bodyPr>
          <a:lstStyle/>
          <a:p>
            <a:r>
              <a:rPr lang="en-US" sz="2400" b="1" dirty="0" smtClean="0"/>
              <a:t>Nonrandomized trial ha</a:t>
            </a:r>
            <a:r>
              <a:rPr lang="tr-TR" sz="2400" b="1" dirty="0" smtClean="0"/>
              <a:t>s</a:t>
            </a:r>
            <a:r>
              <a:rPr lang="en-US" sz="2400" b="1" dirty="0" smtClean="0"/>
              <a:t> evaluated the use of </a:t>
            </a:r>
            <a:r>
              <a:rPr lang="en-US" sz="2400" b="1" u="sng" dirty="0" smtClean="0">
                <a:hlinkClick r:id="rId3"/>
              </a:rPr>
              <a:t>rituximab</a:t>
            </a:r>
            <a:r>
              <a:rPr lang="en-US" sz="2400" b="1" dirty="0" smtClean="0"/>
              <a:t> </a:t>
            </a:r>
            <a:r>
              <a:rPr lang="tr-TR" sz="2400" b="1" dirty="0"/>
              <a:t> </a:t>
            </a:r>
            <a:r>
              <a:rPr lang="en-US" sz="2400" b="1" dirty="0" smtClean="0"/>
              <a:t>in the post-transplant period:</a:t>
            </a:r>
          </a:p>
        </p:txBody>
      </p:sp>
      <p:sp>
        <p:nvSpPr>
          <p:cNvPr id="5" name="4 Dikdörtgen"/>
          <p:cNvSpPr/>
          <p:nvPr/>
        </p:nvSpPr>
        <p:spPr>
          <a:xfrm>
            <a:off x="762000" y="4467666"/>
            <a:ext cx="7848600" cy="923330"/>
          </a:xfrm>
          <a:prstGeom prst="rect">
            <a:avLst/>
          </a:prstGeom>
          <a:solidFill>
            <a:schemeClr val="bg1">
              <a:lumMod val="85000"/>
            </a:schemeClr>
          </a:solidFill>
        </p:spPr>
        <p:txBody>
          <a:bodyPr wrap="square">
            <a:spAutoFit/>
          </a:bodyPr>
          <a:lstStyle/>
          <a:p>
            <a:pPr>
              <a:lnSpc>
                <a:spcPct val="150000"/>
              </a:lnSpc>
            </a:pPr>
            <a:r>
              <a:rPr lang="en-US" dirty="0" smtClean="0">
                <a:latin typeface="+mj-lt"/>
              </a:rPr>
              <a:t>Rituximab was also associated with a lower rate of </a:t>
            </a:r>
            <a:r>
              <a:rPr lang="tr-TR" dirty="0" smtClean="0">
                <a:latin typeface="+mj-lt"/>
              </a:rPr>
              <a:t>TRM </a:t>
            </a:r>
            <a:r>
              <a:rPr lang="en-US" dirty="0" smtClean="0">
                <a:latin typeface="+mj-lt"/>
              </a:rPr>
              <a:t>(5 versus 19 percent) and improved overall survival (71 versus 56 percent) at four years.</a:t>
            </a: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96124420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838200"/>
            <a:ext cx="10972800" cy="1066800"/>
          </a:xfrm>
        </p:spPr>
        <p:txBody>
          <a:bodyPr>
            <a:normAutofit/>
          </a:bodyPr>
          <a:lstStyle/>
          <a:p>
            <a:r>
              <a:rPr lang="tr-TR" sz="3200" i="1" dirty="0" err="1" smtClean="0">
                <a:solidFill>
                  <a:srgbClr val="FF0000"/>
                </a:solidFill>
              </a:rPr>
              <a:t>Initial</a:t>
            </a:r>
            <a:r>
              <a:rPr lang="tr-TR" sz="3200" i="1" dirty="0" smtClean="0">
                <a:solidFill>
                  <a:srgbClr val="FF0000"/>
                </a:solidFill>
              </a:rPr>
              <a:t> f</a:t>
            </a:r>
            <a:r>
              <a:rPr lang="en-US" sz="3200" i="1" dirty="0" err="1" smtClean="0">
                <a:solidFill>
                  <a:srgbClr val="FF0000"/>
                </a:solidFill>
              </a:rPr>
              <a:t>irst</a:t>
            </a:r>
            <a:r>
              <a:rPr lang="en-US" sz="3200" i="1" dirty="0" smtClean="0">
                <a:solidFill>
                  <a:srgbClr val="FF0000"/>
                </a:solidFill>
              </a:rPr>
              <a:t> line treatment</a:t>
            </a:r>
            <a:endParaRPr lang="tr-TR" sz="3200" dirty="0">
              <a:solidFill>
                <a:srgbClr val="FF0000"/>
              </a:solidFill>
            </a:endParaRPr>
          </a:p>
        </p:txBody>
      </p:sp>
      <p:sp>
        <p:nvSpPr>
          <p:cNvPr id="3" name="2 İçerik Yer Tutucusu"/>
          <p:cNvSpPr>
            <a:spLocks noGrp="1"/>
          </p:cNvSpPr>
          <p:nvPr>
            <p:ph idx="4294967295"/>
          </p:nvPr>
        </p:nvSpPr>
        <p:spPr>
          <a:xfrm>
            <a:off x="945382" y="4038768"/>
            <a:ext cx="7665218" cy="1371600"/>
          </a:xfrm>
          <a:prstGeom prst="rect">
            <a:avLst/>
          </a:prstGeom>
        </p:spPr>
        <p:txBody>
          <a:bodyPr>
            <a:noAutofit/>
          </a:bodyPr>
          <a:lstStyle/>
          <a:p>
            <a:pPr marL="342900" indent="-342900">
              <a:lnSpc>
                <a:spcPct val="150000"/>
              </a:lnSpc>
              <a:buFont typeface="+mj-lt"/>
              <a:buAutoNum type="arabicPeriod"/>
            </a:pPr>
            <a:r>
              <a:rPr lang="en-US" sz="2000" dirty="0" smtClean="0">
                <a:latin typeface="Arial Narrow" pitchFamily="34" charset="0"/>
              </a:rPr>
              <a:t>The tapering should</a:t>
            </a:r>
            <a:r>
              <a:rPr lang="tr-TR" sz="2000" dirty="0" smtClean="0">
                <a:latin typeface="Arial Narrow" pitchFamily="34" charset="0"/>
              </a:rPr>
              <a:t> not </a:t>
            </a:r>
            <a:r>
              <a:rPr lang="en-US" sz="2000" dirty="0" smtClean="0">
                <a:latin typeface="Arial Narrow" pitchFamily="34" charset="0"/>
              </a:rPr>
              <a:t> be</a:t>
            </a:r>
            <a:r>
              <a:rPr lang="tr-TR" sz="2000" dirty="0" smtClean="0">
                <a:latin typeface="Arial Narrow" pitchFamily="34" charset="0"/>
              </a:rPr>
              <a:t> start </a:t>
            </a:r>
            <a:r>
              <a:rPr lang="tr-TR" sz="2000" dirty="0" err="1" smtClean="0">
                <a:latin typeface="Arial Narrow" pitchFamily="34" charset="0"/>
              </a:rPr>
              <a:t>before</a:t>
            </a:r>
            <a:r>
              <a:rPr lang="tr-TR" sz="2000" dirty="0" smtClean="0">
                <a:latin typeface="Arial Narrow" pitchFamily="34" charset="0"/>
              </a:rPr>
              <a:t>  4 </a:t>
            </a:r>
            <a:r>
              <a:rPr lang="tr-TR" sz="2000" dirty="0" err="1" smtClean="0">
                <a:latin typeface="Arial Narrow" pitchFamily="34" charset="0"/>
              </a:rPr>
              <a:t>week</a:t>
            </a:r>
            <a:endParaRPr lang="tr-TR" sz="2000" dirty="0" smtClean="0">
              <a:latin typeface="Arial Narrow" pitchFamily="34" charset="0"/>
            </a:endParaRPr>
          </a:p>
          <a:p>
            <a:pPr marL="342900" indent="-342900">
              <a:lnSpc>
                <a:spcPct val="150000"/>
              </a:lnSpc>
              <a:buFont typeface="+mj-lt"/>
              <a:buAutoNum type="arabicPeriod"/>
            </a:pPr>
            <a:r>
              <a:rPr lang="en-US" sz="2000" dirty="0" smtClean="0">
                <a:latin typeface="Arial Narrow" pitchFamily="34" charset="0"/>
              </a:rPr>
              <a:t>The tapering should be</a:t>
            </a:r>
            <a:r>
              <a:rPr lang="tr-TR" sz="2000" dirty="0" smtClean="0">
                <a:latin typeface="Arial Narrow" pitchFamily="34" charset="0"/>
              </a:rPr>
              <a:t> </a:t>
            </a:r>
            <a:r>
              <a:rPr lang="en-US" sz="2000" dirty="0" smtClean="0">
                <a:latin typeface="Arial Narrow" pitchFamily="34" charset="0"/>
              </a:rPr>
              <a:t>very slow</a:t>
            </a:r>
            <a:r>
              <a:rPr lang="tr-TR" sz="2000" dirty="0" smtClean="0">
                <a:latin typeface="Arial Narrow" pitchFamily="34" charset="0"/>
              </a:rPr>
              <a:t> </a:t>
            </a:r>
            <a:r>
              <a:rPr lang="en-US" sz="2000" dirty="0" smtClean="0">
                <a:latin typeface="Arial Narrow" pitchFamily="34" charset="0"/>
              </a:rPr>
              <a:t> </a:t>
            </a:r>
            <a:r>
              <a:rPr lang="en-US" sz="2000" dirty="0" smtClean="0">
                <a:latin typeface="Arial Narrow" pitchFamily="34" charset="0"/>
                <a:sym typeface="Wingdings"/>
              </a:rPr>
              <a:t></a:t>
            </a:r>
            <a:r>
              <a:rPr lang="en-US" sz="2000" dirty="0" smtClean="0">
                <a:latin typeface="Arial Narrow" pitchFamily="34" charset="0"/>
              </a:rPr>
              <a:t>0.25 mg/kg reduction </a:t>
            </a:r>
            <a:r>
              <a:rPr lang="tr-TR" sz="2000" dirty="0" smtClean="0">
                <a:latin typeface="Arial Narrow" pitchFamily="34" charset="0"/>
              </a:rPr>
              <a:t> </a:t>
            </a:r>
            <a:r>
              <a:rPr lang="tr-TR" sz="2000" dirty="0" err="1" smtClean="0">
                <a:latin typeface="Arial Narrow" pitchFamily="34" charset="0"/>
              </a:rPr>
              <a:t>every</a:t>
            </a:r>
            <a:r>
              <a:rPr lang="tr-TR" sz="2000" dirty="0" smtClean="0">
                <a:latin typeface="Arial Narrow" pitchFamily="34" charset="0"/>
              </a:rPr>
              <a:t> 2 </a:t>
            </a:r>
            <a:r>
              <a:rPr lang="tr-TR" sz="2000" dirty="0" err="1" smtClean="0">
                <a:latin typeface="Arial Narrow" pitchFamily="34" charset="0"/>
              </a:rPr>
              <a:t>week</a:t>
            </a:r>
            <a:endParaRPr lang="tr-TR" sz="2000" dirty="0" smtClean="0">
              <a:latin typeface="Arial Narrow" pitchFamily="34" charset="0"/>
            </a:endParaRPr>
          </a:p>
          <a:p>
            <a:pPr marL="342900" indent="-342900">
              <a:lnSpc>
                <a:spcPct val="150000"/>
              </a:lnSpc>
              <a:buFont typeface="+mj-lt"/>
              <a:buAutoNum type="arabicPeriod"/>
            </a:pPr>
            <a:r>
              <a:rPr lang="tr-TR" sz="2000" dirty="0" smtClean="0">
                <a:latin typeface="Arial Narrow" pitchFamily="34" charset="0"/>
              </a:rPr>
              <a:t>After 2 </a:t>
            </a:r>
            <a:r>
              <a:rPr lang="tr-TR" sz="2000" dirty="0" err="1" smtClean="0">
                <a:latin typeface="Arial Narrow" pitchFamily="34" charset="0"/>
              </a:rPr>
              <a:t>months</a:t>
            </a:r>
            <a:r>
              <a:rPr lang="tr-TR" sz="2000" dirty="0" smtClean="0">
                <a:latin typeface="Arial Narrow" pitchFamily="34" charset="0"/>
              </a:rPr>
              <a:t>, </a:t>
            </a:r>
            <a:r>
              <a:rPr lang="tr-TR" sz="2000" dirty="0" err="1" smtClean="0">
                <a:latin typeface="Arial Narrow" pitchFamily="34" charset="0"/>
              </a:rPr>
              <a:t>continue</a:t>
            </a:r>
            <a:r>
              <a:rPr lang="tr-TR" sz="2000" dirty="0" smtClean="0">
                <a:latin typeface="Arial Narrow" pitchFamily="34" charset="0"/>
              </a:rPr>
              <a:t> with </a:t>
            </a:r>
            <a:r>
              <a:rPr lang="tr-TR" sz="2000" dirty="0" err="1" smtClean="0">
                <a:latin typeface="Arial Narrow" pitchFamily="34" charset="0"/>
              </a:rPr>
              <a:t>stable</a:t>
            </a:r>
            <a:r>
              <a:rPr lang="tr-TR" sz="2000" dirty="0" smtClean="0">
                <a:latin typeface="Arial Narrow" pitchFamily="34" charset="0"/>
              </a:rPr>
              <a:t> </a:t>
            </a:r>
            <a:r>
              <a:rPr lang="tr-TR" sz="2000" dirty="0" err="1" smtClean="0">
                <a:latin typeface="Arial Narrow" pitchFamily="34" charset="0"/>
              </a:rPr>
              <a:t>effective</a:t>
            </a:r>
            <a:r>
              <a:rPr lang="tr-TR" sz="2000" dirty="0" smtClean="0">
                <a:latin typeface="Arial Narrow" pitchFamily="34" charset="0"/>
              </a:rPr>
              <a:t> </a:t>
            </a:r>
            <a:r>
              <a:rPr lang="tr-TR" sz="2000" dirty="0" err="1" smtClean="0">
                <a:latin typeface="Arial Narrow" pitchFamily="34" charset="0"/>
              </a:rPr>
              <a:t>dose</a:t>
            </a:r>
            <a:r>
              <a:rPr lang="tr-TR" sz="2000" dirty="0" smtClean="0">
                <a:latin typeface="Arial Narrow" pitchFamily="34" charset="0"/>
              </a:rPr>
              <a:t> (</a:t>
            </a:r>
            <a:r>
              <a:rPr lang="tr-TR" sz="2000" dirty="0" err="1" smtClean="0">
                <a:latin typeface="Arial Narrow" pitchFamily="34" charset="0"/>
              </a:rPr>
              <a:t>mostly</a:t>
            </a:r>
            <a:r>
              <a:rPr lang="tr-TR" sz="2000" dirty="0" smtClean="0">
                <a:latin typeface="Arial Narrow" pitchFamily="34" charset="0"/>
              </a:rPr>
              <a:t> </a:t>
            </a:r>
            <a:r>
              <a:rPr lang="en-US" sz="2000" dirty="0" smtClean="0">
                <a:latin typeface="Arial Narrow" pitchFamily="34" charset="0"/>
              </a:rPr>
              <a:t>0.25 mg/kg </a:t>
            </a:r>
            <a:r>
              <a:rPr lang="tr-TR" sz="2000" dirty="0" smtClean="0">
                <a:latin typeface="Arial Narrow" pitchFamily="34" charset="0"/>
              </a:rPr>
              <a:t>)</a:t>
            </a:r>
          </a:p>
          <a:p>
            <a:pPr marL="342900" indent="-342900">
              <a:lnSpc>
                <a:spcPct val="150000"/>
              </a:lnSpc>
              <a:buFont typeface="+mj-lt"/>
              <a:buAutoNum type="arabicPeriod"/>
            </a:pPr>
            <a:r>
              <a:rPr lang="en-US" sz="2000" dirty="0" smtClean="0">
                <a:latin typeface="Arial Narrow" pitchFamily="34" charset="0"/>
              </a:rPr>
              <a:t>Then after</a:t>
            </a:r>
            <a:r>
              <a:rPr lang="tr-TR" sz="2000" dirty="0" smtClean="0">
                <a:latin typeface="Arial Narrow" pitchFamily="34" charset="0"/>
              </a:rPr>
              <a:t>, </a:t>
            </a:r>
            <a:r>
              <a:rPr lang="en-US" sz="2000" dirty="0" smtClean="0">
                <a:latin typeface="Arial Narrow" pitchFamily="34" charset="0"/>
              </a:rPr>
              <a:t> a 4 months interval an even slower taper may be initiated</a:t>
            </a:r>
            <a:r>
              <a:rPr lang="tr-TR" sz="2000" dirty="0" smtClean="0">
                <a:latin typeface="Arial Narrow" pitchFamily="34" charset="0"/>
              </a:rPr>
              <a:t> </a:t>
            </a:r>
            <a:r>
              <a:rPr lang="en-US" sz="2000" dirty="0" smtClean="0">
                <a:latin typeface="Arial Narrow" pitchFamily="34" charset="0"/>
              </a:rPr>
              <a:t>reaching steroid-free status by the end of the first year but still on CSA treatment  </a:t>
            </a:r>
            <a:endParaRPr lang="tr-TR" sz="2000" dirty="0" smtClean="0">
              <a:latin typeface="Arial Narrow" pitchFamily="34" charset="0"/>
            </a:endParaRPr>
          </a:p>
          <a:p>
            <a:pPr>
              <a:lnSpc>
                <a:spcPct val="150000"/>
              </a:lnSpc>
            </a:pPr>
            <a:endParaRPr lang="tr-TR" sz="2000" dirty="0" smtClean="0">
              <a:latin typeface="Arial Narrow" pitchFamily="34" charset="0"/>
            </a:endParaRPr>
          </a:p>
        </p:txBody>
      </p:sp>
      <p:sp>
        <p:nvSpPr>
          <p:cNvPr id="4" name="2 İçerik Yer Tutucusu"/>
          <p:cNvSpPr txBox="1">
            <a:spLocks/>
          </p:cNvSpPr>
          <p:nvPr/>
        </p:nvSpPr>
        <p:spPr>
          <a:xfrm>
            <a:off x="812800" y="1981200"/>
            <a:ext cx="10363200" cy="1295400"/>
          </a:xfrm>
          <a:prstGeom prst="rect">
            <a:avLst/>
          </a:prstGeom>
          <a:solidFill>
            <a:schemeClr val="accent2">
              <a:lumMod val="20000"/>
              <a:lumOff val="80000"/>
            </a:schemeClr>
          </a:solidFill>
        </p:spPr>
        <p:txBody>
          <a:bodyPr vert="horz">
            <a:noAutofit/>
          </a:bodyPr>
          <a:lstStyle/>
          <a:p>
            <a:pPr marL="365760" marR="0" lvl="0" indent="-256032" algn="l" defTabSz="914400" rtl="0" eaLnBrk="1" fontAlgn="auto" latinLnBrk="0" hangingPunct="1">
              <a:spcBef>
                <a:spcPts val="300"/>
              </a:spcBef>
              <a:spcAft>
                <a:spcPts val="0"/>
              </a:spcAft>
              <a:buClr>
                <a:schemeClr val="accent3"/>
              </a:buClr>
              <a:buSzTx/>
              <a:tabLst/>
              <a:defRPr/>
            </a:pP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Standard first line systemic treatment is orally administered </a:t>
            </a:r>
            <a:endParaRPr kumimoji="0" lang="tr-TR" sz="2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365760" marR="0" lvl="0" indent="-256032" algn="l" defTabSz="914400" rtl="0" eaLnBrk="1" fontAlgn="auto" latinLnBrk="0" hangingPunct="1">
              <a:spcBef>
                <a:spcPts val="300"/>
              </a:spcBef>
              <a:spcAft>
                <a:spcPts val="0"/>
              </a:spcAft>
              <a:buClr>
                <a:schemeClr val="accent3"/>
              </a:buClr>
              <a:buSzTx/>
              <a:tabLst/>
              <a:defRPr/>
            </a:pP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prednisolone 1 mg/kg </a:t>
            </a:r>
            <a:r>
              <a:rPr lang="tr-TR" sz="2400" dirty="0" smtClean="0">
                <a:latin typeface="Calibri" pitchFamily="34" charset="0"/>
              </a:rPr>
              <a:t> </a:t>
            </a: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and </a:t>
            </a:r>
            <a:r>
              <a:rPr kumimoji="0" lang="en-US" sz="2400" b="0" i="0" u="none" strike="noStrike" kern="1200" cap="none" spc="0" normalizeH="0" baseline="0" noProof="0" dirty="0" err="1" smtClean="0">
                <a:ln>
                  <a:noFill/>
                </a:ln>
                <a:solidFill>
                  <a:schemeClr val="tx1"/>
                </a:solidFill>
                <a:effectLst/>
                <a:uLnTx/>
                <a:uFillTx/>
                <a:latin typeface="Calibri" pitchFamily="34" charset="0"/>
                <a:ea typeface="+mn-ea"/>
                <a:cs typeface="+mn-cs"/>
              </a:rPr>
              <a:t>cyclosporin</a:t>
            </a: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 (CsA) 10 mg/kg with </a:t>
            </a:r>
            <a:endParaRPr kumimoji="0" lang="tr-TR" sz="2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365760" marR="0" lvl="0" indent="-256032" algn="l" defTabSz="914400" rtl="0" eaLnBrk="1" fontAlgn="auto" latinLnBrk="0" hangingPunct="1">
              <a:spcBef>
                <a:spcPts val="300"/>
              </a:spcBef>
              <a:spcAft>
                <a:spcPts val="0"/>
              </a:spcAft>
              <a:buClr>
                <a:schemeClr val="accent3"/>
              </a:buClr>
              <a:buSzTx/>
              <a:tabLst/>
              <a:defRPr/>
            </a:pP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the</a:t>
            </a:r>
            <a:r>
              <a:rPr kumimoji="0" lang="tr-TR" sz="2400" b="0" i="0" u="none" strike="noStrike" kern="1200" cap="none" spc="0" normalizeH="0" noProof="0" dirty="0" smtClean="0">
                <a:ln>
                  <a:noFill/>
                </a:ln>
                <a:solidFill>
                  <a:schemeClr val="tx1"/>
                </a:solidFill>
                <a:effectLst/>
                <a:uLnTx/>
                <a:uFillTx/>
                <a:latin typeface="Calibri" pitchFamily="34"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dose of CSA adjusted to plasma levels</a:t>
            </a:r>
            <a:endParaRPr kumimoji="0" lang="tr-TR" sz="2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5" name="4 Dikdörtgen"/>
          <p:cNvSpPr/>
          <p:nvPr/>
        </p:nvSpPr>
        <p:spPr>
          <a:xfrm>
            <a:off x="812800" y="3429001"/>
            <a:ext cx="10464800" cy="553998"/>
          </a:xfrm>
          <a:prstGeom prst="rect">
            <a:avLst/>
          </a:prstGeom>
        </p:spPr>
        <p:txBody>
          <a:bodyPr wrap="square">
            <a:spAutoFit/>
          </a:bodyPr>
          <a:lstStyle/>
          <a:p>
            <a:pPr>
              <a:lnSpc>
                <a:spcPct val="150000"/>
              </a:lnSpc>
            </a:pPr>
            <a:r>
              <a:rPr lang="en-US" sz="2000" b="1" dirty="0" smtClean="0">
                <a:solidFill>
                  <a:srgbClr val="FF0000"/>
                </a:solidFill>
                <a:latin typeface="+mj-lt"/>
              </a:rPr>
              <a:t>In practice this usually starts 2 weeks after evidence of clinical</a:t>
            </a:r>
            <a:r>
              <a:rPr lang="tr-TR" sz="2000" b="1" dirty="0" smtClean="0">
                <a:solidFill>
                  <a:srgbClr val="FF0000"/>
                </a:solidFill>
                <a:latin typeface="+mj-lt"/>
              </a:rPr>
              <a:t> </a:t>
            </a:r>
            <a:r>
              <a:rPr lang="en-US" sz="2000" b="1" dirty="0" smtClean="0">
                <a:solidFill>
                  <a:srgbClr val="FF0000"/>
                </a:solidFill>
                <a:latin typeface="+mj-lt"/>
              </a:rPr>
              <a:t>improvement</a:t>
            </a:r>
            <a:r>
              <a:rPr lang="tr-TR" sz="2000" b="1" dirty="0" smtClean="0">
                <a:solidFill>
                  <a:srgbClr val="FF0000"/>
                </a:solidFill>
                <a:latin typeface="+mj-lt"/>
              </a:rPr>
              <a:t>.</a:t>
            </a: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914400" y="2391371"/>
            <a:ext cx="11379200" cy="2215991"/>
          </a:xfrm>
          <a:prstGeom prst="rect">
            <a:avLst/>
          </a:prstGeom>
        </p:spPr>
        <p:txBody>
          <a:bodyPr vert="horz" wrap="square" lIns="0" tIns="0" rIns="0" bIns="0" rtlCol="0">
            <a:spAutoFit/>
          </a:bodyPr>
          <a:lstStyle/>
          <a:p>
            <a:pPr>
              <a:lnSpc>
                <a:spcPct val="200000"/>
              </a:lnSpc>
              <a:buClr>
                <a:srgbClr val="FF0000"/>
              </a:buClr>
              <a:buSzPct val="153000"/>
              <a:buFont typeface="Arial" pitchFamily="34" charset="0"/>
              <a:buChar char="•"/>
            </a:pPr>
            <a:r>
              <a:rPr lang="tr-TR" b="1" dirty="0" smtClean="0">
                <a:latin typeface="Calibri Light" pitchFamily="34" charset="0"/>
              </a:rPr>
              <a:t> P</a:t>
            </a:r>
            <a:r>
              <a:rPr lang="en-US" b="1" dirty="0" err="1" smtClean="0">
                <a:latin typeface="Calibri Light" pitchFamily="34" charset="0"/>
              </a:rPr>
              <a:t>hase</a:t>
            </a:r>
            <a:r>
              <a:rPr lang="en-US" b="1" dirty="0" smtClean="0">
                <a:latin typeface="Calibri Light" pitchFamily="34" charset="0"/>
              </a:rPr>
              <a:t> II trial of 65 adults </a:t>
            </a:r>
            <a:endParaRPr lang="tr-TR" b="1" dirty="0" smtClean="0">
              <a:latin typeface="Calibri Light" pitchFamily="34" charset="0"/>
            </a:endParaRPr>
          </a:p>
          <a:p>
            <a:pPr>
              <a:lnSpc>
                <a:spcPct val="200000"/>
              </a:lnSpc>
              <a:buClr>
                <a:srgbClr val="FF0000"/>
              </a:buClr>
              <a:buSzPct val="153000"/>
              <a:buFont typeface="Arial" pitchFamily="34" charset="0"/>
              <a:buChar char="•"/>
            </a:pPr>
            <a:r>
              <a:rPr lang="tr-TR" b="1" dirty="0" smtClean="0"/>
              <a:t> </a:t>
            </a:r>
            <a:r>
              <a:rPr lang="en-US" b="1" dirty="0" smtClean="0">
                <a:solidFill>
                  <a:srgbClr val="FF0000"/>
                </a:solidFill>
              </a:rPr>
              <a:t>Rituximab</a:t>
            </a:r>
            <a:r>
              <a:rPr lang="en-US" b="1" dirty="0" smtClean="0"/>
              <a:t> </a:t>
            </a:r>
            <a:r>
              <a:rPr lang="en-US" b="1" dirty="0" smtClean="0">
                <a:solidFill>
                  <a:srgbClr val="FF0000"/>
                </a:solidFill>
                <a:latin typeface="Calibri Light" pitchFamily="34" charset="0"/>
              </a:rPr>
              <a:t>(375 mg/m</a:t>
            </a:r>
            <a:r>
              <a:rPr lang="en-US" b="1" baseline="30000" dirty="0" smtClean="0">
                <a:solidFill>
                  <a:srgbClr val="FF0000"/>
                </a:solidFill>
                <a:latin typeface="Calibri Light" pitchFamily="34" charset="0"/>
              </a:rPr>
              <a:t>2</a:t>
            </a:r>
            <a:r>
              <a:rPr lang="en-US" b="1" dirty="0" smtClean="0">
                <a:solidFill>
                  <a:srgbClr val="FF0000"/>
                </a:solidFill>
                <a:latin typeface="Calibri Light" pitchFamily="34" charset="0"/>
              </a:rPr>
              <a:t> given on day 100 and at 6, 9, and 12 months) </a:t>
            </a:r>
            <a:endParaRPr lang="tr-TR" b="1" dirty="0" smtClean="0">
              <a:solidFill>
                <a:srgbClr val="FF0000"/>
              </a:solidFill>
              <a:latin typeface="Calibri Light" pitchFamily="34" charset="0"/>
            </a:endParaRPr>
          </a:p>
          <a:p>
            <a:pPr>
              <a:lnSpc>
                <a:spcPct val="200000"/>
              </a:lnSpc>
              <a:buClr>
                <a:srgbClr val="FF0000"/>
              </a:buClr>
              <a:buSzPct val="153000"/>
              <a:buFont typeface="Arial" pitchFamily="34" charset="0"/>
              <a:buChar char="•"/>
            </a:pPr>
            <a:r>
              <a:rPr lang="tr-TR" b="1" dirty="0" smtClean="0">
                <a:solidFill>
                  <a:schemeClr val="tx1">
                    <a:lumMod val="75000"/>
                    <a:lumOff val="25000"/>
                  </a:schemeClr>
                </a:solidFill>
                <a:latin typeface="Calibri Light" pitchFamily="34" charset="0"/>
              </a:rPr>
              <a:t> T</a:t>
            </a:r>
            <a:r>
              <a:rPr lang="en-US" b="1" dirty="0" err="1" smtClean="0">
                <a:solidFill>
                  <a:schemeClr val="tx1">
                    <a:lumMod val="75000"/>
                    <a:lumOff val="25000"/>
                  </a:schemeClr>
                </a:solidFill>
                <a:latin typeface="Calibri Light" pitchFamily="34" charset="0"/>
              </a:rPr>
              <a:t>wo</a:t>
            </a:r>
            <a:r>
              <a:rPr lang="en-US" b="1" dirty="0" smtClean="0">
                <a:solidFill>
                  <a:schemeClr val="tx1">
                    <a:lumMod val="75000"/>
                    <a:lumOff val="25000"/>
                  </a:schemeClr>
                </a:solidFill>
                <a:latin typeface="Calibri Light" pitchFamily="34" charset="0"/>
              </a:rPr>
              <a:t>-year rates of chronic GVHD of  31 percent, </a:t>
            </a:r>
            <a:endParaRPr lang="tr-TR" b="1" dirty="0" smtClean="0">
              <a:solidFill>
                <a:srgbClr val="FF0000"/>
              </a:solidFill>
              <a:latin typeface="Calibri Light" pitchFamily="34" charset="0"/>
            </a:endParaRPr>
          </a:p>
          <a:p>
            <a:pPr>
              <a:lnSpc>
                <a:spcPct val="200000"/>
              </a:lnSpc>
            </a:pPr>
            <a:endParaRPr lang="tr-TR" b="1" dirty="0" smtClean="0">
              <a:solidFill>
                <a:schemeClr val="tx1">
                  <a:lumMod val="75000"/>
                  <a:lumOff val="25000"/>
                </a:schemeClr>
              </a:solidFill>
              <a:latin typeface="Calibri Light" pitchFamily="34" charset="0"/>
            </a:endParaRPr>
          </a:p>
        </p:txBody>
      </p:sp>
      <p:sp>
        <p:nvSpPr>
          <p:cNvPr id="4" name="3 Dikdörtgen"/>
          <p:cNvSpPr/>
          <p:nvPr/>
        </p:nvSpPr>
        <p:spPr>
          <a:xfrm>
            <a:off x="381000" y="76834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sp>
        <p:nvSpPr>
          <p:cNvPr id="7" name="6 Dikdörtgen"/>
          <p:cNvSpPr/>
          <p:nvPr/>
        </p:nvSpPr>
        <p:spPr>
          <a:xfrm>
            <a:off x="571500" y="1607737"/>
            <a:ext cx="11163300" cy="461665"/>
          </a:xfrm>
          <a:prstGeom prst="rect">
            <a:avLst/>
          </a:prstGeom>
          <a:solidFill>
            <a:schemeClr val="accent2">
              <a:lumMod val="20000"/>
              <a:lumOff val="80000"/>
            </a:schemeClr>
          </a:solidFill>
        </p:spPr>
        <p:txBody>
          <a:bodyPr wrap="square">
            <a:spAutoFit/>
          </a:bodyPr>
          <a:lstStyle/>
          <a:p>
            <a:r>
              <a:rPr lang="en-US" sz="2400" b="1" dirty="0" smtClean="0"/>
              <a:t>Nonrandomized trial ha</a:t>
            </a:r>
            <a:r>
              <a:rPr lang="tr-TR" sz="2400" b="1" dirty="0" smtClean="0"/>
              <a:t>s</a:t>
            </a:r>
            <a:r>
              <a:rPr lang="en-US" sz="2400" b="1" dirty="0" smtClean="0"/>
              <a:t> evaluated the use of </a:t>
            </a:r>
            <a:r>
              <a:rPr lang="en-US" sz="2400" b="1" u="sng" dirty="0" smtClean="0">
                <a:hlinkClick r:id="rId3"/>
              </a:rPr>
              <a:t>rituximab</a:t>
            </a:r>
            <a:r>
              <a:rPr lang="en-US" sz="2400" b="1" dirty="0" smtClean="0"/>
              <a:t> </a:t>
            </a:r>
            <a:r>
              <a:rPr lang="tr-TR" sz="2400" b="1" dirty="0"/>
              <a:t> </a:t>
            </a:r>
            <a:r>
              <a:rPr lang="en-US" sz="2400" b="1" dirty="0" smtClean="0"/>
              <a:t>in the post-transplant period:</a:t>
            </a:r>
          </a:p>
        </p:txBody>
      </p:sp>
      <p:sp>
        <p:nvSpPr>
          <p:cNvPr id="5" name="4 Dikdörtgen"/>
          <p:cNvSpPr/>
          <p:nvPr/>
        </p:nvSpPr>
        <p:spPr>
          <a:xfrm>
            <a:off x="762000" y="4467666"/>
            <a:ext cx="7848600" cy="923330"/>
          </a:xfrm>
          <a:prstGeom prst="rect">
            <a:avLst/>
          </a:prstGeom>
          <a:solidFill>
            <a:schemeClr val="bg1">
              <a:lumMod val="85000"/>
            </a:schemeClr>
          </a:solidFill>
        </p:spPr>
        <p:txBody>
          <a:bodyPr wrap="square">
            <a:spAutoFit/>
          </a:bodyPr>
          <a:lstStyle/>
          <a:p>
            <a:pPr>
              <a:lnSpc>
                <a:spcPct val="150000"/>
              </a:lnSpc>
            </a:pPr>
            <a:r>
              <a:rPr lang="en-US" dirty="0" smtClean="0">
                <a:latin typeface="+mj-lt"/>
              </a:rPr>
              <a:t>Rituximab was also associated with a lower rate of </a:t>
            </a:r>
            <a:r>
              <a:rPr lang="tr-TR" dirty="0" smtClean="0">
                <a:latin typeface="+mj-lt"/>
              </a:rPr>
              <a:t>TRM </a:t>
            </a:r>
            <a:r>
              <a:rPr lang="en-US" dirty="0" smtClean="0">
                <a:latin typeface="+mj-lt"/>
              </a:rPr>
              <a:t>(5 versus 19 percent) and improved overall survival (71 versus 56 percent) at four years.</a:t>
            </a: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53253425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254000" y="2564189"/>
            <a:ext cx="11684000" cy="4325112"/>
          </a:xfrm>
          <a:prstGeom prst="rect">
            <a:avLst/>
          </a:prstGeom>
        </p:spPr>
        <p:txBody>
          <a:bodyPr>
            <a:normAutofit/>
          </a:bodyPr>
          <a:lstStyle/>
          <a:p>
            <a:pPr lvl="1">
              <a:lnSpc>
                <a:spcPct val="200000"/>
              </a:lnSpc>
            </a:pPr>
            <a:r>
              <a:rPr lang="tr-TR" sz="2200" dirty="0" smtClean="0">
                <a:solidFill>
                  <a:srgbClr val="0070C0"/>
                </a:solidFill>
              </a:rPr>
              <a:t>P</a:t>
            </a:r>
            <a:r>
              <a:rPr lang="en-US" sz="2200" dirty="0" err="1" smtClean="0">
                <a:solidFill>
                  <a:srgbClr val="0070C0"/>
                </a:solidFill>
              </a:rPr>
              <a:t>rogression</a:t>
            </a:r>
            <a:r>
              <a:rPr lang="en-US" sz="2200" dirty="0" smtClean="0">
                <a:solidFill>
                  <a:srgbClr val="0070C0"/>
                </a:solidFill>
              </a:rPr>
              <a:t> on prednisolone at 1 mg/kg/day for 2 weeks or </a:t>
            </a:r>
            <a:endParaRPr lang="tr-TR" sz="2200" dirty="0" smtClean="0">
              <a:solidFill>
                <a:srgbClr val="0070C0"/>
              </a:solidFill>
            </a:endParaRPr>
          </a:p>
          <a:p>
            <a:pPr lvl="1">
              <a:lnSpc>
                <a:spcPct val="200000"/>
              </a:lnSpc>
            </a:pPr>
            <a:r>
              <a:rPr lang="tr-TR" sz="2200" dirty="0" smtClean="0">
                <a:solidFill>
                  <a:srgbClr val="0070C0"/>
                </a:solidFill>
              </a:rPr>
              <a:t>S</a:t>
            </a:r>
            <a:r>
              <a:rPr lang="en-US" sz="2200" dirty="0" smtClean="0">
                <a:solidFill>
                  <a:srgbClr val="0070C0"/>
                </a:solidFill>
              </a:rPr>
              <a:t>table disease on &gt;0.5 mg/kg/day prednisolone for 4–8 weeks or </a:t>
            </a:r>
            <a:endParaRPr lang="tr-TR" sz="2200" dirty="0" smtClean="0">
              <a:solidFill>
                <a:srgbClr val="0070C0"/>
              </a:solidFill>
            </a:endParaRPr>
          </a:p>
        </p:txBody>
      </p:sp>
      <p:sp>
        <p:nvSpPr>
          <p:cNvPr id="5" name="1 Başlık"/>
          <p:cNvSpPr>
            <a:spLocks noGrp="1"/>
          </p:cNvSpPr>
          <p:nvPr>
            <p:ph type="title"/>
          </p:nvPr>
        </p:nvSpPr>
        <p:spPr>
          <a:xfrm>
            <a:off x="609600" y="838200"/>
            <a:ext cx="10972800" cy="1066800"/>
          </a:xfrm>
        </p:spPr>
        <p:txBody>
          <a:bodyPr>
            <a:normAutofit/>
          </a:bodyPr>
          <a:lstStyle/>
          <a:p>
            <a:r>
              <a:rPr lang="tr-TR" sz="3200" i="1" dirty="0" err="1" smtClean="0">
                <a:solidFill>
                  <a:srgbClr val="FF0000"/>
                </a:solidFill>
              </a:rPr>
              <a:t>Initial</a:t>
            </a:r>
            <a:r>
              <a:rPr lang="tr-TR" sz="3200" i="1" dirty="0" smtClean="0">
                <a:solidFill>
                  <a:srgbClr val="FF0000"/>
                </a:solidFill>
              </a:rPr>
              <a:t> f</a:t>
            </a:r>
            <a:r>
              <a:rPr lang="en-US" sz="3200" i="1" dirty="0" err="1" smtClean="0">
                <a:solidFill>
                  <a:srgbClr val="FF0000"/>
                </a:solidFill>
              </a:rPr>
              <a:t>irst</a:t>
            </a:r>
            <a:r>
              <a:rPr lang="en-US" sz="3200" i="1" dirty="0" smtClean="0">
                <a:solidFill>
                  <a:srgbClr val="FF0000"/>
                </a:solidFill>
              </a:rPr>
              <a:t> line treatment</a:t>
            </a:r>
            <a:endParaRPr lang="tr-TR" sz="3200" dirty="0">
              <a:solidFill>
                <a:srgbClr val="FF0000"/>
              </a:solidFill>
            </a:endParaRPr>
          </a:p>
        </p:txBody>
      </p:sp>
      <p:sp>
        <p:nvSpPr>
          <p:cNvPr id="6" name="2 İçerik Yer Tutucusu"/>
          <p:cNvSpPr txBox="1">
            <a:spLocks/>
          </p:cNvSpPr>
          <p:nvPr/>
        </p:nvSpPr>
        <p:spPr>
          <a:xfrm>
            <a:off x="609600" y="4393315"/>
            <a:ext cx="10972800" cy="533400"/>
          </a:xfrm>
          <a:prstGeom prst="rect">
            <a:avLst/>
          </a:prstGeom>
          <a:solidFill>
            <a:schemeClr val="bg1">
              <a:lumMod val="85000"/>
            </a:schemeClr>
          </a:solidFill>
        </p:spPr>
        <p:txBody>
          <a:bodyPr vert="horz">
            <a:normAutofit/>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There</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is no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standard</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salvage</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second</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line</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treatment of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cGvHD</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a:t>
            </a:r>
            <a:endParaRPr kumimoji="0" lang="tr-TR" sz="28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7" name="6 Dikdörtgen"/>
          <p:cNvSpPr/>
          <p:nvPr/>
        </p:nvSpPr>
        <p:spPr>
          <a:xfrm>
            <a:off x="609600" y="1486971"/>
            <a:ext cx="9042400" cy="1077218"/>
          </a:xfrm>
          <a:prstGeom prst="rect">
            <a:avLst/>
          </a:prstGeom>
        </p:spPr>
        <p:txBody>
          <a:bodyPr wrap="square">
            <a:spAutoFit/>
          </a:bodyPr>
          <a:lstStyle/>
          <a:p>
            <a:pPr>
              <a:lnSpc>
                <a:spcPct val="200000"/>
              </a:lnSpc>
            </a:pPr>
            <a:r>
              <a:rPr lang="en-US" sz="3200" b="1" dirty="0" smtClean="0"/>
              <a:t>Steroid-refractory </a:t>
            </a:r>
            <a:r>
              <a:rPr lang="en-US" sz="3200" b="1" dirty="0" err="1" smtClean="0"/>
              <a:t>cGvHD</a:t>
            </a:r>
            <a:r>
              <a:rPr lang="en-US" sz="3200" b="1" dirty="0" smtClean="0"/>
              <a:t> is defined as </a:t>
            </a:r>
            <a:endParaRPr lang="tr-TR" sz="3200" b="1" dirty="0" smtClean="0"/>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914400" y="2391371"/>
            <a:ext cx="11379200" cy="2215991"/>
          </a:xfrm>
          <a:prstGeom prst="rect">
            <a:avLst/>
          </a:prstGeom>
        </p:spPr>
        <p:txBody>
          <a:bodyPr vert="horz" wrap="square" lIns="0" tIns="0" rIns="0" bIns="0" rtlCol="0">
            <a:spAutoFit/>
          </a:bodyPr>
          <a:lstStyle/>
          <a:p>
            <a:pPr>
              <a:lnSpc>
                <a:spcPct val="200000"/>
              </a:lnSpc>
              <a:buClr>
                <a:srgbClr val="FF0000"/>
              </a:buClr>
              <a:buSzPct val="153000"/>
              <a:buFont typeface="Arial" pitchFamily="34" charset="0"/>
              <a:buChar char="•"/>
            </a:pPr>
            <a:r>
              <a:rPr lang="tr-TR" b="1" dirty="0" smtClean="0">
                <a:latin typeface="Calibri Light" pitchFamily="34" charset="0"/>
              </a:rPr>
              <a:t> P</a:t>
            </a:r>
            <a:r>
              <a:rPr lang="en-US" b="1" dirty="0" err="1" smtClean="0">
                <a:latin typeface="Calibri Light" pitchFamily="34" charset="0"/>
              </a:rPr>
              <a:t>hase</a:t>
            </a:r>
            <a:r>
              <a:rPr lang="en-US" b="1" dirty="0" smtClean="0">
                <a:latin typeface="Calibri Light" pitchFamily="34" charset="0"/>
              </a:rPr>
              <a:t> II trial of 65 adults </a:t>
            </a:r>
            <a:endParaRPr lang="tr-TR" b="1" dirty="0" smtClean="0">
              <a:latin typeface="Calibri Light" pitchFamily="34" charset="0"/>
            </a:endParaRPr>
          </a:p>
          <a:p>
            <a:pPr>
              <a:lnSpc>
                <a:spcPct val="200000"/>
              </a:lnSpc>
              <a:buClr>
                <a:srgbClr val="FF0000"/>
              </a:buClr>
              <a:buSzPct val="153000"/>
              <a:buFont typeface="Arial" pitchFamily="34" charset="0"/>
              <a:buChar char="•"/>
            </a:pPr>
            <a:r>
              <a:rPr lang="tr-TR" b="1" dirty="0" smtClean="0"/>
              <a:t> </a:t>
            </a:r>
            <a:r>
              <a:rPr lang="en-US" b="1" dirty="0" smtClean="0">
                <a:solidFill>
                  <a:srgbClr val="FF0000"/>
                </a:solidFill>
              </a:rPr>
              <a:t>Rituximab</a:t>
            </a:r>
            <a:r>
              <a:rPr lang="en-US" b="1" dirty="0" smtClean="0"/>
              <a:t> </a:t>
            </a:r>
            <a:r>
              <a:rPr lang="en-US" b="1" dirty="0" smtClean="0">
                <a:solidFill>
                  <a:srgbClr val="FF0000"/>
                </a:solidFill>
                <a:latin typeface="Calibri Light" pitchFamily="34" charset="0"/>
              </a:rPr>
              <a:t>(375 mg/m</a:t>
            </a:r>
            <a:r>
              <a:rPr lang="en-US" b="1" baseline="30000" dirty="0" smtClean="0">
                <a:solidFill>
                  <a:srgbClr val="FF0000"/>
                </a:solidFill>
                <a:latin typeface="Calibri Light" pitchFamily="34" charset="0"/>
              </a:rPr>
              <a:t>2</a:t>
            </a:r>
            <a:r>
              <a:rPr lang="en-US" b="1" dirty="0" smtClean="0">
                <a:solidFill>
                  <a:srgbClr val="FF0000"/>
                </a:solidFill>
                <a:latin typeface="Calibri Light" pitchFamily="34" charset="0"/>
              </a:rPr>
              <a:t> given on day 100 and at 6, 9, and 12 months) </a:t>
            </a:r>
            <a:endParaRPr lang="tr-TR" b="1" dirty="0" smtClean="0">
              <a:solidFill>
                <a:srgbClr val="FF0000"/>
              </a:solidFill>
              <a:latin typeface="Calibri Light" pitchFamily="34" charset="0"/>
            </a:endParaRPr>
          </a:p>
          <a:p>
            <a:pPr>
              <a:lnSpc>
                <a:spcPct val="200000"/>
              </a:lnSpc>
              <a:buClr>
                <a:srgbClr val="FF0000"/>
              </a:buClr>
              <a:buSzPct val="153000"/>
              <a:buFont typeface="Arial" pitchFamily="34" charset="0"/>
              <a:buChar char="•"/>
            </a:pPr>
            <a:r>
              <a:rPr lang="tr-TR" b="1" dirty="0" smtClean="0">
                <a:solidFill>
                  <a:schemeClr val="tx1">
                    <a:lumMod val="75000"/>
                    <a:lumOff val="25000"/>
                  </a:schemeClr>
                </a:solidFill>
                <a:latin typeface="Calibri Light" pitchFamily="34" charset="0"/>
              </a:rPr>
              <a:t> T</a:t>
            </a:r>
            <a:r>
              <a:rPr lang="en-US" b="1" dirty="0" err="1" smtClean="0">
                <a:solidFill>
                  <a:schemeClr val="tx1">
                    <a:lumMod val="75000"/>
                    <a:lumOff val="25000"/>
                  </a:schemeClr>
                </a:solidFill>
                <a:latin typeface="Calibri Light" pitchFamily="34" charset="0"/>
              </a:rPr>
              <a:t>wo</a:t>
            </a:r>
            <a:r>
              <a:rPr lang="en-US" b="1" dirty="0" smtClean="0">
                <a:solidFill>
                  <a:schemeClr val="tx1">
                    <a:lumMod val="75000"/>
                    <a:lumOff val="25000"/>
                  </a:schemeClr>
                </a:solidFill>
                <a:latin typeface="Calibri Light" pitchFamily="34" charset="0"/>
              </a:rPr>
              <a:t>-year rates of chronic GVHD of  31 percent, </a:t>
            </a:r>
            <a:endParaRPr lang="tr-TR" b="1" dirty="0" smtClean="0">
              <a:solidFill>
                <a:srgbClr val="FF0000"/>
              </a:solidFill>
              <a:latin typeface="Calibri Light" pitchFamily="34" charset="0"/>
            </a:endParaRPr>
          </a:p>
          <a:p>
            <a:pPr>
              <a:lnSpc>
                <a:spcPct val="200000"/>
              </a:lnSpc>
            </a:pPr>
            <a:endParaRPr lang="tr-TR" b="1" dirty="0" smtClean="0">
              <a:solidFill>
                <a:schemeClr val="tx1">
                  <a:lumMod val="75000"/>
                  <a:lumOff val="25000"/>
                </a:schemeClr>
              </a:solidFill>
              <a:latin typeface="Calibri Light" pitchFamily="34" charset="0"/>
            </a:endParaRPr>
          </a:p>
        </p:txBody>
      </p:sp>
      <p:sp>
        <p:nvSpPr>
          <p:cNvPr id="4" name="3 Dikdörtgen"/>
          <p:cNvSpPr/>
          <p:nvPr/>
        </p:nvSpPr>
        <p:spPr>
          <a:xfrm>
            <a:off x="381000" y="76834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sp>
        <p:nvSpPr>
          <p:cNvPr id="7" name="6 Dikdörtgen"/>
          <p:cNvSpPr/>
          <p:nvPr/>
        </p:nvSpPr>
        <p:spPr>
          <a:xfrm>
            <a:off x="571500" y="1607737"/>
            <a:ext cx="11163300" cy="461665"/>
          </a:xfrm>
          <a:prstGeom prst="rect">
            <a:avLst/>
          </a:prstGeom>
          <a:solidFill>
            <a:schemeClr val="accent2">
              <a:lumMod val="20000"/>
              <a:lumOff val="80000"/>
            </a:schemeClr>
          </a:solidFill>
        </p:spPr>
        <p:txBody>
          <a:bodyPr wrap="square">
            <a:spAutoFit/>
          </a:bodyPr>
          <a:lstStyle/>
          <a:p>
            <a:r>
              <a:rPr lang="en-US" sz="2400" b="1" dirty="0" smtClean="0"/>
              <a:t>Nonrandomized trial ha</a:t>
            </a:r>
            <a:r>
              <a:rPr lang="tr-TR" sz="2400" b="1" dirty="0" smtClean="0"/>
              <a:t>s</a:t>
            </a:r>
            <a:r>
              <a:rPr lang="en-US" sz="2400" b="1" dirty="0" smtClean="0"/>
              <a:t> evaluated the use of </a:t>
            </a:r>
            <a:r>
              <a:rPr lang="en-US" sz="2400" b="1" u="sng" dirty="0" smtClean="0">
                <a:hlinkClick r:id="rId3"/>
              </a:rPr>
              <a:t>rituximab</a:t>
            </a:r>
            <a:r>
              <a:rPr lang="en-US" sz="2400" b="1" dirty="0" smtClean="0"/>
              <a:t> </a:t>
            </a:r>
            <a:r>
              <a:rPr lang="tr-TR" sz="2400" b="1" dirty="0"/>
              <a:t> </a:t>
            </a:r>
            <a:r>
              <a:rPr lang="en-US" sz="2400" b="1" dirty="0" smtClean="0"/>
              <a:t>in the post-transplant period:</a:t>
            </a:r>
          </a:p>
        </p:txBody>
      </p:sp>
      <p:sp>
        <p:nvSpPr>
          <p:cNvPr id="5" name="4 Dikdörtgen"/>
          <p:cNvSpPr/>
          <p:nvPr/>
        </p:nvSpPr>
        <p:spPr>
          <a:xfrm>
            <a:off x="762000" y="4467666"/>
            <a:ext cx="7848600" cy="923330"/>
          </a:xfrm>
          <a:prstGeom prst="rect">
            <a:avLst/>
          </a:prstGeom>
          <a:solidFill>
            <a:schemeClr val="bg1">
              <a:lumMod val="85000"/>
            </a:schemeClr>
          </a:solidFill>
        </p:spPr>
        <p:txBody>
          <a:bodyPr wrap="square">
            <a:spAutoFit/>
          </a:bodyPr>
          <a:lstStyle/>
          <a:p>
            <a:pPr>
              <a:lnSpc>
                <a:spcPct val="150000"/>
              </a:lnSpc>
            </a:pPr>
            <a:r>
              <a:rPr lang="en-US" dirty="0" smtClean="0">
                <a:latin typeface="+mj-lt"/>
              </a:rPr>
              <a:t>Rituximab was also associated with a lower rate of </a:t>
            </a:r>
            <a:r>
              <a:rPr lang="tr-TR" dirty="0" smtClean="0">
                <a:latin typeface="+mj-lt"/>
              </a:rPr>
              <a:t>TRM </a:t>
            </a:r>
            <a:r>
              <a:rPr lang="en-US" dirty="0" smtClean="0">
                <a:latin typeface="+mj-lt"/>
              </a:rPr>
              <a:t>(5 versus 19 percent) and improved overall survival (71 versus 56 percent) at four years.</a:t>
            </a: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73845280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759200" y="381000"/>
            <a:ext cx="3352800" cy="533400"/>
          </a:xfrm>
        </p:spPr>
        <p:txBody>
          <a:bodyPr>
            <a:normAutofit/>
          </a:bodyPr>
          <a:lstStyle/>
          <a:p>
            <a:r>
              <a:rPr lang="tr-TR" sz="1800" i="1" dirty="0" smtClean="0">
                <a:solidFill>
                  <a:srgbClr val="FF0000"/>
                </a:solidFill>
              </a:rPr>
              <a:t>Second </a:t>
            </a:r>
            <a:r>
              <a:rPr lang="tr-TR" sz="1800" i="1" dirty="0" err="1" smtClean="0">
                <a:solidFill>
                  <a:srgbClr val="FF0000"/>
                </a:solidFill>
              </a:rPr>
              <a:t>line</a:t>
            </a:r>
            <a:r>
              <a:rPr lang="tr-TR" sz="1800" i="1" dirty="0" smtClean="0">
                <a:solidFill>
                  <a:srgbClr val="FF0000"/>
                </a:solidFill>
              </a:rPr>
              <a:t> treatment</a:t>
            </a:r>
            <a:endParaRPr lang="tr-TR" sz="1800" dirty="0">
              <a:solidFill>
                <a:srgbClr val="FF0000"/>
              </a:solidFill>
            </a:endParaRPr>
          </a:p>
        </p:txBody>
      </p:sp>
      <p:pic>
        <p:nvPicPr>
          <p:cNvPr id="143362" name="Picture 2"/>
          <p:cNvPicPr>
            <a:picLocks noChangeAspect="1" noChangeArrowheads="1"/>
          </p:cNvPicPr>
          <p:nvPr/>
        </p:nvPicPr>
        <p:blipFill>
          <a:blip r:embed="rId3" cstate="print"/>
          <a:srcRect/>
          <a:stretch>
            <a:fillRect/>
          </a:stretch>
        </p:blipFill>
        <p:spPr bwMode="auto">
          <a:xfrm>
            <a:off x="838200" y="924448"/>
            <a:ext cx="9652000" cy="5638800"/>
          </a:xfrm>
          <a:prstGeom prst="rect">
            <a:avLst/>
          </a:prstGeom>
          <a:noFill/>
          <a:ln w="9525">
            <a:noFill/>
            <a:miter lim="800000"/>
            <a:headEnd/>
            <a:tailEnd/>
          </a:ln>
        </p:spPr>
      </p:pic>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4" name="Picture 4" descr="social life ile ilgili görsel sonucu"/>
          <p:cNvPicPr>
            <a:picLocks noChangeAspect="1" noChangeArrowheads="1"/>
          </p:cNvPicPr>
          <p:nvPr/>
        </p:nvPicPr>
        <p:blipFill>
          <a:blip r:embed="rId3" cstate="print"/>
          <a:srcRect/>
          <a:stretch>
            <a:fillRect/>
          </a:stretch>
        </p:blipFill>
        <p:spPr bwMode="auto">
          <a:xfrm flipH="1">
            <a:off x="1828800" y="4724400"/>
            <a:ext cx="7112000" cy="1752600"/>
          </a:xfrm>
          <a:prstGeom prst="rect">
            <a:avLst/>
          </a:prstGeom>
          <a:noFill/>
        </p:spPr>
      </p:pic>
      <p:sp>
        <p:nvSpPr>
          <p:cNvPr id="94210" name="Rectangle 4"/>
          <p:cNvSpPr>
            <a:spLocks noChangeArrowheads="1"/>
          </p:cNvSpPr>
          <p:nvPr/>
        </p:nvSpPr>
        <p:spPr bwMode="auto">
          <a:xfrm>
            <a:off x="609600" y="914400"/>
            <a:ext cx="7924800" cy="1384300"/>
          </a:xfrm>
          <a:prstGeom prst="rect">
            <a:avLst/>
          </a:prstGeom>
          <a:noFill/>
          <a:ln w="9525">
            <a:noFill/>
            <a:miter lim="800000"/>
            <a:headEnd/>
            <a:tailEnd/>
          </a:ln>
        </p:spPr>
        <p:txBody>
          <a:bodyPr/>
          <a:lstStyle/>
          <a:p>
            <a:pPr>
              <a:defRPr/>
            </a:pPr>
            <a:r>
              <a:rPr lang="en-US" sz="3200" dirty="0">
                <a:solidFill>
                  <a:srgbClr val="FF0000"/>
                </a:solidFill>
                <a:latin typeface="+mj-lt"/>
                <a:ea typeface="+mj-ea"/>
              </a:rPr>
              <a:t>Quality of Life Issues Facing HPCT Recipients</a:t>
            </a:r>
          </a:p>
        </p:txBody>
      </p:sp>
      <p:pic>
        <p:nvPicPr>
          <p:cNvPr id="286722" name="Picture 2" descr="social life ile ilgili görsel sonucu"/>
          <p:cNvPicPr>
            <a:picLocks noChangeAspect="1" noChangeArrowheads="1"/>
          </p:cNvPicPr>
          <p:nvPr/>
        </p:nvPicPr>
        <p:blipFill>
          <a:blip r:embed="rId4" cstate="print"/>
          <a:srcRect/>
          <a:stretch>
            <a:fillRect/>
          </a:stretch>
        </p:blipFill>
        <p:spPr bwMode="auto">
          <a:xfrm>
            <a:off x="4064000" y="1600200"/>
            <a:ext cx="6502400" cy="2276476"/>
          </a:xfrm>
          <a:prstGeom prst="rect">
            <a:avLst/>
          </a:prstGeom>
          <a:noFill/>
        </p:spPr>
      </p:pic>
      <p:sp>
        <p:nvSpPr>
          <p:cNvPr id="4" name="Rectangle 5"/>
          <p:cNvSpPr>
            <a:spLocks noChangeArrowheads="1"/>
          </p:cNvSpPr>
          <p:nvPr/>
        </p:nvSpPr>
        <p:spPr bwMode="auto">
          <a:xfrm>
            <a:off x="6400800" y="4114800"/>
            <a:ext cx="5080000" cy="2514600"/>
          </a:xfrm>
          <a:prstGeom prst="rect">
            <a:avLst/>
          </a:prstGeom>
          <a:solidFill>
            <a:schemeClr val="bg1"/>
          </a:solidFill>
          <a:ln w="9525">
            <a:noFill/>
            <a:miter lim="800000"/>
            <a:headEnd/>
            <a:tailEnd/>
          </a:ln>
          <a:effectLst/>
        </p:spPr>
        <p:txBody>
          <a:bodyPr/>
          <a:lstStyle/>
          <a:p>
            <a:pPr marL="457200" indent="-457200">
              <a:lnSpc>
                <a:spcPct val="150000"/>
              </a:lnSpc>
              <a:spcBef>
                <a:spcPct val="20000"/>
              </a:spcBef>
              <a:buClr>
                <a:schemeClr val="tx2">
                  <a:lumMod val="50000"/>
                </a:schemeClr>
              </a:buClr>
              <a:buSzPts val="3400"/>
              <a:buFont typeface="Arial" pitchFamily="34" charset="0"/>
              <a:buChar char="•"/>
              <a:defRPr/>
            </a:pPr>
            <a:r>
              <a:rPr lang="en-US" sz="2000" dirty="0" smtClean="0">
                <a:solidFill>
                  <a:srgbClr val="10253F"/>
                </a:solidFill>
                <a:latin typeface="+mj-lt"/>
                <a:cs typeface="Arial" pitchFamily="34" charset="0"/>
              </a:rPr>
              <a:t>Activity </a:t>
            </a:r>
            <a:r>
              <a:rPr lang="en-US" sz="2000" dirty="0">
                <a:solidFill>
                  <a:srgbClr val="10253F"/>
                </a:solidFill>
                <a:latin typeface="+mj-lt"/>
                <a:cs typeface="Arial" pitchFamily="34" charset="0"/>
              </a:rPr>
              <a:t>and exercise</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Friendships</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Growth and development</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School or work</a:t>
            </a:r>
          </a:p>
          <a:p>
            <a:pPr marL="342900" indent="-342900">
              <a:lnSpc>
                <a:spcPct val="150000"/>
              </a:lnSpc>
              <a:spcBef>
                <a:spcPct val="20000"/>
              </a:spcBef>
              <a:buClr>
                <a:schemeClr val="hlink"/>
              </a:buClr>
              <a:buSzPct val="70000"/>
              <a:buFont typeface="Wingdings" pitchFamily="2" charset="2"/>
              <a:buChar char="n"/>
              <a:defRPr/>
            </a:pPr>
            <a:endParaRPr lang="en-US" sz="2000" dirty="0">
              <a:effectLst>
                <a:outerShdw blurRad="38100" dist="38100" dir="2700000" algn="tl">
                  <a:srgbClr val="000000"/>
                </a:outerShdw>
              </a:effectLst>
              <a:latin typeface="+mj-lt"/>
              <a:cs typeface="+mn-cs"/>
            </a:endParaRPr>
          </a:p>
        </p:txBody>
      </p:sp>
      <p:sp>
        <p:nvSpPr>
          <p:cNvPr id="978949" name="Rectangle 5"/>
          <p:cNvSpPr>
            <a:spLocks noChangeArrowheads="1"/>
          </p:cNvSpPr>
          <p:nvPr/>
        </p:nvSpPr>
        <p:spPr bwMode="auto">
          <a:xfrm>
            <a:off x="914400" y="2209800"/>
            <a:ext cx="5283200" cy="2362200"/>
          </a:xfrm>
          <a:prstGeom prst="rect">
            <a:avLst/>
          </a:prstGeom>
          <a:solidFill>
            <a:schemeClr val="bg1"/>
          </a:solidFill>
          <a:ln w="9525">
            <a:noFill/>
            <a:miter lim="800000"/>
            <a:headEnd/>
            <a:tailEnd/>
          </a:ln>
          <a:effectLst/>
        </p:spPr>
        <p:txBody>
          <a:bodyPr/>
          <a:lstStyle/>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Fatigue</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smtClean="0">
                <a:solidFill>
                  <a:srgbClr val="10253F"/>
                </a:solidFill>
                <a:latin typeface="+mj-lt"/>
                <a:cs typeface="Arial" pitchFamily="34" charset="0"/>
              </a:rPr>
              <a:t>Stress</a:t>
            </a:r>
            <a:r>
              <a:rPr lang="tr-TR" sz="2000" dirty="0" smtClean="0">
                <a:solidFill>
                  <a:srgbClr val="10253F"/>
                </a:solidFill>
                <a:latin typeface="+mj-lt"/>
                <a:cs typeface="Arial" pitchFamily="34" charset="0"/>
              </a:rPr>
              <a:t> &amp; </a:t>
            </a:r>
            <a:r>
              <a:rPr lang="en-US" sz="2000" dirty="0" smtClean="0">
                <a:solidFill>
                  <a:srgbClr val="10253F"/>
                </a:solidFill>
                <a:latin typeface="+mj-lt"/>
                <a:cs typeface="Arial" pitchFamily="34" charset="0"/>
              </a:rPr>
              <a:t>Depression</a:t>
            </a:r>
            <a:endParaRPr lang="en-US" sz="2000" dirty="0">
              <a:solidFill>
                <a:srgbClr val="10253F"/>
              </a:solidFill>
              <a:latin typeface="+mj-lt"/>
              <a:cs typeface="Arial" pitchFamily="34" charset="0"/>
            </a:endParaRP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Sleep disturbance</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smtClean="0">
                <a:solidFill>
                  <a:srgbClr val="10253F"/>
                </a:solidFill>
                <a:latin typeface="+mj-lt"/>
                <a:cs typeface="Arial" pitchFamily="34" charset="0"/>
              </a:rPr>
              <a:t>Nutrition</a:t>
            </a:r>
            <a:r>
              <a:rPr lang="en-US" sz="2000" dirty="0">
                <a:solidFill>
                  <a:srgbClr val="10253F"/>
                </a:solidFill>
                <a:latin typeface="+mj-lt"/>
                <a:cs typeface="Arial" pitchFamily="34" charset="0"/>
              </a:rPr>
              <a:t>: weight loss or gain</a:t>
            </a:r>
          </a:p>
          <a:p>
            <a:pPr marL="342900" indent="-342900">
              <a:lnSpc>
                <a:spcPct val="150000"/>
              </a:lnSpc>
              <a:spcBef>
                <a:spcPct val="20000"/>
              </a:spcBef>
              <a:buClr>
                <a:schemeClr val="hlink"/>
              </a:buClr>
              <a:buSzPct val="70000"/>
              <a:buFont typeface="Wingdings" pitchFamily="2" charset="2"/>
              <a:buChar char="n"/>
              <a:defRPr/>
            </a:pPr>
            <a:endParaRPr lang="en-US" sz="2000" dirty="0">
              <a:effectLst>
                <a:outerShdw blurRad="38100" dist="38100" dir="2700000" algn="tl">
                  <a:srgbClr val="000000"/>
                </a:outerShdw>
              </a:effectLst>
              <a:latin typeface="+mj-lt"/>
              <a:cs typeface="+mn-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914400" y="2391371"/>
            <a:ext cx="11379200" cy="2215991"/>
          </a:xfrm>
          <a:prstGeom prst="rect">
            <a:avLst/>
          </a:prstGeom>
        </p:spPr>
        <p:txBody>
          <a:bodyPr vert="horz" wrap="square" lIns="0" tIns="0" rIns="0" bIns="0" rtlCol="0">
            <a:spAutoFit/>
          </a:bodyPr>
          <a:lstStyle/>
          <a:p>
            <a:pPr>
              <a:lnSpc>
                <a:spcPct val="200000"/>
              </a:lnSpc>
              <a:buClr>
                <a:srgbClr val="FF0000"/>
              </a:buClr>
              <a:buSzPct val="153000"/>
              <a:buFont typeface="Arial" pitchFamily="34" charset="0"/>
              <a:buChar char="•"/>
            </a:pPr>
            <a:r>
              <a:rPr lang="tr-TR" b="1" dirty="0" smtClean="0">
                <a:latin typeface="Calibri Light" pitchFamily="34" charset="0"/>
              </a:rPr>
              <a:t> P</a:t>
            </a:r>
            <a:r>
              <a:rPr lang="en-US" b="1" dirty="0" err="1" smtClean="0">
                <a:latin typeface="Calibri Light" pitchFamily="34" charset="0"/>
              </a:rPr>
              <a:t>hase</a:t>
            </a:r>
            <a:r>
              <a:rPr lang="en-US" b="1" dirty="0" smtClean="0">
                <a:latin typeface="Calibri Light" pitchFamily="34" charset="0"/>
              </a:rPr>
              <a:t> II trial of 65 adults </a:t>
            </a:r>
            <a:endParaRPr lang="tr-TR" b="1" dirty="0" smtClean="0">
              <a:latin typeface="Calibri Light" pitchFamily="34" charset="0"/>
            </a:endParaRPr>
          </a:p>
          <a:p>
            <a:pPr>
              <a:lnSpc>
                <a:spcPct val="200000"/>
              </a:lnSpc>
              <a:buClr>
                <a:srgbClr val="FF0000"/>
              </a:buClr>
              <a:buSzPct val="153000"/>
              <a:buFont typeface="Arial" pitchFamily="34" charset="0"/>
              <a:buChar char="•"/>
            </a:pPr>
            <a:r>
              <a:rPr lang="tr-TR" b="1" dirty="0" smtClean="0"/>
              <a:t> </a:t>
            </a:r>
            <a:r>
              <a:rPr lang="en-US" b="1" dirty="0" smtClean="0">
                <a:solidFill>
                  <a:srgbClr val="FF0000"/>
                </a:solidFill>
              </a:rPr>
              <a:t>Rituximab</a:t>
            </a:r>
            <a:r>
              <a:rPr lang="en-US" b="1" dirty="0" smtClean="0"/>
              <a:t> </a:t>
            </a:r>
            <a:r>
              <a:rPr lang="en-US" b="1" dirty="0" smtClean="0">
                <a:solidFill>
                  <a:srgbClr val="FF0000"/>
                </a:solidFill>
                <a:latin typeface="Calibri Light" pitchFamily="34" charset="0"/>
              </a:rPr>
              <a:t>(375 mg/m</a:t>
            </a:r>
            <a:r>
              <a:rPr lang="en-US" b="1" baseline="30000" dirty="0" smtClean="0">
                <a:solidFill>
                  <a:srgbClr val="FF0000"/>
                </a:solidFill>
                <a:latin typeface="Calibri Light" pitchFamily="34" charset="0"/>
              </a:rPr>
              <a:t>2</a:t>
            </a:r>
            <a:r>
              <a:rPr lang="en-US" b="1" dirty="0" smtClean="0">
                <a:solidFill>
                  <a:srgbClr val="FF0000"/>
                </a:solidFill>
                <a:latin typeface="Calibri Light" pitchFamily="34" charset="0"/>
              </a:rPr>
              <a:t> given on day 100 and at 6, 9, and 12 months) </a:t>
            </a:r>
            <a:endParaRPr lang="tr-TR" b="1" dirty="0" smtClean="0">
              <a:solidFill>
                <a:srgbClr val="FF0000"/>
              </a:solidFill>
              <a:latin typeface="Calibri Light" pitchFamily="34" charset="0"/>
            </a:endParaRPr>
          </a:p>
          <a:p>
            <a:pPr>
              <a:lnSpc>
                <a:spcPct val="200000"/>
              </a:lnSpc>
              <a:buClr>
                <a:srgbClr val="FF0000"/>
              </a:buClr>
              <a:buSzPct val="153000"/>
              <a:buFont typeface="Arial" pitchFamily="34" charset="0"/>
              <a:buChar char="•"/>
            </a:pPr>
            <a:r>
              <a:rPr lang="tr-TR" b="1" dirty="0" smtClean="0">
                <a:solidFill>
                  <a:schemeClr val="tx1">
                    <a:lumMod val="75000"/>
                    <a:lumOff val="25000"/>
                  </a:schemeClr>
                </a:solidFill>
                <a:latin typeface="Calibri Light" pitchFamily="34" charset="0"/>
              </a:rPr>
              <a:t> T</a:t>
            </a:r>
            <a:r>
              <a:rPr lang="en-US" b="1" dirty="0" err="1" smtClean="0">
                <a:solidFill>
                  <a:schemeClr val="tx1">
                    <a:lumMod val="75000"/>
                    <a:lumOff val="25000"/>
                  </a:schemeClr>
                </a:solidFill>
                <a:latin typeface="Calibri Light" pitchFamily="34" charset="0"/>
              </a:rPr>
              <a:t>wo</a:t>
            </a:r>
            <a:r>
              <a:rPr lang="en-US" b="1" dirty="0" smtClean="0">
                <a:solidFill>
                  <a:schemeClr val="tx1">
                    <a:lumMod val="75000"/>
                    <a:lumOff val="25000"/>
                  </a:schemeClr>
                </a:solidFill>
                <a:latin typeface="Calibri Light" pitchFamily="34" charset="0"/>
              </a:rPr>
              <a:t>-year rates of chronic GVHD of  31 percent, </a:t>
            </a:r>
            <a:endParaRPr lang="tr-TR" b="1" dirty="0" smtClean="0">
              <a:solidFill>
                <a:srgbClr val="FF0000"/>
              </a:solidFill>
              <a:latin typeface="Calibri Light" pitchFamily="34" charset="0"/>
            </a:endParaRPr>
          </a:p>
          <a:p>
            <a:pPr>
              <a:lnSpc>
                <a:spcPct val="200000"/>
              </a:lnSpc>
            </a:pPr>
            <a:endParaRPr lang="tr-TR" b="1" dirty="0" smtClean="0">
              <a:solidFill>
                <a:schemeClr val="tx1">
                  <a:lumMod val="75000"/>
                  <a:lumOff val="25000"/>
                </a:schemeClr>
              </a:solidFill>
              <a:latin typeface="Calibri Light" pitchFamily="34" charset="0"/>
            </a:endParaRPr>
          </a:p>
        </p:txBody>
      </p:sp>
      <p:sp>
        <p:nvSpPr>
          <p:cNvPr id="4" name="3 Dikdörtgen"/>
          <p:cNvSpPr/>
          <p:nvPr/>
        </p:nvSpPr>
        <p:spPr>
          <a:xfrm>
            <a:off x="381000" y="76834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sp>
        <p:nvSpPr>
          <p:cNvPr id="7" name="6 Dikdörtgen"/>
          <p:cNvSpPr/>
          <p:nvPr/>
        </p:nvSpPr>
        <p:spPr>
          <a:xfrm>
            <a:off x="571500" y="1607737"/>
            <a:ext cx="11163300" cy="461665"/>
          </a:xfrm>
          <a:prstGeom prst="rect">
            <a:avLst/>
          </a:prstGeom>
          <a:solidFill>
            <a:schemeClr val="accent2">
              <a:lumMod val="20000"/>
              <a:lumOff val="80000"/>
            </a:schemeClr>
          </a:solidFill>
        </p:spPr>
        <p:txBody>
          <a:bodyPr wrap="square">
            <a:spAutoFit/>
          </a:bodyPr>
          <a:lstStyle/>
          <a:p>
            <a:r>
              <a:rPr lang="en-US" sz="2400" b="1" dirty="0" smtClean="0"/>
              <a:t>Nonrandomized trial ha</a:t>
            </a:r>
            <a:r>
              <a:rPr lang="tr-TR" sz="2400" b="1" dirty="0" smtClean="0"/>
              <a:t>s</a:t>
            </a:r>
            <a:r>
              <a:rPr lang="en-US" sz="2400" b="1" dirty="0" smtClean="0"/>
              <a:t> evaluated the use of </a:t>
            </a:r>
            <a:r>
              <a:rPr lang="en-US" sz="2400" b="1" u="sng" dirty="0" smtClean="0">
                <a:hlinkClick r:id="rId3"/>
              </a:rPr>
              <a:t>rituximab</a:t>
            </a:r>
            <a:r>
              <a:rPr lang="en-US" sz="2400" b="1" dirty="0" smtClean="0"/>
              <a:t> </a:t>
            </a:r>
            <a:r>
              <a:rPr lang="tr-TR" sz="2400" b="1" dirty="0"/>
              <a:t> </a:t>
            </a:r>
            <a:r>
              <a:rPr lang="en-US" sz="2400" b="1" dirty="0" smtClean="0"/>
              <a:t>in the post-transplant period:</a:t>
            </a:r>
          </a:p>
        </p:txBody>
      </p:sp>
      <p:sp>
        <p:nvSpPr>
          <p:cNvPr id="5" name="4 Dikdörtgen"/>
          <p:cNvSpPr/>
          <p:nvPr/>
        </p:nvSpPr>
        <p:spPr>
          <a:xfrm>
            <a:off x="762000" y="4467666"/>
            <a:ext cx="7848600" cy="923330"/>
          </a:xfrm>
          <a:prstGeom prst="rect">
            <a:avLst/>
          </a:prstGeom>
          <a:solidFill>
            <a:schemeClr val="bg1">
              <a:lumMod val="85000"/>
            </a:schemeClr>
          </a:solidFill>
        </p:spPr>
        <p:txBody>
          <a:bodyPr wrap="square">
            <a:spAutoFit/>
          </a:bodyPr>
          <a:lstStyle/>
          <a:p>
            <a:pPr>
              <a:lnSpc>
                <a:spcPct val="150000"/>
              </a:lnSpc>
            </a:pPr>
            <a:r>
              <a:rPr lang="en-US" dirty="0" smtClean="0">
                <a:latin typeface="+mj-lt"/>
              </a:rPr>
              <a:t>Rituximab was also associated with a lower rate of </a:t>
            </a:r>
            <a:r>
              <a:rPr lang="tr-TR" dirty="0" smtClean="0">
                <a:latin typeface="+mj-lt"/>
              </a:rPr>
              <a:t>TRM </a:t>
            </a:r>
            <a:r>
              <a:rPr lang="en-US" dirty="0" smtClean="0">
                <a:latin typeface="+mj-lt"/>
              </a:rPr>
              <a:t>(5 versus 19 percent) and improved overall survival (71 versus 56 percent) at four years.</a:t>
            </a: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CHRONIC  </a:t>
            </a:r>
            <a:r>
              <a:rPr kumimoji="0" lang="tr-TR" sz="2400" b="1" i="0" u="none" strike="noStrike" kern="1200" cap="none" spc="0" normalizeH="0" noProof="0" dirty="0" smtClean="0">
                <a:ln>
                  <a:noFill/>
                </a:ln>
                <a:effectLst/>
                <a:uLnTx/>
                <a:uFillTx/>
                <a:latin typeface="+mj-lt"/>
                <a:ea typeface="+mj-ea"/>
                <a:cs typeface="+mj-cs"/>
              </a:rPr>
              <a:t>GRAFT 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95719842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ture photography ile ilgili görsel sonucu"/>
          <p:cNvPicPr>
            <a:picLocks noChangeAspect="1" noChangeArrowheads="1"/>
          </p:cNvPicPr>
          <p:nvPr/>
        </p:nvPicPr>
        <p:blipFill>
          <a:blip r:embed="rId2" cstate="print"/>
          <a:srcRect/>
          <a:stretch>
            <a:fillRect/>
          </a:stretch>
        </p:blipFill>
        <p:spPr bwMode="auto">
          <a:xfrm>
            <a:off x="304800" y="152404"/>
            <a:ext cx="11430000" cy="6429375"/>
          </a:xfrm>
          <a:prstGeom prst="rect">
            <a:avLst/>
          </a:prstGeom>
          <a:noFill/>
        </p:spPr>
      </p:pic>
      <p:sp>
        <p:nvSpPr>
          <p:cNvPr id="4" name="3 Başlık"/>
          <p:cNvSpPr>
            <a:spLocks noGrp="1"/>
          </p:cNvSpPr>
          <p:nvPr>
            <p:ph type="title"/>
          </p:nvPr>
        </p:nvSpPr>
        <p:spPr>
          <a:xfrm>
            <a:off x="381004" y="304800"/>
            <a:ext cx="10930191" cy="430887"/>
          </a:xfrm>
        </p:spPr>
        <p:txBody>
          <a:bodyPr/>
          <a:lstStyle/>
          <a:p>
            <a:pPr algn="r"/>
            <a:r>
              <a:rPr lang="tr-TR" sz="2800" b="0" dirty="0" smtClean="0">
                <a:solidFill>
                  <a:schemeClr val="bg1"/>
                </a:solidFill>
              </a:rPr>
              <a:t>Beni Dinlediğiniz İçin Teşekkür Ederim</a:t>
            </a:r>
            <a:endParaRPr lang="tr-TR" sz="2800" b="0"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3517</TotalTime>
  <Words>8237</Words>
  <Application>Microsoft Office PowerPoint</Application>
  <PresentationFormat>Geniş ekran</PresentationFormat>
  <Paragraphs>954</Paragraphs>
  <Slides>83</Slides>
  <Notes>48</Notes>
  <HiddenSlides>0</HiddenSlides>
  <MMClips>0</MMClips>
  <ScaleCrop>false</ScaleCrop>
  <HeadingPairs>
    <vt:vector size="6" baseType="variant">
      <vt:variant>
        <vt:lpstr>Kullanılan Yazı Tipleri</vt:lpstr>
      </vt:variant>
      <vt:variant>
        <vt:i4>15</vt:i4>
      </vt:variant>
      <vt:variant>
        <vt:lpstr>Tema</vt:lpstr>
      </vt:variant>
      <vt:variant>
        <vt:i4>1</vt:i4>
      </vt:variant>
      <vt:variant>
        <vt:lpstr>Slayt Başlıkları</vt:lpstr>
      </vt:variant>
      <vt:variant>
        <vt:i4>83</vt:i4>
      </vt:variant>
    </vt:vector>
  </HeadingPairs>
  <TitlesOfParts>
    <vt:vector size="99" baseType="lpstr">
      <vt:lpstr>Aharoni</vt:lpstr>
      <vt:lpstr>Arial</vt:lpstr>
      <vt:lpstr>Arial Black</vt:lpstr>
      <vt:lpstr>Arial Narrow</vt:lpstr>
      <vt:lpstr>Arial Rounded MT Bold</vt:lpstr>
      <vt:lpstr>Calibri</vt:lpstr>
      <vt:lpstr>Calibri Light</vt:lpstr>
      <vt:lpstr>Comic Sans MS</vt:lpstr>
      <vt:lpstr>Georgia</vt:lpstr>
      <vt:lpstr>msgothic</vt:lpstr>
      <vt:lpstr>Symbol</vt:lpstr>
      <vt:lpstr>Tahoma</vt:lpstr>
      <vt:lpstr>Times New Roman</vt:lpstr>
      <vt:lpstr>Trebuchet MS</vt:lpstr>
      <vt:lpstr>Wingdings</vt:lpstr>
      <vt:lpstr>Office Theme</vt:lpstr>
      <vt:lpstr>GRAFT VERSUS HOST DİSEASE </vt:lpstr>
      <vt:lpstr>PowerPoint Sunusu</vt:lpstr>
      <vt:lpstr>PowerPoint Sunusu</vt:lpstr>
      <vt:lpstr>The NIH consensus;</vt:lpstr>
      <vt:lpstr>PowerPoint Sunusu</vt:lpstr>
      <vt:lpstr>PowerPoint Sunusu</vt:lpstr>
      <vt:lpstr>GVHD  Pathogenetic  Definiation</vt:lpstr>
      <vt:lpstr>PowerPoint Sunusu</vt:lpstr>
      <vt:lpstr>PowerPoint Sunusu</vt:lpstr>
      <vt:lpstr>Basic for aGVHD Understanding?</vt:lpstr>
      <vt:lpstr>Why do we have to HLA match?</vt:lpstr>
      <vt:lpstr>If there is a “match”, why GVHD?</vt:lpstr>
      <vt:lpstr>Polymorphisms can  help rid disease or cause GVHD</vt:lpstr>
      <vt:lpstr>Basic Cellulary RESPONSE: Afferent PHASE </vt:lpstr>
      <vt:lpstr>Basic Cellulary RESPONSE: Afferent PHASE </vt:lpstr>
      <vt:lpstr>Basic Cellulary RESPONSE: Afferent PHASE </vt:lpstr>
      <vt:lpstr>ACUTE GVHD:   Pathogenetic  Definiation</vt:lpstr>
      <vt:lpstr>PowerPoint Sunusu</vt:lpstr>
      <vt:lpstr>PowerPoint Sunusu</vt:lpstr>
      <vt:lpstr>PowerPoint Sunusu</vt:lpstr>
      <vt:lpstr>PowerPoint Sunusu</vt:lpstr>
      <vt:lpstr>PowerPoint Sunusu</vt:lpstr>
      <vt:lpstr>PowerPoint Sunusu</vt:lpstr>
      <vt:lpstr>Skin aGVHD: Histologic examination </vt:lpstr>
      <vt:lpstr>PowerPoint Sunusu</vt:lpstr>
      <vt:lpstr>GIS aGVHD: Histologic examination </vt:lpstr>
      <vt:lpstr>PowerPoint Sunusu</vt:lpstr>
      <vt:lpstr>PowerPoint Sunusu</vt:lpstr>
      <vt:lpstr>Grading of Acute Skin GVHD</vt:lpstr>
      <vt:lpstr>Grading of Acute Liver GVHD</vt:lpstr>
      <vt:lpstr>Grading of Acute Gut GVHD</vt:lpstr>
      <vt:lpstr>Overall Grade (Stage)  of Acute GVHD</vt:lpstr>
      <vt:lpstr>PowerPoint Sunusu</vt:lpstr>
      <vt:lpstr>Acute GvHD: Prevention and treatment</vt:lpstr>
      <vt:lpstr>Acute GvHD: Prevention</vt:lpstr>
      <vt:lpstr>Acute GvHD: Prevention</vt:lpstr>
      <vt:lpstr>Acute GvHD: Unrelated transplants</vt:lpstr>
      <vt:lpstr>PowerPoint Sunusu</vt:lpstr>
      <vt:lpstr>Acute GVHD Treatment</vt:lpstr>
      <vt:lpstr>Refractory aGVHD</vt:lpstr>
      <vt:lpstr>Acute GvHD: 2nd line treatment</vt:lpstr>
      <vt:lpstr>Acute GvHD: 3nd line treatment - MSC</vt:lpstr>
      <vt:lpstr>Acute GvHD: 3nd line treatment - MSC</vt:lpstr>
      <vt:lpstr>Acute GvHD: 3nd line treatment - MSC</vt:lpstr>
      <vt:lpstr>PowerPoint Sunusu</vt:lpstr>
      <vt:lpstr>The NIH consensus;</vt:lpstr>
      <vt:lpstr>PowerPoint Sunusu</vt:lpstr>
      <vt:lpstr>Epidemiology</vt:lpstr>
      <vt:lpstr>PowerPoint Sunusu</vt:lpstr>
      <vt:lpstr>PowerPoint Sunusu</vt:lpstr>
      <vt:lpstr>Hematopoietic and Immune System:</vt:lpstr>
      <vt:lpstr>Immune System:</vt:lpstr>
      <vt:lpstr>PowerPoint Sunusu</vt:lpstr>
      <vt:lpstr>Target Organs</vt:lpstr>
      <vt:lpstr>Skin Manifestations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Gynecological cGVHD:  </vt:lpstr>
      <vt:lpstr>Muscle /Fascia /Joints</vt:lpstr>
      <vt:lpstr>PowerPoint Sunusu</vt:lpstr>
      <vt:lpstr>PowerPoint Sunusu</vt:lpstr>
      <vt:lpstr>PowerPoint Sunusu</vt:lpstr>
      <vt:lpstr>cGVHD: Primary Treatment</vt:lpstr>
      <vt:lpstr>PowerPoint Sunusu</vt:lpstr>
      <vt:lpstr>Initial first line treatment</vt:lpstr>
      <vt:lpstr>PowerPoint Sunusu</vt:lpstr>
      <vt:lpstr>Initial first line treatment</vt:lpstr>
      <vt:lpstr>PowerPoint Sunusu</vt:lpstr>
      <vt:lpstr>Second line treatment</vt:lpstr>
      <vt:lpstr>PowerPoint Sunusu</vt:lpstr>
      <vt:lpstr>PowerPoint Sunusu</vt:lpstr>
      <vt:lpstr>Beni Dinlediğiniz İçin Teşekkür Ederim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Mantle cell lymphoma</dc:title>
  <dc:creator>Kim Linton</dc:creator>
  <cp:lastModifiedBy>hp</cp:lastModifiedBy>
  <cp:revision>556</cp:revision>
  <dcterms:created xsi:type="dcterms:W3CDTF">2017-03-13T09:04:36Z</dcterms:created>
  <dcterms:modified xsi:type="dcterms:W3CDTF">2017-05-06T06:13:09Z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2016-10-03T00:00:00Z</vt:filetime>
  </property>
  <property fmtid="{D5CDD505-2E9C-101B-9397-08002B2CF9AE}" pid="3" name="Creator">
    <vt:lpwstr>Acrobat PDFMaker 15 for PowerPoint</vt:lpwstr>
  </property>
  <property fmtid="{D5CDD505-2E9C-101B-9397-08002B2CF9AE}" pid="4" name="LastSaved">
    <vt:filetime>2017-03-13T00:00:00Z</vt:filetime>
  </property>
</Properties>
</file>