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Default Extension="emf" ContentType="image/x-emf"/>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Default Extension="gif" ContentType="image/gif"/>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2"/>
  </p:notesMasterIdLst>
  <p:sldIdLst>
    <p:sldId id="858" r:id="rId2"/>
    <p:sldId id="859" r:id="rId3"/>
    <p:sldId id="860" r:id="rId4"/>
    <p:sldId id="861" r:id="rId5"/>
    <p:sldId id="862" r:id="rId6"/>
    <p:sldId id="863" r:id="rId7"/>
    <p:sldId id="864" r:id="rId8"/>
    <p:sldId id="866" r:id="rId9"/>
    <p:sldId id="1038" r:id="rId10"/>
    <p:sldId id="1040" r:id="rId11"/>
    <p:sldId id="867" r:id="rId12"/>
    <p:sldId id="868" r:id="rId13"/>
    <p:sldId id="869" r:id="rId14"/>
    <p:sldId id="870" r:id="rId15"/>
    <p:sldId id="871" r:id="rId16"/>
    <p:sldId id="872" r:id="rId17"/>
    <p:sldId id="873" r:id="rId18"/>
    <p:sldId id="874" r:id="rId19"/>
    <p:sldId id="875" r:id="rId20"/>
    <p:sldId id="876" r:id="rId21"/>
    <p:sldId id="877" r:id="rId22"/>
    <p:sldId id="878" r:id="rId23"/>
    <p:sldId id="879" r:id="rId24"/>
    <p:sldId id="880" r:id="rId25"/>
    <p:sldId id="881" r:id="rId26"/>
    <p:sldId id="882" r:id="rId27"/>
    <p:sldId id="883" r:id="rId28"/>
    <p:sldId id="884" r:id="rId29"/>
    <p:sldId id="885" r:id="rId30"/>
    <p:sldId id="886" r:id="rId31"/>
    <p:sldId id="887" r:id="rId32"/>
    <p:sldId id="888" r:id="rId33"/>
    <p:sldId id="889" r:id="rId34"/>
    <p:sldId id="890" r:id="rId35"/>
    <p:sldId id="891" r:id="rId36"/>
    <p:sldId id="892" r:id="rId37"/>
    <p:sldId id="893" r:id="rId38"/>
    <p:sldId id="894" r:id="rId39"/>
    <p:sldId id="895" r:id="rId40"/>
    <p:sldId id="896" r:id="rId41"/>
    <p:sldId id="897" r:id="rId42"/>
    <p:sldId id="898" r:id="rId43"/>
    <p:sldId id="899" r:id="rId44"/>
    <p:sldId id="900" r:id="rId45"/>
    <p:sldId id="901" r:id="rId46"/>
    <p:sldId id="902" r:id="rId47"/>
    <p:sldId id="903" r:id="rId48"/>
    <p:sldId id="904" r:id="rId49"/>
    <p:sldId id="905" r:id="rId50"/>
    <p:sldId id="906" r:id="rId51"/>
    <p:sldId id="907" r:id="rId52"/>
    <p:sldId id="908" r:id="rId53"/>
    <p:sldId id="909" r:id="rId54"/>
    <p:sldId id="910" r:id="rId55"/>
    <p:sldId id="911" r:id="rId56"/>
    <p:sldId id="912" r:id="rId57"/>
    <p:sldId id="913" r:id="rId58"/>
    <p:sldId id="914" r:id="rId59"/>
    <p:sldId id="915" r:id="rId60"/>
    <p:sldId id="916" r:id="rId61"/>
    <p:sldId id="917" r:id="rId62"/>
    <p:sldId id="1056" r:id="rId63"/>
    <p:sldId id="936" r:id="rId64"/>
    <p:sldId id="937" r:id="rId65"/>
    <p:sldId id="938" r:id="rId66"/>
    <p:sldId id="939" r:id="rId67"/>
    <p:sldId id="940" r:id="rId68"/>
    <p:sldId id="941" r:id="rId69"/>
    <p:sldId id="942" r:id="rId70"/>
    <p:sldId id="943" r:id="rId71"/>
    <p:sldId id="944" r:id="rId72"/>
    <p:sldId id="945" r:id="rId73"/>
    <p:sldId id="946" r:id="rId74"/>
    <p:sldId id="947" r:id="rId75"/>
    <p:sldId id="948" r:id="rId76"/>
    <p:sldId id="949" r:id="rId77"/>
    <p:sldId id="950" r:id="rId78"/>
    <p:sldId id="951" r:id="rId79"/>
    <p:sldId id="952" r:id="rId80"/>
    <p:sldId id="953" r:id="rId81"/>
    <p:sldId id="954" r:id="rId82"/>
    <p:sldId id="955" r:id="rId83"/>
    <p:sldId id="956" r:id="rId84"/>
    <p:sldId id="957" r:id="rId85"/>
    <p:sldId id="958" r:id="rId86"/>
    <p:sldId id="959" r:id="rId87"/>
    <p:sldId id="960" r:id="rId88"/>
    <p:sldId id="961" r:id="rId89"/>
    <p:sldId id="962" r:id="rId90"/>
    <p:sldId id="963" r:id="rId91"/>
    <p:sldId id="964" r:id="rId92"/>
    <p:sldId id="965" r:id="rId93"/>
    <p:sldId id="966" r:id="rId94"/>
    <p:sldId id="967" r:id="rId95"/>
    <p:sldId id="968" r:id="rId96"/>
    <p:sldId id="969" r:id="rId97"/>
    <p:sldId id="970" r:id="rId98"/>
    <p:sldId id="971" r:id="rId99"/>
    <p:sldId id="972" r:id="rId100"/>
    <p:sldId id="973" r:id="rId101"/>
    <p:sldId id="974" r:id="rId102"/>
    <p:sldId id="975" r:id="rId103"/>
    <p:sldId id="976" r:id="rId104"/>
    <p:sldId id="977" r:id="rId105"/>
    <p:sldId id="978" r:id="rId106"/>
    <p:sldId id="979" r:id="rId107"/>
    <p:sldId id="980" r:id="rId108"/>
    <p:sldId id="981" r:id="rId109"/>
    <p:sldId id="982" r:id="rId110"/>
    <p:sldId id="983" r:id="rId111"/>
    <p:sldId id="984" r:id="rId112"/>
    <p:sldId id="985" r:id="rId113"/>
    <p:sldId id="986" r:id="rId114"/>
    <p:sldId id="987" r:id="rId115"/>
    <p:sldId id="988" r:id="rId116"/>
    <p:sldId id="989" r:id="rId117"/>
    <p:sldId id="990" r:id="rId118"/>
    <p:sldId id="991" r:id="rId119"/>
    <p:sldId id="992" r:id="rId120"/>
    <p:sldId id="993" r:id="rId121"/>
    <p:sldId id="994" r:id="rId122"/>
    <p:sldId id="995" r:id="rId123"/>
    <p:sldId id="996" r:id="rId124"/>
    <p:sldId id="997" r:id="rId125"/>
    <p:sldId id="998" r:id="rId126"/>
    <p:sldId id="999" r:id="rId127"/>
    <p:sldId id="1000" r:id="rId128"/>
    <p:sldId id="1001" r:id="rId129"/>
    <p:sldId id="1002" r:id="rId130"/>
    <p:sldId id="1003" r:id="rId131"/>
    <p:sldId id="1004" r:id="rId132"/>
    <p:sldId id="1005" r:id="rId133"/>
    <p:sldId id="1006" r:id="rId134"/>
    <p:sldId id="1007" r:id="rId135"/>
    <p:sldId id="1069" r:id="rId136"/>
    <p:sldId id="1062" r:id="rId137"/>
    <p:sldId id="1015" r:id="rId138"/>
    <p:sldId id="1016" r:id="rId139"/>
    <p:sldId id="1017" r:id="rId140"/>
    <p:sldId id="1018" r:id="rId141"/>
    <p:sldId id="1019" r:id="rId142"/>
    <p:sldId id="1020" r:id="rId143"/>
    <p:sldId id="1021" r:id="rId144"/>
    <p:sldId id="1022" r:id="rId145"/>
    <p:sldId id="1023" r:id="rId146"/>
    <p:sldId id="1024" r:id="rId147"/>
    <p:sldId id="1025" r:id="rId148"/>
    <p:sldId id="1026" r:id="rId149"/>
    <p:sldId id="1027" r:id="rId150"/>
    <p:sldId id="1028" r:id="rId151"/>
    <p:sldId id="1029" r:id="rId152"/>
    <p:sldId id="1030" r:id="rId153"/>
    <p:sldId id="1031" r:id="rId154"/>
    <p:sldId id="1032" r:id="rId155"/>
    <p:sldId id="1033" r:id="rId156"/>
    <p:sldId id="1034" r:id="rId157"/>
    <p:sldId id="1035" r:id="rId158"/>
    <p:sldId id="1036" r:id="rId159"/>
    <p:sldId id="1037" r:id="rId160"/>
    <p:sldId id="1068" r:id="rId161"/>
    <p:sldId id="1041" r:id="rId162"/>
    <p:sldId id="1042" r:id="rId163"/>
    <p:sldId id="1043" r:id="rId164"/>
    <p:sldId id="1044" r:id="rId165"/>
    <p:sldId id="1045" r:id="rId166"/>
    <p:sldId id="1046" r:id="rId167"/>
    <p:sldId id="1047" r:id="rId168"/>
    <p:sldId id="1048" r:id="rId169"/>
    <p:sldId id="1049" r:id="rId170"/>
    <p:sldId id="1050" r:id="rId171"/>
    <p:sldId id="1051" r:id="rId172"/>
    <p:sldId id="1052" r:id="rId173"/>
    <p:sldId id="1053" r:id="rId174"/>
    <p:sldId id="1054" r:id="rId175"/>
    <p:sldId id="1055" r:id="rId176"/>
    <p:sldId id="1063" r:id="rId177"/>
    <p:sldId id="1064" r:id="rId178"/>
    <p:sldId id="1065" r:id="rId179"/>
    <p:sldId id="1066" r:id="rId180"/>
    <p:sldId id="1067" r:id="rId181"/>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B7C6"/>
    <a:srgbClr val="4BB7FB"/>
    <a:srgbClr val="4BB5C6"/>
    <a:srgbClr val="00A79E"/>
    <a:srgbClr val="00B096"/>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1" autoAdjust="0"/>
    <p:restoredTop sz="87262" autoAdjust="0"/>
  </p:normalViewPr>
  <p:slideViewPr>
    <p:cSldViewPr>
      <p:cViewPr varScale="1">
        <p:scale>
          <a:sx n="97" d="100"/>
          <a:sy n="97" d="100"/>
        </p:scale>
        <p:origin x="-462" y="-10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1728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slide" Target="slides/slide179.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CC6F763B-8E1D-4CE5-AF61-96CCCACFCC4E}" type="datetimeFigureOut">
              <a:rPr lang="tr-TR" smtClean="0"/>
              <a:pPr/>
              <a:t>16.04.2017</a:t>
            </a:fld>
            <a:endParaRPr lang="tr-TR"/>
          </a:p>
        </p:txBody>
      </p:sp>
      <p:sp>
        <p:nvSpPr>
          <p:cNvPr id="4" name="3 Slayt Görüntüsü Yer Tutucusu"/>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36B1A61-D2A1-4F7F-ACD2-BA8A4A3820AC}"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tanford.edu/~sdutt/images/IL2%20and%20proliferation.jp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tanford.edu/~sdutt/images/CD8-GVHD-Traffic.jp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uptodate.com/contents/clinical-manifestations-diagnosis-and-grading-of-chronic-graft-versus-host-disease/abstract/17" TargetMode="External"/><Relationship Id="rId2" Type="http://schemas.openxmlformats.org/officeDocument/2006/relationships/slide" Target="../slides/slide96.xml"/><Relationship Id="rId1" Type="http://schemas.openxmlformats.org/officeDocument/2006/relationships/notesMaster" Target="../notesMasters/notesMaster1.xml"/><Relationship Id="rId6" Type="http://schemas.openxmlformats.org/officeDocument/2006/relationships/hyperlink" Target="https://www.uptodate.com/contents/clinical-manifestations-diagnosis-and-grading-of-chronic-graft-versus-host-disease/abstract/28" TargetMode="External"/><Relationship Id="rId5" Type="http://schemas.openxmlformats.org/officeDocument/2006/relationships/hyperlink" Target="https://www.uptodate.com/contents/clinical-manifestations-diagnosis-and-grading-of-chronic-graft-versus-host-disease/abstract/26,27" TargetMode="External"/><Relationship Id="rId4" Type="http://schemas.openxmlformats.org/officeDocument/2006/relationships/hyperlink" Target="https://www.uptodate.com/contents/clinical-manifestations-diagnosis-and-grading-of-chronic-graft-versus-host-disease/abstract/1"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8" Type="http://schemas.openxmlformats.org/officeDocument/2006/relationships/hyperlink" Target="https://www.uptodate.com/contents/clinical-manifestations-diagnosis-and-grading-of-chronic-graft-versus-host-disease/abstract/1" TargetMode="External"/><Relationship Id="rId3" Type="http://schemas.openxmlformats.org/officeDocument/2006/relationships/hyperlink" Target="https://www.uptodate.com/contents/clinical-manifestations-diagnosis-and-grading-of-chronic-graft-versus-host-disease/abstract/17" TargetMode="External"/><Relationship Id="rId7" Type="http://schemas.openxmlformats.org/officeDocument/2006/relationships/hyperlink" Target="https://www.uptodate.com/contents/clinical-manifestations-diagnosis-and-grading-of-chronic-graft-versus-host-disease/abstract/31" TargetMode="External"/><Relationship Id="rId2" Type="http://schemas.openxmlformats.org/officeDocument/2006/relationships/slide" Target="../slides/slide105.xml"/><Relationship Id="rId1" Type="http://schemas.openxmlformats.org/officeDocument/2006/relationships/notesMaster" Target="../notesMasters/notesMaster1.xml"/><Relationship Id="rId6" Type="http://schemas.openxmlformats.org/officeDocument/2006/relationships/hyperlink" Target="https://www.uptodate.com/contents/clinical-manifestations-diagnosis-and-grading-of-chronic-graft-versus-host-disease?source=search_result&amp;search=chronic%20graft%20versus%20host%20disease&amp;selectedTitle=1~141" TargetMode="External"/><Relationship Id="rId5" Type="http://schemas.openxmlformats.org/officeDocument/2006/relationships/hyperlink" Target="https://www.uptodate.com/contents/clinical-manifestations-diagnosis-and-grading-of-chronic-graft-versus-host-disease/abstract/1,30" TargetMode="External"/><Relationship Id="rId4" Type="http://schemas.openxmlformats.org/officeDocument/2006/relationships/hyperlink" Target="https://www.uptodate.com/contents/clinical-manifestations-diagnosis-and-grading-of-chronic-graft-versus-host-disease/abstract/5,17,29" TargetMode="External"/><Relationship Id="rId9" Type="http://schemas.openxmlformats.org/officeDocument/2006/relationships/hyperlink" Target="https://www.uptodate.com/contents/clinical-manifestations-diagnosis-and-grading-of-chronic-graft-versus-host-disease/abstract/32"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ebmtonline.forumservice.net/media/13/n_62.html" TargetMode="External"/><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Ten </a:t>
            </a:r>
            <a:r>
              <a:rPr lang="tr-TR" dirty="0" err="1" smtClean="0"/>
              <a:t>to</a:t>
            </a:r>
            <a:r>
              <a:rPr lang="tr-TR" dirty="0" smtClean="0"/>
              <a:t> </a:t>
            </a:r>
            <a:r>
              <a:rPr lang="tr-TR" dirty="0" err="1" smtClean="0"/>
              <a:t>the</a:t>
            </a:r>
            <a:r>
              <a:rPr lang="tr-TR" dirty="0" smtClean="0"/>
              <a:t> </a:t>
            </a:r>
            <a:r>
              <a:rPr lang="tr-TR" dirty="0" err="1" smtClean="0"/>
              <a:t>sixth</a:t>
            </a:r>
            <a:r>
              <a:rPr lang="tr-TR" dirty="0" smtClean="0"/>
              <a:t> </a:t>
            </a:r>
            <a:r>
              <a:rPr lang="tr-TR" dirty="0" err="1" smtClean="0"/>
              <a:t>power</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a:t>
            </a:fld>
            <a:endParaRPr lang="tr-T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355600" marR="330200" indent="-342900">
              <a:lnSpc>
                <a:spcPct val="100000"/>
              </a:lnSpc>
              <a:buChar char="•"/>
              <a:tabLst>
                <a:tab pos="354965" algn="l"/>
                <a:tab pos="355600" algn="l"/>
              </a:tabLst>
            </a:pPr>
            <a:r>
              <a:rPr lang="en-US" sz="1200" spc="-5" dirty="0" smtClean="0">
                <a:latin typeface="Arial"/>
                <a:cs typeface="Arial"/>
              </a:rPr>
              <a:t>Inflammatory condition </a:t>
            </a:r>
            <a:r>
              <a:rPr lang="en-US" sz="1200" dirty="0" smtClean="0">
                <a:latin typeface="Arial"/>
                <a:cs typeface="Arial"/>
              </a:rPr>
              <a:t>affecting </a:t>
            </a:r>
            <a:r>
              <a:rPr lang="en-US" sz="1200" spc="-5" dirty="0" smtClean="0">
                <a:latin typeface="Arial"/>
                <a:cs typeface="Arial"/>
              </a:rPr>
              <a:t>one or more </a:t>
            </a:r>
            <a:r>
              <a:rPr lang="en-US" sz="1200" dirty="0" smtClean="0">
                <a:latin typeface="Arial"/>
                <a:cs typeface="Arial"/>
              </a:rPr>
              <a:t>of the  </a:t>
            </a:r>
            <a:r>
              <a:rPr lang="en-US" sz="1200" spc="-5" dirty="0" smtClean="0">
                <a:latin typeface="Arial"/>
                <a:cs typeface="Arial"/>
              </a:rPr>
              <a:t>skin, gastrointestinal </a:t>
            </a:r>
            <a:r>
              <a:rPr lang="en-US" sz="1200" dirty="0" smtClean="0">
                <a:latin typeface="Arial"/>
                <a:cs typeface="Arial"/>
              </a:rPr>
              <a:t>tract </a:t>
            </a:r>
            <a:r>
              <a:rPr lang="en-US" sz="1200" spc="-5" dirty="0" smtClean="0">
                <a:latin typeface="Arial"/>
                <a:cs typeface="Arial"/>
              </a:rPr>
              <a:t>and liver, and occurring  within 100 days </a:t>
            </a:r>
            <a:r>
              <a:rPr lang="en-US" sz="1200" dirty="0" smtClean="0">
                <a:latin typeface="Arial"/>
                <a:cs typeface="Arial"/>
              </a:rPr>
              <a:t>of </a:t>
            </a:r>
            <a:r>
              <a:rPr lang="en-US" sz="1200" spc="-5" dirty="0" smtClean="0">
                <a:latin typeface="Arial"/>
                <a:cs typeface="Arial"/>
              </a:rPr>
              <a:t>allogeneic</a:t>
            </a:r>
            <a:r>
              <a:rPr lang="en-US" sz="1200" spc="105" dirty="0" smtClean="0">
                <a:latin typeface="Arial"/>
                <a:cs typeface="Arial"/>
              </a:rPr>
              <a:t> </a:t>
            </a:r>
            <a:r>
              <a:rPr lang="en-US" sz="1200" spc="-5" dirty="0" smtClean="0">
                <a:latin typeface="Arial"/>
                <a:cs typeface="Arial"/>
              </a:rPr>
              <a:t>transplantation</a:t>
            </a:r>
            <a:endParaRPr lang="en-US" sz="1200" dirty="0" smtClean="0">
              <a:latin typeface="Arial"/>
              <a:cs typeface="Arial"/>
            </a:endParaRPr>
          </a:p>
          <a:p>
            <a:pPr marL="355600" marR="5080" indent="-342900">
              <a:lnSpc>
                <a:spcPct val="100000"/>
              </a:lnSpc>
              <a:spcBef>
                <a:spcPts val="575"/>
              </a:spcBef>
              <a:buChar char="•"/>
              <a:tabLst>
                <a:tab pos="354965" algn="l"/>
                <a:tab pos="355600" algn="l"/>
                <a:tab pos="1354455" algn="l"/>
              </a:tabLst>
            </a:pPr>
            <a:r>
              <a:rPr lang="en-US" sz="1200" spc="-5" dirty="0" smtClean="0">
                <a:latin typeface="Arial"/>
                <a:cs typeface="Arial"/>
              </a:rPr>
              <a:t>Later acknowledgement </a:t>
            </a:r>
            <a:r>
              <a:rPr lang="en-US" sz="1200" dirty="0" smtClean="0">
                <a:latin typeface="Arial"/>
                <a:cs typeface="Arial"/>
              </a:rPr>
              <a:t>of </a:t>
            </a:r>
            <a:r>
              <a:rPr lang="en-US" sz="1200" spc="-5" dirty="0" smtClean="0">
                <a:latin typeface="Arial"/>
                <a:cs typeface="Arial"/>
              </a:rPr>
              <a:t>similar syndrome  occurring beyond day 100, known </a:t>
            </a:r>
            <a:r>
              <a:rPr lang="en-US" sz="1200" dirty="0" smtClean="0">
                <a:latin typeface="Arial"/>
                <a:cs typeface="Arial"/>
              </a:rPr>
              <a:t>as </a:t>
            </a:r>
            <a:r>
              <a:rPr lang="en-US" sz="1200" spc="-5" dirty="0" smtClean="0">
                <a:latin typeface="Arial"/>
                <a:cs typeface="Arial"/>
              </a:rPr>
              <a:t>late onset acute  </a:t>
            </a:r>
            <a:r>
              <a:rPr lang="en-US" sz="1200" spc="-5" dirty="0" err="1" smtClean="0">
                <a:latin typeface="Arial"/>
                <a:cs typeface="Arial"/>
              </a:rPr>
              <a:t>GvHD</a:t>
            </a:r>
            <a:r>
              <a:rPr lang="en-US" sz="1200" spc="-5" dirty="0" smtClean="0">
                <a:latin typeface="Arial"/>
                <a:cs typeface="Arial"/>
              </a:rPr>
              <a:t>	(particularly </a:t>
            </a:r>
            <a:r>
              <a:rPr lang="en-US" sz="1200" dirty="0" smtClean="0">
                <a:latin typeface="Arial"/>
                <a:cs typeface="Arial"/>
              </a:rPr>
              <a:t>after RICT </a:t>
            </a:r>
            <a:r>
              <a:rPr lang="en-US" sz="1200" spc="-5" dirty="0" smtClean="0">
                <a:latin typeface="Arial"/>
                <a:cs typeface="Arial"/>
              </a:rPr>
              <a:t>and</a:t>
            </a:r>
            <a:r>
              <a:rPr lang="en-US" sz="1200" spc="-20" dirty="0" smtClean="0">
                <a:latin typeface="Arial"/>
                <a:cs typeface="Arial"/>
              </a:rPr>
              <a:t> </a:t>
            </a:r>
            <a:r>
              <a:rPr lang="en-US" sz="1200" spc="-5" dirty="0" smtClean="0">
                <a:latin typeface="Arial"/>
                <a:cs typeface="Arial"/>
              </a:rPr>
              <a:t>DLI)</a:t>
            </a:r>
            <a:endParaRPr lang="en-US" sz="1200" dirty="0" smtClean="0">
              <a:latin typeface="Arial"/>
              <a:cs typeface="Arial"/>
            </a:endParaRPr>
          </a:p>
          <a:p>
            <a:pPr marL="355600" indent="-342900">
              <a:lnSpc>
                <a:spcPct val="100000"/>
              </a:lnSpc>
              <a:spcBef>
                <a:spcPts val="575"/>
              </a:spcBef>
              <a:buChar char="•"/>
              <a:tabLst>
                <a:tab pos="354965" algn="l"/>
                <a:tab pos="355600" algn="l"/>
              </a:tabLst>
            </a:pPr>
            <a:r>
              <a:rPr lang="en-US" sz="1200" dirty="0" smtClean="0">
                <a:latin typeface="Arial"/>
                <a:cs typeface="Arial"/>
              </a:rPr>
              <a:t>Affects </a:t>
            </a:r>
            <a:r>
              <a:rPr lang="en-US" sz="1200" spc="-5" dirty="0" smtClean="0">
                <a:latin typeface="Arial"/>
                <a:cs typeface="Arial"/>
              </a:rPr>
              <a:t>35-45% </a:t>
            </a:r>
            <a:r>
              <a:rPr lang="en-US" sz="1200" dirty="0" smtClean="0">
                <a:latin typeface="Arial"/>
                <a:cs typeface="Arial"/>
              </a:rPr>
              <a:t>of </a:t>
            </a:r>
            <a:r>
              <a:rPr lang="en-US" sz="1200" spc="-5" dirty="0" smtClean="0">
                <a:latin typeface="Arial"/>
                <a:cs typeface="Arial"/>
              </a:rPr>
              <a:t>recipients </a:t>
            </a:r>
            <a:r>
              <a:rPr lang="en-US" sz="1200" dirty="0" smtClean="0">
                <a:latin typeface="Arial"/>
                <a:cs typeface="Arial"/>
              </a:rPr>
              <a:t>of </a:t>
            </a:r>
            <a:r>
              <a:rPr lang="en-US" sz="1200" spc="-5" dirty="0" smtClean="0">
                <a:latin typeface="Arial"/>
                <a:cs typeface="Arial"/>
              </a:rPr>
              <a:t>HLA matched,</a:t>
            </a:r>
            <a:r>
              <a:rPr lang="en-US" sz="1200" spc="20" dirty="0" smtClean="0">
                <a:latin typeface="Arial"/>
                <a:cs typeface="Arial"/>
              </a:rPr>
              <a:t> </a:t>
            </a:r>
            <a:r>
              <a:rPr lang="en-US" sz="1200" spc="-5" dirty="0" smtClean="0">
                <a:latin typeface="Arial"/>
                <a:cs typeface="Arial"/>
              </a:rPr>
              <a:t>and</a:t>
            </a:r>
            <a:endParaRPr lang="en-US" sz="1200" dirty="0" smtClean="0">
              <a:latin typeface="Arial"/>
              <a:cs typeface="Arial"/>
            </a:endParaRPr>
          </a:p>
          <a:p>
            <a:pPr marL="355600">
              <a:lnSpc>
                <a:spcPct val="100000"/>
              </a:lnSpc>
            </a:pPr>
            <a:r>
              <a:rPr lang="en-US" sz="1200" spc="-5" dirty="0" smtClean="0">
                <a:latin typeface="Arial"/>
                <a:cs typeface="Arial"/>
              </a:rPr>
              <a:t>60-80% </a:t>
            </a:r>
            <a:r>
              <a:rPr lang="en-US" sz="1200" dirty="0" smtClean="0">
                <a:latin typeface="Arial"/>
                <a:cs typeface="Arial"/>
              </a:rPr>
              <a:t>of </a:t>
            </a:r>
            <a:r>
              <a:rPr lang="en-US" sz="1200" spc="-5" dirty="0" smtClean="0">
                <a:latin typeface="Arial"/>
                <a:cs typeface="Arial"/>
              </a:rPr>
              <a:t>one </a:t>
            </a:r>
            <a:r>
              <a:rPr lang="en-US" sz="1200" dirty="0" smtClean="0">
                <a:latin typeface="Arial"/>
                <a:cs typeface="Arial"/>
              </a:rPr>
              <a:t>Ag mismatched</a:t>
            </a:r>
            <a:r>
              <a:rPr lang="en-US" sz="1200" spc="-10" dirty="0" smtClean="0">
                <a:latin typeface="Arial"/>
                <a:cs typeface="Arial"/>
              </a:rPr>
              <a:t> </a:t>
            </a:r>
            <a:r>
              <a:rPr lang="en-US" sz="1200" spc="-5" dirty="0" smtClean="0">
                <a:latin typeface="Arial"/>
                <a:cs typeface="Arial"/>
              </a:rPr>
              <a:t>transplants</a:t>
            </a:r>
            <a:endParaRPr lang="en-US" sz="1200" dirty="0" smtClean="0">
              <a:latin typeface="Arial"/>
              <a:cs typeface="Arial"/>
            </a:endParaRPr>
          </a:p>
          <a:p>
            <a:pPr marL="355600" marR="465455" indent="-342900">
              <a:lnSpc>
                <a:spcPct val="100000"/>
              </a:lnSpc>
              <a:spcBef>
                <a:spcPts val="575"/>
              </a:spcBef>
              <a:buChar char="•"/>
              <a:tabLst>
                <a:tab pos="354965" algn="l"/>
                <a:tab pos="355600" algn="l"/>
              </a:tabLst>
            </a:pPr>
            <a:r>
              <a:rPr lang="en-US" sz="1200" dirty="0" smtClean="0">
                <a:latin typeface="Arial"/>
                <a:cs typeface="Arial"/>
              </a:rPr>
              <a:t>Affects </a:t>
            </a:r>
            <a:r>
              <a:rPr lang="en-US" sz="1200" spc="-5" dirty="0" smtClean="0">
                <a:latin typeface="Arial"/>
                <a:cs typeface="Arial"/>
              </a:rPr>
              <a:t>approximately 40% </a:t>
            </a:r>
            <a:r>
              <a:rPr lang="en-US" sz="1200" dirty="0" smtClean="0">
                <a:latin typeface="Arial"/>
                <a:cs typeface="Arial"/>
              </a:rPr>
              <a:t>of </a:t>
            </a:r>
            <a:r>
              <a:rPr lang="en-US" sz="1200" spc="-5" dirty="0" smtClean="0">
                <a:latin typeface="Arial"/>
                <a:cs typeface="Arial"/>
              </a:rPr>
              <a:t>recipients </a:t>
            </a:r>
            <a:r>
              <a:rPr lang="en-US" sz="1200" dirty="0" smtClean="0">
                <a:latin typeface="Arial"/>
                <a:cs typeface="Arial"/>
              </a:rPr>
              <a:t>of </a:t>
            </a:r>
            <a:r>
              <a:rPr lang="en-US" sz="1200" spc="-5" dirty="0" smtClean="0">
                <a:latin typeface="Arial"/>
                <a:cs typeface="Arial"/>
              </a:rPr>
              <a:t>DLI but  incidence rises with increasing cell</a:t>
            </a:r>
            <a:r>
              <a:rPr lang="en-US" sz="1200" spc="120" dirty="0" smtClean="0">
                <a:latin typeface="Arial"/>
                <a:cs typeface="Arial"/>
              </a:rPr>
              <a:t> </a:t>
            </a:r>
            <a:r>
              <a:rPr lang="en-US" sz="1200" spc="-5" dirty="0" smtClean="0">
                <a:latin typeface="Arial"/>
                <a:cs typeface="Arial"/>
              </a:rPr>
              <a:t>dose</a:t>
            </a:r>
            <a:endParaRPr lang="en-US" sz="12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7665" indent="-354965">
              <a:lnSpc>
                <a:spcPct val="100000"/>
              </a:lnSpc>
              <a:buClr>
                <a:srgbClr val="333399"/>
              </a:buClr>
              <a:buSzPct val="75000"/>
              <a:buFont typeface="Wingdings"/>
              <a:buChar char=""/>
              <a:tabLst>
                <a:tab pos="367665" algn="l"/>
                <a:tab pos="368300" algn="l"/>
              </a:tabLst>
            </a:pPr>
            <a:r>
              <a:rPr lang="en-US" sz="1200" dirty="0" smtClean="0">
                <a:solidFill>
                  <a:srgbClr val="808080"/>
                </a:solidFill>
                <a:latin typeface="Arial"/>
                <a:cs typeface="Arial"/>
              </a:rPr>
              <a:t>Graft must </a:t>
            </a:r>
            <a:r>
              <a:rPr lang="en-US" sz="1200" spc="-5" dirty="0" smtClean="0">
                <a:solidFill>
                  <a:srgbClr val="808080"/>
                </a:solidFill>
                <a:latin typeface="Arial"/>
                <a:cs typeface="Arial"/>
              </a:rPr>
              <a:t>contain immunologically </a:t>
            </a:r>
            <a:r>
              <a:rPr lang="en-US" sz="1200" dirty="0" smtClean="0">
                <a:solidFill>
                  <a:srgbClr val="808080"/>
                </a:solidFill>
                <a:latin typeface="Arial"/>
                <a:cs typeface="Arial"/>
              </a:rPr>
              <a:t>competent</a:t>
            </a:r>
            <a:r>
              <a:rPr lang="en-US" sz="1200" spc="15" dirty="0" smtClean="0">
                <a:solidFill>
                  <a:srgbClr val="808080"/>
                </a:solidFill>
                <a:latin typeface="Arial"/>
                <a:cs typeface="Arial"/>
              </a:rPr>
              <a:t> </a:t>
            </a:r>
            <a:r>
              <a:rPr lang="en-US" sz="1200" spc="-5" dirty="0" smtClean="0">
                <a:solidFill>
                  <a:srgbClr val="808080"/>
                </a:solidFill>
                <a:latin typeface="Arial"/>
                <a:cs typeface="Arial"/>
              </a:rPr>
              <a:t>cells</a:t>
            </a:r>
            <a:endParaRPr lang="en-US" sz="1200" dirty="0" smtClean="0">
              <a:latin typeface="Arial"/>
              <a:cs typeface="Arial"/>
            </a:endParaRPr>
          </a:p>
          <a:p>
            <a:pPr>
              <a:lnSpc>
                <a:spcPct val="100000"/>
              </a:lnSpc>
              <a:spcBef>
                <a:spcPts val="45"/>
              </a:spcBef>
              <a:buClr>
                <a:srgbClr val="333399"/>
              </a:buClr>
              <a:buFont typeface="Wingdings"/>
              <a:buChar char=""/>
            </a:pPr>
            <a:endParaRPr lang="en-US" sz="1800" dirty="0" smtClean="0">
              <a:latin typeface="Times New Roman"/>
              <a:cs typeface="Times New Roman"/>
            </a:endParaRPr>
          </a:p>
          <a:p>
            <a:pPr marL="367665" marR="71755" indent="-354965">
              <a:lnSpc>
                <a:spcPts val="2590"/>
              </a:lnSpc>
              <a:buClr>
                <a:srgbClr val="333399"/>
              </a:buClr>
              <a:buSzPct val="75000"/>
              <a:buFont typeface="Wingdings"/>
              <a:buChar char=""/>
              <a:tabLst>
                <a:tab pos="367665" algn="l"/>
                <a:tab pos="368300" algn="l"/>
              </a:tabLst>
            </a:pPr>
            <a:r>
              <a:rPr lang="en-US" sz="1200" spc="-5" dirty="0" smtClean="0">
                <a:solidFill>
                  <a:srgbClr val="808080"/>
                </a:solidFill>
                <a:latin typeface="Arial"/>
                <a:cs typeface="Arial"/>
              </a:rPr>
              <a:t>Recipient </a:t>
            </a:r>
            <a:r>
              <a:rPr lang="en-US" sz="1200" dirty="0" smtClean="0">
                <a:solidFill>
                  <a:srgbClr val="808080"/>
                </a:solidFill>
                <a:latin typeface="Arial"/>
                <a:cs typeface="Arial"/>
              </a:rPr>
              <a:t>must </a:t>
            </a:r>
            <a:r>
              <a:rPr lang="en-US" sz="1200" spc="-5" dirty="0" smtClean="0">
                <a:solidFill>
                  <a:srgbClr val="808080"/>
                </a:solidFill>
                <a:latin typeface="Arial"/>
                <a:cs typeface="Arial"/>
              </a:rPr>
              <a:t>express tissue antigens </a:t>
            </a:r>
            <a:r>
              <a:rPr lang="en-US" sz="1200" dirty="0" smtClean="0">
                <a:solidFill>
                  <a:srgbClr val="808080"/>
                </a:solidFill>
                <a:latin typeface="Arial"/>
                <a:cs typeface="Arial"/>
              </a:rPr>
              <a:t>not </a:t>
            </a:r>
            <a:r>
              <a:rPr lang="en-US" sz="1200" spc="-5" dirty="0" smtClean="0">
                <a:solidFill>
                  <a:srgbClr val="808080"/>
                </a:solidFill>
                <a:latin typeface="Arial"/>
                <a:cs typeface="Arial"/>
              </a:rPr>
              <a:t>present in  the</a:t>
            </a:r>
            <a:r>
              <a:rPr lang="en-US" sz="1200" spc="-85" dirty="0" smtClean="0">
                <a:solidFill>
                  <a:srgbClr val="808080"/>
                </a:solidFill>
                <a:latin typeface="Arial"/>
                <a:cs typeface="Arial"/>
              </a:rPr>
              <a:t> </a:t>
            </a:r>
            <a:r>
              <a:rPr lang="en-US" sz="1200" spc="-5" dirty="0" smtClean="0">
                <a:solidFill>
                  <a:srgbClr val="808080"/>
                </a:solidFill>
                <a:latin typeface="Arial"/>
                <a:cs typeface="Arial"/>
              </a:rPr>
              <a:t>donor</a:t>
            </a:r>
            <a:endParaRPr lang="en-US" sz="1200"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6F7CBE6A-102C-43EC-90A0-C6A2A9A0FAB9}" type="slidenum">
              <a:rPr lang="tr-TR" smtClean="0"/>
              <a:pPr/>
              <a:t>11</a:t>
            </a:fld>
            <a:endParaRPr lang="tr-TR" dirty="0"/>
          </a:p>
        </p:txBody>
      </p:sp>
    </p:spTree>
    <p:extLst>
      <p:ext uri="{BB962C8B-B14F-4D97-AF65-F5344CB8AC3E}">
        <p14:creationId xmlns:p14="http://schemas.microsoft.com/office/powerpoint/2010/main" xmlns="" val="2259367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GVHD is a common complication and cause of mortality after allogeneic blood and marrow transplant (</a:t>
            </a:r>
            <a:r>
              <a:rPr lang="en-US" sz="1200" b="0" i="0" kern="1200" dirty="0" err="1" smtClean="0">
                <a:solidFill>
                  <a:schemeClr val="tx1"/>
                </a:solidFill>
                <a:latin typeface="+mn-lt"/>
                <a:ea typeface="+mn-ea"/>
                <a:cs typeface="+mn-cs"/>
              </a:rPr>
              <a:t>AlloBMT</a:t>
            </a:r>
            <a:r>
              <a:rPr lang="en-US" sz="1200" b="0" i="0" kern="1200" dirty="0" smtClean="0">
                <a:solidFill>
                  <a:schemeClr val="tx1"/>
                </a:solidFill>
                <a:latin typeface="+mn-lt"/>
                <a:ea typeface="+mn-ea"/>
                <a:cs typeface="+mn-cs"/>
              </a:rPr>
              <a:t>). T cells present in the donor stem cell graft can target antigens present on the leukemia, termed the graft-versus-leukemia (GVL) effect, resulting in clinical remissions and cures. Unfortunately T cells can also target host tissues that express minor </a:t>
            </a:r>
            <a:r>
              <a:rPr lang="en-US" sz="1200" b="0" i="0" kern="1200" dirty="0" err="1" smtClean="0">
                <a:solidFill>
                  <a:schemeClr val="tx1"/>
                </a:solidFill>
                <a:latin typeface="+mn-lt"/>
                <a:ea typeface="+mn-ea"/>
                <a:cs typeface="+mn-cs"/>
              </a:rPr>
              <a:t>histocompatibility</a:t>
            </a:r>
            <a:r>
              <a:rPr lang="en-US" sz="1200" b="0" i="0" kern="1200" dirty="0" smtClean="0">
                <a:solidFill>
                  <a:schemeClr val="tx1"/>
                </a:solidFill>
                <a:latin typeface="+mn-lt"/>
                <a:ea typeface="+mn-ea"/>
                <a:cs typeface="+mn-cs"/>
              </a:rPr>
              <a:t> antigens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that are mismatched to the donor, leading to GVHD.</a:t>
            </a:r>
          </a:p>
          <a:p>
            <a:r>
              <a:rPr lang="en-US" sz="1200" b="0" i="0" kern="1200" dirty="0" smtClean="0">
                <a:solidFill>
                  <a:schemeClr val="tx1"/>
                </a:solidFill>
                <a:latin typeface="+mn-lt"/>
                <a:ea typeface="+mn-ea"/>
                <a:cs typeface="+mn-cs"/>
              </a:rPr>
              <a:t>GVHD pathogenesis can be divided into distinct phases. Inflammation from the conditioning regimen activates antigen presenting cells (APCs) in the host expressing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that are foreign to the donor prime and activate donor T cells. Cytokines stimulated by the inflammation, such as gamma interferon (</a:t>
            </a:r>
            <a:r>
              <a:rPr lang="en-US" sz="1200" b="0" i="0" kern="1200" dirty="0" err="1" smtClean="0">
                <a:solidFill>
                  <a:schemeClr val="tx1"/>
                </a:solidFill>
                <a:latin typeface="+mn-lt"/>
                <a:ea typeface="+mn-ea"/>
                <a:cs typeface="+mn-cs"/>
              </a:rPr>
              <a:t>IFNg</a:t>
            </a:r>
            <a:r>
              <a:rPr lang="en-US" sz="1200" b="0" i="0" kern="1200" dirty="0" smtClean="0">
                <a:solidFill>
                  <a:schemeClr val="tx1"/>
                </a:solidFill>
                <a:latin typeface="+mn-lt"/>
                <a:ea typeface="+mn-ea"/>
                <a:cs typeface="+mn-cs"/>
              </a:rPr>
              <a:t>), enhance this activation. Donor T cells proliferate in response to being exposed to foreign </a:t>
            </a:r>
            <a:r>
              <a:rPr lang="en-US" sz="1200" b="0" i="0" kern="1200" dirty="0" err="1" smtClean="0">
                <a:solidFill>
                  <a:schemeClr val="tx1"/>
                </a:solidFill>
                <a:latin typeface="+mn-lt"/>
                <a:ea typeface="+mn-ea"/>
                <a:cs typeface="+mn-cs"/>
              </a:rPr>
              <a:t>mHAs</a:t>
            </a:r>
            <a:r>
              <a:rPr lang="en-US" sz="1200" b="0" i="0" kern="1200" dirty="0" smtClean="0">
                <a:solidFill>
                  <a:schemeClr val="tx1"/>
                </a:solidFill>
                <a:latin typeface="+mn-lt"/>
                <a:ea typeface="+mn-ea"/>
                <a:cs typeface="+mn-cs"/>
              </a:rPr>
              <a:t> present on APCs, and attack host organs like liver, gut and skin.</a:t>
            </a:r>
          </a:p>
          <a:p>
            <a:r>
              <a:rPr lang="en-US" sz="1200" b="0" i="0" kern="1200" dirty="0" smtClean="0">
                <a:solidFill>
                  <a:schemeClr val="tx1"/>
                </a:solidFill>
                <a:latin typeface="+mn-lt"/>
                <a:ea typeface="+mn-ea"/>
                <a:cs typeface="+mn-cs"/>
              </a:rPr>
              <a:t>The activated T cells can also produce further cytokines that exacerbate GVHD further. Because GVHD can be a life threatening complication, it is typically treated with immunosuppressant drugs for weeks to months. The paradox is that GVHD, and the current drugs used for treating GVHD, inhibit the function of the donor T cells – simultaneously abrogating GVL. Therefore while GVHD may be controlled, the leukemia relapses. If GVHD is not treated, T cells may be intact to cause GVL but GVHD eventually kills the patient. Thus clinicians often allow a small amount of GVHD to occur, to reap any concurrent GVL effect, but then treat GVHD as it worsens before it becomes uncontrollable and lethal.</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14</a:t>
            </a:fld>
            <a:endParaRPr lang="tr-T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15</a:t>
            </a:fld>
            <a:endParaRPr 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  HSCT without T cells results in poor engraftment and recurrent infections. Infused T cells also mediate anticancer effect against some lymphoma and leukemia. However, these donor T cells recognize the recipient’s cells as foreign and attack the epithelial cells in the skin, liver and gut causing acute graft versus host disease (GVHD) that accounts for significant morbidity and about 50% mortality associated with HSCT. Therefore, it is essential to identify the molecule(s) in donor T cells that are responsible for induction of GVHD.</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   I have been studying the cellular mechanism of GVHD and the interactions between subpopulations of T cells involved in induction or prevention of the disease. My research demonstrates that naive phenotype subset of T cells (memory phenotype) that cause acute GVHD while memory phenotype T cells do not. Memory phenotype T cells have these unique characteristics </a:t>
            </a:r>
            <a:r>
              <a:rPr lang="en-US" sz="1200" b="1" i="0" kern="1200" dirty="0" err="1" smtClean="0">
                <a:solidFill>
                  <a:schemeClr val="tx1"/>
                </a:solidFill>
                <a:latin typeface="+mn-lt"/>
                <a:ea typeface="+mn-ea"/>
                <a:cs typeface="+mn-cs"/>
              </a:rPr>
              <a:t>i</a:t>
            </a:r>
            <a:r>
              <a:rPr lang="en-US" sz="1200" b="1" i="0" kern="120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hlinkClick r:id="rId3"/>
              </a:rPr>
              <a:t>reduced proliferation and IL-2 production</a:t>
            </a:r>
            <a:r>
              <a:rPr lang="en-US" sz="1200" b="0" i="0" kern="1200" dirty="0" smtClean="0">
                <a:solidFill>
                  <a:schemeClr val="tx1"/>
                </a:solidFill>
                <a:latin typeface="+mn-lt"/>
                <a:ea typeface="+mn-ea"/>
                <a:cs typeface="+mn-cs"/>
              </a:rPr>
              <a:t> in response to recipient antigens (allo-antigens) and </a:t>
            </a:r>
            <a:r>
              <a:rPr lang="en-US" sz="1200" b="1" i="0" kern="1200" dirty="0" smtClean="0">
                <a:solidFill>
                  <a:schemeClr val="tx1"/>
                </a:solidFill>
                <a:latin typeface="+mn-lt"/>
                <a:ea typeface="+mn-ea"/>
                <a:cs typeface="+mn-cs"/>
              </a:rPr>
              <a:t>ii)</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have</a:t>
            </a:r>
            <a:r>
              <a:rPr lang="en-US" sz="1200" b="1" i="0" kern="1200" dirty="0" err="1" smtClean="0">
                <a:solidFill>
                  <a:schemeClr val="tx1"/>
                </a:solidFill>
                <a:latin typeface="+mn-lt"/>
                <a:ea typeface="+mn-ea"/>
                <a:cs typeface="+mn-cs"/>
                <a:hlinkClick r:id="rId4"/>
              </a:rPr>
              <a:t>reduced</a:t>
            </a:r>
            <a:r>
              <a:rPr lang="en-US" sz="1200" b="1" i="0" kern="1200" dirty="0" smtClean="0">
                <a:solidFill>
                  <a:schemeClr val="tx1"/>
                </a:solidFill>
                <a:latin typeface="+mn-lt"/>
                <a:ea typeface="+mn-ea"/>
                <a:cs typeface="+mn-cs"/>
                <a:hlinkClick r:id="rId4"/>
              </a:rPr>
              <a:t> ability to traffic to target to GVHD target organs</a:t>
            </a:r>
            <a:r>
              <a:rPr lang="en-US" sz="1200" b="0" i="0" kern="1200" dirty="0" smtClean="0">
                <a:solidFill>
                  <a:schemeClr val="tx1"/>
                </a:solidFill>
                <a:latin typeface="+mn-lt"/>
                <a:ea typeface="+mn-ea"/>
                <a:cs typeface="+mn-cs"/>
              </a:rPr>
              <a:t>. Therefore, I intend to identify transcription factors and cell signaling molecules that regulate their functions</a:t>
            </a:r>
            <a:endParaRPr lang="tr-TR" sz="1200" b="0" i="0" kern="1200" dirty="0" smtClean="0">
              <a:solidFill>
                <a:schemeClr val="tx1"/>
              </a:solidFill>
              <a:latin typeface="+mn-lt"/>
              <a:ea typeface="+mn-ea"/>
              <a:cs typeface="+mn-cs"/>
            </a:endParaRPr>
          </a:p>
          <a:p>
            <a:endParaRPr lang="tr-T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Figure 1: Pathogenesis of acute GVHD. Conditioning by irradiation and/or chemotherapy causes tissue damage. Damaged tissues and cells release DAMPs (HMGB-1), PAMPs (LPS) from gut </a:t>
            </a:r>
            <a:r>
              <a:rPr lang="en-US" sz="1200" b="0" i="0" kern="1200" dirty="0" err="1" smtClean="0">
                <a:solidFill>
                  <a:schemeClr val="tx1"/>
                </a:solidFill>
                <a:latin typeface="+mn-lt"/>
                <a:ea typeface="+mn-ea"/>
                <a:cs typeface="+mn-cs"/>
              </a:rPr>
              <a:t>microbiota</a:t>
            </a:r>
            <a:r>
              <a:rPr lang="en-US" sz="1200" b="0" i="0" kern="1200" dirty="0" smtClean="0">
                <a:solidFill>
                  <a:schemeClr val="tx1"/>
                </a:solidFill>
                <a:latin typeface="+mn-lt"/>
                <a:ea typeface="+mn-ea"/>
                <a:cs typeface="+mn-cs"/>
              </a:rPr>
              <a:t> as well as inflammatory cytokines such as IL-1β, IL-6, and TNF-α, which contribute to the “cytokine storm.” These are the first danger signals that activate host APCs, which activate and polarized donor T-cells toward pathogenic T-cells (TH1 and TH17 for CD4 and TC1, TC17 for CD8). Activated pathogenic T-cells infiltrate target organs (i.e., GI tract, liver, skin) and amplify local tissue destruction. The presence of regulatory T-cells (</a:t>
            </a:r>
            <a:r>
              <a:rPr lang="en-US" sz="1200" b="0" i="0" kern="1200" dirty="0" err="1" smtClean="0">
                <a:solidFill>
                  <a:schemeClr val="tx1"/>
                </a:solidFill>
                <a:latin typeface="+mn-lt"/>
                <a:ea typeface="+mn-ea"/>
                <a:cs typeface="+mn-cs"/>
              </a:rPr>
              <a:t>Tregs</a:t>
            </a:r>
            <a:r>
              <a:rPr lang="en-US" sz="1200" b="0" i="0" kern="1200" dirty="0" smtClean="0">
                <a:solidFill>
                  <a:schemeClr val="tx1"/>
                </a:solidFill>
                <a:latin typeface="+mn-lt"/>
                <a:ea typeface="+mn-ea"/>
                <a:cs typeface="+mn-cs"/>
              </a:rPr>
              <a:t>) helps reduce GVHD severity through the inhibition of pathogenic cells activation and/or expansion at early or further phases of GVHD. Some of these DAMPs and PAMPs such as </a:t>
            </a:r>
            <a:r>
              <a:rPr lang="en-US" sz="1200" b="0" i="0" kern="1200" dirty="0" err="1" smtClean="0">
                <a:solidFill>
                  <a:schemeClr val="tx1"/>
                </a:solidFill>
                <a:latin typeface="+mn-lt"/>
                <a:ea typeface="+mn-ea"/>
                <a:cs typeface="+mn-cs"/>
              </a:rPr>
              <a:t>elafin</a:t>
            </a:r>
            <a:r>
              <a:rPr lang="en-US" sz="1200" b="0" i="0" kern="1200" dirty="0" smtClean="0">
                <a:solidFill>
                  <a:schemeClr val="tx1"/>
                </a:solidFill>
                <a:latin typeface="+mn-lt"/>
                <a:ea typeface="+mn-ea"/>
                <a:cs typeface="+mn-cs"/>
              </a:rPr>
              <a:t> (skin-specific), regenerating islet-derived 3-alpha (REG3α, gut-specific), and suppressor of </a:t>
            </a:r>
            <a:r>
              <a:rPr lang="en-US" sz="1200" b="0" i="0" kern="1200" dirty="0" err="1" smtClean="0">
                <a:solidFill>
                  <a:schemeClr val="tx1"/>
                </a:solidFill>
                <a:latin typeface="+mn-lt"/>
                <a:ea typeface="+mn-ea"/>
                <a:cs typeface="+mn-cs"/>
              </a:rPr>
              <a:t>tumorigenicity</a:t>
            </a:r>
            <a:r>
              <a:rPr lang="en-US" sz="1200" b="0" i="0" kern="1200" dirty="0" smtClean="0">
                <a:solidFill>
                  <a:schemeClr val="tx1"/>
                </a:solidFill>
                <a:latin typeface="+mn-lt"/>
                <a:ea typeface="+mn-ea"/>
                <a:cs typeface="+mn-cs"/>
              </a:rPr>
              <a:t> 2 (ST2, a member of the IL-1 receptor family, binding IL-33) have been shown to be biomarkers</a:t>
            </a:r>
            <a:endParaRPr lang="tr-TR" dirty="0" smtClean="0"/>
          </a:p>
          <a:p>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20</a:t>
            </a:fld>
            <a:endParaRPr lang="tr-T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D515686-D1D6-4999-B782-59AE75015DBB}" type="slidenum">
              <a:rPr lang="en-US"/>
              <a:pPr/>
              <a:t>21</a:t>
            </a:fld>
            <a:endParaRPr lang="en-US"/>
          </a:p>
        </p:txBody>
      </p:sp>
      <p:sp>
        <p:nvSpPr>
          <p:cNvPr id="6145" name="Rectangle 1"/>
          <p:cNvSpPr txBox="1">
            <a:spLocks noGrp="1" noRot="1" noChangeAspect="1" noChangeArrowheads="1"/>
          </p:cNvSpPr>
          <p:nvPr>
            <p:ph type="sldImg"/>
          </p:nvPr>
        </p:nvSpPr>
        <p:spPr bwMode="auto">
          <a:xfrm>
            <a:off x="3810000" y="520700"/>
            <a:ext cx="4572000" cy="2571750"/>
          </a:xfrm>
          <a:prstGeom prst="rect">
            <a:avLst/>
          </a:prstGeom>
          <a:solidFill>
            <a:srgbClr val="FFFFFF"/>
          </a:solidFill>
          <a:ln>
            <a:solidFill>
              <a:srgbClr val="000000"/>
            </a:solidFill>
            <a:miter lim="800000"/>
            <a:headEnd/>
            <a:tailEnd/>
          </a:ln>
        </p:spPr>
      </p:sp>
      <p:sp>
        <p:nvSpPr>
          <p:cNvPr id="6146" name="Text Box 2"/>
          <p:cNvSpPr txBox="1">
            <a:spLocks noGrp="1" noChangeArrowheads="1"/>
          </p:cNvSpPr>
          <p:nvPr>
            <p:ph type="body" idx="1"/>
          </p:nvPr>
        </p:nvSpPr>
        <p:spPr bwMode="auto">
          <a:xfrm>
            <a:off x="1220196" y="3256901"/>
            <a:ext cx="9751608" cy="929770"/>
          </a:xfrm>
          <a:prstGeom prst="rect">
            <a:avLst/>
          </a:prstGeom>
          <a:noFill/>
          <a:ln cap="flat">
            <a:round/>
            <a:headEnd/>
            <a:tailEnd/>
          </a:ln>
        </p:spPr>
        <p:txBody>
          <a:bodyPr lIns="0" tIns="7938"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900">
                <a:latin typeface="Arial" charset="0"/>
                <a:ea typeface="IPAMincho" charset="0"/>
                <a:cs typeface="IPAMincho" charset="0"/>
              </a:rPr>
              <a:t>Pathophysiology of acute GVHD</a:t>
            </a: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a:latin typeface="Arial" charset="0"/>
              <a:ea typeface="IPAMincho" charset="0"/>
              <a:cs typeface="IPAMincho"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900">
                <a:latin typeface="Arial" charset="0"/>
                <a:ea typeface="IPAMincho" charset="0"/>
                <a:cs typeface="IPAMincho" charset="0"/>
              </a:rPr>
              <a:t>IL 1=interleukin 1. IFN γ=interferon γ. LPS=lipopolysaccharide. Treg=regulatory T cell. Th1=T-helper 1 cell. CTL=cytotoxic T lymphocyte.</a:t>
            </a: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a:latin typeface="Arial" charset="0"/>
              <a:ea typeface="IPAMincho" charset="0"/>
              <a:cs typeface="IPAMincho"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a:latin typeface="Arial" charset="0"/>
              <a:ea typeface="IPAMincho" charset="0"/>
              <a:cs typeface="IPAMincho"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900">
              <a:latin typeface="Arial" charset="0"/>
              <a:ea typeface="IPAMincho" charset="0"/>
              <a:cs typeface="IPAMincho"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Clinical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acute</a:t>
            </a:r>
            <a:r>
              <a:rPr lang="tr-TR" sz="1200" b="0" i="0" kern="1200" dirty="0" smtClean="0">
                <a:solidFill>
                  <a:schemeClr val="tx1"/>
                </a:solidFill>
                <a:latin typeface="+mn-lt"/>
                <a:ea typeface="+mn-ea"/>
                <a:cs typeface="+mn-cs"/>
              </a:rPr>
              <a:t> GVHD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a </a:t>
            </a:r>
            <a:r>
              <a:rPr lang="tr-TR" sz="1200" b="0" i="0" kern="1200" dirty="0" err="1" smtClean="0">
                <a:solidFill>
                  <a:schemeClr val="tx1"/>
                </a:solidFill>
                <a:latin typeface="+mn-lt"/>
                <a:ea typeface="+mn-ea"/>
                <a:cs typeface="+mn-cs"/>
              </a:rPr>
              <a:t>classic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maculopapular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rash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persistent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nausea</a:t>
            </a:r>
            <a:r>
              <a:rPr lang="tr-TR" sz="1200" b="0" i="0" kern="1200" dirty="0" smtClean="0">
                <a:solidFill>
                  <a:schemeClr val="tx1"/>
                </a:solidFill>
                <a:latin typeface="+mn-lt"/>
                <a:ea typeface="+mn-ea"/>
                <a:cs typeface="+mn-cs"/>
              </a:rPr>
              <a:t> and/</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emesis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abdominal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cramps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diarrhea</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contrast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chronic GVHD </a:t>
            </a:r>
            <a:r>
              <a:rPr lang="tr-TR" sz="1200" b="0" i="0" kern="1200" dirty="0" err="1" smtClean="0">
                <a:solidFill>
                  <a:schemeClr val="tx1"/>
                </a:solidFill>
                <a:latin typeface="+mn-lt"/>
                <a:ea typeface="+mn-ea"/>
                <a:cs typeface="+mn-cs"/>
              </a:rPr>
              <a:t>commonly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demonstrate</a:t>
            </a:r>
            <a:r>
              <a:rPr lang="tr-TR" sz="1200" b="0" i="0" kern="1200" dirty="0" smtClean="0">
                <a:solidFill>
                  <a:schemeClr val="tx1"/>
                </a:solidFill>
                <a:latin typeface="+mn-lt"/>
                <a:ea typeface="+mn-ea"/>
                <a:cs typeface="+mn-cs"/>
              </a:rPr>
              <a:t> skin </a:t>
            </a:r>
            <a:r>
              <a:rPr lang="tr-TR" sz="1200" b="0" i="0" kern="1200" dirty="0" err="1" smtClean="0">
                <a:solidFill>
                  <a:schemeClr val="tx1"/>
                </a:solidFill>
                <a:latin typeface="+mn-lt"/>
                <a:ea typeface="+mn-ea"/>
                <a:cs typeface="+mn-cs"/>
              </a:rPr>
              <a:t>involvement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resembling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lichen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planus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the cutaneous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scleroderma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dry</a:t>
            </a:r>
            <a:r>
              <a:rPr lang="tr-TR" sz="1200" b="0" i="0" kern="1200" dirty="0" smtClean="0">
                <a:solidFill>
                  <a:schemeClr val="tx1"/>
                </a:solidFill>
                <a:latin typeface="+mn-lt"/>
                <a:ea typeface="+mn-ea"/>
                <a:cs typeface="+mn-cs"/>
              </a:rPr>
              <a:t> oral </a:t>
            </a:r>
            <a:r>
              <a:rPr lang="tr-TR" sz="1200" b="0" i="0" kern="1200" dirty="0" err="1" smtClean="0">
                <a:solidFill>
                  <a:schemeClr val="tx1"/>
                </a:solidFill>
                <a:latin typeface="+mn-lt"/>
                <a:ea typeface="+mn-ea"/>
                <a:cs typeface="+mn-cs"/>
              </a:rPr>
              <a:t>mucosa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ulcerations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sclerosis</a:t>
            </a:r>
            <a:r>
              <a:rPr lang="tr-TR" sz="1200" b="0" i="0" kern="1200" dirty="0" smtClean="0">
                <a:solidFill>
                  <a:schemeClr val="tx1"/>
                </a:solidFill>
                <a:latin typeface="+mn-lt"/>
                <a:ea typeface="+mn-ea"/>
                <a:cs typeface="+mn-cs"/>
              </a:rPr>
              <a:t> of the gastrointestinal </a:t>
            </a:r>
            <a:r>
              <a:rPr lang="tr-TR" sz="1200" b="0" i="0" kern="1200" dirty="0" err="1" smtClean="0">
                <a:solidFill>
                  <a:schemeClr val="tx1"/>
                </a:solidFill>
                <a:latin typeface="+mn-lt"/>
                <a:ea typeface="+mn-ea"/>
                <a:cs typeface="+mn-cs"/>
              </a:rPr>
              <a:t>tract</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23</a:t>
            </a:fld>
            <a:endParaRPr lang="tr-T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7CBE6A-102C-43EC-90A0-C6A2A9A0FAB9}" type="slidenum">
              <a:rPr lang="tr-TR" smtClean="0"/>
              <a:pPr/>
              <a:t>24</a:t>
            </a:fld>
            <a:endParaRPr lang="tr-TR" dirty="0"/>
          </a:p>
        </p:txBody>
      </p:sp>
    </p:spTree>
    <p:extLst>
      <p:ext uri="{BB962C8B-B14F-4D97-AF65-F5344CB8AC3E}">
        <p14:creationId xmlns:p14="http://schemas.microsoft.com/office/powerpoint/2010/main" xmlns="" val="600286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err="1" smtClean="0"/>
              <a:t>Histologic</a:t>
            </a:r>
            <a:r>
              <a:rPr lang="tr-TR" sz="1200" dirty="0" smtClean="0"/>
              <a:t> </a:t>
            </a:r>
            <a:r>
              <a:rPr lang="tr-TR" sz="1200" dirty="0" err="1" smtClean="0"/>
              <a:t>examination</a:t>
            </a:r>
            <a:r>
              <a:rPr lang="tr-TR" sz="1200" dirty="0" smtClean="0"/>
              <a:t> of the skin </a:t>
            </a:r>
            <a:r>
              <a:rPr lang="tr-TR" sz="1200" dirty="0" err="1" smtClean="0"/>
              <a:t>reveals</a:t>
            </a:r>
            <a:r>
              <a:rPr lang="tr-TR" sz="1200" dirty="0" smtClean="0"/>
              <a:t> </a:t>
            </a:r>
            <a:r>
              <a:rPr lang="tr-TR" sz="1200" dirty="0" err="1" smtClean="0"/>
              <a:t>changes</a:t>
            </a:r>
            <a:r>
              <a:rPr lang="tr-TR" sz="1200" dirty="0" smtClean="0"/>
              <a:t> in the </a:t>
            </a:r>
            <a:r>
              <a:rPr lang="tr-TR" sz="1200" dirty="0" err="1" smtClean="0"/>
              <a:t>dermal</a:t>
            </a:r>
            <a:r>
              <a:rPr lang="tr-TR" sz="1200" dirty="0" smtClean="0"/>
              <a:t> and </a:t>
            </a:r>
            <a:r>
              <a:rPr lang="tr-TR" sz="1200" dirty="0" err="1" smtClean="0"/>
              <a:t>epidermal</a:t>
            </a:r>
            <a:r>
              <a:rPr lang="tr-TR" sz="1200" dirty="0" smtClean="0"/>
              <a:t> </a:t>
            </a:r>
            <a:r>
              <a:rPr lang="tr-TR" sz="1200" dirty="0" err="1" smtClean="0"/>
              <a:t>layers</a:t>
            </a:r>
            <a:r>
              <a:rPr lang="tr-TR" sz="1200" dirty="0" smtClean="0"/>
              <a:t> </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31</a:t>
            </a:fld>
            <a:endParaRPr lang="tr-T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33</a:t>
            </a:fld>
            <a:endParaRPr lang="tr-T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438784" indent="-342900">
              <a:lnSpc>
                <a:spcPct val="100000"/>
              </a:lnSpc>
              <a:spcBef>
                <a:spcPts val="480"/>
              </a:spcBef>
              <a:buChar char="•"/>
              <a:tabLst>
                <a:tab pos="438784" algn="l"/>
                <a:tab pos="439420" algn="l"/>
              </a:tabLst>
            </a:pPr>
            <a:r>
              <a:rPr lang="tr-TR" sz="1200" dirty="0" err="1" smtClean="0">
                <a:latin typeface="Arial"/>
                <a:cs typeface="Arial"/>
              </a:rPr>
              <a:t>Apoptosis</a:t>
            </a:r>
            <a:r>
              <a:rPr lang="tr-TR" sz="1200" dirty="0" smtClean="0">
                <a:latin typeface="Arial"/>
                <a:cs typeface="Arial"/>
              </a:rPr>
              <a:t> at </a:t>
            </a:r>
            <a:r>
              <a:rPr lang="tr-TR" sz="1200" dirty="0" err="1" smtClean="0">
                <a:latin typeface="Arial"/>
                <a:cs typeface="Arial"/>
              </a:rPr>
              <a:t>base</a:t>
            </a:r>
            <a:r>
              <a:rPr lang="tr-TR" sz="1200" spc="-125" dirty="0" smtClean="0">
                <a:latin typeface="Arial"/>
                <a:cs typeface="Arial"/>
              </a:rPr>
              <a:t> </a:t>
            </a:r>
            <a:r>
              <a:rPr lang="tr-TR" sz="1200" dirty="0" smtClean="0">
                <a:latin typeface="Arial"/>
                <a:cs typeface="Arial"/>
              </a:rPr>
              <a:t>of</a:t>
            </a:r>
          </a:p>
          <a:p>
            <a:pPr marL="438784">
              <a:lnSpc>
                <a:spcPct val="100000"/>
              </a:lnSpc>
            </a:pPr>
            <a:r>
              <a:rPr lang="tr-TR" sz="1200" dirty="0" err="1" smtClean="0">
                <a:latin typeface="Arial"/>
                <a:cs typeface="Arial"/>
              </a:rPr>
              <a:t>epidermal</a:t>
            </a:r>
            <a:r>
              <a:rPr lang="tr-TR" sz="1200" dirty="0" smtClean="0">
                <a:latin typeface="Arial"/>
                <a:cs typeface="Arial"/>
              </a:rPr>
              <a:t> </a:t>
            </a:r>
            <a:r>
              <a:rPr lang="tr-TR" sz="1200" dirty="0" err="1" smtClean="0">
                <a:latin typeface="Arial"/>
                <a:cs typeface="Arial"/>
              </a:rPr>
              <a:t>rete</a:t>
            </a:r>
            <a:r>
              <a:rPr lang="tr-TR" sz="1200" spc="-135" dirty="0" smtClean="0">
                <a:latin typeface="Arial"/>
                <a:cs typeface="Arial"/>
              </a:rPr>
              <a:t> </a:t>
            </a:r>
            <a:r>
              <a:rPr lang="tr-TR" sz="1200" dirty="0" err="1" smtClean="0">
                <a:latin typeface="Arial"/>
                <a:cs typeface="Arial"/>
              </a:rPr>
              <a:t>pegs</a:t>
            </a:r>
            <a:endParaRPr lang="tr-TR" sz="1200" dirty="0" smtClean="0">
              <a:latin typeface="Arial"/>
              <a:cs typeface="Arial"/>
            </a:endParaRPr>
          </a:p>
          <a:p>
            <a:pPr marL="438784" marR="502920" indent="-342900">
              <a:lnSpc>
                <a:spcPct val="100000"/>
              </a:lnSpc>
              <a:spcBef>
                <a:spcPts val="480"/>
              </a:spcBef>
              <a:buChar char="•"/>
              <a:tabLst>
                <a:tab pos="438784" algn="l"/>
                <a:tab pos="439420" algn="l"/>
              </a:tabLst>
            </a:pPr>
            <a:r>
              <a:rPr lang="tr-TR" sz="1200" dirty="0" err="1" smtClean="0">
                <a:latin typeface="Arial"/>
                <a:cs typeface="Arial"/>
              </a:rPr>
              <a:t>Dyskeratosis</a:t>
            </a:r>
            <a:r>
              <a:rPr lang="tr-TR" sz="1200" dirty="0" smtClean="0">
                <a:latin typeface="Arial"/>
                <a:cs typeface="Arial"/>
              </a:rPr>
              <a:t> </a:t>
            </a:r>
            <a:r>
              <a:rPr lang="tr-TR" sz="1200" dirty="0" err="1" smtClean="0">
                <a:latin typeface="Arial"/>
                <a:cs typeface="Arial"/>
              </a:rPr>
              <a:t>with</a:t>
            </a:r>
            <a:r>
              <a:rPr lang="tr-TR" sz="1200" spc="-95" dirty="0" smtClean="0">
                <a:latin typeface="Arial"/>
                <a:cs typeface="Arial"/>
              </a:rPr>
              <a:t> </a:t>
            </a:r>
            <a:r>
              <a:rPr lang="tr-TR" sz="1200" dirty="0" err="1" smtClean="0">
                <a:latin typeface="Arial"/>
                <a:cs typeface="Arial"/>
              </a:rPr>
              <a:t>adjacent</a:t>
            </a:r>
            <a:r>
              <a:rPr lang="tr-TR" sz="1200" dirty="0" smtClean="0">
                <a:latin typeface="Arial"/>
                <a:cs typeface="Arial"/>
              </a:rPr>
              <a:t>  </a:t>
            </a:r>
            <a:r>
              <a:rPr lang="tr-TR" sz="1200" dirty="0" err="1" smtClean="0">
                <a:latin typeface="Arial"/>
                <a:cs typeface="Arial"/>
              </a:rPr>
              <a:t>satellite</a:t>
            </a:r>
            <a:r>
              <a:rPr lang="tr-TR" sz="1200" spc="-114" dirty="0" smtClean="0">
                <a:latin typeface="Arial"/>
                <a:cs typeface="Arial"/>
              </a:rPr>
              <a:t> </a:t>
            </a:r>
            <a:r>
              <a:rPr lang="tr-TR" sz="1200" dirty="0" err="1" smtClean="0">
                <a:latin typeface="Arial"/>
                <a:cs typeface="Arial"/>
              </a:rPr>
              <a:t>lymphocytes</a:t>
            </a:r>
            <a:endParaRPr lang="tr-TR" sz="1200" dirty="0" smtClean="0">
              <a:latin typeface="Arial"/>
              <a:cs typeface="Arial"/>
            </a:endParaRPr>
          </a:p>
          <a:p>
            <a:pPr marL="438784" marR="715645" indent="-342900">
              <a:lnSpc>
                <a:spcPct val="100000"/>
              </a:lnSpc>
              <a:spcBef>
                <a:spcPts val="480"/>
              </a:spcBef>
              <a:buChar char="•"/>
              <a:tabLst>
                <a:tab pos="438784" algn="l"/>
                <a:tab pos="439420" algn="l"/>
              </a:tabLst>
            </a:pPr>
            <a:r>
              <a:rPr lang="tr-TR" sz="1200" dirty="0" err="1" smtClean="0">
                <a:latin typeface="Arial"/>
                <a:cs typeface="Arial"/>
              </a:rPr>
              <a:t>Perivascular</a:t>
            </a:r>
            <a:r>
              <a:rPr lang="tr-TR" sz="1200" spc="-100" dirty="0" smtClean="0">
                <a:latin typeface="Arial"/>
                <a:cs typeface="Arial"/>
              </a:rPr>
              <a:t> </a:t>
            </a:r>
            <a:r>
              <a:rPr lang="tr-TR" sz="1200" dirty="0" err="1" smtClean="0">
                <a:latin typeface="Arial"/>
                <a:cs typeface="Arial"/>
              </a:rPr>
              <a:t>lymphocytic</a:t>
            </a:r>
            <a:r>
              <a:rPr lang="tr-TR" sz="1200" dirty="0" smtClean="0">
                <a:latin typeface="Arial"/>
                <a:cs typeface="Arial"/>
              </a:rPr>
              <a:t>  </a:t>
            </a:r>
            <a:r>
              <a:rPr lang="tr-TR" sz="1200" dirty="0" err="1" smtClean="0">
                <a:latin typeface="Arial"/>
                <a:cs typeface="Arial"/>
              </a:rPr>
              <a:t>infiltration</a:t>
            </a:r>
            <a:r>
              <a:rPr lang="tr-TR" sz="1200" dirty="0" smtClean="0">
                <a:latin typeface="Arial"/>
                <a:cs typeface="Arial"/>
              </a:rPr>
              <a:t> in </a:t>
            </a:r>
            <a:r>
              <a:rPr lang="tr-TR" sz="1200" spc="-5" dirty="0" smtClean="0">
                <a:latin typeface="Arial"/>
                <a:cs typeface="Arial"/>
              </a:rPr>
              <a:t>the</a:t>
            </a:r>
            <a:r>
              <a:rPr lang="tr-TR" sz="1200" spc="-95" dirty="0" smtClean="0">
                <a:latin typeface="Arial"/>
                <a:cs typeface="Arial"/>
              </a:rPr>
              <a:t> </a:t>
            </a:r>
            <a:r>
              <a:rPr lang="tr-TR" sz="1200" dirty="0" err="1" smtClean="0">
                <a:latin typeface="Arial"/>
                <a:cs typeface="Arial"/>
              </a:rPr>
              <a:t>dermis</a:t>
            </a:r>
            <a:r>
              <a:rPr lang="tr-TR" sz="1200" dirty="0" smtClean="0">
                <a:latin typeface="Arial"/>
                <a:cs typeface="Arial"/>
              </a:rPr>
              <a:t>.</a:t>
            </a:r>
            <a:endParaRPr lang="tr-TR" sz="1200" dirty="0">
              <a:latin typeface="Arial"/>
              <a:cs typeface="Arial"/>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34</a:t>
            </a:fld>
            <a:endParaRPr lang="tr-T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42</a:t>
            </a:fld>
            <a:endParaRPr lang="tr-T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55000" lnSpcReduction="20000"/>
          </a:bodyPr>
          <a:lstStyle/>
          <a:p>
            <a:pPr marL="12700">
              <a:lnSpc>
                <a:spcPct val="100000"/>
              </a:lnSpc>
            </a:pPr>
            <a:r>
              <a:rPr lang="tr-TR" sz="1800" b="1" spc="-5" dirty="0" err="1" smtClean="0">
                <a:solidFill>
                  <a:srgbClr val="808080"/>
                </a:solidFill>
                <a:latin typeface="Arial"/>
                <a:cs typeface="Arial"/>
              </a:rPr>
              <a:t>Pharmacological</a:t>
            </a:r>
            <a:endParaRPr lang="tr-TR" sz="1800" dirty="0" smtClean="0">
              <a:latin typeface="Arial"/>
              <a:cs typeface="Arial"/>
            </a:endParaRPr>
          </a:p>
          <a:p>
            <a:pPr marL="367665" indent="-354965">
              <a:lnSpc>
                <a:spcPct val="100000"/>
              </a:lnSpc>
              <a:spcBef>
                <a:spcPts val="21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Immunosuppression</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err="1" smtClean="0">
                <a:solidFill>
                  <a:srgbClr val="808080"/>
                </a:solidFill>
                <a:latin typeface="Arial"/>
                <a:cs typeface="Arial"/>
              </a:rPr>
              <a:t>Corticosteroids</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smtClean="0">
                <a:solidFill>
                  <a:srgbClr val="808080"/>
                </a:solidFill>
                <a:latin typeface="Arial"/>
                <a:cs typeface="Arial"/>
              </a:rPr>
              <a:t>Methotrexate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ts val="2055"/>
              </a:lnSpc>
              <a:spcBef>
                <a:spcPts val="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Inhibition</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cytoplasmic</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calcineurine</a:t>
            </a:r>
            <a:r>
              <a:rPr lang="tr-TR" sz="1800" spc="-5" dirty="0" smtClean="0">
                <a:solidFill>
                  <a:srgbClr val="808080"/>
                </a:solidFill>
                <a:latin typeface="Arial"/>
                <a:cs typeface="Arial"/>
              </a:rPr>
              <a:t> </a:t>
            </a:r>
            <a:r>
              <a:rPr lang="tr-TR" sz="1800" spc="-10" dirty="0" smtClean="0">
                <a:solidFill>
                  <a:srgbClr val="808080"/>
                </a:solidFill>
                <a:latin typeface="Arial"/>
                <a:cs typeface="Arial"/>
              </a:rPr>
              <a:t>(</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involved</a:t>
            </a:r>
            <a:r>
              <a:rPr lang="tr-TR" sz="1800" spc="-5" dirty="0" smtClean="0">
                <a:solidFill>
                  <a:srgbClr val="808080"/>
                </a:solidFill>
                <a:latin typeface="Arial"/>
                <a:cs typeface="Arial"/>
              </a:rPr>
              <a:t> in</a:t>
            </a:r>
            <a:r>
              <a:rPr lang="tr-TR" sz="1800" spc="155" dirty="0" smtClean="0">
                <a:solidFill>
                  <a:srgbClr val="808080"/>
                </a:solidFill>
                <a:latin typeface="Arial"/>
                <a:cs typeface="Arial"/>
              </a:rPr>
              <a:t> </a:t>
            </a:r>
            <a:r>
              <a:rPr lang="tr-TR" sz="1800" spc="-20" dirty="0" smtClean="0">
                <a:solidFill>
                  <a:srgbClr val="808080"/>
                </a:solidFill>
                <a:latin typeface="Arial"/>
                <a:cs typeface="Arial"/>
              </a:rPr>
              <a:t>T-</a:t>
            </a:r>
            <a:r>
              <a:rPr lang="tr-TR" sz="1800" spc="-20" dirty="0" err="1" smtClean="0">
                <a:solidFill>
                  <a:srgbClr val="808080"/>
                </a:solidFill>
                <a:latin typeface="Arial"/>
                <a:cs typeface="Arial"/>
              </a:rPr>
              <a:t>cell</a:t>
            </a:r>
            <a:endParaRPr lang="tr-TR" sz="1800" dirty="0" smtClean="0">
              <a:latin typeface="Arial"/>
              <a:cs typeface="Arial"/>
            </a:endParaRPr>
          </a:p>
          <a:p>
            <a:pPr marR="5794375" algn="ctr">
              <a:lnSpc>
                <a:spcPts val="2055"/>
              </a:lnSpc>
            </a:pPr>
            <a:r>
              <a:rPr lang="tr-TR" sz="1800" spc="-5" dirty="0" err="1" smtClean="0">
                <a:solidFill>
                  <a:srgbClr val="808080"/>
                </a:solidFill>
                <a:latin typeface="Arial"/>
                <a:cs typeface="Arial"/>
              </a:rPr>
              <a:t>activation</a:t>
            </a:r>
            <a:r>
              <a:rPr lang="tr-TR" sz="1800" spc="-5" dirty="0" smtClean="0">
                <a:solidFill>
                  <a:srgbClr val="808080"/>
                </a:solidFill>
                <a:latin typeface="Arial"/>
                <a:cs typeface="Arial"/>
              </a:rPr>
              <a:t>)</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10" dirty="0" err="1" smtClean="0">
                <a:solidFill>
                  <a:srgbClr val="808080"/>
                </a:solidFill>
                <a:latin typeface="Arial"/>
                <a:cs typeface="Arial"/>
              </a:rPr>
              <a:t>Cyclosporine</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25" dirty="0" err="1" smtClean="0">
                <a:solidFill>
                  <a:srgbClr val="808080"/>
                </a:solidFill>
                <a:latin typeface="Arial"/>
                <a:cs typeface="Arial"/>
              </a:rPr>
              <a:t>Tacrolimus</a:t>
            </a:r>
            <a:r>
              <a:rPr lang="tr-TR" sz="1800" spc="-4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0" dirty="0" err="1" smtClean="0">
                <a:solidFill>
                  <a:srgbClr val="808080"/>
                </a:solidFill>
                <a:latin typeface="Arial"/>
                <a:cs typeface="Arial"/>
              </a:rPr>
              <a:t>Mycophenylate</a:t>
            </a:r>
            <a:r>
              <a:rPr lang="tr-TR" sz="1800" spc="40" dirty="0" smtClean="0">
                <a:solidFill>
                  <a:srgbClr val="808080"/>
                </a:solidFill>
                <a:latin typeface="Arial"/>
                <a:cs typeface="Arial"/>
              </a:rPr>
              <a:t> </a:t>
            </a:r>
            <a:r>
              <a:rPr lang="tr-TR" sz="1800" spc="-5" dirty="0" smtClean="0">
                <a:solidFill>
                  <a:srgbClr val="808080"/>
                </a:solidFill>
                <a:latin typeface="Arial"/>
                <a:cs typeface="Arial"/>
              </a:rPr>
              <a:t>mofetil</a:t>
            </a:r>
            <a:endParaRPr lang="tr-TR" sz="1800" dirty="0" smtClean="0">
              <a:latin typeface="Arial"/>
              <a:cs typeface="Arial"/>
            </a:endParaRPr>
          </a:p>
          <a:p>
            <a:pPr marL="824865" marR="5080" lvl="1" indent="-354965">
              <a:lnSpc>
                <a:spcPts val="1939"/>
              </a:lnSpc>
              <a:spcBef>
                <a:spcPts val="465"/>
              </a:spcBef>
              <a:buClr>
                <a:srgbClr val="333399"/>
              </a:buClr>
              <a:buSzPct val="75000"/>
              <a:buFont typeface="Wingdings"/>
              <a:buChar char=""/>
              <a:tabLst>
                <a:tab pos="824865" algn="l"/>
                <a:tab pos="825500" algn="l"/>
              </a:tabLst>
            </a:pPr>
            <a:r>
              <a:rPr lang="tr-TR" sz="1800" dirty="0" err="1" smtClean="0">
                <a:solidFill>
                  <a:srgbClr val="808080"/>
                </a:solidFill>
                <a:latin typeface="Arial"/>
                <a:cs typeface="Arial"/>
              </a:rPr>
              <a:t>Active</a:t>
            </a:r>
            <a:r>
              <a:rPr lang="tr-TR" sz="1800" dirty="0" smtClean="0">
                <a:solidFill>
                  <a:srgbClr val="808080"/>
                </a:solidFill>
                <a:latin typeface="Arial"/>
                <a:cs typeface="Arial"/>
              </a:rPr>
              <a:t> </a:t>
            </a:r>
            <a:r>
              <a:rPr lang="tr-TR" sz="1800" spc="-5" dirty="0" err="1" smtClean="0">
                <a:solidFill>
                  <a:srgbClr val="808080"/>
                </a:solidFill>
                <a:latin typeface="Arial"/>
                <a:cs typeface="Arial"/>
              </a:rPr>
              <a:t>compound</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mycophenolic</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acid</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Inhibits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monophosphate</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dehydrogenase</a:t>
            </a:r>
            <a:r>
              <a:rPr lang="tr-TR" sz="1800" spc="-10" dirty="0" smtClean="0">
                <a:solidFill>
                  <a:srgbClr val="808080"/>
                </a:solidFill>
                <a:latin typeface="Arial"/>
                <a:cs typeface="Arial"/>
              </a:rPr>
              <a:t> (</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essential</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de </a:t>
            </a:r>
            <a:r>
              <a:rPr lang="tr-TR" sz="1800" spc="-5" dirty="0" err="1" smtClean="0">
                <a:solidFill>
                  <a:srgbClr val="808080"/>
                </a:solidFill>
                <a:latin typeface="Arial"/>
                <a:cs typeface="Arial"/>
              </a:rPr>
              <a:t>novo</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synthesis</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guanosine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nucleotides</a:t>
            </a:r>
            <a:r>
              <a:rPr lang="tr-TR" sz="1800" spc="-5" dirty="0" smtClean="0">
                <a:solidFill>
                  <a:srgbClr val="808080"/>
                </a:solidFill>
                <a:latin typeface="Arial"/>
                <a:cs typeface="Arial"/>
              </a:rPr>
              <a:t>) and </a:t>
            </a:r>
            <a:r>
              <a:rPr lang="tr-TR" sz="1800" spc="-5" dirty="0" err="1" smtClean="0">
                <a:solidFill>
                  <a:srgbClr val="808080"/>
                </a:solidFill>
                <a:latin typeface="Arial"/>
                <a:cs typeface="Arial"/>
              </a:rPr>
              <a:t>terminates</a:t>
            </a:r>
            <a:r>
              <a:rPr lang="tr-TR" sz="1800" spc="-5" dirty="0" smtClean="0">
                <a:solidFill>
                  <a:srgbClr val="808080"/>
                </a:solidFill>
                <a:latin typeface="Arial"/>
                <a:cs typeface="Arial"/>
              </a:rPr>
              <a:t> DNA</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synthesis</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Sirolimus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binds</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FKBP12) </a:t>
            </a:r>
            <a:r>
              <a:rPr lang="tr-TR" sz="1800" dirty="0" smtClean="0">
                <a:solidFill>
                  <a:srgbClr val="808080"/>
                </a:solidFill>
                <a:latin typeface="Arial"/>
                <a:cs typeface="Arial"/>
              </a:rPr>
              <a:t>can be </a:t>
            </a:r>
            <a:r>
              <a:rPr lang="tr-TR" sz="1800" spc="-5" dirty="0" err="1" smtClean="0">
                <a:solidFill>
                  <a:srgbClr val="808080"/>
                </a:solidFill>
                <a:latin typeface="Arial"/>
                <a:cs typeface="Arial"/>
              </a:rPr>
              <a:t>used</a:t>
            </a:r>
            <a:r>
              <a:rPr lang="tr-TR" sz="1800" spc="-5" dirty="0" smtClean="0">
                <a:solidFill>
                  <a:srgbClr val="808080"/>
                </a:solidFill>
                <a:latin typeface="Arial"/>
                <a:cs typeface="Arial"/>
              </a:rPr>
              <a:t> </a:t>
            </a:r>
            <a:r>
              <a:rPr lang="tr-TR" sz="1800" dirty="0" smtClean="0">
                <a:solidFill>
                  <a:srgbClr val="808080"/>
                </a:solidFill>
                <a:latin typeface="Arial"/>
                <a:cs typeface="Arial"/>
              </a:rPr>
              <a:t>in </a:t>
            </a:r>
            <a:r>
              <a:rPr lang="tr-TR" sz="1800" spc="-5" dirty="0" err="1" smtClean="0">
                <a:solidFill>
                  <a:srgbClr val="808080"/>
                </a:solidFill>
                <a:latin typeface="Arial"/>
                <a:cs typeface="Arial"/>
              </a:rPr>
              <a:t>combination</a:t>
            </a:r>
            <a:r>
              <a:rPr lang="tr-TR" sz="1800" spc="-5" dirty="0" smtClean="0">
                <a:solidFill>
                  <a:srgbClr val="808080"/>
                </a:solidFill>
                <a:latin typeface="Arial"/>
                <a:cs typeface="Arial"/>
              </a:rPr>
              <a:t> </a:t>
            </a:r>
            <a:r>
              <a:rPr lang="tr-TR" sz="1800" spc="-15" dirty="0" err="1" smtClean="0">
                <a:solidFill>
                  <a:srgbClr val="808080"/>
                </a:solidFill>
                <a:latin typeface="Arial"/>
                <a:cs typeface="Arial"/>
              </a:rPr>
              <a:t>with</a:t>
            </a:r>
            <a:r>
              <a:rPr lang="tr-TR" sz="1800" spc="7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5" dirty="0" err="1" smtClean="0">
                <a:solidFill>
                  <a:srgbClr val="808080"/>
                </a:solidFill>
                <a:latin typeface="Arial"/>
                <a:cs typeface="Arial"/>
              </a:rPr>
              <a:t>Vorinostat</a:t>
            </a:r>
            <a:r>
              <a:rPr lang="tr-TR" sz="1800" spc="-15" dirty="0" smtClean="0">
                <a:solidFill>
                  <a:srgbClr val="808080"/>
                </a:solidFill>
                <a:latin typeface="Arial"/>
                <a:cs typeface="Arial"/>
              </a:rPr>
              <a:t> </a:t>
            </a:r>
            <a:r>
              <a:rPr lang="tr-TR" sz="1800" spc="-5" dirty="0" smtClean="0">
                <a:solidFill>
                  <a:srgbClr val="808080"/>
                </a:solidFill>
                <a:latin typeface="Arial"/>
                <a:cs typeface="Arial"/>
              </a:rPr>
              <a:t>(</a:t>
            </a:r>
            <a:r>
              <a:rPr lang="tr-TR" sz="1800" spc="-5" dirty="0" err="1" smtClean="0">
                <a:solidFill>
                  <a:srgbClr val="808080"/>
                </a:solidFill>
                <a:latin typeface="Arial"/>
                <a:cs typeface="Arial"/>
              </a:rPr>
              <a:t>histone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deacetylase</a:t>
            </a:r>
            <a:r>
              <a:rPr lang="tr-TR" sz="1800" spc="45" dirty="0" smtClean="0">
                <a:solidFill>
                  <a:srgbClr val="808080"/>
                </a:solidFill>
                <a:latin typeface="Arial"/>
                <a:cs typeface="Arial"/>
              </a:rPr>
              <a:t> </a:t>
            </a:r>
            <a:r>
              <a:rPr lang="tr-TR" sz="1800" spc="-5" dirty="0" err="1" smtClean="0">
                <a:solidFill>
                  <a:srgbClr val="808080"/>
                </a:solidFill>
                <a:latin typeface="Arial"/>
                <a:cs typeface="Arial"/>
              </a:rPr>
              <a:t>inhibitor</a:t>
            </a:r>
            <a:r>
              <a:rPr lang="tr-TR" sz="1800" spc="-5" dirty="0" smtClean="0">
                <a:solidFill>
                  <a:srgbClr val="808080"/>
                </a:solidFill>
                <a:latin typeface="Arial"/>
                <a:cs typeface="Arial"/>
              </a:rPr>
              <a:t>)</a:t>
            </a:r>
            <a:endParaRPr lang="tr-TR" sz="1800" dirty="0" smtClean="0">
              <a:latin typeface="Arial"/>
              <a:cs typeface="Arial"/>
            </a:endParaRPr>
          </a:p>
          <a:p>
            <a:endParaRPr lang="tr-TR" dirty="0" smtClean="0"/>
          </a:p>
          <a:p>
            <a:pPr marL="12700">
              <a:lnSpc>
                <a:spcPct val="100000"/>
              </a:lnSpc>
            </a:pPr>
            <a:r>
              <a:rPr lang="tr-TR" sz="1600" b="1" spc="-5" dirty="0" err="1" smtClean="0">
                <a:solidFill>
                  <a:srgbClr val="808080"/>
                </a:solidFill>
                <a:latin typeface="Arial"/>
                <a:cs typeface="Arial"/>
              </a:rPr>
              <a:t>Immunological</a:t>
            </a:r>
            <a:r>
              <a:rPr lang="tr-TR" sz="1600" b="1" spc="-5" dirty="0" smtClean="0">
                <a:solidFill>
                  <a:srgbClr val="808080"/>
                </a:solidFill>
                <a:latin typeface="Arial"/>
                <a:cs typeface="Arial"/>
              </a:rPr>
              <a:t> and</a:t>
            </a:r>
            <a:r>
              <a:rPr lang="tr-TR" sz="1600" b="1" dirty="0" smtClean="0">
                <a:solidFill>
                  <a:srgbClr val="808080"/>
                </a:solidFill>
                <a:latin typeface="Arial"/>
                <a:cs typeface="Arial"/>
              </a:rPr>
              <a:t> </a:t>
            </a:r>
            <a:r>
              <a:rPr lang="tr-TR" sz="1600" b="1" spc="-5" dirty="0" err="1" smtClean="0">
                <a:solidFill>
                  <a:srgbClr val="808080"/>
                </a:solidFill>
                <a:latin typeface="Arial"/>
                <a:cs typeface="Arial"/>
              </a:rPr>
              <a:t>Cellular</a:t>
            </a:r>
            <a:endParaRPr lang="tr-TR" sz="1600" dirty="0" smtClean="0">
              <a:latin typeface="Arial"/>
              <a:cs typeface="Arial"/>
            </a:endParaRPr>
          </a:p>
          <a:p>
            <a:pPr marL="367665" indent="-354965">
              <a:lnSpc>
                <a:spcPct val="100000"/>
              </a:lnSpc>
              <a:spcBef>
                <a:spcPts val="190"/>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Antithymocyte</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globulin</a:t>
            </a:r>
            <a:r>
              <a:rPr lang="tr-TR" sz="1600" spc="-5" dirty="0" smtClean="0">
                <a:solidFill>
                  <a:srgbClr val="808080"/>
                </a:solidFill>
                <a:latin typeface="Arial"/>
                <a:cs typeface="Arial"/>
              </a:rPr>
              <a:t> </a:t>
            </a:r>
            <a:r>
              <a:rPr lang="tr-TR" sz="1600" spc="-30" dirty="0" smtClean="0">
                <a:solidFill>
                  <a:srgbClr val="808080"/>
                </a:solidFill>
                <a:latin typeface="Arial"/>
                <a:cs typeface="Arial"/>
              </a:rPr>
              <a:t>(ATG,</a:t>
            </a:r>
            <a:r>
              <a:rPr lang="tr-TR" sz="1600" spc="-75" dirty="0" smtClean="0">
                <a:solidFill>
                  <a:srgbClr val="808080"/>
                </a:solidFill>
                <a:latin typeface="Arial"/>
                <a:cs typeface="Arial"/>
              </a:rPr>
              <a:t> </a:t>
            </a:r>
            <a:r>
              <a:rPr lang="tr-TR" sz="1600" spc="-5" dirty="0" smtClean="0">
                <a:solidFill>
                  <a:srgbClr val="808080"/>
                </a:solidFill>
                <a:latin typeface="Arial"/>
                <a:cs typeface="Arial"/>
              </a:rPr>
              <a:t>ALG)</a:t>
            </a:r>
            <a:endParaRPr lang="tr-TR" sz="1600" dirty="0" smtClean="0">
              <a:latin typeface="Arial"/>
              <a:cs typeface="Arial"/>
            </a:endParaRPr>
          </a:p>
          <a:p>
            <a:pPr>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Monoclonal</a:t>
            </a:r>
            <a:r>
              <a:rPr lang="tr-TR" sz="1600" spc="-40" dirty="0" smtClean="0">
                <a:solidFill>
                  <a:srgbClr val="808080"/>
                </a:solidFill>
                <a:latin typeface="Arial"/>
                <a:cs typeface="Arial"/>
              </a:rPr>
              <a:t> </a:t>
            </a:r>
            <a:r>
              <a:rPr lang="tr-TR" sz="1600" spc="-5" dirty="0" err="1" smtClean="0">
                <a:solidFill>
                  <a:srgbClr val="808080"/>
                </a:solidFill>
                <a:latin typeface="Arial"/>
                <a:cs typeface="Arial"/>
              </a:rPr>
              <a:t>antibodies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CD20:</a:t>
            </a:r>
            <a:r>
              <a:rPr lang="tr-TR" sz="1600" spc="-50" dirty="0" smtClean="0">
                <a:solidFill>
                  <a:srgbClr val="808080"/>
                </a:solidFill>
                <a:latin typeface="Arial"/>
                <a:cs typeface="Arial"/>
              </a:rPr>
              <a:t> </a:t>
            </a:r>
            <a:r>
              <a:rPr lang="tr-TR" sz="1600" spc="-5" dirty="0" err="1" smtClean="0">
                <a:solidFill>
                  <a:srgbClr val="808080"/>
                </a:solidFill>
                <a:latin typeface="Arial"/>
                <a:cs typeface="Arial"/>
              </a:rPr>
              <a:t>rituximab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CD52: </a:t>
            </a:r>
            <a:r>
              <a:rPr lang="tr-TR" sz="1600" spc="-5" dirty="0" err="1" smtClean="0">
                <a:solidFill>
                  <a:srgbClr val="808080"/>
                </a:solidFill>
                <a:latin typeface="Arial"/>
                <a:cs typeface="Arial"/>
              </a:rPr>
              <a:t>alemtuzamab</a:t>
            </a:r>
            <a:r>
              <a:rPr lang="tr-TR" sz="1600" spc="-20" dirty="0" smtClean="0">
                <a:solidFill>
                  <a:srgbClr val="808080"/>
                </a:solidFill>
                <a:latin typeface="Arial"/>
                <a:cs typeface="Arial"/>
              </a:rPr>
              <a:t> </a:t>
            </a:r>
            <a:r>
              <a:rPr lang="tr-TR" sz="1600" spc="-5" dirty="0" smtClean="0">
                <a:solidFill>
                  <a:srgbClr val="808080"/>
                </a:solidFill>
                <a:latin typeface="Arial"/>
                <a:cs typeface="Arial"/>
              </a:rPr>
              <a:t>(</a:t>
            </a:r>
            <a:r>
              <a:rPr lang="tr-TR" sz="1600" spc="-5" dirty="0" err="1" smtClean="0">
                <a:solidFill>
                  <a:srgbClr val="808080"/>
                </a:solidFill>
                <a:latin typeface="Arial"/>
                <a:cs typeface="Arial"/>
              </a:rPr>
              <a:t>Campath</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 </a:t>
            </a:r>
            <a:r>
              <a:rPr lang="tr-TR" sz="1600" spc="-5" dirty="0" err="1" smtClean="0">
                <a:solidFill>
                  <a:srgbClr val="808080"/>
                </a:solidFill>
                <a:latin typeface="Arial"/>
                <a:cs typeface="Arial"/>
              </a:rPr>
              <a:t>alefacept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Blocks</a:t>
            </a:r>
            <a:r>
              <a:rPr lang="tr-TR" sz="1600" spc="-5" dirty="0" smtClean="0">
                <a:solidFill>
                  <a:srgbClr val="808080"/>
                </a:solidFill>
                <a:latin typeface="Arial"/>
                <a:cs typeface="Arial"/>
              </a:rPr>
              <a:t> </a:t>
            </a:r>
            <a:r>
              <a:rPr lang="tr-TR" sz="1600" spc="-15" dirty="0" smtClean="0">
                <a:solidFill>
                  <a:srgbClr val="808080"/>
                </a:solidFill>
                <a:latin typeface="Arial"/>
                <a:cs typeface="Arial"/>
              </a:rPr>
              <a:t>CD3-LFA3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interaction</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CD3: OKT3,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visilizumab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CD147:</a:t>
            </a:r>
            <a:r>
              <a:rPr lang="tr-TR" sz="1600" spc="-155" dirty="0" smtClean="0">
                <a:solidFill>
                  <a:srgbClr val="808080"/>
                </a:solidFill>
                <a:latin typeface="Arial"/>
                <a:cs typeface="Arial"/>
              </a:rPr>
              <a:t> </a:t>
            </a:r>
            <a:r>
              <a:rPr lang="tr-TR" sz="1600" spc="-5" dirty="0" smtClean="0">
                <a:solidFill>
                  <a:srgbClr val="808080"/>
                </a:solidFill>
                <a:latin typeface="Arial"/>
                <a:cs typeface="Arial"/>
              </a:rPr>
              <a:t>ABX-CBL</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TNF: </a:t>
            </a:r>
            <a:r>
              <a:rPr lang="tr-TR" sz="1600" spc="-5" dirty="0" err="1" smtClean="0">
                <a:solidFill>
                  <a:srgbClr val="808080"/>
                </a:solidFill>
                <a:latin typeface="Arial"/>
                <a:cs typeface="Arial"/>
              </a:rPr>
              <a:t>infliximab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etanercept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adalimumab</a:t>
            </a:r>
            <a:r>
              <a:rPr lang="tr-TR" sz="1600" spc="-5" dirty="0" smtClean="0">
                <a:solidFill>
                  <a:srgbClr val="808080"/>
                </a:solidFill>
                <a:latin typeface="Arial"/>
                <a:cs typeface="Arial"/>
              </a:rPr>
              <a:t>,</a:t>
            </a:r>
            <a:r>
              <a:rPr lang="tr-TR" sz="1600" spc="85" dirty="0" smtClean="0">
                <a:solidFill>
                  <a:srgbClr val="808080"/>
                </a:solidFill>
                <a:latin typeface="Arial"/>
                <a:cs typeface="Arial"/>
              </a:rPr>
              <a:t> </a:t>
            </a:r>
            <a:r>
              <a:rPr lang="tr-TR" sz="1600" spc="-5" dirty="0" err="1" smtClean="0">
                <a:solidFill>
                  <a:srgbClr val="808080"/>
                </a:solidFill>
                <a:latin typeface="Arial"/>
                <a:cs typeface="Arial"/>
              </a:rPr>
              <a:t>certolizumab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IL2/IL2R (CD25): </a:t>
            </a:r>
            <a:r>
              <a:rPr lang="tr-TR" sz="1600" spc="-5" dirty="0" err="1" smtClean="0">
                <a:solidFill>
                  <a:srgbClr val="808080"/>
                </a:solidFill>
                <a:latin typeface="Arial"/>
                <a:cs typeface="Arial"/>
              </a:rPr>
              <a:t>dacluzamab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inolimomab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basiliximab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denileukin</a:t>
            </a:r>
            <a:r>
              <a:rPr lang="tr-TR" sz="1600" spc="100" dirty="0" smtClean="0">
                <a:solidFill>
                  <a:srgbClr val="808080"/>
                </a:solidFill>
                <a:latin typeface="Arial"/>
                <a:cs typeface="Arial"/>
              </a:rPr>
              <a:t> </a:t>
            </a:r>
            <a:r>
              <a:rPr lang="tr-TR" sz="1600" spc="-5" dirty="0" err="1" smtClean="0">
                <a:solidFill>
                  <a:srgbClr val="808080"/>
                </a:solidFill>
                <a:latin typeface="Arial"/>
                <a:cs typeface="Arial"/>
              </a:rPr>
              <a:t>diftitox</a:t>
            </a:r>
            <a:endParaRPr lang="tr-TR" sz="1600" dirty="0" smtClean="0">
              <a:latin typeface="Arial"/>
              <a:cs typeface="Arial"/>
            </a:endParaRPr>
          </a:p>
          <a:p>
            <a:pPr lvl="1">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Extracorporeal</a:t>
            </a:r>
            <a:r>
              <a:rPr lang="tr-TR" sz="1600" dirty="0" smtClean="0">
                <a:solidFill>
                  <a:srgbClr val="808080"/>
                </a:solidFill>
                <a:latin typeface="Arial"/>
                <a:cs typeface="Arial"/>
              </a:rPr>
              <a:t> </a:t>
            </a:r>
            <a:r>
              <a:rPr lang="tr-TR" sz="1600" spc="-5" dirty="0" err="1" smtClean="0">
                <a:solidFill>
                  <a:srgbClr val="808080"/>
                </a:solidFill>
                <a:latin typeface="Arial"/>
                <a:cs typeface="Arial"/>
              </a:rPr>
              <a:t>photophoresis</a:t>
            </a:r>
            <a:endParaRPr lang="tr-TR" sz="1600" dirty="0" smtClean="0">
              <a:latin typeface="Arial"/>
              <a:cs typeface="Arial"/>
            </a:endParaRPr>
          </a:p>
          <a:p>
            <a:pPr>
              <a:lnSpc>
                <a:spcPct val="100000"/>
              </a:lnSpc>
              <a:buClr>
                <a:srgbClr val="333399"/>
              </a:buClr>
              <a:buFont typeface="Wingdings"/>
              <a:buChar char=""/>
            </a:pPr>
            <a:endParaRPr lang="tr-TR" sz="200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Cellular</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20" dirty="0" smtClean="0">
                <a:solidFill>
                  <a:srgbClr val="808080"/>
                </a:solidFill>
                <a:latin typeface="Arial"/>
                <a:cs typeface="Arial"/>
              </a:rPr>
              <a:t>T-</a:t>
            </a:r>
            <a:r>
              <a:rPr lang="tr-TR" sz="1600" spc="-20" dirty="0" err="1" smtClean="0">
                <a:solidFill>
                  <a:srgbClr val="808080"/>
                </a:solidFill>
                <a:latin typeface="Arial"/>
                <a:cs typeface="Arial"/>
              </a:rPr>
              <a:t>cell</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depletion</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Mesenchymal </a:t>
            </a:r>
            <a:r>
              <a:rPr lang="tr-TR" sz="1600" spc="-5" dirty="0" err="1" smtClean="0">
                <a:solidFill>
                  <a:srgbClr val="808080"/>
                </a:solidFill>
                <a:latin typeface="Arial"/>
                <a:cs typeface="Arial"/>
              </a:rPr>
              <a:t>stem</a:t>
            </a:r>
            <a:r>
              <a:rPr lang="tr-TR" sz="1600" spc="-2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5"/>
              </a:spcBef>
              <a:buClr>
                <a:srgbClr val="333399"/>
              </a:buClr>
              <a:buSzPct val="75000"/>
              <a:buFont typeface="Wingdings"/>
              <a:buChar char=""/>
              <a:tabLst>
                <a:tab pos="824865" algn="l"/>
                <a:tab pos="825500" algn="l"/>
              </a:tabLst>
            </a:pPr>
            <a:r>
              <a:rPr lang="tr-TR" sz="1600" spc="-10" dirty="0" smtClean="0">
                <a:solidFill>
                  <a:srgbClr val="808080"/>
                </a:solidFill>
                <a:latin typeface="Arial"/>
                <a:cs typeface="Arial"/>
              </a:rPr>
              <a:t>T-</a:t>
            </a:r>
            <a:r>
              <a:rPr lang="tr-TR" sz="1600" spc="-10" dirty="0" err="1" smtClean="0">
                <a:solidFill>
                  <a:srgbClr val="808080"/>
                </a:solidFill>
                <a:latin typeface="Arial"/>
                <a:cs typeface="Arial"/>
              </a:rPr>
              <a:t>regulatory</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err="1" smtClean="0">
                <a:solidFill>
                  <a:srgbClr val="808080"/>
                </a:solidFill>
                <a:latin typeface="Arial"/>
                <a:cs typeface="Arial"/>
              </a:rPr>
              <a:t>Suicide</a:t>
            </a:r>
            <a:r>
              <a:rPr lang="tr-TR" sz="1600" spc="-5" dirty="0" smtClean="0">
                <a:solidFill>
                  <a:srgbClr val="808080"/>
                </a:solidFill>
                <a:latin typeface="Arial"/>
                <a:cs typeface="Arial"/>
              </a:rPr>
              <a:t> gene </a:t>
            </a:r>
            <a:r>
              <a:rPr lang="tr-TR" sz="1600" spc="-5" dirty="0" err="1" smtClean="0">
                <a:solidFill>
                  <a:srgbClr val="808080"/>
                </a:solidFill>
                <a:latin typeface="Arial"/>
                <a:cs typeface="Arial"/>
              </a:rPr>
              <a:t>therapy</a:t>
            </a:r>
            <a:r>
              <a:rPr lang="tr-TR" sz="1600" spc="-5" dirty="0" smtClean="0">
                <a:solidFill>
                  <a:srgbClr val="808080"/>
                </a:solidFill>
                <a:latin typeface="Arial"/>
                <a:cs typeface="Arial"/>
              </a:rPr>
              <a:t> of </a:t>
            </a:r>
            <a:r>
              <a:rPr lang="tr-TR" sz="1600" spc="-5" dirty="0" err="1" smtClean="0">
                <a:solidFill>
                  <a:srgbClr val="808080"/>
                </a:solidFill>
                <a:latin typeface="Arial"/>
                <a:cs typeface="Arial"/>
              </a:rPr>
              <a:t>donor</a:t>
            </a:r>
            <a:r>
              <a:rPr lang="tr-TR" sz="1600" spc="-20" dirty="0" smtClean="0">
                <a:solidFill>
                  <a:srgbClr val="808080"/>
                </a:solidFill>
                <a:latin typeface="Arial"/>
                <a:cs typeface="Arial"/>
              </a:rPr>
              <a:t> </a:t>
            </a:r>
            <a:r>
              <a:rPr lang="tr-TR" sz="1600" spc="-15" dirty="0" smtClean="0">
                <a:solidFill>
                  <a:srgbClr val="808080"/>
                </a:solidFill>
                <a:latin typeface="Arial"/>
                <a:cs typeface="Arial"/>
              </a:rPr>
              <a:t>T-</a:t>
            </a:r>
            <a:r>
              <a:rPr lang="tr-TR" sz="1600" spc="-15" dirty="0" err="1" smtClean="0">
                <a:solidFill>
                  <a:srgbClr val="808080"/>
                </a:solidFill>
                <a:latin typeface="Arial"/>
                <a:cs typeface="Arial"/>
              </a:rPr>
              <a:t>cells</a:t>
            </a:r>
            <a:endParaRPr lang="tr-TR" sz="16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43</a:t>
            </a:fld>
            <a:endParaRPr lang="tr-T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55000" lnSpcReduction="20000"/>
          </a:bodyPr>
          <a:lstStyle/>
          <a:p>
            <a:pPr marL="12700">
              <a:lnSpc>
                <a:spcPct val="100000"/>
              </a:lnSpc>
            </a:pPr>
            <a:r>
              <a:rPr lang="tr-TR" sz="1800" b="1" spc="-5" dirty="0" err="1" smtClean="0">
                <a:solidFill>
                  <a:srgbClr val="808080"/>
                </a:solidFill>
                <a:latin typeface="Arial"/>
                <a:cs typeface="Arial"/>
              </a:rPr>
              <a:t>Pharmacological</a:t>
            </a:r>
            <a:endParaRPr lang="tr-TR" sz="1800" dirty="0" smtClean="0">
              <a:latin typeface="Arial"/>
              <a:cs typeface="Arial"/>
            </a:endParaRPr>
          </a:p>
          <a:p>
            <a:pPr marL="367665" indent="-354965">
              <a:lnSpc>
                <a:spcPct val="100000"/>
              </a:lnSpc>
              <a:spcBef>
                <a:spcPts val="21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Immunosuppression</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err="1" smtClean="0">
                <a:solidFill>
                  <a:srgbClr val="808080"/>
                </a:solidFill>
                <a:latin typeface="Arial"/>
                <a:cs typeface="Arial"/>
              </a:rPr>
              <a:t>Corticosteroids</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5" dirty="0" smtClean="0">
                <a:solidFill>
                  <a:srgbClr val="808080"/>
                </a:solidFill>
                <a:latin typeface="Arial"/>
                <a:cs typeface="Arial"/>
              </a:rPr>
              <a:t>Methotrexate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ts val="2055"/>
              </a:lnSpc>
              <a:spcBef>
                <a:spcPts val="5"/>
              </a:spcBef>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Inhibition</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cytoplasmic</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calcineurine</a:t>
            </a:r>
            <a:r>
              <a:rPr lang="tr-TR" sz="1800" spc="-5" dirty="0" smtClean="0">
                <a:solidFill>
                  <a:srgbClr val="808080"/>
                </a:solidFill>
                <a:latin typeface="Arial"/>
                <a:cs typeface="Arial"/>
              </a:rPr>
              <a:t> </a:t>
            </a:r>
            <a:r>
              <a:rPr lang="tr-TR" sz="1800" spc="-10" dirty="0" smtClean="0">
                <a:solidFill>
                  <a:srgbClr val="808080"/>
                </a:solidFill>
                <a:latin typeface="Arial"/>
                <a:cs typeface="Arial"/>
              </a:rPr>
              <a:t>(</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involved</a:t>
            </a:r>
            <a:r>
              <a:rPr lang="tr-TR" sz="1800" spc="-5" dirty="0" smtClean="0">
                <a:solidFill>
                  <a:srgbClr val="808080"/>
                </a:solidFill>
                <a:latin typeface="Arial"/>
                <a:cs typeface="Arial"/>
              </a:rPr>
              <a:t> in</a:t>
            </a:r>
            <a:r>
              <a:rPr lang="tr-TR" sz="1800" spc="155" dirty="0" smtClean="0">
                <a:solidFill>
                  <a:srgbClr val="808080"/>
                </a:solidFill>
                <a:latin typeface="Arial"/>
                <a:cs typeface="Arial"/>
              </a:rPr>
              <a:t> </a:t>
            </a:r>
            <a:r>
              <a:rPr lang="tr-TR" sz="1800" spc="-20" dirty="0" smtClean="0">
                <a:solidFill>
                  <a:srgbClr val="808080"/>
                </a:solidFill>
                <a:latin typeface="Arial"/>
                <a:cs typeface="Arial"/>
              </a:rPr>
              <a:t>T-</a:t>
            </a:r>
            <a:r>
              <a:rPr lang="tr-TR" sz="1800" spc="-20" dirty="0" err="1" smtClean="0">
                <a:solidFill>
                  <a:srgbClr val="808080"/>
                </a:solidFill>
                <a:latin typeface="Arial"/>
                <a:cs typeface="Arial"/>
              </a:rPr>
              <a:t>cell</a:t>
            </a:r>
            <a:endParaRPr lang="tr-TR" sz="1800" dirty="0" smtClean="0">
              <a:latin typeface="Arial"/>
              <a:cs typeface="Arial"/>
            </a:endParaRPr>
          </a:p>
          <a:p>
            <a:pPr marR="5794375" algn="ctr">
              <a:lnSpc>
                <a:spcPts val="2055"/>
              </a:lnSpc>
            </a:pPr>
            <a:r>
              <a:rPr lang="tr-TR" sz="1800" spc="-5" dirty="0" err="1" smtClean="0">
                <a:solidFill>
                  <a:srgbClr val="808080"/>
                </a:solidFill>
                <a:latin typeface="Arial"/>
                <a:cs typeface="Arial"/>
              </a:rPr>
              <a:t>activation</a:t>
            </a:r>
            <a:r>
              <a:rPr lang="tr-TR" sz="1800" spc="-5" dirty="0" smtClean="0">
                <a:solidFill>
                  <a:srgbClr val="808080"/>
                </a:solidFill>
                <a:latin typeface="Arial"/>
                <a:cs typeface="Arial"/>
              </a:rPr>
              <a:t>)</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10" dirty="0" err="1" smtClean="0">
                <a:solidFill>
                  <a:srgbClr val="808080"/>
                </a:solidFill>
                <a:latin typeface="Arial"/>
                <a:cs typeface="Arial"/>
              </a:rPr>
              <a:t>Cyclosporine</a:t>
            </a:r>
            <a:endParaRPr lang="tr-TR" sz="1800" dirty="0" smtClean="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z="1800" spc="-25" dirty="0" err="1" smtClean="0">
                <a:solidFill>
                  <a:srgbClr val="808080"/>
                </a:solidFill>
                <a:latin typeface="Arial"/>
                <a:cs typeface="Arial"/>
              </a:rPr>
              <a:t>Tacrolimus</a:t>
            </a:r>
            <a:r>
              <a:rPr lang="tr-TR" sz="1800" spc="-4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0" dirty="0" err="1" smtClean="0">
                <a:solidFill>
                  <a:srgbClr val="808080"/>
                </a:solidFill>
                <a:latin typeface="Arial"/>
                <a:cs typeface="Arial"/>
              </a:rPr>
              <a:t>Mycophenylate</a:t>
            </a:r>
            <a:r>
              <a:rPr lang="tr-TR" sz="1800" spc="40" dirty="0" smtClean="0">
                <a:solidFill>
                  <a:srgbClr val="808080"/>
                </a:solidFill>
                <a:latin typeface="Arial"/>
                <a:cs typeface="Arial"/>
              </a:rPr>
              <a:t> </a:t>
            </a:r>
            <a:r>
              <a:rPr lang="tr-TR" sz="1800" spc="-5" dirty="0" smtClean="0">
                <a:solidFill>
                  <a:srgbClr val="808080"/>
                </a:solidFill>
                <a:latin typeface="Arial"/>
                <a:cs typeface="Arial"/>
              </a:rPr>
              <a:t>mofetil</a:t>
            </a:r>
            <a:endParaRPr lang="tr-TR" sz="1800" dirty="0" smtClean="0">
              <a:latin typeface="Arial"/>
              <a:cs typeface="Arial"/>
            </a:endParaRPr>
          </a:p>
          <a:p>
            <a:pPr marL="824865" marR="5080" lvl="1" indent="-354965">
              <a:lnSpc>
                <a:spcPts val="1939"/>
              </a:lnSpc>
              <a:spcBef>
                <a:spcPts val="465"/>
              </a:spcBef>
              <a:buClr>
                <a:srgbClr val="333399"/>
              </a:buClr>
              <a:buSzPct val="75000"/>
              <a:buFont typeface="Wingdings"/>
              <a:buChar char=""/>
              <a:tabLst>
                <a:tab pos="824865" algn="l"/>
                <a:tab pos="825500" algn="l"/>
              </a:tabLst>
            </a:pPr>
            <a:r>
              <a:rPr lang="tr-TR" sz="1800" dirty="0" err="1" smtClean="0">
                <a:solidFill>
                  <a:srgbClr val="808080"/>
                </a:solidFill>
                <a:latin typeface="Arial"/>
                <a:cs typeface="Arial"/>
              </a:rPr>
              <a:t>Active</a:t>
            </a:r>
            <a:r>
              <a:rPr lang="tr-TR" sz="1800" dirty="0" smtClean="0">
                <a:solidFill>
                  <a:srgbClr val="808080"/>
                </a:solidFill>
                <a:latin typeface="Arial"/>
                <a:cs typeface="Arial"/>
              </a:rPr>
              <a:t> </a:t>
            </a:r>
            <a:r>
              <a:rPr lang="tr-TR" sz="1800" spc="-5" dirty="0" err="1" smtClean="0">
                <a:solidFill>
                  <a:srgbClr val="808080"/>
                </a:solidFill>
                <a:latin typeface="Arial"/>
                <a:cs typeface="Arial"/>
              </a:rPr>
              <a:t>compound</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mycophenolic</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acid</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Inhibits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inosine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monophosphate</a:t>
            </a:r>
            <a:r>
              <a:rPr lang="tr-TR" sz="1800" spc="-5" dirty="0" smtClean="0">
                <a:solidFill>
                  <a:srgbClr val="808080"/>
                </a:solidFill>
                <a:latin typeface="Arial"/>
                <a:cs typeface="Arial"/>
              </a:rPr>
              <a:t> </a:t>
            </a:r>
            <a:r>
              <a:rPr lang="tr-TR" sz="1800" spc="-10" dirty="0" err="1" smtClean="0">
                <a:solidFill>
                  <a:srgbClr val="808080"/>
                </a:solidFill>
                <a:latin typeface="Arial"/>
                <a:cs typeface="Arial"/>
              </a:rPr>
              <a:t>dehydrogenase</a:t>
            </a:r>
            <a:r>
              <a:rPr lang="tr-TR" sz="1800" spc="-10" dirty="0" smtClean="0">
                <a:solidFill>
                  <a:srgbClr val="808080"/>
                </a:solidFill>
                <a:latin typeface="Arial"/>
                <a:cs typeface="Arial"/>
              </a:rPr>
              <a:t> (</a:t>
            </a:r>
            <a:r>
              <a:rPr lang="tr-TR" sz="1800" spc="-10" dirty="0" err="1" smtClean="0">
                <a:solidFill>
                  <a:srgbClr val="808080"/>
                </a:solidFill>
                <a:latin typeface="Arial"/>
                <a:cs typeface="Arial"/>
              </a:rPr>
              <a:t>enzyme</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essential</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de </a:t>
            </a:r>
            <a:r>
              <a:rPr lang="tr-TR" sz="1800" spc="-5" dirty="0" err="1" smtClean="0">
                <a:solidFill>
                  <a:srgbClr val="808080"/>
                </a:solidFill>
                <a:latin typeface="Arial"/>
                <a:cs typeface="Arial"/>
              </a:rPr>
              <a:t>novo</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synthesis</a:t>
            </a:r>
            <a:r>
              <a:rPr lang="tr-TR" sz="1800" spc="-5" dirty="0" smtClean="0">
                <a:solidFill>
                  <a:srgbClr val="808080"/>
                </a:solidFill>
                <a:latin typeface="Arial"/>
                <a:cs typeface="Arial"/>
              </a:rPr>
              <a:t> </a:t>
            </a:r>
            <a:r>
              <a:rPr lang="tr-TR" sz="1800" dirty="0" smtClean="0">
                <a:solidFill>
                  <a:srgbClr val="808080"/>
                </a:solidFill>
                <a:latin typeface="Arial"/>
                <a:cs typeface="Arial"/>
              </a:rPr>
              <a:t>of </a:t>
            </a:r>
            <a:r>
              <a:rPr lang="tr-TR" sz="1800" spc="-5" dirty="0" err="1" smtClean="0">
                <a:solidFill>
                  <a:srgbClr val="808080"/>
                </a:solidFill>
                <a:latin typeface="Arial"/>
                <a:cs typeface="Arial"/>
              </a:rPr>
              <a:t>guanosine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nucleotides</a:t>
            </a:r>
            <a:r>
              <a:rPr lang="tr-TR" sz="1800" spc="-5" dirty="0" smtClean="0">
                <a:solidFill>
                  <a:srgbClr val="808080"/>
                </a:solidFill>
                <a:latin typeface="Arial"/>
                <a:cs typeface="Arial"/>
              </a:rPr>
              <a:t>) and </a:t>
            </a:r>
            <a:r>
              <a:rPr lang="tr-TR" sz="1800" spc="-5" dirty="0" err="1" smtClean="0">
                <a:solidFill>
                  <a:srgbClr val="808080"/>
                </a:solidFill>
                <a:latin typeface="Arial"/>
                <a:cs typeface="Arial"/>
              </a:rPr>
              <a:t>terminates</a:t>
            </a:r>
            <a:r>
              <a:rPr lang="tr-TR" sz="1800" spc="-5" dirty="0" smtClean="0">
                <a:solidFill>
                  <a:srgbClr val="808080"/>
                </a:solidFill>
                <a:latin typeface="Arial"/>
                <a:cs typeface="Arial"/>
              </a:rPr>
              <a:t> DNA</a:t>
            </a:r>
            <a:r>
              <a:rPr lang="tr-TR" sz="1800" spc="-10" dirty="0" smtClean="0">
                <a:solidFill>
                  <a:srgbClr val="808080"/>
                </a:solidFill>
                <a:latin typeface="Arial"/>
                <a:cs typeface="Arial"/>
              </a:rPr>
              <a:t> </a:t>
            </a:r>
            <a:r>
              <a:rPr lang="tr-TR" sz="1800" spc="-5" dirty="0" err="1" smtClean="0">
                <a:solidFill>
                  <a:srgbClr val="808080"/>
                </a:solidFill>
                <a:latin typeface="Arial"/>
                <a:cs typeface="Arial"/>
              </a:rPr>
              <a:t>synthesis</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800" spc="-5" dirty="0" err="1" smtClean="0">
                <a:solidFill>
                  <a:srgbClr val="808080"/>
                </a:solidFill>
                <a:latin typeface="Arial"/>
                <a:cs typeface="Arial"/>
              </a:rPr>
              <a:t>Sirolimus</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binds</a:t>
            </a:r>
            <a:r>
              <a:rPr lang="tr-TR" sz="1800" spc="-5" dirty="0" smtClean="0">
                <a:solidFill>
                  <a:srgbClr val="808080"/>
                </a:solidFill>
                <a:latin typeface="Arial"/>
                <a:cs typeface="Arial"/>
              </a:rPr>
              <a:t> </a:t>
            </a:r>
            <a:r>
              <a:rPr lang="tr-TR" sz="1800" dirty="0" smtClean="0">
                <a:solidFill>
                  <a:srgbClr val="808080"/>
                </a:solidFill>
                <a:latin typeface="Arial"/>
                <a:cs typeface="Arial"/>
              </a:rPr>
              <a:t>to </a:t>
            </a:r>
            <a:r>
              <a:rPr lang="tr-TR" sz="1800" spc="-5" dirty="0" smtClean="0">
                <a:solidFill>
                  <a:srgbClr val="808080"/>
                </a:solidFill>
                <a:latin typeface="Arial"/>
                <a:cs typeface="Arial"/>
              </a:rPr>
              <a:t>FKBP12) </a:t>
            </a:r>
            <a:r>
              <a:rPr lang="tr-TR" sz="1800" dirty="0" smtClean="0">
                <a:solidFill>
                  <a:srgbClr val="808080"/>
                </a:solidFill>
                <a:latin typeface="Arial"/>
                <a:cs typeface="Arial"/>
              </a:rPr>
              <a:t>can be </a:t>
            </a:r>
            <a:r>
              <a:rPr lang="tr-TR" sz="1800" spc="-5" dirty="0" err="1" smtClean="0">
                <a:solidFill>
                  <a:srgbClr val="808080"/>
                </a:solidFill>
                <a:latin typeface="Arial"/>
                <a:cs typeface="Arial"/>
              </a:rPr>
              <a:t>used</a:t>
            </a:r>
            <a:r>
              <a:rPr lang="tr-TR" sz="1800" spc="-5" dirty="0" smtClean="0">
                <a:solidFill>
                  <a:srgbClr val="808080"/>
                </a:solidFill>
                <a:latin typeface="Arial"/>
                <a:cs typeface="Arial"/>
              </a:rPr>
              <a:t> </a:t>
            </a:r>
            <a:r>
              <a:rPr lang="tr-TR" sz="1800" dirty="0" smtClean="0">
                <a:solidFill>
                  <a:srgbClr val="808080"/>
                </a:solidFill>
                <a:latin typeface="Arial"/>
                <a:cs typeface="Arial"/>
              </a:rPr>
              <a:t>in </a:t>
            </a:r>
            <a:r>
              <a:rPr lang="tr-TR" sz="1800" spc="-5" dirty="0" err="1" smtClean="0">
                <a:solidFill>
                  <a:srgbClr val="808080"/>
                </a:solidFill>
                <a:latin typeface="Arial"/>
                <a:cs typeface="Arial"/>
              </a:rPr>
              <a:t>combination</a:t>
            </a:r>
            <a:r>
              <a:rPr lang="tr-TR" sz="1800" spc="-5" dirty="0" smtClean="0">
                <a:solidFill>
                  <a:srgbClr val="808080"/>
                </a:solidFill>
                <a:latin typeface="Arial"/>
                <a:cs typeface="Arial"/>
              </a:rPr>
              <a:t> </a:t>
            </a:r>
            <a:r>
              <a:rPr lang="tr-TR" sz="1800" spc="-15" dirty="0" err="1" smtClean="0">
                <a:solidFill>
                  <a:srgbClr val="808080"/>
                </a:solidFill>
                <a:latin typeface="Arial"/>
                <a:cs typeface="Arial"/>
              </a:rPr>
              <a:t>with</a:t>
            </a:r>
            <a:r>
              <a:rPr lang="tr-TR" sz="1800" spc="75" dirty="0" smtClean="0">
                <a:solidFill>
                  <a:srgbClr val="808080"/>
                </a:solidFill>
                <a:latin typeface="Arial"/>
                <a:cs typeface="Arial"/>
              </a:rPr>
              <a:t> </a:t>
            </a:r>
            <a:r>
              <a:rPr lang="tr-TR" sz="1800" spc="-5" dirty="0" smtClean="0">
                <a:solidFill>
                  <a:srgbClr val="808080"/>
                </a:solidFill>
                <a:latin typeface="Arial"/>
                <a:cs typeface="Arial"/>
              </a:rPr>
              <a:t>FK506</a:t>
            </a:r>
            <a:endParaRPr lang="tr-TR" sz="1800" dirty="0" smtClean="0">
              <a:latin typeface="Arial"/>
              <a:cs typeface="Arial"/>
            </a:endParaRPr>
          </a:p>
          <a:p>
            <a:pPr>
              <a:lnSpc>
                <a:spcPct val="100000"/>
              </a:lnSpc>
              <a:buClr>
                <a:srgbClr val="333399"/>
              </a:buClr>
              <a:buFont typeface="Wingdings"/>
              <a:buChar char=""/>
            </a:pPr>
            <a:endParaRPr lang="tr-TR" sz="225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800" spc="-15" dirty="0" err="1" smtClean="0">
                <a:solidFill>
                  <a:srgbClr val="808080"/>
                </a:solidFill>
                <a:latin typeface="Arial"/>
                <a:cs typeface="Arial"/>
              </a:rPr>
              <a:t>Vorinostat</a:t>
            </a:r>
            <a:r>
              <a:rPr lang="tr-TR" sz="1800" spc="-15" dirty="0" smtClean="0">
                <a:solidFill>
                  <a:srgbClr val="808080"/>
                </a:solidFill>
                <a:latin typeface="Arial"/>
                <a:cs typeface="Arial"/>
              </a:rPr>
              <a:t> </a:t>
            </a:r>
            <a:r>
              <a:rPr lang="tr-TR" sz="1800" spc="-5" dirty="0" smtClean="0">
                <a:solidFill>
                  <a:srgbClr val="808080"/>
                </a:solidFill>
                <a:latin typeface="Arial"/>
                <a:cs typeface="Arial"/>
              </a:rPr>
              <a:t>(</a:t>
            </a:r>
            <a:r>
              <a:rPr lang="tr-TR" sz="1800" spc="-5" dirty="0" err="1" smtClean="0">
                <a:solidFill>
                  <a:srgbClr val="808080"/>
                </a:solidFill>
                <a:latin typeface="Arial"/>
                <a:cs typeface="Arial"/>
              </a:rPr>
              <a:t>histone</a:t>
            </a:r>
            <a:r>
              <a:rPr lang="tr-TR" sz="1800" spc="-5" dirty="0" smtClean="0">
                <a:solidFill>
                  <a:srgbClr val="808080"/>
                </a:solidFill>
                <a:latin typeface="Arial"/>
                <a:cs typeface="Arial"/>
              </a:rPr>
              <a:t> </a:t>
            </a:r>
            <a:r>
              <a:rPr lang="tr-TR" sz="1800" spc="-5" dirty="0" err="1" smtClean="0">
                <a:solidFill>
                  <a:srgbClr val="808080"/>
                </a:solidFill>
                <a:latin typeface="Arial"/>
                <a:cs typeface="Arial"/>
              </a:rPr>
              <a:t>deacetylase</a:t>
            </a:r>
            <a:r>
              <a:rPr lang="tr-TR" sz="1800" spc="45" dirty="0" smtClean="0">
                <a:solidFill>
                  <a:srgbClr val="808080"/>
                </a:solidFill>
                <a:latin typeface="Arial"/>
                <a:cs typeface="Arial"/>
              </a:rPr>
              <a:t> </a:t>
            </a:r>
            <a:r>
              <a:rPr lang="tr-TR" sz="1800" spc="-5" dirty="0" err="1" smtClean="0">
                <a:solidFill>
                  <a:srgbClr val="808080"/>
                </a:solidFill>
                <a:latin typeface="Arial"/>
                <a:cs typeface="Arial"/>
              </a:rPr>
              <a:t>inhibitor</a:t>
            </a:r>
            <a:r>
              <a:rPr lang="tr-TR" sz="1800" spc="-5" dirty="0" smtClean="0">
                <a:solidFill>
                  <a:srgbClr val="808080"/>
                </a:solidFill>
                <a:latin typeface="Arial"/>
                <a:cs typeface="Arial"/>
              </a:rPr>
              <a:t>)</a:t>
            </a:r>
            <a:endParaRPr lang="tr-TR" sz="1800" dirty="0" smtClean="0">
              <a:latin typeface="Arial"/>
              <a:cs typeface="Arial"/>
            </a:endParaRPr>
          </a:p>
          <a:p>
            <a:endParaRPr lang="tr-TR" dirty="0" smtClean="0"/>
          </a:p>
          <a:p>
            <a:pPr marL="12700">
              <a:lnSpc>
                <a:spcPct val="100000"/>
              </a:lnSpc>
            </a:pPr>
            <a:r>
              <a:rPr lang="tr-TR" sz="1600" b="1" spc="-5" dirty="0" err="1" smtClean="0">
                <a:solidFill>
                  <a:srgbClr val="808080"/>
                </a:solidFill>
                <a:latin typeface="Arial"/>
                <a:cs typeface="Arial"/>
              </a:rPr>
              <a:t>Immunological</a:t>
            </a:r>
            <a:r>
              <a:rPr lang="tr-TR" sz="1600" b="1" spc="-5" dirty="0" smtClean="0">
                <a:solidFill>
                  <a:srgbClr val="808080"/>
                </a:solidFill>
                <a:latin typeface="Arial"/>
                <a:cs typeface="Arial"/>
              </a:rPr>
              <a:t> and</a:t>
            </a:r>
            <a:r>
              <a:rPr lang="tr-TR" sz="1600" b="1" dirty="0" smtClean="0">
                <a:solidFill>
                  <a:srgbClr val="808080"/>
                </a:solidFill>
                <a:latin typeface="Arial"/>
                <a:cs typeface="Arial"/>
              </a:rPr>
              <a:t> </a:t>
            </a:r>
            <a:r>
              <a:rPr lang="tr-TR" sz="1600" b="1" spc="-5" dirty="0" err="1" smtClean="0">
                <a:solidFill>
                  <a:srgbClr val="808080"/>
                </a:solidFill>
                <a:latin typeface="Arial"/>
                <a:cs typeface="Arial"/>
              </a:rPr>
              <a:t>Cellular</a:t>
            </a:r>
            <a:endParaRPr lang="tr-TR" sz="1600" dirty="0" smtClean="0">
              <a:latin typeface="Arial"/>
              <a:cs typeface="Arial"/>
            </a:endParaRPr>
          </a:p>
          <a:p>
            <a:pPr marL="367665" indent="-354965">
              <a:lnSpc>
                <a:spcPct val="100000"/>
              </a:lnSpc>
              <a:spcBef>
                <a:spcPts val="190"/>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Antithymocyte</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globulin</a:t>
            </a:r>
            <a:r>
              <a:rPr lang="tr-TR" sz="1600" spc="-5" dirty="0" smtClean="0">
                <a:solidFill>
                  <a:srgbClr val="808080"/>
                </a:solidFill>
                <a:latin typeface="Arial"/>
                <a:cs typeface="Arial"/>
              </a:rPr>
              <a:t> </a:t>
            </a:r>
            <a:r>
              <a:rPr lang="tr-TR" sz="1600" spc="-30" dirty="0" smtClean="0">
                <a:solidFill>
                  <a:srgbClr val="808080"/>
                </a:solidFill>
                <a:latin typeface="Arial"/>
                <a:cs typeface="Arial"/>
              </a:rPr>
              <a:t>(ATG,</a:t>
            </a:r>
            <a:r>
              <a:rPr lang="tr-TR" sz="1600" spc="-75" dirty="0" smtClean="0">
                <a:solidFill>
                  <a:srgbClr val="808080"/>
                </a:solidFill>
                <a:latin typeface="Arial"/>
                <a:cs typeface="Arial"/>
              </a:rPr>
              <a:t> </a:t>
            </a:r>
            <a:r>
              <a:rPr lang="tr-TR" sz="1600" spc="-5" dirty="0" smtClean="0">
                <a:solidFill>
                  <a:srgbClr val="808080"/>
                </a:solidFill>
                <a:latin typeface="Arial"/>
                <a:cs typeface="Arial"/>
              </a:rPr>
              <a:t>ALG)</a:t>
            </a:r>
            <a:endParaRPr lang="tr-TR" sz="1600" dirty="0" smtClean="0">
              <a:latin typeface="Arial"/>
              <a:cs typeface="Arial"/>
            </a:endParaRPr>
          </a:p>
          <a:p>
            <a:pPr>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Monoclonal</a:t>
            </a:r>
            <a:r>
              <a:rPr lang="tr-TR" sz="1600" spc="-40" dirty="0" smtClean="0">
                <a:solidFill>
                  <a:srgbClr val="808080"/>
                </a:solidFill>
                <a:latin typeface="Arial"/>
                <a:cs typeface="Arial"/>
              </a:rPr>
              <a:t> </a:t>
            </a:r>
            <a:r>
              <a:rPr lang="tr-TR" sz="1600" spc="-5" dirty="0" err="1" smtClean="0">
                <a:solidFill>
                  <a:srgbClr val="808080"/>
                </a:solidFill>
                <a:latin typeface="Arial"/>
                <a:cs typeface="Arial"/>
              </a:rPr>
              <a:t>antibodies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CD20:</a:t>
            </a:r>
            <a:r>
              <a:rPr lang="tr-TR" sz="1600" spc="-50" dirty="0" smtClean="0">
                <a:solidFill>
                  <a:srgbClr val="808080"/>
                </a:solidFill>
                <a:latin typeface="Arial"/>
                <a:cs typeface="Arial"/>
              </a:rPr>
              <a:t> </a:t>
            </a:r>
            <a:r>
              <a:rPr lang="tr-TR" sz="1600" spc="-5" dirty="0" err="1" smtClean="0">
                <a:solidFill>
                  <a:srgbClr val="808080"/>
                </a:solidFill>
                <a:latin typeface="Arial"/>
                <a:cs typeface="Arial"/>
              </a:rPr>
              <a:t>rituximab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CD52: </a:t>
            </a:r>
            <a:r>
              <a:rPr lang="tr-TR" sz="1600" spc="-5" dirty="0" err="1" smtClean="0">
                <a:solidFill>
                  <a:srgbClr val="808080"/>
                </a:solidFill>
                <a:latin typeface="Arial"/>
                <a:cs typeface="Arial"/>
              </a:rPr>
              <a:t>alemtuzamab</a:t>
            </a:r>
            <a:r>
              <a:rPr lang="tr-TR" sz="1600" spc="-20" dirty="0" smtClean="0">
                <a:solidFill>
                  <a:srgbClr val="808080"/>
                </a:solidFill>
                <a:latin typeface="Arial"/>
                <a:cs typeface="Arial"/>
              </a:rPr>
              <a:t> </a:t>
            </a:r>
            <a:r>
              <a:rPr lang="tr-TR" sz="1600" spc="-5" dirty="0" smtClean="0">
                <a:solidFill>
                  <a:srgbClr val="808080"/>
                </a:solidFill>
                <a:latin typeface="Arial"/>
                <a:cs typeface="Arial"/>
              </a:rPr>
              <a:t>(</a:t>
            </a:r>
            <a:r>
              <a:rPr lang="tr-TR" sz="1600" spc="-5" dirty="0" err="1" smtClean="0">
                <a:solidFill>
                  <a:srgbClr val="808080"/>
                </a:solidFill>
                <a:latin typeface="Arial"/>
                <a:cs typeface="Arial"/>
              </a:rPr>
              <a:t>Campath</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CD2: </a:t>
            </a:r>
            <a:r>
              <a:rPr lang="tr-TR" sz="1600" spc="-5" dirty="0" err="1" smtClean="0">
                <a:solidFill>
                  <a:srgbClr val="808080"/>
                </a:solidFill>
                <a:latin typeface="Arial"/>
                <a:cs typeface="Arial"/>
              </a:rPr>
              <a:t>alefacept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Blocks</a:t>
            </a:r>
            <a:r>
              <a:rPr lang="tr-TR" sz="1600" spc="-5" dirty="0" smtClean="0">
                <a:solidFill>
                  <a:srgbClr val="808080"/>
                </a:solidFill>
                <a:latin typeface="Arial"/>
                <a:cs typeface="Arial"/>
              </a:rPr>
              <a:t> </a:t>
            </a:r>
            <a:r>
              <a:rPr lang="tr-TR" sz="1600" spc="-15" dirty="0" smtClean="0">
                <a:solidFill>
                  <a:srgbClr val="808080"/>
                </a:solidFill>
                <a:latin typeface="Arial"/>
                <a:cs typeface="Arial"/>
              </a:rPr>
              <a:t>CD3-LFA3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interaction</a:t>
            </a:r>
            <a:r>
              <a:rPr lang="tr-TR" sz="1600" spc="-5" dirty="0" smtClean="0">
                <a:solidFill>
                  <a:srgbClr val="808080"/>
                </a:solidFill>
                <a:latin typeface="Arial"/>
                <a:cs typeface="Arial"/>
              </a:rPr>
              <a:t>)</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CD3: OKT3,</a:t>
            </a:r>
            <a:r>
              <a:rPr lang="tr-TR" sz="1600" spc="-30" dirty="0" smtClean="0">
                <a:solidFill>
                  <a:srgbClr val="808080"/>
                </a:solidFill>
                <a:latin typeface="Arial"/>
                <a:cs typeface="Arial"/>
              </a:rPr>
              <a:t> </a:t>
            </a:r>
            <a:r>
              <a:rPr lang="tr-TR" sz="1600" spc="-5" dirty="0" err="1" smtClean="0">
                <a:solidFill>
                  <a:srgbClr val="808080"/>
                </a:solidFill>
                <a:latin typeface="Arial"/>
                <a:cs typeface="Arial"/>
              </a:rPr>
              <a:t>visilizumab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CD147:</a:t>
            </a:r>
            <a:r>
              <a:rPr lang="tr-TR" sz="1600" spc="-155" dirty="0" smtClean="0">
                <a:solidFill>
                  <a:srgbClr val="808080"/>
                </a:solidFill>
                <a:latin typeface="Arial"/>
                <a:cs typeface="Arial"/>
              </a:rPr>
              <a:t> </a:t>
            </a:r>
            <a:r>
              <a:rPr lang="tr-TR" sz="1600" spc="-5" dirty="0" smtClean="0">
                <a:solidFill>
                  <a:srgbClr val="808080"/>
                </a:solidFill>
                <a:latin typeface="Arial"/>
                <a:cs typeface="Arial"/>
              </a:rPr>
              <a:t>ABX-CBL</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TNF: </a:t>
            </a:r>
            <a:r>
              <a:rPr lang="tr-TR" sz="1600" spc="-5" dirty="0" err="1" smtClean="0">
                <a:solidFill>
                  <a:srgbClr val="808080"/>
                </a:solidFill>
                <a:latin typeface="Arial"/>
                <a:cs typeface="Arial"/>
              </a:rPr>
              <a:t>infliximab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etanercept</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adalimumab</a:t>
            </a:r>
            <a:r>
              <a:rPr lang="tr-TR" sz="1600" spc="-5" dirty="0" smtClean="0">
                <a:solidFill>
                  <a:srgbClr val="808080"/>
                </a:solidFill>
                <a:latin typeface="Arial"/>
                <a:cs typeface="Arial"/>
              </a:rPr>
              <a:t>,</a:t>
            </a:r>
            <a:r>
              <a:rPr lang="tr-TR" sz="1600" spc="85" dirty="0" smtClean="0">
                <a:solidFill>
                  <a:srgbClr val="808080"/>
                </a:solidFill>
                <a:latin typeface="Arial"/>
                <a:cs typeface="Arial"/>
              </a:rPr>
              <a:t> </a:t>
            </a:r>
            <a:r>
              <a:rPr lang="tr-TR" sz="1600" spc="-5" dirty="0" err="1" smtClean="0">
                <a:solidFill>
                  <a:srgbClr val="808080"/>
                </a:solidFill>
                <a:latin typeface="Arial"/>
                <a:cs typeface="Arial"/>
              </a:rPr>
              <a:t>certolizumab</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IL2/IL2R (CD25): </a:t>
            </a:r>
            <a:r>
              <a:rPr lang="tr-TR" sz="1600" spc="-5" dirty="0" err="1" smtClean="0">
                <a:solidFill>
                  <a:srgbClr val="808080"/>
                </a:solidFill>
                <a:latin typeface="Arial"/>
                <a:cs typeface="Arial"/>
              </a:rPr>
              <a:t>dacluzamab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inolimomab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basiliximab</a:t>
            </a:r>
            <a:r>
              <a:rPr lang="tr-TR" sz="1600" spc="-5" dirty="0" smtClean="0">
                <a:solidFill>
                  <a:srgbClr val="808080"/>
                </a:solidFill>
                <a:latin typeface="Arial"/>
                <a:cs typeface="Arial"/>
              </a:rPr>
              <a:t>, </a:t>
            </a:r>
            <a:r>
              <a:rPr lang="tr-TR" sz="1600" spc="-5" dirty="0" err="1" smtClean="0">
                <a:solidFill>
                  <a:srgbClr val="808080"/>
                </a:solidFill>
                <a:latin typeface="Arial"/>
                <a:cs typeface="Arial"/>
              </a:rPr>
              <a:t>denileukin</a:t>
            </a:r>
            <a:r>
              <a:rPr lang="tr-TR" sz="1600" spc="100" dirty="0" smtClean="0">
                <a:solidFill>
                  <a:srgbClr val="808080"/>
                </a:solidFill>
                <a:latin typeface="Arial"/>
                <a:cs typeface="Arial"/>
              </a:rPr>
              <a:t> </a:t>
            </a:r>
            <a:r>
              <a:rPr lang="tr-TR" sz="1600" spc="-5" dirty="0" err="1" smtClean="0">
                <a:solidFill>
                  <a:srgbClr val="808080"/>
                </a:solidFill>
                <a:latin typeface="Arial"/>
                <a:cs typeface="Arial"/>
              </a:rPr>
              <a:t>diftitox</a:t>
            </a:r>
            <a:endParaRPr lang="tr-TR" sz="1600" dirty="0" smtClean="0">
              <a:latin typeface="Arial"/>
              <a:cs typeface="Arial"/>
            </a:endParaRPr>
          </a:p>
          <a:p>
            <a:pPr lvl="1">
              <a:lnSpc>
                <a:spcPct val="100000"/>
              </a:lnSpc>
              <a:spcBef>
                <a:spcPts val="5"/>
              </a:spcBef>
              <a:buClr>
                <a:srgbClr val="333399"/>
              </a:buClr>
              <a:buFont typeface="Wingdings"/>
              <a:buChar char=""/>
            </a:pPr>
            <a:endParaRPr lang="tr-TR" sz="2000" dirty="0" smtClean="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Extracorporeal</a:t>
            </a:r>
            <a:r>
              <a:rPr lang="tr-TR" sz="1600" dirty="0" smtClean="0">
                <a:solidFill>
                  <a:srgbClr val="808080"/>
                </a:solidFill>
                <a:latin typeface="Arial"/>
                <a:cs typeface="Arial"/>
              </a:rPr>
              <a:t> </a:t>
            </a:r>
            <a:r>
              <a:rPr lang="tr-TR" sz="1600" spc="-5" dirty="0" err="1" smtClean="0">
                <a:solidFill>
                  <a:srgbClr val="808080"/>
                </a:solidFill>
                <a:latin typeface="Arial"/>
                <a:cs typeface="Arial"/>
              </a:rPr>
              <a:t>photophoresis</a:t>
            </a:r>
            <a:endParaRPr lang="tr-TR" sz="1600" dirty="0" smtClean="0">
              <a:latin typeface="Arial"/>
              <a:cs typeface="Arial"/>
            </a:endParaRPr>
          </a:p>
          <a:p>
            <a:pPr>
              <a:lnSpc>
                <a:spcPct val="100000"/>
              </a:lnSpc>
              <a:buClr>
                <a:srgbClr val="333399"/>
              </a:buClr>
              <a:buFont typeface="Wingdings"/>
              <a:buChar char=""/>
            </a:pPr>
            <a:endParaRPr lang="tr-TR" sz="2000" dirty="0" smtClean="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lang="tr-TR" sz="1600" spc="-5" dirty="0" err="1" smtClean="0">
                <a:solidFill>
                  <a:srgbClr val="808080"/>
                </a:solidFill>
                <a:latin typeface="Arial"/>
                <a:cs typeface="Arial"/>
              </a:rPr>
              <a:t>Cellular</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20" dirty="0" smtClean="0">
                <a:solidFill>
                  <a:srgbClr val="808080"/>
                </a:solidFill>
                <a:latin typeface="Arial"/>
                <a:cs typeface="Arial"/>
              </a:rPr>
              <a:t>T-</a:t>
            </a:r>
            <a:r>
              <a:rPr lang="tr-TR" sz="1600" spc="-20" dirty="0" err="1" smtClean="0">
                <a:solidFill>
                  <a:srgbClr val="808080"/>
                </a:solidFill>
                <a:latin typeface="Arial"/>
                <a:cs typeface="Arial"/>
              </a:rPr>
              <a:t>cell</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depletion</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smtClean="0">
                <a:solidFill>
                  <a:srgbClr val="808080"/>
                </a:solidFill>
                <a:latin typeface="Arial"/>
                <a:cs typeface="Arial"/>
              </a:rPr>
              <a:t>Mesenchymal </a:t>
            </a:r>
            <a:r>
              <a:rPr lang="tr-TR" sz="1600" spc="-5" dirty="0" err="1" smtClean="0">
                <a:solidFill>
                  <a:srgbClr val="808080"/>
                </a:solidFill>
                <a:latin typeface="Arial"/>
                <a:cs typeface="Arial"/>
              </a:rPr>
              <a:t>stem</a:t>
            </a:r>
            <a:r>
              <a:rPr lang="tr-TR" sz="1600" spc="-2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5"/>
              </a:spcBef>
              <a:buClr>
                <a:srgbClr val="333399"/>
              </a:buClr>
              <a:buSzPct val="75000"/>
              <a:buFont typeface="Wingdings"/>
              <a:buChar char=""/>
              <a:tabLst>
                <a:tab pos="824865" algn="l"/>
                <a:tab pos="825500" algn="l"/>
              </a:tabLst>
            </a:pPr>
            <a:r>
              <a:rPr lang="tr-TR" sz="1600" spc="-10" dirty="0" smtClean="0">
                <a:solidFill>
                  <a:srgbClr val="808080"/>
                </a:solidFill>
                <a:latin typeface="Arial"/>
                <a:cs typeface="Arial"/>
              </a:rPr>
              <a:t>T-</a:t>
            </a:r>
            <a:r>
              <a:rPr lang="tr-TR" sz="1600" spc="-10" dirty="0" err="1" smtClean="0">
                <a:solidFill>
                  <a:srgbClr val="808080"/>
                </a:solidFill>
                <a:latin typeface="Arial"/>
                <a:cs typeface="Arial"/>
              </a:rPr>
              <a:t>regulatory</a:t>
            </a:r>
            <a:r>
              <a:rPr lang="tr-TR" sz="1600" spc="-65" dirty="0" smtClean="0">
                <a:solidFill>
                  <a:srgbClr val="808080"/>
                </a:solidFill>
                <a:latin typeface="Arial"/>
                <a:cs typeface="Arial"/>
              </a:rPr>
              <a:t> </a:t>
            </a:r>
            <a:r>
              <a:rPr lang="tr-TR" sz="1600" spc="-5" dirty="0" err="1" smtClean="0">
                <a:solidFill>
                  <a:srgbClr val="808080"/>
                </a:solidFill>
                <a:latin typeface="Arial"/>
                <a:cs typeface="Arial"/>
              </a:rPr>
              <a:t>cells</a:t>
            </a:r>
            <a:endParaRPr lang="tr-TR" sz="1600" dirty="0" smtClean="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lang="tr-TR" sz="1600" spc="-5" dirty="0" err="1" smtClean="0">
                <a:solidFill>
                  <a:srgbClr val="808080"/>
                </a:solidFill>
                <a:latin typeface="Arial"/>
                <a:cs typeface="Arial"/>
              </a:rPr>
              <a:t>Suicide</a:t>
            </a:r>
            <a:r>
              <a:rPr lang="tr-TR" sz="1600" spc="-5" dirty="0" smtClean="0">
                <a:solidFill>
                  <a:srgbClr val="808080"/>
                </a:solidFill>
                <a:latin typeface="Arial"/>
                <a:cs typeface="Arial"/>
              </a:rPr>
              <a:t> gene </a:t>
            </a:r>
            <a:r>
              <a:rPr lang="tr-TR" sz="1600" spc="-5" dirty="0" err="1" smtClean="0">
                <a:solidFill>
                  <a:srgbClr val="808080"/>
                </a:solidFill>
                <a:latin typeface="Arial"/>
                <a:cs typeface="Arial"/>
              </a:rPr>
              <a:t>therapy</a:t>
            </a:r>
            <a:r>
              <a:rPr lang="tr-TR" sz="1600" spc="-5" dirty="0" smtClean="0">
                <a:solidFill>
                  <a:srgbClr val="808080"/>
                </a:solidFill>
                <a:latin typeface="Arial"/>
                <a:cs typeface="Arial"/>
              </a:rPr>
              <a:t> of </a:t>
            </a:r>
            <a:r>
              <a:rPr lang="tr-TR" sz="1600" spc="-5" dirty="0" err="1" smtClean="0">
                <a:solidFill>
                  <a:srgbClr val="808080"/>
                </a:solidFill>
                <a:latin typeface="Arial"/>
                <a:cs typeface="Arial"/>
              </a:rPr>
              <a:t>donor</a:t>
            </a:r>
            <a:r>
              <a:rPr lang="tr-TR" sz="1600" spc="-20" dirty="0" smtClean="0">
                <a:solidFill>
                  <a:srgbClr val="808080"/>
                </a:solidFill>
                <a:latin typeface="Arial"/>
                <a:cs typeface="Arial"/>
              </a:rPr>
              <a:t> </a:t>
            </a:r>
            <a:r>
              <a:rPr lang="tr-TR" sz="1600" spc="-15" dirty="0" smtClean="0">
                <a:solidFill>
                  <a:srgbClr val="808080"/>
                </a:solidFill>
                <a:latin typeface="Arial"/>
                <a:cs typeface="Arial"/>
              </a:rPr>
              <a:t>T-</a:t>
            </a:r>
            <a:r>
              <a:rPr lang="tr-TR" sz="1600" spc="-15" dirty="0" err="1" smtClean="0">
                <a:solidFill>
                  <a:srgbClr val="808080"/>
                </a:solidFill>
                <a:latin typeface="Arial"/>
                <a:cs typeface="Arial"/>
              </a:rPr>
              <a:t>cells</a:t>
            </a:r>
            <a:endParaRPr lang="tr-TR" sz="16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47</a:t>
            </a:fld>
            <a:endParaRPr lang="tr-T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pPr marL="367665" indent="-354965">
              <a:lnSpc>
                <a:spcPct val="100000"/>
              </a:lnSpc>
              <a:buClr>
                <a:srgbClr val="333399"/>
              </a:buClr>
              <a:buSzPct val="75000"/>
              <a:buFont typeface="Wingdings"/>
              <a:buChar char=""/>
              <a:tabLst>
                <a:tab pos="367665" algn="l"/>
                <a:tab pos="368300" algn="l"/>
              </a:tabLst>
            </a:pPr>
            <a:r>
              <a:rPr lang="tr-TR" sz="1800" b="1" dirty="0" err="1" smtClean="0">
                <a:solidFill>
                  <a:srgbClr val="808080"/>
                </a:solidFill>
                <a:latin typeface="Arial"/>
                <a:cs typeface="Arial"/>
              </a:rPr>
              <a:t>Gold</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standard</a:t>
            </a:r>
            <a:r>
              <a:rPr lang="tr-TR" sz="1800" b="1" spc="-5" dirty="0" smtClean="0">
                <a:solidFill>
                  <a:srgbClr val="808080"/>
                </a:solidFill>
                <a:latin typeface="Arial"/>
                <a:cs typeface="Arial"/>
              </a:rPr>
              <a:t> is </a:t>
            </a:r>
            <a:r>
              <a:rPr lang="tr-TR" sz="1800" b="1" spc="-5" dirty="0" err="1" smtClean="0">
                <a:solidFill>
                  <a:srgbClr val="808080"/>
                </a:solidFill>
                <a:latin typeface="Arial"/>
                <a:cs typeface="Arial"/>
              </a:rPr>
              <a:t>cyclosporine</a:t>
            </a:r>
            <a:r>
              <a:rPr lang="tr-TR" sz="1800" b="1" spc="-5" dirty="0" smtClean="0">
                <a:solidFill>
                  <a:srgbClr val="808080"/>
                </a:solidFill>
                <a:latin typeface="Arial"/>
                <a:cs typeface="Arial"/>
              </a:rPr>
              <a:t> and</a:t>
            </a:r>
            <a:r>
              <a:rPr lang="tr-TR" sz="1800" b="1" spc="50" dirty="0" smtClean="0">
                <a:solidFill>
                  <a:srgbClr val="808080"/>
                </a:solidFill>
                <a:latin typeface="Arial"/>
                <a:cs typeface="Arial"/>
              </a:rPr>
              <a:t> </a:t>
            </a:r>
            <a:r>
              <a:rPr lang="tr-TR" sz="1800" b="1" spc="-5" dirty="0" smtClean="0">
                <a:solidFill>
                  <a:srgbClr val="808080"/>
                </a:solidFill>
                <a:latin typeface="Arial"/>
                <a:cs typeface="Arial"/>
              </a:rPr>
              <a:t>methotrexate</a:t>
            </a:r>
            <a:endParaRPr lang="tr-TR" sz="1800" dirty="0" smtClean="0">
              <a:latin typeface="Arial"/>
              <a:cs typeface="Arial"/>
            </a:endParaRPr>
          </a:p>
          <a:p>
            <a:pPr>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10" dirty="0" smtClean="0">
                <a:solidFill>
                  <a:srgbClr val="808080"/>
                </a:solidFill>
                <a:latin typeface="Arial"/>
                <a:cs typeface="Arial"/>
              </a:rPr>
              <a:t>CsA/MTX </a:t>
            </a:r>
            <a:r>
              <a:rPr lang="tr-TR" sz="1800" b="1" dirty="0" smtClean="0">
                <a:solidFill>
                  <a:srgbClr val="808080"/>
                </a:solidFill>
                <a:latin typeface="Arial"/>
                <a:cs typeface="Arial"/>
              </a:rPr>
              <a:t>and </a:t>
            </a: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CsA</a:t>
            </a:r>
            <a:r>
              <a:rPr lang="tr-TR" sz="1800" b="1" spc="-30" dirty="0" smtClean="0">
                <a:solidFill>
                  <a:srgbClr val="808080"/>
                </a:solidFill>
                <a:latin typeface="Arial"/>
                <a:cs typeface="Arial"/>
              </a:rPr>
              <a:t> </a:t>
            </a:r>
            <a:r>
              <a:rPr lang="tr-TR" sz="1800" b="1" dirty="0" err="1" smtClean="0">
                <a:solidFill>
                  <a:srgbClr val="808080"/>
                </a:solidFill>
                <a:latin typeface="Arial"/>
                <a:cs typeface="Arial"/>
              </a:rPr>
              <a:t>alone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No </a:t>
            </a:r>
            <a:r>
              <a:rPr lang="tr-TR" sz="1800" b="1" spc="-5" dirty="0" err="1" smtClean="0">
                <a:solidFill>
                  <a:srgbClr val="808080"/>
                </a:solidFill>
                <a:latin typeface="Arial"/>
                <a:cs typeface="Arial"/>
              </a:rPr>
              <a:t>benefit</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in </a:t>
            </a:r>
            <a:r>
              <a:rPr lang="tr-TR" sz="1800" b="1" dirty="0" err="1" smtClean="0">
                <a:solidFill>
                  <a:srgbClr val="808080"/>
                </a:solidFill>
                <a:latin typeface="Arial"/>
                <a:cs typeface="Arial"/>
              </a:rPr>
              <a:t>adding</a:t>
            </a:r>
            <a:r>
              <a:rPr lang="tr-TR" sz="1800" b="1" spc="-15" dirty="0" smtClean="0">
                <a:solidFill>
                  <a:srgbClr val="808080"/>
                </a:solidFill>
                <a:latin typeface="Arial"/>
                <a:cs typeface="Arial"/>
              </a:rPr>
              <a:t> </a:t>
            </a:r>
            <a:r>
              <a:rPr lang="tr-TR" sz="1800" b="1" spc="-5" dirty="0" err="1" smtClean="0">
                <a:solidFill>
                  <a:srgbClr val="808080"/>
                </a:solidFill>
                <a:latin typeface="Arial"/>
                <a:cs typeface="Arial"/>
              </a:rPr>
              <a:t>corticosteroid</a:t>
            </a:r>
            <a:endParaRPr lang="tr-TR" sz="1800" dirty="0" smtClean="0">
              <a:latin typeface="Arial"/>
              <a:cs typeface="Arial"/>
            </a:endParaRPr>
          </a:p>
          <a:p>
            <a:pPr lvl="1">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may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be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spc="-30" dirty="0" smtClean="0">
                <a:solidFill>
                  <a:srgbClr val="808080"/>
                </a:solidFill>
                <a:latin typeface="Arial"/>
                <a:cs typeface="Arial"/>
              </a:rPr>
              <a:t> </a:t>
            </a:r>
            <a:r>
              <a:rPr lang="tr-TR" sz="1800" b="1" spc="-10" dirty="0" smtClean="0">
                <a:solidFill>
                  <a:srgbClr val="808080"/>
                </a:solidFill>
                <a:latin typeface="Arial"/>
                <a:cs typeface="Arial"/>
              </a:rPr>
              <a:t>CsA/MTX</a:t>
            </a:r>
            <a:endParaRPr lang="tr-TR" sz="1800" dirty="0" smtClean="0">
              <a:latin typeface="Arial"/>
              <a:cs typeface="Arial"/>
            </a:endParaRPr>
          </a:p>
          <a:p>
            <a:pPr lvl="1">
              <a:lnSpc>
                <a:spcPct val="100000"/>
              </a:lnSpc>
              <a:spcBef>
                <a:spcPts val="20"/>
              </a:spcBef>
              <a:buClr>
                <a:srgbClr val="333399"/>
              </a:buClr>
              <a:buFont typeface="Wingdings"/>
              <a:buChar char=""/>
            </a:pPr>
            <a:endParaRPr lang="tr-TR" sz="2450" dirty="0" smtClean="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lang="tr-TR" sz="1800" b="1" spc="-15" dirty="0" smtClean="0">
                <a:solidFill>
                  <a:srgbClr val="808080"/>
                </a:solidFill>
                <a:latin typeface="Arial"/>
                <a:cs typeface="Arial"/>
              </a:rPr>
              <a:t>BMT-CTN </a:t>
            </a:r>
            <a:r>
              <a:rPr lang="tr-TR" sz="1800" b="1" dirty="0" err="1" smtClean="0">
                <a:solidFill>
                  <a:srgbClr val="808080"/>
                </a:solidFill>
                <a:latin typeface="Arial"/>
                <a:cs typeface="Arial"/>
              </a:rPr>
              <a:t>completing</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a </a:t>
            </a:r>
            <a:r>
              <a:rPr lang="tr-TR" sz="1800" b="1" spc="-5" dirty="0" err="1" smtClean="0">
                <a:solidFill>
                  <a:srgbClr val="808080"/>
                </a:solidFill>
                <a:latin typeface="Arial"/>
                <a:cs typeface="Arial"/>
              </a:rPr>
              <a:t>study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on </a:t>
            </a:r>
            <a:r>
              <a:rPr lang="tr-TR" sz="1800" b="1" dirty="0" err="1" smtClean="0">
                <a:solidFill>
                  <a:srgbClr val="808080"/>
                </a:solidFill>
                <a:latin typeface="Arial"/>
                <a:cs typeface="Arial"/>
              </a:rPr>
              <a:t>Sirolimus</a:t>
            </a:r>
            <a:r>
              <a:rPr lang="tr-TR" sz="1800" b="1" dirty="0" smtClean="0">
                <a:solidFill>
                  <a:srgbClr val="808080"/>
                </a:solidFill>
                <a:latin typeface="Arial"/>
                <a:cs typeface="Arial"/>
              </a:rPr>
              <a:t> </a:t>
            </a:r>
            <a:r>
              <a:rPr lang="tr-TR" sz="1800" b="1" dirty="0" err="1" smtClean="0">
                <a:solidFill>
                  <a:srgbClr val="808080"/>
                </a:solidFill>
                <a:latin typeface="Arial"/>
                <a:cs typeface="Arial"/>
              </a:rPr>
              <a:t>plus</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FK506</a:t>
            </a:r>
            <a:r>
              <a:rPr lang="tr-TR" sz="1800" b="1" spc="-55" dirty="0" smtClean="0">
                <a:solidFill>
                  <a:srgbClr val="808080"/>
                </a:solidFill>
                <a:latin typeface="Arial"/>
                <a:cs typeface="Arial"/>
              </a:rPr>
              <a:t> </a:t>
            </a:r>
            <a:r>
              <a:rPr lang="tr-TR" sz="1800" b="1" spc="-25" dirty="0" smtClean="0">
                <a:solidFill>
                  <a:srgbClr val="808080"/>
                </a:solidFill>
                <a:latin typeface="Arial"/>
                <a:cs typeface="Arial"/>
              </a:rPr>
              <a:t>vs  </a:t>
            </a:r>
            <a:r>
              <a:rPr lang="tr-TR" sz="1800" b="1" spc="-5" dirty="0" smtClean="0">
                <a:solidFill>
                  <a:srgbClr val="808080"/>
                </a:solidFill>
                <a:latin typeface="Arial"/>
                <a:cs typeface="Arial"/>
              </a:rPr>
              <a:t>FK506/MTX</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err="1" smtClean="0">
                <a:solidFill>
                  <a:srgbClr val="808080"/>
                </a:solidFill>
                <a:latin typeface="Arial"/>
                <a:cs typeface="Arial"/>
              </a:rPr>
              <a:t>Decreased</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incidence</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with</a:t>
            </a:r>
            <a:r>
              <a:rPr lang="tr-TR" sz="1800" b="1" spc="-160" dirty="0" smtClean="0">
                <a:solidFill>
                  <a:srgbClr val="808080"/>
                </a:solidFill>
                <a:latin typeface="Arial"/>
                <a:cs typeface="Arial"/>
              </a:rPr>
              <a:t> </a:t>
            </a:r>
            <a:r>
              <a:rPr lang="tr-TR" sz="1800" b="1" spc="-65" dirty="0" smtClean="0">
                <a:solidFill>
                  <a:srgbClr val="808080"/>
                </a:solidFill>
                <a:latin typeface="Arial"/>
                <a:cs typeface="Arial"/>
              </a:rPr>
              <a:t>ATG</a:t>
            </a:r>
            <a:endParaRPr lang="tr-TR" sz="18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48</a:t>
            </a:fld>
            <a:endParaRPr lang="tr-T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pPr marL="367665" indent="-354965">
              <a:lnSpc>
                <a:spcPct val="100000"/>
              </a:lnSpc>
              <a:buClr>
                <a:srgbClr val="333399"/>
              </a:buClr>
              <a:buSzPct val="75000"/>
              <a:buFont typeface="Wingdings"/>
              <a:buChar char=""/>
              <a:tabLst>
                <a:tab pos="367665" algn="l"/>
                <a:tab pos="368300" algn="l"/>
              </a:tabLst>
            </a:pPr>
            <a:r>
              <a:rPr lang="tr-TR" sz="1800" b="1" dirty="0" err="1" smtClean="0">
                <a:solidFill>
                  <a:srgbClr val="808080"/>
                </a:solidFill>
                <a:latin typeface="Arial"/>
                <a:cs typeface="Arial"/>
              </a:rPr>
              <a:t>Gold</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standard</a:t>
            </a:r>
            <a:r>
              <a:rPr lang="tr-TR" sz="1800" b="1" spc="-5" dirty="0" smtClean="0">
                <a:solidFill>
                  <a:srgbClr val="808080"/>
                </a:solidFill>
                <a:latin typeface="Arial"/>
                <a:cs typeface="Arial"/>
              </a:rPr>
              <a:t> is </a:t>
            </a:r>
            <a:r>
              <a:rPr lang="tr-TR" sz="1800" b="1" spc="-5" dirty="0" err="1" smtClean="0">
                <a:solidFill>
                  <a:srgbClr val="808080"/>
                </a:solidFill>
                <a:latin typeface="Arial"/>
                <a:cs typeface="Arial"/>
              </a:rPr>
              <a:t>cyclosporine</a:t>
            </a:r>
            <a:r>
              <a:rPr lang="tr-TR" sz="1800" b="1" spc="-5" dirty="0" smtClean="0">
                <a:solidFill>
                  <a:srgbClr val="808080"/>
                </a:solidFill>
                <a:latin typeface="Arial"/>
                <a:cs typeface="Arial"/>
              </a:rPr>
              <a:t> and</a:t>
            </a:r>
            <a:r>
              <a:rPr lang="tr-TR" sz="1800" b="1" spc="50" dirty="0" smtClean="0">
                <a:solidFill>
                  <a:srgbClr val="808080"/>
                </a:solidFill>
                <a:latin typeface="Arial"/>
                <a:cs typeface="Arial"/>
              </a:rPr>
              <a:t> </a:t>
            </a:r>
            <a:r>
              <a:rPr lang="tr-TR" sz="1800" b="1" spc="-5" dirty="0" smtClean="0">
                <a:solidFill>
                  <a:srgbClr val="808080"/>
                </a:solidFill>
                <a:latin typeface="Arial"/>
                <a:cs typeface="Arial"/>
              </a:rPr>
              <a:t>methotrexate</a:t>
            </a:r>
            <a:endParaRPr lang="tr-TR" sz="1800" dirty="0" smtClean="0">
              <a:latin typeface="Arial"/>
              <a:cs typeface="Arial"/>
            </a:endParaRPr>
          </a:p>
          <a:p>
            <a:pPr>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10" dirty="0" smtClean="0">
                <a:solidFill>
                  <a:srgbClr val="808080"/>
                </a:solidFill>
                <a:latin typeface="Arial"/>
                <a:cs typeface="Arial"/>
              </a:rPr>
              <a:t>CsA/MTX </a:t>
            </a:r>
            <a:r>
              <a:rPr lang="tr-TR" sz="1800" b="1" dirty="0" smtClean="0">
                <a:solidFill>
                  <a:srgbClr val="808080"/>
                </a:solidFill>
                <a:latin typeface="Arial"/>
                <a:cs typeface="Arial"/>
              </a:rPr>
              <a:t>and </a:t>
            </a: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CsA</a:t>
            </a:r>
            <a:r>
              <a:rPr lang="tr-TR" sz="1800" b="1" spc="-30" dirty="0" smtClean="0">
                <a:solidFill>
                  <a:srgbClr val="808080"/>
                </a:solidFill>
                <a:latin typeface="Arial"/>
                <a:cs typeface="Arial"/>
              </a:rPr>
              <a:t> </a:t>
            </a:r>
            <a:r>
              <a:rPr lang="tr-TR" sz="1800" b="1" dirty="0" err="1" smtClean="0">
                <a:solidFill>
                  <a:srgbClr val="808080"/>
                </a:solidFill>
                <a:latin typeface="Arial"/>
                <a:cs typeface="Arial"/>
              </a:rPr>
              <a:t>alone</a:t>
            </a:r>
            <a:endParaRPr lang="tr-TR" sz="1800" dirty="0" smtClean="0">
              <a:latin typeface="Arial"/>
              <a:cs typeface="Arial"/>
            </a:endParaRPr>
          </a:p>
          <a:p>
            <a:pPr lvl="1">
              <a:lnSpc>
                <a:spcPct val="100000"/>
              </a:lnSpc>
              <a:buClr>
                <a:srgbClr val="333399"/>
              </a:buClr>
              <a:buFont typeface="Wingdings"/>
              <a:buChar char=""/>
            </a:pPr>
            <a:endParaRPr lang="tr-TR" sz="2250" dirty="0" smtClean="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No </a:t>
            </a:r>
            <a:r>
              <a:rPr lang="tr-TR" sz="1800" b="1" spc="-5" dirty="0" err="1" smtClean="0">
                <a:solidFill>
                  <a:srgbClr val="808080"/>
                </a:solidFill>
                <a:latin typeface="Arial"/>
                <a:cs typeface="Arial"/>
              </a:rPr>
              <a:t>benefit</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in </a:t>
            </a:r>
            <a:r>
              <a:rPr lang="tr-TR" sz="1800" b="1" dirty="0" err="1" smtClean="0">
                <a:solidFill>
                  <a:srgbClr val="808080"/>
                </a:solidFill>
                <a:latin typeface="Arial"/>
                <a:cs typeface="Arial"/>
              </a:rPr>
              <a:t>adding</a:t>
            </a:r>
            <a:r>
              <a:rPr lang="tr-TR" sz="1800" b="1" spc="-15" dirty="0" smtClean="0">
                <a:solidFill>
                  <a:srgbClr val="808080"/>
                </a:solidFill>
                <a:latin typeface="Arial"/>
                <a:cs typeface="Arial"/>
              </a:rPr>
              <a:t> </a:t>
            </a:r>
            <a:r>
              <a:rPr lang="tr-TR" sz="1800" b="1" spc="-5" dirty="0" err="1" smtClean="0">
                <a:solidFill>
                  <a:srgbClr val="808080"/>
                </a:solidFill>
                <a:latin typeface="Arial"/>
                <a:cs typeface="Arial"/>
              </a:rPr>
              <a:t>corticosteroid</a:t>
            </a:r>
            <a:endParaRPr lang="tr-TR" sz="1800" dirty="0" smtClean="0">
              <a:latin typeface="Arial"/>
              <a:cs typeface="Arial"/>
            </a:endParaRPr>
          </a:p>
          <a:p>
            <a:pPr lvl="1">
              <a:lnSpc>
                <a:spcPct val="100000"/>
              </a:lnSpc>
              <a:spcBef>
                <a:spcPts val="5"/>
              </a:spcBef>
              <a:buClr>
                <a:srgbClr val="333399"/>
              </a:buClr>
              <a:buFont typeface="Wingdings"/>
              <a:buChar char=""/>
            </a:pPr>
            <a:endParaRPr lang="tr-TR" sz="225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smtClean="0">
                <a:solidFill>
                  <a:srgbClr val="808080"/>
                </a:solidFill>
                <a:latin typeface="Arial"/>
                <a:cs typeface="Arial"/>
              </a:rPr>
              <a:t>FK506/MTX </a:t>
            </a:r>
            <a:r>
              <a:rPr lang="tr-TR" sz="1800" b="1" spc="-5" dirty="0" err="1" smtClean="0">
                <a:solidFill>
                  <a:srgbClr val="808080"/>
                </a:solidFill>
                <a:latin typeface="Arial"/>
                <a:cs typeface="Arial"/>
              </a:rPr>
              <a:t>may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be </a:t>
            </a:r>
            <a:r>
              <a:rPr lang="tr-TR" sz="1800" b="1" spc="-5" dirty="0" err="1" smtClean="0">
                <a:solidFill>
                  <a:srgbClr val="808080"/>
                </a:solidFill>
                <a:latin typeface="Arial"/>
                <a:cs typeface="Arial"/>
              </a:rPr>
              <a:t>better</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than</a:t>
            </a:r>
            <a:r>
              <a:rPr lang="tr-TR" sz="1800" b="1" spc="-30" dirty="0" smtClean="0">
                <a:solidFill>
                  <a:srgbClr val="808080"/>
                </a:solidFill>
                <a:latin typeface="Arial"/>
                <a:cs typeface="Arial"/>
              </a:rPr>
              <a:t> </a:t>
            </a:r>
            <a:r>
              <a:rPr lang="tr-TR" sz="1800" b="1" spc="-10" dirty="0" smtClean="0">
                <a:solidFill>
                  <a:srgbClr val="808080"/>
                </a:solidFill>
                <a:latin typeface="Arial"/>
                <a:cs typeface="Arial"/>
              </a:rPr>
              <a:t>CsA/MTX</a:t>
            </a:r>
            <a:endParaRPr lang="tr-TR" sz="1800" dirty="0" smtClean="0">
              <a:latin typeface="Arial"/>
              <a:cs typeface="Arial"/>
            </a:endParaRPr>
          </a:p>
          <a:p>
            <a:pPr lvl="1">
              <a:lnSpc>
                <a:spcPct val="100000"/>
              </a:lnSpc>
              <a:spcBef>
                <a:spcPts val="20"/>
              </a:spcBef>
              <a:buClr>
                <a:srgbClr val="333399"/>
              </a:buClr>
              <a:buFont typeface="Wingdings"/>
              <a:buChar char=""/>
            </a:pPr>
            <a:endParaRPr lang="tr-TR" sz="2450" dirty="0" smtClean="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lang="tr-TR" sz="1800" b="1" spc="-15" dirty="0" smtClean="0">
                <a:solidFill>
                  <a:srgbClr val="808080"/>
                </a:solidFill>
                <a:latin typeface="Arial"/>
                <a:cs typeface="Arial"/>
              </a:rPr>
              <a:t>BMT-CTN </a:t>
            </a:r>
            <a:r>
              <a:rPr lang="tr-TR" sz="1800" b="1" dirty="0" err="1" smtClean="0">
                <a:solidFill>
                  <a:srgbClr val="808080"/>
                </a:solidFill>
                <a:latin typeface="Arial"/>
                <a:cs typeface="Arial"/>
              </a:rPr>
              <a:t>completing</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a </a:t>
            </a:r>
            <a:r>
              <a:rPr lang="tr-TR" sz="1800" b="1" spc="-5" dirty="0" err="1" smtClean="0">
                <a:solidFill>
                  <a:srgbClr val="808080"/>
                </a:solidFill>
                <a:latin typeface="Arial"/>
                <a:cs typeface="Arial"/>
              </a:rPr>
              <a:t>study</a:t>
            </a:r>
            <a:r>
              <a:rPr lang="tr-TR" sz="1800" b="1" spc="-5" dirty="0" smtClean="0">
                <a:solidFill>
                  <a:srgbClr val="808080"/>
                </a:solidFill>
                <a:latin typeface="Arial"/>
                <a:cs typeface="Arial"/>
              </a:rPr>
              <a:t> </a:t>
            </a:r>
            <a:r>
              <a:rPr lang="tr-TR" sz="1800" b="1" dirty="0" smtClean="0">
                <a:solidFill>
                  <a:srgbClr val="808080"/>
                </a:solidFill>
                <a:latin typeface="Arial"/>
                <a:cs typeface="Arial"/>
              </a:rPr>
              <a:t>on </a:t>
            </a:r>
            <a:r>
              <a:rPr lang="tr-TR" sz="1800" b="1" dirty="0" err="1" smtClean="0">
                <a:solidFill>
                  <a:srgbClr val="808080"/>
                </a:solidFill>
                <a:latin typeface="Arial"/>
                <a:cs typeface="Arial"/>
              </a:rPr>
              <a:t>Sirolimus</a:t>
            </a:r>
            <a:r>
              <a:rPr lang="tr-TR" sz="1800" b="1" dirty="0" smtClean="0">
                <a:solidFill>
                  <a:srgbClr val="808080"/>
                </a:solidFill>
                <a:latin typeface="Arial"/>
                <a:cs typeface="Arial"/>
              </a:rPr>
              <a:t> </a:t>
            </a:r>
            <a:r>
              <a:rPr lang="tr-TR" sz="1800" b="1" dirty="0" err="1" smtClean="0">
                <a:solidFill>
                  <a:srgbClr val="808080"/>
                </a:solidFill>
                <a:latin typeface="Arial"/>
                <a:cs typeface="Arial"/>
              </a:rPr>
              <a:t>plus</a:t>
            </a:r>
            <a:r>
              <a:rPr lang="tr-TR" sz="1800" b="1" dirty="0" smtClean="0">
                <a:solidFill>
                  <a:srgbClr val="808080"/>
                </a:solidFill>
                <a:latin typeface="Arial"/>
                <a:cs typeface="Arial"/>
              </a:rPr>
              <a:t> </a:t>
            </a:r>
            <a:r>
              <a:rPr lang="tr-TR" sz="1800" b="1" spc="-5" dirty="0" smtClean="0">
                <a:solidFill>
                  <a:srgbClr val="808080"/>
                </a:solidFill>
                <a:latin typeface="Arial"/>
                <a:cs typeface="Arial"/>
              </a:rPr>
              <a:t>FK506</a:t>
            </a:r>
            <a:r>
              <a:rPr lang="tr-TR" sz="1800" b="1" spc="-55" dirty="0" smtClean="0">
                <a:solidFill>
                  <a:srgbClr val="808080"/>
                </a:solidFill>
                <a:latin typeface="Arial"/>
                <a:cs typeface="Arial"/>
              </a:rPr>
              <a:t> </a:t>
            </a:r>
            <a:r>
              <a:rPr lang="tr-TR" sz="1800" b="1" spc="-25" dirty="0" smtClean="0">
                <a:solidFill>
                  <a:srgbClr val="808080"/>
                </a:solidFill>
                <a:latin typeface="Arial"/>
                <a:cs typeface="Arial"/>
              </a:rPr>
              <a:t>vs  </a:t>
            </a:r>
            <a:r>
              <a:rPr lang="tr-TR" sz="1800" b="1" spc="-5" dirty="0" smtClean="0">
                <a:solidFill>
                  <a:srgbClr val="808080"/>
                </a:solidFill>
                <a:latin typeface="Arial"/>
                <a:cs typeface="Arial"/>
              </a:rPr>
              <a:t>FK506/MTX</a:t>
            </a:r>
            <a:endParaRPr lang="tr-TR" sz="1800" dirty="0" smtClean="0">
              <a:latin typeface="Arial"/>
              <a:cs typeface="Arial"/>
            </a:endParaRPr>
          </a:p>
          <a:p>
            <a:pPr lvl="1">
              <a:lnSpc>
                <a:spcPct val="100000"/>
              </a:lnSpc>
              <a:spcBef>
                <a:spcPts val="35"/>
              </a:spcBef>
              <a:buClr>
                <a:srgbClr val="333399"/>
              </a:buClr>
              <a:buFont typeface="Wingdings"/>
              <a:buChar char=""/>
            </a:pPr>
            <a:endParaRPr lang="tr-TR" sz="2200" dirty="0" smtClean="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lang="tr-TR" sz="1800" b="1" spc="-5" dirty="0" err="1" smtClean="0">
                <a:solidFill>
                  <a:srgbClr val="808080"/>
                </a:solidFill>
                <a:latin typeface="Arial"/>
                <a:cs typeface="Arial"/>
              </a:rPr>
              <a:t>Decreased</a:t>
            </a:r>
            <a:r>
              <a:rPr lang="tr-TR" sz="1800" b="1" spc="-5" dirty="0" smtClean="0">
                <a:solidFill>
                  <a:srgbClr val="808080"/>
                </a:solidFill>
                <a:latin typeface="Arial"/>
                <a:cs typeface="Arial"/>
              </a:rPr>
              <a:t> </a:t>
            </a:r>
            <a:r>
              <a:rPr lang="tr-TR" sz="1800" b="1" dirty="0" err="1" smtClean="0">
                <a:solidFill>
                  <a:srgbClr val="808080"/>
                </a:solidFill>
                <a:latin typeface="Arial"/>
                <a:cs typeface="Arial"/>
              </a:rPr>
              <a:t>incidence</a:t>
            </a:r>
            <a:r>
              <a:rPr lang="tr-TR" sz="1800" b="1" dirty="0" smtClean="0">
                <a:solidFill>
                  <a:srgbClr val="808080"/>
                </a:solidFill>
                <a:latin typeface="Arial"/>
                <a:cs typeface="Arial"/>
              </a:rPr>
              <a:t> </a:t>
            </a:r>
            <a:r>
              <a:rPr lang="tr-TR" sz="1800" b="1" spc="5" dirty="0" err="1" smtClean="0">
                <a:solidFill>
                  <a:srgbClr val="808080"/>
                </a:solidFill>
                <a:latin typeface="Arial"/>
                <a:cs typeface="Arial"/>
              </a:rPr>
              <a:t>with</a:t>
            </a:r>
            <a:r>
              <a:rPr lang="tr-TR" sz="1800" b="1" spc="-160" dirty="0" smtClean="0">
                <a:solidFill>
                  <a:srgbClr val="808080"/>
                </a:solidFill>
                <a:latin typeface="Arial"/>
                <a:cs typeface="Arial"/>
              </a:rPr>
              <a:t> </a:t>
            </a:r>
            <a:r>
              <a:rPr lang="tr-TR" sz="1800" b="1" spc="-65" dirty="0" smtClean="0">
                <a:solidFill>
                  <a:srgbClr val="808080"/>
                </a:solidFill>
                <a:latin typeface="Arial"/>
                <a:cs typeface="Arial"/>
              </a:rPr>
              <a:t>ATG</a:t>
            </a:r>
            <a:endParaRPr lang="tr-TR" sz="1800" dirty="0" smtClean="0">
              <a:latin typeface="Arial"/>
              <a:cs typeface="Arial"/>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49</a:t>
            </a:fld>
            <a:endParaRPr lang="tr-T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56</a:t>
            </a:fld>
            <a:endParaRPr lang="tr-T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62</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63</a:t>
            </a:fld>
            <a:endParaRPr lang="tr-T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490198" y="686233"/>
            <a:ext cx="7209119" cy="2350943"/>
          </a:xfrm>
          <a:prstGeom prst="rect">
            <a:avLst/>
          </a:prstGeom>
          <a:solidFill>
            <a:srgbClr val="FFFFFF"/>
          </a:solidFill>
          <a:ln w="9525">
            <a:solidFill>
              <a:srgbClr val="000000"/>
            </a:solidFill>
            <a:miter lim="800000"/>
            <a:headEnd/>
            <a:tailEnd/>
          </a:ln>
          <a:effectLst/>
        </p:spPr>
        <p:txBody>
          <a:bodyPr wrap="none" anchor="ctr"/>
          <a:lstStyle/>
          <a:p>
            <a:endParaRPr lang="tr-TR"/>
          </a:p>
        </p:txBody>
      </p:sp>
      <p:sp>
        <p:nvSpPr>
          <p:cNvPr id="4098" name="Text Box 2"/>
          <p:cNvSpPr txBox="1">
            <a:spLocks noGrp="1" noChangeArrowheads="1"/>
          </p:cNvSpPr>
          <p:nvPr>
            <p:ph type="body"/>
          </p:nvPr>
        </p:nvSpPr>
        <p:spPr bwMode="auto">
          <a:xfrm>
            <a:off x="1860177" y="3264479"/>
            <a:ext cx="8481608" cy="2608551"/>
          </a:xfrm>
          <a:prstGeom prst="rect">
            <a:avLst/>
          </a:prstGeom>
          <a:noFill/>
          <a:ln>
            <a:round/>
            <a:headEnd/>
            <a:tailEnd/>
          </a:ln>
        </p:spPr>
        <p:txBody>
          <a:bodyPr lIns="0" tIns="0" rIns="0" bIns="0"/>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GB" dirty="0">
                <a:latin typeface="Arial" charset="0"/>
                <a:ea typeface="msgothic" charset="0"/>
                <a:cs typeface="msgothic" charset="0"/>
              </a:rPr>
              <a:t>B-cell homeostasis in chronic GVHD. The top part of the figure schematizes the physiologic B-cell maturation from bone marrow to the peripheral blood of main B-cell subsets. BCR indicates B-cell receptor; Il7-R, interleukin 7 receptor; T1, transitional 1 B cell; T2, transitional 2 B cell; Cs, class switch; and GC, germinal center. The bottom part of the figure schematizes the current knowledge of these B-cell subsets in the </a:t>
            </a:r>
            <a:r>
              <a:rPr lang="en-GB" dirty="0" err="1">
                <a:latin typeface="Arial" charset="0"/>
                <a:ea typeface="msgothic" charset="0"/>
                <a:cs typeface="msgothic" charset="0"/>
              </a:rPr>
              <a:t>pathophysiology</a:t>
            </a:r>
            <a:r>
              <a:rPr lang="en-GB" dirty="0">
                <a:latin typeface="Arial" charset="0"/>
                <a:ea typeface="msgothic" charset="0"/>
                <a:cs typeface="msgothic" charset="0"/>
              </a:rPr>
              <a:t> of chronic GVHD. </a:t>
            </a:r>
            <a:r>
              <a:rPr lang="en-GB" dirty="0" err="1">
                <a:latin typeface="Arial" charset="0"/>
                <a:ea typeface="msgothic" charset="0"/>
                <a:cs typeface="msgothic" charset="0"/>
              </a:rPr>
              <a:t>Breg</a:t>
            </a:r>
            <a:r>
              <a:rPr lang="en-GB" dirty="0">
                <a:latin typeface="Arial" charset="0"/>
                <a:ea typeface="msgothic" charset="0"/>
                <a:cs typeface="msgothic" charset="0"/>
              </a:rPr>
              <a:t> indicates B regulatory cells; </a:t>
            </a:r>
            <a:r>
              <a:rPr lang="en-GB" dirty="0" err="1">
                <a:latin typeface="Arial" charset="0"/>
                <a:ea typeface="msgothic" charset="0"/>
                <a:cs typeface="msgothic" charset="0"/>
              </a:rPr>
              <a:t>Treg</a:t>
            </a:r>
            <a:r>
              <a:rPr lang="en-GB" dirty="0">
                <a:latin typeface="Arial" charset="0"/>
                <a:ea typeface="msgothic" charset="0"/>
                <a:cs typeface="msgothic" charset="0"/>
              </a:rPr>
              <a:t>, T regulatory cells; </a:t>
            </a:r>
            <a:r>
              <a:rPr lang="en-GB" dirty="0" err="1">
                <a:latin typeface="Arial" charset="0"/>
                <a:ea typeface="msgothic" charset="0"/>
                <a:cs typeface="msgothic" charset="0"/>
              </a:rPr>
              <a:t>Tconv</a:t>
            </a:r>
            <a:r>
              <a:rPr lang="en-GB" dirty="0">
                <a:latin typeface="Arial" charset="0"/>
                <a:ea typeface="msgothic" charset="0"/>
                <a:cs typeface="msgothic" charset="0"/>
              </a:rPr>
              <a:t>, conventional T cells; and BAFF, B cell activation factor.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490198" y="686233"/>
            <a:ext cx="7209119" cy="2350943"/>
          </a:xfrm>
          <a:prstGeom prst="rect">
            <a:avLst/>
          </a:prstGeom>
          <a:solidFill>
            <a:srgbClr val="FFFFFF"/>
          </a:solidFill>
          <a:ln w="9525">
            <a:solidFill>
              <a:srgbClr val="000000"/>
            </a:solidFill>
            <a:miter lim="800000"/>
            <a:headEnd/>
            <a:tailEnd/>
          </a:ln>
          <a:effectLst/>
        </p:spPr>
        <p:txBody>
          <a:bodyPr wrap="none" anchor="ctr"/>
          <a:lstStyle/>
          <a:p>
            <a:endParaRPr lang="tr-TR"/>
          </a:p>
        </p:txBody>
      </p:sp>
      <p:sp>
        <p:nvSpPr>
          <p:cNvPr id="4098" name="Text Box 2"/>
          <p:cNvSpPr txBox="1">
            <a:spLocks noGrp="1" noChangeArrowheads="1"/>
          </p:cNvSpPr>
          <p:nvPr>
            <p:ph type="body"/>
          </p:nvPr>
        </p:nvSpPr>
        <p:spPr bwMode="auto">
          <a:xfrm>
            <a:off x="1860177" y="3264477"/>
            <a:ext cx="8481608" cy="4318722"/>
          </a:xfrm>
          <a:prstGeom prst="rect">
            <a:avLst/>
          </a:prstGeom>
          <a:noFill/>
          <a:ln>
            <a:round/>
            <a:headEnd/>
            <a:tailEnd/>
          </a:ln>
        </p:spPr>
        <p:txBody>
          <a:bodyPr lIns="0" tIns="0" rIns="0" bIns="0"/>
          <a:lstStyle/>
          <a:p>
            <a:r>
              <a:rPr lang="en-US" sz="1200" kern="1200" dirty="0" smtClean="0">
                <a:solidFill>
                  <a:schemeClr val="tx1"/>
                </a:solidFill>
                <a:latin typeface="+mn-lt"/>
                <a:ea typeface="+mn-ea"/>
                <a:cs typeface="+mn-cs"/>
              </a:rPr>
              <a:t>Pathogenesis of chronic GVHD The </a:t>
            </a:r>
            <a:r>
              <a:rPr lang="en-US" sz="1200" kern="1200" dirty="0" err="1" smtClean="0">
                <a:solidFill>
                  <a:schemeClr val="tx1"/>
                </a:solidFill>
                <a:latin typeface="+mn-lt"/>
                <a:ea typeface="+mn-ea"/>
                <a:cs typeface="+mn-cs"/>
              </a:rPr>
              <a:t>thymic</a:t>
            </a:r>
            <a:r>
              <a:rPr lang="en-US" sz="1200" kern="1200" dirty="0" smtClean="0">
                <a:solidFill>
                  <a:schemeClr val="tx1"/>
                </a:solidFill>
                <a:latin typeface="+mn-lt"/>
                <a:ea typeface="+mn-ea"/>
                <a:cs typeface="+mn-cs"/>
              </a:rPr>
              <a:t> epithelial cells</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(TECs) are damaged by </a:t>
            </a:r>
            <a:r>
              <a:rPr lang="en-US" sz="1200" kern="1200" dirty="0" err="1" smtClean="0">
                <a:solidFill>
                  <a:schemeClr val="tx1"/>
                </a:solidFill>
                <a:latin typeface="+mn-lt"/>
                <a:ea typeface="+mn-ea"/>
                <a:cs typeface="+mn-cs"/>
              </a:rPr>
              <a:t>alloreactive</a:t>
            </a:r>
            <a:r>
              <a:rPr lang="en-US" sz="1200" kern="1200" dirty="0" smtClean="0">
                <a:solidFill>
                  <a:schemeClr val="tx1"/>
                </a:solidFill>
                <a:latin typeface="+mn-lt"/>
                <a:ea typeface="+mn-ea"/>
                <a:cs typeface="+mn-cs"/>
              </a:rPr>
              <a:t> T-cells leading to impaired negative</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selection. In addition, </a:t>
            </a:r>
            <a:r>
              <a:rPr lang="en-US" sz="1200" kern="1200" dirty="0" err="1" smtClean="0">
                <a:solidFill>
                  <a:schemeClr val="tx1"/>
                </a:solidFill>
                <a:latin typeface="+mn-lt"/>
                <a:ea typeface="+mn-ea"/>
                <a:cs typeface="+mn-cs"/>
              </a:rPr>
              <a:t>alloreactive</a:t>
            </a:r>
            <a:r>
              <a:rPr lang="en-US" sz="1200" kern="1200" dirty="0" smtClean="0">
                <a:solidFill>
                  <a:schemeClr val="tx1"/>
                </a:solidFill>
                <a:latin typeface="+mn-lt"/>
                <a:ea typeface="+mn-ea"/>
                <a:cs typeface="+mn-cs"/>
              </a:rPr>
              <a:t> B- and T-cells cross talk leading to </a:t>
            </a:r>
            <a:r>
              <a:rPr lang="en-US" sz="1200" kern="1200" dirty="0" err="1" smtClean="0">
                <a:solidFill>
                  <a:schemeClr val="tx1"/>
                </a:solidFill>
                <a:latin typeface="+mn-lt"/>
                <a:ea typeface="+mn-ea"/>
                <a:cs typeface="+mn-cs"/>
              </a:rPr>
              <a:t>sBAFF</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release and production of </a:t>
            </a:r>
            <a:r>
              <a:rPr lang="en-US" sz="1200" kern="1200" dirty="0" err="1" smtClean="0">
                <a:solidFill>
                  <a:schemeClr val="tx1"/>
                </a:solidFill>
                <a:latin typeface="+mn-lt"/>
                <a:ea typeface="+mn-ea"/>
                <a:cs typeface="+mn-cs"/>
              </a:rPr>
              <a:t>alloantibodies</a:t>
            </a:r>
            <a:r>
              <a:rPr lang="en-US" sz="1200" kern="1200" dirty="0" smtClean="0">
                <a:solidFill>
                  <a:schemeClr val="tx1"/>
                </a:solidFill>
                <a:latin typeface="+mn-lt"/>
                <a:ea typeface="+mn-ea"/>
                <a:cs typeface="+mn-cs"/>
              </a:rPr>
              <a:t> by plasma cells. At the same time,</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cytokines and </a:t>
            </a:r>
            <a:r>
              <a:rPr lang="en-US" sz="1200" kern="1200" dirty="0" err="1" smtClean="0">
                <a:solidFill>
                  <a:schemeClr val="tx1"/>
                </a:solidFill>
                <a:latin typeface="+mn-lt"/>
                <a:ea typeface="+mn-ea"/>
                <a:cs typeface="+mn-cs"/>
              </a:rPr>
              <a:t>chemokines</a:t>
            </a:r>
            <a:r>
              <a:rPr lang="en-US" sz="1200" kern="1200" dirty="0" smtClean="0">
                <a:solidFill>
                  <a:schemeClr val="tx1"/>
                </a:solidFill>
                <a:latin typeface="+mn-lt"/>
                <a:ea typeface="+mn-ea"/>
                <a:cs typeface="+mn-cs"/>
              </a:rPr>
              <a:t> produced by B- and T-cells activate </a:t>
            </a:r>
            <a:r>
              <a:rPr lang="en-US" sz="1200" kern="1200" dirty="0" err="1" smtClean="0">
                <a:solidFill>
                  <a:schemeClr val="tx1"/>
                </a:solidFill>
                <a:latin typeface="+mn-lt"/>
                <a:ea typeface="+mn-ea"/>
                <a:cs typeface="+mn-cs"/>
              </a:rPr>
              <a:t>macrophagesand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monocytes</a:t>
            </a:r>
            <a:r>
              <a:rPr lang="en-US" sz="1200" kern="1200" dirty="0" smtClean="0">
                <a:solidFill>
                  <a:schemeClr val="tx1"/>
                </a:solidFill>
                <a:latin typeface="+mn-lt"/>
                <a:ea typeface="+mn-ea"/>
                <a:cs typeface="+mn-cs"/>
              </a:rPr>
              <a:t>. Together,</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antibodies and </a:t>
            </a:r>
            <a:r>
              <a:rPr lang="en-US" sz="1200" kern="1200" dirty="0" err="1" smtClean="0">
                <a:solidFill>
                  <a:schemeClr val="tx1"/>
                </a:solidFill>
                <a:latin typeface="+mn-lt"/>
                <a:ea typeface="+mn-ea"/>
                <a:cs typeface="+mn-cs"/>
              </a:rPr>
              <a:t>TGFβ</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induce fibroblasts proliferation</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and activation as well as collagen production, which results in fibrosis </a:t>
            </a:r>
            <a:r>
              <a:rPr lang="en-US" sz="1200" kern="1200" dirty="0" err="1" smtClean="0">
                <a:solidFill>
                  <a:schemeClr val="tx1"/>
                </a:solidFill>
                <a:latin typeface="+mn-lt"/>
                <a:ea typeface="+mn-ea"/>
                <a:cs typeface="+mn-cs"/>
              </a:rPr>
              <a:t>intarget</a:t>
            </a:r>
            <a:r>
              <a:rPr lang="en-US" sz="1200" kern="1200" dirty="0" smtClean="0">
                <a:solidFill>
                  <a:schemeClr val="tx1"/>
                </a:solidFill>
                <a:latin typeface="+mn-lt"/>
                <a:ea typeface="+mn-ea"/>
                <a:cs typeface="+mn-cs"/>
              </a:rPr>
              <a:t> organs such as the lung</a:t>
            </a:r>
          </a:p>
          <a:p>
            <a:endParaRPr lang="tr-TR" sz="1400" b="1"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endParaRPr lang="tr-TR" sz="1400" b="1" dirty="0" smtClean="0">
              <a:latin typeface="Arial" charset="0"/>
              <a:ea typeface="msgothic" charset="0"/>
              <a:cs typeface="msgothic" charset="0"/>
            </a:endParaRPr>
          </a:p>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r>
              <a:rPr lang="en-GB" sz="1400" b="1" dirty="0" smtClean="0">
                <a:latin typeface="Arial" charset="0"/>
                <a:ea typeface="msgothic" charset="0"/>
                <a:cs typeface="msgothic" charset="0"/>
              </a:rPr>
              <a:t>The </a:t>
            </a:r>
            <a:r>
              <a:rPr lang="en-GB" sz="1400" b="1" dirty="0" err="1">
                <a:latin typeface="Arial" charset="0"/>
                <a:ea typeface="msgothic" charset="0"/>
                <a:cs typeface="msgothic" charset="0"/>
              </a:rPr>
              <a:t>pathophysiology</a:t>
            </a:r>
            <a:r>
              <a:rPr lang="en-GB" sz="1400" b="1" dirty="0">
                <a:latin typeface="Arial" charset="0"/>
                <a:ea typeface="msgothic" charset="0"/>
                <a:cs typeface="msgothic" charset="0"/>
              </a:rPr>
              <a:t> of chronic GVHD.</a:t>
            </a:r>
            <a:r>
              <a:rPr lang="en-GB" dirty="0">
                <a:latin typeface="Arial" charset="0"/>
                <a:ea typeface="msgothic" charset="0"/>
                <a:cs typeface="msgothic" charset="0"/>
              </a:rPr>
              <a:t> (A) General mechanisms. The acute graft-versus-host reaction is characterized by tissue damage mediated by inflammatory mediators, T cells, and cells from the innate immune system. Among target organs, two are particularly important for the development of subsequent chronic GVHD: (1) </a:t>
            </a:r>
            <a:r>
              <a:rPr lang="en-GB" dirty="0" err="1">
                <a:latin typeface="Arial" charset="0"/>
                <a:ea typeface="msgothic" charset="0"/>
                <a:cs typeface="msgothic" charset="0"/>
              </a:rPr>
              <a:t>thymic</a:t>
            </a:r>
            <a:r>
              <a:rPr lang="en-GB" dirty="0">
                <a:latin typeface="Arial" charset="0"/>
                <a:ea typeface="msgothic" charset="0"/>
                <a:cs typeface="msgothic" charset="0"/>
              </a:rPr>
              <a:t> epithelial cells (TECs) are damaged by </a:t>
            </a:r>
            <a:r>
              <a:rPr lang="en-GB" dirty="0" err="1">
                <a:latin typeface="Arial" charset="0"/>
                <a:ea typeface="msgothic" charset="0"/>
                <a:cs typeface="msgothic" charset="0"/>
              </a:rPr>
              <a:t>alloreactive</a:t>
            </a:r>
            <a:r>
              <a:rPr lang="en-GB" dirty="0">
                <a:latin typeface="Arial" charset="0"/>
                <a:ea typeface="msgothic" charset="0"/>
                <a:cs typeface="msgothic" charset="0"/>
              </a:rPr>
              <a:t> T cells leading to decreased generation of natural </a:t>
            </a:r>
            <a:r>
              <a:rPr lang="en-GB" dirty="0" err="1">
                <a:latin typeface="Arial" charset="0"/>
                <a:ea typeface="msgothic" charset="0"/>
                <a:cs typeface="msgothic" charset="0"/>
              </a:rPr>
              <a:t>Tregs</a:t>
            </a:r>
            <a:r>
              <a:rPr lang="en-GB" dirty="0">
                <a:latin typeface="Arial" charset="0"/>
                <a:ea typeface="msgothic" charset="0"/>
                <a:cs typeface="msgothic" charset="0"/>
              </a:rPr>
              <a:t> and release of self-reactive T cells. (2) Bone marrow microenvironment damage may explain disturbed B-cell homeostasis. The potent role of antigen-presenting cells (APCs) and the cross talk between B and T cells in chronic GVHD is poorly understood. (B) B cells and chronic GVHD. Patients with chronic GVHD have increased B-cell activation factor (BAFF):B-cell ratios, delayed reconstitution of naive B cells, and increased numbers of </a:t>
            </a:r>
            <a:r>
              <a:rPr lang="en-GB" dirty="0" err="1">
                <a:latin typeface="Arial" charset="0"/>
                <a:ea typeface="msgothic" charset="0"/>
                <a:cs typeface="msgothic" charset="0"/>
              </a:rPr>
              <a:t>pregerminal</a:t>
            </a:r>
            <a:r>
              <a:rPr lang="en-GB" dirty="0">
                <a:latin typeface="Arial" charset="0"/>
                <a:ea typeface="msgothic" charset="0"/>
                <a:cs typeface="msgothic" charset="0"/>
              </a:rPr>
              <a:t> center B cells. Patients with active chronic GVHD have elevated numbers of CD21</a:t>
            </a:r>
            <a:r>
              <a:rPr lang="en-GB" baseline="33000" dirty="0">
                <a:latin typeface="Arial" charset="0"/>
                <a:ea typeface="msgothic" charset="0"/>
                <a:cs typeface="msgothic" charset="0"/>
              </a:rPr>
              <a:t>–</a:t>
            </a:r>
            <a:r>
              <a:rPr lang="en-GB" dirty="0">
                <a:latin typeface="Arial" charset="0"/>
                <a:ea typeface="msgothic" charset="0"/>
                <a:cs typeface="msgothic" charset="0"/>
              </a:rPr>
              <a:t> transitional B cells and a deficiency of memory CD27</a:t>
            </a:r>
            <a:r>
              <a:rPr lang="en-GB" baseline="33000" dirty="0">
                <a:latin typeface="Arial" charset="0"/>
                <a:ea typeface="msgothic" charset="0"/>
                <a:cs typeface="msgothic" charset="0"/>
              </a:rPr>
              <a:t>+</a:t>
            </a:r>
            <a:r>
              <a:rPr lang="en-GB" dirty="0">
                <a:latin typeface="Arial" charset="0"/>
                <a:ea typeface="msgothic" charset="0"/>
                <a:cs typeface="msgothic" charset="0"/>
              </a:rPr>
              <a:t> B cells. Patients who develop chronic GVHD have elevated levels of BAFF, a relative reduction in naive B cells, and relatively higher numbers of activated memory type B cells. Patients with </a:t>
            </a:r>
            <a:r>
              <a:rPr lang="en-GB" dirty="0" err="1">
                <a:latin typeface="Arial" charset="0"/>
                <a:ea typeface="msgothic" charset="0"/>
                <a:cs typeface="msgothic" charset="0"/>
              </a:rPr>
              <a:t>hypogammaglobulinemia</a:t>
            </a:r>
            <a:r>
              <a:rPr lang="en-GB" dirty="0">
                <a:latin typeface="Arial" charset="0"/>
                <a:ea typeface="msgothic" charset="0"/>
                <a:cs typeface="msgothic" charset="0"/>
              </a:rPr>
              <a:t> have elevated CD19</a:t>
            </a:r>
            <a:r>
              <a:rPr lang="en-GB" baseline="33000" dirty="0">
                <a:latin typeface="Arial" charset="0"/>
                <a:ea typeface="msgothic" charset="0"/>
                <a:cs typeface="msgothic" charset="0"/>
              </a:rPr>
              <a:t>+</a:t>
            </a:r>
            <a:r>
              <a:rPr lang="en-GB" dirty="0">
                <a:latin typeface="Arial" charset="0"/>
                <a:ea typeface="msgothic" charset="0"/>
                <a:cs typeface="msgothic" charset="0"/>
              </a:rPr>
              <a:t>CD21</a:t>
            </a:r>
            <a:r>
              <a:rPr lang="en-GB" baseline="33000" dirty="0">
                <a:latin typeface="Arial" charset="0"/>
                <a:ea typeface="msgothic" charset="0"/>
                <a:cs typeface="msgothic" charset="0"/>
              </a:rPr>
              <a:t>low</a:t>
            </a:r>
            <a:r>
              <a:rPr lang="en-GB" dirty="0">
                <a:latin typeface="Arial" charset="0"/>
                <a:ea typeface="msgothic" charset="0"/>
                <a:cs typeface="msgothic" charset="0"/>
              </a:rPr>
              <a:t> (immature) and CD19</a:t>
            </a:r>
            <a:r>
              <a:rPr lang="en-GB" baseline="33000" dirty="0">
                <a:latin typeface="Arial" charset="0"/>
                <a:ea typeface="msgothic" charset="0"/>
                <a:cs typeface="msgothic" charset="0"/>
              </a:rPr>
              <a:t>+</a:t>
            </a:r>
            <a:r>
              <a:rPr lang="en-GB" dirty="0">
                <a:latin typeface="Arial" charset="0"/>
                <a:ea typeface="msgothic" charset="0"/>
                <a:cs typeface="msgothic" charset="0"/>
              </a:rPr>
              <a:t>CD21</a:t>
            </a:r>
            <a:r>
              <a:rPr lang="en-GB" baseline="33000" dirty="0">
                <a:latin typeface="Arial" charset="0"/>
                <a:ea typeface="msgothic" charset="0"/>
                <a:cs typeface="msgothic" charset="0"/>
              </a:rPr>
              <a:t>high</a:t>
            </a:r>
            <a:r>
              <a:rPr lang="en-GB" dirty="0">
                <a:latin typeface="Arial" charset="0"/>
                <a:ea typeface="msgothic" charset="0"/>
                <a:cs typeface="msgothic" charset="0"/>
              </a:rPr>
              <a:t>CD38</a:t>
            </a:r>
            <a:r>
              <a:rPr lang="en-GB" baseline="33000" dirty="0">
                <a:latin typeface="Arial" charset="0"/>
                <a:ea typeface="msgothic" charset="0"/>
                <a:cs typeface="msgothic" charset="0"/>
              </a:rPr>
              <a:t>high</a:t>
            </a:r>
            <a:r>
              <a:rPr lang="en-GB" dirty="0">
                <a:latin typeface="Arial" charset="0"/>
                <a:ea typeface="msgothic" charset="0"/>
                <a:cs typeface="msgothic" charset="0"/>
              </a:rPr>
              <a:t>IgM</a:t>
            </a:r>
            <a:r>
              <a:rPr lang="en-GB" baseline="33000" dirty="0">
                <a:latin typeface="Arial" charset="0"/>
                <a:ea typeface="msgothic" charset="0"/>
                <a:cs typeface="msgothic" charset="0"/>
              </a:rPr>
              <a:t>high</a:t>
            </a:r>
            <a:r>
              <a:rPr lang="en-GB" dirty="0">
                <a:latin typeface="Arial" charset="0"/>
                <a:ea typeface="msgothic" charset="0"/>
                <a:cs typeface="msgothic" charset="0"/>
              </a:rPr>
              <a:t> (transitional) B cells. CD19</a:t>
            </a:r>
            <a:r>
              <a:rPr lang="en-GB" baseline="33000" dirty="0">
                <a:latin typeface="Arial" charset="0"/>
                <a:ea typeface="msgothic" charset="0"/>
                <a:cs typeface="msgothic" charset="0"/>
              </a:rPr>
              <a:t>+</a:t>
            </a:r>
            <a:r>
              <a:rPr lang="en-GB" dirty="0">
                <a:latin typeface="Arial" charset="0"/>
                <a:ea typeface="msgothic" charset="0"/>
                <a:cs typeface="msgothic" charset="0"/>
              </a:rPr>
              <a:t>CD10</a:t>
            </a:r>
            <a:r>
              <a:rPr lang="en-GB" baseline="33000" dirty="0">
                <a:latin typeface="Arial" charset="0"/>
                <a:ea typeface="msgothic" charset="0"/>
                <a:cs typeface="msgothic" charset="0"/>
              </a:rPr>
              <a:t>–</a:t>
            </a:r>
            <a:r>
              <a:rPr lang="en-GB" dirty="0">
                <a:latin typeface="Arial" charset="0"/>
                <a:ea typeface="msgothic" charset="0"/>
                <a:cs typeface="msgothic" charset="0"/>
              </a:rPr>
              <a:t>CD27</a:t>
            </a:r>
            <a:r>
              <a:rPr lang="en-GB" baseline="33000" dirty="0">
                <a:latin typeface="Arial" charset="0"/>
                <a:ea typeface="msgothic" charset="0"/>
                <a:cs typeface="msgothic" charset="0"/>
              </a:rPr>
              <a:t>–</a:t>
            </a:r>
            <a:r>
              <a:rPr lang="en-GB" dirty="0">
                <a:latin typeface="Arial" charset="0"/>
                <a:ea typeface="msgothic" charset="0"/>
                <a:cs typeface="msgothic" charset="0"/>
              </a:rPr>
              <a:t>CD21</a:t>
            </a:r>
            <a:r>
              <a:rPr lang="en-GB" baseline="33000" dirty="0">
                <a:latin typeface="Arial" charset="0"/>
                <a:ea typeface="msgothic" charset="0"/>
                <a:cs typeface="msgothic" charset="0"/>
              </a:rPr>
              <a:t>high</a:t>
            </a:r>
            <a:r>
              <a:rPr lang="en-GB" dirty="0">
                <a:latin typeface="Arial" charset="0"/>
                <a:ea typeface="msgothic" charset="0"/>
                <a:cs typeface="msgothic" charset="0"/>
              </a:rPr>
              <a:t> naive B cells are elevated in all patients with chronic GVHD. (C) Conventional T cells, </a:t>
            </a:r>
            <a:r>
              <a:rPr lang="en-GB" dirty="0" err="1">
                <a:latin typeface="Arial" charset="0"/>
                <a:ea typeface="msgothic" charset="0"/>
                <a:cs typeface="msgothic" charset="0"/>
              </a:rPr>
              <a:t>Tregs</a:t>
            </a:r>
            <a:r>
              <a:rPr lang="en-GB" dirty="0">
                <a:latin typeface="Arial" charset="0"/>
                <a:ea typeface="msgothic" charset="0"/>
                <a:cs typeface="msgothic" charset="0"/>
              </a:rPr>
              <a:t>, and chronic GVHD. An appropriate balance between </a:t>
            </a:r>
            <a:r>
              <a:rPr lang="en-GB" dirty="0" err="1">
                <a:latin typeface="Arial" charset="0"/>
                <a:ea typeface="msgothic" charset="0"/>
                <a:cs typeface="msgothic" charset="0"/>
              </a:rPr>
              <a:t>Tregs</a:t>
            </a:r>
            <a:r>
              <a:rPr lang="en-GB" dirty="0">
                <a:latin typeface="Arial" charset="0"/>
                <a:ea typeface="msgothic" charset="0"/>
                <a:cs typeface="msgothic" charset="0"/>
              </a:rPr>
              <a:t> and </a:t>
            </a:r>
            <a:r>
              <a:rPr lang="en-GB" dirty="0" err="1">
                <a:latin typeface="Arial" charset="0"/>
                <a:ea typeface="msgothic" charset="0"/>
                <a:cs typeface="msgothic" charset="0"/>
              </a:rPr>
              <a:t>Tconv</a:t>
            </a:r>
            <a:r>
              <a:rPr lang="en-GB" dirty="0">
                <a:latin typeface="Arial" charset="0"/>
                <a:ea typeface="msgothic" charset="0"/>
                <a:cs typeface="msgothic" charset="0"/>
              </a:rPr>
              <a:t> is critical for the maintenance of peripheral tolerance. In the setting of allogeneic HSCT, </a:t>
            </a:r>
            <a:r>
              <a:rPr lang="en-GB" dirty="0" err="1">
                <a:latin typeface="Arial" charset="0"/>
                <a:ea typeface="msgothic" charset="0"/>
                <a:cs typeface="msgothic" charset="0"/>
              </a:rPr>
              <a:t>Tregs</a:t>
            </a:r>
            <a:r>
              <a:rPr lang="en-GB" dirty="0">
                <a:latin typeface="Arial" charset="0"/>
                <a:ea typeface="msgothic" charset="0"/>
                <a:cs typeface="msgothic" charset="0"/>
              </a:rPr>
              <a:t> have been shown to play an important role in the establishment of tolerance between recipient tissues and donor-derived immunity. Monitoring of CD4</a:t>
            </a:r>
            <a:r>
              <a:rPr lang="en-GB" baseline="33000" dirty="0">
                <a:latin typeface="Arial" charset="0"/>
                <a:ea typeface="msgothic" charset="0"/>
                <a:cs typeface="msgothic" charset="0"/>
              </a:rPr>
              <a:t>+</a:t>
            </a:r>
            <a:r>
              <a:rPr lang="en-GB" dirty="0">
                <a:latin typeface="Arial" charset="0"/>
                <a:ea typeface="msgothic" charset="0"/>
                <a:cs typeface="msgothic" charset="0"/>
              </a:rPr>
              <a:t> T-cell subsets shows that </a:t>
            </a:r>
            <a:r>
              <a:rPr lang="en-GB" dirty="0" err="1">
                <a:latin typeface="Arial" charset="0"/>
                <a:ea typeface="msgothic" charset="0"/>
                <a:cs typeface="msgothic" charset="0"/>
              </a:rPr>
              <a:t>Tregs</a:t>
            </a:r>
            <a:r>
              <a:rPr lang="en-GB" dirty="0">
                <a:latin typeface="Arial" charset="0"/>
                <a:ea typeface="msgothic" charset="0"/>
                <a:cs typeface="msgothic" charset="0"/>
              </a:rPr>
              <a:t> rapidly expand after HSCT, but </a:t>
            </a:r>
            <a:r>
              <a:rPr lang="en-GB" dirty="0" err="1">
                <a:latin typeface="Arial" charset="0"/>
                <a:ea typeface="msgothic" charset="0"/>
                <a:cs typeface="msgothic" charset="0"/>
              </a:rPr>
              <a:t>Treg</a:t>
            </a:r>
            <a:r>
              <a:rPr lang="en-GB" dirty="0">
                <a:latin typeface="Arial" charset="0"/>
                <a:ea typeface="msgothic" charset="0"/>
                <a:cs typeface="msgothic" charset="0"/>
              </a:rPr>
              <a:t> levels subsequently decline in patients with prolonged CD4</a:t>
            </a:r>
            <a:r>
              <a:rPr lang="en-GB" baseline="33000" dirty="0">
                <a:latin typeface="Arial" charset="0"/>
                <a:ea typeface="msgothic" charset="0"/>
                <a:cs typeface="msgothic" charset="0"/>
              </a:rPr>
              <a:t>+</a:t>
            </a:r>
            <a:r>
              <a:rPr lang="en-GB" dirty="0">
                <a:latin typeface="Arial" charset="0"/>
                <a:ea typeface="msgothic" charset="0"/>
                <a:cs typeface="msgothic" charset="0"/>
              </a:rPr>
              <a:t> </a:t>
            </a:r>
            <a:r>
              <a:rPr lang="en-GB" dirty="0" err="1">
                <a:latin typeface="Arial" charset="0"/>
                <a:ea typeface="msgothic" charset="0"/>
                <a:cs typeface="msgothic" charset="0"/>
              </a:rPr>
              <a:t>lymphopenia</a:t>
            </a:r>
            <a:r>
              <a:rPr lang="en-GB" dirty="0">
                <a:latin typeface="Arial" charset="0"/>
                <a:ea typeface="msgothic" charset="0"/>
                <a:cs typeface="msgothic" charset="0"/>
              </a:rPr>
              <a:t>. This results in a relative deficiency of </a:t>
            </a:r>
            <a:r>
              <a:rPr lang="en-GB" dirty="0" err="1">
                <a:latin typeface="Arial" charset="0"/>
                <a:ea typeface="msgothic" charset="0"/>
                <a:cs typeface="msgothic" charset="0"/>
              </a:rPr>
              <a:t>Tregs</a:t>
            </a:r>
            <a:r>
              <a:rPr lang="en-GB" dirty="0">
                <a:latin typeface="Arial" charset="0"/>
                <a:ea typeface="msgothic" charset="0"/>
                <a:cs typeface="msgothic" charset="0"/>
              </a:rPr>
              <a:t>, which is associated with a high incidence of extensive chronic GVHD. In chronic </a:t>
            </a:r>
            <a:r>
              <a:rPr lang="en-GB" dirty="0" err="1">
                <a:latin typeface="Arial" charset="0"/>
                <a:ea typeface="msgothic" charset="0"/>
                <a:cs typeface="msgothic" charset="0"/>
              </a:rPr>
              <a:t>lichenoid</a:t>
            </a:r>
            <a:r>
              <a:rPr lang="en-GB" dirty="0">
                <a:latin typeface="Arial" charset="0"/>
                <a:ea typeface="msgothic" charset="0"/>
                <a:cs typeface="msgothic" charset="0"/>
              </a:rPr>
              <a:t> GVHD, a mixed Th1/Th17 signature with </a:t>
            </a:r>
            <a:r>
              <a:rPr lang="en-GB" dirty="0" err="1">
                <a:latin typeface="Arial" charset="0"/>
                <a:ea typeface="msgothic" charset="0"/>
                <a:cs typeface="msgothic" charset="0"/>
              </a:rPr>
              <a:t>upregulated</a:t>
            </a:r>
            <a:r>
              <a:rPr lang="en-GB" dirty="0">
                <a:latin typeface="Arial" charset="0"/>
                <a:ea typeface="msgothic" charset="0"/>
                <a:cs typeface="msgothic" charset="0"/>
              </a:rPr>
              <a:t> Th1/Th17 cytokine/</a:t>
            </a:r>
            <a:r>
              <a:rPr lang="en-GB" dirty="0" err="1">
                <a:latin typeface="Arial" charset="0"/>
                <a:ea typeface="msgothic" charset="0"/>
                <a:cs typeface="msgothic" charset="0"/>
              </a:rPr>
              <a:t>chemokine</a:t>
            </a:r>
            <a:r>
              <a:rPr lang="en-GB" dirty="0">
                <a:latin typeface="Arial" charset="0"/>
                <a:ea typeface="msgothic" charset="0"/>
                <a:cs typeface="msgothic" charset="0"/>
              </a:rPr>
              <a:t> transcripts and elevated numbers of interferon gamma (IFN-γ)– and IL-17–producing CD8</a:t>
            </a:r>
            <a:r>
              <a:rPr lang="en-GB" baseline="33000" dirty="0">
                <a:latin typeface="Arial" charset="0"/>
                <a:ea typeface="msgothic" charset="0"/>
                <a:cs typeface="msgothic" charset="0"/>
              </a:rPr>
              <a:t>+</a:t>
            </a:r>
            <a:r>
              <a:rPr lang="en-GB" dirty="0">
                <a:latin typeface="Arial" charset="0"/>
                <a:ea typeface="msgothic" charset="0"/>
                <a:cs typeface="msgothic" charset="0"/>
              </a:rPr>
              <a:t> T cells has been described. (D) Current issues in chronic GVHD </a:t>
            </a:r>
            <a:r>
              <a:rPr lang="en-GB" dirty="0" err="1">
                <a:latin typeface="Arial" charset="0"/>
                <a:ea typeface="msgothic" charset="0"/>
                <a:cs typeface="msgothic" charset="0"/>
              </a:rPr>
              <a:t>pathophysiology</a:t>
            </a:r>
            <a:r>
              <a:rPr lang="en-GB" dirty="0">
                <a:latin typeface="Arial" charset="0"/>
                <a:ea typeface="msgothic" charset="0"/>
                <a:cs typeface="msgothic" charset="0"/>
              </a:rPr>
              <a:t>. The hallmark of chronic GVHD is inflammatory fibrosis; putative mechanisms are described in the left part of the figure. Although a role of B- and T-cell subsets has been described, the cross talk between B and T cells is not well understood. Recent evidence from an experimental model suggests that a key player might be the T-follicular helper (</a:t>
            </a:r>
            <a:r>
              <a:rPr lang="en-GB" dirty="0" err="1">
                <a:latin typeface="Arial" charset="0"/>
                <a:ea typeface="msgothic" charset="0"/>
                <a:cs typeface="msgothic" charset="0"/>
              </a:rPr>
              <a:t>TfH</a:t>
            </a:r>
            <a:r>
              <a:rPr lang="en-GB" dirty="0">
                <a:latin typeface="Arial" charset="0"/>
                <a:ea typeface="msgothic" charset="0"/>
                <a:cs typeface="msgothic" charset="0"/>
              </a:rPr>
              <a:t>) cells. ICOS, inducible </a:t>
            </a:r>
            <a:r>
              <a:rPr lang="en-GB" dirty="0" err="1">
                <a:latin typeface="Arial" charset="0"/>
                <a:ea typeface="msgothic" charset="0"/>
                <a:cs typeface="msgothic" charset="0"/>
              </a:rPr>
              <a:t>costimulatory</a:t>
            </a:r>
            <a:r>
              <a:rPr lang="en-GB" dirty="0">
                <a:latin typeface="Arial" charset="0"/>
                <a:ea typeface="msgothic" charset="0"/>
                <a:cs typeface="msgothic" charset="0"/>
              </a:rPr>
              <a:t> [molecule]; NK, natural killer [cell]; </a:t>
            </a:r>
            <a:r>
              <a:rPr lang="en-GB" dirty="0" err="1">
                <a:latin typeface="Arial" charset="0"/>
                <a:ea typeface="msgothic" charset="0"/>
                <a:cs typeface="msgothic" charset="0"/>
              </a:rPr>
              <a:t>TGFβ</a:t>
            </a:r>
            <a:r>
              <a:rPr lang="en-GB" dirty="0">
                <a:latin typeface="Arial" charset="0"/>
                <a:ea typeface="msgothic" charset="0"/>
                <a:cs typeface="msgothic" charset="0"/>
              </a:rPr>
              <a:t>, transforming growth factor beta; </a:t>
            </a:r>
            <a:r>
              <a:rPr lang="en-GB" dirty="0" err="1">
                <a:latin typeface="Arial" charset="0"/>
                <a:ea typeface="msgothic" charset="0"/>
                <a:cs typeface="msgothic" charset="0"/>
              </a:rPr>
              <a:t>TNFα</a:t>
            </a:r>
            <a:r>
              <a:rPr lang="en-GB" dirty="0">
                <a:latin typeface="Arial" charset="0"/>
                <a:ea typeface="msgothic" charset="0"/>
                <a:cs typeface="msgothic" charset="0"/>
              </a:rPr>
              <a:t>, </a:t>
            </a:r>
            <a:r>
              <a:rPr lang="en-GB" dirty="0" err="1">
                <a:latin typeface="Arial" charset="0"/>
                <a:ea typeface="msgothic" charset="0"/>
                <a:cs typeface="msgothic" charset="0"/>
              </a:rPr>
              <a:t>tumor</a:t>
            </a:r>
            <a:r>
              <a:rPr lang="en-GB" dirty="0">
                <a:latin typeface="Arial" charset="0"/>
                <a:ea typeface="msgothic" charset="0"/>
                <a:cs typeface="msgothic" charset="0"/>
              </a:rPr>
              <a:t> necrosis factor alpha.</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A study from Seattle showed that the higher the degree of HLA disparity, the earlier the onset of symptoms, with a median of 201 days in HLA identical siblings, and 133 days in matched unrelated donors transplanted with bone marrow and after standard conditioning (</a:t>
            </a:r>
            <a:r>
              <a:rPr lang="en-US" b="1" dirty="0" smtClean="0">
                <a:hlinkClick r:id="rId3"/>
              </a:rPr>
              <a:t>18</a:t>
            </a:r>
            <a:r>
              <a:rPr lang="en-US" dirty="0" smtClean="0"/>
              <a:t>). </a:t>
            </a:r>
            <a:endParaRPr lang="tr-TR" dirty="0" smtClean="0"/>
          </a:p>
          <a:p>
            <a:r>
              <a:rPr lang="en-US" dirty="0" smtClean="0"/>
              <a:t>The most frequently involved sites of the clinical manifestations of 324 pts were the mouth (89%), skin (81%), gastrointestinal tract (48%), liver (47%), eyes (47%). </a:t>
            </a:r>
            <a:endParaRPr lang="tr-TR" dirty="0" smtClean="0"/>
          </a:p>
          <a:p>
            <a:r>
              <a:rPr lang="en-US" dirty="0" smtClean="0"/>
              <a:t>The disease started with a quiescent onset (followed acute </a:t>
            </a:r>
            <a:r>
              <a:rPr lang="en-US" dirty="0" err="1" smtClean="0"/>
              <a:t>GvHD</a:t>
            </a:r>
            <a:r>
              <a:rPr lang="en-US" dirty="0" smtClean="0"/>
              <a:t> with a remission period) in 60%, with a progressive onset (</a:t>
            </a:r>
            <a:r>
              <a:rPr lang="en-US" dirty="0" err="1" smtClean="0"/>
              <a:t>cGvHD</a:t>
            </a:r>
            <a:r>
              <a:rPr lang="en-US" dirty="0" smtClean="0"/>
              <a:t> transformed from acute) in 13%, and with de novo onset (no prior acute </a:t>
            </a:r>
            <a:r>
              <a:rPr lang="en-US" dirty="0" err="1" smtClean="0"/>
              <a:t>GvHD</a:t>
            </a:r>
            <a:r>
              <a:rPr lang="en-US" dirty="0" smtClean="0"/>
              <a:t>) in 27% of the cases.</a:t>
            </a:r>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68</a:t>
            </a:fld>
            <a:endParaRPr lang="tr-T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pPr>
              <a:defRPr/>
            </a:pPr>
            <a:fld id="{86603E15-2B81-4355-BEDE-61D8FE16AE6C}" type="slidenum">
              <a:rPr lang="en-US" smtClean="0"/>
              <a:pPr>
                <a:defRPr/>
              </a:pPr>
              <a:t>69</a:t>
            </a:fld>
            <a:endParaRPr lang="en-US" dirty="0"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There are no laboratory markers to predict the severity and morbidity of cGVHD.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p:txBody>
          <a:bodyPr/>
          <a:lstStyle/>
          <a:p>
            <a:pPr>
              <a:defRPr/>
            </a:pPr>
            <a:fld id="{4DDE863A-27F8-4AA7-8F1D-8E95F19D9A86}" type="slidenum">
              <a:rPr lang="en-US" smtClean="0"/>
              <a:pPr>
                <a:defRPr/>
              </a:pPr>
              <a:t>70</a:t>
            </a:fld>
            <a:endParaRPr lang="en-US" dirty="0"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cGVHD as a disease process is immunosuppressive, and the treatment is further immunosuppressive. The combination acts as a double-edged sword in that both the disease and the treatment further compromise the patient’s ability to fight infection.</a:t>
            </a:r>
          </a:p>
          <a:p>
            <a:pPr eaLnBrk="1" hangingPunct="1"/>
            <a:r>
              <a:rPr lang="en-US" smtClean="0">
                <a:latin typeface="Arial" charset="0"/>
                <a:cs typeface="Arial" charset="0"/>
              </a:rPr>
              <a:t>The combination results in functional asplenia (poor splenic function), variable IgG levels, opportunistic infections, cytopenia (thrombocytopenia and lymphocytopenia), and eosinophilia and place the patient at high risk for infection.</a:t>
            </a:r>
          </a:p>
          <a:p>
            <a:pPr eaLnBrk="1" hangingPunct="1"/>
            <a:r>
              <a:rPr lang="en-US" smtClean="0">
                <a:latin typeface="Arial" charset="0"/>
                <a:cs typeface="Arial" charset="0"/>
              </a:rPr>
              <a:t>Immune recovery is slower for those people affected by cGVHD.</a:t>
            </a:r>
          </a:p>
          <a:p>
            <a:pPr eaLnBrk="1" hangingPunct="1"/>
            <a:r>
              <a:rPr lang="en-US" smtClean="0">
                <a:latin typeface="Arial" charset="0"/>
                <a:cs typeface="Arial" charset="0"/>
              </a:rPr>
              <a:t>The cytopenias seen in cGVHD can be isolated (platelets: single cell line) or in multiple lines (neutrophils and platelets).</a:t>
            </a:r>
          </a:p>
          <a:p>
            <a:pPr eaLnBrk="1" hangingPunct="1"/>
            <a:r>
              <a:rPr lang="en-US" smtClean="0">
                <a:latin typeface="Arial" charset="0"/>
                <a:cs typeface="Arial" charset="0"/>
              </a:rPr>
              <a:t>A complete blood cell count with differential will usually demonstrate eosinophilia.</a:t>
            </a:r>
          </a:p>
          <a:p>
            <a:pPr eaLnBrk="1" hangingPunct="1"/>
            <a:r>
              <a:rPr lang="en-US" smtClean="0">
                <a:latin typeface="Arial" charset="0"/>
                <a:cs typeface="Arial" charset="0"/>
              </a:rPr>
              <a:t>A bone marrow examination may be needed to show if the problem is due to graft failure, relapse, or an immune process.</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p:txBody>
          <a:bodyPr/>
          <a:lstStyle/>
          <a:p>
            <a:pPr>
              <a:defRPr/>
            </a:pPr>
            <a:fld id="{4DDE863A-27F8-4AA7-8F1D-8E95F19D9A86}" type="slidenum">
              <a:rPr lang="en-US" smtClean="0"/>
              <a:pPr>
                <a:defRPr/>
              </a:pPr>
              <a:t>71</a:t>
            </a:fld>
            <a:endParaRPr lang="en-US" dirty="0"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cGVHD as a disease process is immunosuppressive, and the treatment is further immunosuppressive. The combination acts as a double-edged sword in that both the disease and the treatment further compromise the patient’s ability to fight infection.</a:t>
            </a:r>
          </a:p>
          <a:p>
            <a:pPr eaLnBrk="1" hangingPunct="1"/>
            <a:r>
              <a:rPr lang="en-US" smtClean="0">
                <a:latin typeface="Arial" charset="0"/>
                <a:cs typeface="Arial" charset="0"/>
              </a:rPr>
              <a:t>The combination results in functional asplenia (poor splenic function), variable IgG levels, opportunistic infections, cytopenia (thrombocytopenia and lymphocytopenia), and eosinophilia and place the patient at high risk for infection.</a:t>
            </a:r>
          </a:p>
          <a:p>
            <a:pPr eaLnBrk="1" hangingPunct="1"/>
            <a:r>
              <a:rPr lang="en-US" smtClean="0">
                <a:latin typeface="Arial" charset="0"/>
                <a:cs typeface="Arial" charset="0"/>
              </a:rPr>
              <a:t>Immune recovery is slower for those people affected by cGVHD.</a:t>
            </a:r>
          </a:p>
          <a:p>
            <a:pPr eaLnBrk="1" hangingPunct="1"/>
            <a:r>
              <a:rPr lang="en-US" smtClean="0">
                <a:latin typeface="Arial" charset="0"/>
                <a:cs typeface="Arial" charset="0"/>
              </a:rPr>
              <a:t>The cytopenias seen in cGVHD can be isolated (platelets: single cell line) or in multiple lines (neutrophils and platelets).</a:t>
            </a:r>
          </a:p>
          <a:p>
            <a:pPr eaLnBrk="1" hangingPunct="1"/>
            <a:r>
              <a:rPr lang="en-US" smtClean="0">
                <a:latin typeface="Arial" charset="0"/>
                <a:cs typeface="Arial" charset="0"/>
              </a:rPr>
              <a:t>A complete blood cell count with differential will usually demonstrate eosinophilia.</a:t>
            </a:r>
          </a:p>
          <a:p>
            <a:pPr eaLnBrk="1" hangingPunct="1"/>
            <a:r>
              <a:rPr lang="en-US" smtClean="0">
                <a:latin typeface="Arial" charset="0"/>
                <a:cs typeface="Arial" charset="0"/>
              </a:rPr>
              <a:t>A bone marrow examination may be needed to show if the problem is due to graft failure, relapse, or an immune process.</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a:ln/>
        </p:spPr>
        <p:txBody>
          <a:bodyPr/>
          <a:lstStyle/>
          <a:p>
            <a:endParaRPr lang="tr-TR" dirty="0" smtClean="0">
              <a:latin typeface="Arial" charset="0"/>
              <a:cs typeface="Arial" charset="0"/>
            </a:endParaRPr>
          </a:p>
          <a:p>
            <a:pPr eaLnBrk="1" hangingPunct="1">
              <a:lnSpc>
                <a:spcPct val="150000"/>
              </a:lnSpc>
              <a:spcBef>
                <a:spcPct val="0"/>
              </a:spcBef>
            </a:pPr>
            <a:r>
              <a:rPr lang="en-US" sz="1200" kern="1200" dirty="0" smtClean="0">
                <a:solidFill>
                  <a:schemeClr val="tx1"/>
                </a:solidFill>
                <a:latin typeface="+mn-lt"/>
                <a:ea typeface="+mn-ea"/>
                <a:cs typeface="Arial" charset="0"/>
              </a:rPr>
              <a:t>cGVHD is defined by the presence of at least one distinctive manifestation with support by </a:t>
            </a:r>
            <a:r>
              <a:rPr lang="en-US" sz="1200" kern="1200" dirty="0" err="1" smtClean="0">
                <a:solidFill>
                  <a:schemeClr val="tx1"/>
                </a:solidFill>
                <a:latin typeface="+mn-lt"/>
                <a:ea typeface="+mn-ea"/>
                <a:cs typeface="Arial" charset="0"/>
              </a:rPr>
              <a:t>histologic</a:t>
            </a:r>
            <a:r>
              <a:rPr lang="en-US" sz="1200" kern="1200" dirty="0" smtClean="0">
                <a:solidFill>
                  <a:schemeClr val="tx1"/>
                </a:solidFill>
                <a:latin typeface="+mn-lt"/>
                <a:ea typeface="+mn-ea"/>
                <a:cs typeface="Arial" charset="0"/>
              </a:rPr>
              <a:t>, radiologic, or laboratory evidence or diagnostic clinical sign of cGVHD without the features of  aGVHD overlap syndrome where there are features of aGVHD and cGVHD present </a:t>
            </a:r>
          </a:p>
          <a:p>
            <a:pPr eaLnBrk="1" hangingPunct="1">
              <a:lnSpc>
                <a:spcPct val="150000"/>
              </a:lnSpc>
              <a:spcBef>
                <a:spcPct val="0"/>
              </a:spcBef>
            </a:pPr>
            <a:r>
              <a:rPr lang="en-US" sz="1200" kern="1200" dirty="0" smtClean="0">
                <a:solidFill>
                  <a:schemeClr val="tx1"/>
                </a:solidFill>
                <a:latin typeface="+mn-lt"/>
                <a:ea typeface="+mn-ea"/>
                <a:cs typeface="Arial" charset="0"/>
              </a:rPr>
              <a:t>There is no time limit after stem cell transplant for the diagnosis of any clinical features</a:t>
            </a:r>
          </a:p>
          <a:p>
            <a:pPr eaLnBrk="1" hangingPunct="1">
              <a:lnSpc>
                <a:spcPct val="150000"/>
              </a:lnSpc>
              <a:spcBef>
                <a:spcPct val="0"/>
              </a:spcBef>
            </a:pPr>
            <a:r>
              <a:rPr lang="en-US" sz="1200" kern="1200" dirty="0" smtClean="0">
                <a:solidFill>
                  <a:schemeClr val="tx1"/>
                </a:solidFill>
                <a:latin typeface="+mn-lt"/>
                <a:ea typeface="+mn-ea"/>
                <a:cs typeface="Arial" charset="0"/>
              </a:rPr>
              <a:t>The differential diagnosis must be ruled out for each system affected</a:t>
            </a:r>
          </a:p>
          <a:p>
            <a:pPr eaLnBrk="1" hangingPunct="1">
              <a:lnSpc>
                <a:spcPct val="150000"/>
              </a:lnSpc>
              <a:spcBef>
                <a:spcPct val="0"/>
              </a:spcBef>
            </a:pPr>
            <a:r>
              <a:rPr lang="en-US" sz="1200" kern="1200" dirty="0" smtClean="0">
                <a:solidFill>
                  <a:schemeClr val="tx1"/>
                </a:solidFill>
                <a:latin typeface="+mn-lt"/>
                <a:ea typeface="+mn-ea"/>
                <a:cs typeface="Arial" charset="0"/>
              </a:rPr>
              <a:t>Clinical score of 0 to 3 for involved sites/organs</a:t>
            </a:r>
          </a:p>
          <a:p>
            <a:endParaRPr lang="tr-TR" dirty="0" smtClean="0">
              <a:latin typeface="Arial" charset="0"/>
              <a:cs typeface="Arial" charset="0"/>
            </a:endParaRPr>
          </a:p>
          <a:p>
            <a:r>
              <a:rPr lang="en-US" dirty="0" smtClean="0">
                <a:latin typeface="Arial" charset="0"/>
                <a:cs typeface="Arial" charset="0"/>
              </a:rPr>
              <a:t>Here are a few examples of diagnostic signs versus distinctive symptoms taken from </a:t>
            </a:r>
            <a:r>
              <a:rPr lang="en-US" dirty="0" err="1" smtClean="0"/>
              <a:t>Filipovich</a:t>
            </a:r>
            <a:r>
              <a:rPr lang="en-US" dirty="0" smtClean="0"/>
              <a:t>, A. H., </a:t>
            </a:r>
            <a:r>
              <a:rPr lang="en-US" dirty="0" err="1" smtClean="0"/>
              <a:t>Weisdorf</a:t>
            </a:r>
            <a:r>
              <a:rPr lang="en-US" dirty="0" smtClean="0"/>
              <a:t>, D., </a:t>
            </a:r>
            <a:r>
              <a:rPr lang="en-US" dirty="0" err="1" smtClean="0"/>
              <a:t>Pavletic</a:t>
            </a:r>
            <a:r>
              <a:rPr lang="en-US" dirty="0" smtClean="0"/>
              <a:t>, S., </a:t>
            </a:r>
            <a:r>
              <a:rPr lang="en-US" dirty="0" err="1" smtClean="0"/>
              <a:t>Socie</a:t>
            </a:r>
            <a:r>
              <a:rPr lang="en-US" dirty="0" smtClean="0"/>
              <a:t>, G., </a:t>
            </a:r>
            <a:r>
              <a:rPr lang="en-US" dirty="0" err="1" smtClean="0"/>
              <a:t>Wingard</a:t>
            </a:r>
            <a:r>
              <a:rPr lang="en-US" dirty="0" smtClean="0"/>
              <a:t>, J. R., Lee, S. J., et al. (2005). National Institutes of Health consensus development project on criteria for clinical trials in chronic graft-versus-host disease: I. Diagnosis and staging working group report. </a:t>
            </a:r>
            <a:r>
              <a:rPr lang="en-US" i="1" dirty="0" smtClean="0"/>
              <a:t>Biology of Blood  and Marrow Transplantation , 11</a:t>
            </a:r>
            <a:r>
              <a:rPr lang="en-US" dirty="0" smtClean="0"/>
              <a:t>(12), 948.  Reprinted with permission of Elsevier.</a:t>
            </a:r>
          </a:p>
          <a:p>
            <a:endParaRPr lang="en-US" dirty="0" smtClean="0"/>
          </a:p>
          <a:p>
            <a:endParaRPr lang="en-US"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68B153F6-CC4F-4A58-9DEA-6BC9AF2D8F04}" type="slidenum">
              <a:rPr lang="en-US" smtClean="0"/>
              <a:pPr>
                <a:defRPr/>
              </a:pPr>
              <a:t>74</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p>
            <a:pPr>
              <a:defRPr/>
            </a:pPr>
            <a:fld id="{4878775C-CE0F-4734-B032-99EDA6BDDEC7}" type="slidenum">
              <a:rPr lang="en-US" smtClean="0"/>
              <a:pPr>
                <a:defRPr/>
              </a:pPr>
              <a:t>75</a:t>
            </a:fld>
            <a:endParaRPr lang="en-US" dirty="0"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skin is the most frequently involved organ system in cGVHD. There are two types of involvement: sclerodermatous (comparable to scleroderma) and lichenoid (similar to lichen planus).</a:t>
            </a:r>
          </a:p>
          <a:p>
            <a:pPr eaLnBrk="1" hangingPunct="1"/>
            <a:endParaRPr lang="en-US" smtClean="0">
              <a:latin typeface="Arial" charset="0"/>
              <a:cs typeface="Arial" charset="0"/>
            </a:endParaRPr>
          </a:p>
          <a:p>
            <a:pPr eaLnBrk="1" hangingPunct="1"/>
            <a:r>
              <a:rPr lang="en-US" smtClean="0">
                <a:latin typeface="Arial" charset="0"/>
                <a:cs typeface="Arial" charset="0"/>
              </a:rPr>
              <a:t>Initially, the skin may be erythematous, with plaques and areas of desquamation, which can progress to skin that is hyper- or hypopigmented with tightening (hide-like skin) and atrophy. Joint contractures may result secondary to the fibrotic thickening and sclerodermatous changes. The distribution of skin cGVHD is not the typical allocation seen with acute involvement. Other clinical presentations include atrophy of the skin with pigmentation, changes of the fingernails with vertical ridging, and alopecia. Skin previously involved with aGVHD or herpes zoster is usually more susceptible to cGVHD. </a:t>
            </a:r>
          </a:p>
          <a:p>
            <a:pPr eaLnBrk="1" hangingPunct="1"/>
            <a:endParaRPr lang="en-US" smtClean="0">
              <a:latin typeface="Arial" charset="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p>
            <a:pPr>
              <a:defRPr/>
            </a:pPr>
            <a:fld id="{7B90F96C-2722-4C49-A095-97153914D986}" type="slidenum">
              <a:rPr lang="en-US" smtClean="0"/>
              <a:pPr>
                <a:defRPr/>
              </a:pPr>
              <a:t>77</a:t>
            </a:fld>
            <a:endParaRPr lang="en-US" dirty="0" smtClean="0"/>
          </a:p>
        </p:txBody>
      </p:sp>
      <p:sp>
        <p:nvSpPr>
          <p:cNvPr id="130051" name="Rectangle 2"/>
          <p:cNvSpPr>
            <a:spLocks noGrp="1" noRot="1" noChangeAspect="1" noChangeArrowheads="1" noTextEdit="1"/>
          </p:cNvSpPr>
          <p:nvPr>
            <p:ph type="sldImg"/>
          </p:nvPr>
        </p:nvSpPr>
        <p:spPr>
          <a:xfrm>
            <a:off x="3810000" y="114300"/>
            <a:ext cx="4572000" cy="2571750"/>
          </a:xfrm>
          <a:ln/>
        </p:spPr>
      </p:sp>
      <p:sp>
        <p:nvSpPr>
          <p:cNvPr id="130052" name="Rectangle 3"/>
          <p:cNvSpPr>
            <a:spLocks noGrp="1" noChangeArrowheads="1"/>
          </p:cNvSpPr>
          <p:nvPr>
            <p:ph type="body" idx="1"/>
          </p:nvPr>
        </p:nvSpPr>
        <p:spPr>
          <a:xfrm>
            <a:off x="1625600" y="2914650"/>
            <a:ext cx="8940800" cy="3429000"/>
          </a:xfrm>
          <a:noFill/>
          <a:ln/>
        </p:spPr>
        <p:txBody>
          <a:bodyPr/>
          <a:lstStyle/>
          <a:p>
            <a:pPr eaLnBrk="1" hangingPunct="1"/>
            <a:r>
              <a:rPr lang="en-US" dirty="0" smtClean="0">
                <a:latin typeface="Arial" charset="0"/>
                <a:cs typeface="Arial" charset="0"/>
              </a:rPr>
              <a:t>This slide depicts cGVHD.</a:t>
            </a:r>
          </a:p>
          <a:p>
            <a:pPr eaLnBrk="1" hangingPunct="1"/>
            <a:r>
              <a:rPr lang="en-US" dirty="0" smtClean="0">
                <a:latin typeface="Arial" charset="0"/>
                <a:cs typeface="Arial" charset="0"/>
              </a:rPr>
              <a:t>The upper left photo depicts </a:t>
            </a:r>
            <a:r>
              <a:rPr lang="en-US" dirty="0" err="1" smtClean="0">
                <a:latin typeface="Arial" charset="0"/>
                <a:cs typeface="Arial" charset="0"/>
              </a:rPr>
              <a:t>hypopigmentation</a:t>
            </a:r>
            <a:r>
              <a:rPr lang="en-US" dirty="0" smtClean="0">
                <a:latin typeface="Arial" charset="0"/>
                <a:cs typeface="Arial" charset="0"/>
              </a:rPr>
              <a:t> of the buttock area with cGVHD. </a:t>
            </a:r>
          </a:p>
          <a:p>
            <a:pPr eaLnBrk="1" hangingPunct="1"/>
            <a:r>
              <a:rPr lang="en-US" dirty="0" smtClean="0">
                <a:latin typeface="Arial" charset="0"/>
                <a:cs typeface="Arial" charset="0"/>
              </a:rPr>
              <a:t>The right upper photo portrays a child with </a:t>
            </a:r>
            <a:r>
              <a:rPr lang="en-US" dirty="0" err="1" smtClean="0">
                <a:latin typeface="Arial" charset="0"/>
                <a:cs typeface="Arial" charset="0"/>
              </a:rPr>
              <a:t>sclerodermatous</a:t>
            </a:r>
            <a:r>
              <a:rPr lang="en-US" dirty="0" smtClean="0">
                <a:latin typeface="Arial" charset="0"/>
                <a:cs typeface="Arial" charset="0"/>
              </a:rPr>
              <a:t> and </a:t>
            </a:r>
            <a:r>
              <a:rPr lang="en-US" dirty="0" err="1" smtClean="0">
                <a:latin typeface="Arial" charset="0"/>
                <a:cs typeface="Arial" charset="0"/>
              </a:rPr>
              <a:t>lichenoid</a:t>
            </a:r>
            <a:r>
              <a:rPr lang="en-US" dirty="0" smtClean="0">
                <a:latin typeface="Arial" charset="0"/>
                <a:cs typeface="Arial" charset="0"/>
              </a:rPr>
              <a:t> skin involvement (arrow) as a result of cGVHD. </a:t>
            </a:r>
          </a:p>
          <a:p>
            <a:pPr eaLnBrk="1" hangingPunct="1"/>
            <a:r>
              <a:rPr lang="en-US" dirty="0" smtClean="0">
                <a:latin typeface="Arial" charset="0"/>
                <a:cs typeface="Arial" charset="0"/>
              </a:rPr>
              <a:t>The lower head pho</a:t>
            </a:r>
            <a:endParaRPr lang="tr-TR" dirty="0" smtClean="0">
              <a:latin typeface="Arial" charset="0"/>
              <a:cs typeface="Arial" charset="0"/>
            </a:endParaRPr>
          </a:p>
          <a:p>
            <a:pPr eaLnBrk="1" hangingPunct="1"/>
            <a:r>
              <a:rPr lang="en-US" dirty="0" smtClean="0">
                <a:latin typeface="Arial" charset="0"/>
                <a:cs typeface="Arial" charset="0"/>
              </a:rPr>
              <a:t>to demonstrates </a:t>
            </a:r>
            <a:r>
              <a:rPr lang="en-US" dirty="0" err="1" smtClean="0">
                <a:latin typeface="Arial" charset="0"/>
                <a:cs typeface="Arial" charset="0"/>
              </a:rPr>
              <a:t>lichenoid</a:t>
            </a:r>
            <a:r>
              <a:rPr lang="en-US" dirty="0" smtClean="0">
                <a:latin typeface="Arial" charset="0"/>
                <a:cs typeface="Arial" charset="0"/>
              </a:rPr>
              <a:t> changes with both hypo- and </a:t>
            </a:r>
            <a:r>
              <a:rPr lang="en-US" dirty="0" err="1" smtClean="0">
                <a:latin typeface="Arial" charset="0"/>
                <a:cs typeface="Arial" charset="0"/>
              </a:rPr>
              <a:t>hyperpigmentation</a:t>
            </a:r>
            <a:r>
              <a:rPr lang="en-US" dirty="0" smtClean="0">
                <a:latin typeface="Arial" charset="0"/>
                <a:cs typeface="Arial" charset="0"/>
              </a:rPr>
              <a:t> of the head, neck, and shoulders. </a:t>
            </a:r>
            <a:endParaRPr lang="tr-TR" dirty="0" smtClean="0">
              <a:latin typeface="Arial" charset="0"/>
              <a:cs typeface="Arial" charset="0"/>
            </a:endParaRPr>
          </a:p>
          <a:p>
            <a:pPr lvl="1" eaLnBrk="1" hangingPunct="1">
              <a:lnSpc>
                <a:spcPct val="150000"/>
              </a:lnSpc>
            </a:pPr>
            <a:r>
              <a:rPr lang="en-US" sz="2000" kern="1200" dirty="0" err="1" smtClean="0">
                <a:solidFill>
                  <a:srgbClr val="FF0000"/>
                </a:solidFill>
                <a:latin typeface="+mn-lt"/>
                <a:ea typeface="+mn-ea"/>
                <a:cs typeface="Arial" charset="0"/>
              </a:rPr>
              <a:t>Lichenoid</a:t>
            </a:r>
            <a:r>
              <a:rPr lang="en-US" sz="2000" kern="1200" dirty="0" smtClean="0">
                <a:solidFill>
                  <a:srgbClr val="FF0000"/>
                </a:solidFill>
                <a:latin typeface="+mn-lt"/>
                <a:ea typeface="+mn-ea"/>
                <a:cs typeface="Arial" charset="0"/>
              </a:rPr>
              <a:t> changes </a:t>
            </a:r>
          </a:p>
          <a:p>
            <a:pPr lvl="2" eaLnBrk="1" hangingPunct="1">
              <a:lnSpc>
                <a:spcPct val="150000"/>
              </a:lnSpc>
            </a:pPr>
            <a:r>
              <a:rPr lang="en-US" sz="2000" kern="1200" dirty="0" err="1" smtClean="0">
                <a:solidFill>
                  <a:schemeClr val="tx1"/>
                </a:solidFill>
                <a:latin typeface="+mn-lt"/>
                <a:ea typeface="+mn-ea"/>
                <a:cs typeface="Arial" charset="0"/>
              </a:rPr>
              <a:t>Erythematous</a:t>
            </a:r>
            <a:r>
              <a:rPr lang="en-US" sz="2000" kern="1200" dirty="0" smtClean="0">
                <a:solidFill>
                  <a:schemeClr val="tx1"/>
                </a:solidFill>
                <a:latin typeface="+mn-lt"/>
                <a:ea typeface="+mn-ea"/>
                <a:cs typeface="Arial" charset="0"/>
              </a:rPr>
              <a:t> raised </a:t>
            </a:r>
            <a:r>
              <a:rPr lang="en-US" sz="2000" kern="1200" dirty="0" err="1" smtClean="0">
                <a:solidFill>
                  <a:schemeClr val="tx1"/>
                </a:solidFill>
                <a:latin typeface="+mn-lt"/>
                <a:ea typeface="+mn-ea"/>
                <a:cs typeface="Arial" charset="0"/>
              </a:rPr>
              <a:t>papular</a:t>
            </a:r>
            <a:r>
              <a:rPr lang="en-US" sz="2000" kern="1200" dirty="0" smtClean="0">
                <a:solidFill>
                  <a:schemeClr val="tx1"/>
                </a:solidFill>
                <a:latin typeface="+mn-lt"/>
                <a:ea typeface="+mn-ea"/>
                <a:cs typeface="Arial" charset="0"/>
              </a:rPr>
              <a:t> skin rash	</a:t>
            </a:r>
          </a:p>
          <a:p>
            <a:pPr lvl="2" eaLnBrk="1" hangingPunct="1">
              <a:lnSpc>
                <a:spcPct val="150000"/>
              </a:lnSpc>
            </a:pPr>
            <a:r>
              <a:rPr lang="en-US" sz="2000" kern="1200" dirty="0" smtClean="0">
                <a:solidFill>
                  <a:schemeClr val="tx1"/>
                </a:solidFill>
                <a:latin typeface="+mn-lt"/>
                <a:ea typeface="+mn-ea"/>
                <a:cs typeface="Arial" charset="0"/>
              </a:rPr>
              <a:t>May present with only dryness, </a:t>
            </a:r>
            <a:br>
              <a:rPr lang="en-US" sz="2000" kern="1200" dirty="0" smtClean="0">
                <a:solidFill>
                  <a:schemeClr val="tx1"/>
                </a:solidFill>
                <a:latin typeface="+mn-lt"/>
                <a:ea typeface="+mn-ea"/>
                <a:cs typeface="Arial" charset="0"/>
              </a:rPr>
            </a:br>
            <a:r>
              <a:rPr lang="en-US" sz="2000" kern="1200" dirty="0" smtClean="0">
                <a:solidFill>
                  <a:schemeClr val="tx1"/>
                </a:solidFill>
                <a:latin typeface="+mn-lt"/>
                <a:ea typeface="+mn-ea"/>
                <a:cs typeface="Arial" charset="0"/>
              </a:rPr>
              <a:t>hypo- or </a:t>
            </a:r>
            <a:r>
              <a:rPr lang="en-US" sz="2000" kern="1200" dirty="0" err="1" smtClean="0">
                <a:solidFill>
                  <a:schemeClr val="tx1"/>
                </a:solidFill>
                <a:latin typeface="+mn-lt"/>
                <a:ea typeface="+mn-ea"/>
                <a:cs typeface="Arial" charset="0"/>
              </a:rPr>
              <a:t>hyperpigmentation</a:t>
            </a:r>
            <a:endParaRPr lang="en-US" sz="2000" kern="1200" dirty="0" smtClean="0">
              <a:solidFill>
                <a:schemeClr val="tx1"/>
              </a:solidFill>
              <a:latin typeface="+mn-lt"/>
              <a:ea typeface="+mn-ea"/>
              <a:cs typeface="Arial" charset="0"/>
            </a:endParaRPr>
          </a:p>
          <a:p>
            <a:pPr eaLnBrk="1" hangingPunct="1"/>
            <a:endParaRPr lang="en-US" dirty="0" smtClean="0">
              <a:latin typeface="Arial" charset="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lvl="1" eaLnBrk="1" hangingPunct="1">
              <a:lnSpc>
                <a:spcPct val="150000"/>
              </a:lnSpc>
            </a:pPr>
            <a:r>
              <a:rPr lang="en-US" sz="2000" kern="1200" dirty="0" err="1" smtClean="0">
                <a:solidFill>
                  <a:srgbClr val="FF0000"/>
                </a:solidFill>
                <a:latin typeface="+mn-lt"/>
                <a:ea typeface="+mn-ea"/>
                <a:cs typeface="Arial" charset="0"/>
              </a:rPr>
              <a:t>Lichenoid</a:t>
            </a:r>
            <a:r>
              <a:rPr lang="en-US" sz="2000" kern="1200" dirty="0" smtClean="0">
                <a:solidFill>
                  <a:srgbClr val="FF0000"/>
                </a:solidFill>
                <a:latin typeface="+mn-lt"/>
                <a:ea typeface="+mn-ea"/>
                <a:cs typeface="Arial" charset="0"/>
              </a:rPr>
              <a:t> changes </a:t>
            </a:r>
          </a:p>
          <a:p>
            <a:pPr lvl="2" eaLnBrk="1" hangingPunct="1">
              <a:lnSpc>
                <a:spcPct val="150000"/>
              </a:lnSpc>
            </a:pPr>
            <a:r>
              <a:rPr lang="en-US" sz="2000" kern="1200" dirty="0" err="1" smtClean="0">
                <a:solidFill>
                  <a:schemeClr val="tx1"/>
                </a:solidFill>
                <a:latin typeface="+mn-lt"/>
                <a:ea typeface="+mn-ea"/>
                <a:cs typeface="Arial" charset="0"/>
              </a:rPr>
              <a:t>Erythematous</a:t>
            </a:r>
            <a:r>
              <a:rPr lang="en-US" sz="2000" kern="1200" dirty="0" smtClean="0">
                <a:solidFill>
                  <a:schemeClr val="tx1"/>
                </a:solidFill>
                <a:latin typeface="+mn-lt"/>
                <a:ea typeface="+mn-ea"/>
                <a:cs typeface="Arial" charset="0"/>
              </a:rPr>
              <a:t> raised </a:t>
            </a:r>
            <a:r>
              <a:rPr lang="en-US" sz="2000" kern="1200" dirty="0" err="1" smtClean="0">
                <a:solidFill>
                  <a:schemeClr val="tx1"/>
                </a:solidFill>
                <a:latin typeface="+mn-lt"/>
                <a:ea typeface="+mn-ea"/>
                <a:cs typeface="Arial" charset="0"/>
              </a:rPr>
              <a:t>papular</a:t>
            </a:r>
            <a:r>
              <a:rPr lang="en-US" sz="2000" kern="1200" dirty="0" smtClean="0">
                <a:solidFill>
                  <a:schemeClr val="tx1"/>
                </a:solidFill>
                <a:latin typeface="+mn-lt"/>
                <a:ea typeface="+mn-ea"/>
                <a:cs typeface="Arial" charset="0"/>
              </a:rPr>
              <a:t> skin rash	</a:t>
            </a:r>
          </a:p>
          <a:p>
            <a:pPr lvl="2" eaLnBrk="1" hangingPunct="1">
              <a:lnSpc>
                <a:spcPct val="150000"/>
              </a:lnSpc>
            </a:pPr>
            <a:r>
              <a:rPr lang="en-US" sz="2000" kern="1200" dirty="0" smtClean="0">
                <a:solidFill>
                  <a:schemeClr val="tx1"/>
                </a:solidFill>
                <a:latin typeface="+mn-lt"/>
                <a:ea typeface="+mn-ea"/>
                <a:cs typeface="Arial" charset="0"/>
              </a:rPr>
              <a:t>May present with only dryness, </a:t>
            </a:r>
            <a:br>
              <a:rPr lang="en-US" sz="2000" kern="1200" dirty="0" smtClean="0">
                <a:solidFill>
                  <a:schemeClr val="tx1"/>
                </a:solidFill>
                <a:latin typeface="+mn-lt"/>
                <a:ea typeface="+mn-ea"/>
                <a:cs typeface="Arial" charset="0"/>
              </a:rPr>
            </a:br>
            <a:r>
              <a:rPr lang="en-US" sz="2000" kern="1200" dirty="0" smtClean="0">
                <a:solidFill>
                  <a:schemeClr val="tx1"/>
                </a:solidFill>
                <a:latin typeface="+mn-lt"/>
                <a:ea typeface="+mn-ea"/>
                <a:cs typeface="Arial" charset="0"/>
              </a:rPr>
              <a:t>hypo- or </a:t>
            </a:r>
            <a:r>
              <a:rPr lang="en-US" sz="2000" kern="1200" dirty="0" err="1" smtClean="0">
                <a:solidFill>
                  <a:schemeClr val="tx1"/>
                </a:solidFill>
                <a:latin typeface="+mn-lt"/>
                <a:ea typeface="+mn-ea"/>
                <a:cs typeface="Arial" charset="0"/>
              </a:rPr>
              <a:t>hyperpigmentation</a:t>
            </a:r>
            <a:endParaRPr lang="en-US" sz="2000" kern="1200" dirty="0" smtClean="0">
              <a:solidFill>
                <a:schemeClr val="tx1"/>
              </a:solidFill>
              <a:latin typeface="+mn-lt"/>
              <a:ea typeface="+mn-ea"/>
              <a:cs typeface="Arial" charset="0"/>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78</a:t>
            </a:fld>
            <a:endParaRPr lang="tr-T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lvl="1" eaLnBrk="1" hangingPunct="1">
              <a:lnSpc>
                <a:spcPct val="150000"/>
              </a:lnSpc>
            </a:pPr>
            <a:r>
              <a:rPr lang="tr-TR" sz="2000" kern="1200" dirty="0" smtClean="0">
                <a:solidFill>
                  <a:srgbClr val="FF0000"/>
                </a:solidFill>
                <a:latin typeface="+mn-lt"/>
                <a:ea typeface="+mn-ea"/>
                <a:cs typeface="Arial" charset="0"/>
              </a:rPr>
              <a:t>I. </a:t>
            </a:r>
            <a:r>
              <a:rPr lang="en-US" sz="2000" kern="1200" dirty="0" smtClean="0">
                <a:solidFill>
                  <a:srgbClr val="FF0000"/>
                </a:solidFill>
                <a:latin typeface="+mn-lt"/>
                <a:ea typeface="+mn-ea"/>
                <a:cs typeface="Arial" charset="0"/>
              </a:rPr>
              <a:t>Sclerodermatous presentation</a:t>
            </a:r>
          </a:p>
          <a:p>
            <a:pPr lvl="2" eaLnBrk="1" hangingPunct="1">
              <a:lnSpc>
                <a:spcPct val="150000"/>
              </a:lnSpc>
            </a:pPr>
            <a:r>
              <a:rPr lang="en-US" sz="2000" kern="1200" dirty="0" smtClean="0">
                <a:solidFill>
                  <a:schemeClr val="tx1"/>
                </a:solidFill>
                <a:latin typeface="+mn-lt"/>
                <a:ea typeface="+mn-ea"/>
                <a:cs typeface="Arial" charset="0"/>
              </a:rPr>
              <a:t>Leads to contractures and nerve compression </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82</a:t>
            </a:fld>
            <a:endParaRPr lang="tr-T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p>
            <a:pPr>
              <a:defRPr/>
            </a:pPr>
            <a:fld id="{8F51A230-E885-4DC2-89A4-6B838918BE0B}" type="slidenum">
              <a:rPr lang="en-US" smtClean="0"/>
              <a:pPr>
                <a:defRPr/>
              </a:pPr>
              <a:t>83</a:t>
            </a:fld>
            <a:endParaRPr lang="en-US" dirty="0" smtClean="0"/>
          </a:p>
        </p:txBody>
      </p:sp>
      <p:sp>
        <p:nvSpPr>
          <p:cNvPr id="128003" name="Rectangle 2"/>
          <p:cNvSpPr>
            <a:spLocks noGrp="1" noRot="1" noChangeAspect="1" noChangeArrowheads="1" noTextEdit="1"/>
          </p:cNvSpPr>
          <p:nvPr>
            <p:ph type="sldImg"/>
          </p:nvPr>
        </p:nvSpPr>
        <p:spPr>
          <a:ln>
            <a:solidFill>
              <a:srgbClr val="FFFF66"/>
            </a:solidFill>
          </a:ln>
        </p:spPr>
      </p:sp>
      <p:sp>
        <p:nvSpPr>
          <p:cNvPr id="128004" name="Rectangle 3"/>
          <p:cNvSpPr>
            <a:spLocks noGrp="1" noChangeArrowheads="1"/>
          </p:cNvSpPr>
          <p:nvPr>
            <p:ph type="body" idx="1"/>
          </p:nvPr>
        </p:nvSpPr>
        <p:spPr>
          <a:noFill/>
          <a:ln/>
        </p:spPr>
        <p:txBody>
          <a:bodyPr/>
          <a:lstStyle/>
          <a:p>
            <a:pPr eaLnBrk="1" hangingPunct="1"/>
            <a:endParaRPr lang="en-US" dirty="0" smtClean="0">
              <a:latin typeface="Arial" charset="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p>
            <a:pPr>
              <a:defRPr/>
            </a:pPr>
            <a:fld id="{8F51A230-E885-4DC2-89A4-6B838918BE0B}" type="slidenum">
              <a:rPr lang="en-US" smtClean="0"/>
              <a:pPr>
                <a:defRPr/>
              </a:pPr>
              <a:t>84</a:t>
            </a:fld>
            <a:endParaRPr lang="en-US" dirty="0" smtClean="0"/>
          </a:p>
        </p:txBody>
      </p:sp>
      <p:sp>
        <p:nvSpPr>
          <p:cNvPr id="128003" name="Rectangle 2"/>
          <p:cNvSpPr>
            <a:spLocks noGrp="1" noRot="1" noChangeAspect="1" noChangeArrowheads="1" noTextEdit="1"/>
          </p:cNvSpPr>
          <p:nvPr>
            <p:ph type="sldImg"/>
          </p:nvPr>
        </p:nvSpPr>
        <p:spPr>
          <a:ln>
            <a:solidFill>
              <a:srgbClr val="FFFF66"/>
            </a:solidFill>
          </a:ln>
        </p:spPr>
      </p:sp>
      <p:sp>
        <p:nvSpPr>
          <p:cNvPr id="128004"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To evaluate the skin, you must feel and move it. When you look at the chest, it may appear to have old GVHD signs of hypo/</a:t>
            </a:r>
            <a:r>
              <a:rPr lang="en-US" dirty="0" err="1" smtClean="0">
                <a:latin typeface="Arial" charset="0"/>
                <a:cs typeface="Arial" charset="0"/>
              </a:rPr>
              <a:t>hyperpigmentation</a:t>
            </a:r>
            <a:r>
              <a:rPr lang="en-US" dirty="0" smtClean="0">
                <a:latin typeface="Arial" charset="0"/>
                <a:cs typeface="Arial" charset="0"/>
              </a:rPr>
              <a:t>. When you feel the skin, you will see that there are areas of thickening and it is difficult to pinch or move the skin.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is based on its clinical manifestations. The signs and symptoms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may occur in any organ but the most frequently affected organs/sites are the skin, nails, mouth, eyes, female genitalia, gastrointestinal tract, liver, lungs, muscles, fascia and joints. The disease may be mono-symptomatic, but can also be widespread and leading to debilitating consequences such as end stage lung disease or joint contractures. Since the NIH consensus development project on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in 2005 new diagnostic and staging criteria has been established (</a:t>
            </a:r>
            <a:r>
              <a:rPr lang="en-US" sz="1200" b="1" i="0" u="none" strike="noStrike" kern="1200" dirty="0" smtClean="0">
                <a:solidFill>
                  <a:schemeClr val="tx1"/>
                </a:solidFill>
                <a:latin typeface="+mn-lt"/>
                <a:ea typeface="+mn-ea"/>
                <a:cs typeface="+mn-cs"/>
                <a:hlinkClick r:id="rId3"/>
              </a:rPr>
              <a:t>14</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consensus group defined diagnostic signs (any one of these signs itself establishes 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without further investigation), distinctive signs (should be confirmed by pertinent biopsy or other relevant test, e.g. </a:t>
            </a:r>
            <a:r>
              <a:rPr lang="en-US" sz="1200" b="0" i="0" kern="1200" dirty="0" err="1" smtClean="0">
                <a:solidFill>
                  <a:schemeClr val="tx1"/>
                </a:solidFill>
                <a:latin typeface="+mn-lt"/>
                <a:ea typeface="+mn-ea"/>
                <a:cs typeface="+mn-cs"/>
              </a:rPr>
              <a:t>Schirmer</a:t>
            </a:r>
            <a:r>
              <a:rPr lang="en-US" sz="1200" b="0" i="0" kern="1200" dirty="0" smtClean="0">
                <a:solidFill>
                  <a:schemeClr val="tx1"/>
                </a:solidFill>
                <a:latin typeface="+mn-lt"/>
                <a:ea typeface="+mn-ea"/>
                <a:cs typeface="+mn-cs"/>
              </a:rPr>
              <a:t>), other features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which are not specific, and common signs that occur both in acute and chronic </a:t>
            </a:r>
            <a:r>
              <a:rPr lang="en-US" sz="1200" b="0" i="0" kern="1200" dirty="0" err="1" smtClean="0">
                <a:solidFill>
                  <a:schemeClr val="tx1"/>
                </a:solidFill>
                <a:latin typeface="+mn-lt"/>
                <a:ea typeface="+mn-ea"/>
                <a:cs typeface="+mn-cs"/>
              </a:rPr>
              <a:t>GvHD</a:t>
            </a:r>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89</a:t>
            </a:fld>
            <a:endParaRPr lang="tr-T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p>
            <a:pPr>
              <a:defRPr/>
            </a:pPr>
            <a:fld id="{EA7104FF-ADF2-4E06-99E4-C8668626E6AC}" type="slidenum">
              <a:rPr lang="en-US" smtClean="0"/>
              <a:pPr>
                <a:defRPr/>
              </a:pPr>
              <a:t>91</a:t>
            </a:fld>
            <a:endParaRPr lang="en-US" dirty="0"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This slide depicts a normal skin biopsy and a skin biopsy of a patient with cGVHD.</a:t>
            </a:r>
          </a:p>
          <a:p>
            <a:pPr eaLnBrk="1" hangingPunct="1"/>
            <a:endParaRPr lang="en-US" dirty="0" smtClean="0">
              <a:latin typeface="Arial" charset="0"/>
              <a:cs typeface="Arial" charset="0"/>
            </a:endParaRPr>
          </a:p>
          <a:p>
            <a:pPr eaLnBrk="1" hangingPunct="1"/>
            <a:r>
              <a:rPr lang="en-US" dirty="0" smtClean="0">
                <a:latin typeface="Arial" charset="0"/>
                <a:cs typeface="Arial" charset="0"/>
              </a:rPr>
              <a:t>In the cGVHD slide, note the following: The top of the tissue in the image shows a relatively thin purple-blue layer (red arrow), the epidermis. Normally it is thicker than in the picture.</a:t>
            </a:r>
          </a:p>
          <a:p>
            <a:pPr eaLnBrk="1" hangingPunct="1"/>
            <a:r>
              <a:rPr lang="en-US" dirty="0" smtClean="0">
                <a:latin typeface="Arial" charset="0"/>
                <a:cs typeface="Arial" charset="0"/>
              </a:rPr>
              <a:t>The dermis, the pink area below the epidermis, is practically empty in this case. There are few small capillaries and some cells, but normally the dermis has hair follicles and sweat glands, which are gone (blue arrow) in this case. The pink material is collagen, demonstrating dermal fibrosis. </a:t>
            </a:r>
          </a:p>
          <a:p>
            <a:pPr eaLnBrk="1" hangingPunct="1"/>
            <a:r>
              <a:rPr lang="en-US" dirty="0" smtClean="0">
                <a:latin typeface="Arial" charset="0"/>
                <a:cs typeface="Arial" charset="0"/>
              </a:rPr>
              <a:t>The typical changes in cGVHD of the skin are epidermal and dermal atrophy, as is seen here. </a:t>
            </a:r>
          </a:p>
          <a:p>
            <a:pPr eaLnBrk="1" hangingPunct="1"/>
            <a:r>
              <a:rPr lang="en-US" dirty="0" smtClean="0">
                <a:latin typeface="Arial" charset="0"/>
                <a:cs typeface="Arial" charset="0"/>
              </a:rPr>
              <a:t>There are many different findings, depending on the type of skin change.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symptoms most often reported are pain, sensitivity to normally tolerated items, and </a:t>
            </a:r>
            <a:r>
              <a:rPr lang="en-US" sz="1200" kern="1200" dirty="0" err="1" smtClean="0">
                <a:solidFill>
                  <a:schemeClr val="tx1"/>
                </a:solidFill>
                <a:latin typeface="+mn-lt"/>
                <a:ea typeface="+mn-ea"/>
                <a:cs typeface="+mn-cs"/>
              </a:rPr>
              <a:t>xerostomia</a:t>
            </a:r>
            <a:r>
              <a:rPr lang="en-US" sz="1200" kern="1200" dirty="0" smtClean="0">
                <a:solidFill>
                  <a:schemeClr val="tx1"/>
                </a:solidFill>
                <a:latin typeface="+mn-lt"/>
                <a:ea typeface="+mn-ea"/>
                <a:cs typeface="+mn-cs"/>
              </a:rPr>
              <a:t>. Secondary oral infections, such as </a:t>
            </a:r>
            <a:r>
              <a:rPr lang="en-US" sz="1200" kern="1200" dirty="0" err="1" smtClean="0">
                <a:solidFill>
                  <a:schemeClr val="tx1"/>
                </a:solidFill>
                <a:latin typeface="+mn-lt"/>
                <a:ea typeface="+mn-ea"/>
                <a:cs typeface="+mn-cs"/>
              </a:rPr>
              <a:t>candidiasis</a:t>
            </a:r>
            <a:r>
              <a:rPr lang="en-US" sz="1200" kern="1200" dirty="0" smtClean="0">
                <a:solidFill>
                  <a:schemeClr val="tx1"/>
                </a:solidFill>
                <a:latin typeface="+mn-lt"/>
                <a:ea typeface="+mn-ea"/>
                <a:cs typeface="+mn-cs"/>
              </a:rPr>
              <a:t>, herpes simplex and cytomegalovirus can complicate and exacerbate oral lesions. Painful mucosal ulcers hinder normal food ingestion. Rampant dental decay may occur in patients with </a:t>
            </a:r>
            <a:r>
              <a:rPr lang="en-US" sz="1200" kern="1200" dirty="0" err="1" smtClean="0">
                <a:solidFill>
                  <a:schemeClr val="tx1"/>
                </a:solidFill>
                <a:latin typeface="+mn-lt"/>
                <a:ea typeface="+mn-ea"/>
                <a:cs typeface="+mn-cs"/>
              </a:rPr>
              <a:t>sicca</a:t>
            </a:r>
            <a:r>
              <a:rPr lang="en-US" sz="1200" kern="1200" dirty="0" smtClean="0">
                <a:solidFill>
                  <a:schemeClr val="tx1"/>
                </a:solidFill>
                <a:latin typeface="+mn-lt"/>
                <a:ea typeface="+mn-ea"/>
                <a:cs typeface="+mn-cs"/>
              </a:rPr>
              <a:t> syndrome, poor dental hygiene and large-scale consumption of sugar-containing food or drinks.</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charset="0"/>
                <a:cs typeface="Arial" charset="0"/>
              </a:rPr>
              <a:t>The oral mucosa is commonly involved in cGVHD. The recipient develops dryness, sensitivity to acidic or spicy foods, and oral pain. The patient may have </a:t>
            </a:r>
            <a:r>
              <a:rPr lang="en-US" dirty="0" err="1" smtClean="0">
                <a:latin typeface="Arial" charset="0"/>
                <a:cs typeface="Arial" charset="0"/>
              </a:rPr>
              <a:t>xerostomia</a:t>
            </a:r>
            <a:r>
              <a:rPr lang="en-US" dirty="0" smtClean="0">
                <a:latin typeface="Arial" charset="0"/>
                <a:cs typeface="Arial" charset="0"/>
              </a:rPr>
              <a:t> (dryness) that is uncomfortable and interferes with nutrition. The patient is at increased risk for dental caries. At physical examination, the oral mucosa will show white lacy appearing </a:t>
            </a:r>
            <a:r>
              <a:rPr lang="en-US" dirty="0" err="1" smtClean="0">
                <a:latin typeface="Arial" charset="0"/>
                <a:cs typeface="Arial" charset="0"/>
              </a:rPr>
              <a:t>striae</a:t>
            </a:r>
            <a:r>
              <a:rPr lang="en-US" dirty="0" smtClean="0">
                <a:latin typeface="Arial" charset="0"/>
                <a:cs typeface="Arial" charset="0"/>
              </a:rPr>
              <a:t> to plaque-type lesions on the </a:t>
            </a:r>
            <a:r>
              <a:rPr lang="en-US" dirty="0" err="1" smtClean="0">
                <a:latin typeface="Arial" charset="0"/>
                <a:cs typeface="Arial" charset="0"/>
              </a:rPr>
              <a:t>buccal</a:t>
            </a:r>
            <a:r>
              <a:rPr lang="en-US" dirty="0" smtClean="0">
                <a:latin typeface="Arial" charset="0"/>
                <a:cs typeface="Arial" charset="0"/>
              </a:rPr>
              <a:t> mucosa and/or lateral tongue. This is sometimes misdiagnosed as oral </a:t>
            </a:r>
            <a:r>
              <a:rPr lang="en-US" dirty="0" err="1" smtClean="0">
                <a:latin typeface="Arial" charset="0"/>
                <a:cs typeface="Arial" charset="0"/>
              </a:rPr>
              <a:t>candidiasis</a:t>
            </a:r>
            <a:r>
              <a:rPr lang="en-US" dirty="0" smtClean="0">
                <a:latin typeface="Arial" charset="0"/>
                <a:cs typeface="Arial"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92</a:t>
            </a:fld>
            <a:endParaRPr lang="tr-T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p:txBody>
          <a:bodyPr/>
          <a:lstStyle/>
          <a:p>
            <a:pPr>
              <a:defRPr/>
            </a:pPr>
            <a:fld id="{344C6702-BAC2-4953-95DE-DDD693131391}" type="slidenum">
              <a:rPr lang="en-US" smtClean="0"/>
              <a:pPr>
                <a:defRPr/>
              </a:pPr>
              <a:t>93</a:t>
            </a:fld>
            <a:endParaRPr lang="en-US" dirty="0"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These photos depict oral cGVHD.</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is based on its clinical manifestations. The signs and symptoms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may occur in any organ but the most frequently affected organs/sites are the skin, nails, mouth, eyes, female genitalia, gastrointestinal tract, liver, lungs, muscles, fascia and joints. The disease may be mono-symptomatic, but can also be widespread and leading to debilitating consequences such as end stage lung disease or joint contractures. Since the NIH consensus development project on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in 2005 new diagnostic and staging criteria has been established (</a:t>
            </a:r>
            <a:r>
              <a:rPr lang="en-US" sz="1200" b="1" i="0" u="none" strike="noStrike" kern="1200" dirty="0" smtClean="0">
                <a:solidFill>
                  <a:schemeClr val="tx1"/>
                </a:solidFill>
                <a:latin typeface="+mn-lt"/>
                <a:ea typeface="+mn-ea"/>
                <a:cs typeface="+mn-cs"/>
                <a:hlinkClick r:id="rId3"/>
              </a:rPr>
              <a:t>14</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consensus group defined diagnostic signs (any one of these signs itself establishes the diagnosis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without further investigation), distinctive signs (should be confirmed by pertinent biopsy or other relevant test, e.g. </a:t>
            </a:r>
            <a:r>
              <a:rPr lang="en-US" sz="1200" b="0" i="0" kern="1200" dirty="0" err="1" smtClean="0">
                <a:solidFill>
                  <a:schemeClr val="tx1"/>
                </a:solidFill>
                <a:latin typeface="+mn-lt"/>
                <a:ea typeface="+mn-ea"/>
                <a:cs typeface="+mn-cs"/>
              </a:rPr>
              <a:t>Schirmer</a:t>
            </a:r>
            <a:r>
              <a:rPr lang="en-US" sz="1200" b="0" i="0" kern="1200" dirty="0" smtClean="0">
                <a:solidFill>
                  <a:schemeClr val="tx1"/>
                </a:solidFill>
                <a:latin typeface="+mn-lt"/>
                <a:ea typeface="+mn-ea"/>
                <a:cs typeface="+mn-cs"/>
              </a:rPr>
              <a:t>), other features of </a:t>
            </a:r>
            <a:r>
              <a:rPr lang="en-US" sz="1200" b="0" i="0" kern="1200" dirty="0" err="1" smtClean="0">
                <a:solidFill>
                  <a:schemeClr val="tx1"/>
                </a:solidFill>
                <a:latin typeface="+mn-lt"/>
                <a:ea typeface="+mn-ea"/>
                <a:cs typeface="+mn-cs"/>
              </a:rPr>
              <a:t>cGvHD</a:t>
            </a:r>
            <a:r>
              <a:rPr lang="en-US" sz="1200" b="0" i="0" kern="1200" dirty="0" smtClean="0">
                <a:solidFill>
                  <a:schemeClr val="tx1"/>
                </a:solidFill>
                <a:latin typeface="+mn-lt"/>
                <a:ea typeface="+mn-ea"/>
                <a:cs typeface="+mn-cs"/>
              </a:rPr>
              <a:t> which are not specific, and common signs that occur both in acute and chronic </a:t>
            </a:r>
            <a:r>
              <a:rPr lang="en-US" sz="1200" b="0" i="0" kern="1200" dirty="0" err="1" smtClean="0">
                <a:solidFill>
                  <a:schemeClr val="tx1"/>
                </a:solidFill>
                <a:latin typeface="+mn-lt"/>
                <a:ea typeface="+mn-ea"/>
                <a:cs typeface="+mn-cs"/>
              </a:rPr>
              <a:t>GvHD</a:t>
            </a:r>
            <a:endParaRPr lang="en-US"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94</a:t>
            </a:fld>
            <a:endParaRPr lang="tr-T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p:txBody>
          <a:bodyPr/>
          <a:lstStyle/>
          <a:p>
            <a:pPr>
              <a:defRPr/>
            </a:pPr>
            <a:fld id="{28F6FD12-87E7-4252-A0E2-E256AFDD109A}" type="slidenum">
              <a:rPr lang="en-US" smtClean="0"/>
              <a:pPr>
                <a:defRPr/>
              </a:pPr>
              <a:t>96</a:t>
            </a:fld>
            <a:endParaRPr lang="en-US" dirty="0"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r>
              <a:rPr lang="en-US" sz="1200" b="0" i="0" kern="1200" dirty="0" smtClean="0">
                <a:solidFill>
                  <a:schemeClr val="tx1"/>
                </a:solidFill>
                <a:latin typeface="+mn-lt"/>
                <a:ea typeface="+mn-ea"/>
                <a:cs typeface="+mn-cs"/>
              </a:rPr>
              <a:t>[</a:t>
            </a:r>
            <a:r>
              <a:rPr lang="en-US" sz="1200" b="0" i="0" u="sng" kern="1200" dirty="0" smtClean="0">
                <a:solidFill>
                  <a:schemeClr val="tx1"/>
                </a:solidFill>
                <a:latin typeface="+mn-lt"/>
                <a:ea typeface="+mn-ea"/>
                <a:cs typeface="+mn-cs"/>
                <a:hlinkClick r:id="rId3"/>
              </a:rPr>
              <a:t>17</a:t>
            </a:r>
            <a:r>
              <a:rPr lang="en-US" sz="1200" b="0" i="0" kern="1200" dirty="0" smtClean="0">
                <a:solidFill>
                  <a:schemeClr val="tx1"/>
                </a:solidFill>
                <a:latin typeface="+mn-lt"/>
                <a:ea typeface="+mn-ea"/>
                <a:cs typeface="+mn-cs"/>
              </a:rPr>
              <a:t>]. Often liver involvement is manifested as liver function test abnormalities without other major complications. The liver function tests are most consistent with those of </a:t>
            </a:r>
            <a:r>
              <a:rPr lang="en-US" sz="1200" b="0" i="0" kern="1200" dirty="0" err="1" smtClean="0">
                <a:solidFill>
                  <a:schemeClr val="tx1"/>
                </a:solidFill>
                <a:latin typeface="+mn-lt"/>
                <a:ea typeface="+mn-ea"/>
                <a:cs typeface="+mn-cs"/>
              </a:rPr>
              <a:t>cholestasis</a:t>
            </a:r>
            <a:r>
              <a:rPr lang="en-US" sz="1200" b="0" i="0" kern="1200" dirty="0" smtClean="0">
                <a:solidFill>
                  <a:schemeClr val="tx1"/>
                </a:solidFill>
                <a:latin typeface="+mn-lt"/>
                <a:ea typeface="+mn-ea"/>
                <a:cs typeface="+mn-cs"/>
              </a:rPr>
              <a:t>, with elevations in the serum alkaline </a:t>
            </a:r>
            <a:r>
              <a:rPr lang="en-US" sz="1200" b="0" i="0" kern="1200" dirty="0" err="1" smtClean="0">
                <a:solidFill>
                  <a:schemeClr val="tx1"/>
                </a:solidFill>
                <a:latin typeface="+mn-lt"/>
                <a:ea typeface="+mn-ea"/>
                <a:cs typeface="+mn-cs"/>
              </a:rPr>
              <a:t>phosphatase</a:t>
            </a:r>
            <a:r>
              <a:rPr lang="en-US" sz="1200" b="0" i="0" kern="1200" dirty="0" smtClean="0">
                <a:solidFill>
                  <a:schemeClr val="tx1"/>
                </a:solidFill>
                <a:latin typeface="+mn-lt"/>
                <a:ea typeface="+mn-ea"/>
                <a:cs typeface="+mn-cs"/>
              </a:rPr>
              <a:t>, ALT or AST, and </a:t>
            </a:r>
            <a:r>
              <a:rPr lang="en-US" sz="1200" b="0" i="0" kern="1200" dirty="0" err="1" smtClean="0">
                <a:solidFill>
                  <a:schemeClr val="tx1"/>
                </a:solidFill>
                <a:latin typeface="+mn-lt"/>
                <a:ea typeface="+mn-ea"/>
                <a:cs typeface="+mn-cs"/>
              </a:rPr>
              <a:t>bilirubin</a:t>
            </a:r>
            <a:r>
              <a:rPr lang="en-US" sz="1200" b="0" i="0" kern="1200" dirty="0" smtClean="0">
                <a:solidFill>
                  <a:schemeClr val="tx1"/>
                </a:solidFill>
                <a:latin typeface="+mn-lt"/>
                <a:ea typeface="+mn-ea"/>
                <a:cs typeface="+mn-cs"/>
              </a:rPr>
              <a:t> concentrations. There are no signs that are diagnostic or distinctive and the same liver findings occur in patients with acute and chronic GVHD [</a:t>
            </a:r>
            <a:r>
              <a:rPr lang="en-US" sz="1200" b="0" i="0" u="sng" kern="1200" dirty="0" smtClean="0">
                <a:solidFill>
                  <a:schemeClr val="tx1"/>
                </a:solidFill>
                <a:latin typeface="+mn-lt"/>
                <a:ea typeface="+mn-ea"/>
                <a:cs typeface="+mn-cs"/>
                <a:hlinkClick r:id="rId4"/>
              </a:rPr>
              <a:t>1</a:t>
            </a:r>
            <a:r>
              <a:rPr lang="en-US" sz="1200" b="0" i="0" kern="1200" dirty="0" smtClean="0">
                <a:solidFill>
                  <a:schemeClr val="tx1"/>
                </a:solidFill>
                <a:latin typeface="+mn-lt"/>
                <a:ea typeface="+mn-ea"/>
                <a:cs typeface="+mn-cs"/>
              </a:rPr>
              <a:t>]. Liver biopsies are performed to confirm involvement when isolated hepatic GVHD is suspected. Biopsies variably showing lobular hepatitis, chronic persistent hepatitis, chronic active hepatitis, and a reduction or absence of small bile ducts with </a:t>
            </a:r>
            <a:r>
              <a:rPr lang="en-US" sz="1200" b="0" i="0" kern="1200" dirty="0" err="1" smtClean="0">
                <a:solidFill>
                  <a:schemeClr val="tx1"/>
                </a:solidFill>
                <a:latin typeface="+mn-lt"/>
                <a:ea typeface="+mn-ea"/>
                <a:cs typeface="+mn-cs"/>
              </a:rPr>
              <a:t>cholestasis</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5"/>
              </a:rPr>
              <a:t>26,27</a:t>
            </a:r>
            <a:r>
              <a:rPr lang="en-US" sz="1200" b="0" i="0" kern="1200" dirty="0" smtClean="0">
                <a:solidFill>
                  <a:schemeClr val="tx1"/>
                </a:solidFill>
                <a:latin typeface="+mn-lt"/>
                <a:ea typeface="+mn-ea"/>
                <a:cs typeface="+mn-cs"/>
              </a:rPr>
              <a:t>]. In most patients, the </a:t>
            </a:r>
            <a:r>
              <a:rPr lang="en-US" sz="1200" b="0" i="0" kern="1200" dirty="0" err="1" smtClean="0">
                <a:solidFill>
                  <a:schemeClr val="tx1"/>
                </a:solidFill>
                <a:latin typeface="+mn-lt"/>
                <a:ea typeface="+mn-ea"/>
                <a:cs typeface="+mn-cs"/>
              </a:rPr>
              <a:t>pathophysiology</a:t>
            </a:r>
            <a:r>
              <a:rPr lang="en-US" sz="1200" b="0" i="0" kern="1200" dirty="0" smtClean="0">
                <a:solidFill>
                  <a:schemeClr val="tx1"/>
                </a:solidFill>
                <a:latin typeface="+mn-lt"/>
                <a:ea typeface="+mn-ea"/>
                <a:cs typeface="+mn-cs"/>
              </a:rPr>
              <a:t> is suggestive of that observed with primary </a:t>
            </a:r>
            <a:r>
              <a:rPr lang="en-US" sz="1200" b="0" i="0" kern="1200" dirty="0" err="1" smtClean="0">
                <a:solidFill>
                  <a:schemeClr val="tx1"/>
                </a:solidFill>
                <a:latin typeface="+mn-lt"/>
                <a:ea typeface="+mn-ea"/>
                <a:cs typeface="+mn-cs"/>
              </a:rPr>
              <a:t>biliary</a:t>
            </a:r>
            <a:r>
              <a:rPr lang="en-US" sz="1200" b="0" i="0" kern="1200" dirty="0" smtClean="0">
                <a:solidFill>
                  <a:schemeClr val="tx1"/>
                </a:solidFill>
                <a:latin typeface="+mn-lt"/>
                <a:ea typeface="+mn-ea"/>
                <a:cs typeface="+mn-cs"/>
              </a:rPr>
              <a:t> cirrhosis, including </a:t>
            </a:r>
            <a:r>
              <a:rPr lang="en-US" sz="1200" b="0" i="0" kern="1200" dirty="0" err="1" smtClean="0">
                <a:solidFill>
                  <a:schemeClr val="tx1"/>
                </a:solidFill>
                <a:latin typeface="+mn-lt"/>
                <a:ea typeface="+mn-ea"/>
                <a:cs typeface="+mn-cs"/>
              </a:rPr>
              <a:t>biliary</a:t>
            </a:r>
            <a:r>
              <a:rPr lang="en-US" sz="1200" b="0" i="0" kern="1200" dirty="0" smtClean="0">
                <a:solidFill>
                  <a:schemeClr val="tx1"/>
                </a:solidFill>
                <a:latin typeface="+mn-lt"/>
                <a:ea typeface="+mn-ea"/>
                <a:cs typeface="+mn-cs"/>
              </a:rPr>
              <a:t> cell necrosis and basement membrane thickening [</a:t>
            </a:r>
            <a:r>
              <a:rPr lang="en-US" sz="1200" b="0" i="0" u="sng" kern="1200" dirty="0" smtClean="0">
                <a:solidFill>
                  <a:schemeClr val="tx1"/>
                </a:solidFill>
                <a:latin typeface="+mn-lt"/>
                <a:ea typeface="+mn-ea"/>
                <a:cs typeface="+mn-cs"/>
                <a:hlinkClick r:id="rId6"/>
              </a:rPr>
              <a:t>28</a:t>
            </a:r>
            <a:r>
              <a:rPr lang="en-US" sz="1200" b="0" i="0" kern="1200" dirty="0" smtClean="0">
                <a:solidFill>
                  <a:schemeClr val="tx1"/>
                </a:solidFill>
                <a:latin typeface="+mn-lt"/>
                <a:ea typeface="+mn-ea"/>
                <a:cs typeface="+mn-cs"/>
              </a:rPr>
              <a:t>]. </a:t>
            </a:r>
            <a:endParaRPr lang="tr-TR" sz="1200" b="0" i="0" kern="1200" dirty="0" smtClean="0">
              <a:solidFill>
                <a:schemeClr val="tx1"/>
              </a:solidFill>
              <a:latin typeface="+mn-lt"/>
              <a:ea typeface="+mn-ea"/>
              <a:cs typeface="+mn-cs"/>
            </a:endParaRPr>
          </a:p>
          <a:p>
            <a:pPr eaLnBrk="1" hangingPunct="1"/>
            <a:endParaRPr lang="tr-TR" sz="1200" b="0" i="0" kern="1200" dirty="0" smtClean="0">
              <a:solidFill>
                <a:schemeClr val="tx1"/>
              </a:solidFill>
              <a:latin typeface="+mn-lt"/>
              <a:ea typeface="+mn-ea"/>
              <a:cs typeface="+mn-cs"/>
            </a:endParaRPr>
          </a:p>
          <a:p>
            <a:pPr eaLnBrk="1" hangingPunct="1"/>
            <a:r>
              <a:rPr lang="en-US" dirty="0" smtClean="0">
                <a:latin typeface="Arial" charset="0"/>
                <a:cs typeface="Arial" charset="0"/>
              </a:rPr>
              <a:t>The patient with hepatic involvement with cGVHD may have relatively few symptoms until the process becomes severe. The disease manifests itself as a </a:t>
            </a:r>
            <a:r>
              <a:rPr lang="en-US" dirty="0" err="1" smtClean="0">
                <a:latin typeface="Arial" charset="0"/>
                <a:cs typeface="Arial" charset="0"/>
              </a:rPr>
              <a:t>cholestatic</a:t>
            </a:r>
            <a:r>
              <a:rPr lang="en-US" dirty="0" smtClean="0">
                <a:latin typeface="Arial" charset="0"/>
                <a:cs typeface="Arial" charset="0"/>
              </a:rPr>
              <a:t> obstructive picture. Before the patient starts immunosuppressive therapy, numerous other diseases should be ruled out, such as hepatitis, Epstein-Barr virus (EBV), infection (viral and fungal), iron overload, and pharmacologically induced hepatitis.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It is of the utmost importance that the etiology of hepatic inflammation be clarified. Treating GVHD with immune suppression in the presence of an undiagnosed infection may cause, with high likelihood, a potential fatal flare of infection. Treating an infection without diagnosing GVHD will allow for an acute exacerbation of GVHD.</a:t>
            </a:r>
          </a:p>
          <a:p>
            <a:pPr eaLnBrk="1" hangingPunct="1"/>
            <a:endParaRPr lang="en-US" dirty="0" smtClean="0">
              <a:latin typeface="Arial" charset="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p:txBody>
          <a:bodyPr/>
          <a:lstStyle/>
          <a:p>
            <a:pPr>
              <a:defRPr/>
            </a:pPr>
            <a:fld id="{FDE91A02-AF8D-4B4E-BCCE-A910BB3165A0}" type="slidenum">
              <a:rPr lang="en-US" smtClean="0"/>
              <a:pPr>
                <a:defRPr/>
              </a:pPr>
              <a:t>97</a:t>
            </a:fld>
            <a:endParaRPr lang="en-US" dirty="0"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The target in cGVHD are the bile ducts. A healthy bile duct is not infiltrated by lymphocytes. </a:t>
            </a:r>
          </a:p>
          <a:p>
            <a:pPr eaLnBrk="1" hangingPunct="1"/>
            <a:r>
              <a:rPr lang="en-US" dirty="0" smtClean="0">
                <a:latin typeface="Arial" charset="0"/>
                <a:cs typeface="Arial" charset="0"/>
              </a:rPr>
              <a:t>Instead, in cGVHD, there are features of degeneration. The cells vary in size and shape. Some cells have dark nuclei (black arrow), whereas others have clear nuclei (green arrow). </a:t>
            </a:r>
          </a:p>
          <a:p>
            <a:pPr eaLnBrk="1" hangingPunct="1"/>
            <a:r>
              <a:rPr lang="en-US" dirty="0" smtClean="0">
                <a:latin typeface="Arial" charset="0"/>
                <a:cs typeface="Arial" charset="0"/>
              </a:rPr>
              <a:t>The epithelial lining of the bile duct is very disorganized, with some nuclei forming clumps and other areas in which nuclei are not seen (red arrow). </a:t>
            </a:r>
          </a:p>
          <a:p>
            <a:pPr eaLnBrk="1" hangingPunct="1"/>
            <a:r>
              <a:rPr lang="en-US" dirty="0" smtClean="0">
                <a:latin typeface="Arial" charset="0"/>
                <a:cs typeface="Arial" charset="0"/>
              </a:rPr>
              <a:t>This bile duct is also shrunken. It should be bigger. This is not appreciated in the image. </a:t>
            </a:r>
          </a:p>
          <a:p>
            <a:pPr eaLnBrk="1" hangingPunct="1"/>
            <a:r>
              <a:rPr lang="en-US" dirty="0" smtClean="0">
                <a:latin typeface="Arial" charset="0"/>
                <a:cs typeface="Arial" charset="0"/>
              </a:rPr>
              <a:t>If this persists, the bile duct can continue degenerating and even disappear.</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p:txBody>
          <a:bodyPr/>
          <a:lstStyle/>
          <a:p>
            <a:pPr>
              <a:defRPr/>
            </a:pPr>
            <a:fld id="{A6845FA0-93B7-4C9F-AC1A-8D27323B582F}" type="slidenum">
              <a:rPr lang="en-US" smtClean="0"/>
              <a:pPr>
                <a:defRPr/>
              </a:pPr>
              <a:t>98</a:t>
            </a:fld>
            <a:endParaRPr lang="en-US" dirty="0"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There is a 5%–10% incidence of </a:t>
            </a:r>
            <a:r>
              <a:rPr lang="en-US" dirty="0" err="1" smtClean="0">
                <a:latin typeface="Arial" charset="0"/>
                <a:cs typeface="Arial" charset="0"/>
              </a:rPr>
              <a:t>sinopulmonary</a:t>
            </a:r>
            <a:r>
              <a:rPr lang="en-US" dirty="0" smtClean="0">
                <a:latin typeface="Arial" charset="0"/>
                <a:cs typeface="Arial" charset="0"/>
              </a:rPr>
              <a:t> manifestations in individuals with cGVHD. Late onset noninfectious pulmonary complications include </a:t>
            </a:r>
            <a:r>
              <a:rPr lang="en-US" dirty="0" err="1" smtClean="0">
                <a:latin typeface="Arial" charset="0"/>
                <a:cs typeface="Arial" charset="0"/>
              </a:rPr>
              <a:t>Bronchiolitis</a:t>
            </a:r>
            <a:r>
              <a:rPr lang="en-US" dirty="0" smtClean="0">
                <a:latin typeface="Arial" charset="0"/>
                <a:cs typeface="Arial" charset="0"/>
              </a:rPr>
              <a:t> </a:t>
            </a:r>
            <a:r>
              <a:rPr lang="en-US" dirty="0" err="1" smtClean="0">
                <a:latin typeface="Arial" charset="0"/>
                <a:cs typeface="Arial" charset="0"/>
              </a:rPr>
              <a:t>Obliterans</a:t>
            </a:r>
            <a:r>
              <a:rPr lang="en-US" dirty="0" smtClean="0">
                <a:latin typeface="Arial" charset="0"/>
                <a:cs typeface="Arial" charset="0"/>
              </a:rPr>
              <a:t> (BO), </a:t>
            </a:r>
            <a:r>
              <a:rPr lang="en-US" dirty="0" err="1" smtClean="0">
                <a:latin typeface="Arial" charset="0"/>
                <a:cs typeface="Arial" charset="0"/>
              </a:rPr>
              <a:t>Bronchiolitis</a:t>
            </a:r>
            <a:r>
              <a:rPr lang="en-US" dirty="0" smtClean="0">
                <a:latin typeface="Arial" charset="0"/>
                <a:cs typeface="Arial" charset="0"/>
              </a:rPr>
              <a:t> </a:t>
            </a:r>
            <a:r>
              <a:rPr lang="en-US" dirty="0" err="1" smtClean="0">
                <a:latin typeface="Arial" charset="0"/>
                <a:cs typeface="Arial" charset="0"/>
              </a:rPr>
              <a:t>Obliterans</a:t>
            </a:r>
            <a:r>
              <a:rPr lang="en-US" dirty="0" smtClean="0">
                <a:latin typeface="Arial" charset="0"/>
                <a:cs typeface="Arial" charset="0"/>
              </a:rPr>
              <a:t> organizing pneumonia (BOOP), and restrictive pulmonary disease.</a:t>
            </a:r>
            <a:endParaRPr lang="tr-TR" dirty="0" smtClean="0">
              <a:latin typeface="Arial" charset="0"/>
              <a:cs typeface="Arial" charset="0"/>
            </a:endParaRPr>
          </a:p>
          <a:p>
            <a:pPr eaLnBrk="1" hangingPunct="1"/>
            <a:r>
              <a:rPr lang="en-US" dirty="0" smtClean="0">
                <a:latin typeface="Arial" charset="0"/>
                <a:cs typeface="Arial" charset="0"/>
              </a:rPr>
              <a:t>Sinusitis is a common complication of cGVHD as a result of </a:t>
            </a:r>
            <a:r>
              <a:rPr lang="en-US" dirty="0" err="1" smtClean="0">
                <a:latin typeface="Arial" charset="0"/>
                <a:cs typeface="Arial" charset="0"/>
              </a:rPr>
              <a:t>sicca</a:t>
            </a:r>
            <a:r>
              <a:rPr lang="en-US" dirty="0" smtClean="0">
                <a:latin typeface="Arial" charset="0"/>
                <a:cs typeface="Arial" charset="0"/>
              </a:rPr>
              <a:t> syndrome. </a:t>
            </a:r>
          </a:p>
          <a:p>
            <a:pPr eaLnBrk="1" hangingPunct="1"/>
            <a:r>
              <a:rPr lang="en-US" dirty="0" smtClean="0">
                <a:latin typeface="Arial" charset="0"/>
                <a:cs typeface="Arial" charset="0"/>
              </a:rPr>
              <a:t>BO syndrome is a fibrotic process. The patient has </a:t>
            </a:r>
            <a:r>
              <a:rPr lang="en-US" dirty="0" err="1" smtClean="0">
                <a:latin typeface="Arial" charset="0"/>
                <a:cs typeface="Arial" charset="0"/>
              </a:rPr>
              <a:t>dyspnea</a:t>
            </a:r>
            <a:r>
              <a:rPr lang="en-US" dirty="0" smtClean="0">
                <a:latin typeface="Arial" charset="0"/>
                <a:cs typeface="Arial" charset="0"/>
              </a:rPr>
              <a:t>, a cough, and/or exercise intolerance. The chest CT reveals patchy </a:t>
            </a:r>
            <a:r>
              <a:rPr lang="en-US" dirty="0" err="1" smtClean="0">
                <a:latin typeface="Arial" charset="0"/>
                <a:cs typeface="Arial" charset="0"/>
              </a:rPr>
              <a:t>hyperaeration</a:t>
            </a:r>
            <a:r>
              <a:rPr lang="en-US" dirty="0" smtClean="0">
                <a:latin typeface="Arial" charset="0"/>
                <a:cs typeface="Arial" charset="0"/>
              </a:rPr>
              <a:t>, bronchial dilation, and increased density. </a:t>
            </a:r>
          </a:p>
          <a:p>
            <a:pPr eaLnBrk="1" hangingPunct="1"/>
            <a:r>
              <a:rPr lang="en-US" dirty="0" smtClean="0">
                <a:latin typeface="Arial" charset="0"/>
                <a:cs typeface="Arial" charset="0"/>
              </a:rPr>
              <a:t>BOOP is a </a:t>
            </a:r>
            <a:r>
              <a:rPr lang="en-US" dirty="0" err="1" smtClean="0">
                <a:latin typeface="Arial" charset="0"/>
                <a:cs typeface="Arial" charset="0"/>
              </a:rPr>
              <a:t>nonfibrotic</a:t>
            </a:r>
            <a:r>
              <a:rPr lang="en-US" dirty="0" smtClean="0">
                <a:latin typeface="Arial" charset="0"/>
                <a:cs typeface="Arial" charset="0"/>
              </a:rPr>
              <a:t> disease process. The patient is short of breath, is usually febrile, and has a cough. A chest CT reveals peripheral patchy airspace consolidation and nodular opacities.</a:t>
            </a:r>
          </a:p>
          <a:p>
            <a:pPr eaLnBrk="1" hangingPunct="1"/>
            <a:endParaRPr lang="en-US" dirty="0" smtClean="0">
              <a:latin typeface="Arial" charset="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p:txBody>
          <a:bodyPr/>
          <a:lstStyle/>
          <a:p>
            <a:pPr>
              <a:defRPr/>
            </a:pPr>
            <a:fld id="{0768173B-41D7-4C28-8798-3F4DB163D297}" type="slidenum">
              <a:rPr lang="en-US" smtClean="0"/>
              <a:pPr>
                <a:defRPr/>
              </a:pPr>
              <a:t>103</a:t>
            </a:fld>
            <a:endParaRPr lang="en-US" dirty="0"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r>
              <a:rPr lang="en-US" dirty="0" smtClean="0">
                <a:latin typeface="Arial" charset="0"/>
                <a:cs typeface="Arial" charset="0"/>
              </a:rPr>
              <a:t>GI symptoms are listed but may be complicated by associated infection. Cytomegalovirus (CMV), bacterial overgrowth, other viral etiologies, and c</a:t>
            </a:r>
            <a:r>
              <a:rPr lang="en-US" i="1" dirty="0" smtClean="0">
                <a:latin typeface="Arial" charset="0"/>
                <a:cs typeface="Arial" charset="0"/>
              </a:rPr>
              <a:t>lostridium </a:t>
            </a:r>
            <a:r>
              <a:rPr lang="en-US" i="1" dirty="0" err="1" smtClean="0">
                <a:latin typeface="Arial" charset="0"/>
                <a:cs typeface="Arial" charset="0"/>
              </a:rPr>
              <a:t>difficile</a:t>
            </a:r>
            <a:r>
              <a:rPr lang="en-US" dirty="0" smtClean="0">
                <a:latin typeface="Arial" charset="0"/>
                <a:cs typeface="Arial" charset="0"/>
              </a:rPr>
              <a:t> may complicate the overall clinical picture. Other symptoms associated with GI cGVHD include painful swallowing, nausea and vomiting, anorexia, diarrhea, abdominal pain and/or cramping, and wasting syndrome (</a:t>
            </a:r>
            <a:r>
              <a:rPr lang="en-US" dirty="0" err="1" smtClean="0">
                <a:latin typeface="Arial" charset="0"/>
                <a:cs typeface="Arial" charset="0"/>
              </a:rPr>
              <a:t>malabsorption</a:t>
            </a:r>
            <a:r>
              <a:rPr lang="en-US" dirty="0" smtClean="0">
                <a:latin typeface="Arial" charset="0"/>
                <a:cs typeface="Arial" charset="0"/>
              </a:rPr>
              <a:t>, weight loss, poor performance status, </a:t>
            </a:r>
            <a:r>
              <a:rPr lang="en-US" dirty="0" err="1" smtClean="0">
                <a:latin typeface="Arial" charset="0"/>
                <a:cs typeface="Arial" charset="0"/>
              </a:rPr>
              <a:t>dysphagia</a:t>
            </a:r>
            <a:r>
              <a:rPr lang="en-US" dirty="0" smtClean="0">
                <a:latin typeface="Arial" charset="0"/>
                <a:cs typeface="Arial" charset="0"/>
              </a:rPr>
              <a:t>, and early satiety).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Weight loss occurs in about 20% to 30% of patients after HPCT. The cGVHD scoring system explained later associates severe weight loss with poor outcome. The etiology of weight loss is poorly understood. Possible causes include GVHD, poor intake, </a:t>
            </a:r>
            <a:r>
              <a:rPr lang="en-US" dirty="0" err="1" smtClean="0">
                <a:latin typeface="Arial" charset="0"/>
                <a:cs typeface="Arial" charset="0"/>
              </a:rPr>
              <a:t>malabsorption</a:t>
            </a:r>
            <a:r>
              <a:rPr lang="en-US" dirty="0" smtClean="0">
                <a:latin typeface="Arial" charset="0"/>
                <a:cs typeface="Arial" charset="0"/>
              </a:rPr>
              <a:t>, increased caloric needs, hypercatabolism, increased energy expenditure, and pancreatic insufficiency. </a:t>
            </a:r>
          </a:p>
          <a:p>
            <a:pPr eaLnBrk="1" hangingPunct="1"/>
            <a:r>
              <a:rPr lang="en-US" dirty="0" smtClean="0">
                <a:latin typeface="Arial" charset="0"/>
                <a:cs typeface="Arial" charset="0"/>
              </a:rPr>
              <a:t>Pancreatic exocrine insufficiency with </a:t>
            </a:r>
            <a:r>
              <a:rPr lang="en-US" dirty="0" err="1" smtClean="0">
                <a:latin typeface="Arial" charset="0"/>
                <a:cs typeface="Arial" charset="0"/>
              </a:rPr>
              <a:t>steatorrhea</a:t>
            </a:r>
            <a:r>
              <a:rPr lang="en-US" dirty="0" smtClean="0">
                <a:latin typeface="Arial" charset="0"/>
                <a:cs typeface="Arial" charset="0"/>
              </a:rPr>
              <a:t> can be seen on CT as volume loss of pancreas and notable nausea, vomiting, loss of appetite, and weight loss with or without abdominal pain. This occurs in about 16% of patients with GI complications of cGVHD. Supplementation with pancreatic enzymes has been reported to be beneficial. </a:t>
            </a:r>
          </a:p>
          <a:p>
            <a:pPr eaLnBrk="1" hangingPunct="1"/>
            <a:r>
              <a:rPr lang="en-US" dirty="0" smtClean="0">
                <a:latin typeface="Arial" charset="0"/>
                <a:cs typeface="Arial" charset="0"/>
              </a:rPr>
              <a:t>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p:txBody>
          <a:bodyPr/>
          <a:lstStyle/>
          <a:p>
            <a:pPr>
              <a:defRPr/>
            </a:pPr>
            <a:fld id="{3762C5FC-7D2C-4D5B-956D-5282449AD2CC}" type="slidenum">
              <a:rPr lang="en-US" smtClean="0"/>
              <a:pPr>
                <a:defRPr/>
              </a:pPr>
              <a:t>104</a:t>
            </a:fld>
            <a:endParaRPr lang="en-US" dirty="0" smtClean="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best endoscopic diagnosis strategy for GI symptoms of cGVHD is unknown. For patients with diarrhea, the biopsy with the highest yield for diagnosis was the distal colon. Patients with complaints of nausea and vomiting had variable biopsy results, and some had esophageal strictures that needed to be opened. A combination of upper endoscopy with sigmoidoscopy and colonoscopy with ileal biopsies may be beneficial. </a:t>
            </a:r>
          </a:p>
          <a:p>
            <a:pPr eaLnBrk="1" hangingPunct="1"/>
            <a:endParaRPr lang="en-US" smtClean="0">
              <a:latin typeface="Arial" charset="0"/>
              <a:cs typeface="Arial" charset="0"/>
            </a:endParaRPr>
          </a:p>
          <a:p>
            <a:pPr eaLnBrk="1" hangingPunct="1"/>
            <a:r>
              <a:rPr lang="en-US" smtClean="0">
                <a:latin typeface="Arial" charset="0"/>
                <a:cs typeface="Arial" charset="0"/>
              </a:rPr>
              <a:t>These pictures depict a normal and a cGVHD gut biopsy. The image on the right is from the colon; it shows severe cGVHD. The black arrows depict the glands in a normal biopsy. The most noticeable feature in the cGVHD gut biopsy is that there are no glands (green arrow).</a:t>
            </a:r>
          </a:p>
          <a:p>
            <a:pPr eaLnBrk="1" hangingPunct="1"/>
            <a:endParaRPr lang="en-US" smtClean="0">
              <a:latin typeface="Arial" charset="0"/>
              <a:cs typeface="Arial" charset="0"/>
            </a:endParaRPr>
          </a:p>
          <a:p>
            <a:pPr eaLnBrk="1" hangingPunct="1"/>
            <a:r>
              <a:rPr lang="en-US" smtClean="0">
                <a:latin typeface="Arial" charset="0"/>
                <a:cs typeface="Arial" charset="0"/>
              </a:rPr>
              <a:t>Apoptosis in the neck region of the gastric gland is commonly seen in cGVHD.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r>
              <a:rPr lang="en-US" sz="1200" b="0" i="0" kern="1200" dirty="0" smtClean="0">
                <a:solidFill>
                  <a:schemeClr val="tx1"/>
                </a:solidFill>
                <a:latin typeface="+mn-lt"/>
                <a:ea typeface="+mn-ea"/>
                <a:cs typeface="+mn-cs"/>
              </a:rPr>
              <a:t>he gastrointestinal tract is involved in the majority of patients with chronic GVHD. In a prospective study, oral lesions were seen in approximately 60 percent of patients and involvement of other areas of the gastrointestinal tract was present in 30 percent [</a:t>
            </a:r>
            <a:r>
              <a:rPr lang="en-US" sz="1200" b="0" i="0" u="sng" kern="1200" dirty="0" smtClean="0">
                <a:solidFill>
                  <a:schemeClr val="tx1"/>
                </a:solidFill>
                <a:latin typeface="+mn-lt"/>
                <a:ea typeface="+mn-ea"/>
                <a:cs typeface="+mn-cs"/>
                <a:hlinkClick r:id="rId3"/>
              </a:rPr>
              <a:t>17</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oral mucosa is commonly dry, often resulting in pain secondary to ulceration [</a:t>
            </a:r>
            <a:r>
              <a:rPr lang="en-US" sz="1200" b="0" i="0" u="sng" kern="1200" dirty="0" smtClean="0">
                <a:solidFill>
                  <a:schemeClr val="tx1"/>
                </a:solidFill>
                <a:latin typeface="+mn-lt"/>
                <a:ea typeface="+mn-ea"/>
                <a:cs typeface="+mn-cs"/>
                <a:hlinkClick r:id="rId4"/>
              </a:rPr>
              <a:t>5,17,29</a:t>
            </a:r>
            <a:r>
              <a:rPr lang="en-US" sz="1200" b="0" i="0" kern="1200" dirty="0" smtClean="0">
                <a:solidFill>
                  <a:schemeClr val="tx1"/>
                </a:solidFill>
                <a:latin typeface="+mn-lt"/>
                <a:ea typeface="+mn-ea"/>
                <a:cs typeface="+mn-cs"/>
              </a:rPr>
              <a:t>]. Findings on examination of the oral cavity that can establish the presence of chronic GVHD without the need for further testing or evidence of other organ involvement (</a:t>
            </a:r>
            <a:r>
              <a:rPr lang="en-US" sz="1200" b="0" i="0" kern="1200" dirty="0" err="1" smtClean="0">
                <a:solidFill>
                  <a:schemeClr val="tx1"/>
                </a:solidFill>
                <a:latin typeface="+mn-lt"/>
                <a:ea typeface="+mn-ea"/>
                <a:cs typeface="+mn-cs"/>
              </a:rPr>
              <a:t>ie</a:t>
            </a:r>
            <a:r>
              <a:rPr lang="en-US" sz="1200" b="0" i="0" kern="1200" dirty="0" smtClean="0">
                <a:solidFill>
                  <a:schemeClr val="tx1"/>
                </a:solidFill>
                <a:latin typeface="+mn-lt"/>
                <a:ea typeface="+mn-ea"/>
                <a:cs typeface="+mn-cs"/>
              </a:rPr>
              <a:t>, diagnostic features) are lichen-type features, </a:t>
            </a:r>
            <a:r>
              <a:rPr lang="en-US" sz="1200" b="0" i="0" kern="1200" dirty="0" err="1" smtClean="0">
                <a:solidFill>
                  <a:schemeClr val="tx1"/>
                </a:solidFill>
                <a:latin typeface="+mn-lt"/>
                <a:ea typeface="+mn-ea"/>
                <a:cs typeface="+mn-cs"/>
              </a:rPr>
              <a:t>hyperkeratotic</a:t>
            </a:r>
            <a:r>
              <a:rPr lang="en-US" sz="1200" b="0" i="0" kern="1200" dirty="0" smtClean="0">
                <a:solidFill>
                  <a:schemeClr val="tx1"/>
                </a:solidFill>
                <a:latin typeface="+mn-lt"/>
                <a:ea typeface="+mn-ea"/>
                <a:cs typeface="+mn-cs"/>
              </a:rPr>
              <a:t> plaques, or restriction of the mouth opening from sclerosis [</a:t>
            </a:r>
            <a:r>
              <a:rPr lang="en-US" sz="1200" b="0" i="0" u="sng" kern="1200" dirty="0" smtClean="0">
                <a:solidFill>
                  <a:schemeClr val="tx1"/>
                </a:solidFill>
                <a:latin typeface="+mn-lt"/>
                <a:ea typeface="+mn-ea"/>
                <a:cs typeface="+mn-cs"/>
                <a:hlinkClick r:id="rId5"/>
              </a:rPr>
              <a:t>1,30</a:t>
            </a:r>
            <a:r>
              <a:rPr lang="en-US" sz="1200" b="0" i="0" kern="1200" dirty="0" smtClean="0">
                <a:solidFill>
                  <a:schemeClr val="tx1"/>
                </a:solidFill>
                <a:latin typeface="+mn-lt"/>
                <a:ea typeface="+mn-ea"/>
                <a:cs typeface="+mn-cs"/>
              </a:rPr>
              <a:t>]. Other signs include </a:t>
            </a:r>
            <a:r>
              <a:rPr lang="en-US" sz="1200" b="0" i="0" kern="1200" dirty="0" err="1" smtClean="0">
                <a:solidFill>
                  <a:schemeClr val="tx1"/>
                </a:solidFill>
                <a:latin typeface="+mn-lt"/>
                <a:ea typeface="+mn-ea"/>
                <a:cs typeface="+mn-cs"/>
              </a:rPr>
              <a:t>xerostomia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mucocele</a:t>
            </a:r>
            <a:r>
              <a:rPr lang="en-US" sz="1200" b="0" i="0" kern="1200" dirty="0" smtClean="0">
                <a:solidFill>
                  <a:schemeClr val="tx1"/>
                </a:solidFill>
                <a:latin typeface="+mn-lt"/>
                <a:ea typeface="+mn-ea"/>
                <a:cs typeface="+mn-cs"/>
              </a:rPr>
              <a:t>, mucosal atrophy, </a:t>
            </a:r>
            <a:r>
              <a:rPr lang="en-US" sz="1200" b="0" i="0" kern="1200" dirty="0" err="1" smtClean="0">
                <a:solidFill>
                  <a:schemeClr val="tx1"/>
                </a:solidFill>
                <a:latin typeface="+mn-lt"/>
                <a:ea typeface="+mn-ea"/>
                <a:cs typeface="+mn-cs"/>
              </a:rPr>
              <a:t>pseudomembranes</a:t>
            </a:r>
            <a:r>
              <a:rPr lang="en-US" sz="1200" b="0" i="0" kern="1200" dirty="0" smtClean="0">
                <a:solidFill>
                  <a:schemeClr val="tx1"/>
                </a:solidFill>
                <a:latin typeface="+mn-lt"/>
                <a:ea typeface="+mn-ea"/>
                <a:cs typeface="+mn-cs"/>
              </a:rPr>
              <a:t>, ulcers, gingivitis, mucositis, </a:t>
            </a:r>
            <a:r>
              <a:rPr lang="en-US" sz="1200" b="0" i="0" kern="1200" dirty="0" err="1" smtClean="0">
                <a:solidFill>
                  <a:schemeClr val="tx1"/>
                </a:solidFill>
                <a:latin typeface="+mn-lt"/>
                <a:ea typeface="+mn-ea"/>
                <a:cs typeface="+mn-cs"/>
              </a:rPr>
              <a:t>erythema</a:t>
            </a:r>
            <a:r>
              <a:rPr lang="en-US" sz="1200" b="0" i="0" kern="1200" dirty="0" smtClean="0">
                <a:solidFill>
                  <a:schemeClr val="tx1"/>
                </a:solidFill>
                <a:latin typeface="+mn-lt"/>
                <a:ea typeface="+mn-ea"/>
                <a:cs typeface="+mn-cs"/>
              </a:rPr>
              <a:t>, and pain. Importantly, gingivitis, mucositis, </a:t>
            </a:r>
            <a:r>
              <a:rPr lang="en-US" sz="1200" b="0" i="0" kern="1200" dirty="0" err="1" smtClean="0">
                <a:solidFill>
                  <a:schemeClr val="tx1"/>
                </a:solidFill>
                <a:latin typeface="+mn-lt"/>
                <a:ea typeface="+mn-ea"/>
                <a:cs typeface="+mn-cs"/>
              </a:rPr>
              <a:t>erythema</a:t>
            </a:r>
            <a:r>
              <a:rPr lang="en-US" sz="1200" b="0" i="0" kern="1200" dirty="0" smtClean="0">
                <a:solidFill>
                  <a:schemeClr val="tx1"/>
                </a:solidFill>
                <a:latin typeface="+mn-lt"/>
                <a:ea typeface="+mn-ea"/>
                <a:cs typeface="+mn-cs"/>
              </a:rPr>
              <a:t>, and pain may be seen in both acute and chronic GVHD and, when present with other features of chronic GVHD, are used to designate the overlap subtype of chronic GVHD. (See </a:t>
            </a:r>
            <a:r>
              <a:rPr lang="en-US" sz="1200" b="0" i="0" u="sng" kern="1200" dirty="0" smtClean="0">
                <a:solidFill>
                  <a:schemeClr val="tx1"/>
                </a:solidFill>
                <a:latin typeface="+mn-lt"/>
                <a:ea typeface="+mn-ea"/>
                <a:cs typeface="+mn-cs"/>
                <a:hlinkClick r:id="rId6"/>
              </a:rPr>
              <a:t>'NIH consensus criteria'</a:t>
            </a:r>
            <a:r>
              <a:rPr lang="en-US" sz="1200" b="0" i="0" kern="1200" dirty="0" smtClean="0">
                <a:solidFill>
                  <a:schemeClr val="tx1"/>
                </a:solidFill>
                <a:latin typeface="+mn-lt"/>
                <a:ea typeface="+mn-ea"/>
                <a:cs typeface="+mn-cs"/>
              </a:rPr>
              <a:t> below.)</a:t>
            </a:r>
          </a:p>
          <a:p>
            <a:r>
              <a:rPr lang="en-US" sz="1200" b="0" i="0" kern="1200" dirty="0" smtClean="0">
                <a:solidFill>
                  <a:schemeClr val="tx1"/>
                </a:solidFill>
                <a:latin typeface="+mn-lt"/>
                <a:ea typeface="+mn-ea"/>
                <a:cs typeface="+mn-cs"/>
              </a:rPr>
              <a:t>Patients with chronic GVHD may also have involvement of the esophagus, resulting in </a:t>
            </a:r>
            <a:r>
              <a:rPr lang="en-US" sz="1200" b="0" i="0" kern="1200" dirty="0" err="1" smtClean="0">
                <a:solidFill>
                  <a:schemeClr val="tx1"/>
                </a:solidFill>
                <a:latin typeface="+mn-lt"/>
                <a:ea typeface="+mn-ea"/>
                <a:cs typeface="+mn-cs"/>
              </a:rPr>
              <a:t>dysphagia</a:t>
            </a:r>
            <a:r>
              <a:rPr lang="en-US" sz="1200" b="0" i="0" kern="1200" dirty="0" smtClean="0">
                <a:solidFill>
                  <a:schemeClr val="tx1"/>
                </a:solidFill>
                <a:latin typeface="+mn-lt"/>
                <a:ea typeface="+mn-ea"/>
                <a:cs typeface="+mn-cs"/>
              </a:rPr>
              <a:t>, painful ulcers, and gradual weight loss. Findings on radiography may include webs, ring-like narrowing, and a tapering structure of the mid and upper esophagus [</a:t>
            </a:r>
            <a:r>
              <a:rPr lang="en-US" sz="1200" b="0" i="0" u="sng" kern="1200" dirty="0" smtClean="0">
                <a:solidFill>
                  <a:schemeClr val="tx1"/>
                </a:solidFill>
                <a:latin typeface="+mn-lt"/>
                <a:ea typeface="+mn-ea"/>
                <a:cs typeface="+mn-cs"/>
                <a:hlinkClick r:id="rId7"/>
              </a:rPr>
              <a:t>31</a:t>
            </a:r>
            <a:r>
              <a:rPr lang="en-US" sz="1200" b="0" i="0" kern="1200" dirty="0" smtClean="0">
                <a:solidFill>
                  <a:schemeClr val="tx1"/>
                </a:solidFill>
                <a:latin typeface="+mn-lt"/>
                <a:ea typeface="+mn-ea"/>
                <a:cs typeface="+mn-cs"/>
              </a:rPr>
              <a:t>]. The presence of an esophageal web and strictures or </a:t>
            </a:r>
            <a:r>
              <a:rPr lang="en-US" sz="1200" b="0" i="0" kern="1200" dirty="0" err="1" smtClean="0">
                <a:solidFill>
                  <a:schemeClr val="tx1"/>
                </a:solidFill>
                <a:latin typeface="+mn-lt"/>
                <a:ea typeface="+mn-ea"/>
                <a:cs typeface="+mn-cs"/>
              </a:rPr>
              <a:t>stenosis</a:t>
            </a:r>
            <a:r>
              <a:rPr lang="en-US" sz="1200" b="0" i="0" kern="1200" dirty="0" smtClean="0">
                <a:solidFill>
                  <a:schemeClr val="tx1"/>
                </a:solidFill>
                <a:latin typeface="+mn-lt"/>
                <a:ea typeface="+mn-ea"/>
                <a:cs typeface="+mn-cs"/>
              </a:rPr>
              <a:t> in the upper to mid third of the esophagus is diagnostic of chronic GVHD [</a:t>
            </a:r>
            <a:r>
              <a:rPr lang="en-US" sz="1200" b="0" i="0" u="sng" kern="1200" dirty="0" smtClean="0">
                <a:solidFill>
                  <a:schemeClr val="tx1"/>
                </a:solidFill>
                <a:latin typeface="+mn-lt"/>
                <a:ea typeface="+mn-ea"/>
                <a:cs typeface="+mn-cs"/>
                <a:hlinkClick r:id="rId8"/>
              </a:rPr>
              <a:t>1</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Among patients with small bowel and colonic involvement, common symptoms and signs include anorexia, nausea, vomiting, chronic diarrhea, </a:t>
            </a:r>
            <a:r>
              <a:rPr lang="en-US" sz="1200" b="0" i="0" kern="1200" dirty="0" err="1" smtClean="0">
                <a:solidFill>
                  <a:schemeClr val="tx1"/>
                </a:solidFill>
                <a:latin typeface="+mn-lt"/>
                <a:ea typeface="+mn-ea"/>
                <a:cs typeface="+mn-cs"/>
              </a:rPr>
              <a:t>malabsorption</a:t>
            </a:r>
            <a:r>
              <a:rPr lang="en-US" sz="1200" b="0" i="0" kern="1200" dirty="0" smtClean="0">
                <a:solidFill>
                  <a:schemeClr val="tx1"/>
                </a:solidFill>
                <a:latin typeface="+mn-lt"/>
                <a:ea typeface="+mn-ea"/>
                <a:cs typeface="+mn-cs"/>
              </a:rPr>
              <a:t>, weight loss, and failure to thrive (usually in infants and children). These symptoms can be seen in acute GVHD and the overlap subtype of chronic GVHD. Chronic GVHD can also result in exocrine pancreatic insufficiency.</a:t>
            </a:r>
          </a:p>
          <a:p>
            <a:r>
              <a:rPr lang="en-US" sz="1200" b="0" i="0" kern="1200" dirty="0" smtClean="0">
                <a:solidFill>
                  <a:schemeClr val="tx1"/>
                </a:solidFill>
                <a:latin typeface="+mn-lt"/>
                <a:ea typeface="+mn-ea"/>
                <a:cs typeface="+mn-cs"/>
              </a:rPr>
              <a:t>Endoscopy is commonly performed to investigate gastrointestinal tract involvement. Findings on endoscopy are variable and range from loss of vascular markings and/or focal mild </a:t>
            </a:r>
            <a:r>
              <a:rPr lang="en-US" sz="1200" b="0" i="0" kern="1200" dirty="0" err="1" smtClean="0">
                <a:solidFill>
                  <a:schemeClr val="tx1"/>
                </a:solidFill>
                <a:latin typeface="+mn-lt"/>
                <a:ea typeface="+mn-ea"/>
                <a:cs typeface="+mn-cs"/>
              </a:rPr>
              <a:t>erythema</a:t>
            </a:r>
            <a:r>
              <a:rPr lang="en-US" sz="1200" b="0" i="0" kern="1200" dirty="0" smtClean="0">
                <a:solidFill>
                  <a:schemeClr val="tx1"/>
                </a:solidFill>
                <a:latin typeface="+mn-lt"/>
                <a:ea typeface="+mn-ea"/>
                <a:cs typeface="+mn-cs"/>
              </a:rPr>
              <a:t> to severe </a:t>
            </a:r>
            <a:r>
              <a:rPr lang="en-US" sz="1200" b="0" i="0" kern="1200" dirty="0" err="1" smtClean="0">
                <a:solidFill>
                  <a:schemeClr val="tx1"/>
                </a:solidFill>
                <a:latin typeface="+mn-lt"/>
                <a:ea typeface="+mn-ea"/>
                <a:cs typeface="+mn-cs"/>
              </a:rPr>
              <a:t>erythema</a:t>
            </a:r>
            <a:r>
              <a:rPr lang="en-US" sz="1200" b="0" i="0" kern="1200" dirty="0" smtClean="0">
                <a:solidFill>
                  <a:schemeClr val="tx1"/>
                </a:solidFill>
                <a:latin typeface="+mn-lt"/>
                <a:ea typeface="+mn-ea"/>
                <a:cs typeface="+mn-cs"/>
              </a:rPr>
              <a:t>, edema, exudates, erosions, and ulceration [</a:t>
            </a:r>
            <a:r>
              <a:rPr lang="en-US" sz="1200" b="0" i="0" u="sng" kern="1200" dirty="0" smtClean="0">
                <a:solidFill>
                  <a:schemeClr val="tx1"/>
                </a:solidFill>
                <a:latin typeface="+mn-lt"/>
                <a:ea typeface="+mn-ea"/>
                <a:cs typeface="+mn-cs"/>
                <a:hlinkClick r:id="rId9"/>
              </a:rPr>
              <a:t>32</a:t>
            </a:r>
            <a:r>
              <a:rPr lang="en-US" sz="1200" b="0" i="0" kern="1200" dirty="0" smtClean="0">
                <a:solidFill>
                  <a:schemeClr val="tx1"/>
                </a:solidFill>
                <a:latin typeface="+mn-lt"/>
                <a:ea typeface="+mn-ea"/>
                <a:cs typeface="+mn-cs"/>
              </a:rPr>
              <a:t>]. Biopsy specimens may demonstrate increased crypt apoptosis (grade 1), apoptosis with crypt abscesses (grade 2), individual crypt necrosis (grade 3), and total denudation of areas of mucosa (grade 4)</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105</a:t>
            </a:fld>
            <a:endParaRPr lang="tr-T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p:txBody>
          <a:bodyPr/>
          <a:lstStyle/>
          <a:p>
            <a:pPr>
              <a:defRPr/>
            </a:pPr>
            <a:fld id="{597F8CEC-3AA1-45E0-AD42-947DFFBB4BEB}" type="slidenum">
              <a:rPr lang="en-US" smtClean="0"/>
              <a:pPr>
                <a:defRPr/>
              </a:pPr>
              <a:t>107</a:t>
            </a:fld>
            <a:endParaRPr lang="en-US" dirty="0"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Extensive cGVHD can affect the vaginal epithelium, causing inflammation, stricture formation, and narrowing. The patient may complain of painful sexual intercourse and the need for a lubricant  and  a change in menstrual flow secondary to stricture formation.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p:txBody>
          <a:bodyPr/>
          <a:lstStyle/>
          <a:p>
            <a:pPr>
              <a:defRPr/>
            </a:pPr>
            <a:fld id="{F6325FC2-6CC4-4306-B741-8B4E652EB9E3}" type="slidenum">
              <a:rPr lang="en-US" smtClean="0"/>
              <a:pPr>
                <a:defRPr/>
              </a:pPr>
              <a:t>108</a:t>
            </a:fld>
            <a:endParaRPr lang="en-US" dirty="0"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Musculoskeletal involvement is the direct result of the sclerodermatous changes seen in skin cGVHD. The constellation of symptoms is listed here. </a:t>
            </a:r>
          </a:p>
          <a:p>
            <a:pPr eaLnBrk="1" hangingPunct="1"/>
            <a:endParaRPr lang="en-US" smtClean="0">
              <a:latin typeface="Arial" charset="0"/>
              <a:cs typeface="Arial" charset="0"/>
            </a:endParaRPr>
          </a:p>
          <a:p>
            <a:pPr eaLnBrk="1" hangingPunct="1"/>
            <a:r>
              <a:rPr lang="en-US" smtClean="0">
                <a:latin typeface="Arial" charset="0"/>
                <a:cs typeface="Arial" charset="0"/>
              </a:rPr>
              <a:t>Patients with cGVHD have a lower physical performance test result compared to the control group. The testing can be done of children as young as 6 years. Some of the decreased physical performance may be attributed to stiffness and SOB. There was a strong association between muscle weakness and cGVHD. </a:t>
            </a:r>
          </a:p>
          <a:p>
            <a:pPr eaLnBrk="1" hangingPunct="1"/>
            <a:endParaRPr lang="en-US" smtClean="0">
              <a:latin typeface="Arial" charset="0"/>
              <a:cs typeface="Arial" charset="0"/>
            </a:endParaRP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p:txBody>
          <a:bodyPr/>
          <a:lstStyle/>
          <a:p>
            <a:pPr>
              <a:defRPr/>
            </a:pPr>
            <a:fld id="{F8D8B8FA-D8C0-407D-A55F-7FD9C5AE1615}" type="slidenum">
              <a:rPr lang="en-US" smtClean="0"/>
              <a:pPr>
                <a:defRPr/>
              </a:pPr>
              <a:t>109</a:t>
            </a:fld>
            <a:endParaRPr lang="en-US" dirty="0"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Diagnosis of fasciitis may be made with clinical signs and a magnetic resonance image showing the presence of inflammation or thickening of the fascia. </a:t>
            </a:r>
          </a:p>
          <a:p>
            <a:pPr eaLnBrk="1" hangingPunct="1"/>
            <a:r>
              <a:rPr lang="en-US" smtClean="0">
                <a:latin typeface="Arial" charset="0"/>
                <a:cs typeface="Arial" charset="0"/>
              </a:rPr>
              <a:t>Those with fasciitis frequently had BO and sicca syndrome and less often had complications of oral and skin involvement.</a:t>
            </a:r>
          </a:p>
          <a:p>
            <a:pPr eaLnBrk="1" hangingPunct="1"/>
            <a:endParaRPr lang="en-US" smtClean="0">
              <a:latin typeface="Arial" charset="0"/>
              <a:cs typeface="Arial" charset="0"/>
            </a:endParaRPr>
          </a:p>
          <a:p>
            <a:pPr eaLnBrk="1" hangingPunct="1"/>
            <a:r>
              <a:rPr lang="en-US" smtClean="0">
                <a:latin typeface="Arial" charset="0"/>
                <a:cs typeface="Arial" charset="0"/>
              </a:rPr>
              <a:t>Make sure to rule out other causes of fasciitis and/or myositis.</a:t>
            </a:r>
          </a:p>
          <a:p>
            <a:pPr eaLnBrk="1" hangingPunct="1"/>
            <a:endParaRPr lang="en-US" smtClean="0">
              <a:latin typeface="Arial" charset="0"/>
              <a:cs typeface="Arial" charset="0"/>
            </a:endParaRPr>
          </a:p>
          <a:p>
            <a:pPr eaLnBrk="1" hangingPunct="1"/>
            <a:r>
              <a:rPr lang="en-US" smtClean="0">
                <a:latin typeface="Arial" charset="0"/>
                <a:cs typeface="Arial" charset="0"/>
              </a:rPr>
              <a:t>Treatment: immunosuppressive therapies should be intensified and/or restarted.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p:txBody>
          <a:bodyPr/>
          <a:lstStyle/>
          <a:p>
            <a:pPr>
              <a:defRPr/>
            </a:pPr>
            <a:fld id="{C3ED2955-12E3-4449-B245-8085E13C1785}" type="slidenum">
              <a:rPr lang="en-US" smtClean="0"/>
              <a:pPr>
                <a:defRPr/>
              </a:pPr>
              <a:t>111</a:t>
            </a:fld>
            <a:endParaRPr lang="en-US" dirty="0"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These pictures depict the contractures seen in significant skin cGVHD involvement.</a:t>
            </a:r>
          </a:p>
          <a:p>
            <a:pPr eaLnBrk="1" hangingPunct="1"/>
            <a:r>
              <a:rPr lang="en-US" smtClean="0">
                <a:latin typeface="Arial" charset="0"/>
                <a:cs typeface="Arial" charset="0"/>
              </a:rPr>
              <a:t>Long-term and conservative management with physical therapy and orthotics is generally successful in restoring most of the individual’s premorbid functional status. Surgical interventions do not seem to improve functional status in those affected by cGVHD.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ATG is commonly incorporated into the prophylactic regimen for patients with an unrelated donor or haploidentical donor undergoing either myeloablative or reduced intensity </a:t>
            </a:r>
            <a:r>
              <a:rPr lang="en-US" dirty="0" err="1" smtClean="0"/>
              <a:t>conditionin</a:t>
            </a:r>
            <a:endParaRPr lang="en-US"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112</a:t>
            </a:fld>
            <a:endParaRPr lang="tr-T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Rates of acute GVHD, relapse-free survival, and overall survival at two years were similar between the two groups. The two groups also had similar rates of CMV reactivation and EBV reactivation, and no cases of post-transplant </a:t>
            </a:r>
            <a:r>
              <a:rPr lang="en-US" dirty="0" err="1" smtClean="0"/>
              <a:t>lymphoproliferative</a:t>
            </a:r>
            <a:r>
              <a:rPr lang="en-US" dirty="0" smtClean="0"/>
              <a:t> disorder.  </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113</a:t>
            </a:fld>
            <a:endParaRPr lang="tr-T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114</a:t>
            </a:fld>
            <a:endParaRPr lang="tr-T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p:txBody>
          <a:bodyPr/>
          <a:lstStyle/>
          <a:p>
            <a:pPr>
              <a:defRPr/>
            </a:pPr>
            <a:fld id="{6B3274C1-1891-4691-BFA3-6C7B3A7212EB}" type="slidenum">
              <a:rPr lang="en-US" smtClean="0"/>
              <a:pPr>
                <a:defRPr/>
              </a:pPr>
              <a:t>116</a:t>
            </a:fld>
            <a:endParaRPr lang="en-US" dirty="0"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Advances in the understanding of cGVHD have helped in the treatment of the process. cGVHD treatment is based on maintaining a fine balance between the amount of immunosuppression and the cGVHD. The selection of cGVHD treatment is often protocol and institutional specific. The following drugs are employed: tacrolimus, steroids, cyclosporine, and mycophenolate mofetil.</a:t>
            </a:r>
          </a:p>
          <a:p>
            <a:pPr eaLnBrk="1" hangingPunct="1"/>
            <a:endParaRPr lang="en-US" smtClean="0">
              <a:latin typeface="Arial" charset="0"/>
              <a:cs typeface="Arial" charset="0"/>
            </a:endParaRPr>
          </a:p>
          <a:p>
            <a:pPr eaLnBrk="1" hangingPunct="1"/>
            <a:r>
              <a:rPr lang="en-US" smtClean="0">
                <a:latin typeface="Arial" charset="0"/>
                <a:cs typeface="Arial" charset="0"/>
              </a:rPr>
              <a:t>From Filipovich, A. H., Weisdorf, D., Pavletic, S., Socie, G., Wingard, J. R., Lee, S. J., et al. (2005). National Institutes of Health consensus development project on criteria for clinical trials in chronic graft-versus-host disease: I. Diagnosis and staging working group report. </a:t>
            </a:r>
            <a:r>
              <a:rPr lang="en-US" i="1" smtClean="0">
                <a:latin typeface="Arial" charset="0"/>
                <a:cs typeface="Arial" charset="0"/>
              </a:rPr>
              <a:t>Biology of Blood  and Marrow Transplantation</a:t>
            </a:r>
            <a:r>
              <a:rPr lang="en-US" smtClean="0">
                <a:latin typeface="Arial" charset="0"/>
                <a:cs typeface="Arial" charset="0"/>
              </a:rPr>
              <a:t>, </a:t>
            </a:r>
            <a:r>
              <a:rPr lang="en-US" i="1" smtClean="0">
                <a:latin typeface="Arial" charset="0"/>
                <a:cs typeface="Arial" charset="0"/>
              </a:rPr>
              <a:t>11</a:t>
            </a:r>
            <a:r>
              <a:rPr lang="en-US" smtClean="0">
                <a:latin typeface="Arial" charset="0"/>
                <a:cs typeface="Arial" charset="0"/>
              </a:rPr>
              <a:t>(12), 954.</a:t>
            </a:r>
          </a:p>
          <a:p>
            <a:pPr eaLnBrk="1" hangingPunct="1"/>
            <a:endParaRPr lang="en-US" smtClean="0">
              <a:latin typeface="Arial" charset="0"/>
              <a:cs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Standard first line systemic treatment is orally administered prednisolone 1 mg/kg and </a:t>
            </a:r>
            <a:r>
              <a:rPr lang="en-US" dirty="0" err="1" smtClean="0"/>
              <a:t>cyclosporin</a:t>
            </a:r>
            <a:r>
              <a:rPr lang="en-US" dirty="0" smtClean="0"/>
              <a:t> (CsA) 10 mg/kg with the dose of CSA adjusted to plasma levels. The corticosteroid component is the main part of the therapy while the addition of CsA had the advantage of less </a:t>
            </a:r>
            <a:r>
              <a:rPr lang="en-US" dirty="0" err="1" smtClean="0"/>
              <a:t>avascular</a:t>
            </a:r>
            <a:r>
              <a:rPr lang="en-US" dirty="0" smtClean="0"/>
              <a:t> necrosis in a prospective </a:t>
            </a:r>
            <a:r>
              <a:rPr lang="en-US" dirty="0" err="1" smtClean="0"/>
              <a:t>randomised</a:t>
            </a:r>
            <a:r>
              <a:rPr lang="en-US" dirty="0" smtClean="0"/>
              <a:t> study (</a:t>
            </a:r>
            <a:r>
              <a:rPr lang="en-US" b="1" dirty="0" smtClean="0">
                <a:hlinkClick r:id="rId3"/>
              </a:rPr>
              <a:t>19</a:t>
            </a:r>
            <a:r>
              <a:rPr lang="en-US" dirty="0" smtClean="0"/>
              <a:t>, </a:t>
            </a:r>
            <a:r>
              <a:rPr lang="en-US" b="1" dirty="0" smtClean="0">
                <a:hlinkClick r:id="rId3"/>
              </a:rPr>
              <a:t>20</a:t>
            </a:r>
            <a:r>
              <a:rPr lang="en-US" dirty="0" smtClean="0"/>
              <a:t>). Attempts to add a third immune-suppressive drug (</a:t>
            </a:r>
            <a:r>
              <a:rPr lang="en-US" dirty="0" err="1" smtClean="0"/>
              <a:t>azathioprine</a:t>
            </a:r>
            <a:r>
              <a:rPr lang="en-US" dirty="0" smtClean="0"/>
              <a:t>, thalidomide or mycophenolate mofetil) to the standard initial treatment did not improve results and should be avoided (</a:t>
            </a:r>
            <a:r>
              <a:rPr lang="en-US" b="1" dirty="0" smtClean="0">
                <a:hlinkClick r:id="rId3"/>
              </a:rPr>
              <a:t>21</a:t>
            </a:r>
            <a:r>
              <a:rPr lang="en-US" dirty="0" smtClean="0"/>
              <a:t>, </a:t>
            </a:r>
            <a:r>
              <a:rPr lang="en-US" b="1" dirty="0" smtClean="0">
                <a:hlinkClick r:id="rId3"/>
              </a:rPr>
              <a:t>22</a:t>
            </a:r>
            <a:r>
              <a:rPr lang="en-US" dirty="0" smtClean="0"/>
              <a:t>). Because of the significant </a:t>
            </a:r>
            <a:r>
              <a:rPr lang="en-US" dirty="0" err="1" smtClean="0"/>
              <a:t>morbiditiy</a:t>
            </a:r>
            <a:r>
              <a:rPr lang="en-US" dirty="0" smtClean="0"/>
              <a:t> caused by long-term steroid treatment the dose of prednisolone should be tapered according to response. In practice this usually starts 2 weeks after evidence of improvement of clinical manifestations. The tapering should be very slow with a typical approach starting with 0.25 mg/kg reduction on alternating days reaching no steroid on every second days by 2 months. Then after a 4 months interval an even slower taper may be initiated (</a:t>
            </a:r>
            <a:r>
              <a:rPr lang="en-US" b="1" dirty="0" smtClean="0">
                <a:hlinkClick r:id="rId3"/>
              </a:rPr>
              <a:t>23</a:t>
            </a:r>
            <a:r>
              <a:rPr lang="en-US" dirty="0" smtClean="0"/>
              <a:t>).</a:t>
            </a:r>
          </a:p>
          <a:p>
            <a:r>
              <a:rPr lang="en-US" dirty="0" smtClean="0"/>
              <a:t>Steroid-refractory </a:t>
            </a:r>
            <a:r>
              <a:rPr lang="en-US" dirty="0" err="1" smtClean="0"/>
              <a:t>cGvHD</a:t>
            </a:r>
            <a:r>
              <a:rPr lang="en-US" dirty="0" smtClean="0"/>
              <a:t> is defined as progression on prednisolone at 1 mg/kg/day for 2 weeks or stable disease on &gt;0.5 mg/kg/day prednisolone for 4–8 weeks or an inability to taper prednisolone below 0.5 mg/kg/day.</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117</a:t>
            </a:fld>
            <a:endParaRPr lang="tr-T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Standard first line systemic treatment is orally administered prednisolone 1 mg/kg and </a:t>
            </a:r>
            <a:r>
              <a:rPr lang="en-US" dirty="0" err="1" smtClean="0"/>
              <a:t>cyclosporin</a:t>
            </a:r>
            <a:r>
              <a:rPr lang="en-US" dirty="0" smtClean="0"/>
              <a:t> (CsA) 10 mg/kg with the dose of CSA adjusted to plasma levels. The corticosteroid component is the main part of the therapy while the addition of CsA had the advantage of less </a:t>
            </a:r>
            <a:r>
              <a:rPr lang="en-US" dirty="0" err="1" smtClean="0"/>
              <a:t>avascular</a:t>
            </a:r>
            <a:r>
              <a:rPr lang="en-US" dirty="0" smtClean="0"/>
              <a:t> necrosis in a prospective </a:t>
            </a:r>
            <a:r>
              <a:rPr lang="en-US" dirty="0" err="1" smtClean="0"/>
              <a:t>randomised</a:t>
            </a:r>
            <a:r>
              <a:rPr lang="en-US" dirty="0" smtClean="0"/>
              <a:t> study (</a:t>
            </a:r>
            <a:r>
              <a:rPr lang="en-US" b="1" dirty="0" smtClean="0">
                <a:hlinkClick r:id="rId3"/>
              </a:rPr>
              <a:t>19</a:t>
            </a:r>
            <a:r>
              <a:rPr lang="en-US" dirty="0" smtClean="0"/>
              <a:t>, </a:t>
            </a:r>
            <a:r>
              <a:rPr lang="en-US" b="1" dirty="0" smtClean="0">
                <a:hlinkClick r:id="rId3"/>
              </a:rPr>
              <a:t>20</a:t>
            </a:r>
            <a:r>
              <a:rPr lang="en-US" dirty="0" smtClean="0"/>
              <a:t>). Attempts to add a third immune-suppressive drug (</a:t>
            </a:r>
            <a:r>
              <a:rPr lang="en-US" dirty="0" err="1" smtClean="0"/>
              <a:t>azathioprine</a:t>
            </a:r>
            <a:r>
              <a:rPr lang="en-US" dirty="0" smtClean="0"/>
              <a:t>, thalidomide or mycophenolate mofetil) to the standard initial treatment did not improve results and should be avoided (</a:t>
            </a:r>
            <a:r>
              <a:rPr lang="en-US" b="1" dirty="0" smtClean="0">
                <a:hlinkClick r:id="rId3"/>
              </a:rPr>
              <a:t>21</a:t>
            </a:r>
            <a:r>
              <a:rPr lang="en-US" dirty="0" smtClean="0"/>
              <a:t>, </a:t>
            </a:r>
            <a:r>
              <a:rPr lang="en-US" b="1" dirty="0" smtClean="0">
                <a:hlinkClick r:id="rId3"/>
              </a:rPr>
              <a:t>22</a:t>
            </a:r>
            <a:r>
              <a:rPr lang="en-US" dirty="0" smtClean="0"/>
              <a:t>). Because of the significant </a:t>
            </a:r>
            <a:r>
              <a:rPr lang="en-US" dirty="0" err="1" smtClean="0"/>
              <a:t>morbiditiy</a:t>
            </a:r>
            <a:r>
              <a:rPr lang="en-US" dirty="0" smtClean="0"/>
              <a:t> caused by long-term steroid treatment the dose of prednisolone should be tapered according to response. In practice this usually starts 2 weeks after evidence of improvement of clinical manifestations. The tapering should be very slow with a typical approach starting with 0.25 mg/kg reduction on alternating days reaching no steroid on every second days by 2 months. Then after a 4 months interval an even slower taper may be initiated reaching steroid-free status by the end of the first year but still on CSA treatment (</a:t>
            </a:r>
            <a:r>
              <a:rPr lang="en-US" b="1" dirty="0" smtClean="0">
                <a:hlinkClick r:id="rId3"/>
              </a:rPr>
              <a:t>23</a:t>
            </a:r>
            <a:r>
              <a:rPr lang="en-US" dirty="0" smtClean="0"/>
              <a:t>).</a:t>
            </a:r>
          </a:p>
          <a:p>
            <a:r>
              <a:rPr lang="en-US" dirty="0" smtClean="0"/>
              <a:t>Steroid-refractory </a:t>
            </a:r>
            <a:r>
              <a:rPr lang="en-US" dirty="0" err="1" smtClean="0"/>
              <a:t>cGvHD</a:t>
            </a:r>
            <a:r>
              <a:rPr lang="en-US" dirty="0" smtClean="0"/>
              <a:t> is defined as progression on prednisolone at 1 mg/kg/day for 2 weeks or stable disease on &gt;0.5 mg/kg/day prednisolone for 4–8 weeks or an inability to taper prednisolone below 0.5 mg/kg/day.</a:t>
            </a:r>
            <a:endParaRPr lang="en-US" smtClean="0"/>
          </a:p>
          <a:p>
            <a:endParaRPr lang="tr-TR"/>
          </a:p>
        </p:txBody>
      </p:sp>
      <p:sp>
        <p:nvSpPr>
          <p:cNvPr id="4" name="3 Slayt Numarası Yer Tutucusu"/>
          <p:cNvSpPr>
            <a:spLocks noGrp="1"/>
          </p:cNvSpPr>
          <p:nvPr>
            <p:ph type="sldNum" sz="quarter" idx="10"/>
          </p:nvPr>
        </p:nvSpPr>
        <p:spPr/>
        <p:txBody>
          <a:bodyPr/>
          <a:lstStyle/>
          <a:p>
            <a:fld id="{6F7CBE6A-102C-43EC-90A0-C6A2A9A0FAB9}" type="slidenum">
              <a:rPr lang="tr-TR" smtClean="0"/>
              <a:pPr/>
              <a:t>118</a:t>
            </a:fld>
            <a:endParaRPr lang="tr-T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92500" lnSpcReduction="20000"/>
          </a:bodyPr>
          <a:lstStyle/>
          <a:p>
            <a:pPr eaLnBrk="1" hangingPunct="1"/>
            <a:r>
              <a:rPr lang="en-US" dirty="0" smtClean="0">
                <a:latin typeface="Arial" charset="0"/>
                <a:cs typeface="Arial" charset="0"/>
              </a:rPr>
              <a:t>In the event that the HPCT recipient does not respond to conventional cGVHD therapy, there are other treatment options. Newer options of therapy based on an understanding of the cellular </a:t>
            </a:r>
            <a:r>
              <a:rPr lang="en-US" dirty="0" err="1" smtClean="0">
                <a:latin typeface="Arial" charset="0"/>
                <a:cs typeface="Arial" charset="0"/>
              </a:rPr>
              <a:t>pathophysiology</a:t>
            </a:r>
            <a:r>
              <a:rPr lang="en-US" dirty="0" smtClean="0">
                <a:latin typeface="Arial" charset="0"/>
                <a:cs typeface="Arial" charset="0"/>
              </a:rPr>
              <a:t> of GVHD include the use of monoclonal (</a:t>
            </a:r>
            <a:r>
              <a:rPr lang="en-US" dirty="0" err="1" smtClean="0">
                <a:latin typeface="Arial" charset="0"/>
                <a:cs typeface="Arial" charset="0"/>
              </a:rPr>
              <a:t>etanercept</a:t>
            </a:r>
            <a:r>
              <a:rPr lang="en-US" dirty="0" smtClean="0">
                <a:latin typeface="Arial" charset="0"/>
                <a:cs typeface="Arial" charset="0"/>
              </a:rPr>
              <a:t> [</a:t>
            </a:r>
            <a:r>
              <a:rPr lang="en-US" dirty="0" err="1" smtClean="0">
                <a:latin typeface="Arial" charset="0"/>
                <a:cs typeface="Arial" charset="0"/>
              </a:rPr>
              <a:t>Enbrel</a:t>
            </a:r>
            <a:r>
              <a:rPr lang="en-US" baseline="30000" dirty="0" smtClean="0">
                <a:latin typeface="Arial" charset="0"/>
                <a:cs typeface="Arial" charset="0"/>
              </a:rPr>
              <a:t>®</a:t>
            </a:r>
            <a:r>
              <a:rPr lang="en-US" dirty="0" smtClean="0">
                <a:latin typeface="Arial" charset="0"/>
                <a:cs typeface="Arial" charset="0"/>
              </a:rPr>
              <a:t>], </a:t>
            </a:r>
            <a:r>
              <a:rPr lang="en-US" dirty="0" err="1" smtClean="0">
                <a:latin typeface="Arial" charset="0"/>
                <a:cs typeface="Arial" charset="0"/>
              </a:rPr>
              <a:t>infliximab</a:t>
            </a:r>
            <a:r>
              <a:rPr lang="en-US" dirty="0" smtClean="0">
                <a:latin typeface="Arial" charset="0"/>
                <a:cs typeface="Arial" charset="0"/>
              </a:rPr>
              <a:t> [</a:t>
            </a:r>
            <a:r>
              <a:rPr lang="en-US" dirty="0" err="1" smtClean="0">
                <a:latin typeface="Arial" charset="0"/>
                <a:cs typeface="Arial" charset="0"/>
              </a:rPr>
              <a:t>Remicade</a:t>
            </a:r>
            <a:r>
              <a:rPr lang="en-US" baseline="30000" dirty="0" smtClean="0">
                <a:latin typeface="Arial" charset="0"/>
                <a:cs typeface="Arial" charset="0"/>
              </a:rPr>
              <a:t>®</a:t>
            </a:r>
            <a:r>
              <a:rPr lang="en-US" dirty="0" smtClean="0">
                <a:latin typeface="Arial" charset="0"/>
                <a:cs typeface="Arial" charset="0"/>
              </a:rPr>
              <a:t>], and </a:t>
            </a:r>
            <a:r>
              <a:rPr lang="en-US" dirty="0" err="1" smtClean="0">
                <a:latin typeface="Arial" charset="0"/>
                <a:cs typeface="Arial" charset="0"/>
              </a:rPr>
              <a:t>alemtuzumab</a:t>
            </a:r>
            <a:r>
              <a:rPr lang="en-US" dirty="0" smtClean="0">
                <a:latin typeface="Arial" charset="0"/>
                <a:cs typeface="Arial" charset="0"/>
              </a:rPr>
              <a:t> [Campath-1H</a:t>
            </a:r>
            <a:r>
              <a:rPr lang="en-US" baseline="30000" dirty="0" smtClean="0">
                <a:latin typeface="Arial" charset="0"/>
                <a:cs typeface="Arial" charset="0"/>
              </a:rPr>
              <a:t>®</a:t>
            </a:r>
            <a:r>
              <a:rPr lang="en-US" dirty="0" smtClean="0">
                <a:latin typeface="Arial" charset="0"/>
                <a:cs typeface="Arial" charset="0"/>
              </a:rPr>
              <a:t>]) or polyclonal (</a:t>
            </a:r>
            <a:r>
              <a:rPr lang="en-US" dirty="0" err="1" smtClean="0">
                <a:latin typeface="Arial" charset="0"/>
                <a:cs typeface="Arial" charset="0"/>
              </a:rPr>
              <a:t>antithymocyte</a:t>
            </a:r>
            <a:r>
              <a:rPr lang="en-US" dirty="0" smtClean="0">
                <a:latin typeface="Arial" charset="0"/>
                <a:cs typeface="Arial" charset="0"/>
              </a:rPr>
              <a:t> globulin) antibodies. Additional newer options for the treatment of cGVHD include the use of thalidomide, </a:t>
            </a:r>
            <a:r>
              <a:rPr lang="en-US" dirty="0" err="1" smtClean="0">
                <a:latin typeface="Arial" charset="0"/>
                <a:cs typeface="Arial" charset="0"/>
              </a:rPr>
              <a:t>hydroxychloroquine</a:t>
            </a:r>
            <a:r>
              <a:rPr lang="en-US" dirty="0" smtClean="0">
                <a:latin typeface="Arial" charset="0"/>
                <a:cs typeface="Arial" charset="0"/>
              </a:rPr>
              <a:t>, and </a:t>
            </a:r>
            <a:r>
              <a:rPr lang="en-US" dirty="0" err="1" smtClean="0">
                <a:latin typeface="Arial" charset="0"/>
                <a:cs typeface="Arial" charset="0"/>
              </a:rPr>
              <a:t>pentostatin</a:t>
            </a:r>
            <a:r>
              <a:rPr lang="en-US" dirty="0" smtClean="0">
                <a:latin typeface="Arial" charset="0"/>
                <a:cs typeface="Arial" charset="0"/>
              </a:rPr>
              <a:t> as pharmaceutical agents. </a:t>
            </a:r>
          </a:p>
          <a:p>
            <a:pPr eaLnBrk="1" hangingPunct="1"/>
            <a:endParaRPr lang="en-US" dirty="0" smtClean="0">
              <a:latin typeface="Arial" charset="0"/>
              <a:cs typeface="Arial" charset="0"/>
            </a:endParaRPr>
          </a:p>
          <a:p>
            <a:pPr marL="0" lvl="2" eaLnBrk="1" hangingPunct="1"/>
            <a:r>
              <a:rPr lang="en-US" dirty="0" smtClean="0">
                <a:latin typeface="Arial" charset="0"/>
                <a:cs typeface="Arial" charset="0"/>
              </a:rPr>
              <a:t>Ultraviolet (UV) radiation, in addition to systemic immunosuppression, has been used in the treatment of refractory cGVHD. The two approaches used are ECP and </a:t>
            </a:r>
            <a:r>
              <a:rPr lang="en-US" dirty="0" err="1" smtClean="0">
                <a:latin typeface="Arial" charset="0"/>
                <a:cs typeface="Arial" charset="0"/>
              </a:rPr>
              <a:t>psoralen</a:t>
            </a:r>
            <a:r>
              <a:rPr lang="en-US" dirty="0" smtClean="0">
                <a:latin typeface="Arial" charset="0"/>
                <a:cs typeface="Arial" charset="0"/>
              </a:rPr>
              <a:t> and UVA irradiation (PUVA). The advantage of ECP and PUVA are that the treatments may allow a reduction in systemic immunosuppression.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Evaluate the treatment option that will best help keep the patient compliant with therapy. There are different salvage therapies to choose from that may be effective for the organs involved. The HPCT team will need to give each treatment choice at least a month or two before deciding it is a treatment failure. </a:t>
            </a:r>
          </a:p>
          <a:p>
            <a:endParaRPr lang="tr-TR" dirty="0" smtClean="0"/>
          </a:p>
          <a:p>
            <a:endParaRPr lang="tr-TR" dirty="0" smtClean="0"/>
          </a:p>
          <a:p>
            <a:r>
              <a:rPr lang="tr-TR" dirty="0" err="1" smtClean="0"/>
              <a:t>There</a:t>
            </a:r>
            <a:r>
              <a:rPr lang="tr-TR" dirty="0" smtClean="0"/>
              <a:t> is no </a:t>
            </a:r>
            <a:r>
              <a:rPr lang="tr-TR" dirty="0" err="1" smtClean="0"/>
              <a:t>standard</a:t>
            </a:r>
            <a:r>
              <a:rPr lang="tr-TR" dirty="0" smtClean="0"/>
              <a:t> </a:t>
            </a:r>
            <a:r>
              <a:rPr lang="tr-TR" dirty="0" err="1" smtClean="0"/>
              <a:t>salvage</a:t>
            </a:r>
            <a:r>
              <a:rPr lang="tr-TR" dirty="0" smtClean="0"/>
              <a:t> treatment of </a:t>
            </a:r>
            <a:r>
              <a:rPr lang="tr-TR" dirty="0" err="1" smtClean="0"/>
              <a:t>cGvHD</a:t>
            </a:r>
            <a:r>
              <a:rPr lang="tr-TR" dirty="0" smtClean="0"/>
              <a:t>. A </a:t>
            </a:r>
            <a:r>
              <a:rPr lang="tr-TR" dirty="0" err="1" smtClean="0"/>
              <a:t>large</a:t>
            </a:r>
            <a:r>
              <a:rPr lang="tr-TR" dirty="0" smtClean="0"/>
              <a:t> </a:t>
            </a:r>
            <a:r>
              <a:rPr lang="tr-TR" dirty="0" err="1" smtClean="0"/>
              <a:t>number</a:t>
            </a:r>
            <a:r>
              <a:rPr lang="tr-TR" dirty="0" smtClean="0"/>
              <a:t> of </a:t>
            </a:r>
            <a:r>
              <a:rPr lang="tr-TR" dirty="0" err="1" smtClean="0"/>
              <a:t>options</a:t>
            </a:r>
            <a:r>
              <a:rPr lang="tr-TR" dirty="0" smtClean="0"/>
              <a:t> </a:t>
            </a:r>
            <a:r>
              <a:rPr lang="tr-TR" dirty="0" err="1" smtClean="0"/>
              <a:t>have</a:t>
            </a:r>
            <a:r>
              <a:rPr lang="tr-TR" dirty="0" smtClean="0"/>
              <a:t> been </a:t>
            </a:r>
            <a:r>
              <a:rPr lang="tr-TR" dirty="0" err="1" smtClean="0"/>
              <a:t>tested</a:t>
            </a:r>
            <a:r>
              <a:rPr lang="tr-TR" dirty="0" smtClean="0"/>
              <a:t> in </a:t>
            </a:r>
            <a:r>
              <a:rPr lang="tr-TR" dirty="0" err="1" smtClean="0"/>
              <a:t>rather</a:t>
            </a:r>
            <a:r>
              <a:rPr lang="tr-TR" dirty="0" smtClean="0"/>
              <a:t> </a:t>
            </a:r>
            <a:r>
              <a:rPr lang="tr-TR" dirty="0" err="1" smtClean="0"/>
              <a:t>small</a:t>
            </a:r>
            <a:r>
              <a:rPr lang="tr-TR" dirty="0" smtClean="0"/>
              <a:t> </a:t>
            </a:r>
            <a:r>
              <a:rPr lang="tr-TR" dirty="0" err="1" smtClean="0"/>
              <a:t>phase</a:t>
            </a:r>
            <a:r>
              <a:rPr lang="tr-TR" dirty="0" smtClean="0"/>
              <a:t> II </a:t>
            </a:r>
            <a:r>
              <a:rPr lang="tr-TR" dirty="0" err="1" smtClean="0"/>
              <a:t>clinical</a:t>
            </a:r>
            <a:r>
              <a:rPr lang="tr-TR" dirty="0" smtClean="0"/>
              <a:t> </a:t>
            </a:r>
            <a:r>
              <a:rPr lang="tr-TR" dirty="0" err="1" smtClean="0"/>
              <a:t>trials</a:t>
            </a:r>
            <a:r>
              <a:rPr lang="tr-TR" dirty="0" smtClean="0"/>
              <a:t> with </a:t>
            </a:r>
            <a:r>
              <a:rPr lang="tr-TR" dirty="0" err="1" smtClean="0"/>
              <a:t>different</a:t>
            </a:r>
            <a:r>
              <a:rPr lang="tr-TR" dirty="0" smtClean="0"/>
              <a:t> </a:t>
            </a:r>
            <a:r>
              <a:rPr lang="tr-TR" dirty="0" err="1" smtClean="0"/>
              <a:t>enrolment</a:t>
            </a:r>
            <a:r>
              <a:rPr lang="tr-TR" dirty="0" smtClean="0"/>
              <a:t> and </a:t>
            </a:r>
            <a:r>
              <a:rPr lang="tr-TR" dirty="0" err="1" smtClean="0"/>
              <a:t>response</a:t>
            </a:r>
            <a:r>
              <a:rPr lang="tr-TR" dirty="0" smtClean="0"/>
              <a:t> </a:t>
            </a:r>
            <a:r>
              <a:rPr lang="tr-TR" dirty="0" err="1" smtClean="0"/>
              <a:t>criteria</a:t>
            </a:r>
            <a:r>
              <a:rPr lang="tr-TR" dirty="0" smtClean="0"/>
              <a:t> </a:t>
            </a:r>
            <a:r>
              <a:rPr lang="tr-TR" dirty="0" err="1" smtClean="0"/>
              <a:t>making</a:t>
            </a:r>
            <a:r>
              <a:rPr lang="tr-TR" dirty="0" smtClean="0"/>
              <a:t> </a:t>
            </a:r>
            <a:r>
              <a:rPr lang="tr-TR" dirty="0" err="1" smtClean="0"/>
              <a:t>their</a:t>
            </a:r>
            <a:r>
              <a:rPr lang="tr-TR" dirty="0" smtClean="0"/>
              <a:t> </a:t>
            </a:r>
            <a:r>
              <a:rPr lang="tr-TR" dirty="0" err="1" smtClean="0"/>
              <a:t>comparative</a:t>
            </a:r>
            <a:r>
              <a:rPr lang="tr-TR" dirty="0" smtClean="0"/>
              <a:t> </a:t>
            </a:r>
            <a:r>
              <a:rPr lang="tr-TR" dirty="0" err="1" smtClean="0"/>
              <a:t>evaluation</a:t>
            </a:r>
            <a:r>
              <a:rPr lang="tr-TR" dirty="0" smtClean="0"/>
              <a:t> </a:t>
            </a:r>
            <a:r>
              <a:rPr lang="tr-TR" dirty="0" err="1" smtClean="0"/>
              <a:t>difficult</a:t>
            </a:r>
            <a:r>
              <a:rPr lang="tr-TR" dirty="0" smtClean="0"/>
              <a:t>. </a:t>
            </a:r>
            <a:r>
              <a:rPr lang="tr-TR" dirty="0" err="1" smtClean="0"/>
              <a:t>Possibilities</a:t>
            </a:r>
            <a:r>
              <a:rPr lang="tr-TR" dirty="0" smtClean="0"/>
              <a:t> </a:t>
            </a:r>
            <a:r>
              <a:rPr lang="tr-TR" dirty="0" err="1" smtClean="0"/>
              <a:t>include</a:t>
            </a:r>
            <a:r>
              <a:rPr lang="tr-TR" dirty="0" smtClean="0"/>
              <a:t> </a:t>
            </a:r>
            <a:r>
              <a:rPr lang="tr-TR" dirty="0" err="1" smtClean="0"/>
              <a:t>mycofenolate</a:t>
            </a:r>
            <a:r>
              <a:rPr lang="tr-TR" dirty="0" smtClean="0"/>
              <a:t> mofetil, </a:t>
            </a:r>
            <a:r>
              <a:rPr lang="tr-TR" dirty="0" err="1" smtClean="0"/>
              <a:t>tacrolimus</a:t>
            </a:r>
            <a:r>
              <a:rPr lang="tr-TR" dirty="0" smtClean="0"/>
              <a:t>, </a:t>
            </a:r>
            <a:r>
              <a:rPr lang="tr-TR" dirty="0" err="1" smtClean="0"/>
              <a:t>rapamycin</a:t>
            </a:r>
            <a:r>
              <a:rPr lang="tr-TR" dirty="0" smtClean="0"/>
              <a:t>, </a:t>
            </a:r>
            <a:r>
              <a:rPr lang="tr-TR" dirty="0" err="1" smtClean="0"/>
              <a:t>rituximab</a:t>
            </a:r>
            <a:r>
              <a:rPr lang="tr-TR" dirty="0" smtClean="0"/>
              <a:t>, </a:t>
            </a:r>
            <a:r>
              <a:rPr lang="tr-TR" dirty="0" err="1" smtClean="0"/>
              <a:t>thalidomide</a:t>
            </a:r>
            <a:r>
              <a:rPr lang="tr-TR" dirty="0" smtClean="0"/>
              <a:t>, </a:t>
            </a:r>
            <a:r>
              <a:rPr lang="tr-TR" dirty="0" err="1" smtClean="0"/>
              <a:t>extracorporeal</a:t>
            </a:r>
            <a:r>
              <a:rPr lang="tr-TR" dirty="0" smtClean="0"/>
              <a:t> photopheresis, </a:t>
            </a:r>
            <a:r>
              <a:rPr lang="tr-TR" dirty="0" err="1" smtClean="0"/>
              <a:t>pulsed</a:t>
            </a:r>
            <a:r>
              <a:rPr lang="tr-TR" dirty="0" smtClean="0"/>
              <a:t> </a:t>
            </a:r>
            <a:r>
              <a:rPr lang="tr-TR" dirty="0" err="1" smtClean="0"/>
              <a:t>high</a:t>
            </a:r>
            <a:r>
              <a:rPr lang="tr-TR" dirty="0" smtClean="0"/>
              <a:t> </a:t>
            </a:r>
            <a:r>
              <a:rPr lang="tr-TR" dirty="0" err="1" smtClean="0"/>
              <a:t>dose</a:t>
            </a:r>
            <a:r>
              <a:rPr lang="tr-TR" dirty="0" smtClean="0"/>
              <a:t> </a:t>
            </a:r>
            <a:r>
              <a:rPr lang="tr-TR" dirty="0" err="1" smtClean="0"/>
              <a:t>steroids</a:t>
            </a:r>
            <a:r>
              <a:rPr lang="tr-TR" dirty="0" smtClean="0"/>
              <a:t> (10 mg/kg/</a:t>
            </a:r>
            <a:r>
              <a:rPr lang="tr-TR" dirty="0" err="1" smtClean="0"/>
              <a:t>day</a:t>
            </a:r>
            <a:r>
              <a:rPr lang="tr-TR" dirty="0" smtClean="0"/>
              <a:t> for 4 days), total </a:t>
            </a:r>
            <a:r>
              <a:rPr lang="tr-TR" dirty="0" err="1" smtClean="0"/>
              <a:t>lymphoid</a:t>
            </a:r>
            <a:r>
              <a:rPr lang="tr-TR" dirty="0" smtClean="0"/>
              <a:t> </a:t>
            </a:r>
            <a:r>
              <a:rPr lang="tr-TR" dirty="0" err="1" smtClean="0"/>
              <a:t>irradiation</a:t>
            </a:r>
            <a:r>
              <a:rPr lang="tr-TR" dirty="0" smtClean="0"/>
              <a:t> (1 </a:t>
            </a:r>
            <a:r>
              <a:rPr lang="tr-TR" dirty="0" err="1" smtClean="0"/>
              <a:t>Gy</a:t>
            </a:r>
            <a:r>
              <a:rPr lang="tr-TR" dirty="0" smtClean="0"/>
              <a:t>), </a:t>
            </a:r>
            <a:r>
              <a:rPr lang="tr-TR" dirty="0" err="1" smtClean="0"/>
              <a:t>alemtuzumab</a:t>
            </a:r>
            <a:r>
              <a:rPr lang="tr-TR" dirty="0" smtClean="0"/>
              <a:t>, </a:t>
            </a:r>
            <a:r>
              <a:rPr lang="tr-TR" dirty="0" err="1" smtClean="0"/>
              <a:t>pentostatin</a:t>
            </a:r>
            <a:r>
              <a:rPr lang="tr-TR" dirty="0" smtClean="0"/>
              <a:t>, </a:t>
            </a:r>
            <a:r>
              <a:rPr lang="tr-TR" dirty="0" err="1" smtClean="0"/>
              <a:t>revlimid</a:t>
            </a:r>
            <a:r>
              <a:rPr lang="tr-TR" dirty="0" smtClean="0"/>
              <a:t>, anti-IL-2 </a:t>
            </a:r>
            <a:r>
              <a:rPr lang="tr-TR" dirty="0" err="1" smtClean="0"/>
              <a:t>receptor</a:t>
            </a:r>
            <a:r>
              <a:rPr lang="tr-TR" dirty="0" smtClean="0"/>
              <a:t> Ab, anti-TNF </a:t>
            </a:r>
            <a:r>
              <a:rPr lang="tr-TR" dirty="0" err="1" smtClean="0"/>
              <a:t>receptor</a:t>
            </a:r>
            <a:r>
              <a:rPr lang="tr-TR" dirty="0" smtClean="0"/>
              <a:t> Ab, and </a:t>
            </a:r>
            <a:r>
              <a:rPr lang="tr-TR" dirty="0" err="1" smtClean="0"/>
              <a:t>recently</a:t>
            </a:r>
            <a:r>
              <a:rPr lang="tr-TR" dirty="0" smtClean="0"/>
              <a:t> </a:t>
            </a:r>
            <a:r>
              <a:rPr lang="tr-TR" dirty="0" err="1" smtClean="0"/>
              <a:t>tyrosine</a:t>
            </a:r>
            <a:r>
              <a:rPr lang="tr-TR" dirty="0" smtClean="0"/>
              <a:t> </a:t>
            </a:r>
            <a:r>
              <a:rPr lang="tr-TR" dirty="0" err="1" smtClean="0"/>
              <a:t>kinase</a:t>
            </a:r>
            <a:r>
              <a:rPr lang="tr-TR" dirty="0" smtClean="0"/>
              <a:t> (PDGFR, TGF-</a:t>
            </a:r>
            <a:r>
              <a:rPr lang="el-GR" dirty="0" smtClean="0"/>
              <a:t>β) </a:t>
            </a:r>
            <a:r>
              <a:rPr lang="tr-TR" dirty="0" err="1" smtClean="0"/>
              <a:t>inhibitors</a:t>
            </a:r>
            <a:r>
              <a:rPr lang="tr-TR" dirty="0" smtClean="0"/>
              <a:t> </a:t>
            </a:r>
            <a:r>
              <a:rPr lang="tr-TR" dirty="0" err="1" smtClean="0"/>
              <a:t>such</a:t>
            </a:r>
            <a:r>
              <a:rPr lang="tr-TR" dirty="0" smtClean="0"/>
              <a:t> as imatinib, </a:t>
            </a:r>
            <a:r>
              <a:rPr lang="tr-TR" dirty="0" err="1" smtClean="0"/>
              <a:t>nilotinib</a:t>
            </a:r>
            <a:r>
              <a:rPr lang="tr-TR" dirty="0" smtClean="0"/>
              <a:t>, </a:t>
            </a:r>
            <a:r>
              <a:rPr lang="tr-TR" dirty="0" err="1" smtClean="0"/>
              <a:t>or</a:t>
            </a:r>
            <a:r>
              <a:rPr lang="tr-TR" dirty="0" smtClean="0"/>
              <a:t> </a:t>
            </a:r>
            <a:r>
              <a:rPr lang="tr-TR" dirty="0" err="1" smtClean="0"/>
              <a:t>dasatinib</a:t>
            </a:r>
            <a:r>
              <a:rPr lang="tr-TR" dirty="0" smtClean="0"/>
              <a:t> (</a:t>
            </a:r>
            <a:r>
              <a:rPr lang="tr-TR" b="1" dirty="0" smtClean="0">
                <a:hlinkClick r:id="rId3" tooltip="Table 10"/>
              </a:rPr>
              <a:t>Table 10</a:t>
            </a:r>
            <a:r>
              <a:rPr lang="tr-TR" dirty="0" smtClean="0"/>
              <a:t>) (</a:t>
            </a:r>
            <a:r>
              <a:rPr lang="tr-TR" b="1" dirty="0" smtClean="0">
                <a:hlinkClick r:id="rId3"/>
              </a:rPr>
              <a:t>24</a:t>
            </a:r>
            <a:r>
              <a:rPr lang="tr-TR" dirty="0" smtClean="0"/>
              <a:t>).</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119</a:t>
            </a:fld>
            <a:endParaRPr lang="tr-T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eaLnBrk="1" hangingPunct="1"/>
            <a:r>
              <a:rPr lang="en-US" smtClean="0">
                <a:latin typeface="Arial" charset="0"/>
                <a:cs typeface="Arial" charset="0"/>
              </a:rPr>
              <a:t>ECP is not fully understood in the treatment of cGVHD. ECP leads to the apoptosis, programmed cell death, of mononuclear cells. UV, in addition to systemic immunosuppression, has been used in the treatment of refractory cGVHD. The two approaches used are ECP and PUVA. The advantage of ECP and PUVA are that the treatments may allow a reduction in systemic immunosuppression. </a:t>
            </a:r>
          </a:p>
          <a:p>
            <a:pPr eaLnBrk="1" hangingPunct="1"/>
            <a:endParaRPr lang="en-US" smtClean="0">
              <a:latin typeface="Arial" charset="0"/>
              <a:cs typeface="Arial" charset="0"/>
            </a:endParaRPr>
          </a:p>
          <a:p>
            <a:pPr eaLnBrk="1" hangingPunct="1"/>
            <a:r>
              <a:rPr lang="en-US" smtClean="0">
                <a:latin typeface="Arial" charset="0"/>
                <a:cs typeface="Arial" charset="0"/>
              </a:rPr>
              <a:t>PUVA has been used for numerous other dermatological diseases; however, its success in cGVHD is not clearly understood. HPCT recipients are given methoxypsoralen 2 hours before the UV exposure, occurring on a structured treatment regimen. </a:t>
            </a:r>
          </a:p>
          <a:p>
            <a:endParaRPr lang="en-US" smtClean="0"/>
          </a:p>
        </p:txBody>
      </p:sp>
      <p:sp>
        <p:nvSpPr>
          <p:cNvPr id="4" name="Slide Number Placeholder 3"/>
          <p:cNvSpPr>
            <a:spLocks noGrp="1"/>
          </p:cNvSpPr>
          <p:nvPr>
            <p:ph type="sldNum" sz="quarter" idx="5"/>
          </p:nvPr>
        </p:nvSpPr>
        <p:spPr/>
        <p:txBody>
          <a:bodyPr/>
          <a:lstStyle/>
          <a:p>
            <a:pPr>
              <a:defRPr/>
            </a:pPr>
            <a:fld id="{E45B4671-2639-4A23-9BCD-847CD56ABE71}" type="slidenum">
              <a:rPr lang="en-US" smtClean="0"/>
              <a:pPr>
                <a:defRPr/>
              </a:pPr>
              <a:t>120</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eaLnBrk="1" hangingPunct="1"/>
            <a:r>
              <a:rPr lang="en-US" smtClean="0">
                <a:latin typeface="Arial" charset="0"/>
                <a:cs typeface="Arial" charset="0"/>
              </a:rPr>
              <a:t>ECP is not fully understood in the treatment of cGVHD. ECP leads to the apoptosis, programmed cell death, of mononuclear cells. UV, in addition to systemic immunosuppression, has been used in the treatment of refractory cGVHD. The two approaches used are ECP and PUVA. The advantage of ECP and PUVA are that the treatments may allow a reduction in systemic immunosuppression. </a:t>
            </a:r>
          </a:p>
          <a:p>
            <a:pPr eaLnBrk="1" hangingPunct="1"/>
            <a:endParaRPr lang="en-US" smtClean="0">
              <a:latin typeface="Arial" charset="0"/>
              <a:cs typeface="Arial" charset="0"/>
            </a:endParaRPr>
          </a:p>
          <a:p>
            <a:pPr eaLnBrk="1" hangingPunct="1"/>
            <a:r>
              <a:rPr lang="en-US" smtClean="0">
                <a:latin typeface="Arial" charset="0"/>
                <a:cs typeface="Arial" charset="0"/>
              </a:rPr>
              <a:t>PUVA has been used for numerous other dermatological diseases; however, its success in cGVHD is not clearly understood. HPCT recipients are given methoxypsoralen 2 hours before the UV exposure, occurring on a structured treatment regimen. </a:t>
            </a:r>
          </a:p>
          <a:p>
            <a:endParaRPr lang="en-US" smtClean="0"/>
          </a:p>
        </p:txBody>
      </p:sp>
      <p:sp>
        <p:nvSpPr>
          <p:cNvPr id="4" name="Slide Number Placeholder 3"/>
          <p:cNvSpPr>
            <a:spLocks noGrp="1"/>
          </p:cNvSpPr>
          <p:nvPr>
            <p:ph type="sldNum" sz="quarter" idx="5"/>
          </p:nvPr>
        </p:nvSpPr>
        <p:spPr/>
        <p:txBody>
          <a:bodyPr/>
          <a:lstStyle/>
          <a:p>
            <a:pPr>
              <a:defRPr/>
            </a:pPr>
            <a:fld id="{E45B4671-2639-4A23-9BCD-847CD56ABE71}" type="slidenum">
              <a:rPr lang="en-US" smtClean="0"/>
              <a:pPr>
                <a:defRPr/>
              </a:pPr>
              <a:t>121</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p:txBody>
          <a:bodyPr/>
          <a:lstStyle/>
          <a:p>
            <a:pPr>
              <a:defRPr/>
            </a:pPr>
            <a:fld id="{00A973F8-AC62-42EE-9C30-8DD7D86B830D}" type="slidenum">
              <a:rPr lang="en-US" smtClean="0"/>
              <a:pPr>
                <a:defRPr/>
              </a:pPr>
              <a:t>122</a:t>
            </a:fld>
            <a:endParaRPr lang="en-US" dirty="0" smtClean="0"/>
          </a:p>
        </p:txBody>
      </p:sp>
      <p:sp>
        <p:nvSpPr>
          <p:cNvPr id="182275" name="Rectangle 2"/>
          <p:cNvSpPr>
            <a:spLocks noGrp="1" noRot="1" noChangeAspect="1" noChangeArrowheads="1" noTextEdit="1"/>
          </p:cNvSpPr>
          <p:nvPr>
            <p:ph type="sldImg"/>
          </p:nvPr>
        </p:nvSpPr>
        <p:spPr>
          <a:xfrm>
            <a:off x="3813175" y="512763"/>
            <a:ext cx="4573588" cy="2573337"/>
          </a:xfrm>
          <a:ln/>
        </p:spPr>
      </p:sp>
      <p:sp>
        <p:nvSpPr>
          <p:cNvPr id="182276" name="Rectangle 3"/>
          <p:cNvSpPr>
            <a:spLocks noGrp="1" noChangeArrowheads="1"/>
          </p:cNvSpPr>
          <p:nvPr>
            <p:ph type="body" idx="1"/>
          </p:nvPr>
        </p:nvSpPr>
        <p:spPr>
          <a:xfrm>
            <a:off x="1622781" y="3257551"/>
            <a:ext cx="8946444" cy="3087291"/>
          </a:xfrm>
          <a:noFill/>
          <a:ln/>
        </p:spPr>
        <p:txBody>
          <a:bodyPr/>
          <a:lstStyle/>
          <a:p>
            <a:pPr eaLnBrk="1" hangingPunct="1">
              <a:spcBef>
                <a:spcPct val="0"/>
              </a:spcBef>
            </a:pPr>
            <a:r>
              <a:rPr lang="en-US" smtClean="0">
                <a:latin typeface="Arial" charset="0"/>
                <a:cs typeface="Arial" charset="0"/>
              </a:rPr>
              <a:t>A schematic overview of the ECP procedure.</a:t>
            </a:r>
          </a:p>
          <a:p>
            <a:pPr lvl="1" eaLnBrk="1" hangingPunct="1">
              <a:spcBef>
                <a:spcPct val="0"/>
              </a:spcBef>
              <a:buFontTx/>
              <a:buChar char="•"/>
            </a:pPr>
            <a:r>
              <a:rPr lang="en-US" smtClean="0">
                <a:latin typeface="Arial" charset="0"/>
                <a:cs typeface="Arial" charset="0"/>
              </a:rPr>
              <a:t>Using the UVAR</a:t>
            </a:r>
            <a:r>
              <a:rPr lang="en-US" baseline="30000" smtClean="0">
                <a:latin typeface="Arial" charset="0"/>
                <a:cs typeface="Arial" charset="0"/>
              </a:rPr>
              <a:t>®</a:t>
            </a:r>
            <a:r>
              <a:rPr lang="en-US" smtClean="0">
                <a:latin typeface="Arial" charset="0"/>
                <a:cs typeface="Arial" charset="0"/>
              </a:rPr>
              <a:t> Photopheresis System, whole blood is removed from the patient.</a:t>
            </a:r>
          </a:p>
          <a:p>
            <a:pPr lvl="1" eaLnBrk="1" hangingPunct="1">
              <a:spcBef>
                <a:spcPct val="0"/>
              </a:spcBef>
              <a:buFontTx/>
              <a:buChar char="•"/>
            </a:pPr>
            <a:r>
              <a:rPr lang="en-US" smtClean="0">
                <a:latin typeface="Arial" charset="0"/>
                <a:cs typeface="Arial" charset="0"/>
              </a:rPr>
              <a:t>The red blood cells are separated from the white blood cells (buffy coat) by centrifugation.</a:t>
            </a:r>
          </a:p>
          <a:p>
            <a:pPr lvl="1" eaLnBrk="1" hangingPunct="1">
              <a:spcBef>
                <a:spcPct val="0"/>
              </a:spcBef>
              <a:buFontTx/>
              <a:buChar char="•"/>
            </a:pPr>
            <a:r>
              <a:rPr lang="en-US" smtClean="0">
                <a:latin typeface="Arial" charset="0"/>
                <a:cs typeface="Arial" charset="0"/>
              </a:rPr>
              <a:t>The red blood cells are returned to the patient.</a:t>
            </a:r>
          </a:p>
          <a:p>
            <a:pPr lvl="1" eaLnBrk="1" hangingPunct="1">
              <a:spcBef>
                <a:spcPct val="0"/>
              </a:spcBef>
              <a:buFontTx/>
              <a:buChar char="•"/>
            </a:pPr>
            <a:r>
              <a:rPr lang="en-US" smtClean="0">
                <a:latin typeface="Arial" charset="0"/>
                <a:cs typeface="Arial" charset="0"/>
              </a:rPr>
              <a:t>UVADEX</a:t>
            </a:r>
            <a:r>
              <a:rPr lang="en-US" baseline="30000" smtClean="0">
                <a:latin typeface="Arial" charset="0"/>
                <a:cs typeface="Arial" charset="0"/>
              </a:rPr>
              <a:t>®</a:t>
            </a:r>
            <a:r>
              <a:rPr lang="en-US" smtClean="0">
                <a:latin typeface="Arial" charset="0"/>
                <a:cs typeface="Arial" charset="0"/>
              </a:rPr>
              <a:t> (methoxsalen) Sterile Solution is injected directly into the harvested white blood cells. </a:t>
            </a:r>
          </a:p>
          <a:p>
            <a:pPr lvl="1" eaLnBrk="1" hangingPunct="1">
              <a:spcBef>
                <a:spcPct val="0"/>
              </a:spcBef>
              <a:buFontTx/>
              <a:buChar char="•"/>
            </a:pPr>
            <a:r>
              <a:rPr lang="en-US" smtClean="0">
                <a:latin typeface="Arial" charset="0"/>
                <a:cs typeface="Arial" charset="0"/>
              </a:rPr>
              <a:t>The buffy coat and drug mixture is then exposed to UVA light (320-400 nm) to photoactivate the UVADEX</a:t>
            </a:r>
            <a:r>
              <a:rPr lang="en-US" baseline="30000" smtClean="0">
                <a:latin typeface="Arial" charset="0"/>
                <a:cs typeface="Arial" charset="0"/>
              </a:rPr>
              <a:t>® </a:t>
            </a:r>
            <a:r>
              <a:rPr lang="en-US" smtClean="0">
                <a:latin typeface="Arial" charset="0"/>
                <a:cs typeface="Arial" charset="0"/>
              </a:rPr>
              <a:t>(methoxsalen).</a:t>
            </a:r>
          </a:p>
          <a:p>
            <a:pPr lvl="1" eaLnBrk="1" hangingPunct="1">
              <a:spcBef>
                <a:spcPct val="0"/>
              </a:spcBef>
              <a:buFontTx/>
              <a:buChar char="•"/>
            </a:pPr>
            <a:r>
              <a:rPr lang="en-US" smtClean="0">
                <a:latin typeface="Arial" charset="0"/>
                <a:cs typeface="Arial" charset="0"/>
              </a:rPr>
              <a:t>The photoactivated cells are then reinfused into the patient, where they exhibit immunomodulatory properties.</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p:spPr>
        <p:txBody>
          <a:bodyPr/>
          <a:lstStyle/>
          <a:p>
            <a:pPr eaLnBrk="1" hangingPunct="1"/>
            <a:r>
              <a:rPr lang="en-US" smtClean="0">
                <a:latin typeface="Arial" charset="0"/>
                <a:cs typeface="Arial" charset="0"/>
              </a:rPr>
              <a:t>The ECP process entails the use of methoxypsoralen and UV light on cells collected by apheresis and infused into the patient. During the usual apheresis institutional procedure, 150 to 300 ml of buffy coat (white cells) is collected and methoxypsoralen (photosensitizing agent) is injected into the collection bag, exposed to UV light, and then infused into the patient. Research is ongoing on determining the length, regularity, and timing of ECP in the treatment of cGVHD. </a:t>
            </a:r>
          </a:p>
          <a:p>
            <a:pPr eaLnBrk="1" hangingPunct="1"/>
            <a:endParaRPr lang="en-US" smtClean="0">
              <a:latin typeface="Arial" charset="0"/>
              <a:cs typeface="Arial" charset="0"/>
            </a:endParaRPr>
          </a:p>
          <a:p>
            <a:pPr eaLnBrk="1" hangingPunct="1"/>
            <a:r>
              <a:rPr lang="en-US" smtClean="0">
                <a:latin typeface="Arial" charset="0"/>
                <a:cs typeface="Arial" charset="0"/>
              </a:rPr>
              <a:t>ECP is well tolerated, with some hypo- or hypertension during the procedure. Preexisting conditions should be evaluated. Medications may be adjusted for procedure days (hold Lasix until after procedure). The incidence of infections is not greater with ECP. </a:t>
            </a:r>
          </a:p>
          <a:p>
            <a:endParaRPr lang="en-US"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14FCA4DE-5B44-4261-A6DA-18A5732FB70A}" type="slidenum">
              <a:rPr lang="en-US" smtClean="0"/>
              <a:pPr>
                <a:defRPr/>
              </a:pPr>
              <a:t>123</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p:spPr>
        <p:txBody>
          <a:bodyPr/>
          <a:lstStyle/>
          <a:p>
            <a:pPr eaLnBrk="1" hangingPunct="1"/>
            <a:r>
              <a:rPr lang="en-US" dirty="0" smtClean="0">
                <a:latin typeface="Arial" charset="0"/>
                <a:cs typeface="Arial" charset="0"/>
              </a:rPr>
              <a:t>Before and after the use of ECP for a few years.</a:t>
            </a:r>
          </a:p>
          <a:p>
            <a:pPr eaLnBrk="1" hangingPunct="1"/>
            <a:r>
              <a:rPr lang="en-US" dirty="0" smtClean="0">
                <a:latin typeface="Arial" charset="0"/>
                <a:cs typeface="Arial" charset="0"/>
              </a:rPr>
              <a:t>ECP causes an enhancement of T regulatory cell reactivity (</a:t>
            </a:r>
            <a:r>
              <a:rPr lang="en-US" dirty="0" err="1" smtClean="0">
                <a:latin typeface="Arial" charset="0"/>
                <a:cs typeface="Arial" charset="0"/>
              </a:rPr>
              <a:t>Bladon</a:t>
            </a:r>
            <a:r>
              <a:rPr lang="en-US" dirty="0" smtClean="0">
                <a:latin typeface="Arial" charset="0"/>
                <a:cs typeface="Arial" charset="0"/>
              </a:rPr>
              <a:t>, 2008). The regulatory T cells inhibit immune response, allowing for immune tolerance. </a:t>
            </a:r>
          </a:p>
          <a:p>
            <a:pPr eaLnBrk="1" hangingPunct="1"/>
            <a:endParaRPr lang="en-US" dirty="0" smtClean="0">
              <a:latin typeface="Arial" charset="0"/>
              <a:cs typeface="Arial" charset="0"/>
            </a:endParaRPr>
          </a:p>
          <a:p>
            <a:pPr eaLnBrk="1" hangingPunct="1"/>
            <a:r>
              <a:rPr lang="en-US" dirty="0" smtClean="0">
                <a:latin typeface="Arial" charset="0"/>
                <a:cs typeface="Arial" charset="0"/>
              </a:rPr>
              <a:t>Complete responses of cutaneous cGVHD have been noted, with improvement in </a:t>
            </a:r>
            <a:r>
              <a:rPr lang="en-US" dirty="0" err="1" smtClean="0">
                <a:latin typeface="Arial" charset="0"/>
                <a:cs typeface="Arial" charset="0"/>
              </a:rPr>
              <a:t>sclerodermal</a:t>
            </a:r>
            <a:r>
              <a:rPr lang="en-US" dirty="0" smtClean="0">
                <a:latin typeface="Arial" charset="0"/>
                <a:cs typeface="Arial" charset="0"/>
              </a:rPr>
              <a:t> skin, less consistently in the liver and gut. Responses are more frequent when started earlier. There have been several reports of the steroid sparing effect of ECP. </a:t>
            </a:r>
          </a:p>
          <a:p>
            <a:endParaRPr lang="en-US"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14FCA4DE-5B44-4261-A6DA-18A5732FB70A}" type="slidenum">
              <a:rPr lang="en-US" smtClean="0"/>
              <a:pPr>
                <a:defRPr/>
              </a:pPr>
              <a:t>124</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6908800" y="6515100"/>
            <a:ext cx="5283200" cy="342900"/>
          </a:xfrm>
          <a:prstGeom prst="rect">
            <a:avLst/>
          </a:prstGeom>
          <a:noFill/>
          <a:ln>
            <a:miter lim="800000"/>
            <a:headEnd/>
            <a:tailEnd/>
          </a:ln>
        </p:spPr>
        <p:txBody>
          <a:bodyPr anchor="b"/>
          <a:lstStyle/>
          <a:p>
            <a:pPr algn="r">
              <a:defRPr/>
            </a:pPr>
            <a:fld id="{D56E3183-AF29-405F-A9BC-BE140691F5D7}" type="slidenum">
              <a:rPr lang="en-US" sz="1200">
                <a:latin typeface="Times New Roman" pitchFamily="18" charset="0"/>
                <a:cs typeface="+mn-cs"/>
              </a:rPr>
              <a:pPr algn="r">
                <a:defRPr/>
              </a:pPr>
              <a:t>126</a:t>
            </a:fld>
            <a:endParaRPr lang="en-US" sz="1200" dirty="0">
              <a:latin typeface="Times New Roman" pitchFamily="18" charset="0"/>
              <a:cs typeface="+mn-cs"/>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Physical therapy is encouraged; monitoring the child’s ability to do the walk test can give some insight into his or her function. The NIH cGVHD Consensus Group recommends that a grip strength be measured in all children big enough to grasp the device. </a:t>
            </a:r>
          </a:p>
          <a:p>
            <a:pPr eaLnBrk="1" hangingPunct="1"/>
            <a:endParaRPr lang="en-US" smtClean="0">
              <a:latin typeface="Arial" charset="0"/>
              <a:cs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r>
              <a:rPr lang="en-US" smtClean="0">
                <a:latin typeface="Arial" charset="0"/>
                <a:cs typeface="Arial" charset="0"/>
              </a:rPr>
              <a:t>Many studies have adopted this simple exercise to help clinicians when a physical therapist is not available. </a:t>
            </a:r>
          </a:p>
          <a:p>
            <a:r>
              <a:rPr lang="en-US" smtClean="0">
                <a:latin typeface="Arial" charset="0"/>
                <a:cs typeface="Arial" charset="0"/>
              </a:rPr>
              <a:t>The gross exam used in clinical trials to evaluate the chronic GVHD.</a:t>
            </a:r>
          </a:p>
          <a:p>
            <a:endParaRPr lang="en-US" smtClean="0">
              <a:latin typeface="Arial" charset="0"/>
              <a:cs typeface="Arial" charset="0"/>
            </a:endParaRPr>
          </a:p>
          <a:p>
            <a:r>
              <a:rPr lang="en-US" smtClean="0">
                <a:latin typeface="Arial" charset="0"/>
                <a:cs typeface="Arial" charset="0"/>
              </a:rPr>
              <a:t>This is a evaluation form adapted from the quality of life study for the Fred Hutchinson HPCT program.</a:t>
            </a:r>
          </a:p>
          <a:p>
            <a:endParaRPr lang="en-US" smtClean="0"/>
          </a:p>
          <a:p>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F10BE14E-D4A1-4338-BE6A-C33AADAFDD86}" type="slidenum">
              <a:rPr lang="en-US" smtClean="0"/>
              <a:pPr>
                <a:defRPr/>
              </a:pPr>
              <a:t>128</a:t>
            </a:fld>
            <a:endParaRPr lang="en-US" dirty="0"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r>
              <a:rPr lang="en-US" smtClean="0">
                <a:solidFill>
                  <a:schemeClr val="tx2"/>
                </a:solidFill>
                <a:latin typeface="Arial" charset="0"/>
                <a:cs typeface="Arial" charset="0"/>
              </a:rPr>
              <a:t>This slide depicts the numerous psychosocial issues that surround the HPCT recipient. These issues are discussed in the following slides</a:t>
            </a:r>
            <a:r>
              <a:rPr lang="en-US" smtClean="0">
                <a:solidFill>
                  <a:srgbClr val="66FF33"/>
                </a:solidFill>
                <a:latin typeface="Arial" charset="0"/>
                <a:cs typeface="Arial" charset="0"/>
              </a:rPr>
              <a:t>.</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p:txBody>
          <a:bodyPr/>
          <a:lstStyle/>
          <a:p>
            <a:pPr>
              <a:defRPr/>
            </a:pPr>
            <a:fld id="{8654071C-B37F-44B9-A088-AA6B267DEE04}" type="slidenum">
              <a:rPr lang="en-US" smtClean="0"/>
              <a:pPr>
                <a:defRPr/>
              </a:pPr>
              <a:t>129</a:t>
            </a:fld>
            <a:endParaRPr lang="en-US" dirty="0" smtClean="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tr-TR" smtClean="0">
              <a:latin typeface="Arial" charset="0"/>
              <a:cs typeface="Arial"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p:txBody>
          <a:bodyPr/>
          <a:lstStyle/>
          <a:p>
            <a:pPr>
              <a:defRPr/>
            </a:pPr>
            <a:fld id="{DB3A9A40-86B0-4E59-A916-B300289995C8}" type="slidenum">
              <a:rPr lang="en-US" smtClean="0"/>
              <a:pPr>
                <a:defRPr/>
              </a:pPr>
              <a:t>130</a:t>
            </a:fld>
            <a:endParaRPr lang="en-US" dirty="0"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tr-TR" smtClean="0">
              <a:latin typeface="Arial" charset="0"/>
              <a:cs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p:txBody>
          <a:bodyPr/>
          <a:lstStyle/>
          <a:p>
            <a:pPr>
              <a:defRPr/>
            </a:pPr>
            <a:fld id="{567844D1-509D-4C8E-929E-04F3CCB4E9E8}" type="slidenum">
              <a:rPr lang="en-US" smtClean="0"/>
              <a:pPr>
                <a:defRPr/>
              </a:pPr>
              <a:t>131</a:t>
            </a:fld>
            <a:endParaRPr lang="en-US" dirty="0"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endParaRPr lang="tr-TR" smtClean="0">
              <a:latin typeface="Arial" charset="0"/>
              <a:cs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p:txBody>
          <a:bodyPr/>
          <a:lstStyle/>
          <a:p>
            <a:pPr>
              <a:defRPr/>
            </a:pPr>
            <a:fld id="{3192E4FC-DA8A-45AE-918E-4F74CE2AED6E}" type="slidenum">
              <a:rPr lang="en-US" smtClean="0"/>
              <a:pPr>
                <a:defRPr/>
              </a:pPr>
              <a:t>132</a:t>
            </a:fld>
            <a:endParaRPr lang="en-US" dirty="0"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tr-TR" smtClean="0">
              <a:latin typeface="Arial" charset="0"/>
              <a:cs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p:txBody>
          <a:bodyPr/>
          <a:lstStyle/>
          <a:p>
            <a:pPr>
              <a:defRPr/>
            </a:pPr>
            <a:fld id="{2E97A2AC-CD24-4FD5-9C15-4A5A133AB5D5}" type="slidenum">
              <a:rPr lang="en-US" smtClean="0"/>
              <a:pPr>
                <a:defRPr/>
              </a:pPr>
              <a:t>133</a:t>
            </a:fld>
            <a:endParaRPr lang="en-US" dirty="0"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tr-TR" smtClean="0">
              <a:latin typeface="Arial" charset="0"/>
              <a:cs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pPr eaLnBrk="1" hangingPunct="1"/>
            <a:r>
              <a:rPr lang="en-US" dirty="0" smtClean="0">
                <a:latin typeface="Arial" charset="0"/>
                <a:cs typeface="Arial" charset="0"/>
              </a:rPr>
              <a:t>In summary, GVHD is an effect of the function of the immune system. GVHD occurs when the T-cell lymphocytes present in the graft (donor cells) recognize the antigens and cells of the recipient (the host) as foreign. This attack results in varying degrees of damage to the recipient’s tissues. The targeted tissues in aGVHD are the skin, gut, and liver, causing significant symptoms and complications. Despite numerous advances in ongoing research in BMT, cGVHD continues to be a major cause of increased morbidity and mortality.</a:t>
            </a:r>
          </a:p>
          <a:p>
            <a:pPr eaLnBrk="1" hangingPunct="1"/>
            <a:endParaRPr lang="en-US" dirty="0" smtClean="0">
              <a:latin typeface="Arial" charset="0"/>
              <a:cs typeface="Arial" charset="0"/>
            </a:endParaRPr>
          </a:p>
          <a:p>
            <a:pPr eaLnBrk="1" hangingPunct="1"/>
            <a:r>
              <a:rPr lang="en-US" dirty="0" smtClean="0">
                <a:latin typeface="Arial" charset="0"/>
                <a:cs typeface="Arial" charset="0"/>
              </a:rPr>
              <a:t>The role of the nurse in providing care for the patient with cGVHD is vital to the well-being of the recipient. cGVHD is a major complication of allogeneic BMT; nursing input is imperative. The key nursing responsibilities are numerous and affect the outcome for the BMT patient. The nurse administers the necessary prophylactic and treatment </a:t>
            </a:r>
            <a:r>
              <a:rPr lang="en-US" dirty="0" err="1" smtClean="0">
                <a:latin typeface="Arial" charset="0"/>
                <a:cs typeface="Arial" charset="0"/>
              </a:rPr>
              <a:t>immunosuppressants</a:t>
            </a:r>
            <a:r>
              <a:rPr lang="en-US" dirty="0" smtClean="0">
                <a:latin typeface="Arial" charset="0"/>
                <a:cs typeface="Arial" charset="0"/>
              </a:rPr>
              <a:t> and monitors for toxicities as well as the effectiveness of the treatment. Ongoing education of the patient and family regarding GVHD, recognition of symptoms, treatment, and management is another role for the nurse, as well as assessing the patient for ongoing symptoms, such as infection, electrolyte abnormalities, malnutrition, and alterations in skin integrity, which remains vital to outcome. Nurses also provide comprehensive multidisciplinary continuity of care for these very complex patients, obtaining the necessary consultations and referrals. This all can be a challenge. </a:t>
            </a:r>
            <a:endParaRPr lang="en-US" sz="1000" dirty="0" smtClean="0">
              <a:latin typeface="Arial" charset="0"/>
              <a:cs typeface="Arial" charset="0"/>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134</a:t>
            </a:fld>
            <a:endParaRPr lang="tr-T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p:txBody>
          <a:bodyPr/>
          <a:lstStyle/>
          <a:p>
            <a:pPr>
              <a:defRPr/>
            </a:pPr>
            <a:fld id="{6A812DD5-97AB-4BA8-A6EE-0D5195D80F29}" type="slidenum">
              <a:rPr lang="en-US" smtClean="0"/>
              <a:pPr>
                <a:defRPr/>
              </a:pPr>
              <a:t>141</a:t>
            </a:fld>
            <a:endParaRPr lang="en-US" dirty="0"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patient with cGVHD of the skin requires comprehensive assessment of the skin. The skin should be monitored daily for the development of new areas of cGVHD, alterations in the integrity of the skin and nails, and infection. </a:t>
            </a:r>
          </a:p>
          <a:p>
            <a:pPr eaLnBrk="1" hangingPunct="1"/>
            <a:r>
              <a:rPr lang="en-US" smtClean="0">
                <a:latin typeface="Arial" charset="0"/>
                <a:cs typeface="Arial" charset="0"/>
              </a:rPr>
              <a:t>Zoster is on the left and fungal infection on right.</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p:txBody>
          <a:bodyPr/>
          <a:lstStyle/>
          <a:p>
            <a:pPr>
              <a:defRPr/>
            </a:pPr>
            <a:fld id="{6EE99792-4658-4961-B759-69B2D10B953E}" type="slidenum">
              <a:rPr lang="en-US" smtClean="0"/>
              <a:pPr>
                <a:defRPr/>
              </a:pPr>
              <a:t>142</a:t>
            </a:fld>
            <a:endParaRPr lang="en-US" dirty="0"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xfrm>
            <a:off x="948267" y="3257550"/>
            <a:ext cx="10024533" cy="3600450"/>
          </a:xfrm>
          <a:noFill/>
          <a:ln/>
        </p:spPr>
        <p:txBody>
          <a:bodyPr/>
          <a:lstStyle/>
          <a:p>
            <a:pPr eaLnBrk="1" hangingPunct="1"/>
            <a:r>
              <a:rPr lang="en-US" smtClean="0">
                <a:latin typeface="Arial" charset="0"/>
                <a:cs typeface="Arial" charset="0"/>
              </a:rPr>
              <a:t>The goal of nursing management for the patient with cGVHD of the skin is to keep the recipient’s skin clean (with a mild, nonirritating soap) and well hydrated and lubricated (with gentle, moisturizing lotions) to help decrease the pruritus that is commonly experienced. Select patients may require topical antipruritic or steroid therapy. Ointments are preferable to creams for skin cGVHD. Ointments will better penetrate the skin. Dermatology consultation may be indicated.</a:t>
            </a:r>
          </a:p>
          <a:p>
            <a:pPr eaLnBrk="1" hangingPunct="1"/>
            <a:r>
              <a:rPr lang="en-US" smtClean="0">
                <a:latin typeface="Arial" charset="0"/>
                <a:cs typeface="Arial" charset="0"/>
              </a:rPr>
              <a:t>Administer immunosuppressant therapy and obtain necessary drug levels. Remember to monitor drug levels in those patients receiving topical Protopic because it is readily absorbed via the skin. Instruct the recipient and family about immunosuppressant therapy, as well as special precautions, toxicities, and instructions. </a:t>
            </a:r>
          </a:p>
          <a:p>
            <a:pPr eaLnBrk="1" hangingPunct="1"/>
            <a:r>
              <a:rPr lang="en-US" smtClean="0">
                <a:latin typeface="Arial" charset="0"/>
                <a:cs typeface="Arial" charset="0"/>
              </a:rPr>
              <a:t>Special attention must be paid to the patient’s nails. Clear nail polish is helpful in sealing the vertical ridging seen in these patients.</a:t>
            </a:r>
          </a:p>
          <a:p>
            <a:pPr eaLnBrk="1" hangingPunct="1"/>
            <a:r>
              <a:rPr lang="en-US" smtClean="0">
                <a:latin typeface="Arial" charset="0"/>
                <a:cs typeface="Arial" charset="0"/>
              </a:rPr>
              <a:t>Educate the recipient and family regarding sun precautions (sunblock, protective clothing, avoidance) with skin GVHD involvement.</a:t>
            </a:r>
          </a:p>
          <a:p>
            <a:pPr eaLnBrk="1" hangingPunct="1"/>
            <a:r>
              <a:rPr lang="en-US" smtClean="0">
                <a:latin typeface="Arial" charset="0"/>
                <a:cs typeface="Arial" charset="0"/>
              </a:rPr>
              <a:t>Physical and occupational therapy are necessary consultations because these patients lose joint mobility rapidly as their GVHD progresses.</a:t>
            </a:r>
          </a:p>
          <a:p>
            <a:pPr eaLnBrk="1" hangingPunct="1"/>
            <a:r>
              <a:rPr lang="en-US" smtClean="0">
                <a:latin typeface="Arial" charset="0"/>
                <a:cs typeface="Arial" charset="0"/>
              </a:rPr>
              <a:t>The psychological effect of cGVHD on the patient and the family is quite significant. The recipient may feel guilt, denial, anger, and despair and avoid social interactions. Psychosocial support is imperative and should be addressed as soon as a diagnosis is made. Extensive cGVHD can be devastating to a patient because it has a negative effect on the recipient’s quality of life and self-image.</a:t>
            </a:r>
          </a:p>
          <a:p>
            <a:pPr eaLnBrk="1" hangingPunct="1">
              <a:lnSpc>
                <a:spcPct val="90000"/>
              </a:lnSpc>
            </a:pPr>
            <a:r>
              <a:rPr lang="en-US" smtClean="0">
                <a:latin typeface="Arial" charset="0"/>
                <a:cs typeface="Arial" charset="0"/>
              </a:rPr>
              <a:t> </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p>
            <a:pPr>
              <a:defRPr/>
            </a:pPr>
            <a:fld id="{C56669FA-FE4E-456F-98D5-6CE223F1C2BA}" type="slidenum">
              <a:rPr lang="en-US" smtClean="0"/>
              <a:pPr>
                <a:defRPr/>
              </a:pPr>
              <a:t>144</a:t>
            </a:fld>
            <a:endParaRPr lang="en-US" dirty="0"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Careful assessment of cGVHD oral involvement is essential; pay particular attention to the recipient’s ability to eat and drink. Also during the examination of the patient’s oral cavity, the patient’s ability to open his or her mouth must be assessed. Inability to open the mouth will affect nutritional status and speech.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p:txBody>
          <a:bodyPr/>
          <a:lstStyle/>
          <a:p>
            <a:pPr>
              <a:defRPr/>
            </a:pPr>
            <a:fld id="{560BA9E3-14CE-4808-A2EA-371FC0E61998}" type="slidenum">
              <a:rPr lang="en-US" smtClean="0"/>
              <a:pPr>
                <a:defRPr/>
              </a:pPr>
              <a:t>145</a:t>
            </a:fld>
            <a:endParaRPr lang="en-US" dirty="0"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treatment of the patient with oral cGVHD is focused on instructing the patient about aggressive mouth care, which may include the use of steroid rinses. Consultations are necessary with the dietary and dental services when diagnosing cGVHD as necessary to obtain a baseline of the recipient’s condition. Ongoing education must address dietary recommendations, dental care, and proper use of the prescribed supplements.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p:txBody>
          <a:bodyPr/>
          <a:lstStyle/>
          <a:p>
            <a:pPr>
              <a:defRPr/>
            </a:pPr>
            <a:fld id="{8052ADDE-4BD3-443F-A142-466DDE85515B}" type="slidenum">
              <a:rPr lang="en-US" smtClean="0"/>
              <a:pPr>
                <a:defRPr/>
              </a:pPr>
              <a:t>146</a:t>
            </a:fld>
            <a:endParaRPr lang="en-US" dirty="0" smtClean="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patient experiencing musculoskeletal involvement exhibits an array of signs and symptoms of physiologic dysfunction: weakness, fatigue, pain, muscle weakness, muscle wasting, limited ROM, neuropathy, and an inability to complete ADL.</a:t>
            </a:r>
          </a:p>
          <a:p>
            <a:pPr eaLnBrk="1" hangingPunct="1"/>
            <a:endParaRPr lang="en-US" smtClean="0">
              <a:latin typeface="Arial" charset="0"/>
              <a:cs typeface="Arial" charset="0"/>
            </a:endParaRPr>
          </a:p>
          <a:p>
            <a:pPr eaLnBrk="1" hangingPunct="1"/>
            <a:r>
              <a:rPr lang="en-US" smtClean="0">
                <a:latin typeface="Arial" charset="0"/>
                <a:cs typeface="Arial" charset="0"/>
              </a:rPr>
              <a:t>The diagnostic workup is determined by the recipient’s symptoms. The battery of tests may include EMG, physical therapy and occupational assessment, and bone density studies. </a:t>
            </a:r>
          </a:p>
          <a:p>
            <a:pPr eaLnBrk="1" hangingPunct="1"/>
            <a:endParaRPr lang="en-US" smtClean="0">
              <a:latin typeface="Arial" charset="0"/>
              <a:cs typeface="Arial" charset="0"/>
            </a:endParaRPr>
          </a:p>
          <a:p>
            <a:pPr eaLnBrk="1" hangingPunct="1"/>
            <a:r>
              <a:rPr lang="en-US" smtClean="0">
                <a:latin typeface="Arial" charset="0"/>
                <a:cs typeface="Arial" charset="0"/>
              </a:rPr>
              <a:t>The management is based on the patient’s symptoms and diagnostic test results. Several options in management include calcium, antiosteoporosis medications, and aggressive physical and occupational therapy.</a:t>
            </a:r>
          </a:p>
          <a:p>
            <a:pPr eaLnBrk="1" hangingPunct="1"/>
            <a:endParaRPr lang="en-US" smtClean="0">
              <a:latin typeface="Arial" charset="0"/>
              <a:cs typeface="Arial" charset="0"/>
            </a:endParaRP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p:txBody>
          <a:bodyPr/>
          <a:lstStyle/>
          <a:p>
            <a:pPr>
              <a:defRPr/>
            </a:pPr>
            <a:fld id="{B0D1FCF6-78C5-4CF1-8EB2-F4DD49DA016E}" type="slidenum">
              <a:rPr lang="en-US" smtClean="0"/>
              <a:pPr>
                <a:defRPr/>
              </a:pPr>
              <a:t>152</a:t>
            </a:fld>
            <a:endParaRPr lang="en-US" dirty="0"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recipient's range of symptoms of hepatic cGVHD include nausea and vomiting, increasing hepatic size, hepatic tenderness, right upper quadrant pain, pruritus secondary to the associated hyperbilirubinemia, and jaundice. The nurse will assess the patient for jaundice and the sclera for icteric appearance. The abdomen can be palpated for hepatic size. The patient should be assessed for pain with age-appropriate pain scales. The nurse will assess skin irritation.</a:t>
            </a:r>
          </a:p>
          <a:p>
            <a:pPr eaLnBrk="1" hangingPunct="1"/>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endParaRPr lang="en-US" smtClean="0">
              <a:latin typeface="Arial" charset="0"/>
              <a:cs typeface="Arial"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p:txBody>
          <a:bodyPr/>
          <a:lstStyle/>
          <a:p>
            <a:pPr>
              <a:defRPr/>
            </a:pPr>
            <a:fld id="{CCD4FF1F-A7DD-47EF-806B-594D2F2642E7}" type="slidenum">
              <a:rPr lang="en-US" smtClean="0"/>
              <a:pPr>
                <a:defRPr/>
              </a:pPr>
              <a:t>153</a:t>
            </a:fld>
            <a:endParaRPr lang="en-US" dirty="0"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assessment of the patient with pulmonary GVHD involvement is outlined here. These points should be assessed in all cGVHD patients. </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p>
            <a:pPr>
              <a:defRPr/>
            </a:pPr>
            <a:fld id="{4D693552-D6BA-46B0-9174-2EBDBFBC9AC3}" type="slidenum">
              <a:rPr lang="en-US" smtClean="0"/>
              <a:pPr>
                <a:defRPr/>
              </a:pPr>
              <a:t>154</a:t>
            </a:fld>
            <a:endParaRPr lang="en-US" dirty="0" smtClean="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nurse will encourage the patient to perform incentive spirometry and other forms of pulmonary rehabilitation. Chest pulmonary toilet may be indicated. The patient may require follow-up scans and PFTs. As in all other cGVHD complications, administering medications and drawing drug levels is critical. The treatment of the patient with pulmonary components of GVHD are specific to the disease process the patient is experiencing. </a:t>
            </a:r>
          </a:p>
          <a:p>
            <a:pPr eaLnBrk="1" hangingPunct="1"/>
            <a:endParaRPr lang="en-US" smtClean="0">
              <a:latin typeface="Arial" charset="0"/>
              <a:cs typeface="Arial" charset="0"/>
            </a:endParaRPr>
          </a:p>
          <a:p>
            <a:pPr eaLnBrk="1" hangingPunct="1"/>
            <a:r>
              <a:rPr lang="en-US" smtClean="0">
                <a:latin typeface="Arial" charset="0"/>
                <a:cs typeface="Arial" charset="0"/>
              </a:rPr>
              <a:t>In general, the recipient and family should receive education about all immunosuppressants (purpose, side effects, and special precautions), disease process, compliance with steroids, and keeping surveillance study and consultation appointments.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p>
            <a:pPr>
              <a:defRPr/>
            </a:pPr>
            <a:fld id="{EA854641-4314-4590-B2D9-D8714F9DB851}" type="slidenum">
              <a:rPr lang="en-US" smtClean="0"/>
              <a:pPr>
                <a:defRPr/>
              </a:pPr>
              <a:t>155</a:t>
            </a:fld>
            <a:endParaRPr lang="en-US" dirty="0" smtClean="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patient with gut GVHD requires an all-inclusive assessment of his or her symptoms. The recipient's gut GVHD range of symptoms include nausea and vomiting and diarrhea to early satiety and malabsorption. A detailed patient history should be obtained regarding the patient’s symptoms. The goal of the treatment of the patient with gut GVHD is to control the symptoms and support the patient until the immunosuppressant agents have a chance to work. </a:t>
            </a:r>
          </a:p>
          <a:p>
            <a:pPr eaLnBrk="1" hangingPunct="1">
              <a:lnSpc>
                <a:spcPct val="50000"/>
              </a:lnSpc>
            </a:pPr>
            <a:endParaRPr lang="en-US" smtClean="0">
              <a:latin typeface="Arial" charset="0"/>
              <a:cs typeface="Arial"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p:txBody>
          <a:bodyPr/>
          <a:lstStyle/>
          <a:p>
            <a:pPr>
              <a:defRPr/>
            </a:pPr>
            <a:fld id="{B4E1AC8B-0D5D-4735-AE83-1F3A1CAFB30D}" type="slidenum">
              <a:rPr lang="en-US" smtClean="0"/>
              <a:pPr>
                <a:defRPr/>
              </a:pPr>
              <a:t>156</a:t>
            </a:fld>
            <a:endParaRPr lang="en-US" dirty="0" smtClean="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The interventions listed here include some of the many activities of the nurse caring for a patient with cGVHD. The HPCT team will also need to prepare and educate the recipient and family for diagnostic tests, depending on the clinical manifestations, such as endoscopy, stool cultures, stool fecal fat studies, amylase, absorption tests, and indicated radiographic studies. </a:t>
            </a:r>
          </a:p>
          <a:p>
            <a:pPr eaLnBrk="1" hangingPunct="1"/>
            <a:endParaRPr lang="en-US" smtClean="0">
              <a:latin typeface="Arial" charset="0"/>
              <a:cs typeface="Arial" charset="0"/>
            </a:endParaRPr>
          </a:p>
          <a:p>
            <a:pPr eaLnBrk="1" hangingPunct="1"/>
            <a:r>
              <a:rPr lang="en-US" smtClean="0">
                <a:latin typeface="Arial" charset="0"/>
                <a:cs typeface="Arial" charset="0"/>
              </a:rPr>
              <a:t>The HPCT nurse will administer immunosuppressant therapy and obtain necessary drug levels. Instruct the recipient and family regarding immunosuppressant therapy, as well as special precautions, toxicities, and instructions.</a:t>
            </a:r>
          </a:p>
          <a:p>
            <a:pPr eaLnBrk="1" hangingPunct="1"/>
            <a:endParaRPr lang="en-US" smtClean="0">
              <a:latin typeface="Arial" charset="0"/>
              <a:cs typeface="Arial" charset="0"/>
            </a:endParaRPr>
          </a:p>
          <a:p>
            <a:pPr eaLnBrk="1" hangingPunct="1"/>
            <a:r>
              <a:rPr lang="en-US" smtClean="0">
                <a:latin typeface="Arial" charset="0"/>
                <a:cs typeface="Arial" charset="0"/>
              </a:rPr>
              <a:t>Educate the recipient and family about food restrictions (milk products and caffeine) and to consume a low-fat, low-fiber diet. In extensive cases of gut GVHD, the patient’s ability to absorb oral medications may be impaired.</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p:txBody>
          <a:bodyPr/>
          <a:lstStyle/>
          <a:p>
            <a:pPr>
              <a:defRPr/>
            </a:pPr>
            <a:fld id="{2BDFF814-65D0-4520-A44D-90744D440083}" type="slidenum">
              <a:rPr lang="en-US" smtClean="0"/>
              <a:pPr>
                <a:defRPr/>
              </a:pPr>
              <a:t>157</a:t>
            </a:fld>
            <a:endParaRPr lang="en-US" dirty="0" smtClean="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Gynecological involvement should be assessed within the context of normal growth and development. The diagnostic evaluation, diagnosis, and management should be performed by an adolescent gynecologist.</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p:txBody>
          <a:bodyPr/>
          <a:lstStyle/>
          <a:p>
            <a:pPr>
              <a:defRPr/>
            </a:pPr>
            <a:fld id="{BBBE2B6E-1485-4A56-8535-B88220D4DC9D}" type="slidenum">
              <a:rPr lang="en-US" smtClean="0"/>
              <a:pPr>
                <a:defRPr/>
              </a:pPr>
              <a:t>159</a:t>
            </a:fld>
            <a:endParaRPr lang="en-US" dirty="0" smtClean="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Cord blood transplants had a decreased incidence of cGVHD.</a:t>
            </a:r>
          </a:p>
          <a:p>
            <a:pPr eaLnBrk="1" hangingPunct="1"/>
            <a:r>
              <a:rPr lang="en-US" smtClean="0">
                <a:latin typeface="Arial" charset="0"/>
                <a:cs typeface="Arial" charset="0"/>
              </a:rPr>
              <a:t>The age and prior aGVHD were reproducible findings in other centers.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163</a:t>
            </a:fld>
            <a:endParaRPr lang="tr-TR"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164</a:t>
            </a:fld>
            <a:endParaRPr lang="tr-TR"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166</a:t>
            </a:fld>
            <a:endParaRPr lang="tr-TR"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err="1" smtClean="0">
                <a:solidFill>
                  <a:schemeClr val="tx1"/>
                </a:solidFill>
                <a:latin typeface="+mn-lt"/>
                <a:ea typeface="+mn-ea"/>
                <a:cs typeface="+mn-cs"/>
              </a:rPr>
              <a:t>GvHD</a:t>
            </a:r>
            <a:r>
              <a:rPr lang="en-US" sz="1200" b="1" i="0" kern="1200" dirty="0" smtClean="0">
                <a:solidFill>
                  <a:schemeClr val="tx1"/>
                </a:solidFill>
                <a:latin typeface="+mn-lt"/>
                <a:ea typeface="+mn-ea"/>
                <a:cs typeface="+mn-cs"/>
              </a:rPr>
              <a:t> can only be diagnosed within the first 100 days of transplant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167</a:t>
            </a:fld>
            <a:endParaRPr lang="tr-TR"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NIH consensus conference recognized 2 main categories of GVHD, each with 2 subcategories. The broad category of acute GVHD includes classic acute GVHD (</a:t>
            </a:r>
            <a:r>
              <a:rPr lang="en-US" sz="1200" b="0" i="0" kern="1200" dirty="0" err="1" smtClean="0">
                <a:solidFill>
                  <a:schemeClr val="tx1"/>
                </a:solidFill>
                <a:latin typeface="+mn-lt"/>
                <a:ea typeface="+mn-ea"/>
                <a:cs typeface="+mn-cs"/>
              </a:rPr>
              <a:t>maculopapular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erythematous</a:t>
            </a:r>
            <a:r>
              <a:rPr lang="en-US" sz="1200" b="0" i="0" kern="1200" dirty="0" smtClean="0">
                <a:solidFill>
                  <a:schemeClr val="tx1"/>
                </a:solidFill>
                <a:latin typeface="+mn-lt"/>
                <a:ea typeface="+mn-ea"/>
                <a:cs typeface="+mn-cs"/>
              </a:rPr>
              <a:t> rash, gastrointestinal symptoms, or </a:t>
            </a:r>
            <a:r>
              <a:rPr lang="en-US" sz="1200" b="0" i="0" kern="1200" dirty="0" err="1" smtClean="0">
                <a:solidFill>
                  <a:schemeClr val="tx1"/>
                </a:solidFill>
                <a:latin typeface="+mn-lt"/>
                <a:ea typeface="+mn-ea"/>
                <a:cs typeface="+mn-cs"/>
              </a:rPr>
              <a:t>cholestatic</a:t>
            </a:r>
            <a:r>
              <a:rPr lang="en-US" sz="1200" b="0" i="0" kern="1200" dirty="0" smtClean="0">
                <a:solidFill>
                  <a:schemeClr val="tx1"/>
                </a:solidFill>
                <a:latin typeface="+mn-lt"/>
                <a:ea typeface="+mn-ea"/>
                <a:cs typeface="+mn-cs"/>
              </a:rPr>
              <a:t> hepatitis) and also includes persistent, recurrent, or late-onset acute GVHD occurring more than 100 days after transplantation. The broad category of chronic GVHD includes classic chronic GVHD, presenting with manifestations that can be ascribed only to chronic GVHD. Chronic GVHD also includes an overlap syndrome, which has diagnostic or distinctive chronic GVHD manifestations together with features typical of acute GVHD</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168</a:t>
            </a:fld>
            <a:endParaRPr lang="tr-TR"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Clinical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acute</a:t>
            </a:r>
            <a:r>
              <a:rPr lang="tr-TR" sz="1200" b="0" i="0" kern="1200" dirty="0" smtClean="0">
                <a:solidFill>
                  <a:schemeClr val="tx1"/>
                </a:solidFill>
                <a:latin typeface="+mn-lt"/>
                <a:ea typeface="+mn-ea"/>
                <a:cs typeface="+mn-cs"/>
              </a:rPr>
              <a:t> GVHD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a </a:t>
            </a:r>
            <a:r>
              <a:rPr lang="tr-TR" sz="1200" b="0" i="0" kern="1200" dirty="0" err="1" smtClean="0">
                <a:solidFill>
                  <a:schemeClr val="tx1"/>
                </a:solidFill>
                <a:latin typeface="+mn-lt"/>
                <a:ea typeface="+mn-ea"/>
                <a:cs typeface="+mn-cs"/>
              </a:rPr>
              <a:t>classic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maculopapular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rash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persistent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nausea</a:t>
            </a:r>
            <a:r>
              <a:rPr lang="tr-TR" sz="1200" b="0" i="0" kern="1200" dirty="0" smtClean="0">
                <a:solidFill>
                  <a:schemeClr val="tx1"/>
                </a:solidFill>
                <a:latin typeface="+mn-lt"/>
                <a:ea typeface="+mn-ea"/>
                <a:cs typeface="+mn-cs"/>
              </a:rPr>
              <a:t> and/</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emesis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abdominal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cramps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diarrhea</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contrast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chronic GVHD </a:t>
            </a:r>
            <a:r>
              <a:rPr lang="tr-TR" sz="1200" b="0" i="0" kern="1200" dirty="0" err="1" smtClean="0">
                <a:solidFill>
                  <a:schemeClr val="tx1"/>
                </a:solidFill>
                <a:latin typeface="+mn-lt"/>
                <a:ea typeface="+mn-ea"/>
                <a:cs typeface="+mn-cs"/>
              </a:rPr>
              <a:t>commonly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demonstrate</a:t>
            </a:r>
            <a:r>
              <a:rPr lang="tr-TR" sz="1200" b="0" i="0" kern="1200" dirty="0" smtClean="0">
                <a:solidFill>
                  <a:schemeClr val="tx1"/>
                </a:solidFill>
                <a:latin typeface="+mn-lt"/>
                <a:ea typeface="+mn-ea"/>
                <a:cs typeface="+mn-cs"/>
              </a:rPr>
              <a:t> skin </a:t>
            </a:r>
            <a:r>
              <a:rPr lang="tr-TR" sz="1200" b="0" i="0" kern="1200" dirty="0" err="1" smtClean="0">
                <a:solidFill>
                  <a:schemeClr val="tx1"/>
                </a:solidFill>
                <a:latin typeface="+mn-lt"/>
                <a:ea typeface="+mn-ea"/>
                <a:cs typeface="+mn-cs"/>
              </a:rPr>
              <a:t>involvement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resembling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lichen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planus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the cutaneous </a:t>
            </a:r>
            <a:r>
              <a:rPr lang="tr-TR" sz="1200" b="0" i="0" kern="1200" dirty="0" err="1" smtClean="0">
                <a:solidFill>
                  <a:schemeClr val="tx1"/>
                </a:solidFill>
                <a:latin typeface="+mn-lt"/>
                <a:ea typeface="+mn-ea"/>
                <a:cs typeface="+mn-cs"/>
              </a:rPr>
              <a:t>manifestations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scleroderma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dry</a:t>
            </a:r>
            <a:r>
              <a:rPr lang="tr-TR" sz="1200" b="0" i="0" kern="1200" dirty="0" smtClean="0">
                <a:solidFill>
                  <a:schemeClr val="tx1"/>
                </a:solidFill>
                <a:latin typeface="+mn-lt"/>
                <a:ea typeface="+mn-ea"/>
                <a:cs typeface="+mn-cs"/>
              </a:rPr>
              <a:t> oral </a:t>
            </a:r>
            <a:r>
              <a:rPr lang="tr-TR" sz="1200" b="0" i="0" kern="1200" dirty="0" err="1" smtClean="0">
                <a:solidFill>
                  <a:schemeClr val="tx1"/>
                </a:solidFill>
                <a:latin typeface="+mn-lt"/>
                <a:ea typeface="+mn-ea"/>
                <a:cs typeface="+mn-cs"/>
              </a:rPr>
              <a:t>mucosa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ulcerations</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sclerosis</a:t>
            </a:r>
            <a:r>
              <a:rPr lang="tr-TR" sz="1200" b="0" i="0" kern="1200" dirty="0" smtClean="0">
                <a:solidFill>
                  <a:schemeClr val="tx1"/>
                </a:solidFill>
                <a:latin typeface="+mn-lt"/>
                <a:ea typeface="+mn-ea"/>
                <a:cs typeface="+mn-cs"/>
              </a:rPr>
              <a:t> of the gastrointestinal </a:t>
            </a:r>
            <a:r>
              <a:rPr lang="tr-TR" sz="1200" b="0" i="0" kern="1200" dirty="0" err="1" smtClean="0">
                <a:solidFill>
                  <a:schemeClr val="tx1"/>
                </a:solidFill>
                <a:latin typeface="+mn-lt"/>
                <a:ea typeface="+mn-ea"/>
                <a:cs typeface="+mn-cs"/>
              </a:rPr>
              <a:t>tract</a:t>
            </a:r>
            <a:r>
              <a:rPr lang="tr-TR" sz="1200" b="0" i="0" kern="1200" dirty="0" smtClean="0">
                <a:solidFill>
                  <a:schemeClr val="tx1"/>
                </a:solidFill>
                <a:latin typeface="+mn-lt"/>
                <a:ea typeface="+mn-ea"/>
                <a:cs typeface="+mn-cs"/>
              </a:rPr>
              <a:t>; and a </a:t>
            </a:r>
            <a:r>
              <a:rPr lang="tr-TR" sz="1200" b="0" i="0" kern="1200" dirty="0" err="1" smtClean="0">
                <a:solidFill>
                  <a:schemeClr val="tx1"/>
                </a:solidFill>
                <a:latin typeface="+mn-lt"/>
                <a:ea typeface="+mn-ea"/>
                <a:cs typeface="+mn-cs"/>
              </a:rPr>
              <a:t>rising</a:t>
            </a:r>
            <a:r>
              <a:rPr lang="tr-TR" sz="1200" b="0" i="0" kern="1200" dirty="0" smtClean="0">
                <a:solidFill>
                  <a:schemeClr val="tx1"/>
                </a:solidFill>
                <a:latin typeface="+mn-lt"/>
                <a:ea typeface="+mn-ea"/>
                <a:cs typeface="+mn-cs"/>
              </a:rPr>
              <a:t> serum </a:t>
            </a:r>
            <a:r>
              <a:rPr lang="tr-TR" sz="1200" b="0" i="0" kern="1200" dirty="0" err="1" smtClean="0">
                <a:solidFill>
                  <a:schemeClr val="tx1"/>
                </a:solidFill>
                <a:latin typeface="+mn-lt"/>
                <a:ea typeface="+mn-ea"/>
                <a:cs typeface="+mn-cs"/>
              </a:rPr>
              <a:t>bilirubin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concentration</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171</a:t>
            </a:fld>
            <a:endParaRPr lang="tr-TR"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Figure 1: Pathogenesis of acute GVHD. Conditioning by irradiation and/or chemotherapy causes tissue damage. Damaged tissues and cells release DAMPs (HMGB-1), PAMPs (LPS) from gut </a:t>
            </a:r>
            <a:r>
              <a:rPr lang="en-US" sz="1200" b="0" i="0" kern="1200" dirty="0" err="1" smtClean="0">
                <a:solidFill>
                  <a:schemeClr val="tx1"/>
                </a:solidFill>
                <a:latin typeface="+mn-lt"/>
                <a:ea typeface="+mn-ea"/>
                <a:cs typeface="+mn-cs"/>
              </a:rPr>
              <a:t>microbiota</a:t>
            </a:r>
            <a:r>
              <a:rPr lang="en-US" sz="1200" b="0" i="0" kern="1200" dirty="0" smtClean="0">
                <a:solidFill>
                  <a:schemeClr val="tx1"/>
                </a:solidFill>
                <a:latin typeface="+mn-lt"/>
                <a:ea typeface="+mn-ea"/>
                <a:cs typeface="+mn-cs"/>
              </a:rPr>
              <a:t> as well as inflammatory cytokines such as IL-1β, IL-6, and TNF-α, which contribute to the “cytokine storm.” These are the first danger signals that activate host APCs, which activate and polarized donor T-cells toward pathogenic T-cells (TH1 and TH17 for CD4 and TC1, TC17 for CD8). Activated pathogenic T-cells infiltrate target organs (i.e., GI tract, liver, skin) and amplify local tissue destruction. The presence of regulatory T-cells (</a:t>
            </a:r>
            <a:r>
              <a:rPr lang="en-US" sz="1200" b="0" i="0" kern="1200" dirty="0" err="1" smtClean="0">
                <a:solidFill>
                  <a:schemeClr val="tx1"/>
                </a:solidFill>
                <a:latin typeface="+mn-lt"/>
                <a:ea typeface="+mn-ea"/>
                <a:cs typeface="+mn-cs"/>
              </a:rPr>
              <a:t>Tregs</a:t>
            </a:r>
            <a:r>
              <a:rPr lang="en-US" sz="1200" b="0" i="0" kern="1200" dirty="0" smtClean="0">
                <a:solidFill>
                  <a:schemeClr val="tx1"/>
                </a:solidFill>
                <a:latin typeface="+mn-lt"/>
                <a:ea typeface="+mn-ea"/>
                <a:cs typeface="+mn-cs"/>
              </a:rPr>
              <a:t>) helps reduce GVHD severity through the inhibition of pathogenic cells activation and/or expansion at early or further phases of GVHD. Some of these DAMPs and PAMPs such as </a:t>
            </a:r>
            <a:r>
              <a:rPr lang="en-US" sz="1200" b="0" i="0" kern="1200" dirty="0" err="1" smtClean="0">
                <a:solidFill>
                  <a:schemeClr val="tx1"/>
                </a:solidFill>
                <a:latin typeface="+mn-lt"/>
                <a:ea typeface="+mn-ea"/>
                <a:cs typeface="+mn-cs"/>
              </a:rPr>
              <a:t>elafin</a:t>
            </a:r>
            <a:r>
              <a:rPr lang="en-US" sz="1200" b="0" i="0" kern="1200" dirty="0" smtClean="0">
                <a:solidFill>
                  <a:schemeClr val="tx1"/>
                </a:solidFill>
                <a:latin typeface="+mn-lt"/>
                <a:ea typeface="+mn-ea"/>
                <a:cs typeface="+mn-cs"/>
              </a:rPr>
              <a:t> (skin-specific), regenerating islet-derived 3-alpha (REG3α, gut-specific), and suppressor of </a:t>
            </a:r>
            <a:r>
              <a:rPr lang="en-US" sz="1200" b="0" i="0" kern="1200" dirty="0" err="1" smtClean="0">
                <a:solidFill>
                  <a:schemeClr val="tx1"/>
                </a:solidFill>
                <a:latin typeface="+mn-lt"/>
                <a:ea typeface="+mn-ea"/>
                <a:cs typeface="+mn-cs"/>
              </a:rPr>
              <a:t>tumorigenicity</a:t>
            </a:r>
            <a:r>
              <a:rPr lang="en-US" sz="1200" b="0" i="0" kern="1200" dirty="0" smtClean="0">
                <a:solidFill>
                  <a:schemeClr val="tx1"/>
                </a:solidFill>
                <a:latin typeface="+mn-lt"/>
                <a:ea typeface="+mn-ea"/>
                <a:cs typeface="+mn-cs"/>
              </a:rPr>
              <a:t> 2 (ST2, a member of the IL-1 receptor family, binding IL-33) have been shown to be biomarkers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175</a:t>
            </a:fld>
            <a:endParaRPr lang="tr-TR"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p:txBody>
          <a:bodyPr/>
          <a:lstStyle/>
          <a:p>
            <a:pPr>
              <a:defRPr/>
            </a:pPr>
            <a:fld id="{0D25EE03-0922-4B32-A819-6EC56BF2C2E8}" type="slidenum">
              <a:rPr lang="en-US" smtClean="0"/>
              <a:pPr>
                <a:defRPr/>
              </a:pPr>
              <a:t>176</a:t>
            </a:fld>
            <a:endParaRPr lang="en-US" dirty="0" smtClean="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 Skin is the most frequently involved organ.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p:txBody>
          <a:bodyPr/>
          <a:lstStyle/>
          <a:p>
            <a:pPr>
              <a:defRPr/>
            </a:pPr>
            <a:fld id="{10FCDF02-1F30-45DD-A1E2-A3DECAA91AB8}" type="slidenum">
              <a:rPr lang="en-US" smtClean="0"/>
              <a:pPr>
                <a:defRPr/>
              </a:pPr>
              <a:t>177</a:t>
            </a:fld>
            <a:endParaRPr lang="en-US" dirty="0"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C. GLEEVEC</a:t>
            </a:r>
            <a:r>
              <a:rPr lang="en-US" baseline="30000" smtClean="0">
                <a:latin typeface="Arial" charset="0"/>
                <a:cs typeface="Arial" charset="0"/>
              </a:rPr>
              <a:t>®</a:t>
            </a:r>
            <a:r>
              <a:rPr lang="en-US" smtClean="0">
                <a:latin typeface="Arial" charset="0"/>
                <a:cs typeface="Arial" charset="0"/>
              </a:rPr>
              <a:t> is being used for severe sclerodermal changes.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p:txBody>
          <a:bodyPr/>
          <a:lstStyle/>
          <a:p>
            <a:pPr>
              <a:defRPr/>
            </a:pPr>
            <a:fld id="{9B915C91-E418-43A3-A656-45C1F68A286A}" type="slidenum">
              <a:rPr lang="en-US" smtClean="0"/>
              <a:pPr>
                <a:defRPr/>
              </a:pPr>
              <a:t>178</a:t>
            </a:fld>
            <a:endParaRPr lang="en-US" dirty="0"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B. Moderate: the lung score of 1 pushes the person to the next level even if everything else is resolving.</a:t>
            </a:r>
          </a:p>
          <a:p>
            <a:pPr eaLnBrk="1" hangingPunct="1"/>
            <a:endParaRPr lang="en-US" smtClean="0">
              <a:latin typeface="Arial" charset="0"/>
              <a:cs typeface="Arial" charset="0"/>
            </a:endParaRPr>
          </a:p>
          <a:p>
            <a:pPr eaLnBrk="1" hangingPunct="1"/>
            <a:r>
              <a:rPr lang="en-US" smtClean="0">
                <a:latin typeface="Arial" charset="0"/>
                <a:cs typeface="Arial" charset="0"/>
              </a:rPr>
              <a:t>Moderate: 1 organ site with significant disability (score 2)</a:t>
            </a:r>
          </a:p>
          <a:p>
            <a:pPr eaLnBrk="1" hangingPunct="1">
              <a:buFont typeface="Wingdings" pitchFamily="2" charset="2"/>
              <a:buChar char="Ø"/>
            </a:pPr>
            <a:r>
              <a:rPr lang="en-US" smtClean="0">
                <a:latin typeface="Arial" charset="0"/>
                <a:cs typeface="Arial" charset="0"/>
              </a:rPr>
              <a:t>3 organ sites affected (minimal impairment: score 1)</a:t>
            </a:r>
          </a:p>
          <a:p>
            <a:pPr eaLnBrk="1" hangingPunct="1">
              <a:buFont typeface="Wingdings" pitchFamily="2" charset="2"/>
              <a:buChar char="Ø"/>
            </a:pPr>
            <a:r>
              <a:rPr lang="en-US" smtClean="0">
                <a:latin typeface="Arial" charset="0"/>
                <a:cs typeface="Arial" charset="0"/>
              </a:rPr>
              <a:t>Lung score 1</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p>
            <a:pPr>
              <a:defRPr/>
            </a:pPr>
            <a:fld id="{1A55143F-B5AF-4B2C-BB67-8130E64D5EC8}" type="slidenum">
              <a:rPr lang="en-US" smtClean="0"/>
              <a:pPr>
                <a:defRPr/>
              </a:pPr>
              <a:t>179</a:t>
            </a:fld>
            <a:endParaRPr lang="en-US" dirty="0" smtClean="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A. Mild</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a:ln/>
        </p:spPr>
      </p:sp>
      <p:sp>
        <p:nvSpPr>
          <p:cNvPr id="201731" name="Notes Placeholder 2"/>
          <p:cNvSpPr>
            <a:spLocks noGrp="1"/>
          </p:cNvSpPr>
          <p:nvPr>
            <p:ph type="body" idx="1"/>
          </p:nvPr>
        </p:nvSpPr>
        <p:spPr>
          <a:noFill/>
          <a:ln/>
        </p:spPr>
        <p:txBody>
          <a:bodyPr/>
          <a:lstStyle/>
          <a:p>
            <a:r>
              <a:rPr lang="en-US" smtClean="0">
                <a:latin typeface="Arial" charset="0"/>
                <a:cs typeface="Arial" charset="0"/>
              </a:rPr>
              <a:t>C. Quiescent</a:t>
            </a:r>
          </a:p>
          <a:p>
            <a:endParaRPr lang="en-US"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F7A84241-70E1-49B3-8B94-EBBCBBA5000A}" type="slidenum">
              <a:rPr lang="en-US" smtClean="0"/>
              <a:pPr>
                <a:defRPr/>
              </a:pPr>
              <a:t>180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7889" y="508828"/>
            <a:ext cx="3776219"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subTitle" idx="4"/>
          </p:nvPr>
        </p:nvSpPr>
        <p:spPr>
          <a:xfrm>
            <a:off x="1828800" y="3840480"/>
            <a:ext cx="853440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31859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Başlık Slaydı">
    <p:spTree>
      <p:nvGrpSpPr>
        <p:cNvPr id="1" name=""/>
        <p:cNvGrpSpPr/>
        <p:nvPr/>
      </p:nvGrpSpPr>
      <p:grpSpPr>
        <a:xfrm>
          <a:off x="0" y="0"/>
          <a:ext cx="0" cy="0"/>
          <a:chOff x="0" y="0"/>
          <a:chExt cx="0" cy="0"/>
        </a:xfrm>
      </p:grpSpPr>
      <p:sp>
        <p:nvSpPr>
          <p:cNvPr id="23" name="22 Dikdörtgen"/>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Dikdörtgen"/>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Dikdörtgen"/>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ikdörtgen"/>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Dikdörtgen"/>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29 Yuvarlatılmış Dikdörtgen"/>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30 Yuvarlatılmış Dikdörtgen"/>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Dikdörtgen"/>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Dikdörtgen"/>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Dikdörtgen"/>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Dikdörtgen"/>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Başlık"/>
          <p:cNvSpPr>
            <a:spLocks noGrp="1"/>
          </p:cNvSpPr>
          <p:nvPr>
            <p:ph type="ctrTitle"/>
          </p:nvPr>
        </p:nvSpPr>
        <p:spPr>
          <a:xfrm>
            <a:off x="609600" y="3194805"/>
            <a:ext cx="11277600" cy="677108"/>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609600" y="3899938"/>
            <a:ext cx="6604000" cy="369332"/>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8940800" y="4206240"/>
            <a:ext cx="1280160" cy="276999"/>
          </a:xfrm>
        </p:spPr>
        <p:txBody>
          <a:bodyPr/>
          <a:lstStyle/>
          <a:p>
            <a:fld id="{1D8BD707-D9CF-40AE-B4C6-C98DA3205C09}" type="datetimeFigureOut">
              <a:rPr lang="en-US" smtClean="0"/>
              <a:pPr/>
              <a:t>4/16/2017</a:t>
            </a:fld>
            <a:endParaRPr lang="en-US" dirty="0"/>
          </a:p>
        </p:txBody>
      </p:sp>
      <p:sp>
        <p:nvSpPr>
          <p:cNvPr id="17" name="16 Altbilgi Yer Tutucusu"/>
          <p:cNvSpPr>
            <a:spLocks noGrp="1"/>
          </p:cNvSpPr>
          <p:nvPr>
            <p:ph type="ftr" sz="quarter" idx="11"/>
          </p:nvPr>
        </p:nvSpPr>
        <p:spPr>
          <a:xfrm>
            <a:off x="7213600" y="4205288"/>
            <a:ext cx="1727200" cy="276999"/>
          </a:xfrm>
        </p:spPr>
        <p:txBody>
          <a:bodyPr/>
          <a:lstStyle/>
          <a:p>
            <a:endParaRPr lang="tr-TR" dirty="0"/>
          </a:p>
        </p:txBody>
      </p:sp>
      <p:sp>
        <p:nvSpPr>
          <p:cNvPr id="29" name="28 Slayt Numarası Yer Tutucusu"/>
          <p:cNvSpPr>
            <a:spLocks noGrp="1"/>
          </p:cNvSpPr>
          <p:nvPr>
            <p:ph type="sldNum" sz="quarter" idx="12"/>
          </p:nvPr>
        </p:nvSpPr>
        <p:spPr>
          <a:xfrm>
            <a:off x="11093451" y="1136"/>
            <a:ext cx="996949" cy="276999"/>
          </a:xfrm>
        </p:spPr>
        <p:txBody>
          <a:bodyPr/>
          <a:lstStyle>
            <a:lvl1pPr algn="r">
              <a:defRPr sz="1800">
                <a:solidFill>
                  <a:schemeClr val="bg1"/>
                </a:solidFill>
              </a:defRPr>
            </a:lvl1pPr>
          </a:lstStyle>
          <a:p>
            <a:fld id="{B6F15528-21DE-4FAA-801E-634DDDAF4B2B}"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1370147"/>
            <a:ext cx="10972800" cy="615553"/>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8778240" y="612648"/>
            <a:ext cx="1276352" cy="276999"/>
          </a:xfrm>
        </p:spPr>
        <p:txBody>
          <a:bodyPr/>
          <a:lstStyle/>
          <a:p>
            <a:fld id="{1D8BD707-D9CF-40AE-B4C6-C98DA3205C09}" type="datetimeFigureOut">
              <a:rPr lang="en-US" smtClean="0"/>
              <a:pPr/>
              <a:t>4/16/2017</a:t>
            </a:fld>
            <a:endParaRPr lang="en-US" dirty="0"/>
          </a:p>
        </p:txBody>
      </p:sp>
      <p:sp>
        <p:nvSpPr>
          <p:cNvPr id="4" name="3 Altbilgi Yer Tutucusu"/>
          <p:cNvSpPr>
            <a:spLocks noGrp="1"/>
          </p:cNvSpPr>
          <p:nvPr>
            <p:ph type="ftr" sz="quarter" idx="11"/>
          </p:nvPr>
        </p:nvSpPr>
        <p:spPr>
          <a:xfrm>
            <a:off x="7010400" y="612648"/>
            <a:ext cx="1767840" cy="276999"/>
          </a:xfrm>
        </p:spPr>
        <p:txBody>
          <a:bodyPr/>
          <a:lstStyle/>
          <a:p>
            <a:endParaRPr lang="tr-TR" dirty="0"/>
          </a:p>
        </p:txBody>
      </p:sp>
      <p:sp>
        <p:nvSpPr>
          <p:cNvPr id="5" name="4 Slayt Numarası Yer Tutucusu"/>
          <p:cNvSpPr>
            <a:spLocks noGrp="1"/>
          </p:cNvSpPr>
          <p:nvPr>
            <p:ph type="sldNum" sz="quarter" idx="12"/>
          </p:nvPr>
        </p:nvSpPr>
        <p:spPr>
          <a:xfrm>
            <a:off x="10899648" y="2272"/>
            <a:ext cx="1016000" cy="276999"/>
          </a:xfrm>
        </p:spPr>
        <p:txBody>
          <a:bodyPr/>
          <a:lstStyle/>
          <a:p>
            <a:fld id="{B6F15528-21DE-4FAA-801E-634DDDAF4B2B}"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609600" y="2249425"/>
            <a:ext cx="5384800" cy="1431161"/>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6197600" y="2249425"/>
            <a:ext cx="5384800" cy="1431161"/>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4/16/2017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0912" y="508828"/>
            <a:ext cx="10930191" cy="615553"/>
          </a:xfrm>
          <a:prstGeom prst="rect">
            <a:avLst/>
          </a:prstGeom>
        </p:spPr>
        <p:txBody>
          <a:bodyPr wrap="square" lIns="0" tIns="0" rIns="0" bIns="0">
            <a:spAutoFit/>
          </a:bodyPr>
          <a:lstStyle>
            <a:lvl1pPr>
              <a:defRPr sz="4000" b="1" i="0">
                <a:solidFill>
                  <a:srgbClr val="31859C"/>
                </a:solidFill>
                <a:latin typeface="Calibri"/>
                <a:cs typeface="Calibri"/>
              </a:defRPr>
            </a:lvl1pPr>
          </a:lstStyle>
          <a:p>
            <a:endParaRPr/>
          </a:p>
        </p:txBody>
      </p:sp>
      <p:sp>
        <p:nvSpPr>
          <p:cNvPr id="3" name="Holder 3"/>
          <p:cNvSpPr>
            <a:spLocks noGrp="1"/>
          </p:cNvSpPr>
          <p:nvPr>
            <p:ph type="body" idx="1"/>
          </p:nvPr>
        </p:nvSpPr>
        <p:spPr>
          <a:xfrm>
            <a:off x="414097" y="1643379"/>
            <a:ext cx="10798811" cy="40011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6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6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4/16/2017</a:t>
            </a:fld>
            <a:endParaRPr lang="en-US"/>
          </a:p>
        </p:txBody>
      </p:sp>
      <p:sp>
        <p:nvSpPr>
          <p:cNvPr id="6" name="Holder 6"/>
          <p:cNvSpPr>
            <a:spLocks noGrp="1"/>
          </p:cNvSpPr>
          <p:nvPr>
            <p:ph type="sldNum" sz="quarter" idx="7"/>
          </p:nvPr>
        </p:nvSpPr>
        <p:spPr>
          <a:xfrm>
            <a:off x="8778240" y="637796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1" r:id="rId6"/>
    <p:sldLayoutId id="2147483672" r:id="rId7"/>
    <p:sldLayoutId id="2147483673" r:id="rId8"/>
    <p:sldLayoutId id="2147483674"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jpeg"/></Relationships>
</file>

<file path=ppt/slides/_rels/slide7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70.jpeg"/></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8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png"/></Relationships>
</file>

<file path=ppt/slides/_rels/slide9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84.jpeg"/></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jpeg"/></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91.jpeg"/><Relationship Id="rId4" Type="http://schemas.openxmlformats.org/officeDocument/2006/relationships/image" Target="../media/image90.jpeg"/></Relationships>
</file>

<file path=ppt/slides/_rels/slide9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93.jpeg"/></Relationships>
</file>

<file path=ppt/slides/_rels/slide9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96.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98.x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08.jpeg"/></Relationships>
</file>

<file path=ppt/slides/_rels/slide10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0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6.xml"/><Relationship Id="rId5" Type="http://schemas.openxmlformats.org/officeDocument/2006/relationships/image" Target="../media/image116.png"/><Relationship Id="rId4" Type="http://schemas.openxmlformats.org/officeDocument/2006/relationships/image" Target="../media/image115.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19.jpeg"/><Relationship Id="rId4" Type="http://schemas.openxmlformats.org/officeDocument/2006/relationships/image" Target="../media/image11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125.jpeg"/><Relationship Id="rId4" Type="http://schemas.openxmlformats.org/officeDocument/2006/relationships/image" Target="../media/image124.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hyperlink" Target="https://www.uptodate.com/contents/rituximab-drug-information?source=see_link"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62.xml"/><Relationship Id="rId1" Type="http://schemas.openxmlformats.org/officeDocument/2006/relationships/slideLayout" Target="../slideLayouts/slideLayout8.xml"/><Relationship Id="rId5" Type="http://schemas.openxmlformats.org/officeDocument/2006/relationships/image" Target="../media/image129.jpeg"/><Relationship Id="rId4" Type="http://schemas.openxmlformats.org/officeDocument/2006/relationships/image" Target="../media/image128.jpeg"/></Relationships>
</file>

<file path=ppt/slides/_rels/slide12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125.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137.png"/></Relationships>
</file>

<file path=ppt/slides/_rels/slide127.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png"/><Relationship Id="rId7" Type="http://schemas.openxmlformats.org/officeDocument/2006/relationships/image" Target="../media/image142.png"/><Relationship Id="rId12" Type="http://schemas.openxmlformats.org/officeDocument/2006/relationships/image" Target="../media/image147.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141.png"/><Relationship Id="rId11" Type="http://schemas.openxmlformats.org/officeDocument/2006/relationships/image" Target="../media/image146.pn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png"/><Relationship Id="rId14" Type="http://schemas.openxmlformats.org/officeDocument/2006/relationships/image" Target="../media/image149.jpeg"/></Relationships>
</file>

<file path=ppt/slides/_rels/slide12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51.png"/></Relationships>
</file>

<file path=ppt/slides/_rels/slide129.xml.rels><?xml version="1.0" encoding="UTF-8" standalone="yes"?>
<Relationships xmlns="http://schemas.openxmlformats.org/package/2006/relationships"><Relationship Id="rId3" Type="http://schemas.openxmlformats.org/officeDocument/2006/relationships/image" Target="../media/image152.gif"/><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160.jpeg"/></Relationships>
</file>

<file path=ppt/slides/_rels/slide142.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9.jpe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63.jpeg"/><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1.xml"/><Relationship Id="rId4" Type="http://schemas.openxmlformats.org/officeDocument/2006/relationships/image" Target="../media/image166.jpe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93.xml"/><Relationship Id="rId1" Type="http://schemas.openxmlformats.org/officeDocument/2006/relationships/slideLayout" Target="../slideLayouts/slideLayout8.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 Başlık"/>
          <p:cNvSpPr>
            <a:spLocks noGrp="1"/>
          </p:cNvSpPr>
          <p:nvPr>
            <p:ph type="subTitle" idx="1"/>
          </p:nvPr>
        </p:nvSpPr>
        <p:spPr/>
        <p:txBody>
          <a:bodyPr>
            <a:normAutofit/>
          </a:bodyPr>
          <a:lstStyle/>
          <a:p>
            <a:pPr algn="r"/>
            <a:r>
              <a:rPr lang="tr-TR" dirty="0" smtClean="0">
                <a:latin typeface="Calibri" pitchFamily="34" charset="0"/>
              </a:rPr>
              <a:t>Mustafa CETIN</a:t>
            </a:r>
            <a:endParaRPr lang="tr-TR" dirty="0">
              <a:latin typeface="Calibri" pitchFamily="34" charset="0"/>
            </a:endParaRPr>
          </a:p>
        </p:txBody>
      </p:sp>
      <p:sp>
        <p:nvSpPr>
          <p:cNvPr id="5" name="4 Başlık"/>
          <p:cNvSpPr>
            <a:spLocks noGrp="1"/>
          </p:cNvSpPr>
          <p:nvPr>
            <p:ph type="ctrTitle"/>
          </p:nvPr>
        </p:nvSpPr>
        <p:spPr>
          <a:xfrm>
            <a:off x="685800" y="1143000"/>
            <a:ext cx="11277600" cy="1926361"/>
          </a:xfrm>
        </p:spPr>
        <p:txBody>
          <a:bodyPr/>
          <a:lstStyle/>
          <a:p>
            <a:pPr>
              <a:lnSpc>
                <a:spcPct val="150000"/>
              </a:lnSpc>
            </a:pPr>
            <a:r>
              <a:rPr lang="tr-TR" dirty="0" smtClean="0">
                <a:latin typeface="Arial Black" pitchFamily="34" charset="0"/>
                <a:cs typeface="Aharoni" pitchFamily="2" charset="-79"/>
              </a:rPr>
              <a:t>GRAFT VERSUS </a:t>
            </a:r>
            <a:r>
              <a:rPr lang="tr-TR" dirty="0" smtClean="0">
                <a:latin typeface="Arial Black" pitchFamily="34" charset="0"/>
                <a:cs typeface="Aharoni" pitchFamily="2" charset="-79"/>
              </a:rPr>
              <a:t>HOST </a:t>
            </a:r>
            <a:r>
              <a:rPr lang="tr-TR" dirty="0" smtClean="0">
                <a:latin typeface="Arial Black" pitchFamily="34" charset="0"/>
                <a:cs typeface="Aharoni" pitchFamily="2" charset="-79"/>
              </a:rPr>
              <a:t>DİSEASE</a:t>
            </a:r>
            <a:br>
              <a:rPr lang="tr-TR" dirty="0" smtClean="0">
                <a:latin typeface="Arial Black" pitchFamily="34" charset="0"/>
                <a:cs typeface="Aharoni" pitchFamily="2" charset="-79"/>
              </a:rPr>
            </a:b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6400801" y="4114800"/>
            <a:ext cx="5499100" cy="1524000"/>
          </a:xfrm>
          <a:prstGeom prst="rect">
            <a:avLst/>
          </a:prstGeom>
          <a:noFill/>
          <a:ln w="9525">
            <a:solidFill>
              <a:schemeClr val="accent2">
                <a:lumMod val="75000"/>
              </a:schemeClr>
            </a:solid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1219201" y="4572000"/>
            <a:ext cx="5397500" cy="1600200"/>
          </a:xfrm>
          <a:prstGeom prst="rect">
            <a:avLst/>
          </a:prstGeom>
          <a:noFill/>
          <a:ln w="9525">
            <a:solidFill>
              <a:schemeClr val="accent2">
                <a:lumMod val="75000"/>
              </a:schemeClr>
            </a:solid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6096001" y="2438400"/>
            <a:ext cx="5168900" cy="1676400"/>
          </a:xfrm>
          <a:prstGeom prst="rect">
            <a:avLst/>
          </a:prstGeom>
          <a:noFill/>
          <a:ln w="9525">
            <a:solidFill>
              <a:schemeClr val="accent2">
                <a:lumMod val="75000"/>
              </a:schemeClr>
            </a:solidFill>
            <a:miter lim="800000"/>
            <a:headEnd/>
            <a:tailEnd/>
          </a:ln>
        </p:spPr>
      </p:pic>
      <p:pic>
        <p:nvPicPr>
          <p:cNvPr id="144388" name="Picture 4"/>
          <p:cNvPicPr>
            <a:picLocks noChangeAspect="1" noChangeArrowheads="1"/>
          </p:cNvPicPr>
          <p:nvPr/>
        </p:nvPicPr>
        <p:blipFill>
          <a:blip r:embed="rId5" cstate="print"/>
          <a:srcRect/>
          <a:stretch>
            <a:fillRect/>
          </a:stretch>
        </p:blipFill>
        <p:spPr bwMode="auto">
          <a:xfrm>
            <a:off x="914400" y="3048001"/>
            <a:ext cx="5486400" cy="1628775"/>
          </a:xfrm>
          <a:prstGeom prst="rect">
            <a:avLst/>
          </a:prstGeom>
          <a:noFill/>
          <a:ln w="9525">
            <a:solidFill>
              <a:schemeClr val="accent2">
                <a:lumMod val="75000"/>
              </a:schemeClr>
            </a:solidFill>
            <a:miter lim="800000"/>
            <a:headEnd/>
            <a:tailEnd/>
          </a:ln>
        </p:spPr>
      </p:pic>
      <p:sp>
        <p:nvSpPr>
          <p:cNvPr id="2" name="1 Başlık"/>
          <p:cNvSpPr txBox="1">
            <a:spLocks/>
          </p:cNvSpPr>
          <p:nvPr/>
        </p:nvSpPr>
        <p:spPr>
          <a:xfrm>
            <a:off x="609600" y="274321"/>
            <a:ext cx="10972800" cy="276999"/>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mj-lt"/>
              <a:ea typeface="+mj-ea"/>
              <a:cs typeface="+mj-cs"/>
            </a:endParaRPr>
          </a:p>
        </p:txBody>
      </p:sp>
      <p:sp>
        <p:nvSpPr>
          <p:cNvPr id="3" name="2 Başlık"/>
          <p:cNvSpPr>
            <a:spLocks noGrp="1"/>
          </p:cNvSpPr>
          <p:nvPr>
            <p:ph type="title"/>
          </p:nvPr>
        </p:nvSpPr>
        <p:spPr>
          <a:xfrm>
            <a:off x="711200" y="533401"/>
            <a:ext cx="10972800" cy="984885"/>
          </a:xfrm>
        </p:spPr>
        <p:txBody>
          <a:bodyPr>
            <a:normAutofit/>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accent4"/>
                </a:solidFill>
              </a:rPr>
              <a:t>high-dose therapy and stem cell transplantation</a:t>
            </a:r>
            <a:endParaRPr lang="tr-TR" sz="2800" dirty="0">
              <a:solidFill>
                <a:schemeClr val="accent4"/>
              </a:solidFill>
            </a:endParaRPr>
          </a:p>
        </p:txBody>
      </p:sp>
      <p:pic>
        <p:nvPicPr>
          <p:cNvPr id="3074" name="Picture 2"/>
          <p:cNvPicPr>
            <a:picLocks noChangeAspect="1" noChangeArrowheads="1"/>
          </p:cNvPicPr>
          <p:nvPr/>
        </p:nvPicPr>
        <p:blipFill>
          <a:blip r:embed="rId6" cstate="print"/>
          <a:srcRect/>
          <a:stretch>
            <a:fillRect/>
          </a:stretch>
        </p:blipFill>
        <p:spPr bwMode="auto">
          <a:xfrm>
            <a:off x="609600" y="1600200"/>
            <a:ext cx="5486400" cy="1447800"/>
          </a:xfrm>
          <a:prstGeom prst="rect">
            <a:avLst/>
          </a:prstGeom>
          <a:noFill/>
          <a:ln w="9525">
            <a:solidFill>
              <a:schemeClr val="accent2">
                <a:lumMod val="75000"/>
              </a:schemeClr>
            </a:solidFill>
            <a:miter lim="800000"/>
            <a:headEnd/>
            <a:tailEnd/>
          </a:ln>
        </p:spPr>
      </p:pic>
      <p:cxnSp>
        <p:nvCxnSpPr>
          <p:cNvPr id="10" name="9 Dirsek Bağlayıcısı"/>
          <p:cNvCxnSpPr/>
          <p:nvPr/>
        </p:nvCxnSpPr>
        <p:spPr>
          <a:xfrm>
            <a:off x="7010400" y="6096000"/>
            <a:ext cx="914400" cy="4572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8026400" y="6260069"/>
            <a:ext cx="3860800" cy="461665"/>
          </a:xfrm>
          <a:prstGeom prst="rect">
            <a:avLst/>
          </a:prstGeom>
          <a:noFill/>
        </p:spPr>
        <p:txBody>
          <a:bodyPr wrap="square" rtlCol="0">
            <a:spAutoFit/>
          </a:bodyPr>
          <a:lstStyle/>
          <a:p>
            <a:r>
              <a:rPr lang="tr-TR" sz="2400" b="1" dirty="0" smtClean="0">
                <a:solidFill>
                  <a:srgbClr val="C00000"/>
                </a:solidFill>
                <a:latin typeface="+mj-lt"/>
              </a:rPr>
              <a:t>LATE EFFECTS  …..</a:t>
            </a:r>
            <a:endParaRPr lang="tr-TR" sz="2400" b="1" dirty="0">
              <a:solidFill>
                <a:srgbClr val="C0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Başlık"/>
          <p:cNvSpPr txBox="1">
            <a:spLocks/>
          </p:cNvSpPr>
          <p:nvPr/>
        </p:nvSpPr>
        <p:spPr>
          <a:xfrm>
            <a:off x="508000" y="762001"/>
            <a:ext cx="10972800" cy="685799"/>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Acute</a:t>
            </a:r>
            <a:r>
              <a:rPr kumimoji="0" lang="tr-TR" sz="2400" b="1" i="0" u="none" strike="noStrike" kern="1200" cap="none" spc="0" normalizeH="0" noProof="0" dirty="0" smtClean="0">
                <a:ln>
                  <a:noFill/>
                </a:ln>
                <a:solidFill>
                  <a:schemeClr val="accent4"/>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cxnSp>
        <p:nvCxnSpPr>
          <p:cNvPr id="20" name="19 Düz Bağlayıcı"/>
          <p:cNvCxnSpPr/>
          <p:nvPr/>
        </p:nvCxnSpPr>
        <p:spPr>
          <a:xfrm>
            <a:off x="1219200" y="4572000"/>
            <a:ext cx="9550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219200" y="6400801"/>
            <a:ext cx="9855200" cy="1"/>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524000" y="5385099"/>
            <a:ext cx="1219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4064000" y="1676400"/>
            <a:ext cx="3251200" cy="259080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1" name="10 Dikdörtgen"/>
          <p:cNvSpPr/>
          <p:nvPr/>
        </p:nvSpPr>
        <p:spPr>
          <a:xfrm>
            <a:off x="1117600" y="4495801"/>
            <a:ext cx="10058400" cy="1477328"/>
          </a:xfrm>
          <a:prstGeom prst="rect">
            <a:avLst/>
          </a:prstGeom>
        </p:spPr>
        <p:txBody>
          <a:bodyPr wrap="square">
            <a:spAutoFit/>
          </a:bodyPr>
          <a:lstStyle/>
          <a:p>
            <a:pPr algn="ctr">
              <a:lnSpc>
                <a:spcPct val="150000"/>
              </a:lnSpc>
            </a:pPr>
            <a:r>
              <a:rPr lang="en-US" sz="2000" dirty="0" smtClean="0">
                <a:latin typeface="+mj-lt"/>
              </a:rPr>
              <a:t>GVHD occurs when immune cells transplanted from</a:t>
            </a:r>
            <a:endParaRPr lang="tr-TR" sz="2000" dirty="0" smtClean="0">
              <a:latin typeface="+mj-lt"/>
            </a:endParaRPr>
          </a:p>
          <a:p>
            <a:pPr algn="ctr">
              <a:lnSpc>
                <a:spcPct val="150000"/>
              </a:lnSpc>
            </a:pPr>
            <a:r>
              <a:rPr lang="en-US" sz="2000" dirty="0" smtClean="0">
                <a:latin typeface="+mj-lt"/>
              </a:rPr>
              <a:t> a non-identical donor (the graft) recognize the transplant recipient (the host) as foreign, thereby initiating an immune reaction that causes disease in the transplant recipient</a:t>
            </a:r>
            <a:endParaRPr lang="tr-TR" sz="2000"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Başlık"/>
          <p:cNvSpPr txBox="1">
            <a:spLocks/>
          </p:cNvSpPr>
          <p:nvPr/>
        </p:nvSpPr>
        <p:spPr>
          <a:xfrm>
            <a:off x="508000" y="762001"/>
            <a:ext cx="10972800" cy="685799"/>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Acute</a:t>
            </a:r>
            <a:r>
              <a:rPr kumimoji="0" lang="tr-TR" sz="2400" b="1" i="0" u="none" strike="noStrike" kern="1200" cap="none" spc="0" normalizeH="0" noProof="0" dirty="0" smtClean="0">
                <a:ln>
                  <a:noFill/>
                </a:ln>
                <a:solidFill>
                  <a:schemeClr val="accent4"/>
                </a:solidFill>
                <a:effectLst/>
                <a:uLnTx/>
                <a:uFillTx/>
                <a:latin typeface="+mj-lt"/>
                <a:ea typeface="+mj-ea"/>
                <a:cs typeface="+mj-cs"/>
              </a:rPr>
              <a:t> GRAFT VERSUS HOST DISEASE</a:t>
            </a: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cxnSp>
        <p:nvCxnSpPr>
          <p:cNvPr id="20" name="19 Düz Bağlayıcı"/>
          <p:cNvCxnSpPr/>
          <p:nvPr/>
        </p:nvCxnSpPr>
        <p:spPr>
          <a:xfrm>
            <a:off x="1930400" y="4495800"/>
            <a:ext cx="8432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727200" y="6172200"/>
            <a:ext cx="8636000" cy="2"/>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524000" y="5385099"/>
            <a:ext cx="1219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Oval"/>
          <p:cNvSpPr/>
          <p:nvPr/>
        </p:nvSpPr>
        <p:spPr>
          <a:xfrm>
            <a:off x="4064000" y="1676400"/>
            <a:ext cx="3327400" cy="259080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2" name="11 Dikdörtgen"/>
          <p:cNvSpPr/>
          <p:nvPr/>
        </p:nvSpPr>
        <p:spPr>
          <a:xfrm>
            <a:off x="812800" y="4648200"/>
            <a:ext cx="11074400" cy="1351652"/>
          </a:xfrm>
          <a:prstGeom prst="rect">
            <a:avLst/>
          </a:prstGeom>
        </p:spPr>
        <p:txBody>
          <a:bodyPr wrap="square">
            <a:spAutoFit/>
          </a:bodyPr>
          <a:lstStyle/>
          <a:p>
            <a:pPr marL="447040" indent="-342900">
              <a:lnSpc>
                <a:spcPct val="100000"/>
              </a:lnSpc>
              <a:spcBef>
                <a:spcPts val="755"/>
              </a:spcBef>
              <a:tabLst>
                <a:tab pos="447675" algn="l"/>
                <a:tab pos="448309" algn="l"/>
              </a:tabLst>
            </a:pPr>
            <a:r>
              <a:rPr lang="en-US" sz="2200" spc="-5" dirty="0" smtClean="0">
                <a:latin typeface="+mj-lt"/>
              </a:rPr>
              <a:t>Historically, it was divided based on the timing of</a:t>
            </a:r>
            <a:r>
              <a:rPr lang="en-US" sz="2200" spc="105" dirty="0" smtClean="0">
                <a:latin typeface="+mj-lt"/>
              </a:rPr>
              <a:t> </a:t>
            </a:r>
            <a:r>
              <a:rPr lang="en-US" sz="2200" spc="-5" dirty="0" smtClean="0">
                <a:latin typeface="+mj-lt"/>
              </a:rPr>
              <a:t>occurrence</a:t>
            </a:r>
          </a:p>
          <a:p>
            <a:pPr marL="1247140" lvl="1" indent="-228600">
              <a:lnSpc>
                <a:spcPct val="100000"/>
              </a:lnSpc>
              <a:spcBef>
                <a:spcPts val="894"/>
              </a:spcBef>
              <a:buChar char="•"/>
              <a:tabLst>
                <a:tab pos="1247775" algn="l"/>
                <a:tab pos="1248410" algn="l"/>
              </a:tabLst>
            </a:pPr>
            <a:r>
              <a:rPr lang="tr-TR" sz="2200" dirty="0" smtClean="0">
                <a:latin typeface="+mj-lt"/>
                <a:cs typeface="Arial"/>
              </a:rPr>
              <a:t> </a:t>
            </a:r>
            <a:r>
              <a:rPr lang="en-US" sz="2200" b="1" dirty="0" smtClean="0">
                <a:solidFill>
                  <a:srgbClr val="FF0000"/>
                </a:solidFill>
                <a:latin typeface="+mj-lt"/>
                <a:cs typeface="Arial"/>
              </a:rPr>
              <a:t>Acute – </a:t>
            </a:r>
            <a:r>
              <a:rPr lang="en-US" sz="2200" b="1" spc="-5" dirty="0" smtClean="0">
                <a:solidFill>
                  <a:srgbClr val="FF0000"/>
                </a:solidFill>
                <a:latin typeface="+mj-lt"/>
                <a:cs typeface="Arial"/>
              </a:rPr>
              <a:t>within the </a:t>
            </a:r>
            <a:r>
              <a:rPr lang="en-US" sz="2200" b="1" dirty="0" smtClean="0">
                <a:solidFill>
                  <a:srgbClr val="FF0000"/>
                </a:solidFill>
                <a:latin typeface="+mj-lt"/>
                <a:cs typeface="Arial"/>
              </a:rPr>
              <a:t>first 100</a:t>
            </a:r>
            <a:r>
              <a:rPr lang="en-US" sz="2200" b="1" spc="-135" dirty="0" smtClean="0">
                <a:solidFill>
                  <a:srgbClr val="FF0000"/>
                </a:solidFill>
                <a:latin typeface="+mj-lt"/>
                <a:cs typeface="Arial"/>
              </a:rPr>
              <a:t> </a:t>
            </a:r>
            <a:r>
              <a:rPr lang="en-US" sz="2200" b="1" spc="-5" dirty="0" smtClean="0">
                <a:solidFill>
                  <a:srgbClr val="FF0000"/>
                </a:solidFill>
                <a:latin typeface="+mj-lt"/>
                <a:cs typeface="Arial"/>
              </a:rPr>
              <a:t>days</a:t>
            </a:r>
            <a:endParaRPr lang="en-US" sz="2200" b="1" dirty="0" smtClean="0">
              <a:solidFill>
                <a:srgbClr val="FF0000"/>
              </a:solidFill>
              <a:latin typeface="+mj-lt"/>
              <a:cs typeface="Arial"/>
            </a:endParaRPr>
          </a:p>
          <a:p>
            <a:pPr marL="1246505" lvl="1" indent="-228600">
              <a:lnSpc>
                <a:spcPct val="100000"/>
              </a:lnSpc>
              <a:spcBef>
                <a:spcPts val="960"/>
              </a:spcBef>
              <a:buChar char="•"/>
              <a:tabLst>
                <a:tab pos="1247140" algn="l"/>
                <a:tab pos="1247775" algn="l"/>
              </a:tabLst>
            </a:pPr>
            <a:r>
              <a:rPr lang="en-US" sz="2200" b="1" dirty="0" smtClean="0">
                <a:solidFill>
                  <a:srgbClr val="FF0000"/>
                </a:solidFill>
                <a:latin typeface="+mj-lt"/>
                <a:cs typeface="Arial"/>
              </a:rPr>
              <a:t> Chronic – </a:t>
            </a:r>
            <a:r>
              <a:rPr lang="en-US" sz="2200" b="1" spc="-5" dirty="0" smtClean="0">
                <a:solidFill>
                  <a:srgbClr val="FF0000"/>
                </a:solidFill>
                <a:latin typeface="+mj-lt"/>
                <a:cs typeface="Arial"/>
              </a:rPr>
              <a:t>after </a:t>
            </a:r>
            <a:r>
              <a:rPr lang="en-US" sz="2200" b="1" dirty="0" smtClean="0">
                <a:solidFill>
                  <a:srgbClr val="FF0000"/>
                </a:solidFill>
                <a:latin typeface="+mj-lt"/>
                <a:cs typeface="Arial"/>
              </a:rPr>
              <a:t>first 100</a:t>
            </a:r>
            <a:r>
              <a:rPr lang="en-US" sz="2200" b="1" spc="-160" dirty="0" smtClean="0">
                <a:solidFill>
                  <a:srgbClr val="FF0000"/>
                </a:solidFill>
                <a:latin typeface="+mj-lt"/>
                <a:cs typeface="Arial"/>
              </a:rPr>
              <a:t> </a:t>
            </a:r>
            <a:r>
              <a:rPr lang="en-US" sz="2200" b="1" spc="-5" dirty="0" smtClean="0">
                <a:solidFill>
                  <a:srgbClr val="FF0000"/>
                </a:solidFill>
                <a:latin typeface="+mj-lt"/>
                <a:cs typeface="Arial"/>
              </a:rPr>
              <a:t>days</a:t>
            </a:r>
            <a:endParaRPr lang="en-US" sz="2200" b="1" dirty="0">
              <a:solidFill>
                <a:srgbClr val="FF0000"/>
              </a:solidFill>
              <a:latin typeface="+mj-lt"/>
              <a:cs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06400" y="609601"/>
            <a:ext cx="10972800" cy="678301"/>
          </a:xfrm>
          <a:prstGeom prst="rect">
            <a:avLst/>
          </a:prstGeom>
        </p:spPr>
        <p:txBody>
          <a:bodyPr vert="horz" wrap="square" lIns="0" tIns="62141" rIns="0" bIns="0" rtlCol="0">
            <a:spAutoFit/>
          </a:bodyPr>
          <a:lstStyle/>
          <a:p>
            <a:pPr marL="225425">
              <a:lnSpc>
                <a:spcPct val="100000"/>
              </a:lnSpc>
            </a:pPr>
            <a:r>
              <a:rPr lang="en-US" dirty="0" smtClean="0"/>
              <a:t>The NIH </a:t>
            </a:r>
            <a:r>
              <a:rPr lang="en-US" sz="3200" dirty="0" smtClean="0"/>
              <a:t>consensus</a:t>
            </a:r>
            <a:r>
              <a:rPr lang="tr-TR" dirty="0" smtClean="0"/>
              <a:t>;</a:t>
            </a:r>
            <a:endParaRPr sz="4000" dirty="0"/>
          </a:p>
        </p:txBody>
      </p:sp>
      <p:sp>
        <p:nvSpPr>
          <p:cNvPr id="5" name="4 Dikdörtgen"/>
          <p:cNvSpPr/>
          <p:nvPr/>
        </p:nvSpPr>
        <p:spPr>
          <a:xfrm>
            <a:off x="812800" y="1219200"/>
            <a:ext cx="105664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1016000" y="1676400"/>
            <a:ext cx="10185400" cy="4762500"/>
          </a:xfrm>
          <a:prstGeom prst="rect">
            <a:avLst/>
          </a:prstGeom>
          <a:noFill/>
          <a:ln w="9525">
            <a:noFill/>
            <a:miter lim="800000"/>
            <a:headEnd/>
            <a:tailEnd/>
          </a:ln>
        </p:spPr>
      </p:pic>
      <p:sp>
        <p:nvSpPr>
          <p:cNvPr id="31" name="30 Dikdörtgen"/>
          <p:cNvSpPr/>
          <p:nvPr/>
        </p:nvSpPr>
        <p:spPr>
          <a:xfrm>
            <a:off x="7112000" y="4953000"/>
            <a:ext cx="47752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a:t>
            </a:r>
            <a:r>
              <a:rPr kumimoji="0" lang="tr-TR" sz="2400" b="1" i="0" u="none" strike="noStrike" kern="1200" cap="none" spc="0" normalizeH="0" noProof="0" dirty="0" smtClean="0">
                <a:ln>
                  <a:noFill/>
                </a:ln>
                <a:solidFill>
                  <a:schemeClr val="bg1"/>
                </a:solidFill>
                <a:effectLst/>
                <a:uLnTx/>
                <a:uFillTx/>
                <a:latin typeface="+mj-lt"/>
                <a:ea typeface="+mj-ea"/>
                <a:cs typeface="+mj-cs"/>
              </a:rPr>
              <a:t>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cxnSp>
        <p:nvCxnSpPr>
          <p:cNvPr id="20" name="19 Düz Bağlayıcı"/>
          <p:cNvCxnSpPr/>
          <p:nvPr/>
        </p:nvCxnSpPr>
        <p:spPr>
          <a:xfrm>
            <a:off x="1295400" y="1752600"/>
            <a:ext cx="9550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1371600" y="5715000"/>
            <a:ext cx="9855200" cy="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1524000" y="4851699"/>
            <a:ext cx="1219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63"/>
          <p:cNvSpPr txBox="1"/>
          <p:nvPr/>
        </p:nvSpPr>
        <p:spPr>
          <a:xfrm>
            <a:off x="838200" y="2075954"/>
            <a:ext cx="11074399" cy="3334246"/>
          </a:xfrm>
          <a:prstGeom prst="rect">
            <a:avLst/>
          </a:prstGeom>
        </p:spPr>
        <p:txBody>
          <a:bodyPr vert="horz" wrap="square" lIns="0" tIns="0" rIns="0" bIns="0" rtlCol="0">
            <a:spAutoFit/>
          </a:bodyPr>
          <a:lstStyle/>
          <a:p>
            <a:pPr marL="756285" marR="5080" lvl="1" indent="-286385">
              <a:lnSpc>
                <a:spcPct val="150000"/>
              </a:lnSpc>
              <a:spcBef>
                <a:spcPts val="1025"/>
              </a:spcBef>
              <a:buChar char="•"/>
              <a:tabLst>
                <a:tab pos="756285" algn="l"/>
                <a:tab pos="756920" algn="l"/>
                <a:tab pos="2853690" algn="l"/>
              </a:tabLst>
            </a:pPr>
            <a:r>
              <a:rPr lang="tr-TR" sz="2000" spc="-10" dirty="0" smtClean="0">
                <a:latin typeface="Arial"/>
                <a:cs typeface="Arial"/>
              </a:rPr>
              <a:t>Acute </a:t>
            </a:r>
            <a:r>
              <a:rPr sz="2000" spc="-10" dirty="0" smtClean="0">
                <a:latin typeface="Arial"/>
                <a:cs typeface="Arial"/>
              </a:rPr>
              <a:t>GVHD </a:t>
            </a:r>
            <a:r>
              <a:rPr sz="2000" spc="-5" dirty="0">
                <a:latin typeface="Arial"/>
                <a:cs typeface="Arial"/>
              </a:rPr>
              <a:t>occurs </a:t>
            </a:r>
            <a:endParaRPr lang="tr-TR" sz="2000" spc="-5" dirty="0" smtClean="0">
              <a:latin typeface="Arial"/>
              <a:cs typeface="Arial"/>
            </a:endParaRPr>
          </a:p>
          <a:p>
            <a:pPr marL="1213485" marR="5080" lvl="2" indent="-286385">
              <a:lnSpc>
                <a:spcPct val="150000"/>
              </a:lnSpc>
              <a:spcBef>
                <a:spcPts val="1025"/>
              </a:spcBef>
              <a:buClr>
                <a:srgbClr val="3366FF"/>
              </a:buClr>
              <a:buFont typeface="Wingdings" pitchFamily="2" charset="2"/>
              <a:buChar char="§"/>
              <a:tabLst>
                <a:tab pos="756285" algn="l"/>
                <a:tab pos="756920" algn="l"/>
                <a:tab pos="2853690" algn="l"/>
              </a:tabLst>
            </a:pPr>
            <a:r>
              <a:rPr lang="en-US" sz="2000" spc="-5" dirty="0" smtClean="0">
                <a:latin typeface="Arial"/>
                <a:cs typeface="Arial"/>
              </a:rPr>
              <a:t>in up to 40% of sibling donor recipients </a:t>
            </a:r>
          </a:p>
          <a:p>
            <a:pPr marL="1213485" marR="5080" lvl="2" indent="-286385">
              <a:lnSpc>
                <a:spcPct val="150000"/>
              </a:lnSpc>
              <a:spcBef>
                <a:spcPts val="1025"/>
              </a:spcBef>
              <a:buClr>
                <a:srgbClr val="3366FF"/>
              </a:buClr>
              <a:buFont typeface="Wingdings" pitchFamily="2" charset="2"/>
              <a:buChar char="§"/>
              <a:tabLst>
                <a:tab pos="756285" algn="l"/>
                <a:tab pos="756920" algn="l"/>
                <a:tab pos="2853690" algn="l"/>
              </a:tabLst>
            </a:pPr>
            <a:r>
              <a:rPr lang="en-US" sz="2000" spc="-5" dirty="0" smtClean="0">
                <a:latin typeface="Arial"/>
                <a:cs typeface="Arial"/>
              </a:rPr>
              <a:t>and up to 70%  of unrelated</a:t>
            </a:r>
            <a:r>
              <a:rPr lang="en-US" sz="2000" spc="45" dirty="0" smtClean="0">
                <a:latin typeface="Arial"/>
                <a:cs typeface="Arial"/>
              </a:rPr>
              <a:t> </a:t>
            </a:r>
            <a:r>
              <a:rPr lang="en-US" sz="2000" spc="-5" dirty="0" smtClean="0">
                <a:latin typeface="Arial"/>
                <a:cs typeface="Arial"/>
              </a:rPr>
              <a:t>donor recipients</a:t>
            </a:r>
            <a:endParaRPr lang="en-US" sz="2000" dirty="0" smtClean="0">
              <a:latin typeface="Arial"/>
              <a:cs typeface="Arial"/>
            </a:endParaRPr>
          </a:p>
          <a:p>
            <a:pPr marL="756285" lvl="1" indent="-286385">
              <a:lnSpc>
                <a:spcPct val="150000"/>
              </a:lnSpc>
              <a:spcBef>
                <a:spcPts val="650"/>
              </a:spcBef>
              <a:buChar char="•"/>
              <a:tabLst>
                <a:tab pos="756285" algn="l"/>
                <a:tab pos="756920" algn="l"/>
              </a:tabLst>
            </a:pPr>
            <a:r>
              <a:rPr lang="en-US" sz="2000" spc="-5" dirty="0" smtClean="0">
                <a:latin typeface="Arial"/>
                <a:cs typeface="Arial"/>
              </a:rPr>
              <a:t>Chronic </a:t>
            </a:r>
            <a:r>
              <a:rPr lang="en-US" sz="2000" spc="-10" dirty="0" smtClean="0">
                <a:latin typeface="Arial"/>
                <a:cs typeface="Arial"/>
              </a:rPr>
              <a:t>GVHD </a:t>
            </a:r>
            <a:r>
              <a:rPr lang="en-US" sz="2000" spc="-5" dirty="0" smtClean="0">
                <a:latin typeface="Arial"/>
                <a:cs typeface="Arial"/>
              </a:rPr>
              <a:t>occurs in</a:t>
            </a:r>
          </a:p>
          <a:p>
            <a:pPr marL="1213485" lvl="2" indent="-286385">
              <a:lnSpc>
                <a:spcPct val="150000"/>
              </a:lnSpc>
              <a:spcBef>
                <a:spcPts val="650"/>
              </a:spcBef>
              <a:buClr>
                <a:srgbClr val="3366FF"/>
              </a:buClr>
              <a:buFont typeface="Wingdings" pitchFamily="2" charset="2"/>
              <a:buChar char="§"/>
              <a:tabLst>
                <a:tab pos="756285" algn="l"/>
                <a:tab pos="756920" algn="l"/>
              </a:tabLst>
            </a:pPr>
            <a:r>
              <a:rPr lang="en-US" sz="2000" spc="-5" dirty="0" smtClean="0">
                <a:latin typeface="Arial"/>
                <a:cs typeface="Arial"/>
              </a:rPr>
              <a:t> 50% of 3-month survivors after allo</a:t>
            </a:r>
            <a:r>
              <a:rPr lang="en-US" sz="2000" spc="225" dirty="0" smtClean="0">
                <a:latin typeface="Arial"/>
                <a:cs typeface="Arial"/>
              </a:rPr>
              <a:t> </a:t>
            </a:r>
            <a:r>
              <a:rPr lang="en-US" sz="2000" spc="-5" dirty="0" smtClean="0">
                <a:latin typeface="Arial"/>
                <a:cs typeface="Arial"/>
              </a:rPr>
              <a:t>HCT</a:t>
            </a:r>
            <a:endParaRPr lang="tr-TR" sz="2000" spc="-5" dirty="0" smtClean="0">
              <a:latin typeface="Arial"/>
              <a:cs typeface="Arial"/>
            </a:endParaRPr>
          </a:p>
          <a:p>
            <a:pPr marL="756285" marR="5080" lvl="1" indent="-286385">
              <a:lnSpc>
                <a:spcPct val="150000"/>
              </a:lnSpc>
              <a:spcBef>
                <a:spcPts val="1025"/>
              </a:spcBef>
              <a:buFontTx/>
              <a:buChar char="•"/>
              <a:tabLst>
                <a:tab pos="756285" algn="l"/>
                <a:tab pos="756920" algn="l"/>
                <a:tab pos="2853690" algn="l"/>
              </a:tabLst>
            </a:pPr>
            <a:r>
              <a:rPr lang="tr-TR" sz="2000" spc="-5" dirty="0" smtClean="0">
                <a:latin typeface="Arial"/>
                <a:cs typeface="Arial"/>
              </a:rPr>
              <a:t>R</a:t>
            </a:r>
            <a:r>
              <a:rPr lang="en-US" sz="2000" spc="-5" dirty="0" err="1" smtClean="0">
                <a:latin typeface="Arial"/>
                <a:cs typeface="Arial"/>
              </a:rPr>
              <a:t>ecipients</a:t>
            </a:r>
            <a:r>
              <a:rPr lang="en-US" sz="2000" spc="-5" dirty="0" smtClean="0">
                <a:latin typeface="Arial"/>
                <a:cs typeface="Arial"/>
              </a:rPr>
              <a:t> </a:t>
            </a:r>
            <a:r>
              <a:rPr lang="en-US" sz="2000" dirty="0" smtClean="0">
                <a:latin typeface="Arial"/>
                <a:cs typeface="Arial"/>
              </a:rPr>
              <a:t>of </a:t>
            </a:r>
            <a:r>
              <a:rPr lang="en-US" sz="2000" spc="-5" dirty="0" smtClean="0">
                <a:latin typeface="Arial"/>
                <a:cs typeface="Arial"/>
              </a:rPr>
              <a:t>DLI occurs in</a:t>
            </a:r>
            <a:r>
              <a:rPr lang="tr-TR" sz="2000" spc="-5" dirty="0" smtClean="0">
                <a:latin typeface="Arial"/>
                <a:cs typeface="Arial"/>
              </a:rPr>
              <a:t> (</a:t>
            </a:r>
            <a:r>
              <a:rPr lang="en-US" sz="2000" spc="-5" dirty="0" smtClean="0">
                <a:latin typeface="Arial"/>
                <a:cs typeface="Arial"/>
              </a:rPr>
              <a:t> 40%</a:t>
            </a:r>
            <a:r>
              <a:rPr lang="tr-TR" sz="2000" spc="-5" dirty="0" smtClean="0">
                <a:latin typeface="Arial"/>
                <a:cs typeface="Arial"/>
              </a:rPr>
              <a:t>) </a:t>
            </a:r>
            <a:r>
              <a:rPr lang="en-US" sz="2000" spc="-5" dirty="0" smtClean="0">
                <a:latin typeface="Arial"/>
                <a:cs typeface="Arial"/>
              </a:rPr>
              <a:t>but  incidence rises with increasing cell</a:t>
            </a:r>
            <a:r>
              <a:rPr lang="en-US" sz="2000" spc="120" dirty="0" smtClean="0">
                <a:latin typeface="Arial"/>
                <a:cs typeface="Arial"/>
              </a:rPr>
              <a:t> </a:t>
            </a:r>
            <a:r>
              <a:rPr lang="en-US" sz="2000" spc="-5" dirty="0" smtClean="0">
                <a:latin typeface="Arial"/>
                <a:cs typeface="Arial"/>
              </a:rPr>
              <a:t>dose</a:t>
            </a:r>
            <a:endParaRPr lang="tr-TR" sz="2000" spc="-5" dirty="0" smtClean="0">
              <a:latin typeface="Arial"/>
              <a:cs typeface="Arial"/>
            </a:endParaRPr>
          </a:p>
        </p:txBody>
      </p:sp>
      <p:pic>
        <p:nvPicPr>
          <p:cNvPr id="148482" name="Picture 2"/>
          <p:cNvPicPr>
            <a:picLocks noChangeAspect="1" noChangeArrowheads="1"/>
          </p:cNvPicPr>
          <p:nvPr/>
        </p:nvPicPr>
        <p:blipFill>
          <a:blip r:embed="rId3" cstate="print"/>
          <a:srcRect/>
          <a:stretch>
            <a:fillRect/>
          </a:stretch>
        </p:blipFill>
        <p:spPr bwMode="auto">
          <a:xfrm flipV="1">
            <a:off x="0" y="6705600"/>
            <a:ext cx="121920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2133600"/>
            <a:ext cx="6110901" cy="347827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6034704" y="3048000"/>
            <a:ext cx="6157297" cy="3486150"/>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219201" y="5867401"/>
            <a:ext cx="3500967"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Gratwohl </a:t>
            </a:r>
            <a:r>
              <a:rPr sz="1600" b="1" i="1" spc="-5" dirty="0">
                <a:solidFill>
                  <a:srgbClr val="808080"/>
                </a:solidFill>
                <a:latin typeface="Arial"/>
                <a:cs typeface="Arial"/>
              </a:rPr>
              <a:t>et al, Blood,</a:t>
            </a:r>
            <a:r>
              <a:rPr sz="1600" b="1" i="1" spc="75" dirty="0">
                <a:solidFill>
                  <a:srgbClr val="808080"/>
                </a:solidFill>
                <a:latin typeface="Arial"/>
                <a:cs typeface="Arial"/>
              </a:rPr>
              <a:t> </a:t>
            </a:r>
            <a:r>
              <a:rPr sz="1600" b="1" i="1" spc="-5" dirty="0">
                <a:solidFill>
                  <a:srgbClr val="808080"/>
                </a:solidFill>
                <a:latin typeface="Arial"/>
                <a:cs typeface="Arial"/>
              </a:rPr>
              <a:t>2002</a:t>
            </a:r>
            <a:endParaRPr sz="1600" dirty="0">
              <a:latin typeface="Arial"/>
              <a:cs typeface="Arial"/>
            </a:endParaRPr>
          </a:p>
        </p:txBody>
      </p:sp>
      <p:sp>
        <p:nvSpPr>
          <p:cNvPr id="10" name="9 Metin kutusu"/>
          <p:cNvSpPr txBox="1"/>
          <p:nvPr/>
        </p:nvSpPr>
        <p:spPr>
          <a:xfrm>
            <a:off x="1320800" y="1066801"/>
            <a:ext cx="9652000" cy="584775"/>
          </a:xfrm>
          <a:prstGeom prst="rect">
            <a:avLst/>
          </a:prstGeom>
          <a:noFill/>
        </p:spPr>
        <p:txBody>
          <a:bodyPr wrap="square" rtlCol="0">
            <a:spAutoFit/>
          </a:bodyPr>
          <a:lstStyle/>
          <a:p>
            <a:r>
              <a:rPr lang="en-US" sz="3200" spc="-5" dirty="0" smtClean="0">
                <a:solidFill>
                  <a:srgbClr val="000000"/>
                </a:solidFill>
                <a:latin typeface="+mj-lt"/>
              </a:rPr>
              <a:t>Impact </a:t>
            </a:r>
            <a:r>
              <a:rPr lang="en-US" sz="3200" dirty="0" smtClean="0">
                <a:solidFill>
                  <a:srgbClr val="000000"/>
                </a:solidFill>
                <a:latin typeface="+mj-lt"/>
              </a:rPr>
              <a:t>of </a:t>
            </a:r>
            <a:r>
              <a:rPr lang="en-US" sz="3200" dirty="0" err="1" smtClean="0">
                <a:solidFill>
                  <a:srgbClr val="000000"/>
                </a:solidFill>
                <a:latin typeface="+mj-lt"/>
              </a:rPr>
              <a:t>aGvHD</a:t>
            </a:r>
            <a:r>
              <a:rPr lang="en-US" sz="3200" dirty="0" smtClean="0">
                <a:solidFill>
                  <a:srgbClr val="000000"/>
                </a:solidFill>
                <a:latin typeface="+mj-lt"/>
              </a:rPr>
              <a:t> on</a:t>
            </a:r>
            <a:r>
              <a:rPr lang="en-US" sz="3200" spc="-100" dirty="0" smtClean="0">
                <a:solidFill>
                  <a:srgbClr val="000000"/>
                </a:solidFill>
                <a:latin typeface="+mj-lt"/>
              </a:rPr>
              <a:t> </a:t>
            </a:r>
            <a:r>
              <a:rPr lang="en-US" sz="3200" dirty="0" smtClean="0">
                <a:solidFill>
                  <a:srgbClr val="000000"/>
                </a:solidFill>
                <a:latin typeface="+mj-lt"/>
              </a:rPr>
              <a:t>survival</a:t>
            </a:r>
            <a:endParaRPr lang="tr-TR" sz="3200" dirty="0">
              <a:latin typeface="+mj-lt"/>
            </a:endParaRPr>
          </a:p>
        </p:txBody>
      </p:sp>
      <p:sp>
        <p:nvSpPr>
          <p:cNvPr id="11"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a:t>
            </a:r>
            <a:r>
              <a:rPr kumimoji="0" lang="tr-TR" sz="2400" b="1" i="0" u="none" strike="noStrike" kern="1200" cap="none" spc="0" normalizeH="0" noProof="0" dirty="0" smtClean="0">
                <a:ln>
                  <a:noFill/>
                </a:ln>
                <a:solidFill>
                  <a:schemeClr val="bg1"/>
                </a:solidFill>
                <a:effectLst/>
                <a:uLnTx/>
                <a:uFillTx/>
                <a:latin typeface="+mj-lt"/>
                <a:ea typeface="+mj-ea"/>
                <a:cs typeface="+mj-cs"/>
              </a:rPr>
              <a:t>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pic>
        <p:nvPicPr>
          <p:cNvPr id="12" name="Picture 2"/>
          <p:cNvPicPr>
            <a:picLocks noChangeAspect="1" noChangeArrowheads="1"/>
          </p:cNvPicPr>
          <p:nvPr/>
        </p:nvPicPr>
        <p:blipFill>
          <a:blip r:embed="rId4" cstate="print"/>
          <a:srcRect/>
          <a:stretch>
            <a:fillRect/>
          </a:stretch>
        </p:blipFill>
        <p:spPr bwMode="auto">
          <a:xfrm flipV="1">
            <a:off x="0" y="6705600"/>
            <a:ext cx="121920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609600" y="914401"/>
            <a:ext cx="10972800" cy="574657"/>
          </a:xfrm>
          <a:prstGeom prst="rect">
            <a:avLst/>
          </a:prstGeom>
        </p:spPr>
        <p:txBody>
          <a:bodyPr vert="horz" wrap="square" lIns="0" tIns="81419" rIns="0" bIns="0" rtlCol="0">
            <a:spAutoFit/>
          </a:bodyPr>
          <a:lstStyle/>
          <a:p>
            <a:pPr marL="225425">
              <a:lnSpc>
                <a:spcPct val="100000"/>
              </a:lnSpc>
            </a:pPr>
            <a:r>
              <a:rPr lang="en-US" sz="3200" dirty="0" smtClean="0"/>
              <a:t>GVHD </a:t>
            </a:r>
            <a:r>
              <a:rPr lang="tr-TR" sz="3200" dirty="0" smtClean="0"/>
              <a:t> </a:t>
            </a:r>
            <a:r>
              <a:rPr lang="tr-TR" sz="3200" dirty="0" err="1" smtClean="0"/>
              <a:t>Pathogenetic</a:t>
            </a:r>
            <a:r>
              <a:rPr lang="tr-TR" sz="3200" dirty="0" smtClean="0"/>
              <a:t>  </a:t>
            </a:r>
            <a:r>
              <a:rPr lang="en-US" sz="3200" dirty="0" err="1" smtClean="0"/>
              <a:t>Definiation</a:t>
            </a:r>
            <a:endParaRPr lang="en-US" sz="3200" dirty="0"/>
          </a:p>
        </p:txBody>
      </p:sp>
      <p:sp>
        <p:nvSpPr>
          <p:cNvPr id="63" name="object 63"/>
          <p:cNvSpPr txBox="1"/>
          <p:nvPr/>
        </p:nvSpPr>
        <p:spPr>
          <a:xfrm>
            <a:off x="609601" y="1676401"/>
            <a:ext cx="10790767" cy="4029308"/>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en-US" sz="2000" spc="-5" dirty="0" smtClean="0">
                <a:solidFill>
                  <a:schemeClr val="accent6">
                    <a:lumMod val="75000"/>
                  </a:schemeClr>
                </a:solidFill>
                <a:latin typeface="Arial"/>
                <a:cs typeface="Arial"/>
              </a:rPr>
              <a:t>Remains poorly</a:t>
            </a:r>
            <a:r>
              <a:rPr lang="en-US" sz="2000" spc="-30" dirty="0" smtClean="0">
                <a:solidFill>
                  <a:schemeClr val="accent6">
                    <a:lumMod val="75000"/>
                  </a:schemeClr>
                </a:solidFill>
                <a:latin typeface="Arial"/>
                <a:cs typeface="Arial"/>
              </a:rPr>
              <a:t> </a:t>
            </a:r>
            <a:r>
              <a:rPr lang="en-US" sz="2000" spc="-5" dirty="0" smtClean="0">
                <a:solidFill>
                  <a:schemeClr val="accent6">
                    <a:lumMod val="75000"/>
                  </a:schemeClr>
                </a:solidFill>
                <a:latin typeface="Arial"/>
                <a:cs typeface="Arial"/>
              </a:rPr>
              <a:t>understood</a:t>
            </a:r>
            <a:endParaRPr lang="en-US" sz="2000" dirty="0" smtClean="0">
              <a:solidFill>
                <a:schemeClr val="accent6">
                  <a:lumMod val="75000"/>
                </a:schemeClr>
              </a:solidFill>
              <a:latin typeface="Arial"/>
              <a:cs typeface="Arial"/>
            </a:endParaRPr>
          </a:p>
          <a:p>
            <a:pPr marL="355600" indent="-342900">
              <a:lnSpc>
                <a:spcPct val="150000"/>
              </a:lnSpc>
              <a:buChar char="•"/>
              <a:tabLst>
                <a:tab pos="355600" algn="l"/>
                <a:tab pos="356235" algn="l"/>
              </a:tabLst>
            </a:pPr>
            <a:r>
              <a:rPr lang="en-US" sz="2000" spc="-5" dirty="0" err="1" smtClean="0">
                <a:solidFill>
                  <a:schemeClr val="accent6">
                    <a:lumMod val="75000"/>
                  </a:schemeClr>
                </a:solidFill>
                <a:latin typeface="Arial"/>
                <a:cs typeface="Arial"/>
              </a:rPr>
              <a:t>Cellulary</a:t>
            </a:r>
            <a:r>
              <a:rPr lang="en-US" sz="2000" spc="-5" dirty="0" smtClean="0">
                <a:solidFill>
                  <a:schemeClr val="accent6">
                    <a:lumMod val="75000"/>
                  </a:schemeClr>
                </a:solidFill>
                <a:latin typeface="Arial"/>
                <a:cs typeface="Arial"/>
              </a:rPr>
              <a:t>  involvement, Cytokine storms and prolonged use of immune suppression:</a:t>
            </a:r>
          </a:p>
          <a:p>
            <a:pPr marL="756285" lvl="1" indent="-286385">
              <a:lnSpc>
                <a:spcPct val="150000"/>
              </a:lnSpc>
              <a:spcBef>
                <a:spcPts val="680"/>
              </a:spcBef>
              <a:buFontTx/>
              <a:buChar char="•"/>
              <a:tabLst>
                <a:tab pos="756285" algn="l"/>
                <a:tab pos="756920" algn="l"/>
              </a:tabLst>
            </a:pPr>
            <a:r>
              <a:rPr lang="en-US" sz="2000" spc="-5" dirty="0" smtClean="0">
                <a:solidFill>
                  <a:schemeClr val="accent6">
                    <a:lumMod val="75000"/>
                  </a:schemeClr>
                </a:solidFill>
                <a:latin typeface="Wingdings"/>
                <a:cs typeface="Wingdings"/>
              </a:rPr>
              <a:t> </a:t>
            </a:r>
            <a:r>
              <a:rPr lang="en-US" sz="2000" spc="-5" dirty="0" smtClean="0">
                <a:solidFill>
                  <a:schemeClr val="accent6">
                    <a:lumMod val="75000"/>
                  </a:schemeClr>
                </a:solidFill>
                <a:latin typeface="Arial"/>
                <a:cs typeface="Arial"/>
              </a:rPr>
              <a:t>Increased infections</a:t>
            </a:r>
            <a:endParaRPr lang="en-US" sz="2000" dirty="0">
              <a:solidFill>
                <a:schemeClr val="accent6">
                  <a:lumMod val="75000"/>
                </a:schemeClr>
              </a:solidFill>
              <a:latin typeface="Arial"/>
              <a:cs typeface="Arial"/>
            </a:endParaRPr>
          </a:p>
          <a:p>
            <a:pPr marL="756285" lvl="1" indent="-286385">
              <a:lnSpc>
                <a:spcPct val="150000"/>
              </a:lnSpc>
              <a:spcBef>
                <a:spcPts val="680"/>
              </a:spcBef>
              <a:buFontTx/>
              <a:buChar char="•"/>
              <a:tabLst>
                <a:tab pos="756285" algn="l"/>
                <a:tab pos="756920" algn="l"/>
                <a:tab pos="1560195" algn="l"/>
              </a:tabLst>
            </a:pPr>
            <a:r>
              <a:rPr lang="en-US" sz="2000" spc="-5" dirty="0">
                <a:solidFill>
                  <a:schemeClr val="accent6">
                    <a:lumMod val="75000"/>
                  </a:schemeClr>
                </a:solidFill>
                <a:latin typeface="Wingdings"/>
                <a:cs typeface="Wingdings"/>
              </a:rPr>
              <a:t> </a:t>
            </a:r>
            <a:r>
              <a:rPr lang="en-US" sz="2000" spc="-5" dirty="0">
                <a:solidFill>
                  <a:schemeClr val="accent6">
                    <a:lumMod val="75000"/>
                  </a:schemeClr>
                </a:solidFill>
                <a:latin typeface="Arial"/>
                <a:cs typeface="Arial"/>
              </a:rPr>
              <a:t>Organ   </a:t>
            </a:r>
            <a:r>
              <a:rPr lang="en-US" sz="2000" spc="-5" dirty="0" smtClean="0">
                <a:solidFill>
                  <a:schemeClr val="accent6">
                    <a:lumMod val="75000"/>
                  </a:schemeClr>
                </a:solidFill>
                <a:latin typeface="Arial"/>
                <a:cs typeface="Arial"/>
              </a:rPr>
              <a:t>dysfunctions</a:t>
            </a:r>
            <a:endParaRPr lang="en-US" sz="2000" spc="-5" dirty="0">
              <a:solidFill>
                <a:schemeClr val="accent6">
                  <a:lumMod val="75000"/>
                </a:schemeClr>
              </a:solidFill>
              <a:latin typeface="Arial"/>
              <a:cs typeface="Arial"/>
            </a:endParaRPr>
          </a:p>
          <a:p>
            <a:pPr marL="756285" lvl="1" indent="-286385">
              <a:lnSpc>
                <a:spcPct val="150000"/>
              </a:lnSpc>
              <a:spcBef>
                <a:spcPts val="680"/>
              </a:spcBef>
              <a:buFontTx/>
              <a:buChar char="•"/>
              <a:tabLst>
                <a:tab pos="756285" algn="l"/>
                <a:tab pos="756920" algn="l"/>
                <a:tab pos="1560195" algn="l"/>
              </a:tabLst>
            </a:pPr>
            <a:r>
              <a:rPr lang="en-US" sz="2000" spc="-5" dirty="0">
                <a:solidFill>
                  <a:schemeClr val="accent6">
                    <a:lumMod val="75000"/>
                  </a:schemeClr>
                </a:solidFill>
                <a:latin typeface="Wingdings"/>
                <a:cs typeface="Wingdings"/>
              </a:rPr>
              <a:t> </a:t>
            </a:r>
            <a:r>
              <a:rPr lang="en-US" sz="2000" spc="-5" dirty="0">
                <a:solidFill>
                  <a:schemeClr val="accent6">
                    <a:lumMod val="75000"/>
                  </a:schemeClr>
                </a:solidFill>
                <a:latin typeface="Arial"/>
                <a:cs typeface="Arial"/>
              </a:rPr>
              <a:t>Increased morbidity </a:t>
            </a:r>
          </a:p>
          <a:p>
            <a:pPr marL="756285" lvl="1" indent="-286385">
              <a:lnSpc>
                <a:spcPct val="150000"/>
              </a:lnSpc>
              <a:spcBef>
                <a:spcPts val="680"/>
              </a:spcBef>
              <a:buFontTx/>
              <a:buChar char="•"/>
              <a:tabLst>
                <a:tab pos="756285" algn="l"/>
                <a:tab pos="756920" algn="l"/>
                <a:tab pos="1560195" algn="l"/>
              </a:tabLst>
            </a:pPr>
            <a:r>
              <a:rPr lang="en-US" sz="2000" spc="-5" dirty="0">
                <a:solidFill>
                  <a:schemeClr val="accent6">
                    <a:lumMod val="75000"/>
                  </a:schemeClr>
                </a:solidFill>
                <a:latin typeface="Wingdings"/>
                <a:cs typeface="Wingdings"/>
              </a:rPr>
              <a:t></a:t>
            </a:r>
            <a:r>
              <a:rPr lang="en-US" sz="2000" spc="-5" dirty="0">
                <a:solidFill>
                  <a:schemeClr val="accent6">
                    <a:lumMod val="75000"/>
                  </a:schemeClr>
                </a:solidFill>
                <a:latin typeface="Times New Roman"/>
                <a:cs typeface="Times New Roman"/>
              </a:rPr>
              <a:t>     </a:t>
            </a:r>
            <a:r>
              <a:rPr lang="en-US" sz="2000" spc="-5" dirty="0">
                <a:solidFill>
                  <a:schemeClr val="accent6">
                    <a:lumMod val="75000"/>
                  </a:schemeClr>
                </a:solidFill>
                <a:latin typeface="Arial"/>
                <a:cs typeface="Arial"/>
              </a:rPr>
              <a:t>Impaired</a:t>
            </a:r>
            <a:r>
              <a:rPr lang="en-US" sz="2000" spc="110" dirty="0">
                <a:solidFill>
                  <a:schemeClr val="accent6">
                    <a:lumMod val="75000"/>
                  </a:schemeClr>
                </a:solidFill>
                <a:latin typeface="Arial"/>
                <a:cs typeface="Arial"/>
              </a:rPr>
              <a:t> </a:t>
            </a:r>
            <a:r>
              <a:rPr lang="en-US" sz="2000" spc="-5" dirty="0" smtClean="0">
                <a:solidFill>
                  <a:schemeClr val="accent6">
                    <a:lumMod val="75000"/>
                  </a:schemeClr>
                </a:solidFill>
                <a:latin typeface="Arial"/>
                <a:cs typeface="Arial"/>
              </a:rPr>
              <a:t>QOL</a:t>
            </a:r>
          </a:p>
          <a:p>
            <a:pPr marL="355600" indent="-342900">
              <a:lnSpc>
                <a:spcPct val="150000"/>
              </a:lnSpc>
              <a:buFontTx/>
              <a:buChar char="•"/>
              <a:tabLst>
                <a:tab pos="355600" algn="l"/>
                <a:tab pos="356235" algn="l"/>
              </a:tabLst>
            </a:pPr>
            <a:r>
              <a:rPr lang="en-US" sz="2000" spc="-5" dirty="0" smtClean="0">
                <a:solidFill>
                  <a:schemeClr val="accent6">
                    <a:lumMod val="75000"/>
                  </a:schemeClr>
                </a:solidFill>
                <a:latin typeface="Arial"/>
                <a:cs typeface="Arial"/>
              </a:rPr>
              <a:t>Uncontrolled </a:t>
            </a:r>
            <a:r>
              <a:rPr lang="en-US" sz="2000" spc="-5" dirty="0" err="1" smtClean="0">
                <a:solidFill>
                  <a:schemeClr val="accent6">
                    <a:lumMod val="75000"/>
                  </a:schemeClr>
                </a:solidFill>
                <a:latin typeface="Arial"/>
                <a:cs typeface="Arial"/>
              </a:rPr>
              <a:t>Immüne</a:t>
            </a:r>
            <a:r>
              <a:rPr lang="en-US" sz="2000" spc="-5" dirty="0" smtClean="0">
                <a:solidFill>
                  <a:schemeClr val="accent6">
                    <a:lumMod val="75000"/>
                  </a:schemeClr>
                </a:solidFill>
                <a:latin typeface="Arial"/>
                <a:cs typeface="Arial"/>
              </a:rPr>
              <a:t> attack causes to the non-relapse mortality</a:t>
            </a:r>
            <a:r>
              <a:rPr lang="tr-TR" sz="2000" spc="-5" dirty="0" smtClean="0">
                <a:solidFill>
                  <a:schemeClr val="accent6">
                    <a:lumMod val="75000"/>
                  </a:schemeClr>
                </a:solidFill>
                <a:latin typeface="Arial"/>
                <a:cs typeface="Arial"/>
              </a:rPr>
              <a:t>.</a:t>
            </a:r>
            <a:endParaRPr lang="en-US" sz="2000" dirty="0">
              <a:solidFill>
                <a:schemeClr val="accent6">
                  <a:lumMod val="75000"/>
                </a:schemeClr>
              </a:solidFill>
              <a:latin typeface="Arial"/>
              <a:cs typeface="Arial"/>
            </a:endParaRPr>
          </a:p>
          <a:p>
            <a:pPr marL="355600" indent="-342900">
              <a:lnSpc>
                <a:spcPct val="150000"/>
              </a:lnSpc>
              <a:buChar char="•"/>
              <a:tabLst>
                <a:tab pos="355600" algn="l"/>
                <a:tab pos="356235" algn="l"/>
              </a:tabLst>
            </a:pPr>
            <a:endParaRPr lang="en-US" sz="1900" spc="-5" dirty="0" smtClean="0">
              <a:solidFill>
                <a:schemeClr val="accent6">
                  <a:lumMod val="75000"/>
                </a:schemeClr>
              </a:solidFill>
              <a:latin typeface="Arial"/>
              <a:cs typeface="Arial"/>
            </a:endParaRPr>
          </a:p>
        </p:txBody>
      </p:sp>
      <p:sp>
        <p:nvSpPr>
          <p:cNvPr id="4"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a:t>
            </a:r>
            <a:r>
              <a:rPr kumimoji="0" lang="tr-TR" sz="2400" b="1" i="0" u="none" strike="noStrike" kern="1200" cap="none" spc="0" normalizeH="0" noProof="0" dirty="0" smtClean="0">
                <a:ln>
                  <a:noFill/>
                </a:ln>
                <a:solidFill>
                  <a:schemeClr val="bg1"/>
                </a:solidFill>
                <a:effectLst/>
                <a:uLnTx/>
                <a:uFillTx/>
                <a:latin typeface="+mj-lt"/>
                <a:ea typeface="+mj-ea"/>
                <a:cs typeface="+mj-cs"/>
              </a:rPr>
              <a:t>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pic>
        <p:nvPicPr>
          <p:cNvPr id="5" name="Picture 2"/>
          <p:cNvPicPr>
            <a:picLocks noChangeAspect="1" noChangeArrowheads="1"/>
          </p:cNvPicPr>
          <p:nvPr/>
        </p:nvPicPr>
        <p:blipFill>
          <a:blip r:embed="rId2" cstate="print"/>
          <a:srcRect/>
          <a:stretch>
            <a:fillRect/>
          </a:stretch>
        </p:blipFill>
        <p:spPr bwMode="auto">
          <a:xfrm flipV="1">
            <a:off x="0" y="6705600"/>
            <a:ext cx="12192000" cy="152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946401" y="1828801"/>
            <a:ext cx="5341620" cy="4703275"/>
          </a:xfrm>
          <a:prstGeom prst="rect">
            <a:avLst/>
          </a:prstGeom>
        </p:spPr>
        <p:txBody>
          <a:bodyPr vert="horz" wrap="square" lIns="0" tIns="0" rIns="0" bIns="0" rtlCol="0">
            <a:spAutoFit/>
          </a:bodyPr>
          <a:lstStyle/>
          <a:p>
            <a:pPr marL="354965" indent="-342265">
              <a:lnSpc>
                <a:spcPct val="130000"/>
              </a:lnSpc>
              <a:buChar char="•"/>
              <a:tabLst>
                <a:tab pos="354965" algn="l"/>
                <a:tab pos="355600" algn="l"/>
              </a:tabLst>
            </a:pPr>
            <a:r>
              <a:rPr sz="2000" spc="-5" dirty="0">
                <a:solidFill>
                  <a:srgbClr val="336699"/>
                </a:solidFill>
                <a:latin typeface="Arial"/>
                <a:cs typeface="Arial"/>
              </a:rPr>
              <a:t>Definition</a:t>
            </a:r>
            <a:endParaRPr sz="2000" dirty="0">
              <a:latin typeface="Arial"/>
              <a:cs typeface="Arial"/>
            </a:endParaRPr>
          </a:p>
          <a:p>
            <a:pPr marL="354965" indent="-342265">
              <a:lnSpc>
                <a:spcPct val="130000"/>
              </a:lnSpc>
              <a:spcBef>
                <a:spcPts val="670"/>
              </a:spcBef>
              <a:buChar char="•"/>
              <a:tabLst>
                <a:tab pos="354965" algn="l"/>
                <a:tab pos="355600" algn="l"/>
              </a:tabLst>
            </a:pPr>
            <a:r>
              <a:rPr sz="2000" dirty="0">
                <a:solidFill>
                  <a:srgbClr val="336699"/>
                </a:solidFill>
                <a:latin typeface="Arial"/>
                <a:cs typeface="Arial"/>
              </a:rPr>
              <a:t>Incidence</a:t>
            </a:r>
            <a:endParaRPr sz="2000" dirty="0">
              <a:latin typeface="Arial"/>
              <a:cs typeface="Arial"/>
            </a:endParaRPr>
          </a:p>
          <a:p>
            <a:pPr marL="354965" indent="-342265">
              <a:lnSpc>
                <a:spcPct val="130000"/>
              </a:lnSpc>
              <a:spcBef>
                <a:spcPts val="670"/>
              </a:spcBef>
              <a:buChar char="•"/>
              <a:tabLst>
                <a:tab pos="354965" algn="l"/>
                <a:tab pos="355600" algn="l"/>
              </a:tabLst>
            </a:pPr>
            <a:r>
              <a:rPr sz="2000" spc="-5" dirty="0">
                <a:solidFill>
                  <a:srgbClr val="336699"/>
                </a:solidFill>
                <a:latin typeface="Arial"/>
                <a:cs typeface="Arial"/>
              </a:rPr>
              <a:t>Pathophysiology</a:t>
            </a:r>
            <a:endParaRPr sz="2000" dirty="0">
              <a:latin typeface="Arial"/>
              <a:cs typeface="Arial"/>
            </a:endParaRPr>
          </a:p>
          <a:p>
            <a:pPr marL="354965" indent="-342265">
              <a:lnSpc>
                <a:spcPct val="130000"/>
              </a:lnSpc>
              <a:spcBef>
                <a:spcPts val="670"/>
              </a:spcBef>
              <a:buChar char="•"/>
              <a:tabLst>
                <a:tab pos="354965" algn="l"/>
                <a:tab pos="355600" algn="l"/>
              </a:tabLst>
            </a:pPr>
            <a:r>
              <a:rPr sz="2000" spc="-5" dirty="0">
                <a:solidFill>
                  <a:srgbClr val="336699"/>
                </a:solidFill>
                <a:latin typeface="Arial"/>
                <a:cs typeface="Arial"/>
              </a:rPr>
              <a:t>Diagnosis</a:t>
            </a:r>
            <a:endParaRPr sz="2000" dirty="0">
              <a:latin typeface="Arial"/>
              <a:cs typeface="Arial"/>
            </a:endParaRPr>
          </a:p>
          <a:p>
            <a:pPr marL="756285" lvl="1" indent="-287020">
              <a:lnSpc>
                <a:spcPct val="130000"/>
              </a:lnSpc>
              <a:spcBef>
                <a:spcPts val="595"/>
              </a:spcBef>
              <a:buChar char="–"/>
              <a:tabLst>
                <a:tab pos="756920" algn="l"/>
              </a:tabLst>
            </a:pPr>
            <a:r>
              <a:rPr sz="2000" spc="-5" dirty="0">
                <a:solidFill>
                  <a:srgbClr val="336699"/>
                </a:solidFill>
                <a:latin typeface="Arial"/>
                <a:cs typeface="Arial"/>
              </a:rPr>
              <a:t>Clinical</a:t>
            </a:r>
            <a:endParaRPr sz="2000" dirty="0">
              <a:latin typeface="Arial"/>
              <a:cs typeface="Arial"/>
            </a:endParaRPr>
          </a:p>
          <a:p>
            <a:pPr marL="756285" lvl="1" indent="-287020">
              <a:lnSpc>
                <a:spcPct val="130000"/>
              </a:lnSpc>
              <a:spcBef>
                <a:spcPts val="575"/>
              </a:spcBef>
              <a:buChar char="–"/>
              <a:tabLst>
                <a:tab pos="756920" algn="l"/>
              </a:tabLst>
            </a:pPr>
            <a:r>
              <a:rPr sz="2000" spc="-5" dirty="0">
                <a:solidFill>
                  <a:srgbClr val="336699"/>
                </a:solidFill>
                <a:latin typeface="Arial"/>
                <a:cs typeface="Arial"/>
              </a:rPr>
              <a:t>Pathological</a:t>
            </a:r>
            <a:endParaRPr sz="2000" dirty="0">
              <a:latin typeface="Arial"/>
              <a:cs typeface="Arial"/>
            </a:endParaRPr>
          </a:p>
          <a:p>
            <a:pPr marL="354965" indent="-342265">
              <a:lnSpc>
                <a:spcPct val="130000"/>
              </a:lnSpc>
              <a:spcBef>
                <a:spcPts val="655"/>
              </a:spcBef>
              <a:buChar char="•"/>
              <a:tabLst>
                <a:tab pos="354965" algn="l"/>
                <a:tab pos="355600" algn="l"/>
              </a:tabLst>
            </a:pPr>
            <a:r>
              <a:rPr sz="2000" spc="-5" dirty="0">
                <a:solidFill>
                  <a:srgbClr val="336699"/>
                </a:solidFill>
                <a:latin typeface="Arial"/>
                <a:cs typeface="Arial"/>
              </a:rPr>
              <a:t>Prevention &amp;</a:t>
            </a:r>
            <a:r>
              <a:rPr sz="2000" spc="-20" dirty="0">
                <a:solidFill>
                  <a:srgbClr val="336699"/>
                </a:solidFill>
                <a:latin typeface="Arial"/>
                <a:cs typeface="Arial"/>
              </a:rPr>
              <a:t> </a:t>
            </a:r>
            <a:r>
              <a:rPr sz="2000" spc="-5" dirty="0">
                <a:solidFill>
                  <a:srgbClr val="336699"/>
                </a:solidFill>
                <a:latin typeface="Arial"/>
                <a:cs typeface="Arial"/>
              </a:rPr>
              <a:t>treatment</a:t>
            </a:r>
            <a:endParaRPr sz="2000" dirty="0">
              <a:latin typeface="Arial"/>
              <a:cs typeface="Arial"/>
            </a:endParaRPr>
          </a:p>
          <a:p>
            <a:pPr marL="756285" lvl="1" indent="-287020">
              <a:lnSpc>
                <a:spcPct val="130000"/>
              </a:lnSpc>
              <a:spcBef>
                <a:spcPts val="590"/>
              </a:spcBef>
              <a:buChar char="–"/>
              <a:tabLst>
                <a:tab pos="756920" algn="l"/>
              </a:tabLst>
            </a:pPr>
            <a:r>
              <a:rPr sz="2000" spc="-5" dirty="0">
                <a:solidFill>
                  <a:srgbClr val="336699"/>
                </a:solidFill>
                <a:latin typeface="Arial"/>
                <a:cs typeface="Arial"/>
              </a:rPr>
              <a:t>Pharmacological</a:t>
            </a:r>
            <a:endParaRPr sz="2000" dirty="0">
              <a:latin typeface="Arial"/>
              <a:cs typeface="Arial"/>
            </a:endParaRPr>
          </a:p>
          <a:p>
            <a:pPr marL="756285" lvl="1" indent="-287020">
              <a:lnSpc>
                <a:spcPct val="130000"/>
              </a:lnSpc>
              <a:spcBef>
                <a:spcPts val="575"/>
              </a:spcBef>
              <a:buChar char="–"/>
              <a:tabLst>
                <a:tab pos="756920" algn="l"/>
              </a:tabLst>
            </a:pPr>
            <a:r>
              <a:rPr sz="2000" spc="-5" dirty="0">
                <a:solidFill>
                  <a:srgbClr val="336699"/>
                </a:solidFill>
                <a:latin typeface="Arial"/>
                <a:cs typeface="Arial"/>
              </a:rPr>
              <a:t>Immunomodulation</a:t>
            </a:r>
            <a:endParaRPr sz="2000" dirty="0">
              <a:latin typeface="Arial"/>
              <a:cs typeface="Arial"/>
            </a:endParaRPr>
          </a:p>
          <a:p>
            <a:pPr marL="756285" lvl="1" indent="-287020">
              <a:lnSpc>
                <a:spcPct val="130000"/>
              </a:lnSpc>
              <a:spcBef>
                <a:spcPts val="575"/>
              </a:spcBef>
              <a:buChar char="–"/>
              <a:tabLst>
                <a:tab pos="756920" algn="l"/>
              </a:tabLst>
            </a:pPr>
            <a:r>
              <a:rPr sz="2000" spc="-5" dirty="0" smtClean="0">
                <a:solidFill>
                  <a:srgbClr val="336699"/>
                </a:solidFill>
                <a:latin typeface="Arial"/>
                <a:cs typeface="Arial"/>
              </a:rPr>
              <a:t>Cellular</a:t>
            </a:r>
            <a:r>
              <a:rPr lang="tr-TR" sz="2000" spc="-5" dirty="0" smtClean="0">
                <a:solidFill>
                  <a:srgbClr val="336699"/>
                </a:solidFill>
                <a:latin typeface="Arial"/>
                <a:cs typeface="Arial"/>
              </a:rPr>
              <a:t> Therapies</a:t>
            </a:r>
            <a:endParaRPr sz="2000" dirty="0">
              <a:latin typeface="Arial"/>
              <a:cs typeface="Arial"/>
            </a:endParaRPr>
          </a:p>
        </p:txBody>
      </p:sp>
      <p:sp>
        <p:nvSpPr>
          <p:cNvPr id="4" name="3 Dikdörtgen"/>
          <p:cNvSpPr/>
          <p:nvPr/>
        </p:nvSpPr>
        <p:spPr>
          <a:xfrm>
            <a:off x="609600" y="609601"/>
            <a:ext cx="2320059" cy="584775"/>
          </a:xfrm>
          <a:prstGeom prst="rect">
            <a:avLst/>
          </a:prstGeom>
        </p:spPr>
        <p:txBody>
          <a:bodyPr wrap="none">
            <a:spAutoFit/>
          </a:bodyPr>
          <a:lstStyle/>
          <a:p>
            <a:r>
              <a:rPr lang="tr-TR" sz="3200" b="1" dirty="0" smtClean="0">
                <a:solidFill>
                  <a:srgbClr val="C00000"/>
                </a:solidFill>
                <a:latin typeface="+mj-lt"/>
              </a:rPr>
              <a:t>Today </a:t>
            </a:r>
            <a:r>
              <a:rPr lang="tr-TR" sz="3200" b="1" dirty="0" err="1" smtClean="0">
                <a:solidFill>
                  <a:srgbClr val="C00000"/>
                </a:solidFill>
                <a:latin typeface="+mj-lt"/>
              </a:rPr>
              <a:t>Topics</a:t>
            </a:r>
            <a:endParaRPr lang="tr-TR" sz="3200" b="1" dirty="0">
              <a:solidFill>
                <a:srgbClr val="C00000"/>
              </a:solidFill>
              <a:latin typeface="+mj-lt"/>
            </a:endParaRPr>
          </a:p>
        </p:txBody>
      </p:sp>
      <p:sp>
        <p:nvSpPr>
          <p:cNvPr id="5" name="4 Dikdörtgen"/>
          <p:cNvSpPr/>
          <p:nvPr/>
        </p:nvSpPr>
        <p:spPr>
          <a:xfrm>
            <a:off x="1981200" y="1219200"/>
            <a:ext cx="5130800" cy="523220"/>
          </a:xfrm>
          <a:prstGeom prst="rect">
            <a:avLst/>
          </a:prstGeom>
        </p:spPr>
        <p:txBody>
          <a:bodyPr wrap="square">
            <a:spAutoFit/>
          </a:bodyPr>
          <a:lstStyle/>
          <a:p>
            <a:r>
              <a:rPr lang="tr-TR" sz="2800" dirty="0" smtClean="0">
                <a:latin typeface="+mj-lt"/>
              </a:rPr>
              <a:t>Acute</a:t>
            </a:r>
            <a:r>
              <a:rPr lang="tr-TR" sz="2800" spc="-100" dirty="0" smtClean="0">
                <a:latin typeface="+mj-lt"/>
              </a:rPr>
              <a:t> </a:t>
            </a:r>
            <a:r>
              <a:rPr lang="tr-TR" sz="2800" dirty="0" err="1" smtClean="0">
                <a:latin typeface="+mj-lt"/>
              </a:rPr>
              <a:t>GvHD</a:t>
            </a:r>
            <a:r>
              <a:rPr lang="tr-TR" sz="2800" dirty="0" smtClean="0">
                <a:latin typeface="+mj-lt"/>
              </a:rPr>
              <a:t> &gt;&gt; Chronic GVHD</a:t>
            </a:r>
            <a:endParaRPr lang="tr-TR" sz="2800" dirty="0">
              <a:latin typeface="+mj-lt"/>
            </a:endParaRPr>
          </a:p>
        </p:txBody>
      </p:sp>
      <p:sp>
        <p:nvSpPr>
          <p:cNvPr id="6"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a:t>
            </a:r>
            <a:r>
              <a:rPr kumimoji="0" lang="tr-TR" sz="2400" b="1" i="0" u="none" strike="noStrike" kern="1200" cap="none" spc="0" normalizeH="0" noProof="0" dirty="0" smtClean="0">
                <a:ln>
                  <a:noFill/>
                </a:ln>
                <a:solidFill>
                  <a:schemeClr val="bg1"/>
                </a:solidFill>
                <a:effectLst/>
                <a:uLnTx/>
                <a:uFillTx/>
                <a:latin typeface="+mj-lt"/>
                <a:ea typeface="+mj-ea"/>
                <a:cs typeface="+mj-cs"/>
              </a:rPr>
              <a:t>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pic>
        <p:nvPicPr>
          <p:cNvPr id="7" name="Picture 2"/>
          <p:cNvPicPr>
            <a:picLocks noChangeAspect="1" noChangeArrowheads="1"/>
          </p:cNvPicPr>
          <p:nvPr/>
        </p:nvPicPr>
        <p:blipFill>
          <a:blip r:embed="rId3" cstate="print"/>
          <a:srcRect/>
          <a:stretch>
            <a:fillRect/>
          </a:stretch>
        </p:blipFill>
        <p:spPr bwMode="auto">
          <a:xfrm flipV="1">
            <a:off x="0" y="6705600"/>
            <a:ext cx="121920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19 Düz Bağlayıcı"/>
          <p:cNvCxnSpPr/>
          <p:nvPr/>
        </p:nvCxnSpPr>
        <p:spPr>
          <a:xfrm>
            <a:off x="2590800" y="4572000"/>
            <a:ext cx="6705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457200" y="6248400"/>
            <a:ext cx="11074400" cy="7619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Oval"/>
          <p:cNvSpPr/>
          <p:nvPr/>
        </p:nvSpPr>
        <p:spPr>
          <a:xfrm>
            <a:off x="3886200" y="1371600"/>
            <a:ext cx="3276600" cy="2971800"/>
          </a:xfrm>
          <a:prstGeom prst="ellipse">
            <a:avLst/>
          </a:prstGeom>
          <a:solidFill>
            <a:srgbClr val="4BB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1" name="10 Metin kutusu"/>
          <p:cNvSpPr txBox="1"/>
          <p:nvPr/>
        </p:nvSpPr>
        <p:spPr>
          <a:xfrm>
            <a:off x="3810000" y="1828800"/>
            <a:ext cx="3352800" cy="1892826"/>
          </a:xfrm>
          <a:prstGeom prst="rect">
            <a:avLst/>
          </a:prstGeom>
          <a:noFill/>
        </p:spPr>
        <p:txBody>
          <a:bodyPr wrap="square" rtlCol="0">
            <a:spAutoFit/>
          </a:bodyPr>
          <a:lstStyle/>
          <a:p>
            <a:pPr algn="ctr">
              <a:lnSpc>
                <a:spcPct val="150000"/>
              </a:lnSpc>
            </a:pPr>
            <a:r>
              <a:rPr lang="tr-TR" sz="2600" b="1" dirty="0" smtClean="0">
                <a:latin typeface="Arial Black" pitchFamily="34" charset="0"/>
                <a:cs typeface="Aharoni" pitchFamily="2" charset="-79"/>
              </a:rPr>
              <a:t>ACUTE</a:t>
            </a:r>
          </a:p>
          <a:p>
            <a:pPr algn="ctr">
              <a:lnSpc>
                <a:spcPct val="150000"/>
              </a:lnSpc>
            </a:pPr>
            <a:r>
              <a:rPr lang="tr-TR" sz="2600" b="1" dirty="0" smtClean="0">
                <a:latin typeface="Arial Black" pitchFamily="34" charset="0"/>
                <a:cs typeface="Aharoni" pitchFamily="2" charset="-79"/>
              </a:rPr>
              <a:t>  GRAFT VERSUS </a:t>
            </a:r>
          </a:p>
          <a:p>
            <a:pPr algn="ctr">
              <a:lnSpc>
                <a:spcPct val="150000"/>
              </a:lnSpc>
            </a:pPr>
            <a:r>
              <a:rPr lang="tr-TR" sz="2600" b="1" dirty="0" smtClean="0">
                <a:latin typeface="Arial Black" pitchFamily="34" charset="0"/>
                <a:cs typeface="Aharoni" pitchFamily="2" charset="-79"/>
              </a:rPr>
              <a:t>HOST </a:t>
            </a:r>
            <a:r>
              <a:rPr lang="tr-TR" sz="2600" b="1" dirty="0" smtClean="0">
                <a:latin typeface="Arial Black" pitchFamily="34" charset="0"/>
                <a:cs typeface="Aharoni" pitchFamily="2" charset="-79"/>
              </a:rPr>
              <a:t>DİSEASE</a:t>
            </a:r>
            <a:endParaRPr lang="tr-TR" sz="2600" b="1" dirty="0">
              <a:latin typeface="Arial Black" pitchFamily="34" charset="0"/>
              <a:cs typeface="Aharoni" pitchFamily="2" charset="-79"/>
            </a:endParaRPr>
          </a:p>
        </p:txBody>
      </p:sp>
      <p:sp>
        <p:nvSpPr>
          <p:cNvPr id="7"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a:t>
            </a:r>
            <a:r>
              <a:rPr kumimoji="0" lang="tr-TR" sz="2400" b="1" i="0" u="none" strike="noStrike" kern="1200" cap="none" spc="0" normalizeH="0" noProof="0" dirty="0" smtClean="0">
                <a:ln>
                  <a:noFill/>
                </a:ln>
                <a:solidFill>
                  <a:schemeClr val="bg1"/>
                </a:solidFill>
                <a:effectLst/>
                <a:uLnTx/>
                <a:uFillTx/>
                <a:latin typeface="+mj-lt"/>
                <a:ea typeface="+mj-ea"/>
                <a:cs typeface="+mj-cs"/>
              </a:rPr>
              <a:t>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101600" y="838200"/>
            <a:ext cx="10972800" cy="615553"/>
          </a:xfrm>
        </p:spPr>
        <p:txBody>
          <a:bodyPr/>
          <a:lstStyle/>
          <a:p>
            <a:r>
              <a:rPr lang="tr-TR" dirty="0" err="1" smtClean="0"/>
              <a:t>Basic</a:t>
            </a:r>
            <a:r>
              <a:rPr lang="tr-TR" dirty="0" smtClean="0"/>
              <a:t> for </a:t>
            </a:r>
            <a:r>
              <a:rPr lang="en-US" dirty="0" smtClean="0"/>
              <a:t>GVHD</a:t>
            </a:r>
            <a:r>
              <a:rPr lang="tr-TR" dirty="0" smtClean="0"/>
              <a:t> Understanding</a:t>
            </a:r>
            <a:r>
              <a:rPr lang="en-US" dirty="0" smtClean="0"/>
              <a:t>?</a:t>
            </a:r>
            <a:endParaRPr lang="en-US" dirty="0"/>
          </a:p>
        </p:txBody>
      </p:sp>
      <p:sp>
        <p:nvSpPr>
          <p:cNvPr id="15363" name="Rectangle 1027"/>
          <p:cNvSpPr>
            <a:spLocks noGrp="1" noChangeArrowheads="1"/>
          </p:cNvSpPr>
          <p:nvPr>
            <p:ph type="body" idx="4294967295"/>
          </p:nvPr>
        </p:nvSpPr>
        <p:spPr>
          <a:xfrm>
            <a:off x="609600" y="2532888"/>
            <a:ext cx="10972800" cy="4325112"/>
          </a:xfrm>
          <a:prstGeom prst="rect">
            <a:avLst/>
          </a:prstGeom>
        </p:spPr>
        <p:txBody>
          <a:bodyPr>
            <a:normAutofit/>
          </a:bodyPr>
          <a:lstStyle/>
          <a:p>
            <a:pPr>
              <a:lnSpc>
                <a:spcPct val="200000"/>
              </a:lnSpc>
            </a:pPr>
            <a:r>
              <a:rPr lang="en-US" dirty="0" smtClean="0"/>
              <a:t>It </a:t>
            </a:r>
            <a:r>
              <a:rPr lang="en-US" dirty="0"/>
              <a:t>requires (</a:t>
            </a:r>
            <a:r>
              <a:rPr lang="en-US" dirty="0" smtClean="0"/>
              <a:t>prerequisites):</a:t>
            </a:r>
          </a:p>
          <a:p>
            <a:pPr lvl="1">
              <a:lnSpc>
                <a:spcPct val="200000"/>
              </a:lnSpc>
            </a:pPr>
            <a:r>
              <a:rPr lang="tr-TR" u="sng" dirty="0" smtClean="0">
                <a:solidFill>
                  <a:srgbClr val="C00000"/>
                </a:solidFill>
              </a:rPr>
              <a:t>.. </a:t>
            </a:r>
            <a:r>
              <a:rPr lang="en-US" u="sng" dirty="0" smtClean="0">
                <a:solidFill>
                  <a:srgbClr val="C00000"/>
                </a:solidFill>
              </a:rPr>
              <a:t>a </a:t>
            </a:r>
            <a:r>
              <a:rPr lang="en-US" u="sng" dirty="0">
                <a:solidFill>
                  <a:srgbClr val="C00000"/>
                </a:solidFill>
              </a:rPr>
              <a:t>recipient expresses tissue antigens that are not present in the donor</a:t>
            </a:r>
            <a:r>
              <a:rPr lang="en-US" u="sng" dirty="0" smtClean="0">
                <a:solidFill>
                  <a:srgbClr val="C00000"/>
                </a:solidFill>
              </a:rPr>
              <a:t>.</a:t>
            </a:r>
            <a:endParaRPr lang="en-US" u="sng" dirty="0">
              <a:solidFill>
                <a:srgbClr val="C00000"/>
              </a:solidFill>
            </a:endParaRPr>
          </a:p>
          <a:p>
            <a:pPr lvl="1">
              <a:lnSpc>
                <a:spcPct val="200000"/>
              </a:lnSpc>
            </a:pPr>
            <a:r>
              <a:rPr lang="tr-TR" u="sng" dirty="0" smtClean="0">
                <a:solidFill>
                  <a:srgbClr val="C00000"/>
                </a:solidFill>
              </a:rPr>
              <a:t>.. </a:t>
            </a:r>
            <a:r>
              <a:rPr lang="en-US" u="sng" dirty="0" smtClean="0">
                <a:solidFill>
                  <a:srgbClr val="C00000"/>
                </a:solidFill>
              </a:rPr>
              <a:t>a </a:t>
            </a:r>
            <a:r>
              <a:rPr lang="en-US" u="sng" dirty="0">
                <a:solidFill>
                  <a:srgbClr val="C00000"/>
                </a:solidFill>
              </a:rPr>
              <a:t>donor graft  </a:t>
            </a:r>
            <a:r>
              <a:rPr lang="en-US" u="sng" dirty="0" smtClean="0">
                <a:solidFill>
                  <a:srgbClr val="C00000"/>
                </a:solidFill>
              </a:rPr>
              <a:t>react</a:t>
            </a:r>
            <a:r>
              <a:rPr lang="tr-TR" u="sng" dirty="0" smtClean="0">
                <a:solidFill>
                  <a:srgbClr val="C00000"/>
                </a:solidFill>
              </a:rPr>
              <a:t> </a:t>
            </a:r>
            <a:r>
              <a:rPr lang="tr-TR" u="sng" dirty="0" err="1" smtClean="0">
                <a:solidFill>
                  <a:srgbClr val="C00000"/>
                </a:solidFill>
              </a:rPr>
              <a:t>against</a:t>
            </a:r>
            <a:r>
              <a:rPr lang="tr-TR" u="sng" dirty="0" smtClean="0">
                <a:solidFill>
                  <a:srgbClr val="C00000"/>
                </a:solidFill>
              </a:rPr>
              <a:t> to the </a:t>
            </a:r>
            <a:r>
              <a:rPr lang="en-US" u="sng" dirty="0" smtClean="0">
                <a:solidFill>
                  <a:srgbClr val="C00000"/>
                </a:solidFill>
              </a:rPr>
              <a:t>recipient antigens with </a:t>
            </a:r>
            <a:r>
              <a:rPr lang="en-US" u="sng" dirty="0">
                <a:solidFill>
                  <a:srgbClr val="C00000"/>
                </a:solidFill>
              </a:rPr>
              <a:t>immunologically competent </a:t>
            </a:r>
            <a:r>
              <a:rPr lang="en-US" u="sng" dirty="0" smtClean="0">
                <a:solidFill>
                  <a:srgbClr val="C00000"/>
                </a:solidFill>
              </a:rPr>
              <a:t>cells</a:t>
            </a:r>
          </a:p>
          <a:p>
            <a:pPr>
              <a:lnSpc>
                <a:spcPct val="200000"/>
              </a:lnSpc>
            </a:pPr>
            <a:r>
              <a:rPr lang="en-US" dirty="0" smtClean="0">
                <a:solidFill>
                  <a:schemeClr val="accent6">
                    <a:lumMod val="50000"/>
                  </a:schemeClr>
                </a:solidFill>
              </a:rPr>
              <a:t>Recipient unable </a:t>
            </a:r>
            <a:r>
              <a:rPr lang="en-US" dirty="0">
                <a:solidFill>
                  <a:schemeClr val="accent6">
                    <a:lumMod val="50000"/>
                  </a:schemeClr>
                </a:solidFill>
              </a:rPr>
              <a:t>to </a:t>
            </a:r>
            <a:r>
              <a:rPr lang="tr-TR" dirty="0" err="1" smtClean="0">
                <a:solidFill>
                  <a:schemeClr val="accent6">
                    <a:lumMod val="50000"/>
                  </a:schemeClr>
                </a:solidFill>
              </a:rPr>
              <a:t>overcome</a:t>
            </a:r>
            <a:r>
              <a:rPr lang="tr-TR" dirty="0" smtClean="0">
                <a:solidFill>
                  <a:schemeClr val="accent6">
                    <a:lumMod val="50000"/>
                  </a:schemeClr>
                </a:solidFill>
              </a:rPr>
              <a:t> </a:t>
            </a:r>
            <a:r>
              <a:rPr lang="en-US" dirty="0" smtClean="0">
                <a:solidFill>
                  <a:schemeClr val="accent6">
                    <a:lumMod val="50000"/>
                  </a:schemeClr>
                </a:solidFill>
              </a:rPr>
              <a:t> </a:t>
            </a:r>
            <a:r>
              <a:rPr lang="en-US" dirty="0">
                <a:solidFill>
                  <a:schemeClr val="accent6">
                    <a:lumMod val="50000"/>
                  </a:schemeClr>
                </a:solidFill>
              </a:rPr>
              <a:t>immune </a:t>
            </a:r>
            <a:r>
              <a:rPr lang="tr-TR" dirty="0" err="1" smtClean="0">
                <a:solidFill>
                  <a:schemeClr val="accent6">
                    <a:lumMod val="50000"/>
                  </a:schemeClr>
                </a:solidFill>
              </a:rPr>
              <a:t>attack</a:t>
            </a:r>
            <a:endParaRPr lang="en-US" dirty="0">
              <a:solidFill>
                <a:schemeClr val="accent6">
                  <a:lumMod val="50000"/>
                </a:schemeClr>
              </a:solidFill>
            </a:endParaRPr>
          </a:p>
          <a:p>
            <a:pPr>
              <a:lnSpc>
                <a:spcPct val="200000"/>
              </a:lnSpc>
            </a:pPr>
            <a:endParaRPr lang="en-US" dirty="0"/>
          </a:p>
        </p:txBody>
      </p:sp>
      <p:sp>
        <p:nvSpPr>
          <p:cNvPr id="4" name="3 Dikdörtgen"/>
          <p:cNvSpPr/>
          <p:nvPr/>
        </p:nvSpPr>
        <p:spPr>
          <a:xfrm>
            <a:off x="203200" y="1828801"/>
            <a:ext cx="11988800" cy="430887"/>
          </a:xfrm>
          <a:prstGeom prst="rect">
            <a:avLst/>
          </a:prstGeom>
        </p:spPr>
        <p:txBody>
          <a:bodyPr wrap="square">
            <a:spAutoFit/>
          </a:bodyPr>
          <a:lstStyle/>
          <a:p>
            <a:r>
              <a:rPr lang="en-US" sz="2200" u="sng" dirty="0" smtClean="0">
                <a:solidFill>
                  <a:schemeClr val="accent5"/>
                </a:solidFill>
                <a:latin typeface="+mj-lt"/>
              </a:rPr>
              <a:t>A </a:t>
            </a:r>
            <a:r>
              <a:rPr lang="tr-TR" sz="2200" u="sng" dirty="0" smtClean="0">
                <a:solidFill>
                  <a:schemeClr val="accent5"/>
                </a:solidFill>
                <a:latin typeface="+mj-lt"/>
              </a:rPr>
              <a:t> </a:t>
            </a:r>
            <a:r>
              <a:rPr lang="en-US" sz="2200" u="sng" dirty="0" smtClean="0">
                <a:solidFill>
                  <a:schemeClr val="accent5"/>
                </a:solidFill>
                <a:latin typeface="+mj-lt"/>
              </a:rPr>
              <a:t>donor origin cell mediated reaction against </a:t>
            </a:r>
            <a:r>
              <a:rPr lang="tr-TR" sz="2200" u="sng" dirty="0" smtClean="0">
                <a:solidFill>
                  <a:schemeClr val="accent5"/>
                </a:solidFill>
                <a:latin typeface="+mj-lt"/>
              </a:rPr>
              <a:t>to the </a:t>
            </a:r>
            <a:r>
              <a:rPr lang="en-US" sz="2200" u="sng" dirty="0" smtClean="0">
                <a:solidFill>
                  <a:schemeClr val="accent5"/>
                </a:solidFill>
                <a:latin typeface="+mj-lt"/>
              </a:rPr>
              <a:t>recipient tissues</a:t>
            </a:r>
            <a:endParaRPr lang="en-US" sz="2200" u="sng" dirty="0">
              <a:solidFill>
                <a:schemeClr val="accent5"/>
              </a:solidFill>
              <a:latin typeface="+mj-lt"/>
            </a:endParaRPr>
          </a:p>
        </p:txBody>
      </p:sp>
      <p:sp>
        <p:nvSpPr>
          <p:cNvPr id="5" name="1 Başlık"/>
          <p:cNvSpPr txBox="1">
            <a:spLocks/>
          </p:cNvSpPr>
          <p:nvPr/>
        </p:nvSpPr>
        <p:spPr>
          <a:xfrm>
            <a:off x="0" y="0"/>
            <a:ext cx="12192000" cy="304799"/>
          </a:xfrm>
          <a:prstGeom prst="rect">
            <a:avLst/>
          </a:prstGeom>
          <a:solidFill>
            <a:srgbClr val="002060"/>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GRAFT </a:t>
            </a:r>
            <a:r>
              <a:rPr kumimoji="0" lang="tr-TR" sz="2400" b="1" i="0" u="none" strike="noStrike" kern="1200" cap="none" spc="0" normalizeH="0" noProof="0" dirty="0" smtClean="0">
                <a:ln>
                  <a:noFill/>
                </a:ln>
                <a:solidFill>
                  <a:schemeClr val="bg1"/>
                </a:solidFill>
                <a:effectLst/>
                <a:uLnTx/>
                <a:uFillTx/>
                <a:latin typeface="+mj-lt"/>
                <a:ea typeface="+mj-ea"/>
                <a:cs typeface="+mj-cs"/>
              </a:rPr>
              <a:t>VERSUS HOST DISEASE</a:t>
            </a:r>
            <a:r>
              <a:rPr kumimoji="0" lang="tr-TR" sz="2400" b="1" i="0" u="none" strike="noStrike" kern="1200" cap="none" spc="0" normalizeH="0" baseline="0" noProof="0" dirty="0" smtClean="0">
                <a:ln>
                  <a:noFill/>
                </a:ln>
                <a:solidFill>
                  <a:schemeClr val="bg1"/>
                </a:solidFill>
                <a:effectLst/>
                <a:uLnTx/>
                <a:uFillTx/>
                <a:latin typeface="+mj-lt"/>
                <a:ea typeface="+mj-ea"/>
                <a:cs typeface="+mj-cs"/>
              </a:rPr>
              <a:t>  occuring after HSCT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pic>
        <p:nvPicPr>
          <p:cNvPr id="6" name="Picture 2"/>
          <p:cNvPicPr>
            <a:picLocks noChangeAspect="1" noChangeArrowheads="1"/>
          </p:cNvPicPr>
          <p:nvPr/>
        </p:nvPicPr>
        <p:blipFill>
          <a:blip r:embed="rId3" cstate="print"/>
          <a:srcRect/>
          <a:stretch>
            <a:fillRect/>
          </a:stretch>
        </p:blipFill>
        <p:spPr bwMode="auto">
          <a:xfrm flipV="1">
            <a:off x="0" y="6705600"/>
            <a:ext cx="12192000" cy="152400"/>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203200" y="609600"/>
            <a:ext cx="11074400" cy="5715000"/>
          </a:xfrm>
          <a:prstGeom prst="irregularSeal2">
            <a:avLst/>
          </a:prstGeom>
          <a:noFill/>
          <a:ln w="9525">
            <a:solidFill>
              <a:schemeClr val="tx1"/>
            </a:solidFill>
            <a:miter lim="800000"/>
            <a:headEnd/>
            <a:tailEnd/>
          </a:ln>
          <a:effectLst/>
        </p:spPr>
        <p:txBody>
          <a:bodyPr wrap="none" anchor="ctr"/>
          <a:lstStyle/>
          <a:p>
            <a:endParaRPr lang="tr-TR"/>
          </a:p>
        </p:txBody>
      </p:sp>
      <p:sp>
        <p:nvSpPr>
          <p:cNvPr id="6153" name="Oval 9"/>
          <p:cNvSpPr>
            <a:spLocks noChangeArrowheads="1"/>
          </p:cNvSpPr>
          <p:nvPr/>
        </p:nvSpPr>
        <p:spPr bwMode="auto">
          <a:xfrm>
            <a:off x="8026400" y="3886200"/>
            <a:ext cx="914400" cy="609600"/>
          </a:xfrm>
          <a:prstGeom prst="ellipse">
            <a:avLst/>
          </a:prstGeom>
          <a:noFill/>
          <a:ln w="9525">
            <a:solidFill>
              <a:schemeClr val="tx1"/>
            </a:solidFill>
            <a:round/>
            <a:headEnd/>
            <a:tailEnd/>
          </a:ln>
          <a:effectLst/>
        </p:spPr>
        <p:txBody>
          <a:bodyPr wrap="none" anchor="ctr"/>
          <a:lstStyle/>
          <a:p>
            <a:endParaRPr lang="tr-TR"/>
          </a:p>
        </p:txBody>
      </p:sp>
      <p:sp>
        <p:nvSpPr>
          <p:cNvPr id="6165" name="Oval 21"/>
          <p:cNvSpPr>
            <a:spLocks noChangeArrowheads="1"/>
          </p:cNvSpPr>
          <p:nvPr/>
        </p:nvSpPr>
        <p:spPr bwMode="auto">
          <a:xfrm>
            <a:off x="6705600" y="2819400"/>
            <a:ext cx="1117600" cy="609600"/>
          </a:xfrm>
          <a:prstGeom prst="ellipse">
            <a:avLst/>
          </a:prstGeom>
          <a:noFill/>
          <a:ln w="9525">
            <a:solidFill>
              <a:schemeClr val="tx1"/>
            </a:solidFill>
            <a:round/>
            <a:headEnd/>
            <a:tailEnd/>
          </a:ln>
          <a:effectLst/>
        </p:spPr>
        <p:txBody>
          <a:bodyPr wrap="none" anchor="ctr"/>
          <a:lstStyle/>
          <a:p>
            <a:endParaRPr lang="tr-TR"/>
          </a:p>
        </p:txBody>
      </p:sp>
      <p:grpSp>
        <p:nvGrpSpPr>
          <p:cNvPr id="2" name="Group 22"/>
          <p:cNvGrpSpPr>
            <a:grpSpLocks/>
          </p:cNvGrpSpPr>
          <p:nvPr/>
        </p:nvGrpSpPr>
        <p:grpSpPr bwMode="auto">
          <a:xfrm>
            <a:off x="6889751" y="2924175"/>
            <a:ext cx="611716" cy="400050"/>
            <a:chOff x="1968" y="1344"/>
            <a:chExt cx="1920" cy="1824"/>
          </a:xfrm>
        </p:grpSpPr>
        <p:sp>
          <p:nvSpPr>
            <p:cNvPr id="6167" name="Oval 23"/>
            <p:cNvSpPr>
              <a:spLocks noChangeArrowheads="1"/>
            </p:cNvSpPr>
            <p:nvPr/>
          </p:nvSpPr>
          <p:spPr bwMode="auto">
            <a:xfrm>
              <a:off x="2448" y="216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68" name="Oval 24"/>
            <p:cNvSpPr>
              <a:spLocks noChangeArrowheads="1"/>
            </p:cNvSpPr>
            <p:nvPr/>
          </p:nvSpPr>
          <p:spPr bwMode="auto">
            <a:xfrm>
              <a:off x="3360" y="216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69" name="Oval 25"/>
            <p:cNvSpPr>
              <a:spLocks noChangeArrowheads="1"/>
            </p:cNvSpPr>
            <p:nvPr/>
          </p:nvSpPr>
          <p:spPr bwMode="auto">
            <a:xfrm>
              <a:off x="2064" y="2592"/>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0" name="Oval 26"/>
            <p:cNvSpPr>
              <a:spLocks noChangeArrowheads="1"/>
            </p:cNvSpPr>
            <p:nvPr/>
          </p:nvSpPr>
          <p:spPr bwMode="auto">
            <a:xfrm>
              <a:off x="2880" y="1344"/>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1" name="Oval 27"/>
            <p:cNvSpPr>
              <a:spLocks noChangeArrowheads="1"/>
            </p:cNvSpPr>
            <p:nvPr/>
          </p:nvSpPr>
          <p:spPr bwMode="auto">
            <a:xfrm>
              <a:off x="3600" y="168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2" name="Oval 28"/>
            <p:cNvSpPr>
              <a:spLocks noChangeArrowheads="1"/>
            </p:cNvSpPr>
            <p:nvPr/>
          </p:nvSpPr>
          <p:spPr bwMode="auto">
            <a:xfrm>
              <a:off x="3360" y="2688"/>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3" name="Oval 29"/>
            <p:cNvSpPr>
              <a:spLocks noChangeArrowheads="1"/>
            </p:cNvSpPr>
            <p:nvPr/>
          </p:nvSpPr>
          <p:spPr bwMode="auto">
            <a:xfrm>
              <a:off x="1968" y="1680"/>
              <a:ext cx="288" cy="480"/>
            </a:xfrm>
            <a:prstGeom prst="ellipse">
              <a:avLst/>
            </a:prstGeom>
            <a:solidFill>
              <a:srgbClr val="993366"/>
            </a:solidFill>
            <a:ln w="9525">
              <a:solidFill>
                <a:schemeClr val="tx1"/>
              </a:solidFill>
              <a:round/>
              <a:headEnd/>
              <a:tailEnd/>
            </a:ln>
            <a:effectLst/>
          </p:spPr>
          <p:txBody>
            <a:bodyPr wrap="none" anchor="ctr"/>
            <a:lstStyle/>
            <a:p>
              <a:endParaRPr lang="tr-TR"/>
            </a:p>
          </p:txBody>
        </p:sp>
      </p:grpSp>
      <p:sp>
        <p:nvSpPr>
          <p:cNvPr id="6175" name="Oval 31"/>
          <p:cNvSpPr>
            <a:spLocks noChangeArrowheads="1"/>
          </p:cNvSpPr>
          <p:nvPr/>
        </p:nvSpPr>
        <p:spPr bwMode="auto">
          <a:xfrm>
            <a:off x="5217584" y="3540126"/>
            <a:ext cx="1397000" cy="900113"/>
          </a:xfrm>
          <a:prstGeom prst="ellipse">
            <a:avLst/>
          </a:prstGeom>
          <a:noFill/>
          <a:ln w="9525">
            <a:solidFill>
              <a:schemeClr val="tx1"/>
            </a:solidFill>
            <a:round/>
            <a:headEnd/>
            <a:tailEnd/>
          </a:ln>
          <a:effectLst/>
        </p:spPr>
        <p:txBody>
          <a:bodyPr wrap="none" anchor="ctr"/>
          <a:lstStyle/>
          <a:p>
            <a:endParaRPr lang="tr-TR"/>
          </a:p>
        </p:txBody>
      </p:sp>
      <p:grpSp>
        <p:nvGrpSpPr>
          <p:cNvPr id="3" name="Group 68"/>
          <p:cNvGrpSpPr>
            <a:grpSpLocks/>
          </p:cNvGrpSpPr>
          <p:nvPr/>
        </p:nvGrpSpPr>
        <p:grpSpPr bwMode="auto">
          <a:xfrm>
            <a:off x="5448300" y="3695701"/>
            <a:ext cx="764117" cy="588963"/>
            <a:chOff x="2574" y="2328"/>
            <a:chExt cx="361" cy="371"/>
          </a:xfrm>
        </p:grpSpPr>
        <p:sp>
          <p:nvSpPr>
            <p:cNvPr id="6176" name="Oval 32"/>
            <p:cNvSpPr>
              <a:spLocks noChangeArrowheads="1"/>
            </p:cNvSpPr>
            <p:nvPr/>
          </p:nvSpPr>
          <p:spPr bwMode="auto">
            <a:xfrm>
              <a:off x="2664" y="2494"/>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7" name="Oval 33"/>
            <p:cNvSpPr>
              <a:spLocks noChangeArrowheads="1"/>
            </p:cNvSpPr>
            <p:nvPr/>
          </p:nvSpPr>
          <p:spPr bwMode="auto">
            <a:xfrm>
              <a:off x="2836" y="2494"/>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8" name="Oval 34"/>
            <p:cNvSpPr>
              <a:spLocks noChangeArrowheads="1"/>
            </p:cNvSpPr>
            <p:nvPr/>
          </p:nvSpPr>
          <p:spPr bwMode="auto">
            <a:xfrm>
              <a:off x="2592" y="2582"/>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79" name="Oval 35"/>
            <p:cNvSpPr>
              <a:spLocks noChangeArrowheads="1"/>
            </p:cNvSpPr>
            <p:nvPr/>
          </p:nvSpPr>
          <p:spPr bwMode="auto">
            <a:xfrm>
              <a:off x="2745" y="2328"/>
              <a:ext cx="55" cy="97"/>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0" name="Oval 36"/>
            <p:cNvSpPr>
              <a:spLocks noChangeArrowheads="1"/>
            </p:cNvSpPr>
            <p:nvPr/>
          </p:nvSpPr>
          <p:spPr bwMode="auto">
            <a:xfrm>
              <a:off x="2881" y="2396"/>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1" name="Oval 37"/>
            <p:cNvSpPr>
              <a:spLocks noChangeArrowheads="1"/>
            </p:cNvSpPr>
            <p:nvPr/>
          </p:nvSpPr>
          <p:spPr bwMode="auto">
            <a:xfrm>
              <a:off x="2836" y="2601"/>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82" name="Oval 38"/>
            <p:cNvSpPr>
              <a:spLocks noChangeArrowheads="1"/>
            </p:cNvSpPr>
            <p:nvPr/>
          </p:nvSpPr>
          <p:spPr bwMode="auto">
            <a:xfrm>
              <a:off x="2574" y="2396"/>
              <a:ext cx="54" cy="98"/>
            </a:xfrm>
            <a:prstGeom prst="ellipse">
              <a:avLst/>
            </a:prstGeom>
            <a:solidFill>
              <a:srgbClr val="993366"/>
            </a:solidFill>
            <a:ln w="9525">
              <a:solidFill>
                <a:schemeClr val="tx1"/>
              </a:solidFill>
              <a:round/>
              <a:headEnd/>
              <a:tailEnd/>
            </a:ln>
            <a:effectLst/>
          </p:spPr>
          <p:txBody>
            <a:bodyPr wrap="none" anchor="ctr"/>
            <a:lstStyle/>
            <a:p>
              <a:endParaRPr lang="tr-TR"/>
            </a:p>
          </p:txBody>
        </p:sp>
      </p:grpSp>
      <p:sp>
        <p:nvSpPr>
          <p:cNvPr id="6183" name="Rectangle 39"/>
          <p:cNvSpPr>
            <a:spLocks noChangeArrowheads="1"/>
          </p:cNvSpPr>
          <p:nvPr/>
        </p:nvSpPr>
        <p:spPr bwMode="auto">
          <a:xfrm>
            <a:off x="5463118" y="3470275"/>
            <a:ext cx="184149"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4" name="Rectangle 40"/>
          <p:cNvSpPr>
            <a:spLocks noChangeArrowheads="1"/>
          </p:cNvSpPr>
          <p:nvPr/>
        </p:nvSpPr>
        <p:spPr bwMode="auto">
          <a:xfrm>
            <a:off x="5939367" y="3429000"/>
            <a:ext cx="184151"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5" name="Rectangle 41"/>
          <p:cNvSpPr>
            <a:spLocks noChangeArrowheads="1"/>
          </p:cNvSpPr>
          <p:nvPr/>
        </p:nvSpPr>
        <p:spPr bwMode="auto">
          <a:xfrm>
            <a:off x="6352117" y="3554413"/>
            <a:ext cx="184149" cy="1651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6" name="Rectangle 42"/>
          <p:cNvSpPr>
            <a:spLocks noChangeArrowheads="1"/>
          </p:cNvSpPr>
          <p:nvPr/>
        </p:nvSpPr>
        <p:spPr bwMode="auto">
          <a:xfrm>
            <a:off x="6521451" y="4094164"/>
            <a:ext cx="184149" cy="166687"/>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7" name="Rectangle 43"/>
          <p:cNvSpPr>
            <a:spLocks noChangeArrowheads="1"/>
          </p:cNvSpPr>
          <p:nvPr/>
        </p:nvSpPr>
        <p:spPr bwMode="auto">
          <a:xfrm>
            <a:off x="6138334" y="4329114"/>
            <a:ext cx="184151" cy="166687"/>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8" name="Rectangle 44"/>
          <p:cNvSpPr>
            <a:spLocks noChangeArrowheads="1"/>
          </p:cNvSpPr>
          <p:nvPr/>
        </p:nvSpPr>
        <p:spPr bwMode="auto">
          <a:xfrm>
            <a:off x="5386918" y="4302125"/>
            <a:ext cx="184149"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89" name="Rectangle 45"/>
          <p:cNvSpPr>
            <a:spLocks noChangeArrowheads="1"/>
          </p:cNvSpPr>
          <p:nvPr/>
        </p:nvSpPr>
        <p:spPr bwMode="auto">
          <a:xfrm>
            <a:off x="5080001" y="3844925"/>
            <a:ext cx="184151" cy="166688"/>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1" name="Rectangle 47"/>
          <p:cNvSpPr>
            <a:spLocks noChangeArrowheads="1"/>
          </p:cNvSpPr>
          <p:nvPr/>
        </p:nvSpPr>
        <p:spPr bwMode="auto">
          <a:xfrm>
            <a:off x="2235200" y="5638800"/>
            <a:ext cx="508000" cy="4572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2" name="Oval 48"/>
          <p:cNvSpPr>
            <a:spLocks noChangeArrowheads="1"/>
          </p:cNvSpPr>
          <p:nvPr/>
        </p:nvSpPr>
        <p:spPr bwMode="auto">
          <a:xfrm>
            <a:off x="2362200" y="5746750"/>
            <a:ext cx="211667" cy="26828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94" name="Rectangle 50"/>
          <p:cNvSpPr>
            <a:spLocks noChangeArrowheads="1"/>
          </p:cNvSpPr>
          <p:nvPr/>
        </p:nvSpPr>
        <p:spPr bwMode="auto">
          <a:xfrm>
            <a:off x="3251200" y="5638800"/>
            <a:ext cx="508000" cy="5334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5" name="Oval 51"/>
          <p:cNvSpPr>
            <a:spLocks noChangeArrowheads="1"/>
          </p:cNvSpPr>
          <p:nvPr/>
        </p:nvSpPr>
        <p:spPr bwMode="auto">
          <a:xfrm>
            <a:off x="3378200" y="5764214"/>
            <a:ext cx="211667" cy="314325"/>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197" name="Rectangle 53"/>
          <p:cNvSpPr>
            <a:spLocks noChangeArrowheads="1"/>
          </p:cNvSpPr>
          <p:nvPr/>
        </p:nvSpPr>
        <p:spPr bwMode="auto">
          <a:xfrm>
            <a:off x="4368800" y="5410200"/>
            <a:ext cx="508000" cy="4572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198" name="Oval 54"/>
          <p:cNvSpPr>
            <a:spLocks noChangeArrowheads="1"/>
          </p:cNvSpPr>
          <p:nvPr/>
        </p:nvSpPr>
        <p:spPr bwMode="auto">
          <a:xfrm>
            <a:off x="4495800" y="5518150"/>
            <a:ext cx="211667" cy="268288"/>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200" name="Rectangle 56"/>
          <p:cNvSpPr>
            <a:spLocks noChangeArrowheads="1"/>
          </p:cNvSpPr>
          <p:nvPr/>
        </p:nvSpPr>
        <p:spPr bwMode="auto">
          <a:xfrm>
            <a:off x="5384800" y="5105400"/>
            <a:ext cx="812800" cy="6858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6201" name="Oval 57"/>
          <p:cNvSpPr>
            <a:spLocks noChangeArrowheads="1"/>
          </p:cNvSpPr>
          <p:nvPr/>
        </p:nvSpPr>
        <p:spPr bwMode="auto">
          <a:xfrm>
            <a:off x="5588000" y="5267326"/>
            <a:ext cx="338667" cy="403225"/>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6203" name="AutoShape 59"/>
          <p:cNvSpPr>
            <a:spLocks noChangeArrowheads="1"/>
          </p:cNvSpPr>
          <p:nvPr/>
        </p:nvSpPr>
        <p:spPr bwMode="auto">
          <a:xfrm flipH="1">
            <a:off x="3860800" y="2438400"/>
            <a:ext cx="5384800" cy="3886200"/>
          </a:xfrm>
          <a:custGeom>
            <a:avLst/>
            <a:gdLst>
              <a:gd name="G0" fmla="+- 601303 0 0"/>
              <a:gd name="G1" fmla="+- -10179048 0 0"/>
              <a:gd name="G2" fmla="+- 601303 0 -10179048"/>
              <a:gd name="G3" fmla="+- 10800 0 0"/>
              <a:gd name="G4" fmla="+- 0 0 601303"/>
              <a:gd name="T0" fmla="*/ 360 256 1"/>
              <a:gd name="T1" fmla="*/ 0 256 1"/>
              <a:gd name="G5" fmla="+- G2 T0 T1"/>
              <a:gd name="G6" fmla="?: G2 G2 G5"/>
              <a:gd name="G7" fmla="+- 0 0 G6"/>
              <a:gd name="G8" fmla="+- 10398 0 0"/>
              <a:gd name="G9" fmla="+- 0 0 -10179048"/>
              <a:gd name="G10" fmla="+- 10398 0 2700"/>
              <a:gd name="G11" fmla="cos G10 601303"/>
              <a:gd name="G12" fmla="sin G10 601303"/>
              <a:gd name="G13" fmla="cos 13500 601303"/>
              <a:gd name="G14" fmla="sin 13500 601303"/>
              <a:gd name="G15" fmla="+- G11 10800 0"/>
              <a:gd name="G16" fmla="+- G12 10800 0"/>
              <a:gd name="G17" fmla="+- G13 10800 0"/>
              <a:gd name="G18" fmla="+- G14 10800 0"/>
              <a:gd name="G19" fmla="*/ 10398 1 2"/>
              <a:gd name="G20" fmla="+- G19 5400 0"/>
              <a:gd name="G21" fmla="cos G20 601303"/>
              <a:gd name="G22" fmla="sin G20 601303"/>
              <a:gd name="G23" fmla="+- G21 10800 0"/>
              <a:gd name="G24" fmla="+- G12 G23 G22"/>
              <a:gd name="G25" fmla="+- G22 G23 G11"/>
              <a:gd name="G26" fmla="cos 10800 601303"/>
              <a:gd name="G27" fmla="sin 10800 601303"/>
              <a:gd name="G28" fmla="cos 10398 601303"/>
              <a:gd name="G29" fmla="sin 10398 601303"/>
              <a:gd name="G30" fmla="+- G26 10800 0"/>
              <a:gd name="G31" fmla="+- G27 10800 0"/>
              <a:gd name="G32" fmla="+- G28 10800 0"/>
              <a:gd name="G33" fmla="+- G29 10800 0"/>
              <a:gd name="G34" fmla="+- G19 5400 0"/>
              <a:gd name="G35" fmla="cos G34 -10179048"/>
              <a:gd name="G36" fmla="sin G34 -10179048"/>
              <a:gd name="G37" fmla="+/ -10179048 601303 2"/>
              <a:gd name="T2" fmla="*/ 180 256 1"/>
              <a:gd name="T3" fmla="*/ 0 256 1"/>
              <a:gd name="G38" fmla="+- G37 T2 T3"/>
              <a:gd name="G39" fmla="?: G2 G37 G38"/>
              <a:gd name="G40" fmla="cos 10800 G39"/>
              <a:gd name="G41" fmla="sin 10800 G39"/>
              <a:gd name="G42" fmla="cos 10398 G39"/>
              <a:gd name="G43" fmla="sin 10398 G39"/>
              <a:gd name="G44" fmla="+- G40 10800 0"/>
              <a:gd name="G45" fmla="+- G41 10800 0"/>
              <a:gd name="G46" fmla="+- G42 10800 0"/>
              <a:gd name="G47" fmla="+- G43 10800 0"/>
              <a:gd name="G48" fmla="+- G35 10800 0"/>
              <a:gd name="G49" fmla="+- G36 10800 0"/>
              <a:gd name="T4" fmla="*/ 13944 w 21600"/>
              <a:gd name="T5" fmla="*/ 467 h 21600"/>
              <a:gd name="T6" fmla="*/ 1169 w 21600"/>
              <a:gd name="T7" fmla="*/ 6374 h 21600"/>
              <a:gd name="T8" fmla="*/ 13827 w 21600"/>
              <a:gd name="T9" fmla="*/ 852 h 21600"/>
              <a:gd name="T10" fmla="*/ 24127 w 21600"/>
              <a:gd name="T11" fmla="*/ 12952 h 21600"/>
              <a:gd name="T12" fmla="*/ 20800 w 21600"/>
              <a:gd name="T13" fmla="*/ 15354 h 21600"/>
              <a:gd name="T14" fmla="*/ 18399 w 21600"/>
              <a:gd name="T15" fmla="*/ 1202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1064" y="12457"/>
                </a:moveTo>
                <a:cubicBezTo>
                  <a:pt x="21153" y="11909"/>
                  <a:pt x="21198" y="11355"/>
                  <a:pt x="21198" y="10800"/>
                </a:cubicBezTo>
                <a:cubicBezTo>
                  <a:pt x="21198" y="5057"/>
                  <a:pt x="16542" y="402"/>
                  <a:pt x="10800" y="402"/>
                </a:cubicBezTo>
                <a:cubicBezTo>
                  <a:pt x="6738" y="401"/>
                  <a:pt x="3047" y="2767"/>
                  <a:pt x="1351" y="6458"/>
                </a:cubicBezTo>
                <a:lnTo>
                  <a:pt x="986" y="6290"/>
                </a:lnTo>
                <a:cubicBezTo>
                  <a:pt x="2748" y="2456"/>
                  <a:pt x="6580" y="-1"/>
                  <a:pt x="10800" y="0"/>
                </a:cubicBezTo>
                <a:cubicBezTo>
                  <a:pt x="16764" y="0"/>
                  <a:pt x="21600" y="4835"/>
                  <a:pt x="21600" y="10800"/>
                </a:cubicBezTo>
                <a:cubicBezTo>
                  <a:pt x="21600" y="11376"/>
                  <a:pt x="21553" y="11952"/>
                  <a:pt x="21461" y="12522"/>
                </a:cubicBezTo>
                <a:lnTo>
                  <a:pt x="24127" y="12952"/>
                </a:lnTo>
                <a:lnTo>
                  <a:pt x="20800" y="15354"/>
                </a:lnTo>
                <a:lnTo>
                  <a:pt x="18399" y="12027"/>
                </a:lnTo>
                <a:lnTo>
                  <a:pt x="21064" y="12457"/>
                </a:lnTo>
                <a:close/>
              </a:path>
            </a:pathLst>
          </a:custGeom>
          <a:solidFill>
            <a:schemeClr val="bg2"/>
          </a:solidFill>
          <a:ln w="9525">
            <a:solidFill>
              <a:schemeClr val="tx1"/>
            </a:solidFill>
            <a:miter lim="800000"/>
            <a:headEnd/>
            <a:tailEnd/>
          </a:ln>
          <a:effectLst/>
        </p:spPr>
        <p:txBody>
          <a:bodyPr wrap="none" anchor="ctr"/>
          <a:lstStyle/>
          <a:p>
            <a:endParaRPr lang="tr-TR" dirty="0">
              <a:latin typeface="Comic Sans MS" pitchFamily="66" charset="0"/>
            </a:endParaRPr>
          </a:p>
        </p:txBody>
      </p:sp>
      <p:sp>
        <p:nvSpPr>
          <p:cNvPr id="6204" name="Text Box 60"/>
          <p:cNvSpPr txBox="1">
            <a:spLocks noChangeArrowheads="1"/>
          </p:cNvSpPr>
          <p:nvPr/>
        </p:nvSpPr>
        <p:spPr bwMode="auto">
          <a:xfrm>
            <a:off x="7213600" y="6063734"/>
            <a:ext cx="2499402"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Exogenous substance</a:t>
            </a:r>
          </a:p>
        </p:txBody>
      </p:sp>
      <p:sp>
        <p:nvSpPr>
          <p:cNvPr id="6205" name="Text Box 61"/>
          <p:cNvSpPr txBox="1">
            <a:spLocks noChangeArrowheads="1"/>
          </p:cNvSpPr>
          <p:nvPr/>
        </p:nvSpPr>
        <p:spPr bwMode="auto">
          <a:xfrm>
            <a:off x="5994400" y="2101334"/>
            <a:ext cx="2555508"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Degraded in peptides</a:t>
            </a:r>
          </a:p>
        </p:txBody>
      </p:sp>
      <p:sp>
        <p:nvSpPr>
          <p:cNvPr id="6206" name="Text Box 62"/>
          <p:cNvSpPr txBox="1">
            <a:spLocks noChangeArrowheads="1"/>
          </p:cNvSpPr>
          <p:nvPr/>
        </p:nvSpPr>
        <p:spPr bwMode="auto">
          <a:xfrm>
            <a:off x="1422401" y="2863334"/>
            <a:ext cx="3488455"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Combined with HLA molecules</a:t>
            </a:r>
          </a:p>
        </p:txBody>
      </p:sp>
      <p:sp>
        <p:nvSpPr>
          <p:cNvPr id="6207" name="Text Box 63"/>
          <p:cNvSpPr txBox="1">
            <a:spLocks noChangeArrowheads="1"/>
          </p:cNvSpPr>
          <p:nvPr/>
        </p:nvSpPr>
        <p:spPr bwMode="auto">
          <a:xfrm>
            <a:off x="1016000" y="6139934"/>
            <a:ext cx="3397084" cy="369332"/>
          </a:xfrm>
          <a:prstGeom prst="rect">
            <a:avLst/>
          </a:prstGeom>
          <a:noFill/>
          <a:ln w="9525">
            <a:noFill/>
            <a:miter lim="800000"/>
            <a:headEnd/>
            <a:tailEnd/>
          </a:ln>
          <a:effectLst/>
        </p:spPr>
        <p:txBody>
          <a:bodyPr wrap="none" anchor="ctr">
            <a:spAutoFit/>
          </a:bodyPr>
          <a:lstStyle/>
          <a:p>
            <a:r>
              <a:rPr lang="en-US" b="1">
                <a:solidFill>
                  <a:srgbClr val="C00000"/>
                </a:solidFill>
                <a:latin typeface="Comic Sans MS" pitchFamily="66" charset="0"/>
              </a:rPr>
              <a:t>Displayed with HLA molecule</a:t>
            </a:r>
          </a:p>
        </p:txBody>
      </p:sp>
      <p:sp>
        <p:nvSpPr>
          <p:cNvPr id="6208" name="AutoShape 64"/>
          <p:cNvSpPr>
            <a:spLocks noChangeArrowheads="1"/>
          </p:cNvSpPr>
          <p:nvPr/>
        </p:nvSpPr>
        <p:spPr bwMode="auto">
          <a:xfrm>
            <a:off x="10363200" y="53340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09" name="AutoShape 65"/>
          <p:cNvSpPr>
            <a:spLocks noChangeArrowheads="1"/>
          </p:cNvSpPr>
          <p:nvPr/>
        </p:nvSpPr>
        <p:spPr bwMode="auto">
          <a:xfrm>
            <a:off x="9144000" y="54864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10" name="AutoShape 66"/>
          <p:cNvSpPr>
            <a:spLocks noChangeArrowheads="1"/>
          </p:cNvSpPr>
          <p:nvPr/>
        </p:nvSpPr>
        <p:spPr bwMode="auto">
          <a:xfrm>
            <a:off x="9245600" y="48006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6211" name="AutoShape 67"/>
          <p:cNvSpPr>
            <a:spLocks noChangeArrowheads="1"/>
          </p:cNvSpPr>
          <p:nvPr/>
        </p:nvSpPr>
        <p:spPr bwMode="auto">
          <a:xfrm>
            <a:off x="8229600" y="4038600"/>
            <a:ext cx="609600" cy="381000"/>
          </a:xfrm>
          <a:prstGeom prst="smileyFace">
            <a:avLst>
              <a:gd name="adj" fmla="val -4653"/>
            </a:avLst>
          </a:prstGeom>
          <a:solidFill>
            <a:srgbClr val="800080"/>
          </a:solidFill>
          <a:ln w="9525">
            <a:solidFill>
              <a:schemeClr val="tx1"/>
            </a:solidFill>
            <a:round/>
            <a:headEnd/>
            <a:tailEnd/>
          </a:ln>
          <a:effectLst/>
        </p:spPr>
        <p:txBody>
          <a:bodyPr wrap="none" anchor="ctr"/>
          <a:lstStyle/>
          <a:p>
            <a:endParaRPr lang="tr-TR"/>
          </a:p>
        </p:txBody>
      </p:sp>
      <p:sp>
        <p:nvSpPr>
          <p:cNvPr id="47" name="46 Başlık"/>
          <p:cNvSpPr>
            <a:spLocks noGrp="1"/>
          </p:cNvSpPr>
          <p:nvPr>
            <p:ph type="title"/>
          </p:nvPr>
        </p:nvSpPr>
        <p:spPr>
          <a:xfrm>
            <a:off x="228600" y="838200"/>
            <a:ext cx="115824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48" name="Text Box 11"/>
          <p:cNvSpPr txBox="1">
            <a:spLocks noChangeArrowheads="1"/>
          </p:cNvSpPr>
          <p:nvPr/>
        </p:nvSpPr>
        <p:spPr bwMode="auto">
          <a:xfrm>
            <a:off x="1625601" y="5040868"/>
            <a:ext cx="1332416" cy="369332"/>
          </a:xfrm>
          <a:prstGeom prst="rect">
            <a:avLst/>
          </a:prstGeom>
          <a:noFill/>
          <a:ln w="9525">
            <a:noFill/>
            <a:miter lim="800000"/>
            <a:headEnd/>
            <a:tailEnd/>
          </a:ln>
          <a:effectLst/>
        </p:spPr>
        <p:txBody>
          <a:bodyPr wrap="none" anchor="ctr">
            <a:spAutoFit/>
          </a:bodyPr>
          <a:lstStyle/>
          <a:p>
            <a:r>
              <a:rPr lang="en-US" b="1" dirty="0"/>
              <a:t>HLA Class </a:t>
            </a:r>
            <a:r>
              <a:rPr lang="en-US" b="1" dirty="0" smtClean="0"/>
              <a:t>I -</a:t>
            </a:r>
            <a:endParaRPr lang="en-US" b="1" dirty="0"/>
          </a:p>
        </p:txBody>
      </p:sp>
      <p:sp>
        <p:nvSpPr>
          <p:cNvPr id="5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1" name="5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AutoShape 4"/>
          <p:cNvSpPr>
            <a:spLocks noChangeArrowheads="1"/>
          </p:cNvSpPr>
          <p:nvPr/>
        </p:nvSpPr>
        <p:spPr bwMode="auto">
          <a:xfrm>
            <a:off x="203200" y="609600"/>
            <a:ext cx="11074400" cy="5715000"/>
          </a:xfrm>
          <a:prstGeom prst="irregularSeal2">
            <a:avLst/>
          </a:prstGeom>
          <a:noFill/>
          <a:ln w="9525">
            <a:solidFill>
              <a:schemeClr val="tx1"/>
            </a:solidFill>
            <a:miter lim="800000"/>
            <a:headEnd/>
            <a:tailEnd/>
          </a:ln>
          <a:effectLst/>
        </p:spPr>
        <p:txBody>
          <a:bodyPr wrap="none" anchor="ctr"/>
          <a:lstStyle/>
          <a:p>
            <a:endParaRPr lang="tr-TR"/>
          </a:p>
        </p:txBody>
      </p:sp>
      <p:grpSp>
        <p:nvGrpSpPr>
          <p:cNvPr id="2" name="Group 8"/>
          <p:cNvGrpSpPr>
            <a:grpSpLocks/>
          </p:cNvGrpSpPr>
          <p:nvPr/>
        </p:nvGrpSpPr>
        <p:grpSpPr bwMode="auto">
          <a:xfrm>
            <a:off x="3048000" y="3429000"/>
            <a:ext cx="1117600" cy="609600"/>
            <a:chOff x="1776" y="480"/>
            <a:chExt cx="3696" cy="3360"/>
          </a:xfrm>
        </p:grpSpPr>
        <p:sp>
          <p:nvSpPr>
            <p:cNvPr id="9225" name="Oval 9"/>
            <p:cNvSpPr>
              <a:spLocks noChangeArrowheads="1"/>
            </p:cNvSpPr>
            <p:nvPr/>
          </p:nvSpPr>
          <p:spPr bwMode="auto">
            <a:xfrm>
              <a:off x="1776" y="480"/>
              <a:ext cx="3696" cy="3360"/>
            </a:xfrm>
            <a:prstGeom prst="ellipse">
              <a:avLst/>
            </a:prstGeom>
            <a:noFill/>
            <a:ln w="9525">
              <a:solidFill>
                <a:schemeClr val="tx1"/>
              </a:solidFill>
              <a:round/>
              <a:headEnd/>
              <a:tailEnd/>
            </a:ln>
            <a:effectLst/>
          </p:spPr>
          <p:txBody>
            <a:bodyPr wrap="none" anchor="ctr"/>
            <a:lstStyle/>
            <a:p>
              <a:endParaRPr lang="tr-TR"/>
            </a:p>
          </p:txBody>
        </p:sp>
        <p:grpSp>
          <p:nvGrpSpPr>
            <p:cNvPr id="3" name="Group 10"/>
            <p:cNvGrpSpPr>
              <a:grpSpLocks/>
            </p:cNvGrpSpPr>
            <p:nvPr/>
          </p:nvGrpSpPr>
          <p:grpSpPr bwMode="auto">
            <a:xfrm>
              <a:off x="2384" y="1059"/>
              <a:ext cx="2025" cy="2202"/>
              <a:chOff x="1968" y="1344"/>
              <a:chExt cx="1920" cy="1824"/>
            </a:xfrm>
          </p:grpSpPr>
          <p:sp>
            <p:nvSpPr>
              <p:cNvPr id="9227" name="Oval 11"/>
              <p:cNvSpPr>
                <a:spLocks noChangeArrowheads="1"/>
              </p:cNvSpPr>
              <p:nvPr/>
            </p:nvSpPr>
            <p:spPr bwMode="auto">
              <a:xfrm>
                <a:off x="2448" y="216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28" name="Oval 12"/>
              <p:cNvSpPr>
                <a:spLocks noChangeArrowheads="1"/>
              </p:cNvSpPr>
              <p:nvPr/>
            </p:nvSpPr>
            <p:spPr bwMode="auto">
              <a:xfrm>
                <a:off x="3360" y="216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29" name="Oval 13"/>
              <p:cNvSpPr>
                <a:spLocks noChangeArrowheads="1"/>
              </p:cNvSpPr>
              <p:nvPr/>
            </p:nvSpPr>
            <p:spPr bwMode="auto">
              <a:xfrm>
                <a:off x="2064" y="2592"/>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0" name="Oval 14"/>
              <p:cNvSpPr>
                <a:spLocks noChangeArrowheads="1"/>
              </p:cNvSpPr>
              <p:nvPr/>
            </p:nvSpPr>
            <p:spPr bwMode="auto">
              <a:xfrm>
                <a:off x="2880" y="1344"/>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1" name="Oval 15"/>
              <p:cNvSpPr>
                <a:spLocks noChangeArrowheads="1"/>
              </p:cNvSpPr>
              <p:nvPr/>
            </p:nvSpPr>
            <p:spPr bwMode="auto">
              <a:xfrm>
                <a:off x="3600" y="168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2" name="Oval 16"/>
              <p:cNvSpPr>
                <a:spLocks noChangeArrowheads="1"/>
              </p:cNvSpPr>
              <p:nvPr/>
            </p:nvSpPr>
            <p:spPr bwMode="auto">
              <a:xfrm>
                <a:off x="3360" y="2688"/>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3" name="Oval 17"/>
              <p:cNvSpPr>
                <a:spLocks noChangeArrowheads="1"/>
              </p:cNvSpPr>
              <p:nvPr/>
            </p:nvSpPr>
            <p:spPr bwMode="auto">
              <a:xfrm>
                <a:off x="1968" y="1680"/>
                <a:ext cx="288" cy="480"/>
              </a:xfrm>
              <a:prstGeom prst="ellipse">
                <a:avLst/>
              </a:prstGeom>
              <a:solidFill>
                <a:schemeClr val="accent1"/>
              </a:solidFill>
              <a:ln w="9525">
                <a:solidFill>
                  <a:schemeClr val="tx1"/>
                </a:solidFill>
                <a:round/>
                <a:headEnd/>
                <a:tailEnd/>
              </a:ln>
              <a:effectLst/>
            </p:spPr>
            <p:txBody>
              <a:bodyPr wrap="none" anchor="ctr"/>
              <a:lstStyle/>
              <a:p>
                <a:endParaRPr lang="tr-TR"/>
              </a:p>
            </p:txBody>
          </p:sp>
        </p:grpSp>
      </p:grpSp>
      <p:sp>
        <p:nvSpPr>
          <p:cNvPr id="9235" name="Oval 19"/>
          <p:cNvSpPr>
            <a:spLocks noChangeArrowheads="1"/>
          </p:cNvSpPr>
          <p:nvPr/>
        </p:nvSpPr>
        <p:spPr bwMode="auto">
          <a:xfrm>
            <a:off x="4709584" y="3540126"/>
            <a:ext cx="1397000" cy="900113"/>
          </a:xfrm>
          <a:prstGeom prst="ellipse">
            <a:avLst/>
          </a:prstGeom>
          <a:noFill/>
          <a:ln w="9525">
            <a:solidFill>
              <a:schemeClr val="tx1"/>
            </a:solidFill>
            <a:round/>
            <a:headEnd/>
            <a:tailEnd/>
          </a:ln>
          <a:effectLst/>
        </p:spPr>
        <p:txBody>
          <a:bodyPr wrap="none" anchor="ctr"/>
          <a:lstStyle/>
          <a:p>
            <a:endParaRPr lang="tr-TR"/>
          </a:p>
        </p:txBody>
      </p:sp>
      <p:sp>
        <p:nvSpPr>
          <p:cNvPr id="9236" name="Oval 20"/>
          <p:cNvSpPr>
            <a:spLocks noChangeArrowheads="1"/>
          </p:cNvSpPr>
          <p:nvPr/>
        </p:nvSpPr>
        <p:spPr bwMode="auto">
          <a:xfrm>
            <a:off x="5130801" y="3959226"/>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7" name="Oval 21"/>
          <p:cNvSpPr>
            <a:spLocks noChangeArrowheads="1"/>
          </p:cNvSpPr>
          <p:nvPr/>
        </p:nvSpPr>
        <p:spPr bwMode="auto">
          <a:xfrm>
            <a:off x="5494867" y="3959226"/>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8" name="Oval 22"/>
          <p:cNvSpPr>
            <a:spLocks noChangeArrowheads="1"/>
          </p:cNvSpPr>
          <p:nvPr/>
        </p:nvSpPr>
        <p:spPr bwMode="auto">
          <a:xfrm>
            <a:off x="4978401" y="4098926"/>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39" name="Oval 23"/>
          <p:cNvSpPr>
            <a:spLocks noChangeArrowheads="1"/>
          </p:cNvSpPr>
          <p:nvPr/>
        </p:nvSpPr>
        <p:spPr bwMode="auto">
          <a:xfrm>
            <a:off x="5302251" y="3695700"/>
            <a:ext cx="116416" cy="1539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0" name="Oval 24"/>
          <p:cNvSpPr>
            <a:spLocks noChangeArrowheads="1"/>
          </p:cNvSpPr>
          <p:nvPr/>
        </p:nvSpPr>
        <p:spPr bwMode="auto">
          <a:xfrm>
            <a:off x="5590118" y="3803651"/>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1" name="Oval 25"/>
          <p:cNvSpPr>
            <a:spLocks noChangeArrowheads="1"/>
          </p:cNvSpPr>
          <p:nvPr/>
        </p:nvSpPr>
        <p:spPr bwMode="auto">
          <a:xfrm>
            <a:off x="5494867" y="4129089"/>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2" name="Oval 26"/>
          <p:cNvSpPr>
            <a:spLocks noChangeArrowheads="1"/>
          </p:cNvSpPr>
          <p:nvPr/>
        </p:nvSpPr>
        <p:spPr bwMode="auto">
          <a:xfrm>
            <a:off x="4940301" y="3803651"/>
            <a:ext cx="114300" cy="15557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43" name="Rectangle 27"/>
          <p:cNvSpPr>
            <a:spLocks noChangeArrowheads="1"/>
          </p:cNvSpPr>
          <p:nvPr/>
        </p:nvSpPr>
        <p:spPr bwMode="auto">
          <a:xfrm>
            <a:off x="4955118" y="3470275"/>
            <a:ext cx="184149"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4" name="Rectangle 28"/>
          <p:cNvSpPr>
            <a:spLocks noChangeArrowheads="1"/>
          </p:cNvSpPr>
          <p:nvPr/>
        </p:nvSpPr>
        <p:spPr bwMode="auto">
          <a:xfrm>
            <a:off x="5431367" y="3429000"/>
            <a:ext cx="184151"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5" name="Rectangle 29"/>
          <p:cNvSpPr>
            <a:spLocks noChangeArrowheads="1"/>
          </p:cNvSpPr>
          <p:nvPr/>
        </p:nvSpPr>
        <p:spPr bwMode="auto">
          <a:xfrm>
            <a:off x="5844118" y="3554413"/>
            <a:ext cx="184149" cy="1651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6" name="Rectangle 30"/>
          <p:cNvSpPr>
            <a:spLocks noChangeArrowheads="1"/>
          </p:cNvSpPr>
          <p:nvPr/>
        </p:nvSpPr>
        <p:spPr bwMode="auto">
          <a:xfrm>
            <a:off x="6013451" y="4094164"/>
            <a:ext cx="184149" cy="166687"/>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7" name="Rectangle 31"/>
          <p:cNvSpPr>
            <a:spLocks noChangeArrowheads="1"/>
          </p:cNvSpPr>
          <p:nvPr/>
        </p:nvSpPr>
        <p:spPr bwMode="auto">
          <a:xfrm>
            <a:off x="5630334" y="4329114"/>
            <a:ext cx="184151" cy="166687"/>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8" name="Rectangle 32"/>
          <p:cNvSpPr>
            <a:spLocks noChangeArrowheads="1"/>
          </p:cNvSpPr>
          <p:nvPr/>
        </p:nvSpPr>
        <p:spPr bwMode="auto">
          <a:xfrm>
            <a:off x="4878918" y="4302125"/>
            <a:ext cx="184149"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49" name="Rectangle 33"/>
          <p:cNvSpPr>
            <a:spLocks noChangeArrowheads="1"/>
          </p:cNvSpPr>
          <p:nvPr/>
        </p:nvSpPr>
        <p:spPr bwMode="auto">
          <a:xfrm>
            <a:off x="4572001" y="3844925"/>
            <a:ext cx="184151" cy="166688"/>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1" name="Rectangle 35"/>
          <p:cNvSpPr>
            <a:spLocks noChangeArrowheads="1"/>
          </p:cNvSpPr>
          <p:nvPr/>
        </p:nvSpPr>
        <p:spPr bwMode="auto">
          <a:xfrm>
            <a:off x="2235200" y="5638800"/>
            <a:ext cx="508000" cy="4572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2" name="Oval 36"/>
          <p:cNvSpPr>
            <a:spLocks noChangeArrowheads="1"/>
          </p:cNvSpPr>
          <p:nvPr/>
        </p:nvSpPr>
        <p:spPr bwMode="auto">
          <a:xfrm>
            <a:off x="2362200" y="5746750"/>
            <a:ext cx="211667" cy="2682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54" name="Rectangle 38"/>
          <p:cNvSpPr>
            <a:spLocks noChangeArrowheads="1"/>
          </p:cNvSpPr>
          <p:nvPr/>
        </p:nvSpPr>
        <p:spPr bwMode="auto">
          <a:xfrm>
            <a:off x="3251200" y="5638800"/>
            <a:ext cx="508000" cy="5334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5" name="Oval 39"/>
          <p:cNvSpPr>
            <a:spLocks noChangeArrowheads="1"/>
          </p:cNvSpPr>
          <p:nvPr/>
        </p:nvSpPr>
        <p:spPr bwMode="auto">
          <a:xfrm>
            <a:off x="3378200" y="5764214"/>
            <a:ext cx="211667" cy="31432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57" name="Rectangle 41"/>
          <p:cNvSpPr>
            <a:spLocks noChangeArrowheads="1"/>
          </p:cNvSpPr>
          <p:nvPr/>
        </p:nvSpPr>
        <p:spPr bwMode="auto">
          <a:xfrm>
            <a:off x="4368800" y="5410200"/>
            <a:ext cx="508000" cy="4572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58" name="Oval 42"/>
          <p:cNvSpPr>
            <a:spLocks noChangeArrowheads="1"/>
          </p:cNvSpPr>
          <p:nvPr/>
        </p:nvSpPr>
        <p:spPr bwMode="auto">
          <a:xfrm>
            <a:off x="4495800" y="5518150"/>
            <a:ext cx="211667" cy="268288"/>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60" name="Rectangle 44"/>
          <p:cNvSpPr>
            <a:spLocks noChangeArrowheads="1"/>
          </p:cNvSpPr>
          <p:nvPr/>
        </p:nvSpPr>
        <p:spPr bwMode="auto">
          <a:xfrm>
            <a:off x="5384800" y="5105400"/>
            <a:ext cx="812800" cy="6858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9261" name="Oval 45"/>
          <p:cNvSpPr>
            <a:spLocks noChangeArrowheads="1"/>
          </p:cNvSpPr>
          <p:nvPr/>
        </p:nvSpPr>
        <p:spPr bwMode="auto">
          <a:xfrm>
            <a:off x="5588000" y="5267326"/>
            <a:ext cx="338667" cy="403225"/>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63" name="Text Box 47"/>
          <p:cNvSpPr txBox="1">
            <a:spLocks noChangeArrowheads="1"/>
          </p:cNvSpPr>
          <p:nvPr/>
        </p:nvSpPr>
        <p:spPr bwMode="auto">
          <a:xfrm>
            <a:off x="8636001" y="5181600"/>
            <a:ext cx="747320" cy="369332"/>
          </a:xfrm>
          <a:prstGeom prst="rect">
            <a:avLst/>
          </a:prstGeom>
          <a:noFill/>
          <a:ln w="9525">
            <a:noFill/>
            <a:miter lim="800000"/>
            <a:headEnd/>
            <a:tailEnd/>
          </a:ln>
          <a:effectLst/>
        </p:spPr>
        <p:txBody>
          <a:bodyPr wrap="none" anchor="ctr">
            <a:spAutoFit/>
          </a:bodyPr>
          <a:lstStyle/>
          <a:p>
            <a:r>
              <a:rPr lang="en-US" b="1" dirty="0">
                <a:solidFill>
                  <a:srgbClr val="C00000"/>
                </a:solidFill>
                <a:latin typeface="Comic Sans MS" pitchFamily="66" charset="0"/>
              </a:rPr>
              <a:t>Virus</a:t>
            </a:r>
          </a:p>
        </p:txBody>
      </p:sp>
      <p:grpSp>
        <p:nvGrpSpPr>
          <p:cNvPr id="4" name="Group 56"/>
          <p:cNvGrpSpPr>
            <a:grpSpLocks/>
          </p:cNvGrpSpPr>
          <p:nvPr/>
        </p:nvGrpSpPr>
        <p:grpSpPr bwMode="auto">
          <a:xfrm>
            <a:off x="3657600" y="1752600"/>
            <a:ext cx="1625600" cy="1104900"/>
            <a:chOff x="288" y="1560"/>
            <a:chExt cx="1824" cy="1752"/>
          </a:xfrm>
        </p:grpSpPr>
        <p:grpSp>
          <p:nvGrpSpPr>
            <p:cNvPr id="5" name="Group 57"/>
            <p:cNvGrpSpPr>
              <a:grpSpLocks/>
            </p:cNvGrpSpPr>
            <p:nvPr/>
          </p:nvGrpSpPr>
          <p:grpSpPr bwMode="auto">
            <a:xfrm>
              <a:off x="288" y="1977"/>
              <a:ext cx="1103" cy="1335"/>
              <a:chOff x="288" y="1920"/>
              <a:chExt cx="1344" cy="1440"/>
            </a:xfrm>
          </p:grpSpPr>
          <p:sp>
            <p:nvSpPr>
              <p:cNvPr id="9274" name="Oval 58"/>
              <p:cNvSpPr>
                <a:spLocks noChangeArrowheads="1"/>
              </p:cNvSpPr>
              <p:nvPr/>
            </p:nvSpPr>
            <p:spPr bwMode="auto">
              <a:xfrm>
                <a:off x="432" y="1920"/>
                <a:ext cx="1008" cy="624"/>
              </a:xfrm>
              <a:prstGeom prst="ellipse">
                <a:avLst/>
              </a:prstGeom>
              <a:solidFill>
                <a:schemeClr val="bg2"/>
              </a:solidFill>
              <a:ln w="9525">
                <a:solidFill>
                  <a:schemeClr val="tx1"/>
                </a:solidFill>
                <a:round/>
                <a:headEnd/>
                <a:tailEnd/>
              </a:ln>
              <a:effectLst/>
            </p:spPr>
            <p:txBody>
              <a:bodyPr wrap="none" anchor="ctr"/>
              <a:lstStyle/>
              <a:p>
                <a:endParaRPr lang="tr-TR"/>
              </a:p>
            </p:txBody>
          </p:sp>
          <p:sp>
            <p:nvSpPr>
              <p:cNvPr id="9275" name="Oval 59"/>
              <p:cNvSpPr>
                <a:spLocks noChangeArrowheads="1"/>
              </p:cNvSpPr>
              <p:nvPr/>
            </p:nvSpPr>
            <p:spPr bwMode="auto">
              <a:xfrm>
                <a:off x="288" y="2544"/>
                <a:ext cx="1344" cy="816"/>
              </a:xfrm>
              <a:prstGeom prst="ellipse">
                <a:avLst/>
              </a:prstGeom>
              <a:solidFill>
                <a:schemeClr val="bg2"/>
              </a:solidFill>
              <a:ln w="9525">
                <a:solidFill>
                  <a:schemeClr val="tx1"/>
                </a:solidFill>
                <a:round/>
                <a:headEnd/>
                <a:tailEnd/>
              </a:ln>
              <a:effectLst/>
            </p:spPr>
            <p:txBody>
              <a:bodyPr wrap="none" anchor="ctr"/>
              <a:lstStyle/>
              <a:p>
                <a:endParaRPr lang="tr-TR"/>
              </a:p>
            </p:txBody>
          </p:sp>
        </p:grpSp>
        <p:sp>
          <p:nvSpPr>
            <p:cNvPr id="9276" name="Freeform 60"/>
            <p:cNvSpPr>
              <a:spLocks/>
            </p:cNvSpPr>
            <p:nvPr/>
          </p:nvSpPr>
          <p:spPr bwMode="auto">
            <a:xfrm>
              <a:off x="288" y="1560"/>
              <a:ext cx="1824" cy="1196"/>
            </a:xfrm>
            <a:custGeom>
              <a:avLst/>
              <a:gdLst/>
              <a:ahLst/>
              <a:cxnLst>
                <a:cxn ang="0">
                  <a:pos x="0" y="840"/>
                </a:cxn>
                <a:cxn ang="0">
                  <a:pos x="672" y="840"/>
                </a:cxn>
                <a:cxn ang="0">
                  <a:pos x="1248" y="696"/>
                </a:cxn>
                <a:cxn ang="0">
                  <a:pos x="1584" y="936"/>
                </a:cxn>
                <a:cxn ang="0">
                  <a:pos x="1776" y="120"/>
                </a:cxn>
                <a:cxn ang="0">
                  <a:pos x="2064" y="216"/>
                </a:cxn>
              </a:cxnLst>
              <a:rect l="0" t="0" r="r" b="b"/>
              <a:pathLst>
                <a:path w="2064" h="1032">
                  <a:moveTo>
                    <a:pt x="0" y="840"/>
                  </a:moveTo>
                  <a:cubicBezTo>
                    <a:pt x="232" y="852"/>
                    <a:pt x="464" y="864"/>
                    <a:pt x="672" y="840"/>
                  </a:cubicBezTo>
                  <a:cubicBezTo>
                    <a:pt x="880" y="816"/>
                    <a:pt x="1096" y="680"/>
                    <a:pt x="1248" y="696"/>
                  </a:cubicBezTo>
                  <a:cubicBezTo>
                    <a:pt x="1400" y="712"/>
                    <a:pt x="1496" y="1032"/>
                    <a:pt x="1584" y="936"/>
                  </a:cubicBezTo>
                  <a:cubicBezTo>
                    <a:pt x="1672" y="840"/>
                    <a:pt x="1696" y="240"/>
                    <a:pt x="1776" y="120"/>
                  </a:cubicBezTo>
                  <a:cubicBezTo>
                    <a:pt x="1856" y="0"/>
                    <a:pt x="1960" y="108"/>
                    <a:pt x="2064" y="216"/>
                  </a:cubicBezTo>
                </a:path>
              </a:pathLst>
            </a:custGeom>
            <a:noFill/>
            <a:ln w="73025" cap="flat" cmpd="sng">
              <a:solidFill>
                <a:schemeClr val="accent1"/>
              </a:solidFill>
              <a:prstDash val="solid"/>
              <a:round/>
              <a:headEnd/>
              <a:tailEnd/>
            </a:ln>
            <a:effectLst/>
          </p:spPr>
          <p:txBody>
            <a:bodyPr wrap="none" anchor="ctr"/>
            <a:lstStyle/>
            <a:p>
              <a:endParaRPr lang="tr-TR"/>
            </a:p>
          </p:txBody>
        </p:sp>
      </p:grpSp>
      <p:sp>
        <p:nvSpPr>
          <p:cNvPr id="9277" name="AutoShape 61"/>
          <p:cNvSpPr>
            <a:spLocks noChangeArrowheads="1"/>
          </p:cNvSpPr>
          <p:nvPr/>
        </p:nvSpPr>
        <p:spPr bwMode="auto">
          <a:xfrm>
            <a:off x="7416800" y="3200400"/>
            <a:ext cx="6096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9281" name="AutoShape 65"/>
          <p:cNvSpPr>
            <a:spLocks noChangeArrowheads="1"/>
          </p:cNvSpPr>
          <p:nvPr/>
        </p:nvSpPr>
        <p:spPr bwMode="auto">
          <a:xfrm rot="-435182">
            <a:off x="5080000" y="1852613"/>
            <a:ext cx="2032000" cy="609600"/>
          </a:xfrm>
          <a:prstGeom prst="leftArrow">
            <a:avLst>
              <a:gd name="adj1" fmla="val 21870"/>
              <a:gd name="adj2" fmla="val 62500"/>
            </a:avLst>
          </a:prstGeom>
          <a:noFill/>
          <a:ln w="9525">
            <a:solidFill>
              <a:schemeClr val="tx1"/>
            </a:solidFill>
            <a:miter lim="800000"/>
            <a:headEnd/>
            <a:tailEnd/>
          </a:ln>
          <a:effectLst/>
        </p:spPr>
        <p:txBody>
          <a:bodyPr wrap="none" anchor="ctr"/>
          <a:lstStyle/>
          <a:p>
            <a:endParaRPr lang="tr-TR"/>
          </a:p>
        </p:txBody>
      </p:sp>
      <p:sp>
        <p:nvSpPr>
          <p:cNvPr id="9282" name="AutoShape 66"/>
          <p:cNvSpPr>
            <a:spLocks noChangeArrowheads="1"/>
          </p:cNvSpPr>
          <p:nvPr/>
        </p:nvSpPr>
        <p:spPr bwMode="auto">
          <a:xfrm rot="1748915">
            <a:off x="5054115" y="2599994"/>
            <a:ext cx="1930400" cy="609600"/>
          </a:xfrm>
          <a:prstGeom prst="leftArrow">
            <a:avLst>
              <a:gd name="adj1" fmla="val 21870"/>
              <a:gd name="adj2" fmla="val 59375"/>
            </a:avLst>
          </a:prstGeom>
          <a:noFill/>
          <a:ln w="9525">
            <a:solidFill>
              <a:schemeClr val="tx1"/>
            </a:solidFill>
            <a:miter lim="800000"/>
            <a:headEnd/>
            <a:tailEnd/>
          </a:ln>
          <a:effectLst/>
        </p:spPr>
        <p:txBody>
          <a:bodyPr wrap="none" anchor="ctr"/>
          <a:lstStyle/>
          <a:p>
            <a:endParaRPr lang="tr-TR"/>
          </a:p>
        </p:txBody>
      </p:sp>
      <p:sp>
        <p:nvSpPr>
          <p:cNvPr id="9283" name="Oval 67"/>
          <p:cNvSpPr>
            <a:spLocks noChangeArrowheads="1"/>
          </p:cNvSpPr>
          <p:nvPr/>
        </p:nvSpPr>
        <p:spPr bwMode="auto">
          <a:xfrm>
            <a:off x="2641601" y="2514600"/>
            <a:ext cx="393700" cy="48895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9284" name="Text Box 68"/>
          <p:cNvSpPr txBox="1">
            <a:spLocks noChangeArrowheads="1"/>
          </p:cNvSpPr>
          <p:nvPr/>
        </p:nvSpPr>
        <p:spPr bwMode="auto">
          <a:xfrm>
            <a:off x="2743200" y="3048000"/>
            <a:ext cx="3454400" cy="307777"/>
          </a:xfrm>
          <a:prstGeom prst="rect">
            <a:avLst/>
          </a:prstGeom>
          <a:noFill/>
          <a:ln w="9525">
            <a:noFill/>
            <a:miter lim="800000"/>
            <a:headEnd/>
            <a:tailEnd/>
          </a:ln>
          <a:effectLst/>
        </p:spPr>
        <p:txBody>
          <a:bodyPr wrap="square" anchor="ctr">
            <a:spAutoFit/>
          </a:bodyPr>
          <a:lstStyle/>
          <a:p>
            <a:r>
              <a:rPr lang="en-US" sz="1400" b="1" dirty="0">
                <a:solidFill>
                  <a:srgbClr val="C00000"/>
                </a:solidFill>
                <a:latin typeface="Comic Sans MS" pitchFamily="66" charset="0"/>
              </a:rPr>
              <a:t>Viral or intracellular protein</a:t>
            </a:r>
          </a:p>
        </p:txBody>
      </p:sp>
      <p:sp>
        <p:nvSpPr>
          <p:cNvPr id="9286" name="Text Box 70"/>
          <p:cNvSpPr txBox="1">
            <a:spLocks noChangeArrowheads="1"/>
          </p:cNvSpPr>
          <p:nvPr/>
        </p:nvSpPr>
        <p:spPr bwMode="auto">
          <a:xfrm>
            <a:off x="1016000" y="6139934"/>
            <a:ext cx="3397084" cy="369332"/>
          </a:xfrm>
          <a:prstGeom prst="rect">
            <a:avLst/>
          </a:prstGeom>
          <a:noFill/>
          <a:ln w="9525">
            <a:noFill/>
            <a:miter lim="800000"/>
            <a:headEnd/>
            <a:tailEnd/>
          </a:ln>
          <a:effectLst/>
        </p:spPr>
        <p:txBody>
          <a:bodyPr wrap="none" anchor="ctr">
            <a:spAutoFit/>
          </a:bodyPr>
          <a:lstStyle/>
          <a:p>
            <a:r>
              <a:rPr lang="en-US" b="1">
                <a:solidFill>
                  <a:srgbClr val="C00000"/>
                </a:solidFill>
                <a:latin typeface="Comic Sans MS" pitchFamily="66" charset="0"/>
              </a:rPr>
              <a:t>Displayed with HLA molecule</a:t>
            </a:r>
          </a:p>
        </p:txBody>
      </p:sp>
      <p:sp>
        <p:nvSpPr>
          <p:cNvPr id="9287" name="Freeform 71"/>
          <p:cNvSpPr>
            <a:spLocks/>
          </p:cNvSpPr>
          <p:nvPr/>
        </p:nvSpPr>
        <p:spPr bwMode="auto">
          <a:xfrm>
            <a:off x="2353733" y="3052764"/>
            <a:ext cx="2065867" cy="2128837"/>
          </a:xfrm>
          <a:custGeom>
            <a:avLst/>
            <a:gdLst/>
            <a:ahLst/>
            <a:cxnLst>
              <a:cxn ang="0">
                <a:pos x="143" y="0"/>
              </a:cxn>
              <a:cxn ang="0">
                <a:pos x="40" y="237"/>
              </a:cxn>
              <a:cxn ang="0">
                <a:pos x="136" y="669"/>
              </a:cxn>
              <a:cxn ang="0">
                <a:pos x="856" y="909"/>
              </a:cxn>
              <a:cxn ang="0">
                <a:pos x="856" y="1341"/>
              </a:cxn>
            </a:cxnLst>
            <a:rect l="0" t="0" r="r" b="b"/>
            <a:pathLst>
              <a:path w="976" h="1341">
                <a:moveTo>
                  <a:pt x="143" y="0"/>
                </a:moveTo>
                <a:cubicBezTo>
                  <a:pt x="128" y="39"/>
                  <a:pt x="41" y="126"/>
                  <a:pt x="40" y="237"/>
                </a:cubicBezTo>
                <a:cubicBezTo>
                  <a:pt x="39" y="348"/>
                  <a:pt x="0" y="557"/>
                  <a:pt x="136" y="669"/>
                </a:cubicBezTo>
                <a:cubicBezTo>
                  <a:pt x="272" y="781"/>
                  <a:pt x="736" y="797"/>
                  <a:pt x="856" y="909"/>
                </a:cubicBezTo>
                <a:cubicBezTo>
                  <a:pt x="976" y="1021"/>
                  <a:pt x="856" y="1269"/>
                  <a:pt x="856" y="1341"/>
                </a:cubicBezTo>
              </a:path>
            </a:pathLst>
          </a:custGeom>
          <a:noFill/>
          <a:ln w="38100" cap="flat" cmpd="sng">
            <a:solidFill>
              <a:schemeClr val="tx1"/>
            </a:solidFill>
            <a:prstDash val="solid"/>
            <a:round/>
            <a:headEnd/>
            <a:tailEnd type="stealth" w="lg" len="lg"/>
          </a:ln>
          <a:effectLst/>
        </p:spPr>
        <p:txBody>
          <a:bodyPr wrap="none" anchor="ctr"/>
          <a:lstStyle/>
          <a:p>
            <a:endParaRPr lang="tr-TR"/>
          </a:p>
        </p:txBody>
      </p:sp>
      <p:sp>
        <p:nvSpPr>
          <p:cNvPr id="54" name="Text Box 11"/>
          <p:cNvSpPr txBox="1">
            <a:spLocks noChangeArrowheads="1"/>
          </p:cNvSpPr>
          <p:nvPr/>
        </p:nvSpPr>
        <p:spPr bwMode="auto">
          <a:xfrm>
            <a:off x="1625601" y="5040868"/>
            <a:ext cx="1393330" cy="369332"/>
          </a:xfrm>
          <a:prstGeom prst="rect">
            <a:avLst/>
          </a:prstGeom>
          <a:noFill/>
          <a:ln w="9525">
            <a:noFill/>
            <a:miter lim="800000"/>
            <a:headEnd/>
            <a:tailEnd/>
          </a:ln>
          <a:effectLst/>
        </p:spPr>
        <p:txBody>
          <a:bodyPr wrap="none" anchor="ctr">
            <a:spAutoFit/>
          </a:bodyPr>
          <a:lstStyle/>
          <a:p>
            <a:r>
              <a:rPr lang="en-US" b="1" dirty="0"/>
              <a:t>HLA Class II </a:t>
            </a:r>
            <a:r>
              <a:rPr lang="en-US" b="1" dirty="0" smtClean="0"/>
              <a:t>-</a:t>
            </a:r>
            <a:endParaRPr lang="en-US" b="1" dirty="0"/>
          </a:p>
        </p:txBody>
      </p:sp>
      <p:sp>
        <p:nvSpPr>
          <p:cNvPr id="56" name="Text Box 60"/>
          <p:cNvSpPr txBox="1">
            <a:spLocks noChangeArrowheads="1"/>
          </p:cNvSpPr>
          <p:nvPr/>
        </p:nvSpPr>
        <p:spPr bwMode="auto">
          <a:xfrm>
            <a:off x="7213600" y="5638800"/>
            <a:ext cx="2619628" cy="369332"/>
          </a:xfrm>
          <a:prstGeom prst="rect">
            <a:avLst/>
          </a:prstGeom>
          <a:noFill/>
          <a:ln w="9525">
            <a:noFill/>
            <a:miter lim="800000"/>
            <a:headEnd/>
            <a:tailEnd/>
          </a:ln>
          <a:effectLst/>
        </p:spPr>
        <p:txBody>
          <a:bodyPr wrap="none" anchor="ctr">
            <a:spAutoFit/>
          </a:bodyPr>
          <a:lstStyle/>
          <a:p>
            <a:r>
              <a:rPr lang="en-US" b="1" dirty="0" smtClean="0">
                <a:solidFill>
                  <a:srgbClr val="C00000"/>
                </a:solidFill>
                <a:latin typeface="Comic Sans MS" pitchFamily="66" charset="0"/>
              </a:rPr>
              <a:t>Endogenous </a:t>
            </a:r>
            <a:r>
              <a:rPr lang="en-US" b="1" dirty="0">
                <a:solidFill>
                  <a:srgbClr val="C00000"/>
                </a:solidFill>
                <a:latin typeface="Comic Sans MS" pitchFamily="66" charset="0"/>
              </a:rPr>
              <a:t>substance</a:t>
            </a:r>
          </a:p>
        </p:txBody>
      </p:sp>
      <p:sp>
        <p:nvSpPr>
          <p:cNvPr id="58" name="46 Başlık"/>
          <p:cNvSpPr>
            <a:spLocks noGrp="1"/>
          </p:cNvSpPr>
          <p:nvPr>
            <p:ph type="title"/>
          </p:nvPr>
        </p:nvSpPr>
        <p:spPr>
          <a:xfrm>
            <a:off x="203200" y="533400"/>
            <a:ext cx="115824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55" name="54 Oval"/>
          <p:cNvSpPr/>
          <p:nvPr/>
        </p:nvSpPr>
        <p:spPr>
          <a:xfrm>
            <a:off x="7721600" y="3124200"/>
            <a:ext cx="3149600" cy="1905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278" name="Oval 62"/>
          <p:cNvSpPr>
            <a:spLocks noChangeArrowheads="1"/>
          </p:cNvSpPr>
          <p:nvPr/>
        </p:nvSpPr>
        <p:spPr bwMode="auto">
          <a:xfrm>
            <a:off x="8128000" y="3505200"/>
            <a:ext cx="2133600" cy="1371600"/>
          </a:xfrm>
          <a:prstGeom prst="ellipse">
            <a:avLst/>
          </a:prstGeom>
          <a:solidFill>
            <a:schemeClr val="accent2"/>
          </a:solidFill>
          <a:ln w="9525">
            <a:solidFill>
              <a:schemeClr val="tx1"/>
            </a:solidFill>
            <a:round/>
            <a:headEnd/>
            <a:tailEnd/>
          </a:ln>
          <a:effectLst/>
        </p:spPr>
        <p:txBody>
          <a:bodyPr wrap="none" anchor="ctr"/>
          <a:lstStyle/>
          <a:p>
            <a:r>
              <a:rPr lang="en-US" dirty="0">
                <a:latin typeface="Comic Sans MS" pitchFamily="66" charset="0"/>
              </a:rPr>
              <a:t>Nucleus</a:t>
            </a:r>
          </a:p>
        </p:txBody>
      </p:sp>
      <p:sp>
        <p:nvSpPr>
          <p:cNvPr id="9222" name="AutoShape 6"/>
          <p:cNvSpPr>
            <a:spLocks noChangeArrowheads="1"/>
          </p:cNvSpPr>
          <p:nvPr/>
        </p:nvSpPr>
        <p:spPr bwMode="auto">
          <a:xfrm>
            <a:off x="8534400" y="3581400"/>
            <a:ext cx="6096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9220" name="AutoShape 4"/>
          <p:cNvSpPr>
            <a:spLocks noChangeArrowheads="1"/>
          </p:cNvSpPr>
          <p:nvPr/>
        </p:nvSpPr>
        <p:spPr bwMode="auto">
          <a:xfrm>
            <a:off x="10160000" y="3886200"/>
            <a:ext cx="609600" cy="457200"/>
          </a:xfrm>
          <a:prstGeom prst="sun">
            <a:avLst>
              <a:gd name="adj" fmla="val 25000"/>
            </a:avLst>
          </a:prstGeom>
          <a:solidFill>
            <a:schemeClr val="accent1"/>
          </a:solidFill>
          <a:ln w="9525">
            <a:solidFill>
              <a:schemeClr val="tx1"/>
            </a:solidFill>
            <a:miter lim="800000"/>
            <a:headEnd/>
            <a:tailEnd/>
          </a:ln>
          <a:effectLst/>
        </p:spPr>
        <p:txBody>
          <a:bodyPr wrap="none" anchor="ctr"/>
          <a:lstStyle/>
          <a:p>
            <a:endParaRPr lang="tr-TR"/>
          </a:p>
        </p:txBody>
      </p:sp>
      <p:sp>
        <p:nvSpPr>
          <p:cNvPr id="5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9" name="5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Freeform 5"/>
          <p:cNvSpPr>
            <a:spLocks/>
          </p:cNvSpPr>
          <p:nvPr/>
        </p:nvSpPr>
        <p:spPr bwMode="auto">
          <a:xfrm>
            <a:off x="2032000" y="2133600"/>
            <a:ext cx="1659467" cy="3810000"/>
          </a:xfrm>
          <a:custGeom>
            <a:avLst/>
            <a:gdLst/>
            <a:ahLst/>
            <a:cxnLst>
              <a:cxn ang="0">
                <a:pos x="0" y="0"/>
              </a:cxn>
              <a:cxn ang="0">
                <a:pos x="528" y="528"/>
              </a:cxn>
              <a:cxn ang="0">
                <a:pos x="768" y="1248"/>
              </a:cxn>
              <a:cxn ang="0">
                <a:pos x="432" y="2016"/>
              </a:cxn>
              <a:cxn ang="0">
                <a:pos x="0" y="2400"/>
              </a:cxn>
            </a:cxnLst>
            <a:rect l="0" t="0" r="r" b="b"/>
            <a:pathLst>
              <a:path w="784" h="2400">
                <a:moveTo>
                  <a:pt x="0" y="0"/>
                </a:moveTo>
                <a:cubicBezTo>
                  <a:pt x="200" y="160"/>
                  <a:pt x="400" y="320"/>
                  <a:pt x="528" y="528"/>
                </a:cubicBezTo>
                <a:cubicBezTo>
                  <a:pt x="656" y="736"/>
                  <a:pt x="784" y="1000"/>
                  <a:pt x="768" y="1248"/>
                </a:cubicBezTo>
                <a:cubicBezTo>
                  <a:pt x="752" y="1496"/>
                  <a:pt x="560" y="1824"/>
                  <a:pt x="432" y="2016"/>
                </a:cubicBezTo>
                <a:cubicBezTo>
                  <a:pt x="304" y="2208"/>
                  <a:pt x="152" y="2304"/>
                  <a:pt x="0" y="2400"/>
                </a:cubicBezTo>
              </a:path>
            </a:pathLst>
          </a:custGeom>
          <a:noFill/>
          <a:ln w="9525" cap="flat" cmpd="sng">
            <a:solidFill>
              <a:schemeClr val="tx1"/>
            </a:solidFill>
            <a:prstDash val="solid"/>
            <a:round/>
            <a:headEnd/>
            <a:tailEnd/>
          </a:ln>
          <a:effectLst/>
        </p:spPr>
        <p:txBody>
          <a:bodyPr wrap="none" anchor="ctr"/>
          <a:lstStyle/>
          <a:p>
            <a:endParaRPr lang="tr-TR"/>
          </a:p>
        </p:txBody>
      </p:sp>
      <p:sp>
        <p:nvSpPr>
          <p:cNvPr id="8198" name="Rectangle 6"/>
          <p:cNvSpPr>
            <a:spLocks noChangeArrowheads="1"/>
          </p:cNvSpPr>
          <p:nvPr/>
        </p:nvSpPr>
        <p:spPr bwMode="auto">
          <a:xfrm>
            <a:off x="2438400" y="2362200"/>
            <a:ext cx="1117600" cy="762000"/>
          </a:xfrm>
          <a:prstGeom prst="rect">
            <a:avLst/>
          </a:prstGeom>
          <a:solidFill>
            <a:srgbClr val="CC99FF"/>
          </a:solidFill>
          <a:ln w="9525">
            <a:solidFill>
              <a:schemeClr val="tx1"/>
            </a:solidFill>
            <a:miter lim="800000"/>
            <a:headEnd/>
            <a:tailEnd/>
          </a:ln>
          <a:effectLst/>
        </p:spPr>
        <p:txBody>
          <a:bodyPr wrap="none" anchor="ctr"/>
          <a:lstStyle/>
          <a:p>
            <a:endParaRPr lang="tr-TR"/>
          </a:p>
        </p:txBody>
      </p:sp>
      <p:sp>
        <p:nvSpPr>
          <p:cNvPr id="8199" name="Rectangle 7"/>
          <p:cNvSpPr>
            <a:spLocks noChangeArrowheads="1"/>
          </p:cNvSpPr>
          <p:nvPr/>
        </p:nvSpPr>
        <p:spPr bwMode="auto">
          <a:xfrm>
            <a:off x="2946400" y="4495800"/>
            <a:ext cx="1117600" cy="762000"/>
          </a:xfrm>
          <a:prstGeom prst="rect">
            <a:avLst/>
          </a:prstGeom>
          <a:solidFill>
            <a:schemeClr val="hlink"/>
          </a:solidFill>
          <a:ln w="9525">
            <a:solidFill>
              <a:schemeClr val="tx1"/>
            </a:solidFill>
            <a:miter lim="800000"/>
            <a:headEnd/>
            <a:tailEnd/>
          </a:ln>
          <a:effectLst/>
        </p:spPr>
        <p:txBody>
          <a:bodyPr wrap="none" anchor="ctr"/>
          <a:lstStyle/>
          <a:p>
            <a:endParaRPr lang="tr-TR"/>
          </a:p>
        </p:txBody>
      </p:sp>
      <p:sp>
        <p:nvSpPr>
          <p:cNvPr id="8200" name="Oval 8"/>
          <p:cNvSpPr>
            <a:spLocks noChangeArrowheads="1"/>
          </p:cNvSpPr>
          <p:nvPr/>
        </p:nvSpPr>
        <p:spPr bwMode="auto">
          <a:xfrm>
            <a:off x="3352801" y="2514600"/>
            <a:ext cx="393700" cy="488950"/>
          </a:xfrm>
          <a:prstGeom prst="ellipse">
            <a:avLst/>
          </a:prstGeom>
          <a:solidFill>
            <a:schemeClr val="accent1"/>
          </a:solidFill>
          <a:ln w="9525">
            <a:solidFill>
              <a:schemeClr val="tx1"/>
            </a:solidFill>
            <a:round/>
            <a:headEnd/>
            <a:tailEnd/>
          </a:ln>
          <a:effectLst/>
        </p:spPr>
        <p:txBody>
          <a:bodyPr wrap="none" anchor="ctr"/>
          <a:lstStyle/>
          <a:p>
            <a:endParaRPr lang="tr-TR"/>
          </a:p>
        </p:txBody>
      </p:sp>
      <p:sp>
        <p:nvSpPr>
          <p:cNvPr id="8201" name="Oval 9"/>
          <p:cNvSpPr>
            <a:spLocks noChangeArrowheads="1"/>
          </p:cNvSpPr>
          <p:nvPr/>
        </p:nvSpPr>
        <p:spPr bwMode="auto">
          <a:xfrm>
            <a:off x="3860801" y="4648200"/>
            <a:ext cx="393700" cy="488950"/>
          </a:xfrm>
          <a:prstGeom prst="ellipse">
            <a:avLst/>
          </a:prstGeom>
          <a:solidFill>
            <a:srgbClr val="993366"/>
          </a:solidFill>
          <a:ln w="9525">
            <a:solidFill>
              <a:schemeClr val="tx1"/>
            </a:solidFill>
            <a:round/>
            <a:headEnd/>
            <a:tailEnd/>
          </a:ln>
          <a:effectLst/>
        </p:spPr>
        <p:txBody>
          <a:bodyPr wrap="none" anchor="ctr"/>
          <a:lstStyle/>
          <a:p>
            <a:endParaRPr lang="tr-TR"/>
          </a:p>
        </p:txBody>
      </p:sp>
      <p:sp>
        <p:nvSpPr>
          <p:cNvPr id="8202" name="Text Box 10"/>
          <p:cNvSpPr txBox="1">
            <a:spLocks noChangeArrowheads="1"/>
          </p:cNvSpPr>
          <p:nvPr/>
        </p:nvSpPr>
        <p:spPr bwMode="auto">
          <a:xfrm>
            <a:off x="812800" y="5867400"/>
            <a:ext cx="2800767" cy="369332"/>
          </a:xfrm>
          <a:prstGeom prst="rect">
            <a:avLst/>
          </a:prstGeom>
          <a:noFill/>
          <a:ln w="9525">
            <a:noFill/>
            <a:miter lim="800000"/>
            <a:headEnd/>
            <a:tailEnd/>
          </a:ln>
          <a:effectLst/>
        </p:spPr>
        <p:txBody>
          <a:bodyPr wrap="none" anchor="ctr">
            <a:spAutoFit/>
          </a:bodyPr>
          <a:lstStyle/>
          <a:p>
            <a:r>
              <a:rPr lang="en-US" b="1" dirty="0"/>
              <a:t>HLA Class I - i.e. HLA-A, B, C</a:t>
            </a:r>
          </a:p>
        </p:txBody>
      </p:sp>
      <p:sp>
        <p:nvSpPr>
          <p:cNvPr id="8203" name="Text Box 11"/>
          <p:cNvSpPr txBox="1">
            <a:spLocks noChangeArrowheads="1"/>
          </p:cNvSpPr>
          <p:nvPr/>
        </p:nvSpPr>
        <p:spPr bwMode="auto">
          <a:xfrm>
            <a:off x="711201" y="1644134"/>
            <a:ext cx="3436646" cy="369332"/>
          </a:xfrm>
          <a:prstGeom prst="rect">
            <a:avLst/>
          </a:prstGeom>
          <a:noFill/>
          <a:ln w="9525">
            <a:noFill/>
            <a:miter lim="800000"/>
            <a:headEnd/>
            <a:tailEnd/>
          </a:ln>
          <a:effectLst/>
        </p:spPr>
        <p:txBody>
          <a:bodyPr wrap="none" anchor="ctr">
            <a:spAutoFit/>
          </a:bodyPr>
          <a:lstStyle/>
          <a:p>
            <a:r>
              <a:rPr lang="en-US" b="1" dirty="0"/>
              <a:t>HLA Class II - i.e. HLA - DR, DQ, DP</a:t>
            </a:r>
          </a:p>
        </p:txBody>
      </p:sp>
      <p:sp>
        <p:nvSpPr>
          <p:cNvPr id="8204" name="Oval 12"/>
          <p:cNvSpPr>
            <a:spLocks noChangeArrowheads="1"/>
          </p:cNvSpPr>
          <p:nvPr/>
        </p:nvSpPr>
        <p:spPr bwMode="auto">
          <a:xfrm>
            <a:off x="7518400" y="2133600"/>
            <a:ext cx="2235200" cy="1600200"/>
          </a:xfrm>
          <a:prstGeom prst="ellipse">
            <a:avLst/>
          </a:prstGeom>
          <a:solidFill>
            <a:schemeClr val="accent2"/>
          </a:solidFill>
          <a:ln w="9525">
            <a:solidFill>
              <a:schemeClr val="tx1"/>
            </a:solidFill>
            <a:round/>
            <a:headEnd/>
            <a:tailEnd/>
          </a:ln>
          <a:effectLst/>
        </p:spPr>
        <p:txBody>
          <a:bodyPr wrap="none" anchor="ctr"/>
          <a:lstStyle/>
          <a:p>
            <a:endParaRPr lang="tr-TR"/>
          </a:p>
        </p:txBody>
      </p:sp>
      <p:sp>
        <p:nvSpPr>
          <p:cNvPr id="8205" name="Oval 13"/>
          <p:cNvSpPr>
            <a:spLocks noChangeArrowheads="1"/>
          </p:cNvSpPr>
          <p:nvPr/>
        </p:nvSpPr>
        <p:spPr bwMode="auto">
          <a:xfrm>
            <a:off x="7924800" y="4572000"/>
            <a:ext cx="2235200" cy="1600200"/>
          </a:xfrm>
          <a:prstGeom prst="ellipse">
            <a:avLst/>
          </a:prstGeom>
          <a:solidFill>
            <a:schemeClr val="accent2"/>
          </a:solidFill>
          <a:ln w="9525">
            <a:solidFill>
              <a:schemeClr val="tx1"/>
            </a:solidFill>
            <a:round/>
            <a:headEnd/>
            <a:tailEnd/>
          </a:ln>
          <a:effectLst/>
        </p:spPr>
        <p:txBody>
          <a:bodyPr wrap="none" anchor="ctr"/>
          <a:lstStyle/>
          <a:p>
            <a:endParaRPr lang="tr-TR"/>
          </a:p>
        </p:txBody>
      </p:sp>
      <p:sp>
        <p:nvSpPr>
          <p:cNvPr id="8208" name="Freeform 16"/>
          <p:cNvSpPr>
            <a:spLocks/>
          </p:cNvSpPr>
          <p:nvPr/>
        </p:nvSpPr>
        <p:spPr bwMode="auto">
          <a:xfrm>
            <a:off x="7213600" y="2590800"/>
            <a:ext cx="406400" cy="762000"/>
          </a:xfrm>
          <a:custGeom>
            <a:avLst/>
            <a:gdLst/>
            <a:ahLst/>
            <a:cxnLst>
              <a:cxn ang="0">
                <a:pos x="0" y="0"/>
              </a:cxn>
              <a:cxn ang="0">
                <a:pos x="0" y="96"/>
              </a:cxn>
              <a:cxn ang="0">
                <a:pos x="48" y="144"/>
              </a:cxn>
              <a:cxn ang="0">
                <a:pos x="96" y="240"/>
              </a:cxn>
              <a:cxn ang="0">
                <a:pos x="96" y="288"/>
              </a:cxn>
              <a:cxn ang="0">
                <a:pos x="48" y="384"/>
              </a:cxn>
              <a:cxn ang="0">
                <a:pos x="0" y="432"/>
              </a:cxn>
              <a:cxn ang="0">
                <a:pos x="0" y="480"/>
              </a:cxn>
              <a:cxn ang="0">
                <a:pos x="192" y="480"/>
              </a:cxn>
              <a:cxn ang="0">
                <a:pos x="192" y="0"/>
              </a:cxn>
              <a:cxn ang="0">
                <a:pos x="0" y="0"/>
              </a:cxn>
            </a:cxnLst>
            <a:rect l="0" t="0" r="r" b="b"/>
            <a:pathLst>
              <a:path w="192" h="480">
                <a:moveTo>
                  <a:pt x="0" y="0"/>
                </a:moveTo>
                <a:lnTo>
                  <a:pt x="0" y="96"/>
                </a:lnTo>
                <a:lnTo>
                  <a:pt x="48" y="144"/>
                </a:lnTo>
                <a:lnTo>
                  <a:pt x="96" y="240"/>
                </a:lnTo>
                <a:lnTo>
                  <a:pt x="96" y="288"/>
                </a:lnTo>
                <a:lnTo>
                  <a:pt x="48" y="384"/>
                </a:lnTo>
                <a:lnTo>
                  <a:pt x="0" y="432"/>
                </a:lnTo>
                <a:lnTo>
                  <a:pt x="0" y="480"/>
                </a:lnTo>
                <a:lnTo>
                  <a:pt x="192" y="480"/>
                </a:lnTo>
                <a:lnTo>
                  <a:pt x="192" y="0"/>
                </a:lnTo>
                <a:lnTo>
                  <a:pt x="0" y="0"/>
                </a:lnTo>
                <a:close/>
              </a:path>
            </a:pathLst>
          </a:custGeom>
          <a:solidFill>
            <a:srgbClr val="339966"/>
          </a:solidFill>
          <a:ln w="9525" cap="flat" cmpd="sng">
            <a:solidFill>
              <a:schemeClr val="tx1"/>
            </a:solidFill>
            <a:prstDash val="solid"/>
            <a:round/>
            <a:headEnd/>
            <a:tailEnd/>
          </a:ln>
          <a:effectLst/>
        </p:spPr>
        <p:txBody>
          <a:bodyPr wrap="none" anchor="ctr"/>
          <a:lstStyle/>
          <a:p>
            <a:endParaRPr lang="tr-TR"/>
          </a:p>
        </p:txBody>
      </p:sp>
      <p:sp>
        <p:nvSpPr>
          <p:cNvPr id="8209" name="Freeform 17"/>
          <p:cNvSpPr>
            <a:spLocks/>
          </p:cNvSpPr>
          <p:nvPr/>
        </p:nvSpPr>
        <p:spPr bwMode="auto">
          <a:xfrm>
            <a:off x="7620000" y="5029200"/>
            <a:ext cx="406400" cy="762000"/>
          </a:xfrm>
          <a:custGeom>
            <a:avLst/>
            <a:gdLst/>
            <a:ahLst/>
            <a:cxnLst>
              <a:cxn ang="0">
                <a:pos x="0" y="0"/>
              </a:cxn>
              <a:cxn ang="0">
                <a:pos x="0" y="96"/>
              </a:cxn>
              <a:cxn ang="0">
                <a:pos x="48" y="144"/>
              </a:cxn>
              <a:cxn ang="0">
                <a:pos x="96" y="240"/>
              </a:cxn>
              <a:cxn ang="0">
                <a:pos x="96" y="288"/>
              </a:cxn>
              <a:cxn ang="0">
                <a:pos x="48" y="384"/>
              </a:cxn>
              <a:cxn ang="0">
                <a:pos x="0" y="432"/>
              </a:cxn>
              <a:cxn ang="0">
                <a:pos x="0" y="480"/>
              </a:cxn>
              <a:cxn ang="0">
                <a:pos x="192" y="480"/>
              </a:cxn>
              <a:cxn ang="0">
                <a:pos x="192" y="0"/>
              </a:cxn>
              <a:cxn ang="0">
                <a:pos x="0" y="0"/>
              </a:cxn>
            </a:cxnLst>
            <a:rect l="0" t="0" r="r" b="b"/>
            <a:pathLst>
              <a:path w="192" h="480">
                <a:moveTo>
                  <a:pt x="0" y="0"/>
                </a:moveTo>
                <a:lnTo>
                  <a:pt x="0" y="96"/>
                </a:lnTo>
                <a:lnTo>
                  <a:pt x="48" y="144"/>
                </a:lnTo>
                <a:lnTo>
                  <a:pt x="96" y="240"/>
                </a:lnTo>
                <a:lnTo>
                  <a:pt x="96" y="288"/>
                </a:lnTo>
                <a:lnTo>
                  <a:pt x="48" y="384"/>
                </a:lnTo>
                <a:lnTo>
                  <a:pt x="0" y="432"/>
                </a:lnTo>
                <a:lnTo>
                  <a:pt x="0" y="480"/>
                </a:lnTo>
                <a:lnTo>
                  <a:pt x="192" y="480"/>
                </a:lnTo>
                <a:lnTo>
                  <a:pt x="192" y="0"/>
                </a:lnTo>
                <a:lnTo>
                  <a:pt x="0" y="0"/>
                </a:lnTo>
                <a:close/>
              </a:path>
            </a:pathLst>
          </a:custGeom>
          <a:solidFill>
            <a:srgbClr val="CCFFCC"/>
          </a:solidFill>
          <a:ln w="9525" cap="flat" cmpd="sng">
            <a:solidFill>
              <a:schemeClr val="tx1"/>
            </a:solidFill>
            <a:prstDash val="solid"/>
            <a:round/>
            <a:headEnd/>
            <a:tailEnd/>
          </a:ln>
          <a:effectLst/>
        </p:spPr>
        <p:txBody>
          <a:bodyPr wrap="none" anchor="ctr"/>
          <a:lstStyle/>
          <a:p>
            <a:endParaRPr lang="tr-TR"/>
          </a:p>
        </p:txBody>
      </p:sp>
      <p:sp>
        <p:nvSpPr>
          <p:cNvPr id="8210" name="Text Box 18"/>
          <p:cNvSpPr txBox="1">
            <a:spLocks noChangeArrowheads="1"/>
          </p:cNvSpPr>
          <p:nvPr/>
        </p:nvSpPr>
        <p:spPr bwMode="auto">
          <a:xfrm>
            <a:off x="7899400" y="2680207"/>
            <a:ext cx="865943" cy="584775"/>
          </a:xfrm>
          <a:prstGeom prst="rect">
            <a:avLst/>
          </a:prstGeom>
          <a:noFill/>
          <a:ln w="9525">
            <a:noFill/>
            <a:miter lim="800000"/>
            <a:headEnd/>
            <a:tailEnd/>
          </a:ln>
          <a:effectLst/>
        </p:spPr>
        <p:txBody>
          <a:bodyPr wrap="none" anchor="ctr">
            <a:spAutoFit/>
          </a:bodyPr>
          <a:lstStyle/>
          <a:p>
            <a:r>
              <a:rPr lang="en-US" sz="3200"/>
              <a:t>CD4</a:t>
            </a:r>
          </a:p>
        </p:txBody>
      </p:sp>
      <p:sp>
        <p:nvSpPr>
          <p:cNvPr id="8211" name="Text Box 19"/>
          <p:cNvSpPr txBox="1">
            <a:spLocks noChangeArrowheads="1"/>
          </p:cNvSpPr>
          <p:nvPr/>
        </p:nvSpPr>
        <p:spPr bwMode="auto">
          <a:xfrm>
            <a:off x="8204200" y="5118607"/>
            <a:ext cx="865943" cy="584775"/>
          </a:xfrm>
          <a:prstGeom prst="rect">
            <a:avLst/>
          </a:prstGeom>
          <a:noFill/>
          <a:ln w="9525">
            <a:noFill/>
            <a:miter lim="800000"/>
            <a:headEnd/>
            <a:tailEnd/>
          </a:ln>
          <a:effectLst/>
        </p:spPr>
        <p:txBody>
          <a:bodyPr wrap="none" anchor="ctr">
            <a:spAutoFit/>
          </a:bodyPr>
          <a:lstStyle/>
          <a:p>
            <a:r>
              <a:rPr lang="en-US" sz="3200"/>
              <a:t>CD8</a:t>
            </a:r>
          </a:p>
        </p:txBody>
      </p:sp>
      <p:sp>
        <p:nvSpPr>
          <p:cNvPr id="8212" name="Text Box 20"/>
          <p:cNvSpPr txBox="1">
            <a:spLocks noChangeArrowheads="1"/>
          </p:cNvSpPr>
          <p:nvPr/>
        </p:nvSpPr>
        <p:spPr bwMode="auto">
          <a:xfrm>
            <a:off x="8839200" y="1521333"/>
            <a:ext cx="2351926" cy="584775"/>
          </a:xfrm>
          <a:prstGeom prst="rect">
            <a:avLst/>
          </a:prstGeom>
          <a:noFill/>
          <a:ln w="9525">
            <a:noFill/>
            <a:miter lim="800000"/>
            <a:headEnd/>
            <a:tailEnd/>
          </a:ln>
          <a:effectLst/>
        </p:spPr>
        <p:txBody>
          <a:bodyPr wrap="none" anchor="ctr">
            <a:spAutoFit/>
          </a:bodyPr>
          <a:lstStyle/>
          <a:p>
            <a:r>
              <a:rPr lang="en-US" sz="3200" dirty="0">
                <a:latin typeface="Comic Sans MS" pitchFamily="66" charset="0"/>
              </a:rPr>
              <a:t>“Regulator”</a:t>
            </a:r>
          </a:p>
        </p:txBody>
      </p:sp>
      <p:sp>
        <p:nvSpPr>
          <p:cNvPr id="8213" name="Text Box 21"/>
          <p:cNvSpPr txBox="1">
            <a:spLocks noChangeArrowheads="1"/>
          </p:cNvSpPr>
          <p:nvPr/>
        </p:nvSpPr>
        <p:spPr bwMode="auto">
          <a:xfrm>
            <a:off x="9144001" y="4112133"/>
            <a:ext cx="2234907" cy="584775"/>
          </a:xfrm>
          <a:prstGeom prst="rect">
            <a:avLst/>
          </a:prstGeom>
          <a:noFill/>
          <a:ln w="9525">
            <a:noFill/>
            <a:miter lim="800000"/>
            <a:headEnd/>
            <a:tailEnd/>
          </a:ln>
          <a:effectLst/>
        </p:spPr>
        <p:txBody>
          <a:bodyPr wrap="none" anchor="ctr">
            <a:spAutoFit/>
          </a:bodyPr>
          <a:lstStyle/>
          <a:p>
            <a:r>
              <a:rPr lang="en-US" sz="3200">
                <a:latin typeface="Comic Sans MS" pitchFamily="66" charset="0"/>
              </a:rPr>
              <a:t>“Enforcer”</a:t>
            </a:r>
          </a:p>
        </p:txBody>
      </p:sp>
      <p:sp>
        <p:nvSpPr>
          <p:cNvPr id="8214" name="Text Box 22"/>
          <p:cNvSpPr txBox="1">
            <a:spLocks noChangeArrowheads="1"/>
          </p:cNvSpPr>
          <p:nvPr/>
        </p:nvSpPr>
        <p:spPr bwMode="auto">
          <a:xfrm>
            <a:off x="304801" y="3657601"/>
            <a:ext cx="1842171" cy="1015663"/>
          </a:xfrm>
          <a:prstGeom prst="rect">
            <a:avLst/>
          </a:prstGeom>
          <a:noFill/>
          <a:ln w="9525">
            <a:noFill/>
            <a:miter lim="800000"/>
            <a:headEnd/>
            <a:tailEnd/>
          </a:ln>
          <a:effectLst/>
        </p:spPr>
        <p:txBody>
          <a:bodyPr wrap="none" anchor="ctr">
            <a:spAutoFit/>
          </a:bodyPr>
          <a:lstStyle/>
          <a:p>
            <a:r>
              <a:rPr lang="en-US" sz="2000" b="1" dirty="0" err="1">
                <a:solidFill>
                  <a:srgbClr val="C00000"/>
                </a:solidFill>
                <a:latin typeface="Comic Sans MS" pitchFamily="66" charset="0"/>
              </a:rPr>
              <a:t>Dendritic</a:t>
            </a:r>
            <a:r>
              <a:rPr lang="en-US" sz="2000" b="1" dirty="0">
                <a:solidFill>
                  <a:srgbClr val="C00000"/>
                </a:solidFill>
                <a:latin typeface="Comic Sans MS" pitchFamily="66" charset="0"/>
              </a:rPr>
              <a:t> cell</a:t>
            </a:r>
          </a:p>
          <a:p>
            <a:r>
              <a:rPr lang="en-US" sz="2000" b="1" dirty="0">
                <a:solidFill>
                  <a:srgbClr val="C00000"/>
                </a:solidFill>
                <a:latin typeface="Comic Sans MS" pitchFamily="66" charset="0"/>
              </a:rPr>
              <a:t>B cell</a:t>
            </a:r>
          </a:p>
          <a:p>
            <a:r>
              <a:rPr lang="en-US" sz="2000" b="1" dirty="0">
                <a:solidFill>
                  <a:srgbClr val="C00000"/>
                </a:solidFill>
                <a:latin typeface="Comic Sans MS" pitchFamily="66" charset="0"/>
              </a:rPr>
              <a:t>Macrophage</a:t>
            </a:r>
          </a:p>
        </p:txBody>
      </p:sp>
      <p:sp>
        <p:nvSpPr>
          <p:cNvPr id="8215" name="Text Box 23"/>
          <p:cNvSpPr txBox="1">
            <a:spLocks noChangeArrowheads="1"/>
          </p:cNvSpPr>
          <p:nvPr/>
        </p:nvSpPr>
        <p:spPr bwMode="auto">
          <a:xfrm>
            <a:off x="3962400" y="3733800"/>
            <a:ext cx="2448106" cy="369332"/>
          </a:xfrm>
          <a:prstGeom prst="rect">
            <a:avLst/>
          </a:prstGeom>
          <a:noFill/>
          <a:ln w="9525">
            <a:noFill/>
            <a:miter lim="800000"/>
            <a:headEnd/>
            <a:tailEnd/>
          </a:ln>
          <a:effectLst/>
        </p:spPr>
        <p:txBody>
          <a:bodyPr wrap="none" anchor="ctr">
            <a:spAutoFit/>
          </a:bodyPr>
          <a:lstStyle/>
          <a:p>
            <a:r>
              <a:rPr lang="en-US" dirty="0" smtClean="0">
                <a:solidFill>
                  <a:srgbClr val="C00000"/>
                </a:solidFill>
                <a:latin typeface="Comic Sans MS" pitchFamily="66" charset="0"/>
              </a:rPr>
              <a:t>“Submitted to the … </a:t>
            </a:r>
            <a:endParaRPr lang="en-US" dirty="0">
              <a:solidFill>
                <a:srgbClr val="C00000"/>
              </a:solidFill>
              <a:latin typeface="Comic Sans MS" pitchFamily="66" charset="0"/>
            </a:endParaRPr>
          </a:p>
        </p:txBody>
      </p:sp>
      <p:sp>
        <p:nvSpPr>
          <p:cNvPr id="8217" name="Freeform 25"/>
          <p:cNvSpPr>
            <a:spLocks/>
          </p:cNvSpPr>
          <p:nvPr/>
        </p:nvSpPr>
        <p:spPr bwMode="auto">
          <a:xfrm flipV="1">
            <a:off x="3962400" y="2743200"/>
            <a:ext cx="3048000" cy="381000"/>
          </a:xfrm>
          <a:custGeom>
            <a:avLst/>
            <a:gdLst/>
            <a:ahLst/>
            <a:cxnLst>
              <a:cxn ang="0">
                <a:pos x="0" y="528"/>
              </a:cxn>
              <a:cxn ang="0">
                <a:pos x="336" y="96"/>
              </a:cxn>
              <a:cxn ang="0">
                <a:pos x="768" y="0"/>
              </a:cxn>
            </a:cxnLst>
            <a:rect l="0" t="0" r="r" b="b"/>
            <a:pathLst>
              <a:path w="768" h="528">
                <a:moveTo>
                  <a:pt x="0" y="528"/>
                </a:moveTo>
                <a:cubicBezTo>
                  <a:pt x="104" y="356"/>
                  <a:pt x="208" y="184"/>
                  <a:pt x="336" y="96"/>
                </a:cubicBezTo>
                <a:cubicBezTo>
                  <a:pt x="464" y="8"/>
                  <a:pt x="696" y="16"/>
                  <a:pt x="768" y="0"/>
                </a:cubicBezTo>
              </a:path>
            </a:pathLst>
          </a:custGeom>
          <a:noFill/>
          <a:ln w="19050" cap="flat" cmpd="sng">
            <a:solidFill>
              <a:schemeClr val="tx1"/>
            </a:solidFill>
            <a:prstDash val="solid"/>
            <a:round/>
            <a:headEnd/>
            <a:tailEnd type="stealth" w="lg" len="lg"/>
          </a:ln>
          <a:effectLst/>
        </p:spPr>
        <p:txBody>
          <a:bodyPr wrap="none" anchor="ctr"/>
          <a:lstStyle/>
          <a:p>
            <a:endParaRPr lang="tr-TR"/>
          </a:p>
        </p:txBody>
      </p:sp>
      <p:sp>
        <p:nvSpPr>
          <p:cNvPr id="8218" name="Freeform 26"/>
          <p:cNvSpPr>
            <a:spLocks/>
          </p:cNvSpPr>
          <p:nvPr/>
        </p:nvSpPr>
        <p:spPr bwMode="auto">
          <a:xfrm flipV="1">
            <a:off x="4368800" y="5029200"/>
            <a:ext cx="2844800" cy="304800"/>
          </a:xfrm>
          <a:custGeom>
            <a:avLst/>
            <a:gdLst/>
            <a:ahLst/>
            <a:cxnLst>
              <a:cxn ang="0">
                <a:pos x="0" y="528"/>
              </a:cxn>
              <a:cxn ang="0">
                <a:pos x="336" y="96"/>
              </a:cxn>
              <a:cxn ang="0">
                <a:pos x="768" y="0"/>
              </a:cxn>
            </a:cxnLst>
            <a:rect l="0" t="0" r="r" b="b"/>
            <a:pathLst>
              <a:path w="768" h="528">
                <a:moveTo>
                  <a:pt x="0" y="528"/>
                </a:moveTo>
                <a:cubicBezTo>
                  <a:pt x="104" y="356"/>
                  <a:pt x="208" y="184"/>
                  <a:pt x="336" y="96"/>
                </a:cubicBezTo>
                <a:cubicBezTo>
                  <a:pt x="464" y="8"/>
                  <a:pt x="696" y="16"/>
                  <a:pt x="768" y="0"/>
                </a:cubicBezTo>
              </a:path>
            </a:pathLst>
          </a:custGeom>
          <a:noFill/>
          <a:ln w="19050" cap="flat" cmpd="sng">
            <a:solidFill>
              <a:schemeClr val="tx1"/>
            </a:solidFill>
            <a:prstDash val="solid"/>
            <a:round/>
            <a:headEnd/>
            <a:tailEnd type="stealth" w="lg" len="lg"/>
          </a:ln>
          <a:effectLst/>
        </p:spPr>
        <p:txBody>
          <a:bodyPr wrap="none" anchor="ctr"/>
          <a:lstStyle/>
          <a:p>
            <a:endParaRPr lang="tr-TR"/>
          </a:p>
        </p:txBody>
      </p:sp>
      <p:sp>
        <p:nvSpPr>
          <p:cNvPr id="8219" name="AutoShape 27"/>
          <p:cNvSpPr>
            <a:spLocks noChangeArrowheads="1"/>
          </p:cNvSpPr>
          <p:nvPr/>
        </p:nvSpPr>
        <p:spPr bwMode="auto">
          <a:xfrm>
            <a:off x="2844800" y="3276600"/>
            <a:ext cx="1727200" cy="228600"/>
          </a:xfrm>
          <a:prstGeom prst="roundRect">
            <a:avLst>
              <a:gd name="adj" fmla="val 16667"/>
            </a:avLst>
          </a:prstGeom>
          <a:solidFill>
            <a:schemeClr val="tx2"/>
          </a:solidFill>
          <a:ln w="9525">
            <a:solidFill>
              <a:schemeClr val="tx1"/>
            </a:solidFill>
            <a:round/>
            <a:headEnd/>
            <a:tailEnd/>
          </a:ln>
          <a:effectLst/>
        </p:spPr>
        <p:txBody>
          <a:bodyPr wrap="none" anchor="ctr"/>
          <a:lstStyle/>
          <a:p>
            <a:endParaRPr lang="tr-TR"/>
          </a:p>
        </p:txBody>
      </p:sp>
      <p:sp>
        <p:nvSpPr>
          <p:cNvPr id="8220" name="Text Box 28"/>
          <p:cNvSpPr txBox="1">
            <a:spLocks noChangeArrowheads="1"/>
          </p:cNvSpPr>
          <p:nvPr/>
        </p:nvSpPr>
        <p:spPr bwMode="auto">
          <a:xfrm>
            <a:off x="0" y="2145398"/>
            <a:ext cx="1271502" cy="646331"/>
          </a:xfrm>
          <a:prstGeom prst="rect">
            <a:avLst/>
          </a:prstGeom>
          <a:noFill/>
          <a:ln w="9525">
            <a:noFill/>
            <a:miter lim="800000"/>
            <a:headEnd/>
            <a:tailEnd/>
          </a:ln>
          <a:effectLst/>
        </p:spPr>
        <p:txBody>
          <a:bodyPr wrap="none" anchor="ctr">
            <a:spAutoFit/>
          </a:bodyPr>
          <a:lstStyle/>
          <a:p>
            <a:r>
              <a:rPr lang="en-US">
                <a:solidFill>
                  <a:srgbClr val="C00000"/>
                </a:solidFill>
                <a:latin typeface="Comic Sans MS" pitchFamily="66" charset="0"/>
              </a:rPr>
              <a:t>“Trouble” </a:t>
            </a:r>
          </a:p>
          <a:p>
            <a:r>
              <a:rPr lang="en-US">
                <a:solidFill>
                  <a:srgbClr val="C00000"/>
                </a:solidFill>
                <a:latin typeface="Comic Sans MS" pitchFamily="66" charset="0"/>
              </a:rPr>
              <a:t>signal</a:t>
            </a:r>
          </a:p>
        </p:txBody>
      </p:sp>
      <p:sp>
        <p:nvSpPr>
          <p:cNvPr id="8221" name="Line 29"/>
          <p:cNvSpPr>
            <a:spLocks noChangeShapeType="1"/>
          </p:cNvSpPr>
          <p:nvPr/>
        </p:nvSpPr>
        <p:spPr bwMode="auto">
          <a:xfrm>
            <a:off x="1219200" y="2819400"/>
            <a:ext cx="1422400" cy="609600"/>
          </a:xfrm>
          <a:prstGeom prst="line">
            <a:avLst/>
          </a:prstGeom>
          <a:noFill/>
          <a:ln w="44450">
            <a:solidFill>
              <a:schemeClr val="tx1"/>
            </a:solidFill>
            <a:round/>
            <a:headEnd/>
            <a:tailEnd type="stealth" w="lg" len="lg"/>
          </a:ln>
          <a:effectLst/>
        </p:spPr>
        <p:txBody>
          <a:bodyPr wrap="none" anchor="ctr"/>
          <a:lstStyle/>
          <a:p>
            <a:endParaRPr lang="tr-TR"/>
          </a:p>
        </p:txBody>
      </p:sp>
      <p:sp>
        <p:nvSpPr>
          <p:cNvPr id="28" name="46 Başlık"/>
          <p:cNvSpPr>
            <a:spLocks noGrp="1"/>
          </p:cNvSpPr>
          <p:nvPr>
            <p:ph type="title"/>
          </p:nvPr>
        </p:nvSpPr>
        <p:spPr>
          <a:xfrm>
            <a:off x="203200" y="533400"/>
            <a:ext cx="11582400" cy="609600"/>
          </a:xfrm>
        </p:spPr>
        <p:txBody>
          <a:bodyPr>
            <a:normAutofit fontScale="90000"/>
          </a:bodyPr>
          <a:lstStyle/>
          <a:p>
            <a:r>
              <a:rPr lang="tr-TR" sz="2400" b="1" dirty="0" smtClean="0">
                <a:solidFill>
                  <a:schemeClr val="accent6">
                    <a:lumMod val="75000"/>
                  </a:schemeClr>
                </a:solidFill>
              </a:rPr>
              <a:t>Basic </a:t>
            </a:r>
            <a:r>
              <a:rPr lang="tr-TR" sz="2400" b="1" dirty="0" err="1" smtClean="0">
                <a:solidFill>
                  <a:schemeClr val="accent6">
                    <a:lumMod val="75000"/>
                  </a:schemeClr>
                </a:solidFill>
              </a:rPr>
              <a:t>Cellulary</a:t>
            </a:r>
            <a:r>
              <a:rPr lang="tr-TR" sz="2400" b="1" dirty="0" smtClean="0">
                <a:solidFill>
                  <a:schemeClr val="accent6">
                    <a:lumMod val="75000"/>
                  </a:schemeClr>
                </a:solidFill>
              </a:rPr>
              <a:t> </a:t>
            </a:r>
            <a:r>
              <a:rPr lang="tr-TR" sz="2400" b="1" dirty="0" smtClean="0">
                <a:solidFill>
                  <a:srgbClr val="424456"/>
                </a:solidFill>
              </a:rPr>
              <a:t>RESPONSE: </a:t>
            </a:r>
            <a:r>
              <a:rPr lang="tr-TR" sz="1800" b="1" u="sng" dirty="0" smtClean="0">
                <a:solidFill>
                  <a:srgbClr val="FF0000"/>
                </a:solidFill>
              </a:rPr>
              <a:t>Afferent </a:t>
            </a:r>
            <a:r>
              <a:rPr lang="tr-TR" sz="1800" b="1" u="sng" dirty="0">
                <a:solidFill>
                  <a:srgbClr val="FF0000"/>
                </a:solidFill>
              </a:rPr>
              <a:t>PHASE</a:t>
            </a:r>
            <a:r>
              <a:rPr lang="tr-TR" sz="2400" b="1" u="sng" dirty="0">
                <a:solidFill>
                  <a:srgbClr val="FF0000"/>
                </a:solidFill>
              </a:rPr>
              <a:t/>
            </a:r>
            <a:br>
              <a:rPr lang="tr-TR" sz="2400" b="1" u="sng" dirty="0">
                <a:solidFill>
                  <a:srgbClr val="FF0000"/>
                </a:solidFill>
              </a:rPr>
            </a:br>
            <a:endParaRPr lang="tr-TR" sz="2400" b="1" u="sng" dirty="0">
              <a:solidFill>
                <a:srgbClr val="FF0000"/>
              </a:solidFill>
            </a:endParaRPr>
          </a:p>
        </p:txBody>
      </p:sp>
      <p:sp>
        <p:nvSpPr>
          <p:cNvPr id="25" name="24 Metin kutusu"/>
          <p:cNvSpPr txBox="1"/>
          <p:nvPr/>
        </p:nvSpPr>
        <p:spPr>
          <a:xfrm>
            <a:off x="711200" y="3276601"/>
            <a:ext cx="1320800" cy="461665"/>
          </a:xfrm>
          <a:prstGeom prst="rect">
            <a:avLst/>
          </a:prstGeom>
          <a:noFill/>
        </p:spPr>
        <p:txBody>
          <a:bodyPr wrap="square" rtlCol="0">
            <a:spAutoFit/>
          </a:bodyPr>
          <a:lstStyle/>
          <a:p>
            <a:r>
              <a:rPr lang="tr-TR" sz="2400" b="1" u="sng" dirty="0" err="1" smtClean="0">
                <a:solidFill>
                  <a:srgbClr val="C00000"/>
                </a:solidFill>
                <a:latin typeface="Comic Sans MS" pitchFamily="66" charset="0"/>
              </a:rPr>
              <a:t>APCs</a:t>
            </a:r>
            <a:endParaRPr lang="tr-TR" sz="2400" b="1" u="sng" dirty="0">
              <a:solidFill>
                <a:srgbClr val="C00000"/>
              </a:solidFill>
              <a:latin typeface="Comic Sans MS" pitchFamily="66" charset="0"/>
            </a:endParaRPr>
          </a:p>
        </p:txBody>
      </p:sp>
      <p:sp>
        <p:nvSpPr>
          <p:cNvPr id="2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27" name="2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VHD Pathogenesis"/>
          <p:cNvPicPr>
            <a:picLocks noChangeAspect="1" noChangeArrowheads="1"/>
          </p:cNvPicPr>
          <p:nvPr/>
        </p:nvPicPr>
        <p:blipFill>
          <a:blip r:embed="rId3" cstate="print"/>
          <a:srcRect/>
          <a:stretch>
            <a:fillRect/>
          </a:stretch>
        </p:blipFill>
        <p:spPr bwMode="auto">
          <a:xfrm>
            <a:off x="711200" y="685800"/>
            <a:ext cx="10871200" cy="5810250"/>
          </a:xfrm>
          <a:prstGeom prst="rect">
            <a:avLst/>
          </a:prstGeom>
          <a:noFill/>
        </p:spPr>
      </p:pic>
      <p:sp>
        <p:nvSpPr>
          <p:cNvPr id="3" name="object 62"/>
          <p:cNvSpPr txBox="1">
            <a:spLocks noGrp="1"/>
          </p:cNvSpPr>
          <p:nvPr>
            <p:ph type="title"/>
          </p:nvPr>
        </p:nvSpPr>
        <p:spPr>
          <a:xfrm>
            <a:off x="609600" y="762001"/>
            <a:ext cx="10972800" cy="574657"/>
          </a:xfrm>
          <a:prstGeom prst="rect">
            <a:avLst/>
          </a:prstGeom>
          <a:solidFill>
            <a:schemeClr val="bg1"/>
          </a:solidFill>
        </p:spPr>
        <p:txBody>
          <a:bodyPr vert="horz" wrap="square" lIns="0" tIns="81419" rIns="0" bIns="0" rtlCol="0">
            <a:spAutoFit/>
          </a:bodyPr>
          <a:lstStyle/>
          <a:p>
            <a:pPr marL="225425">
              <a:lnSpc>
                <a:spcPct val="100000"/>
              </a:lnSpc>
            </a:pPr>
            <a:r>
              <a:rPr lang="tr-TR" sz="3200" dirty="0" smtClean="0"/>
              <a:t>ACUTE </a:t>
            </a:r>
            <a:r>
              <a:rPr lang="en-US" sz="3200" dirty="0" smtClean="0"/>
              <a:t>GVHD </a:t>
            </a:r>
            <a:r>
              <a:rPr lang="tr-TR" sz="3200" dirty="0" smtClean="0"/>
              <a:t> </a:t>
            </a:r>
            <a:r>
              <a:rPr lang="tr-TR" sz="3200" dirty="0" err="1" smtClean="0"/>
              <a:t>Pathogenetic</a:t>
            </a:r>
            <a:r>
              <a:rPr lang="tr-TR" sz="3200" dirty="0" smtClean="0"/>
              <a:t>  </a:t>
            </a:r>
            <a:r>
              <a:rPr lang="en-US" sz="3200" dirty="0" err="1" smtClean="0"/>
              <a:t>Definiation</a:t>
            </a:r>
            <a:endParaRPr lang="en-US" sz="3200"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838200"/>
            <a:ext cx="10972800" cy="615553"/>
          </a:xfrm>
        </p:spPr>
        <p:txBody>
          <a:bodyPr/>
          <a:lstStyle/>
          <a:p>
            <a:r>
              <a:rPr lang="en-US" b="1" dirty="0"/>
              <a:t>Why do we have to </a:t>
            </a:r>
            <a:r>
              <a:rPr lang="tr-TR" b="1" dirty="0" smtClean="0"/>
              <a:t>HLA </a:t>
            </a:r>
            <a:r>
              <a:rPr lang="en-US" b="1" dirty="0" smtClean="0"/>
              <a:t>match</a:t>
            </a:r>
            <a:r>
              <a:rPr lang="en-US" b="1" dirty="0"/>
              <a:t>?</a:t>
            </a:r>
          </a:p>
        </p:txBody>
      </p:sp>
      <p:sp>
        <p:nvSpPr>
          <p:cNvPr id="11267" name="Rectangle 3"/>
          <p:cNvSpPr>
            <a:spLocks noGrp="1" noChangeArrowheads="1"/>
          </p:cNvSpPr>
          <p:nvPr>
            <p:ph type="body" idx="4294967295"/>
          </p:nvPr>
        </p:nvSpPr>
        <p:spPr>
          <a:xfrm>
            <a:off x="914400" y="1905000"/>
            <a:ext cx="10668000" cy="4114800"/>
          </a:xfrm>
          <a:prstGeom prst="rect">
            <a:avLst/>
          </a:prstGeom>
        </p:spPr>
        <p:txBody>
          <a:bodyPr/>
          <a:lstStyle/>
          <a:p>
            <a:pPr>
              <a:lnSpc>
                <a:spcPct val="200000"/>
              </a:lnSpc>
            </a:pPr>
            <a:r>
              <a:rPr lang="en-US" dirty="0"/>
              <a:t>BMT = immune system transplant</a:t>
            </a:r>
          </a:p>
          <a:p>
            <a:pPr>
              <a:lnSpc>
                <a:spcPct val="200000"/>
              </a:lnSpc>
            </a:pPr>
            <a:r>
              <a:rPr lang="en-US" dirty="0"/>
              <a:t>HLA molecules act as T cell “</a:t>
            </a:r>
            <a:r>
              <a:rPr lang="en-US" dirty="0" err="1"/>
              <a:t>superantigens</a:t>
            </a:r>
            <a:r>
              <a:rPr lang="en-US" dirty="0"/>
              <a:t>”</a:t>
            </a:r>
          </a:p>
          <a:p>
            <a:pPr>
              <a:lnSpc>
                <a:spcPct val="200000"/>
              </a:lnSpc>
            </a:pPr>
            <a:r>
              <a:rPr lang="en-US" dirty="0"/>
              <a:t>All somatic tissues express HLA class I</a:t>
            </a:r>
          </a:p>
          <a:p>
            <a:pPr>
              <a:lnSpc>
                <a:spcPct val="200000"/>
              </a:lnSpc>
            </a:pPr>
            <a:r>
              <a:rPr lang="en-US" dirty="0"/>
              <a:t>Transferred T cell could “over-react</a:t>
            </a:r>
            <a:r>
              <a:rPr lang="en-US" dirty="0" smtClean="0"/>
              <a:t>”</a:t>
            </a:r>
            <a:r>
              <a:rPr lang="tr-TR" dirty="0" smtClean="0"/>
              <a:t>  to </a:t>
            </a:r>
            <a:r>
              <a:rPr lang="tr-TR" dirty="0" err="1" smtClean="0"/>
              <a:t>recipient</a:t>
            </a:r>
            <a:endParaRPr lang="en-US"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8000" y="1066800"/>
            <a:ext cx="10972800" cy="615553"/>
          </a:xfrm>
        </p:spPr>
        <p:txBody>
          <a:bodyPr/>
          <a:lstStyle/>
          <a:p>
            <a:r>
              <a:rPr lang="en-US" b="1" dirty="0"/>
              <a:t>If there is a “match”, why GVHD?</a:t>
            </a:r>
          </a:p>
        </p:txBody>
      </p:sp>
      <p:sp>
        <p:nvSpPr>
          <p:cNvPr id="12291" name="Rectangle 3"/>
          <p:cNvSpPr>
            <a:spLocks noGrp="1" noChangeArrowheads="1"/>
          </p:cNvSpPr>
          <p:nvPr>
            <p:ph type="body" idx="4294967295"/>
          </p:nvPr>
        </p:nvSpPr>
        <p:spPr>
          <a:xfrm>
            <a:off x="609600" y="2133600"/>
            <a:ext cx="11277600" cy="4325112"/>
          </a:xfrm>
          <a:prstGeom prst="rect">
            <a:avLst/>
          </a:prstGeom>
        </p:spPr>
        <p:txBody>
          <a:bodyPr>
            <a:normAutofit/>
          </a:bodyPr>
          <a:lstStyle/>
          <a:p>
            <a:pPr>
              <a:lnSpc>
                <a:spcPct val="150000"/>
              </a:lnSpc>
            </a:pPr>
            <a:r>
              <a:rPr lang="en-US" dirty="0"/>
              <a:t>HLA molecules “show” what’s inside</a:t>
            </a:r>
          </a:p>
          <a:p>
            <a:pPr>
              <a:lnSpc>
                <a:spcPct val="150000"/>
              </a:lnSpc>
            </a:pPr>
            <a:r>
              <a:rPr lang="en-US" dirty="0"/>
              <a:t>We are all different inside</a:t>
            </a:r>
          </a:p>
          <a:p>
            <a:pPr>
              <a:lnSpc>
                <a:spcPct val="150000"/>
              </a:lnSpc>
            </a:pPr>
            <a:r>
              <a:rPr lang="en-US" dirty="0"/>
              <a:t>GVHD results from T cell reactivity toward </a:t>
            </a:r>
            <a:r>
              <a:rPr lang="en-US" u="sng" dirty="0"/>
              <a:t>polymorphisms </a:t>
            </a:r>
            <a:r>
              <a:rPr lang="en-US" dirty="0"/>
              <a:t>between donor and host.</a:t>
            </a:r>
          </a:p>
          <a:p>
            <a:pPr lvl="1">
              <a:lnSpc>
                <a:spcPct val="150000"/>
              </a:lnSpc>
            </a:pPr>
            <a:r>
              <a:rPr lang="en-US" b="1" dirty="0" smtClean="0"/>
              <a:t>This can be a good thing  (GVL)</a:t>
            </a:r>
          </a:p>
          <a:p>
            <a:pPr lvl="2">
              <a:lnSpc>
                <a:spcPct val="150000"/>
              </a:lnSpc>
            </a:pPr>
            <a:r>
              <a:rPr lang="en-US" dirty="0" smtClean="0"/>
              <a:t>or</a:t>
            </a:r>
          </a:p>
          <a:p>
            <a:pPr lvl="1">
              <a:lnSpc>
                <a:spcPct val="150000"/>
              </a:lnSpc>
            </a:pPr>
            <a:r>
              <a:rPr lang="en-US" b="1" dirty="0" smtClean="0">
                <a:solidFill>
                  <a:srgbClr val="C00000"/>
                </a:solidFill>
              </a:rPr>
              <a:t>This </a:t>
            </a:r>
            <a:r>
              <a:rPr lang="en-US" b="1" dirty="0">
                <a:solidFill>
                  <a:srgbClr val="C00000"/>
                </a:solidFill>
              </a:rPr>
              <a:t>can be a bad </a:t>
            </a:r>
            <a:r>
              <a:rPr lang="en-US" b="1" dirty="0" smtClean="0">
                <a:solidFill>
                  <a:srgbClr val="C00000"/>
                </a:solidFill>
              </a:rPr>
              <a:t>thing (GVHD)</a:t>
            </a:r>
            <a:endParaRPr lang="en-US" b="1" dirty="0">
              <a:solidFill>
                <a:srgbClr val="C00000"/>
              </a:solidFil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12800" y="914400"/>
            <a:ext cx="10972800" cy="1066800"/>
          </a:xfrm>
        </p:spPr>
        <p:txBody>
          <a:bodyPr>
            <a:normAutofit fontScale="90000"/>
          </a:bodyPr>
          <a:lstStyle/>
          <a:p>
            <a:r>
              <a:rPr lang="en-US" dirty="0"/>
              <a:t>Polymorphisms can </a:t>
            </a:r>
            <a:r>
              <a:rPr lang="tr-TR" dirty="0" smtClean="0"/>
              <a:t/>
            </a:r>
            <a:br>
              <a:rPr lang="tr-TR" dirty="0" smtClean="0"/>
            </a:br>
            <a:r>
              <a:rPr lang="en-US" dirty="0" smtClean="0"/>
              <a:t>help </a:t>
            </a:r>
            <a:r>
              <a:rPr lang="en-US" dirty="0"/>
              <a:t>rid disease or cause GVHD</a:t>
            </a:r>
          </a:p>
        </p:txBody>
      </p:sp>
      <p:sp>
        <p:nvSpPr>
          <p:cNvPr id="14339" name="Rectangle 3"/>
          <p:cNvSpPr>
            <a:spLocks noGrp="1" noChangeArrowheads="1"/>
          </p:cNvSpPr>
          <p:nvPr>
            <p:ph type="body" sz="half" idx="1"/>
          </p:nvPr>
        </p:nvSpPr>
        <p:spPr>
          <a:xfrm>
            <a:off x="609600" y="2249425"/>
            <a:ext cx="5384800" cy="2215991"/>
          </a:xfrm>
        </p:spPr>
        <p:txBody>
          <a:bodyPr/>
          <a:lstStyle/>
          <a:p>
            <a:pPr>
              <a:lnSpc>
                <a:spcPct val="150000"/>
              </a:lnSpc>
            </a:pPr>
            <a:r>
              <a:rPr lang="en-US" b="1" dirty="0"/>
              <a:t>H -Y</a:t>
            </a:r>
          </a:p>
          <a:p>
            <a:pPr lvl="1">
              <a:lnSpc>
                <a:spcPct val="150000"/>
              </a:lnSpc>
            </a:pPr>
            <a:r>
              <a:rPr lang="en-US" dirty="0"/>
              <a:t>antigen from Y chromosome</a:t>
            </a:r>
          </a:p>
          <a:p>
            <a:pPr lvl="1">
              <a:lnSpc>
                <a:spcPct val="150000"/>
              </a:lnSpc>
            </a:pPr>
            <a:r>
              <a:rPr lang="en-US" dirty="0"/>
              <a:t>expressed ubiquitously</a:t>
            </a:r>
          </a:p>
          <a:p>
            <a:pPr lvl="1">
              <a:lnSpc>
                <a:spcPct val="150000"/>
              </a:lnSpc>
            </a:pPr>
            <a:r>
              <a:rPr lang="en-US" dirty="0"/>
              <a:t>target for CTL responses </a:t>
            </a:r>
          </a:p>
          <a:p>
            <a:pPr lvl="1">
              <a:lnSpc>
                <a:spcPct val="150000"/>
              </a:lnSpc>
            </a:pPr>
            <a:r>
              <a:rPr lang="en-US" b="1" u="sng" dirty="0">
                <a:solidFill>
                  <a:srgbClr val="C00000"/>
                </a:solidFill>
              </a:rPr>
              <a:t>CTL response leads to less relapse, more GVHD</a:t>
            </a:r>
          </a:p>
        </p:txBody>
      </p:sp>
      <p:sp>
        <p:nvSpPr>
          <p:cNvPr id="14340" name="Rectangle 4"/>
          <p:cNvSpPr>
            <a:spLocks noGrp="1" noChangeArrowheads="1"/>
          </p:cNvSpPr>
          <p:nvPr>
            <p:ph type="body" sz="half" idx="2"/>
          </p:nvPr>
        </p:nvSpPr>
        <p:spPr>
          <a:xfrm>
            <a:off x="6197600" y="2133601"/>
            <a:ext cx="5384800" cy="3093154"/>
          </a:xfrm>
        </p:spPr>
        <p:txBody>
          <a:bodyPr/>
          <a:lstStyle/>
          <a:p>
            <a:pPr>
              <a:lnSpc>
                <a:spcPct val="150000"/>
              </a:lnSpc>
            </a:pPr>
            <a:r>
              <a:rPr lang="en-US" b="1" dirty="0"/>
              <a:t>HA-1</a:t>
            </a:r>
          </a:p>
          <a:p>
            <a:pPr lvl="1">
              <a:lnSpc>
                <a:spcPct val="150000"/>
              </a:lnSpc>
            </a:pPr>
            <a:r>
              <a:rPr lang="en-US" dirty="0"/>
              <a:t>polymorphic</a:t>
            </a:r>
          </a:p>
          <a:p>
            <a:pPr lvl="1">
              <a:lnSpc>
                <a:spcPct val="150000"/>
              </a:lnSpc>
            </a:pPr>
            <a:r>
              <a:rPr lang="en-US" dirty="0"/>
              <a:t>unknown function</a:t>
            </a:r>
          </a:p>
          <a:p>
            <a:pPr lvl="1">
              <a:lnSpc>
                <a:spcPct val="150000"/>
              </a:lnSpc>
            </a:pPr>
            <a:r>
              <a:rPr lang="en-US" dirty="0"/>
              <a:t>expressed only on hematopoietic cells</a:t>
            </a:r>
          </a:p>
          <a:p>
            <a:pPr lvl="1">
              <a:lnSpc>
                <a:spcPct val="150000"/>
              </a:lnSpc>
            </a:pPr>
            <a:r>
              <a:rPr lang="en-US" dirty="0"/>
              <a:t>target for CTL responses</a:t>
            </a:r>
          </a:p>
          <a:p>
            <a:pPr lvl="1">
              <a:lnSpc>
                <a:spcPct val="150000"/>
              </a:lnSpc>
            </a:pPr>
            <a:r>
              <a:rPr lang="en-US" b="1" u="sng" dirty="0">
                <a:solidFill>
                  <a:srgbClr val="C00000"/>
                </a:solidFill>
              </a:rPr>
              <a:t>CTL response leads to less relapse, no GVHD</a:t>
            </a:r>
          </a:p>
          <a:p>
            <a:pPr lvl="1">
              <a:lnSpc>
                <a:spcPct val="150000"/>
              </a:lnSpc>
            </a:pPr>
            <a:endParaRPr lang="en-US" dirty="0"/>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33400"/>
            <a:ext cx="10972800" cy="824328"/>
          </a:xfrm>
          <a:prstGeom prst="rect">
            <a:avLst/>
          </a:prstGeom>
        </p:spPr>
        <p:txBody>
          <a:bodyPr vert="horz" wrap="square" lIns="0" tIns="328676" rIns="0" bIns="0" rtlCol="0">
            <a:spAutoFit/>
          </a:bodyPr>
          <a:lstStyle/>
          <a:p>
            <a:pPr marL="989965">
              <a:lnSpc>
                <a:spcPct val="100000"/>
              </a:lnSpc>
            </a:pPr>
            <a:r>
              <a:rPr sz="3200" dirty="0"/>
              <a:t>Acute GvHD:</a:t>
            </a:r>
            <a:r>
              <a:rPr sz="3200" spc="-65" dirty="0"/>
              <a:t> </a:t>
            </a:r>
            <a:r>
              <a:rPr sz="3200" spc="-5" dirty="0"/>
              <a:t>Pathophysiology</a:t>
            </a:r>
          </a:p>
        </p:txBody>
      </p:sp>
      <p:sp>
        <p:nvSpPr>
          <p:cNvPr id="8" name="object 8"/>
          <p:cNvSpPr txBox="1"/>
          <p:nvPr/>
        </p:nvSpPr>
        <p:spPr>
          <a:xfrm>
            <a:off x="203200" y="1524000"/>
            <a:ext cx="11785600" cy="3580596"/>
          </a:xfrm>
          <a:prstGeom prst="rect">
            <a:avLst/>
          </a:prstGeom>
        </p:spPr>
        <p:txBody>
          <a:bodyPr vert="horz" wrap="square" lIns="0" tIns="36195" rIns="0" bIns="0" rtlCol="0">
            <a:spAutoFit/>
          </a:bodyPr>
          <a:lstStyle/>
          <a:p>
            <a:pPr marL="367665" marR="477520" indent="-354965">
              <a:lnSpc>
                <a:spcPct val="170000"/>
              </a:lnSpc>
              <a:spcBef>
                <a:spcPts val="285"/>
              </a:spcBef>
              <a:buClr>
                <a:srgbClr val="333399"/>
              </a:buClr>
              <a:buSzPct val="75000"/>
              <a:buFont typeface="Wingdings"/>
              <a:buChar char=""/>
              <a:tabLst>
                <a:tab pos="367665" algn="l"/>
                <a:tab pos="368300" algn="l"/>
                <a:tab pos="3502660" algn="l"/>
              </a:tabLst>
            </a:pPr>
            <a:r>
              <a:rPr sz="2000" spc="-5" dirty="0">
                <a:solidFill>
                  <a:srgbClr val="C00000"/>
                </a:solidFill>
                <a:latin typeface="Arial"/>
                <a:cs typeface="Arial"/>
              </a:rPr>
              <a:t>Activation </a:t>
            </a:r>
            <a:r>
              <a:rPr sz="2000" dirty="0">
                <a:solidFill>
                  <a:srgbClr val="C00000"/>
                </a:solidFill>
                <a:latin typeface="Arial"/>
                <a:cs typeface="Arial"/>
              </a:rPr>
              <a:t>of </a:t>
            </a:r>
            <a:r>
              <a:rPr sz="2000" spc="-5" dirty="0">
                <a:solidFill>
                  <a:srgbClr val="C00000"/>
                </a:solidFill>
                <a:latin typeface="Arial"/>
                <a:cs typeface="Arial"/>
              </a:rPr>
              <a:t>antigen presenting cells (APCs) by  tissue damage induced </a:t>
            </a:r>
            <a:r>
              <a:rPr sz="2000" dirty="0">
                <a:solidFill>
                  <a:srgbClr val="C00000"/>
                </a:solidFill>
                <a:latin typeface="Arial"/>
                <a:cs typeface="Arial"/>
              </a:rPr>
              <a:t>by </a:t>
            </a:r>
            <a:r>
              <a:rPr sz="2000" spc="-5" dirty="0">
                <a:solidFill>
                  <a:srgbClr val="C00000"/>
                </a:solidFill>
                <a:latin typeface="Arial"/>
                <a:cs typeface="Arial"/>
              </a:rPr>
              <a:t>conditioning regimen:  </a:t>
            </a:r>
            <a:endParaRPr lang="tr-TR" sz="2000" spc="-5" dirty="0" smtClean="0">
              <a:solidFill>
                <a:srgbClr val="C00000"/>
              </a:solidFill>
              <a:latin typeface="Arial"/>
              <a:cs typeface="Arial"/>
            </a:endParaRPr>
          </a:p>
          <a:p>
            <a:pPr marL="824865" marR="477520" lvl="1" indent="-354965">
              <a:lnSpc>
                <a:spcPct val="170000"/>
              </a:lnSpc>
              <a:spcBef>
                <a:spcPts val="285"/>
              </a:spcBef>
              <a:buClr>
                <a:srgbClr val="333399"/>
              </a:buClr>
              <a:buSzPct val="75000"/>
              <a:buFont typeface="Arial" pitchFamily="34" charset="0"/>
              <a:buChar char="•"/>
              <a:tabLst>
                <a:tab pos="367665" algn="l"/>
                <a:tab pos="368300" algn="l"/>
                <a:tab pos="3502660" algn="l"/>
              </a:tabLst>
            </a:pPr>
            <a:r>
              <a:rPr lang="tr-TR" spc="-5" dirty="0" smtClean="0">
                <a:latin typeface="Arial"/>
                <a:cs typeface="Arial"/>
              </a:rPr>
              <a:t>T</a:t>
            </a:r>
            <a:r>
              <a:rPr spc="-5" dirty="0" err="1" smtClean="0">
                <a:latin typeface="Arial"/>
                <a:cs typeface="Arial"/>
              </a:rPr>
              <a:t>ypically</a:t>
            </a:r>
            <a:r>
              <a:rPr spc="30" dirty="0" smtClean="0">
                <a:latin typeface="Arial"/>
                <a:cs typeface="Arial"/>
              </a:rPr>
              <a:t> </a:t>
            </a:r>
            <a:r>
              <a:rPr spc="-5" dirty="0">
                <a:latin typeface="Arial"/>
                <a:cs typeface="Arial"/>
              </a:rPr>
              <a:t>involves</a:t>
            </a:r>
            <a:r>
              <a:rPr spc="-15" dirty="0">
                <a:latin typeface="Arial"/>
                <a:cs typeface="Arial"/>
              </a:rPr>
              <a:t> </a:t>
            </a:r>
            <a:r>
              <a:rPr dirty="0" smtClean="0">
                <a:latin typeface="Arial"/>
                <a:cs typeface="Arial"/>
              </a:rPr>
              <a:t>TNF</a:t>
            </a:r>
            <a:r>
              <a:rPr lang="tr-TR" dirty="0" smtClean="0">
                <a:latin typeface="Arial"/>
                <a:cs typeface="Arial"/>
              </a:rPr>
              <a:t> alfa</a:t>
            </a:r>
            <a:r>
              <a:rPr dirty="0" smtClean="0">
                <a:latin typeface="Arial"/>
                <a:cs typeface="Arial"/>
              </a:rPr>
              <a:t>, </a:t>
            </a:r>
            <a:r>
              <a:rPr dirty="0">
                <a:latin typeface="Arial"/>
                <a:cs typeface="Arial"/>
              </a:rPr>
              <a:t>IL1,</a:t>
            </a:r>
            <a:r>
              <a:rPr spc="-60" dirty="0">
                <a:latin typeface="Arial"/>
                <a:cs typeface="Arial"/>
              </a:rPr>
              <a:t> </a:t>
            </a:r>
            <a:r>
              <a:rPr dirty="0">
                <a:latin typeface="Arial"/>
                <a:cs typeface="Arial"/>
              </a:rPr>
              <a:t>IL6</a:t>
            </a:r>
            <a:r>
              <a:rPr spc="-45" dirty="0">
                <a:latin typeface="Arial"/>
                <a:cs typeface="Arial"/>
              </a:rPr>
              <a:t> </a:t>
            </a:r>
            <a:r>
              <a:rPr spc="-5" dirty="0">
                <a:latin typeface="Arial"/>
                <a:cs typeface="Arial"/>
              </a:rPr>
              <a:t>and  lipopolysaccharide</a:t>
            </a:r>
            <a:r>
              <a:rPr spc="20" dirty="0">
                <a:latin typeface="Arial"/>
                <a:cs typeface="Arial"/>
              </a:rPr>
              <a:t> </a:t>
            </a:r>
            <a:r>
              <a:rPr spc="-5" dirty="0">
                <a:latin typeface="Arial"/>
                <a:cs typeface="Arial"/>
              </a:rPr>
              <a:t>(LPS</a:t>
            </a:r>
            <a:r>
              <a:rPr sz="2000" spc="-5" dirty="0" smtClean="0">
                <a:latin typeface="Arial"/>
                <a:cs typeface="Arial"/>
              </a:rPr>
              <a:t>)</a:t>
            </a:r>
            <a:endParaRPr sz="2000" dirty="0">
              <a:latin typeface="Times New Roman"/>
              <a:cs typeface="Times New Roman"/>
            </a:endParaRPr>
          </a:p>
          <a:p>
            <a:pPr marL="367665" marR="5080" indent="-354965">
              <a:lnSpc>
                <a:spcPct val="170000"/>
              </a:lnSpc>
              <a:buClr>
                <a:srgbClr val="333399"/>
              </a:buClr>
              <a:buSzPct val="75000"/>
              <a:buFont typeface="Wingdings"/>
              <a:buChar char=""/>
              <a:tabLst>
                <a:tab pos="367665" algn="l"/>
                <a:tab pos="368300" algn="l"/>
                <a:tab pos="6790690" algn="l"/>
              </a:tabLst>
            </a:pPr>
            <a:r>
              <a:rPr sz="2000" spc="-5" dirty="0">
                <a:solidFill>
                  <a:srgbClr val="C00000"/>
                </a:solidFill>
                <a:latin typeface="Arial"/>
                <a:cs typeface="Arial"/>
              </a:rPr>
              <a:t>Donor </a:t>
            </a:r>
            <a:r>
              <a:rPr sz="2000" spc="-20" dirty="0">
                <a:solidFill>
                  <a:srgbClr val="C00000"/>
                </a:solidFill>
                <a:latin typeface="Arial"/>
                <a:cs typeface="Arial"/>
              </a:rPr>
              <a:t>T-cells </a:t>
            </a:r>
            <a:r>
              <a:rPr sz="2000" dirty="0">
                <a:solidFill>
                  <a:srgbClr val="C00000"/>
                </a:solidFill>
                <a:latin typeface="Arial"/>
                <a:cs typeface="Arial"/>
              </a:rPr>
              <a:t>proliferate, </a:t>
            </a:r>
            <a:r>
              <a:rPr sz="2000" spc="-5" dirty="0">
                <a:solidFill>
                  <a:srgbClr val="C00000"/>
                </a:solidFill>
                <a:latin typeface="Arial"/>
                <a:cs typeface="Arial"/>
              </a:rPr>
              <a:t>differentiate and </a:t>
            </a:r>
            <a:r>
              <a:rPr sz="2000" dirty="0">
                <a:solidFill>
                  <a:srgbClr val="C00000"/>
                </a:solidFill>
                <a:latin typeface="Arial"/>
                <a:cs typeface="Arial"/>
              </a:rPr>
              <a:t>migrate:  </a:t>
            </a:r>
            <a:endParaRPr lang="tr-TR" sz="2000" dirty="0" smtClean="0">
              <a:solidFill>
                <a:srgbClr val="C00000"/>
              </a:solidFill>
              <a:latin typeface="Arial"/>
              <a:cs typeface="Arial"/>
            </a:endParaRPr>
          </a:p>
          <a:p>
            <a:pPr marL="824865" marR="5080" lvl="1" indent="-354965">
              <a:lnSpc>
                <a:spcPct val="170000"/>
              </a:lnSpc>
              <a:buClr>
                <a:srgbClr val="333399"/>
              </a:buClr>
              <a:buSzPct val="75000"/>
              <a:buFont typeface="Arial" pitchFamily="34" charset="0"/>
              <a:buChar char="•"/>
              <a:tabLst>
                <a:tab pos="367665" algn="l"/>
                <a:tab pos="368300" algn="l"/>
                <a:tab pos="6790690" algn="l"/>
              </a:tabLst>
            </a:pPr>
            <a:r>
              <a:rPr spc="-5" dirty="0" smtClean="0">
                <a:latin typeface="Arial"/>
                <a:cs typeface="Arial"/>
              </a:rPr>
              <a:t>CD4 </a:t>
            </a:r>
            <a:r>
              <a:rPr spc="-5" dirty="0">
                <a:latin typeface="Arial"/>
                <a:cs typeface="Arial"/>
              </a:rPr>
              <a:t>cells typically recognising Class </a:t>
            </a:r>
            <a:r>
              <a:rPr dirty="0">
                <a:latin typeface="Arial"/>
                <a:cs typeface="Arial"/>
              </a:rPr>
              <a:t>II </a:t>
            </a:r>
            <a:r>
              <a:rPr spc="-5" dirty="0">
                <a:latin typeface="Arial"/>
                <a:cs typeface="Arial"/>
              </a:rPr>
              <a:t>and CD8  recognising Class </a:t>
            </a:r>
            <a:r>
              <a:rPr dirty="0">
                <a:latin typeface="Arial"/>
                <a:cs typeface="Arial"/>
              </a:rPr>
              <a:t>I </a:t>
            </a:r>
            <a:r>
              <a:rPr spc="-5" dirty="0">
                <a:latin typeface="Arial"/>
                <a:cs typeface="Arial"/>
              </a:rPr>
              <a:t>antigens. </a:t>
            </a:r>
            <a:endParaRPr lang="tr-TR" spc="-5" dirty="0" smtClean="0">
              <a:latin typeface="Arial"/>
              <a:cs typeface="Arial"/>
            </a:endParaRPr>
          </a:p>
          <a:p>
            <a:pPr marL="824865" marR="5080" lvl="1" indent="-354965">
              <a:lnSpc>
                <a:spcPct val="170000"/>
              </a:lnSpc>
              <a:buClr>
                <a:srgbClr val="333399"/>
              </a:buClr>
              <a:buSzPct val="75000"/>
              <a:buFont typeface="Arial" pitchFamily="34" charset="0"/>
              <a:buChar char="•"/>
              <a:tabLst>
                <a:tab pos="367665" algn="l"/>
                <a:tab pos="368300" algn="l"/>
                <a:tab pos="6790690" algn="l"/>
              </a:tabLst>
            </a:pPr>
            <a:r>
              <a:rPr dirty="0" smtClean="0">
                <a:latin typeface="Arial"/>
                <a:cs typeface="Arial"/>
              </a:rPr>
              <a:t>Process </a:t>
            </a:r>
            <a:r>
              <a:rPr spc="-5" dirty="0">
                <a:latin typeface="Arial"/>
                <a:cs typeface="Arial"/>
              </a:rPr>
              <a:t>modulated by  NK, </a:t>
            </a:r>
            <a:r>
              <a:rPr spc="-25" dirty="0">
                <a:latin typeface="Arial"/>
                <a:cs typeface="Arial"/>
              </a:rPr>
              <a:t>T-regs </a:t>
            </a:r>
            <a:r>
              <a:rPr spc="-5" dirty="0">
                <a:latin typeface="Arial"/>
                <a:cs typeface="Arial"/>
              </a:rPr>
              <a:t>and </a:t>
            </a:r>
            <a:r>
              <a:rPr dirty="0">
                <a:latin typeface="Arial"/>
                <a:cs typeface="Arial"/>
              </a:rPr>
              <a:t>MSCs, </a:t>
            </a:r>
            <a:endParaRPr lang="tr-TR" dirty="0" smtClean="0">
              <a:latin typeface="Arial"/>
              <a:cs typeface="Arial"/>
            </a:endParaRPr>
          </a:p>
          <a:p>
            <a:pPr marL="824865" marR="5080" lvl="1" indent="-354965">
              <a:lnSpc>
                <a:spcPct val="170000"/>
              </a:lnSpc>
              <a:buClr>
                <a:srgbClr val="333399"/>
              </a:buClr>
              <a:buSzPct val="75000"/>
              <a:buFont typeface="Arial" pitchFamily="34" charset="0"/>
              <a:buChar char="•"/>
              <a:tabLst>
                <a:tab pos="367665" algn="l"/>
                <a:tab pos="368300" algn="l"/>
                <a:tab pos="6790690" algn="l"/>
              </a:tabLst>
            </a:pPr>
            <a:r>
              <a:rPr lang="tr-TR" spc="-5" dirty="0" smtClean="0">
                <a:latin typeface="Arial"/>
                <a:cs typeface="Arial"/>
              </a:rPr>
              <a:t>P</a:t>
            </a:r>
            <a:r>
              <a:rPr spc="-5" dirty="0" err="1" smtClean="0">
                <a:latin typeface="Arial"/>
                <a:cs typeface="Arial"/>
              </a:rPr>
              <a:t>roduction</a:t>
            </a:r>
            <a:r>
              <a:rPr spc="-5" dirty="0" smtClean="0">
                <a:latin typeface="Arial"/>
                <a:cs typeface="Arial"/>
              </a:rPr>
              <a:t> </a:t>
            </a:r>
            <a:r>
              <a:rPr dirty="0">
                <a:latin typeface="Arial"/>
                <a:cs typeface="Arial"/>
              </a:rPr>
              <a:t>of</a:t>
            </a:r>
            <a:r>
              <a:rPr spc="55" dirty="0">
                <a:latin typeface="Arial"/>
                <a:cs typeface="Arial"/>
              </a:rPr>
              <a:t> </a:t>
            </a:r>
            <a:r>
              <a:rPr dirty="0">
                <a:latin typeface="Arial"/>
                <a:cs typeface="Arial"/>
              </a:rPr>
              <a:t>IL2,</a:t>
            </a:r>
            <a:r>
              <a:rPr spc="-65" dirty="0">
                <a:latin typeface="Arial"/>
                <a:cs typeface="Arial"/>
              </a:rPr>
              <a:t> </a:t>
            </a:r>
            <a:r>
              <a:rPr lang="tr-TR" spc="-65" dirty="0" smtClean="0">
                <a:latin typeface="Arial"/>
                <a:cs typeface="Arial"/>
              </a:rPr>
              <a:t>IL-12, </a:t>
            </a:r>
            <a:r>
              <a:rPr dirty="0" smtClean="0">
                <a:latin typeface="Arial"/>
                <a:cs typeface="Arial"/>
              </a:rPr>
              <a:t>TNF</a:t>
            </a:r>
            <a:r>
              <a:rPr lang="tr-TR" dirty="0" smtClean="0">
                <a:latin typeface="Arial"/>
                <a:cs typeface="Arial"/>
              </a:rPr>
              <a:t> alfa</a:t>
            </a:r>
            <a:r>
              <a:rPr lang="tr-TR" dirty="0">
                <a:latin typeface="Arial"/>
                <a:cs typeface="Arial"/>
              </a:rPr>
              <a:t> </a:t>
            </a:r>
            <a:r>
              <a:rPr spc="-10" dirty="0" smtClean="0">
                <a:latin typeface="Arial"/>
                <a:cs typeface="Arial"/>
              </a:rPr>
              <a:t>and  </a:t>
            </a:r>
            <a:r>
              <a:rPr dirty="0" smtClean="0">
                <a:latin typeface="Arial"/>
                <a:cs typeface="Arial"/>
              </a:rPr>
              <a:t>IFN</a:t>
            </a:r>
            <a:r>
              <a:rPr lang="tr-TR" dirty="0" smtClean="0">
                <a:latin typeface="Arial"/>
                <a:cs typeface="Arial"/>
              </a:rPr>
              <a:t>-gamma</a:t>
            </a:r>
            <a:endParaRPr dirty="0">
              <a:latin typeface="Times New Roman"/>
              <a:cs typeface="Times New Roman"/>
            </a:endParaRPr>
          </a:p>
          <a:p>
            <a:pPr marL="367665" indent="-354965">
              <a:lnSpc>
                <a:spcPct val="170000"/>
              </a:lnSpc>
              <a:buClr>
                <a:srgbClr val="333399"/>
              </a:buClr>
              <a:buSzPct val="75000"/>
              <a:buFont typeface="Wingdings"/>
              <a:buChar char=""/>
              <a:tabLst>
                <a:tab pos="367665" algn="l"/>
                <a:tab pos="368300" algn="l"/>
              </a:tabLst>
            </a:pPr>
            <a:r>
              <a:rPr sz="2000" spc="-45" dirty="0">
                <a:solidFill>
                  <a:srgbClr val="C00000"/>
                </a:solidFill>
                <a:latin typeface="Arial"/>
                <a:cs typeface="Arial"/>
              </a:rPr>
              <a:t>Target </a:t>
            </a:r>
            <a:r>
              <a:rPr sz="2000" spc="-5" dirty="0">
                <a:solidFill>
                  <a:srgbClr val="C00000"/>
                </a:solidFill>
                <a:latin typeface="Arial"/>
                <a:cs typeface="Arial"/>
              </a:rPr>
              <a:t>tissue </a:t>
            </a:r>
            <a:r>
              <a:rPr sz="2000" dirty="0">
                <a:solidFill>
                  <a:srgbClr val="C00000"/>
                </a:solidFill>
                <a:latin typeface="Arial"/>
                <a:cs typeface="Arial"/>
              </a:rPr>
              <a:t>destruction </a:t>
            </a:r>
            <a:r>
              <a:rPr sz="2000" spc="-5" dirty="0">
                <a:solidFill>
                  <a:srgbClr val="C00000"/>
                </a:solidFill>
                <a:latin typeface="Arial"/>
                <a:cs typeface="Arial"/>
              </a:rPr>
              <a:t>through </a:t>
            </a:r>
            <a:r>
              <a:rPr sz="2000" dirty="0" err="1">
                <a:solidFill>
                  <a:srgbClr val="C00000"/>
                </a:solidFill>
                <a:latin typeface="Arial"/>
                <a:cs typeface="Arial"/>
              </a:rPr>
              <a:t>Fas-Fas</a:t>
            </a:r>
            <a:r>
              <a:rPr sz="2000" spc="25" dirty="0">
                <a:solidFill>
                  <a:srgbClr val="C00000"/>
                </a:solidFill>
                <a:latin typeface="Arial"/>
                <a:cs typeface="Arial"/>
              </a:rPr>
              <a:t> </a:t>
            </a:r>
            <a:r>
              <a:rPr sz="2000" spc="-5" dirty="0" smtClean="0">
                <a:solidFill>
                  <a:srgbClr val="C00000"/>
                </a:solidFill>
                <a:latin typeface="Arial"/>
                <a:cs typeface="Arial"/>
              </a:rPr>
              <a:t>ligand</a:t>
            </a:r>
            <a:r>
              <a:rPr lang="tr-TR" sz="2000" dirty="0" smtClean="0">
                <a:solidFill>
                  <a:srgbClr val="C00000"/>
                </a:solidFill>
                <a:latin typeface="Arial"/>
                <a:cs typeface="Arial"/>
              </a:rPr>
              <a:t> </a:t>
            </a:r>
            <a:r>
              <a:rPr sz="2000" spc="-5" dirty="0" smtClean="0">
                <a:solidFill>
                  <a:srgbClr val="C00000"/>
                </a:solidFill>
                <a:latin typeface="Arial"/>
                <a:cs typeface="Arial"/>
              </a:rPr>
              <a:t>(liver</a:t>
            </a:r>
            <a:r>
              <a:rPr sz="2000" spc="-5" dirty="0">
                <a:solidFill>
                  <a:srgbClr val="C00000"/>
                </a:solidFill>
                <a:latin typeface="Arial"/>
                <a:cs typeface="Arial"/>
              </a:rPr>
              <a:t>) and perforin-granzyme pathway</a:t>
            </a:r>
            <a:r>
              <a:rPr sz="2000" spc="100" dirty="0">
                <a:solidFill>
                  <a:srgbClr val="C00000"/>
                </a:solidFill>
                <a:latin typeface="Arial"/>
                <a:cs typeface="Arial"/>
              </a:rPr>
              <a:t> </a:t>
            </a:r>
            <a:r>
              <a:rPr sz="2000" dirty="0">
                <a:solidFill>
                  <a:srgbClr val="C00000"/>
                </a:solidFill>
                <a:latin typeface="Arial"/>
                <a:cs typeface="Arial"/>
              </a:rPr>
              <a:t>(GIT)</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98306" name="Picture 2" descr="graft versus host disease ile ilgili görsel sonucu"/>
          <p:cNvPicPr>
            <a:picLocks noChangeAspect="1" noChangeArrowheads="1"/>
          </p:cNvPicPr>
          <p:nvPr/>
        </p:nvPicPr>
        <p:blipFill>
          <a:blip r:embed="rId3" cstate="print"/>
          <a:srcRect/>
          <a:stretch>
            <a:fillRect/>
          </a:stretch>
        </p:blipFill>
        <p:spPr bwMode="auto">
          <a:xfrm>
            <a:off x="711200" y="685800"/>
            <a:ext cx="10261600" cy="5612854"/>
          </a:xfrm>
          <a:prstGeom prst="rect">
            <a:avLst/>
          </a:prstGeom>
          <a:noFill/>
        </p:spPr>
      </p:pic>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727201" y="838200"/>
            <a:ext cx="8985249" cy="5867400"/>
          </a:xfrm>
          <a:prstGeom prst="rect">
            <a:avLst/>
          </a:prstGeom>
          <a:noFill/>
          <a:ln w="9525" cap="flat">
            <a:noFill/>
            <a:round/>
            <a:headEnd/>
            <a:tailEnd/>
          </a:ln>
          <a:effectLst/>
        </p:spPr>
      </p:pic>
      <p:sp>
        <p:nvSpPr>
          <p:cNvPr id="4099" name="Text Box 3"/>
          <p:cNvSpPr txBox="1">
            <a:spLocks noChangeArrowheads="1"/>
          </p:cNvSpPr>
          <p:nvPr/>
        </p:nvSpPr>
        <p:spPr bwMode="auto">
          <a:xfrm>
            <a:off x="1270000" y="6477001"/>
            <a:ext cx="11006667"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The Lancet</a:t>
            </a:r>
            <a:r>
              <a:rPr lang="en-US" sz="900">
                <a:solidFill>
                  <a:srgbClr val="FFFFFF"/>
                </a:solidFill>
              </a:rPr>
              <a:t> 2009 373, 1550-1561DOI: (10.1016/S0140-6736(09)60237-3) </a:t>
            </a:r>
          </a:p>
        </p:txBody>
      </p:sp>
      <p:pic>
        <p:nvPicPr>
          <p:cNvPr id="4101" name="Picture 5"/>
          <p:cNvPicPr>
            <a:picLocks noChangeAspect="1" noChangeArrowheads="1"/>
          </p:cNvPicPr>
          <p:nvPr/>
        </p:nvPicPr>
        <p:blipFill>
          <a:blip r:embed="rId4" cstate="print"/>
          <a:srcRect/>
          <a:stretch>
            <a:fillRect/>
          </a:stretch>
        </p:blipFill>
        <p:spPr bwMode="auto">
          <a:xfrm>
            <a:off x="105835" y="6400800"/>
            <a:ext cx="543763" cy="457200"/>
          </a:xfrm>
          <a:prstGeom prst="rect">
            <a:avLst/>
          </a:prstGeom>
          <a:noFill/>
          <a:ln w="9525" cap="flat">
            <a:noFill/>
            <a:round/>
            <a:headEnd/>
            <a:tailEnd/>
          </a:ln>
          <a:effectLst/>
        </p:spPr>
      </p:pic>
      <p:sp>
        <p:nvSpPr>
          <p:cNvPr id="7" name="6 Dikdörtgen"/>
          <p:cNvSpPr/>
          <p:nvPr/>
        </p:nvSpPr>
        <p:spPr>
          <a:xfrm>
            <a:off x="0" y="990601"/>
            <a:ext cx="3596818" cy="954107"/>
          </a:xfrm>
          <a:prstGeom prst="rect">
            <a:avLst/>
          </a:prstGeom>
        </p:spPr>
        <p:txBody>
          <a:bodyPr wrap="none">
            <a:spAutoFit/>
          </a:bodyPr>
          <a:lstStyle/>
          <a:p>
            <a:pPr marL="683895">
              <a:lnSpc>
                <a:spcPct val="100000"/>
              </a:lnSpc>
            </a:pPr>
            <a:r>
              <a:rPr lang="tr-TR" sz="2800" dirty="0" smtClean="0">
                <a:solidFill>
                  <a:srgbClr val="336699"/>
                </a:solidFill>
                <a:latin typeface="Arial"/>
                <a:cs typeface="Arial"/>
              </a:rPr>
              <a:t>Acute </a:t>
            </a:r>
            <a:r>
              <a:rPr lang="tr-TR" sz="2800" dirty="0" err="1" smtClean="0">
                <a:solidFill>
                  <a:srgbClr val="336699"/>
                </a:solidFill>
                <a:latin typeface="Arial"/>
                <a:cs typeface="Arial"/>
              </a:rPr>
              <a:t>GvHD</a:t>
            </a:r>
            <a:r>
              <a:rPr lang="tr-TR" sz="2800" dirty="0" smtClean="0">
                <a:solidFill>
                  <a:srgbClr val="336699"/>
                </a:solidFill>
                <a:latin typeface="Arial"/>
                <a:cs typeface="Arial"/>
              </a:rPr>
              <a:t>:</a:t>
            </a:r>
          </a:p>
          <a:p>
            <a:pPr marL="683895">
              <a:lnSpc>
                <a:spcPct val="100000"/>
              </a:lnSpc>
            </a:pPr>
            <a:r>
              <a:rPr lang="tr-TR" sz="2800" spc="-65" dirty="0" smtClean="0">
                <a:solidFill>
                  <a:srgbClr val="336699"/>
                </a:solidFill>
                <a:latin typeface="Arial"/>
                <a:cs typeface="Arial"/>
              </a:rPr>
              <a:t> </a:t>
            </a:r>
            <a:r>
              <a:rPr lang="tr-TR" sz="2800" spc="-5" dirty="0" smtClean="0">
                <a:solidFill>
                  <a:srgbClr val="336699"/>
                </a:solidFill>
                <a:latin typeface="Arial"/>
                <a:cs typeface="Arial"/>
              </a:rPr>
              <a:t>Pathophysiology</a:t>
            </a:r>
            <a:endParaRPr lang="tr-TR" sz="2800" dirty="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609600"/>
            <a:ext cx="9550400" cy="850874"/>
          </a:xfrm>
          <a:prstGeom prst="rect">
            <a:avLst/>
          </a:prstGeom>
        </p:spPr>
        <p:txBody>
          <a:bodyPr vert="horz" wrap="square" lIns="0" tIns="354965" rIns="0" bIns="0" rtlCol="0">
            <a:spAutoFit/>
          </a:bodyPr>
          <a:lstStyle/>
          <a:p>
            <a:pPr marL="871219">
              <a:lnSpc>
                <a:spcPct val="100000"/>
              </a:lnSpc>
              <a:spcBef>
                <a:spcPts val="2795"/>
              </a:spcBef>
            </a:pPr>
            <a:r>
              <a:rPr sz="3200" dirty="0">
                <a:solidFill>
                  <a:srgbClr val="336699"/>
                </a:solidFill>
                <a:latin typeface="Arial"/>
                <a:cs typeface="Arial"/>
              </a:rPr>
              <a:t>Acute GvHD:</a:t>
            </a:r>
            <a:r>
              <a:rPr sz="3200" spc="-65" dirty="0">
                <a:solidFill>
                  <a:srgbClr val="336699"/>
                </a:solidFill>
                <a:latin typeface="Arial"/>
                <a:cs typeface="Arial"/>
              </a:rPr>
              <a:t> </a:t>
            </a:r>
            <a:r>
              <a:rPr sz="3200" spc="-5" dirty="0">
                <a:solidFill>
                  <a:srgbClr val="336699"/>
                </a:solidFill>
                <a:latin typeface="Arial"/>
                <a:cs typeface="Arial"/>
              </a:rPr>
              <a:t>Pathophysiology</a:t>
            </a:r>
            <a:endParaRPr sz="3200" dirty="0">
              <a:latin typeface="Arial"/>
              <a:cs typeface="Arial"/>
            </a:endParaRPr>
          </a:p>
        </p:txBody>
      </p:sp>
      <p:sp>
        <p:nvSpPr>
          <p:cNvPr id="5" name="object 5"/>
          <p:cNvSpPr/>
          <p:nvPr/>
        </p:nvSpPr>
        <p:spPr>
          <a:xfrm>
            <a:off x="1320800" y="1600200"/>
            <a:ext cx="9550400" cy="4953000"/>
          </a:xfrm>
          <a:prstGeom prst="rect">
            <a:avLst/>
          </a:prstGeom>
          <a:blipFill>
            <a:blip r:embed="rId2" cstate="print"/>
            <a:stretch>
              <a:fillRect/>
            </a:stretch>
          </a:blipFill>
        </p:spPr>
        <p:txBody>
          <a:bodyPr wrap="square" lIns="0" tIns="0" rIns="0" bIns="0" rtlCol="0"/>
          <a:lstStyle/>
          <a:p>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609600" y="2555082"/>
            <a:ext cx="10095653" cy="3693319"/>
          </a:xfrm>
          <a:prstGeom prst="rect">
            <a:avLst/>
          </a:prstGeom>
        </p:spPr>
        <p:txBody>
          <a:bodyPr vert="horz" wrap="square" lIns="0" tIns="0" rIns="0" bIns="0" rtlCol="0">
            <a:spAutoFit/>
          </a:bodyPr>
          <a:lstStyle/>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classic</a:t>
            </a:r>
            <a:r>
              <a:rPr lang="tr-TR" sz="2400" dirty="0" smtClean="0">
                <a:latin typeface="+mj-lt"/>
              </a:rPr>
              <a:t> </a:t>
            </a:r>
            <a:r>
              <a:rPr lang="tr-TR" sz="2400" dirty="0" err="1" smtClean="0">
                <a:latin typeface="+mj-lt"/>
              </a:rPr>
              <a:t>maculopapular</a:t>
            </a:r>
            <a:r>
              <a:rPr lang="tr-TR" sz="2400" dirty="0" smtClean="0">
                <a:latin typeface="+mj-lt"/>
              </a:rPr>
              <a:t> </a:t>
            </a:r>
            <a:r>
              <a:rPr lang="tr-TR" sz="2400" dirty="0" err="1" smtClean="0">
                <a:latin typeface="+mj-lt"/>
              </a:rPr>
              <a:t>rash</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Persistent</a:t>
            </a:r>
            <a:r>
              <a:rPr lang="tr-TR" sz="2400" dirty="0" smtClean="0">
                <a:latin typeface="+mj-lt"/>
              </a:rPr>
              <a:t> </a:t>
            </a:r>
            <a:r>
              <a:rPr lang="tr-TR" sz="2400" dirty="0" err="1" smtClean="0">
                <a:latin typeface="+mj-lt"/>
              </a:rPr>
              <a:t>nausea</a:t>
            </a:r>
            <a:r>
              <a:rPr lang="tr-TR" sz="2400" dirty="0" smtClean="0">
                <a:latin typeface="+mj-lt"/>
              </a:rPr>
              <a:t> and/</a:t>
            </a:r>
            <a:r>
              <a:rPr lang="tr-TR" sz="2400" dirty="0" err="1" smtClean="0">
                <a:latin typeface="+mj-lt"/>
              </a:rPr>
              <a:t>or</a:t>
            </a:r>
            <a:r>
              <a:rPr lang="tr-TR" sz="2400" dirty="0" smtClean="0">
                <a:latin typeface="+mj-lt"/>
              </a:rPr>
              <a:t> </a:t>
            </a:r>
            <a:r>
              <a:rPr lang="tr-TR" sz="2400" dirty="0" err="1" smtClean="0">
                <a:latin typeface="+mj-lt"/>
              </a:rPr>
              <a:t>emesis</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Abdominal</a:t>
            </a:r>
            <a:r>
              <a:rPr lang="tr-TR" sz="2400" dirty="0" smtClean="0">
                <a:latin typeface="+mj-lt"/>
              </a:rPr>
              <a:t> </a:t>
            </a:r>
            <a:r>
              <a:rPr lang="tr-TR" sz="2400" dirty="0" err="1" smtClean="0">
                <a:latin typeface="+mj-lt"/>
              </a:rPr>
              <a:t>cramps</a:t>
            </a:r>
            <a:r>
              <a:rPr lang="tr-TR" sz="2400" dirty="0" smtClean="0">
                <a:latin typeface="+mj-lt"/>
              </a:rPr>
              <a:t> </a:t>
            </a:r>
            <a:r>
              <a:rPr lang="tr-TR" sz="2400" dirty="0" err="1" smtClean="0">
                <a:latin typeface="+mj-lt"/>
              </a:rPr>
              <a:t>with</a:t>
            </a:r>
            <a:r>
              <a:rPr lang="tr-TR" sz="2400" dirty="0" smtClean="0">
                <a:latin typeface="+mj-lt"/>
              </a:rPr>
              <a:t> </a:t>
            </a:r>
            <a:r>
              <a:rPr lang="tr-TR" sz="2400" dirty="0" err="1" smtClean="0">
                <a:latin typeface="+mj-lt"/>
              </a:rPr>
              <a:t>diarrhea</a:t>
            </a:r>
            <a:r>
              <a:rPr lang="tr-TR" sz="2400" dirty="0" smtClean="0">
                <a:latin typeface="+mj-lt"/>
              </a:rPr>
              <a:t>; and </a:t>
            </a:r>
          </a:p>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rising</a:t>
            </a:r>
            <a:r>
              <a:rPr lang="tr-TR" sz="2400" dirty="0" smtClean="0">
                <a:latin typeface="+mj-lt"/>
              </a:rPr>
              <a:t> serum </a:t>
            </a:r>
            <a:r>
              <a:rPr lang="tr-TR" sz="2400" dirty="0" err="1" smtClean="0">
                <a:latin typeface="+mj-lt"/>
              </a:rPr>
              <a:t>bilirubin</a:t>
            </a:r>
            <a:r>
              <a:rPr lang="tr-TR" sz="2400" dirty="0" smtClean="0">
                <a:latin typeface="+mj-lt"/>
              </a:rPr>
              <a:t> </a:t>
            </a:r>
            <a:r>
              <a:rPr lang="tr-TR" sz="2400" dirty="0" err="1" smtClean="0">
                <a:latin typeface="+mj-lt"/>
              </a:rPr>
              <a:t>concentration</a:t>
            </a:r>
            <a:r>
              <a:rPr lang="tr-TR" sz="2400" dirty="0" smtClean="0">
                <a:latin typeface="+mj-lt"/>
              </a:rPr>
              <a:t>. </a:t>
            </a:r>
          </a:p>
          <a:p>
            <a:pPr marL="355600" marR="330200" indent="-342900">
              <a:lnSpc>
                <a:spcPct val="200000"/>
              </a:lnSpc>
              <a:buChar char="•"/>
              <a:tabLst>
                <a:tab pos="354965" algn="l"/>
                <a:tab pos="355600" algn="l"/>
              </a:tabLst>
            </a:pPr>
            <a:endParaRPr lang="tr-TR" sz="2400" dirty="0" smtClean="0">
              <a:latin typeface="+mj-lt"/>
            </a:endParaRPr>
          </a:p>
        </p:txBody>
      </p:sp>
      <p:sp>
        <p:nvSpPr>
          <p:cNvPr id="4" name="3 Dikdörtgen"/>
          <p:cNvSpPr/>
          <p:nvPr/>
        </p:nvSpPr>
        <p:spPr>
          <a:xfrm>
            <a:off x="609600" y="1412081"/>
            <a:ext cx="7823200" cy="584775"/>
          </a:xfrm>
          <a:prstGeom prst="rect">
            <a:avLst/>
          </a:prstGeom>
        </p:spPr>
        <p:txBody>
          <a:bodyPr wrap="square">
            <a:spAutoFit/>
          </a:bodyPr>
          <a:lstStyle/>
          <a:p>
            <a:r>
              <a:rPr lang="en-US" sz="3200" dirty="0" smtClean="0">
                <a:latin typeface="+mj-lt"/>
              </a:rPr>
              <a:t>Clinical manifestations of Acute</a:t>
            </a:r>
            <a:r>
              <a:rPr lang="en-US" sz="3200" spc="-100" dirty="0" smtClean="0">
                <a:latin typeface="+mj-lt"/>
              </a:rPr>
              <a:t> </a:t>
            </a:r>
            <a:r>
              <a:rPr lang="en-US" sz="3200" dirty="0" err="1" smtClean="0">
                <a:latin typeface="+mj-lt"/>
              </a:rPr>
              <a:t>GvHD</a:t>
            </a:r>
            <a:r>
              <a:rPr lang="en-US" sz="3200" dirty="0" smtClean="0">
                <a:latin typeface="+mj-lt"/>
              </a:rPr>
              <a:t> </a:t>
            </a:r>
            <a:r>
              <a:rPr lang="en-US" sz="3200" dirty="0" err="1" smtClean="0">
                <a:latin typeface="+mj-lt"/>
              </a:rPr>
              <a:t>İnclude</a:t>
            </a:r>
            <a:r>
              <a:rPr lang="en-US" sz="3200" dirty="0" smtClean="0">
                <a:latin typeface="+mj-lt"/>
              </a:rPr>
              <a:t>;</a:t>
            </a:r>
            <a:endParaRPr lang="tr-TR" sz="3200" dirty="0">
              <a:latin typeface="+mj-lt"/>
            </a:endParaRPr>
          </a:p>
        </p:txBody>
      </p:sp>
      <p:pic>
        <p:nvPicPr>
          <p:cNvPr id="5" name="Picture 2" descr="RE1A1FF25_44"/>
          <p:cNvPicPr>
            <a:picLocks noChangeAspect="1" noChangeArrowheads="1"/>
          </p:cNvPicPr>
          <p:nvPr/>
        </p:nvPicPr>
        <p:blipFill>
          <a:blip r:embed="rId3" cstate="print"/>
          <a:srcRect/>
          <a:stretch>
            <a:fillRect/>
          </a:stretch>
        </p:blipFill>
        <p:spPr bwMode="auto">
          <a:xfrm>
            <a:off x="8534400" y="2707482"/>
            <a:ext cx="2844800" cy="2590800"/>
          </a:xfrm>
          <a:prstGeom prst="rect">
            <a:avLst/>
          </a:prstGeom>
          <a:noFill/>
          <a:ln w="9525">
            <a:noFill/>
            <a:miter lim="800000"/>
            <a:headEnd/>
            <a:tailEnd/>
          </a:ln>
        </p:spPr>
      </p:pic>
      <p:sp>
        <p:nvSpPr>
          <p:cNvPr id="6" name="Text Box 3"/>
          <p:cNvSpPr txBox="1">
            <a:spLocks noChangeArrowheads="1"/>
          </p:cNvSpPr>
          <p:nvPr/>
        </p:nvSpPr>
        <p:spPr bwMode="auto">
          <a:xfrm>
            <a:off x="7721601" y="2326482"/>
            <a:ext cx="4028140" cy="246221"/>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sz="1000" dirty="0">
                <a:solidFill>
                  <a:srgbClr val="C00000"/>
                </a:solidFill>
                <a:latin typeface="+mj-lt"/>
                <a:cs typeface="+mn-cs"/>
              </a:rPr>
              <a:t>Graft Versus Host Disease of the Skin: Grade IV</a:t>
            </a: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object 64"/>
          <p:cNvSpPr txBox="1"/>
          <p:nvPr/>
        </p:nvSpPr>
        <p:spPr>
          <a:xfrm>
            <a:off x="0" y="1600200"/>
            <a:ext cx="9042400" cy="3998018"/>
          </a:xfrm>
          <a:prstGeom prst="rect">
            <a:avLst/>
          </a:prstGeom>
        </p:spPr>
        <p:txBody>
          <a:bodyPr vert="horz" wrap="square" lIns="0" tIns="0" rIns="0" bIns="0" rtlCol="0">
            <a:spAutoFit/>
          </a:bodyPr>
          <a:lstStyle/>
          <a:p>
            <a:pPr marL="756285" lvl="1" indent="-286385">
              <a:lnSpc>
                <a:spcPct val="130000"/>
              </a:lnSpc>
              <a:spcBef>
                <a:spcPts val="555"/>
              </a:spcBef>
              <a:buFont typeface="Arial" pitchFamily="34" charset="0"/>
              <a:buChar char="•"/>
              <a:tabLst>
                <a:tab pos="756285" algn="l"/>
                <a:tab pos="756920" algn="l"/>
              </a:tabLst>
            </a:pPr>
            <a:r>
              <a:rPr sz="2000" spc="-5" dirty="0" smtClean="0">
                <a:latin typeface="+mj-lt"/>
                <a:cs typeface="Arial"/>
              </a:rPr>
              <a:t>Most </a:t>
            </a:r>
            <a:r>
              <a:rPr sz="2000" spc="-5" dirty="0">
                <a:latin typeface="+mj-lt"/>
                <a:cs typeface="Arial"/>
              </a:rPr>
              <a:t>common organ</a:t>
            </a:r>
            <a:r>
              <a:rPr sz="2000" dirty="0">
                <a:latin typeface="+mj-lt"/>
                <a:cs typeface="Arial"/>
              </a:rPr>
              <a:t> </a:t>
            </a:r>
            <a:r>
              <a:rPr sz="2000" spc="-5" dirty="0" smtClean="0">
                <a:latin typeface="+mj-lt"/>
                <a:cs typeface="Arial"/>
              </a:rPr>
              <a:t>affected</a:t>
            </a:r>
            <a:r>
              <a:rPr lang="tr-TR" sz="2000" spc="-5" dirty="0" smtClean="0">
                <a:latin typeface="+mj-lt"/>
                <a:cs typeface="Arial"/>
              </a:rPr>
              <a:t> (</a:t>
            </a:r>
            <a:r>
              <a:rPr lang="tr-TR" sz="2000" dirty="0" smtClean="0">
                <a:latin typeface="+mj-lt"/>
                <a:cs typeface="Arial"/>
              </a:rPr>
              <a:t>&gt;80% )</a:t>
            </a:r>
            <a:endParaRPr lang="tr-TR" sz="2000" dirty="0">
              <a:latin typeface="+mj-lt"/>
              <a:cs typeface="Arial"/>
            </a:endParaRPr>
          </a:p>
          <a:p>
            <a:pPr marL="756285" lvl="1" indent="-286385">
              <a:lnSpc>
                <a:spcPct val="130000"/>
              </a:lnSpc>
              <a:spcBef>
                <a:spcPts val="555"/>
              </a:spcBef>
              <a:buFont typeface="Arial" pitchFamily="34" charset="0"/>
              <a:buChar char="•"/>
              <a:tabLst>
                <a:tab pos="756285" algn="l"/>
                <a:tab pos="756920" algn="l"/>
              </a:tabLst>
            </a:pPr>
            <a:r>
              <a:rPr lang="en-US" sz="2000" dirty="0" smtClean="0">
                <a:latin typeface="+mj-lt"/>
                <a:cs typeface="Arial"/>
              </a:rPr>
              <a:t>Macular </a:t>
            </a:r>
            <a:r>
              <a:rPr lang="en-US" sz="2000" dirty="0" err="1" smtClean="0">
                <a:latin typeface="+mj-lt"/>
                <a:cs typeface="Arial"/>
              </a:rPr>
              <a:t>papular</a:t>
            </a:r>
            <a:r>
              <a:rPr lang="en-US" sz="2000" dirty="0" smtClean="0">
                <a:latin typeface="+mj-lt"/>
                <a:cs typeface="Arial"/>
              </a:rPr>
              <a:t> rash</a:t>
            </a:r>
            <a:r>
              <a:rPr lang="en-US" sz="2000" spc="-125" dirty="0" smtClean="0">
                <a:latin typeface="+mj-lt"/>
                <a:cs typeface="Arial"/>
              </a:rPr>
              <a:t> </a:t>
            </a:r>
            <a:r>
              <a:rPr lang="en-US" sz="2000" dirty="0" smtClean="0">
                <a:latin typeface="+mj-lt"/>
                <a:cs typeface="Arial"/>
              </a:rPr>
              <a:t>affecting  any part of the body, </a:t>
            </a:r>
            <a:r>
              <a:rPr lang="en-US" sz="1600" spc="-5" dirty="0" smtClean="0">
                <a:latin typeface="+mj-lt"/>
                <a:cs typeface="Arial"/>
              </a:rPr>
              <a:t>typically  </a:t>
            </a:r>
            <a:r>
              <a:rPr lang="en-US" sz="1600" dirty="0" err="1" smtClean="0">
                <a:latin typeface="+mj-lt"/>
                <a:cs typeface="Arial"/>
              </a:rPr>
              <a:t>palmar</a:t>
            </a:r>
            <a:r>
              <a:rPr lang="en-US" sz="1600" dirty="0" smtClean="0">
                <a:latin typeface="+mj-lt"/>
                <a:cs typeface="Arial"/>
              </a:rPr>
              <a:t> &amp; plantar </a:t>
            </a:r>
            <a:r>
              <a:rPr lang="en-US" sz="1600" dirty="0" err="1" smtClean="0">
                <a:latin typeface="+mj-lt"/>
                <a:cs typeface="Arial"/>
              </a:rPr>
              <a:t>erythema</a:t>
            </a:r>
            <a:r>
              <a:rPr lang="en-US" sz="1600" dirty="0" smtClean="0">
                <a:latin typeface="+mj-lt"/>
                <a:cs typeface="Arial"/>
              </a:rPr>
              <a:t>  and sparing the</a:t>
            </a:r>
            <a:r>
              <a:rPr lang="en-US" sz="1600" spc="-114" dirty="0" smtClean="0">
                <a:latin typeface="+mj-lt"/>
                <a:cs typeface="Arial"/>
              </a:rPr>
              <a:t> </a:t>
            </a:r>
            <a:r>
              <a:rPr lang="en-US" sz="1600" dirty="0" smtClean="0">
                <a:latin typeface="+mj-lt"/>
                <a:cs typeface="Arial"/>
              </a:rPr>
              <a:t>scalp</a:t>
            </a:r>
          </a:p>
          <a:p>
            <a:pPr marL="1188000" lvl="2" indent="-228600">
              <a:lnSpc>
                <a:spcPct val="150000"/>
              </a:lnSpc>
              <a:spcBef>
                <a:spcPts val="445"/>
              </a:spcBef>
              <a:buChar char="–"/>
              <a:tabLst>
                <a:tab pos="1613535" algn="l"/>
              </a:tabLst>
            </a:pPr>
            <a:r>
              <a:rPr dirty="0" smtClean="0">
                <a:solidFill>
                  <a:srgbClr val="002060"/>
                </a:solidFill>
                <a:latin typeface="Comic Sans MS" pitchFamily="66" charset="0"/>
                <a:cs typeface="Arial"/>
              </a:rPr>
              <a:t>Pt </a:t>
            </a:r>
            <a:r>
              <a:rPr spc="-5" dirty="0">
                <a:solidFill>
                  <a:srgbClr val="002060"/>
                </a:solidFill>
                <a:latin typeface="Comic Sans MS" pitchFamily="66" charset="0"/>
                <a:cs typeface="Arial"/>
              </a:rPr>
              <a:t>may </a:t>
            </a:r>
            <a:r>
              <a:rPr spc="-10" dirty="0">
                <a:solidFill>
                  <a:srgbClr val="002060"/>
                </a:solidFill>
                <a:latin typeface="Comic Sans MS" pitchFamily="66" charset="0"/>
                <a:cs typeface="Arial"/>
              </a:rPr>
              <a:t>complain </a:t>
            </a:r>
            <a:r>
              <a:rPr spc="-5" dirty="0">
                <a:solidFill>
                  <a:srgbClr val="002060"/>
                </a:solidFill>
                <a:latin typeface="Comic Sans MS" pitchFamily="66" charset="0"/>
                <a:cs typeface="Arial"/>
              </a:rPr>
              <a:t>of </a:t>
            </a:r>
            <a:r>
              <a:rPr spc="-10" dirty="0">
                <a:solidFill>
                  <a:srgbClr val="002060"/>
                </a:solidFill>
                <a:latin typeface="Comic Sans MS" pitchFamily="66" charset="0"/>
                <a:cs typeface="Arial"/>
              </a:rPr>
              <a:t>pain or </a:t>
            </a:r>
            <a:r>
              <a:rPr spc="-5" dirty="0">
                <a:solidFill>
                  <a:srgbClr val="002060"/>
                </a:solidFill>
                <a:latin typeface="Comic Sans MS" pitchFamily="66" charset="0"/>
                <a:cs typeface="Arial"/>
              </a:rPr>
              <a:t>itching </a:t>
            </a:r>
            <a:r>
              <a:rPr dirty="0">
                <a:solidFill>
                  <a:srgbClr val="002060"/>
                </a:solidFill>
                <a:latin typeface="Comic Sans MS" pitchFamily="66" charset="0"/>
                <a:cs typeface="Arial"/>
              </a:rPr>
              <a:t>to </a:t>
            </a:r>
            <a:r>
              <a:rPr spc="-5" dirty="0">
                <a:solidFill>
                  <a:srgbClr val="002060"/>
                </a:solidFill>
                <a:latin typeface="Comic Sans MS" pitchFamily="66" charset="0"/>
                <a:cs typeface="Arial"/>
              </a:rPr>
              <a:t>affected</a:t>
            </a:r>
            <a:r>
              <a:rPr spc="40" dirty="0">
                <a:solidFill>
                  <a:srgbClr val="002060"/>
                </a:solidFill>
                <a:latin typeface="Comic Sans MS" pitchFamily="66" charset="0"/>
                <a:cs typeface="Arial"/>
              </a:rPr>
              <a:t> </a:t>
            </a:r>
            <a:r>
              <a:rPr spc="-10" dirty="0">
                <a:solidFill>
                  <a:srgbClr val="002060"/>
                </a:solidFill>
                <a:latin typeface="Comic Sans MS" pitchFamily="66" charset="0"/>
                <a:cs typeface="Arial"/>
              </a:rPr>
              <a:t>areas</a:t>
            </a:r>
            <a:endParaRPr dirty="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r>
              <a:rPr spc="-5" dirty="0" smtClean="0">
                <a:solidFill>
                  <a:srgbClr val="002060"/>
                </a:solidFill>
                <a:latin typeface="Comic Sans MS" pitchFamily="66" charset="0"/>
                <a:cs typeface="Arial"/>
              </a:rPr>
              <a:t>Rash </a:t>
            </a:r>
            <a:r>
              <a:rPr spc="-10" dirty="0">
                <a:solidFill>
                  <a:srgbClr val="002060"/>
                </a:solidFill>
                <a:latin typeface="Comic Sans MS" pitchFamily="66" charset="0"/>
                <a:cs typeface="Arial"/>
              </a:rPr>
              <a:t>becomes confluent as </a:t>
            </a:r>
            <a:r>
              <a:rPr spc="-5" dirty="0">
                <a:solidFill>
                  <a:srgbClr val="002060"/>
                </a:solidFill>
                <a:latin typeface="Comic Sans MS" pitchFamily="66" charset="0"/>
                <a:cs typeface="Arial"/>
              </a:rPr>
              <a:t>it </a:t>
            </a:r>
            <a:r>
              <a:rPr spc="-10" dirty="0">
                <a:solidFill>
                  <a:srgbClr val="002060"/>
                </a:solidFill>
                <a:latin typeface="Comic Sans MS" pitchFamily="66" charset="0"/>
                <a:cs typeface="Arial"/>
              </a:rPr>
              <a:t>progresses </a:t>
            </a:r>
            <a:r>
              <a:rPr spc="-15" dirty="0">
                <a:solidFill>
                  <a:srgbClr val="002060"/>
                </a:solidFill>
                <a:latin typeface="Comic Sans MS" pitchFamily="66" charset="0"/>
                <a:cs typeface="Arial"/>
              </a:rPr>
              <a:t>however,  </a:t>
            </a:r>
            <a:r>
              <a:rPr spc="-5" dirty="0">
                <a:solidFill>
                  <a:srgbClr val="002060"/>
                </a:solidFill>
                <a:latin typeface="Comic Sans MS" pitchFamily="66" charset="0"/>
                <a:cs typeface="Arial"/>
              </a:rPr>
              <a:t>blisters may form. </a:t>
            </a:r>
            <a:endParaRPr lang="tr-TR" spc="-5" dirty="0" smtClean="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r>
              <a:rPr spc="-10" dirty="0" smtClean="0">
                <a:solidFill>
                  <a:srgbClr val="002060"/>
                </a:solidFill>
                <a:latin typeface="Comic Sans MS" pitchFamily="66" charset="0"/>
                <a:cs typeface="Arial"/>
              </a:rPr>
              <a:t>Severe </a:t>
            </a:r>
            <a:r>
              <a:rPr spc="-10" dirty="0">
                <a:solidFill>
                  <a:srgbClr val="002060"/>
                </a:solidFill>
                <a:latin typeface="Comic Sans MS" pitchFamily="66" charset="0"/>
                <a:cs typeface="Arial"/>
              </a:rPr>
              <a:t>cases resemble </a:t>
            </a:r>
            <a:r>
              <a:rPr spc="-5" dirty="0">
                <a:solidFill>
                  <a:srgbClr val="002060"/>
                </a:solidFill>
                <a:latin typeface="Comic Sans MS" pitchFamily="66" charset="0"/>
                <a:cs typeface="Arial"/>
              </a:rPr>
              <a:t>burn  </a:t>
            </a:r>
            <a:r>
              <a:rPr spc="-5" dirty="0" smtClean="0">
                <a:solidFill>
                  <a:srgbClr val="002060"/>
                </a:solidFill>
                <a:latin typeface="Comic Sans MS" pitchFamily="66" charset="0"/>
                <a:cs typeface="Arial"/>
              </a:rPr>
              <a:t>patients</a:t>
            </a:r>
            <a:endParaRPr lang="tr-TR" spc="-5" dirty="0" smtClean="0">
              <a:solidFill>
                <a:srgbClr val="002060"/>
              </a:solidFill>
              <a:latin typeface="Comic Sans MS" pitchFamily="66" charset="0"/>
              <a:cs typeface="Arial"/>
            </a:endParaRPr>
          </a:p>
          <a:p>
            <a:pPr marL="1188000" marR="69215" lvl="2" indent="-228600">
              <a:lnSpc>
                <a:spcPct val="150000"/>
              </a:lnSpc>
              <a:spcBef>
                <a:spcPts val="430"/>
              </a:spcBef>
              <a:buChar char="–"/>
              <a:tabLst>
                <a:tab pos="1613535" algn="l"/>
              </a:tabLst>
            </a:pPr>
            <a:r>
              <a:rPr lang="en-US" spc="-10" dirty="0" smtClean="0">
                <a:solidFill>
                  <a:srgbClr val="002060"/>
                </a:solidFill>
                <a:latin typeface="Comic Sans MS" pitchFamily="66" charset="0"/>
                <a:cs typeface="Arial"/>
              </a:rPr>
              <a:t>Usually </a:t>
            </a:r>
            <a:r>
              <a:rPr lang="en-US" spc="-5" dirty="0" smtClean="0">
                <a:solidFill>
                  <a:srgbClr val="002060"/>
                </a:solidFill>
                <a:latin typeface="Comic Sans MS" pitchFamily="66" charset="0"/>
                <a:cs typeface="Arial"/>
              </a:rPr>
              <a:t>correlates </a:t>
            </a:r>
            <a:r>
              <a:rPr lang="en-US" spc="-15" dirty="0" smtClean="0">
                <a:solidFill>
                  <a:srgbClr val="002060"/>
                </a:solidFill>
                <a:latin typeface="Comic Sans MS" pitchFamily="66" charset="0"/>
                <a:cs typeface="Arial"/>
              </a:rPr>
              <a:t>with </a:t>
            </a:r>
            <a:r>
              <a:rPr lang="en-US" spc="-5" dirty="0" smtClean="0">
                <a:solidFill>
                  <a:srgbClr val="002060"/>
                </a:solidFill>
                <a:latin typeface="Comic Sans MS" pitchFamily="66" charset="0"/>
                <a:cs typeface="Arial"/>
              </a:rPr>
              <a:t>engraftment; </a:t>
            </a:r>
          </a:p>
          <a:p>
            <a:pPr marL="1188000" marR="69215" lvl="2" indent="-228600">
              <a:lnSpc>
                <a:spcPct val="150000"/>
              </a:lnSpc>
              <a:spcBef>
                <a:spcPts val="430"/>
              </a:spcBef>
              <a:buChar char="–"/>
              <a:tabLst>
                <a:tab pos="1613535" algn="l"/>
              </a:tabLst>
            </a:pPr>
            <a:r>
              <a:rPr lang="en-US" spc="-10" dirty="0" smtClean="0">
                <a:solidFill>
                  <a:srgbClr val="002060"/>
                </a:solidFill>
                <a:latin typeface="Comic Sans MS" pitchFamily="66" charset="0"/>
                <a:cs typeface="Arial"/>
              </a:rPr>
              <a:t>reduced </a:t>
            </a:r>
            <a:r>
              <a:rPr lang="en-US" spc="-5" dirty="0" smtClean="0">
                <a:solidFill>
                  <a:srgbClr val="002060"/>
                </a:solidFill>
                <a:latin typeface="Comic Sans MS" pitchFamily="66" charset="0"/>
                <a:cs typeface="Arial"/>
              </a:rPr>
              <a:t>intensity  </a:t>
            </a:r>
            <a:r>
              <a:rPr lang="en-US" spc="-10" dirty="0" smtClean="0">
                <a:solidFill>
                  <a:srgbClr val="002060"/>
                </a:solidFill>
                <a:latin typeface="Comic Sans MS" pitchFamily="66" charset="0"/>
                <a:cs typeface="Arial"/>
              </a:rPr>
              <a:t>have </a:t>
            </a:r>
            <a:r>
              <a:rPr lang="en-US" spc="-15" dirty="0" smtClean="0">
                <a:solidFill>
                  <a:srgbClr val="002060"/>
                </a:solidFill>
                <a:latin typeface="Comic Sans MS" pitchFamily="66" charset="0"/>
                <a:cs typeface="Arial"/>
              </a:rPr>
              <a:t>delayed </a:t>
            </a:r>
            <a:r>
              <a:rPr lang="en-US" spc="-10" dirty="0" smtClean="0">
                <a:solidFill>
                  <a:srgbClr val="002060"/>
                </a:solidFill>
                <a:latin typeface="Comic Sans MS" pitchFamily="66" charset="0"/>
                <a:cs typeface="Arial"/>
              </a:rPr>
              <a:t>onset </a:t>
            </a:r>
            <a:r>
              <a:rPr lang="en-US" spc="-5" dirty="0" smtClean="0">
                <a:solidFill>
                  <a:srgbClr val="002060"/>
                </a:solidFill>
                <a:latin typeface="Comic Sans MS" pitchFamily="66" charset="0"/>
                <a:cs typeface="Arial"/>
              </a:rPr>
              <a:t>of</a:t>
            </a:r>
            <a:r>
              <a:rPr lang="en-US" spc="60" dirty="0" smtClean="0">
                <a:solidFill>
                  <a:srgbClr val="002060"/>
                </a:solidFill>
                <a:latin typeface="Comic Sans MS" pitchFamily="66" charset="0"/>
                <a:cs typeface="Arial"/>
              </a:rPr>
              <a:t> </a:t>
            </a:r>
            <a:r>
              <a:rPr lang="en-US" spc="-5" dirty="0" smtClean="0">
                <a:solidFill>
                  <a:srgbClr val="002060"/>
                </a:solidFill>
                <a:latin typeface="Comic Sans MS" pitchFamily="66" charset="0"/>
                <a:cs typeface="Arial"/>
              </a:rPr>
              <a:t>GVHD</a:t>
            </a:r>
            <a:endParaRPr lang="en-US" dirty="0" smtClean="0">
              <a:solidFill>
                <a:srgbClr val="002060"/>
              </a:solidFill>
              <a:latin typeface="Comic Sans MS" pitchFamily="66" charset="0"/>
              <a:cs typeface="Arial"/>
            </a:endParaRPr>
          </a:p>
          <a:p>
            <a:pPr marL="1188000" marR="314960" lvl="2" indent="-228600">
              <a:lnSpc>
                <a:spcPct val="150000"/>
              </a:lnSpc>
              <a:spcBef>
                <a:spcPts val="430"/>
              </a:spcBef>
              <a:buChar char="–"/>
              <a:tabLst>
                <a:tab pos="1613535" algn="l"/>
              </a:tabLst>
            </a:pPr>
            <a:endParaRPr dirty="0">
              <a:latin typeface="+mj-lt"/>
              <a:cs typeface="Arial"/>
            </a:endParaRPr>
          </a:p>
        </p:txBody>
      </p:sp>
      <p:sp>
        <p:nvSpPr>
          <p:cNvPr id="66" name="object 2"/>
          <p:cNvSpPr txBox="1">
            <a:spLocks noGrp="1"/>
          </p:cNvSpPr>
          <p:nvPr>
            <p:ph type="title"/>
          </p:nvPr>
        </p:nvSpPr>
        <p:spPr>
          <a:xfrm>
            <a:off x="-711200" y="440681"/>
            <a:ext cx="10972800" cy="947439"/>
          </a:xfrm>
          <a:prstGeom prst="rect">
            <a:avLst/>
          </a:prstGeom>
        </p:spPr>
        <p:txBody>
          <a:bodyPr vert="horz" wrap="square" lIns="0" tIns="328676" rIns="0" bIns="0" rtlCol="0">
            <a:spAutoFit/>
          </a:bodyPr>
          <a:lstStyle/>
          <a:p>
            <a:pPr marL="2085975">
              <a:lnSpc>
                <a:spcPct val="100000"/>
              </a:lnSpc>
            </a:pPr>
            <a:r>
              <a:rPr dirty="0" smtClean="0"/>
              <a:t>Acute </a:t>
            </a:r>
            <a:r>
              <a:rPr dirty="0"/>
              <a:t>GvHD:</a:t>
            </a:r>
            <a:r>
              <a:rPr spc="-110" dirty="0"/>
              <a:t> </a:t>
            </a:r>
            <a:r>
              <a:rPr dirty="0"/>
              <a:t>Skin</a:t>
            </a:r>
          </a:p>
        </p:txBody>
      </p:sp>
      <p:pic>
        <p:nvPicPr>
          <p:cNvPr id="55298" name="Picture 2" descr="Image"/>
          <p:cNvPicPr>
            <a:picLocks noChangeAspect="1" noChangeArrowheads="1"/>
          </p:cNvPicPr>
          <p:nvPr/>
        </p:nvPicPr>
        <p:blipFill>
          <a:blip r:embed="rId3" cstate="print"/>
          <a:srcRect/>
          <a:stretch>
            <a:fillRect/>
          </a:stretch>
        </p:blipFill>
        <p:spPr bwMode="auto">
          <a:xfrm>
            <a:off x="9144000" y="3657600"/>
            <a:ext cx="2540000" cy="2352822"/>
          </a:xfrm>
          <a:prstGeom prst="rect">
            <a:avLst/>
          </a:prstGeom>
          <a:noFill/>
        </p:spPr>
      </p:pic>
      <p:sp>
        <p:nvSpPr>
          <p:cNvPr id="7" name="object 6"/>
          <p:cNvSpPr/>
          <p:nvPr/>
        </p:nvSpPr>
        <p:spPr>
          <a:xfrm>
            <a:off x="9144000" y="1828800"/>
            <a:ext cx="2540000" cy="1749424"/>
          </a:xfrm>
          <a:prstGeom prst="rect">
            <a:avLst/>
          </a:prstGeom>
          <a:blipFill>
            <a:blip r:embed="rId4" cstate="print"/>
            <a:stretch>
              <a:fillRect/>
            </a:stretch>
          </a:blipFill>
        </p:spPr>
        <p:txBody>
          <a:bodyPr wrap="square" lIns="0" tIns="0" rIns="0" bIns="0" rtlCol="0"/>
          <a:lstStyle/>
          <a:p>
            <a:endParaRPr/>
          </a:p>
        </p:txBody>
      </p:sp>
      <p:sp>
        <p:nvSpPr>
          <p:cNvPr id="9" name="8 Dikdörtgen"/>
          <p:cNvSpPr/>
          <p:nvPr/>
        </p:nvSpPr>
        <p:spPr>
          <a:xfrm>
            <a:off x="304800" y="5791200"/>
            <a:ext cx="11277600" cy="876650"/>
          </a:xfrm>
          <a:prstGeom prst="rect">
            <a:avLst/>
          </a:prstGeom>
        </p:spPr>
        <p:txBody>
          <a:bodyPr wrap="square">
            <a:spAutoFit/>
          </a:bodyPr>
          <a:lstStyle/>
          <a:p>
            <a:pPr marL="756285" indent="-286385">
              <a:lnSpc>
                <a:spcPct val="130000"/>
              </a:lnSpc>
              <a:spcBef>
                <a:spcPts val="560"/>
              </a:spcBef>
              <a:tabLst>
                <a:tab pos="756285" algn="l"/>
                <a:tab pos="756920" algn="l"/>
              </a:tabLst>
            </a:pPr>
            <a:r>
              <a:rPr lang="en-US" b="1" u="sng" spc="-5" dirty="0" smtClean="0">
                <a:solidFill>
                  <a:srgbClr val="C00000"/>
                </a:solidFill>
                <a:latin typeface="Arial"/>
                <a:cs typeface="Arial"/>
              </a:rPr>
              <a:t>Differential</a:t>
            </a:r>
            <a:r>
              <a:rPr lang="en-US" b="1" u="sng" spc="-65" dirty="0" smtClean="0">
                <a:solidFill>
                  <a:srgbClr val="C00000"/>
                </a:solidFill>
                <a:latin typeface="Arial"/>
                <a:cs typeface="Arial"/>
              </a:rPr>
              <a:t> </a:t>
            </a:r>
            <a:r>
              <a:rPr lang="en-US" b="1" u="sng" spc="-5" dirty="0" smtClean="0">
                <a:solidFill>
                  <a:srgbClr val="C00000"/>
                </a:solidFill>
                <a:latin typeface="Arial"/>
                <a:cs typeface="Arial"/>
              </a:rPr>
              <a:t>diagnosis:</a:t>
            </a:r>
            <a:endParaRPr lang="en-US" b="1" u="sng" dirty="0" smtClean="0">
              <a:solidFill>
                <a:srgbClr val="C00000"/>
              </a:solidFill>
              <a:latin typeface="Arial"/>
              <a:cs typeface="Arial"/>
            </a:endParaRPr>
          </a:p>
          <a:p>
            <a:pPr marL="1155700" lvl="1" indent="-228600">
              <a:lnSpc>
                <a:spcPct val="130000"/>
              </a:lnSpc>
              <a:spcBef>
                <a:spcPts val="484"/>
              </a:spcBef>
              <a:buChar char="•"/>
              <a:tabLst>
                <a:tab pos="1155700" algn="l"/>
                <a:tab pos="1156335" algn="l"/>
              </a:tabLst>
            </a:pPr>
            <a:r>
              <a:rPr lang="en-US" spc="-5" dirty="0" smtClean="0">
                <a:latin typeface="Arial"/>
                <a:cs typeface="Arial"/>
              </a:rPr>
              <a:t>Chemotherapy/radiation, </a:t>
            </a:r>
            <a:r>
              <a:rPr lang="en-US" dirty="0" smtClean="0">
                <a:latin typeface="Arial"/>
                <a:cs typeface="Arial"/>
              </a:rPr>
              <a:t>drug, infection,</a:t>
            </a:r>
            <a:r>
              <a:rPr lang="en-US" spc="-80" dirty="0" smtClean="0">
                <a:latin typeface="Arial"/>
                <a:cs typeface="Arial"/>
              </a:rPr>
              <a:t> </a:t>
            </a:r>
            <a:r>
              <a:rPr lang="en-US" spc="-5" dirty="0" smtClean="0">
                <a:latin typeface="Arial"/>
                <a:cs typeface="Arial"/>
              </a:rPr>
              <a:t>engraftment</a:t>
            </a:r>
            <a:endParaRPr lang="en-US" dirty="0">
              <a:latin typeface="Arial"/>
              <a:cs typeface="Arial"/>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1320801" y="1676400"/>
            <a:ext cx="9852116" cy="4726698"/>
          </a:xfrm>
          <a:prstGeom prst="rect">
            <a:avLst/>
          </a:prstGeom>
          <a:blipFill>
            <a:blip r:embed="rId2" cstate="print"/>
            <a:stretch>
              <a:fillRect/>
            </a:stretch>
          </a:blipFill>
        </p:spPr>
        <p:txBody>
          <a:bodyPr wrap="square" lIns="0" tIns="0" rIns="0" bIns="0" rtlCol="0"/>
          <a:lstStyle/>
          <a:p>
            <a:endParaRPr/>
          </a:p>
        </p:txBody>
      </p:sp>
      <p:sp>
        <p:nvSpPr>
          <p:cNvPr id="71" name="70 Dikdörtgen"/>
          <p:cNvSpPr/>
          <p:nvPr/>
        </p:nvSpPr>
        <p:spPr>
          <a:xfrm>
            <a:off x="1422400" y="914401"/>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1975560" y="1600200"/>
            <a:ext cx="8046160" cy="4525962"/>
          </a:xfrm>
          <a:prstGeom prst="rect">
            <a:avLst/>
          </a:prstGeom>
          <a:blipFill>
            <a:blip r:embed="rId2" cstate="print"/>
            <a:stretch>
              <a:fillRect/>
            </a:stretch>
          </a:blipFill>
        </p:spPr>
        <p:txBody>
          <a:bodyPr wrap="square" lIns="0" tIns="0" rIns="0" bIns="0" rtlCol="0"/>
          <a:lstStyle/>
          <a:p>
            <a:endParaRPr/>
          </a:p>
        </p:txBody>
      </p:sp>
      <p:sp>
        <p:nvSpPr>
          <p:cNvPr id="71" name="70 Dikdörtgen"/>
          <p:cNvSpPr/>
          <p:nvPr/>
        </p:nvSpPr>
        <p:spPr>
          <a:xfrm>
            <a:off x="1422400" y="914401"/>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p:nvPr/>
        </p:nvSpPr>
        <p:spPr>
          <a:xfrm>
            <a:off x="1727200" y="1676400"/>
            <a:ext cx="7620000" cy="4114800"/>
          </a:xfrm>
          <a:prstGeom prst="rect">
            <a:avLst/>
          </a:prstGeom>
          <a:blipFill>
            <a:blip r:embed="rId2" cstate="print"/>
            <a:stretch>
              <a:fillRect/>
            </a:stretch>
          </a:blipFill>
        </p:spPr>
        <p:txBody>
          <a:bodyPr wrap="square" lIns="0" tIns="0" rIns="0" bIns="0" rtlCol="0"/>
          <a:lstStyle/>
          <a:p>
            <a:endParaRPr/>
          </a:p>
        </p:txBody>
      </p:sp>
      <p:sp>
        <p:nvSpPr>
          <p:cNvPr id="64" name="63 Dikdörtgen"/>
          <p:cNvSpPr/>
          <p:nvPr/>
        </p:nvSpPr>
        <p:spPr>
          <a:xfrm>
            <a:off x="1422400" y="914401"/>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65" name="64 Dikdörtgen"/>
          <p:cNvSpPr/>
          <p:nvPr/>
        </p:nvSpPr>
        <p:spPr>
          <a:xfrm>
            <a:off x="1727200" y="5943600"/>
            <a:ext cx="9245600" cy="369332"/>
          </a:xfrm>
          <a:prstGeom prst="rect">
            <a:avLst/>
          </a:prstGeom>
        </p:spPr>
        <p:txBody>
          <a:bodyPr wrap="square">
            <a:spAutoFit/>
          </a:bodyPr>
          <a:lstStyle/>
          <a:p>
            <a:r>
              <a:rPr lang="en-US" dirty="0" smtClean="0">
                <a:latin typeface="Comic Sans MS" pitchFamily="66" charset="0"/>
              </a:rPr>
              <a:t>Multiple </a:t>
            </a:r>
            <a:r>
              <a:rPr lang="en-US" dirty="0" err="1" smtClean="0">
                <a:latin typeface="Comic Sans MS" pitchFamily="66" charset="0"/>
              </a:rPr>
              <a:t>bullae</a:t>
            </a:r>
            <a:r>
              <a:rPr lang="en-US" dirty="0" smtClean="0">
                <a:latin typeface="Comic Sans MS" pitchFamily="66" charset="0"/>
              </a:rPr>
              <a:t> and areas of denuded epidermis are present.</a:t>
            </a:r>
            <a:endParaRPr lang="tr-TR" dirty="0">
              <a:latin typeface="Comic Sans MS" pitchFamily="66" charset="0"/>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Image"/>
          <p:cNvPicPr>
            <a:picLocks noChangeAspect="1" noChangeArrowheads="1"/>
          </p:cNvPicPr>
          <p:nvPr/>
        </p:nvPicPr>
        <p:blipFill>
          <a:blip r:embed="rId2" cstate="print"/>
          <a:srcRect/>
          <a:stretch>
            <a:fillRect/>
          </a:stretch>
        </p:blipFill>
        <p:spPr bwMode="auto">
          <a:xfrm>
            <a:off x="2032000" y="1524000"/>
            <a:ext cx="7620000" cy="4191000"/>
          </a:xfrm>
          <a:prstGeom prst="rect">
            <a:avLst/>
          </a:prstGeom>
          <a:noFill/>
        </p:spPr>
      </p:pic>
      <p:sp>
        <p:nvSpPr>
          <p:cNvPr id="66" name="65 Dikdörtgen"/>
          <p:cNvSpPr/>
          <p:nvPr/>
        </p:nvSpPr>
        <p:spPr>
          <a:xfrm>
            <a:off x="4267200" y="1066800"/>
            <a:ext cx="2964273" cy="400110"/>
          </a:xfrm>
          <a:prstGeom prst="rect">
            <a:avLst/>
          </a:prstGeom>
        </p:spPr>
        <p:txBody>
          <a:bodyPr wrap="none">
            <a:spAutoFit/>
          </a:bodyPr>
          <a:lstStyle/>
          <a:p>
            <a:r>
              <a:rPr lang="tr-TR" sz="2000" b="1" dirty="0" err="1" smtClean="0"/>
              <a:t>Toxic</a:t>
            </a:r>
            <a:r>
              <a:rPr lang="tr-TR" sz="2000" b="1" dirty="0" smtClean="0"/>
              <a:t> </a:t>
            </a:r>
            <a:r>
              <a:rPr lang="tr-TR" sz="2000" b="1" dirty="0" err="1" smtClean="0"/>
              <a:t>epidermal</a:t>
            </a:r>
            <a:r>
              <a:rPr lang="tr-TR" sz="2000" b="1" dirty="0" smtClean="0"/>
              <a:t> </a:t>
            </a:r>
            <a:r>
              <a:rPr lang="tr-TR" sz="2000" b="1" dirty="0" err="1" smtClean="0"/>
              <a:t>necrolysis</a:t>
            </a:r>
            <a:endParaRPr lang="tr-TR" sz="2000" dirty="0"/>
          </a:p>
        </p:txBody>
      </p:sp>
      <p:sp>
        <p:nvSpPr>
          <p:cNvPr id="67" name="66 Dikdörtgen"/>
          <p:cNvSpPr/>
          <p:nvPr/>
        </p:nvSpPr>
        <p:spPr>
          <a:xfrm>
            <a:off x="812800" y="5867400"/>
            <a:ext cx="10160000" cy="923330"/>
          </a:xfrm>
          <a:prstGeom prst="rect">
            <a:avLst/>
          </a:prstGeom>
        </p:spPr>
        <p:txBody>
          <a:bodyPr wrap="square">
            <a:spAutoFit/>
          </a:bodyPr>
          <a:lstStyle/>
          <a:p>
            <a:pPr>
              <a:lnSpc>
                <a:spcPct val="150000"/>
              </a:lnSpc>
            </a:pPr>
            <a:r>
              <a:rPr lang="tr-TR" dirty="0" err="1" smtClean="0">
                <a:latin typeface="Comic Sans MS" pitchFamily="66" charset="0"/>
              </a:rPr>
              <a:t>In</a:t>
            </a:r>
            <a:r>
              <a:rPr lang="tr-TR" dirty="0" smtClean="0">
                <a:latin typeface="Comic Sans MS" pitchFamily="66" charset="0"/>
              </a:rPr>
              <a:t> severe GVHD, the </a:t>
            </a:r>
            <a:r>
              <a:rPr lang="tr-TR" dirty="0" err="1" smtClean="0">
                <a:latin typeface="Comic Sans MS" pitchFamily="66" charset="0"/>
              </a:rPr>
              <a:t>maculopapular</a:t>
            </a:r>
            <a:r>
              <a:rPr lang="tr-TR" dirty="0" smtClean="0">
                <a:latin typeface="Comic Sans MS" pitchFamily="66" charset="0"/>
              </a:rPr>
              <a:t> </a:t>
            </a:r>
            <a:r>
              <a:rPr lang="tr-TR" dirty="0" err="1" smtClean="0">
                <a:latin typeface="Comic Sans MS" pitchFamily="66" charset="0"/>
              </a:rPr>
              <a:t>rash</a:t>
            </a:r>
            <a:r>
              <a:rPr lang="tr-TR" dirty="0" smtClean="0">
                <a:latin typeface="Comic Sans MS" pitchFamily="66" charset="0"/>
              </a:rPr>
              <a:t> </a:t>
            </a:r>
            <a:r>
              <a:rPr lang="tr-TR" dirty="0" err="1" smtClean="0">
                <a:latin typeface="Comic Sans MS" pitchFamily="66" charset="0"/>
              </a:rPr>
              <a:t>forms</a:t>
            </a:r>
            <a:r>
              <a:rPr lang="tr-TR" dirty="0" smtClean="0">
                <a:latin typeface="Comic Sans MS" pitchFamily="66" charset="0"/>
              </a:rPr>
              <a:t> bullous </a:t>
            </a:r>
            <a:r>
              <a:rPr lang="tr-TR" dirty="0" err="1" smtClean="0">
                <a:latin typeface="Comic Sans MS" pitchFamily="66" charset="0"/>
              </a:rPr>
              <a:t>lesions</a:t>
            </a:r>
            <a:r>
              <a:rPr lang="tr-TR" dirty="0" smtClean="0">
                <a:latin typeface="Comic Sans MS" pitchFamily="66" charset="0"/>
              </a:rPr>
              <a:t> </a:t>
            </a:r>
            <a:r>
              <a:rPr lang="tr-TR" dirty="0" err="1" smtClean="0">
                <a:latin typeface="Comic Sans MS" pitchFamily="66" charset="0"/>
              </a:rPr>
              <a:t>with</a:t>
            </a:r>
            <a:r>
              <a:rPr lang="tr-TR" dirty="0" smtClean="0">
                <a:latin typeface="Comic Sans MS" pitchFamily="66" charset="0"/>
              </a:rPr>
              <a:t> </a:t>
            </a:r>
            <a:r>
              <a:rPr lang="tr-TR" dirty="0" err="1" smtClean="0">
                <a:latin typeface="Comic Sans MS" pitchFamily="66" charset="0"/>
              </a:rPr>
              <a:t>toxic</a:t>
            </a:r>
            <a:r>
              <a:rPr lang="tr-TR" dirty="0" smtClean="0">
                <a:latin typeface="Comic Sans MS" pitchFamily="66" charset="0"/>
              </a:rPr>
              <a:t> </a:t>
            </a:r>
            <a:r>
              <a:rPr lang="tr-TR" dirty="0" err="1" smtClean="0">
                <a:latin typeface="Comic Sans MS" pitchFamily="66" charset="0"/>
              </a:rPr>
              <a:t>epidermal</a:t>
            </a:r>
            <a:r>
              <a:rPr lang="tr-TR" dirty="0" smtClean="0">
                <a:latin typeface="Comic Sans MS" pitchFamily="66" charset="0"/>
              </a:rPr>
              <a:t> </a:t>
            </a:r>
            <a:r>
              <a:rPr lang="tr-TR" dirty="0" err="1" smtClean="0">
                <a:latin typeface="Comic Sans MS" pitchFamily="66" charset="0"/>
              </a:rPr>
              <a:t>necrolysis</a:t>
            </a:r>
            <a:r>
              <a:rPr lang="tr-TR" dirty="0" smtClean="0">
                <a:latin typeface="Comic Sans MS" pitchFamily="66" charset="0"/>
              </a:rPr>
              <a:t> </a:t>
            </a:r>
            <a:r>
              <a:rPr lang="tr-TR" dirty="0" err="1" smtClean="0">
                <a:latin typeface="Comic Sans MS" pitchFamily="66" charset="0"/>
              </a:rPr>
              <a:t>mimicking</a:t>
            </a:r>
            <a:r>
              <a:rPr lang="tr-TR" dirty="0" smtClean="0">
                <a:latin typeface="Comic Sans MS" pitchFamily="66" charset="0"/>
              </a:rPr>
              <a:t> </a:t>
            </a:r>
            <a:r>
              <a:rPr lang="tr-TR" dirty="0" err="1" smtClean="0">
                <a:latin typeface="Comic Sans MS" pitchFamily="66" charset="0"/>
              </a:rPr>
              <a:t>Stevens</a:t>
            </a:r>
            <a:r>
              <a:rPr lang="tr-TR" dirty="0" smtClean="0">
                <a:latin typeface="Comic Sans MS" pitchFamily="66" charset="0"/>
              </a:rPr>
              <a:t>-Johnson </a:t>
            </a:r>
            <a:r>
              <a:rPr lang="tr-TR" dirty="0" err="1" smtClean="0">
                <a:latin typeface="Comic Sans MS" pitchFamily="66" charset="0"/>
              </a:rPr>
              <a:t>syndrome</a:t>
            </a:r>
            <a:endParaRPr lang="tr-TR" dirty="0">
              <a:latin typeface="Comic Sans MS" pitchFamily="66" charset="0"/>
            </a:endParaRPr>
          </a:p>
        </p:txBody>
      </p:sp>
      <p:sp>
        <p:nvSpPr>
          <p:cNvPr id="68" name="67 Dikdörtgen"/>
          <p:cNvSpPr/>
          <p:nvPr/>
        </p:nvSpPr>
        <p:spPr>
          <a:xfrm>
            <a:off x="1422400" y="914401"/>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p:nvPr/>
        </p:nvSpPr>
        <p:spPr>
          <a:xfrm>
            <a:off x="1930400" y="1600200"/>
            <a:ext cx="7518400" cy="4385398"/>
          </a:xfrm>
          <a:prstGeom prst="rect">
            <a:avLst/>
          </a:prstGeom>
          <a:blipFill>
            <a:blip r:embed="rId2" cstate="print"/>
            <a:stretch>
              <a:fillRect/>
            </a:stretch>
          </a:blipFill>
        </p:spPr>
        <p:txBody>
          <a:bodyPr wrap="square" lIns="0" tIns="0" rIns="0" bIns="0" rtlCol="0"/>
          <a:lstStyle/>
          <a:p>
            <a:endParaRPr/>
          </a:p>
        </p:txBody>
      </p:sp>
      <p:sp>
        <p:nvSpPr>
          <p:cNvPr id="5" name="4 Dikdörtgen"/>
          <p:cNvSpPr/>
          <p:nvPr/>
        </p:nvSpPr>
        <p:spPr>
          <a:xfrm>
            <a:off x="1422400" y="914401"/>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711200" y="1676400"/>
            <a:ext cx="5542840" cy="3962400"/>
          </a:xfrm>
          <a:prstGeom prst="rect">
            <a:avLst/>
          </a:prstGeom>
          <a:blipFill>
            <a:blip r:embed="rId2" cstate="print"/>
            <a:stretch>
              <a:fillRect/>
            </a:stretch>
          </a:blipFill>
        </p:spPr>
        <p:txBody>
          <a:bodyPr wrap="square" lIns="0" tIns="0" rIns="0" bIns="0" rtlCol="0"/>
          <a:lstStyle/>
          <a:p>
            <a:endParaRPr/>
          </a:p>
        </p:txBody>
      </p:sp>
      <p:sp>
        <p:nvSpPr>
          <p:cNvPr id="71" name="object 70"/>
          <p:cNvSpPr/>
          <p:nvPr/>
        </p:nvSpPr>
        <p:spPr>
          <a:xfrm>
            <a:off x="7112000" y="1524000"/>
            <a:ext cx="4066507" cy="4061701"/>
          </a:xfrm>
          <a:prstGeom prst="rect">
            <a:avLst/>
          </a:prstGeom>
          <a:blipFill>
            <a:blip r:embed="rId3" cstate="print"/>
            <a:stretch>
              <a:fillRect/>
            </a:stretch>
          </a:blipFill>
        </p:spPr>
        <p:txBody>
          <a:bodyPr wrap="square" lIns="0" tIns="0" rIns="0" bIns="0" rtlCol="0"/>
          <a:lstStyle/>
          <a:p>
            <a:endParaRPr/>
          </a:p>
        </p:txBody>
      </p:sp>
      <p:sp>
        <p:nvSpPr>
          <p:cNvPr id="5" name="4 Dikdörtgen"/>
          <p:cNvSpPr/>
          <p:nvPr/>
        </p:nvSpPr>
        <p:spPr>
          <a:xfrm>
            <a:off x="1422400" y="914401"/>
            <a:ext cx="2438400" cy="646331"/>
          </a:xfrm>
          <a:prstGeom prst="rect">
            <a:avLst/>
          </a:prstGeom>
        </p:spPr>
        <p:txBody>
          <a:bodyPr wrap="square">
            <a:spAutoFit/>
          </a:bodyPr>
          <a:lstStyle/>
          <a:p>
            <a:r>
              <a:rPr lang="tr-TR" sz="3600" dirty="0" smtClean="0">
                <a:latin typeface="+mj-lt"/>
              </a:rPr>
              <a:t>Skin</a:t>
            </a:r>
            <a:endParaRPr lang="tr-TR" sz="3600" dirty="0">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46400" y="2514600"/>
            <a:ext cx="6096000" cy="369332"/>
          </a:xfrm>
          <a:prstGeom prst="rect">
            <a:avLst/>
          </a:prstGeom>
        </p:spPr>
        <p:txBody>
          <a:bodyPr>
            <a:spAutoFit/>
          </a:bodyPr>
          <a:lstStyle/>
          <a:p>
            <a:r>
              <a:rPr lang="tr-TR" dirty="0" smtClean="0"/>
              <a:t> </a:t>
            </a:r>
            <a:endParaRPr lang="tr-TR" dirty="0"/>
          </a:p>
        </p:txBody>
      </p:sp>
      <p:sp>
        <p:nvSpPr>
          <p:cNvPr id="3" name="2 Başlık"/>
          <p:cNvSpPr>
            <a:spLocks noGrp="1"/>
          </p:cNvSpPr>
          <p:nvPr>
            <p:ph type="title"/>
          </p:nvPr>
        </p:nvSpPr>
        <p:spPr>
          <a:xfrm>
            <a:off x="406400" y="685800"/>
            <a:ext cx="10972800" cy="615553"/>
          </a:xfrm>
        </p:spPr>
        <p:txBody>
          <a:bodyPr/>
          <a:lstStyle/>
          <a:p>
            <a:r>
              <a:rPr lang="tr-TR" dirty="0" err="1" smtClean="0"/>
              <a:t>Histologic</a:t>
            </a:r>
            <a:r>
              <a:rPr lang="tr-TR" dirty="0" smtClean="0"/>
              <a:t> </a:t>
            </a:r>
            <a:r>
              <a:rPr lang="tr-TR" dirty="0" err="1" smtClean="0"/>
              <a:t>examination</a:t>
            </a:r>
            <a:r>
              <a:rPr lang="tr-TR" dirty="0" smtClean="0"/>
              <a:t> </a:t>
            </a:r>
            <a:endParaRPr lang="tr-TR" dirty="0"/>
          </a:p>
        </p:txBody>
      </p:sp>
      <p:sp>
        <p:nvSpPr>
          <p:cNvPr id="4" name="3 İçerik Yer Tutucusu"/>
          <p:cNvSpPr>
            <a:spLocks noGrp="1"/>
          </p:cNvSpPr>
          <p:nvPr>
            <p:ph idx="4294967295"/>
          </p:nvPr>
        </p:nvSpPr>
        <p:spPr>
          <a:xfrm>
            <a:off x="304800" y="1447800"/>
            <a:ext cx="11379200" cy="743712"/>
          </a:xfrm>
          <a:prstGeom prst="rect">
            <a:avLst/>
          </a:prstGeom>
        </p:spPr>
        <p:txBody>
          <a:bodyPr>
            <a:noAutofit/>
          </a:bodyPr>
          <a:lstStyle/>
          <a:p>
            <a:pPr>
              <a:lnSpc>
                <a:spcPct val="150000"/>
              </a:lnSpc>
            </a:pPr>
            <a:r>
              <a:rPr lang="tr-TR" sz="1800" dirty="0" err="1" smtClean="0">
                <a:latin typeface="Comic Sans MS" pitchFamily="66" charset="0"/>
              </a:rPr>
              <a:t>Characteristic</a:t>
            </a:r>
            <a:r>
              <a:rPr lang="tr-TR" sz="1800" dirty="0" smtClean="0">
                <a:latin typeface="Comic Sans MS" pitchFamily="66" charset="0"/>
              </a:rPr>
              <a:t> </a:t>
            </a:r>
            <a:r>
              <a:rPr lang="tr-TR" sz="1800" dirty="0" err="1" smtClean="0">
                <a:latin typeface="Comic Sans MS" pitchFamily="66" charset="0"/>
              </a:rPr>
              <a:t>findings</a:t>
            </a:r>
            <a:r>
              <a:rPr lang="tr-TR" sz="1800" dirty="0" smtClean="0">
                <a:latin typeface="Comic Sans MS" pitchFamily="66" charset="0"/>
              </a:rPr>
              <a:t> </a:t>
            </a:r>
            <a:r>
              <a:rPr lang="tr-TR" sz="1800" dirty="0" err="1" smtClean="0">
                <a:latin typeface="Comic Sans MS" pitchFamily="66" charset="0"/>
              </a:rPr>
              <a:t>include</a:t>
            </a:r>
            <a:r>
              <a:rPr lang="tr-TR" sz="1800" dirty="0" smtClean="0">
                <a:latin typeface="Comic Sans MS" pitchFamily="66" charset="0"/>
              </a:rPr>
              <a:t> </a:t>
            </a:r>
            <a:r>
              <a:rPr lang="tr-TR" sz="1800" dirty="0" err="1" smtClean="0">
                <a:latin typeface="Comic Sans MS" pitchFamily="66" charset="0"/>
              </a:rPr>
              <a:t>exocytosed</a:t>
            </a:r>
            <a:r>
              <a:rPr lang="tr-TR" sz="1800" dirty="0" smtClean="0">
                <a:latin typeface="Comic Sans MS" pitchFamily="66" charset="0"/>
              </a:rPr>
              <a:t> </a:t>
            </a:r>
            <a:r>
              <a:rPr lang="tr-TR" sz="1800" dirty="0" err="1" smtClean="0">
                <a:latin typeface="Comic Sans MS" pitchFamily="66" charset="0"/>
              </a:rPr>
              <a:t>lymphocytes</a:t>
            </a:r>
            <a:r>
              <a:rPr lang="tr-TR" sz="1800" dirty="0" smtClean="0">
                <a:latin typeface="Comic Sans MS" pitchFamily="66" charset="0"/>
              </a:rPr>
              <a:t>, </a:t>
            </a:r>
            <a:r>
              <a:rPr lang="tr-TR" sz="1800" dirty="0" err="1" smtClean="0">
                <a:latin typeface="Comic Sans MS" pitchFamily="66" charset="0"/>
              </a:rPr>
              <a:t>dyskeratotic</a:t>
            </a:r>
            <a:r>
              <a:rPr lang="tr-TR" sz="1800" dirty="0" smtClean="0">
                <a:latin typeface="Comic Sans MS" pitchFamily="66" charset="0"/>
              </a:rPr>
              <a:t> </a:t>
            </a:r>
            <a:r>
              <a:rPr lang="tr-TR" sz="1800" dirty="0" err="1" smtClean="0">
                <a:latin typeface="Comic Sans MS" pitchFamily="66" charset="0"/>
              </a:rPr>
              <a:t>epidermal</a:t>
            </a:r>
            <a:r>
              <a:rPr lang="tr-TR" sz="1800" dirty="0" smtClean="0">
                <a:latin typeface="Comic Sans MS" pitchFamily="66" charset="0"/>
              </a:rPr>
              <a:t> </a:t>
            </a:r>
            <a:r>
              <a:rPr lang="tr-TR" sz="1800" dirty="0" err="1" smtClean="0">
                <a:latin typeface="Comic Sans MS" pitchFamily="66" charset="0"/>
              </a:rPr>
              <a:t>keratinocytes</a:t>
            </a:r>
            <a:r>
              <a:rPr lang="tr-TR" sz="1800" dirty="0" smtClean="0">
                <a:latin typeface="Comic Sans MS" pitchFamily="66" charset="0"/>
              </a:rPr>
              <a:t>, </a:t>
            </a:r>
            <a:r>
              <a:rPr lang="tr-TR" sz="1800" dirty="0" err="1" smtClean="0">
                <a:latin typeface="Comic Sans MS" pitchFamily="66" charset="0"/>
              </a:rPr>
              <a:t>follicular</a:t>
            </a:r>
            <a:r>
              <a:rPr lang="tr-TR" sz="1800" dirty="0" smtClean="0">
                <a:latin typeface="Comic Sans MS" pitchFamily="66" charset="0"/>
              </a:rPr>
              <a:t> </a:t>
            </a:r>
            <a:r>
              <a:rPr lang="tr-TR" sz="1800" dirty="0" err="1" smtClean="0">
                <a:latin typeface="Comic Sans MS" pitchFamily="66" charset="0"/>
              </a:rPr>
              <a:t>involvement</a:t>
            </a:r>
            <a:r>
              <a:rPr lang="tr-TR" sz="1800" dirty="0" smtClean="0">
                <a:latin typeface="Comic Sans MS" pitchFamily="66" charset="0"/>
              </a:rPr>
              <a:t>, </a:t>
            </a:r>
            <a:r>
              <a:rPr lang="tr-TR" sz="1800" dirty="0" err="1" smtClean="0">
                <a:latin typeface="Comic Sans MS" pitchFamily="66" charset="0"/>
              </a:rPr>
              <a:t>satellite</a:t>
            </a:r>
            <a:r>
              <a:rPr lang="tr-TR" sz="1800" dirty="0" smtClean="0">
                <a:latin typeface="Comic Sans MS" pitchFamily="66" charset="0"/>
              </a:rPr>
              <a:t> </a:t>
            </a:r>
            <a:r>
              <a:rPr lang="tr-TR" sz="1800" dirty="0" err="1" smtClean="0">
                <a:latin typeface="Comic Sans MS" pitchFamily="66" charset="0"/>
              </a:rPr>
              <a:t>lymphocytes</a:t>
            </a:r>
            <a:r>
              <a:rPr lang="tr-TR" sz="1800" dirty="0" smtClean="0">
                <a:latin typeface="Comic Sans MS" pitchFamily="66" charset="0"/>
              </a:rPr>
              <a:t> </a:t>
            </a:r>
            <a:r>
              <a:rPr lang="tr-TR" sz="1800" dirty="0" err="1" smtClean="0">
                <a:latin typeface="Comic Sans MS" pitchFamily="66" charset="0"/>
              </a:rPr>
              <a:t>adjacent</a:t>
            </a:r>
            <a:r>
              <a:rPr lang="tr-TR" sz="1800" dirty="0" smtClean="0">
                <a:latin typeface="Comic Sans MS" pitchFamily="66" charset="0"/>
              </a:rPr>
              <a:t> to </a:t>
            </a:r>
            <a:r>
              <a:rPr lang="tr-TR" sz="1800" dirty="0" err="1" smtClean="0">
                <a:latin typeface="Comic Sans MS" pitchFamily="66" charset="0"/>
              </a:rPr>
              <a:t>or</a:t>
            </a:r>
            <a:r>
              <a:rPr lang="tr-TR" sz="1800" dirty="0" smtClean="0">
                <a:latin typeface="Comic Sans MS" pitchFamily="66" charset="0"/>
              </a:rPr>
              <a:t> </a:t>
            </a:r>
            <a:r>
              <a:rPr lang="tr-TR" sz="1800" dirty="0" err="1" smtClean="0">
                <a:latin typeface="Comic Sans MS" pitchFamily="66" charset="0"/>
              </a:rPr>
              <a:t>surrounding</a:t>
            </a:r>
            <a:r>
              <a:rPr lang="tr-TR" sz="1800" dirty="0" smtClean="0">
                <a:latin typeface="Comic Sans MS" pitchFamily="66" charset="0"/>
              </a:rPr>
              <a:t> </a:t>
            </a:r>
            <a:r>
              <a:rPr lang="tr-TR" sz="1800" dirty="0" err="1" smtClean="0">
                <a:latin typeface="Comic Sans MS" pitchFamily="66" charset="0"/>
              </a:rPr>
              <a:t>dyskeratotic</a:t>
            </a:r>
            <a:r>
              <a:rPr lang="tr-TR" sz="1800" dirty="0" smtClean="0">
                <a:latin typeface="Comic Sans MS" pitchFamily="66" charset="0"/>
              </a:rPr>
              <a:t> </a:t>
            </a:r>
            <a:r>
              <a:rPr lang="tr-TR" sz="1800" dirty="0" err="1" smtClean="0">
                <a:latin typeface="Comic Sans MS" pitchFamily="66" charset="0"/>
              </a:rPr>
              <a:t>epidermal</a:t>
            </a:r>
            <a:r>
              <a:rPr lang="tr-TR" sz="1800" dirty="0" smtClean="0">
                <a:latin typeface="Comic Sans MS" pitchFamily="66" charset="0"/>
              </a:rPr>
              <a:t> </a:t>
            </a:r>
            <a:r>
              <a:rPr lang="tr-TR" sz="1800" dirty="0" err="1" smtClean="0">
                <a:latin typeface="Comic Sans MS" pitchFamily="66" charset="0"/>
              </a:rPr>
              <a:t>keratinocytes</a:t>
            </a:r>
            <a:r>
              <a:rPr lang="tr-TR" sz="1800" dirty="0" smtClean="0">
                <a:latin typeface="Comic Sans MS" pitchFamily="66" charset="0"/>
              </a:rPr>
              <a:t>, and </a:t>
            </a:r>
            <a:r>
              <a:rPr lang="tr-TR" sz="1800" dirty="0" err="1" smtClean="0">
                <a:latin typeface="Comic Sans MS" pitchFamily="66" charset="0"/>
              </a:rPr>
              <a:t>dermal</a:t>
            </a:r>
            <a:r>
              <a:rPr lang="tr-TR" sz="1800" dirty="0" smtClean="0">
                <a:latin typeface="Comic Sans MS" pitchFamily="66" charset="0"/>
              </a:rPr>
              <a:t> </a:t>
            </a:r>
            <a:r>
              <a:rPr lang="tr-TR" sz="1800" dirty="0" err="1" smtClean="0">
                <a:latin typeface="Comic Sans MS" pitchFamily="66" charset="0"/>
              </a:rPr>
              <a:t>perivascular</a:t>
            </a:r>
            <a:r>
              <a:rPr lang="tr-TR" sz="1800" dirty="0" smtClean="0">
                <a:latin typeface="Comic Sans MS" pitchFamily="66" charset="0"/>
              </a:rPr>
              <a:t> </a:t>
            </a:r>
            <a:r>
              <a:rPr lang="tr-TR" sz="1800" dirty="0" err="1" smtClean="0">
                <a:latin typeface="Comic Sans MS" pitchFamily="66" charset="0"/>
              </a:rPr>
              <a:t>lymphocytic</a:t>
            </a:r>
            <a:r>
              <a:rPr lang="tr-TR" sz="1800" dirty="0" smtClean="0">
                <a:latin typeface="Comic Sans MS" pitchFamily="66" charset="0"/>
              </a:rPr>
              <a:t> </a:t>
            </a:r>
            <a:r>
              <a:rPr lang="tr-TR" sz="1800" dirty="0" err="1" smtClean="0">
                <a:latin typeface="Comic Sans MS" pitchFamily="66" charset="0"/>
              </a:rPr>
              <a:t>infiltration</a:t>
            </a:r>
            <a:endParaRPr lang="tr-TR" sz="1800" dirty="0">
              <a:latin typeface="Comic Sans MS" pitchFamily="66" charset="0"/>
            </a:endParaRPr>
          </a:p>
        </p:txBody>
      </p:sp>
      <p:pic>
        <p:nvPicPr>
          <p:cNvPr id="116738" name="Picture 2" descr="Image"/>
          <p:cNvPicPr>
            <a:picLocks noChangeAspect="1" noChangeArrowheads="1"/>
          </p:cNvPicPr>
          <p:nvPr/>
        </p:nvPicPr>
        <p:blipFill>
          <a:blip r:embed="rId3" cstate="print"/>
          <a:srcRect/>
          <a:stretch>
            <a:fillRect/>
          </a:stretch>
        </p:blipFill>
        <p:spPr bwMode="auto">
          <a:xfrm>
            <a:off x="1625600" y="3213019"/>
            <a:ext cx="7213600" cy="2854407"/>
          </a:xfrm>
          <a:prstGeom prst="rect">
            <a:avLst/>
          </a:prstGeom>
          <a:noFill/>
        </p:spPr>
      </p:pic>
      <p:sp>
        <p:nvSpPr>
          <p:cNvPr id="6" name="5 Dikdörtgen"/>
          <p:cNvSpPr/>
          <p:nvPr/>
        </p:nvSpPr>
        <p:spPr>
          <a:xfrm>
            <a:off x="711200" y="6172200"/>
            <a:ext cx="10566400" cy="369332"/>
          </a:xfrm>
          <a:prstGeom prst="rect">
            <a:avLst/>
          </a:prstGeom>
        </p:spPr>
        <p:txBody>
          <a:bodyPr wrap="square">
            <a:spAutoFit/>
          </a:bodyPr>
          <a:lstStyle/>
          <a:p>
            <a:r>
              <a:rPr lang="tr-TR" sz="900" dirty="0" err="1" smtClean="0">
                <a:latin typeface="+mj-lt"/>
              </a:rPr>
              <a:t>Apoptotic</a:t>
            </a:r>
            <a:r>
              <a:rPr lang="tr-TR" sz="900" dirty="0" smtClean="0">
                <a:latin typeface="+mj-lt"/>
              </a:rPr>
              <a:t> </a:t>
            </a:r>
            <a:r>
              <a:rPr lang="tr-TR" sz="900" dirty="0" err="1" smtClean="0">
                <a:latin typeface="+mj-lt"/>
              </a:rPr>
              <a:t>keratinocytes</a:t>
            </a:r>
            <a:r>
              <a:rPr lang="tr-TR" sz="900" dirty="0" smtClean="0">
                <a:latin typeface="+mj-lt"/>
              </a:rPr>
              <a:t> in the </a:t>
            </a:r>
            <a:r>
              <a:rPr lang="tr-TR" sz="900" dirty="0" err="1" smtClean="0">
                <a:latin typeface="+mj-lt"/>
              </a:rPr>
              <a:t>epidermis</a:t>
            </a:r>
            <a:r>
              <a:rPr lang="tr-TR" sz="900" dirty="0" smtClean="0">
                <a:latin typeface="+mj-lt"/>
              </a:rPr>
              <a:t>, </a:t>
            </a:r>
            <a:r>
              <a:rPr lang="tr-TR" sz="900" dirty="0" err="1" smtClean="0">
                <a:latin typeface="+mj-lt"/>
              </a:rPr>
              <a:t>vacuolization</a:t>
            </a:r>
            <a:r>
              <a:rPr lang="tr-TR" sz="900" dirty="0" smtClean="0">
                <a:latin typeface="+mj-lt"/>
              </a:rPr>
              <a:t> of the </a:t>
            </a:r>
            <a:r>
              <a:rPr lang="tr-TR" sz="900" dirty="0" err="1" smtClean="0">
                <a:latin typeface="+mj-lt"/>
              </a:rPr>
              <a:t>basal</a:t>
            </a:r>
            <a:r>
              <a:rPr lang="tr-TR" sz="900" dirty="0" smtClean="0">
                <a:latin typeface="+mj-lt"/>
              </a:rPr>
              <a:t> </a:t>
            </a:r>
            <a:r>
              <a:rPr lang="tr-TR" sz="900" dirty="0" err="1" smtClean="0">
                <a:latin typeface="+mj-lt"/>
              </a:rPr>
              <a:t>layer</a:t>
            </a:r>
            <a:r>
              <a:rPr lang="tr-TR" sz="900" dirty="0" smtClean="0">
                <a:latin typeface="+mj-lt"/>
              </a:rPr>
              <a:t>, and </a:t>
            </a:r>
            <a:r>
              <a:rPr lang="tr-TR" sz="900" dirty="0" err="1" smtClean="0">
                <a:latin typeface="+mj-lt"/>
              </a:rPr>
              <a:t>lymphocyte</a:t>
            </a:r>
            <a:r>
              <a:rPr lang="tr-TR" sz="900" dirty="0" smtClean="0">
                <a:latin typeface="+mj-lt"/>
              </a:rPr>
              <a:t> </a:t>
            </a:r>
            <a:r>
              <a:rPr lang="tr-TR" sz="900" dirty="0" err="1" smtClean="0">
                <a:latin typeface="+mj-lt"/>
              </a:rPr>
              <a:t>exocytosis</a:t>
            </a:r>
            <a:r>
              <a:rPr lang="tr-TR" sz="900" dirty="0" smtClean="0">
                <a:latin typeface="+mj-lt"/>
              </a:rPr>
              <a:t> are </a:t>
            </a:r>
            <a:r>
              <a:rPr lang="tr-TR" sz="900" dirty="0" err="1" smtClean="0">
                <a:latin typeface="+mj-lt"/>
              </a:rPr>
              <a:t>present</a:t>
            </a:r>
            <a:r>
              <a:rPr lang="tr-TR" sz="900" dirty="0" smtClean="0">
                <a:latin typeface="+mj-lt"/>
              </a:rPr>
              <a:t> in </a:t>
            </a:r>
            <a:r>
              <a:rPr lang="tr-TR" sz="900" dirty="0" err="1" smtClean="0">
                <a:latin typeface="+mj-lt"/>
              </a:rPr>
              <a:t>this</a:t>
            </a:r>
            <a:r>
              <a:rPr lang="tr-TR" sz="900" dirty="0" smtClean="0">
                <a:latin typeface="+mj-lt"/>
              </a:rPr>
              <a:t> </a:t>
            </a:r>
            <a:r>
              <a:rPr lang="tr-TR" sz="900" dirty="0" err="1" smtClean="0">
                <a:latin typeface="+mj-lt"/>
              </a:rPr>
              <a:t>specimen</a:t>
            </a:r>
            <a:r>
              <a:rPr lang="tr-TR" sz="900" dirty="0" smtClean="0">
                <a:latin typeface="+mj-lt"/>
              </a:rPr>
              <a:t> of </a:t>
            </a:r>
            <a:r>
              <a:rPr lang="tr-TR" sz="900" dirty="0" err="1" smtClean="0">
                <a:latin typeface="+mj-lt"/>
              </a:rPr>
              <a:t>histologic</a:t>
            </a:r>
            <a:r>
              <a:rPr lang="tr-TR" sz="900" dirty="0" smtClean="0">
                <a:latin typeface="+mj-lt"/>
              </a:rPr>
              <a:t> </a:t>
            </a:r>
            <a:r>
              <a:rPr lang="tr-TR" sz="900" dirty="0" err="1" smtClean="0">
                <a:latin typeface="+mj-lt"/>
              </a:rPr>
              <a:t>grade</a:t>
            </a:r>
            <a:r>
              <a:rPr lang="tr-TR" sz="900" dirty="0" smtClean="0">
                <a:latin typeface="+mj-lt"/>
              </a:rPr>
              <a:t> 2 </a:t>
            </a:r>
            <a:r>
              <a:rPr lang="tr-TR" sz="900" dirty="0" err="1" smtClean="0">
                <a:latin typeface="+mj-lt"/>
              </a:rPr>
              <a:t>acute</a:t>
            </a:r>
            <a:r>
              <a:rPr lang="tr-TR" sz="900" dirty="0" smtClean="0">
                <a:latin typeface="+mj-lt"/>
              </a:rPr>
              <a:t> </a:t>
            </a:r>
            <a:r>
              <a:rPr lang="tr-TR" sz="900" dirty="0" err="1" smtClean="0">
                <a:latin typeface="+mj-lt"/>
              </a:rPr>
              <a:t>graft</a:t>
            </a:r>
            <a:r>
              <a:rPr lang="tr-TR" sz="900" dirty="0" smtClean="0">
                <a:latin typeface="+mj-lt"/>
              </a:rPr>
              <a:t>-</a:t>
            </a:r>
            <a:r>
              <a:rPr lang="tr-TR" sz="900" dirty="0" err="1" smtClean="0">
                <a:latin typeface="+mj-lt"/>
              </a:rPr>
              <a:t>versus</a:t>
            </a:r>
            <a:r>
              <a:rPr lang="tr-TR" sz="900" dirty="0" smtClean="0">
                <a:latin typeface="+mj-lt"/>
              </a:rPr>
              <a:t>-host </a:t>
            </a:r>
            <a:r>
              <a:rPr lang="tr-TR" sz="900" dirty="0" err="1" smtClean="0">
                <a:latin typeface="+mj-lt"/>
              </a:rPr>
              <a:t>disease</a:t>
            </a:r>
            <a:r>
              <a:rPr lang="tr-TR" sz="900" dirty="0" smtClean="0">
                <a:latin typeface="+mj-lt"/>
              </a:rPr>
              <a:t>. A </a:t>
            </a:r>
            <a:r>
              <a:rPr lang="tr-TR" sz="900" dirty="0" err="1" smtClean="0">
                <a:latin typeface="+mj-lt"/>
              </a:rPr>
              <a:t>lymphocytic</a:t>
            </a:r>
            <a:r>
              <a:rPr lang="tr-TR" sz="900" dirty="0" smtClean="0">
                <a:latin typeface="+mj-lt"/>
              </a:rPr>
              <a:t> </a:t>
            </a:r>
            <a:r>
              <a:rPr lang="tr-TR" sz="900" dirty="0" err="1" smtClean="0">
                <a:latin typeface="+mj-lt"/>
              </a:rPr>
              <a:t>infiltrate</a:t>
            </a:r>
            <a:r>
              <a:rPr lang="tr-TR" sz="900" dirty="0" smtClean="0">
                <a:latin typeface="+mj-lt"/>
              </a:rPr>
              <a:t> at the </a:t>
            </a:r>
            <a:r>
              <a:rPr lang="tr-TR" sz="900" dirty="0" err="1" smtClean="0">
                <a:latin typeface="+mj-lt"/>
              </a:rPr>
              <a:t>dermal</a:t>
            </a:r>
            <a:r>
              <a:rPr lang="tr-TR" sz="900" dirty="0" smtClean="0">
                <a:latin typeface="+mj-lt"/>
              </a:rPr>
              <a:t>-</a:t>
            </a:r>
            <a:r>
              <a:rPr lang="tr-TR" sz="900" dirty="0" err="1" smtClean="0">
                <a:latin typeface="+mj-lt"/>
              </a:rPr>
              <a:t>epidermal</a:t>
            </a:r>
            <a:r>
              <a:rPr lang="tr-TR" sz="900" dirty="0" smtClean="0">
                <a:latin typeface="+mj-lt"/>
              </a:rPr>
              <a:t> </a:t>
            </a:r>
            <a:r>
              <a:rPr lang="tr-TR" sz="900" dirty="0" err="1" smtClean="0">
                <a:latin typeface="+mj-lt"/>
              </a:rPr>
              <a:t>junction</a:t>
            </a:r>
            <a:r>
              <a:rPr lang="tr-TR" sz="900" dirty="0" smtClean="0">
                <a:latin typeface="+mj-lt"/>
              </a:rPr>
              <a:t> and </a:t>
            </a:r>
            <a:r>
              <a:rPr lang="tr-TR" sz="900" dirty="0" err="1" smtClean="0">
                <a:latin typeface="+mj-lt"/>
              </a:rPr>
              <a:t>surrounding</a:t>
            </a:r>
            <a:r>
              <a:rPr lang="tr-TR" sz="900" dirty="0" smtClean="0">
                <a:latin typeface="+mj-lt"/>
              </a:rPr>
              <a:t> </a:t>
            </a:r>
            <a:r>
              <a:rPr lang="tr-TR" sz="900" dirty="0" err="1" smtClean="0">
                <a:latin typeface="+mj-lt"/>
              </a:rPr>
              <a:t>blood</a:t>
            </a:r>
            <a:r>
              <a:rPr lang="tr-TR" sz="900" dirty="0" smtClean="0">
                <a:latin typeface="+mj-lt"/>
              </a:rPr>
              <a:t> </a:t>
            </a:r>
            <a:r>
              <a:rPr lang="tr-TR" sz="900" dirty="0" err="1" smtClean="0">
                <a:latin typeface="+mj-lt"/>
              </a:rPr>
              <a:t>vessels</a:t>
            </a:r>
            <a:r>
              <a:rPr lang="tr-TR" sz="900" dirty="0" smtClean="0">
                <a:latin typeface="+mj-lt"/>
              </a:rPr>
              <a:t> is </a:t>
            </a:r>
            <a:r>
              <a:rPr lang="tr-TR" sz="900" dirty="0" err="1" smtClean="0">
                <a:latin typeface="+mj-lt"/>
              </a:rPr>
              <a:t>also</a:t>
            </a:r>
            <a:r>
              <a:rPr lang="tr-TR" sz="900" dirty="0" smtClean="0">
                <a:latin typeface="+mj-lt"/>
              </a:rPr>
              <a:t> </a:t>
            </a:r>
            <a:r>
              <a:rPr lang="tr-TR" sz="900" dirty="0" err="1" smtClean="0">
                <a:latin typeface="+mj-lt"/>
              </a:rPr>
              <a:t>present</a:t>
            </a:r>
            <a:r>
              <a:rPr lang="tr-TR" sz="900" dirty="0" smtClean="0">
                <a:latin typeface="+mj-lt"/>
              </a:rPr>
              <a:t>.</a:t>
            </a:r>
            <a:endParaRPr lang="tr-TR" sz="900" dirty="0">
              <a:latin typeface="+mj-lt"/>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12800" y="2057401"/>
            <a:ext cx="10566400" cy="2693045"/>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Approximately 50% </a:t>
            </a:r>
            <a:r>
              <a:rPr sz="2000" dirty="0">
                <a:latin typeface="+mj-lt"/>
                <a:cs typeface="Arial"/>
              </a:rPr>
              <a:t>of</a:t>
            </a:r>
            <a:r>
              <a:rPr sz="2000" spc="15" dirty="0">
                <a:latin typeface="+mj-lt"/>
                <a:cs typeface="Arial"/>
              </a:rPr>
              <a:t> </a:t>
            </a:r>
            <a:r>
              <a:rPr sz="2000" spc="-5" dirty="0">
                <a:latin typeface="+mj-lt"/>
                <a:cs typeface="Arial"/>
              </a:rPr>
              <a:t>cases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Nausea, vomiting and</a:t>
            </a:r>
            <a:r>
              <a:rPr sz="2000" spc="15" dirty="0">
                <a:latin typeface="+mj-lt"/>
                <a:cs typeface="Arial"/>
              </a:rPr>
              <a:t> </a:t>
            </a:r>
            <a:r>
              <a:rPr sz="2000" spc="-5" dirty="0">
                <a:latin typeface="+mj-lt"/>
                <a:cs typeface="Arial"/>
              </a:rPr>
              <a:t>anorexia</a:t>
            </a:r>
            <a:endParaRPr sz="2000" dirty="0">
              <a:latin typeface="+mj-lt"/>
              <a:cs typeface="Arial"/>
            </a:endParaRPr>
          </a:p>
          <a:p>
            <a:pPr marL="355600" marR="5080" indent="-342900">
              <a:lnSpc>
                <a:spcPct val="200000"/>
              </a:lnSpc>
              <a:spcBef>
                <a:spcPts val="575"/>
              </a:spcBef>
              <a:buChar char="•"/>
              <a:tabLst>
                <a:tab pos="354965" algn="l"/>
                <a:tab pos="355600" algn="l"/>
              </a:tabLst>
            </a:pPr>
            <a:r>
              <a:rPr sz="2000" u="sng" dirty="0">
                <a:latin typeface="+mj-lt"/>
                <a:cs typeface="Arial"/>
              </a:rPr>
              <a:t>Watery </a:t>
            </a:r>
            <a:r>
              <a:rPr sz="2000" u="sng" spc="-5" dirty="0">
                <a:latin typeface="+mj-lt"/>
                <a:cs typeface="Arial"/>
              </a:rPr>
              <a:t>diarrhoea </a:t>
            </a:r>
            <a:r>
              <a:rPr sz="2000" spc="-5" dirty="0">
                <a:latin typeface="+mj-lt"/>
                <a:cs typeface="Arial"/>
              </a:rPr>
              <a:t>(typically green) and </a:t>
            </a:r>
            <a:endParaRPr lang="tr-TR" sz="2000" spc="-5" dirty="0" smtClean="0">
              <a:latin typeface="+mj-lt"/>
              <a:cs typeface="Arial"/>
            </a:endParaRPr>
          </a:p>
          <a:p>
            <a:pPr marL="355600" marR="5080" indent="-342900">
              <a:lnSpc>
                <a:spcPct val="200000"/>
              </a:lnSpc>
              <a:spcBef>
                <a:spcPts val="575"/>
              </a:spcBef>
              <a:buChar char="•"/>
              <a:tabLst>
                <a:tab pos="354965" algn="l"/>
                <a:tab pos="355600" algn="l"/>
              </a:tabLst>
            </a:pPr>
            <a:r>
              <a:rPr sz="2000" spc="-5" dirty="0" err="1" smtClean="0">
                <a:latin typeface="+mj-lt"/>
                <a:cs typeface="Arial"/>
              </a:rPr>
              <a:t>abdo</a:t>
            </a:r>
            <a:r>
              <a:rPr sz="2000" spc="-5" dirty="0" smtClean="0">
                <a:latin typeface="+mj-lt"/>
                <a:cs typeface="Arial"/>
              </a:rPr>
              <a:t> </a:t>
            </a:r>
            <a:r>
              <a:rPr sz="2000" dirty="0">
                <a:latin typeface="+mj-lt"/>
                <a:cs typeface="Arial"/>
              </a:rPr>
              <a:t>cramps  </a:t>
            </a:r>
            <a:r>
              <a:rPr sz="2000" spc="-5" dirty="0">
                <a:latin typeface="+mj-lt"/>
                <a:cs typeface="Arial"/>
              </a:rPr>
              <a:t>progressing </a:t>
            </a:r>
            <a:r>
              <a:rPr sz="2000" dirty="0">
                <a:latin typeface="+mj-lt"/>
                <a:cs typeface="Arial"/>
              </a:rPr>
              <a:t>to </a:t>
            </a:r>
            <a:r>
              <a:rPr sz="2000" spc="-5" dirty="0">
                <a:latin typeface="+mj-lt"/>
                <a:cs typeface="Arial"/>
              </a:rPr>
              <a:t>ileus and </a:t>
            </a:r>
            <a:r>
              <a:rPr sz="2000" u="sng" spc="-5" dirty="0">
                <a:latin typeface="+mj-lt"/>
                <a:cs typeface="Arial"/>
              </a:rPr>
              <a:t>bloody</a:t>
            </a:r>
            <a:r>
              <a:rPr sz="2000" u="sng" spc="70" dirty="0">
                <a:latin typeface="+mj-lt"/>
                <a:cs typeface="Arial"/>
              </a:rPr>
              <a:t> </a:t>
            </a:r>
            <a:r>
              <a:rPr sz="2000" u="sng" spc="-5" dirty="0" err="1" smtClean="0">
                <a:latin typeface="+mj-lt"/>
                <a:cs typeface="Arial"/>
              </a:rPr>
              <a:t>diarrhoea</a:t>
            </a:r>
            <a:endParaRPr sz="2000" u="sng" dirty="0">
              <a:latin typeface="+mj-lt"/>
              <a:cs typeface="Arial"/>
            </a:endParaRPr>
          </a:p>
        </p:txBody>
      </p:sp>
      <p:sp>
        <p:nvSpPr>
          <p:cNvPr id="4" name="3 Dikdörtgen"/>
          <p:cNvSpPr/>
          <p:nvPr/>
        </p:nvSpPr>
        <p:spPr>
          <a:xfrm>
            <a:off x="711200" y="762001"/>
            <a:ext cx="3283335" cy="646331"/>
          </a:xfrm>
          <a:prstGeom prst="rect">
            <a:avLst/>
          </a:prstGeom>
        </p:spPr>
        <p:txBody>
          <a:bodyPr wrap="none">
            <a:spAutoFit/>
          </a:bodyPr>
          <a:lstStyle/>
          <a:p>
            <a:r>
              <a:rPr lang="tr-TR" sz="3600" dirty="0" smtClean="0">
                <a:solidFill>
                  <a:schemeClr val="accent6">
                    <a:lumMod val="50000"/>
                  </a:schemeClr>
                </a:solidFill>
                <a:latin typeface="+mj-lt"/>
              </a:rPr>
              <a:t>Acute </a:t>
            </a:r>
            <a:r>
              <a:rPr lang="tr-TR" sz="3600" dirty="0" err="1" smtClean="0">
                <a:solidFill>
                  <a:schemeClr val="accent6">
                    <a:lumMod val="50000"/>
                  </a:schemeClr>
                </a:solidFill>
                <a:latin typeface="+mj-lt"/>
              </a:rPr>
              <a:t>GvHD</a:t>
            </a:r>
            <a:r>
              <a:rPr lang="tr-TR" sz="3600" dirty="0" smtClean="0">
                <a:solidFill>
                  <a:schemeClr val="accent6">
                    <a:lumMod val="50000"/>
                  </a:schemeClr>
                </a:solidFill>
                <a:latin typeface="+mj-lt"/>
              </a:rPr>
              <a:t>:</a:t>
            </a:r>
            <a:r>
              <a:rPr lang="tr-TR" sz="3600" spc="-110" dirty="0" smtClean="0">
                <a:solidFill>
                  <a:schemeClr val="accent6">
                    <a:lumMod val="50000"/>
                  </a:schemeClr>
                </a:solidFill>
                <a:latin typeface="+mj-lt"/>
              </a:rPr>
              <a:t> </a:t>
            </a:r>
            <a:r>
              <a:rPr lang="tr-TR" sz="3600" dirty="0" smtClean="0">
                <a:solidFill>
                  <a:schemeClr val="accent6">
                    <a:lumMod val="50000"/>
                  </a:schemeClr>
                </a:solidFill>
                <a:latin typeface="+mj-lt"/>
              </a:rPr>
              <a:t>GIT</a:t>
            </a:r>
            <a:endParaRPr lang="tr-TR" sz="3600" dirty="0">
              <a:solidFill>
                <a:schemeClr val="accent6">
                  <a:lumMod val="50000"/>
                </a:schemeClr>
              </a:solidFill>
              <a:latin typeface="+mj-lt"/>
            </a:endParaRPr>
          </a:p>
        </p:txBody>
      </p:sp>
      <p:sp>
        <p:nvSpPr>
          <p:cNvPr id="5" name="4 Dikdörtgen"/>
          <p:cNvSpPr/>
          <p:nvPr/>
        </p:nvSpPr>
        <p:spPr>
          <a:xfrm>
            <a:off x="812800" y="5257800"/>
            <a:ext cx="10160000" cy="772006"/>
          </a:xfrm>
          <a:prstGeom prst="rect">
            <a:avLst/>
          </a:prstGeom>
        </p:spPr>
        <p:txBody>
          <a:bodyPr wrap="square">
            <a:spAutoFit/>
          </a:bodyPr>
          <a:lstStyle/>
          <a:p>
            <a:pPr marL="299085" indent="-286385">
              <a:lnSpc>
                <a:spcPct val="100000"/>
              </a:lnSpc>
              <a:spcBef>
                <a:spcPts val="570"/>
              </a:spcBef>
              <a:tabLst>
                <a:tab pos="299085" algn="l"/>
                <a:tab pos="299720" algn="l"/>
              </a:tabLst>
            </a:pPr>
            <a:r>
              <a:rPr lang="tr-TR" sz="2000" spc="-5" dirty="0" smtClean="0">
                <a:solidFill>
                  <a:srgbClr val="C00000"/>
                </a:solidFill>
                <a:latin typeface="+mj-lt"/>
                <a:cs typeface="Arial"/>
              </a:rPr>
              <a:t>	</a:t>
            </a:r>
            <a:r>
              <a:rPr lang="en-US" sz="2000" b="1" u="sng" spc="-5" dirty="0" smtClean="0">
                <a:solidFill>
                  <a:srgbClr val="C00000"/>
                </a:solidFill>
                <a:latin typeface="+mj-lt"/>
                <a:cs typeface="Arial"/>
              </a:rPr>
              <a:t>Differential</a:t>
            </a:r>
            <a:r>
              <a:rPr lang="en-US" sz="2000" b="1" u="sng" spc="-65" dirty="0" smtClean="0">
                <a:solidFill>
                  <a:srgbClr val="C00000"/>
                </a:solidFill>
                <a:latin typeface="+mj-lt"/>
                <a:cs typeface="Arial"/>
              </a:rPr>
              <a:t> </a:t>
            </a:r>
            <a:r>
              <a:rPr lang="en-US" sz="2000" b="1" u="sng" spc="-5" dirty="0" smtClean="0">
                <a:solidFill>
                  <a:srgbClr val="C00000"/>
                </a:solidFill>
                <a:latin typeface="+mj-lt"/>
                <a:cs typeface="Arial"/>
              </a:rPr>
              <a:t>diagnosis:</a:t>
            </a:r>
            <a:endParaRPr lang="en-US" sz="2000" b="1" u="sng" dirty="0" smtClean="0">
              <a:solidFill>
                <a:srgbClr val="C00000"/>
              </a:solidFill>
              <a:latin typeface="+mj-lt"/>
              <a:cs typeface="Arial"/>
            </a:endParaRPr>
          </a:p>
          <a:p>
            <a:pPr marL="698500" lvl="1" indent="-228600">
              <a:lnSpc>
                <a:spcPct val="100000"/>
              </a:lnSpc>
              <a:spcBef>
                <a:spcPts val="480"/>
              </a:spcBef>
              <a:buChar char="•"/>
              <a:tabLst>
                <a:tab pos="698500" algn="l"/>
                <a:tab pos="699135" algn="l"/>
              </a:tabLst>
            </a:pPr>
            <a:r>
              <a:rPr lang="en-US" sz="2000" spc="-5" dirty="0" smtClean="0">
                <a:latin typeface="+mj-lt"/>
                <a:cs typeface="Arial"/>
              </a:rPr>
              <a:t>Chemotherapy/radiation, </a:t>
            </a:r>
            <a:r>
              <a:rPr lang="en-US" sz="2000" dirty="0" smtClean="0">
                <a:latin typeface="+mj-lt"/>
                <a:cs typeface="Arial"/>
              </a:rPr>
              <a:t>medications,</a:t>
            </a:r>
            <a:r>
              <a:rPr lang="en-US" sz="2000" spc="-60" dirty="0" smtClean="0">
                <a:latin typeface="+mj-lt"/>
                <a:cs typeface="Arial"/>
              </a:rPr>
              <a:t> </a:t>
            </a:r>
            <a:r>
              <a:rPr lang="en-US" sz="2000" spc="-5" dirty="0" smtClean="0">
                <a:latin typeface="+mj-lt"/>
                <a:cs typeface="Arial"/>
              </a:rPr>
              <a:t>infections</a:t>
            </a:r>
            <a:endParaRPr lang="en-US" sz="2000" dirty="0">
              <a:latin typeface="+mj-lt"/>
              <a:cs typeface="Arial"/>
            </a:endParaRPr>
          </a:p>
        </p:txBody>
      </p:sp>
      <p:pic>
        <p:nvPicPr>
          <p:cNvPr id="6" name="Picture 3" descr="cgvhd3"/>
          <p:cNvPicPr>
            <a:picLocks noChangeAspect="1" noChangeArrowheads="1"/>
          </p:cNvPicPr>
          <p:nvPr/>
        </p:nvPicPr>
        <p:blipFill>
          <a:blip r:embed="rId2" cstate="print"/>
          <a:srcRect l="19193" t="13124"/>
          <a:stretch>
            <a:fillRect/>
          </a:stretch>
        </p:blipFill>
        <p:spPr bwMode="auto">
          <a:xfrm>
            <a:off x="7924800" y="1295400"/>
            <a:ext cx="3556000" cy="2514600"/>
          </a:xfrm>
          <a:prstGeom prst="rect">
            <a:avLst/>
          </a:prstGeom>
          <a:noFill/>
          <a:ln w="9525">
            <a:noFill/>
            <a:miter lim="800000"/>
            <a:headEnd/>
            <a:tailEnd/>
          </a:ln>
        </p:spPr>
      </p:pic>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711200" y="762001"/>
            <a:ext cx="3283335" cy="646331"/>
          </a:xfrm>
          <a:prstGeom prst="rect">
            <a:avLst/>
          </a:prstGeom>
        </p:spPr>
        <p:txBody>
          <a:bodyPr wrap="none">
            <a:spAutoFit/>
          </a:bodyPr>
          <a:lstStyle/>
          <a:p>
            <a:r>
              <a:rPr lang="tr-TR" sz="3600" dirty="0" smtClean="0">
                <a:solidFill>
                  <a:schemeClr val="accent6">
                    <a:lumMod val="50000"/>
                  </a:schemeClr>
                </a:solidFill>
                <a:latin typeface="+mj-lt"/>
              </a:rPr>
              <a:t>Acute </a:t>
            </a:r>
            <a:r>
              <a:rPr lang="tr-TR" sz="3600" dirty="0" err="1" smtClean="0">
                <a:solidFill>
                  <a:schemeClr val="accent6">
                    <a:lumMod val="50000"/>
                  </a:schemeClr>
                </a:solidFill>
                <a:latin typeface="+mj-lt"/>
              </a:rPr>
              <a:t>GvHD</a:t>
            </a:r>
            <a:r>
              <a:rPr lang="tr-TR" sz="3600" dirty="0" smtClean="0">
                <a:solidFill>
                  <a:schemeClr val="accent6">
                    <a:lumMod val="50000"/>
                  </a:schemeClr>
                </a:solidFill>
                <a:latin typeface="+mj-lt"/>
              </a:rPr>
              <a:t>:</a:t>
            </a:r>
            <a:r>
              <a:rPr lang="tr-TR" sz="3600" spc="-110" dirty="0" smtClean="0">
                <a:solidFill>
                  <a:schemeClr val="accent6">
                    <a:lumMod val="50000"/>
                  </a:schemeClr>
                </a:solidFill>
                <a:latin typeface="+mj-lt"/>
              </a:rPr>
              <a:t> </a:t>
            </a:r>
            <a:r>
              <a:rPr lang="tr-TR" sz="3600" dirty="0" smtClean="0">
                <a:solidFill>
                  <a:schemeClr val="accent6">
                    <a:lumMod val="50000"/>
                  </a:schemeClr>
                </a:solidFill>
                <a:latin typeface="+mj-lt"/>
              </a:rPr>
              <a:t>GIT</a:t>
            </a:r>
            <a:endParaRPr lang="tr-TR" sz="3600" dirty="0">
              <a:solidFill>
                <a:schemeClr val="accent6">
                  <a:lumMod val="50000"/>
                </a:schemeClr>
              </a:solidFill>
              <a:latin typeface="+mj-lt"/>
            </a:endParaRPr>
          </a:p>
        </p:txBody>
      </p:sp>
      <p:pic>
        <p:nvPicPr>
          <p:cNvPr id="3074" name="Picture 2"/>
          <p:cNvPicPr>
            <a:picLocks noChangeAspect="1" noChangeArrowheads="1"/>
          </p:cNvPicPr>
          <p:nvPr/>
        </p:nvPicPr>
        <p:blipFill>
          <a:blip r:embed="rId3" cstate="print"/>
          <a:srcRect/>
          <a:stretch>
            <a:fillRect/>
          </a:stretch>
        </p:blipFill>
        <p:spPr bwMode="auto">
          <a:xfrm>
            <a:off x="812800" y="3124200"/>
            <a:ext cx="5384800" cy="27432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6299200" y="3124200"/>
            <a:ext cx="5080000" cy="2712140"/>
          </a:xfrm>
          <a:prstGeom prst="rect">
            <a:avLst/>
          </a:prstGeom>
          <a:noFill/>
          <a:ln w="9525">
            <a:noFill/>
            <a:miter lim="800000"/>
            <a:headEnd/>
            <a:tailEnd/>
          </a:ln>
        </p:spPr>
      </p:pic>
      <p:sp>
        <p:nvSpPr>
          <p:cNvPr id="9" name="8 Dikdörtgen"/>
          <p:cNvSpPr/>
          <p:nvPr/>
        </p:nvSpPr>
        <p:spPr>
          <a:xfrm>
            <a:off x="711200" y="1371600"/>
            <a:ext cx="10972800" cy="1000274"/>
          </a:xfrm>
          <a:prstGeom prst="rect">
            <a:avLst/>
          </a:prstGeom>
        </p:spPr>
        <p:txBody>
          <a:bodyPr wrap="square">
            <a:spAutoFit/>
          </a:bodyPr>
          <a:lstStyle/>
          <a:p>
            <a:pPr marL="355600" indent="-342900">
              <a:lnSpc>
                <a:spcPct val="150000"/>
              </a:lnSpc>
              <a:spcBef>
                <a:spcPts val="575"/>
              </a:spcBef>
              <a:buChar char="•"/>
              <a:tabLst>
                <a:tab pos="354965" algn="l"/>
                <a:tab pos="355600" algn="l"/>
              </a:tabLst>
            </a:pPr>
            <a:r>
              <a:rPr lang="en-US" b="1" spc="-5" dirty="0" smtClean="0">
                <a:latin typeface="+mj-lt"/>
                <a:cs typeface="Arial"/>
              </a:rPr>
              <a:t>Endoscopy: </a:t>
            </a:r>
            <a:r>
              <a:rPr lang="en-US" spc="-5" dirty="0" smtClean="0">
                <a:latin typeface="+mj-lt"/>
                <a:cs typeface="Arial"/>
              </a:rPr>
              <a:t>patchy</a:t>
            </a:r>
            <a:r>
              <a:rPr lang="en-US" spc="15" dirty="0" smtClean="0">
                <a:latin typeface="+mj-lt"/>
                <a:cs typeface="Arial"/>
              </a:rPr>
              <a:t> </a:t>
            </a:r>
            <a:r>
              <a:rPr lang="en-US" spc="-5" dirty="0" smtClean="0">
                <a:latin typeface="+mj-lt"/>
                <a:cs typeface="Arial"/>
              </a:rPr>
              <a:t>ulceration</a:t>
            </a:r>
            <a:endParaRPr lang="en-US" dirty="0" smtClean="0">
              <a:latin typeface="+mj-lt"/>
              <a:cs typeface="Arial"/>
            </a:endParaRPr>
          </a:p>
          <a:p>
            <a:pPr marL="355600" marR="224790" indent="-342900">
              <a:lnSpc>
                <a:spcPct val="150000"/>
              </a:lnSpc>
              <a:spcBef>
                <a:spcPts val="575"/>
              </a:spcBef>
              <a:buChar char="•"/>
              <a:tabLst>
                <a:tab pos="354965" algn="l"/>
                <a:tab pos="355600" algn="l"/>
              </a:tabLst>
            </a:pPr>
            <a:r>
              <a:rPr lang="en-US" b="1" dirty="0" smtClean="0">
                <a:latin typeface="+mj-lt"/>
                <a:cs typeface="Arial"/>
              </a:rPr>
              <a:t>CT scan</a:t>
            </a:r>
            <a:r>
              <a:rPr lang="en-US" dirty="0" smtClean="0">
                <a:latin typeface="+mj-lt"/>
                <a:cs typeface="Arial"/>
              </a:rPr>
              <a:t>: </a:t>
            </a:r>
            <a:r>
              <a:rPr lang="en-US" spc="-5" dirty="0" smtClean="0">
                <a:latin typeface="+mj-lt"/>
                <a:cs typeface="Arial"/>
              </a:rPr>
              <a:t>luminal dilatation with thickening </a:t>
            </a:r>
            <a:r>
              <a:rPr lang="en-US" dirty="0" smtClean="0">
                <a:latin typeface="+mj-lt"/>
                <a:cs typeface="Arial"/>
              </a:rPr>
              <a:t>of </a:t>
            </a:r>
            <a:r>
              <a:rPr lang="en-US" spc="-5" dirty="0" smtClean="0">
                <a:latin typeface="+mj-lt"/>
                <a:cs typeface="Arial"/>
              </a:rPr>
              <a:t>small  bowel wall (ribbon sign), </a:t>
            </a:r>
            <a:r>
              <a:rPr lang="en-US" dirty="0" smtClean="0">
                <a:latin typeface="+mj-lt"/>
                <a:cs typeface="Arial"/>
              </a:rPr>
              <a:t>may </a:t>
            </a:r>
            <a:r>
              <a:rPr lang="en-US" spc="-5" dirty="0" smtClean="0">
                <a:latin typeface="+mj-lt"/>
                <a:cs typeface="Arial"/>
              </a:rPr>
              <a:t>have fluid</a:t>
            </a:r>
            <a:r>
              <a:rPr lang="en-US" spc="85" dirty="0" smtClean="0">
                <a:latin typeface="+mj-lt"/>
                <a:cs typeface="Arial"/>
              </a:rPr>
              <a:t> </a:t>
            </a:r>
            <a:r>
              <a:rPr lang="en-US" spc="-5" dirty="0" smtClean="0">
                <a:latin typeface="+mj-lt"/>
                <a:cs typeface="Arial"/>
              </a:rPr>
              <a:t>levels</a:t>
            </a:r>
            <a:endParaRPr lang="en-US" dirty="0">
              <a:latin typeface="+mj-lt"/>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46400" y="2829580"/>
            <a:ext cx="6096000" cy="369332"/>
          </a:xfrm>
          <a:prstGeom prst="rect">
            <a:avLst/>
          </a:prstGeom>
        </p:spPr>
        <p:txBody>
          <a:bodyPr>
            <a:spAutoFit/>
          </a:bodyPr>
          <a:lstStyle/>
          <a:p>
            <a:r>
              <a:rPr lang="tr-TR" dirty="0" smtClean="0"/>
              <a:t> </a:t>
            </a:r>
            <a:endParaRPr lang="tr-TR" dirty="0"/>
          </a:p>
        </p:txBody>
      </p:sp>
      <p:sp>
        <p:nvSpPr>
          <p:cNvPr id="3" name="2 Başlık"/>
          <p:cNvSpPr>
            <a:spLocks noGrp="1"/>
          </p:cNvSpPr>
          <p:nvPr>
            <p:ph type="title"/>
          </p:nvPr>
        </p:nvSpPr>
        <p:spPr>
          <a:xfrm>
            <a:off x="609600" y="838200"/>
            <a:ext cx="10972800" cy="615553"/>
          </a:xfrm>
        </p:spPr>
        <p:txBody>
          <a:bodyPr/>
          <a:lstStyle/>
          <a:p>
            <a:r>
              <a:rPr lang="tr-TR" dirty="0" err="1" smtClean="0"/>
              <a:t>Histologic</a:t>
            </a:r>
            <a:r>
              <a:rPr lang="tr-TR" dirty="0" smtClean="0"/>
              <a:t> </a:t>
            </a:r>
            <a:r>
              <a:rPr lang="tr-TR" dirty="0" err="1" smtClean="0"/>
              <a:t>examination</a:t>
            </a:r>
            <a:r>
              <a:rPr lang="tr-TR" dirty="0" smtClean="0"/>
              <a:t> </a:t>
            </a:r>
            <a:endParaRPr lang="tr-TR" dirty="0"/>
          </a:p>
        </p:txBody>
      </p:sp>
      <p:sp>
        <p:nvSpPr>
          <p:cNvPr id="6" name="5 Dikdörtgen"/>
          <p:cNvSpPr/>
          <p:nvPr/>
        </p:nvSpPr>
        <p:spPr>
          <a:xfrm>
            <a:off x="1117600" y="6182380"/>
            <a:ext cx="10464800" cy="523220"/>
          </a:xfrm>
          <a:prstGeom prst="rect">
            <a:avLst/>
          </a:prstGeom>
        </p:spPr>
        <p:txBody>
          <a:bodyPr wrap="square">
            <a:spAutoFit/>
          </a:bodyPr>
          <a:lstStyle/>
          <a:p>
            <a:r>
              <a:rPr lang="en-US" sz="1400" dirty="0" smtClean="0">
                <a:latin typeface="+mj-lt"/>
              </a:rPr>
              <a:t>Rectal biopsy in a patient with acute graft-versus-host disease (GVHD) shows crypt cell necrosis with the accumulation of degenerative material in the dead crypts.</a:t>
            </a:r>
            <a:endParaRPr lang="tr-TR" sz="1400" dirty="0">
              <a:latin typeface="+mj-lt"/>
            </a:endParaRPr>
          </a:p>
        </p:txBody>
      </p:sp>
      <p:pic>
        <p:nvPicPr>
          <p:cNvPr id="117762" name="Picture 2" descr="Image"/>
          <p:cNvPicPr>
            <a:picLocks noChangeAspect="1" noChangeArrowheads="1"/>
          </p:cNvPicPr>
          <p:nvPr/>
        </p:nvPicPr>
        <p:blipFill>
          <a:blip r:embed="rId3" cstate="print"/>
          <a:srcRect/>
          <a:stretch>
            <a:fillRect/>
          </a:stretch>
        </p:blipFill>
        <p:spPr bwMode="auto">
          <a:xfrm>
            <a:off x="1422400" y="2829581"/>
            <a:ext cx="9448800" cy="3260559"/>
          </a:xfrm>
          <a:prstGeom prst="rect">
            <a:avLst/>
          </a:prstGeom>
          <a:noFill/>
        </p:spPr>
      </p:pic>
      <p:sp>
        <p:nvSpPr>
          <p:cNvPr id="4" name="Rectangle 3"/>
          <p:cNvSpPr/>
          <p:nvPr/>
        </p:nvSpPr>
        <p:spPr>
          <a:xfrm>
            <a:off x="1117600" y="1752600"/>
            <a:ext cx="9956800" cy="923330"/>
          </a:xfrm>
          <a:prstGeom prst="rect">
            <a:avLst/>
          </a:prstGeom>
        </p:spPr>
        <p:txBody>
          <a:bodyPr wrap="square">
            <a:spAutoFit/>
          </a:bodyPr>
          <a:lstStyle/>
          <a:p>
            <a:pPr marL="355600" indent="-342900">
              <a:lnSpc>
                <a:spcPct val="150000"/>
              </a:lnSpc>
              <a:spcBef>
                <a:spcPts val="575"/>
              </a:spcBef>
              <a:buChar char="•"/>
              <a:tabLst>
                <a:tab pos="354965" algn="l"/>
                <a:tab pos="355600" algn="l"/>
              </a:tabLst>
            </a:pPr>
            <a:r>
              <a:rPr lang="en-US" spc="-5" dirty="0">
                <a:latin typeface="Comic Sans MS" pitchFamily="66" charset="0"/>
                <a:cs typeface="Arial"/>
              </a:rPr>
              <a:t>Pathology: apoptotic bodies </a:t>
            </a:r>
            <a:r>
              <a:rPr lang="en-US" dirty="0">
                <a:latin typeface="Comic Sans MS" pitchFamily="66" charset="0"/>
                <a:cs typeface="Arial"/>
              </a:rPr>
              <a:t>in base of crypts,</a:t>
            </a:r>
            <a:r>
              <a:rPr lang="en-US" spc="10" dirty="0">
                <a:latin typeface="Comic Sans MS" pitchFamily="66" charset="0"/>
                <a:cs typeface="Arial"/>
              </a:rPr>
              <a:t> </a:t>
            </a:r>
            <a:r>
              <a:rPr lang="en-US" dirty="0" smtClean="0">
                <a:latin typeface="Comic Sans MS" pitchFamily="66" charset="0"/>
                <a:cs typeface="Arial"/>
              </a:rPr>
              <a:t>crypt </a:t>
            </a:r>
            <a:r>
              <a:rPr lang="en-US" spc="-5" dirty="0" smtClean="0">
                <a:latin typeface="Comic Sans MS" pitchFamily="66" charset="0"/>
                <a:cs typeface="Arial"/>
              </a:rPr>
              <a:t>abscesses</a:t>
            </a:r>
            <a:r>
              <a:rPr lang="en-US" spc="-5" dirty="0">
                <a:latin typeface="Comic Sans MS" pitchFamily="66" charset="0"/>
                <a:cs typeface="Arial"/>
              </a:rPr>
              <a:t>, loss and flattening </a:t>
            </a:r>
            <a:r>
              <a:rPr lang="en-US" dirty="0">
                <a:latin typeface="Comic Sans MS" pitchFamily="66" charset="0"/>
                <a:cs typeface="Arial"/>
              </a:rPr>
              <a:t>of </a:t>
            </a:r>
            <a:r>
              <a:rPr lang="en-US" spc="-5" dirty="0">
                <a:latin typeface="Comic Sans MS" pitchFamily="66" charset="0"/>
                <a:cs typeface="Arial"/>
              </a:rPr>
              <a:t>surface</a:t>
            </a:r>
            <a:r>
              <a:rPr lang="en-US" spc="75" dirty="0">
                <a:latin typeface="Comic Sans MS" pitchFamily="66" charset="0"/>
                <a:cs typeface="Arial"/>
              </a:rPr>
              <a:t> </a:t>
            </a:r>
            <a:r>
              <a:rPr lang="en-US" spc="-5" dirty="0">
                <a:latin typeface="Comic Sans MS" pitchFamily="66" charset="0"/>
                <a:cs typeface="Arial"/>
              </a:rPr>
              <a:t>epithelium</a:t>
            </a:r>
            <a:endParaRPr lang="en-US" dirty="0">
              <a:latin typeface="Comic Sans MS" pitchFamily="66" charset="0"/>
              <a:cs typeface="Arial"/>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06400" y="1981200"/>
            <a:ext cx="7416800" cy="3385542"/>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Approximately 50% </a:t>
            </a:r>
            <a:r>
              <a:rPr sz="2000" dirty="0">
                <a:latin typeface="+mj-lt"/>
                <a:cs typeface="Arial"/>
              </a:rPr>
              <a:t>of</a:t>
            </a:r>
            <a:r>
              <a:rPr sz="2000" spc="15" dirty="0">
                <a:latin typeface="+mj-lt"/>
                <a:cs typeface="Arial"/>
              </a:rPr>
              <a:t> </a:t>
            </a:r>
            <a:r>
              <a:rPr sz="2000" spc="-5" dirty="0">
                <a:latin typeface="+mj-lt"/>
                <a:cs typeface="Arial"/>
              </a:rPr>
              <a:t>cases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err="1">
                <a:latin typeface="+mj-lt"/>
                <a:cs typeface="Arial"/>
              </a:rPr>
              <a:t>Cholestatic</a:t>
            </a:r>
            <a:r>
              <a:rPr sz="2000" spc="30" dirty="0">
                <a:latin typeface="+mj-lt"/>
                <a:cs typeface="Arial"/>
              </a:rPr>
              <a:t> </a:t>
            </a:r>
            <a:r>
              <a:rPr sz="2000" spc="-5" dirty="0" err="1" smtClean="0">
                <a:latin typeface="+mj-lt"/>
                <a:cs typeface="Arial"/>
              </a:rPr>
              <a:t>hyperbilirubinaemia</a:t>
            </a:r>
            <a:endParaRPr lang="tr-TR" sz="2000" spc="-5" dirty="0" smtClean="0">
              <a:latin typeface="+mj-lt"/>
              <a:cs typeface="Arial"/>
            </a:endParaRPr>
          </a:p>
          <a:p>
            <a:pPr marL="870585" lvl="1" indent="-457200">
              <a:lnSpc>
                <a:spcPct val="200000"/>
              </a:lnSpc>
              <a:spcBef>
                <a:spcPts val="605"/>
              </a:spcBef>
              <a:buChar char="•"/>
              <a:tabLst>
                <a:tab pos="870585" algn="l"/>
                <a:tab pos="871219" algn="l"/>
              </a:tabLst>
            </a:pPr>
            <a:r>
              <a:rPr lang="tr-TR" sz="2000" spc="-5" dirty="0" err="1" smtClean="0">
                <a:latin typeface="Arial"/>
                <a:cs typeface="Arial"/>
              </a:rPr>
              <a:t>Increased</a:t>
            </a:r>
            <a:r>
              <a:rPr lang="tr-TR" sz="2000" spc="-5" dirty="0" smtClean="0">
                <a:latin typeface="Arial"/>
                <a:cs typeface="Arial"/>
              </a:rPr>
              <a:t> </a:t>
            </a:r>
            <a:r>
              <a:rPr lang="tr-TR" sz="2000" spc="-5" dirty="0" err="1" smtClean="0">
                <a:latin typeface="Arial"/>
                <a:cs typeface="Arial"/>
              </a:rPr>
              <a:t>bilirubin</a:t>
            </a:r>
            <a:r>
              <a:rPr lang="tr-TR" sz="2000" spc="-5" dirty="0" smtClean="0">
                <a:latin typeface="Arial"/>
                <a:cs typeface="Arial"/>
              </a:rPr>
              <a:t>, </a:t>
            </a:r>
          </a:p>
          <a:p>
            <a:pPr marL="870585" lvl="1" indent="-457200">
              <a:lnSpc>
                <a:spcPct val="200000"/>
              </a:lnSpc>
              <a:spcBef>
                <a:spcPts val="605"/>
              </a:spcBef>
              <a:buChar char="•"/>
              <a:tabLst>
                <a:tab pos="870585" algn="l"/>
                <a:tab pos="871219" algn="l"/>
              </a:tabLst>
            </a:pPr>
            <a:r>
              <a:rPr lang="tr-TR" sz="2000" spc="-5" dirty="0" smtClean="0">
                <a:latin typeface="Arial"/>
                <a:cs typeface="Arial"/>
              </a:rPr>
              <a:t>alkaline</a:t>
            </a:r>
            <a:r>
              <a:rPr lang="tr-TR" sz="2000" spc="40" dirty="0" smtClean="0">
                <a:latin typeface="Arial"/>
                <a:cs typeface="Arial"/>
              </a:rPr>
              <a:t> </a:t>
            </a:r>
            <a:r>
              <a:rPr lang="tr-TR" sz="2000" spc="-5" dirty="0" err="1" smtClean="0">
                <a:latin typeface="Arial"/>
                <a:cs typeface="Arial"/>
              </a:rPr>
              <a:t>phosphatase</a:t>
            </a:r>
            <a:endParaRPr lang="tr-TR" sz="2000" dirty="0" smtClean="0">
              <a:latin typeface="Arial"/>
              <a:cs typeface="Arial"/>
            </a:endParaRPr>
          </a:p>
          <a:p>
            <a:pPr marL="870585" lvl="1" indent="-457200">
              <a:lnSpc>
                <a:spcPct val="200000"/>
              </a:lnSpc>
              <a:spcBef>
                <a:spcPts val="575"/>
              </a:spcBef>
              <a:buChar char="•"/>
              <a:tabLst>
                <a:tab pos="870585" algn="l"/>
                <a:tab pos="871219" algn="l"/>
              </a:tabLst>
            </a:pPr>
            <a:r>
              <a:rPr lang="tr-TR" sz="2000" spc="-5" dirty="0" err="1" smtClean="0">
                <a:latin typeface="Arial"/>
                <a:cs typeface="Arial"/>
              </a:rPr>
              <a:t>Transaminitis</a:t>
            </a:r>
            <a:r>
              <a:rPr lang="tr-TR" sz="2000" spc="-5" dirty="0" smtClean="0">
                <a:latin typeface="Arial"/>
                <a:cs typeface="Arial"/>
              </a:rPr>
              <a:t> </a:t>
            </a:r>
            <a:r>
              <a:rPr lang="tr-TR" sz="2000" spc="-5" dirty="0" err="1" smtClean="0">
                <a:latin typeface="Arial"/>
                <a:cs typeface="Arial"/>
              </a:rPr>
              <a:t>less</a:t>
            </a:r>
            <a:r>
              <a:rPr lang="tr-TR" sz="2000" spc="-30" dirty="0" smtClean="0">
                <a:latin typeface="Arial"/>
                <a:cs typeface="Arial"/>
              </a:rPr>
              <a:t> </a:t>
            </a:r>
            <a:r>
              <a:rPr lang="tr-TR" sz="2000" spc="-5" dirty="0" err="1" smtClean="0">
                <a:latin typeface="Arial"/>
                <a:cs typeface="Arial"/>
              </a:rPr>
              <a:t>common</a:t>
            </a:r>
            <a:endParaRPr sz="2000" dirty="0">
              <a:latin typeface="+mj-lt"/>
              <a:cs typeface="Arial"/>
            </a:endParaRPr>
          </a:p>
        </p:txBody>
      </p:sp>
      <p:pic>
        <p:nvPicPr>
          <p:cNvPr id="4098" name="Picture 2"/>
          <p:cNvPicPr>
            <a:picLocks noChangeAspect="1" noChangeArrowheads="1"/>
          </p:cNvPicPr>
          <p:nvPr/>
        </p:nvPicPr>
        <p:blipFill>
          <a:blip r:embed="rId2" cstate="print"/>
          <a:srcRect/>
          <a:stretch>
            <a:fillRect/>
          </a:stretch>
        </p:blipFill>
        <p:spPr bwMode="auto">
          <a:xfrm>
            <a:off x="7416800" y="2286000"/>
            <a:ext cx="3657600" cy="2895600"/>
          </a:xfrm>
          <a:prstGeom prst="rect">
            <a:avLst/>
          </a:prstGeom>
          <a:noFill/>
          <a:ln w="9525">
            <a:noFill/>
            <a:miter lim="800000"/>
            <a:headEnd/>
            <a:tailEnd/>
          </a:ln>
        </p:spPr>
      </p:pic>
      <p:sp>
        <p:nvSpPr>
          <p:cNvPr id="8" name="7 Dikdörtgen"/>
          <p:cNvSpPr/>
          <p:nvPr/>
        </p:nvSpPr>
        <p:spPr>
          <a:xfrm>
            <a:off x="914401" y="990601"/>
            <a:ext cx="3175036" cy="584775"/>
          </a:xfrm>
          <a:prstGeom prst="rect">
            <a:avLst/>
          </a:prstGeom>
        </p:spPr>
        <p:txBody>
          <a:bodyPr wrap="none">
            <a:spAutoFit/>
          </a:bodyPr>
          <a:lstStyle/>
          <a:p>
            <a:r>
              <a:rPr lang="tr-TR" sz="3200" dirty="0" smtClean="0">
                <a:solidFill>
                  <a:schemeClr val="accent6">
                    <a:lumMod val="50000"/>
                  </a:schemeClr>
                </a:solidFill>
                <a:latin typeface="+mj-lt"/>
              </a:rPr>
              <a:t>Acute </a:t>
            </a:r>
            <a:r>
              <a:rPr lang="tr-TR" sz="3200" dirty="0" err="1" smtClean="0">
                <a:solidFill>
                  <a:schemeClr val="accent6">
                    <a:lumMod val="50000"/>
                  </a:schemeClr>
                </a:solidFill>
                <a:latin typeface="+mj-lt"/>
              </a:rPr>
              <a:t>GvHD</a:t>
            </a:r>
            <a:r>
              <a:rPr lang="tr-TR" sz="3200" dirty="0" smtClean="0">
                <a:solidFill>
                  <a:schemeClr val="accent6">
                    <a:lumMod val="50000"/>
                  </a:schemeClr>
                </a:solidFill>
                <a:latin typeface="+mj-lt"/>
              </a:rPr>
              <a:t>:</a:t>
            </a:r>
            <a:r>
              <a:rPr lang="tr-TR" sz="3200" spc="-120" dirty="0" smtClean="0">
                <a:solidFill>
                  <a:schemeClr val="accent6">
                    <a:lumMod val="50000"/>
                  </a:schemeClr>
                </a:solidFill>
                <a:latin typeface="+mj-lt"/>
              </a:rPr>
              <a:t> </a:t>
            </a:r>
            <a:r>
              <a:rPr lang="tr-TR" sz="3200" dirty="0" err="1" smtClean="0">
                <a:solidFill>
                  <a:schemeClr val="accent6">
                    <a:lumMod val="50000"/>
                  </a:schemeClr>
                </a:solidFill>
                <a:latin typeface="+mj-lt"/>
              </a:rPr>
              <a:t>Liver</a:t>
            </a:r>
            <a:endParaRPr lang="tr-TR" sz="3200" dirty="0">
              <a:solidFill>
                <a:schemeClr val="accent6">
                  <a:lumMod val="50000"/>
                </a:schemeClr>
              </a:solidFill>
              <a:latin typeface="+mj-lt"/>
            </a:endParaRPr>
          </a:p>
        </p:txBody>
      </p:sp>
      <p:sp>
        <p:nvSpPr>
          <p:cNvPr id="5" name="4 Dikdörtgen"/>
          <p:cNvSpPr/>
          <p:nvPr/>
        </p:nvSpPr>
        <p:spPr>
          <a:xfrm>
            <a:off x="711200" y="5867400"/>
            <a:ext cx="9956800" cy="923330"/>
          </a:xfrm>
          <a:prstGeom prst="rect">
            <a:avLst/>
          </a:prstGeom>
        </p:spPr>
        <p:txBody>
          <a:bodyPr wrap="square">
            <a:spAutoFit/>
          </a:bodyPr>
          <a:lstStyle/>
          <a:p>
            <a:pPr marL="355600" marR="5080" indent="-342900">
              <a:lnSpc>
                <a:spcPct val="150000"/>
              </a:lnSpc>
              <a:spcBef>
                <a:spcPts val="575"/>
              </a:spcBef>
              <a:buChar char="•"/>
              <a:tabLst>
                <a:tab pos="354965" algn="l"/>
                <a:tab pos="355600" algn="l"/>
              </a:tabLst>
            </a:pPr>
            <a:r>
              <a:rPr lang="en-US" spc="-5" dirty="0" smtClean="0">
                <a:cs typeface="Arial"/>
              </a:rPr>
              <a:t>Difficult </a:t>
            </a:r>
            <a:r>
              <a:rPr lang="en-US" dirty="0" smtClean="0">
                <a:cs typeface="Arial"/>
              </a:rPr>
              <a:t>to </a:t>
            </a:r>
            <a:r>
              <a:rPr lang="en-US" spc="-5" dirty="0" smtClean="0">
                <a:cs typeface="Arial"/>
              </a:rPr>
              <a:t>distinguish </a:t>
            </a:r>
            <a:r>
              <a:rPr lang="en-US" dirty="0" smtClean="0">
                <a:cs typeface="Arial"/>
              </a:rPr>
              <a:t>from </a:t>
            </a:r>
            <a:r>
              <a:rPr lang="en-US" spc="-5" dirty="0" smtClean="0">
                <a:cs typeface="Arial"/>
              </a:rPr>
              <a:t>other causes </a:t>
            </a:r>
            <a:r>
              <a:rPr lang="en-US" dirty="0" smtClean="0">
                <a:cs typeface="Arial"/>
              </a:rPr>
              <a:t>of </a:t>
            </a:r>
            <a:r>
              <a:rPr lang="en-US" spc="-5" dirty="0" smtClean="0">
                <a:cs typeface="Arial"/>
              </a:rPr>
              <a:t>hepatic  toxicity </a:t>
            </a:r>
            <a:r>
              <a:rPr lang="en-US" dirty="0" smtClean="0">
                <a:cs typeface="Arial"/>
              </a:rPr>
              <a:t>i.e. </a:t>
            </a:r>
            <a:r>
              <a:rPr lang="en-US" spc="-5" dirty="0" err="1" smtClean="0">
                <a:cs typeface="Arial"/>
              </a:rPr>
              <a:t>veno</a:t>
            </a:r>
            <a:r>
              <a:rPr lang="en-US" spc="-5" dirty="0" smtClean="0">
                <a:cs typeface="Arial"/>
              </a:rPr>
              <a:t>-occlusive disease, </a:t>
            </a:r>
            <a:r>
              <a:rPr lang="en-US" dirty="0" smtClean="0">
                <a:cs typeface="Arial"/>
              </a:rPr>
              <a:t>drugs, </a:t>
            </a:r>
            <a:r>
              <a:rPr lang="en-US" spc="-5" dirty="0" smtClean="0">
                <a:cs typeface="Arial"/>
              </a:rPr>
              <a:t>viral  infections, sepsis, </a:t>
            </a:r>
            <a:r>
              <a:rPr lang="en-US" dirty="0" smtClean="0">
                <a:cs typeface="Arial"/>
              </a:rPr>
              <a:t>iron</a:t>
            </a:r>
            <a:r>
              <a:rPr lang="en-US" spc="25" dirty="0" smtClean="0">
                <a:cs typeface="Arial"/>
              </a:rPr>
              <a:t> </a:t>
            </a:r>
            <a:r>
              <a:rPr lang="en-US" spc="-5" dirty="0" smtClean="0">
                <a:cs typeface="Arial"/>
              </a:rPr>
              <a:t>overload</a:t>
            </a:r>
            <a:endParaRPr lang="en-US" dirty="0">
              <a:cs typeface="Arial"/>
            </a:endParaRPr>
          </a:p>
        </p:txBody>
      </p:sp>
      <p:sp>
        <p:nvSpPr>
          <p:cNvPr id="6" name="5 Dikdörtgen"/>
          <p:cNvSpPr/>
          <p:nvPr/>
        </p:nvSpPr>
        <p:spPr>
          <a:xfrm>
            <a:off x="812801" y="5562600"/>
            <a:ext cx="2552237" cy="369332"/>
          </a:xfrm>
          <a:prstGeom prst="rect">
            <a:avLst/>
          </a:prstGeom>
        </p:spPr>
        <p:txBody>
          <a:bodyPr wrap="none">
            <a:spAutoFit/>
          </a:bodyPr>
          <a:lstStyle/>
          <a:p>
            <a:pPr marL="299085" indent="-286385">
              <a:lnSpc>
                <a:spcPct val="100000"/>
              </a:lnSpc>
              <a:spcBef>
                <a:spcPts val="570"/>
              </a:spcBef>
              <a:tabLst>
                <a:tab pos="299085" algn="l"/>
                <a:tab pos="299720" algn="l"/>
              </a:tabLst>
            </a:pPr>
            <a:r>
              <a:rPr lang="tr-TR" spc="-5" dirty="0" smtClean="0">
                <a:solidFill>
                  <a:srgbClr val="C00000"/>
                </a:solidFill>
                <a:cs typeface="Arial"/>
              </a:rPr>
              <a:t>	</a:t>
            </a:r>
            <a:r>
              <a:rPr lang="en-US" b="1" u="sng" spc="-5" dirty="0" smtClean="0">
                <a:solidFill>
                  <a:srgbClr val="C00000"/>
                </a:solidFill>
                <a:cs typeface="Arial"/>
              </a:rPr>
              <a:t>Differential</a:t>
            </a:r>
            <a:r>
              <a:rPr lang="en-US" b="1" u="sng" spc="-65" dirty="0" smtClean="0">
                <a:solidFill>
                  <a:srgbClr val="C00000"/>
                </a:solidFill>
                <a:cs typeface="Arial"/>
              </a:rPr>
              <a:t> </a:t>
            </a:r>
            <a:r>
              <a:rPr lang="en-US" b="1" u="sng" spc="-5" dirty="0" smtClean="0">
                <a:solidFill>
                  <a:srgbClr val="C00000"/>
                </a:solidFill>
                <a:cs typeface="Arial"/>
              </a:rPr>
              <a:t>diagnosis:</a:t>
            </a:r>
            <a:endParaRPr lang="en-US" b="1" u="sng" dirty="0" smtClean="0">
              <a:solidFill>
                <a:srgbClr val="C00000"/>
              </a:solidFill>
              <a:cs typeface="Arial"/>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06400" y="1905001"/>
            <a:ext cx="11480800" cy="1000274"/>
          </a:xfrm>
          <a:prstGeom prst="rect">
            <a:avLst/>
          </a:prstGeom>
        </p:spPr>
        <p:txBody>
          <a:bodyPr vert="horz" wrap="square" lIns="0" tIns="0" rIns="0" bIns="0" rtlCol="0">
            <a:spAutoFit/>
          </a:bodyPr>
          <a:lstStyle/>
          <a:p>
            <a:pPr marL="355600" indent="-342900">
              <a:lnSpc>
                <a:spcPct val="150000"/>
              </a:lnSpc>
              <a:spcBef>
                <a:spcPts val="575"/>
              </a:spcBef>
              <a:buChar char="•"/>
              <a:tabLst>
                <a:tab pos="354965" algn="l"/>
                <a:tab pos="355600" algn="l"/>
              </a:tabLst>
            </a:pPr>
            <a:r>
              <a:rPr lang="en-US" sz="2000" b="1" spc="-5" dirty="0">
                <a:latin typeface="+mj-lt"/>
                <a:cs typeface="Arial"/>
              </a:rPr>
              <a:t>Biopsy </a:t>
            </a:r>
            <a:r>
              <a:rPr lang="en-US" sz="2000" dirty="0">
                <a:latin typeface="+mj-lt"/>
                <a:cs typeface="Arial"/>
              </a:rPr>
              <a:t>often </a:t>
            </a:r>
            <a:r>
              <a:rPr lang="en-US" sz="2000" spc="-5" dirty="0">
                <a:latin typeface="+mj-lt"/>
                <a:cs typeface="Arial"/>
              </a:rPr>
              <a:t>not </a:t>
            </a:r>
            <a:r>
              <a:rPr lang="en-US" sz="2000" dirty="0">
                <a:latin typeface="+mj-lt"/>
                <a:cs typeface="Arial"/>
              </a:rPr>
              <a:t>performed </a:t>
            </a:r>
            <a:r>
              <a:rPr lang="en-US" sz="2000" spc="-5" dirty="0">
                <a:latin typeface="+mj-lt"/>
                <a:cs typeface="Arial"/>
              </a:rPr>
              <a:t>because </a:t>
            </a:r>
            <a:r>
              <a:rPr lang="en-US" sz="2000" dirty="0">
                <a:latin typeface="+mj-lt"/>
                <a:cs typeface="Arial"/>
              </a:rPr>
              <a:t>of</a:t>
            </a:r>
            <a:r>
              <a:rPr lang="en-US" sz="2000" spc="-40" dirty="0">
                <a:latin typeface="+mj-lt"/>
                <a:cs typeface="Arial"/>
              </a:rPr>
              <a:t> </a:t>
            </a:r>
            <a:r>
              <a:rPr lang="en-US" sz="2000" dirty="0" smtClean="0">
                <a:latin typeface="+mj-lt"/>
                <a:cs typeface="Arial"/>
              </a:rPr>
              <a:t>concurrent</a:t>
            </a:r>
            <a:r>
              <a:rPr lang="tr-TR" sz="2000" dirty="0" smtClean="0">
                <a:latin typeface="+mj-lt"/>
                <a:cs typeface="Arial"/>
              </a:rPr>
              <a:t> </a:t>
            </a:r>
            <a:r>
              <a:rPr lang="en-US" sz="2000" spc="-5" dirty="0" smtClean="0">
                <a:latin typeface="+mj-lt"/>
                <a:cs typeface="Arial"/>
              </a:rPr>
              <a:t>thrombocytopenia</a:t>
            </a:r>
            <a:endParaRPr lang="en-US" sz="2000" dirty="0">
              <a:latin typeface="+mj-lt"/>
              <a:cs typeface="Arial"/>
            </a:endParaRPr>
          </a:p>
          <a:p>
            <a:pPr marL="355600" marR="170180" indent="-342900">
              <a:lnSpc>
                <a:spcPct val="150000"/>
              </a:lnSpc>
              <a:spcBef>
                <a:spcPts val="575"/>
              </a:spcBef>
              <a:buChar char="•"/>
              <a:tabLst>
                <a:tab pos="354965" algn="l"/>
                <a:tab pos="355600" algn="l"/>
              </a:tabLst>
            </a:pPr>
            <a:r>
              <a:rPr sz="2000" b="1" spc="-5" dirty="0" smtClean="0">
                <a:latin typeface="+mj-lt"/>
                <a:cs typeface="Arial"/>
              </a:rPr>
              <a:t>Pathology</a:t>
            </a:r>
            <a:r>
              <a:rPr sz="2000" b="1" spc="-5" dirty="0">
                <a:latin typeface="+mj-lt"/>
                <a:cs typeface="Arial"/>
              </a:rPr>
              <a:t>: </a:t>
            </a:r>
            <a:r>
              <a:rPr sz="2000" spc="-5" dirty="0">
                <a:latin typeface="+mj-lt"/>
                <a:cs typeface="Arial"/>
              </a:rPr>
              <a:t>endothelialitis, lymphocytic infiltrate </a:t>
            </a:r>
            <a:r>
              <a:rPr sz="2000" dirty="0">
                <a:latin typeface="+mj-lt"/>
                <a:cs typeface="Arial"/>
              </a:rPr>
              <a:t>of  </a:t>
            </a:r>
            <a:r>
              <a:rPr sz="2000" spc="-5" dirty="0">
                <a:latin typeface="+mj-lt"/>
                <a:cs typeface="Arial"/>
              </a:rPr>
              <a:t>portal areas, pericholangitis, bile </a:t>
            </a:r>
            <a:r>
              <a:rPr sz="2000" dirty="0">
                <a:latin typeface="+mj-lt"/>
                <a:cs typeface="Arial"/>
              </a:rPr>
              <a:t>duct</a:t>
            </a:r>
            <a:r>
              <a:rPr sz="2000" spc="135" dirty="0">
                <a:latin typeface="+mj-lt"/>
                <a:cs typeface="Arial"/>
              </a:rPr>
              <a:t> </a:t>
            </a:r>
            <a:r>
              <a:rPr sz="2000" spc="-5" dirty="0" smtClean="0">
                <a:latin typeface="+mj-lt"/>
                <a:cs typeface="Arial"/>
              </a:rPr>
              <a:t>destruction</a:t>
            </a:r>
            <a:endParaRPr sz="2000" dirty="0">
              <a:latin typeface="+mj-lt"/>
              <a:cs typeface="Arial"/>
            </a:endParaRPr>
          </a:p>
        </p:txBody>
      </p:sp>
      <p:pic>
        <p:nvPicPr>
          <p:cNvPr id="5122" name="Picture 2"/>
          <p:cNvPicPr>
            <a:picLocks noChangeAspect="1" noChangeArrowheads="1"/>
          </p:cNvPicPr>
          <p:nvPr/>
        </p:nvPicPr>
        <p:blipFill>
          <a:blip r:embed="rId2" cstate="print"/>
          <a:srcRect/>
          <a:stretch>
            <a:fillRect/>
          </a:stretch>
        </p:blipFill>
        <p:spPr bwMode="auto">
          <a:xfrm>
            <a:off x="812800" y="3505200"/>
            <a:ext cx="10160000" cy="2514600"/>
          </a:xfrm>
          <a:prstGeom prst="rect">
            <a:avLst/>
          </a:prstGeom>
          <a:noFill/>
          <a:ln w="9525">
            <a:noFill/>
            <a:miter lim="800000"/>
            <a:headEnd/>
            <a:tailEnd/>
          </a:ln>
        </p:spPr>
      </p:pic>
      <p:sp>
        <p:nvSpPr>
          <p:cNvPr id="6" name="5 Dikdörtgen"/>
          <p:cNvSpPr/>
          <p:nvPr/>
        </p:nvSpPr>
        <p:spPr>
          <a:xfrm>
            <a:off x="812800" y="6172200"/>
            <a:ext cx="9956800" cy="523220"/>
          </a:xfrm>
          <a:prstGeom prst="rect">
            <a:avLst/>
          </a:prstGeom>
        </p:spPr>
        <p:txBody>
          <a:bodyPr wrap="square">
            <a:spAutoFit/>
          </a:bodyPr>
          <a:lstStyle/>
          <a:p>
            <a:r>
              <a:rPr lang="en-US" sz="1400" dirty="0" smtClean="0">
                <a:latin typeface="+mj-lt"/>
              </a:rPr>
              <a:t>Characteristic histology of classical liver GVHD with bile duct lymphocytic infiltrates and injury. (A) Portal lymphocytic inflammation is also present. (B) </a:t>
            </a:r>
            <a:endParaRPr lang="tr-TR" sz="1400" dirty="0">
              <a:latin typeface="+mj-lt"/>
            </a:endParaRPr>
          </a:p>
        </p:txBody>
      </p:sp>
      <p:sp>
        <p:nvSpPr>
          <p:cNvPr id="8" name="7 Dikdörtgen"/>
          <p:cNvSpPr/>
          <p:nvPr/>
        </p:nvSpPr>
        <p:spPr>
          <a:xfrm>
            <a:off x="914401" y="990601"/>
            <a:ext cx="3175036" cy="584775"/>
          </a:xfrm>
          <a:prstGeom prst="rect">
            <a:avLst/>
          </a:prstGeom>
        </p:spPr>
        <p:txBody>
          <a:bodyPr wrap="none">
            <a:spAutoFit/>
          </a:bodyPr>
          <a:lstStyle/>
          <a:p>
            <a:r>
              <a:rPr lang="tr-TR" sz="3200" dirty="0" smtClean="0">
                <a:solidFill>
                  <a:schemeClr val="accent6">
                    <a:lumMod val="50000"/>
                  </a:schemeClr>
                </a:solidFill>
                <a:latin typeface="+mj-lt"/>
              </a:rPr>
              <a:t>Acute </a:t>
            </a:r>
            <a:r>
              <a:rPr lang="tr-TR" sz="3200" dirty="0" err="1" smtClean="0">
                <a:solidFill>
                  <a:schemeClr val="accent6">
                    <a:lumMod val="50000"/>
                  </a:schemeClr>
                </a:solidFill>
                <a:latin typeface="+mj-lt"/>
              </a:rPr>
              <a:t>GvHD</a:t>
            </a:r>
            <a:r>
              <a:rPr lang="tr-TR" sz="3200" dirty="0" smtClean="0">
                <a:solidFill>
                  <a:schemeClr val="accent6">
                    <a:lumMod val="50000"/>
                  </a:schemeClr>
                </a:solidFill>
                <a:latin typeface="+mj-lt"/>
              </a:rPr>
              <a:t>:</a:t>
            </a:r>
            <a:r>
              <a:rPr lang="tr-TR" sz="3200" spc="-120" dirty="0" smtClean="0">
                <a:solidFill>
                  <a:schemeClr val="accent6">
                    <a:lumMod val="50000"/>
                  </a:schemeClr>
                </a:solidFill>
                <a:latin typeface="+mj-lt"/>
              </a:rPr>
              <a:t> </a:t>
            </a:r>
            <a:r>
              <a:rPr lang="tr-TR" sz="3200" dirty="0" err="1" smtClean="0">
                <a:solidFill>
                  <a:schemeClr val="accent6">
                    <a:lumMod val="50000"/>
                  </a:schemeClr>
                </a:solidFill>
                <a:latin typeface="+mj-lt"/>
              </a:rPr>
              <a:t>Liver</a:t>
            </a:r>
            <a:endParaRPr lang="tr-TR" sz="3200" dirty="0">
              <a:solidFill>
                <a:schemeClr val="accent6">
                  <a:lumMod val="50000"/>
                </a:schemeClr>
              </a:solidFill>
              <a:latin typeface="+mj-lt"/>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596901" y="914400"/>
            <a:ext cx="7429500" cy="496570"/>
          </a:xfrm>
          <a:prstGeom prst="rect">
            <a:avLst/>
          </a:prstGeom>
        </p:spPr>
        <p:txBody>
          <a:bodyPr vert="horz" wrap="square" lIns="0" tIns="0" rIns="0" bIns="0" rtlCol="0">
            <a:spAutoFit/>
          </a:bodyPr>
          <a:lstStyle/>
          <a:p>
            <a:pPr marL="12700">
              <a:lnSpc>
                <a:spcPct val="100000"/>
              </a:lnSpc>
            </a:pPr>
            <a:r>
              <a:rPr sz="3200" spc="-5" dirty="0"/>
              <a:t>Grading of Acute Skin</a:t>
            </a:r>
            <a:r>
              <a:rPr sz="3200" spc="-100" dirty="0"/>
              <a:t> </a:t>
            </a:r>
            <a:r>
              <a:rPr sz="3200" dirty="0"/>
              <a:t>GVHD</a:t>
            </a:r>
          </a:p>
        </p:txBody>
      </p:sp>
      <p:graphicFrame>
        <p:nvGraphicFramePr>
          <p:cNvPr id="63" name="object 63"/>
          <p:cNvGraphicFramePr>
            <a:graphicFrameLocks noGrp="1"/>
          </p:cNvGraphicFramePr>
          <p:nvPr/>
        </p:nvGraphicFramePr>
        <p:xfrm>
          <a:off x="1117600" y="2057400"/>
          <a:ext cx="9347200" cy="2879051"/>
        </p:xfrm>
        <a:graphic>
          <a:graphicData uri="http://schemas.openxmlformats.org/drawingml/2006/table">
            <a:tbl>
              <a:tblPr firstRow="1" bandRow="1">
                <a:tableStyleId>{2D5ABB26-0587-4C30-8999-92F81FD0307C}</a:tableStyleId>
              </a:tblPr>
              <a:tblGrid>
                <a:gridCol w="1666331"/>
                <a:gridCol w="7680869"/>
              </a:tblGrid>
              <a:tr h="455587">
                <a:tc>
                  <a:txBody>
                    <a:bodyPr/>
                    <a:lstStyle/>
                    <a:p>
                      <a:pPr marL="76835">
                        <a:lnSpc>
                          <a:spcPct val="100000"/>
                        </a:lnSpc>
                        <a:spcBef>
                          <a:spcPts val="180"/>
                        </a:spcBef>
                      </a:pPr>
                      <a:r>
                        <a:rPr sz="2200" b="1" spc="-5" dirty="0">
                          <a:latin typeface="Arial"/>
                          <a:cs typeface="Arial"/>
                        </a:rPr>
                        <a:t>Grade</a:t>
                      </a:r>
                      <a:endParaRPr sz="2200" dirty="0">
                        <a:latin typeface="Arial"/>
                        <a:cs typeface="Arial"/>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BBE0E3"/>
                    </a:solidFill>
                  </a:tcPr>
                </a:tc>
                <a:tc>
                  <a:txBody>
                    <a:bodyPr/>
                    <a:lstStyle/>
                    <a:p>
                      <a:pPr marL="76835">
                        <a:lnSpc>
                          <a:spcPct val="100000"/>
                        </a:lnSpc>
                        <a:spcBef>
                          <a:spcPts val="180"/>
                        </a:spcBef>
                      </a:pPr>
                      <a:r>
                        <a:rPr sz="2200" b="1" spc="-5" dirty="0">
                          <a:latin typeface="Arial"/>
                          <a:cs typeface="Arial"/>
                        </a:rPr>
                        <a:t>Description</a:t>
                      </a:r>
                      <a:endParaRPr sz="2200">
                        <a:latin typeface="Arial"/>
                        <a:cs typeface="Arial"/>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BBE0E3"/>
                    </a:solidFill>
                  </a:tcPr>
                </a:tc>
              </a:tr>
              <a:tr h="431050">
                <a:tc>
                  <a:txBody>
                    <a:bodyPr/>
                    <a:lstStyle/>
                    <a:p>
                      <a:pPr marL="76835">
                        <a:lnSpc>
                          <a:spcPct val="100000"/>
                        </a:lnSpc>
                        <a:spcBef>
                          <a:spcPts val="185"/>
                        </a:spcBef>
                      </a:pPr>
                      <a:r>
                        <a:rPr sz="2000" b="1" dirty="0">
                          <a:latin typeface="Arial"/>
                          <a:cs typeface="Arial"/>
                        </a:rPr>
                        <a:t>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Rash &lt;25% of</a:t>
                      </a:r>
                      <a:r>
                        <a:rPr sz="1800" spc="-60" dirty="0">
                          <a:latin typeface="Arial"/>
                          <a:cs typeface="Arial"/>
                        </a:rPr>
                        <a:t> </a:t>
                      </a:r>
                      <a:r>
                        <a:rPr sz="1800" spc="-5" dirty="0">
                          <a:latin typeface="Arial"/>
                          <a:cs typeface="Arial"/>
                        </a:rPr>
                        <a:t>body</a:t>
                      </a:r>
                      <a:endParaRPr sz="18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468414">
                <a:tc>
                  <a:txBody>
                    <a:bodyPr/>
                    <a:lstStyle/>
                    <a:p>
                      <a:pPr marL="76835">
                        <a:lnSpc>
                          <a:spcPct val="100000"/>
                        </a:lnSpc>
                        <a:spcBef>
                          <a:spcPts val="185"/>
                        </a:spcBef>
                      </a:pPr>
                      <a:r>
                        <a:rPr sz="2000" b="1" spc="-5" dirty="0">
                          <a:latin typeface="Arial"/>
                          <a:cs typeface="Arial"/>
                        </a:rPr>
                        <a:t>II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Rash 25% – 50% of</a:t>
                      </a:r>
                      <a:r>
                        <a:rPr sz="1800" spc="-40" dirty="0">
                          <a:latin typeface="Arial"/>
                          <a:cs typeface="Arial"/>
                        </a:rPr>
                        <a:t> </a:t>
                      </a:r>
                      <a:r>
                        <a:rPr sz="1800" spc="-5" dirty="0">
                          <a:latin typeface="Arial"/>
                          <a:cs typeface="Arial"/>
                        </a:rPr>
                        <a:t>body</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762000">
                <a:tc>
                  <a:txBody>
                    <a:bodyPr/>
                    <a:lstStyle/>
                    <a:p>
                      <a:pPr marL="76835">
                        <a:lnSpc>
                          <a:spcPct val="100000"/>
                        </a:lnSpc>
                        <a:spcBef>
                          <a:spcPts val="185"/>
                        </a:spcBef>
                      </a:pPr>
                      <a:r>
                        <a:rPr sz="2000" b="1" spc="-5" dirty="0">
                          <a:latin typeface="Arial"/>
                          <a:cs typeface="Arial"/>
                        </a:rPr>
                        <a:t>III</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a:lnSpc>
                          <a:spcPct val="100000"/>
                        </a:lnSpc>
                        <a:spcBef>
                          <a:spcPts val="185"/>
                        </a:spcBef>
                      </a:pPr>
                      <a:r>
                        <a:rPr sz="1800" spc="-5" dirty="0">
                          <a:latin typeface="Arial"/>
                          <a:cs typeface="Arial"/>
                        </a:rPr>
                        <a:t>Generalized erythroderma or</a:t>
                      </a:r>
                      <a:r>
                        <a:rPr sz="1800" spc="40" dirty="0">
                          <a:latin typeface="Arial"/>
                          <a:cs typeface="Arial"/>
                        </a:rPr>
                        <a:t> </a:t>
                      </a:r>
                      <a:r>
                        <a:rPr sz="1800" spc="-5" dirty="0" smtClean="0">
                          <a:latin typeface="Arial"/>
                          <a:cs typeface="Arial"/>
                        </a:rPr>
                        <a:t>rash</a:t>
                      </a:r>
                      <a:r>
                        <a:rPr lang="tr-TR" sz="1800" spc="0" baseline="0" dirty="0" smtClean="0">
                          <a:latin typeface="Arial"/>
                          <a:cs typeface="Arial"/>
                        </a:rPr>
                        <a:t> </a:t>
                      </a:r>
                      <a:r>
                        <a:rPr sz="1800" spc="-5" dirty="0" smtClean="0">
                          <a:latin typeface="Arial"/>
                          <a:cs typeface="Arial"/>
                        </a:rPr>
                        <a:t>&gt;50</a:t>
                      </a:r>
                      <a:r>
                        <a:rPr sz="1800" spc="-5" dirty="0">
                          <a:latin typeface="Arial"/>
                          <a:cs typeface="Arial"/>
                        </a:rPr>
                        <a:t>% of</a:t>
                      </a:r>
                      <a:r>
                        <a:rPr sz="1800" spc="-80" dirty="0">
                          <a:latin typeface="Arial"/>
                          <a:cs typeface="Arial"/>
                        </a:rPr>
                        <a:t> </a:t>
                      </a:r>
                      <a:r>
                        <a:rPr sz="1800" spc="-5" dirty="0">
                          <a:latin typeface="Arial"/>
                          <a:cs typeface="Arial"/>
                        </a:rPr>
                        <a:t>body</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r h="762000">
                <a:tc>
                  <a:txBody>
                    <a:bodyPr/>
                    <a:lstStyle/>
                    <a:p>
                      <a:pPr marL="76835">
                        <a:lnSpc>
                          <a:spcPct val="100000"/>
                        </a:lnSpc>
                        <a:spcBef>
                          <a:spcPts val="185"/>
                        </a:spcBef>
                      </a:pPr>
                      <a:r>
                        <a:rPr sz="2000" b="1" spc="-5" dirty="0">
                          <a:latin typeface="Arial"/>
                          <a:cs typeface="Arial"/>
                        </a:rPr>
                        <a:t>IV</a:t>
                      </a:r>
                      <a:endParaRPr sz="200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c>
                  <a:txBody>
                    <a:bodyPr/>
                    <a:lstStyle/>
                    <a:p>
                      <a:pPr marL="76835" marR="1019175">
                        <a:lnSpc>
                          <a:spcPct val="100000"/>
                        </a:lnSpc>
                        <a:spcBef>
                          <a:spcPts val="185"/>
                        </a:spcBef>
                      </a:pPr>
                      <a:r>
                        <a:rPr sz="1800" spc="-5" dirty="0">
                          <a:latin typeface="Arial"/>
                          <a:cs typeface="Arial"/>
                        </a:rPr>
                        <a:t>Bullae formation and/or with  desquamation</a:t>
                      </a:r>
                      <a:endParaRPr sz="1800" dirty="0">
                        <a:latin typeface="Arial"/>
                        <a:cs typeface="Arial"/>
                      </a:endParaRPr>
                    </a:p>
                  </a:txBody>
                  <a:tcPr marL="0" marR="0" marT="0" marB="0" anchor="ctr">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tr>
            </a:tbl>
          </a:graphicData>
        </a:graphic>
      </p:graphicFrame>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3"/>
          <p:cNvGraphicFramePr>
            <a:graphicFrameLocks noGrp="1"/>
          </p:cNvGraphicFramePr>
          <p:nvPr/>
        </p:nvGraphicFramePr>
        <p:xfrm>
          <a:off x="1212848" y="2063750"/>
          <a:ext cx="8382474" cy="3224212"/>
        </p:xfrm>
        <a:graphic>
          <a:graphicData uri="http://schemas.openxmlformats.org/drawingml/2006/table">
            <a:tbl>
              <a:tblPr firstRow="1" bandRow="1">
                <a:tableStyleId>{2D5ABB26-0587-4C30-8999-92F81FD0307C}</a:tableStyleId>
              </a:tblPr>
              <a:tblGrid>
                <a:gridCol w="1439029"/>
                <a:gridCol w="6943445"/>
              </a:tblGrid>
              <a:tr h="533400">
                <a:tc>
                  <a:txBody>
                    <a:bodyPr/>
                    <a:lstStyle/>
                    <a:p>
                      <a:pPr marR="15240" algn="ctr">
                        <a:lnSpc>
                          <a:spcPct val="100000"/>
                        </a:lnSpc>
                        <a:spcBef>
                          <a:spcPts val="185"/>
                        </a:spcBef>
                      </a:pPr>
                      <a:r>
                        <a:rPr sz="2400" b="1" spc="-5" dirty="0">
                          <a:latin typeface="Arial"/>
                          <a:cs typeface="Arial"/>
                        </a:rPr>
                        <a:t>Grade</a:t>
                      </a:r>
                      <a:endParaRPr sz="24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85090">
                        <a:lnSpc>
                          <a:spcPct val="100000"/>
                        </a:lnSpc>
                        <a:spcBef>
                          <a:spcPts val="185"/>
                        </a:spcBef>
                      </a:pPr>
                      <a:r>
                        <a:rPr sz="2400" b="1" spc="-5" dirty="0">
                          <a:latin typeface="Arial"/>
                          <a:cs typeface="Arial"/>
                        </a:rPr>
                        <a:t>Description</a:t>
                      </a:r>
                      <a:endParaRPr sz="2400" dirty="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673100">
                <a:tc>
                  <a:txBody>
                    <a:bodyPr/>
                    <a:lstStyle/>
                    <a:p>
                      <a:pPr algn="ctr">
                        <a:lnSpc>
                          <a:spcPct val="100000"/>
                        </a:lnSpc>
                        <a:spcBef>
                          <a:spcPts val="250"/>
                        </a:spcBef>
                      </a:pPr>
                      <a:r>
                        <a:rPr sz="2400" b="1" dirty="0">
                          <a:latin typeface="Arial"/>
                          <a:cs typeface="Arial"/>
                        </a:rPr>
                        <a:t>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50"/>
                        </a:spcBef>
                      </a:pPr>
                      <a:r>
                        <a:rPr sz="1800" spc="-5" dirty="0">
                          <a:latin typeface="Arial"/>
                          <a:cs typeface="Arial"/>
                        </a:rPr>
                        <a:t>Bilirubin 2-3</a:t>
                      </a:r>
                      <a:r>
                        <a:rPr sz="1800" spc="-35" dirty="0">
                          <a:latin typeface="Arial"/>
                          <a:cs typeface="Arial"/>
                        </a:rPr>
                        <a:t> </a:t>
                      </a:r>
                      <a:r>
                        <a:rPr sz="1800" spc="-5" dirty="0">
                          <a:latin typeface="Arial"/>
                          <a:cs typeface="Arial"/>
                        </a:rPr>
                        <a:t>mg/dL</a:t>
                      </a:r>
                      <a:endParaRPr sz="180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88975">
                <a:tc>
                  <a:txBody>
                    <a:bodyPr/>
                    <a:lstStyle/>
                    <a:p>
                      <a:pPr algn="ctr">
                        <a:lnSpc>
                          <a:spcPct val="100000"/>
                        </a:lnSpc>
                        <a:spcBef>
                          <a:spcPts val="250"/>
                        </a:spcBef>
                      </a:pPr>
                      <a:r>
                        <a:rPr sz="2400" b="1" dirty="0">
                          <a:latin typeface="Arial"/>
                          <a:cs typeface="Arial"/>
                        </a:rPr>
                        <a:t>II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50"/>
                        </a:spcBef>
                      </a:pPr>
                      <a:r>
                        <a:rPr sz="1800" spc="-5" dirty="0">
                          <a:latin typeface="Arial"/>
                          <a:cs typeface="Arial"/>
                        </a:rPr>
                        <a:t>Bilirubin 3.1-6</a:t>
                      </a:r>
                      <a:r>
                        <a:rPr sz="1800" spc="-40"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85800">
                <a:tc>
                  <a:txBody>
                    <a:bodyPr/>
                    <a:lstStyle/>
                    <a:p>
                      <a:pPr algn="ctr">
                        <a:lnSpc>
                          <a:spcPct val="100000"/>
                        </a:lnSpc>
                        <a:spcBef>
                          <a:spcPts val="245"/>
                        </a:spcBef>
                      </a:pPr>
                      <a:r>
                        <a:rPr sz="2400" b="1" dirty="0">
                          <a:latin typeface="Arial"/>
                          <a:cs typeface="Arial"/>
                        </a:rPr>
                        <a:t>III</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spcBef>
                          <a:spcPts val="245"/>
                        </a:spcBef>
                      </a:pPr>
                      <a:r>
                        <a:rPr sz="1800" spc="-5" dirty="0">
                          <a:latin typeface="Arial"/>
                          <a:cs typeface="Arial"/>
                        </a:rPr>
                        <a:t>Bilirubin 6.1 – 15</a:t>
                      </a:r>
                      <a:r>
                        <a:rPr sz="1800" spc="-25"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42937">
                <a:tc>
                  <a:txBody>
                    <a:bodyPr/>
                    <a:lstStyle/>
                    <a:p>
                      <a:pPr algn="ctr">
                        <a:lnSpc>
                          <a:spcPct val="100000"/>
                        </a:lnSpc>
                        <a:spcBef>
                          <a:spcPts val="245"/>
                        </a:spcBef>
                      </a:pPr>
                      <a:r>
                        <a:rPr sz="2400" b="1" dirty="0">
                          <a:latin typeface="Arial"/>
                          <a:cs typeface="Arial"/>
                        </a:rPr>
                        <a:t>IV</a:t>
                      </a:r>
                      <a:endParaRPr sz="24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5090">
                        <a:lnSpc>
                          <a:spcPct val="100000"/>
                        </a:lnSpc>
                        <a:spcBef>
                          <a:spcPts val="245"/>
                        </a:spcBef>
                      </a:pPr>
                      <a:r>
                        <a:rPr sz="1800" spc="-5" dirty="0">
                          <a:latin typeface="Arial"/>
                          <a:cs typeface="Arial"/>
                        </a:rPr>
                        <a:t>Bilirubin </a:t>
                      </a:r>
                      <a:r>
                        <a:rPr sz="1800" dirty="0">
                          <a:latin typeface="Arial"/>
                          <a:cs typeface="Arial"/>
                        </a:rPr>
                        <a:t>&gt; </a:t>
                      </a:r>
                      <a:r>
                        <a:rPr sz="1800" spc="-5" dirty="0">
                          <a:latin typeface="Arial"/>
                          <a:cs typeface="Arial"/>
                        </a:rPr>
                        <a:t>15</a:t>
                      </a:r>
                      <a:r>
                        <a:rPr sz="1800" spc="-45" dirty="0">
                          <a:latin typeface="Arial"/>
                          <a:cs typeface="Arial"/>
                        </a:rPr>
                        <a:t> </a:t>
                      </a:r>
                      <a:r>
                        <a:rPr sz="1800" spc="-5" dirty="0">
                          <a:latin typeface="Arial"/>
                          <a:cs typeface="Arial"/>
                        </a:rPr>
                        <a:t>mg/dL</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62"/>
          <p:cNvSpPr txBox="1">
            <a:spLocks noGrp="1"/>
          </p:cNvSpPr>
          <p:nvPr>
            <p:ph type="title"/>
          </p:nvPr>
        </p:nvSpPr>
        <p:spPr>
          <a:xfrm>
            <a:off x="101600" y="609600"/>
            <a:ext cx="10972800" cy="492443"/>
          </a:xfrm>
          <a:prstGeom prst="rect">
            <a:avLst/>
          </a:prstGeom>
        </p:spPr>
        <p:txBody>
          <a:bodyPr vert="horz" wrap="square" lIns="0" tIns="0" rIns="0" bIns="0" rtlCol="0">
            <a:spAutoFit/>
          </a:bodyPr>
          <a:lstStyle/>
          <a:p>
            <a:pPr marL="261620">
              <a:lnSpc>
                <a:spcPct val="100000"/>
              </a:lnSpc>
            </a:pPr>
            <a:r>
              <a:rPr sz="3200" spc="-5" dirty="0"/>
              <a:t>Grading of Acute Liver</a:t>
            </a:r>
            <a:r>
              <a:rPr sz="3200" spc="-90" dirty="0"/>
              <a:t> </a:t>
            </a:r>
            <a:r>
              <a:rPr sz="3200" dirty="0"/>
              <a:t>GVHD</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06400" y="838200"/>
            <a:ext cx="10972800" cy="492443"/>
          </a:xfrm>
          <a:prstGeom prst="rect">
            <a:avLst/>
          </a:prstGeom>
        </p:spPr>
        <p:txBody>
          <a:bodyPr vert="horz" wrap="square" lIns="0" tIns="0" rIns="0" bIns="0" rtlCol="0">
            <a:spAutoFit/>
          </a:bodyPr>
          <a:lstStyle/>
          <a:p>
            <a:pPr marL="261620">
              <a:lnSpc>
                <a:spcPct val="100000"/>
              </a:lnSpc>
            </a:pPr>
            <a:r>
              <a:rPr sz="3200" spc="-5" dirty="0"/>
              <a:t>Grading of Acute </a:t>
            </a:r>
            <a:r>
              <a:rPr sz="3200" dirty="0"/>
              <a:t>Gut</a:t>
            </a:r>
            <a:r>
              <a:rPr sz="3200" spc="-105" dirty="0"/>
              <a:t> </a:t>
            </a:r>
            <a:r>
              <a:rPr sz="3200" dirty="0"/>
              <a:t>GVHD</a:t>
            </a:r>
          </a:p>
        </p:txBody>
      </p:sp>
      <p:graphicFrame>
        <p:nvGraphicFramePr>
          <p:cNvPr id="63" name="object 63"/>
          <p:cNvGraphicFramePr>
            <a:graphicFrameLocks noGrp="1"/>
          </p:cNvGraphicFramePr>
          <p:nvPr/>
        </p:nvGraphicFramePr>
        <p:xfrm>
          <a:off x="812800" y="2362200"/>
          <a:ext cx="10464800" cy="2668270"/>
        </p:xfrm>
        <a:graphic>
          <a:graphicData uri="http://schemas.openxmlformats.org/drawingml/2006/table">
            <a:tbl>
              <a:tblPr firstRow="1" bandRow="1">
                <a:tableStyleId>{2D5ABB26-0587-4C30-8999-92F81FD0307C}</a:tableStyleId>
              </a:tblPr>
              <a:tblGrid>
                <a:gridCol w="1359696"/>
                <a:gridCol w="9105104"/>
              </a:tblGrid>
              <a:tr h="414245">
                <a:tc>
                  <a:txBody>
                    <a:bodyPr/>
                    <a:lstStyle/>
                    <a:p>
                      <a:pPr marR="59690" algn="ctr">
                        <a:lnSpc>
                          <a:spcPct val="100000"/>
                        </a:lnSpc>
                        <a:spcBef>
                          <a:spcPts val="185"/>
                        </a:spcBef>
                      </a:pPr>
                      <a:r>
                        <a:rPr sz="2400" b="1" spc="-5" dirty="0">
                          <a:latin typeface="Arial"/>
                          <a:cs typeface="Arial"/>
                        </a:rPr>
                        <a:t>Grade</a:t>
                      </a:r>
                      <a:endParaRPr sz="24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84455">
                        <a:lnSpc>
                          <a:spcPct val="100000"/>
                        </a:lnSpc>
                        <a:spcBef>
                          <a:spcPts val="185"/>
                        </a:spcBef>
                      </a:pPr>
                      <a:r>
                        <a:rPr sz="2400" b="1" spc="-5" dirty="0">
                          <a:latin typeface="Arial"/>
                          <a:cs typeface="Arial"/>
                        </a:rPr>
                        <a:t>Description</a:t>
                      </a:r>
                      <a:endParaRPr sz="2400" dirty="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828490">
                <a:tc>
                  <a:txBody>
                    <a:bodyPr/>
                    <a:lstStyle/>
                    <a:p>
                      <a:pPr marR="1270" algn="ctr">
                        <a:lnSpc>
                          <a:spcPct val="100000"/>
                        </a:lnSpc>
                        <a:spcBef>
                          <a:spcPts val="250"/>
                        </a:spcBef>
                      </a:pPr>
                      <a:r>
                        <a:rPr sz="2400" b="1" dirty="0">
                          <a:latin typeface="Arial"/>
                          <a:cs typeface="Arial"/>
                        </a:rPr>
                        <a:t>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marR="777875">
                        <a:lnSpc>
                          <a:spcPct val="100000"/>
                        </a:lnSpc>
                        <a:spcBef>
                          <a:spcPts val="250"/>
                        </a:spcBef>
                      </a:pPr>
                      <a:r>
                        <a:rPr sz="1800" spc="-5" dirty="0">
                          <a:latin typeface="Arial"/>
                          <a:cs typeface="Arial"/>
                        </a:rPr>
                        <a:t>Diarrhea 500-1000 ml/day </a:t>
                      </a:r>
                      <a:endParaRPr lang="tr-TR" sz="1800" spc="-5" dirty="0" smtClean="0">
                        <a:latin typeface="Arial"/>
                        <a:cs typeface="Arial"/>
                      </a:endParaRPr>
                    </a:p>
                    <a:p>
                      <a:pPr marL="84455" marR="777875">
                        <a:lnSpc>
                          <a:spcPct val="100000"/>
                        </a:lnSpc>
                        <a:spcBef>
                          <a:spcPts val="250"/>
                        </a:spcBef>
                      </a:pPr>
                      <a:r>
                        <a:rPr lang="tr-TR" sz="1400" spc="-5" dirty="0" smtClean="0">
                          <a:latin typeface="Arial"/>
                          <a:cs typeface="Arial"/>
                        </a:rPr>
                        <a:t>(</a:t>
                      </a:r>
                      <a:r>
                        <a:rPr sz="1400" spc="-5" dirty="0" smtClean="0">
                          <a:latin typeface="Arial"/>
                          <a:cs typeface="Arial"/>
                        </a:rPr>
                        <a:t>or </a:t>
                      </a:r>
                      <a:r>
                        <a:rPr sz="1400" spc="-5" dirty="0">
                          <a:latin typeface="Arial"/>
                          <a:cs typeface="Arial"/>
                        </a:rPr>
                        <a:t>persistent nausea,  vomiting or </a:t>
                      </a:r>
                      <a:r>
                        <a:rPr sz="1400" spc="-10" dirty="0">
                          <a:latin typeface="Arial"/>
                          <a:cs typeface="Arial"/>
                        </a:rPr>
                        <a:t>anorexia </a:t>
                      </a:r>
                      <a:r>
                        <a:rPr sz="1400" spc="-5" dirty="0">
                          <a:latin typeface="Arial"/>
                          <a:cs typeface="Arial"/>
                        </a:rPr>
                        <a:t>with biopsy proven upper </a:t>
                      </a:r>
                      <a:r>
                        <a:rPr sz="1400" dirty="0">
                          <a:latin typeface="Arial"/>
                          <a:cs typeface="Arial"/>
                        </a:rPr>
                        <a:t>GI  </a:t>
                      </a:r>
                      <a:r>
                        <a:rPr sz="1400" spc="-5" dirty="0" smtClean="0">
                          <a:latin typeface="Arial"/>
                          <a:cs typeface="Arial"/>
                        </a:rPr>
                        <a:t>involvement</a:t>
                      </a:r>
                      <a:r>
                        <a:rPr lang="tr-TR" sz="1400" spc="-5" dirty="0" smtClean="0">
                          <a:latin typeface="Arial"/>
                          <a:cs typeface="Arial"/>
                        </a:rPr>
                        <a:t>)</a:t>
                      </a:r>
                      <a:endParaRPr sz="14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02438">
                <a:tc>
                  <a:txBody>
                    <a:bodyPr/>
                    <a:lstStyle/>
                    <a:p>
                      <a:pPr marR="1270" algn="ctr">
                        <a:lnSpc>
                          <a:spcPct val="100000"/>
                        </a:lnSpc>
                        <a:spcBef>
                          <a:spcPts val="250"/>
                        </a:spcBef>
                      </a:pPr>
                      <a:r>
                        <a:rPr sz="2400" b="1" dirty="0">
                          <a:latin typeface="Arial"/>
                          <a:cs typeface="Arial"/>
                        </a:rPr>
                        <a:t>II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250"/>
                        </a:spcBef>
                      </a:pPr>
                      <a:r>
                        <a:rPr sz="1800" spc="-5" dirty="0">
                          <a:latin typeface="Arial"/>
                          <a:cs typeface="Arial"/>
                        </a:rPr>
                        <a:t>Diarrhea 1000 </a:t>
                      </a:r>
                      <a:r>
                        <a:rPr sz="1800" dirty="0">
                          <a:latin typeface="Arial"/>
                          <a:cs typeface="Arial"/>
                        </a:rPr>
                        <a:t>- </a:t>
                      </a:r>
                      <a:r>
                        <a:rPr sz="1800" spc="-5" dirty="0">
                          <a:latin typeface="Arial"/>
                          <a:cs typeface="Arial"/>
                        </a:rPr>
                        <a:t>1500</a:t>
                      </a:r>
                      <a:r>
                        <a:rPr sz="1800" spc="-40" dirty="0">
                          <a:latin typeface="Arial"/>
                          <a:cs typeface="Arial"/>
                        </a:rPr>
                        <a:t> </a:t>
                      </a:r>
                      <a:r>
                        <a:rPr sz="1800" spc="-5" dirty="0">
                          <a:latin typeface="Arial"/>
                          <a:cs typeface="Arial"/>
                        </a:rPr>
                        <a:t>ml/day</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401729">
                <a:tc>
                  <a:txBody>
                    <a:bodyPr/>
                    <a:lstStyle/>
                    <a:p>
                      <a:pPr marR="1905" algn="ctr">
                        <a:lnSpc>
                          <a:spcPct val="100000"/>
                        </a:lnSpc>
                        <a:spcBef>
                          <a:spcPts val="250"/>
                        </a:spcBef>
                      </a:pPr>
                      <a:r>
                        <a:rPr sz="2400" b="1" dirty="0">
                          <a:latin typeface="Arial"/>
                          <a:cs typeface="Arial"/>
                        </a:rPr>
                        <a:t>III</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250"/>
                        </a:spcBef>
                      </a:pPr>
                      <a:r>
                        <a:rPr sz="1800" spc="-5" dirty="0">
                          <a:latin typeface="Arial"/>
                          <a:cs typeface="Arial"/>
                        </a:rPr>
                        <a:t>Diarrhea </a:t>
                      </a:r>
                      <a:r>
                        <a:rPr sz="1800" dirty="0">
                          <a:latin typeface="Arial"/>
                          <a:cs typeface="Arial"/>
                        </a:rPr>
                        <a:t>&gt; </a:t>
                      </a:r>
                      <a:r>
                        <a:rPr sz="1800" spc="-5" dirty="0">
                          <a:latin typeface="Arial"/>
                          <a:cs typeface="Arial"/>
                        </a:rPr>
                        <a:t>1500</a:t>
                      </a:r>
                      <a:r>
                        <a:rPr sz="1800" spc="-55" dirty="0">
                          <a:latin typeface="Arial"/>
                          <a:cs typeface="Arial"/>
                        </a:rPr>
                        <a:t> </a:t>
                      </a:r>
                      <a:r>
                        <a:rPr sz="1800" spc="-5" dirty="0">
                          <a:latin typeface="Arial"/>
                          <a:cs typeface="Arial"/>
                        </a:rPr>
                        <a:t>mL/day</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21368">
                <a:tc>
                  <a:txBody>
                    <a:bodyPr/>
                    <a:lstStyle/>
                    <a:p>
                      <a:pPr algn="ctr">
                        <a:lnSpc>
                          <a:spcPct val="100000"/>
                        </a:lnSpc>
                        <a:spcBef>
                          <a:spcPts val="250"/>
                        </a:spcBef>
                      </a:pPr>
                      <a:r>
                        <a:rPr sz="2400" b="1" dirty="0">
                          <a:latin typeface="Arial"/>
                          <a:cs typeface="Arial"/>
                        </a:rPr>
                        <a:t>IV</a:t>
                      </a:r>
                      <a:endParaRPr sz="2400" dirty="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4455" marR="456565">
                        <a:lnSpc>
                          <a:spcPct val="100000"/>
                        </a:lnSpc>
                        <a:spcBef>
                          <a:spcPts val="250"/>
                        </a:spcBef>
                      </a:pPr>
                      <a:r>
                        <a:rPr sz="1800" spc="-5" dirty="0">
                          <a:latin typeface="Arial"/>
                          <a:cs typeface="Arial"/>
                        </a:rPr>
                        <a:t>Severe abdominal pain </a:t>
                      </a:r>
                      <a:r>
                        <a:rPr lang="tr-TR" sz="1800" spc="-5" dirty="0" smtClean="0">
                          <a:latin typeface="Arial"/>
                          <a:cs typeface="Arial"/>
                        </a:rPr>
                        <a:t>(w/o) </a:t>
                      </a:r>
                      <a:r>
                        <a:rPr sz="1800" spc="-5" dirty="0" err="1" smtClean="0">
                          <a:latin typeface="Arial"/>
                          <a:cs typeface="Arial"/>
                        </a:rPr>
                        <a:t>ileus</a:t>
                      </a:r>
                      <a:r>
                        <a:rPr sz="1800" spc="-5" dirty="0" smtClean="0">
                          <a:latin typeface="Arial"/>
                          <a:cs typeface="Arial"/>
                        </a:rPr>
                        <a:t> </a:t>
                      </a:r>
                      <a:r>
                        <a:rPr sz="1800" spc="-5" dirty="0">
                          <a:latin typeface="Arial"/>
                          <a:cs typeface="Arial"/>
                        </a:rPr>
                        <a:t>or stool  with frank</a:t>
                      </a:r>
                      <a:r>
                        <a:rPr sz="1800" spc="-70" dirty="0">
                          <a:latin typeface="Arial"/>
                          <a:cs typeface="Arial"/>
                        </a:rPr>
                        <a:t> </a:t>
                      </a:r>
                      <a:r>
                        <a:rPr sz="1800" spc="-10" dirty="0">
                          <a:latin typeface="Arial"/>
                          <a:cs typeface="Arial"/>
                        </a:rPr>
                        <a:t>blood</a:t>
                      </a:r>
                      <a:endParaRPr sz="18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0" y="1072653"/>
            <a:ext cx="10972800" cy="597894"/>
          </a:xfrm>
          <a:prstGeom prst="rect">
            <a:avLst/>
          </a:prstGeom>
        </p:spPr>
        <p:txBody>
          <a:bodyPr vert="horz" wrap="square" lIns="0" tIns="104432" rIns="0" bIns="0" rtlCol="0">
            <a:spAutoFit/>
          </a:bodyPr>
          <a:lstStyle/>
          <a:p>
            <a:pPr marL="173990">
              <a:lnSpc>
                <a:spcPct val="100000"/>
              </a:lnSpc>
            </a:pPr>
            <a:r>
              <a:rPr sz="3200" spc="-5" dirty="0"/>
              <a:t>Overall </a:t>
            </a:r>
            <a:r>
              <a:rPr sz="3200" spc="-5" dirty="0" smtClean="0"/>
              <a:t>Grade</a:t>
            </a:r>
            <a:r>
              <a:rPr lang="tr-TR" sz="3200" spc="-5" dirty="0" smtClean="0"/>
              <a:t> (</a:t>
            </a:r>
            <a:r>
              <a:rPr lang="tr-TR" sz="3200" spc="-5" dirty="0" err="1" smtClean="0"/>
              <a:t>Stage</a:t>
            </a:r>
            <a:r>
              <a:rPr lang="tr-TR" sz="3200" spc="-5" dirty="0" smtClean="0"/>
              <a:t>) </a:t>
            </a:r>
            <a:r>
              <a:rPr sz="3200" spc="-5" dirty="0" smtClean="0"/>
              <a:t> </a:t>
            </a:r>
            <a:r>
              <a:rPr sz="3200" spc="-5" dirty="0"/>
              <a:t>of Acute</a:t>
            </a:r>
            <a:r>
              <a:rPr sz="3200" spc="-114" dirty="0"/>
              <a:t> </a:t>
            </a:r>
            <a:r>
              <a:rPr sz="3200" dirty="0"/>
              <a:t>GVHD</a:t>
            </a:r>
          </a:p>
        </p:txBody>
      </p:sp>
      <p:graphicFrame>
        <p:nvGraphicFramePr>
          <p:cNvPr id="63" name="object 63"/>
          <p:cNvGraphicFramePr>
            <a:graphicFrameLocks noGrp="1"/>
          </p:cNvGraphicFramePr>
          <p:nvPr>
            <p:extLst>
              <p:ext uri="{D42A27DB-BD31-4B8C-83A1-F6EECF244321}">
                <p14:modId xmlns:p14="http://schemas.microsoft.com/office/powerpoint/2010/main" xmlns="" val="1208374658"/>
              </p:ext>
            </p:extLst>
          </p:nvPr>
        </p:nvGraphicFramePr>
        <p:xfrm>
          <a:off x="609601" y="2438401"/>
          <a:ext cx="7924799" cy="2904729"/>
        </p:xfrm>
        <a:graphic>
          <a:graphicData uri="http://schemas.openxmlformats.org/drawingml/2006/table">
            <a:tbl>
              <a:tblPr firstRow="1" bandRow="1">
                <a:tableStyleId>{2D5ABB26-0587-4C30-8999-92F81FD0307C}</a:tableStyleId>
              </a:tblPr>
              <a:tblGrid>
                <a:gridCol w="1389781"/>
                <a:gridCol w="1798535"/>
                <a:gridCol w="2755704"/>
                <a:gridCol w="1980779"/>
              </a:tblGrid>
              <a:tr h="569226">
                <a:tc>
                  <a:txBody>
                    <a:bodyPr/>
                    <a:lstStyle/>
                    <a:p>
                      <a:pPr marL="76835">
                        <a:lnSpc>
                          <a:spcPct val="100000"/>
                        </a:lnSpc>
                        <a:spcBef>
                          <a:spcPts val="185"/>
                        </a:spcBef>
                      </a:pPr>
                      <a:r>
                        <a:rPr lang="tr-TR" sz="2000" b="1" spc="-5" dirty="0" err="1" smtClean="0">
                          <a:latin typeface="Arial"/>
                          <a:cs typeface="Arial"/>
                        </a:rPr>
                        <a:t>Stage</a:t>
                      </a:r>
                      <a:endParaRPr sz="2000" dirty="0">
                        <a:latin typeface="Arial"/>
                        <a:cs typeface="Arial"/>
                      </a:endParaRPr>
                    </a:p>
                  </a:txBody>
                  <a:tcPr marL="0" marR="0" marT="0" marB="0" anchor="ctr">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635" algn="ctr">
                        <a:lnSpc>
                          <a:spcPct val="100000"/>
                        </a:lnSpc>
                        <a:spcBef>
                          <a:spcPts val="185"/>
                        </a:spcBef>
                      </a:pPr>
                      <a:r>
                        <a:rPr sz="2000" b="1" spc="-5" dirty="0">
                          <a:latin typeface="Arial"/>
                          <a:cs typeface="Arial"/>
                        </a:rPr>
                        <a:t>Skin</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algn="ctr">
                        <a:lnSpc>
                          <a:spcPct val="100000"/>
                        </a:lnSpc>
                        <a:spcBef>
                          <a:spcPts val="185"/>
                        </a:spcBef>
                      </a:pPr>
                      <a:r>
                        <a:rPr sz="2000" b="1" spc="-5" dirty="0">
                          <a:latin typeface="Arial"/>
                          <a:cs typeface="Arial"/>
                        </a:rPr>
                        <a:t>Liver</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BBE0E3"/>
                    </a:solidFill>
                  </a:tcPr>
                </a:tc>
                <a:tc>
                  <a:txBody>
                    <a:bodyPr/>
                    <a:lstStyle/>
                    <a:p>
                      <a:pPr marL="6985" algn="ctr">
                        <a:lnSpc>
                          <a:spcPct val="100000"/>
                        </a:lnSpc>
                        <a:spcBef>
                          <a:spcPts val="185"/>
                        </a:spcBef>
                      </a:pPr>
                      <a:r>
                        <a:rPr sz="2000" b="1" spc="-5" dirty="0">
                          <a:latin typeface="Arial"/>
                          <a:cs typeface="Arial"/>
                        </a:rPr>
                        <a:t>Gut</a:t>
                      </a:r>
                      <a:endParaRPr sz="2000">
                        <a:latin typeface="Arial"/>
                        <a:cs typeface="Arial"/>
                      </a:endParaRPr>
                    </a:p>
                  </a:txBody>
                  <a:tcPr marL="0" marR="0" marT="0" marB="0" anchor="ctr">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rgbClr val="BBE0E3"/>
                    </a:solidFill>
                  </a:tcPr>
                </a:tc>
              </a:tr>
              <a:tr h="565442">
                <a:tc>
                  <a:txBody>
                    <a:bodyPr/>
                    <a:lstStyle/>
                    <a:p>
                      <a:pPr marR="1270" algn="ctr">
                        <a:lnSpc>
                          <a:spcPct val="100000"/>
                        </a:lnSpc>
                        <a:spcBef>
                          <a:spcPts val="250"/>
                        </a:spcBef>
                      </a:pPr>
                      <a:r>
                        <a:rPr sz="2000" b="1" dirty="0">
                          <a:latin typeface="Arial"/>
                          <a:cs typeface="Arial"/>
                        </a:rPr>
                        <a:t>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50"/>
                        </a:spcBef>
                      </a:pPr>
                      <a:r>
                        <a:rPr sz="2000" dirty="0">
                          <a:latin typeface="Arial"/>
                          <a:cs typeface="Arial"/>
                        </a:rPr>
                        <a:t>I-II</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spc="-10" dirty="0">
                          <a:latin typeface="Arial"/>
                          <a:cs typeface="Arial"/>
                        </a:rPr>
                        <a:t>None</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50"/>
                        </a:spcBef>
                      </a:pPr>
                      <a:r>
                        <a:rPr sz="2000" spc="-10" dirty="0">
                          <a:latin typeface="Arial"/>
                          <a:cs typeface="Arial"/>
                        </a:rPr>
                        <a:t>None</a:t>
                      </a:r>
                      <a:endParaRPr sz="200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637298">
                <a:tc>
                  <a:txBody>
                    <a:bodyPr/>
                    <a:lstStyle/>
                    <a:p>
                      <a:pPr marR="635" algn="ctr">
                        <a:lnSpc>
                          <a:spcPct val="100000"/>
                        </a:lnSpc>
                        <a:spcBef>
                          <a:spcPts val="250"/>
                        </a:spcBef>
                      </a:pPr>
                      <a:r>
                        <a:rPr sz="2000" b="1" dirty="0">
                          <a:latin typeface="Arial"/>
                          <a:cs typeface="Arial"/>
                        </a:rPr>
                        <a:t>II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dirty="0">
                          <a:latin typeface="Arial"/>
                          <a:cs typeface="Arial"/>
                        </a:rPr>
                        <a:t>III</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50"/>
                        </a:spcBef>
                      </a:pPr>
                      <a:r>
                        <a:rPr sz="2000" dirty="0">
                          <a:latin typeface="Arial"/>
                          <a:cs typeface="Arial"/>
                        </a:rPr>
                        <a:t>I</a:t>
                      </a:r>
                      <a:r>
                        <a:rPr sz="2000" spc="-120" dirty="0">
                          <a:latin typeface="Arial"/>
                          <a:cs typeface="Arial"/>
                        </a:rPr>
                        <a:t> </a:t>
                      </a:r>
                      <a:r>
                        <a:rPr sz="2000" spc="-10" dirty="0">
                          <a:latin typeface="Arial"/>
                          <a:cs typeface="Arial"/>
                        </a:rPr>
                        <a:t>or</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250"/>
                        </a:spcBef>
                      </a:pPr>
                      <a:r>
                        <a:rPr sz="2000" dirty="0">
                          <a:latin typeface="Arial"/>
                          <a:cs typeface="Arial"/>
                        </a:rPr>
                        <a:t>I</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88137">
                <a:tc>
                  <a:txBody>
                    <a:bodyPr/>
                    <a:lstStyle/>
                    <a:p>
                      <a:pPr algn="ctr">
                        <a:lnSpc>
                          <a:spcPct val="100000"/>
                        </a:lnSpc>
                        <a:spcBef>
                          <a:spcPts val="250"/>
                        </a:spcBef>
                      </a:pPr>
                      <a:r>
                        <a:rPr sz="2000" b="1" dirty="0">
                          <a:latin typeface="Arial"/>
                          <a:cs typeface="Arial"/>
                        </a:rPr>
                        <a:t>III</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250"/>
                        </a:spcBef>
                      </a:pPr>
                      <a:r>
                        <a:rPr sz="2000" spc="-5" dirty="0">
                          <a:latin typeface="Arial"/>
                          <a:cs typeface="Arial"/>
                        </a:rPr>
                        <a:t>II-III</a:t>
                      </a:r>
                      <a:r>
                        <a:rPr sz="2000" spc="-125" dirty="0">
                          <a:latin typeface="Arial"/>
                          <a:cs typeface="Arial"/>
                        </a:rPr>
                        <a:t> </a:t>
                      </a:r>
                      <a:r>
                        <a:rPr sz="2000" spc="-5" dirty="0">
                          <a:latin typeface="Arial"/>
                          <a:cs typeface="Arial"/>
                        </a:rPr>
                        <a:t>or</a:t>
                      </a:r>
                      <a:endParaRPr sz="2000" dirty="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50"/>
                        </a:spcBef>
                      </a:pPr>
                      <a:r>
                        <a:rPr sz="2000" dirty="0">
                          <a:latin typeface="Arial"/>
                          <a:cs typeface="Arial"/>
                        </a:rPr>
                        <a:t>II-IV</a:t>
                      </a: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44626">
                <a:tc>
                  <a:txBody>
                    <a:bodyPr/>
                    <a:lstStyle/>
                    <a:p>
                      <a:pPr algn="ctr">
                        <a:lnSpc>
                          <a:spcPct val="100000"/>
                        </a:lnSpc>
                        <a:spcBef>
                          <a:spcPts val="250"/>
                        </a:spcBef>
                      </a:pPr>
                      <a:r>
                        <a:rPr sz="2000" b="1" dirty="0">
                          <a:latin typeface="Arial"/>
                          <a:cs typeface="Arial"/>
                        </a:rPr>
                        <a:t>IV</a:t>
                      </a:r>
                      <a:endParaRPr sz="2000">
                        <a:latin typeface="Arial"/>
                        <a:cs typeface="Arial"/>
                      </a:endParaRPr>
                    </a:p>
                  </a:txBody>
                  <a:tcPr marL="0" marR="0" marT="0" marB="0" anchor="ctr">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270" algn="ctr">
                        <a:lnSpc>
                          <a:spcPct val="100000"/>
                        </a:lnSpc>
                        <a:spcBef>
                          <a:spcPts val="250"/>
                        </a:spcBef>
                      </a:pPr>
                      <a:r>
                        <a:rPr sz="2000" dirty="0">
                          <a:latin typeface="Arial"/>
                          <a:cs typeface="Arial"/>
                        </a:rPr>
                        <a:t>IV</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2540" algn="ctr">
                        <a:lnSpc>
                          <a:spcPct val="100000"/>
                        </a:lnSpc>
                        <a:spcBef>
                          <a:spcPts val="250"/>
                        </a:spcBef>
                      </a:pPr>
                      <a:r>
                        <a:rPr sz="2000" dirty="0">
                          <a:latin typeface="Arial"/>
                          <a:cs typeface="Arial"/>
                        </a:rPr>
                        <a:t>IV</a:t>
                      </a:r>
                      <a:endParaRPr sz="2000">
                        <a:latin typeface="Arial"/>
                        <a:cs typeface="Arial"/>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endParaRPr sz="2000" dirty="0">
                        <a:latin typeface="Arial"/>
                        <a:cs typeface="Arial"/>
                      </a:endParaRPr>
                    </a:p>
                  </a:txBody>
                  <a:tcPr marL="0" marR="0" marT="0" marB="0" anchor="ctr">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5" name="object 6"/>
          <p:cNvSpPr txBox="1"/>
          <p:nvPr/>
        </p:nvSpPr>
        <p:spPr>
          <a:xfrm>
            <a:off x="8839200" y="3657600"/>
            <a:ext cx="3048000" cy="1477328"/>
          </a:xfrm>
          <a:prstGeom prst="rect">
            <a:avLst/>
          </a:prstGeom>
        </p:spPr>
        <p:txBody>
          <a:bodyPr vert="horz" wrap="square" lIns="0" tIns="0" rIns="0" bIns="0" rtlCol="0">
            <a:spAutoFit/>
          </a:bodyPr>
          <a:lstStyle/>
          <a:p>
            <a:pPr marL="12700">
              <a:lnSpc>
                <a:spcPct val="150000"/>
              </a:lnSpc>
            </a:pPr>
            <a:r>
              <a:rPr sz="2400" spc="-5" dirty="0">
                <a:solidFill>
                  <a:srgbClr val="808080"/>
                </a:solidFill>
                <a:latin typeface="Arial"/>
                <a:cs typeface="Arial"/>
              </a:rPr>
              <a:t>5 year</a:t>
            </a:r>
            <a:r>
              <a:rPr sz="2400" spc="-45" dirty="0">
                <a:solidFill>
                  <a:srgbClr val="808080"/>
                </a:solidFill>
                <a:latin typeface="Arial"/>
                <a:cs typeface="Arial"/>
              </a:rPr>
              <a:t> </a:t>
            </a:r>
            <a:r>
              <a:rPr sz="2400" spc="-5" dirty="0" smtClean="0">
                <a:solidFill>
                  <a:srgbClr val="808080"/>
                </a:solidFill>
                <a:latin typeface="Arial"/>
                <a:cs typeface="Arial"/>
              </a:rPr>
              <a:t>survival</a:t>
            </a:r>
            <a:endParaRPr sz="3000" dirty="0">
              <a:latin typeface="Times New Roman"/>
              <a:cs typeface="Times New Roman"/>
            </a:endParaRPr>
          </a:p>
          <a:p>
            <a:pPr marL="12700">
              <a:lnSpc>
                <a:spcPct val="150000"/>
              </a:lnSpc>
            </a:pPr>
            <a:r>
              <a:rPr lang="tr-TR" sz="2000" dirty="0" smtClean="0">
                <a:solidFill>
                  <a:srgbClr val="808080"/>
                </a:solidFill>
                <a:latin typeface="Arial"/>
                <a:cs typeface="Arial"/>
              </a:rPr>
              <a:t>O. </a:t>
            </a:r>
            <a:r>
              <a:rPr sz="2000" dirty="0" smtClean="0">
                <a:solidFill>
                  <a:srgbClr val="808080"/>
                </a:solidFill>
                <a:latin typeface="Arial"/>
                <a:cs typeface="Arial"/>
              </a:rPr>
              <a:t>Grade </a:t>
            </a:r>
            <a:r>
              <a:rPr sz="2000" dirty="0">
                <a:solidFill>
                  <a:srgbClr val="808080"/>
                </a:solidFill>
                <a:latin typeface="Arial"/>
                <a:cs typeface="Arial"/>
              </a:rPr>
              <a:t>III:</a:t>
            </a:r>
            <a:r>
              <a:rPr sz="2000" spc="-135" dirty="0">
                <a:solidFill>
                  <a:srgbClr val="808080"/>
                </a:solidFill>
                <a:latin typeface="Arial"/>
                <a:cs typeface="Arial"/>
              </a:rPr>
              <a:t> </a:t>
            </a:r>
            <a:r>
              <a:rPr lang="tr-TR" sz="2000" spc="-135" dirty="0" smtClean="0">
                <a:solidFill>
                  <a:srgbClr val="808080"/>
                </a:solidFill>
                <a:latin typeface="Arial"/>
                <a:cs typeface="Arial"/>
              </a:rPr>
              <a:t> </a:t>
            </a:r>
            <a:r>
              <a:rPr lang="tr-TR" sz="2000" spc="-5" dirty="0" smtClean="0">
                <a:solidFill>
                  <a:srgbClr val="808080"/>
                </a:solidFill>
                <a:latin typeface="Arial"/>
                <a:cs typeface="Arial"/>
              </a:rPr>
              <a:t>40 </a:t>
            </a:r>
            <a:r>
              <a:rPr sz="2000" spc="-5" dirty="0" smtClean="0">
                <a:solidFill>
                  <a:srgbClr val="808080"/>
                </a:solidFill>
                <a:latin typeface="Arial"/>
                <a:cs typeface="Arial"/>
              </a:rPr>
              <a:t>%</a:t>
            </a:r>
            <a:endParaRPr sz="2000" dirty="0">
              <a:latin typeface="Times New Roman"/>
              <a:cs typeface="Times New Roman"/>
            </a:endParaRPr>
          </a:p>
          <a:p>
            <a:pPr marL="12700">
              <a:lnSpc>
                <a:spcPct val="150000"/>
              </a:lnSpc>
            </a:pPr>
            <a:r>
              <a:rPr lang="tr-TR" sz="2000" dirty="0" smtClean="0">
                <a:solidFill>
                  <a:srgbClr val="808080"/>
                </a:solidFill>
                <a:latin typeface="Arial"/>
                <a:cs typeface="Arial"/>
              </a:rPr>
              <a:t>O. </a:t>
            </a:r>
            <a:r>
              <a:rPr sz="2000" dirty="0" smtClean="0">
                <a:solidFill>
                  <a:srgbClr val="808080"/>
                </a:solidFill>
                <a:latin typeface="Arial"/>
                <a:cs typeface="Arial"/>
              </a:rPr>
              <a:t>Grade </a:t>
            </a:r>
            <a:r>
              <a:rPr sz="2000" spc="-35" dirty="0">
                <a:solidFill>
                  <a:srgbClr val="808080"/>
                </a:solidFill>
                <a:latin typeface="Arial"/>
                <a:cs typeface="Arial"/>
              </a:rPr>
              <a:t>IV:</a:t>
            </a:r>
            <a:r>
              <a:rPr sz="2000" spc="-105" dirty="0">
                <a:solidFill>
                  <a:srgbClr val="808080"/>
                </a:solidFill>
                <a:latin typeface="Arial"/>
                <a:cs typeface="Arial"/>
              </a:rPr>
              <a:t> </a:t>
            </a:r>
            <a:r>
              <a:rPr lang="tr-TR" sz="2000" spc="-105" dirty="0" smtClean="0">
                <a:solidFill>
                  <a:srgbClr val="808080"/>
                </a:solidFill>
                <a:latin typeface="Arial"/>
                <a:cs typeface="Arial"/>
              </a:rPr>
              <a:t> </a:t>
            </a:r>
            <a:r>
              <a:rPr lang="tr-TR" sz="2000" spc="-5" dirty="0" smtClean="0">
                <a:solidFill>
                  <a:srgbClr val="808080"/>
                </a:solidFill>
                <a:latin typeface="Arial"/>
                <a:cs typeface="Arial"/>
              </a:rPr>
              <a:t>20 </a:t>
            </a:r>
            <a:r>
              <a:rPr sz="2000" spc="-5" dirty="0" smtClean="0">
                <a:solidFill>
                  <a:srgbClr val="808080"/>
                </a:solidFill>
                <a:latin typeface="Arial"/>
                <a:cs typeface="Arial"/>
              </a:rPr>
              <a:t>%</a:t>
            </a:r>
            <a:endParaRPr sz="2000" dirty="0">
              <a:latin typeface="Arial"/>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9600" y="533400"/>
            <a:ext cx="6356773" cy="496570"/>
          </a:xfrm>
          <a:prstGeom prst="rect">
            <a:avLst/>
          </a:prstGeom>
        </p:spPr>
        <p:txBody>
          <a:bodyPr vert="horz" wrap="square" lIns="0" tIns="0" rIns="0" bIns="0" rtlCol="0">
            <a:spAutoFit/>
          </a:bodyPr>
          <a:lstStyle/>
          <a:p>
            <a:pPr marL="12700">
              <a:lnSpc>
                <a:spcPct val="100000"/>
              </a:lnSpc>
            </a:pPr>
            <a:r>
              <a:rPr sz="3200" dirty="0">
                <a:solidFill>
                  <a:srgbClr val="336699"/>
                </a:solidFill>
                <a:latin typeface="Arial"/>
                <a:cs typeface="Arial"/>
              </a:rPr>
              <a:t>Acute GvHD: Risk</a:t>
            </a:r>
            <a:r>
              <a:rPr sz="3200" spc="-85" dirty="0">
                <a:solidFill>
                  <a:srgbClr val="336699"/>
                </a:solidFill>
                <a:latin typeface="Arial"/>
                <a:cs typeface="Arial"/>
              </a:rPr>
              <a:t> </a:t>
            </a:r>
            <a:r>
              <a:rPr sz="3200" spc="-5" dirty="0">
                <a:solidFill>
                  <a:srgbClr val="336699"/>
                </a:solidFill>
                <a:latin typeface="Arial"/>
                <a:cs typeface="Arial"/>
              </a:rPr>
              <a:t>Factors</a:t>
            </a:r>
            <a:endParaRPr sz="3200" dirty="0">
              <a:latin typeface="Arial"/>
              <a:cs typeface="Arial"/>
            </a:endParaRPr>
          </a:p>
        </p:txBody>
      </p:sp>
      <p:sp>
        <p:nvSpPr>
          <p:cNvPr id="4" name="object 63"/>
          <p:cNvSpPr txBox="1"/>
          <p:nvPr/>
        </p:nvSpPr>
        <p:spPr>
          <a:xfrm>
            <a:off x="1930400" y="1219200"/>
            <a:ext cx="8229600" cy="5220916"/>
          </a:xfrm>
          <a:prstGeom prst="rect">
            <a:avLst/>
          </a:prstGeom>
        </p:spPr>
        <p:txBody>
          <a:bodyPr vert="horz" wrap="square" lIns="0" tIns="0" rIns="0" bIns="0" rtlCol="0">
            <a:spAutoFit/>
          </a:bodyPr>
          <a:lstStyle/>
          <a:p>
            <a:pPr marL="355600" indent="-342900">
              <a:lnSpc>
                <a:spcPct val="130000"/>
              </a:lnSpc>
              <a:buChar char="•"/>
              <a:tabLst>
                <a:tab pos="354965" algn="l"/>
                <a:tab pos="355600" algn="l"/>
              </a:tabLst>
            </a:pPr>
            <a:r>
              <a:rPr sz="2400" spc="-5" dirty="0">
                <a:latin typeface="Arial"/>
                <a:cs typeface="Arial"/>
              </a:rPr>
              <a:t>Degree of (HLA)</a:t>
            </a:r>
            <a:r>
              <a:rPr sz="2400" spc="-25" dirty="0">
                <a:latin typeface="Arial"/>
                <a:cs typeface="Arial"/>
              </a:rPr>
              <a:t> </a:t>
            </a:r>
            <a:r>
              <a:rPr sz="2400" spc="-5" dirty="0">
                <a:latin typeface="Arial"/>
                <a:cs typeface="Arial"/>
              </a:rPr>
              <a:t>mismatch</a:t>
            </a:r>
            <a:endParaRPr sz="2400" dirty="0">
              <a:latin typeface="Arial"/>
              <a:cs typeface="Arial"/>
            </a:endParaRPr>
          </a:p>
          <a:p>
            <a:pPr marL="1155700" lvl="1" indent="-228600">
              <a:spcBef>
                <a:spcPts val="225"/>
              </a:spcBef>
              <a:buChar char="•"/>
              <a:tabLst>
                <a:tab pos="1155065" algn="l"/>
                <a:tab pos="1155700" algn="l"/>
              </a:tabLst>
            </a:pPr>
            <a:r>
              <a:rPr sz="1800" spc="-5" dirty="0">
                <a:latin typeface="Arial"/>
                <a:cs typeface="Arial"/>
              </a:rPr>
              <a:t>HLA-A, </a:t>
            </a:r>
            <a:r>
              <a:rPr sz="1800" dirty="0">
                <a:latin typeface="Arial"/>
                <a:cs typeface="Arial"/>
              </a:rPr>
              <a:t>-B, </a:t>
            </a:r>
            <a:r>
              <a:rPr sz="1800" spc="-5" dirty="0">
                <a:latin typeface="Arial"/>
                <a:cs typeface="Arial"/>
              </a:rPr>
              <a:t>-C, </a:t>
            </a:r>
            <a:r>
              <a:rPr sz="1800" spc="-10" dirty="0">
                <a:latin typeface="Arial"/>
                <a:cs typeface="Arial"/>
              </a:rPr>
              <a:t>and</a:t>
            </a:r>
            <a:r>
              <a:rPr sz="1800" spc="-40" dirty="0">
                <a:latin typeface="Arial"/>
                <a:cs typeface="Arial"/>
              </a:rPr>
              <a:t> </a:t>
            </a:r>
            <a:r>
              <a:rPr sz="1800" spc="-10" dirty="0">
                <a:latin typeface="Arial"/>
                <a:cs typeface="Arial"/>
              </a:rPr>
              <a:t>–DRB</a:t>
            </a:r>
            <a:endParaRPr sz="1800" dirty="0">
              <a:latin typeface="Arial"/>
              <a:cs typeface="Arial"/>
            </a:endParaRPr>
          </a:p>
          <a:p>
            <a:pPr marL="355600" indent="-342900">
              <a:lnSpc>
                <a:spcPct val="130000"/>
              </a:lnSpc>
              <a:spcBef>
                <a:spcPts val="900"/>
              </a:spcBef>
              <a:buChar char="•"/>
              <a:tabLst>
                <a:tab pos="354965" algn="l"/>
                <a:tab pos="355600" algn="l"/>
              </a:tabLst>
            </a:pPr>
            <a:r>
              <a:rPr sz="2400" spc="-5" dirty="0">
                <a:latin typeface="Arial"/>
                <a:cs typeface="Arial"/>
              </a:rPr>
              <a:t>Gender disparity and donor</a:t>
            </a:r>
            <a:r>
              <a:rPr sz="2400" spc="-10" dirty="0">
                <a:latin typeface="Arial"/>
                <a:cs typeface="Arial"/>
              </a:rPr>
              <a:t> </a:t>
            </a:r>
            <a:r>
              <a:rPr sz="2400" spc="-5" dirty="0">
                <a:latin typeface="Arial"/>
                <a:cs typeface="Arial"/>
              </a:rPr>
              <a:t>parity</a:t>
            </a:r>
            <a:endParaRPr sz="2400" dirty="0">
              <a:latin typeface="Arial"/>
              <a:cs typeface="Arial"/>
            </a:endParaRPr>
          </a:p>
          <a:p>
            <a:pPr marL="1155700" lvl="1" indent="-228600">
              <a:spcBef>
                <a:spcPts val="395"/>
              </a:spcBef>
              <a:buChar char="•"/>
              <a:tabLst>
                <a:tab pos="1155065" algn="l"/>
                <a:tab pos="1155700" algn="l"/>
              </a:tabLst>
            </a:pPr>
            <a:r>
              <a:rPr sz="1800" spc="-5" dirty="0">
                <a:latin typeface="Arial"/>
                <a:cs typeface="Arial"/>
              </a:rPr>
              <a:t>Female </a:t>
            </a:r>
            <a:r>
              <a:rPr sz="1800" dirty="0">
                <a:latin typeface="Arial"/>
                <a:cs typeface="Arial"/>
              </a:rPr>
              <a:t>to</a:t>
            </a:r>
            <a:r>
              <a:rPr sz="1800" spc="-105" dirty="0">
                <a:latin typeface="Arial"/>
                <a:cs typeface="Arial"/>
              </a:rPr>
              <a:t> </a:t>
            </a:r>
            <a:r>
              <a:rPr sz="1800" spc="-5" dirty="0">
                <a:latin typeface="Arial"/>
                <a:cs typeface="Arial"/>
              </a:rPr>
              <a:t>male</a:t>
            </a:r>
            <a:endParaRPr sz="1800" dirty="0">
              <a:latin typeface="Arial"/>
              <a:cs typeface="Arial"/>
            </a:endParaRPr>
          </a:p>
          <a:p>
            <a:pPr marL="1155700" lvl="1" indent="-228600">
              <a:spcBef>
                <a:spcPts val="380"/>
              </a:spcBef>
              <a:buChar char="•"/>
              <a:tabLst>
                <a:tab pos="1155065" algn="l"/>
                <a:tab pos="1155700" algn="l"/>
              </a:tabLst>
            </a:pPr>
            <a:r>
              <a:rPr sz="1800" spc="-5" dirty="0">
                <a:latin typeface="Arial"/>
                <a:cs typeface="Arial"/>
              </a:rPr>
              <a:t>Multiparity </a:t>
            </a:r>
            <a:r>
              <a:rPr sz="1800" spc="-5" dirty="0">
                <a:latin typeface="Wingdings"/>
                <a:cs typeface="Wingdings"/>
              </a:rPr>
              <a:t></a:t>
            </a:r>
            <a:r>
              <a:rPr sz="1800" spc="-5" dirty="0">
                <a:latin typeface="Times New Roman"/>
                <a:cs typeface="Times New Roman"/>
              </a:rPr>
              <a:t> </a:t>
            </a:r>
            <a:r>
              <a:rPr sz="1800" spc="-10" dirty="0">
                <a:latin typeface="Arial"/>
                <a:cs typeface="Arial"/>
              </a:rPr>
              <a:t>Maternal</a:t>
            </a:r>
            <a:r>
              <a:rPr sz="1800" spc="105" dirty="0">
                <a:latin typeface="Arial"/>
                <a:cs typeface="Arial"/>
              </a:rPr>
              <a:t> </a:t>
            </a:r>
            <a:r>
              <a:rPr sz="1800" spc="-10" dirty="0">
                <a:latin typeface="Arial"/>
                <a:cs typeface="Arial"/>
              </a:rPr>
              <a:t>allo-immunization</a:t>
            </a:r>
            <a:endParaRPr sz="1800" dirty="0">
              <a:latin typeface="Arial"/>
              <a:cs typeface="Arial"/>
            </a:endParaRPr>
          </a:p>
          <a:p>
            <a:pPr marL="355600" indent="-342900">
              <a:lnSpc>
                <a:spcPct val="130000"/>
              </a:lnSpc>
              <a:spcBef>
                <a:spcPts val="900"/>
              </a:spcBef>
              <a:buChar char="•"/>
              <a:tabLst>
                <a:tab pos="354965" algn="l"/>
                <a:tab pos="355600" algn="l"/>
              </a:tabLst>
            </a:pPr>
            <a:r>
              <a:rPr sz="2400" spc="-5" dirty="0">
                <a:latin typeface="Arial"/>
                <a:cs typeface="Arial"/>
              </a:rPr>
              <a:t>Age of donor and</a:t>
            </a:r>
            <a:r>
              <a:rPr sz="2400" spc="-45" dirty="0">
                <a:latin typeface="Arial"/>
                <a:cs typeface="Arial"/>
              </a:rPr>
              <a:t> </a:t>
            </a:r>
            <a:r>
              <a:rPr sz="2400" spc="-5" dirty="0">
                <a:latin typeface="Arial"/>
                <a:cs typeface="Arial"/>
              </a:rPr>
              <a:t>recipient</a:t>
            </a:r>
            <a:endParaRPr sz="2400" dirty="0">
              <a:latin typeface="Arial"/>
              <a:cs typeface="Arial"/>
            </a:endParaRPr>
          </a:p>
          <a:p>
            <a:pPr marL="355600" indent="-342900">
              <a:lnSpc>
                <a:spcPct val="130000"/>
              </a:lnSpc>
              <a:spcBef>
                <a:spcPts val="910"/>
              </a:spcBef>
              <a:buChar char="•"/>
              <a:tabLst>
                <a:tab pos="354965" algn="l"/>
                <a:tab pos="355600" algn="l"/>
              </a:tabLst>
            </a:pPr>
            <a:r>
              <a:rPr sz="2400" spc="-5" dirty="0">
                <a:latin typeface="Arial"/>
                <a:cs typeface="Arial"/>
              </a:rPr>
              <a:t>Intensity of conditioning</a:t>
            </a:r>
            <a:r>
              <a:rPr sz="2400" spc="-25" dirty="0">
                <a:latin typeface="Arial"/>
                <a:cs typeface="Arial"/>
              </a:rPr>
              <a:t> </a:t>
            </a:r>
            <a:r>
              <a:rPr sz="2400" spc="-5" dirty="0">
                <a:latin typeface="Arial"/>
                <a:cs typeface="Arial"/>
              </a:rPr>
              <a:t>regimen</a:t>
            </a:r>
            <a:endParaRPr sz="2400" dirty="0">
              <a:latin typeface="Arial"/>
              <a:cs typeface="Arial"/>
            </a:endParaRPr>
          </a:p>
          <a:p>
            <a:pPr marL="1155700" lvl="1" indent="-228600">
              <a:spcBef>
                <a:spcPts val="395"/>
              </a:spcBef>
              <a:buChar char="•"/>
              <a:tabLst>
                <a:tab pos="1155065" algn="l"/>
                <a:tab pos="1155700" algn="l"/>
              </a:tabLst>
            </a:pPr>
            <a:r>
              <a:rPr sz="1800" spc="-10" dirty="0">
                <a:latin typeface="Arial"/>
                <a:cs typeface="Arial"/>
              </a:rPr>
              <a:t>Reduce </a:t>
            </a:r>
            <a:r>
              <a:rPr sz="1800" spc="-5" dirty="0">
                <a:latin typeface="Arial"/>
                <a:cs typeface="Arial"/>
              </a:rPr>
              <a:t>intensity </a:t>
            </a:r>
            <a:r>
              <a:rPr sz="1800" dirty="0">
                <a:latin typeface="Arial"/>
                <a:cs typeface="Arial"/>
              </a:rPr>
              <a:t>vs. </a:t>
            </a:r>
            <a:r>
              <a:rPr sz="1800" spc="-10" dirty="0">
                <a:latin typeface="Arial"/>
                <a:cs typeface="Arial"/>
              </a:rPr>
              <a:t>myeloablative</a:t>
            </a:r>
            <a:endParaRPr sz="1800" dirty="0">
              <a:latin typeface="Arial"/>
              <a:cs typeface="Arial"/>
            </a:endParaRPr>
          </a:p>
          <a:p>
            <a:pPr marL="355600" indent="-342900">
              <a:lnSpc>
                <a:spcPct val="130000"/>
              </a:lnSpc>
              <a:spcBef>
                <a:spcPts val="900"/>
              </a:spcBef>
              <a:buChar char="•"/>
              <a:tabLst>
                <a:tab pos="354965" algn="l"/>
                <a:tab pos="355600" algn="l"/>
              </a:tabLst>
            </a:pPr>
            <a:r>
              <a:rPr sz="2400" spc="-5" dirty="0">
                <a:latin typeface="Arial"/>
                <a:cs typeface="Arial"/>
              </a:rPr>
              <a:t>Source of</a:t>
            </a:r>
            <a:r>
              <a:rPr sz="2400" spc="-80" dirty="0">
                <a:latin typeface="Arial"/>
                <a:cs typeface="Arial"/>
              </a:rPr>
              <a:t> </a:t>
            </a:r>
            <a:r>
              <a:rPr sz="2400" spc="-5" dirty="0" smtClean="0">
                <a:latin typeface="Arial"/>
                <a:cs typeface="Arial"/>
              </a:rPr>
              <a:t>graft</a:t>
            </a:r>
            <a:endParaRPr lang="tr-TR" sz="2400" spc="-5" dirty="0" smtClean="0">
              <a:latin typeface="Arial"/>
              <a:cs typeface="Arial"/>
            </a:endParaRPr>
          </a:p>
          <a:p>
            <a:pPr marL="1270000" lvl="3" indent="-342900">
              <a:spcBef>
                <a:spcPts val="900"/>
              </a:spcBef>
              <a:buFontTx/>
              <a:buChar char="•"/>
              <a:tabLst>
                <a:tab pos="354965" algn="l"/>
                <a:tab pos="355600" algn="l"/>
              </a:tabLst>
            </a:pPr>
            <a:r>
              <a:rPr lang="en-US" spc="-10" dirty="0" smtClean="0">
                <a:latin typeface="Arial"/>
                <a:cs typeface="Arial"/>
              </a:rPr>
              <a:t>Peripheral blood </a:t>
            </a:r>
            <a:r>
              <a:rPr lang="en-US" dirty="0" smtClean="0">
                <a:latin typeface="Arial"/>
                <a:cs typeface="Arial"/>
              </a:rPr>
              <a:t>vs. </a:t>
            </a:r>
            <a:r>
              <a:rPr lang="en-US" spc="-5" dirty="0" smtClean="0">
                <a:latin typeface="Arial"/>
                <a:cs typeface="Arial"/>
              </a:rPr>
              <a:t>marrow </a:t>
            </a:r>
            <a:r>
              <a:rPr lang="en-US" dirty="0" smtClean="0">
                <a:latin typeface="Arial"/>
                <a:cs typeface="Arial"/>
              </a:rPr>
              <a:t>vs.</a:t>
            </a:r>
            <a:r>
              <a:rPr lang="en-US" spc="35" dirty="0" smtClean="0">
                <a:latin typeface="Arial"/>
                <a:cs typeface="Arial"/>
              </a:rPr>
              <a:t> </a:t>
            </a:r>
            <a:r>
              <a:rPr lang="en-US" spc="-5" dirty="0" smtClean="0">
                <a:latin typeface="Arial"/>
                <a:cs typeface="Arial"/>
              </a:rPr>
              <a:t>cord</a:t>
            </a:r>
            <a:endParaRPr lang="tr-TR" sz="2400" spc="-5" dirty="0" smtClean="0">
              <a:latin typeface="Arial"/>
              <a:cs typeface="Arial"/>
            </a:endParaRPr>
          </a:p>
          <a:p>
            <a:pPr marL="355600" indent="-342900">
              <a:lnSpc>
                <a:spcPct val="130000"/>
              </a:lnSpc>
              <a:spcBef>
                <a:spcPts val="900"/>
              </a:spcBef>
              <a:buChar char="•"/>
              <a:tabLst>
                <a:tab pos="354965" algn="l"/>
                <a:tab pos="355600" algn="l"/>
              </a:tabLst>
            </a:pPr>
            <a:r>
              <a:rPr lang="tr-TR" sz="2400" spc="-5" dirty="0" smtClean="0">
                <a:latin typeface="Arial"/>
                <a:cs typeface="Arial"/>
              </a:rPr>
              <a:t>CMV seropositivity</a:t>
            </a:r>
            <a:endParaRPr sz="2400" dirty="0">
              <a:latin typeface="Arial"/>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6525895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1676400" y="1219200"/>
            <a:ext cx="7772400" cy="5257800"/>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8862907" y="6603366"/>
            <a:ext cx="3329093"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Flowers </a:t>
            </a:r>
            <a:r>
              <a:rPr sz="1600" b="1" i="1" spc="-5" dirty="0">
                <a:solidFill>
                  <a:srgbClr val="808080"/>
                </a:solidFill>
                <a:latin typeface="Arial"/>
                <a:cs typeface="Arial"/>
              </a:rPr>
              <a:t>et al, Blood,</a:t>
            </a:r>
            <a:r>
              <a:rPr sz="1600" b="1" i="1" spc="50" dirty="0">
                <a:solidFill>
                  <a:srgbClr val="808080"/>
                </a:solidFill>
                <a:latin typeface="Arial"/>
                <a:cs typeface="Arial"/>
              </a:rPr>
              <a:t> </a:t>
            </a:r>
            <a:r>
              <a:rPr sz="1600" b="1" i="1" spc="-35" dirty="0">
                <a:solidFill>
                  <a:srgbClr val="808080"/>
                </a:solidFill>
                <a:latin typeface="Arial"/>
                <a:cs typeface="Arial"/>
              </a:rPr>
              <a:t>2011</a:t>
            </a:r>
            <a:endParaRPr sz="1600" dirty="0">
              <a:latin typeface="Arial"/>
              <a:cs typeface="Arial"/>
            </a:endParaRPr>
          </a:p>
        </p:txBody>
      </p:sp>
      <p:sp>
        <p:nvSpPr>
          <p:cNvPr id="9" name="8 Metin kutusu"/>
          <p:cNvSpPr txBox="1"/>
          <p:nvPr/>
        </p:nvSpPr>
        <p:spPr>
          <a:xfrm>
            <a:off x="609600" y="533401"/>
            <a:ext cx="6502400" cy="584775"/>
          </a:xfrm>
          <a:prstGeom prst="rect">
            <a:avLst/>
          </a:prstGeom>
          <a:noFill/>
        </p:spPr>
        <p:txBody>
          <a:bodyPr wrap="square" rtlCol="0">
            <a:spAutoFit/>
          </a:bodyPr>
          <a:lstStyle/>
          <a:p>
            <a:r>
              <a:rPr lang="tr-TR" sz="3200" dirty="0" smtClean="0">
                <a:solidFill>
                  <a:srgbClr val="000000"/>
                </a:solidFill>
                <a:latin typeface="+mj-lt"/>
              </a:rPr>
              <a:t>Risk </a:t>
            </a:r>
            <a:r>
              <a:rPr lang="tr-TR" sz="3200" dirty="0" err="1" smtClean="0">
                <a:solidFill>
                  <a:srgbClr val="000000"/>
                </a:solidFill>
                <a:latin typeface="+mj-lt"/>
              </a:rPr>
              <a:t>factors</a:t>
            </a:r>
            <a:r>
              <a:rPr lang="tr-TR" sz="3200" dirty="0" smtClean="0">
                <a:solidFill>
                  <a:srgbClr val="000000"/>
                </a:solidFill>
                <a:latin typeface="+mj-lt"/>
              </a:rPr>
              <a:t> for</a:t>
            </a:r>
            <a:r>
              <a:rPr lang="tr-TR" sz="3200" spc="-125" dirty="0" smtClean="0">
                <a:solidFill>
                  <a:srgbClr val="000000"/>
                </a:solidFill>
                <a:latin typeface="+mj-lt"/>
              </a:rPr>
              <a:t> </a:t>
            </a:r>
            <a:r>
              <a:rPr lang="tr-TR" sz="3200" dirty="0" err="1" smtClean="0">
                <a:solidFill>
                  <a:srgbClr val="000000"/>
                </a:solidFill>
                <a:latin typeface="+mj-lt"/>
              </a:rPr>
              <a:t>aGvHD</a:t>
            </a:r>
            <a:endParaRPr lang="tr-TR" sz="3200" dirty="0">
              <a:latin typeface="+mj-lt"/>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type="title"/>
          </p:nvPr>
        </p:nvSpPr>
        <p:spPr>
          <a:xfrm>
            <a:off x="203200" y="914401"/>
            <a:ext cx="10972800" cy="492443"/>
          </a:xfrm>
          <a:prstGeom prst="rect">
            <a:avLst/>
          </a:prstGeom>
        </p:spPr>
        <p:txBody>
          <a:bodyPr vert="horz" wrap="square" lIns="0" tIns="0" rIns="0" bIns="0" rtlCol="0">
            <a:spAutoFit/>
          </a:bodyPr>
          <a:lstStyle/>
          <a:p>
            <a:pPr marL="268605">
              <a:lnSpc>
                <a:spcPct val="100000"/>
              </a:lnSpc>
            </a:pPr>
            <a:r>
              <a:rPr sz="3200" dirty="0">
                <a:solidFill>
                  <a:schemeClr val="accent6">
                    <a:lumMod val="50000"/>
                  </a:schemeClr>
                </a:solidFill>
              </a:rPr>
              <a:t>Acute GvHD: </a:t>
            </a:r>
            <a:r>
              <a:rPr sz="3200" spc="-5" dirty="0">
                <a:solidFill>
                  <a:schemeClr val="accent6">
                    <a:lumMod val="50000"/>
                  </a:schemeClr>
                </a:solidFill>
              </a:rPr>
              <a:t>Prevention and</a:t>
            </a:r>
            <a:r>
              <a:rPr sz="3200" spc="-60" dirty="0">
                <a:solidFill>
                  <a:schemeClr val="accent6">
                    <a:lumMod val="50000"/>
                  </a:schemeClr>
                </a:solidFill>
              </a:rPr>
              <a:t> </a:t>
            </a:r>
            <a:r>
              <a:rPr sz="3200" spc="-5" dirty="0">
                <a:solidFill>
                  <a:schemeClr val="accent6">
                    <a:lumMod val="50000"/>
                  </a:schemeClr>
                </a:solidFill>
              </a:rPr>
              <a:t>treatment</a:t>
            </a:r>
          </a:p>
        </p:txBody>
      </p:sp>
      <p:sp>
        <p:nvSpPr>
          <p:cNvPr id="4" name="object 66"/>
          <p:cNvSpPr txBox="1"/>
          <p:nvPr/>
        </p:nvSpPr>
        <p:spPr>
          <a:xfrm>
            <a:off x="508000" y="1600200"/>
            <a:ext cx="11316547" cy="4355038"/>
          </a:xfrm>
          <a:prstGeom prst="rect">
            <a:avLst/>
          </a:prstGeom>
        </p:spPr>
        <p:txBody>
          <a:bodyPr vert="horz" wrap="square" lIns="0" tIns="0" rIns="0" bIns="0" rtlCol="0">
            <a:spAutoFit/>
          </a:bodyPr>
          <a:lstStyle/>
          <a:p>
            <a:pPr marL="355600" indent="-342900">
              <a:lnSpc>
                <a:spcPct val="150000"/>
              </a:lnSpc>
              <a:buChar char="•"/>
              <a:tabLst>
                <a:tab pos="355600" algn="l"/>
                <a:tab pos="356235" algn="l"/>
              </a:tabLst>
            </a:pPr>
            <a:r>
              <a:rPr lang="tr-TR" b="1" spc="-5" dirty="0" err="1" smtClean="0">
                <a:solidFill>
                  <a:srgbClr val="C00000"/>
                </a:solidFill>
                <a:latin typeface="+mj-lt"/>
              </a:rPr>
              <a:t>Prophylaxis</a:t>
            </a:r>
            <a:r>
              <a:rPr lang="tr-TR" b="1" spc="-5" dirty="0" smtClean="0">
                <a:solidFill>
                  <a:srgbClr val="C00000"/>
                </a:solidFill>
                <a:latin typeface="+mj-lt"/>
              </a:rPr>
              <a:t> </a:t>
            </a:r>
            <a:r>
              <a:rPr b="1" spc="-10" dirty="0" smtClean="0">
                <a:solidFill>
                  <a:srgbClr val="C00000"/>
                </a:solidFill>
                <a:latin typeface="+mj-lt"/>
                <a:cs typeface="Arial"/>
              </a:rPr>
              <a:t>REGIMENS</a:t>
            </a:r>
            <a:r>
              <a:rPr b="1" spc="-10" dirty="0">
                <a:solidFill>
                  <a:srgbClr val="C00000"/>
                </a:solidFill>
                <a:latin typeface="+mj-lt"/>
                <a:cs typeface="Arial"/>
              </a:rPr>
              <a:t>:</a:t>
            </a:r>
            <a:endParaRPr b="1" dirty="0">
              <a:solidFill>
                <a:srgbClr val="C00000"/>
              </a:solidFill>
              <a:latin typeface="+mj-lt"/>
              <a:cs typeface="Arial"/>
            </a:endParaRPr>
          </a:p>
          <a:p>
            <a:pPr marL="756285" lvl="1" indent="-286385">
              <a:lnSpc>
                <a:spcPct val="150000"/>
              </a:lnSpc>
              <a:buChar char="•"/>
              <a:tabLst>
                <a:tab pos="756285" algn="l"/>
                <a:tab pos="756920" algn="l"/>
              </a:tabLst>
            </a:pPr>
            <a:r>
              <a:rPr spc="-5" dirty="0">
                <a:latin typeface="+mj-lt"/>
                <a:cs typeface="Arial"/>
              </a:rPr>
              <a:t>Calcineurin inhibitor </a:t>
            </a:r>
            <a:r>
              <a:rPr spc="-5" dirty="0" smtClean="0">
                <a:latin typeface="+mj-lt"/>
                <a:cs typeface="Arial"/>
              </a:rPr>
              <a:t>(</a:t>
            </a:r>
            <a:r>
              <a:rPr lang="tr-TR" spc="-5" dirty="0" err="1" smtClean="0">
                <a:latin typeface="+mj-lt"/>
                <a:cs typeface="Arial"/>
              </a:rPr>
              <a:t>Cyclosporine</a:t>
            </a:r>
            <a:r>
              <a:rPr lang="tr-TR" spc="-5" dirty="0" smtClean="0">
                <a:latin typeface="+mj-lt"/>
                <a:cs typeface="Arial"/>
              </a:rPr>
              <a:t>/</a:t>
            </a:r>
            <a:r>
              <a:rPr spc="-5" dirty="0" err="1" smtClean="0">
                <a:latin typeface="+mj-lt"/>
                <a:cs typeface="Arial"/>
              </a:rPr>
              <a:t>Tacrolimus</a:t>
            </a:r>
            <a:r>
              <a:rPr spc="-5" dirty="0" smtClean="0">
                <a:latin typeface="+mj-lt"/>
                <a:cs typeface="Arial"/>
              </a:rPr>
              <a:t>) </a:t>
            </a:r>
            <a:r>
              <a:rPr spc="-5" dirty="0">
                <a:latin typeface="+mj-lt"/>
                <a:cs typeface="Arial"/>
              </a:rPr>
              <a:t>+</a:t>
            </a:r>
            <a:r>
              <a:rPr spc="85" dirty="0">
                <a:latin typeface="+mj-lt"/>
                <a:cs typeface="Arial"/>
              </a:rPr>
              <a:t> </a:t>
            </a:r>
            <a:r>
              <a:rPr spc="-5" dirty="0">
                <a:latin typeface="+mj-lt"/>
                <a:cs typeface="Arial"/>
              </a:rPr>
              <a:t>MTX</a:t>
            </a:r>
            <a:endParaRPr dirty="0">
              <a:latin typeface="+mj-lt"/>
              <a:cs typeface="Arial"/>
            </a:endParaRPr>
          </a:p>
          <a:p>
            <a:pPr marL="756920" lvl="1" indent="-286385">
              <a:lnSpc>
                <a:spcPct val="150000"/>
              </a:lnSpc>
              <a:spcBef>
                <a:spcPts val="1200"/>
              </a:spcBef>
              <a:buChar char="•"/>
              <a:tabLst>
                <a:tab pos="756920" algn="l"/>
                <a:tab pos="757555" algn="l"/>
              </a:tabLst>
            </a:pPr>
            <a:r>
              <a:rPr spc="-5" dirty="0">
                <a:latin typeface="+mj-lt"/>
                <a:cs typeface="Arial"/>
              </a:rPr>
              <a:t>Tacrolimus + Sirolimus is another frequently used</a:t>
            </a:r>
            <a:r>
              <a:rPr spc="130" dirty="0">
                <a:latin typeface="+mj-lt"/>
                <a:cs typeface="Arial"/>
              </a:rPr>
              <a:t> </a:t>
            </a:r>
            <a:r>
              <a:rPr spc="-5" dirty="0">
                <a:latin typeface="+mj-lt"/>
                <a:cs typeface="Arial"/>
              </a:rPr>
              <a:t>combination</a:t>
            </a:r>
            <a:endParaRPr dirty="0">
              <a:latin typeface="+mj-lt"/>
              <a:cs typeface="Arial"/>
            </a:endParaRPr>
          </a:p>
          <a:p>
            <a:pPr marL="1612900" lvl="2" indent="-228600">
              <a:lnSpc>
                <a:spcPct val="150000"/>
              </a:lnSpc>
              <a:spcBef>
                <a:spcPts val="15"/>
              </a:spcBef>
              <a:buChar char="•"/>
              <a:tabLst>
                <a:tab pos="1612265" algn="l"/>
                <a:tab pos="1612900" algn="l"/>
              </a:tabLst>
            </a:pPr>
            <a:r>
              <a:rPr spc="-10" dirty="0">
                <a:latin typeface="+mj-lt"/>
                <a:cs typeface="Arial"/>
              </a:rPr>
              <a:t>Randomized </a:t>
            </a:r>
            <a:r>
              <a:rPr spc="-5" dirty="0">
                <a:latin typeface="+mj-lt"/>
                <a:cs typeface="Arial"/>
              </a:rPr>
              <a:t>study </a:t>
            </a:r>
            <a:r>
              <a:rPr spc="-15" dirty="0">
                <a:latin typeface="+mj-lt"/>
                <a:cs typeface="Arial"/>
              </a:rPr>
              <a:t>showed </a:t>
            </a:r>
            <a:r>
              <a:rPr spc="-10" dirty="0">
                <a:latin typeface="+mj-lt"/>
                <a:cs typeface="Arial"/>
              </a:rPr>
              <a:t>comparable </a:t>
            </a:r>
            <a:r>
              <a:rPr spc="-5" dirty="0">
                <a:latin typeface="+mj-lt"/>
                <a:cs typeface="Arial"/>
              </a:rPr>
              <a:t>efficacy </a:t>
            </a:r>
            <a:r>
              <a:rPr dirty="0">
                <a:latin typeface="+mj-lt"/>
                <a:cs typeface="Arial"/>
              </a:rPr>
              <a:t>to</a:t>
            </a:r>
            <a:r>
              <a:rPr spc="180" dirty="0">
                <a:latin typeface="+mj-lt"/>
                <a:cs typeface="Arial"/>
              </a:rPr>
              <a:t> </a:t>
            </a:r>
            <a:r>
              <a:rPr spc="-5" dirty="0">
                <a:latin typeface="+mj-lt"/>
                <a:cs typeface="Arial"/>
              </a:rPr>
              <a:t>Tacro/Siro</a:t>
            </a:r>
            <a:endParaRPr dirty="0">
              <a:latin typeface="+mj-lt"/>
              <a:cs typeface="Arial"/>
            </a:endParaRPr>
          </a:p>
          <a:p>
            <a:pPr marL="756285" lvl="1" indent="-286385">
              <a:lnSpc>
                <a:spcPct val="150000"/>
              </a:lnSpc>
              <a:spcBef>
                <a:spcPts val="1185"/>
              </a:spcBef>
              <a:buChar char="•"/>
              <a:tabLst>
                <a:tab pos="755650" algn="l"/>
                <a:tab pos="756920" algn="l"/>
              </a:tabLst>
            </a:pPr>
            <a:r>
              <a:rPr spc="-5" dirty="0">
                <a:latin typeface="+mj-lt"/>
                <a:cs typeface="Arial"/>
              </a:rPr>
              <a:t>Cellcept-based</a:t>
            </a:r>
            <a:r>
              <a:rPr spc="-50" dirty="0">
                <a:latin typeface="+mj-lt"/>
                <a:cs typeface="Arial"/>
              </a:rPr>
              <a:t> </a:t>
            </a:r>
            <a:r>
              <a:rPr spc="-5" dirty="0">
                <a:latin typeface="+mj-lt"/>
                <a:cs typeface="Arial"/>
              </a:rPr>
              <a:t>regimen</a:t>
            </a:r>
            <a:endParaRPr dirty="0">
              <a:latin typeface="+mj-lt"/>
              <a:cs typeface="Arial"/>
            </a:endParaRPr>
          </a:p>
          <a:p>
            <a:pPr marL="756285" lvl="1" indent="-286385">
              <a:lnSpc>
                <a:spcPct val="150000"/>
              </a:lnSpc>
              <a:spcBef>
                <a:spcPts val="1200"/>
              </a:spcBef>
              <a:buChar char="•"/>
              <a:tabLst>
                <a:tab pos="755650" algn="l"/>
                <a:tab pos="756920" algn="l"/>
              </a:tabLst>
            </a:pPr>
            <a:r>
              <a:rPr spc="-5" dirty="0">
                <a:latin typeface="+mj-lt"/>
                <a:cs typeface="Arial"/>
              </a:rPr>
              <a:t>Post-transplant</a:t>
            </a:r>
            <a:r>
              <a:rPr spc="-25" dirty="0">
                <a:latin typeface="+mj-lt"/>
                <a:cs typeface="Arial"/>
              </a:rPr>
              <a:t> </a:t>
            </a:r>
            <a:r>
              <a:rPr spc="-10" dirty="0">
                <a:latin typeface="+mj-lt"/>
                <a:cs typeface="Arial"/>
              </a:rPr>
              <a:t>Cytoxan</a:t>
            </a:r>
            <a:endParaRPr dirty="0">
              <a:latin typeface="+mj-lt"/>
              <a:cs typeface="Arial"/>
            </a:endParaRPr>
          </a:p>
          <a:p>
            <a:pPr marL="1612900" lvl="2" indent="-228600">
              <a:lnSpc>
                <a:spcPct val="150000"/>
              </a:lnSpc>
              <a:spcBef>
                <a:spcPts val="15"/>
              </a:spcBef>
              <a:buChar char="•"/>
              <a:tabLst>
                <a:tab pos="1612265" algn="l"/>
                <a:tab pos="1612900" algn="l"/>
              </a:tabLst>
            </a:pPr>
            <a:r>
              <a:rPr spc="-10" dirty="0">
                <a:latin typeface="+mj-lt"/>
                <a:cs typeface="Arial"/>
              </a:rPr>
              <a:t>Unique </a:t>
            </a:r>
            <a:r>
              <a:rPr spc="-5" dirty="0">
                <a:latin typeface="+mj-lt"/>
                <a:cs typeface="Arial"/>
              </a:rPr>
              <a:t>for </a:t>
            </a:r>
            <a:r>
              <a:rPr spc="-10" dirty="0">
                <a:latin typeface="+mj-lt"/>
                <a:cs typeface="Arial"/>
              </a:rPr>
              <a:t>haploidentical</a:t>
            </a:r>
            <a:r>
              <a:rPr spc="30" dirty="0">
                <a:latin typeface="+mj-lt"/>
                <a:cs typeface="Arial"/>
              </a:rPr>
              <a:t> </a:t>
            </a:r>
            <a:r>
              <a:rPr spc="-5" dirty="0">
                <a:latin typeface="+mj-lt"/>
                <a:cs typeface="Arial"/>
              </a:rPr>
              <a:t>HCT</a:t>
            </a:r>
            <a:endParaRPr dirty="0">
              <a:latin typeface="+mj-lt"/>
              <a:cs typeface="Arial"/>
            </a:endParaRPr>
          </a:p>
          <a:p>
            <a:pPr marL="756285" lvl="1" indent="-286385">
              <a:lnSpc>
                <a:spcPct val="150000"/>
              </a:lnSpc>
              <a:spcBef>
                <a:spcPts val="1185"/>
              </a:spcBef>
              <a:buChar char="•"/>
              <a:tabLst>
                <a:tab pos="755650" algn="l"/>
                <a:tab pos="756920" algn="l"/>
              </a:tabLst>
            </a:pPr>
            <a:r>
              <a:rPr spc="-5" dirty="0">
                <a:latin typeface="+mj-lt"/>
                <a:cs typeface="Arial"/>
              </a:rPr>
              <a:t>The addition of mini-dose </a:t>
            </a:r>
            <a:r>
              <a:rPr spc="-5" dirty="0" smtClean="0">
                <a:latin typeface="+mj-lt"/>
                <a:cs typeface="Arial"/>
              </a:rPr>
              <a:t>ATG </a:t>
            </a:r>
            <a:r>
              <a:rPr spc="-5" dirty="0">
                <a:latin typeface="+mj-lt"/>
                <a:cs typeface="Arial"/>
              </a:rPr>
              <a:t>&amp;</a:t>
            </a:r>
            <a:r>
              <a:rPr spc="80" dirty="0">
                <a:latin typeface="+mj-lt"/>
                <a:cs typeface="Arial"/>
              </a:rPr>
              <a:t> </a:t>
            </a:r>
            <a:r>
              <a:rPr spc="-5" dirty="0" err="1" smtClean="0">
                <a:latin typeface="+mj-lt"/>
                <a:cs typeface="Arial"/>
              </a:rPr>
              <a:t>Velcade</a:t>
            </a:r>
            <a:r>
              <a:rPr lang="tr-TR" spc="-5" dirty="0" smtClean="0">
                <a:latin typeface="+mj-lt"/>
                <a:cs typeface="Arial"/>
              </a:rPr>
              <a:t> &amp; </a:t>
            </a:r>
            <a:r>
              <a:rPr lang="tr-TR" spc="-10" dirty="0" smtClean="0">
                <a:latin typeface="+mj-lt"/>
                <a:cs typeface="Arial"/>
              </a:rPr>
              <a:t>MTX, </a:t>
            </a:r>
            <a:endParaRPr dirty="0">
              <a:latin typeface="+mj-lt"/>
              <a:cs typeface="Arial"/>
            </a:endParaRPr>
          </a:p>
          <a:p>
            <a:pPr marL="1612900" lvl="2" indent="-228600">
              <a:lnSpc>
                <a:spcPct val="150000"/>
              </a:lnSpc>
              <a:spcBef>
                <a:spcPts val="15"/>
              </a:spcBef>
              <a:buChar char="•"/>
              <a:tabLst>
                <a:tab pos="1612265" algn="l"/>
                <a:tab pos="1612900" algn="l"/>
              </a:tabLst>
            </a:pPr>
            <a:r>
              <a:rPr spc="-5" dirty="0">
                <a:latin typeface="+mj-lt"/>
                <a:cs typeface="Arial"/>
              </a:rPr>
              <a:t>Mismatch cases </a:t>
            </a:r>
            <a:r>
              <a:rPr spc="-15" dirty="0">
                <a:latin typeface="+mj-lt"/>
                <a:cs typeface="Arial"/>
              </a:rPr>
              <a:t>with lower </a:t>
            </a:r>
            <a:r>
              <a:rPr spc="-10" dirty="0">
                <a:latin typeface="+mj-lt"/>
                <a:cs typeface="Arial"/>
              </a:rPr>
              <a:t>likelihood </a:t>
            </a:r>
            <a:r>
              <a:rPr spc="-5" dirty="0">
                <a:latin typeface="+mj-lt"/>
                <a:cs typeface="Arial"/>
              </a:rPr>
              <a:t>of</a:t>
            </a:r>
            <a:r>
              <a:rPr spc="180" dirty="0">
                <a:latin typeface="+mj-lt"/>
                <a:cs typeface="Arial"/>
              </a:rPr>
              <a:t> </a:t>
            </a:r>
            <a:r>
              <a:rPr spc="-10" dirty="0" smtClean="0">
                <a:latin typeface="+mj-lt"/>
                <a:cs typeface="Arial"/>
              </a:rPr>
              <a:t>relapse</a:t>
            </a:r>
            <a:endParaRPr dirty="0">
              <a:latin typeface="+mj-lt"/>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685800"/>
            <a:ext cx="10972800" cy="947439"/>
          </a:xfrm>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5" name="object 5"/>
          <p:cNvSpPr/>
          <p:nvPr/>
        </p:nvSpPr>
        <p:spPr>
          <a:xfrm>
            <a:off x="1320800" y="2667001"/>
            <a:ext cx="8144933" cy="3621087"/>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9245601" y="6400800"/>
            <a:ext cx="2334260" cy="215444"/>
          </a:xfrm>
          <a:prstGeom prst="rect">
            <a:avLst/>
          </a:prstGeom>
        </p:spPr>
        <p:txBody>
          <a:bodyPr vert="horz" wrap="square" lIns="0" tIns="0" rIns="0" bIns="0" rtlCol="0">
            <a:spAutoFit/>
          </a:bodyPr>
          <a:lstStyle/>
          <a:p>
            <a:pPr marL="12700">
              <a:lnSpc>
                <a:spcPct val="100000"/>
              </a:lnSpc>
            </a:pPr>
            <a:r>
              <a:rPr sz="1400" b="1" spc="-20" dirty="0">
                <a:solidFill>
                  <a:srgbClr val="808080"/>
                </a:solidFill>
                <a:latin typeface="Arial"/>
                <a:cs typeface="Arial"/>
              </a:rPr>
              <a:t>Hoyt </a:t>
            </a:r>
            <a:r>
              <a:rPr sz="1400" b="1" dirty="0">
                <a:solidFill>
                  <a:srgbClr val="808080"/>
                </a:solidFill>
                <a:latin typeface="Arial"/>
                <a:cs typeface="Arial"/>
              </a:rPr>
              <a:t>et al, BMT</a:t>
            </a:r>
            <a:r>
              <a:rPr sz="1400" b="1" spc="-65" dirty="0">
                <a:solidFill>
                  <a:srgbClr val="808080"/>
                </a:solidFill>
                <a:latin typeface="Arial"/>
                <a:cs typeface="Arial"/>
              </a:rPr>
              <a:t> </a:t>
            </a:r>
            <a:r>
              <a:rPr sz="1400" b="1" dirty="0">
                <a:solidFill>
                  <a:srgbClr val="808080"/>
                </a:solidFill>
                <a:latin typeface="Arial"/>
                <a:cs typeface="Arial"/>
              </a:rPr>
              <a:t>2008</a:t>
            </a:r>
            <a:endParaRPr sz="1400" dirty="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533400"/>
            <a:ext cx="10972800" cy="615553"/>
          </a:xfrm>
          <a:prstGeom prst="rect">
            <a:avLst/>
          </a:prstGeom>
        </p:spPr>
        <p:txBody>
          <a:bodyPr vert="horz" wrap="square" lIns="0" tIns="0" rIns="0" bIns="0" rtlCol="0">
            <a:spAutoFit/>
          </a:bodyPr>
          <a:lstStyle/>
          <a:p>
            <a:pPr marL="1576705">
              <a:lnSpc>
                <a:spcPct val="100000"/>
              </a:lnSpc>
            </a:pPr>
            <a:r>
              <a:rPr dirty="0"/>
              <a:t>Acute GvHD:</a:t>
            </a:r>
            <a:r>
              <a:rPr spc="-75" dirty="0"/>
              <a:t> </a:t>
            </a:r>
            <a:r>
              <a:rPr spc="-5" dirty="0"/>
              <a:t>Prevention</a:t>
            </a:r>
          </a:p>
        </p:txBody>
      </p:sp>
      <p:sp>
        <p:nvSpPr>
          <p:cNvPr id="3" name="object 3"/>
          <p:cNvSpPr txBox="1"/>
          <p:nvPr/>
        </p:nvSpPr>
        <p:spPr>
          <a:xfrm>
            <a:off x="1422400" y="1524001"/>
            <a:ext cx="9384453" cy="520065"/>
          </a:xfrm>
          <a:prstGeom prst="rect">
            <a:avLst/>
          </a:prstGeom>
        </p:spPr>
        <p:txBody>
          <a:bodyPr vert="horz" wrap="square" lIns="0" tIns="0" rIns="0" bIns="0" rtlCol="0">
            <a:spAutoFit/>
          </a:bodyPr>
          <a:lstStyle/>
          <a:p>
            <a:pPr algn="ctr">
              <a:lnSpc>
                <a:spcPct val="100000"/>
              </a:lnSpc>
            </a:pPr>
            <a:r>
              <a:rPr sz="2000" dirty="0">
                <a:solidFill>
                  <a:srgbClr val="6F2F9F"/>
                </a:solidFill>
                <a:latin typeface="Arial"/>
                <a:cs typeface="Arial"/>
              </a:rPr>
              <a:t>Phase </a:t>
            </a:r>
            <a:r>
              <a:rPr sz="2000" spc="-5" dirty="0">
                <a:solidFill>
                  <a:srgbClr val="6F2F9F"/>
                </a:solidFill>
                <a:latin typeface="Arial"/>
                <a:cs typeface="Arial"/>
              </a:rPr>
              <a:t>III </a:t>
            </a:r>
            <a:r>
              <a:rPr sz="2000" dirty="0">
                <a:solidFill>
                  <a:srgbClr val="6F2F9F"/>
                </a:solidFill>
                <a:latin typeface="Arial"/>
                <a:cs typeface="Arial"/>
              </a:rPr>
              <a:t>trial </a:t>
            </a:r>
            <a:r>
              <a:rPr sz="2000" spc="5" dirty="0">
                <a:solidFill>
                  <a:srgbClr val="6F2F9F"/>
                </a:solidFill>
                <a:latin typeface="Arial"/>
                <a:cs typeface="Arial"/>
              </a:rPr>
              <a:t>CsA </a:t>
            </a:r>
            <a:r>
              <a:rPr sz="2000" dirty="0">
                <a:solidFill>
                  <a:srgbClr val="6F2F9F"/>
                </a:solidFill>
                <a:latin typeface="Arial"/>
                <a:cs typeface="Arial"/>
              </a:rPr>
              <a:t>+ MTX / FK506 + MTX in sibling</a:t>
            </a:r>
            <a:r>
              <a:rPr sz="2000" spc="-160" dirty="0">
                <a:solidFill>
                  <a:srgbClr val="6F2F9F"/>
                </a:solidFill>
                <a:latin typeface="Arial"/>
                <a:cs typeface="Arial"/>
              </a:rPr>
              <a:t> </a:t>
            </a:r>
            <a:r>
              <a:rPr sz="2000" dirty="0">
                <a:solidFill>
                  <a:srgbClr val="6F2F9F"/>
                </a:solidFill>
                <a:latin typeface="Arial"/>
                <a:cs typeface="Arial"/>
              </a:rPr>
              <a:t>transplants</a:t>
            </a:r>
            <a:endParaRPr sz="2000" dirty="0">
              <a:latin typeface="Arial"/>
              <a:cs typeface="Arial"/>
            </a:endParaRPr>
          </a:p>
          <a:p>
            <a:pPr marL="3175" algn="ctr">
              <a:lnSpc>
                <a:spcPct val="100000"/>
              </a:lnSpc>
              <a:spcBef>
                <a:spcPts val="10"/>
              </a:spcBef>
            </a:pPr>
            <a:r>
              <a:rPr sz="1400" spc="-5" dirty="0">
                <a:solidFill>
                  <a:srgbClr val="6F2F9F"/>
                </a:solidFill>
                <a:latin typeface="Arial"/>
                <a:cs typeface="Arial"/>
              </a:rPr>
              <a:t>Ratanatharathorn </a:t>
            </a:r>
            <a:r>
              <a:rPr sz="1400" dirty="0">
                <a:solidFill>
                  <a:srgbClr val="6F2F9F"/>
                </a:solidFill>
                <a:latin typeface="Arial"/>
                <a:cs typeface="Arial"/>
              </a:rPr>
              <a:t>et al Blood</a:t>
            </a:r>
            <a:r>
              <a:rPr sz="1400" spc="-95" dirty="0">
                <a:solidFill>
                  <a:srgbClr val="6F2F9F"/>
                </a:solidFill>
                <a:latin typeface="Arial"/>
                <a:cs typeface="Arial"/>
              </a:rPr>
              <a:t> </a:t>
            </a:r>
            <a:r>
              <a:rPr sz="1400" dirty="0">
                <a:solidFill>
                  <a:srgbClr val="6F2F9F"/>
                </a:solidFill>
                <a:latin typeface="Arial"/>
                <a:cs typeface="Arial"/>
              </a:rPr>
              <a:t>1998</a:t>
            </a:r>
            <a:endParaRPr sz="1400" dirty="0">
              <a:latin typeface="Arial"/>
              <a:cs typeface="Arial"/>
            </a:endParaRPr>
          </a:p>
        </p:txBody>
      </p:sp>
      <p:sp>
        <p:nvSpPr>
          <p:cNvPr id="6" name="object 6"/>
          <p:cNvSpPr/>
          <p:nvPr/>
        </p:nvSpPr>
        <p:spPr>
          <a:xfrm>
            <a:off x="1066800" y="2057400"/>
            <a:ext cx="9423400" cy="4526026"/>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914400" y="2022412"/>
            <a:ext cx="10674349" cy="1510542"/>
          </a:xfrm>
          <a:prstGeom prst="rect">
            <a:avLst/>
          </a:prstGeom>
          <a:ln w="9525">
            <a:solidFill>
              <a:srgbClr val="336699"/>
            </a:solidFill>
          </a:ln>
        </p:spPr>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spcBef>
                <a:spcPts val="5"/>
              </a:spcBef>
            </a:pPr>
            <a:endParaRPr sz="2200" dirty="0">
              <a:latin typeface="Times New Roman"/>
              <a:cs typeface="Times New Roman"/>
            </a:endParaRPr>
          </a:p>
          <a:p>
            <a:pPr marL="4405630" marR="1274445" indent="1013460">
              <a:lnSpc>
                <a:spcPct val="375800"/>
              </a:lnSpc>
            </a:pPr>
            <a:r>
              <a:rPr sz="1600" b="1" spc="-10" dirty="0">
                <a:solidFill>
                  <a:srgbClr val="808080"/>
                </a:solidFill>
                <a:latin typeface="Arial"/>
                <a:cs typeface="Arial"/>
              </a:rPr>
              <a:t>CsA/MTX </a:t>
            </a:r>
            <a:r>
              <a:rPr sz="1600" b="1" spc="-5" dirty="0">
                <a:solidFill>
                  <a:srgbClr val="808080"/>
                </a:solidFill>
                <a:latin typeface="Arial"/>
                <a:cs typeface="Arial"/>
              </a:rPr>
              <a:t>n=165  FK506/MTX</a:t>
            </a:r>
            <a:r>
              <a:rPr sz="1600" b="1" spc="-60" dirty="0">
                <a:solidFill>
                  <a:srgbClr val="808080"/>
                </a:solidFill>
                <a:latin typeface="Arial"/>
                <a:cs typeface="Arial"/>
              </a:rPr>
              <a:t> </a:t>
            </a:r>
            <a:r>
              <a:rPr sz="1600" b="1" spc="-5" dirty="0">
                <a:solidFill>
                  <a:srgbClr val="808080"/>
                </a:solidFill>
                <a:latin typeface="Arial"/>
                <a:cs typeface="Arial"/>
              </a:rPr>
              <a:t>n=164</a:t>
            </a:r>
            <a:endParaRPr sz="1600" dirty="0">
              <a:latin typeface="Arial"/>
              <a:cs typeface="Arial"/>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81001"/>
            <a:ext cx="10972800" cy="762773"/>
          </a:xfrm>
          <a:prstGeom prst="rect">
            <a:avLst/>
          </a:prstGeom>
        </p:spPr>
        <p:txBody>
          <a:bodyPr vert="horz" wrap="square" lIns="0" tIns="328676" rIns="0" bIns="0" rtlCol="0">
            <a:spAutoFit/>
          </a:bodyPr>
          <a:lstStyle/>
          <a:p>
            <a:pPr marL="643255">
              <a:lnSpc>
                <a:spcPct val="100000"/>
              </a:lnSpc>
            </a:pPr>
            <a:r>
              <a:rPr sz="2800" dirty="0"/>
              <a:t>Acute GvHD: </a:t>
            </a:r>
            <a:r>
              <a:rPr sz="2800" spc="-5" dirty="0"/>
              <a:t>Unrelated</a:t>
            </a:r>
            <a:r>
              <a:rPr sz="2800" spc="-70" dirty="0"/>
              <a:t> </a:t>
            </a:r>
            <a:r>
              <a:rPr sz="2800" spc="-5" dirty="0"/>
              <a:t>transplants</a:t>
            </a:r>
          </a:p>
        </p:txBody>
      </p:sp>
      <p:sp>
        <p:nvSpPr>
          <p:cNvPr id="4" name="object 4"/>
          <p:cNvSpPr/>
          <p:nvPr/>
        </p:nvSpPr>
        <p:spPr>
          <a:xfrm>
            <a:off x="0" y="6165850"/>
            <a:ext cx="12192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6311054" y="5877966"/>
            <a:ext cx="5168053" cy="215444"/>
          </a:xfrm>
          <a:prstGeom prst="rect">
            <a:avLst/>
          </a:prstGeom>
        </p:spPr>
        <p:txBody>
          <a:bodyPr vert="horz" wrap="square" lIns="0" tIns="0" rIns="0" bIns="0" rtlCol="0">
            <a:spAutoFit/>
          </a:bodyPr>
          <a:lstStyle/>
          <a:p>
            <a:pPr marL="12700">
              <a:lnSpc>
                <a:spcPct val="100000"/>
              </a:lnSpc>
            </a:pPr>
            <a:r>
              <a:rPr sz="1400" b="1" spc="-5" dirty="0">
                <a:solidFill>
                  <a:srgbClr val="808080"/>
                </a:solidFill>
                <a:latin typeface="Arial"/>
                <a:cs typeface="Arial"/>
              </a:rPr>
              <a:t>Finke </a:t>
            </a:r>
            <a:r>
              <a:rPr sz="1400" b="1" dirty="0">
                <a:solidFill>
                  <a:srgbClr val="808080"/>
                </a:solidFill>
                <a:latin typeface="Arial"/>
                <a:cs typeface="Arial"/>
              </a:rPr>
              <a:t>et al, </a:t>
            </a:r>
            <a:r>
              <a:rPr sz="1400" b="1" spc="-5" dirty="0">
                <a:solidFill>
                  <a:srgbClr val="808080"/>
                </a:solidFill>
                <a:latin typeface="Arial"/>
                <a:cs typeface="Arial"/>
              </a:rPr>
              <a:t>Lancet Oncology </a:t>
            </a:r>
            <a:r>
              <a:rPr sz="1400" b="1" dirty="0">
                <a:solidFill>
                  <a:srgbClr val="808080"/>
                </a:solidFill>
                <a:latin typeface="Arial"/>
                <a:cs typeface="Arial"/>
              </a:rPr>
              <a:t>2009 10:</a:t>
            </a:r>
            <a:r>
              <a:rPr sz="1400" b="1" spc="-170" dirty="0">
                <a:solidFill>
                  <a:srgbClr val="808080"/>
                </a:solidFill>
                <a:latin typeface="Arial"/>
                <a:cs typeface="Arial"/>
              </a:rPr>
              <a:t> </a:t>
            </a:r>
            <a:r>
              <a:rPr sz="1400" b="1" dirty="0">
                <a:solidFill>
                  <a:srgbClr val="808080"/>
                </a:solidFill>
                <a:latin typeface="Arial"/>
                <a:cs typeface="Arial"/>
              </a:rPr>
              <a:t>855-864</a:t>
            </a:r>
            <a:endParaRPr sz="1400">
              <a:latin typeface="Arial"/>
              <a:cs typeface="Arial"/>
            </a:endParaRPr>
          </a:p>
        </p:txBody>
      </p:sp>
      <p:sp>
        <p:nvSpPr>
          <p:cNvPr id="7" name="object 7"/>
          <p:cNvSpPr txBox="1">
            <a:spLocks noGrp="1"/>
          </p:cNvSpPr>
          <p:nvPr>
            <p:ph type="ftr" sz="quarter" idx="4294967295"/>
          </p:nvPr>
        </p:nvSpPr>
        <p:spPr>
          <a:xfrm>
            <a:off x="1855724" y="6380331"/>
            <a:ext cx="9549553"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graphicFrame>
        <p:nvGraphicFramePr>
          <p:cNvPr id="6" name="object 6"/>
          <p:cNvGraphicFramePr>
            <a:graphicFrameLocks noGrp="1"/>
          </p:cNvGraphicFramePr>
          <p:nvPr/>
        </p:nvGraphicFramePr>
        <p:xfrm>
          <a:off x="812801" y="1371600"/>
          <a:ext cx="10528297" cy="4390958"/>
        </p:xfrm>
        <a:graphic>
          <a:graphicData uri="http://schemas.openxmlformats.org/drawingml/2006/table">
            <a:tbl>
              <a:tblPr firstRow="1" bandRow="1">
                <a:tableStyleId>{2D5ABB26-0587-4C30-8999-92F81FD0307C}</a:tableStyleId>
              </a:tblPr>
              <a:tblGrid>
                <a:gridCol w="2431457"/>
                <a:gridCol w="3509432"/>
                <a:gridCol w="2757423"/>
                <a:gridCol w="1829985"/>
              </a:tblGrid>
              <a:tr h="639952">
                <a:tc>
                  <a:txBody>
                    <a:bodyPr/>
                    <a:lstStyle/>
                    <a:p>
                      <a:pPr marL="85090">
                        <a:lnSpc>
                          <a:spcPct val="100000"/>
                        </a:lnSpc>
                        <a:spcBef>
                          <a:spcPts val="265"/>
                        </a:spcBef>
                      </a:pPr>
                      <a:r>
                        <a:rPr sz="1800" b="1" spc="-5" dirty="0">
                          <a:solidFill>
                            <a:srgbClr val="001F5F"/>
                          </a:solidFill>
                          <a:latin typeface="Arial"/>
                          <a:cs typeface="Arial"/>
                        </a:rPr>
                        <a:t>Parameter</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969644" marR="387985" indent="-571500">
                        <a:lnSpc>
                          <a:spcPct val="100000"/>
                        </a:lnSpc>
                        <a:spcBef>
                          <a:spcPts val="265"/>
                        </a:spcBef>
                      </a:pPr>
                      <a:r>
                        <a:rPr sz="1800" b="1" spc="-20" dirty="0">
                          <a:solidFill>
                            <a:srgbClr val="001F5F"/>
                          </a:solidFill>
                          <a:latin typeface="Arial"/>
                          <a:cs typeface="Arial"/>
                        </a:rPr>
                        <a:t>CsA-MTX-</a:t>
                      </a:r>
                      <a:r>
                        <a:rPr sz="1800" b="1" spc="-20" dirty="0">
                          <a:solidFill>
                            <a:srgbClr val="C00000"/>
                          </a:solidFill>
                          <a:latin typeface="Arial"/>
                          <a:cs typeface="Arial"/>
                        </a:rPr>
                        <a:t>ATG</a:t>
                      </a:r>
                      <a:r>
                        <a:rPr sz="1800" b="1" spc="-20" dirty="0">
                          <a:solidFill>
                            <a:srgbClr val="001F5F"/>
                          </a:solidFill>
                          <a:latin typeface="Arial"/>
                          <a:cs typeface="Arial"/>
                        </a:rPr>
                        <a:t> </a:t>
                      </a:r>
                      <a:r>
                        <a:rPr sz="1800" b="1" spc="-5" dirty="0">
                          <a:solidFill>
                            <a:srgbClr val="001F5F"/>
                          </a:solidFill>
                          <a:latin typeface="Arial"/>
                          <a:cs typeface="Arial"/>
                        </a:rPr>
                        <a:t>%  N=103</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81050" marR="377190" indent="-393700">
                        <a:lnSpc>
                          <a:spcPct val="100000"/>
                        </a:lnSpc>
                        <a:spcBef>
                          <a:spcPts val="265"/>
                        </a:spcBef>
                      </a:pPr>
                      <a:r>
                        <a:rPr sz="1800" b="1" spc="-10" dirty="0">
                          <a:solidFill>
                            <a:srgbClr val="001F5F"/>
                          </a:solidFill>
                          <a:latin typeface="Arial"/>
                          <a:cs typeface="Arial"/>
                        </a:rPr>
                        <a:t>CsA-MTX</a:t>
                      </a:r>
                      <a:r>
                        <a:rPr sz="1800" b="1" spc="-40" dirty="0">
                          <a:solidFill>
                            <a:srgbClr val="001F5F"/>
                          </a:solidFill>
                          <a:latin typeface="Arial"/>
                          <a:cs typeface="Arial"/>
                        </a:rPr>
                        <a:t> </a:t>
                      </a:r>
                      <a:r>
                        <a:rPr sz="1800" b="1" spc="-5" dirty="0">
                          <a:solidFill>
                            <a:srgbClr val="001F5F"/>
                          </a:solidFill>
                          <a:latin typeface="Arial"/>
                          <a:cs typeface="Arial"/>
                        </a:rPr>
                        <a:t>%  N-98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gn="ctr">
                        <a:lnSpc>
                          <a:spcPct val="100000"/>
                        </a:lnSpc>
                        <a:spcBef>
                          <a:spcPts val="265"/>
                        </a:spcBef>
                      </a:pPr>
                      <a:r>
                        <a:rPr sz="1800" b="1" dirty="0">
                          <a:solidFill>
                            <a:srgbClr val="001F5F"/>
                          </a:solidFill>
                          <a:latin typeface="Arial"/>
                          <a:cs typeface="Arial"/>
                        </a:rPr>
                        <a:t>P</a:t>
                      </a:r>
                      <a:r>
                        <a:rPr sz="1800" b="1" spc="-135" dirty="0">
                          <a:solidFill>
                            <a:srgbClr val="001F5F"/>
                          </a:solidFill>
                          <a:latin typeface="Arial"/>
                          <a:cs typeface="Arial"/>
                        </a:rPr>
                        <a:t> </a:t>
                      </a:r>
                      <a:r>
                        <a:rPr sz="1800" b="1" spc="-10" dirty="0">
                          <a:solidFill>
                            <a:srgbClr val="001F5F"/>
                          </a:solidFill>
                          <a:latin typeface="Arial"/>
                          <a:cs typeface="Arial"/>
                        </a:rPr>
                        <a:t>value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468884">
                <a:tc>
                  <a:txBody>
                    <a:bodyPr/>
                    <a:lstStyle/>
                    <a:p>
                      <a:pPr marL="85090">
                        <a:lnSpc>
                          <a:spcPct val="100000"/>
                        </a:lnSpc>
                        <a:spcBef>
                          <a:spcPts val="165"/>
                        </a:spcBef>
                      </a:pPr>
                      <a:r>
                        <a:rPr sz="1800" spc="-5" dirty="0">
                          <a:latin typeface="Arial"/>
                          <a:cs typeface="Arial"/>
                        </a:rPr>
                        <a:t>aGvHD </a:t>
                      </a:r>
                      <a:r>
                        <a:rPr sz="1800" dirty="0">
                          <a:latin typeface="Arial"/>
                          <a:cs typeface="Arial"/>
                        </a:rPr>
                        <a:t>&gt;</a:t>
                      </a:r>
                      <a:r>
                        <a:rPr sz="1800" spc="-80" dirty="0">
                          <a:latin typeface="Arial"/>
                          <a:cs typeface="Arial"/>
                        </a:rPr>
                        <a:t> </a:t>
                      </a:r>
                      <a:r>
                        <a:rPr sz="1800" dirty="0">
                          <a:latin typeface="Arial"/>
                          <a:cs typeface="Arial"/>
                        </a:rPr>
                        <a:t>I</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10" dirty="0">
                          <a:latin typeface="Arial"/>
                          <a:cs typeface="Arial"/>
                        </a:rPr>
                        <a:t>33</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51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5" dirty="0">
                          <a:latin typeface="Arial"/>
                          <a:cs typeface="Arial"/>
                        </a:rPr>
                        <a:t>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aGvHD </a:t>
                      </a:r>
                      <a:r>
                        <a:rPr sz="1800" dirty="0">
                          <a:latin typeface="Arial"/>
                          <a:cs typeface="Arial"/>
                        </a:rPr>
                        <a:t>&gt;</a:t>
                      </a:r>
                      <a:r>
                        <a:rPr sz="1800" spc="-75" dirty="0">
                          <a:latin typeface="Arial"/>
                          <a:cs typeface="Arial"/>
                        </a:rPr>
                        <a:t> </a:t>
                      </a:r>
                      <a:r>
                        <a:rPr sz="1800" dirty="0">
                          <a:latin typeface="Arial"/>
                          <a:cs typeface="Arial"/>
                        </a:rPr>
                        <a:t>II</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65"/>
                        </a:spcBef>
                      </a:pPr>
                      <a:r>
                        <a:rPr sz="1800" spc="-5" dirty="0">
                          <a:latin typeface="Arial"/>
                          <a:cs typeface="Arial"/>
                        </a:rPr>
                        <a:t>24.5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3175" algn="ctr">
                        <a:lnSpc>
                          <a:spcPct val="100000"/>
                        </a:lnSpc>
                        <a:spcBef>
                          <a:spcPts val="265"/>
                        </a:spcBef>
                      </a:pPr>
                      <a:r>
                        <a:rPr sz="1800" spc="-5" dirty="0">
                          <a:latin typeface="Arial"/>
                          <a:cs typeface="Arial"/>
                        </a:rPr>
                        <a:t>0.054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3">
                <a:tc>
                  <a:txBody>
                    <a:bodyPr/>
                    <a:lstStyle/>
                    <a:p>
                      <a:pPr marL="85090">
                        <a:lnSpc>
                          <a:spcPct val="100000"/>
                        </a:lnSpc>
                        <a:spcBef>
                          <a:spcPts val="265"/>
                        </a:spcBef>
                      </a:pPr>
                      <a:r>
                        <a:rPr sz="1800" spc="-5" dirty="0">
                          <a:latin typeface="Arial"/>
                          <a:cs typeface="Arial"/>
                        </a:rPr>
                        <a:t>Any</a:t>
                      </a:r>
                      <a:r>
                        <a:rPr sz="1800" spc="-70" dirty="0">
                          <a:latin typeface="Arial"/>
                          <a:cs typeface="Arial"/>
                        </a:rPr>
                        <a:t> </a:t>
                      </a:r>
                      <a:r>
                        <a:rPr sz="1800" spc="-5"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65"/>
                        </a:spcBef>
                      </a:pPr>
                      <a:r>
                        <a:rPr sz="1800" spc="-10" dirty="0">
                          <a:latin typeface="Arial"/>
                          <a:cs typeface="Arial"/>
                        </a:rPr>
                        <a:t>31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10" dirty="0">
                          <a:latin typeface="Arial"/>
                          <a:cs typeface="Arial"/>
                        </a:rPr>
                        <a:t>59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5" dirty="0">
                          <a:latin typeface="Arial"/>
                          <a:cs typeface="Arial"/>
                        </a:rPr>
                        <a:t>&lt;0.0001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Ext</a:t>
                      </a:r>
                      <a:r>
                        <a:rPr sz="1800" spc="-95" dirty="0">
                          <a:latin typeface="Arial"/>
                          <a:cs typeface="Arial"/>
                        </a:rPr>
                        <a:t> </a:t>
                      </a:r>
                      <a:r>
                        <a:rPr sz="1800"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43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5" dirty="0">
                          <a:latin typeface="Arial"/>
                          <a:cs typeface="Arial"/>
                        </a:rPr>
                        <a:t>&lt;0.0001</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5" dirty="0">
                          <a:latin typeface="Arial"/>
                          <a:cs typeface="Arial"/>
                        </a:rPr>
                        <a:t>100d</a:t>
                      </a:r>
                      <a:r>
                        <a:rPr sz="1800" spc="-114" dirty="0">
                          <a:latin typeface="Arial"/>
                          <a:cs typeface="Arial"/>
                        </a:rPr>
                        <a:t> </a:t>
                      </a:r>
                      <a:r>
                        <a:rPr sz="1800"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R="9525" algn="ctr">
                        <a:lnSpc>
                          <a:spcPct val="100000"/>
                        </a:lnSpc>
                        <a:spcBef>
                          <a:spcPts val="270"/>
                        </a:spcBef>
                      </a:pPr>
                      <a:r>
                        <a:rPr sz="1800" spc="-145" dirty="0">
                          <a:latin typeface="Arial"/>
                          <a:cs typeface="Arial"/>
                        </a:rPr>
                        <a:t>11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13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3">
                <a:tc>
                  <a:txBody>
                    <a:bodyPr/>
                    <a:lstStyle/>
                    <a:p>
                      <a:pPr marL="85090">
                        <a:lnSpc>
                          <a:spcPct val="100000"/>
                        </a:lnSpc>
                        <a:spcBef>
                          <a:spcPts val="270"/>
                        </a:spcBef>
                      </a:pPr>
                      <a:r>
                        <a:rPr sz="1800" spc="-15" dirty="0">
                          <a:latin typeface="Arial"/>
                          <a:cs typeface="Arial"/>
                        </a:rPr>
                        <a:t>2yr</a:t>
                      </a:r>
                      <a:r>
                        <a:rPr sz="1800" spc="-105" dirty="0">
                          <a:latin typeface="Arial"/>
                          <a:cs typeface="Arial"/>
                        </a:rPr>
                        <a:t> </a:t>
                      </a:r>
                      <a:r>
                        <a:rPr sz="1800" spc="5"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20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10" dirty="0">
                          <a:latin typeface="Arial"/>
                          <a:cs typeface="Arial"/>
                        </a:rPr>
                        <a:t>2yr</a:t>
                      </a:r>
                      <a:r>
                        <a:rPr sz="1800" spc="-65" dirty="0">
                          <a:latin typeface="Arial"/>
                          <a:cs typeface="Arial"/>
                        </a:rPr>
                        <a:t> </a:t>
                      </a:r>
                      <a:r>
                        <a:rPr sz="1800" spc="-5" dirty="0">
                          <a:latin typeface="Arial"/>
                          <a:cs typeface="Arial"/>
                        </a:rPr>
                        <a:t>relapse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24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20">
                <a:tc>
                  <a:txBody>
                    <a:bodyPr/>
                    <a:lstStyle/>
                    <a:p>
                      <a:pPr marL="85090">
                        <a:lnSpc>
                          <a:spcPct val="100000"/>
                        </a:lnSpc>
                        <a:spcBef>
                          <a:spcPts val="270"/>
                        </a:spcBef>
                      </a:pPr>
                      <a:r>
                        <a:rPr sz="1800" spc="-10" dirty="0">
                          <a:latin typeface="Arial"/>
                          <a:cs typeface="Arial"/>
                        </a:rPr>
                        <a:t>2yr</a:t>
                      </a:r>
                      <a:r>
                        <a:rPr sz="1800" spc="-80" dirty="0">
                          <a:latin typeface="Arial"/>
                          <a:cs typeface="Arial"/>
                        </a:rPr>
                        <a:t> </a:t>
                      </a:r>
                      <a:r>
                        <a:rPr sz="1800" dirty="0">
                          <a:latin typeface="Arial"/>
                          <a:cs typeface="Arial"/>
                        </a:rPr>
                        <a:t>DFS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52</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48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type="title"/>
          </p:nvPr>
        </p:nvSpPr>
        <p:spPr>
          <a:xfrm>
            <a:off x="304800" y="457201"/>
            <a:ext cx="10972800" cy="492443"/>
          </a:xfrm>
          <a:prstGeom prst="rect">
            <a:avLst/>
          </a:prstGeom>
        </p:spPr>
        <p:txBody>
          <a:bodyPr vert="horz" wrap="square" lIns="0" tIns="0" rIns="0" bIns="0" rtlCol="0">
            <a:spAutoFit/>
          </a:bodyPr>
          <a:lstStyle/>
          <a:p>
            <a:pPr marL="268605">
              <a:lnSpc>
                <a:spcPct val="100000"/>
              </a:lnSpc>
            </a:pPr>
            <a:r>
              <a:rPr sz="3200" dirty="0"/>
              <a:t>Acute GvHD: </a:t>
            </a:r>
            <a:r>
              <a:rPr sz="3200" spc="-5" dirty="0"/>
              <a:t>Prevention and</a:t>
            </a:r>
            <a:r>
              <a:rPr sz="3200" spc="-60" dirty="0"/>
              <a:t> </a:t>
            </a:r>
            <a:r>
              <a:rPr sz="3200" spc="-5" dirty="0"/>
              <a:t>treatment</a:t>
            </a:r>
          </a:p>
        </p:txBody>
      </p:sp>
      <p:sp>
        <p:nvSpPr>
          <p:cNvPr id="5" name="4 Dikdörtgen"/>
          <p:cNvSpPr/>
          <p:nvPr/>
        </p:nvSpPr>
        <p:spPr>
          <a:xfrm>
            <a:off x="1422400" y="4191001"/>
            <a:ext cx="10160000" cy="1672253"/>
          </a:xfrm>
          <a:prstGeom prst="rect">
            <a:avLst/>
          </a:prstGeom>
        </p:spPr>
        <p:txBody>
          <a:bodyPr wrap="square">
            <a:spAutoFit/>
          </a:bodyPr>
          <a:lstStyle/>
          <a:p>
            <a:pPr marL="355600" indent="-342900">
              <a:lnSpc>
                <a:spcPct val="100000"/>
              </a:lnSpc>
              <a:spcBef>
                <a:spcPts val="509"/>
              </a:spcBef>
              <a:buChar char="•"/>
              <a:tabLst>
                <a:tab pos="355600" algn="l"/>
                <a:tab pos="356235" algn="l"/>
              </a:tabLst>
            </a:pPr>
            <a:r>
              <a:rPr lang="en-US" sz="1600" spc="-10" dirty="0" smtClean="0">
                <a:latin typeface="Arial"/>
                <a:cs typeface="Arial"/>
              </a:rPr>
              <a:t>DURATION:</a:t>
            </a:r>
            <a:endParaRPr lang="en-US" sz="1600" dirty="0" smtClean="0">
              <a:latin typeface="Arial"/>
              <a:cs typeface="Arial"/>
            </a:endParaRPr>
          </a:p>
          <a:p>
            <a:pPr marL="756285" lvl="1" indent="-286385">
              <a:lnSpc>
                <a:spcPct val="100000"/>
              </a:lnSpc>
              <a:spcBef>
                <a:spcPts val="445"/>
              </a:spcBef>
              <a:buChar char="•"/>
              <a:tabLst>
                <a:tab pos="756285" algn="l"/>
                <a:tab pos="756920" algn="l"/>
              </a:tabLst>
            </a:pPr>
            <a:r>
              <a:rPr lang="en-US" sz="1600" spc="-5" dirty="0" smtClean="0">
                <a:latin typeface="Arial"/>
                <a:cs typeface="Arial"/>
              </a:rPr>
              <a:t>Started before </a:t>
            </a:r>
            <a:r>
              <a:rPr lang="en-US" sz="1600" spc="-10" dirty="0" smtClean="0">
                <a:latin typeface="Arial"/>
                <a:cs typeface="Arial"/>
              </a:rPr>
              <a:t>day</a:t>
            </a:r>
            <a:r>
              <a:rPr lang="en-US" sz="1600" spc="-70" dirty="0" smtClean="0">
                <a:latin typeface="Arial"/>
                <a:cs typeface="Arial"/>
              </a:rPr>
              <a:t> </a:t>
            </a:r>
            <a:r>
              <a:rPr lang="en-US" sz="1600" spc="-5" dirty="0" smtClean="0">
                <a:latin typeface="Arial"/>
                <a:cs typeface="Arial"/>
              </a:rPr>
              <a:t>0</a:t>
            </a:r>
            <a:endParaRPr lang="en-US" sz="1600" dirty="0" smtClean="0">
              <a:latin typeface="Arial"/>
              <a:cs typeface="Arial"/>
            </a:endParaRPr>
          </a:p>
          <a:p>
            <a:pPr marL="755650" lvl="1" indent="-286385">
              <a:lnSpc>
                <a:spcPct val="100000"/>
              </a:lnSpc>
              <a:spcBef>
                <a:spcPts val="430"/>
              </a:spcBef>
              <a:buChar char="•"/>
              <a:tabLst>
                <a:tab pos="755650" algn="l"/>
                <a:tab pos="756285" algn="l"/>
              </a:tabLst>
            </a:pPr>
            <a:r>
              <a:rPr lang="en-US" sz="1600" spc="-10" dirty="0" smtClean="0">
                <a:latin typeface="Arial"/>
                <a:cs typeface="Arial"/>
              </a:rPr>
              <a:t>Continue </a:t>
            </a:r>
            <a:r>
              <a:rPr lang="en-US" sz="1600" spc="-5" dirty="0" smtClean="0">
                <a:latin typeface="Arial"/>
                <a:cs typeface="Arial"/>
              </a:rPr>
              <a:t>for at </a:t>
            </a:r>
            <a:r>
              <a:rPr lang="en-US" sz="1600" spc="-10" dirty="0" smtClean="0">
                <a:latin typeface="Arial"/>
                <a:cs typeface="Arial"/>
              </a:rPr>
              <a:t>least </a:t>
            </a:r>
            <a:r>
              <a:rPr lang="en-US" sz="1600" spc="-5" dirty="0" smtClean="0">
                <a:latin typeface="Arial"/>
                <a:cs typeface="Arial"/>
              </a:rPr>
              <a:t>3-6</a:t>
            </a:r>
            <a:r>
              <a:rPr lang="en-US" sz="1600" spc="15" dirty="0" smtClean="0">
                <a:latin typeface="Arial"/>
                <a:cs typeface="Arial"/>
              </a:rPr>
              <a:t> </a:t>
            </a:r>
            <a:r>
              <a:rPr lang="en-US" sz="1600" spc="-5" dirty="0" smtClean="0">
                <a:latin typeface="Arial"/>
                <a:cs typeface="Arial"/>
              </a:rPr>
              <a:t>months:</a:t>
            </a:r>
            <a:endParaRPr lang="en-US" sz="1600" dirty="0" smtClean="0">
              <a:latin typeface="Arial"/>
              <a:cs typeface="Arial"/>
            </a:endParaRPr>
          </a:p>
          <a:p>
            <a:pPr marL="2526030" lvl="2" indent="-228600">
              <a:lnSpc>
                <a:spcPct val="100000"/>
              </a:lnSpc>
              <a:buChar char="•"/>
              <a:tabLst>
                <a:tab pos="2526030" algn="l"/>
                <a:tab pos="2526665" algn="l"/>
              </a:tabLst>
            </a:pPr>
            <a:r>
              <a:rPr lang="en-US" sz="1600" spc="-10" dirty="0" smtClean="0">
                <a:latin typeface="Arial"/>
                <a:cs typeface="Arial"/>
              </a:rPr>
              <a:t>Depends on donor</a:t>
            </a:r>
            <a:r>
              <a:rPr lang="en-US" sz="1600" dirty="0" smtClean="0">
                <a:latin typeface="Arial"/>
                <a:cs typeface="Arial"/>
              </a:rPr>
              <a:t> </a:t>
            </a:r>
            <a:r>
              <a:rPr lang="en-US" sz="1600" spc="-5" dirty="0" smtClean="0">
                <a:latin typeface="Arial"/>
                <a:cs typeface="Arial"/>
              </a:rPr>
              <a:t>source</a:t>
            </a:r>
            <a:endParaRPr lang="en-US" sz="1600" dirty="0" smtClean="0">
              <a:latin typeface="Arial"/>
              <a:cs typeface="Arial"/>
            </a:endParaRPr>
          </a:p>
          <a:p>
            <a:pPr marL="3441065" lvl="3" indent="-228600">
              <a:lnSpc>
                <a:spcPct val="100000"/>
              </a:lnSpc>
              <a:buChar char="•"/>
              <a:tabLst>
                <a:tab pos="3441065" algn="l"/>
                <a:tab pos="3441700" algn="l"/>
              </a:tabLst>
            </a:pPr>
            <a:r>
              <a:rPr lang="en-US" sz="1600" spc="-5" dirty="0" smtClean="0">
                <a:latin typeface="Arial"/>
                <a:cs typeface="Arial"/>
              </a:rPr>
              <a:t>Risk of </a:t>
            </a:r>
            <a:r>
              <a:rPr lang="en-US" sz="1600" spc="-10" dirty="0" smtClean="0">
                <a:latin typeface="Arial"/>
                <a:cs typeface="Arial"/>
              </a:rPr>
              <a:t>disease relapse</a:t>
            </a:r>
            <a:endParaRPr lang="en-US" sz="1600" dirty="0" smtClean="0">
              <a:latin typeface="Arial"/>
              <a:cs typeface="Arial"/>
            </a:endParaRPr>
          </a:p>
          <a:p>
            <a:pPr marL="3898265" lvl="4" indent="-228600">
              <a:lnSpc>
                <a:spcPct val="100000"/>
              </a:lnSpc>
              <a:buChar char="•"/>
              <a:tabLst>
                <a:tab pos="3898265" algn="l"/>
                <a:tab pos="3898900" algn="l"/>
              </a:tabLst>
            </a:pPr>
            <a:r>
              <a:rPr lang="en-US" sz="1600" spc="-5" dirty="0" smtClean="0">
                <a:latin typeface="Arial"/>
                <a:cs typeface="Arial"/>
              </a:rPr>
              <a:t>Occurrence of</a:t>
            </a:r>
            <a:r>
              <a:rPr lang="en-US" sz="1600" spc="-75" dirty="0" smtClean="0">
                <a:latin typeface="Arial"/>
                <a:cs typeface="Arial"/>
              </a:rPr>
              <a:t> </a:t>
            </a:r>
            <a:r>
              <a:rPr lang="en-US" sz="1600" spc="-5" dirty="0" smtClean="0">
                <a:latin typeface="Arial"/>
                <a:cs typeface="Arial"/>
              </a:rPr>
              <a:t>GVHD</a:t>
            </a:r>
            <a:endParaRPr lang="en-US" sz="1600" dirty="0">
              <a:latin typeface="Arial"/>
              <a:cs typeface="Arial"/>
            </a:endParaRPr>
          </a:p>
        </p:txBody>
      </p:sp>
      <p:cxnSp>
        <p:nvCxnSpPr>
          <p:cNvPr id="7" name="6 Düz Ok Bağlayıcısı"/>
          <p:cNvCxnSpPr/>
          <p:nvPr/>
        </p:nvCxnSpPr>
        <p:spPr>
          <a:xfrm flipV="1">
            <a:off x="2133600" y="3661748"/>
            <a:ext cx="8737600" cy="720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3" cstate="print"/>
          <a:srcRect/>
          <a:stretch>
            <a:fillRect/>
          </a:stretch>
        </p:blipFill>
        <p:spPr bwMode="auto">
          <a:xfrm>
            <a:off x="1016001" y="1524000"/>
            <a:ext cx="9944100" cy="2095500"/>
          </a:xfrm>
          <a:prstGeom prst="rect">
            <a:avLst/>
          </a:prstGeom>
          <a:noFill/>
          <a:ln w="9525">
            <a:noFill/>
            <a:miter lim="800000"/>
            <a:headEnd/>
            <a:tailEnd/>
          </a:ln>
        </p:spPr>
      </p:pic>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04800" y="304800"/>
            <a:ext cx="10972800" cy="637238"/>
          </a:xfrm>
          <a:prstGeom prst="rect">
            <a:avLst/>
          </a:prstGeom>
        </p:spPr>
        <p:txBody>
          <a:bodyPr vert="horz" wrap="square" lIns="0" tIns="143395" rIns="0" bIns="0" rtlCol="0">
            <a:spAutoFit/>
          </a:bodyPr>
          <a:lstStyle/>
          <a:p>
            <a:pPr marL="371475">
              <a:lnSpc>
                <a:spcPct val="100000"/>
              </a:lnSpc>
            </a:pPr>
            <a:r>
              <a:rPr sz="3200" spc="-5" dirty="0"/>
              <a:t>Acute </a:t>
            </a:r>
            <a:r>
              <a:rPr sz="3200" dirty="0"/>
              <a:t>GVHD</a:t>
            </a:r>
            <a:r>
              <a:rPr sz="3200" spc="-110" dirty="0"/>
              <a:t> </a:t>
            </a:r>
            <a:r>
              <a:rPr sz="3200" spc="-5" dirty="0"/>
              <a:t>Treatment</a:t>
            </a:r>
            <a:endParaRPr sz="3200" dirty="0"/>
          </a:p>
        </p:txBody>
      </p:sp>
      <p:sp>
        <p:nvSpPr>
          <p:cNvPr id="63" name="object 63"/>
          <p:cNvSpPr txBox="1"/>
          <p:nvPr/>
        </p:nvSpPr>
        <p:spPr>
          <a:xfrm>
            <a:off x="914400" y="2438401"/>
            <a:ext cx="9956800" cy="2333972"/>
          </a:xfrm>
          <a:prstGeom prst="rect">
            <a:avLst/>
          </a:prstGeom>
        </p:spPr>
        <p:txBody>
          <a:bodyPr vert="horz" wrap="square" lIns="0" tIns="0" rIns="0" bIns="0" rtlCol="0">
            <a:spAutoFit/>
          </a:bodyPr>
          <a:lstStyle/>
          <a:p>
            <a:pPr marL="355600" indent="-342900">
              <a:lnSpc>
                <a:spcPct val="150000"/>
              </a:lnSpc>
              <a:spcBef>
                <a:spcPts val="670"/>
              </a:spcBef>
              <a:buChar char="•"/>
              <a:tabLst>
                <a:tab pos="355600" algn="l"/>
                <a:tab pos="356235" algn="l"/>
              </a:tabLst>
            </a:pPr>
            <a:r>
              <a:rPr sz="2200" spc="-5" dirty="0" smtClean="0">
                <a:latin typeface="Arial"/>
                <a:cs typeface="Arial"/>
              </a:rPr>
              <a:t>Corticosteroid </a:t>
            </a:r>
            <a:r>
              <a:rPr sz="2200" spc="-5" dirty="0">
                <a:latin typeface="Arial"/>
                <a:cs typeface="Arial"/>
              </a:rPr>
              <a:t>remains the standard first line</a:t>
            </a:r>
            <a:r>
              <a:rPr sz="2200" spc="110" dirty="0">
                <a:latin typeface="Arial"/>
                <a:cs typeface="Arial"/>
              </a:rPr>
              <a:t> </a:t>
            </a:r>
            <a:r>
              <a:rPr sz="2200" spc="-5" dirty="0">
                <a:latin typeface="Arial"/>
                <a:cs typeface="Arial"/>
              </a:rPr>
              <a:t>therapy</a:t>
            </a:r>
            <a:endParaRPr sz="2200" dirty="0">
              <a:latin typeface="Arial"/>
              <a:cs typeface="Arial"/>
            </a:endParaRPr>
          </a:p>
          <a:p>
            <a:pPr marL="756285" marR="6985" lvl="1" indent="-286385">
              <a:lnSpc>
                <a:spcPct val="150000"/>
              </a:lnSpc>
              <a:spcBef>
                <a:spcPts val="819"/>
              </a:spcBef>
              <a:buChar char="•"/>
              <a:tabLst>
                <a:tab pos="755650" algn="l"/>
                <a:tab pos="756920" algn="l"/>
                <a:tab pos="2167255" algn="l"/>
                <a:tab pos="3020695" algn="l"/>
                <a:tab pos="3695700" algn="l"/>
                <a:tab pos="4017645" algn="l"/>
                <a:tab pos="4680585" algn="l"/>
                <a:tab pos="5497195" algn="l"/>
                <a:tab pos="5817235" algn="l"/>
                <a:tab pos="6987540" algn="l"/>
              </a:tabLst>
            </a:pPr>
            <a:r>
              <a:rPr sz="1800" spc="-10" dirty="0">
                <a:latin typeface="Arial"/>
                <a:cs typeface="Arial"/>
              </a:rPr>
              <a:t>R</a:t>
            </a:r>
            <a:r>
              <a:rPr sz="1800" spc="-15" dirty="0">
                <a:latin typeface="Arial"/>
                <a:cs typeface="Arial"/>
              </a:rPr>
              <a:t>an</a:t>
            </a:r>
            <a:r>
              <a:rPr sz="1800" dirty="0">
                <a:latin typeface="Arial"/>
                <a:cs typeface="Arial"/>
              </a:rPr>
              <a:t>d</a:t>
            </a:r>
            <a:r>
              <a:rPr sz="1800" spc="-15" dirty="0">
                <a:latin typeface="Arial"/>
                <a:cs typeface="Arial"/>
              </a:rPr>
              <a:t>o</a:t>
            </a:r>
            <a:r>
              <a:rPr sz="1800" spc="-5" dirty="0">
                <a:latin typeface="Arial"/>
                <a:cs typeface="Arial"/>
              </a:rPr>
              <a:t>m</a:t>
            </a:r>
            <a:r>
              <a:rPr sz="1800" spc="-10" dirty="0">
                <a:latin typeface="Arial"/>
                <a:cs typeface="Arial"/>
              </a:rPr>
              <a:t>i</a:t>
            </a:r>
            <a:r>
              <a:rPr sz="1800" dirty="0">
                <a:latin typeface="Arial"/>
                <a:cs typeface="Arial"/>
              </a:rPr>
              <a:t>ze</a:t>
            </a:r>
            <a:r>
              <a:rPr sz="1800" spc="-5" dirty="0">
                <a:latin typeface="Arial"/>
                <a:cs typeface="Arial"/>
              </a:rPr>
              <a:t>d</a:t>
            </a:r>
            <a:r>
              <a:rPr sz="1800" dirty="0">
                <a:latin typeface="Arial"/>
                <a:cs typeface="Arial"/>
              </a:rPr>
              <a:t>	</a:t>
            </a:r>
            <a:r>
              <a:rPr sz="1800" spc="10" dirty="0">
                <a:latin typeface="Arial"/>
                <a:cs typeface="Arial"/>
              </a:rPr>
              <a:t>s</a:t>
            </a:r>
            <a:r>
              <a:rPr sz="1800" dirty="0">
                <a:latin typeface="Arial"/>
                <a:cs typeface="Arial"/>
              </a:rPr>
              <a:t>t</a:t>
            </a:r>
            <a:r>
              <a:rPr sz="1800" spc="-15" dirty="0">
                <a:latin typeface="Arial"/>
                <a:cs typeface="Arial"/>
              </a:rPr>
              <a:t>ud</a:t>
            </a:r>
            <a:r>
              <a:rPr sz="1800" spc="-10" dirty="0">
                <a:latin typeface="Arial"/>
                <a:cs typeface="Arial"/>
              </a:rPr>
              <a:t>i</a:t>
            </a:r>
            <a:r>
              <a:rPr sz="1800" spc="-15" dirty="0">
                <a:latin typeface="Arial"/>
                <a:cs typeface="Arial"/>
              </a:rPr>
              <a:t>e</a:t>
            </a:r>
            <a:r>
              <a:rPr sz="1800" spc="-5" dirty="0">
                <a:latin typeface="Arial"/>
                <a:cs typeface="Arial"/>
              </a:rPr>
              <a:t>s</a:t>
            </a:r>
            <a:r>
              <a:rPr sz="1800" dirty="0">
                <a:latin typeface="Arial"/>
                <a:cs typeface="Arial"/>
              </a:rPr>
              <a:t>	f</a:t>
            </a:r>
            <a:r>
              <a:rPr sz="1800" spc="-15" dirty="0">
                <a:latin typeface="Arial"/>
                <a:cs typeface="Arial"/>
              </a:rPr>
              <a:t>a</a:t>
            </a:r>
            <a:r>
              <a:rPr sz="1800" dirty="0">
                <a:latin typeface="Arial"/>
                <a:cs typeface="Arial"/>
              </a:rPr>
              <a:t>i</a:t>
            </a:r>
            <a:r>
              <a:rPr sz="1800" spc="-10" dirty="0">
                <a:latin typeface="Arial"/>
                <a:cs typeface="Arial"/>
              </a:rPr>
              <a:t>l</a:t>
            </a:r>
            <a:r>
              <a:rPr sz="1800" spc="-15" dirty="0">
                <a:latin typeface="Arial"/>
                <a:cs typeface="Arial"/>
              </a:rPr>
              <a:t>e</a:t>
            </a:r>
            <a:r>
              <a:rPr sz="1800" spc="-5" dirty="0">
                <a:latin typeface="Arial"/>
                <a:cs typeface="Arial"/>
              </a:rPr>
              <a:t>d</a:t>
            </a:r>
            <a:r>
              <a:rPr sz="1800" dirty="0">
                <a:latin typeface="Arial"/>
                <a:cs typeface="Arial"/>
              </a:rPr>
              <a:t>	</a:t>
            </a:r>
            <a:r>
              <a:rPr sz="1800" spc="15" dirty="0">
                <a:latin typeface="Arial"/>
                <a:cs typeface="Arial"/>
              </a:rPr>
              <a:t>t</a:t>
            </a:r>
            <a:r>
              <a:rPr sz="1800" dirty="0">
                <a:latin typeface="Arial"/>
                <a:cs typeface="Arial"/>
              </a:rPr>
              <a:t>o	s</a:t>
            </a:r>
            <a:r>
              <a:rPr sz="1800" spc="-15" dirty="0">
                <a:latin typeface="Arial"/>
                <a:cs typeface="Arial"/>
              </a:rPr>
              <a:t>h</a:t>
            </a:r>
            <a:r>
              <a:rPr sz="1800" spc="5" dirty="0">
                <a:latin typeface="Arial"/>
                <a:cs typeface="Arial"/>
              </a:rPr>
              <a:t>o</a:t>
            </a:r>
            <a:r>
              <a:rPr sz="1800" spc="-5" dirty="0">
                <a:latin typeface="Arial"/>
                <a:cs typeface="Arial"/>
              </a:rPr>
              <a:t>w</a:t>
            </a:r>
            <a:r>
              <a:rPr sz="1800" dirty="0">
                <a:latin typeface="Arial"/>
                <a:cs typeface="Arial"/>
              </a:rPr>
              <a:t>	</a:t>
            </a:r>
            <a:r>
              <a:rPr sz="1800" spc="-15" dirty="0">
                <a:latin typeface="Arial"/>
                <a:cs typeface="Arial"/>
              </a:rPr>
              <a:t>be</a:t>
            </a:r>
            <a:r>
              <a:rPr sz="1800" dirty="0">
                <a:latin typeface="Arial"/>
                <a:cs typeface="Arial"/>
              </a:rPr>
              <a:t>n</a:t>
            </a:r>
            <a:r>
              <a:rPr sz="1800" spc="-10" dirty="0">
                <a:latin typeface="Arial"/>
                <a:cs typeface="Arial"/>
              </a:rPr>
              <a:t>e</a:t>
            </a:r>
            <a:r>
              <a:rPr sz="1800" dirty="0">
                <a:latin typeface="Arial"/>
                <a:cs typeface="Arial"/>
              </a:rPr>
              <a:t>fit	</a:t>
            </a:r>
            <a:r>
              <a:rPr sz="1800" spc="-10" dirty="0">
                <a:latin typeface="Arial"/>
                <a:cs typeface="Arial"/>
              </a:rPr>
              <a:t>o</a:t>
            </a:r>
            <a:r>
              <a:rPr sz="1800" dirty="0">
                <a:latin typeface="Arial"/>
                <a:cs typeface="Arial"/>
              </a:rPr>
              <a:t>f	c</a:t>
            </a:r>
            <a:r>
              <a:rPr sz="1800" spc="-15" dirty="0">
                <a:latin typeface="Arial"/>
                <a:cs typeface="Arial"/>
              </a:rPr>
              <a:t>o</a:t>
            </a:r>
            <a:r>
              <a:rPr sz="1800" spc="-5" dirty="0">
                <a:latin typeface="Arial"/>
                <a:cs typeface="Arial"/>
              </a:rPr>
              <a:t>m</a:t>
            </a:r>
            <a:r>
              <a:rPr sz="1800" spc="-15" dirty="0">
                <a:latin typeface="Arial"/>
                <a:cs typeface="Arial"/>
              </a:rPr>
              <a:t>b</a:t>
            </a:r>
            <a:r>
              <a:rPr sz="1800" spc="-10" dirty="0">
                <a:latin typeface="Arial"/>
                <a:cs typeface="Arial"/>
              </a:rPr>
              <a:t>i</a:t>
            </a:r>
            <a:r>
              <a:rPr sz="1800" spc="-15" dirty="0">
                <a:latin typeface="Arial"/>
                <a:cs typeface="Arial"/>
              </a:rPr>
              <a:t>n</a:t>
            </a:r>
            <a:r>
              <a:rPr sz="1800" dirty="0">
                <a:latin typeface="Arial"/>
                <a:cs typeface="Arial"/>
              </a:rPr>
              <a:t>i</a:t>
            </a:r>
            <a:r>
              <a:rPr sz="1800" spc="-15" dirty="0">
                <a:latin typeface="Arial"/>
                <a:cs typeface="Arial"/>
              </a:rPr>
              <a:t>n</a:t>
            </a:r>
            <a:r>
              <a:rPr sz="1800" spc="-5" dirty="0">
                <a:latin typeface="Arial"/>
                <a:cs typeface="Arial"/>
              </a:rPr>
              <a:t>g</a:t>
            </a:r>
            <a:r>
              <a:rPr sz="1800" dirty="0">
                <a:latin typeface="Arial"/>
                <a:cs typeface="Arial"/>
              </a:rPr>
              <a:t>	</a:t>
            </a:r>
            <a:r>
              <a:rPr sz="1800" spc="-10" dirty="0">
                <a:latin typeface="Arial"/>
                <a:cs typeface="Arial"/>
              </a:rPr>
              <a:t>o</a:t>
            </a:r>
            <a:r>
              <a:rPr sz="1800" dirty="0">
                <a:latin typeface="Arial"/>
                <a:cs typeface="Arial"/>
              </a:rPr>
              <a:t>t</a:t>
            </a:r>
            <a:r>
              <a:rPr sz="1800" spc="-15" dirty="0">
                <a:latin typeface="Arial"/>
                <a:cs typeface="Arial"/>
              </a:rPr>
              <a:t>her  </a:t>
            </a:r>
            <a:r>
              <a:rPr sz="1800" spc="-10" dirty="0">
                <a:latin typeface="Arial"/>
                <a:cs typeface="Arial"/>
              </a:rPr>
              <a:t>agents</a:t>
            </a:r>
            <a:endParaRPr sz="1800" dirty="0">
              <a:latin typeface="Arial"/>
              <a:cs typeface="Arial"/>
            </a:endParaRPr>
          </a:p>
          <a:p>
            <a:pPr marL="756285" lvl="1" indent="-286385">
              <a:lnSpc>
                <a:spcPct val="150000"/>
              </a:lnSpc>
              <a:spcBef>
                <a:spcPts val="359"/>
              </a:spcBef>
              <a:buChar char="•"/>
              <a:tabLst>
                <a:tab pos="755650" algn="l"/>
                <a:tab pos="756920" algn="l"/>
              </a:tabLst>
            </a:pPr>
            <a:r>
              <a:rPr sz="1800" b="1" spc="-5" dirty="0">
                <a:latin typeface="Arial"/>
                <a:cs typeface="Arial"/>
              </a:rPr>
              <a:t>Starting </a:t>
            </a:r>
            <a:r>
              <a:rPr lang="tr-TR" sz="1800" b="1" spc="-10" dirty="0" smtClean="0">
                <a:latin typeface="Arial"/>
                <a:cs typeface="Arial"/>
              </a:rPr>
              <a:t>M. </a:t>
            </a:r>
            <a:r>
              <a:rPr lang="tr-TR" sz="1800" b="1" spc="-10" dirty="0" err="1" smtClean="0">
                <a:latin typeface="Arial"/>
                <a:cs typeface="Arial"/>
              </a:rPr>
              <a:t>Pred</a:t>
            </a:r>
            <a:r>
              <a:rPr lang="tr-TR" sz="1800" b="1" spc="-10" dirty="0" smtClean="0">
                <a:latin typeface="Arial"/>
                <a:cs typeface="Arial"/>
              </a:rPr>
              <a:t>. </a:t>
            </a:r>
            <a:r>
              <a:rPr sz="1800" b="1" spc="-10" dirty="0" smtClean="0">
                <a:latin typeface="Arial"/>
                <a:cs typeface="Arial"/>
              </a:rPr>
              <a:t>dose</a:t>
            </a:r>
            <a:r>
              <a:rPr sz="1800" b="1" spc="35" dirty="0" smtClean="0">
                <a:latin typeface="Arial"/>
                <a:cs typeface="Arial"/>
              </a:rPr>
              <a:t> </a:t>
            </a:r>
            <a:r>
              <a:rPr sz="1800" b="1" spc="-5" dirty="0">
                <a:latin typeface="Arial"/>
                <a:cs typeface="Arial"/>
              </a:rPr>
              <a:t>1-2mg/Kg</a:t>
            </a:r>
            <a:endParaRPr sz="1800" b="1" dirty="0">
              <a:latin typeface="Arial"/>
              <a:cs typeface="Arial"/>
            </a:endParaRPr>
          </a:p>
          <a:p>
            <a:pPr marL="1155700" lvl="2" indent="-228600">
              <a:lnSpc>
                <a:spcPct val="150000"/>
              </a:lnSpc>
              <a:spcBef>
                <a:spcPts val="425"/>
              </a:spcBef>
              <a:buChar char="•"/>
              <a:tabLst>
                <a:tab pos="1155065" algn="l"/>
                <a:tab pos="1156335" algn="l"/>
              </a:tabLst>
            </a:pPr>
            <a:r>
              <a:rPr sz="1600" spc="-5" dirty="0">
                <a:latin typeface="Arial"/>
                <a:cs typeface="Arial"/>
              </a:rPr>
              <a:t>10mg/kg </a:t>
            </a:r>
            <a:r>
              <a:rPr sz="1600" spc="-10" dirty="0">
                <a:latin typeface="Arial"/>
                <a:cs typeface="Arial"/>
              </a:rPr>
              <a:t>was </a:t>
            </a:r>
            <a:r>
              <a:rPr sz="1600" spc="-5" dirty="0">
                <a:latin typeface="Arial"/>
                <a:cs typeface="Arial"/>
              </a:rPr>
              <a:t>not superior to</a:t>
            </a:r>
            <a:r>
              <a:rPr sz="1600" spc="60" dirty="0">
                <a:latin typeface="Arial"/>
                <a:cs typeface="Arial"/>
              </a:rPr>
              <a:t> </a:t>
            </a:r>
            <a:r>
              <a:rPr sz="1600" spc="-5" dirty="0">
                <a:latin typeface="Arial"/>
                <a:cs typeface="Arial"/>
              </a:rPr>
              <a:t>2mg/kg</a:t>
            </a:r>
            <a:endParaRPr sz="1600" dirty="0">
              <a:latin typeface="Arial"/>
              <a:cs typeface="Arial"/>
            </a:endParaRPr>
          </a:p>
          <a:p>
            <a:pPr marL="1155700" lvl="2" indent="-228600">
              <a:lnSpc>
                <a:spcPct val="150000"/>
              </a:lnSpc>
              <a:spcBef>
                <a:spcPts val="405"/>
              </a:spcBef>
              <a:buChar char="•"/>
              <a:tabLst>
                <a:tab pos="1155700" algn="l"/>
                <a:tab pos="1156335" algn="l"/>
              </a:tabLst>
            </a:pPr>
            <a:r>
              <a:rPr sz="1600" spc="-5" dirty="0">
                <a:latin typeface="Arial"/>
                <a:cs typeface="Arial"/>
              </a:rPr>
              <a:t>1mg/kg might be enough for grade II</a:t>
            </a:r>
            <a:r>
              <a:rPr sz="1600" spc="65" dirty="0">
                <a:latin typeface="Arial"/>
                <a:cs typeface="Arial"/>
              </a:rPr>
              <a:t> </a:t>
            </a:r>
            <a:r>
              <a:rPr sz="1600" dirty="0" smtClean="0">
                <a:latin typeface="Arial"/>
                <a:cs typeface="Arial"/>
              </a:rPr>
              <a:t>disease</a:t>
            </a:r>
            <a:endParaRPr sz="1600" dirty="0">
              <a:latin typeface="Arial"/>
              <a:cs typeface="Arial"/>
            </a:endParaRPr>
          </a:p>
        </p:txBody>
      </p:sp>
      <p:sp>
        <p:nvSpPr>
          <p:cNvPr id="4" name="3 Dikdörtgen"/>
          <p:cNvSpPr/>
          <p:nvPr/>
        </p:nvSpPr>
        <p:spPr>
          <a:xfrm>
            <a:off x="711200" y="1524000"/>
            <a:ext cx="10566400" cy="646331"/>
          </a:xfrm>
          <a:prstGeom prst="rect">
            <a:avLst/>
          </a:prstGeom>
        </p:spPr>
        <p:txBody>
          <a:bodyPr wrap="square">
            <a:spAutoFit/>
          </a:bodyPr>
          <a:lstStyle/>
          <a:p>
            <a:pPr marL="355600" indent="-342900">
              <a:lnSpc>
                <a:spcPct val="150000"/>
              </a:lnSpc>
              <a:buChar char="•"/>
              <a:tabLst>
                <a:tab pos="355600" algn="l"/>
                <a:tab pos="356235" algn="l"/>
              </a:tabLst>
            </a:pPr>
            <a:r>
              <a:rPr lang="en-US" sz="2400" spc="-5" dirty="0" smtClean="0">
                <a:solidFill>
                  <a:srgbClr val="C00000"/>
                </a:solidFill>
                <a:latin typeface="+mj-lt"/>
                <a:cs typeface="Arial"/>
              </a:rPr>
              <a:t>Initiated once </a:t>
            </a:r>
            <a:r>
              <a:rPr lang="en-US" sz="2400" spc="-10" dirty="0" smtClean="0">
                <a:solidFill>
                  <a:srgbClr val="C00000"/>
                </a:solidFill>
                <a:latin typeface="+mj-lt"/>
                <a:cs typeface="Arial"/>
              </a:rPr>
              <a:t>GVHD </a:t>
            </a:r>
            <a:r>
              <a:rPr lang="en-US" sz="2400" spc="-5" dirty="0" smtClean="0">
                <a:solidFill>
                  <a:srgbClr val="C00000"/>
                </a:solidFill>
                <a:latin typeface="+mj-lt"/>
                <a:cs typeface="Arial"/>
              </a:rPr>
              <a:t>is suspected or</a:t>
            </a:r>
            <a:r>
              <a:rPr lang="en-US" sz="2400" spc="65" dirty="0" smtClean="0">
                <a:solidFill>
                  <a:srgbClr val="C00000"/>
                </a:solidFill>
                <a:latin typeface="+mj-lt"/>
                <a:cs typeface="Arial"/>
              </a:rPr>
              <a:t> </a:t>
            </a:r>
            <a:r>
              <a:rPr lang="en-US" sz="2400" spc="-5" dirty="0" smtClean="0">
                <a:solidFill>
                  <a:srgbClr val="C00000"/>
                </a:solidFill>
                <a:latin typeface="+mj-lt"/>
                <a:cs typeface="Arial"/>
              </a:rPr>
              <a:t>confirmed</a:t>
            </a:r>
            <a:endParaRPr lang="en-US" sz="2400" dirty="0">
              <a:solidFill>
                <a:srgbClr val="C00000"/>
              </a:solidFill>
              <a:latin typeface="+mj-lt"/>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304800" y="304800"/>
            <a:ext cx="10972800" cy="637238"/>
          </a:xfrm>
          <a:prstGeom prst="rect">
            <a:avLst/>
          </a:prstGeom>
        </p:spPr>
        <p:txBody>
          <a:bodyPr vert="horz" wrap="square" lIns="0" tIns="143395" rIns="0" bIns="0" rtlCol="0">
            <a:spAutoFit/>
          </a:bodyPr>
          <a:lstStyle/>
          <a:p>
            <a:pPr marL="371475">
              <a:lnSpc>
                <a:spcPct val="100000"/>
              </a:lnSpc>
            </a:pPr>
            <a:r>
              <a:rPr sz="3200" spc="-5" dirty="0"/>
              <a:t>Acute </a:t>
            </a:r>
            <a:r>
              <a:rPr sz="3200" dirty="0"/>
              <a:t>GVHD</a:t>
            </a:r>
            <a:r>
              <a:rPr sz="3200" spc="-110" dirty="0"/>
              <a:t> </a:t>
            </a:r>
            <a:r>
              <a:rPr sz="3200" spc="-5" dirty="0"/>
              <a:t>Treatment</a:t>
            </a:r>
            <a:endParaRPr sz="3200" dirty="0"/>
          </a:p>
        </p:txBody>
      </p:sp>
      <p:sp>
        <p:nvSpPr>
          <p:cNvPr id="63" name="object 63"/>
          <p:cNvSpPr txBox="1"/>
          <p:nvPr/>
        </p:nvSpPr>
        <p:spPr>
          <a:xfrm>
            <a:off x="1117600" y="1981200"/>
            <a:ext cx="8737600" cy="2479653"/>
          </a:xfrm>
          <a:prstGeom prst="rect">
            <a:avLst/>
          </a:prstGeom>
        </p:spPr>
        <p:txBody>
          <a:bodyPr vert="horz" wrap="square" lIns="0" tIns="0" rIns="0" bIns="0" rtlCol="0">
            <a:spAutoFit/>
          </a:bodyPr>
          <a:lstStyle/>
          <a:p>
            <a:pPr marL="355600" indent="-342900">
              <a:lnSpc>
                <a:spcPct val="130000"/>
              </a:lnSpc>
              <a:spcBef>
                <a:spcPts val="660"/>
              </a:spcBef>
              <a:buChar char="•"/>
              <a:tabLst>
                <a:tab pos="355600" algn="l"/>
                <a:tab pos="356235" algn="l"/>
              </a:tabLst>
            </a:pPr>
            <a:r>
              <a:rPr sz="2200" spc="-5" dirty="0" smtClean="0">
                <a:latin typeface="Arial"/>
                <a:cs typeface="Arial"/>
              </a:rPr>
              <a:t>Grade </a:t>
            </a:r>
            <a:r>
              <a:rPr sz="2200" spc="-5" dirty="0">
                <a:latin typeface="Arial"/>
                <a:cs typeface="Arial"/>
              </a:rPr>
              <a:t>I </a:t>
            </a:r>
            <a:r>
              <a:rPr sz="2200" dirty="0">
                <a:latin typeface="Arial"/>
                <a:cs typeface="Arial"/>
              </a:rPr>
              <a:t>skin</a:t>
            </a:r>
            <a:r>
              <a:rPr sz="2200" spc="-55" dirty="0">
                <a:latin typeface="Arial"/>
                <a:cs typeface="Arial"/>
              </a:rPr>
              <a:t> </a:t>
            </a:r>
            <a:r>
              <a:rPr sz="2200" spc="-10" dirty="0">
                <a:latin typeface="Arial"/>
                <a:cs typeface="Arial"/>
              </a:rPr>
              <a:t>GVHD</a:t>
            </a:r>
            <a:endParaRPr sz="2200" dirty="0">
              <a:latin typeface="Arial"/>
              <a:cs typeface="Arial"/>
            </a:endParaRPr>
          </a:p>
          <a:p>
            <a:pPr marL="756285" marR="5715" lvl="1" indent="-286385">
              <a:lnSpc>
                <a:spcPct val="130000"/>
              </a:lnSpc>
              <a:spcBef>
                <a:spcPts val="445"/>
              </a:spcBef>
              <a:buChar char="•"/>
              <a:tabLst>
                <a:tab pos="755650" algn="l"/>
                <a:tab pos="756920" algn="l"/>
                <a:tab pos="1837689" algn="l"/>
                <a:tab pos="2369820" algn="l"/>
                <a:tab pos="3156585" algn="l"/>
                <a:tab pos="4307205" algn="l"/>
                <a:tab pos="5463540" algn="l"/>
              </a:tabLst>
            </a:pPr>
            <a:r>
              <a:rPr sz="1800" dirty="0">
                <a:latin typeface="Arial"/>
                <a:cs typeface="Arial"/>
              </a:rPr>
              <a:t>M</a:t>
            </a:r>
            <a:r>
              <a:rPr sz="1800" spc="-15" dirty="0">
                <a:latin typeface="Arial"/>
                <a:cs typeface="Arial"/>
              </a:rPr>
              <a:t>ana</a:t>
            </a:r>
            <a:r>
              <a:rPr sz="1800" dirty="0">
                <a:latin typeface="Arial"/>
                <a:cs typeface="Arial"/>
              </a:rPr>
              <a:t>g</a:t>
            </a:r>
            <a:r>
              <a:rPr sz="1800" spc="-15" dirty="0">
                <a:latin typeface="Arial"/>
                <a:cs typeface="Arial"/>
              </a:rPr>
              <a:t>e</a:t>
            </a:r>
            <a:r>
              <a:rPr sz="1800" spc="-5" dirty="0">
                <a:latin typeface="Arial"/>
                <a:cs typeface="Arial"/>
              </a:rPr>
              <a:t>d</a:t>
            </a:r>
            <a:r>
              <a:rPr sz="1800" dirty="0">
                <a:latin typeface="Arial"/>
                <a:cs typeface="Arial"/>
              </a:rPr>
              <a:t>	</a:t>
            </a:r>
            <a:r>
              <a:rPr sz="1800" spc="-35" dirty="0">
                <a:latin typeface="Arial"/>
                <a:cs typeface="Arial"/>
              </a:rPr>
              <a:t>w</a:t>
            </a:r>
            <a:r>
              <a:rPr sz="1800" spc="-10" dirty="0">
                <a:latin typeface="Arial"/>
                <a:cs typeface="Arial"/>
              </a:rPr>
              <a:t>i</a:t>
            </a:r>
            <a:r>
              <a:rPr sz="1800" dirty="0">
                <a:latin typeface="Arial"/>
                <a:cs typeface="Arial"/>
              </a:rPr>
              <a:t>t</a:t>
            </a:r>
            <a:r>
              <a:rPr sz="1800" spc="-5" dirty="0">
                <a:latin typeface="Arial"/>
                <a:cs typeface="Arial"/>
              </a:rPr>
              <a:t>h</a:t>
            </a:r>
            <a:r>
              <a:rPr sz="1800" dirty="0">
                <a:latin typeface="Arial"/>
                <a:cs typeface="Arial"/>
              </a:rPr>
              <a:t>	t</a:t>
            </a:r>
            <a:r>
              <a:rPr sz="1800" spc="-15" dirty="0">
                <a:latin typeface="Arial"/>
                <a:cs typeface="Arial"/>
              </a:rPr>
              <a:t>op</a:t>
            </a:r>
            <a:r>
              <a:rPr sz="1800" spc="-10" dirty="0">
                <a:latin typeface="Arial"/>
                <a:cs typeface="Arial"/>
              </a:rPr>
              <a:t>i</a:t>
            </a:r>
            <a:r>
              <a:rPr sz="1800" dirty="0">
                <a:latin typeface="Arial"/>
                <a:cs typeface="Arial"/>
              </a:rPr>
              <a:t>c</a:t>
            </a:r>
            <a:r>
              <a:rPr sz="1800" spc="-15" dirty="0">
                <a:latin typeface="Arial"/>
                <a:cs typeface="Arial"/>
              </a:rPr>
              <a:t>a</a:t>
            </a:r>
            <a:r>
              <a:rPr sz="1800" spc="-5" dirty="0">
                <a:latin typeface="Arial"/>
                <a:cs typeface="Arial"/>
              </a:rPr>
              <a:t>l</a:t>
            </a:r>
            <a:r>
              <a:rPr sz="1800" dirty="0">
                <a:latin typeface="Arial"/>
                <a:cs typeface="Arial"/>
              </a:rPr>
              <a:t>	t</a:t>
            </a:r>
            <a:r>
              <a:rPr sz="1800" spc="-15" dirty="0">
                <a:latin typeface="Arial"/>
                <a:cs typeface="Arial"/>
              </a:rPr>
              <a:t>he</a:t>
            </a:r>
            <a:r>
              <a:rPr sz="1800" spc="-5" dirty="0">
                <a:latin typeface="Arial"/>
                <a:cs typeface="Arial"/>
              </a:rPr>
              <a:t>r</a:t>
            </a:r>
            <a:r>
              <a:rPr sz="1800" dirty="0">
                <a:latin typeface="Arial"/>
                <a:cs typeface="Arial"/>
              </a:rPr>
              <a:t>apy </a:t>
            </a:r>
            <a:r>
              <a:rPr sz="1800" spc="-15" dirty="0">
                <a:latin typeface="Arial"/>
                <a:cs typeface="Arial"/>
              </a:rPr>
              <a:t> </a:t>
            </a:r>
            <a:r>
              <a:rPr sz="1800" dirty="0">
                <a:latin typeface="Arial"/>
                <a:cs typeface="Arial"/>
              </a:rPr>
              <a:t>+	</a:t>
            </a:r>
            <a:r>
              <a:rPr sz="1800" spc="-10" dirty="0">
                <a:latin typeface="Arial"/>
                <a:cs typeface="Arial"/>
              </a:rPr>
              <a:t>op</a:t>
            </a:r>
            <a:r>
              <a:rPr sz="1800" dirty="0">
                <a:latin typeface="Arial"/>
                <a:cs typeface="Arial"/>
              </a:rPr>
              <a:t>t</a:t>
            </a:r>
            <a:r>
              <a:rPr sz="1800" spc="-10" dirty="0">
                <a:latin typeface="Arial"/>
                <a:cs typeface="Arial"/>
              </a:rPr>
              <a:t>i</a:t>
            </a:r>
            <a:r>
              <a:rPr sz="1800" dirty="0">
                <a:latin typeface="Arial"/>
                <a:cs typeface="Arial"/>
              </a:rPr>
              <a:t>m</a:t>
            </a:r>
            <a:r>
              <a:rPr sz="1800" spc="-10" dirty="0">
                <a:latin typeface="Arial"/>
                <a:cs typeface="Arial"/>
              </a:rPr>
              <a:t>i</a:t>
            </a:r>
            <a:r>
              <a:rPr sz="1800" dirty="0">
                <a:latin typeface="Arial"/>
                <a:cs typeface="Arial"/>
              </a:rPr>
              <a:t>zin</a:t>
            </a:r>
            <a:r>
              <a:rPr sz="1800" spc="-5" dirty="0">
                <a:latin typeface="Arial"/>
                <a:cs typeface="Arial"/>
              </a:rPr>
              <a:t>g</a:t>
            </a:r>
            <a:r>
              <a:rPr sz="1800" dirty="0">
                <a:latin typeface="Arial"/>
                <a:cs typeface="Arial"/>
              </a:rPr>
              <a:t>	</a:t>
            </a:r>
            <a:r>
              <a:rPr sz="1800" spc="-10" dirty="0">
                <a:latin typeface="Arial"/>
                <a:cs typeface="Arial"/>
              </a:rPr>
              <a:t>i</a:t>
            </a:r>
            <a:r>
              <a:rPr sz="1800" dirty="0">
                <a:latin typeface="Arial"/>
                <a:cs typeface="Arial"/>
              </a:rPr>
              <a:t>mm</a:t>
            </a:r>
            <a:r>
              <a:rPr sz="1800" spc="-15" dirty="0">
                <a:latin typeface="Arial"/>
                <a:cs typeface="Arial"/>
              </a:rPr>
              <a:t>uno</a:t>
            </a:r>
            <a:r>
              <a:rPr sz="1800" spc="0" dirty="0">
                <a:latin typeface="Arial"/>
                <a:cs typeface="Arial"/>
              </a:rPr>
              <a:t>s</a:t>
            </a:r>
            <a:r>
              <a:rPr sz="1800" spc="-15" dirty="0">
                <a:latin typeface="Arial"/>
                <a:cs typeface="Arial"/>
              </a:rPr>
              <a:t>u</a:t>
            </a:r>
            <a:r>
              <a:rPr sz="1800" dirty="0">
                <a:latin typeface="Arial"/>
                <a:cs typeface="Arial"/>
              </a:rPr>
              <a:t>p</a:t>
            </a:r>
            <a:r>
              <a:rPr sz="1800" spc="-15" dirty="0">
                <a:latin typeface="Arial"/>
                <a:cs typeface="Arial"/>
              </a:rPr>
              <a:t>p</a:t>
            </a:r>
            <a:r>
              <a:rPr sz="1800" spc="-5" dirty="0">
                <a:latin typeface="Arial"/>
                <a:cs typeface="Arial"/>
              </a:rPr>
              <a:t>r</a:t>
            </a:r>
            <a:r>
              <a:rPr sz="1800" spc="-15" dirty="0">
                <a:latin typeface="Arial"/>
                <a:cs typeface="Arial"/>
              </a:rPr>
              <a:t>e</a:t>
            </a:r>
            <a:r>
              <a:rPr sz="1800" spc="-5" dirty="0">
                <a:latin typeface="Arial"/>
                <a:cs typeface="Arial"/>
              </a:rPr>
              <a:t>s</a:t>
            </a:r>
            <a:r>
              <a:rPr sz="1800" dirty="0">
                <a:latin typeface="Arial"/>
                <a:cs typeface="Arial"/>
              </a:rPr>
              <a:t>s</a:t>
            </a:r>
            <a:r>
              <a:rPr sz="1800" spc="-10" dirty="0">
                <a:latin typeface="Arial"/>
                <a:cs typeface="Arial"/>
              </a:rPr>
              <a:t>i</a:t>
            </a:r>
            <a:r>
              <a:rPr sz="1800" dirty="0">
                <a:latin typeface="Arial"/>
                <a:cs typeface="Arial"/>
              </a:rPr>
              <a:t>o</a:t>
            </a:r>
            <a:r>
              <a:rPr sz="1800" spc="-5" dirty="0">
                <a:latin typeface="Arial"/>
                <a:cs typeface="Arial"/>
              </a:rPr>
              <a:t>n  </a:t>
            </a:r>
            <a:r>
              <a:rPr sz="1800" spc="-10" dirty="0">
                <a:latin typeface="Arial"/>
                <a:cs typeface="Arial"/>
              </a:rPr>
              <a:t>levels</a:t>
            </a:r>
            <a:endParaRPr sz="1800" dirty="0">
              <a:latin typeface="Arial"/>
              <a:cs typeface="Arial"/>
            </a:endParaRPr>
          </a:p>
          <a:p>
            <a:pPr marL="355600" marR="6985" indent="-342900">
              <a:lnSpc>
                <a:spcPct val="130000"/>
              </a:lnSpc>
              <a:spcBef>
                <a:spcPts val="1165"/>
              </a:spcBef>
              <a:buChar char="•"/>
              <a:tabLst>
                <a:tab pos="355600" algn="l"/>
                <a:tab pos="356235" algn="l"/>
              </a:tabLst>
            </a:pPr>
            <a:r>
              <a:rPr sz="2200" spc="-5" dirty="0">
                <a:latin typeface="Arial"/>
                <a:cs typeface="Arial"/>
              </a:rPr>
              <a:t>Non-absorbable steroid are very </a:t>
            </a:r>
            <a:r>
              <a:rPr sz="2200" dirty="0">
                <a:latin typeface="Arial"/>
                <a:cs typeface="Arial"/>
              </a:rPr>
              <a:t>useful </a:t>
            </a:r>
            <a:r>
              <a:rPr sz="2200" spc="-5" dirty="0">
                <a:latin typeface="Arial"/>
                <a:cs typeface="Arial"/>
              </a:rPr>
              <a:t>adjuvant </a:t>
            </a:r>
            <a:r>
              <a:rPr sz="2200" dirty="0">
                <a:latin typeface="Arial"/>
                <a:cs typeface="Arial"/>
              </a:rPr>
              <a:t>therapy  </a:t>
            </a:r>
            <a:r>
              <a:rPr sz="2200" spc="-5" dirty="0">
                <a:latin typeface="Arial"/>
                <a:cs typeface="Arial"/>
              </a:rPr>
              <a:t>in GI</a:t>
            </a:r>
            <a:r>
              <a:rPr sz="2200" spc="-70" dirty="0">
                <a:latin typeface="Arial"/>
                <a:cs typeface="Arial"/>
              </a:rPr>
              <a:t> </a:t>
            </a:r>
            <a:r>
              <a:rPr sz="2200" spc="-10" dirty="0">
                <a:latin typeface="Arial"/>
                <a:cs typeface="Arial"/>
              </a:rPr>
              <a:t>GVHD</a:t>
            </a:r>
            <a:endParaRPr sz="2200" dirty="0">
              <a:latin typeface="Arial"/>
              <a:cs typeface="Arial"/>
            </a:endParaRPr>
          </a:p>
          <a:p>
            <a:pPr marL="355600" marR="5080" indent="-342900">
              <a:lnSpc>
                <a:spcPct val="130000"/>
              </a:lnSpc>
              <a:spcBef>
                <a:spcPts val="1200"/>
              </a:spcBef>
              <a:buChar char="•"/>
              <a:tabLst>
                <a:tab pos="355600" algn="l"/>
                <a:tab pos="356235" algn="l"/>
                <a:tab pos="1510665" algn="l"/>
                <a:tab pos="2903855" algn="l"/>
                <a:tab pos="3952240" algn="l"/>
                <a:tab pos="4612005" algn="l"/>
                <a:tab pos="5162550" algn="l"/>
                <a:tab pos="6475730" algn="l"/>
                <a:tab pos="6870700" algn="l"/>
              </a:tabLst>
            </a:pPr>
            <a:r>
              <a:rPr sz="2200" spc="-5" dirty="0">
                <a:latin typeface="Arial"/>
                <a:cs typeface="Arial"/>
              </a:rPr>
              <a:t>Sur</a:t>
            </a:r>
            <a:r>
              <a:rPr sz="2200" spc="-15" dirty="0">
                <a:latin typeface="Arial"/>
                <a:cs typeface="Arial"/>
              </a:rPr>
              <a:t>v</a:t>
            </a:r>
            <a:r>
              <a:rPr sz="2200" spc="-5" dirty="0">
                <a:latin typeface="Arial"/>
                <a:cs typeface="Arial"/>
              </a:rPr>
              <a:t>i</a:t>
            </a:r>
            <a:r>
              <a:rPr sz="2200" spc="-15" dirty="0">
                <a:latin typeface="Arial"/>
                <a:cs typeface="Arial"/>
              </a:rPr>
              <a:t>v</a:t>
            </a:r>
            <a:r>
              <a:rPr sz="2200" spc="-5" dirty="0">
                <a:latin typeface="Arial"/>
                <a:cs typeface="Arial"/>
              </a:rPr>
              <a:t>al</a:t>
            </a:r>
            <a:r>
              <a:rPr sz="2200" dirty="0">
                <a:latin typeface="Arial"/>
                <a:cs typeface="Arial"/>
              </a:rPr>
              <a:t>	c</a:t>
            </a:r>
            <a:r>
              <a:rPr sz="2200" spc="-5" dirty="0">
                <a:latin typeface="Arial"/>
                <a:cs typeface="Arial"/>
              </a:rPr>
              <a:t>o</a:t>
            </a:r>
            <a:r>
              <a:rPr sz="2200" spc="0" dirty="0">
                <a:latin typeface="Arial"/>
                <a:cs typeface="Arial"/>
              </a:rPr>
              <a:t>r</a:t>
            </a:r>
            <a:r>
              <a:rPr sz="2200" spc="-5" dirty="0">
                <a:latin typeface="Arial"/>
                <a:cs typeface="Arial"/>
              </a:rPr>
              <a:t>relates</a:t>
            </a:r>
            <a:r>
              <a:rPr sz="2200" dirty="0">
                <a:latin typeface="Arial"/>
                <a:cs typeface="Arial"/>
              </a:rPr>
              <a:t>	</a:t>
            </a:r>
            <a:r>
              <a:rPr sz="2200" spc="-5" dirty="0">
                <a:latin typeface="Arial"/>
                <a:cs typeface="Arial"/>
              </a:rPr>
              <a:t>dire</a:t>
            </a:r>
            <a:r>
              <a:rPr sz="2200" dirty="0">
                <a:latin typeface="Arial"/>
                <a:cs typeface="Arial"/>
              </a:rPr>
              <a:t>c</a:t>
            </a:r>
            <a:r>
              <a:rPr sz="2200" spc="-5" dirty="0">
                <a:latin typeface="Arial"/>
                <a:cs typeface="Arial"/>
              </a:rPr>
              <a:t>tly</a:t>
            </a:r>
            <a:r>
              <a:rPr sz="2200" dirty="0">
                <a:latin typeface="Arial"/>
                <a:cs typeface="Arial"/>
              </a:rPr>
              <a:t>	</a:t>
            </a:r>
            <a:r>
              <a:rPr sz="2200" spc="-10" dirty="0">
                <a:latin typeface="Arial"/>
                <a:cs typeface="Arial"/>
              </a:rPr>
              <a:t>w</a:t>
            </a:r>
            <a:r>
              <a:rPr sz="2200" spc="-5" dirty="0">
                <a:latin typeface="Arial"/>
                <a:cs typeface="Arial"/>
              </a:rPr>
              <a:t>ith</a:t>
            </a:r>
            <a:r>
              <a:rPr sz="2200" dirty="0">
                <a:latin typeface="Arial"/>
                <a:cs typeface="Arial"/>
              </a:rPr>
              <a:t>	</a:t>
            </a:r>
            <a:r>
              <a:rPr sz="2200" spc="-5" dirty="0">
                <a:latin typeface="Arial"/>
                <a:cs typeface="Arial"/>
              </a:rPr>
              <a:t>t</a:t>
            </a:r>
            <a:r>
              <a:rPr sz="2200" spc="-15" dirty="0">
                <a:latin typeface="Arial"/>
                <a:cs typeface="Arial"/>
              </a:rPr>
              <a:t>h</a:t>
            </a:r>
            <a:r>
              <a:rPr sz="2200" spc="-5" dirty="0">
                <a:latin typeface="Arial"/>
                <a:cs typeface="Arial"/>
              </a:rPr>
              <a:t>e</a:t>
            </a:r>
            <a:r>
              <a:rPr sz="2200" dirty="0">
                <a:latin typeface="Arial"/>
                <a:cs typeface="Arial"/>
              </a:rPr>
              <a:t>	</a:t>
            </a:r>
            <a:r>
              <a:rPr sz="2200" spc="-5" dirty="0">
                <a:latin typeface="Arial"/>
                <a:cs typeface="Arial"/>
              </a:rPr>
              <a:t>re</a:t>
            </a:r>
            <a:r>
              <a:rPr sz="2200" dirty="0">
                <a:latin typeface="Arial"/>
                <a:cs typeface="Arial"/>
              </a:rPr>
              <a:t>s</a:t>
            </a:r>
            <a:r>
              <a:rPr sz="2200" spc="-5" dirty="0">
                <a:latin typeface="Arial"/>
                <a:cs typeface="Arial"/>
              </a:rPr>
              <a:t>pon</a:t>
            </a:r>
            <a:r>
              <a:rPr sz="2200" dirty="0">
                <a:latin typeface="Arial"/>
                <a:cs typeface="Arial"/>
              </a:rPr>
              <a:t>s</a:t>
            </a:r>
            <a:r>
              <a:rPr sz="2200" spc="-5" dirty="0">
                <a:latin typeface="Arial"/>
                <a:cs typeface="Arial"/>
              </a:rPr>
              <a:t>e</a:t>
            </a:r>
            <a:r>
              <a:rPr sz="2200" dirty="0">
                <a:latin typeface="Arial"/>
                <a:cs typeface="Arial"/>
              </a:rPr>
              <a:t>	</a:t>
            </a:r>
            <a:r>
              <a:rPr sz="2200" spc="-5" dirty="0" smtClean="0">
                <a:latin typeface="Arial"/>
                <a:cs typeface="Arial"/>
              </a:rPr>
              <a:t>to</a:t>
            </a:r>
            <a:r>
              <a:rPr lang="tr-TR" sz="2200" dirty="0" smtClean="0">
                <a:latin typeface="Arial"/>
                <a:cs typeface="Arial"/>
              </a:rPr>
              <a:t> </a:t>
            </a:r>
            <a:r>
              <a:rPr sz="2200" spc="-5" dirty="0" smtClean="0">
                <a:latin typeface="Arial"/>
                <a:cs typeface="Arial"/>
              </a:rPr>
              <a:t>initial  </a:t>
            </a:r>
            <a:r>
              <a:rPr sz="2200" spc="-5" dirty="0">
                <a:latin typeface="Arial"/>
                <a:cs typeface="Arial"/>
              </a:rPr>
              <a:t>therapy</a:t>
            </a:r>
            <a:endParaRPr sz="2200" dirty="0">
              <a:latin typeface="Arial"/>
              <a:cs typeface="Aria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203200" y="457200"/>
            <a:ext cx="10972800" cy="637238"/>
          </a:xfrm>
          <a:prstGeom prst="rect">
            <a:avLst/>
          </a:prstGeom>
        </p:spPr>
        <p:txBody>
          <a:bodyPr vert="horz" wrap="square" lIns="0" tIns="143395" rIns="0" bIns="0" rtlCol="0">
            <a:spAutoFit/>
          </a:bodyPr>
          <a:lstStyle/>
          <a:p>
            <a:pPr marL="58419">
              <a:lnSpc>
                <a:spcPct val="100000"/>
              </a:lnSpc>
            </a:pPr>
            <a:r>
              <a:rPr sz="3200" spc="-5" dirty="0"/>
              <a:t>Salvage Therapy </a:t>
            </a:r>
            <a:r>
              <a:rPr sz="3200" dirty="0"/>
              <a:t>for </a:t>
            </a:r>
            <a:r>
              <a:rPr sz="3200" spc="-5" dirty="0"/>
              <a:t>Steroid Resistant</a:t>
            </a:r>
            <a:r>
              <a:rPr sz="3200" spc="-150" dirty="0"/>
              <a:t> </a:t>
            </a:r>
            <a:r>
              <a:rPr sz="3200" dirty="0"/>
              <a:t>aGVHD</a:t>
            </a:r>
          </a:p>
        </p:txBody>
      </p:sp>
      <p:sp>
        <p:nvSpPr>
          <p:cNvPr id="63" name="object 63"/>
          <p:cNvSpPr txBox="1"/>
          <p:nvPr/>
        </p:nvSpPr>
        <p:spPr>
          <a:xfrm>
            <a:off x="508000" y="1524000"/>
            <a:ext cx="11067627" cy="4865434"/>
          </a:xfrm>
          <a:prstGeom prst="rect">
            <a:avLst/>
          </a:prstGeom>
        </p:spPr>
        <p:txBody>
          <a:bodyPr vert="horz" wrap="square" lIns="0" tIns="0" rIns="0" bIns="0" rtlCol="0">
            <a:spAutoFit/>
          </a:bodyPr>
          <a:lstStyle/>
          <a:p>
            <a:pPr marL="355600" indent="-342900">
              <a:buFontTx/>
              <a:buChar char="•"/>
              <a:tabLst>
                <a:tab pos="355600" algn="l"/>
                <a:tab pos="356235" algn="l"/>
              </a:tabLst>
            </a:pPr>
            <a:r>
              <a:rPr lang="tr-TR" sz="2200" spc="-5" dirty="0" err="1" smtClean="0">
                <a:latin typeface="Arial"/>
                <a:cs typeface="Arial"/>
              </a:rPr>
              <a:t>Cellcept</a:t>
            </a:r>
            <a:r>
              <a:rPr lang="tr-TR" sz="2200" spc="-5" dirty="0" smtClean="0">
                <a:latin typeface="Arial"/>
                <a:cs typeface="Arial"/>
              </a:rPr>
              <a:t> (</a:t>
            </a:r>
            <a:r>
              <a:rPr lang="tr-TR" sz="2200" spc="-5" dirty="0" err="1" smtClean="0">
                <a:latin typeface="Arial"/>
                <a:cs typeface="Arial"/>
              </a:rPr>
              <a:t>Mycofenelat</a:t>
            </a:r>
            <a:r>
              <a:rPr lang="tr-TR" sz="2200" spc="-5" dirty="0" smtClean="0">
                <a:latin typeface="Arial"/>
                <a:cs typeface="Arial"/>
              </a:rPr>
              <a:t> Mofetil, MMF)</a:t>
            </a:r>
            <a:endParaRPr lang="tr-TR" sz="2200" dirty="0" smtClean="0">
              <a:latin typeface="Arial"/>
              <a:cs typeface="Arial"/>
            </a:endParaRPr>
          </a:p>
          <a:p>
            <a:pPr marL="355600" indent="-342900">
              <a:buFontTx/>
              <a:buChar char="•"/>
              <a:tabLst>
                <a:tab pos="355600" algn="l"/>
                <a:tab pos="356235" algn="l"/>
              </a:tabLst>
            </a:pPr>
            <a:r>
              <a:rPr lang="tr-TR" sz="2200" spc="-5" dirty="0" err="1" smtClean="0">
                <a:latin typeface="Arial"/>
                <a:cs typeface="Arial"/>
              </a:rPr>
              <a:t>Extracorporeal</a:t>
            </a:r>
            <a:r>
              <a:rPr lang="tr-TR" sz="2200" spc="-5" dirty="0" smtClean="0">
                <a:latin typeface="Arial"/>
                <a:cs typeface="Arial"/>
              </a:rPr>
              <a:t> photopheresis</a:t>
            </a:r>
            <a:r>
              <a:rPr lang="tr-TR" sz="2200" spc="20" dirty="0" smtClean="0">
                <a:latin typeface="Arial"/>
                <a:cs typeface="Arial"/>
              </a:rPr>
              <a:t> </a:t>
            </a:r>
            <a:r>
              <a:rPr lang="tr-TR" sz="2200" spc="-5" dirty="0" smtClean="0">
                <a:latin typeface="Arial"/>
                <a:cs typeface="Arial"/>
              </a:rPr>
              <a:t>(ECP)</a:t>
            </a:r>
            <a:endParaRPr lang="tr-TR" sz="2200" dirty="0" smtClean="0">
              <a:latin typeface="Arial"/>
              <a:cs typeface="Arial"/>
            </a:endParaRPr>
          </a:p>
          <a:p>
            <a:pPr marL="355600" indent="-342900">
              <a:lnSpc>
                <a:spcPct val="100000"/>
              </a:lnSpc>
              <a:spcBef>
                <a:spcPts val="260"/>
              </a:spcBef>
              <a:buChar char="•"/>
              <a:tabLst>
                <a:tab pos="355600" algn="l"/>
                <a:tab pos="356235" algn="l"/>
              </a:tabLst>
            </a:pPr>
            <a:r>
              <a:rPr sz="2200" b="1" spc="-5" dirty="0" smtClean="0">
                <a:latin typeface="Arial"/>
                <a:cs typeface="Arial"/>
              </a:rPr>
              <a:t>Anti-TNF</a:t>
            </a:r>
            <a:r>
              <a:rPr sz="2200" b="1" spc="-40" dirty="0" smtClean="0">
                <a:latin typeface="Arial"/>
                <a:cs typeface="Arial"/>
              </a:rPr>
              <a:t> </a:t>
            </a:r>
            <a:r>
              <a:rPr sz="2200" b="1" spc="-5" dirty="0">
                <a:latin typeface="Arial"/>
                <a:cs typeface="Arial"/>
              </a:rPr>
              <a:t>antibodies-</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5" dirty="0">
                <a:latin typeface="Arial"/>
                <a:cs typeface="Arial"/>
              </a:rPr>
              <a:t>Infliximab,</a:t>
            </a:r>
            <a:r>
              <a:rPr sz="1800" spc="-45" dirty="0">
                <a:latin typeface="Arial"/>
                <a:cs typeface="Arial"/>
              </a:rPr>
              <a:t> </a:t>
            </a:r>
            <a:r>
              <a:rPr sz="1800" spc="-10" dirty="0">
                <a:latin typeface="Arial"/>
                <a:cs typeface="Arial"/>
              </a:rPr>
              <a:t>Etanercept</a:t>
            </a:r>
            <a:endParaRPr sz="1800" dirty="0">
              <a:latin typeface="Arial"/>
              <a:cs typeface="Arial"/>
            </a:endParaRPr>
          </a:p>
          <a:p>
            <a:pPr marL="1155700" marR="207010" lvl="1" indent="-228600">
              <a:lnSpc>
                <a:spcPts val="1939"/>
              </a:lnSpc>
              <a:spcBef>
                <a:spcPts val="464"/>
              </a:spcBef>
              <a:buChar char="•"/>
              <a:tabLst>
                <a:tab pos="1155700" algn="l"/>
                <a:tab pos="1156335" algn="l"/>
              </a:tabLst>
            </a:pPr>
            <a:r>
              <a:rPr sz="1800" spc="-10" dirty="0">
                <a:latin typeface="Arial"/>
                <a:cs typeface="Arial"/>
              </a:rPr>
              <a:t>Infliximab: Begin </a:t>
            </a:r>
            <a:r>
              <a:rPr sz="1800" spc="-5" dirty="0">
                <a:latin typeface="Arial"/>
                <a:cs typeface="Arial"/>
              </a:rPr>
              <a:t>gtt </a:t>
            </a:r>
            <a:r>
              <a:rPr sz="1800" spc="-15" dirty="0">
                <a:latin typeface="Arial"/>
                <a:cs typeface="Arial"/>
              </a:rPr>
              <a:t>within </a:t>
            </a:r>
            <a:r>
              <a:rPr sz="1800" spc="-5" dirty="0">
                <a:latin typeface="Arial"/>
                <a:cs typeface="Arial"/>
              </a:rPr>
              <a:t>3 hrs from </a:t>
            </a:r>
            <a:r>
              <a:rPr sz="1800" spc="-10" dirty="0">
                <a:latin typeface="Arial"/>
                <a:cs typeface="Arial"/>
              </a:rPr>
              <a:t>preparation, and </a:t>
            </a:r>
            <a:r>
              <a:rPr sz="1800" spc="-5" dirty="0">
                <a:latin typeface="Arial"/>
                <a:cs typeface="Arial"/>
              </a:rPr>
              <a:t>infuse at </a:t>
            </a:r>
            <a:r>
              <a:rPr sz="1800" spc="-10" dirty="0">
                <a:latin typeface="Arial"/>
                <a:cs typeface="Arial"/>
              </a:rPr>
              <a:t>least  over </a:t>
            </a:r>
            <a:r>
              <a:rPr sz="1800" spc="-5" dirty="0">
                <a:latin typeface="Arial"/>
                <a:cs typeface="Arial"/>
              </a:rPr>
              <a:t>2hrs. Risk of hypersensitivity rxn. </a:t>
            </a:r>
            <a:r>
              <a:rPr sz="1800" spc="-10" dirty="0">
                <a:latin typeface="Arial"/>
                <a:cs typeface="Arial"/>
              </a:rPr>
              <a:t>Monitor </a:t>
            </a:r>
            <a:r>
              <a:rPr sz="1800" spc="-5" dirty="0">
                <a:latin typeface="Arial"/>
                <a:cs typeface="Arial"/>
              </a:rPr>
              <a:t>vital </a:t>
            </a:r>
            <a:r>
              <a:rPr sz="1800" spc="-10" dirty="0">
                <a:latin typeface="Arial"/>
                <a:cs typeface="Arial"/>
              </a:rPr>
              <a:t>signs</a:t>
            </a:r>
            <a:r>
              <a:rPr sz="1800" spc="130" dirty="0">
                <a:latin typeface="Arial"/>
                <a:cs typeface="Arial"/>
              </a:rPr>
              <a:t> </a:t>
            </a:r>
            <a:r>
              <a:rPr sz="1800" spc="-5" dirty="0">
                <a:latin typeface="Arial"/>
                <a:cs typeface="Arial"/>
              </a:rPr>
              <a:t>closely</a:t>
            </a:r>
            <a:endParaRPr sz="1800" dirty="0">
              <a:latin typeface="Arial"/>
              <a:cs typeface="Arial"/>
            </a:endParaRPr>
          </a:p>
          <a:p>
            <a:pPr marL="355600" indent="-342900">
              <a:lnSpc>
                <a:spcPct val="100000"/>
              </a:lnSpc>
              <a:spcBef>
                <a:spcPts val="260"/>
              </a:spcBef>
              <a:buChar char="•"/>
              <a:tabLst>
                <a:tab pos="355600" algn="l"/>
                <a:tab pos="356235" algn="l"/>
              </a:tabLst>
            </a:pPr>
            <a:r>
              <a:rPr sz="2200" b="1" spc="-5" dirty="0" smtClean="0">
                <a:latin typeface="Arial"/>
                <a:cs typeface="Arial"/>
              </a:rPr>
              <a:t>IL2</a:t>
            </a:r>
            <a:r>
              <a:rPr sz="2200" b="1" spc="-60" dirty="0" smtClean="0">
                <a:latin typeface="Arial"/>
                <a:cs typeface="Arial"/>
              </a:rPr>
              <a:t> </a:t>
            </a:r>
            <a:r>
              <a:rPr sz="2200" b="1" spc="-5" dirty="0">
                <a:latin typeface="Arial"/>
                <a:cs typeface="Arial"/>
              </a:rPr>
              <a:t>inhibitors-</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10" dirty="0">
                <a:latin typeface="Arial"/>
                <a:cs typeface="Arial"/>
              </a:rPr>
              <a:t>Basiliximab</a:t>
            </a:r>
            <a:endParaRPr sz="1800" dirty="0">
              <a:latin typeface="Arial"/>
              <a:cs typeface="Arial"/>
            </a:endParaRPr>
          </a:p>
          <a:p>
            <a:pPr marL="1155700" lvl="1" indent="-228600">
              <a:lnSpc>
                <a:spcPct val="100000"/>
              </a:lnSpc>
              <a:spcBef>
                <a:spcPts val="215"/>
              </a:spcBef>
              <a:buChar char="•"/>
              <a:tabLst>
                <a:tab pos="1155065" algn="l"/>
                <a:tab pos="1155700" algn="l"/>
              </a:tabLst>
            </a:pPr>
            <a:r>
              <a:rPr sz="1800" spc="-5" dirty="0">
                <a:latin typeface="Arial"/>
                <a:cs typeface="Arial"/>
              </a:rPr>
              <a:t>Hypersensitivity rxn, </a:t>
            </a:r>
            <a:r>
              <a:rPr sz="1800" spc="-10" dirty="0">
                <a:latin typeface="Arial"/>
                <a:cs typeface="Arial"/>
              </a:rPr>
              <a:t>monitor </a:t>
            </a:r>
            <a:r>
              <a:rPr sz="1800" spc="-5" dirty="0">
                <a:latin typeface="Arial"/>
                <a:cs typeface="Arial"/>
              </a:rPr>
              <a:t>vital</a:t>
            </a:r>
            <a:r>
              <a:rPr sz="1800" spc="30" dirty="0">
                <a:latin typeface="Arial"/>
                <a:cs typeface="Arial"/>
              </a:rPr>
              <a:t> </a:t>
            </a:r>
            <a:r>
              <a:rPr sz="1800" spc="-10" dirty="0">
                <a:latin typeface="Arial"/>
                <a:cs typeface="Arial"/>
              </a:rPr>
              <a:t>sign</a:t>
            </a:r>
            <a:endParaRPr sz="1800" dirty="0">
              <a:latin typeface="Arial"/>
              <a:cs typeface="Arial"/>
            </a:endParaRPr>
          </a:p>
          <a:p>
            <a:pPr marL="355600" indent="-342900">
              <a:lnSpc>
                <a:spcPct val="100000"/>
              </a:lnSpc>
              <a:spcBef>
                <a:spcPts val="245"/>
              </a:spcBef>
              <a:buChar char="•"/>
              <a:tabLst>
                <a:tab pos="355600" algn="l"/>
                <a:tab pos="356235" algn="l"/>
              </a:tabLst>
            </a:pPr>
            <a:r>
              <a:rPr sz="2200" b="1" spc="-5" dirty="0">
                <a:latin typeface="Arial"/>
                <a:cs typeface="Arial"/>
              </a:rPr>
              <a:t>Nucleoside analogues-</a:t>
            </a:r>
            <a:r>
              <a:rPr sz="2200" b="1" dirty="0">
                <a:latin typeface="Arial"/>
                <a:cs typeface="Arial"/>
              </a:rPr>
              <a:t> </a:t>
            </a:r>
            <a:r>
              <a:rPr sz="2200" b="1" spc="-5" dirty="0">
                <a:latin typeface="Arial"/>
                <a:cs typeface="Arial"/>
              </a:rPr>
              <a:t>Pentostatin</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5" dirty="0">
                <a:latin typeface="Arial"/>
                <a:cs typeface="Arial"/>
              </a:rPr>
              <a:t>Infuse </a:t>
            </a:r>
            <a:r>
              <a:rPr sz="1800" spc="-10" dirty="0">
                <a:latin typeface="Arial"/>
                <a:cs typeface="Arial"/>
              </a:rPr>
              <a:t>over 15 </a:t>
            </a:r>
            <a:r>
              <a:rPr sz="1800" spc="-5" dirty="0">
                <a:latin typeface="Arial"/>
                <a:cs typeface="Arial"/>
              </a:rPr>
              <a:t>mins, </a:t>
            </a:r>
            <a:r>
              <a:rPr sz="1800" spc="-10" dirty="0">
                <a:latin typeface="Arial"/>
                <a:cs typeface="Arial"/>
              </a:rPr>
              <a:t>and pre-infusion hydration </a:t>
            </a:r>
            <a:r>
              <a:rPr sz="1800" spc="-5" dirty="0">
                <a:latin typeface="Arial"/>
                <a:cs typeface="Arial"/>
              </a:rPr>
              <a:t>is </a:t>
            </a:r>
            <a:r>
              <a:rPr sz="1800" spc="-10" dirty="0">
                <a:latin typeface="Arial"/>
                <a:cs typeface="Arial"/>
              </a:rPr>
              <a:t>given</a:t>
            </a:r>
            <a:r>
              <a:rPr sz="1800" spc="229" dirty="0">
                <a:latin typeface="Arial"/>
                <a:cs typeface="Arial"/>
              </a:rPr>
              <a:t> </a:t>
            </a:r>
            <a:r>
              <a:rPr sz="1800" spc="-10" dirty="0">
                <a:latin typeface="Arial"/>
                <a:cs typeface="Arial"/>
              </a:rPr>
              <a:t>usually</a:t>
            </a:r>
            <a:endParaRPr sz="1800" dirty="0">
              <a:latin typeface="Arial"/>
              <a:cs typeface="Arial"/>
            </a:endParaRPr>
          </a:p>
          <a:p>
            <a:pPr marL="355600" indent="-342900">
              <a:lnSpc>
                <a:spcPct val="100000"/>
              </a:lnSpc>
              <a:buChar char="•"/>
              <a:tabLst>
                <a:tab pos="355600" algn="l"/>
                <a:tab pos="356235" algn="l"/>
              </a:tabLst>
            </a:pPr>
            <a:r>
              <a:rPr lang="tr-TR" sz="2200" b="1" spc="-5" dirty="0" smtClean="0">
                <a:latin typeface="Arial"/>
                <a:cs typeface="Arial"/>
              </a:rPr>
              <a:t>m-TOR</a:t>
            </a:r>
            <a:r>
              <a:rPr lang="tr-TR" sz="2200" b="1" spc="-50" dirty="0" smtClean="0">
                <a:latin typeface="Arial"/>
                <a:cs typeface="Arial"/>
              </a:rPr>
              <a:t> </a:t>
            </a:r>
            <a:r>
              <a:rPr lang="tr-TR" sz="2200" b="1" spc="-5" dirty="0" err="1" smtClean="0">
                <a:latin typeface="Arial"/>
                <a:cs typeface="Arial"/>
              </a:rPr>
              <a:t>inhibitor</a:t>
            </a:r>
            <a:r>
              <a:rPr lang="tr-TR" sz="2200" b="1" spc="-5" dirty="0" smtClean="0">
                <a:latin typeface="Arial"/>
                <a:cs typeface="Arial"/>
              </a:rPr>
              <a:t>-</a:t>
            </a:r>
            <a:endParaRPr lang="tr-TR" sz="2200" b="1" dirty="0" smtClean="0">
              <a:latin typeface="Arial"/>
              <a:cs typeface="Arial"/>
            </a:endParaRPr>
          </a:p>
          <a:p>
            <a:pPr marL="1155700" lvl="1" indent="-228600">
              <a:lnSpc>
                <a:spcPct val="100000"/>
              </a:lnSpc>
              <a:spcBef>
                <a:spcPts val="229"/>
              </a:spcBef>
              <a:buChar char="•"/>
              <a:tabLst>
                <a:tab pos="1155065" algn="l"/>
                <a:tab pos="1155700" algn="l"/>
              </a:tabLst>
            </a:pPr>
            <a:r>
              <a:rPr lang="tr-TR" spc="-5" dirty="0" err="1" smtClean="0">
                <a:latin typeface="Arial"/>
                <a:cs typeface="Arial"/>
              </a:rPr>
              <a:t>Sirolimus</a:t>
            </a:r>
            <a:endParaRPr lang="tr-TR" dirty="0" smtClean="0">
              <a:latin typeface="Arial"/>
              <a:cs typeface="Arial"/>
            </a:endParaRPr>
          </a:p>
          <a:p>
            <a:pPr marL="355600" indent="-342900">
              <a:lnSpc>
                <a:spcPct val="100000"/>
              </a:lnSpc>
              <a:spcBef>
                <a:spcPts val="245"/>
              </a:spcBef>
              <a:buChar char="•"/>
              <a:tabLst>
                <a:tab pos="355600" algn="l"/>
                <a:tab pos="356235" algn="l"/>
              </a:tabLst>
            </a:pPr>
            <a:r>
              <a:rPr sz="2200" b="1" spc="-5" dirty="0" err="1" smtClean="0">
                <a:latin typeface="Arial"/>
                <a:cs typeface="Arial"/>
              </a:rPr>
              <a:t>Rituximab</a:t>
            </a:r>
            <a:endParaRPr sz="2200" b="1" dirty="0">
              <a:latin typeface="Arial"/>
              <a:cs typeface="Arial"/>
            </a:endParaRPr>
          </a:p>
          <a:p>
            <a:pPr marL="1155700" lvl="1" indent="-228600">
              <a:lnSpc>
                <a:spcPct val="100000"/>
              </a:lnSpc>
              <a:spcBef>
                <a:spcPts val="229"/>
              </a:spcBef>
              <a:buChar char="•"/>
              <a:tabLst>
                <a:tab pos="1155065" algn="l"/>
                <a:tab pos="1155700" algn="l"/>
              </a:tabLst>
            </a:pPr>
            <a:r>
              <a:rPr sz="1800" spc="-5" dirty="0">
                <a:latin typeface="Arial"/>
                <a:cs typeface="Arial"/>
              </a:rPr>
              <a:t>Infused </a:t>
            </a:r>
            <a:r>
              <a:rPr sz="1800" spc="-10" dirty="0">
                <a:latin typeface="Arial"/>
                <a:cs typeface="Arial"/>
              </a:rPr>
              <a:t>over </a:t>
            </a:r>
            <a:r>
              <a:rPr sz="1800" spc="-5" dirty="0">
                <a:latin typeface="Arial"/>
                <a:cs typeface="Arial"/>
              </a:rPr>
              <a:t>4 hrs, </a:t>
            </a:r>
            <a:r>
              <a:rPr sz="1800" spc="-10" dirty="0">
                <a:latin typeface="Arial"/>
                <a:cs typeface="Arial"/>
              </a:rPr>
              <a:t>and </a:t>
            </a:r>
            <a:r>
              <a:rPr sz="1800" spc="-5" dirty="0">
                <a:latin typeface="Arial"/>
                <a:cs typeface="Arial"/>
              </a:rPr>
              <a:t>associated </a:t>
            </a:r>
            <a:r>
              <a:rPr sz="1800" spc="-15" dirty="0">
                <a:latin typeface="Arial"/>
                <a:cs typeface="Arial"/>
              </a:rPr>
              <a:t>with </a:t>
            </a:r>
            <a:r>
              <a:rPr sz="1800" spc="-5" dirty="0">
                <a:latin typeface="Arial"/>
                <a:cs typeface="Arial"/>
              </a:rPr>
              <a:t>risk of hypersensitivity</a:t>
            </a:r>
            <a:r>
              <a:rPr sz="1800" spc="165" dirty="0">
                <a:latin typeface="Arial"/>
                <a:cs typeface="Arial"/>
              </a:rPr>
              <a:t> </a:t>
            </a:r>
            <a:r>
              <a:rPr sz="1800" spc="-10" dirty="0">
                <a:latin typeface="Arial"/>
                <a:cs typeface="Arial"/>
              </a:rPr>
              <a:t>reaction</a:t>
            </a:r>
            <a:endParaRPr sz="1800" dirty="0">
              <a:latin typeface="Arial"/>
              <a:cs typeface="Aria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609600" y="762000"/>
            <a:ext cx="10972800" cy="637238"/>
          </a:xfrm>
          <a:prstGeom prst="rect">
            <a:avLst/>
          </a:prstGeom>
        </p:spPr>
        <p:txBody>
          <a:bodyPr vert="horz" wrap="square" lIns="0" tIns="143395" rIns="0" bIns="0" rtlCol="0">
            <a:spAutoFit/>
          </a:bodyPr>
          <a:lstStyle/>
          <a:p>
            <a:pPr marL="142875">
              <a:lnSpc>
                <a:spcPct val="100000"/>
              </a:lnSpc>
            </a:pPr>
            <a:r>
              <a:rPr sz="3200" spc="-5" dirty="0"/>
              <a:t>Topical Agents </a:t>
            </a:r>
            <a:r>
              <a:rPr sz="3200" dirty="0"/>
              <a:t>for </a:t>
            </a:r>
            <a:r>
              <a:rPr sz="3200" spc="-5" dirty="0"/>
              <a:t>Cutaneous</a:t>
            </a:r>
            <a:r>
              <a:rPr sz="3200" spc="-155" dirty="0"/>
              <a:t> </a:t>
            </a:r>
            <a:r>
              <a:rPr sz="3200" dirty="0"/>
              <a:t>GVHD</a:t>
            </a:r>
          </a:p>
        </p:txBody>
      </p:sp>
      <p:sp>
        <p:nvSpPr>
          <p:cNvPr id="63" name="object 63"/>
          <p:cNvSpPr txBox="1"/>
          <p:nvPr/>
        </p:nvSpPr>
        <p:spPr>
          <a:xfrm>
            <a:off x="1016000" y="2133600"/>
            <a:ext cx="6351693" cy="3377848"/>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latin typeface="Arial"/>
                <a:cs typeface="Arial"/>
              </a:rPr>
              <a:t>Topical</a:t>
            </a:r>
            <a:r>
              <a:rPr sz="2400" spc="-75" dirty="0">
                <a:latin typeface="Arial"/>
                <a:cs typeface="Arial"/>
              </a:rPr>
              <a:t> </a:t>
            </a:r>
            <a:r>
              <a:rPr sz="2400" spc="-5" dirty="0">
                <a:latin typeface="Arial"/>
                <a:cs typeface="Arial"/>
              </a:rPr>
              <a:t>Steroids</a:t>
            </a:r>
            <a:endParaRPr sz="2400" dirty="0">
              <a:latin typeface="Arial"/>
              <a:cs typeface="Arial"/>
            </a:endParaRPr>
          </a:p>
          <a:p>
            <a:pPr marL="756285" lvl="1" indent="-286385">
              <a:lnSpc>
                <a:spcPct val="100000"/>
              </a:lnSpc>
              <a:spcBef>
                <a:spcPts val="965"/>
              </a:spcBef>
              <a:buChar char="•"/>
              <a:tabLst>
                <a:tab pos="756285" algn="l"/>
                <a:tab pos="756920" algn="l"/>
              </a:tabLst>
            </a:pPr>
            <a:r>
              <a:rPr sz="2000" spc="-5" dirty="0">
                <a:latin typeface="Arial"/>
                <a:cs typeface="Arial"/>
              </a:rPr>
              <a:t>Different</a:t>
            </a:r>
            <a:r>
              <a:rPr sz="2000" spc="-105" dirty="0">
                <a:latin typeface="Arial"/>
                <a:cs typeface="Arial"/>
              </a:rPr>
              <a:t> </a:t>
            </a:r>
            <a:r>
              <a:rPr sz="2000" dirty="0">
                <a:latin typeface="Arial"/>
                <a:cs typeface="Arial"/>
              </a:rPr>
              <a:t>potency</a:t>
            </a:r>
          </a:p>
          <a:p>
            <a:pPr marL="756285" lvl="1" indent="-286385">
              <a:lnSpc>
                <a:spcPct val="100000"/>
              </a:lnSpc>
              <a:spcBef>
                <a:spcPts val="960"/>
              </a:spcBef>
              <a:buChar char="•"/>
              <a:tabLst>
                <a:tab pos="756285" algn="l"/>
                <a:tab pos="756920" algn="l"/>
              </a:tabLst>
            </a:pPr>
            <a:r>
              <a:rPr sz="2000" dirty="0">
                <a:latin typeface="Arial"/>
                <a:cs typeface="Arial"/>
              </a:rPr>
              <a:t>Triamcinolone acetone </a:t>
            </a:r>
            <a:r>
              <a:rPr sz="2000" spc="-5" dirty="0">
                <a:latin typeface="Arial"/>
                <a:cs typeface="Arial"/>
              </a:rPr>
              <a:t>0.1%</a:t>
            </a:r>
            <a:r>
              <a:rPr sz="2000" spc="-150" dirty="0">
                <a:latin typeface="Arial"/>
                <a:cs typeface="Arial"/>
              </a:rPr>
              <a:t> </a:t>
            </a:r>
            <a:r>
              <a:rPr sz="2000" dirty="0">
                <a:latin typeface="Arial"/>
                <a:cs typeface="Arial"/>
              </a:rPr>
              <a:t>cream</a:t>
            </a:r>
          </a:p>
          <a:p>
            <a:pPr marL="1155700" lvl="2" indent="-228600">
              <a:lnSpc>
                <a:spcPct val="100000"/>
              </a:lnSpc>
              <a:spcBef>
                <a:spcPts val="990"/>
              </a:spcBef>
              <a:buChar char="•"/>
              <a:tabLst>
                <a:tab pos="1155065" algn="l"/>
                <a:tab pos="1155700" algn="l"/>
              </a:tabLst>
            </a:pPr>
            <a:r>
              <a:rPr sz="1800" spc="-10" dirty="0">
                <a:latin typeface="Arial"/>
                <a:cs typeface="Arial"/>
              </a:rPr>
              <a:t>Apply twice</a:t>
            </a:r>
            <a:r>
              <a:rPr sz="1800" spc="-15" dirty="0">
                <a:latin typeface="Arial"/>
                <a:cs typeface="Arial"/>
              </a:rPr>
              <a:t> </a:t>
            </a:r>
            <a:r>
              <a:rPr sz="1800" spc="-10" dirty="0">
                <a:latin typeface="Arial"/>
                <a:cs typeface="Arial"/>
              </a:rPr>
              <a:t>daily</a:t>
            </a:r>
            <a:endParaRPr sz="1800" dirty="0">
              <a:latin typeface="Arial"/>
              <a:cs typeface="Arial"/>
            </a:endParaRPr>
          </a:p>
          <a:p>
            <a:pPr marL="1155700" lvl="2" indent="-228600">
              <a:lnSpc>
                <a:spcPct val="100000"/>
              </a:lnSpc>
              <a:spcBef>
                <a:spcPts val="985"/>
              </a:spcBef>
              <a:buChar char="•"/>
              <a:tabLst>
                <a:tab pos="1155065" algn="l"/>
                <a:tab pos="1155700" algn="l"/>
              </a:tabLst>
            </a:pPr>
            <a:r>
              <a:rPr sz="1800" spc="-5" dirty="0">
                <a:latin typeface="Arial"/>
                <a:cs typeface="Arial"/>
              </a:rPr>
              <a:t>Do </a:t>
            </a:r>
            <a:r>
              <a:rPr sz="1800" spc="-10" dirty="0">
                <a:latin typeface="Arial"/>
                <a:cs typeface="Arial"/>
              </a:rPr>
              <a:t>not </a:t>
            </a:r>
            <a:r>
              <a:rPr sz="1800" spc="-5" dirty="0">
                <a:latin typeface="Arial"/>
                <a:cs typeface="Arial"/>
              </a:rPr>
              <a:t>use </a:t>
            </a:r>
            <a:r>
              <a:rPr sz="1800" spc="-10" dirty="0">
                <a:latin typeface="Arial"/>
                <a:cs typeface="Arial"/>
              </a:rPr>
              <a:t>on</a:t>
            </a:r>
            <a:r>
              <a:rPr sz="1800" spc="-50" dirty="0">
                <a:latin typeface="Arial"/>
                <a:cs typeface="Arial"/>
              </a:rPr>
              <a:t> </a:t>
            </a:r>
            <a:r>
              <a:rPr sz="1800" spc="-5" dirty="0">
                <a:latin typeface="Arial"/>
                <a:cs typeface="Arial"/>
              </a:rPr>
              <a:t>face</a:t>
            </a:r>
            <a:endParaRPr sz="1800" dirty="0">
              <a:latin typeface="Arial"/>
              <a:cs typeface="Arial"/>
            </a:endParaRPr>
          </a:p>
          <a:p>
            <a:pPr marL="355600" indent="-342900">
              <a:lnSpc>
                <a:spcPct val="100000"/>
              </a:lnSpc>
              <a:spcBef>
                <a:spcPts val="900"/>
              </a:spcBef>
              <a:buChar char="•"/>
              <a:tabLst>
                <a:tab pos="354965" algn="l"/>
                <a:tab pos="355600" algn="l"/>
              </a:tabLst>
            </a:pPr>
            <a:r>
              <a:rPr sz="2400" spc="-5" dirty="0">
                <a:latin typeface="Arial"/>
                <a:cs typeface="Arial"/>
              </a:rPr>
              <a:t>Calcineurin</a:t>
            </a:r>
            <a:r>
              <a:rPr sz="2400" spc="-40" dirty="0">
                <a:latin typeface="Arial"/>
                <a:cs typeface="Arial"/>
              </a:rPr>
              <a:t> </a:t>
            </a:r>
            <a:r>
              <a:rPr sz="2400" spc="-5" dirty="0">
                <a:latin typeface="Arial"/>
                <a:cs typeface="Arial"/>
              </a:rPr>
              <a:t>inhibitors:</a:t>
            </a:r>
            <a:endParaRPr sz="2400" dirty="0">
              <a:latin typeface="Arial"/>
              <a:cs typeface="Arial"/>
            </a:endParaRPr>
          </a:p>
          <a:p>
            <a:pPr marL="756285" lvl="1" indent="-286385">
              <a:lnSpc>
                <a:spcPct val="100000"/>
              </a:lnSpc>
              <a:spcBef>
                <a:spcPts val="965"/>
              </a:spcBef>
              <a:buChar char="•"/>
              <a:tabLst>
                <a:tab pos="756285" algn="l"/>
                <a:tab pos="756920" algn="l"/>
              </a:tabLst>
            </a:pPr>
            <a:r>
              <a:rPr sz="2000" dirty="0">
                <a:latin typeface="Arial"/>
                <a:cs typeface="Arial"/>
              </a:rPr>
              <a:t>Tacrolimus cream 0.03% or</a:t>
            </a:r>
            <a:r>
              <a:rPr sz="2000" spc="-185" dirty="0">
                <a:latin typeface="Arial"/>
                <a:cs typeface="Arial"/>
              </a:rPr>
              <a:t> </a:t>
            </a:r>
            <a:r>
              <a:rPr sz="2000" spc="-5" dirty="0">
                <a:latin typeface="Arial"/>
                <a:cs typeface="Arial"/>
              </a:rPr>
              <a:t>0.1%</a:t>
            </a:r>
            <a:endParaRPr sz="2000" dirty="0">
              <a:latin typeface="Arial"/>
              <a:cs typeface="Arial"/>
            </a:endParaRPr>
          </a:p>
          <a:p>
            <a:pPr marL="1155700" lvl="2" indent="-228600">
              <a:lnSpc>
                <a:spcPct val="100000"/>
              </a:lnSpc>
              <a:spcBef>
                <a:spcPts val="990"/>
              </a:spcBef>
              <a:buChar char="•"/>
              <a:tabLst>
                <a:tab pos="1155065" algn="l"/>
                <a:tab pos="1155700" algn="l"/>
              </a:tabLst>
            </a:pPr>
            <a:r>
              <a:rPr sz="1800" spc="-10" dirty="0">
                <a:latin typeface="Arial"/>
                <a:cs typeface="Arial"/>
              </a:rPr>
              <a:t>Apply twice</a:t>
            </a:r>
            <a:r>
              <a:rPr sz="1800" spc="-15" dirty="0">
                <a:latin typeface="Arial"/>
                <a:cs typeface="Arial"/>
              </a:rPr>
              <a:t> </a:t>
            </a:r>
            <a:r>
              <a:rPr sz="1800" spc="-10" dirty="0">
                <a:latin typeface="Arial"/>
                <a:cs typeface="Arial"/>
              </a:rPr>
              <a:t>daily</a:t>
            </a:r>
            <a:endParaRPr sz="1800" dirty="0">
              <a:latin typeface="Arial"/>
              <a:cs typeface="Aria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609600" y="685800"/>
            <a:ext cx="10972800" cy="647728"/>
          </a:xfrm>
          <a:prstGeom prst="rect">
            <a:avLst/>
          </a:prstGeom>
        </p:spPr>
        <p:txBody>
          <a:bodyPr vert="horz" wrap="square" lIns="0" tIns="153784" rIns="0" bIns="0" rtlCol="0">
            <a:spAutoFit/>
          </a:bodyPr>
          <a:lstStyle/>
          <a:p>
            <a:pPr marL="159385">
              <a:lnSpc>
                <a:spcPct val="100000"/>
              </a:lnSpc>
            </a:pPr>
            <a:r>
              <a:rPr sz="3200" spc="-5" dirty="0"/>
              <a:t>Refractory</a:t>
            </a:r>
            <a:r>
              <a:rPr sz="3200" spc="-105" dirty="0"/>
              <a:t> </a:t>
            </a:r>
            <a:r>
              <a:rPr sz="3200" dirty="0"/>
              <a:t>aGVHD</a:t>
            </a:r>
          </a:p>
        </p:txBody>
      </p:sp>
      <p:sp>
        <p:nvSpPr>
          <p:cNvPr id="63" name="object 63"/>
          <p:cNvSpPr txBox="1"/>
          <p:nvPr/>
        </p:nvSpPr>
        <p:spPr>
          <a:xfrm>
            <a:off x="711201" y="2057401"/>
            <a:ext cx="9537700" cy="4168775"/>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latin typeface="Arial"/>
                <a:cs typeface="Arial"/>
              </a:rPr>
              <a:t>Steroid refractory defined</a:t>
            </a:r>
            <a:r>
              <a:rPr sz="2400" spc="-35" dirty="0">
                <a:latin typeface="Arial"/>
                <a:cs typeface="Arial"/>
              </a:rPr>
              <a:t> </a:t>
            </a:r>
            <a:r>
              <a:rPr sz="2400" spc="-10" dirty="0">
                <a:latin typeface="Arial"/>
                <a:cs typeface="Arial"/>
              </a:rPr>
              <a:t>as</a:t>
            </a:r>
            <a:endParaRPr sz="2400" dirty="0">
              <a:latin typeface="Arial"/>
              <a:cs typeface="Arial"/>
            </a:endParaRPr>
          </a:p>
          <a:p>
            <a:pPr marL="756285" lvl="1" indent="-286385">
              <a:lnSpc>
                <a:spcPct val="100000"/>
              </a:lnSpc>
              <a:spcBef>
                <a:spcPts val="700"/>
              </a:spcBef>
              <a:buChar char="•"/>
              <a:tabLst>
                <a:tab pos="756285" algn="l"/>
                <a:tab pos="756920" algn="l"/>
              </a:tabLst>
            </a:pPr>
            <a:r>
              <a:rPr sz="2000" dirty="0">
                <a:latin typeface="Arial"/>
                <a:cs typeface="Arial"/>
              </a:rPr>
              <a:t>GVHD progression </a:t>
            </a:r>
            <a:r>
              <a:rPr sz="2000" spc="-5" dirty="0">
                <a:latin typeface="Arial"/>
                <a:cs typeface="Arial"/>
              </a:rPr>
              <a:t>after </a:t>
            </a:r>
            <a:r>
              <a:rPr sz="2000" dirty="0">
                <a:latin typeface="Arial"/>
                <a:cs typeface="Arial"/>
              </a:rPr>
              <a:t>3 </a:t>
            </a:r>
            <a:r>
              <a:rPr sz="2000" spc="-5" dirty="0">
                <a:latin typeface="Arial"/>
                <a:cs typeface="Arial"/>
              </a:rPr>
              <a:t>days </a:t>
            </a:r>
            <a:r>
              <a:rPr sz="2000" dirty="0">
                <a:latin typeface="Arial"/>
                <a:cs typeface="Arial"/>
              </a:rPr>
              <a:t>of</a:t>
            </a:r>
            <a:r>
              <a:rPr sz="2000" spc="-175" dirty="0">
                <a:latin typeface="Arial"/>
                <a:cs typeface="Arial"/>
              </a:rPr>
              <a:t> </a:t>
            </a:r>
            <a:r>
              <a:rPr sz="2000" dirty="0">
                <a:latin typeface="Arial"/>
                <a:cs typeface="Arial"/>
              </a:rPr>
              <a:t>therapy</a:t>
            </a:r>
          </a:p>
          <a:p>
            <a:pPr marL="756285" lvl="1" indent="-286385">
              <a:lnSpc>
                <a:spcPct val="100000"/>
              </a:lnSpc>
              <a:spcBef>
                <a:spcPts val="600"/>
              </a:spcBef>
              <a:buChar char="•"/>
              <a:tabLst>
                <a:tab pos="756285" algn="l"/>
                <a:tab pos="756920" algn="l"/>
              </a:tabLst>
            </a:pPr>
            <a:r>
              <a:rPr sz="2000" dirty="0">
                <a:latin typeface="Arial"/>
                <a:cs typeface="Arial"/>
              </a:rPr>
              <a:t>No </a:t>
            </a:r>
            <a:r>
              <a:rPr sz="2000" spc="-5" dirty="0">
                <a:latin typeface="Arial"/>
                <a:cs typeface="Arial"/>
              </a:rPr>
              <a:t>improvement </a:t>
            </a:r>
            <a:r>
              <a:rPr sz="2000" dirty="0">
                <a:latin typeface="Arial"/>
                <a:cs typeface="Arial"/>
              </a:rPr>
              <a:t>in 1 week of</a:t>
            </a:r>
            <a:r>
              <a:rPr sz="2000" spc="-145" dirty="0">
                <a:latin typeface="Arial"/>
                <a:cs typeface="Arial"/>
              </a:rPr>
              <a:t> </a:t>
            </a:r>
            <a:r>
              <a:rPr sz="2000" dirty="0">
                <a:latin typeface="Arial"/>
                <a:cs typeface="Arial"/>
              </a:rPr>
              <a:t>therapy</a:t>
            </a:r>
          </a:p>
          <a:p>
            <a:pPr marL="756285" lvl="1" indent="-286385">
              <a:lnSpc>
                <a:spcPct val="100000"/>
              </a:lnSpc>
              <a:spcBef>
                <a:spcPts val="600"/>
              </a:spcBef>
              <a:buChar char="•"/>
              <a:tabLst>
                <a:tab pos="756285" algn="l"/>
                <a:tab pos="756920" algn="l"/>
              </a:tabLst>
            </a:pPr>
            <a:r>
              <a:rPr sz="2000" dirty="0">
                <a:latin typeface="Arial"/>
                <a:cs typeface="Arial"/>
              </a:rPr>
              <a:t>No resolution in 2 weeks of</a:t>
            </a:r>
            <a:r>
              <a:rPr sz="2000" spc="-180" dirty="0">
                <a:latin typeface="Arial"/>
                <a:cs typeface="Arial"/>
              </a:rPr>
              <a:t> </a:t>
            </a:r>
            <a:r>
              <a:rPr sz="2000" dirty="0">
                <a:latin typeface="Arial"/>
                <a:cs typeface="Arial"/>
              </a:rPr>
              <a:t>therapy</a:t>
            </a:r>
          </a:p>
          <a:p>
            <a:pPr marL="355600" indent="-342900">
              <a:lnSpc>
                <a:spcPct val="100000"/>
              </a:lnSpc>
              <a:spcBef>
                <a:spcPts val="1100"/>
              </a:spcBef>
              <a:buChar char="•"/>
              <a:tabLst>
                <a:tab pos="354965" algn="l"/>
                <a:tab pos="355600" algn="l"/>
              </a:tabLst>
            </a:pPr>
            <a:r>
              <a:rPr sz="2400" spc="-5" dirty="0">
                <a:latin typeface="Arial"/>
                <a:cs typeface="Arial"/>
              </a:rPr>
              <a:t>Second-line treatment characterized</a:t>
            </a:r>
            <a:r>
              <a:rPr sz="2400" spc="15" dirty="0">
                <a:latin typeface="Arial"/>
                <a:cs typeface="Arial"/>
              </a:rPr>
              <a:t> </a:t>
            </a:r>
            <a:r>
              <a:rPr sz="2400" spc="-10" dirty="0">
                <a:latin typeface="Arial"/>
                <a:cs typeface="Arial"/>
              </a:rPr>
              <a:t>by</a:t>
            </a:r>
            <a:endParaRPr sz="2400" dirty="0">
              <a:latin typeface="Arial"/>
              <a:cs typeface="Arial"/>
            </a:endParaRPr>
          </a:p>
          <a:p>
            <a:pPr marL="812165" indent="-342265">
              <a:lnSpc>
                <a:spcPct val="100000"/>
              </a:lnSpc>
              <a:spcBef>
                <a:spcPts val="700"/>
              </a:spcBef>
              <a:buAutoNum type="arabicPeriod"/>
              <a:tabLst>
                <a:tab pos="812165" algn="l"/>
                <a:tab pos="812800" algn="l"/>
              </a:tabLst>
            </a:pPr>
            <a:r>
              <a:rPr sz="2000" dirty="0">
                <a:latin typeface="Arial"/>
                <a:cs typeface="Arial"/>
              </a:rPr>
              <a:t>High </a:t>
            </a:r>
            <a:r>
              <a:rPr sz="2000" spc="-5" dirty="0">
                <a:latin typeface="Arial"/>
                <a:cs typeface="Arial"/>
              </a:rPr>
              <a:t>failure</a:t>
            </a:r>
            <a:r>
              <a:rPr sz="2000" spc="-80" dirty="0">
                <a:latin typeface="Arial"/>
                <a:cs typeface="Arial"/>
              </a:rPr>
              <a:t> </a:t>
            </a:r>
            <a:r>
              <a:rPr sz="2000" spc="-5" dirty="0">
                <a:latin typeface="Arial"/>
                <a:cs typeface="Arial"/>
              </a:rPr>
              <a:t>rate</a:t>
            </a:r>
            <a:endParaRPr sz="2000" dirty="0">
              <a:latin typeface="Arial"/>
              <a:cs typeface="Arial"/>
            </a:endParaRPr>
          </a:p>
          <a:p>
            <a:pPr marL="812165" indent="-342265">
              <a:lnSpc>
                <a:spcPct val="100000"/>
              </a:lnSpc>
              <a:spcBef>
                <a:spcPts val="600"/>
              </a:spcBef>
              <a:buAutoNum type="arabicPeriod"/>
              <a:tabLst>
                <a:tab pos="812165" algn="l"/>
                <a:tab pos="812800" algn="l"/>
              </a:tabLst>
            </a:pPr>
            <a:r>
              <a:rPr sz="2000" dirty="0">
                <a:latin typeface="Arial"/>
                <a:cs typeface="Arial"/>
              </a:rPr>
              <a:t>Significant</a:t>
            </a:r>
            <a:r>
              <a:rPr sz="2000" spc="-90" dirty="0">
                <a:latin typeface="Arial"/>
                <a:cs typeface="Arial"/>
              </a:rPr>
              <a:t> </a:t>
            </a:r>
            <a:r>
              <a:rPr sz="2000" spc="-5" dirty="0">
                <a:latin typeface="Arial"/>
                <a:cs typeface="Arial"/>
              </a:rPr>
              <a:t>toxicities</a:t>
            </a:r>
            <a:endParaRPr sz="2000" dirty="0">
              <a:latin typeface="Arial"/>
              <a:cs typeface="Arial"/>
            </a:endParaRPr>
          </a:p>
          <a:p>
            <a:pPr marL="812165" indent="-342265">
              <a:lnSpc>
                <a:spcPct val="100000"/>
              </a:lnSpc>
              <a:spcBef>
                <a:spcPts val="600"/>
              </a:spcBef>
              <a:buAutoNum type="arabicPeriod"/>
              <a:tabLst>
                <a:tab pos="812165" algn="l"/>
                <a:tab pos="812800" algn="l"/>
              </a:tabLst>
            </a:pPr>
            <a:r>
              <a:rPr sz="2000" dirty="0">
                <a:latin typeface="Arial"/>
                <a:cs typeface="Arial"/>
              </a:rPr>
              <a:t>Poor</a:t>
            </a:r>
            <a:r>
              <a:rPr sz="2000" spc="-90" dirty="0">
                <a:latin typeface="Arial"/>
                <a:cs typeface="Arial"/>
              </a:rPr>
              <a:t> </a:t>
            </a:r>
            <a:r>
              <a:rPr sz="2000" spc="-5" dirty="0">
                <a:latin typeface="Arial"/>
                <a:cs typeface="Arial"/>
              </a:rPr>
              <a:t>survival</a:t>
            </a:r>
            <a:endParaRPr sz="2000" dirty="0">
              <a:latin typeface="Arial"/>
              <a:cs typeface="Arial"/>
            </a:endParaRPr>
          </a:p>
          <a:p>
            <a:pPr marL="413384" indent="-342900">
              <a:lnSpc>
                <a:spcPct val="100000"/>
              </a:lnSpc>
              <a:spcBef>
                <a:spcPts val="1100"/>
              </a:spcBef>
              <a:buChar char="•"/>
              <a:tabLst>
                <a:tab pos="413384" algn="l"/>
                <a:tab pos="414020" algn="l"/>
              </a:tabLst>
            </a:pPr>
            <a:r>
              <a:rPr sz="2400" spc="-5" dirty="0">
                <a:latin typeface="Arial"/>
                <a:cs typeface="Arial"/>
              </a:rPr>
              <a:t>No standard of care for second or beyond</a:t>
            </a:r>
            <a:r>
              <a:rPr sz="2400" spc="30" dirty="0">
                <a:latin typeface="Arial"/>
                <a:cs typeface="Arial"/>
              </a:rPr>
              <a:t> </a:t>
            </a:r>
            <a:r>
              <a:rPr sz="2400" spc="-5" dirty="0">
                <a:latin typeface="Arial"/>
                <a:cs typeface="Arial"/>
              </a:rPr>
              <a:t>therapy</a:t>
            </a:r>
            <a:endParaRPr sz="2400" dirty="0">
              <a:latin typeface="Arial"/>
              <a:cs typeface="Arial"/>
            </a:endParaRPr>
          </a:p>
          <a:p>
            <a:pPr marL="812800" lvl="1" indent="-285115">
              <a:lnSpc>
                <a:spcPct val="100000"/>
              </a:lnSpc>
              <a:spcBef>
                <a:spcPts val="1300"/>
              </a:spcBef>
              <a:buChar char="•"/>
              <a:tabLst>
                <a:tab pos="812800" algn="l"/>
                <a:tab pos="813435" algn="l"/>
              </a:tabLst>
            </a:pPr>
            <a:r>
              <a:rPr sz="2000" dirty="0">
                <a:latin typeface="Arial"/>
                <a:cs typeface="Arial"/>
              </a:rPr>
              <a:t>No </a:t>
            </a:r>
            <a:r>
              <a:rPr sz="2000" spc="-5" dirty="0">
                <a:latin typeface="Arial"/>
                <a:cs typeface="Arial"/>
              </a:rPr>
              <a:t>data for efficacy for </a:t>
            </a:r>
            <a:r>
              <a:rPr sz="2000" dirty="0">
                <a:latin typeface="Arial"/>
                <a:cs typeface="Arial"/>
              </a:rPr>
              <a:t>one regimen </a:t>
            </a:r>
            <a:r>
              <a:rPr sz="2000" spc="-5" dirty="0">
                <a:latin typeface="Arial"/>
                <a:cs typeface="Arial"/>
              </a:rPr>
              <a:t>over</a:t>
            </a:r>
            <a:r>
              <a:rPr sz="2000" spc="-150" dirty="0">
                <a:latin typeface="Arial"/>
                <a:cs typeface="Arial"/>
              </a:rPr>
              <a:t> </a:t>
            </a:r>
            <a:r>
              <a:rPr sz="2000" dirty="0">
                <a:latin typeface="Arial"/>
                <a:cs typeface="Arial"/>
              </a:rPr>
              <a:t>another</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a:spLocks noGrp="1"/>
          </p:cNvSpPr>
          <p:nvPr>
            <p:ph type="title"/>
          </p:nvPr>
        </p:nvSpPr>
        <p:spPr>
          <a:xfrm>
            <a:off x="609600" y="838200"/>
            <a:ext cx="10972800" cy="639867"/>
          </a:xfrm>
          <a:prstGeom prst="rect">
            <a:avLst/>
          </a:prstGeom>
        </p:spPr>
        <p:txBody>
          <a:bodyPr vert="horz" wrap="square" lIns="0" tIns="145999" rIns="0" bIns="0" rtlCol="0">
            <a:spAutoFit/>
          </a:bodyPr>
          <a:lstStyle/>
          <a:p>
            <a:pPr marL="135255">
              <a:lnSpc>
                <a:spcPct val="100000"/>
              </a:lnSpc>
            </a:pPr>
            <a:r>
              <a:rPr sz="3200" spc="-5" dirty="0"/>
              <a:t>Nursing Management :Acute</a:t>
            </a:r>
            <a:r>
              <a:rPr sz="3200" spc="-125" dirty="0"/>
              <a:t> </a:t>
            </a:r>
            <a:r>
              <a:rPr sz="3200" dirty="0"/>
              <a:t>GVHD</a:t>
            </a:r>
          </a:p>
        </p:txBody>
      </p:sp>
      <p:sp>
        <p:nvSpPr>
          <p:cNvPr id="64" name="object 64"/>
          <p:cNvSpPr txBox="1"/>
          <p:nvPr/>
        </p:nvSpPr>
        <p:spPr>
          <a:xfrm>
            <a:off x="1016000" y="2895600"/>
            <a:ext cx="10431779" cy="3277820"/>
          </a:xfrm>
          <a:prstGeom prst="rect">
            <a:avLst/>
          </a:prstGeom>
        </p:spPr>
        <p:txBody>
          <a:bodyPr vert="horz" wrap="square" lIns="0" tIns="0" rIns="0" bIns="0" rtlCol="0">
            <a:spAutoFit/>
          </a:bodyPr>
          <a:lstStyle/>
          <a:p>
            <a:pPr marL="355600" indent="-342900">
              <a:lnSpc>
                <a:spcPct val="100000"/>
              </a:lnSpc>
              <a:spcBef>
                <a:spcPts val="940"/>
              </a:spcBef>
              <a:buChar char="•"/>
              <a:tabLst>
                <a:tab pos="354965" algn="l"/>
                <a:tab pos="355600" algn="l"/>
              </a:tabLst>
            </a:pPr>
            <a:r>
              <a:rPr sz="2400" spc="-5" dirty="0" smtClean="0">
                <a:latin typeface="Arial"/>
                <a:cs typeface="Arial"/>
              </a:rPr>
              <a:t>Skin</a:t>
            </a:r>
            <a:r>
              <a:rPr sz="2400" spc="-85" dirty="0" smtClean="0">
                <a:latin typeface="Arial"/>
                <a:cs typeface="Arial"/>
              </a:rPr>
              <a:t> </a:t>
            </a:r>
            <a:r>
              <a:rPr sz="2400" spc="-5" dirty="0">
                <a:latin typeface="Arial"/>
                <a:cs typeface="Arial"/>
              </a:rPr>
              <a:t>cleansing</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Moisturize skin/Avoid drying lotions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Topical</a:t>
            </a:r>
            <a:r>
              <a:rPr sz="2400" spc="-65" dirty="0">
                <a:latin typeface="Arial"/>
                <a:cs typeface="Arial"/>
              </a:rPr>
              <a:t> </a:t>
            </a:r>
            <a:r>
              <a:rPr sz="2400" spc="-5" dirty="0">
                <a:latin typeface="Arial"/>
                <a:cs typeface="Arial"/>
              </a:rPr>
              <a:t>antihistamines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Topical</a:t>
            </a:r>
            <a:r>
              <a:rPr sz="2400" spc="-70" dirty="0">
                <a:latin typeface="Arial"/>
                <a:cs typeface="Arial"/>
              </a:rPr>
              <a:t> </a:t>
            </a:r>
            <a:r>
              <a:rPr sz="2400" spc="-5" dirty="0">
                <a:latin typeface="Arial"/>
                <a:cs typeface="Arial"/>
              </a:rPr>
              <a:t>steroids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Analgesics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Maintain mobility with passive range of motion</a:t>
            </a:r>
            <a:r>
              <a:rPr sz="2400" spc="85" dirty="0">
                <a:latin typeface="Arial"/>
                <a:cs typeface="Arial"/>
              </a:rPr>
              <a:t> </a:t>
            </a:r>
            <a:r>
              <a:rPr sz="2400" spc="-5" dirty="0">
                <a:latin typeface="Arial"/>
                <a:cs typeface="Arial"/>
              </a:rPr>
              <a:t>(ROM)</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Educate patient </a:t>
            </a:r>
            <a:r>
              <a:rPr sz="2400" dirty="0">
                <a:latin typeface="Arial"/>
                <a:cs typeface="Arial"/>
              </a:rPr>
              <a:t>to </a:t>
            </a:r>
            <a:r>
              <a:rPr sz="2400" spc="-5" dirty="0">
                <a:latin typeface="Arial"/>
                <a:cs typeface="Arial"/>
              </a:rPr>
              <a:t>avoid sun exposure and</a:t>
            </a:r>
            <a:r>
              <a:rPr sz="2400" spc="30" dirty="0">
                <a:latin typeface="Arial"/>
                <a:cs typeface="Arial"/>
              </a:rPr>
              <a:t> </a:t>
            </a:r>
            <a:r>
              <a:rPr sz="2400" spc="-5" dirty="0">
                <a:latin typeface="Arial"/>
                <a:cs typeface="Arial"/>
              </a:rPr>
              <a:t>dehydration</a:t>
            </a:r>
            <a:endParaRPr sz="2400" dirty="0">
              <a:latin typeface="Arial"/>
              <a:cs typeface="Arial"/>
            </a:endParaRPr>
          </a:p>
        </p:txBody>
      </p:sp>
      <p:sp>
        <p:nvSpPr>
          <p:cNvPr id="4" name="3 Dikdörtgen"/>
          <p:cNvSpPr/>
          <p:nvPr/>
        </p:nvSpPr>
        <p:spPr>
          <a:xfrm>
            <a:off x="1152820" y="2057401"/>
            <a:ext cx="1430520" cy="646331"/>
          </a:xfrm>
          <a:prstGeom prst="rect">
            <a:avLst/>
          </a:prstGeom>
        </p:spPr>
        <p:txBody>
          <a:bodyPr wrap="none">
            <a:spAutoFit/>
          </a:bodyPr>
          <a:lstStyle/>
          <a:p>
            <a:pPr marL="271145" algn="ctr">
              <a:lnSpc>
                <a:spcPct val="100000"/>
              </a:lnSpc>
            </a:pPr>
            <a:r>
              <a:rPr lang="tr-TR" sz="3600" b="1" u="heavy" spc="-5" dirty="0" smtClean="0">
                <a:latin typeface="Arial"/>
                <a:cs typeface="Arial"/>
              </a:rPr>
              <a:t>Skin</a:t>
            </a:r>
            <a:endParaRPr lang="tr-TR" sz="3600" dirty="0">
              <a:latin typeface="Arial"/>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a:spLocks noGrp="1"/>
          </p:cNvSpPr>
          <p:nvPr>
            <p:ph type="title"/>
          </p:nvPr>
        </p:nvSpPr>
        <p:spPr>
          <a:xfrm>
            <a:off x="609600" y="914400"/>
            <a:ext cx="10972800" cy="628197"/>
          </a:xfrm>
          <a:prstGeom prst="rect">
            <a:avLst/>
          </a:prstGeom>
        </p:spPr>
        <p:txBody>
          <a:bodyPr vert="horz" wrap="square" lIns="0" tIns="134442" rIns="0" bIns="0" rtlCol="0">
            <a:spAutoFit/>
          </a:bodyPr>
          <a:lstStyle/>
          <a:p>
            <a:pPr marL="12700">
              <a:lnSpc>
                <a:spcPct val="100000"/>
              </a:lnSpc>
            </a:pPr>
            <a:r>
              <a:rPr sz="3200" spc="-5" dirty="0"/>
              <a:t>Nursing Management: Acute</a:t>
            </a:r>
            <a:r>
              <a:rPr sz="3200" spc="-125" dirty="0"/>
              <a:t> </a:t>
            </a:r>
            <a:r>
              <a:rPr sz="3200" dirty="0"/>
              <a:t>GVHD</a:t>
            </a:r>
          </a:p>
        </p:txBody>
      </p:sp>
      <p:sp>
        <p:nvSpPr>
          <p:cNvPr id="64" name="object 64"/>
          <p:cNvSpPr txBox="1"/>
          <p:nvPr/>
        </p:nvSpPr>
        <p:spPr>
          <a:xfrm>
            <a:off x="1016000" y="2895600"/>
            <a:ext cx="7560733" cy="2793072"/>
          </a:xfrm>
          <a:prstGeom prst="rect">
            <a:avLst/>
          </a:prstGeom>
        </p:spPr>
        <p:txBody>
          <a:bodyPr vert="horz" wrap="square" lIns="0" tIns="0" rIns="0" bIns="0" rtlCol="0">
            <a:spAutoFit/>
          </a:bodyPr>
          <a:lstStyle/>
          <a:p>
            <a:pPr marL="355600" indent="-342900">
              <a:lnSpc>
                <a:spcPct val="100000"/>
              </a:lnSpc>
              <a:spcBef>
                <a:spcPts val="940"/>
              </a:spcBef>
              <a:buChar char="•"/>
              <a:tabLst>
                <a:tab pos="354965" algn="l"/>
                <a:tab pos="355600" algn="l"/>
              </a:tabLst>
            </a:pPr>
            <a:r>
              <a:rPr sz="2400" spc="-5" dirty="0" smtClean="0">
                <a:latin typeface="Arial"/>
                <a:cs typeface="Arial"/>
              </a:rPr>
              <a:t>Maintain </a:t>
            </a:r>
            <a:r>
              <a:rPr sz="2400" spc="-5" dirty="0">
                <a:latin typeface="Arial"/>
                <a:cs typeface="Arial"/>
              </a:rPr>
              <a:t>fluid and electrolyte</a:t>
            </a:r>
            <a:r>
              <a:rPr sz="2400" spc="5" dirty="0">
                <a:latin typeface="Arial"/>
                <a:cs typeface="Arial"/>
              </a:rPr>
              <a:t> </a:t>
            </a:r>
            <a:r>
              <a:rPr sz="2400" spc="-5" dirty="0">
                <a:latin typeface="Arial"/>
                <a:cs typeface="Arial"/>
              </a:rPr>
              <a:t>balance</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Sitz baths for</a:t>
            </a:r>
            <a:r>
              <a:rPr sz="2400" spc="-65" dirty="0">
                <a:latin typeface="Arial"/>
                <a:cs typeface="Arial"/>
              </a:rPr>
              <a:t> </a:t>
            </a:r>
            <a:r>
              <a:rPr sz="2400" spc="-5" dirty="0">
                <a:latin typeface="Arial"/>
                <a:cs typeface="Arial"/>
              </a:rPr>
              <a:t>comfort</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Prevent rectal</a:t>
            </a:r>
            <a:r>
              <a:rPr sz="2400" spc="-50" dirty="0">
                <a:latin typeface="Arial"/>
                <a:cs typeface="Arial"/>
              </a:rPr>
              <a:t> </a:t>
            </a:r>
            <a:r>
              <a:rPr sz="2400" spc="-5" dirty="0">
                <a:latin typeface="Arial"/>
                <a:cs typeface="Arial"/>
              </a:rPr>
              <a:t>fissures</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Administer platelets as</a:t>
            </a:r>
            <a:r>
              <a:rPr sz="2400" spc="-15" dirty="0">
                <a:latin typeface="Arial"/>
                <a:cs typeface="Arial"/>
              </a:rPr>
              <a:t> </a:t>
            </a:r>
            <a:r>
              <a:rPr sz="2400" spc="-5" dirty="0">
                <a:latin typeface="Arial"/>
                <a:cs typeface="Arial"/>
              </a:rPr>
              <a:t>needed/ordered</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Nutritional</a:t>
            </a:r>
            <a:r>
              <a:rPr sz="2400" spc="-60" dirty="0">
                <a:latin typeface="Arial"/>
                <a:cs typeface="Arial"/>
              </a:rPr>
              <a:t> </a:t>
            </a:r>
            <a:r>
              <a:rPr sz="2400" spc="-5" dirty="0">
                <a:latin typeface="Arial"/>
                <a:cs typeface="Arial"/>
              </a:rPr>
              <a:t>support</a:t>
            </a:r>
            <a:endParaRPr sz="2400" dirty="0">
              <a:latin typeface="Arial"/>
              <a:cs typeface="Arial"/>
            </a:endParaRPr>
          </a:p>
          <a:p>
            <a:pPr marL="355600" indent="-342900">
              <a:lnSpc>
                <a:spcPct val="100000"/>
              </a:lnSpc>
              <a:spcBef>
                <a:spcPts val="910"/>
              </a:spcBef>
              <a:buChar char="•"/>
              <a:tabLst>
                <a:tab pos="354965" algn="l"/>
                <a:tab pos="355600" algn="l"/>
              </a:tabLst>
            </a:pPr>
            <a:r>
              <a:rPr sz="2400" spc="-5" dirty="0">
                <a:latin typeface="Arial"/>
                <a:cs typeface="Arial"/>
              </a:rPr>
              <a:t>Protective barrier on rectal</a:t>
            </a:r>
            <a:r>
              <a:rPr sz="2400" spc="-15" dirty="0">
                <a:latin typeface="Arial"/>
                <a:cs typeface="Arial"/>
              </a:rPr>
              <a:t> </a:t>
            </a:r>
            <a:r>
              <a:rPr sz="2400" spc="-5" dirty="0">
                <a:latin typeface="Arial"/>
                <a:cs typeface="Arial"/>
              </a:rPr>
              <a:t>area</a:t>
            </a:r>
            <a:endParaRPr sz="2400" dirty="0">
              <a:latin typeface="Arial"/>
              <a:cs typeface="Arial"/>
            </a:endParaRPr>
          </a:p>
        </p:txBody>
      </p:sp>
      <p:sp>
        <p:nvSpPr>
          <p:cNvPr id="4" name="3 Dikdörtgen"/>
          <p:cNvSpPr/>
          <p:nvPr/>
        </p:nvSpPr>
        <p:spPr>
          <a:xfrm>
            <a:off x="812800" y="2133601"/>
            <a:ext cx="3048000" cy="646331"/>
          </a:xfrm>
          <a:prstGeom prst="rect">
            <a:avLst/>
          </a:prstGeom>
        </p:spPr>
        <p:txBody>
          <a:bodyPr wrap="square">
            <a:spAutoFit/>
          </a:bodyPr>
          <a:lstStyle/>
          <a:p>
            <a:pPr marR="1163320" algn="ctr">
              <a:lnSpc>
                <a:spcPct val="100000"/>
              </a:lnSpc>
            </a:pPr>
            <a:r>
              <a:rPr lang="tr-TR" sz="3600" b="1" u="heavy" dirty="0" smtClean="0">
                <a:latin typeface="Arial"/>
                <a:cs typeface="Arial"/>
              </a:rPr>
              <a:t>G</a:t>
            </a:r>
            <a:r>
              <a:rPr lang="tr-TR" sz="3600" b="1" u="heavy" spc="-5" dirty="0" smtClean="0">
                <a:latin typeface="Arial"/>
                <a:cs typeface="Arial"/>
              </a:rPr>
              <a:t>u</a:t>
            </a:r>
            <a:r>
              <a:rPr lang="tr-TR" sz="3600" b="1" u="heavy" dirty="0" smtClean="0">
                <a:latin typeface="Arial"/>
                <a:cs typeface="Arial"/>
              </a:rPr>
              <a:t>t</a:t>
            </a:r>
            <a:endParaRPr lang="tr-TR" sz="3600" dirty="0">
              <a:latin typeface="Arial"/>
              <a:cs typeface="Arial"/>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 y="67"/>
            <a:ext cx="12161177" cy="1604959"/>
          </a:xfrm>
          <a:prstGeom prst="rect">
            <a:avLst/>
          </a:prstGeom>
          <a:blipFill>
            <a:blip r:embed="rId2" cstate="print"/>
            <a:stretch>
              <a:fillRect/>
            </a:stretch>
          </a:blipFill>
          <a:ln w="57150">
            <a:solidFill>
              <a:schemeClr val="accent1"/>
            </a:solidFill>
          </a:ln>
        </p:spPr>
        <p:txBody>
          <a:bodyPr wrap="square" lIns="0" tIns="0" rIns="0" bIns="0" rtlCol="0"/>
          <a:lstStyle/>
          <a:p>
            <a:endParaRPr/>
          </a:p>
        </p:txBody>
      </p:sp>
      <p:sp>
        <p:nvSpPr>
          <p:cNvPr id="4" name="object 4"/>
          <p:cNvSpPr/>
          <p:nvPr/>
        </p:nvSpPr>
        <p:spPr>
          <a:xfrm>
            <a:off x="0" y="1752684"/>
            <a:ext cx="12145165" cy="2397040"/>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8839708" y="6594856"/>
            <a:ext cx="3203787" cy="215444"/>
          </a:xfrm>
          <a:prstGeom prst="rect">
            <a:avLst/>
          </a:prstGeom>
        </p:spPr>
        <p:txBody>
          <a:bodyPr vert="horz" wrap="square" lIns="0" tIns="0" rIns="0" bIns="0" rtlCol="0">
            <a:spAutoFit/>
          </a:bodyPr>
          <a:lstStyle/>
          <a:p>
            <a:pPr marL="12700">
              <a:lnSpc>
                <a:spcPct val="100000"/>
              </a:lnSpc>
            </a:pPr>
            <a:r>
              <a:rPr sz="1400" b="1" i="1" spc="-5" dirty="0">
                <a:latin typeface="Arial"/>
                <a:cs typeface="Arial"/>
              </a:rPr>
              <a:t>Kumar </a:t>
            </a:r>
            <a:r>
              <a:rPr sz="1400" b="1" i="1" dirty="0">
                <a:latin typeface="Arial"/>
                <a:cs typeface="Arial"/>
              </a:rPr>
              <a:t>et al., </a:t>
            </a:r>
            <a:r>
              <a:rPr sz="1400" b="1" i="1" spc="-5" dirty="0">
                <a:latin typeface="Arial"/>
                <a:cs typeface="Arial"/>
              </a:rPr>
              <a:t>Leukemia</a:t>
            </a:r>
            <a:r>
              <a:rPr sz="1400" b="1" i="1" spc="-100" dirty="0">
                <a:latin typeface="Arial"/>
                <a:cs typeface="Arial"/>
              </a:rPr>
              <a:t> </a:t>
            </a:r>
            <a:r>
              <a:rPr sz="1400" b="1" i="1" dirty="0">
                <a:latin typeface="Arial"/>
                <a:cs typeface="Arial"/>
              </a:rPr>
              <a:t>2012</a:t>
            </a:r>
            <a:endParaRPr sz="1400" dirty="0">
              <a:latin typeface="Arial"/>
              <a:cs typeface="Arial"/>
            </a:endParaRPr>
          </a:p>
        </p:txBody>
      </p:sp>
      <p:sp>
        <p:nvSpPr>
          <p:cNvPr id="6" name="object 6"/>
          <p:cNvSpPr/>
          <p:nvPr/>
        </p:nvSpPr>
        <p:spPr>
          <a:xfrm>
            <a:off x="0" y="4292568"/>
            <a:ext cx="12144141" cy="223205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31800" y="1989201"/>
            <a:ext cx="1727200" cy="0"/>
          </a:xfrm>
          <a:custGeom>
            <a:avLst/>
            <a:gdLst/>
            <a:ahLst/>
            <a:cxnLst/>
            <a:rect l="l" t="t" r="r" b="b"/>
            <a:pathLst>
              <a:path w="1295400">
                <a:moveTo>
                  <a:pt x="0" y="0"/>
                </a:moveTo>
                <a:lnTo>
                  <a:pt x="1295400" y="0"/>
                </a:lnTo>
              </a:path>
            </a:pathLst>
          </a:custGeom>
          <a:ln w="38100">
            <a:solidFill>
              <a:srgbClr val="FF0000"/>
            </a:solidFill>
          </a:ln>
        </p:spPr>
        <p:txBody>
          <a:bodyPr wrap="square" lIns="0" tIns="0" rIns="0" bIns="0" rtlCol="0"/>
          <a:lstStyle/>
          <a:p>
            <a:endParaRPr/>
          </a:p>
        </p:txBody>
      </p:sp>
      <p:sp>
        <p:nvSpPr>
          <p:cNvPr id="8" name="object 8"/>
          <p:cNvSpPr/>
          <p:nvPr/>
        </p:nvSpPr>
        <p:spPr>
          <a:xfrm>
            <a:off x="719667" y="4508500"/>
            <a:ext cx="1920240" cy="0"/>
          </a:xfrm>
          <a:custGeom>
            <a:avLst/>
            <a:gdLst/>
            <a:ahLst/>
            <a:cxnLst/>
            <a:rect l="l" t="t" r="r" b="b"/>
            <a:pathLst>
              <a:path w="1440180">
                <a:moveTo>
                  <a:pt x="0" y="0"/>
                </a:moveTo>
                <a:lnTo>
                  <a:pt x="1439926" y="0"/>
                </a:lnTo>
              </a:path>
            </a:pathLst>
          </a:custGeom>
          <a:ln w="38100">
            <a:solidFill>
              <a:srgbClr val="FF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06400" y="1143000"/>
            <a:ext cx="10769600" cy="521341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914400" y="685801"/>
            <a:ext cx="2116667" cy="285115"/>
          </a:xfrm>
          <a:prstGeom prst="rect">
            <a:avLst/>
          </a:prstGeom>
        </p:spPr>
        <p:txBody>
          <a:bodyPr vert="horz" wrap="square" lIns="0" tIns="0" rIns="0" bIns="0" rtlCol="0">
            <a:spAutoFit/>
          </a:bodyPr>
          <a:lstStyle/>
          <a:p>
            <a:pPr marL="12700">
              <a:lnSpc>
                <a:spcPct val="100000"/>
              </a:lnSpc>
            </a:pPr>
            <a:r>
              <a:rPr sz="1800" spc="-5" dirty="0">
                <a:solidFill>
                  <a:srgbClr val="000000"/>
                </a:solidFill>
              </a:rPr>
              <a:t>Overall</a:t>
            </a:r>
            <a:r>
              <a:rPr sz="1800" spc="-45" dirty="0">
                <a:solidFill>
                  <a:srgbClr val="000000"/>
                </a:solidFill>
              </a:rPr>
              <a:t> </a:t>
            </a:r>
            <a:r>
              <a:rPr sz="1800" spc="-5" dirty="0">
                <a:solidFill>
                  <a:srgbClr val="000000"/>
                </a:solidFill>
              </a:rPr>
              <a:t>survival</a:t>
            </a:r>
            <a:endParaRPr sz="1800" dirty="0"/>
          </a:p>
        </p:txBody>
      </p:sp>
      <p:sp>
        <p:nvSpPr>
          <p:cNvPr id="5" name="4 Dikdörtgen"/>
          <p:cNvSpPr/>
          <p:nvPr/>
        </p:nvSpPr>
        <p:spPr>
          <a:xfrm>
            <a:off x="8439012" y="6248400"/>
            <a:ext cx="3371436" cy="369332"/>
          </a:xfrm>
          <a:prstGeom prst="rect">
            <a:avLst/>
          </a:prstGeom>
        </p:spPr>
        <p:txBody>
          <a:bodyPr wrap="none">
            <a:spAutoFit/>
          </a:bodyPr>
          <a:lstStyle/>
          <a:p>
            <a:pPr marR="116839" algn="r">
              <a:lnSpc>
                <a:spcPct val="100000"/>
              </a:lnSpc>
            </a:pPr>
            <a:r>
              <a:rPr lang="da-DK" b="1" i="1" spc="-5" dirty="0" smtClean="0">
                <a:latin typeface="Arial"/>
                <a:cs typeface="Arial"/>
              </a:rPr>
              <a:t>Kumar </a:t>
            </a:r>
            <a:r>
              <a:rPr lang="da-DK" b="1" i="1" dirty="0" smtClean="0">
                <a:latin typeface="Arial"/>
                <a:cs typeface="Arial"/>
              </a:rPr>
              <a:t>et al., </a:t>
            </a:r>
            <a:r>
              <a:rPr lang="da-DK" b="1" i="1" spc="-5" dirty="0" smtClean="0">
                <a:latin typeface="Arial"/>
                <a:cs typeface="Arial"/>
              </a:rPr>
              <a:t>Leukemia</a:t>
            </a:r>
            <a:r>
              <a:rPr lang="da-DK" b="1" i="1" spc="-100" dirty="0" smtClean="0">
                <a:latin typeface="Arial"/>
                <a:cs typeface="Arial"/>
              </a:rPr>
              <a:t> </a:t>
            </a:r>
            <a:r>
              <a:rPr lang="da-DK" b="1" i="1" dirty="0" smtClean="0">
                <a:latin typeface="Arial"/>
                <a:cs typeface="Arial"/>
              </a:rPr>
              <a:t>2012</a:t>
            </a:r>
            <a:endParaRPr lang="da-DK" dirty="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400" y="533400"/>
            <a:ext cx="10972800" cy="947439"/>
          </a:xfrm>
          <a:prstGeom prst="rect">
            <a:avLst/>
          </a:prstGeom>
        </p:spPr>
        <p:txBody>
          <a:bodyPr vert="horz" wrap="square" lIns="0" tIns="328676" rIns="0" bIns="0" rtlCol="0">
            <a:spAutoFit/>
          </a:bodyPr>
          <a:lstStyle/>
          <a:p>
            <a:pPr marL="1602105">
              <a:lnSpc>
                <a:spcPct val="100000"/>
              </a:lnSpc>
            </a:pPr>
            <a:r>
              <a:rPr dirty="0" smtClean="0"/>
              <a:t>Acute GvHD:</a:t>
            </a:r>
            <a:r>
              <a:rPr spc="-75" dirty="0" smtClean="0"/>
              <a:t> </a:t>
            </a:r>
            <a:r>
              <a:rPr spc="-5" dirty="0" smtClean="0"/>
              <a:t>Prevention</a:t>
            </a:r>
            <a:endParaRPr spc="-5" dirty="0"/>
          </a:p>
        </p:txBody>
      </p:sp>
      <p:sp>
        <p:nvSpPr>
          <p:cNvPr id="5" name="object 5"/>
          <p:cNvSpPr txBox="1"/>
          <p:nvPr/>
        </p:nvSpPr>
        <p:spPr>
          <a:xfrm>
            <a:off x="914400" y="1671380"/>
            <a:ext cx="10972800" cy="4196021"/>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dirty="0">
                <a:solidFill>
                  <a:schemeClr val="accent6">
                    <a:lumMod val="50000"/>
                  </a:schemeClr>
                </a:solidFill>
                <a:latin typeface="Arial"/>
                <a:cs typeface="Arial"/>
              </a:rPr>
              <a:t>Gold </a:t>
            </a:r>
            <a:r>
              <a:rPr sz="1800" spc="-5" dirty="0">
                <a:solidFill>
                  <a:schemeClr val="accent6">
                    <a:lumMod val="50000"/>
                  </a:schemeClr>
                </a:solidFill>
                <a:latin typeface="Arial"/>
                <a:cs typeface="Arial"/>
              </a:rPr>
              <a:t>standard is cyclosporine and</a:t>
            </a:r>
            <a:r>
              <a:rPr sz="1800" spc="50" dirty="0">
                <a:solidFill>
                  <a:schemeClr val="accent6">
                    <a:lumMod val="50000"/>
                  </a:schemeClr>
                </a:solidFill>
                <a:latin typeface="Arial"/>
                <a:cs typeface="Arial"/>
              </a:rPr>
              <a:t> </a:t>
            </a:r>
            <a:r>
              <a:rPr sz="1800" spc="-5" dirty="0">
                <a:solidFill>
                  <a:schemeClr val="accent6">
                    <a:lumMod val="50000"/>
                  </a:schemeClr>
                </a:solidFill>
                <a:latin typeface="Arial"/>
                <a:cs typeface="Arial"/>
              </a:rPr>
              <a:t>methotrexate</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10" dirty="0">
                <a:solidFill>
                  <a:schemeClr val="accent6">
                    <a:lumMod val="50000"/>
                  </a:schemeClr>
                </a:solidFill>
                <a:latin typeface="Arial"/>
                <a:cs typeface="Arial"/>
              </a:rPr>
              <a:t>CsA/MTX </a:t>
            </a:r>
            <a:r>
              <a:rPr sz="1800" dirty="0">
                <a:solidFill>
                  <a:schemeClr val="accent6">
                    <a:lumMod val="50000"/>
                  </a:schemeClr>
                </a:solidFill>
                <a:latin typeface="Arial"/>
                <a:cs typeface="Arial"/>
              </a:rPr>
              <a:t>and </a:t>
            </a:r>
            <a:r>
              <a:rPr sz="1800" spc="-5" dirty="0">
                <a:solidFill>
                  <a:schemeClr val="accent6">
                    <a:lumMod val="50000"/>
                  </a:schemeClr>
                </a:solidFill>
                <a:latin typeface="Arial"/>
                <a:cs typeface="Arial"/>
              </a:rPr>
              <a:t>FK506/MTX better </a:t>
            </a:r>
            <a:r>
              <a:rPr sz="1800" dirty="0">
                <a:solidFill>
                  <a:schemeClr val="accent6">
                    <a:lumMod val="50000"/>
                  </a:schemeClr>
                </a:solidFill>
                <a:latin typeface="Arial"/>
                <a:cs typeface="Arial"/>
              </a:rPr>
              <a:t>than </a:t>
            </a:r>
            <a:r>
              <a:rPr sz="1800" spc="-5" dirty="0">
                <a:solidFill>
                  <a:schemeClr val="accent6">
                    <a:lumMod val="50000"/>
                  </a:schemeClr>
                </a:solidFill>
                <a:latin typeface="Arial"/>
                <a:cs typeface="Arial"/>
              </a:rPr>
              <a:t>CsA</a:t>
            </a:r>
            <a:r>
              <a:rPr sz="1800" spc="-30" dirty="0">
                <a:solidFill>
                  <a:schemeClr val="accent6">
                    <a:lumMod val="50000"/>
                  </a:schemeClr>
                </a:solidFill>
                <a:latin typeface="Arial"/>
                <a:cs typeface="Arial"/>
              </a:rPr>
              <a:t> </a:t>
            </a:r>
            <a:r>
              <a:rPr sz="1800" dirty="0">
                <a:solidFill>
                  <a:schemeClr val="accent6">
                    <a:lumMod val="50000"/>
                  </a:schemeClr>
                </a:solidFill>
                <a:latin typeface="Arial"/>
                <a:cs typeface="Arial"/>
              </a:rPr>
              <a:t>alone</a:t>
            </a:r>
          </a:p>
          <a:p>
            <a:pPr marL="824865" lvl="1" indent="-354965">
              <a:lnSpc>
                <a:spcPct val="100000"/>
              </a:lnSpc>
              <a:spcBef>
                <a:spcPts val="219"/>
              </a:spcBef>
              <a:buClr>
                <a:srgbClr val="333399"/>
              </a:buClr>
              <a:buSzPct val="75000"/>
              <a:buFont typeface="Wingdings"/>
              <a:buChar char=""/>
              <a:tabLst>
                <a:tab pos="824865" algn="l"/>
                <a:tab pos="825500" algn="l"/>
              </a:tabLst>
            </a:pPr>
            <a:r>
              <a:rPr sz="1800" spc="-5" dirty="0">
                <a:solidFill>
                  <a:schemeClr val="accent6">
                    <a:lumMod val="50000"/>
                  </a:schemeClr>
                </a:solidFill>
                <a:latin typeface="Arial"/>
                <a:cs typeface="Arial"/>
              </a:rPr>
              <a:t>No benefit </a:t>
            </a:r>
            <a:r>
              <a:rPr sz="1800" dirty="0">
                <a:solidFill>
                  <a:schemeClr val="accent6">
                    <a:lumMod val="50000"/>
                  </a:schemeClr>
                </a:solidFill>
                <a:latin typeface="Arial"/>
                <a:cs typeface="Arial"/>
              </a:rPr>
              <a:t>in adding</a:t>
            </a:r>
            <a:r>
              <a:rPr sz="1800" spc="-15" dirty="0">
                <a:solidFill>
                  <a:schemeClr val="accent6">
                    <a:lumMod val="50000"/>
                  </a:schemeClr>
                </a:solidFill>
                <a:latin typeface="Arial"/>
                <a:cs typeface="Arial"/>
              </a:rPr>
              <a:t> </a:t>
            </a:r>
            <a:r>
              <a:rPr sz="1800" spc="-5" dirty="0">
                <a:solidFill>
                  <a:schemeClr val="accent6">
                    <a:lumMod val="50000"/>
                  </a:schemeClr>
                </a:solidFill>
                <a:latin typeface="Arial"/>
                <a:cs typeface="Arial"/>
              </a:rPr>
              <a:t>corticosteroid</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lang="tr-TR" spc="-10" dirty="0" smtClean="0">
                <a:solidFill>
                  <a:schemeClr val="accent6">
                    <a:lumMod val="50000"/>
                  </a:schemeClr>
                </a:solidFill>
                <a:latin typeface="Arial"/>
                <a:cs typeface="Arial"/>
              </a:rPr>
              <a:t>CsA/MTX </a:t>
            </a:r>
            <a:r>
              <a:rPr lang="tr-TR" spc="-10" dirty="0" err="1" smtClean="0">
                <a:solidFill>
                  <a:schemeClr val="accent6">
                    <a:lumMod val="50000"/>
                  </a:schemeClr>
                </a:solidFill>
                <a:latin typeface="Arial"/>
                <a:cs typeface="Arial"/>
              </a:rPr>
              <a:t>also</a:t>
            </a:r>
            <a:r>
              <a:rPr lang="tr-TR" spc="-10" dirty="0" smtClean="0">
                <a:solidFill>
                  <a:schemeClr val="accent6">
                    <a:lumMod val="50000"/>
                  </a:schemeClr>
                </a:solidFill>
                <a:latin typeface="Arial"/>
                <a:cs typeface="Arial"/>
              </a:rPr>
              <a:t> </a:t>
            </a:r>
            <a:r>
              <a:rPr sz="1800" spc="-5" dirty="0" smtClean="0">
                <a:solidFill>
                  <a:schemeClr val="accent6">
                    <a:lumMod val="50000"/>
                  </a:schemeClr>
                </a:solidFill>
                <a:latin typeface="Arial"/>
                <a:cs typeface="Arial"/>
              </a:rPr>
              <a:t> </a:t>
            </a:r>
            <a:r>
              <a:rPr sz="1800" spc="-5" dirty="0">
                <a:solidFill>
                  <a:schemeClr val="accent6">
                    <a:lumMod val="50000"/>
                  </a:schemeClr>
                </a:solidFill>
                <a:latin typeface="Arial"/>
                <a:cs typeface="Arial"/>
              </a:rPr>
              <a:t>may be better </a:t>
            </a:r>
            <a:r>
              <a:rPr sz="1800" dirty="0" smtClean="0">
                <a:solidFill>
                  <a:schemeClr val="accent6">
                    <a:lumMod val="50000"/>
                  </a:schemeClr>
                </a:solidFill>
                <a:latin typeface="Arial"/>
                <a:cs typeface="Arial"/>
              </a:rPr>
              <a:t>than</a:t>
            </a:r>
            <a:r>
              <a:rPr lang="tr-TR" sz="1800" dirty="0" smtClean="0">
                <a:solidFill>
                  <a:schemeClr val="accent6">
                    <a:lumMod val="50000"/>
                  </a:schemeClr>
                </a:solidFill>
                <a:latin typeface="Arial"/>
                <a:cs typeface="Arial"/>
              </a:rPr>
              <a:t> </a:t>
            </a:r>
            <a:r>
              <a:rPr lang="tr-TR" spc="-5" dirty="0" smtClean="0">
                <a:solidFill>
                  <a:schemeClr val="accent6">
                    <a:lumMod val="50000"/>
                  </a:schemeClr>
                </a:solidFill>
                <a:latin typeface="Arial"/>
                <a:cs typeface="Arial"/>
              </a:rPr>
              <a:t>FK506/MTX</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5" dirty="0" smtClean="0">
                <a:solidFill>
                  <a:schemeClr val="accent6">
                    <a:lumMod val="50000"/>
                  </a:schemeClr>
                </a:solidFill>
                <a:latin typeface="Arial"/>
                <a:cs typeface="Arial"/>
              </a:rPr>
              <a:t>Decreased </a:t>
            </a:r>
            <a:r>
              <a:rPr sz="1800" dirty="0">
                <a:solidFill>
                  <a:schemeClr val="accent6">
                    <a:lumMod val="50000"/>
                  </a:schemeClr>
                </a:solidFill>
                <a:latin typeface="Arial"/>
                <a:cs typeface="Arial"/>
              </a:rPr>
              <a:t>incidence </a:t>
            </a:r>
            <a:r>
              <a:rPr sz="1800" spc="5" dirty="0">
                <a:solidFill>
                  <a:schemeClr val="accent6">
                    <a:lumMod val="50000"/>
                  </a:schemeClr>
                </a:solidFill>
                <a:latin typeface="Arial"/>
                <a:cs typeface="Arial"/>
              </a:rPr>
              <a:t>with </a:t>
            </a:r>
            <a:r>
              <a:rPr sz="1800" spc="-65" dirty="0">
                <a:solidFill>
                  <a:schemeClr val="accent6">
                    <a:lumMod val="50000"/>
                  </a:schemeClr>
                </a:solidFill>
                <a:latin typeface="Arial"/>
                <a:cs typeface="Arial"/>
              </a:rPr>
              <a:t>ATG </a:t>
            </a:r>
            <a:r>
              <a:rPr sz="1800" dirty="0">
                <a:solidFill>
                  <a:schemeClr val="accent6">
                    <a:lumMod val="50000"/>
                  </a:schemeClr>
                </a:solidFill>
                <a:latin typeface="Arial"/>
                <a:cs typeface="Arial"/>
              </a:rPr>
              <a:t>but little </a:t>
            </a:r>
            <a:r>
              <a:rPr sz="1800" spc="-5" dirty="0">
                <a:solidFill>
                  <a:schemeClr val="accent6">
                    <a:lumMod val="50000"/>
                  </a:schemeClr>
                </a:solidFill>
                <a:latin typeface="Arial"/>
                <a:cs typeface="Arial"/>
              </a:rPr>
              <a:t>or </a:t>
            </a:r>
            <a:r>
              <a:rPr sz="1800" dirty="0">
                <a:solidFill>
                  <a:schemeClr val="accent6">
                    <a:lumMod val="50000"/>
                  </a:schemeClr>
                </a:solidFill>
                <a:latin typeface="Arial"/>
                <a:cs typeface="Arial"/>
              </a:rPr>
              <a:t>no </a:t>
            </a:r>
            <a:r>
              <a:rPr sz="1800" spc="-5" dirty="0">
                <a:solidFill>
                  <a:schemeClr val="accent6">
                    <a:lumMod val="50000"/>
                  </a:schemeClr>
                </a:solidFill>
                <a:latin typeface="Arial"/>
                <a:cs typeface="Arial"/>
              </a:rPr>
              <a:t>change </a:t>
            </a:r>
            <a:r>
              <a:rPr sz="1800" dirty="0">
                <a:solidFill>
                  <a:schemeClr val="accent6">
                    <a:lumMod val="50000"/>
                  </a:schemeClr>
                </a:solidFill>
                <a:latin typeface="Arial"/>
                <a:cs typeface="Arial"/>
              </a:rPr>
              <a:t>in</a:t>
            </a:r>
            <a:r>
              <a:rPr sz="1800" spc="-30" dirty="0">
                <a:solidFill>
                  <a:schemeClr val="accent6">
                    <a:lumMod val="50000"/>
                  </a:schemeClr>
                </a:solidFill>
                <a:latin typeface="Arial"/>
                <a:cs typeface="Arial"/>
              </a:rPr>
              <a:t> </a:t>
            </a:r>
            <a:r>
              <a:rPr sz="1800" dirty="0">
                <a:solidFill>
                  <a:schemeClr val="accent6">
                    <a:lumMod val="50000"/>
                  </a:schemeClr>
                </a:solidFill>
                <a:latin typeface="Arial"/>
                <a:cs typeface="Arial"/>
              </a:rPr>
              <a:t>outcome</a:t>
            </a:r>
          </a:p>
          <a:p>
            <a:pPr lvl="1">
              <a:lnSpc>
                <a:spcPct val="100000"/>
              </a:lnSpc>
              <a:spcBef>
                <a:spcPts val="5"/>
              </a:spcBef>
              <a:buClr>
                <a:srgbClr val="333399"/>
              </a:buClr>
              <a:buFont typeface="Wingdings"/>
              <a:buChar char=""/>
            </a:pPr>
            <a:endParaRPr sz="2250" dirty="0">
              <a:solidFill>
                <a:schemeClr val="accent6">
                  <a:lumMod val="50000"/>
                </a:schemeClr>
              </a:solidFill>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dirty="0">
                <a:solidFill>
                  <a:schemeClr val="accent6">
                    <a:lumMod val="50000"/>
                  </a:schemeClr>
                </a:solidFill>
                <a:latin typeface="Arial"/>
                <a:cs typeface="Arial"/>
              </a:rPr>
              <a:t>Side</a:t>
            </a:r>
            <a:r>
              <a:rPr sz="1800" spc="-90" dirty="0">
                <a:solidFill>
                  <a:schemeClr val="accent6">
                    <a:lumMod val="50000"/>
                  </a:schemeClr>
                </a:solidFill>
                <a:latin typeface="Arial"/>
                <a:cs typeface="Arial"/>
              </a:rPr>
              <a:t> </a:t>
            </a:r>
            <a:r>
              <a:rPr sz="1800" spc="-5" dirty="0">
                <a:solidFill>
                  <a:schemeClr val="accent6">
                    <a:lumMod val="50000"/>
                  </a:schemeClr>
                </a:solidFill>
                <a:latin typeface="Arial"/>
                <a:cs typeface="Arial"/>
              </a:rPr>
              <a:t>effects</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dirty="0">
                <a:solidFill>
                  <a:schemeClr val="accent6">
                    <a:lumMod val="50000"/>
                  </a:schemeClr>
                </a:solidFill>
                <a:latin typeface="Arial"/>
                <a:cs typeface="Arial"/>
              </a:rPr>
              <a:t>Metabolic (low Mg, </a:t>
            </a:r>
            <a:r>
              <a:rPr sz="1800" spc="-5" dirty="0">
                <a:solidFill>
                  <a:schemeClr val="accent6">
                    <a:lumMod val="50000"/>
                  </a:schemeClr>
                </a:solidFill>
                <a:latin typeface="Arial"/>
                <a:cs typeface="Arial"/>
              </a:rPr>
              <a:t>increased K, increased</a:t>
            </a:r>
            <a:r>
              <a:rPr sz="1800" spc="-30" dirty="0">
                <a:solidFill>
                  <a:schemeClr val="accent6">
                    <a:lumMod val="50000"/>
                  </a:schemeClr>
                </a:solidFill>
                <a:latin typeface="Arial"/>
                <a:cs typeface="Arial"/>
              </a:rPr>
              <a:t> </a:t>
            </a:r>
            <a:r>
              <a:rPr sz="1800" dirty="0">
                <a:solidFill>
                  <a:schemeClr val="accent6">
                    <a:lumMod val="50000"/>
                  </a:schemeClr>
                </a:solidFill>
                <a:latin typeface="Arial"/>
                <a:cs typeface="Arial"/>
              </a:rPr>
              <a:t>bilirubin)</a:t>
            </a:r>
          </a:p>
          <a:p>
            <a:pPr marL="824865" lvl="1" indent="-354965">
              <a:lnSpc>
                <a:spcPct val="100000"/>
              </a:lnSpc>
              <a:spcBef>
                <a:spcPts val="215"/>
              </a:spcBef>
              <a:buClr>
                <a:srgbClr val="333399"/>
              </a:buClr>
              <a:buSzPct val="75000"/>
              <a:buFont typeface="Wingdings"/>
              <a:buChar char=""/>
              <a:tabLst>
                <a:tab pos="824865" algn="l"/>
                <a:tab pos="825500" algn="l"/>
              </a:tabLst>
            </a:pPr>
            <a:r>
              <a:rPr sz="1800" spc="-5" dirty="0">
                <a:solidFill>
                  <a:schemeClr val="accent6">
                    <a:lumMod val="50000"/>
                  </a:schemeClr>
                </a:solidFill>
                <a:latin typeface="Arial"/>
                <a:cs typeface="Arial"/>
              </a:rPr>
              <a:t>Hypertension,</a:t>
            </a:r>
            <a:r>
              <a:rPr sz="1800" spc="-40" dirty="0">
                <a:solidFill>
                  <a:schemeClr val="accent6">
                    <a:lumMod val="50000"/>
                  </a:schemeClr>
                </a:solidFill>
                <a:latin typeface="Arial"/>
                <a:cs typeface="Arial"/>
              </a:rPr>
              <a:t> </a:t>
            </a:r>
            <a:r>
              <a:rPr sz="1800" dirty="0">
                <a:solidFill>
                  <a:schemeClr val="accent6">
                    <a:lumMod val="50000"/>
                  </a:schemeClr>
                </a:solidFill>
                <a:latin typeface="Arial"/>
                <a:cs typeface="Arial"/>
              </a:rPr>
              <a:t>nephrotoxicity</a:t>
            </a:r>
          </a:p>
          <a:p>
            <a:pPr marL="824865" lvl="1" indent="-354965">
              <a:lnSpc>
                <a:spcPts val="2050"/>
              </a:lnSpc>
              <a:spcBef>
                <a:spcPts val="219"/>
              </a:spcBef>
              <a:buClr>
                <a:srgbClr val="333399"/>
              </a:buClr>
              <a:buSzPct val="75000"/>
              <a:buFont typeface="Wingdings"/>
              <a:buChar char=""/>
              <a:tabLst>
                <a:tab pos="824865" algn="l"/>
                <a:tab pos="825500" algn="l"/>
              </a:tabLst>
            </a:pPr>
            <a:r>
              <a:rPr sz="1800" spc="-5" dirty="0">
                <a:solidFill>
                  <a:schemeClr val="accent6">
                    <a:lumMod val="50000"/>
                  </a:schemeClr>
                </a:solidFill>
                <a:latin typeface="Arial"/>
                <a:cs typeface="Arial"/>
              </a:rPr>
              <a:t>Neurological (altered mental state, seizures, classical signs</a:t>
            </a:r>
            <a:r>
              <a:rPr sz="1800" spc="70" dirty="0">
                <a:solidFill>
                  <a:schemeClr val="accent6">
                    <a:lumMod val="50000"/>
                  </a:schemeClr>
                </a:solidFill>
                <a:latin typeface="Arial"/>
                <a:cs typeface="Arial"/>
              </a:rPr>
              <a:t> </a:t>
            </a:r>
            <a:r>
              <a:rPr sz="1800" dirty="0" smtClean="0">
                <a:solidFill>
                  <a:schemeClr val="accent6">
                    <a:lumMod val="50000"/>
                  </a:schemeClr>
                </a:solidFill>
                <a:latin typeface="Arial"/>
                <a:cs typeface="Arial"/>
              </a:rPr>
              <a:t>on</a:t>
            </a:r>
            <a:r>
              <a:rPr lang="tr-TR" sz="1800" dirty="0" smtClean="0">
                <a:solidFill>
                  <a:schemeClr val="accent6">
                    <a:lumMod val="50000"/>
                  </a:schemeClr>
                </a:solidFill>
                <a:latin typeface="Arial"/>
                <a:cs typeface="Arial"/>
              </a:rPr>
              <a:t> </a:t>
            </a:r>
            <a:r>
              <a:rPr sz="1800" dirty="0" smtClean="0">
                <a:solidFill>
                  <a:schemeClr val="accent6">
                    <a:lumMod val="50000"/>
                  </a:schemeClr>
                </a:solidFill>
                <a:latin typeface="Arial"/>
                <a:cs typeface="Arial"/>
              </a:rPr>
              <a:t>MRI</a:t>
            </a:r>
            <a:r>
              <a:rPr sz="1800" dirty="0">
                <a:solidFill>
                  <a:schemeClr val="accent6">
                    <a:lumMod val="50000"/>
                  </a:schemeClr>
                </a:solidFill>
                <a:latin typeface="Arial"/>
                <a:cs typeface="Arial"/>
              </a:rPr>
              <a:t>)</a:t>
            </a:r>
          </a:p>
          <a:p>
            <a:pPr marL="824865" marR="409575" lvl="1" indent="-354965">
              <a:lnSpc>
                <a:spcPts val="1939"/>
              </a:lnSpc>
              <a:spcBef>
                <a:spcPts val="459"/>
              </a:spcBef>
              <a:buClr>
                <a:srgbClr val="333399"/>
              </a:buClr>
              <a:buSzPct val="75000"/>
              <a:buFont typeface="Wingdings"/>
              <a:buChar char=""/>
              <a:tabLst>
                <a:tab pos="824865" algn="l"/>
                <a:tab pos="825500" algn="l"/>
              </a:tabLst>
            </a:pPr>
            <a:r>
              <a:rPr sz="1800" spc="-15" dirty="0">
                <a:solidFill>
                  <a:schemeClr val="accent6">
                    <a:lumMod val="50000"/>
                  </a:schemeClr>
                </a:solidFill>
                <a:latin typeface="Arial"/>
                <a:cs typeface="Arial"/>
              </a:rPr>
              <a:t>Transplant </a:t>
            </a:r>
            <a:r>
              <a:rPr sz="1800" spc="-5" dirty="0">
                <a:solidFill>
                  <a:schemeClr val="accent6">
                    <a:lumMod val="50000"/>
                  </a:schemeClr>
                </a:solidFill>
                <a:latin typeface="Arial"/>
                <a:cs typeface="Arial"/>
              </a:rPr>
              <a:t>associated </a:t>
            </a:r>
            <a:r>
              <a:rPr sz="1800" dirty="0">
                <a:solidFill>
                  <a:schemeClr val="accent6">
                    <a:lumMod val="50000"/>
                  </a:schemeClr>
                </a:solidFill>
                <a:latin typeface="Arial"/>
                <a:cs typeface="Arial"/>
              </a:rPr>
              <a:t>thrombotic </a:t>
            </a:r>
            <a:r>
              <a:rPr sz="1800" spc="-5" dirty="0">
                <a:solidFill>
                  <a:schemeClr val="accent6">
                    <a:lumMod val="50000"/>
                  </a:schemeClr>
                </a:solidFill>
                <a:latin typeface="Arial"/>
                <a:cs typeface="Arial"/>
              </a:rPr>
              <a:t>thrombocytopenic </a:t>
            </a:r>
            <a:r>
              <a:rPr sz="1800" dirty="0">
                <a:solidFill>
                  <a:schemeClr val="accent6">
                    <a:lumMod val="50000"/>
                  </a:schemeClr>
                </a:solidFill>
                <a:latin typeface="Arial"/>
                <a:cs typeface="Arial"/>
              </a:rPr>
              <a:t>purpura  (TTP) </a:t>
            </a:r>
            <a:r>
              <a:rPr sz="1800" spc="-5" dirty="0">
                <a:solidFill>
                  <a:schemeClr val="accent6">
                    <a:lumMod val="50000"/>
                  </a:schemeClr>
                </a:solidFill>
                <a:latin typeface="Arial"/>
                <a:cs typeface="Arial"/>
              </a:rPr>
              <a:t>– </a:t>
            </a:r>
            <a:r>
              <a:rPr sz="1800" dirty="0">
                <a:solidFill>
                  <a:schemeClr val="accent6">
                    <a:lumMod val="50000"/>
                  </a:schemeClr>
                </a:solidFill>
                <a:latin typeface="Arial"/>
                <a:cs typeface="Arial"/>
              </a:rPr>
              <a:t>does not </a:t>
            </a:r>
            <a:r>
              <a:rPr sz="1800" spc="-5" dirty="0">
                <a:solidFill>
                  <a:schemeClr val="accent6">
                    <a:lumMod val="50000"/>
                  </a:schemeClr>
                </a:solidFill>
                <a:latin typeface="Arial"/>
                <a:cs typeface="Arial"/>
              </a:rPr>
              <a:t>respond </a:t>
            </a:r>
            <a:r>
              <a:rPr sz="1800" dirty="0">
                <a:solidFill>
                  <a:schemeClr val="accent6">
                    <a:lumMod val="50000"/>
                  </a:schemeClr>
                </a:solidFill>
                <a:latin typeface="Arial"/>
                <a:cs typeface="Arial"/>
              </a:rPr>
              <a:t>to</a:t>
            </a:r>
            <a:r>
              <a:rPr sz="1800" spc="-45" dirty="0">
                <a:solidFill>
                  <a:schemeClr val="accent6">
                    <a:lumMod val="50000"/>
                  </a:schemeClr>
                </a:solidFill>
                <a:latin typeface="Arial"/>
                <a:cs typeface="Arial"/>
              </a:rPr>
              <a:t> </a:t>
            </a:r>
            <a:r>
              <a:rPr sz="1800" spc="-5" dirty="0">
                <a:solidFill>
                  <a:schemeClr val="accent6">
                    <a:lumMod val="50000"/>
                  </a:schemeClr>
                </a:solidFill>
                <a:latin typeface="Arial"/>
                <a:cs typeface="Arial"/>
              </a:rPr>
              <a:t>plasmapheresis</a:t>
            </a:r>
            <a:endParaRPr sz="1800" dirty="0">
              <a:solidFill>
                <a:schemeClr val="accent6">
                  <a:lumMod val="50000"/>
                </a:schemeClr>
              </a:solidFill>
              <a:latin typeface="Arial"/>
              <a:cs typeface="Arial"/>
            </a:endParaRPr>
          </a:p>
          <a:p>
            <a:pPr lvl="1">
              <a:lnSpc>
                <a:spcPct val="100000"/>
              </a:lnSpc>
              <a:spcBef>
                <a:spcPts val="35"/>
              </a:spcBef>
              <a:buClr>
                <a:srgbClr val="333399"/>
              </a:buClr>
              <a:buFont typeface="Wingdings"/>
              <a:buChar char=""/>
            </a:pPr>
            <a:endParaRPr sz="2200" dirty="0">
              <a:solidFill>
                <a:schemeClr val="accent6">
                  <a:lumMod val="50000"/>
                </a:schemeClr>
              </a:solidFill>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spc="-5" dirty="0">
                <a:solidFill>
                  <a:schemeClr val="accent6">
                    <a:lumMod val="50000"/>
                  </a:schemeClr>
                </a:solidFill>
                <a:latin typeface="Arial"/>
                <a:cs typeface="Arial"/>
              </a:rPr>
              <a:t>Mandatory </a:t>
            </a:r>
            <a:r>
              <a:rPr sz="1800" dirty="0">
                <a:solidFill>
                  <a:schemeClr val="accent6">
                    <a:lumMod val="50000"/>
                  </a:schemeClr>
                </a:solidFill>
                <a:latin typeface="Arial"/>
                <a:cs typeface="Arial"/>
              </a:rPr>
              <a:t>monitoring of drug</a:t>
            </a:r>
            <a:r>
              <a:rPr sz="1800" spc="-85" dirty="0">
                <a:solidFill>
                  <a:schemeClr val="accent6">
                    <a:lumMod val="50000"/>
                  </a:schemeClr>
                </a:solidFill>
                <a:latin typeface="Arial"/>
                <a:cs typeface="Arial"/>
              </a:rPr>
              <a:t> </a:t>
            </a:r>
            <a:r>
              <a:rPr sz="1800" spc="-10" dirty="0">
                <a:solidFill>
                  <a:schemeClr val="accent6">
                    <a:lumMod val="50000"/>
                  </a:schemeClr>
                </a:solidFill>
                <a:latin typeface="Arial"/>
                <a:cs typeface="Arial"/>
              </a:rPr>
              <a:t>levels</a:t>
            </a:r>
            <a:endParaRPr sz="1800" dirty="0">
              <a:solidFill>
                <a:schemeClr val="accent6">
                  <a:lumMod val="50000"/>
                </a:schemeClr>
              </a:solidFill>
              <a:latin typeface="Arial"/>
              <a:cs typeface="Arial"/>
            </a:endParaRPr>
          </a:p>
        </p:txBody>
      </p:sp>
      <p:sp>
        <p:nvSpPr>
          <p:cNvPr id="4" name="Rectangle 3"/>
          <p:cNvSpPr/>
          <p:nvPr/>
        </p:nvSpPr>
        <p:spPr>
          <a:xfrm rot="20047958">
            <a:off x="215587" y="862792"/>
            <a:ext cx="1897079" cy="369332"/>
          </a:xfrm>
          <a:prstGeom prst="rect">
            <a:avLst/>
          </a:prstGeom>
          <a:ln>
            <a:solidFill>
              <a:srgbClr val="FF0000"/>
            </a:solidFill>
          </a:ln>
        </p:spPr>
        <p:txBody>
          <a:bodyPr wrap="square">
            <a:spAutoFit/>
          </a:bodyPr>
          <a:lstStyle/>
          <a:p>
            <a:r>
              <a:rPr lang="de-DE" spc="-5" dirty="0" smtClean="0">
                <a:solidFill>
                  <a:srgbClr val="FF0000"/>
                </a:solidFill>
                <a:latin typeface="Arial"/>
                <a:cs typeface="Arial"/>
              </a:rPr>
              <a:t>SUMMARY </a:t>
            </a:r>
            <a:endParaRPr lang="en-US" dirty="0">
              <a:solidFill>
                <a:srgbClr val="FF0000"/>
              </a:solidFil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81000"/>
            <a:ext cx="10972800" cy="947439"/>
          </a:xfrm>
          <a:prstGeom prst="rect">
            <a:avLst/>
          </a:prstGeom>
        </p:spPr>
        <p:txBody>
          <a:bodyPr vert="horz" wrap="square" lIns="0" tIns="328676" rIns="0" bIns="0" rtlCol="0">
            <a:spAutoFit/>
          </a:bodyPr>
          <a:lstStyle/>
          <a:p>
            <a:pPr marL="1647825">
              <a:lnSpc>
                <a:spcPct val="100000"/>
              </a:lnSpc>
            </a:pPr>
            <a:r>
              <a:rPr dirty="0"/>
              <a:t>Acute GvHD:</a:t>
            </a:r>
            <a:r>
              <a:rPr spc="-95" dirty="0"/>
              <a:t> </a:t>
            </a:r>
            <a:r>
              <a:rPr spc="-5" dirty="0"/>
              <a:t>Treatment</a:t>
            </a:r>
          </a:p>
        </p:txBody>
      </p:sp>
      <p:sp>
        <p:nvSpPr>
          <p:cNvPr id="5" name="object 5"/>
          <p:cNvSpPr txBox="1"/>
          <p:nvPr/>
        </p:nvSpPr>
        <p:spPr>
          <a:xfrm>
            <a:off x="711200" y="1600200"/>
            <a:ext cx="11480800" cy="4806444"/>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spc="-5" dirty="0">
                <a:solidFill>
                  <a:schemeClr val="accent6">
                    <a:lumMod val="50000"/>
                  </a:schemeClr>
                </a:solidFill>
                <a:latin typeface="Arial"/>
                <a:cs typeface="Arial"/>
              </a:rPr>
              <a:t>Grade </a:t>
            </a:r>
            <a:r>
              <a:rPr sz="1800" dirty="0">
                <a:solidFill>
                  <a:schemeClr val="accent6">
                    <a:lumMod val="50000"/>
                  </a:schemeClr>
                </a:solidFill>
                <a:latin typeface="Arial"/>
                <a:cs typeface="Arial"/>
              </a:rPr>
              <a:t>I </a:t>
            </a:r>
            <a:r>
              <a:rPr sz="1800" spc="-5" dirty="0">
                <a:solidFill>
                  <a:schemeClr val="accent6">
                    <a:lumMod val="50000"/>
                  </a:schemeClr>
                </a:solidFill>
                <a:latin typeface="Arial"/>
                <a:cs typeface="Arial"/>
              </a:rPr>
              <a:t>skin disease may be </a:t>
            </a:r>
            <a:r>
              <a:rPr sz="1800" dirty="0">
                <a:solidFill>
                  <a:schemeClr val="accent6">
                    <a:lumMod val="50000"/>
                  </a:schemeClr>
                </a:solidFill>
                <a:latin typeface="Arial"/>
                <a:cs typeface="Arial"/>
              </a:rPr>
              <a:t>controlled </a:t>
            </a:r>
            <a:r>
              <a:rPr sz="1800" spc="5" dirty="0">
                <a:solidFill>
                  <a:schemeClr val="accent6">
                    <a:lumMod val="50000"/>
                  </a:schemeClr>
                </a:solidFill>
                <a:latin typeface="Arial"/>
                <a:cs typeface="Arial"/>
              </a:rPr>
              <a:t>with </a:t>
            </a:r>
            <a:r>
              <a:rPr sz="1800" spc="-5" dirty="0">
                <a:solidFill>
                  <a:schemeClr val="accent6">
                    <a:lumMod val="50000"/>
                  </a:schemeClr>
                </a:solidFill>
                <a:latin typeface="Arial"/>
                <a:cs typeface="Arial"/>
              </a:rPr>
              <a:t>topical steroids</a:t>
            </a:r>
            <a:r>
              <a:rPr sz="1800" spc="20" dirty="0">
                <a:solidFill>
                  <a:schemeClr val="accent6">
                    <a:lumMod val="50000"/>
                  </a:schemeClr>
                </a:solidFill>
                <a:latin typeface="Arial"/>
                <a:cs typeface="Arial"/>
              </a:rPr>
              <a:t> </a:t>
            </a:r>
            <a:r>
              <a:rPr sz="1800" spc="-5" dirty="0">
                <a:solidFill>
                  <a:schemeClr val="accent6">
                    <a:lumMod val="50000"/>
                  </a:schemeClr>
                </a:solidFill>
                <a:latin typeface="Arial"/>
                <a:cs typeface="Arial"/>
              </a:rPr>
              <a:t>alone</a:t>
            </a:r>
            <a:endParaRPr sz="1800" dirty="0">
              <a:solidFill>
                <a:schemeClr val="accent6">
                  <a:lumMod val="50000"/>
                </a:schemeClr>
              </a:solidFill>
              <a:latin typeface="Arial"/>
              <a:cs typeface="Arial"/>
            </a:endParaRPr>
          </a:p>
          <a:p>
            <a:pPr>
              <a:lnSpc>
                <a:spcPct val="100000"/>
              </a:lnSpc>
              <a:buClr>
                <a:srgbClr val="333399"/>
              </a:buClr>
              <a:buFont typeface="Wingdings"/>
              <a:buChar char=""/>
            </a:pPr>
            <a:endParaRPr sz="2250" dirty="0">
              <a:solidFill>
                <a:schemeClr val="accent6">
                  <a:lumMod val="50000"/>
                </a:schemeClr>
              </a:solidFill>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dirty="0">
                <a:solidFill>
                  <a:schemeClr val="accent6">
                    <a:lumMod val="50000"/>
                  </a:schemeClr>
                </a:solidFill>
                <a:latin typeface="Arial"/>
                <a:cs typeface="Arial"/>
              </a:rPr>
              <a:t>For </a:t>
            </a:r>
            <a:r>
              <a:rPr sz="1800" spc="-15" dirty="0">
                <a:solidFill>
                  <a:schemeClr val="accent6">
                    <a:lumMod val="50000"/>
                  </a:schemeClr>
                </a:solidFill>
                <a:latin typeface="Arial"/>
                <a:cs typeface="Arial"/>
              </a:rPr>
              <a:t>GvHD </a:t>
            </a:r>
            <a:r>
              <a:rPr sz="1800" dirty="0">
                <a:solidFill>
                  <a:schemeClr val="accent6">
                    <a:lumMod val="50000"/>
                  </a:schemeClr>
                </a:solidFill>
                <a:latin typeface="Arial"/>
                <a:cs typeface="Arial"/>
              </a:rPr>
              <a:t>&gt; </a:t>
            </a:r>
            <a:r>
              <a:rPr sz="1800" spc="-5" dirty="0">
                <a:solidFill>
                  <a:schemeClr val="accent6">
                    <a:lumMod val="50000"/>
                  </a:schemeClr>
                </a:solidFill>
                <a:latin typeface="Arial"/>
                <a:cs typeface="Arial"/>
              </a:rPr>
              <a:t>grade </a:t>
            </a:r>
            <a:r>
              <a:rPr sz="1800" dirty="0">
                <a:solidFill>
                  <a:schemeClr val="accent6">
                    <a:lumMod val="50000"/>
                  </a:schemeClr>
                </a:solidFill>
                <a:latin typeface="Arial"/>
                <a:cs typeface="Arial"/>
              </a:rPr>
              <a:t>I, gold </a:t>
            </a:r>
            <a:r>
              <a:rPr sz="1800" spc="-5" dirty="0">
                <a:solidFill>
                  <a:schemeClr val="accent6">
                    <a:lumMod val="50000"/>
                  </a:schemeClr>
                </a:solidFill>
                <a:latin typeface="Arial"/>
                <a:cs typeface="Arial"/>
              </a:rPr>
              <a:t>standard is</a:t>
            </a:r>
            <a:r>
              <a:rPr sz="1800" spc="70" dirty="0">
                <a:solidFill>
                  <a:schemeClr val="accent6">
                    <a:lumMod val="50000"/>
                  </a:schemeClr>
                </a:solidFill>
                <a:latin typeface="Arial"/>
                <a:cs typeface="Arial"/>
              </a:rPr>
              <a:t> </a:t>
            </a:r>
            <a:r>
              <a:rPr sz="1800" spc="-5" dirty="0">
                <a:solidFill>
                  <a:schemeClr val="accent6">
                    <a:lumMod val="50000"/>
                  </a:schemeClr>
                </a:solidFill>
                <a:latin typeface="Arial"/>
                <a:cs typeface="Arial"/>
              </a:rPr>
              <a:t>corticosteroid</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spc="-5" dirty="0">
                <a:solidFill>
                  <a:schemeClr val="accent6">
                    <a:lumMod val="50000"/>
                  </a:schemeClr>
                </a:solidFill>
                <a:latin typeface="Arial"/>
                <a:cs typeface="Arial"/>
              </a:rPr>
              <a:t>2mg/kg methylprednisolone</a:t>
            </a:r>
            <a:endParaRPr sz="1800" dirty="0">
              <a:solidFill>
                <a:schemeClr val="accent6">
                  <a:lumMod val="50000"/>
                </a:schemeClr>
              </a:solidFill>
              <a:latin typeface="Arial"/>
              <a:cs typeface="Arial"/>
            </a:endParaRPr>
          </a:p>
          <a:p>
            <a:pPr marL="824865" lvl="1" indent="-354965">
              <a:lnSpc>
                <a:spcPct val="100000"/>
              </a:lnSpc>
              <a:spcBef>
                <a:spcPts val="219"/>
              </a:spcBef>
              <a:buClr>
                <a:srgbClr val="333399"/>
              </a:buClr>
              <a:buSzPct val="75000"/>
              <a:buFont typeface="Arial" pitchFamily="34" charset="0"/>
              <a:buChar char="•"/>
              <a:tabLst>
                <a:tab pos="824865" algn="l"/>
                <a:tab pos="825500" algn="l"/>
              </a:tabLst>
            </a:pPr>
            <a:r>
              <a:rPr sz="1800" spc="-15" dirty="0">
                <a:solidFill>
                  <a:schemeClr val="accent6">
                    <a:lumMod val="50000"/>
                  </a:schemeClr>
                </a:solidFill>
                <a:latin typeface="Arial"/>
                <a:cs typeface="Arial"/>
              </a:rPr>
              <a:t>Several </a:t>
            </a:r>
            <a:r>
              <a:rPr sz="1800" spc="-5" dirty="0">
                <a:solidFill>
                  <a:schemeClr val="accent6">
                    <a:lumMod val="50000"/>
                  </a:schemeClr>
                </a:solidFill>
                <a:latin typeface="Arial"/>
                <a:cs typeface="Arial"/>
              </a:rPr>
              <a:t>studies show </a:t>
            </a:r>
            <a:r>
              <a:rPr sz="1800" dirty="0">
                <a:solidFill>
                  <a:schemeClr val="accent6">
                    <a:lumMod val="50000"/>
                  </a:schemeClr>
                </a:solidFill>
                <a:latin typeface="Arial"/>
                <a:cs typeface="Arial"/>
              </a:rPr>
              <a:t>no </a:t>
            </a:r>
            <a:r>
              <a:rPr sz="1800" spc="-5" dirty="0">
                <a:solidFill>
                  <a:schemeClr val="accent6">
                    <a:lumMod val="50000"/>
                  </a:schemeClr>
                </a:solidFill>
                <a:latin typeface="Arial"/>
                <a:cs typeface="Arial"/>
              </a:rPr>
              <a:t>benefit </a:t>
            </a:r>
            <a:r>
              <a:rPr sz="1800" dirty="0">
                <a:solidFill>
                  <a:schemeClr val="accent6">
                    <a:lumMod val="50000"/>
                  </a:schemeClr>
                </a:solidFill>
                <a:latin typeface="Arial"/>
                <a:cs typeface="Arial"/>
              </a:rPr>
              <a:t>in </a:t>
            </a:r>
            <a:r>
              <a:rPr sz="1800" spc="-5" dirty="0">
                <a:solidFill>
                  <a:schemeClr val="accent6">
                    <a:lumMod val="50000"/>
                  </a:schemeClr>
                </a:solidFill>
                <a:latin typeface="Arial"/>
                <a:cs typeface="Arial"/>
              </a:rPr>
              <a:t>increasing</a:t>
            </a:r>
            <a:r>
              <a:rPr sz="1800" spc="95" dirty="0">
                <a:solidFill>
                  <a:schemeClr val="accent6">
                    <a:lumMod val="50000"/>
                  </a:schemeClr>
                </a:solidFill>
                <a:latin typeface="Arial"/>
                <a:cs typeface="Arial"/>
              </a:rPr>
              <a:t> </a:t>
            </a:r>
            <a:r>
              <a:rPr sz="1800" spc="-5" dirty="0">
                <a:solidFill>
                  <a:schemeClr val="accent6">
                    <a:lumMod val="50000"/>
                  </a:schemeClr>
                </a:solidFill>
                <a:latin typeface="Arial"/>
                <a:cs typeface="Arial"/>
              </a:rPr>
              <a:t>dose</a:t>
            </a:r>
            <a:endParaRPr sz="1800" dirty="0">
              <a:solidFill>
                <a:schemeClr val="accent6">
                  <a:lumMod val="50000"/>
                </a:schemeClr>
              </a:solidFill>
              <a:latin typeface="Arial"/>
              <a:cs typeface="Arial"/>
            </a:endParaRPr>
          </a:p>
          <a:p>
            <a:pPr marL="824865" marR="193040" lvl="1" indent="-354965">
              <a:lnSpc>
                <a:spcPts val="1939"/>
              </a:lnSpc>
              <a:spcBef>
                <a:spcPts val="464"/>
              </a:spcBef>
              <a:buClr>
                <a:srgbClr val="333399"/>
              </a:buClr>
              <a:buSzPct val="75000"/>
              <a:buFont typeface="Arial" pitchFamily="34" charset="0"/>
              <a:buChar char="•"/>
              <a:tabLst>
                <a:tab pos="824865" algn="l"/>
                <a:tab pos="825500" algn="l"/>
              </a:tabLst>
            </a:pPr>
            <a:r>
              <a:rPr sz="1800" dirty="0">
                <a:solidFill>
                  <a:schemeClr val="accent6">
                    <a:lumMod val="50000"/>
                  </a:schemeClr>
                </a:solidFill>
                <a:latin typeface="Arial"/>
                <a:cs typeface="Arial"/>
              </a:rPr>
              <a:t>One </a:t>
            </a:r>
            <a:r>
              <a:rPr sz="1800" spc="-5" dirty="0">
                <a:solidFill>
                  <a:schemeClr val="accent6">
                    <a:lumMod val="50000"/>
                  </a:schemeClr>
                </a:solidFill>
                <a:latin typeface="Arial"/>
                <a:cs typeface="Arial"/>
              </a:rPr>
              <a:t>study </a:t>
            </a:r>
            <a:r>
              <a:rPr sz="1800" dirty="0">
                <a:solidFill>
                  <a:schemeClr val="accent6">
                    <a:lumMod val="50000"/>
                  </a:schemeClr>
                </a:solidFill>
                <a:latin typeface="Arial"/>
                <a:cs typeface="Arial"/>
              </a:rPr>
              <a:t>of </a:t>
            </a:r>
            <a:r>
              <a:rPr sz="1800" spc="-5" dirty="0">
                <a:solidFill>
                  <a:schemeClr val="accent6">
                    <a:lumMod val="50000"/>
                  </a:schemeClr>
                </a:solidFill>
                <a:latin typeface="Arial"/>
                <a:cs typeface="Arial"/>
              </a:rPr>
              <a:t>steroid </a:t>
            </a:r>
            <a:r>
              <a:rPr sz="1800" dirty="0">
                <a:solidFill>
                  <a:schemeClr val="accent6">
                    <a:lumMod val="50000"/>
                  </a:schemeClr>
                </a:solidFill>
                <a:latin typeface="Arial"/>
                <a:cs typeface="Arial"/>
              </a:rPr>
              <a:t>plus </a:t>
            </a:r>
            <a:r>
              <a:rPr sz="1800" spc="-5" dirty="0">
                <a:solidFill>
                  <a:schemeClr val="accent6">
                    <a:lumMod val="50000"/>
                  </a:schemeClr>
                </a:solidFill>
                <a:latin typeface="Arial"/>
                <a:cs typeface="Arial"/>
              </a:rPr>
              <a:t>etanercept </a:t>
            </a:r>
            <a:r>
              <a:rPr sz="1800" dirty="0">
                <a:solidFill>
                  <a:schemeClr val="accent6">
                    <a:lumMod val="50000"/>
                  </a:schemeClr>
                </a:solidFill>
                <a:latin typeface="Arial"/>
                <a:cs typeface="Arial"/>
              </a:rPr>
              <a:t>showed </a:t>
            </a:r>
            <a:r>
              <a:rPr sz="1800" spc="-5" dirty="0">
                <a:solidFill>
                  <a:schemeClr val="accent6">
                    <a:lumMod val="50000"/>
                  </a:schemeClr>
                </a:solidFill>
                <a:latin typeface="Arial"/>
                <a:cs typeface="Arial"/>
              </a:rPr>
              <a:t>70% resolution  </a:t>
            </a:r>
            <a:r>
              <a:rPr sz="1800" dirty="0">
                <a:solidFill>
                  <a:schemeClr val="accent6">
                    <a:lumMod val="50000"/>
                  </a:schemeClr>
                </a:solidFill>
                <a:latin typeface="Arial"/>
                <a:cs typeface="Arial"/>
              </a:rPr>
              <a:t>in one</a:t>
            </a:r>
            <a:r>
              <a:rPr sz="1800" spc="-120" dirty="0">
                <a:solidFill>
                  <a:schemeClr val="accent6">
                    <a:lumMod val="50000"/>
                  </a:schemeClr>
                </a:solidFill>
                <a:latin typeface="Arial"/>
                <a:cs typeface="Arial"/>
              </a:rPr>
              <a:t> </a:t>
            </a:r>
            <a:r>
              <a:rPr sz="1800" dirty="0">
                <a:solidFill>
                  <a:schemeClr val="accent6">
                    <a:lumMod val="50000"/>
                  </a:schemeClr>
                </a:solidFill>
                <a:latin typeface="Arial"/>
                <a:cs typeface="Arial"/>
              </a:rPr>
              <a:t>month</a:t>
            </a:r>
          </a:p>
          <a:p>
            <a:pPr lvl="1">
              <a:lnSpc>
                <a:spcPct val="100000"/>
              </a:lnSpc>
              <a:spcBef>
                <a:spcPts val="30"/>
              </a:spcBef>
              <a:buClr>
                <a:srgbClr val="333399"/>
              </a:buClr>
              <a:buFont typeface="Wingdings"/>
              <a:buChar char=""/>
            </a:pPr>
            <a:endParaRPr sz="2200" dirty="0">
              <a:solidFill>
                <a:schemeClr val="accent6">
                  <a:lumMod val="50000"/>
                </a:schemeClr>
              </a:solidFill>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spc="-5" dirty="0">
                <a:solidFill>
                  <a:schemeClr val="accent6">
                    <a:lumMod val="50000"/>
                  </a:schemeClr>
                </a:solidFill>
                <a:latin typeface="Arial"/>
                <a:cs typeface="Arial"/>
              </a:rPr>
              <a:t>Steroid refractory</a:t>
            </a:r>
            <a:r>
              <a:rPr sz="1800" spc="-25" dirty="0">
                <a:solidFill>
                  <a:schemeClr val="accent6">
                    <a:lumMod val="50000"/>
                  </a:schemeClr>
                </a:solidFill>
                <a:latin typeface="Arial"/>
                <a:cs typeface="Arial"/>
              </a:rPr>
              <a:t> </a:t>
            </a:r>
            <a:r>
              <a:rPr sz="1800" spc="-10" dirty="0">
                <a:solidFill>
                  <a:schemeClr val="accent6">
                    <a:lumMod val="50000"/>
                  </a:schemeClr>
                </a:solidFill>
                <a:latin typeface="Arial"/>
                <a:cs typeface="Arial"/>
              </a:rPr>
              <a:t>aGvHD</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spc="-65" dirty="0">
                <a:solidFill>
                  <a:schemeClr val="accent6">
                    <a:lumMod val="50000"/>
                  </a:schemeClr>
                </a:solidFill>
                <a:latin typeface="Arial"/>
                <a:cs typeface="Arial"/>
              </a:rPr>
              <a:t>ATG</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spc="-10" dirty="0">
                <a:solidFill>
                  <a:schemeClr val="accent6">
                    <a:lumMod val="50000"/>
                  </a:schemeClr>
                </a:solidFill>
                <a:latin typeface="Arial"/>
                <a:cs typeface="Arial"/>
              </a:rPr>
              <a:t>MoAbs</a:t>
            </a:r>
            <a:endParaRPr sz="1800" dirty="0">
              <a:solidFill>
                <a:schemeClr val="accent6">
                  <a:lumMod val="50000"/>
                </a:schemeClr>
              </a:solidFill>
              <a:latin typeface="Arial"/>
              <a:cs typeface="Arial"/>
            </a:endParaRP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dirty="0">
                <a:solidFill>
                  <a:schemeClr val="accent6">
                    <a:lumMod val="50000"/>
                  </a:schemeClr>
                </a:solidFill>
                <a:latin typeface="Arial"/>
                <a:cs typeface="Arial"/>
              </a:rPr>
              <a:t>MSC</a:t>
            </a:r>
          </a:p>
          <a:p>
            <a:pPr marL="824865" lvl="1" indent="-354965">
              <a:lnSpc>
                <a:spcPct val="100000"/>
              </a:lnSpc>
              <a:spcBef>
                <a:spcPts val="215"/>
              </a:spcBef>
              <a:buClr>
                <a:srgbClr val="333399"/>
              </a:buClr>
              <a:buSzPct val="75000"/>
              <a:buFont typeface="Arial" pitchFamily="34" charset="0"/>
              <a:buChar char="•"/>
              <a:tabLst>
                <a:tab pos="824865" algn="l"/>
                <a:tab pos="825500" algn="l"/>
              </a:tabLst>
            </a:pPr>
            <a:r>
              <a:rPr sz="1800" dirty="0">
                <a:solidFill>
                  <a:schemeClr val="accent6">
                    <a:lumMod val="50000"/>
                  </a:schemeClr>
                </a:solidFill>
                <a:latin typeface="Arial"/>
                <a:cs typeface="Arial"/>
              </a:rPr>
              <a:t>ECP</a:t>
            </a:r>
          </a:p>
          <a:p>
            <a:pPr marL="824865" lvl="1" indent="-354965">
              <a:lnSpc>
                <a:spcPct val="100000"/>
              </a:lnSpc>
              <a:spcBef>
                <a:spcPts val="219"/>
              </a:spcBef>
              <a:buClr>
                <a:srgbClr val="333399"/>
              </a:buClr>
              <a:buSzPct val="75000"/>
              <a:buFont typeface="Arial" pitchFamily="34" charset="0"/>
              <a:buChar char="•"/>
              <a:tabLst>
                <a:tab pos="824865" algn="l"/>
                <a:tab pos="825500" algn="l"/>
              </a:tabLst>
            </a:pPr>
            <a:r>
              <a:rPr sz="1800" dirty="0" err="1" smtClean="0">
                <a:solidFill>
                  <a:schemeClr val="accent6">
                    <a:lumMod val="50000"/>
                  </a:schemeClr>
                </a:solidFill>
                <a:latin typeface="Arial"/>
                <a:cs typeface="Arial"/>
              </a:rPr>
              <a:t>Ruxolitinib</a:t>
            </a:r>
            <a:endParaRPr sz="1800" dirty="0" smtClean="0">
              <a:solidFill>
                <a:schemeClr val="accent6">
                  <a:lumMod val="50000"/>
                </a:schemeClr>
              </a:solidFill>
              <a:latin typeface="Arial"/>
              <a:cs typeface="Arial"/>
            </a:endParaRPr>
          </a:p>
          <a:p>
            <a:pPr lvl="1">
              <a:lnSpc>
                <a:spcPct val="100000"/>
              </a:lnSpc>
              <a:spcBef>
                <a:spcPts val="20"/>
              </a:spcBef>
              <a:buClr>
                <a:srgbClr val="333399"/>
              </a:buClr>
            </a:pPr>
            <a:endParaRPr sz="2450" dirty="0" smtClean="0">
              <a:solidFill>
                <a:schemeClr val="accent6">
                  <a:lumMod val="50000"/>
                </a:schemeClr>
              </a:solidFill>
              <a:latin typeface="Times New Roman"/>
              <a:cs typeface="Times New Roman"/>
            </a:endParaRPr>
          </a:p>
          <a:p>
            <a:pPr marL="367665" marR="5080" indent="-354965">
              <a:lnSpc>
                <a:spcPts val="1939"/>
              </a:lnSpc>
              <a:buClr>
                <a:srgbClr val="333399"/>
              </a:buClr>
              <a:buSzPct val="75000"/>
              <a:buFont typeface="Wingdings"/>
              <a:buChar char=""/>
              <a:tabLst>
                <a:tab pos="367665" algn="l"/>
                <a:tab pos="368300" algn="l"/>
              </a:tabLst>
            </a:pPr>
            <a:r>
              <a:rPr sz="1800" spc="-5" dirty="0" smtClean="0">
                <a:solidFill>
                  <a:schemeClr val="accent6">
                    <a:lumMod val="50000"/>
                  </a:schemeClr>
                </a:solidFill>
                <a:latin typeface="Arial"/>
                <a:cs typeface="Arial"/>
              </a:rPr>
              <a:t>Supportive </a:t>
            </a:r>
            <a:r>
              <a:rPr sz="1800" spc="-5" dirty="0">
                <a:solidFill>
                  <a:schemeClr val="accent6">
                    <a:lumMod val="50000"/>
                  </a:schemeClr>
                </a:solidFill>
                <a:latin typeface="Arial"/>
                <a:cs typeface="Arial"/>
              </a:rPr>
              <a:t>care is critical: antimicrobial prophylaxis, management  </a:t>
            </a:r>
            <a:r>
              <a:rPr sz="1800" dirty="0">
                <a:solidFill>
                  <a:schemeClr val="accent6">
                    <a:lumMod val="50000"/>
                  </a:schemeClr>
                </a:solidFill>
                <a:latin typeface="Arial"/>
                <a:cs typeface="Arial"/>
              </a:rPr>
              <a:t>of </a:t>
            </a:r>
            <a:r>
              <a:rPr sz="1800" spc="-5" dirty="0">
                <a:solidFill>
                  <a:schemeClr val="accent6">
                    <a:lumMod val="50000"/>
                  </a:schemeClr>
                </a:solidFill>
                <a:latin typeface="Arial"/>
                <a:cs typeface="Arial"/>
              </a:rPr>
              <a:t>hyperglycaemia, </a:t>
            </a:r>
            <a:r>
              <a:rPr sz="1800" dirty="0">
                <a:solidFill>
                  <a:schemeClr val="accent6">
                    <a:lumMod val="50000"/>
                  </a:schemeClr>
                </a:solidFill>
                <a:latin typeface="Arial"/>
                <a:cs typeface="Arial"/>
              </a:rPr>
              <a:t>antibody </a:t>
            </a:r>
            <a:r>
              <a:rPr sz="1800" spc="-5" dirty="0">
                <a:solidFill>
                  <a:schemeClr val="accent6">
                    <a:lumMod val="50000"/>
                  </a:schemeClr>
                </a:solidFill>
                <a:latin typeface="Arial"/>
                <a:cs typeface="Arial"/>
              </a:rPr>
              <a:t>replacement, manage</a:t>
            </a:r>
            <a:r>
              <a:rPr sz="1800" spc="50" dirty="0">
                <a:solidFill>
                  <a:schemeClr val="accent6">
                    <a:lumMod val="50000"/>
                  </a:schemeClr>
                </a:solidFill>
                <a:latin typeface="Arial"/>
                <a:cs typeface="Arial"/>
              </a:rPr>
              <a:t> </a:t>
            </a:r>
            <a:r>
              <a:rPr sz="1800" spc="-5" dirty="0">
                <a:solidFill>
                  <a:schemeClr val="accent6">
                    <a:lumMod val="50000"/>
                  </a:schemeClr>
                </a:solidFill>
                <a:latin typeface="Arial"/>
                <a:cs typeface="Arial"/>
              </a:rPr>
              <a:t>cytopenias</a:t>
            </a:r>
            <a:endParaRPr sz="1800" dirty="0">
              <a:solidFill>
                <a:schemeClr val="accent6">
                  <a:lumMod val="50000"/>
                </a:schemeClr>
              </a:solidFill>
              <a:latin typeface="Arial"/>
              <a:cs typeface="Arial"/>
            </a:endParaRPr>
          </a:p>
        </p:txBody>
      </p:sp>
      <p:sp>
        <p:nvSpPr>
          <p:cNvPr id="4" name="Rectangle 3"/>
          <p:cNvSpPr/>
          <p:nvPr/>
        </p:nvSpPr>
        <p:spPr>
          <a:xfrm rot="20047958">
            <a:off x="215587" y="862792"/>
            <a:ext cx="1897079" cy="369332"/>
          </a:xfrm>
          <a:prstGeom prst="rect">
            <a:avLst/>
          </a:prstGeom>
          <a:ln>
            <a:solidFill>
              <a:srgbClr val="FF0000"/>
            </a:solidFill>
          </a:ln>
        </p:spPr>
        <p:txBody>
          <a:bodyPr wrap="square">
            <a:spAutoFit/>
          </a:bodyPr>
          <a:lstStyle/>
          <a:p>
            <a:r>
              <a:rPr lang="de-DE" spc="-5" dirty="0" smtClean="0">
                <a:solidFill>
                  <a:srgbClr val="FF0000"/>
                </a:solidFill>
                <a:latin typeface="Arial"/>
                <a:cs typeface="Arial"/>
              </a:rPr>
              <a:t>SUMMARY </a:t>
            </a:r>
            <a:endParaRPr lang="en-US" dirty="0">
              <a:solidFill>
                <a:srgbClr val="FF0000"/>
              </a:solidFil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8000" y="762001"/>
            <a:ext cx="11684000" cy="947439"/>
          </a:xfrm>
          <a:prstGeom prst="rect">
            <a:avLst/>
          </a:prstGeom>
        </p:spPr>
        <p:txBody>
          <a:bodyPr vert="horz" wrap="square" lIns="0" tIns="328676" rIns="0" bIns="0" rtlCol="0">
            <a:spAutoFit/>
          </a:bodyPr>
          <a:lstStyle/>
          <a:p>
            <a:pPr marL="948055">
              <a:lnSpc>
                <a:spcPct val="100000"/>
              </a:lnSpc>
            </a:pPr>
            <a:r>
              <a:rPr dirty="0"/>
              <a:t>Acute GvHD: </a:t>
            </a:r>
            <a:r>
              <a:rPr spc="-5" dirty="0"/>
              <a:t>2nd line</a:t>
            </a:r>
            <a:r>
              <a:rPr spc="-80" dirty="0"/>
              <a:t> </a:t>
            </a:r>
            <a:r>
              <a:rPr spc="-5" dirty="0"/>
              <a:t>treatment</a:t>
            </a:r>
          </a:p>
        </p:txBody>
      </p:sp>
      <p:graphicFrame>
        <p:nvGraphicFramePr>
          <p:cNvPr id="5" name="object 5"/>
          <p:cNvGraphicFramePr>
            <a:graphicFrameLocks noGrp="1"/>
          </p:cNvGraphicFramePr>
          <p:nvPr/>
        </p:nvGraphicFramePr>
        <p:xfrm>
          <a:off x="609600" y="1905001"/>
          <a:ext cx="10972800" cy="4664073"/>
        </p:xfrm>
        <a:graphic>
          <a:graphicData uri="http://schemas.openxmlformats.org/drawingml/2006/table">
            <a:tbl>
              <a:tblPr firstRow="1" bandRow="1">
                <a:tableStyleId>{2D5ABB26-0587-4C30-8999-92F81FD0307C}</a:tableStyleId>
              </a:tblPr>
              <a:tblGrid>
                <a:gridCol w="3657600"/>
                <a:gridCol w="3657600"/>
                <a:gridCol w="3657600"/>
              </a:tblGrid>
              <a:tr h="518287">
                <a:tc>
                  <a:txBody>
                    <a:bodyPr/>
                    <a:lstStyle/>
                    <a:p>
                      <a:pPr marL="76835">
                        <a:lnSpc>
                          <a:spcPct val="100000"/>
                        </a:lnSpc>
                        <a:spcBef>
                          <a:spcPts val="175"/>
                        </a:spcBef>
                      </a:pPr>
                      <a:r>
                        <a:rPr sz="2000" b="1" spc="-20" dirty="0">
                          <a:latin typeface="Arial"/>
                          <a:cs typeface="Arial"/>
                        </a:rPr>
                        <a:t>Treatment</a:t>
                      </a:r>
                      <a:endParaRPr sz="2000" dirty="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75"/>
                        </a:spcBef>
                      </a:pPr>
                      <a:r>
                        <a:rPr sz="2000" b="1" spc="-5" dirty="0">
                          <a:latin typeface="Arial"/>
                          <a:cs typeface="Arial"/>
                        </a:rPr>
                        <a:t>Response</a:t>
                      </a:r>
                      <a:endParaRPr sz="20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0" algn="ctr">
                        <a:lnSpc>
                          <a:spcPct val="100000"/>
                        </a:lnSpc>
                        <a:spcBef>
                          <a:spcPts val="175"/>
                        </a:spcBef>
                      </a:pPr>
                      <a:r>
                        <a:rPr sz="2000" b="1" spc="-5" dirty="0">
                          <a:latin typeface="Arial"/>
                          <a:cs typeface="Arial"/>
                        </a:rPr>
                        <a:t>Survival</a:t>
                      </a:r>
                      <a:endParaRPr sz="200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18160">
                <a:tc>
                  <a:txBody>
                    <a:bodyPr/>
                    <a:lstStyle/>
                    <a:p>
                      <a:pPr marL="76835">
                        <a:lnSpc>
                          <a:spcPct val="100000"/>
                        </a:lnSpc>
                        <a:spcBef>
                          <a:spcPts val="235"/>
                        </a:spcBef>
                      </a:pPr>
                      <a:r>
                        <a:rPr sz="2000" b="1" spc="-75" dirty="0">
                          <a:latin typeface="Arial"/>
                          <a:cs typeface="Arial"/>
                        </a:rPr>
                        <a:t>ATG</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000" b="0" dirty="0">
                          <a:latin typeface="Arial"/>
                          <a:cs typeface="Arial"/>
                        </a:rPr>
                        <a:t>51%</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35"/>
                        </a:spcBef>
                      </a:pPr>
                      <a:r>
                        <a:rPr sz="2000" b="0" spc="5" dirty="0">
                          <a:latin typeface="Arial"/>
                          <a:cs typeface="Arial"/>
                        </a:rPr>
                        <a:t>35%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35"/>
                        </a:spcBef>
                      </a:pPr>
                      <a:r>
                        <a:rPr sz="2000" b="1" spc="-5" dirty="0">
                          <a:latin typeface="Arial"/>
                          <a:cs typeface="Arial"/>
                        </a:rPr>
                        <a:t>Anti-IL2R</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000" b="0" dirty="0">
                          <a:latin typeface="Arial"/>
                          <a:cs typeface="Arial"/>
                        </a:rPr>
                        <a:t>40-70%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145" algn="ctr">
                        <a:lnSpc>
                          <a:spcPct val="100000"/>
                        </a:lnSpc>
                        <a:spcBef>
                          <a:spcPts val="235"/>
                        </a:spcBef>
                      </a:pPr>
                      <a:r>
                        <a:rPr sz="2000" b="0" u="heavy" spc="-5" dirty="0">
                          <a:latin typeface="Arial"/>
                          <a:cs typeface="Arial"/>
                        </a:rPr>
                        <a:t>&lt;</a:t>
                      </a:r>
                      <a:r>
                        <a:rPr sz="2000" b="0" spc="-5" dirty="0">
                          <a:latin typeface="Arial"/>
                          <a:cs typeface="Arial"/>
                        </a:rPr>
                        <a:t>30%</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000" b="1" spc="-5" dirty="0">
                          <a:latin typeface="Arial"/>
                          <a:cs typeface="Arial"/>
                        </a:rPr>
                        <a:t>Anti-TNF</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67%</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000" b="0" spc="5" dirty="0">
                          <a:latin typeface="Arial"/>
                          <a:cs typeface="Arial"/>
                        </a:rPr>
                        <a:t>38%</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000" b="1" spc="-5" dirty="0">
                          <a:latin typeface="Arial"/>
                          <a:cs typeface="Arial"/>
                        </a:rPr>
                        <a:t>CsA to</a:t>
                      </a:r>
                      <a:r>
                        <a:rPr sz="2000" b="1" spc="-170" dirty="0">
                          <a:latin typeface="Arial"/>
                          <a:cs typeface="Arial"/>
                        </a:rPr>
                        <a:t> </a:t>
                      </a:r>
                      <a:r>
                        <a:rPr sz="2000" b="1" dirty="0">
                          <a:latin typeface="Arial"/>
                          <a:cs typeface="Arial"/>
                        </a:rPr>
                        <a:t>tacro</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10%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000" b="1" spc="-45" dirty="0">
                          <a:latin typeface="Arial"/>
                          <a:cs typeface="Arial"/>
                        </a:rPr>
                        <a:t>Tacro </a:t>
                      </a:r>
                      <a:r>
                        <a:rPr sz="2000" b="1" spc="-5" dirty="0">
                          <a:latin typeface="Arial"/>
                          <a:cs typeface="Arial"/>
                        </a:rPr>
                        <a:t>+</a:t>
                      </a:r>
                      <a:r>
                        <a:rPr sz="2000" b="1" spc="-140" dirty="0">
                          <a:latin typeface="Arial"/>
                          <a:cs typeface="Arial"/>
                        </a:rPr>
                        <a:t> </a:t>
                      </a:r>
                      <a:r>
                        <a:rPr sz="2000" b="1" spc="-75" dirty="0">
                          <a:latin typeface="Arial"/>
                          <a:cs typeface="Arial"/>
                        </a:rPr>
                        <a:t>ATG</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000" b="0" spc="5" dirty="0">
                          <a:latin typeface="Arial"/>
                          <a:cs typeface="Arial"/>
                        </a:rPr>
                        <a:t>35%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000" b="1" spc="-10" dirty="0">
                          <a:latin typeface="Arial"/>
                          <a:cs typeface="Arial"/>
                        </a:rPr>
                        <a:t>MMF</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000" b="0" dirty="0">
                          <a:latin typeface="Arial"/>
                          <a:cs typeface="Arial"/>
                        </a:rPr>
                        <a:t>40%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240"/>
                        </a:spcBef>
                      </a:pPr>
                      <a:r>
                        <a:rPr sz="2000" b="0" spc="5" dirty="0">
                          <a:latin typeface="Arial"/>
                          <a:cs typeface="Arial"/>
                        </a:rPr>
                        <a:t>16% </a:t>
                      </a:r>
                      <a:r>
                        <a:rPr sz="2000" b="0" spc="-5" dirty="0">
                          <a:latin typeface="Arial"/>
                          <a:cs typeface="Arial"/>
                        </a:rPr>
                        <a:t>-</a:t>
                      </a:r>
                      <a:r>
                        <a:rPr sz="2000" b="0" spc="-110" dirty="0">
                          <a:latin typeface="Arial"/>
                          <a:cs typeface="Arial"/>
                        </a:rPr>
                        <a:t> </a:t>
                      </a:r>
                      <a:r>
                        <a:rPr sz="2000" b="0" spc="5" dirty="0">
                          <a:latin typeface="Arial"/>
                          <a:cs typeface="Arial"/>
                        </a:rPr>
                        <a:t>37%</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4"/>
                        </a:spcBef>
                      </a:pPr>
                      <a:r>
                        <a:rPr sz="2000" b="1" spc="-5" dirty="0">
                          <a:latin typeface="Arial"/>
                          <a:cs typeface="Arial"/>
                        </a:rPr>
                        <a:t>Pentostatin</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4"/>
                        </a:spcBef>
                      </a:pPr>
                      <a:r>
                        <a:rPr sz="2000" b="0" dirty="0">
                          <a:latin typeface="Arial"/>
                          <a:cs typeface="Arial"/>
                        </a:rPr>
                        <a:t>50%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4"/>
                        </a:spcBef>
                      </a:pPr>
                      <a:r>
                        <a:rPr sz="2000" b="0" spc="5" dirty="0">
                          <a:latin typeface="Arial"/>
                          <a:cs typeface="Arial"/>
                        </a:rPr>
                        <a:t>26%</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45"/>
                        </a:spcBef>
                      </a:pPr>
                      <a:r>
                        <a:rPr sz="2000" b="1" spc="-10" dirty="0">
                          <a:latin typeface="Arial"/>
                          <a:cs typeface="Arial"/>
                        </a:rPr>
                        <a:t>OKT3</a:t>
                      </a:r>
                      <a:endParaRPr sz="20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255" algn="ctr">
                        <a:lnSpc>
                          <a:spcPct val="100000"/>
                        </a:lnSpc>
                        <a:spcBef>
                          <a:spcPts val="245"/>
                        </a:spcBef>
                      </a:pPr>
                      <a:r>
                        <a:rPr sz="2000" b="0" dirty="0">
                          <a:latin typeface="Arial"/>
                          <a:cs typeface="Arial"/>
                        </a:rPr>
                        <a:t>50%</a:t>
                      </a:r>
                      <a:endParaRPr sz="2000" b="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7780" algn="ctr">
                        <a:lnSpc>
                          <a:spcPct val="100000"/>
                        </a:lnSpc>
                        <a:spcBef>
                          <a:spcPts val="245"/>
                        </a:spcBef>
                      </a:pPr>
                      <a:r>
                        <a:rPr sz="2000" b="0" spc="5" dirty="0">
                          <a:latin typeface="Arial"/>
                          <a:cs typeface="Arial"/>
                        </a:rPr>
                        <a:t>45%</a:t>
                      </a:r>
                      <a:endParaRPr sz="2000" b="0" dirty="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400" y="533400"/>
            <a:ext cx="10972800" cy="947439"/>
          </a:xfrm>
          <a:prstGeom prst="rect">
            <a:avLst/>
          </a:prstGeom>
        </p:spPr>
        <p:txBody>
          <a:bodyPr vert="horz" wrap="square" lIns="0" tIns="328676" rIns="0" bIns="0" rtlCol="0">
            <a:spAutoFit/>
          </a:bodyPr>
          <a:lstStyle/>
          <a:p>
            <a:pPr marL="317500">
              <a:lnSpc>
                <a:spcPct val="100000"/>
              </a:lnSpc>
            </a:pPr>
            <a:r>
              <a:rPr dirty="0"/>
              <a:t>Acute GvHD: </a:t>
            </a:r>
            <a:r>
              <a:rPr spc="-5" dirty="0"/>
              <a:t>3nd line treatment </a:t>
            </a:r>
            <a:r>
              <a:rPr dirty="0"/>
              <a:t>-</a:t>
            </a:r>
            <a:r>
              <a:rPr spc="-80" dirty="0"/>
              <a:t> </a:t>
            </a:r>
            <a:r>
              <a:rPr dirty="0"/>
              <a:t>MSC</a:t>
            </a:r>
          </a:p>
        </p:txBody>
      </p:sp>
      <p:sp>
        <p:nvSpPr>
          <p:cNvPr id="4" name="object 4"/>
          <p:cNvSpPr/>
          <p:nvPr/>
        </p:nvSpPr>
        <p:spPr>
          <a:xfrm>
            <a:off x="0" y="6165850"/>
            <a:ext cx="12192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2520865" y="1450976"/>
            <a:ext cx="3056636" cy="175272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2514431" y="1446275"/>
            <a:ext cx="3070013" cy="1762760"/>
          </a:xfrm>
          <a:custGeom>
            <a:avLst/>
            <a:gdLst/>
            <a:ahLst/>
            <a:cxnLst/>
            <a:rect l="l" t="t" r="r" b="b"/>
            <a:pathLst>
              <a:path w="2302510" h="1762760">
                <a:moveTo>
                  <a:pt x="0" y="1762252"/>
                </a:moveTo>
                <a:lnTo>
                  <a:pt x="2302002" y="1762252"/>
                </a:lnTo>
                <a:lnTo>
                  <a:pt x="2302002" y="0"/>
                </a:lnTo>
                <a:lnTo>
                  <a:pt x="0" y="0"/>
                </a:lnTo>
                <a:lnTo>
                  <a:pt x="0" y="1762252"/>
                </a:lnTo>
                <a:close/>
              </a:path>
            </a:pathLst>
          </a:custGeom>
          <a:ln w="9525">
            <a:solidFill>
              <a:srgbClr val="000000"/>
            </a:solidFill>
          </a:ln>
        </p:spPr>
        <p:txBody>
          <a:bodyPr wrap="square" lIns="0" tIns="0" rIns="0" bIns="0" rtlCol="0"/>
          <a:lstStyle/>
          <a:p>
            <a:endParaRPr/>
          </a:p>
        </p:txBody>
      </p:sp>
      <p:sp>
        <p:nvSpPr>
          <p:cNvPr id="7" name="object 7"/>
          <p:cNvSpPr/>
          <p:nvPr/>
        </p:nvSpPr>
        <p:spPr>
          <a:xfrm>
            <a:off x="710860" y="4086352"/>
            <a:ext cx="5831840" cy="0"/>
          </a:xfrm>
          <a:custGeom>
            <a:avLst/>
            <a:gdLst/>
            <a:ahLst/>
            <a:cxnLst/>
            <a:rect l="l" t="t" r="r" b="b"/>
            <a:pathLst>
              <a:path w="4373880">
                <a:moveTo>
                  <a:pt x="0" y="0"/>
                </a:moveTo>
                <a:lnTo>
                  <a:pt x="4373626" y="0"/>
                </a:lnTo>
              </a:path>
            </a:pathLst>
          </a:custGeom>
          <a:ln w="25400">
            <a:solidFill>
              <a:srgbClr val="000000"/>
            </a:solidFill>
          </a:ln>
        </p:spPr>
        <p:txBody>
          <a:bodyPr wrap="square" lIns="0" tIns="0" rIns="0" bIns="0" rtlCol="0"/>
          <a:lstStyle/>
          <a:p>
            <a:endParaRPr/>
          </a:p>
        </p:txBody>
      </p:sp>
      <p:sp>
        <p:nvSpPr>
          <p:cNvPr id="8" name="object 8"/>
          <p:cNvSpPr/>
          <p:nvPr/>
        </p:nvSpPr>
        <p:spPr>
          <a:xfrm>
            <a:off x="660060"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9" name="object 9"/>
          <p:cNvSpPr/>
          <p:nvPr/>
        </p:nvSpPr>
        <p:spPr>
          <a:xfrm>
            <a:off x="4663779"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0" name="object 10"/>
          <p:cNvSpPr/>
          <p:nvPr/>
        </p:nvSpPr>
        <p:spPr>
          <a:xfrm>
            <a:off x="6491561"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1" name="object 11"/>
          <p:cNvSpPr/>
          <p:nvPr/>
        </p:nvSpPr>
        <p:spPr>
          <a:xfrm>
            <a:off x="2674619" y="4086352"/>
            <a:ext cx="1016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2" name="object 12"/>
          <p:cNvSpPr txBox="1"/>
          <p:nvPr/>
        </p:nvSpPr>
        <p:spPr>
          <a:xfrm>
            <a:off x="400845" y="4590034"/>
            <a:ext cx="745067"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B</a:t>
            </a:r>
            <a:r>
              <a:rPr sz="1800" spc="-15" dirty="0">
                <a:solidFill>
                  <a:srgbClr val="178300"/>
                </a:solidFill>
                <a:latin typeface="Arial"/>
                <a:cs typeface="Arial"/>
              </a:rPr>
              <a:t>o</a:t>
            </a:r>
            <a:r>
              <a:rPr sz="1800" spc="-5" dirty="0">
                <a:solidFill>
                  <a:srgbClr val="178300"/>
                </a:solidFill>
                <a:latin typeface="Arial"/>
                <a:cs typeface="Arial"/>
              </a:rPr>
              <a:t>ne</a:t>
            </a:r>
            <a:endParaRPr sz="1800">
              <a:latin typeface="Arial"/>
              <a:cs typeface="Arial"/>
            </a:endParaRPr>
          </a:p>
        </p:txBody>
      </p:sp>
      <p:sp>
        <p:nvSpPr>
          <p:cNvPr id="13" name="object 13"/>
          <p:cNvSpPr txBox="1"/>
          <p:nvPr/>
        </p:nvSpPr>
        <p:spPr>
          <a:xfrm>
            <a:off x="1787686" y="4590034"/>
            <a:ext cx="1905847"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C</a:t>
            </a:r>
            <a:r>
              <a:rPr sz="1800" spc="-15" dirty="0">
                <a:solidFill>
                  <a:srgbClr val="178300"/>
                </a:solidFill>
                <a:latin typeface="Arial"/>
                <a:cs typeface="Arial"/>
              </a:rPr>
              <a:t>h</a:t>
            </a:r>
            <a:r>
              <a:rPr sz="1800" spc="-5" dirty="0">
                <a:solidFill>
                  <a:srgbClr val="178300"/>
                </a:solidFill>
                <a:latin typeface="Arial"/>
                <a:cs typeface="Arial"/>
              </a:rPr>
              <a:t>o</a:t>
            </a:r>
            <a:r>
              <a:rPr sz="1800" spc="-15" dirty="0">
                <a:solidFill>
                  <a:srgbClr val="178300"/>
                </a:solidFill>
                <a:latin typeface="Arial"/>
                <a:cs typeface="Arial"/>
              </a:rPr>
              <a:t>n</a:t>
            </a:r>
            <a:r>
              <a:rPr sz="1800" spc="-5" dirty="0">
                <a:solidFill>
                  <a:srgbClr val="178300"/>
                </a:solidFill>
                <a:latin typeface="Arial"/>
                <a:cs typeface="Arial"/>
              </a:rPr>
              <a:t>dr</a:t>
            </a:r>
            <a:r>
              <a:rPr sz="1800" spc="-15" dirty="0">
                <a:solidFill>
                  <a:srgbClr val="178300"/>
                </a:solidFill>
                <a:latin typeface="Arial"/>
                <a:cs typeface="Arial"/>
              </a:rPr>
              <a:t>o</a:t>
            </a:r>
            <a:r>
              <a:rPr sz="1800" dirty="0">
                <a:solidFill>
                  <a:srgbClr val="178300"/>
                </a:solidFill>
                <a:latin typeface="Arial"/>
                <a:cs typeface="Arial"/>
              </a:rPr>
              <a:t>c</a:t>
            </a:r>
            <a:r>
              <a:rPr sz="1800" spc="-25" dirty="0">
                <a:solidFill>
                  <a:srgbClr val="178300"/>
                </a:solidFill>
                <a:latin typeface="Arial"/>
                <a:cs typeface="Arial"/>
              </a:rPr>
              <a:t>y</a:t>
            </a:r>
            <a:r>
              <a:rPr sz="1800" dirty="0">
                <a:solidFill>
                  <a:srgbClr val="178300"/>
                </a:solidFill>
                <a:latin typeface="Arial"/>
                <a:cs typeface="Arial"/>
              </a:rPr>
              <a:t>tes</a:t>
            </a:r>
            <a:endParaRPr sz="1800">
              <a:latin typeface="Arial"/>
              <a:cs typeface="Arial"/>
            </a:endParaRPr>
          </a:p>
        </p:txBody>
      </p:sp>
      <p:sp>
        <p:nvSpPr>
          <p:cNvPr id="14" name="object 14"/>
          <p:cNvSpPr txBox="1"/>
          <p:nvPr/>
        </p:nvSpPr>
        <p:spPr>
          <a:xfrm>
            <a:off x="4073382" y="4590034"/>
            <a:ext cx="1365673" cy="285115"/>
          </a:xfrm>
          <a:prstGeom prst="rect">
            <a:avLst/>
          </a:prstGeom>
        </p:spPr>
        <p:txBody>
          <a:bodyPr vert="horz" wrap="square" lIns="0" tIns="0" rIns="0" bIns="0" rtlCol="0">
            <a:spAutoFit/>
          </a:bodyPr>
          <a:lstStyle/>
          <a:p>
            <a:pPr marL="12700">
              <a:lnSpc>
                <a:spcPct val="100000"/>
              </a:lnSpc>
            </a:pPr>
            <a:r>
              <a:rPr sz="1800" spc="-10" dirty="0">
                <a:solidFill>
                  <a:srgbClr val="178300"/>
                </a:solidFill>
                <a:latin typeface="Arial"/>
                <a:cs typeface="Arial"/>
              </a:rPr>
              <a:t>Adipocyte</a:t>
            </a:r>
            <a:endParaRPr sz="1800">
              <a:latin typeface="Arial"/>
              <a:cs typeface="Arial"/>
            </a:endParaRPr>
          </a:p>
        </p:txBody>
      </p:sp>
      <p:sp>
        <p:nvSpPr>
          <p:cNvPr id="15" name="object 15"/>
          <p:cNvSpPr txBox="1"/>
          <p:nvPr/>
        </p:nvSpPr>
        <p:spPr>
          <a:xfrm>
            <a:off x="6002461" y="4590034"/>
            <a:ext cx="998220"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Musc</a:t>
            </a:r>
            <a:r>
              <a:rPr sz="1800" spc="-10" dirty="0">
                <a:solidFill>
                  <a:srgbClr val="178300"/>
                </a:solidFill>
                <a:latin typeface="Arial"/>
                <a:cs typeface="Arial"/>
              </a:rPr>
              <a:t>l</a:t>
            </a:r>
            <a:r>
              <a:rPr sz="1800" spc="-5" dirty="0">
                <a:solidFill>
                  <a:srgbClr val="178300"/>
                </a:solidFill>
                <a:latin typeface="Arial"/>
                <a:cs typeface="Arial"/>
              </a:rPr>
              <a:t>e</a:t>
            </a:r>
            <a:endParaRPr sz="1800">
              <a:latin typeface="Arial"/>
              <a:cs typeface="Arial"/>
            </a:endParaRPr>
          </a:p>
        </p:txBody>
      </p:sp>
      <p:sp>
        <p:nvSpPr>
          <p:cNvPr id="16" name="object 16"/>
          <p:cNvSpPr/>
          <p:nvPr/>
        </p:nvSpPr>
        <p:spPr>
          <a:xfrm>
            <a:off x="6020138" y="5017008"/>
            <a:ext cx="1131484" cy="697992"/>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6013705" y="5012246"/>
            <a:ext cx="1144692"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FF0000"/>
            </a:solidFill>
          </a:ln>
        </p:spPr>
        <p:txBody>
          <a:bodyPr wrap="square" lIns="0" tIns="0" rIns="0" bIns="0" rtlCol="0"/>
          <a:lstStyle/>
          <a:p>
            <a:endParaRPr/>
          </a:p>
        </p:txBody>
      </p:sp>
      <p:sp>
        <p:nvSpPr>
          <p:cNvPr id="18" name="object 18"/>
          <p:cNvSpPr/>
          <p:nvPr/>
        </p:nvSpPr>
        <p:spPr>
          <a:xfrm>
            <a:off x="4192355" y="5017008"/>
            <a:ext cx="1131484" cy="697992"/>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4185919" y="5012246"/>
            <a:ext cx="1144692"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000000"/>
            </a:solidFill>
          </a:ln>
        </p:spPr>
        <p:txBody>
          <a:bodyPr wrap="square" lIns="0" tIns="0" rIns="0" bIns="0" rtlCol="0"/>
          <a:lstStyle/>
          <a:p>
            <a:endParaRPr/>
          </a:p>
        </p:txBody>
      </p:sp>
      <p:sp>
        <p:nvSpPr>
          <p:cNvPr id="20" name="object 20"/>
          <p:cNvSpPr/>
          <p:nvPr/>
        </p:nvSpPr>
        <p:spPr>
          <a:xfrm>
            <a:off x="2103460" y="5017008"/>
            <a:ext cx="1218505" cy="697992"/>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2097023" y="5012246"/>
            <a:ext cx="1231900" cy="708025"/>
          </a:xfrm>
          <a:custGeom>
            <a:avLst/>
            <a:gdLst/>
            <a:ahLst/>
            <a:cxnLst/>
            <a:rect l="l" t="t" r="r" b="b"/>
            <a:pathLst>
              <a:path w="923925" h="708025">
                <a:moveTo>
                  <a:pt x="0" y="707517"/>
                </a:moveTo>
                <a:lnTo>
                  <a:pt x="923404" y="707517"/>
                </a:lnTo>
                <a:lnTo>
                  <a:pt x="923404" y="0"/>
                </a:lnTo>
                <a:lnTo>
                  <a:pt x="0" y="0"/>
                </a:lnTo>
                <a:lnTo>
                  <a:pt x="0" y="707517"/>
                </a:lnTo>
                <a:close/>
              </a:path>
            </a:pathLst>
          </a:custGeom>
          <a:ln w="9525">
            <a:solidFill>
              <a:srgbClr val="FF0000"/>
            </a:solidFill>
          </a:ln>
        </p:spPr>
        <p:txBody>
          <a:bodyPr wrap="square" lIns="0" tIns="0" rIns="0" bIns="0" rtlCol="0"/>
          <a:lstStyle/>
          <a:p>
            <a:endParaRPr/>
          </a:p>
        </p:txBody>
      </p:sp>
      <p:sp>
        <p:nvSpPr>
          <p:cNvPr id="22" name="object 22"/>
          <p:cNvSpPr/>
          <p:nvPr/>
        </p:nvSpPr>
        <p:spPr>
          <a:xfrm>
            <a:off x="101601" y="4958842"/>
            <a:ext cx="1305543" cy="756157"/>
          </a:xfrm>
          <a:prstGeom prst="rect">
            <a:avLst/>
          </a:prstGeom>
          <a:blipFill>
            <a:blip r:embed="rId6" cstate="print"/>
            <a:stretch>
              <a:fillRect/>
            </a:stretch>
          </a:blipFill>
        </p:spPr>
        <p:txBody>
          <a:bodyPr wrap="square" lIns="0" tIns="0" rIns="0" bIns="0" rtlCol="0"/>
          <a:lstStyle/>
          <a:p>
            <a:endParaRPr/>
          </a:p>
        </p:txBody>
      </p:sp>
      <p:sp>
        <p:nvSpPr>
          <p:cNvPr id="23" name="object 23"/>
          <p:cNvSpPr txBox="1"/>
          <p:nvPr/>
        </p:nvSpPr>
        <p:spPr>
          <a:xfrm>
            <a:off x="2992459" y="3696334"/>
            <a:ext cx="2110740" cy="375920"/>
          </a:xfrm>
          <a:prstGeom prst="rect">
            <a:avLst/>
          </a:prstGeom>
        </p:spPr>
        <p:txBody>
          <a:bodyPr vert="horz" wrap="square" lIns="0" tIns="0" rIns="0" bIns="0" rtlCol="0">
            <a:spAutoFit/>
          </a:bodyPr>
          <a:lstStyle/>
          <a:p>
            <a:pPr marL="12700">
              <a:lnSpc>
                <a:spcPct val="100000"/>
              </a:lnSpc>
            </a:pPr>
            <a:r>
              <a:rPr sz="2400" spc="-5" dirty="0">
                <a:solidFill>
                  <a:srgbClr val="FF0000"/>
                </a:solidFill>
                <a:latin typeface="Arial"/>
                <a:cs typeface="Arial"/>
              </a:rPr>
              <a:t>Progenitors</a:t>
            </a:r>
            <a:endParaRPr sz="2400">
              <a:latin typeface="Arial"/>
              <a:cs typeface="Arial"/>
            </a:endParaRPr>
          </a:p>
        </p:txBody>
      </p:sp>
      <p:sp>
        <p:nvSpPr>
          <p:cNvPr id="25" name="object 25"/>
          <p:cNvSpPr txBox="1">
            <a:spLocks noGrp="1"/>
          </p:cNvSpPr>
          <p:nvPr>
            <p:ph type="ftr" sz="quarter" idx="4294967295"/>
          </p:nvPr>
        </p:nvSpPr>
        <p:spPr>
          <a:xfrm>
            <a:off x="1855724" y="6380331"/>
            <a:ext cx="9549553"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24" name="object 24"/>
          <p:cNvSpPr txBox="1"/>
          <p:nvPr/>
        </p:nvSpPr>
        <p:spPr>
          <a:xfrm>
            <a:off x="7325020" y="1626997"/>
            <a:ext cx="4131733" cy="2168525"/>
          </a:xfrm>
          <a:prstGeom prst="rect">
            <a:avLst/>
          </a:prstGeom>
        </p:spPr>
        <p:txBody>
          <a:bodyPr vert="horz" wrap="square" lIns="0" tIns="0" rIns="0" bIns="0" rtlCol="0">
            <a:spAutoFit/>
          </a:bodyPr>
          <a:lstStyle/>
          <a:p>
            <a:pPr marL="376555" indent="-363855">
              <a:lnSpc>
                <a:spcPts val="2740"/>
              </a:lnSpc>
              <a:buClr>
                <a:srgbClr val="333399"/>
              </a:buClr>
              <a:buSzPct val="75000"/>
              <a:buFont typeface="Wingdings"/>
              <a:buChar char=""/>
              <a:tabLst>
                <a:tab pos="376555" algn="l"/>
                <a:tab pos="377190" algn="l"/>
              </a:tabLst>
            </a:pPr>
            <a:r>
              <a:rPr sz="2400" spc="-5" dirty="0">
                <a:solidFill>
                  <a:srgbClr val="808080"/>
                </a:solidFill>
                <a:latin typeface="Arial"/>
                <a:cs typeface="Arial"/>
              </a:rPr>
              <a:t>Derived </a:t>
            </a:r>
            <a:r>
              <a:rPr sz="2400" dirty="0">
                <a:solidFill>
                  <a:srgbClr val="808080"/>
                </a:solidFill>
                <a:latin typeface="Arial"/>
                <a:cs typeface="Arial"/>
              </a:rPr>
              <a:t>from</a:t>
            </a:r>
            <a:r>
              <a:rPr sz="2400" spc="-60" dirty="0">
                <a:solidFill>
                  <a:srgbClr val="808080"/>
                </a:solidFill>
                <a:latin typeface="Arial"/>
                <a:cs typeface="Arial"/>
              </a:rPr>
              <a:t> </a:t>
            </a:r>
            <a:r>
              <a:rPr sz="2400" spc="-5" dirty="0">
                <a:solidFill>
                  <a:srgbClr val="808080"/>
                </a:solidFill>
                <a:latin typeface="Arial"/>
                <a:cs typeface="Arial"/>
              </a:rPr>
              <a:t>bone</a:t>
            </a:r>
            <a:endParaRPr sz="2400" dirty="0">
              <a:latin typeface="Arial"/>
              <a:cs typeface="Arial"/>
            </a:endParaRPr>
          </a:p>
          <a:p>
            <a:pPr marR="301625" algn="ctr">
              <a:lnSpc>
                <a:spcPts val="2740"/>
              </a:lnSpc>
            </a:pPr>
            <a:r>
              <a:rPr sz="2400" dirty="0">
                <a:solidFill>
                  <a:srgbClr val="808080"/>
                </a:solidFill>
                <a:latin typeface="Arial"/>
                <a:cs typeface="Arial"/>
              </a:rPr>
              <a:t>marrow</a:t>
            </a:r>
            <a:r>
              <a:rPr sz="2400" spc="-90" dirty="0">
                <a:solidFill>
                  <a:srgbClr val="808080"/>
                </a:solidFill>
                <a:latin typeface="Arial"/>
                <a:cs typeface="Arial"/>
              </a:rPr>
              <a:t> </a:t>
            </a:r>
            <a:r>
              <a:rPr sz="2400" dirty="0">
                <a:solidFill>
                  <a:srgbClr val="808080"/>
                </a:solidFill>
                <a:latin typeface="Arial"/>
                <a:cs typeface="Arial"/>
              </a:rPr>
              <a:t>stroma</a:t>
            </a:r>
            <a:endParaRPr sz="2400" dirty="0">
              <a:latin typeface="Arial"/>
              <a:cs typeface="Arial"/>
            </a:endParaRPr>
          </a:p>
          <a:p>
            <a:pPr marL="376555" marR="5080" indent="-363855">
              <a:lnSpc>
                <a:spcPts val="2590"/>
              </a:lnSpc>
              <a:spcBef>
                <a:spcPts val="615"/>
              </a:spcBef>
              <a:buClr>
                <a:srgbClr val="333399"/>
              </a:buClr>
              <a:buSzPct val="75000"/>
              <a:buFont typeface="Wingdings"/>
              <a:buChar char=""/>
              <a:tabLst>
                <a:tab pos="376555" algn="l"/>
                <a:tab pos="377190" algn="l"/>
              </a:tabLst>
            </a:pPr>
            <a:r>
              <a:rPr sz="2400" spc="-5" dirty="0">
                <a:solidFill>
                  <a:srgbClr val="808080"/>
                </a:solidFill>
                <a:latin typeface="Arial"/>
                <a:cs typeface="Arial"/>
              </a:rPr>
              <a:t>Exhibit  immunosup</a:t>
            </a:r>
            <a:r>
              <a:rPr sz="2400" spc="-15" dirty="0">
                <a:solidFill>
                  <a:srgbClr val="808080"/>
                </a:solidFill>
                <a:latin typeface="Arial"/>
                <a:cs typeface="Arial"/>
              </a:rPr>
              <a:t>p</a:t>
            </a:r>
            <a:r>
              <a:rPr sz="2400" spc="-5" dirty="0">
                <a:solidFill>
                  <a:srgbClr val="808080"/>
                </a:solidFill>
                <a:latin typeface="Arial"/>
                <a:cs typeface="Arial"/>
              </a:rPr>
              <a:t>ressive  properties</a:t>
            </a:r>
            <a:endParaRPr sz="2400" dirty="0">
              <a:latin typeface="Arial"/>
              <a:cs typeface="Arial"/>
            </a:endParaRPr>
          </a:p>
          <a:p>
            <a:pPr marL="376555" indent="-363855">
              <a:lnSpc>
                <a:spcPct val="100000"/>
              </a:lnSpc>
              <a:spcBef>
                <a:spcPts val="250"/>
              </a:spcBef>
              <a:buClr>
                <a:srgbClr val="333399"/>
              </a:buClr>
              <a:buSzPct val="75000"/>
              <a:buFont typeface="Wingdings"/>
              <a:buChar char=""/>
              <a:tabLst>
                <a:tab pos="376555" algn="l"/>
                <a:tab pos="377190" algn="l"/>
              </a:tabLst>
            </a:pPr>
            <a:r>
              <a:rPr sz="2400" spc="-5" dirty="0">
                <a:solidFill>
                  <a:srgbClr val="808080"/>
                </a:solidFill>
                <a:latin typeface="Arial"/>
                <a:cs typeface="Arial"/>
              </a:rPr>
              <a:t>Non-HLA</a:t>
            </a:r>
            <a:r>
              <a:rPr sz="2400" spc="-200" dirty="0">
                <a:solidFill>
                  <a:srgbClr val="808080"/>
                </a:solidFill>
                <a:latin typeface="Arial"/>
                <a:cs typeface="Arial"/>
              </a:rPr>
              <a:t> </a:t>
            </a:r>
            <a:r>
              <a:rPr sz="2400" dirty="0">
                <a:solidFill>
                  <a:srgbClr val="808080"/>
                </a:solidFill>
                <a:latin typeface="Arial"/>
                <a:cs typeface="Arial"/>
              </a:rPr>
              <a:t>restricted</a:t>
            </a:r>
            <a:endParaRPr sz="2400" dirty="0">
              <a:latin typeface="Arial"/>
              <a:cs typeface="Arial"/>
            </a:endParaRPr>
          </a:p>
        </p:txBody>
      </p:sp>
      <p:sp>
        <p:nvSpPr>
          <p:cNvPr id="2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27" name="2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57201"/>
            <a:ext cx="11379200" cy="606705"/>
          </a:xfrm>
          <a:prstGeom prst="rect">
            <a:avLst/>
          </a:prstGeom>
        </p:spPr>
        <p:txBody>
          <a:bodyPr vert="horz" wrap="square" lIns="0" tIns="52197" rIns="0" bIns="0" rtlCol="0">
            <a:spAutoFit/>
          </a:bodyPr>
          <a:lstStyle/>
          <a:p>
            <a:pPr marL="258445">
              <a:lnSpc>
                <a:spcPct val="100000"/>
              </a:lnSpc>
            </a:pPr>
            <a:r>
              <a:rPr sz="3600" dirty="0"/>
              <a:t>Acute GvHD: </a:t>
            </a:r>
            <a:r>
              <a:rPr sz="3600" spc="-5" dirty="0"/>
              <a:t>3nd line treatment </a:t>
            </a:r>
            <a:r>
              <a:rPr sz="3600" dirty="0"/>
              <a:t>-</a:t>
            </a:r>
            <a:r>
              <a:rPr sz="3600" spc="-85" dirty="0"/>
              <a:t> </a:t>
            </a:r>
            <a:r>
              <a:rPr sz="3600" dirty="0"/>
              <a:t>MSC</a:t>
            </a:r>
          </a:p>
        </p:txBody>
      </p:sp>
      <p:sp>
        <p:nvSpPr>
          <p:cNvPr id="5" name="object 5"/>
          <p:cNvSpPr txBox="1"/>
          <p:nvPr/>
        </p:nvSpPr>
        <p:spPr>
          <a:xfrm>
            <a:off x="155786" y="2569464"/>
            <a:ext cx="2288540" cy="169277"/>
          </a:xfrm>
          <a:prstGeom prst="rect">
            <a:avLst/>
          </a:prstGeom>
        </p:spPr>
        <p:txBody>
          <a:bodyPr vert="horz" wrap="square" lIns="0" tIns="0" rIns="0" bIns="0" rtlCol="0">
            <a:spAutoFit/>
          </a:bodyPr>
          <a:lstStyle/>
          <a:p>
            <a:pPr marL="12700">
              <a:lnSpc>
                <a:spcPct val="100000"/>
              </a:lnSpc>
            </a:pPr>
            <a:r>
              <a:rPr sz="1100" i="1" dirty="0">
                <a:latin typeface="Arial"/>
                <a:cs typeface="Arial"/>
              </a:rPr>
              <a:t>Le </a:t>
            </a:r>
            <a:r>
              <a:rPr sz="1100" i="1" spc="-5" dirty="0">
                <a:latin typeface="Arial"/>
                <a:cs typeface="Arial"/>
              </a:rPr>
              <a:t>Blanc </a:t>
            </a:r>
            <a:r>
              <a:rPr sz="1100" i="1" dirty="0">
                <a:latin typeface="Arial"/>
                <a:cs typeface="Arial"/>
              </a:rPr>
              <a:t>et </a:t>
            </a:r>
            <a:r>
              <a:rPr sz="1100" i="1" spc="-5" dirty="0">
                <a:latin typeface="Arial"/>
                <a:cs typeface="Arial"/>
              </a:rPr>
              <a:t>al, </a:t>
            </a:r>
            <a:r>
              <a:rPr sz="1100" i="1" dirty="0">
                <a:latin typeface="Arial"/>
                <a:cs typeface="Arial"/>
              </a:rPr>
              <a:t>Lancet</a:t>
            </a:r>
            <a:r>
              <a:rPr sz="1100" i="1" spc="-95" dirty="0">
                <a:latin typeface="Arial"/>
                <a:cs typeface="Arial"/>
              </a:rPr>
              <a:t> </a:t>
            </a:r>
            <a:r>
              <a:rPr sz="1100" i="1" dirty="0">
                <a:latin typeface="Arial"/>
                <a:cs typeface="Arial"/>
              </a:rPr>
              <a:t>2008</a:t>
            </a:r>
            <a:endParaRPr sz="1100">
              <a:latin typeface="Arial"/>
              <a:cs typeface="Arial"/>
            </a:endParaRPr>
          </a:p>
        </p:txBody>
      </p:sp>
      <p:graphicFrame>
        <p:nvGraphicFramePr>
          <p:cNvPr id="6" name="object 6"/>
          <p:cNvGraphicFramePr>
            <a:graphicFrameLocks noGrp="1"/>
          </p:cNvGraphicFramePr>
          <p:nvPr/>
        </p:nvGraphicFramePr>
        <p:xfrm>
          <a:off x="4599601" y="5532374"/>
          <a:ext cx="7583931" cy="1106728"/>
        </p:xfrm>
        <a:graphic>
          <a:graphicData uri="http://schemas.openxmlformats.org/drawingml/2006/table">
            <a:tbl>
              <a:tblPr firstRow="1" bandRow="1">
                <a:tableStyleId>{2D5ABB26-0587-4C30-8999-92F81FD0307C}</a:tableStyleId>
              </a:tblPr>
              <a:tblGrid>
                <a:gridCol w="4931495"/>
                <a:gridCol w="2652436"/>
              </a:tblGrid>
              <a:tr h="365633">
                <a:tc>
                  <a:txBody>
                    <a:bodyPr/>
                    <a:lstStyle/>
                    <a:p>
                      <a:pPr marL="85090">
                        <a:lnSpc>
                          <a:spcPct val="100000"/>
                        </a:lnSpc>
                        <a:spcBef>
                          <a:spcPts val="270"/>
                        </a:spcBef>
                      </a:pPr>
                      <a:r>
                        <a:rPr sz="1800" b="1" dirty="0">
                          <a:solidFill>
                            <a:srgbClr val="1E4648"/>
                          </a:solidFill>
                          <a:latin typeface="Arial"/>
                          <a:cs typeface="Arial"/>
                        </a:rPr>
                        <a:t>Response </a:t>
                      </a:r>
                      <a:r>
                        <a:rPr sz="1800" b="1" spc="-5" dirty="0">
                          <a:solidFill>
                            <a:srgbClr val="1E4648"/>
                          </a:solidFill>
                          <a:latin typeface="Arial"/>
                          <a:cs typeface="Arial"/>
                        </a:rPr>
                        <a:t>rates at 28</a:t>
                      </a:r>
                      <a:r>
                        <a:rPr sz="1800" b="1" spc="-35" dirty="0">
                          <a:solidFill>
                            <a:srgbClr val="1E4648"/>
                          </a:solidFill>
                          <a:latin typeface="Arial"/>
                          <a:cs typeface="Arial"/>
                        </a:rPr>
                        <a:t> </a:t>
                      </a:r>
                      <a:r>
                        <a:rPr sz="1800" b="1" spc="-5" dirty="0">
                          <a:solidFill>
                            <a:srgbClr val="1E4648"/>
                          </a:solidFill>
                          <a:latin typeface="Arial"/>
                          <a:cs typeface="Arial"/>
                        </a:rPr>
                        <a:t>days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6835" algn="ctr">
                        <a:lnSpc>
                          <a:spcPct val="100000"/>
                        </a:lnSpc>
                        <a:spcBef>
                          <a:spcPts val="270"/>
                        </a:spcBef>
                        <a:tabLst>
                          <a:tab pos="36893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40</a:t>
                      </a:r>
                      <a:endParaRPr sz="1800">
                        <a:latin typeface="Arial"/>
                        <a:cs typeface="Arial"/>
                      </a:endParaRPr>
                    </a:p>
                  </a:txBody>
                  <a:tcPr marL="0" marR="0" marT="0" marB="0">
                    <a:lnL w="12700">
                      <a:solidFill>
                        <a:srgbClr val="FFFFFF"/>
                      </a:solidFill>
                      <a:prstDash val="solid"/>
                    </a:lnL>
                    <a:lnT w="12700">
                      <a:solidFill>
                        <a:srgbClr val="FFFFFF"/>
                      </a:solidFill>
                      <a:prstDash val="solid"/>
                    </a:lnT>
                    <a:lnB w="38100">
                      <a:solidFill>
                        <a:srgbClr val="FFFFFF"/>
                      </a:solidFill>
                      <a:prstDash val="solid"/>
                    </a:lnB>
                    <a:solidFill>
                      <a:srgbClr val="BADFE2"/>
                    </a:solidFill>
                  </a:tcPr>
                </a:tc>
              </a:tr>
              <a:tr h="370573">
                <a:tc>
                  <a:txBody>
                    <a:bodyPr/>
                    <a:lstStyle/>
                    <a:p>
                      <a:pPr marL="85090">
                        <a:lnSpc>
                          <a:spcPct val="100000"/>
                        </a:lnSpc>
                        <a:spcBef>
                          <a:spcPts val="170"/>
                        </a:spcBef>
                      </a:pPr>
                      <a:r>
                        <a:rPr sz="1800" spc="-5" dirty="0">
                          <a:latin typeface="Arial"/>
                          <a:cs typeface="Arial"/>
                        </a:rPr>
                        <a:t>Overall</a:t>
                      </a:r>
                      <a:r>
                        <a:rPr sz="1800" spc="-4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74930" algn="ctr">
                        <a:lnSpc>
                          <a:spcPct val="100000"/>
                        </a:lnSpc>
                        <a:spcBef>
                          <a:spcPts val="170"/>
                        </a:spcBef>
                      </a:pPr>
                      <a:r>
                        <a:rPr sz="1800" spc="-5" dirty="0">
                          <a:latin typeface="Arial"/>
                          <a:cs typeface="Arial"/>
                        </a:rPr>
                        <a:t>67.5%</a:t>
                      </a:r>
                      <a:endParaRPr sz="1800">
                        <a:latin typeface="Arial"/>
                        <a:cs typeface="Arial"/>
                      </a:endParaRPr>
                    </a:p>
                  </a:txBody>
                  <a:tcPr marL="0" marR="0" marT="0" marB="0">
                    <a:lnL w="12700">
                      <a:solidFill>
                        <a:srgbClr val="FFFFFF"/>
                      </a:solidFill>
                      <a:prstDash val="solid"/>
                    </a:lnL>
                    <a:lnT w="38100">
                      <a:solidFill>
                        <a:srgbClr val="FFFFFF"/>
                      </a:solidFill>
                      <a:prstDash val="solid"/>
                    </a:lnT>
                    <a:lnB w="12700">
                      <a:solidFill>
                        <a:srgbClr val="FFFFFF"/>
                      </a:solidFill>
                      <a:prstDash val="solid"/>
                    </a:lnB>
                    <a:solidFill>
                      <a:srgbClr val="E7F3F4"/>
                    </a:solidFill>
                  </a:tcPr>
                </a:tc>
              </a:tr>
              <a:tr h="370522">
                <a:tc>
                  <a:txBody>
                    <a:bodyPr/>
                    <a:lstStyle/>
                    <a:p>
                      <a:pPr marL="85090">
                        <a:lnSpc>
                          <a:spcPct val="100000"/>
                        </a:lnSpc>
                        <a:spcBef>
                          <a:spcPts val="270"/>
                        </a:spcBef>
                      </a:pPr>
                      <a:r>
                        <a:rPr sz="1800" spc="-5" dirty="0">
                          <a:latin typeface="Arial"/>
                          <a:cs typeface="Arial"/>
                        </a:rPr>
                        <a:t>Complete</a:t>
                      </a:r>
                      <a:r>
                        <a:rPr sz="1800" spc="-3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74930" algn="ctr">
                        <a:lnSpc>
                          <a:spcPct val="100000"/>
                        </a:lnSpc>
                        <a:spcBef>
                          <a:spcPts val="270"/>
                        </a:spcBef>
                      </a:pPr>
                      <a:r>
                        <a:rPr sz="1800" spc="-5" dirty="0">
                          <a:latin typeface="Arial"/>
                          <a:cs typeface="Arial"/>
                        </a:rPr>
                        <a:t>27.5%</a:t>
                      </a:r>
                      <a:endParaRPr sz="1800">
                        <a:latin typeface="Arial"/>
                        <a:cs typeface="Arial"/>
                      </a:endParaRPr>
                    </a:p>
                  </a:txBody>
                  <a:tcPr marL="0" marR="0" marT="0" marB="0">
                    <a:lnL w="12700">
                      <a:solidFill>
                        <a:srgbClr val="FFFFFF"/>
                      </a:solidFill>
                      <a:prstDash val="solid"/>
                    </a:lnL>
                    <a:lnT w="12700">
                      <a:solidFill>
                        <a:srgbClr val="FFFFFF"/>
                      </a:solidFill>
                      <a:prstDash val="solid"/>
                    </a:lnT>
                    <a:lnB w="12700">
                      <a:solidFill>
                        <a:srgbClr val="FFFFFF"/>
                      </a:solidFill>
                      <a:prstDash val="solid"/>
                    </a:lnB>
                    <a:solidFill>
                      <a:srgbClr val="F3F8F9"/>
                    </a:solidFill>
                  </a:tcPr>
                </a:tc>
              </a:tr>
            </a:tbl>
          </a:graphicData>
        </a:graphic>
      </p:graphicFrame>
      <p:sp>
        <p:nvSpPr>
          <p:cNvPr id="7" name="object 7"/>
          <p:cNvSpPr txBox="1"/>
          <p:nvPr/>
        </p:nvSpPr>
        <p:spPr>
          <a:xfrm>
            <a:off x="5177197" y="6649643"/>
            <a:ext cx="2236047" cy="184666"/>
          </a:xfrm>
          <a:prstGeom prst="rect">
            <a:avLst/>
          </a:prstGeom>
        </p:spPr>
        <p:txBody>
          <a:bodyPr vert="horz" wrap="square" lIns="0" tIns="0" rIns="0" bIns="0" rtlCol="0">
            <a:spAutoFit/>
          </a:bodyPr>
          <a:lstStyle/>
          <a:p>
            <a:pPr marL="12700">
              <a:lnSpc>
                <a:spcPct val="100000"/>
              </a:lnSpc>
            </a:pPr>
            <a:r>
              <a:rPr sz="1200" i="1" dirty="0">
                <a:latin typeface="Arial"/>
                <a:cs typeface="Arial"/>
              </a:rPr>
              <a:t>Introna et </a:t>
            </a:r>
            <a:r>
              <a:rPr sz="1200" i="1" spc="-5" dirty="0">
                <a:latin typeface="Arial"/>
                <a:cs typeface="Arial"/>
              </a:rPr>
              <a:t>al,</a:t>
            </a:r>
            <a:r>
              <a:rPr sz="1200" i="1" spc="-120" dirty="0">
                <a:latin typeface="Arial"/>
                <a:cs typeface="Arial"/>
              </a:rPr>
              <a:t> </a:t>
            </a:r>
            <a:r>
              <a:rPr sz="1200" i="1" dirty="0">
                <a:latin typeface="Arial"/>
                <a:cs typeface="Arial"/>
              </a:rPr>
              <a:t>BBMT2014</a:t>
            </a:r>
            <a:endParaRPr sz="1200">
              <a:latin typeface="Arial"/>
              <a:cs typeface="Arial"/>
            </a:endParaRPr>
          </a:p>
        </p:txBody>
      </p:sp>
      <p:graphicFrame>
        <p:nvGraphicFramePr>
          <p:cNvPr id="8" name="object 8"/>
          <p:cNvGraphicFramePr>
            <a:graphicFrameLocks noGrp="1"/>
          </p:cNvGraphicFramePr>
          <p:nvPr/>
        </p:nvGraphicFramePr>
        <p:xfrm>
          <a:off x="-8467" y="1447800"/>
          <a:ext cx="7689933" cy="1108074"/>
        </p:xfrm>
        <a:graphic>
          <a:graphicData uri="http://schemas.openxmlformats.org/drawingml/2006/table">
            <a:tbl>
              <a:tblPr firstRow="1" bandRow="1">
                <a:tableStyleId>{2D5ABB26-0587-4C30-8999-92F81FD0307C}</a:tableStyleId>
              </a:tblPr>
              <a:tblGrid>
                <a:gridCol w="4931664"/>
                <a:gridCol w="2758269"/>
              </a:tblGrid>
              <a:tr h="365887">
                <a:tc>
                  <a:txBody>
                    <a:bodyPr/>
                    <a:lstStyle/>
                    <a:p>
                      <a:pPr marL="85090">
                        <a:lnSpc>
                          <a:spcPct val="100000"/>
                        </a:lnSpc>
                        <a:spcBef>
                          <a:spcPts val="26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0"/>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1094">
                <a:tc>
                  <a:txBody>
                    <a:bodyPr/>
                    <a:lstStyle/>
                    <a:p>
                      <a:pPr marL="85090">
                        <a:lnSpc>
                          <a:spcPct val="100000"/>
                        </a:lnSpc>
                        <a:spcBef>
                          <a:spcPts val="165"/>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71%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3">
                <a:tc>
                  <a:txBody>
                    <a:bodyPr/>
                    <a:lstStyle/>
                    <a:p>
                      <a:pPr marL="85090">
                        <a:lnSpc>
                          <a:spcPct val="100000"/>
                        </a:lnSpc>
                        <a:spcBef>
                          <a:spcPts val="265"/>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54%</a:t>
                      </a:r>
                      <a:endParaRPr sz="18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graphicFrame>
        <p:nvGraphicFramePr>
          <p:cNvPr id="9" name="object 9"/>
          <p:cNvGraphicFramePr>
            <a:graphicFrameLocks noGrp="1"/>
          </p:cNvGraphicFramePr>
          <p:nvPr/>
        </p:nvGraphicFramePr>
        <p:xfrm>
          <a:off x="1278467" y="2741550"/>
          <a:ext cx="7689933" cy="1108073"/>
        </p:xfrm>
        <a:graphic>
          <a:graphicData uri="http://schemas.openxmlformats.org/drawingml/2006/table">
            <a:tbl>
              <a:tblPr firstRow="1" bandRow="1">
                <a:tableStyleId>{2D5ABB26-0587-4C30-8999-92F81FD0307C}</a:tableStyleId>
              </a:tblPr>
              <a:tblGrid>
                <a:gridCol w="4931664"/>
                <a:gridCol w="2758269"/>
              </a:tblGrid>
              <a:tr h="366013">
                <a:tc>
                  <a:txBody>
                    <a:bodyPr/>
                    <a:lstStyle/>
                    <a:p>
                      <a:pPr marL="85090">
                        <a:lnSpc>
                          <a:spcPct val="100000"/>
                        </a:lnSpc>
                        <a:spcBef>
                          <a:spcPts val="265"/>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5"/>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966">
                <a:tc>
                  <a:txBody>
                    <a:bodyPr/>
                    <a:lstStyle/>
                    <a:p>
                      <a:pPr marL="85090">
                        <a:lnSpc>
                          <a:spcPct val="100000"/>
                        </a:lnSpc>
                        <a:spcBef>
                          <a:spcPts val="165"/>
                        </a:spcBef>
                      </a:pPr>
                      <a:r>
                        <a:rPr sz="1800" spc="-5" dirty="0">
                          <a:latin typeface="Arial"/>
                          <a:cs typeface="Arial"/>
                        </a:rPr>
                        <a:t>Overall</a:t>
                      </a:r>
                      <a:r>
                        <a:rPr sz="1800" spc="-5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66%</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4">
                <a:tc>
                  <a:txBody>
                    <a:bodyPr/>
                    <a:lstStyle/>
                    <a:p>
                      <a:pPr marL="85090">
                        <a:lnSpc>
                          <a:spcPct val="100000"/>
                        </a:lnSpc>
                        <a:spcBef>
                          <a:spcPts val="270"/>
                        </a:spcBef>
                      </a:pPr>
                      <a:r>
                        <a:rPr sz="1800" spc="-5" dirty="0">
                          <a:latin typeface="Arial"/>
                          <a:cs typeface="Arial"/>
                        </a:rPr>
                        <a:t>Complete</a:t>
                      </a:r>
                      <a:r>
                        <a:rPr sz="1800" spc="-7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905" algn="ctr">
                        <a:lnSpc>
                          <a:spcPct val="100000"/>
                        </a:lnSpc>
                        <a:spcBef>
                          <a:spcPts val="270"/>
                        </a:spcBef>
                      </a:pPr>
                      <a:r>
                        <a:rPr sz="1800" spc="-10" dirty="0">
                          <a:latin typeface="Arial"/>
                          <a:cs typeface="Arial"/>
                        </a:rPr>
                        <a:t>34%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0" name="object 10"/>
          <p:cNvSpPr txBox="1"/>
          <p:nvPr/>
        </p:nvSpPr>
        <p:spPr>
          <a:xfrm>
            <a:off x="1448951" y="3899408"/>
            <a:ext cx="3263900" cy="184666"/>
          </a:xfrm>
          <a:prstGeom prst="rect">
            <a:avLst/>
          </a:prstGeom>
        </p:spPr>
        <p:txBody>
          <a:bodyPr vert="horz" wrap="square" lIns="0" tIns="0" rIns="0" bIns="0" rtlCol="0">
            <a:spAutoFit/>
          </a:bodyPr>
          <a:lstStyle/>
          <a:p>
            <a:pPr marL="12700">
              <a:lnSpc>
                <a:spcPct val="100000"/>
              </a:lnSpc>
            </a:pPr>
            <a:r>
              <a:rPr sz="1200" i="1" dirty="0">
                <a:latin typeface="Arial"/>
                <a:cs typeface="Arial"/>
              </a:rPr>
              <a:t>Resnick et </a:t>
            </a:r>
            <a:r>
              <a:rPr sz="1200" i="1" spc="-5" dirty="0">
                <a:latin typeface="Arial"/>
                <a:cs typeface="Arial"/>
              </a:rPr>
              <a:t>al </a:t>
            </a:r>
            <a:r>
              <a:rPr sz="1200" i="1" dirty="0">
                <a:latin typeface="Arial"/>
                <a:cs typeface="Arial"/>
              </a:rPr>
              <a:t>Am J Blood Res,</a:t>
            </a:r>
            <a:r>
              <a:rPr sz="1200" i="1" spc="-180" dirty="0">
                <a:latin typeface="Arial"/>
                <a:cs typeface="Arial"/>
              </a:rPr>
              <a:t> </a:t>
            </a:r>
            <a:r>
              <a:rPr sz="1200" i="1" spc="-5" dirty="0">
                <a:latin typeface="Arial"/>
                <a:cs typeface="Arial"/>
              </a:rPr>
              <a:t>2013</a:t>
            </a:r>
            <a:endParaRPr sz="1200">
              <a:latin typeface="Arial"/>
              <a:cs typeface="Arial"/>
            </a:endParaRPr>
          </a:p>
        </p:txBody>
      </p:sp>
      <p:graphicFrame>
        <p:nvGraphicFramePr>
          <p:cNvPr id="11" name="object 11"/>
          <p:cNvGraphicFramePr>
            <a:graphicFrameLocks noGrp="1"/>
          </p:cNvGraphicFramePr>
          <p:nvPr/>
        </p:nvGraphicFramePr>
        <p:xfrm>
          <a:off x="3274569" y="4205224"/>
          <a:ext cx="7689764" cy="1106676"/>
        </p:xfrm>
        <a:graphic>
          <a:graphicData uri="http://schemas.openxmlformats.org/drawingml/2006/table">
            <a:tbl>
              <a:tblPr firstRow="1" bandRow="1">
                <a:tableStyleId>{2D5ABB26-0587-4C30-8999-92F81FD0307C}</a:tableStyleId>
              </a:tblPr>
              <a:tblGrid>
                <a:gridCol w="4931495"/>
                <a:gridCol w="2758269"/>
              </a:tblGrid>
              <a:tr h="365632">
                <a:tc>
                  <a:txBody>
                    <a:bodyPr/>
                    <a:lstStyle/>
                    <a:p>
                      <a:pPr marL="85090">
                        <a:lnSpc>
                          <a:spcPct val="100000"/>
                        </a:lnSpc>
                        <a:spcBef>
                          <a:spcPts val="27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3175" algn="ctr">
                        <a:lnSpc>
                          <a:spcPct val="100000"/>
                        </a:lnSpc>
                        <a:spcBef>
                          <a:spcPts val="270"/>
                        </a:spcBef>
                        <a:tabLst>
                          <a:tab pos="29527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37</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586">
                <a:tc>
                  <a:txBody>
                    <a:bodyPr/>
                    <a:lstStyle/>
                    <a:p>
                      <a:pPr marL="85090">
                        <a:lnSpc>
                          <a:spcPct val="100000"/>
                        </a:lnSpc>
                        <a:spcBef>
                          <a:spcPts val="170"/>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2540" algn="ctr">
                        <a:lnSpc>
                          <a:spcPct val="100000"/>
                        </a:lnSpc>
                        <a:spcBef>
                          <a:spcPts val="170"/>
                        </a:spcBef>
                      </a:pPr>
                      <a:r>
                        <a:rPr sz="1800" spc="-10" dirty="0">
                          <a:latin typeface="Arial"/>
                          <a:cs typeface="Arial"/>
                        </a:rPr>
                        <a:t>78%</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0458">
                <a:tc>
                  <a:txBody>
                    <a:bodyPr/>
                    <a:lstStyle/>
                    <a:p>
                      <a:pPr marL="85090">
                        <a:lnSpc>
                          <a:spcPct val="100000"/>
                        </a:lnSpc>
                        <a:spcBef>
                          <a:spcPts val="270"/>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70"/>
                        </a:spcBef>
                      </a:pPr>
                      <a:r>
                        <a:rPr sz="1800" spc="-10" dirty="0">
                          <a:latin typeface="Arial"/>
                          <a:cs typeface="Arial"/>
                        </a:rPr>
                        <a:t>65%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2" name="object 12"/>
          <p:cNvSpPr txBox="1"/>
          <p:nvPr/>
        </p:nvSpPr>
        <p:spPr>
          <a:xfrm>
            <a:off x="3445594" y="5307965"/>
            <a:ext cx="2552700" cy="184666"/>
          </a:xfrm>
          <a:prstGeom prst="rect">
            <a:avLst/>
          </a:prstGeom>
        </p:spPr>
        <p:txBody>
          <a:bodyPr vert="horz" wrap="square" lIns="0" tIns="0" rIns="0" bIns="0" rtlCol="0">
            <a:spAutoFit/>
          </a:bodyPr>
          <a:lstStyle/>
          <a:p>
            <a:pPr marL="12700">
              <a:lnSpc>
                <a:spcPct val="100000"/>
              </a:lnSpc>
            </a:pPr>
            <a:r>
              <a:rPr sz="1200" i="1" spc="-5" dirty="0">
                <a:latin typeface="Arial"/>
                <a:cs typeface="Arial"/>
              </a:rPr>
              <a:t>Ball </a:t>
            </a:r>
            <a:r>
              <a:rPr sz="1200" i="1" dirty="0">
                <a:latin typeface="Arial"/>
                <a:cs typeface="Arial"/>
              </a:rPr>
              <a:t>et </a:t>
            </a:r>
            <a:r>
              <a:rPr sz="1200" i="1" spc="-5" dirty="0">
                <a:latin typeface="Arial"/>
                <a:cs typeface="Arial"/>
              </a:rPr>
              <a:t>al  Brit </a:t>
            </a:r>
            <a:r>
              <a:rPr sz="1200" i="1" dirty="0">
                <a:latin typeface="Arial"/>
                <a:cs typeface="Arial"/>
              </a:rPr>
              <a:t>J </a:t>
            </a:r>
            <a:r>
              <a:rPr sz="1200" i="1" spc="-5" dirty="0">
                <a:latin typeface="Arial"/>
                <a:cs typeface="Arial"/>
              </a:rPr>
              <a:t>Haem,</a:t>
            </a:r>
            <a:r>
              <a:rPr sz="1200" i="1" spc="-45" dirty="0">
                <a:latin typeface="Arial"/>
                <a:cs typeface="Arial"/>
              </a:rPr>
              <a:t> </a:t>
            </a:r>
            <a:r>
              <a:rPr sz="1200" i="1" spc="-5" dirty="0">
                <a:latin typeface="Arial"/>
                <a:cs typeface="Arial"/>
              </a:rPr>
              <a:t>2013</a:t>
            </a:r>
            <a:endParaRPr sz="1200">
              <a:latin typeface="Arial"/>
              <a:cs typeface="Arial"/>
            </a:endParaRPr>
          </a:p>
        </p:txBody>
      </p:sp>
      <p:sp>
        <p:nvSpPr>
          <p:cNvPr id="13"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effectLst/>
                <a:uLnTx/>
                <a:uFillTx/>
                <a:latin typeface="+mj-lt"/>
                <a:ea typeface="+mj-ea"/>
                <a:cs typeface="+mj-cs"/>
              </a:rPr>
              <a:t>     </a:t>
            </a:r>
            <a:r>
              <a:rPr lang="tr-TR" sz="2400" b="1" dirty="0" smtClean="0">
                <a:latin typeface="+mj-lt"/>
                <a:ea typeface="+mj-ea"/>
                <a:cs typeface="+mj-cs"/>
              </a:rPr>
              <a:t>ACUTE  </a:t>
            </a:r>
            <a:r>
              <a:rPr kumimoji="0" lang="tr-TR" sz="2400" b="1" i="0" u="none" strike="noStrike" kern="1200" cap="none" spc="0" normalizeH="0" noProof="0" dirty="0" smtClean="0">
                <a:ln>
                  <a:noFill/>
                </a:ln>
                <a:effectLst/>
                <a:uLnTx/>
                <a:uFillTx/>
                <a:latin typeface="+mj-lt"/>
                <a:ea typeface="+mj-ea"/>
                <a:cs typeface="+mj-cs"/>
              </a:rPr>
              <a:t>GRAFT </a:t>
            </a:r>
            <a:r>
              <a:rPr kumimoji="0" lang="tr-TR" sz="2400" b="1" i="0" u="none" strike="noStrike" kern="1200" cap="none" spc="0" normalizeH="0" noProof="0" dirty="0" smtClean="0">
                <a:ln>
                  <a:noFill/>
                </a:ln>
                <a:effectLst/>
                <a:uLnTx/>
                <a:uFillTx/>
                <a:latin typeface="+mj-lt"/>
                <a:ea typeface="+mj-ea"/>
                <a:cs typeface="+mj-cs"/>
              </a:rPr>
              <a:t>VERSUS HOST DISEASE</a:t>
            </a:r>
            <a:r>
              <a:rPr kumimoji="0" lang="tr-TR" sz="2400" b="1" i="0" u="none" strike="noStrike" kern="1200" cap="none" spc="0" normalizeH="0" baseline="0" noProof="0" dirty="0" smtClean="0">
                <a:ln>
                  <a:noFill/>
                </a:ln>
                <a:effectLst/>
                <a:uLnTx/>
                <a:uFillTx/>
                <a:latin typeface="+mj-lt"/>
                <a:ea typeface="+mj-ea"/>
                <a:cs typeface="+mj-cs"/>
              </a:rPr>
              <a:t>  occuring after HSCT </a:t>
            </a:r>
            <a:endParaRPr kumimoji="0" lang="tr-TR" sz="2400" b="0" i="0" u="none" strike="noStrike" kern="1200" cap="none" spc="0" normalizeH="0" baseline="0" noProof="0" dirty="0">
              <a:ln>
                <a:noFill/>
              </a:ln>
              <a:effectLst/>
              <a:uLnTx/>
              <a:uFillTx/>
              <a:latin typeface="+mj-lt"/>
              <a:ea typeface="+mj-ea"/>
              <a:cs typeface="+mj-cs"/>
            </a:endParaRPr>
          </a:p>
        </p:txBody>
      </p:sp>
      <p:sp>
        <p:nvSpPr>
          <p:cNvPr id="14" name="13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19 Düz Bağlayıcı"/>
          <p:cNvCxnSpPr/>
          <p:nvPr/>
        </p:nvCxnSpPr>
        <p:spPr>
          <a:xfrm>
            <a:off x="2971800" y="4648200"/>
            <a:ext cx="5486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flipV="1">
            <a:off x="533400" y="6172200"/>
            <a:ext cx="11074400" cy="7619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Oval"/>
          <p:cNvSpPr/>
          <p:nvPr/>
        </p:nvSpPr>
        <p:spPr>
          <a:xfrm>
            <a:off x="3886200" y="1371600"/>
            <a:ext cx="3276600" cy="2971800"/>
          </a:xfrm>
          <a:prstGeom prst="ellipse">
            <a:avLst/>
          </a:prstGeom>
          <a:solidFill>
            <a:srgbClr val="4BB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smtClean="0">
              <a:solidFill>
                <a:schemeClr val="tx1"/>
              </a:solidFill>
              <a:latin typeface="Arial Black" pitchFamily="34" charset="0"/>
            </a:endParaRPr>
          </a:p>
          <a:p>
            <a:pPr algn="ctr"/>
            <a:endParaRPr lang="tr-TR" sz="3200" dirty="0">
              <a:solidFill>
                <a:schemeClr val="tx1"/>
              </a:solidFill>
              <a:latin typeface="Arial Black" pitchFamily="34" charset="0"/>
            </a:endParaRPr>
          </a:p>
        </p:txBody>
      </p:sp>
      <p:sp>
        <p:nvSpPr>
          <p:cNvPr id="11" name="10 Metin kutusu"/>
          <p:cNvSpPr txBox="1"/>
          <p:nvPr/>
        </p:nvSpPr>
        <p:spPr>
          <a:xfrm>
            <a:off x="3810000" y="1828800"/>
            <a:ext cx="3352800" cy="1892826"/>
          </a:xfrm>
          <a:prstGeom prst="rect">
            <a:avLst/>
          </a:prstGeom>
          <a:noFill/>
        </p:spPr>
        <p:txBody>
          <a:bodyPr wrap="square" rtlCol="0">
            <a:spAutoFit/>
          </a:bodyPr>
          <a:lstStyle/>
          <a:p>
            <a:pPr algn="ctr">
              <a:lnSpc>
                <a:spcPct val="150000"/>
              </a:lnSpc>
            </a:pPr>
            <a:r>
              <a:rPr lang="tr-TR" sz="2600" b="1" dirty="0" smtClean="0">
                <a:latin typeface="Arial Black" pitchFamily="34" charset="0"/>
                <a:cs typeface="Aharoni" pitchFamily="2" charset="-79"/>
              </a:rPr>
              <a:t>CHRONIC  </a:t>
            </a:r>
            <a:r>
              <a:rPr lang="tr-TR" sz="2600" b="1" dirty="0" smtClean="0">
                <a:latin typeface="Arial Black" pitchFamily="34" charset="0"/>
                <a:cs typeface="Aharoni" pitchFamily="2" charset="-79"/>
              </a:rPr>
              <a:t>GRAFT VERSUS </a:t>
            </a:r>
          </a:p>
          <a:p>
            <a:pPr algn="ctr">
              <a:lnSpc>
                <a:spcPct val="150000"/>
              </a:lnSpc>
            </a:pPr>
            <a:r>
              <a:rPr lang="tr-TR" sz="2600" b="1" dirty="0" smtClean="0">
                <a:latin typeface="Arial Black" pitchFamily="34" charset="0"/>
                <a:cs typeface="Aharoni" pitchFamily="2" charset="-79"/>
              </a:rPr>
              <a:t>HOST </a:t>
            </a:r>
            <a:r>
              <a:rPr lang="tr-TR" sz="2600" b="1" dirty="0" smtClean="0">
                <a:latin typeface="Arial Black" pitchFamily="34" charset="0"/>
                <a:cs typeface="Aharoni" pitchFamily="2" charset="-79"/>
              </a:rPr>
              <a:t>DİSEASE</a:t>
            </a:r>
            <a:endParaRPr lang="tr-TR" sz="2600" b="1" dirty="0">
              <a:latin typeface="Arial Black" pitchFamily="34" charset="0"/>
              <a:cs typeface="Aharoni" pitchFamily="2" charset="-79"/>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0" y="4724400"/>
            <a:ext cx="11658600" cy="1346779"/>
          </a:xfrm>
          <a:prstGeom prst="rect">
            <a:avLst/>
          </a:prstGeom>
        </p:spPr>
        <p:txBody>
          <a:bodyPr wrap="square">
            <a:spAutoFit/>
          </a:bodyPr>
          <a:lstStyle/>
          <a:p>
            <a:pPr algn="ctr">
              <a:lnSpc>
                <a:spcPct val="150000"/>
              </a:lnSpc>
            </a:pPr>
            <a:r>
              <a:rPr lang="en-US" sz="2000" dirty="0" err="1" smtClean="0"/>
              <a:t>cGvHD</a:t>
            </a:r>
            <a:r>
              <a:rPr lang="en-US" sz="2000" dirty="0" smtClean="0"/>
              <a:t> is an </a:t>
            </a:r>
            <a:r>
              <a:rPr lang="en-US" sz="2000" dirty="0" err="1" smtClean="0"/>
              <a:t>immunoregulatory</a:t>
            </a:r>
            <a:r>
              <a:rPr lang="en-US" sz="2000" dirty="0" smtClean="0"/>
              <a:t> disorder occurring</a:t>
            </a:r>
            <a:r>
              <a:rPr lang="tr-TR" sz="2000" dirty="0" smtClean="0"/>
              <a:t>  </a:t>
            </a:r>
            <a:endParaRPr lang="tr-TR" sz="2000" dirty="0" smtClean="0"/>
          </a:p>
          <a:p>
            <a:pPr algn="ctr">
              <a:lnSpc>
                <a:spcPct val="150000"/>
              </a:lnSpc>
            </a:pPr>
            <a:r>
              <a:rPr lang="en-US" sz="2000" dirty="0" smtClean="0"/>
              <a:t>after </a:t>
            </a:r>
            <a:r>
              <a:rPr lang="en-US" sz="2000" dirty="0" smtClean="0"/>
              <a:t>allogeneic HSCT and shares features of autoimmunity and</a:t>
            </a:r>
            <a:r>
              <a:rPr lang="tr-TR" sz="2000" dirty="0" smtClean="0"/>
              <a:t> </a:t>
            </a:r>
            <a:r>
              <a:rPr lang="en-US" sz="2000" dirty="0" smtClean="0"/>
              <a:t>immunodeficiency. </a:t>
            </a:r>
            <a:endParaRPr lang="tr-TR" sz="2000" dirty="0" smtClean="0"/>
          </a:p>
          <a:p>
            <a:pPr algn="ctr">
              <a:lnSpc>
                <a:spcPct val="150000"/>
              </a:lnSpc>
            </a:pPr>
            <a:r>
              <a:rPr lang="tr-TR" sz="1600" dirty="0" smtClean="0"/>
              <a:t>The </a:t>
            </a:r>
            <a:r>
              <a:rPr lang="en-US" sz="1600" dirty="0" smtClean="0"/>
              <a:t>cGVHD </a:t>
            </a:r>
            <a:r>
              <a:rPr lang="en-US" sz="1600" dirty="0" smtClean="0"/>
              <a:t>resemble </a:t>
            </a:r>
            <a:r>
              <a:rPr lang="en-US" sz="1600" dirty="0" smtClean="0"/>
              <a:t>other autoimmune</a:t>
            </a:r>
            <a:r>
              <a:rPr lang="tr-TR" sz="1600" dirty="0" smtClean="0"/>
              <a:t> </a:t>
            </a:r>
            <a:r>
              <a:rPr lang="en-US" sz="1600" dirty="0" smtClean="0"/>
              <a:t>diseases such</a:t>
            </a:r>
            <a:r>
              <a:rPr lang="tr-TR" sz="1600" dirty="0" smtClean="0"/>
              <a:t> </a:t>
            </a:r>
            <a:r>
              <a:rPr lang="en-US" sz="1600" dirty="0" smtClean="0"/>
              <a:t>as</a:t>
            </a:r>
            <a:r>
              <a:rPr lang="tr-TR" sz="1600" dirty="0" smtClean="0"/>
              <a:t> </a:t>
            </a:r>
            <a:r>
              <a:rPr lang="en-US" sz="1600" dirty="0" err="1" smtClean="0"/>
              <a:t>Sjögren</a:t>
            </a:r>
            <a:r>
              <a:rPr lang="en-US" sz="1600" dirty="0" smtClean="0"/>
              <a:t> </a:t>
            </a:r>
            <a:r>
              <a:rPr lang="en-US" sz="1600" dirty="0" smtClean="0"/>
              <a:t>syndrome, </a:t>
            </a:r>
            <a:r>
              <a:rPr lang="en-US" sz="1600" dirty="0" smtClean="0"/>
              <a:t>scleroderma, primary </a:t>
            </a:r>
            <a:r>
              <a:rPr lang="en-US" sz="1600" dirty="0" err="1" smtClean="0"/>
              <a:t>biliary</a:t>
            </a:r>
            <a:r>
              <a:rPr lang="en-US" sz="1600" dirty="0" smtClean="0"/>
              <a:t> cirrhosis and </a:t>
            </a:r>
            <a:r>
              <a:rPr lang="en-US" sz="1600" dirty="0" err="1" smtClean="0"/>
              <a:t>immuncytopenias</a:t>
            </a:r>
            <a:endParaRPr lang="tr-TR" sz="16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06400" y="990601"/>
            <a:ext cx="10972800" cy="493635"/>
          </a:xfrm>
          <a:prstGeom prst="rect">
            <a:avLst/>
          </a:prstGeom>
        </p:spPr>
        <p:txBody>
          <a:bodyPr vert="horz" wrap="square" lIns="0" tIns="62141" rIns="0" bIns="0" rtlCol="0">
            <a:spAutoFit/>
          </a:bodyPr>
          <a:lstStyle/>
          <a:p>
            <a:pPr marL="225425">
              <a:lnSpc>
                <a:spcPct val="100000"/>
              </a:lnSpc>
            </a:pPr>
            <a:r>
              <a:rPr lang="en-US" sz="2800" b="1" dirty="0" smtClean="0">
                <a:solidFill>
                  <a:srgbClr val="FF0000"/>
                </a:solidFill>
              </a:rPr>
              <a:t>The NIH consensus</a:t>
            </a:r>
            <a:r>
              <a:rPr lang="tr-TR" sz="2800" b="1" dirty="0" smtClean="0">
                <a:solidFill>
                  <a:srgbClr val="FF0000"/>
                </a:solidFill>
              </a:rPr>
              <a:t>;</a:t>
            </a:r>
            <a:endParaRPr sz="2800" b="1" dirty="0">
              <a:solidFill>
                <a:srgbClr val="FF0000"/>
              </a:solidFill>
            </a:endParaRPr>
          </a:p>
        </p:txBody>
      </p:sp>
      <p:sp>
        <p:nvSpPr>
          <p:cNvPr id="5" name="4 Dikdörtgen"/>
          <p:cNvSpPr/>
          <p:nvPr/>
        </p:nvSpPr>
        <p:spPr>
          <a:xfrm>
            <a:off x="914400" y="1524000"/>
            <a:ext cx="105664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1016000" y="1981200"/>
            <a:ext cx="10185400" cy="4457700"/>
          </a:xfrm>
          <a:prstGeom prst="rect">
            <a:avLst/>
          </a:prstGeom>
          <a:noFill/>
          <a:ln w="9525">
            <a:noFill/>
            <a:miter lim="800000"/>
            <a:headEnd/>
            <a:tailEnd/>
          </a:ln>
        </p:spPr>
      </p:pic>
      <p:sp>
        <p:nvSpPr>
          <p:cNvPr id="31" name="30 Dikdörtgen"/>
          <p:cNvSpPr/>
          <p:nvPr/>
        </p:nvSpPr>
        <p:spPr>
          <a:xfrm>
            <a:off x="7112000" y="5257800"/>
            <a:ext cx="47752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743200" y="2362201"/>
            <a:ext cx="4990592" cy="3771899"/>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9034442" y="5375148"/>
            <a:ext cx="2869353" cy="847725"/>
          </a:xfrm>
          <a:prstGeom prst="rect">
            <a:avLst/>
          </a:prstGeom>
        </p:spPr>
        <p:txBody>
          <a:bodyPr vert="horz" wrap="square" lIns="0" tIns="0" rIns="0" bIns="0" rtlCol="0">
            <a:spAutoFit/>
          </a:bodyPr>
          <a:lstStyle/>
          <a:p>
            <a:pPr marL="12700" marR="5080">
              <a:lnSpc>
                <a:spcPct val="100000"/>
              </a:lnSpc>
            </a:pPr>
            <a:r>
              <a:rPr sz="1800" spc="-15" dirty="0">
                <a:latin typeface="Calibri"/>
                <a:cs typeface="Calibri"/>
              </a:rPr>
              <a:t>Flowers, </a:t>
            </a:r>
            <a:r>
              <a:rPr sz="1800" dirty="0">
                <a:latin typeface="Calibri"/>
                <a:cs typeface="Calibri"/>
              </a:rPr>
              <a:t>M </a:t>
            </a:r>
            <a:r>
              <a:rPr sz="1800" spc="-5" dirty="0">
                <a:latin typeface="Calibri"/>
                <a:cs typeface="Calibri"/>
              </a:rPr>
              <a:t>et </a:t>
            </a:r>
            <a:r>
              <a:rPr sz="1800" dirty="0">
                <a:latin typeface="Calibri"/>
                <a:cs typeface="Calibri"/>
              </a:rPr>
              <a:t>al Blood.  2011 </a:t>
            </a:r>
            <a:r>
              <a:rPr sz="1800" spc="-10" dirty="0">
                <a:latin typeface="Calibri"/>
                <a:cs typeface="Calibri"/>
              </a:rPr>
              <a:t>March</a:t>
            </a:r>
            <a:r>
              <a:rPr sz="1800" spc="-90" dirty="0">
                <a:latin typeface="Calibri"/>
                <a:cs typeface="Calibri"/>
              </a:rPr>
              <a:t> </a:t>
            </a:r>
            <a:r>
              <a:rPr sz="1800" dirty="0">
                <a:latin typeface="Calibri"/>
                <a:cs typeface="Calibri"/>
              </a:rPr>
              <a:t>17;</a:t>
            </a:r>
          </a:p>
          <a:p>
            <a:pPr marL="12700">
              <a:lnSpc>
                <a:spcPct val="100000"/>
              </a:lnSpc>
            </a:pPr>
            <a:r>
              <a:rPr sz="1800" spc="-5" dirty="0">
                <a:latin typeface="Calibri"/>
                <a:cs typeface="Calibri"/>
              </a:rPr>
              <a:t>117(11):</a:t>
            </a:r>
            <a:r>
              <a:rPr sz="1800" spc="-50" dirty="0">
                <a:latin typeface="Calibri"/>
                <a:cs typeface="Calibri"/>
              </a:rPr>
              <a:t> </a:t>
            </a:r>
            <a:r>
              <a:rPr sz="1800" dirty="0">
                <a:latin typeface="Calibri"/>
                <a:cs typeface="Calibri"/>
              </a:rPr>
              <a:t>3214–3219.</a:t>
            </a:r>
          </a:p>
        </p:txBody>
      </p:sp>
      <p:sp>
        <p:nvSpPr>
          <p:cNvPr id="9" name="8 Dikdörtgen"/>
          <p:cNvSpPr/>
          <p:nvPr/>
        </p:nvSpPr>
        <p:spPr>
          <a:xfrm>
            <a:off x="711201" y="990601"/>
            <a:ext cx="3746538" cy="584775"/>
          </a:xfrm>
          <a:prstGeom prst="rect">
            <a:avLst/>
          </a:prstGeom>
        </p:spPr>
        <p:txBody>
          <a:bodyPr wrap="none">
            <a:spAutoFit/>
          </a:bodyPr>
          <a:lstStyle/>
          <a:p>
            <a:r>
              <a:rPr lang="tr-TR" sz="3200" b="1" dirty="0" err="1" smtClean="0">
                <a:solidFill>
                  <a:srgbClr val="FF0000"/>
                </a:solidFill>
                <a:latin typeface="+mj-lt"/>
              </a:rPr>
              <a:t>When</a:t>
            </a:r>
            <a:r>
              <a:rPr lang="tr-TR" sz="3200" b="1" dirty="0" smtClean="0">
                <a:solidFill>
                  <a:srgbClr val="FF0000"/>
                </a:solidFill>
                <a:latin typeface="+mj-lt"/>
              </a:rPr>
              <a:t> </a:t>
            </a:r>
            <a:r>
              <a:rPr lang="tr-TR" sz="3200" b="1" spc="-5" dirty="0" err="1" smtClean="0">
                <a:solidFill>
                  <a:srgbClr val="FF0000"/>
                </a:solidFill>
                <a:latin typeface="+mj-lt"/>
              </a:rPr>
              <a:t>Does</a:t>
            </a:r>
            <a:r>
              <a:rPr lang="tr-TR" sz="3200" b="1" spc="-5" dirty="0" smtClean="0">
                <a:solidFill>
                  <a:srgbClr val="FF0000"/>
                </a:solidFill>
                <a:latin typeface="+mj-lt"/>
              </a:rPr>
              <a:t> </a:t>
            </a:r>
            <a:r>
              <a:rPr lang="tr-TR" sz="3200" b="1" dirty="0" err="1" smtClean="0">
                <a:solidFill>
                  <a:srgbClr val="FF0000"/>
                </a:solidFill>
                <a:latin typeface="+mj-lt"/>
              </a:rPr>
              <a:t>It</a:t>
            </a:r>
            <a:r>
              <a:rPr lang="tr-TR" sz="3200" b="1" spc="-45" dirty="0" smtClean="0">
                <a:solidFill>
                  <a:srgbClr val="FF0000"/>
                </a:solidFill>
                <a:latin typeface="+mj-lt"/>
              </a:rPr>
              <a:t> </a:t>
            </a:r>
            <a:r>
              <a:rPr lang="tr-TR" sz="3200" b="1" spc="-5" dirty="0" err="1" smtClean="0">
                <a:solidFill>
                  <a:srgbClr val="FF0000"/>
                </a:solidFill>
                <a:latin typeface="+mj-lt"/>
              </a:rPr>
              <a:t>Occur</a:t>
            </a:r>
            <a:r>
              <a:rPr lang="tr-TR" sz="3200" b="1" spc="-5" dirty="0" smtClean="0">
                <a:solidFill>
                  <a:srgbClr val="FF0000"/>
                </a:solidFill>
                <a:latin typeface="+mj-lt"/>
              </a:rPr>
              <a:t>?</a:t>
            </a:r>
            <a:endParaRPr lang="tr-TR" sz="3200" b="1" dirty="0">
              <a:solidFill>
                <a:srgbClr val="FF0000"/>
              </a:solidFill>
              <a:latin typeface="+mj-lt"/>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406400" y="990600"/>
            <a:ext cx="11324160" cy="414764"/>
          </a:xfrm>
          <a:prstGeom prst="rect">
            <a:avLst/>
          </a:prstGeom>
          <a:noFill/>
          <a:ln w="9525">
            <a:noFill/>
            <a:round/>
            <a:headEnd/>
            <a:tailEnd/>
          </a:ln>
          <a:effectLst/>
        </p:spPr>
        <p:txBody>
          <a:bodyPr lIns="0" tIns="0" rIns="0" bIns="0"/>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solidFill>
                  <a:srgbClr val="FF0000"/>
                </a:solidFill>
                <a:latin typeface="Arial" charset="0"/>
                <a:ea typeface="msgothic" charset="0"/>
                <a:cs typeface="msgothic" charset="0"/>
              </a:rPr>
              <a:t>B-cell homeostasis in chronic GVHD. The top part of the figure schematizes the physiologic B-cell maturation from bone marrow to the peripheral blood of main B-cell subsets. </a:t>
            </a:r>
          </a:p>
        </p:txBody>
      </p:sp>
      <p:pic>
        <p:nvPicPr>
          <p:cNvPr id="3074" name="Picture 2"/>
          <p:cNvPicPr>
            <a:picLocks noChangeAspect="1" noChangeArrowheads="1"/>
          </p:cNvPicPr>
          <p:nvPr/>
        </p:nvPicPr>
        <p:blipFill>
          <a:blip r:embed="rId3" cstate="print"/>
          <a:srcRect/>
          <a:stretch>
            <a:fillRect/>
          </a:stretch>
        </p:blipFill>
        <p:spPr bwMode="auto">
          <a:xfrm>
            <a:off x="9404160" y="6270419"/>
            <a:ext cx="2088960" cy="361478"/>
          </a:xfrm>
          <a:prstGeom prst="rect">
            <a:avLst/>
          </a:prstGeom>
          <a:noFill/>
          <a:ln w="9525">
            <a:noFill/>
            <a:round/>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1749120" y="1752601"/>
            <a:ext cx="8699520" cy="4120336"/>
          </a:xfrm>
          <a:prstGeom prst="rect">
            <a:avLst/>
          </a:prstGeom>
          <a:noFill/>
          <a:ln w="9525">
            <a:noFill/>
            <a:round/>
            <a:headEnd/>
            <a:tailEnd/>
          </a:ln>
          <a:effectLst/>
        </p:spPr>
      </p:pic>
      <p:sp>
        <p:nvSpPr>
          <p:cNvPr id="3076" name="Text Box 4"/>
          <p:cNvSpPr txBox="1">
            <a:spLocks noChangeArrowheads="1"/>
          </p:cNvSpPr>
          <p:nvPr/>
        </p:nvSpPr>
        <p:spPr bwMode="auto">
          <a:xfrm>
            <a:off x="1749121" y="5972308"/>
            <a:ext cx="5224320" cy="231864"/>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Lst>
            </a:pPr>
            <a:r>
              <a:rPr lang="en-GB" sz="1100" b="1" dirty="0" err="1">
                <a:solidFill>
                  <a:srgbClr val="000000"/>
                </a:solidFill>
                <a:latin typeface="Arial" charset="0"/>
                <a:ea typeface="msgothic" charset="0"/>
                <a:cs typeface="msgothic" charset="0"/>
              </a:rPr>
              <a:t>Gérard</a:t>
            </a:r>
            <a:r>
              <a:rPr lang="en-GB" sz="1100" b="1" dirty="0">
                <a:solidFill>
                  <a:srgbClr val="000000"/>
                </a:solidFill>
                <a:latin typeface="Arial" charset="0"/>
                <a:ea typeface="msgothic" charset="0"/>
                <a:cs typeface="msgothic" charset="0"/>
              </a:rPr>
              <a:t> </a:t>
            </a:r>
            <a:r>
              <a:rPr lang="en-GB" sz="1100" b="1" dirty="0" err="1">
                <a:solidFill>
                  <a:srgbClr val="000000"/>
                </a:solidFill>
                <a:latin typeface="Arial" charset="0"/>
                <a:ea typeface="msgothic" charset="0"/>
                <a:cs typeface="msgothic" charset="0"/>
              </a:rPr>
              <a:t>Socié</a:t>
            </a:r>
            <a:r>
              <a:rPr lang="en-GB" sz="1100" b="1" dirty="0">
                <a:solidFill>
                  <a:srgbClr val="000000"/>
                </a:solidFill>
                <a:latin typeface="Arial" charset="0"/>
                <a:ea typeface="msgothic" charset="0"/>
                <a:cs typeface="msgothic" charset="0"/>
              </a:rPr>
              <a:t> Blood 2011;117:2086-2087</a:t>
            </a: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1420736" y="6705600"/>
            <a:ext cx="771264" cy="152400"/>
          </a:xfrm>
          <a:prstGeom prst="rect">
            <a:avLst/>
          </a:prstGeom>
          <a:noFill/>
          <a:ln w="9525">
            <a:noFill/>
            <a:round/>
            <a:headEnd/>
            <a:tailEnd/>
          </a:ln>
          <a:effectLst/>
        </p:spPr>
      </p:pic>
      <p:sp>
        <p:nvSpPr>
          <p:cNvPr id="3076" name="Text Box 4"/>
          <p:cNvSpPr txBox="1">
            <a:spLocks noChangeArrowheads="1"/>
          </p:cNvSpPr>
          <p:nvPr/>
        </p:nvSpPr>
        <p:spPr bwMode="auto">
          <a:xfrm>
            <a:off x="7823200" y="6705600"/>
            <a:ext cx="4368800" cy="76200"/>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Lst>
            </a:pPr>
            <a:r>
              <a:rPr lang="en-GB" sz="800" b="1" dirty="0" err="1">
                <a:solidFill>
                  <a:srgbClr val="000000"/>
                </a:solidFill>
                <a:latin typeface="Arial" charset="0"/>
                <a:ea typeface="msgothic" charset="0"/>
                <a:cs typeface="msgothic" charset="0"/>
              </a:rPr>
              <a:t>Gérard</a:t>
            </a:r>
            <a:r>
              <a:rPr lang="en-GB" sz="800" b="1" dirty="0">
                <a:solidFill>
                  <a:srgbClr val="000000"/>
                </a:solidFill>
                <a:latin typeface="Arial" charset="0"/>
                <a:ea typeface="msgothic" charset="0"/>
                <a:cs typeface="msgothic" charset="0"/>
              </a:rPr>
              <a:t> </a:t>
            </a:r>
            <a:r>
              <a:rPr lang="en-GB" sz="800" b="1" dirty="0" err="1">
                <a:solidFill>
                  <a:srgbClr val="000000"/>
                </a:solidFill>
                <a:latin typeface="Arial" charset="0"/>
                <a:ea typeface="msgothic" charset="0"/>
                <a:cs typeface="msgothic" charset="0"/>
              </a:rPr>
              <a:t>Socié</a:t>
            </a:r>
            <a:r>
              <a:rPr lang="en-GB" sz="800" b="1" dirty="0">
                <a:solidFill>
                  <a:srgbClr val="000000"/>
                </a:solidFill>
                <a:latin typeface="Arial" charset="0"/>
                <a:ea typeface="msgothic" charset="0"/>
                <a:cs typeface="msgothic" charset="0"/>
              </a:rPr>
              <a:t>, and Jerome Ritz Blood </a:t>
            </a:r>
            <a:r>
              <a:rPr lang="en-GB" sz="800" b="1" dirty="0" smtClean="0">
                <a:solidFill>
                  <a:srgbClr val="000000"/>
                </a:solidFill>
                <a:latin typeface="Arial" charset="0"/>
                <a:ea typeface="msgothic" charset="0"/>
                <a:cs typeface="msgothic" charset="0"/>
              </a:rPr>
              <a:t>2014;124:374-38</a:t>
            </a:r>
            <a:endParaRPr lang="tr-TR" sz="800" b="1" dirty="0" smtClean="0">
              <a:solidFill>
                <a:srgbClr val="000000"/>
              </a:solidFill>
              <a:latin typeface="Arial" charset="0"/>
              <a:ea typeface="msgothic" charset="0"/>
              <a:cs typeface="msgothic" charset="0"/>
            </a:endParaRPr>
          </a:p>
        </p:txBody>
      </p:sp>
      <p:sp>
        <p:nvSpPr>
          <p:cNvPr id="10" name="object 69"/>
          <p:cNvSpPr txBox="1">
            <a:spLocks/>
          </p:cNvSpPr>
          <p:nvPr/>
        </p:nvSpPr>
        <p:spPr>
          <a:xfrm>
            <a:off x="203200" y="685801"/>
            <a:ext cx="10972800" cy="855183"/>
          </a:xfrm>
          <a:prstGeom prst="rect">
            <a:avLst/>
          </a:prstGeom>
        </p:spPr>
        <p:txBody>
          <a:bodyPr vert="horz" wrap="square" lIns="0" tIns="359232" rIns="0" bIns="0" rtlCol="0">
            <a:spAutoFit/>
          </a:bodyPr>
          <a:lstStyle/>
          <a:p>
            <a:pPr marL="261620">
              <a:spcBef>
                <a:spcPct val="0"/>
              </a:spcBef>
            </a:pPr>
            <a:r>
              <a:rPr lang="en-GB" sz="3200" b="1" dirty="0" smtClean="0">
                <a:solidFill>
                  <a:srgbClr val="FF0000"/>
                </a:solidFill>
                <a:latin typeface="+mj-lt"/>
                <a:ea typeface="msgothic" charset="0"/>
                <a:cs typeface="msgothic" charset="0"/>
              </a:rPr>
              <a:t>The </a:t>
            </a:r>
            <a:r>
              <a:rPr lang="en-GB" sz="3200" b="1" dirty="0" err="1" smtClean="0">
                <a:solidFill>
                  <a:srgbClr val="FF0000"/>
                </a:solidFill>
                <a:latin typeface="+mj-lt"/>
                <a:ea typeface="msgothic" charset="0"/>
                <a:cs typeface="msgothic" charset="0"/>
              </a:rPr>
              <a:t>pathophysiology</a:t>
            </a:r>
            <a:endParaRPr kumimoji="0" lang="tr-TR" sz="3200" b="1" i="0" u="none" strike="noStrike" kern="1200" cap="none" spc="-5" normalizeH="0" baseline="0" noProof="0" dirty="0">
              <a:ln>
                <a:noFill/>
              </a:ln>
              <a:solidFill>
                <a:srgbClr val="FF0000"/>
              </a:solidFill>
              <a:effectLst/>
              <a:uLnTx/>
              <a:uFillTx/>
              <a:latin typeface="+mj-lt"/>
              <a:ea typeface="+mj-ea"/>
              <a:cs typeface="+mj-cs"/>
            </a:endParaRPr>
          </a:p>
        </p:txBody>
      </p:sp>
      <p:pic>
        <p:nvPicPr>
          <p:cNvPr id="118785" name="Picture 1"/>
          <p:cNvPicPr>
            <a:picLocks noChangeAspect="1" noChangeArrowheads="1"/>
          </p:cNvPicPr>
          <p:nvPr/>
        </p:nvPicPr>
        <p:blipFill>
          <a:blip r:embed="rId4" cstate="print"/>
          <a:srcRect/>
          <a:stretch>
            <a:fillRect/>
          </a:stretch>
        </p:blipFill>
        <p:spPr bwMode="auto">
          <a:xfrm>
            <a:off x="1219200" y="1828800"/>
            <a:ext cx="9652000" cy="3886200"/>
          </a:xfrm>
          <a:prstGeom prst="rect">
            <a:avLst/>
          </a:prstGeom>
          <a:noFill/>
          <a:ln w="9525">
            <a:noFill/>
            <a:miter lim="800000"/>
            <a:headEnd/>
            <a:tailEnd/>
          </a:ln>
        </p:spPr>
      </p:pic>
      <p:pic>
        <p:nvPicPr>
          <p:cNvPr id="118786" name="Picture 2"/>
          <p:cNvPicPr>
            <a:picLocks noChangeAspect="1" noChangeArrowheads="1"/>
          </p:cNvPicPr>
          <p:nvPr/>
        </p:nvPicPr>
        <p:blipFill>
          <a:blip r:embed="rId5" cstate="print"/>
          <a:srcRect/>
          <a:stretch>
            <a:fillRect/>
          </a:stretch>
        </p:blipFill>
        <p:spPr bwMode="auto">
          <a:xfrm>
            <a:off x="1320800" y="5867401"/>
            <a:ext cx="9474200" cy="600075"/>
          </a:xfrm>
          <a:prstGeom prst="rect">
            <a:avLst/>
          </a:prstGeom>
          <a:noFill/>
          <a:ln w="9525">
            <a:noFill/>
            <a:miter lim="800000"/>
            <a:headEnd/>
            <a:tailEnd/>
          </a:ln>
        </p:spPr>
      </p:pic>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ftr" sz="quarter" idx="4294967295"/>
          </p:nvPr>
        </p:nvSpPr>
        <p:spPr>
          <a:xfrm>
            <a:off x="9633374" y="6577902"/>
            <a:ext cx="2495972" cy="282129"/>
          </a:xfrm>
          <a:prstGeom prst="rect">
            <a:avLst/>
          </a:prstGeom>
        </p:spPr>
        <p:txBody>
          <a:bodyPr vert="horz" wrap="square" lIns="0" tIns="0" rIns="0" bIns="0" rtlCol="0">
            <a:spAutoFit/>
          </a:bodyPr>
          <a:lstStyle/>
          <a:p>
            <a:pPr marL="12700">
              <a:lnSpc>
                <a:spcPts val="1085"/>
              </a:lnSpc>
            </a:pPr>
            <a:r>
              <a:rPr spc="-5" dirty="0"/>
              <a:t>Vanderbilt-Ingram Cancer</a:t>
            </a:r>
            <a:r>
              <a:rPr spc="-25" dirty="0"/>
              <a:t> </a:t>
            </a:r>
            <a:r>
              <a:rPr spc="-5" dirty="0"/>
              <a:t>Center</a:t>
            </a:r>
          </a:p>
        </p:txBody>
      </p:sp>
      <p:sp>
        <p:nvSpPr>
          <p:cNvPr id="5" name="object 5"/>
          <p:cNvSpPr txBox="1"/>
          <p:nvPr/>
        </p:nvSpPr>
        <p:spPr>
          <a:xfrm>
            <a:off x="711201" y="1752600"/>
            <a:ext cx="10580793" cy="4591000"/>
          </a:xfrm>
          <a:prstGeom prst="rect">
            <a:avLst/>
          </a:prstGeom>
        </p:spPr>
        <p:txBody>
          <a:bodyPr vert="horz" wrap="square" lIns="0" tIns="0" rIns="0" bIns="0" rtlCol="0">
            <a:spAutoFit/>
          </a:bodyPr>
          <a:lstStyle/>
          <a:p>
            <a:pPr marL="355600" indent="-342900">
              <a:lnSpc>
                <a:spcPct val="150000"/>
              </a:lnSpc>
              <a:buChar char="•"/>
              <a:tabLst>
                <a:tab pos="354965" algn="l"/>
                <a:tab pos="355600" algn="l"/>
              </a:tabLst>
            </a:pPr>
            <a:r>
              <a:rPr sz="2000" dirty="0">
                <a:latin typeface="+mj-lt"/>
                <a:cs typeface="Arial"/>
              </a:rPr>
              <a:t>Most serious </a:t>
            </a:r>
            <a:r>
              <a:rPr sz="2000" spc="-5" dirty="0">
                <a:latin typeface="+mj-lt"/>
                <a:cs typeface="Arial"/>
              </a:rPr>
              <a:t>and common </a:t>
            </a:r>
            <a:r>
              <a:rPr sz="2000" dirty="0">
                <a:latin typeface="+mj-lt"/>
                <a:cs typeface="Arial"/>
              </a:rPr>
              <a:t>long-term</a:t>
            </a:r>
            <a:r>
              <a:rPr sz="2000" spc="-55" dirty="0">
                <a:latin typeface="+mj-lt"/>
                <a:cs typeface="Arial"/>
              </a:rPr>
              <a:t> </a:t>
            </a:r>
            <a:r>
              <a:rPr sz="2000" dirty="0">
                <a:latin typeface="+mj-lt"/>
                <a:cs typeface="Arial"/>
              </a:rPr>
              <a:t>complication</a:t>
            </a:r>
          </a:p>
          <a:p>
            <a:pPr marL="355600">
              <a:lnSpc>
                <a:spcPct val="200000"/>
              </a:lnSpc>
            </a:pPr>
            <a:r>
              <a:rPr sz="2000" dirty="0">
                <a:latin typeface="+mj-lt"/>
                <a:cs typeface="Arial"/>
              </a:rPr>
              <a:t>of allogeneic</a:t>
            </a:r>
            <a:r>
              <a:rPr sz="2000" spc="-85" dirty="0">
                <a:latin typeface="+mj-lt"/>
                <a:cs typeface="Arial"/>
              </a:rPr>
              <a:t> </a:t>
            </a:r>
            <a:r>
              <a:rPr sz="2000" dirty="0">
                <a:latin typeface="+mj-lt"/>
                <a:cs typeface="Arial"/>
              </a:rPr>
              <a:t>transplantation</a:t>
            </a:r>
          </a:p>
          <a:p>
            <a:pPr marL="355600" lvl="1" indent="-342900">
              <a:lnSpc>
                <a:spcPct val="150000"/>
              </a:lnSpc>
              <a:spcBef>
                <a:spcPts val="320"/>
              </a:spcBef>
              <a:buFontTx/>
              <a:buChar char="•"/>
              <a:tabLst>
                <a:tab pos="354965" algn="l"/>
                <a:tab pos="355600" algn="l"/>
              </a:tabLst>
            </a:pPr>
            <a:r>
              <a:rPr sz="2000" dirty="0">
                <a:latin typeface="+mj-lt"/>
                <a:cs typeface="Arial"/>
              </a:rPr>
              <a:t>Occurs</a:t>
            </a:r>
            <a:r>
              <a:rPr sz="2000" spc="-100" dirty="0">
                <a:latin typeface="+mj-lt"/>
                <a:cs typeface="Arial"/>
              </a:rPr>
              <a:t> </a:t>
            </a:r>
            <a:r>
              <a:rPr sz="2000" spc="-5" dirty="0" smtClean="0">
                <a:latin typeface="+mj-lt"/>
                <a:cs typeface="Arial"/>
              </a:rPr>
              <a:t>in</a:t>
            </a:r>
            <a:r>
              <a:rPr lang="tr-TR" sz="2000" spc="-5" dirty="0" smtClean="0">
                <a:latin typeface="+mj-lt"/>
                <a:cs typeface="Arial"/>
              </a:rPr>
              <a:t> </a:t>
            </a:r>
            <a:r>
              <a:rPr lang="en-US" sz="2000" spc="-5" dirty="0" smtClean="0">
                <a:latin typeface="+mj-lt"/>
                <a:cs typeface="Arial"/>
              </a:rPr>
              <a:t>30-</a:t>
            </a:r>
            <a:r>
              <a:rPr lang="tr-TR" sz="2000" spc="-5" dirty="0" smtClean="0">
                <a:latin typeface="+mj-lt"/>
                <a:cs typeface="Arial"/>
              </a:rPr>
              <a:t>40 </a:t>
            </a:r>
            <a:r>
              <a:rPr lang="en-US" sz="2000" spc="-5" dirty="0" smtClean="0">
                <a:latin typeface="+mj-lt"/>
                <a:cs typeface="Arial"/>
              </a:rPr>
              <a:t>% of patients surviving &gt;100</a:t>
            </a:r>
            <a:r>
              <a:rPr lang="en-US" sz="2000" spc="45" dirty="0" smtClean="0">
                <a:latin typeface="+mj-lt"/>
                <a:cs typeface="Arial"/>
              </a:rPr>
              <a:t> </a:t>
            </a:r>
            <a:r>
              <a:rPr lang="en-US" sz="2000" spc="-5" dirty="0" smtClean="0">
                <a:latin typeface="+mj-lt"/>
                <a:cs typeface="Arial"/>
              </a:rPr>
              <a:t>days</a:t>
            </a:r>
            <a:r>
              <a:rPr lang="en-US" sz="2000" b="1" dirty="0" smtClean="0">
                <a:latin typeface="+mj-lt"/>
              </a:rPr>
              <a:t> </a:t>
            </a:r>
            <a:endParaRPr sz="2000" dirty="0">
              <a:latin typeface="+mj-lt"/>
              <a:cs typeface="Arial"/>
            </a:endParaRPr>
          </a:p>
          <a:p>
            <a:pPr marL="756285" lvl="1" indent="-286385">
              <a:lnSpc>
                <a:spcPct val="150000"/>
              </a:lnSpc>
              <a:spcBef>
                <a:spcPts val="300"/>
              </a:spcBef>
              <a:buChar char="–"/>
              <a:tabLst>
                <a:tab pos="756920" algn="l"/>
              </a:tabLst>
            </a:pPr>
            <a:r>
              <a:rPr sz="2000" spc="-5" dirty="0">
                <a:latin typeface="+mj-lt"/>
                <a:cs typeface="Arial"/>
              </a:rPr>
              <a:t>30% (young, with sibling donors)</a:t>
            </a:r>
            <a:r>
              <a:rPr sz="2000" spc="55" dirty="0">
                <a:latin typeface="+mj-lt"/>
                <a:cs typeface="Arial"/>
              </a:rPr>
              <a:t> </a:t>
            </a:r>
            <a:r>
              <a:rPr sz="2000" dirty="0">
                <a:latin typeface="+mj-lt"/>
                <a:cs typeface="Arial"/>
              </a:rPr>
              <a:t>to</a:t>
            </a:r>
          </a:p>
          <a:p>
            <a:pPr marL="756285" lvl="1" indent="-286385">
              <a:lnSpc>
                <a:spcPct val="150000"/>
              </a:lnSpc>
              <a:spcBef>
                <a:spcPts val="285"/>
              </a:spcBef>
              <a:buChar char="–"/>
              <a:tabLst>
                <a:tab pos="756920" algn="l"/>
              </a:tabLst>
            </a:pPr>
            <a:r>
              <a:rPr sz="2000" spc="-5" dirty="0">
                <a:latin typeface="+mj-lt"/>
                <a:cs typeface="Arial"/>
              </a:rPr>
              <a:t>70% </a:t>
            </a:r>
            <a:r>
              <a:rPr sz="2000" spc="-25" dirty="0">
                <a:latin typeface="+mj-lt"/>
                <a:cs typeface="Arial"/>
              </a:rPr>
              <a:t>(older, </a:t>
            </a:r>
            <a:r>
              <a:rPr sz="2000" spc="-5" dirty="0">
                <a:latin typeface="+mj-lt"/>
                <a:cs typeface="Arial"/>
              </a:rPr>
              <a:t>unrelated</a:t>
            </a:r>
            <a:r>
              <a:rPr sz="2000" spc="45" dirty="0">
                <a:latin typeface="+mj-lt"/>
                <a:cs typeface="Arial"/>
              </a:rPr>
              <a:t> </a:t>
            </a:r>
            <a:r>
              <a:rPr sz="2000" spc="-5" dirty="0">
                <a:latin typeface="+mj-lt"/>
                <a:cs typeface="Arial"/>
              </a:rPr>
              <a:t>donors)</a:t>
            </a:r>
            <a:endParaRPr sz="2000" dirty="0">
              <a:latin typeface="+mj-lt"/>
              <a:cs typeface="Arial"/>
            </a:endParaRPr>
          </a:p>
          <a:p>
            <a:pPr marL="355600" marR="330200" indent="-342900">
              <a:lnSpc>
                <a:spcPct val="200000"/>
              </a:lnSpc>
              <a:spcBef>
                <a:spcPts val="675"/>
              </a:spcBef>
              <a:buChar char="•"/>
              <a:tabLst>
                <a:tab pos="354965" algn="l"/>
                <a:tab pos="355600" algn="l"/>
              </a:tabLst>
            </a:pPr>
            <a:r>
              <a:rPr sz="2000" spc="-5" dirty="0">
                <a:latin typeface="+mj-lt"/>
                <a:cs typeface="Arial"/>
              </a:rPr>
              <a:t>Median </a:t>
            </a:r>
            <a:r>
              <a:rPr sz="2000" dirty="0">
                <a:latin typeface="+mj-lt"/>
                <a:cs typeface="Arial"/>
              </a:rPr>
              <a:t>time to </a:t>
            </a:r>
            <a:r>
              <a:rPr sz="2000" spc="-5" dirty="0">
                <a:latin typeface="+mj-lt"/>
                <a:cs typeface="Arial"/>
              </a:rPr>
              <a:t>development is 4-6 months </a:t>
            </a:r>
            <a:r>
              <a:rPr sz="2000" dirty="0">
                <a:latin typeface="+mj-lt"/>
                <a:cs typeface="Arial"/>
              </a:rPr>
              <a:t>after  transplant</a:t>
            </a:r>
          </a:p>
          <a:p>
            <a:pPr marL="355600" indent="-342900">
              <a:lnSpc>
                <a:spcPct val="200000"/>
              </a:lnSpc>
              <a:spcBef>
                <a:spcPts val="280"/>
              </a:spcBef>
              <a:buChar char="•"/>
              <a:tabLst>
                <a:tab pos="354965" algn="l"/>
                <a:tab pos="355600" algn="l"/>
              </a:tabLst>
            </a:pPr>
            <a:r>
              <a:rPr sz="2000" dirty="0">
                <a:latin typeface="+mj-lt"/>
                <a:cs typeface="Arial"/>
              </a:rPr>
              <a:t>50% have 3 or more involved</a:t>
            </a:r>
            <a:r>
              <a:rPr sz="2000" spc="-70" dirty="0">
                <a:latin typeface="+mj-lt"/>
                <a:cs typeface="Arial"/>
              </a:rPr>
              <a:t> </a:t>
            </a:r>
            <a:r>
              <a:rPr sz="2000" dirty="0" smtClean="0">
                <a:latin typeface="+mj-lt"/>
                <a:cs typeface="Arial"/>
              </a:rPr>
              <a:t>organs/tissues</a:t>
            </a:r>
            <a:endParaRPr lang="tr-TR" sz="2000" dirty="0" smtClean="0">
              <a:latin typeface="+mj-lt"/>
              <a:cs typeface="Arial"/>
            </a:endParaRPr>
          </a:p>
          <a:p>
            <a:pPr marL="355600" indent="-342900">
              <a:lnSpc>
                <a:spcPct val="200000"/>
              </a:lnSpc>
              <a:spcBef>
                <a:spcPts val="280"/>
              </a:spcBef>
              <a:buFontTx/>
              <a:buChar char="•"/>
              <a:tabLst>
                <a:tab pos="354965" algn="l"/>
                <a:tab pos="355600" algn="l"/>
              </a:tabLst>
            </a:pPr>
            <a:r>
              <a:rPr lang="en-US" sz="2000" dirty="0" smtClean="0">
                <a:latin typeface="+mj-lt"/>
                <a:cs typeface="Arial"/>
              </a:rPr>
              <a:t>On average therapy </a:t>
            </a:r>
            <a:r>
              <a:rPr lang="en-US" sz="2000" spc="-5" dirty="0" smtClean="0">
                <a:latin typeface="+mj-lt"/>
                <a:cs typeface="Arial"/>
              </a:rPr>
              <a:t>is required </a:t>
            </a:r>
            <a:r>
              <a:rPr lang="en-US" sz="2000" dirty="0" smtClean="0">
                <a:latin typeface="+mj-lt"/>
                <a:cs typeface="Arial"/>
              </a:rPr>
              <a:t>for </a:t>
            </a:r>
            <a:r>
              <a:rPr lang="en-US" sz="2000" spc="-15" dirty="0" smtClean="0">
                <a:latin typeface="+mj-lt"/>
                <a:cs typeface="Arial"/>
              </a:rPr>
              <a:t>2-3</a:t>
            </a:r>
            <a:r>
              <a:rPr lang="en-US" sz="2000" spc="5" dirty="0" smtClean="0">
                <a:latin typeface="+mj-lt"/>
                <a:cs typeface="Arial"/>
              </a:rPr>
              <a:t> </a:t>
            </a:r>
            <a:r>
              <a:rPr lang="en-US" sz="2000" spc="-5" dirty="0" smtClean="0">
                <a:latin typeface="+mj-lt"/>
                <a:cs typeface="Arial"/>
              </a:rPr>
              <a:t>years</a:t>
            </a:r>
            <a:endParaRPr lang="en-US" sz="2000" dirty="0" smtClean="0">
              <a:latin typeface="+mj-lt"/>
              <a:cs typeface="Arial"/>
            </a:endParaRPr>
          </a:p>
        </p:txBody>
      </p:sp>
      <p:sp>
        <p:nvSpPr>
          <p:cNvPr id="7" name="object 69"/>
          <p:cNvSpPr txBox="1">
            <a:spLocks noGrp="1"/>
          </p:cNvSpPr>
          <p:nvPr>
            <p:ph type="title"/>
          </p:nvPr>
        </p:nvSpPr>
        <p:spPr>
          <a:xfrm>
            <a:off x="406400" y="640377"/>
            <a:ext cx="10972800" cy="916738"/>
          </a:xfrm>
          <a:prstGeom prst="rect">
            <a:avLst/>
          </a:prstGeom>
        </p:spPr>
        <p:txBody>
          <a:bodyPr vert="horz" wrap="square" lIns="0" tIns="359232" rIns="0" bIns="0" rtlCol="0">
            <a:spAutoFit/>
          </a:bodyPr>
          <a:lstStyle/>
          <a:p>
            <a:pPr marL="261620">
              <a:lnSpc>
                <a:spcPct val="100000"/>
              </a:lnSpc>
            </a:pPr>
            <a:r>
              <a:rPr lang="en-US" sz="3600" b="1" dirty="0" smtClean="0">
                <a:solidFill>
                  <a:srgbClr val="FF0000"/>
                </a:solidFill>
              </a:rPr>
              <a:t>Epidemiology</a:t>
            </a:r>
            <a:endParaRPr sz="3600" b="1" spc="-5" dirty="0">
              <a:solidFill>
                <a:srgbClr val="FF0000"/>
              </a:solidFill>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p:nvPr/>
        </p:nvSpPr>
        <p:spPr>
          <a:xfrm>
            <a:off x="8842587" y="6398514"/>
            <a:ext cx="220980" cy="153888"/>
          </a:xfrm>
          <a:prstGeom prst="rect">
            <a:avLst/>
          </a:prstGeom>
        </p:spPr>
        <p:txBody>
          <a:bodyPr vert="horz" wrap="square" lIns="0" tIns="0" rIns="0" bIns="0" rtlCol="0">
            <a:spAutoFit/>
          </a:bodyPr>
          <a:lstStyle/>
          <a:p>
            <a:pPr marL="12700">
              <a:lnSpc>
                <a:spcPct val="100000"/>
              </a:lnSpc>
            </a:pPr>
            <a:r>
              <a:rPr sz="1000" spc="-10" dirty="0">
                <a:latin typeface="Arial"/>
                <a:cs typeface="Arial"/>
              </a:rPr>
              <a:t>32</a:t>
            </a:r>
            <a:endParaRPr sz="1000">
              <a:latin typeface="Arial"/>
              <a:cs typeface="Arial"/>
            </a:endParaRPr>
          </a:p>
        </p:txBody>
      </p:sp>
      <p:sp>
        <p:nvSpPr>
          <p:cNvPr id="64" name="object 64"/>
          <p:cNvSpPr txBox="1"/>
          <p:nvPr/>
        </p:nvSpPr>
        <p:spPr>
          <a:xfrm>
            <a:off x="1117600" y="1828801"/>
            <a:ext cx="8534400" cy="4524315"/>
          </a:xfrm>
          <a:prstGeom prst="rect">
            <a:avLst/>
          </a:prstGeom>
        </p:spPr>
        <p:txBody>
          <a:bodyPr vert="horz" wrap="square" lIns="0" tIns="0" rIns="0" bIns="0" rtlCol="0">
            <a:spAutoFit/>
          </a:bodyPr>
          <a:lstStyle/>
          <a:p>
            <a:pPr marL="355600" indent="-342900">
              <a:spcBef>
                <a:spcPts val="1150"/>
              </a:spcBef>
              <a:tabLst>
                <a:tab pos="354965" algn="l"/>
                <a:tab pos="355600" algn="l"/>
              </a:tabLst>
            </a:pPr>
            <a:r>
              <a:rPr lang="tr-TR" sz="2400" b="1" spc="-5" dirty="0" smtClean="0">
                <a:latin typeface="+mj-lt"/>
                <a:cs typeface="Arial"/>
              </a:rPr>
              <a:t>    </a:t>
            </a:r>
            <a:r>
              <a:rPr lang="tr-TR" sz="2400" b="1" spc="-5" dirty="0" err="1" smtClean="0">
                <a:latin typeface="+mj-lt"/>
                <a:cs typeface="Arial"/>
              </a:rPr>
              <a:t>Increased</a:t>
            </a:r>
            <a:r>
              <a:rPr lang="tr-TR" sz="2400" b="1" spc="-5" dirty="0" smtClean="0">
                <a:latin typeface="+mj-lt"/>
                <a:cs typeface="Arial"/>
              </a:rPr>
              <a:t> </a:t>
            </a:r>
            <a:r>
              <a:rPr lang="tr-TR" sz="2400" b="1" spc="-5" dirty="0" err="1" smtClean="0">
                <a:latin typeface="+mj-lt"/>
                <a:cs typeface="Arial"/>
              </a:rPr>
              <a:t>incidence</a:t>
            </a:r>
            <a:r>
              <a:rPr lang="tr-TR" sz="2400" b="1" spc="-5" dirty="0" smtClean="0">
                <a:latin typeface="+mj-lt"/>
                <a:cs typeface="Arial"/>
              </a:rPr>
              <a:t> </a:t>
            </a:r>
            <a:r>
              <a:rPr lang="tr-TR" sz="2400" b="1" spc="-5" dirty="0" err="1" smtClean="0">
                <a:latin typeface="+mj-lt"/>
                <a:cs typeface="Arial"/>
              </a:rPr>
              <a:t>due</a:t>
            </a:r>
            <a:r>
              <a:rPr lang="tr-TR" sz="2400" b="1" spc="-10" dirty="0" smtClean="0">
                <a:latin typeface="+mj-lt"/>
                <a:cs typeface="Arial"/>
              </a:rPr>
              <a:t> </a:t>
            </a:r>
            <a:r>
              <a:rPr lang="tr-TR" sz="2400" b="1" spc="-5" dirty="0" smtClean="0">
                <a:latin typeface="+mj-lt"/>
                <a:cs typeface="Arial"/>
              </a:rPr>
              <a:t>to:</a:t>
            </a:r>
            <a:endParaRPr lang="en-US" sz="2400" dirty="0" smtClean="0">
              <a:latin typeface="+mj-lt"/>
              <a:cs typeface="Arial"/>
            </a:endParaRPr>
          </a:p>
          <a:p>
            <a:pPr marL="756285" indent="-286385">
              <a:lnSpc>
                <a:spcPct val="150000"/>
              </a:lnSpc>
              <a:spcBef>
                <a:spcPts val="910"/>
              </a:spcBef>
              <a:buFontTx/>
              <a:buChar char="•"/>
              <a:tabLst>
                <a:tab pos="756285" algn="l"/>
                <a:tab pos="756920" algn="l"/>
              </a:tabLst>
            </a:pPr>
            <a:r>
              <a:rPr lang="tr-TR" sz="2000" spc="-5" dirty="0" err="1" smtClean="0">
                <a:latin typeface="+mj-lt"/>
                <a:cs typeface="Arial"/>
              </a:rPr>
              <a:t>Mismatched</a:t>
            </a:r>
            <a:r>
              <a:rPr lang="tr-TR" sz="2000" spc="-60" dirty="0" smtClean="0">
                <a:latin typeface="+mj-lt"/>
                <a:cs typeface="Arial"/>
              </a:rPr>
              <a:t> </a:t>
            </a:r>
            <a:r>
              <a:rPr lang="tr-TR" sz="2000" spc="-10" dirty="0" err="1" smtClean="0">
                <a:latin typeface="+mj-lt"/>
                <a:cs typeface="Arial"/>
              </a:rPr>
              <a:t>donor</a:t>
            </a:r>
            <a:endParaRPr lang="tr-TR" sz="2000" dirty="0" smtClean="0">
              <a:latin typeface="+mj-lt"/>
              <a:cs typeface="Arial"/>
            </a:endParaRPr>
          </a:p>
          <a:p>
            <a:pPr marL="756285" indent="-286385">
              <a:lnSpc>
                <a:spcPct val="150000"/>
              </a:lnSpc>
              <a:spcBef>
                <a:spcPts val="910"/>
              </a:spcBef>
              <a:buChar char="•"/>
              <a:tabLst>
                <a:tab pos="756285" algn="l"/>
                <a:tab pos="756920" algn="l"/>
              </a:tabLst>
            </a:pPr>
            <a:r>
              <a:rPr sz="2000" spc="-5" dirty="0" smtClean="0">
                <a:latin typeface="+mj-lt"/>
                <a:cs typeface="Arial"/>
              </a:rPr>
              <a:t>History </a:t>
            </a:r>
            <a:r>
              <a:rPr sz="2000" spc="-5" dirty="0">
                <a:latin typeface="+mj-lt"/>
                <a:cs typeface="Arial"/>
              </a:rPr>
              <a:t>of acute</a:t>
            </a:r>
            <a:r>
              <a:rPr sz="2000" spc="-65" dirty="0">
                <a:latin typeface="+mj-lt"/>
                <a:cs typeface="Arial"/>
              </a:rPr>
              <a:t> </a:t>
            </a:r>
            <a:r>
              <a:rPr sz="2000" spc="-5" dirty="0">
                <a:latin typeface="+mj-lt"/>
                <a:cs typeface="Arial"/>
              </a:rPr>
              <a:t>GVHD</a:t>
            </a:r>
            <a:endParaRPr sz="2000" dirty="0">
              <a:latin typeface="+mj-lt"/>
              <a:cs typeface="Arial"/>
            </a:endParaRPr>
          </a:p>
          <a:p>
            <a:pPr marL="756285" indent="-286385">
              <a:lnSpc>
                <a:spcPct val="150000"/>
              </a:lnSpc>
              <a:spcBef>
                <a:spcPts val="910"/>
              </a:spcBef>
              <a:buChar char="•"/>
              <a:tabLst>
                <a:tab pos="756285" algn="l"/>
                <a:tab pos="756920" algn="l"/>
              </a:tabLst>
            </a:pPr>
            <a:r>
              <a:rPr sz="2000" spc="-5" dirty="0" smtClean="0">
                <a:latin typeface="+mj-lt"/>
                <a:cs typeface="Arial"/>
              </a:rPr>
              <a:t>Older </a:t>
            </a:r>
            <a:r>
              <a:rPr sz="2000" spc="-5" dirty="0">
                <a:latin typeface="+mj-lt"/>
                <a:cs typeface="Arial"/>
              </a:rPr>
              <a:t>recipient</a:t>
            </a:r>
            <a:r>
              <a:rPr sz="2000" spc="-45" dirty="0">
                <a:latin typeface="+mj-lt"/>
                <a:cs typeface="Arial"/>
              </a:rPr>
              <a:t> </a:t>
            </a:r>
            <a:r>
              <a:rPr sz="2000" spc="-10" dirty="0">
                <a:latin typeface="+mj-lt"/>
                <a:cs typeface="Arial"/>
              </a:rPr>
              <a:t>age</a:t>
            </a:r>
            <a:endParaRPr sz="2000" dirty="0">
              <a:latin typeface="+mj-lt"/>
              <a:cs typeface="Arial"/>
            </a:endParaRPr>
          </a:p>
          <a:p>
            <a:pPr marL="756285" indent="-286385">
              <a:lnSpc>
                <a:spcPct val="150000"/>
              </a:lnSpc>
              <a:spcBef>
                <a:spcPts val="910"/>
              </a:spcBef>
              <a:buChar char="•"/>
              <a:tabLst>
                <a:tab pos="756285" algn="l"/>
                <a:tab pos="756920" algn="l"/>
              </a:tabLst>
            </a:pPr>
            <a:r>
              <a:rPr sz="2000" spc="-5" dirty="0">
                <a:latin typeface="+mj-lt"/>
                <a:cs typeface="Arial"/>
              </a:rPr>
              <a:t>Use of peripheral blood as stem cell</a:t>
            </a:r>
            <a:r>
              <a:rPr sz="2000" spc="60" dirty="0">
                <a:latin typeface="+mj-lt"/>
                <a:cs typeface="Arial"/>
              </a:rPr>
              <a:t> </a:t>
            </a:r>
            <a:r>
              <a:rPr sz="2000" spc="-5" dirty="0">
                <a:latin typeface="+mj-lt"/>
                <a:cs typeface="Arial"/>
              </a:rPr>
              <a:t>source</a:t>
            </a:r>
            <a:endParaRPr sz="2000" dirty="0">
              <a:latin typeface="+mj-lt"/>
              <a:cs typeface="Arial"/>
            </a:endParaRPr>
          </a:p>
          <a:p>
            <a:pPr marL="756285" marR="5080" indent="-286385">
              <a:lnSpc>
                <a:spcPct val="150000"/>
              </a:lnSpc>
              <a:spcBef>
                <a:spcPts val="1240"/>
              </a:spcBef>
              <a:buChar char="•"/>
              <a:tabLst>
                <a:tab pos="756285" algn="l"/>
                <a:tab pos="756920" algn="l"/>
              </a:tabLst>
            </a:pPr>
            <a:r>
              <a:rPr lang="tr-TR" sz="2000" spc="-5" dirty="0" smtClean="0">
                <a:latin typeface="+mj-lt"/>
                <a:cs typeface="Arial"/>
              </a:rPr>
              <a:t>D</a:t>
            </a:r>
            <a:r>
              <a:rPr sz="2000" spc="-5" dirty="0" err="1" smtClean="0">
                <a:latin typeface="+mj-lt"/>
                <a:cs typeface="Arial"/>
              </a:rPr>
              <a:t>onor</a:t>
            </a:r>
            <a:r>
              <a:rPr sz="2000" spc="-5" dirty="0" smtClean="0">
                <a:latin typeface="+mj-lt"/>
                <a:cs typeface="Arial"/>
              </a:rPr>
              <a:t> lymphocytes</a:t>
            </a:r>
            <a:r>
              <a:rPr lang="tr-TR" sz="2000" spc="-5" dirty="0" smtClean="0">
                <a:latin typeface="+mj-lt"/>
                <a:cs typeface="Arial"/>
              </a:rPr>
              <a:t> Infusion  for relaps</a:t>
            </a:r>
          </a:p>
          <a:p>
            <a:pPr marL="756285" marR="5080" lvl="1" indent="-286385">
              <a:lnSpc>
                <a:spcPct val="150000"/>
              </a:lnSpc>
              <a:spcBef>
                <a:spcPts val="1240"/>
              </a:spcBef>
              <a:buFontTx/>
              <a:buChar char="•"/>
              <a:tabLst>
                <a:tab pos="756285" algn="l"/>
                <a:tab pos="756920" algn="l"/>
              </a:tabLst>
            </a:pPr>
            <a:r>
              <a:rPr lang="en-US" sz="2000" spc="-5" dirty="0" smtClean="0">
                <a:latin typeface="+mj-lt"/>
                <a:cs typeface="Arial"/>
              </a:rPr>
              <a:t>Similar factors for </a:t>
            </a:r>
            <a:r>
              <a:rPr lang="en-US" sz="2000" dirty="0" smtClean="0">
                <a:latin typeface="+mj-lt"/>
                <a:cs typeface="Arial"/>
              </a:rPr>
              <a:t>acute</a:t>
            </a:r>
            <a:r>
              <a:rPr lang="en-US" sz="2000" spc="-100" dirty="0" smtClean="0">
                <a:latin typeface="+mj-lt"/>
                <a:cs typeface="Arial"/>
              </a:rPr>
              <a:t> </a:t>
            </a:r>
            <a:r>
              <a:rPr lang="en-US" sz="2000" dirty="0" smtClean="0">
                <a:latin typeface="+mj-lt"/>
                <a:cs typeface="Arial"/>
              </a:rPr>
              <a:t>GVHD</a:t>
            </a:r>
          </a:p>
          <a:p>
            <a:pPr marL="756285" marR="5080" indent="-286385">
              <a:lnSpc>
                <a:spcPct val="150000"/>
              </a:lnSpc>
              <a:spcBef>
                <a:spcPts val="1240"/>
              </a:spcBef>
              <a:buChar char="•"/>
              <a:tabLst>
                <a:tab pos="756285" algn="l"/>
                <a:tab pos="756920" algn="l"/>
              </a:tabLst>
            </a:pPr>
            <a:endParaRPr sz="2000" dirty="0">
              <a:latin typeface="+mj-lt"/>
              <a:cs typeface="Arial"/>
            </a:endParaRPr>
          </a:p>
        </p:txBody>
      </p:sp>
      <p:sp>
        <p:nvSpPr>
          <p:cNvPr id="65" name="object 69"/>
          <p:cNvSpPr txBox="1">
            <a:spLocks/>
          </p:cNvSpPr>
          <p:nvPr/>
        </p:nvSpPr>
        <p:spPr>
          <a:xfrm>
            <a:off x="304800" y="601310"/>
            <a:ext cx="10972800" cy="1532291"/>
          </a:xfrm>
          <a:prstGeom prst="rect">
            <a:avLst/>
          </a:prstGeom>
        </p:spPr>
        <p:txBody>
          <a:bodyPr vert="horz" wrap="square" lIns="0" tIns="359232" rIns="0" bIns="0" rtlCol="0" anchor="ctr">
            <a:spAutoFit/>
          </a:bodyPr>
          <a:lstStyle/>
          <a:p>
            <a:pPr marL="261620">
              <a:spcBef>
                <a:spcPct val="0"/>
              </a:spcBef>
              <a:defRPr/>
            </a:pPr>
            <a:r>
              <a:rPr lang="en-US" sz="3600" b="1" spc="-5" dirty="0" smtClean="0">
                <a:solidFill>
                  <a:srgbClr val="FF0000"/>
                </a:solidFill>
                <a:latin typeface="+mj-lt"/>
                <a:cs typeface="Arial"/>
              </a:rPr>
              <a:t>Risk</a:t>
            </a:r>
            <a:r>
              <a:rPr lang="en-US" sz="3600" b="1" spc="-65" dirty="0" smtClean="0">
                <a:solidFill>
                  <a:srgbClr val="FF0000"/>
                </a:solidFill>
                <a:latin typeface="+mj-lt"/>
                <a:cs typeface="Arial"/>
              </a:rPr>
              <a:t> </a:t>
            </a:r>
            <a:r>
              <a:rPr lang="en-US" sz="3600" b="1" spc="-5" dirty="0" smtClean="0">
                <a:solidFill>
                  <a:srgbClr val="FF0000"/>
                </a:solidFill>
                <a:latin typeface="+mj-lt"/>
                <a:cs typeface="Arial"/>
              </a:rPr>
              <a:t>factors</a:t>
            </a:r>
            <a:endParaRPr lang="tr-TR" sz="3600" b="1"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4000" i="0" u="none" strike="noStrike" kern="1200" cap="none" spc="-5" normalizeH="0" baseline="0" noProof="0" dirty="0">
              <a:ln>
                <a:noFill/>
              </a:ln>
              <a:solidFill>
                <a:srgbClr val="FF0000"/>
              </a:solidFill>
              <a:effectLst/>
              <a:uLnTx/>
              <a:uFillTx/>
              <a:latin typeface="+mj-lt"/>
              <a:ea typeface="+mj-ea"/>
              <a:cs typeface="+mj-cs"/>
            </a:endParaRPr>
          </a:p>
        </p:txBody>
      </p:sp>
      <p:sp>
        <p:nvSpPr>
          <p:cNvPr id="6" name="object 5"/>
          <p:cNvSpPr txBox="1"/>
          <p:nvPr/>
        </p:nvSpPr>
        <p:spPr>
          <a:xfrm>
            <a:off x="4165600" y="6248400"/>
            <a:ext cx="7533640" cy="276999"/>
          </a:xfrm>
          <a:prstGeom prst="rect">
            <a:avLst/>
          </a:prstGeom>
          <a:solidFill>
            <a:schemeClr val="bg1"/>
          </a:solidFill>
        </p:spPr>
        <p:txBody>
          <a:bodyPr vert="horz" wrap="square" lIns="0" tIns="0" rIns="0" bIns="0" rtlCol="0">
            <a:spAutoFit/>
          </a:bodyPr>
          <a:lstStyle/>
          <a:p>
            <a:pPr marL="12700">
              <a:lnSpc>
                <a:spcPct val="100000"/>
              </a:lnSpc>
            </a:pPr>
            <a:r>
              <a:rPr sz="1800" spc="-15" dirty="0">
                <a:latin typeface="Calibri"/>
                <a:cs typeface="Calibri"/>
              </a:rPr>
              <a:t>Flowers, </a:t>
            </a:r>
            <a:r>
              <a:rPr sz="1800" dirty="0">
                <a:latin typeface="Calibri"/>
                <a:cs typeface="Calibri"/>
              </a:rPr>
              <a:t>M </a:t>
            </a:r>
            <a:r>
              <a:rPr sz="1800" spc="-5" dirty="0">
                <a:latin typeface="Calibri"/>
                <a:cs typeface="Calibri"/>
              </a:rPr>
              <a:t>et </a:t>
            </a:r>
            <a:r>
              <a:rPr sz="1800" dirty="0">
                <a:latin typeface="Calibri"/>
                <a:cs typeface="Calibri"/>
              </a:rPr>
              <a:t>al Blood. 2011 </a:t>
            </a:r>
            <a:r>
              <a:rPr sz="1800" spc="-10" dirty="0">
                <a:latin typeface="Calibri"/>
                <a:cs typeface="Calibri"/>
              </a:rPr>
              <a:t>March </a:t>
            </a:r>
            <a:r>
              <a:rPr sz="1800" dirty="0">
                <a:latin typeface="Calibri"/>
                <a:cs typeface="Calibri"/>
              </a:rPr>
              <a:t>17; </a:t>
            </a:r>
            <a:r>
              <a:rPr sz="1800" spc="-5" dirty="0">
                <a:latin typeface="Calibri"/>
                <a:cs typeface="Calibri"/>
              </a:rPr>
              <a:t>117(11):</a:t>
            </a:r>
            <a:r>
              <a:rPr sz="1800" spc="75" dirty="0">
                <a:latin typeface="Calibri"/>
                <a:cs typeface="Calibri"/>
              </a:rPr>
              <a:t> </a:t>
            </a:r>
            <a:r>
              <a:rPr sz="1800" dirty="0">
                <a:latin typeface="Calibri"/>
                <a:cs typeface="Calibri"/>
              </a:rPr>
              <a:t>3214–3219.</a:t>
            </a: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2" name="Rectangle 2"/>
          <p:cNvSpPr>
            <a:spLocks noChangeArrowheads="1"/>
          </p:cNvSpPr>
          <p:nvPr/>
        </p:nvSpPr>
        <p:spPr bwMode="auto">
          <a:xfrm>
            <a:off x="914400" y="990601"/>
            <a:ext cx="11074400" cy="1431925"/>
          </a:xfrm>
          <a:prstGeom prst="rect">
            <a:avLst/>
          </a:prstGeom>
          <a:noFill/>
          <a:ln w="9525">
            <a:noFill/>
            <a:miter lim="800000"/>
            <a:headEnd/>
            <a:tailEnd/>
          </a:ln>
          <a:effectLst/>
        </p:spPr>
        <p:txBody>
          <a:bodyPr/>
          <a:lstStyle/>
          <a:p>
            <a:pPr>
              <a:defRPr/>
            </a:pPr>
            <a:r>
              <a:rPr lang="en-US" sz="3600" b="1" dirty="0" smtClean="0">
                <a:solidFill>
                  <a:srgbClr val="FF0000"/>
                </a:solidFill>
                <a:latin typeface="Arial" pitchFamily="34" charset="0"/>
                <a:cs typeface="Arial" pitchFamily="34" charset="0"/>
              </a:rPr>
              <a:t>Poor </a:t>
            </a:r>
            <a:r>
              <a:rPr lang="en-US" sz="3600" b="1" dirty="0">
                <a:solidFill>
                  <a:srgbClr val="FF0000"/>
                </a:solidFill>
                <a:latin typeface="Arial" pitchFamily="34" charset="0"/>
                <a:cs typeface="Arial" pitchFamily="34" charset="0"/>
              </a:rPr>
              <a:t>Prognostic Signs</a:t>
            </a:r>
          </a:p>
        </p:txBody>
      </p:sp>
      <p:pic>
        <p:nvPicPr>
          <p:cNvPr id="23556" name="Picture 4" descr="Sbdjectd"/>
          <p:cNvPicPr>
            <a:picLocks noChangeAspect="1" noChangeArrowheads="1"/>
          </p:cNvPicPr>
          <p:nvPr/>
        </p:nvPicPr>
        <p:blipFill>
          <a:blip r:embed="rId3" cstate="print"/>
          <a:srcRect/>
          <a:stretch>
            <a:fillRect/>
          </a:stretch>
        </p:blipFill>
        <p:spPr bwMode="auto">
          <a:xfrm>
            <a:off x="1016000" y="2286000"/>
            <a:ext cx="2514600" cy="4114800"/>
          </a:xfrm>
          <a:prstGeom prst="rect">
            <a:avLst/>
          </a:prstGeom>
          <a:ln w="57150">
            <a:noFill/>
            <a:miter lim="800000"/>
            <a:headEnd/>
            <a:tailEnd/>
          </a:ln>
          <a:effectLst>
            <a:outerShdw blurRad="50800" dist="38100" dir="2700000" algn="tl" rotWithShape="0">
              <a:prstClr val="black">
                <a:alpha val="40000"/>
              </a:prstClr>
            </a:outerShdw>
          </a:effectLst>
          <a:extLst/>
        </p:spPr>
      </p:pic>
      <p:sp>
        <p:nvSpPr>
          <p:cNvPr id="5" name="4 Dikdörtgen"/>
          <p:cNvSpPr/>
          <p:nvPr/>
        </p:nvSpPr>
        <p:spPr>
          <a:xfrm>
            <a:off x="3556000" y="1981201"/>
            <a:ext cx="8229600" cy="3748719"/>
          </a:xfrm>
          <a:prstGeom prst="rect">
            <a:avLst/>
          </a:prstGeom>
        </p:spPr>
        <p:txBody>
          <a:bodyPr wrap="square">
            <a:spAutoFit/>
          </a:bodyPr>
          <a:lstStyle/>
          <a:p>
            <a:pPr lvl="1" indent="-457200">
              <a:lnSpc>
                <a:spcPct val="200000"/>
              </a:lnSpc>
              <a:spcBef>
                <a:spcPct val="20000"/>
              </a:spcBef>
              <a:buClr>
                <a:schemeClr val="tx2">
                  <a:lumMod val="50000"/>
                </a:schemeClr>
              </a:buClr>
              <a:buSzPct val="70000"/>
              <a:buFont typeface="Arial" pitchFamily="34" charset="0"/>
              <a:buChar char="•"/>
              <a:defRPr/>
            </a:pPr>
            <a:r>
              <a:rPr lang="en-US" sz="2200" dirty="0" smtClean="0">
                <a:solidFill>
                  <a:srgbClr val="10253F"/>
                </a:solidFill>
                <a:latin typeface="+mj-lt"/>
                <a:cs typeface="Arial" pitchFamily="34" charset="0"/>
              </a:rPr>
              <a:t>Persistent severe thrombocytopenia</a:t>
            </a:r>
          </a:p>
          <a:p>
            <a:pPr lvl="1" indent="-457200">
              <a:lnSpc>
                <a:spcPct val="200000"/>
              </a:lnSpc>
              <a:spcBef>
                <a:spcPct val="20000"/>
              </a:spcBef>
              <a:buClr>
                <a:schemeClr val="tx2">
                  <a:lumMod val="50000"/>
                </a:schemeClr>
              </a:buClr>
              <a:buSzPct val="70000"/>
              <a:buFont typeface="Arial" pitchFamily="34" charset="0"/>
              <a:buChar char="•"/>
              <a:defRPr/>
            </a:pPr>
            <a:r>
              <a:rPr lang="en-US" sz="2200" dirty="0" err="1" smtClean="0">
                <a:solidFill>
                  <a:srgbClr val="10253F"/>
                </a:solidFill>
                <a:latin typeface="+mj-lt"/>
                <a:cs typeface="Arial" pitchFamily="34" charset="0"/>
              </a:rPr>
              <a:t>Lichenoid</a:t>
            </a:r>
            <a:r>
              <a:rPr lang="en-US" sz="2200" dirty="0" smtClean="0">
                <a:solidFill>
                  <a:srgbClr val="10253F"/>
                </a:solidFill>
                <a:latin typeface="+mj-lt"/>
                <a:cs typeface="Arial" pitchFamily="34" charset="0"/>
              </a:rPr>
              <a:t> changes on </a:t>
            </a:r>
            <a:r>
              <a:rPr lang="tr-TR" sz="2200" dirty="0" smtClean="0">
                <a:solidFill>
                  <a:srgbClr val="10253F"/>
                </a:solidFill>
                <a:latin typeface="+mj-lt"/>
                <a:cs typeface="Arial" pitchFamily="34" charset="0"/>
              </a:rPr>
              <a:t> </a:t>
            </a:r>
            <a:r>
              <a:rPr lang="en-US" sz="2200" dirty="0" smtClean="0">
                <a:solidFill>
                  <a:srgbClr val="10253F"/>
                </a:solidFill>
                <a:latin typeface="+mj-lt"/>
                <a:cs typeface="Arial" pitchFamily="34" charset="0"/>
              </a:rPr>
              <a:t>skin histology</a:t>
            </a:r>
          </a:p>
          <a:p>
            <a:pPr lvl="1" indent="-457200">
              <a:lnSpc>
                <a:spcPct val="200000"/>
              </a:lnSpc>
              <a:spcBef>
                <a:spcPct val="20000"/>
              </a:spcBef>
              <a:buClr>
                <a:schemeClr val="tx2">
                  <a:lumMod val="50000"/>
                </a:schemeClr>
              </a:buClr>
              <a:buSzPct val="70000"/>
              <a:buFont typeface="Arial" pitchFamily="34" charset="0"/>
              <a:buChar char="•"/>
              <a:defRPr/>
            </a:pPr>
            <a:r>
              <a:rPr lang="en-US" sz="2200" dirty="0" smtClean="0">
                <a:solidFill>
                  <a:srgbClr val="10253F"/>
                </a:solidFill>
                <a:latin typeface="+mj-lt"/>
                <a:cs typeface="Arial" pitchFamily="34" charset="0"/>
              </a:rPr>
              <a:t>Serum </a:t>
            </a:r>
            <a:r>
              <a:rPr lang="en-US" sz="2200" dirty="0" err="1" smtClean="0">
                <a:solidFill>
                  <a:srgbClr val="10253F"/>
                </a:solidFill>
                <a:latin typeface="+mj-lt"/>
                <a:cs typeface="Arial" pitchFamily="34" charset="0"/>
              </a:rPr>
              <a:t>bilirubin</a:t>
            </a:r>
            <a:r>
              <a:rPr lang="en-US" sz="2200" dirty="0" smtClean="0">
                <a:solidFill>
                  <a:srgbClr val="10253F"/>
                </a:solidFill>
                <a:latin typeface="+mj-lt"/>
                <a:cs typeface="Arial" pitchFamily="34" charset="0"/>
              </a:rPr>
              <a:t> &gt;1.2 </a:t>
            </a:r>
            <a:r>
              <a:rPr lang="en-US" sz="2200" dirty="0" smtClean="0">
                <a:solidFill>
                  <a:srgbClr val="10253F"/>
                </a:solidFill>
                <a:latin typeface="+mj-lt"/>
              </a:rPr>
              <a:t>mg/dl</a:t>
            </a:r>
            <a:endParaRPr lang="en-US" sz="2200" dirty="0" smtClean="0">
              <a:solidFill>
                <a:srgbClr val="10253F"/>
              </a:solidFill>
              <a:latin typeface="+mj-lt"/>
              <a:cs typeface="Arial" pitchFamily="34" charset="0"/>
            </a:endParaRPr>
          </a:p>
          <a:p>
            <a:pPr lvl="1" indent="-457200">
              <a:lnSpc>
                <a:spcPct val="200000"/>
              </a:lnSpc>
              <a:spcBef>
                <a:spcPct val="20000"/>
              </a:spcBef>
              <a:buClr>
                <a:schemeClr val="tx2">
                  <a:lumMod val="50000"/>
                </a:schemeClr>
              </a:buClr>
              <a:buSzPct val="70000"/>
              <a:buFont typeface="Arial" pitchFamily="34" charset="0"/>
              <a:buChar char="•"/>
              <a:defRPr/>
            </a:pPr>
            <a:r>
              <a:rPr lang="en-US" sz="2200" dirty="0" smtClean="0">
                <a:solidFill>
                  <a:srgbClr val="10253F"/>
                </a:solidFill>
                <a:latin typeface="+mj-lt"/>
                <a:cs typeface="Arial" pitchFamily="34" charset="0"/>
              </a:rPr>
              <a:t>Progressive onset from acute to chronic </a:t>
            </a:r>
          </a:p>
          <a:p>
            <a:pPr lvl="1" indent="-457200">
              <a:lnSpc>
                <a:spcPct val="200000"/>
              </a:lnSpc>
              <a:spcBef>
                <a:spcPct val="20000"/>
              </a:spcBef>
              <a:buClr>
                <a:schemeClr val="tx2">
                  <a:lumMod val="50000"/>
                </a:schemeClr>
              </a:buClr>
              <a:buSzPct val="70000"/>
              <a:buFont typeface="Arial" pitchFamily="34" charset="0"/>
              <a:buChar char="•"/>
              <a:defRPr/>
            </a:pPr>
            <a:r>
              <a:rPr lang="en-US" sz="2200" dirty="0" err="1" smtClean="0">
                <a:solidFill>
                  <a:srgbClr val="10253F"/>
                </a:solidFill>
                <a:latin typeface="+mj-lt"/>
                <a:cs typeface="Arial" pitchFamily="34" charset="0"/>
              </a:rPr>
              <a:t>Karnofsky</a:t>
            </a:r>
            <a:r>
              <a:rPr lang="en-US" sz="2200" dirty="0" smtClean="0">
                <a:solidFill>
                  <a:srgbClr val="10253F"/>
                </a:solidFill>
                <a:latin typeface="+mj-lt"/>
                <a:cs typeface="Arial" pitchFamily="34" charset="0"/>
              </a:rPr>
              <a:t> performance &lt;70%</a:t>
            </a:r>
            <a:endParaRPr lang="tr-TR" sz="2200" dirty="0" smtClean="0">
              <a:solidFill>
                <a:srgbClr val="10253F"/>
              </a:solidFill>
              <a:latin typeface="+mj-lt"/>
              <a:cs typeface="Arial" pitchFamily="34" charset="0"/>
            </a:endParaRPr>
          </a:p>
        </p:txBody>
      </p:sp>
      <p:sp>
        <p:nvSpPr>
          <p:cNvPr id="6" name="5 Dikdörtgen"/>
          <p:cNvSpPr/>
          <p:nvPr/>
        </p:nvSpPr>
        <p:spPr>
          <a:xfrm>
            <a:off x="2946400" y="5943600"/>
            <a:ext cx="8737600" cy="553998"/>
          </a:xfrm>
          <a:prstGeom prst="rect">
            <a:avLst/>
          </a:prstGeom>
        </p:spPr>
        <p:txBody>
          <a:bodyPr wrap="square">
            <a:spAutoFit/>
          </a:bodyPr>
          <a:lstStyle/>
          <a:p>
            <a:pPr marL="355600" indent="-342900">
              <a:lnSpc>
                <a:spcPct val="150000"/>
              </a:lnSpc>
              <a:spcBef>
                <a:spcPts val="320"/>
              </a:spcBef>
              <a:buChar char="•"/>
              <a:tabLst>
                <a:tab pos="354965" algn="l"/>
                <a:tab pos="355600" algn="l"/>
              </a:tabLst>
            </a:pPr>
            <a:r>
              <a:rPr lang="en-US" sz="2000" spc="-5" dirty="0" smtClean="0">
                <a:latin typeface="+mj-lt"/>
                <a:cs typeface="Arial"/>
              </a:rPr>
              <a:t>15% </a:t>
            </a:r>
            <a:r>
              <a:rPr lang="en-US" sz="2000" dirty="0" smtClean="0">
                <a:latin typeface="+mj-lt"/>
                <a:cs typeface="Arial"/>
              </a:rPr>
              <a:t>still </a:t>
            </a:r>
            <a:r>
              <a:rPr lang="en-US" sz="2000" spc="-5" dirty="0" smtClean="0">
                <a:latin typeface="+mj-lt"/>
                <a:cs typeface="Arial"/>
              </a:rPr>
              <a:t>require </a:t>
            </a:r>
            <a:r>
              <a:rPr lang="en-US" sz="2000" dirty="0" smtClean="0">
                <a:latin typeface="+mj-lt"/>
                <a:cs typeface="Arial"/>
              </a:rPr>
              <a:t>therapy </a:t>
            </a:r>
            <a:r>
              <a:rPr lang="en-US" sz="2000" spc="-5" dirty="0" smtClean="0">
                <a:latin typeface="+mj-lt"/>
                <a:cs typeface="Arial"/>
              </a:rPr>
              <a:t>7+ </a:t>
            </a:r>
            <a:r>
              <a:rPr lang="en-US" sz="2000" dirty="0" smtClean="0">
                <a:latin typeface="+mj-lt"/>
                <a:cs typeface="Arial"/>
              </a:rPr>
              <a:t>years after</a:t>
            </a:r>
            <a:r>
              <a:rPr lang="en-US" sz="2000" spc="-25" dirty="0" smtClean="0">
                <a:latin typeface="+mj-lt"/>
                <a:cs typeface="Arial"/>
              </a:rPr>
              <a:t> </a:t>
            </a:r>
            <a:r>
              <a:rPr lang="en-US" sz="2000" dirty="0" smtClean="0">
                <a:latin typeface="+mj-lt"/>
                <a:cs typeface="Arial"/>
              </a:rPr>
              <a:t>diagnosis</a:t>
            </a:r>
            <a:endParaRPr lang="en-US" sz="2000" dirty="0">
              <a:latin typeface="+mj-lt"/>
              <a:cs typeface="Arial"/>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title"/>
          </p:nvPr>
        </p:nvSpPr>
        <p:spPr>
          <a:xfrm>
            <a:off x="609600" y="685800"/>
            <a:ext cx="11582400" cy="1066800"/>
          </a:xfrm>
          <a:extLst/>
        </p:spPr>
        <p:txBody>
          <a:bodyPr>
            <a:normAutofit/>
          </a:bodyPr>
          <a:lstStyle/>
          <a:p>
            <a:pPr>
              <a:defRPr/>
            </a:pPr>
            <a:r>
              <a:rPr lang="tr-TR" sz="3200" b="1" dirty="0" smtClean="0">
                <a:solidFill>
                  <a:srgbClr val="FF0000"/>
                </a:solidFill>
              </a:rPr>
              <a:t>H</a:t>
            </a:r>
            <a:r>
              <a:rPr lang="en-US" sz="3200" b="1" dirty="0" err="1" smtClean="0">
                <a:solidFill>
                  <a:srgbClr val="FF0000"/>
                </a:solidFill>
              </a:rPr>
              <a:t>ematopoietic</a:t>
            </a:r>
            <a:r>
              <a:rPr lang="en-US" sz="3200" b="1" dirty="0" smtClean="0">
                <a:solidFill>
                  <a:srgbClr val="FF0000"/>
                </a:solidFill>
              </a:rPr>
              <a:t> and</a:t>
            </a:r>
            <a:r>
              <a:rPr lang="tr-TR" sz="3200" b="1" dirty="0" smtClean="0">
                <a:solidFill>
                  <a:srgbClr val="FF0000"/>
                </a:solidFill>
              </a:rPr>
              <a:t> </a:t>
            </a:r>
            <a:r>
              <a:rPr lang="en-US" sz="3200" b="1" dirty="0" smtClean="0">
                <a:solidFill>
                  <a:srgbClr val="FF0000"/>
                </a:solidFill>
                <a:cs typeface="Arial" charset="0"/>
              </a:rPr>
              <a:t>Immune System:</a:t>
            </a:r>
          </a:p>
        </p:txBody>
      </p:sp>
      <p:sp>
        <p:nvSpPr>
          <p:cNvPr id="71683" name="Rectangle 6"/>
          <p:cNvSpPr>
            <a:spLocks noGrp="1" noChangeArrowheads="1"/>
          </p:cNvSpPr>
          <p:nvPr>
            <p:ph idx="4294967295"/>
          </p:nvPr>
        </p:nvSpPr>
        <p:spPr>
          <a:xfrm>
            <a:off x="914400" y="2895600"/>
            <a:ext cx="10972800" cy="2590800"/>
          </a:xfrm>
          <a:prstGeom prst="rect">
            <a:avLst/>
          </a:prstGeom>
        </p:spPr>
        <p:txBody>
          <a:bodyPr>
            <a:normAutofit/>
          </a:bodyPr>
          <a:lstStyle/>
          <a:p>
            <a:pPr>
              <a:lnSpc>
                <a:spcPct val="150000"/>
              </a:lnSpc>
            </a:pPr>
            <a:r>
              <a:rPr lang="tr-TR" sz="1800" dirty="0" smtClean="0">
                <a:solidFill>
                  <a:srgbClr val="FF0000"/>
                </a:solidFill>
                <a:latin typeface="Arial Rounded MT Bold" pitchFamily="34" charset="0"/>
              </a:rPr>
              <a:t>T</a:t>
            </a:r>
            <a:r>
              <a:rPr lang="en-US" sz="1800" dirty="0" err="1" smtClean="0">
                <a:solidFill>
                  <a:srgbClr val="FF0000"/>
                </a:solidFill>
                <a:latin typeface="Arial Rounded MT Bold" pitchFamily="34" charset="0"/>
              </a:rPr>
              <a:t>hrombocytopenia</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E</a:t>
            </a:r>
            <a:r>
              <a:rPr lang="en-US" sz="1800" dirty="0" err="1" smtClean="0">
                <a:solidFill>
                  <a:srgbClr val="FF0000"/>
                </a:solidFill>
                <a:latin typeface="Arial Rounded MT Bold" pitchFamily="34" charset="0"/>
              </a:rPr>
              <a:t>osinophilia</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L</a:t>
            </a:r>
            <a:r>
              <a:rPr lang="en-US" sz="1800" dirty="0" err="1" smtClean="0">
                <a:solidFill>
                  <a:srgbClr val="FF0000"/>
                </a:solidFill>
                <a:latin typeface="Arial Rounded MT Bold" pitchFamily="34" charset="0"/>
              </a:rPr>
              <a:t>ymphopenia</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H</a:t>
            </a:r>
            <a:r>
              <a:rPr lang="en-US" sz="1800" dirty="0" err="1" smtClean="0">
                <a:solidFill>
                  <a:srgbClr val="FF0000"/>
                </a:solidFill>
                <a:latin typeface="Arial Rounded MT Bold" pitchFamily="34" charset="0"/>
              </a:rPr>
              <a:t>ypo</a:t>
            </a:r>
            <a:r>
              <a:rPr lang="en-US" sz="1800" dirty="0" smtClean="0">
                <a:solidFill>
                  <a:srgbClr val="FF0000"/>
                </a:solidFill>
                <a:latin typeface="Arial Rounded MT Bold" pitchFamily="34" charset="0"/>
              </a:rPr>
              <a:t>/</a:t>
            </a:r>
            <a:r>
              <a:rPr lang="en-US" sz="1800" dirty="0" err="1" smtClean="0">
                <a:solidFill>
                  <a:srgbClr val="FF0000"/>
                </a:solidFill>
                <a:latin typeface="Arial Rounded MT Bold" pitchFamily="34" charset="0"/>
              </a:rPr>
              <a:t>hypergammaglobulinemia</a:t>
            </a:r>
            <a:r>
              <a:rPr lang="en-US" sz="1800" dirty="0" smtClean="0">
                <a:solidFill>
                  <a:srgbClr val="FF0000"/>
                </a:solidFill>
                <a:latin typeface="Arial Rounded MT Bold" pitchFamily="34" charset="0"/>
              </a:rPr>
              <a:t>, and</a:t>
            </a:r>
            <a:endParaRPr lang="tr-TR" sz="1800" dirty="0" smtClean="0">
              <a:solidFill>
                <a:srgbClr val="FF0000"/>
              </a:solidFill>
              <a:latin typeface="Arial Rounded MT Bold" pitchFamily="34" charset="0"/>
            </a:endParaRPr>
          </a:p>
          <a:p>
            <a:pPr>
              <a:lnSpc>
                <a:spcPct val="150000"/>
              </a:lnSpc>
            </a:pPr>
            <a:r>
              <a:rPr lang="tr-TR" sz="1800" dirty="0" smtClean="0">
                <a:solidFill>
                  <a:srgbClr val="FF0000"/>
                </a:solidFill>
                <a:latin typeface="Arial Rounded MT Bold" pitchFamily="34" charset="0"/>
              </a:rPr>
              <a:t>A</a:t>
            </a:r>
            <a:r>
              <a:rPr lang="en-US" sz="1800" dirty="0" err="1" smtClean="0">
                <a:solidFill>
                  <a:srgbClr val="FF0000"/>
                </a:solidFill>
                <a:latin typeface="Arial Rounded MT Bold" pitchFamily="34" charset="0"/>
              </a:rPr>
              <a:t>utoantibodies</a:t>
            </a:r>
            <a:r>
              <a:rPr lang="en-US" sz="1800" dirty="0" smtClean="0">
                <a:solidFill>
                  <a:srgbClr val="FF0000"/>
                </a:solidFill>
                <a:latin typeface="Arial Rounded MT Bold" pitchFamily="34" charset="0"/>
              </a:rPr>
              <a:t>. </a:t>
            </a:r>
            <a:endParaRPr lang="tr-TR" sz="1800" dirty="0" smtClean="0">
              <a:solidFill>
                <a:srgbClr val="FF0000"/>
              </a:solidFill>
              <a:latin typeface="Arial Rounded MT Bold" pitchFamily="34" charset="0"/>
            </a:endParaRPr>
          </a:p>
        </p:txBody>
      </p:sp>
      <p:sp>
        <p:nvSpPr>
          <p:cNvPr id="5" name="4 Dikdörtgen"/>
          <p:cNvSpPr/>
          <p:nvPr/>
        </p:nvSpPr>
        <p:spPr>
          <a:xfrm>
            <a:off x="711200" y="1600200"/>
            <a:ext cx="11277600" cy="923330"/>
          </a:xfrm>
          <a:prstGeom prst="rect">
            <a:avLst/>
          </a:prstGeom>
        </p:spPr>
        <p:txBody>
          <a:bodyPr wrap="square">
            <a:spAutoFit/>
          </a:bodyPr>
          <a:lstStyle/>
          <a:p>
            <a:pPr>
              <a:lnSpc>
                <a:spcPct val="150000"/>
              </a:lnSpc>
            </a:pPr>
            <a:r>
              <a:rPr lang="en-US" dirty="0" smtClean="0">
                <a:latin typeface="+mj-lt"/>
              </a:rPr>
              <a:t>Although not diagnostic, patients with chronic GVHD commonly have laboratory abnormalities reflecting changes in the hematopoietic and immune systems. These findings include </a:t>
            </a:r>
            <a:endParaRPr lang="tr-TR" dirty="0" smtClean="0">
              <a:latin typeface="+mj-lt"/>
            </a:endParaRPr>
          </a:p>
        </p:txBody>
      </p:sp>
      <p:sp>
        <p:nvSpPr>
          <p:cNvPr id="6" name="5 Dikdörtgen"/>
          <p:cNvSpPr/>
          <p:nvPr/>
        </p:nvSpPr>
        <p:spPr>
          <a:xfrm>
            <a:off x="508000" y="5181600"/>
            <a:ext cx="11379200" cy="923330"/>
          </a:xfrm>
          <a:prstGeom prst="rect">
            <a:avLst/>
          </a:prstGeom>
        </p:spPr>
        <p:txBody>
          <a:bodyPr wrap="square">
            <a:spAutoFit/>
          </a:bodyPr>
          <a:lstStyle/>
          <a:p>
            <a:pPr>
              <a:lnSpc>
                <a:spcPct val="150000"/>
              </a:lnSpc>
            </a:pPr>
            <a:r>
              <a:rPr lang="en-US" dirty="0" smtClean="0"/>
              <a:t>While the etiology of these findings is not entirely clear, </a:t>
            </a:r>
            <a:r>
              <a:rPr lang="en-US" dirty="0" err="1" smtClean="0"/>
              <a:t>myelosuppression</a:t>
            </a:r>
            <a:r>
              <a:rPr lang="en-US" dirty="0" smtClean="0"/>
              <a:t> in patients with GVHD appears to be at least partially related to damage of the bone marrow niche by infiltrative T cells from the graft .</a:t>
            </a:r>
            <a:endParaRPr lang="en-US" dirty="0" smtClean="0">
              <a:cs typeface="Arial" charset="0"/>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title"/>
          </p:nvPr>
        </p:nvSpPr>
        <p:spPr>
          <a:xfrm>
            <a:off x="609600" y="685800"/>
            <a:ext cx="11582400" cy="1066800"/>
          </a:xfrm>
          <a:extLst/>
        </p:spPr>
        <p:txBody>
          <a:bodyPr>
            <a:normAutofit/>
          </a:bodyPr>
          <a:lstStyle/>
          <a:p>
            <a:pPr eaLnBrk="1" hangingPunct="1">
              <a:defRPr/>
            </a:pPr>
            <a:r>
              <a:rPr lang="en-US" b="1" dirty="0" smtClean="0">
                <a:solidFill>
                  <a:srgbClr val="FF0000"/>
                </a:solidFill>
                <a:cs typeface="Arial" charset="0"/>
              </a:rPr>
              <a:t>Immune System:</a:t>
            </a:r>
          </a:p>
        </p:txBody>
      </p:sp>
      <p:sp>
        <p:nvSpPr>
          <p:cNvPr id="71683" name="Rectangle 6"/>
          <p:cNvSpPr>
            <a:spLocks noGrp="1" noChangeArrowheads="1"/>
          </p:cNvSpPr>
          <p:nvPr>
            <p:ph idx="4294967295"/>
          </p:nvPr>
        </p:nvSpPr>
        <p:spPr>
          <a:xfrm>
            <a:off x="812800" y="1752600"/>
            <a:ext cx="10972800" cy="4325112"/>
          </a:xfrm>
          <a:prstGeom prst="rect">
            <a:avLst/>
          </a:prstGeom>
        </p:spPr>
        <p:txBody>
          <a:bodyPr>
            <a:normAutofit/>
          </a:bodyPr>
          <a:lstStyle/>
          <a:p>
            <a:pPr eaLnBrk="1" hangingPunct="1">
              <a:lnSpc>
                <a:spcPct val="150000"/>
              </a:lnSpc>
              <a:buNone/>
            </a:pPr>
            <a:r>
              <a:rPr lang="tr-TR" sz="2400" dirty="0" smtClean="0">
                <a:latin typeface="+mj-lt"/>
                <a:cs typeface="Arial" charset="0"/>
              </a:rPr>
              <a:t>Chronic </a:t>
            </a:r>
            <a:r>
              <a:rPr lang="en-US" sz="2400" dirty="0" smtClean="0">
                <a:latin typeface="+mj-lt"/>
                <a:cs typeface="Arial" charset="0"/>
              </a:rPr>
              <a:t>GVHD is immunosuppressive, and cGVHD </a:t>
            </a:r>
            <a:endParaRPr lang="tr-TR" sz="2400" dirty="0" smtClean="0">
              <a:latin typeface="+mj-lt"/>
              <a:cs typeface="Arial" charset="0"/>
            </a:endParaRPr>
          </a:p>
          <a:p>
            <a:pPr eaLnBrk="1" hangingPunct="1">
              <a:lnSpc>
                <a:spcPct val="150000"/>
              </a:lnSpc>
              <a:buNone/>
            </a:pPr>
            <a:r>
              <a:rPr lang="en-US" sz="2400" dirty="0" smtClean="0">
                <a:latin typeface="+mj-lt"/>
                <a:cs typeface="Arial" charset="0"/>
              </a:rPr>
              <a:t>treatment is further immunosuppressive, resulting in</a:t>
            </a:r>
          </a:p>
          <a:p>
            <a:pPr lvl="1" eaLnBrk="1" hangingPunct="1">
              <a:lnSpc>
                <a:spcPct val="200000"/>
              </a:lnSpc>
            </a:pPr>
            <a:r>
              <a:rPr lang="en-US" sz="2400" dirty="0" smtClean="0">
                <a:solidFill>
                  <a:srgbClr val="FF0000"/>
                </a:solidFill>
                <a:latin typeface="+mj-lt"/>
                <a:cs typeface="Arial" charset="0"/>
              </a:rPr>
              <a:t>Functional </a:t>
            </a:r>
            <a:r>
              <a:rPr lang="en-US" sz="2400" dirty="0" err="1" smtClean="0">
                <a:solidFill>
                  <a:srgbClr val="FF0000"/>
                </a:solidFill>
                <a:latin typeface="+mj-lt"/>
                <a:cs typeface="Arial" charset="0"/>
              </a:rPr>
              <a:t>asplenia</a:t>
            </a:r>
            <a:r>
              <a:rPr lang="en-US" sz="2400" dirty="0" smtClean="0">
                <a:solidFill>
                  <a:srgbClr val="FF0000"/>
                </a:solidFill>
                <a:latin typeface="+mj-lt"/>
                <a:cs typeface="Arial" charset="0"/>
              </a:rPr>
              <a:t> </a:t>
            </a:r>
          </a:p>
          <a:p>
            <a:pPr lvl="1" eaLnBrk="1" hangingPunct="1">
              <a:lnSpc>
                <a:spcPct val="200000"/>
              </a:lnSpc>
            </a:pPr>
            <a:r>
              <a:rPr lang="en-US" sz="2400" dirty="0" smtClean="0">
                <a:solidFill>
                  <a:srgbClr val="FF0000"/>
                </a:solidFill>
                <a:latin typeface="+mj-lt"/>
                <a:cs typeface="Arial" charset="0"/>
              </a:rPr>
              <a:t>Variable immunoglobulin G (IgG) levels</a:t>
            </a:r>
          </a:p>
          <a:p>
            <a:pPr lvl="1" eaLnBrk="1" hangingPunct="1">
              <a:lnSpc>
                <a:spcPct val="200000"/>
              </a:lnSpc>
            </a:pPr>
            <a:r>
              <a:rPr lang="en-US" sz="2400" dirty="0" smtClean="0">
                <a:solidFill>
                  <a:srgbClr val="FF0000"/>
                </a:solidFill>
                <a:latin typeface="+mj-lt"/>
                <a:cs typeface="Arial" charset="0"/>
              </a:rPr>
              <a:t>Opportunistic infections</a:t>
            </a:r>
          </a:p>
          <a:p>
            <a:pPr lvl="1" eaLnBrk="1" hangingPunct="1">
              <a:lnSpc>
                <a:spcPct val="200000"/>
              </a:lnSpc>
            </a:pPr>
            <a:r>
              <a:rPr lang="en-US" sz="2400" dirty="0" err="1" smtClean="0">
                <a:solidFill>
                  <a:srgbClr val="FF0000"/>
                </a:solidFill>
                <a:latin typeface="+mj-lt"/>
                <a:cs typeface="Arial" charset="0"/>
              </a:rPr>
              <a:t>Cytopenia</a:t>
            </a:r>
            <a:r>
              <a:rPr lang="en-US" sz="2400" dirty="0" smtClean="0">
                <a:solidFill>
                  <a:srgbClr val="FF0000"/>
                </a:solidFill>
                <a:latin typeface="+mj-lt"/>
                <a:cs typeface="Arial" charset="0"/>
              </a:rPr>
              <a:t> (thrombocytopenia)</a:t>
            </a:r>
          </a:p>
          <a:p>
            <a:pPr eaLnBrk="1" hangingPunct="1">
              <a:lnSpc>
                <a:spcPct val="150000"/>
              </a:lnSpc>
            </a:pPr>
            <a:endParaRPr lang="en-US" sz="2400" dirty="0" smtClean="0">
              <a:latin typeface="+mj-lt"/>
              <a:cs typeface="Arial" charset="0"/>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9" name="1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object 3"/>
          <p:cNvSpPr txBox="1"/>
          <p:nvPr/>
        </p:nvSpPr>
        <p:spPr>
          <a:xfrm>
            <a:off x="609600" y="1761480"/>
            <a:ext cx="11176000" cy="4488408"/>
          </a:xfrm>
          <a:prstGeom prst="rect">
            <a:avLst/>
          </a:prstGeom>
        </p:spPr>
        <p:txBody>
          <a:bodyPr vert="horz" wrap="square" lIns="0" tIns="0" rIns="0" bIns="0" rtlCol="0">
            <a:spAutoFit/>
          </a:bodyPr>
          <a:lstStyle/>
          <a:p>
            <a:pPr marL="355600" marR="311150" indent="-342900">
              <a:lnSpc>
                <a:spcPct val="150000"/>
              </a:lnSpc>
              <a:buClr>
                <a:srgbClr val="C00000"/>
              </a:buClr>
              <a:buChar char="•"/>
              <a:tabLst>
                <a:tab pos="354965" algn="l"/>
                <a:tab pos="355600" algn="l"/>
              </a:tabLst>
            </a:pPr>
            <a:r>
              <a:rPr sz="2000" spc="-5" dirty="0">
                <a:latin typeface="+mj-lt"/>
                <a:cs typeface="Arial"/>
              </a:rPr>
              <a:t>Increased risk </a:t>
            </a:r>
            <a:r>
              <a:rPr sz="2000" dirty="0">
                <a:latin typeface="+mj-lt"/>
                <a:cs typeface="Arial"/>
              </a:rPr>
              <a:t>for </a:t>
            </a:r>
            <a:r>
              <a:rPr sz="2000" spc="-5" dirty="0">
                <a:latin typeface="+mj-lt"/>
                <a:cs typeface="Arial"/>
              </a:rPr>
              <a:t>infections in patients with delayed  immune reconstitution </a:t>
            </a:r>
            <a:r>
              <a:rPr sz="2000" dirty="0">
                <a:latin typeface="+mj-lt"/>
                <a:cs typeface="Arial"/>
              </a:rPr>
              <a:t>(e.g., </a:t>
            </a:r>
            <a:r>
              <a:rPr sz="2000" spc="-5" dirty="0">
                <a:latin typeface="+mj-lt"/>
                <a:cs typeface="Arial"/>
              </a:rPr>
              <a:t>chronic GVHD, prolonged  steroid</a:t>
            </a:r>
            <a:r>
              <a:rPr sz="2000" spc="-60" dirty="0">
                <a:latin typeface="+mj-lt"/>
                <a:cs typeface="Arial"/>
              </a:rPr>
              <a:t> </a:t>
            </a:r>
            <a:r>
              <a:rPr sz="2000" spc="-5" dirty="0">
                <a:latin typeface="+mj-lt"/>
                <a:cs typeface="Arial"/>
              </a:rPr>
              <a:t>exposure)</a:t>
            </a:r>
            <a:endParaRPr sz="2000" dirty="0">
              <a:latin typeface="+mj-lt"/>
              <a:cs typeface="Arial"/>
            </a:endParaRPr>
          </a:p>
          <a:p>
            <a:pPr marL="756285" lvl="1" indent="-286385">
              <a:lnSpc>
                <a:spcPct val="250000"/>
              </a:lnSpc>
              <a:spcBef>
                <a:spcPts val="525"/>
              </a:spcBef>
              <a:buClr>
                <a:srgbClr val="C00000"/>
              </a:buClr>
              <a:buChar char="–"/>
              <a:tabLst>
                <a:tab pos="756285" algn="l"/>
                <a:tab pos="756920" algn="l"/>
              </a:tabLst>
            </a:pPr>
            <a:r>
              <a:rPr sz="2000" b="1" spc="-5" dirty="0">
                <a:solidFill>
                  <a:srgbClr val="FF0000"/>
                </a:solidFill>
                <a:latin typeface="+mj-lt"/>
                <a:cs typeface="Arial"/>
              </a:rPr>
              <a:t>Encapsulated</a:t>
            </a:r>
            <a:r>
              <a:rPr sz="2000" b="1" spc="-35" dirty="0">
                <a:solidFill>
                  <a:srgbClr val="FF0000"/>
                </a:solidFill>
                <a:latin typeface="+mj-lt"/>
                <a:cs typeface="Arial"/>
              </a:rPr>
              <a:t> </a:t>
            </a:r>
            <a:r>
              <a:rPr sz="2000" b="1" spc="-5" dirty="0" smtClean="0">
                <a:solidFill>
                  <a:srgbClr val="FF0000"/>
                </a:solidFill>
                <a:latin typeface="+mj-lt"/>
                <a:cs typeface="Arial"/>
              </a:rPr>
              <a:t>bacteria</a:t>
            </a:r>
            <a:endParaRPr sz="2000" b="1" dirty="0">
              <a:solidFill>
                <a:srgbClr val="FF0000"/>
              </a:solidFill>
              <a:latin typeface="+mj-lt"/>
              <a:cs typeface="Arial"/>
            </a:endParaRPr>
          </a:p>
          <a:p>
            <a:pPr marL="756285" lvl="1" indent="-286385">
              <a:lnSpc>
                <a:spcPct val="150000"/>
              </a:lnSpc>
              <a:spcBef>
                <a:spcPts val="530"/>
              </a:spcBef>
              <a:buClr>
                <a:srgbClr val="C00000"/>
              </a:buClr>
              <a:buChar char="–"/>
              <a:tabLst>
                <a:tab pos="756285" algn="l"/>
                <a:tab pos="756920" algn="l"/>
              </a:tabLst>
            </a:pPr>
            <a:r>
              <a:rPr sz="2000" b="1" spc="-5" dirty="0">
                <a:solidFill>
                  <a:srgbClr val="FF0000"/>
                </a:solidFill>
                <a:latin typeface="+mj-lt"/>
                <a:cs typeface="Arial"/>
              </a:rPr>
              <a:t>CMV,</a:t>
            </a:r>
            <a:r>
              <a:rPr sz="2000" b="1" spc="-90" dirty="0">
                <a:solidFill>
                  <a:srgbClr val="FF0000"/>
                </a:solidFill>
                <a:latin typeface="+mj-lt"/>
                <a:cs typeface="Arial"/>
              </a:rPr>
              <a:t> </a:t>
            </a:r>
            <a:r>
              <a:rPr sz="2000" b="1" spc="-5" dirty="0">
                <a:solidFill>
                  <a:srgbClr val="FF0000"/>
                </a:solidFill>
                <a:latin typeface="+mj-lt"/>
                <a:cs typeface="Arial"/>
              </a:rPr>
              <a:t>VZV</a:t>
            </a:r>
            <a:endParaRPr sz="2000" b="1" dirty="0">
              <a:solidFill>
                <a:srgbClr val="FF0000"/>
              </a:solidFill>
              <a:latin typeface="+mj-lt"/>
              <a:cs typeface="Arial"/>
            </a:endParaRPr>
          </a:p>
          <a:p>
            <a:pPr marL="756285" lvl="1" indent="-286385">
              <a:lnSpc>
                <a:spcPct val="150000"/>
              </a:lnSpc>
              <a:spcBef>
                <a:spcPts val="525"/>
              </a:spcBef>
              <a:buClr>
                <a:srgbClr val="C00000"/>
              </a:buClr>
              <a:buChar char="–"/>
              <a:tabLst>
                <a:tab pos="756285" algn="l"/>
                <a:tab pos="756920" algn="l"/>
              </a:tabLst>
            </a:pPr>
            <a:r>
              <a:rPr sz="2000" b="1" spc="-5" dirty="0">
                <a:solidFill>
                  <a:srgbClr val="FF0000"/>
                </a:solidFill>
                <a:latin typeface="+mj-lt"/>
                <a:cs typeface="Arial"/>
              </a:rPr>
              <a:t>Aspergillus,</a:t>
            </a:r>
            <a:r>
              <a:rPr sz="2000" b="1" spc="-70" dirty="0">
                <a:solidFill>
                  <a:srgbClr val="FF0000"/>
                </a:solidFill>
                <a:latin typeface="+mj-lt"/>
                <a:cs typeface="Arial"/>
              </a:rPr>
              <a:t> </a:t>
            </a:r>
            <a:r>
              <a:rPr sz="2000" b="1" spc="-5" dirty="0">
                <a:solidFill>
                  <a:srgbClr val="FF0000"/>
                </a:solidFill>
                <a:latin typeface="+mj-lt"/>
                <a:cs typeface="Arial"/>
              </a:rPr>
              <a:t>PCP</a:t>
            </a:r>
            <a:endParaRPr sz="2000" b="1" dirty="0">
              <a:solidFill>
                <a:srgbClr val="FF0000"/>
              </a:solidFill>
              <a:latin typeface="+mj-lt"/>
              <a:cs typeface="Arial"/>
            </a:endParaRPr>
          </a:p>
          <a:p>
            <a:pPr marL="355600" indent="-342900">
              <a:lnSpc>
                <a:spcPct val="200000"/>
              </a:lnSpc>
              <a:spcBef>
                <a:spcPts val="580"/>
              </a:spcBef>
              <a:buClr>
                <a:srgbClr val="C00000"/>
              </a:buClr>
              <a:buChar char="•"/>
              <a:tabLst>
                <a:tab pos="354965" algn="l"/>
                <a:tab pos="355600" algn="l"/>
              </a:tabLst>
            </a:pPr>
            <a:r>
              <a:rPr sz="2000" spc="-5" dirty="0">
                <a:latin typeface="+mj-lt"/>
                <a:cs typeface="Arial"/>
              </a:rPr>
              <a:t>International consensus guidelines </a:t>
            </a:r>
            <a:r>
              <a:rPr sz="2000" dirty="0">
                <a:latin typeface="+mj-lt"/>
                <a:cs typeface="Arial"/>
              </a:rPr>
              <a:t>for </a:t>
            </a:r>
            <a:r>
              <a:rPr sz="2000" spc="-5" dirty="0">
                <a:latin typeface="+mj-lt"/>
                <a:cs typeface="Arial"/>
              </a:rPr>
              <a:t>prevention</a:t>
            </a:r>
            <a:r>
              <a:rPr sz="2000" spc="140" dirty="0">
                <a:latin typeface="+mj-lt"/>
                <a:cs typeface="Arial"/>
              </a:rPr>
              <a:t> </a:t>
            </a:r>
            <a:r>
              <a:rPr sz="2000" dirty="0">
                <a:latin typeface="+mj-lt"/>
                <a:cs typeface="Arial"/>
              </a:rPr>
              <a:t>of</a:t>
            </a:r>
          </a:p>
          <a:p>
            <a:pPr marL="355600">
              <a:lnSpc>
                <a:spcPct val="150000"/>
              </a:lnSpc>
              <a:buClr>
                <a:srgbClr val="C00000"/>
              </a:buClr>
            </a:pPr>
            <a:r>
              <a:rPr sz="2000" spc="-5" dirty="0">
                <a:latin typeface="+mj-lt"/>
                <a:cs typeface="Arial"/>
              </a:rPr>
              <a:t>early </a:t>
            </a:r>
            <a:r>
              <a:rPr sz="2000" dirty="0">
                <a:latin typeface="+mj-lt"/>
                <a:cs typeface="Arial"/>
              </a:rPr>
              <a:t>and late </a:t>
            </a:r>
            <a:r>
              <a:rPr sz="2000" spc="-5" dirty="0">
                <a:latin typeface="+mj-lt"/>
                <a:cs typeface="Arial"/>
              </a:rPr>
              <a:t>infections published </a:t>
            </a:r>
            <a:r>
              <a:rPr sz="2000" dirty="0">
                <a:latin typeface="+mj-lt"/>
                <a:cs typeface="Arial"/>
              </a:rPr>
              <a:t>in</a:t>
            </a:r>
            <a:r>
              <a:rPr sz="2000" spc="25" dirty="0">
                <a:latin typeface="+mj-lt"/>
                <a:cs typeface="Arial"/>
              </a:rPr>
              <a:t> </a:t>
            </a:r>
            <a:r>
              <a:rPr sz="2000" dirty="0">
                <a:latin typeface="+mj-lt"/>
                <a:cs typeface="Arial"/>
              </a:rPr>
              <a:t>2009</a:t>
            </a:r>
          </a:p>
          <a:p>
            <a:pPr marL="756285" lvl="1" indent="-286385">
              <a:lnSpc>
                <a:spcPct val="150000"/>
              </a:lnSpc>
              <a:spcBef>
                <a:spcPts val="520"/>
              </a:spcBef>
              <a:buClr>
                <a:srgbClr val="C00000"/>
              </a:buClr>
              <a:buChar char="–"/>
              <a:tabLst>
                <a:tab pos="756285" algn="l"/>
                <a:tab pos="756920" algn="l"/>
              </a:tabLst>
            </a:pPr>
            <a:r>
              <a:rPr sz="2000" spc="-5" dirty="0">
                <a:latin typeface="+mj-lt"/>
                <a:cs typeface="Arial"/>
              </a:rPr>
              <a:t>Recommendations for vaccinations in transplant</a:t>
            </a:r>
            <a:r>
              <a:rPr sz="2000" spc="114" dirty="0">
                <a:latin typeface="+mj-lt"/>
                <a:cs typeface="Arial"/>
              </a:rPr>
              <a:t> </a:t>
            </a:r>
            <a:r>
              <a:rPr sz="2000" spc="-5" dirty="0">
                <a:latin typeface="+mj-lt"/>
                <a:cs typeface="Arial"/>
              </a:rPr>
              <a:t>recipients</a:t>
            </a:r>
            <a:endParaRPr sz="2000" dirty="0">
              <a:latin typeface="+mj-lt"/>
              <a:cs typeface="Arial"/>
            </a:endParaRPr>
          </a:p>
        </p:txBody>
      </p:sp>
      <p:sp>
        <p:nvSpPr>
          <p:cNvPr id="4" name="object 4"/>
          <p:cNvSpPr txBox="1"/>
          <p:nvPr/>
        </p:nvSpPr>
        <p:spPr>
          <a:xfrm>
            <a:off x="1219200" y="6734890"/>
            <a:ext cx="10769600" cy="123111"/>
          </a:xfrm>
          <a:prstGeom prst="rect">
            <a:avLst/>
          </a:prstGeom>
        </p:spPr>
        <p:txBody>
          <a:bodyPr vert="horz" wrap="square" lIns="0" tIns="0" rIns="0" bIns="0" rtlCol="0">
            <a:spAutoFit/>
          </a:bodyPr>
          <a:lstStyle/>
          <a:p>
            <a:pPr marL="471170" marR="5080" indent="-459105" algn="r">
              <a:lnSpc>
                <a:spcPct val="100000"/>
              </a:lnSpc>
            </a:pPr>
            <a:r>
              <a:rPr sz="800" b="1" i="1" dirty="0">
                <a:solidFill>
                  <a:srgbClr val="005C89"/>
                </a:solidFill>
                <a:latin typeface="Arial"/>
                <a:cs typeface="Arial"/>
              </a:rPr>
              <a:t>M </a:t>
            </a:r>
            <a:r>
              <a:rPr sz="800" b="1" i="1" spc="-10" dirty="0">
                <a:solidFill>
                  <a:srgbClr val="005C89"/>
                </a:solidFill>
                <a:latin typeface="Arial"/>
                <a:cs typeface="Arial"/>
              </a:rPr>
              <a:t>Tomblyn </a:t>
            </a:r>
            <a:r>
              <a:rPr sz="800" b="1" i="1" spc="-5" dirty="0">
                <a:solidFill>
                  <a:srgbClr val="005C89"/>
                </a:solidFill>
                <a:latin typeface="Arial"/>
                <a:cs typeface="Arial"/>
              </a:rPr>
              <a:t>et </a:t>
            </a:r>
            <a:r>
              <a:rPr sz="800" b="1" i="1" dirty="0">
                <a:solidFill>
                  <a:srgbClr val="005C89"/>
                </a:solidFill>
                <a:latin typeface="Arial"/>
                <a:cs typeface="Arial"/>
              </a:rPr>
              <a:t>al, Biol Blood </a:t>
            </a:r>
            <a:r>
              <a:rPr sz="800" b="1" i="1" spc="-5" dirty="0">
                <a:solidFill>
                  <a:srgbClr val="005C89"/>
                </a:solidFill>
                <a:latin typeface="Arial"/>
                <a:cs typeface="Arial"/>
              </a:rPr>
              <a:t>Marrow Transplant, 2009, 15, </a:t>
            </a:r>
            <a:r>
              <a:rPr sz="800" b="1" i="1" spc="-25" dirty="0">
                <a:solidFill>
                  <a:srgbClr val="005C89"/>
                </a:solidFill>
                <a:latin typeface="Arial"/>
                <a:cs typeface="Arial"/>
              </a:rPr>
              <a:t>1143  </a:t>
            </a:r>
            <a:r>
              <a:rPr sz="800" b="1" i="1" dirty="0">
                <a:solidFill>
                  <a:srgbClr val="005C89"/>
                </a:solidFill>
                <a:latin typeface="Arial"/>
                <a:cs typeface="Arial"/>
              </a:rPr>
              <a:t>M </a:t>
            </a:r>
            <a:r>
              <a:rPr sz="800" b="1" i="1" spc="-10" dirty="0">
                <a:solidFill>
                  <a:srgbClr val="005C89"/>
                </a:solidFill>
                <a:latin typeface="Arial"/>
                <a:cs typeface="Arial"/>
              </a:rPr>
              <a:t>Tomblyn </a:t>
            </a:r>
            <a:r>
              <a:rPr sz="800" b="1" i="1" spc="-5" dirty="0">
                <a:solidFill>
                  <a:srgbClr val="005C89"/>
                </a:solidFill>
                <a:latin typeface="Arial"/>
                <a:cs typeface="Arial"/>
              </a:rPr>
              <a:t>et </a:t>
            </a:r>
            <a:r>
              <a:rPr sz="800" b="1" i="1" dirty="0">
                <a:solidFill>
                  <a:srgbClr val="005C89"/>
                </a:solidFill>
                <a:latin typeface="Arial"/>
                <a:cs typeface="Arial"/>
              </a:rPr>
              <a:t>al, </a:t>
            </a:r>
            <a:r>
              <a:rPr sz="800" b="1" i="1" spc="-5" dirty="0">
                <a:solidFill>
                  <a:srgbClr val="005C89"/>
                </a:solidFill>
                <a:latin typeface="Arial"/>
                <a:cs typeface="Arial"/>
              </a:rPr>
              <a:t>Bone Marrow Transplant, 2009, 44,</a:t>
            </a:r>
            <a:r>
              <a:rPr sz="800" b="1" i="1" spc="25" dirty="0">
                <a:solidFill>
                  <a:srgbClr val="005C89"/>
                </a:solidFill>
                <a:latin typeface="Arial"/>
                <a:cs typeface="Arial"/>
              </a:rPr>
              <a:t> </a:t>
            </a:r>
            <a:r>
              <a:rPr sz="800" b="1" i="1" spc="-5" dirty="0">
                <a:solidFill>
                  <a:srgbClr val="005C89"/>
                </a:solidFill>
                <a:latin typeface="Arial"/>
                <a:cs typeface="Arial"/>
              </a:rPr>
              <a:t>521</a:t>
            </a:r>
            <a:endParaRPr sz="800" dirty="0">
              <a:latin typeface="Arial"/>
              <a:cs typeface="Arial"/>
            </a:endParaRPr>
          </a:p>
        </p:txBody>
      </p:sp>
      <p:cxnSp>
        <p:nvCxnSpPr>
          <p:cNvPr id="9" name="8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38 Dikdörtgen"/>
          <p:cNvSpPr/>
          <p:nvPr/>
        </p:nvSpPr>
        <p:spPr>
          <a:xfrm>
            <a:off x="508000" y="990601"/>
            <a:ext cx="7416800" cy="584775"/>
          </a:xfrm>
          <a:prstGeom prst="rect">
            <a:avLst/>
          </a:prstGeom>
        </p:spPr>
        <p:txBody>
          <a:bodyPr wrap="square">
            <a:spAutoFit/>
          </a:bodyPr>
          <a:lstStyle/>
          <a:p>
            <a:r>
              <a:rPr lang="tr-TR" sz="3200" b="1" spc="-5" dirty="0" err="1" smtClean="0">
                <a:solidFill>
                  <a:srgbClr val="FF0000"/>
                </a:solidFill>
                <a:latin typeface="+mj-lt"/>
              </a:rPr>
              <a:t>Late</a:t>
            </a:r>
            <a:r>
              <a:rPr lang="tr-TR" sz="3200" b="1" spc="-5" dirty="0" smtClean="0">
                <a:solidFill>
                  <a:srgbClr val="FF0000"/>
                </a:solidFill>
                <a:latin typeface="+mj-lt"/>
              </a:rPr>
              <a:t> </a:t>
            </a:r>
            <a:r>
              <a:rPr lang="tr-TR" sz="3200" b="1" spc="-5" dirty="0" err="1" smtClean="0">
                <a:solidFill>
                  <a:srgbClr val="FF0000"/>
                </a:solidFill>
                <a:latin typeface="+mj-lt"/>
              </a:rPr>
              <a:t>Infections</a:t>
            </a:r>
            <a:r>
              <a:rPr lang="tr-TR" sz="3200" b="1" spc="-5" dirty="0" smtClean="0">
                <a:solidFill>
                  <a:srgbClr val="FF0000"/>
                </a:solidFill>
                <a:latin typeface="+mj-lt"/>
              </a:rPr>
              <a:t> with cGVHD</a:t>
            </a:r>
            <a:endParaRPr lang="tr-TR" sz="3200" b="1" dirty="0">
              <a:solidFill>
                <a:srgbClr val="FF0000"/>
              </a:solidFill>
              <a:latin typeface="+mj-lt"/>
            </a:endParaRPr>
          </a:p>
        </p:txBody>
      </p:sp>
      <p:pic>
        <p:nvPicPr>
          <p:cNvPr id="7" name="Picture 5" descr="IMG_1503"/>
          <p:cNvPicPr>
            <a:picLocks noChangeAspect="1" noChangeArrowheads="1"/>
          </p:cNvPicPr>
          <p:nvPr/>
        </p:nvPicPr>
        <p:blipFill>
          <a:blip r:embed="rId2" cstate="print"/>
          <a:stretch>
            <a:fillRect/>
          </a:stretch>
        </p:blipFill>
        <p:spPr bwMode="auto">
          <a:xfrm>
            <a:off x="8791481" y="3276600"/>
            <a:ext cx="1320800" cy="1295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11" name="Picture 6" descr="DSC00099"/>
          <p:cNvPicPr>
            <a:picLocks noChangeAspect="1" noChangeArrowheads="1"/>
          </p:cNvPicPr>
          <p:nvPr/>
        </p:nvPicPr>
        <p:blipFill>
          <a:blip r:embed="rId3" cstate="print"/>
          <a:stretch>
            <a:fillRect/>
          </a:stretch>
        </p:blipFill>
        <p:spPr bwMode="auto">
          <a:xfrm>
            <a:off x="6962681" y="3276600"/>
            <a:ext cx="1625600" cy="1295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12" name="Picture 6" descr="DSC00099"/>
          <p:cNvPicPr>
            <a:picLocks noChangeAspect="1" noChangeArrowheads="1"/>
          </p:cNvPicPr>
          <p:nvPr/>
        </p:nvPicPr>
        <p:blipFill>
          <a:blip r:embed="rId4" cstate="print"/>
          <a:stretch>
            <a:fillRect/>
          </a:stretch>
        </p:blipFill>
        <p:spPr bwMode="auto">
          <a:xfrm>
            <a:off x="5337082" y="3276600"/>
            <a:ext cx="1506044" cy="1295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13" name="Picture 5" descr="IMG_1503"/>
          <p:cNvPicPr>
            <a:picLocks noChangeAspect="1" noChangeArrowheads="1"/>
          </p:cNvPicPr>
          <p:nvPr/>
        </p:nvPicPr>
        <p:blipFill>
          <a:blip r:embed="rId5" cstate="print"/>
          <a:stretch>
            <a:fillRect/>
          </a:stretch>
        </p:blipFill>
        <p:spPr bwMode="auto">
          <a:xfrm>
            <a:off x="10315481" y="3276600"/>
            <a:ext cx="1559691" cy="129540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14" name="13 Dikdörtgen"/>
          <p:cNvSpPr/>
          <p:nvPr/>
        </p:nvSpPr>
        <p:spPr>
          <a:xfrm>
            <a:off x="7201573" y="2895600"/>
            <a:ext cx="851515" cy="338554"/>
          </a:xfrm>
          <a:prstGeom prst="rect">
            <a:avLst/>
          </a:prstGeom>
        </p:spPr>
        <p:txBody>
          <a:bodyPr wrap="none">
            <a:spAutoFit/>
          </a:bodyPr>
          <a:lstStyle/>
          <a:p>
            <a:r>
              <a:rPr lang="tr-TR" sz="1600" u="sng" dirty="0" err="1" smtClean="0">
                <a:solidFill>
                  <a:schemeClr val="accent4"/>
                </a:solidFill>
              </a:rPr>
              <a:t>shingles</a:t>
            </a:r>
            <a:endParaRPr lang="tr-TR" sz="1600" u="sng" dirty="0">
              <a:solidFill>
                <a:schemeClr val="accent4"/>
              </a:solidFill>
            </a:endParaRPr>
          </a:p>
        </p:txBody>
      </p:sp>
      <p:sp>
        <p:nvSpPr>
          <p:cNvPr id="15" name="14 Dikdörtgen"/>
          <p:cNvSpPr/>
          <p:nvPr/>
        </p:nvSpPr>
        <p:spPr>
          <a:xfrm>
            <a:off x="5271173" y="2895600"/>
            <a:ext cx="1050288" cy="338554"/>
          </a:xfrm>
          <a:prstGeom prst="rect">
            <a:avLst/>
          </a:prstGeom>
        </p:spPr>
        <p:txBody>
          <a:bodyPr wrap="none">
            <a:spAutoFit/>
          </a:bodyPr>
          <a:lstStyle/>
          <a:p>
            <a:r>
              <a:rPr lang="tr-TR" sz="1600" u="sng" dirty="0" err="1" smtClean="0">
                <a:solidFill>
                  <a:schemeClr val="accent4"/>
                </a:solidFill>
              </a:rPr>
              <a:t>meningitis</a:t>
            </a:r>
            <a:endParaRPr lang="tr-TR" sz="1600" u="sng" dirty="0">
              <a:solidFill>
                <a:schemeClr val="accent4"/>
              </a:solidFill>
            </a:endParaRPr>
          </a:p>
        </p:txBody>
      </p:sp>
      <p:sp>
        <p:nvSpPr>
          <p:cNvPr id="16" name="15 Dikdörtgen"/>
          <p:cNvSpPr/>
          <p:nvPr/>
        </p:nvSpPr>
        <p:spPr>
          <a:xfrm>
            <a:off x="8827172" y="2895600"/>
            <a:ext cx="961674" cy="338554"/>
          </a:xfrm>
          <a:prstGeom prst="rect">
            <a:avLst/>
          </a:prstGeom>
        </p:spPr>
        <p:txBody>
          <a:bodyPr wrap="none">
            <a:spAutoFit/>
          </a:bodyPr>
          <a:lstStyle/>
          <a:p>
            <a:r>
              <a:rPr lang="tr-TR" sz="1600" u="sng" dirty="0" err="1" smtClean="0">
                <a:solidFill>
                  <a:schemeClr val="accent4"/>
                </a:solidFill>
              </a:rPr>
              <a:t>mold</a:t>
            </a:r>
            <a:r>
              <a:rPr lang="tr-TR" sz="1600" u="sng" dirty="0" smtClean="0">
                <a:solidFill>
                  <a:schemeClr val="accent4"/>
                </a:solidFill>
              </a:rPr>
              <a:t> </a:t>
            </a:r>
            <a:r>
              <a:rPr lang="tr-TR" sz="1600" u="sng" dirty="0" err="1" smtClean="0">
                <a:solidFill>
                  <a:schemeClr val="accent4"/>
                </a:solidFill>
              </a:rPr>
              <a:t>İnf</a:t>
            </a:r>
            <a:r>
              <a:rPr lang="tr-TR" sz="1600" u="sng" dirty="0" smtClean="0">
                <a:solidFill>
                  <a:schemeClr val="accent4"/>
                </a:solidFill>
              </a:rPr>
              <a:t>. </a:t>
            </a:r>
            <a:endParaRPr lang="tr-TR" sz="1600" u="sng" dirty="0">
              <a:solidFill>
                <a:schemeClr val="accent4"/>
              </a:solidFill>
            </a:endParaRPr>
          </a:p>
        </p:txBody>
      </p:sp>
      <p:sp>
        <p:nvSpPr>
          <p:cNvPr id="17" name="16 Dikdörtgen"/>
          <p:cNvSpPr/>
          <p:nvPr/>
        </p:nvSpPr>
        <p:spPr>
          <a:xfrm>
            <a:off x="10249573" y="2895600"/>
            <a:ext cx="1133644" cy="338554"/>
          </a:xfrm>
          <a:prstGeom prst="rect">
            <a:avLst/>
          </a:prstGeom>
        </p:spPr>
        <p:txBody>
          <a:bodyPr wrap="none">
            <a:spAutoFit/>
          </a:bodyPr>
          <a:lstStyle/>
          <a:p>
            <a:r>
              <a:rPr lang="tr-TR" sz="1600" u="sng" dirty="0" smtClean="0">
                <a:solidFill>
                  <a:schemeClr val="accent4"/>
                </a:solidFill>
              </a:rPr>
              <a:t>p</a:t>
            </a:r>
            <a:r>
              <a:rPr lang="en-US" sz="1600" u="sng" dirty="0" smtClean="0">
                <a:solidFill>
                  <a:schemeClr val="accent4"/>
                </a:solidFill>
              </a:rPr>
              <a:t>ne</a:t>
            </a:r>
            <a:r>
              <a:rPr lang="tr-TR" sz="1600" u="sng" dirty="0" smtClean="0">
                <a:solidFill>
                  <a:schemeClr val="accent4"/>
                </a:solidFill>
              </a:rPr>
              <a:t>u</a:t>
            </a:r>
            <a:r>
              <a:rPr lang="en-US" sz="1600" u="sng" dirty="0" smtClean="0">
                <a:solidFill>
                  <a:schemeClr val="accent4"/>
                </a:solidFill>
              </a:rPr>
              <a:t>m</a:t>
            </a:r>
            <a:r>
              <a:rPr lang="tr-TR" sz="1600" u="sng" dirty="0" smtClean="0">
                <a:solidFill>
                  <a:schemeClr val="accent4"/>
                </a:solidFill>
              </a:rPr>
              <a:t>o</a:t>
            </a:r>
            <a:r>
              <a:rPr lang="en-US" sz="1600" u="sng" dirty="0" err="1" smtClean="0">
                <a:solidFill>
                  <a:schemeClr val="accent4"/>
                </a:solidFill>
              </a:rPr>
              <a:t>nia</a:t>
            </a:r>
            <a:endParaRPr lang="en-US" sz="1600" u="sng" dirty="0">
              <a:solidFill>
                <a:schemeClr val="accent4"/>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5" name="1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object 3"/>
          <p:cNvSpPr txBox="1">
            <a:spLocks noGrp="1"/>
          </p:cNvSpPr>
          <p:nvPr>
            <p:ph type="title"/>
          </p:nvPr>
        </p:nvSpPr>
        <p:spPr>
          <a:xfrm>
            <a:off x="914400" y="914401"/>
            <a:ext cx="10972800" cy="492443"/>
          </a:xfrm>
          <a:prstGeom prst="rect">
            <a:avLst/>
          </a:prstGeom>
        </p:spPr>
        <p:txBody>
          <a:bodyPr vert="horz" wrap="square" lIns="0" tIns="0" rIns="0" bIns="0" rtlCol="0">
            <a:spAutoFit/>
          </a:bodyPr>
          <a:lstStyle/>
          <a:p>
            <a:pPr marL="138430">
              <a:lnSpc>
                <a:spcPct val="100000"/>
              </a:lnSpc>
            </a:pPr>
            <a:r>
              <a:rPr lang="en-US" sz="3200" b="1" dirty="0" smtClean="0">
                <a:solidFill>
                  <a:srgbClr val="FF0000"/>
                </a:solidFill>
                <a:cs typeface="Arial" charset="0"/>
              </a:rPr>
              <a:t>Target Organs</a:t>
            </a:r>
            <a:endParaRPr sz="3200" b="1" dirty="0">
              <a:solidFill>
                <a:srgbClr val="FF0000"/>
              </a:solidFill>
            </a:endParaRPr>
          </a:p>
        </p:txBody>
      </p:sp>
      <p:sp>
        <p:nvSpPr>
          <p:cNvPr id="6" name="object 6"/>
          <p:cNvSpPr txBox="1"/>
          <p:nvPr/>
        </p:nvSpPr>
        <p:spPr>
          <a:xfrm>
            <a:off x="-34713" y="6704112"/>
            <a:ext cx="12226713" cy="153888"/>
          </a:xfrm>
          <a:prstGeom prst="rect">
            <a:avLst/>
          </a:prstGeom>
        </p:spPr>
        <p:txBody>
          <a:bodyPr vert="horz" wrap="square" lIns="0" tIns="0" rIns="0" bIns="0" rtlCol="0">
            <a:spAutoFit/>
          </a:bodyPr>
          <a:lstStyle/>
          <a:p>
            <a:pPr marL="12700" algn="r">
              <a:lnSpc>
                <a:spcPct val="100000"/>
              </a:lnSpc>
              <a:tabLst>
                <a:tab pos="4724400" algn="l"/>
              </a:tabLst>
            </a:pPr>
            <a:r>
              <a:rPr sz="1000" u="sng" dirty="0">
                <a:latin typeface="Calibri"/>
                <a:cs typeface="Calibri"/>
              </a:rPr>
              <a:t> 	</a:t>
            </a:r>
            <a:r>
              <a:rPr sz="1000" u="sng" spc="-10" dirty="0">
                <a:latin typeface="Calibri"/>
                <a:cs typeface="Calibri"/>
              </a:rPr>
              <a:t>Arai </a:t>
            </a:r>
            <a:r>
              <a:rPr sz="1000" u="sng" dirty="0">
                <a:latin typeface="Calibri"/>
                <a:cs typeface="Calibri"/>
              </a:rPr>
              <a:t>S </a:t>
            </a:r>
            <a:r>
              <a:rPr sz="1000" u="sng" spc="-5" dirty="0">
                <a:latin typeface="Calibri"/>
                <a:cs typeface="Calibri"/>
              </a:rPr>
              <a:t>et </a:t>
            </a:r>
            <a:r>
              <a:rPr sz="1000" u="sng" dirty="0">
                <a:latin typeface="Calibri"/>
                <a:cs typeface="Calibri"/>
              </a:rPr>
              <a:t>al </a:t>
            </a:r>
            <a:r>
              <a:rPr sz="1000" u="sng" spc="-5" dirty="0">
                <a:latin typeface="Calibri"/>
                <a:cs typeface="Calibri"/>
              </a:rPr>
              <a:t>Blood. </a:t>
            </a:r>
            <a:r>
              <a:rPr sz="1000" u="sng" dirty="0">
                <a:latin typeface="Calibri"/>
                <a:cs typeface="Calibri"/>
              </a:rPr>
              <a:t>2011 </a:t>
            </a:r>
            <a:r>
              <a:rPr sz="1000" u="sng" spc="-5" dirty="0">
                <a:latin typeface="Calibri"/>
                <a:cs typeface="Calibri"/>
              </a:rPr>
              <a:t>Oct</a:t>
            </a:r>
            <a:r>
              <a:rPr sz="1000" u="sng" spc="10" dirty="0">
                <a:latin typeface="Calibri"/>
                <a:cs typeface="Calibri"/>
              </a:rPr>
              <a:t> </a:t>
            </a:r>
            <a:r>
              <a:rPr sz="1000" u="sng" spc="-5" dirty="0">
                <a:latin typeface="Calibri"/>
                <a:cs typeface="Calibri"/>
              </a:rPr>
              <a:t>13;118(15):4242-9.</a:t>
            </a:r>
            <a:r>
              <a:rPr sz="1000" u="sng" spc="-180" dirty="0">
                <a:latin typeface="Calibri"/>
                <a:cs typeface="Calibri"/>
              </a:rPr>
              <a:t> </a:t>
            </a:r>
            <a:endParaRPr sz="1000" dirty="0">
              <a:latin typeface="Calibri"/>
              <a:cs typeface="Calibri"/>
            </a:endParaRPr>
          </a:p>
        </p:txBody>
      </p:sp>
      <p:sp>
        <p:nvSpPr>
          <p:cNvPr id="8" name="7 Dikdörtgen"/>
          <p:cNvSpPr/>
          <p:nvPr/>
        </p:nvSpPr>
        <p:spPr>
          <a:xfrm>
            <a:off x="711200" y="1524000"/>
            <a:ext cx="11074400" cy="707886"/>
          </a:xfrm>
          <a:prstGeom prst="rect">
            <a:avLst/>
          </a:prstGeom>
        </p:spPr>
        <p:txBody>
          <a:bodyPr wrap="square">
            <a:spAutoFit/>
          </a:bodyPr>
          <a:lstStyle/>
          <a:p>
            <a:r>
              <a:rPr lang="en-US" sz="2000" dirty="0" smtClean="0">
                <a:latin typeface="Calibri Light" pitchFamily="34" charset="0"/>
              </a:rPr>
              <a:t>The presenting symptoms are in some ways </a:t>
            </a:r>
            <a:r>
              <a:rPr lang="en-US" sz="2000" dirty="0" smtClean="0">
                <a:solidFill>
                  <a:srgbClr val="FF0000"/>
                </a:solidFill>
                <a:latin typeface="Calibri Light" pitchFamily="34" charset="0"/>
              </a:rPr>
              <a:t>similar to those found in other well-established autoimmune syndromes</a:t>
            </a:r>
            <a:r>
              <a:rPr lang="en-US" sz="2000" dirty="0" smtClean="0">
                <a:latin typeface="Calibri Light" pitchFamily="34" charset="0"/>
              </a:rPr>
              <a:t>. </a:t>
            </a:r>
            <a:endParaRPr lang="tr-TR" sz="2000" dirty="0" smtClean="0">
              <a:latin typeface="Calibri Light" pitchFamily="34" charset="0"/>
            </a:endParaRPr>
          </a:p>
        </p:txBody>
      </p:sp>
      <p:sp>
        <p:nvSpPr>
          <p:cNvPr id="9" name="Rectangle 9"/>
          <p:cNvSpPr>
            <a:spLocks noGrp="1" noChangeArrowheads="1"/>
          </p:cNvSpPr>
          <p:nvPr>
            <p:ph sz="half" idx="4294967295"/>
          </p:nvPr>
        </p:nvSpPr>
        <p:spPr>
          <a:xfrm>
            <a:off x="812800" y="3200401"/>
            <a:ext cx="5384800" cy="4525963"/>
          </a:xfrm>
          <a:prstGeom prst="rect">
            <a:avLst/>
          </a:prstGeom>
        </p:spPr>
        <p:txBody>
          <a:bodyPr>
            <a:normAutofit/>
          </a:bodyPr>
          <a:lstStyle/>
          <a:p>
            <a:pPr>
              <a:lnSpc>
                <a:spcPct val="150000"/>
              </a:lnSpc>
              <a:buClr>
                <a:srgbClr val="FF0000"/>
              </a:buClr>
              <a:buSzPct val="150000"/>
            </a:pPr>
            <a:r>
              <a:rPr lang="en-US" sz="2000" b="1" dirty="0" smtClean="0">
                <a:latin typeface="+mj-lt"/>
                <a:cs typeface="Arial" charset="0"/>
              </a:rPr>
              <a:t>Skin</a:t>
            </a:r>
            <a:r>
              <a:rPr lang="en-US" sz="1800" b="1" dirty="0" smtClean="0">
                <a:latin typeface="+mj-lt"/>
                <a:cs typeface="Arial" charset="0"/>
              </a:rPr>
              <a:t>-</a:t>
            </a:r>
            <a:r>
              <a:rPr lang="en-US" sz="1800" dirty="0" smtClean="0">
                <a:latin typeface="+mj-lt"/>
                <a:cs typeface="Arial" charset="0"/>
              </a:rPr>
              <a:t> </a:t>
            </a:r>
            <a:r>
              <a:rPr lang="en-US" sz="1800" dirty="0" smtClean="0"/>
              <a:t>67 percent</a:t>
            </a:r>
            <a:endParaRPr lang="en-US" sz="1800" dirty="0" smtClean="0">
              <a:latin typeface="+mj-lt"/>
              <a:cs typeface="Arial" charset="0"/>
            </a:endParaRPr>
          </a:p>
          <a:p>
            <a:pPr>
              <a:lnSpc>
                <a:spcPct val="150000"/>
              </a:lnSpc>
              <a:buClr>
                <a:srgbClr val="FF0000"/>
              </a:buClr>
              <a:buSzPct val="150000"/>
            </a:pPr>
            <a:r>
              <a:rPr lang="en-US" sz="2000" b="1" dirty="0" smtClean="0">
                <a:latin typeface="+mj-lt"/>
                <a:cs typeface="Arial" charset="0"/>
              </a:rPr>
              <a:t>Oral-</a:t>
            </a:r>
            <a:r>
              <a:rPr lang="en-US" sz="1800" b="1" dirty="0" smtClean="0">
                <a:latin typeface="+mj-lt"/>
                <a:cs typeface="Arial" charset="0"/>
              </a:rPr>
              <a:t> </a:t>
            </a:r>
            <a:r>
              <a:rPr lang="en-US" sz="1800" dirty="0" smtClean="0"/>
              <a:t>60 percent</a:t>
            </a:r>
            <a:endParaRPr lang="en-US" sz="1800" dirty="0" smtClean="0">
              <a:latin typeface="+mj-lt"/>
              <a:cs typeface="Arial" charset="0"/>
            </a:endParaRPr>
          </a:p>
          <a:p>
            <a:pPr>
              <a:lnSpc>
                <a:spcPct val="150000"/>
              </a:lnSpc>
              <a:buClr>
                <a:srgbClr val="FF0000"/>
              </a:buClr>
              <a:buSzPct val="150000"/>
            </a:pPr>
            <a:r>
              <a:rPr lang="en-US" sz="2000" b="1" dirty="0" smtClean="0">
                <a:latin typeface="+mj-lt"/>
                <a:cs typeface="Arial" charset="0"/>
              </a:rPr>
              <a:t>Ocular</a:t>
            </a:r>
            <a:r>
              <a:rPr lang="en-US" sz="2000" dirty="0" smtClean="0">
                <a:latin typeface="+mj-lt"/>
                <a:cs typeface="Arial" charset="0"/>
              </a:rPr>
              <a:t>-</a:t>
            </a:r>
            <a:r>
              <a:rPr lang="en-US" sz="1800" dirty="0" smtClean="0">
                <a:latin typeface="+mj-lt"/>
                <a:cs typeface="Arial" charset="0"/>
              </a:rPr>
              <a:t> </a:t>
            </a:r>
            <a:r>
              <a:rPr lang="en-US" sz="1800" dirty="0" smtClean="0"/>
              <a:t>48 percent</a:t>
            </a:r>
            <a:endParaRPr lang="en-US" sz="1800" dirty="0" smtClean="0">
              <a:latin typeface="+mj-lt"/>
              <a:cs typeface="Arial" charset="0"/>
            </a:endParaRPr>
          </a:p>
          <a:p>
            <a:pPr>
              <a:lnSpc>
                <a:spcPct val="150000"/>
              </a:lnSpc>
              <a:buClr>
                <a:srgbClr val="FF0000"/>
              </a:buClr>
              <a:buSzPct val="150000"/>
            </a:pPr>
            <a:r>
              <a:rPr lang="en-US" sz="2000" b="1" dirty="0" smtClean="0">
                <a:latin typeface="+mj-lt"/>
                <a:cs typeface="Arial" charset="0"/>
              </a:rPr>
              <a:t>Hepatic</a:t>
            </a:r>
            <a:r>
              <a:rPr lang="en-US" sz="1800" b="1" dirty="0" smtClean="0">
                <a:latin typeface="+mj-lt"/>
                <a:cs typeface="Arial" charset="0"/>
              </a:rPr>
              <a:t>-</a:t>
            </a:r>
            <a:r>
              <a:rPr lang="en-US" sz="1800" dirty="0" smtClean="0">
                <a:latin typeface="+mj-lt"/>
                <a:cs typeface="Arial" charset="0"/>
              </a:rPr>
              <a:t> </a:t>
            </a:r>
            <a:r>
              <a:rPr lang="en-US" sz="1800" dirty="0" smtClean="0"/>
              <a:t>52 percent</a:t>
            </a:r>
            <a:endParaRPr lang="en-US" sz="1800" dirty="0" smtClean="0">
              <a:latin typeface="+mj-lt"/>
              <a:cs typeface="Arial" charset="0"/>
            </a:endParaRPr>
          </a:p>
        </p:txBody>
      </p:sp>
      <p:pic>
        <p:nvPicPr>
          <p:cNvPr id="10" name="Picture 5" descr="CS Hands 4 9-16-04"/>
          <p:cNvPicPr>
            <a:picLocks noChangeAspect="1" noChangeArrowheads="1"/>
          </p:cNvPicPr>
          <p:nvPr/>
        </p:nvPicPr>
        <p:blipFill>
          <a:blip r:embed="rId2" cstate="print"/>
          <a:srcRect l="17177" t="13652" r="21927" b="24678"/>
          <a:stretch>
            <a:fillRect/>
          </a:stretch>
        </p:blipFill>
        <p:spPr bwMode="auto">
          <a:xfrm>
            <a:off x="8128000" y="3048000"/>
            <a:ext cx="2336800" cy="1143000"/>
          </a:xfrm>
          <a:prstGeom prst="roundRect">
            <a:avLst/>
          </a:prstGeom>
          <a:ln w="57150">
            <a:noFill/>
          </a:ln>
          <a:effectLst>
            <a:outerShdw blurRad="50800" dist="38100" dir="2700000" algn="tl" rotWithShape="0">
              <a:prstClr val="black">
                <a:alpha val="40000"/>
              </a:prstClr>
            </a:outerShdw>
          </a:effectLst>
        </p:spPr>
      </p:pic>
      <p:sp>
        <p:nvSpPr>
          <p:cNvPr id="11" name="Rectangle 4"/>
          <p:cNvSpPr txBox="1">
            <a:spLocks noChangeArrowheads="1"/>
          </p:cNvSpPr>
          <p:nvPr/>
        </p:nvSpPr>
        <p:spPr>
          <a:xfrm>
            <a:off x="5486400" y="3657601"/>
            <a:ext cx="5994400" cy="2773363"/>
          </a:xfrm>
          <a:prstGeom prst="rect">
            <a:avLst/>
          </a:prstGeom>
        </p:spPr>
        <p:txBody>
          <a:bodyPr/>
          <a:lstStyle/>
          <a:p>
            <a:pPr marL="365760" marR="0" lvl="0" indent="-256032" algn="l" defTabSz="914400" rtl="0" eaLnBrk="1" fontAlgn="auto" latinLnBrk="0" hangingPunct="1">
              <a:lnSpc>
                <a:spcPct val="150000"/>
              </a:lnSpc>
              <a:spcBef>
                <a:spcPts val="300"/>
              </a:spcBef>
              <a:spcAft>
                <a:spcPts val="0"/>
              </a:spcAft>
              <a:buClr>
                <a:schemeClr val="accent3"/>
              </a:buClr>
              <a:buSzTx/>
              <a:buFont typeface="Wingdings" pitchFamily="2" charset="2"/>
              <a:buNone/>
              <a:tabLst/>
              <a:defRPr/>
            </a:pP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Pulmonary</a:t>
            </a:r>
            <a:r>
              <a:rPr kumimoji="0" lang="en-US" b="1" i="0" u="none" strike="noStrike" kern="1200" cap="none" spc="0" normalizeH="0" baseline="0" noProof="0" dirty="0" smtClean="0">
                <a:ln>
                  <a:noFill/>
                </a:ln>
                <a:solidFill>
                  <a:schemeClr val="tx1"/>
                </a:solidFill>
                <a:effectLst/>
                <a:uLnTx/>
                <a:uFillTx/>
                <a:latin typeface="+mj-lt"/>
                <a:ea typeface="+mn-ea"/>
                <a:cs typeface="Arial" charset="0"/>
              </a:rPr>
              <a:t>-</a:t>
            </a:r>
            <a:r>
              <a:rPr kumimoji="0" lang="en-US" b="0" i="0" u="none" strike="noStrike" kern="1200" cap="none" spc="0" normalizeH="0" baseline="0" noProof="0" dirty="0" smtClean="0">
                <a:ln>
                  <a:noFill/>
                </a:ln>
                <a:solidFill>
                  <a:schemeClr val="tx1"/>
                </a:solidFill>
                <a:effectLst/>
                <a:uLnTx/>
                <a:uFillTx/>
                <a:latin typeface="+mj-lt"/>
                <a:ea typeface="+mn-ea"/>
                <a:cs typeface="Arial" charset="0"/>
              </a:rPr>
              <a:t> </a:t>
            </a:r>
            <a:r>
              <a:rPr kumimoji="0" lang="en-US" b="0" i="0" u="none" strike="noStrike" kern="1200" cap="none" spc="0" normalizeH="0" baseline="0" noProof="0" dirty="0" smtClean="0">
                <a:ln>
                  <a:noFill/>
                </a:ln>
                <a:solidFill>
                  <a:schemeClr val="tx1"/>
                </a:solidFill>
                <a:effectLst/>
                <a:uLnTx/>
                <a:uFillTx/>
                <a:latin typeface="+mn-lt"/>
                <a:ea typeface="+mn-ea"/>
                <a:cs typeface="+mn-cs"/>
              </a:rPr>
              <a:t>50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Gastrointestinal</a:t>
            </a:r>
            <a:r>
              <a:rPr kumimoji="0" lang="en-US" b="0" i="0" u="none" strike="noStrike" kern="1200" cap="none" spc="0" normalizeH="0" baseline="0" noProof="0" dirty="0" smtClean="0">
                <a:ln>
                  <a:noFill/>
                </a:ln>
                <a:solidFill>
                  <a:schemeClr val="tx1"/>
                </a:solidFill>
                <a:effectLst/>
                <a:uLnTx/>
                <a:uFillTx/>
                <a:latin typeface="+mj-lt"/>
                <a:ea typeface="+mn-ea"/>
                <a:cs typeface="Arial" charset="0"/>
              </a:rPr>
              <a:t> (GI)-</a:t>
            </a:r>
            <a:r>
              <a:rPr kumimoji="0" lang="en-US" b="0" i="0" u="none" strike="noStrike" kern="1200" cap="none" spc="0" normalizeH="0" baseline="0" noProof="0" dirty="0" smtClean="0">
                <a:ln>
                  <a:noFill/>
                </a:ln>
                <a:solidFill>
                  <a:schemeClr val="tx1"/>
                </a:solidFill>
                <a:effectLst/>
                <a:uLnTx/>
                <a:uFillTx/>
                <a:latin typeface="+mn-lt"/>
                <a:ea typeface="+mn-ea"/>
                <a:cs typeface="+mn-cs"/>
              </a:rPr>
              <a:t> 30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Gynecological-</a:t>
            </a:r>
            <a:r>
              <a:rPr kumimoji="0" lang="en-US" b="0" i="0" u="none" strike="noStrike" kern="1200" cap="none" spc="0" normalizeH="0" baseline="0" noProof="0" dirty="0" smtClean="0">
                <a:ln>
                  <a:noFill/>
                </a:ln>
                <a:solidFill>
                  <a:schemeClr val="tx1"/>
                </a:solidFill>
                <a:effectLst/>
                <a:uLnTx/>
                <a:uFillTx/>
                <a:latin typeface="+mn-lt"/>
                <a:ea typeface="+mn-ea"/>
                <a:cs typeface="+mn-cs"/>
              </a:rPr>
              <a:t> 12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Musculoskeleta</a:t>
            </a:r>
            <a:r>
              <a:rPr kumimoji="0" lang="en-US" b="1" i="0" u="none" strike="noStrike" kern="1200" cap="none" spc="0" normalizeH="0" baseline="0" noProof="0" dirty="0" smtClean="0">
                <a:ln>
                  <a:noFill/>
                </a:ln>
                <a:solidFill>
                  <a:schemeClr val="tx1"/>
                </a:solidFill>
                <a:effectLst/>
                <a:uLnTx/>
                <a:uFillTx/>
                <a:latin typeface="+mj-lt"/>
                <a:ea typeface="+mn-ea"/>
                <a:cs typeface="Arial" charset="0"/>
              </a:rPr>
              <a:t>l-</a:t>
            </a:r>
            <a:r>
              <a:rPr kumimoji="0" lang="en-US" b="0" i="0" u="none" strike="noStrike" kern="1200" cap="none" spc="0" normalizeH="0" baseline="0" noProof="0" dirty="0" smtClean="0">
                <a:ln>
                  <a:noFill/>
                </a:ln>
                <a:solidFill>
                  <a:schemeClr val="tx1"/>
                </a:solidFill>
                <a:effectLst/>
                <a:uLnTx/>
                <a:uFillTx/>
                <a:latin typeface="+mn-lt"/>
                <a:ea typeface="+mn-ea"/>
                <a:cs typeface="+mn-cs"/>
              </a:rPr>
              <a:t> 48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rgbClr val="FF0000"/>
              </a:buClr>
              <a:buSzPct val="150000"/>
              <a:buFont typeface="Georgia"/>
              <a:buChar char="•"/>
              <a:tabLst/>
              <a:defRPr/>
            </a:pPr>
            <a:r>
              <a:rPr kumimoji="0" lang="en-US" sz="2000" b="1" i="0" u="none" strike="noStrike" kern="1200" cap="none" spc="0" normalizeH="0" baseline="0" noProof="0" dirty="0" smtClean="0">
                <a:ln>
                  <a:noFill/>
                </a:ln>
                <a:solidFill>
                  <a:schemeClr val="tx1"/>
                </a:solidFill>
                <a:effectLst/>
                <a:uLnTx/>
                <a:uFillTx/>
                <a:latin typeface="+mj-lt"/>
                <a:ea typeface="+mn-ea"/>
                <a:cs typeface="Arial" charset="0"/>
              </a:rPr>
              <a:t>Immunologic</a:t>
            </a:r>
            <a:r>
              <a:rPr kumimoji="0" lang="en-US" b="0" i="0" u="none" strike="noStrike" kern="1200" cap="none" spc="0" normalizeH="0" baseline="0" noProof="0" dirty="0" smtClean="0">
                <a:ln>
                  <a:noFill/>
                </a:ln>
                <a:solidFill>
                  <a:schemeClr val="tx1"/>
                </a:solidFill>
                <a:effectLst/>
                <a:uLnTx/>
                <a:uFillTx/>
                <a:latin typeface="+mj-lt"/>
                <a:ea typeface="+mn-ea"/>
                <a:cs typeface="Arial" charset="0"/>
              </a:rPr>
              <a:t>- </a:t>
            </a:r>
            <a:r>
              <a:rPr kumimoji="0" lang="en-US" b="0" i="0" u="none" strike="noStrike" kern="1200" cap="none" spc="0" normalizeH="0" baseline="0" noProof="0" dirty="0" smtClean="0">
                <a:ln>
                  <a:noFill/>
                </a:ln>
                <a:solidFill>
                  <a:schemeClr val="tx1"/>
                </a:solidFill>
                <a:effectLst/>
                <a:uLnTx/>
                <a:uFillTx/>
                <a:latin typeface="+mn-lt"/>
                <a:ea typeface="+mn-ea"/>
                <a:cs typeface="+mn-cs"/>
              </a:rPr>
              <a:t>50 percent</a:t>
            </a: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a:p>
            <a:pPr marL="365760" marR="0" lvl="0" indent="-256032" algn="l" defTabSz="914400" rtl="0" eaLnBrk="1" fontAlgn="auto" latinLnBrk="0" hangingPunct="1">
              <a:lnSpc>
                <a:spcPct val="150000"/>
              </a:lnSpc>
              <a:spcBef>
                <a:spcPts val="300"/>
              </a:spcBef>
              <a:spcAft>
                <a:spcPts val="0"/>
              </a:spcAft>
              <a:buClr>
                <a:schemeClr val="accent3"/>
              </a:buClr>
              <a:buSzTx/>
              <a:buFontTx/>
              <a:buNone/>
              <a:tabLst/>
              <a:defRPr/>
            </a:pP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p:txBody>
      </p:sp>
      <p:sp>
        <p:nvSpPr>
          <p:cNvPr id="13" name="12 Dikdörtgen"/>
          <p:cNvSpPr/>
          <p:nvPr/>
        </p:nvSpPr>
        <p:spPr>
          <a:xfrm>
            <a:off x="508000" y="2438400"/>
            <a:ext cx="11074400" cy="707886"/>
          </a:xfrm>
          <a:prstGeom prst="rect">
            <a:avLst/>
          </a:prstGeom>
        </p:spPr>
        <p:txBody>
          <a:bodyPr wrap="square">
            <a:spAutoFit/>
          </a:bodyPr>
          <a:lstStyle/>
          <a:p>
            <a:r>
              <a:rPr lang="en-US" sz="2000" dirty="0" smtClean="0">
                <a:latin typeface="Calibri Light" pitchFamily="34" charset="0"/>
              </a:rPr>
              <a:t>However, in chronic GVHD, there is not a uniform presentation, but rather a variable involvement of these and other organs.</a:t>
            </a:r>
            <a:endParaRPr lang="tr-TR" sz="2000" dirty="0">
              <a:latin typeface="Calibri Light" pitchFamily="34" charset="0"/>
            </a:endParaRPr>
          </a:p>
        </p:txBody>
      </p:sp>
      <p:sp>
        <p:nvSpPr>
          <p:cNvPr id="14" name="object 71"/>
          <p:cNvSpPr/>
          <p:nvPr/>
        </p:nvSpPr>
        <p:spPr>
          <a:xfrm>
            <a:off x="1117600" y="5334000"/>
            <a:ext cx="3251200" cy="12192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09600" y="762000"/>
            <a:ext cx="10972800" cy="457200"/>
          </a:xfrm>
          <a:extLst/>
        </p:spPr>
        <p:txBody>
          <a:bodyPr>
            <a:normAutofit fontScale="90000"/>
          </a:bodyPr>
          <a:lstStyle/>
          <a:p>
            <a:pPr>
              <a:defRPr/>
            </a:pPr>
            <a:r>
              <a:rPr lang="tr-TR" sz="3200" b="1" dirty="0" smtClean="0">
                <a:solidFill>
                  <a:srgbClr val="FF0000"/>
                </a:solidFill>
                <a:cs typeface="Arial" charset="0"/>
              </a:rPr>
              <a:t>Diagnosis with </a:t>
            </a:r>
            <a:r>
              <a:rPr lang="tr-TR" sz="3200" b="1" dirty="0" smtClean="0">
                <a:solidFill>
                  <a:schemeClr val="accent6">
                    <a:lumMod val="50000"/>
                  </a:schemeClr>
                </a:solidFill>
                <a:cs typeface="Arial" charset="0"/>
              </a:rPr>
              <a:t>NIH </a:t>
            </a:r>
            <a:r>
              <a:rPr lang="en-US" sz="3200" b="1" dirty="0" smtClean="0">
                <a:solidFill>
                  <a:schemeClr val="accent6">
                    <a:lumMod val="50000"/>
                  </a:schemeClr>
                </a:solidFill>
                <a:cs typeface="Arial" charset="0"/>
              </a:rPr>
              <a:t>Classification </a:t>
            </a:r>
            <a:r>
              <a:rPr lang="tr-TR" sz="3200" b="1" dirty="0" smtClean="0">
                <a:solidFill>
                  <a:schemeClr val="accent6">
                    <a:lumMod val="50000"/>
                  </a:schemeClr>
                </a:solidFill>
                <a:cs typeface="Arial" charset="0"/>
              </a:rPr>
              <a:t>&amp; </a:t>
            </a:r>
            <a:r>
              <a:rPr lang="tr-TR" sz="3200" spc="-5" dirty="0" smtClean="0">
                <a:solidFill>
                  <a:schemeClr val="accent6">
                    <a:lumMod val="50000"/>
                  </a:schemeClr>
                </a:solidFill>
                <a:cs typeface="Arial"/>
              </a:rPr>
              <a:t/>
            </a:r>
            <a:br>
              <a:rPr lang="tr-TR" sz="3200" spc="-5" dirty="0" smtClean="0">
                <a:solidFill>
                  <a:schemeClr val="accent6">
                    <a:lumMod val="50000"/>
                  </a:schemeClr>
                </a:solidFill>
                <a:cs typeface="Arial"/>
              </a:rPr>
            </a:br>
            <a:endParaRPr lang="en-US" sz="3200" b="1" dirty="0" smtClean="0">
              <a:solidFill>
                <a:srgbClr val="FF0000"/>
              </a:solidFill>
              <a:cs typeface="Arial" charset="0"/>
            </a:endParaRPr>
          </a:p>
        </p:txBody>
      </p:sp>
      <p:sp>
        <p:nvSpPr>
          <p:cNvPr id="7" name="6 Dikdörtgen"/>
          <p:cNvSpPr/>
          <p:nvPr/>
        </p:nvSpPr>
        <p:spPr>
          <a:xfrm>
            <a:off x="812800" y="1371600"/>
            <a:ext cx="10566400" cy="369332"/>
          </a:xfrm>
          <a:prstGeom prst="rect">
            <a:avLst/>
          </a:prstGeom>
        </p:spPr>
        <p:txBody>
          <a:bodyPr wrap="square">
            <a:spAutoFit/>
          </a:bodyPr>
          <a:lstStyle/>
          <a:p>
            <a:r>
              <a:rPr lang="en-US" b="1" dirty="0" smtClean="0">
                <a:solidFill>
                  <a:srgbClr val="FF0000"/>
                </a:solidFill>
                <a:latin typeface="+mj-lt"/>
              </a:rPr>
              <a:t>Diagnostic</a:t>
            </a:r>
            <a:r>
              <a:rPr lang="en-US" b="1" dirty="0" smtClean="0">
                <a:latin typeface="+mj-lt"/>
              </a:rPr>
              <a:t> (</a:t>
            </a:r>
            <a:r>
              <a:rPr lang="en-US" sz="1600" dirty="0" smtClean="0">
                <a:latin typeface="+mj-lt"/>
              </a:rPr>
              <a:t>sufficient to establish the diagnosis of chronic GVHD</a:t>
            </a:r>
            <a:r>
              <a:rPr lang="en-US" b="1" dirty="0" smtClean="0">
                <a:latin typeface="+mj-lt"/>
              </a:rPr>
              <a:t>)</a:t>
            </a:r>
            <a:endParaRPr lang="tr-TR" dirty="0">
              <a:latin typeface="+mj-lt"/>
            </a:endParaRPr>
          </a:p>
        </p:txBody>
      </p:sp>
      <p:pic>
        <p:nvPicPr>
          <p:cNvPr id="90113" name="Picture 1"/>
          <p:cNvPicPr>
            <a:picLocks noChangeAspect="1" noChangeArrowheads="1"/>
          </p:cNvPicPr>
          <p:nvPr/>
        </p:nvPicPr>
        <p:blipFill>
          <a:blip r:embed="rId3" cstate="print"/>
          <a:srcRect/>
          <a:stretch>
            <a:fillRect/>
          </a:stretch>
        </p:blipFill>
        <p:spPr bwMode="auto">
          <a:xfrm>
            <a:off x="812800" y="2133600"/>
            <a:ext cx="10769600" cy="4648200"/>
          </a:xfrm>
          <a:prstGeom prst="rect">
            <a:avLst/>
          </a:prstGeom>
          <a:noFill/>
          <a:ln w="9525">
            <a:noFill/>
            <a:miter lim="800000"/>
            <a:headEnd/>
            <a:tailEnd/>
          </a:ln>
        </p:spPr>
      </p:pic>
      <p:sp>
        <p:nvSpPr>
          <p:cNvPr id="8" name="7 Dikdörtgen"/>
          <p:cNvSpPr/>
          <p:nvPr/>
        </p:nvSpPr>
        <p:spPr>
          <a:xfrm>
            <a:off x="812800" y="1752600"/>
            <a:ext cx="11379200" cy="369332"/>
          </a:xfrm>
          <a:prstGeom prst="rect">
            <a:avLst/>
          </a:prstGeom>
        </p:spPr>
        <p:txBody>
          <a:bodyPr wrap="square">
            <a:spAutoFit/>
          </a:bodyPr>
          <a:lstStyle/>
          <a:p>
            <a:r>
              <a:rPr lang="en-US" b="1" dirty="0" smtClean="0">
                <a:solidFill>
                  <a:srgbClr val="FF0000"/>
                </a:solidFill>
                <a:latin typeface="+mj-lt"/>
              </a:rPr>
              <a:t>Distinctive</a:t>
            </a:r>
            <a:r>
              <a:rPr lang="en-US" b="1" dirty="0" smtClean="0">
                <a:latin typeface="+mj-lt"/>
              </a:rPr>
              <a:t> (</a:t>
            </a:r>
            <a:r>
              <a:rPr lang="en-US" sz="1600" dirty="0" smtClean="0">
                <a:latin typeface="+mj-lt"/>
              </a:rPr>
              <a:t>seen in chronic GVHD, but insufficient alone to establish a diagnosis</a:t>
            </a:r>
            <a:r>
              <a:rPr lang="en-US" sz="1600" b="1" dirty="0" smtClean="0">
                <a:latin typeface="+mj-lt"/>
              </a:rPr>
              <a:t>)</a:t>
            </a:r>
            <a:endParaRPr lang="tr-TR" sz="1600" dirty="0">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7"/>
          <p:cNvSpPr/>
          <p:nvPr/>
        </p:nvSpPr>
        <p:spPr>
          <a:xfrm>
            <a:off x="8128000" y="1752600"/>
            <a:ext cx="3048000" cy="1981200"/>
          </a:xfrm>
          <a:prstGeom prst="rect">
            <a:avLst/>
          </a:prstGeom>
          <a:blipFill>
            <a:blip r:embed="rId3" cstate="print"/>
            <a:stretch>
              <a:fillRect/>
            </a:stretch>
          </a:blipFill>
        </p:spPr>
        <p:txBody>
          <a:bodyPr wrap="square" lIns="0" tIns="0" rIns="0" bIns="0" rtlCol="0"/>
          <a:lstStyle/>
          <a:p>
            <a:endParaRPr/>
          </a:p>
        </p:txBody>
      </p:sp>
      <p:sp>
        <p:nvSpPr>
          <p:cNvPr id="29698" name="Rectangle 5"/>
          <p:cNvSpPr>
            <a:spLocks noGrp="1" noChangeArrowheads="1"/>
          </p:cNvSpPr>
          <p:nvPr>
            <p:ph type="title"/>
          </p:nvPr>
        </p:nvSpPr>
        <p:spPr>
          <a:xfrm>
            <a:off x="508000" y="1066800"/>
            <a:ext cx="10972800" cy="1066800"/>
          </a:xfrm>
          <a:extLst/>
        </p:spPr>
        <p:txBody>
          <a:bodyPr>
            <a:normAutofit fontScale="90000"/>
          </a:bodyPr>
          <a:lstStyle/>
          <a:p>
            <a:pPr eaLnBrk="1" hangingPunct="1">
              <a:defRPr/>
            </a:pPr>
            <a:r>
              <a:rPr lang="en-US" b="1" dirty="0" smtClean="0">
                <a:solidFill>
                  <a:srgbClr val="FF0000"/>
                </a:solidFill>
                <a:cs typeface="Arial" charset="0"/>
              </a:rPr>
              <a:t>Skin </a:t>
            </a:r>
            <a:r>
              <a:rPr lang="tr-TR" b="1" dirty="0" smtClean="0">
                <a:solidFill>
                  <a:srgbClr val="FF0000"/>
                </a:solidFill>
                <a:cs typeface="Arial" charset="0"/>
              </a:rPr>
              <a:t>Manifestations</a:t>
            </a:r>
            <a:r>
              <a:rPr lang="en-US" b="1" dirty="0" smtClean="0">
                <a:solidFill>
                  <a:srgbClr val="FF0000"/>
                </a:solidFill>
                <a:cs typeface="Arial" charset="0"/>
              </a:rPr>
              <a:t/>
            </a:r>
            <a:br>
              <a:rPr lang="en-US" b="1" dirty="0" smtClean="0">
                <a:solidFill>
                  <a:srgbClr val="FF0000"/>
                </a:solidFill>
                <a:cs typeface="Arial" charset="0"/>
              </a:rPr>
            </a:br>
            <a:endParaRPr lang="en-US" b="1" dirty="0" smtClean="0">
              <a:solidFill>
                <a:srgbClr val="FF0000"/>
              </a:solidFill>
              <a:cs typeface="Arial" charset="0"/>
            </a:endParaRPr>
          </a:p>
        </p:txBody>
      </p:sp>
      <p:sp>
        <p:nvSpPr>
          <p:cNvPr id="27651" name="Rectangle 6"/>
          <p:cNvSpPr>
            <a:spLocks noGrp="1" noChangeArrowheads="1"/>
          </p:cNvSpPr>
          <p:nvPr>
            <p:ph idx="4294967295"/>
          </p:nvPr>
        </p:nvSpPr>
        <p:spPr>
          <a:xfrm>
            <a:off x="609600" y="1752600"/>
            <a:ext cx="10972800" cy="4325112"/>
          </a:xfrm>
          <a:prstGeom prst="rect">
            <a:avLst/>
          </a:prstGeom>
        </p:spPr>
        <p:txBody>
          <a:bodyPr>
            <a:normAutofit lnSpcReduction="10000"/>
          </a:bodyPr>
          <a:lstStyle/>
          <a:p>
            <a:pPr eaLnBrk="1" hangingPunct="1">
              <a:lnSpc>
                <a:spcPct val="200000"/>
              </a:lnSpc>
              <a:buNone/>
            </a:pPr>
            <a:r>
              <a:rPr lang="en-US" sz="2000" dirty="0" smtClean="0">
                <a:latin typeface="+mj-lt"/>
                <a:cs typeface="Arial" charset="0"/>
              </a:rPr>
              <a:t>Most commonly involved organ</a:t>
            </a:r>
          </a:p>
          <a:p>
            <a:pPr eaLnBrk="1" hangingPunct="1">
              <a:lnSpc>
                <a:spcPct val="200000"/>
              </a:lnSpc>
              <a:buNone/>
            </a:pPr>
            <a:r>
              <a:rPr lang="en-US" dirty="0" smtClean="0">
                <a:solidFill>
                  <a:srgbClr val="FF0000"/>
                </a:solidFill>
                <a:latin typeface="+mj-lt"/>
                <a:cs typeface="Arial" charset="0"/>
              </a:rPr>
              <a:t>Inflammatory changes cause</a:t>
            </a:r>
          </a:p>
          <a:p>
            <a:pPr marL="566928" indent="-457200">
              <a:lnSpc>
                <a:spcPct val="200000"/>
              </a:lnSpc>
              <a:buClr>
                <a:srgbClr val="FF0000"/>
              </a:buClr>
              <a:buFont typeface="+mj-lt"/>
              <a:buAutoNum type="alphaLcPeriod"/>
            </a:pPr>
            <a:r>
              <a:rPr lang="en-US" sz="2000" b="1" dirty="0" err="1" smtClean="0">
                <a:solidFill>
                  <a:schemeClr val="accent2">
                    <a:lumMod val="75000"/>
                  </a:schemeClr>
                </a:solidFill>
              </a:rPr>
              <a:t>Poikiloderma</a:t>
            </a:r>
            <a:r>
              <a:rPr lang="en-US" sz="2000" b="1" dirty="0" smtClean="0">
                <a:solidFill>
                  <a:schemeClr val="accent2">
                    <a:lumMod val="75000"/>
                  </a:schemeClr>
                </a:solidFill>
              </a:rPr>
              <a:t>-like features</a:t>
            </a:r>
            <a:endParaRPr lang="en-US" sz="2000" dirty="0" smtClean="0">
              <a:solidFill>
                <a:schemeClr val="accent2">
                  <a:lumMod val="75000"/>
                </a:schemeClr>
              </a:solidFill>
            </a:endParaRP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Lichen </a:t>
            </a:r>
            <a:r>
              <a:rPr lang="en-US" sz="2000" b="1" dirty="0" err="1" smtClean="0">
                <a:solidFill>
                  <a:schemeClr val="accent2">
                    <a:lumMod val="75000"/>
                  </a:schemeClr>
                </a:solidFill>
              </a:rPr>
              <a:t>planus</a:t>
            </a:r>
            <a:r>
              <a:rPr lang="en-US" sz="2000" b="1" dirty="0" smtClean="0">
                <a:solidFill>
                  <a:schemeClr val="accent2">
                    <a:lumMod val="75000"/>
                  </a:schemeClr>
                </a:solidFill>
              </a:rPr>
              <a:t>-like features</a:t>
            </a:r>
            <a:r>
              <a:rPr lang="en-US" sz="2000" dirty="0" smtClean="0">
                <a:solidFill>
                  <a:schemeClr val="accent2">
                    <a:lumMod val="75000"/>
                  </a:schemeClr>
                </a:solidFill>
              </a:rPr>
              <a:t> </a:t>
            </a: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Sclerotic features</a:t>
            </a:r>
            <a:r>
              <a:rPr lang="en-US" sz="2000" dirty="0" smtClean="0">
                <a:solidFill>
                  <a:schemeClr val="accent2">
                    <a:lumMod val="75000"/>
                  </a:schemeClr>
                </a:solidFill>
              </a:rPr>
              <a:t> </a:t>
            </a: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Morphea-like features</a:t>
            </a:r>
            <a:r>
              <a:rPr lang="en-US" sz="2000" dirty="0" smtClean="0">
                <a:solidFill>
                  <a:schemeClr val="accent2">
                    <a:lumMod val="75000"/>
                  </a:schemeClr>
                </a:solidFill>
              </a:rPr>
              <a:t> </a:t>
            </a:r>
          </a:p>
          <a:p>
            <a:pPr marL="566928" indent="-457200">
              <a:lnSpc>
                <a:spcPct val="200000"/>
              </a:lnSpc>
              <a:buClr>
                <a:srgbClr val="FF0000"/>
              </a:buClr>
              <a:buFont typeface="+mj-lt"/>
              <a:buAutoNum type="alphaLcPeriod"/>
            </a:pPr>
            <a:r>
              <a:rPr lang="en-US" sz="2000" b="1" dirty="0" smtClean="0">
                <a:solidFill>
                  <a:schemeClr val="accent2">
                    <a:lumMod val="75000"/>
                  </a:schemeClr>
                </a:solidFill>
              </a:rPr>
              <a:t>Lichen sclerosis-like features</a:t>
            </a:r>
            <a:r>
              <a:rPr lang="en-US" sz="2000" dirty="0" smtClean="0">
                <a:solidFill>
                  <a:schemeClr val="accent2">
                    <a:lumMod val="75000"/>
                  </a:schemeClr>
                </a:solidFill>
              </a:rPr>
              <a:t> </a:t>
            </a:r>
          </a:p>
        </p:txBody>
      </p:sp>
      <p:sp>
        <p:nvSpPr>
          <p:cNvPr id="4" name="object 7"/>
          <p:cNvSpPr/>
          <p:nvPr/>
        </p:nvSpPr>
        <p:spPr>
          <a:xfrm>
            <a:off x="8636000" y="4191000"/>
            <a:ext cx="2743200" cy="2133600"/>
          </a:xfrm>
          <a:prstGeom prst="rect">
            <a:avLst/>
          </a:prstGeom>
          <a:blipFill>
            <a:blip r:embed="rId3" cstate="print"/>
            <a:stretch>
              <a:fillRect/>
            </a:stretch>
          </a:blipFill>
        </p:spPr>
        <p:txBody>
          <a:bodyPr wrap="square" lIns="0" tIns="0" rIns="0" bIns="0" rtlCol="0"/>
          <a:lstStyle/>
          <a:p>
            <a:endParaRPr/>
          </a:p>
        </p:txBody>
      </p:sp>
      <p:sp>
        <p:nvSpPr>
          <p:cNvPr id="5" name="object 70"/>
          <p:cNvSpPr/>
          <p:nvPr/>
        </p:nvSpPr>
        <p:spPr>
          <a:xfrm>
            <a:off x="8636000" y="4419600"/>
            <a:ext cx="2641600" cy="1752600"/>
          </a:xfrm>
          <a:prstGeom prst="rect">
            <a:avLst/>
          </a:prstGeom>
          <a:blipFill>
            <a:blip r:embed="rId4" cstate="print"/>
            <a:stretch>
              <a:fillRect/>
            </a:stretch>
          </a:blipFill>
        </p:spPr>
        <p:txBody>
          <a:bodyPr wrap="square" lIns="0" tIns="0" rIns="0" bIns="0" rtlCol="0"/>
          <a:lstStyle/>
          <a:p>
            <a:endParaRPr/>
          </a:p>
        </p:txBody>
      </p:sp>
      <p:sp>
        <p:nvSpPr>
          <p:cNvPr id="6" name="Text Box 1"/>
          <p:cNvSpPr txBox="1">
            <a:spLocks noChangeArrowheads="1"/>
          </p:cNvSpPr>
          <p:nvPr/>
        </p:nvSpPr>
        <p:spPr bwMode="auto">
          <a:xfrm>
            <a:off x="8534400" y="6096000"/>
            <a:ext cx="3657600" cy="762000"/>
          </a:xfrm>
          <a:prstGeom prst="rect">
            <a:avLst/>
          </a:prstGeom>
          <a:noFill/>
          <a:ln w="9525">
            <a:noFill/>
            <a:round/>
            <a:headEnd/>
            <a:tailEnd/>
          </a:ln>
          <a:effectLst/>
        </p:spPr>
        <p:txBody>
          <a:bodyPr lIns="0" tIns="0" rIns="0" bIns="0"/>
          <a:lstStyle/>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tr-TR" sz="900" dirty="0" smtClean="0"/>
          </a:p>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900" dirty="0" smtClean="0">
                <a:solidFill>
                  <a:srgbClr val="000000"/>
                </a:solidFill>
                <a:latin typeface="Arial" charset="0"/>
                <a:ea typeface="msgothic" charset="0"/>
                <a:cs typeface="msgothic" charset="0"/>
              </a:rPr>
              <a:t> </a:t>
            </a:r>
            <a:r>
              <a:rPr lang="en-GB" sz="900" dirty="0" smtClean="0">
                <a:latin typeface="Arial" charset="0"/>
                <a:ea typeface="msgothic" charset="0"/>
                <a:cs typeface="msgothic" charset="0"/>
              </a:rPr>
              <a:t>Skin lichen </a:t>
            </a:r>
            <a:r>
              <a:rPr lang="en-GB" sz="900" dirty="0" err="1" smtClean="0">
                <a:latin typeface="Arial" charset="0"/>
                <a:ea typeface="msgothic" charset="0"/>
                <a:cs typeface="msgothic" charset="0"/>
              </a:rPr>
              <a:t>planus</a:t>
            </a:r>
            <a:r>
              <a:rPr lang="en-GB" sz="900" dirty="0" smtClean="0">
                <a:latin typeface="Arial" charset="0"/>
                <a:ea typeface="msgothic" charset="0"/>
                <a:cs typeface="msgothic" charset="0"/>
              </a:rPr>
              <a:t> lesions with shiny and </a:t>
            </a:r>
            <a:r>
              <a:rPr lang="en-GB" sz="900" dirty="0" err="1" smtClean="0">
                <a:latin typeface="Arial" charset="0"/>
                <a:ea typeface="msgothic" charset="0"/>
                <a:cs typeface="msgothic" charset="0"/>
              </a:rPr>
              <a:t>violaceous</a:t>
            </a:r>
            <a:r>
              <a:rPr lang="en-GB" sz="900" dirty="0" smtClean="0">
                <a:latin typeface="Arial" charset="0"/>
                <a:ea typeface="msgothic" charset="0"/>
                <a:cs typeface="msgothic" charset="0"/>
              </a:rPr>
              <a:t> papules of the back.</a:t>
            </a:r>
            <a:endParaRPr lang="tr-TR" sz="900" dirty="0" smtClean="0">
              <a:solidFill>
                <a:srgbClr val="000000"/>
              </a:solidFill>
              <a:latin typeface="Arial" charset="0"/>
              <a:ea typeface="msgothic" charset="0"/>
              <a:cs typeface="msgothic" charset="0"/>
            </a:endParaRPr>
          </a:p>
          <a:p>
            <a:pPr marL="228600" indent="-228600">
              <a:lnSpc>
                <a:spcPct val="150000"/>
              </a:lnSpc>
              <a:buAutoNum type="alphaUcParenBoth"/>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900" dirty="0">
              <a:solidFill>
                <a:srgbClr val="000000"/>
              </a:solidFill>
              <a:latin typeface="Arial" charset="0"/>
              <a:ea typeface="msgothic" charset="0"/>
              <a:cs typeface="msgothic" charset="0"/>
            </a:endParaRPr>
          </a:p>
        </p:txBody>
      </p:sp>
      <p:pic>
        <p:nvPicPr>
          <p:cNvPr id="9" name="Picture 11"/>
          <p:cNvPicPr>
            <a:picLocks noChangeAspect="1" noChangeArrowheads="1"/>
          </p:cNvPicPr>
          <p:nvPr/>
        </p:nvPicPr>
        <p:blipFill>
          <a:blip r:embed="rId5" cstate="print"/>
          <a:srcRect l="6095" t="1894" r="2476" b="2652"/>
          <a:stretch>
            <a:fillRect/>
          </a:stretch>
        </p:blipFill>
        <p:spPr bwMode="auto">
          <a:xfrm>
            <a:off x="8331201" y="1447800"/>
            <a:ext cx="2743201" cy="220980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609600" y="1600201"/>
            <a:ext cx="11379200" cy="923330"/>
          </a:xfrm>
          <a:prstGeom prst="rect">
            <a:avLst/>
          </a:prstGeom>
        </p:spPr>
        <p:txBody>
          <a:bodyPr wrap="square">
            <a:spAutoFit/>
          </a:bodyPr>
          <a:lstStyle/>
          <a:p>
            <a:pPr>
              <a:lnSpc>
                <a:spcPct val="150000"/>
              </a:lnSpc>
            </a:pPr>
            <a:r>
              <a:rPr lang="en-US" dirty="0" smtClean="0">
                <a:latin typeface="+mj-lt"/>
              </a:rPr>
              <a:t> A combination of atrophy, </a:t>
            </a:r>
            <a:r>
              <a:rPr lang="en-US" dirty="0" err="1" smtClean="0">
                <a:latin typeface="+mj-lt"/>
              </a:rPr>
              <a:t>hypopigmentation</a:t>
            </a:r>
            <a:r>
              <a:rPr lang="en-US" dirty="0" smtClean="0">
                <a:latin typeface="+mj-lt"/>
              </a:rPr>
              <a:t>, and </a:t>
            </a:r>
            <a:r>
              <a:rPr lang="en-US" dirty="0" err="1" smtClean="0">
                <a:latin typeface="+mj-lt"/>
              </a:rPr>
              <a:t>hyperpigmentation</a:t>
            </a:r>
            <a:r>
              <a:rPr lang="en-US" dirty="0" smtClean="0">
                <a:latin typeface="+mj-lt"/>
              </a:rPr>
              <a:t> in the skin usually appearing as patches with mottled pigmentation and </a:t>
            </a:r>
            <a:r>
              <a:rPr lang="en-US" dirty="0" err="1" smtClean="0">
                <a:latin typeface="+mj-lt"/>
              </a:rPr>
              <a:t>telangiectasias</a:t>
            </a:r>
            <a:endParaRPr lang="tr-TR" dirty="0">
              <a:latin typeface="+mj-lt"/>
            </a:endParaRPr>
          </a:p>
        </p:txBody>
      </p:sp>
      <p:pic>
        <p:nvPicPr>
          <p:cNvPr id="217090" name="Picture 2"/>
          <p:cNvPicPr>
            <a:picLocks noChangeAspect="1" noChangeArrowheads="1"/>
          </p:cNvPicPr>
          <p:nvPr/>
        </p:nvPicPr>
        <p:blipFill>
          <a:blip r:embed="rId2" cstate="print"/>
          <a:srcRect/>
          <a:stretch>
            <a:fillRect/>
          </a:stretch>
        </p:blipFill>
        <p:spPr bwMode="auto">
          <a:xfrm>
            <a:off x="1727201" y="2667000"/>
            <a:ext cx="8496300" cy="3657600"/>
          </a:xfrm>
          <a:prstGeom prst="rect">
            <a:avLst/>
          </a:prstGeom>
          <a:noFill/>
          <a:ln w="9525">
            <a:noFill/>
            <a:miter lim="800000"/>
            <a:headEnd/>
            <a:tailEnd/>
          </a:ln>
        </p:spPr>
      </p:pic>
      <p:sp>
        <p:nvSpPr>
          <p:cNvPr id="5" name="4 Dikdörtgen"/>
          <p:cNvSpPr/>
          <p:nvPr/>
        </p:nvSpPr>
        <p:spPr>
          <a:xfrm>
            <a:off x="609601" y="990601"/>
            <a:ext cx="2773323" cy="584775"/>
          </a:xfrm>
          <a:prstGeom prst="rect">
            <a:avLst/>
          </a:prstGeom>
        </p:spPr>
        <p:txBody>
          <a:bodyPr wrap="none">
            <a:spAutoFit/>
          </a:bodyPr>
          <a:lstStyle/>
          <a:p>
            <a:r>
              <a:rPr lang="tr-TR" sz="3200" dirty="0" smtClean="0">
                <a:solidFill>
                  <a:srgbClr val="FF0000"/>
                </a:solidFill>
                <a:latin typeface="+mj-lt"/>
              </a:rPr>
              <a:t>a. </a:t>
            </a:r>
            <a:r>
              <a:rPr lang="en-US" sz="3200" dirty="0" err="1" smtClean="0">
                <a:solidFill>
                  <a:srgbClr val="FF0000"/>
                </a:solidFill>
                <a:latin typeface="+mj-lt"/>
              </a:rPr>
              <a:t>Poikiloderma</a:t>
            </a:r>
            <a:endParaRPr lang="tr-TR" sz="3200" dirty="0">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IMG_1499"/>
          <p:cNvPicPr>
            <a:picLocks noChangeAspect="1" noChangeArrowheads="1"/>
          </p:cNvPicPr>
          <p:nvPr/>
        </p:nvPicPr>
        <p:blipFill>
          <a:blip r:embed="rId3" cstate="print"/>
          <a:srcRect l="15254" t="32204" r="283" b="-769"/>
          <a:stretch>
            <a:fillRect/>
          </a:stretch>
        </p:blipFill>
        <p:spPr bwMode="auto">
          <a:xfrm>
            <a:off x="1422400" y="1904999"/>
            <a:ext cx="8229600" cy="4056017"/>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31748" name="Text Box 1033"/>
          <p:cNvSpPr txBox="1">
            <a:spLocks noChangeArrowheads="1"/>
          </p:cNvSpPr>
          <p:nvPr/>
        </p:nvSpPr>
        <p:spPr bwMode="auto">
          <a:xfrm>
            <a:off x="3230034" y="4679951"/>
            <a:ext cx="184731" cy="369332"/>
          </a:xfrm>
          <a:prstGeom prst="rect">
            <a:avLst/>
          </a:prstGeom>
          <a:noFill/>
          <a:ln w="9525">
            <a:noFill/>
            <a:miter lim="800000"/>
            <a:headEnd/>
            <a:tailEnd/>
          </a:ln>
        </p:spPr>
        <p:txBody>
          <a:bodyPr wrap="none">
            <a:spAutoFit/>
          </a:bodyPr>
          <a:lstStyle/>
          <a:p>
            <a:pPr eaLnBrk="0" hangingPunct="0"/>
            <a:endParaRPr lang="tr-TR">
              <a:latin typeface="Tahoma" pitchFamily="34" charset="0"/>
            </a:endParaRPr>
          </a:p>
        </p:txBody>
      </p:sp>
      <p:sp>
        <p:nvSpPr>
          <p:cNvPr id="31750" name="Text Box 1035"/>
          <p:cNvSpPr txBox="1">
            <a:spLocks noChangeArrowheads="1"/>
          </p:cNvSpPr>
          <p:nvPr/>
        </p:nvSpPr>
        <p:spPr bwMode="auto">
          <a:xfrm>
            <a:off x="8128000" y="838200"/>
            <a:ext cx="184731" cy="369332"/>
          </a:xfrm>
          <a:prstGeom prst="rect">
            <a:avLst/>
          </a:prstGeom>
          <a:noFill/>
          <a:ln w="9525">
            <a:noFill/>
            <a:miter lim="800000"/>
            <a:headEnd/>
            <a:tailEnd/>
          </a:ln>
        </p:spPr>
        <p:txBody>
          <a:bodyPr wrap="none">
            <a:spAutoFit/>
          </a:bodyPr>
          <a:lstStyle/>
          <a:p>
            <a:pPr eaLnBrk="0" hangingPunct="0"/>
            <a:endParaRPr lang="tr-TR">
              <a:latin typeface="Tahoma" pitchFamily="34" charset="0"/>
            </a:endParaRPr>
          </a:p>
        </p:txBody>
      </p:sp>
      <p:sp>
        <p:nvSpPr>
          <p:cNvPr id="35848" name="Line 1038"/>
          <p:cNvSpPr>
            <a:spLocks noChangeShapeType="1"/>
          </p:cNvSpPr>
          <p:nvPr/>
        </p:nvSpPr>
        <p:spPr bwMode="auto">
          <a:xfrm flipH="1">
            <a:off x="3454400" y="3581400"/>
            <a:ext cx="1016000" cy="838200"/>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
        <p:nvSpPr>
          <p:cNvPr id="10" name="9 Dikdörtgen"/>
          <p:cNvSpPr/>
          <p:nvPr/>
        </p:nvSpPr>
        <p:spPr>
          <a:xfrm>
            <a:off x="1320800" y="6248400"/>
            <a:ext cx="9144000" cy="369332"/>
          </a:xfrm>
          <a:prstGeom prst="rect">
            <a:avLst/>
          </a:prstGeom>
        </p:spPr>
        <p:txBody>
          <a:bodyPr wrap="square">
            <a:spAutoFit/>
          </a:bodyPr>
          <a:lstStyle/>
          <a:p>
            <a:r>
              <a:rPr lang="en-US" dirty="0" smtClean="0">
                <a:latin typeface="Arial" charset="0"/>
                <a:cs typeface="Arial" charset="0"/>
              </a:rPr>
              <a:t>multicolor epidermal atrophy, red, brown, </a:t>
            </a:r>
            <a:r>
              <a:rPr lang="en-US" dirty="0" err="1" smtClean="0">
                <a:latin typeface="Arial" charset="0"/>
                <a:cs typeface="Arial" charset="0"/>
              </a:rPr>
              <a:t>hypopigmented</a:t>
            </a:r>
            <a:r>
              <a:rPr lang="en-US" dirty="0" smtClean="0">
                <a:latin typeface="Arial" charset="0"/>
                <a:cs typeface="Arial" charset="0"/>
              </a:rPr>
              <a:t> skin:</a:t>
            </a:r>
            <a:endParaRPr lang="tr-TR" dirty="0"/>
          </a:p>
        </p:txBody>
      </p:sp>
      <p:sp>
        <p:nvSpPr>
          <p:cNvPr id="8" name="7 Dikdörtgen"/>
          <p:cNvSpPr/>
          <p:nvPr/>
        </p:nvSpPr>
        <p:spPr>
          <a:xfrm>
            <a:off x="609601" y="990601"/>
            <a:ext cx="2773323" cy="584775"/>
          </a:xfrm>
          <a:prstGeom prst="rect">
            <a:avLst/>
          </a:prstGeom>
        </p:spPr>
        <p:txBody>
          <a:bodyPr wrap="none">
            <a:spAutoFit/>
          </a:bodyPr>
          <a:lstStyle/>
          <a:p>
            <a:r>
              <a:rPr lang="tr-TR" sz="3200" dirty="0" smtClean="0">
                <a:solidFill>
                  <a:srgbClr val="FF0000"/>
                </a:solidFill>
                <a:latin typeface="+mj-lt"/>
              </a:rPr>
              <a:t>a. </a:t>
            </a:r>
            <a:r>
              <a:rPr lang="en-US" sz="3200" dirty="0" err="1" smtClean="0">
                <a:solidFill>
                  <a:srgbClr val="FF0000"/>
                </a:solidFill>
                <a:latin typeface="+mj-lt"/>
              </a:rPr>
              <a:t>Poikiloderma</a:t>
            </a:r>
            <a:endParaRPr lang="tr-TR" sz="3200" dirty="0">
              <a:latin typeface="+mj-lt"/>
            </a:endParaRPr>
          </a:p>
        </p:txBody>
      </p:sp>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2" name="11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711200" y="1676401"/>
            <a:ext cx="11277600" cy="369332"/>
          </a:xfrm>
          <a:prstGeom prst="rect">
            <a:avLst/>
          </a:prstGeom>
        </p:spPr>
        <p:txBody>
          <a:bodyPr wrap="square">
            <a:spAutoFit/>
          </a:bodyPr>
          <a:lstStyle/>
          <a:p>
            <a:r>
              <a:rPr lang="en-US" dirty="0" err="1" smtClean="0">
                <a:latin typeface="+mj-lt"/>
              </a:rPr>
              <a:t>Erythematous</a:t>
            </a:r>
            <a:r>
              <a:rPr lang="en-US" dirty="0" smtClean="0">
                <a:latin typeface="+mj-lt"/>
              </a:rPr>
              <a:t> to </a:t>
            </a:r>
            <a:r>
              <a:rPr lang="en-US" dirty="0" err="1" smtClean="0">
                <a:latin typeface="+mj-lt"/>
              </a:rPr>
              <a:t>violaceous</a:t>
            </a:r>
            <a:r>
              <a:rPr lang="en-US" dirty="0" smtClean="0">
                <a:latin typeface="+mj-lt"/>
              </a:rPr>
              <a:t> papules or plaques with a predilection for the dorsal hands and feet, forearms, and trunk. </a:t>
            </a:r>
            <a:endParaRPr lang="tr-TR" dirty="0">
              <a:latin typeface="+mj-lt"/>
            </a:endParaRPr>
          </a:p>
        </p:txBody>
      </p:sp>
      <p:sp>
        <p:nvSpPr>
          <p:cNvPr id="4" name="3 Dikdörtgen"/>
          <p:cNvSpPr/>
          <p:nvPr/>
        </p:nvSpPr>
        <p:spPr>
          <a:xfrm>
            <a:off x="508001" y="990601"/>
            <a:ext cx="2869696" cy="584775"/>
          </a:xfrm>
          <a:prstGeom prst="rect">
            <a:avLst/>
          </a:prstGeom>
        </p:spPr>
        <p:txBody>
          <a:bodyPr wrap="none">
            <a:spAutoFit/>
          </a:bodyPr>
          <a:lstStyle/>
          <a:p>
            <a:r>
              <a:rPr lang="tr-TR" sz="3200" dirty="0" smtClean="0">
                <a:solidFill>
                  <a:srgbClr val="FF0000"/>
                </a:solidFill>
                <a:latin typeface="+mj-lt"/>
              </a:rPr>
              <a:t>b. </a:t>
            </a:r>
            <a:r>
              <a:rPr lang="en-US" sz="3200" dirty="0" smtClean="0">
                <a:solidFill>
                  <a:srgbClr val="FF0000"/>
                </a:solidFill>
                <a:latin typeface="+mj-lt"/>
              </a:rPr>
              <a:t>Lichen </a:t>
            </a:r>
            <a:r>
              <a:rPr lang="en-US" sz="3200" dirty="0" err="1" smtClean="0">
                <a:solidFill>
                  <a:srgbClr val="FF0000"/>
                </a:solidFill>
                <a:latin typeface="+mj-lt"/>
              </a:rPr>
              <a:t>planus</a:t>
            </a:r>
            <a:endParaRPr lang="tr-TR" sz="3200" dirty="0" smtClean="0">
              <a:latin typeface="+mj-lt"/>
            </a:endParaRPr>
          </a:p>
        </p:txBody>
      </p:sp>
      <p:pic>
        <p:nvPicPr>
          <p:cNvPr id="83969" name="Picture 1"/>
          <p:cNvPicPr>
            <a:picLocks noChangeAspect="1" noChangeArrowheads="1"/>
          </p:cNvPicPr>
          <p:nvPr/>
        </p:nvPicPr>
        <p:blipFill>
          <a:blip r:embed="rId3" cstate="print"/>
          <a:srcRect/>
          <a:stretch>
            <a:fillRect/>
          </a:stretch>
        </p:blipFill>
        <p:spPr bwMode="auto">
          <a:xfrm>
            <a:off x="1422401" y="2438401"/>
            <a:ext cx="7912100" cy="4143375"/>
          </a:xfrm>
          <a:prstGeom prst="rect">
            <a:avLst/>
          </a:prstGeom>
          <a:noFill/>
          <a:ln w="9525">
            <a:noFill/>
            <a:miter lim="800000"/>
            <a:headEnd/>
            <a:tailEnd/>
          </a:ln>
        </p:spPr>
      </p:pic>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object 70"/>
          <p:cNvSpPr/>
          <p:nvPr/>
        </p:nvSpPr>
        <p:spPr>
          <a:xfrm rot="16200000">
            <a:off x="3619500" y="495300"/>
            <a:ext cx="3733800" cy="7924800"/>
          </a:xfrm>
          <a:prstGeom prst="rect">
            <a:avLst/>
          </a:prstGeom>
          <a:blipFill>
            <a:blip r:embed="rId2" cstate="print"/>
            <a:stretch>
              <a:fillRect/>
            </a:stretch>
          </a:blipFill>
        </p:spPr>
        <p:txBody>
          <a:bodyPr wrap="square" lIns="0" tIns="0" rIns="0" bIns="0" rtlCol="0"/>
          <a:lstStyle/>
          <a:p>
            <a:endParaRPr/>
          </a:p>
        </p:txBody>
      </p:sp>
      <p:sp>
        <p:nvSpPr>
          <p:cNvPr id="7" name="6 Dikdörtgen"/>
          <p:cNvSpPr/>
          <p:nvPr/>
        </p:nvSpPr>
        <p:spPr>
          <a:xfrm>
            <a:off x="711200" y="1676401"/>
            <a:ext cx="11277600" cy="369332"/>
          </a:xfrm>
          <a:prstGeom prst="rect">
            <a:avLst/>
          </a:prstGeom>
        </p:spPr>
        <p:txBody>
          <a:bodyPr wrap="square">
            <a:spAutoFit/>
          </a:bodyPr>
          <a:lstStyle/>
          <a:p>
            <a:r>
              <a:rPr lang="en-US" dirty="0" err="1" smtClean="0">
                <a:latin typeface="+mj-lt"/>
              </a:rPr>
              <a:t>Erythematous</a:t>
            </a:r>
            <a:r>
              <a:rPr lang="en-US" dirty="0" smtClean="0">
                <a:latin typeface="+mj-lt"/>
              </a:rPr>
              <a:t> to </a:t>
            </a:r>
            <a:r>
              <a:rPr lang="en-US" dirty="0" err="1" smtClean="0">
                <a:latin typeface="+mj-lt"/>
              </a:rPr>
              <a:t>violaceous</a:t>
            </a:r>
            <a:r>
              <a:rPr lang="en-US" dirty="0" smtClean="0">
                <a:latin typeface="+mj-lt"/>
              </a:rPr>
              <a:t> papules or plaques with a predilection for the forearms</a:t>
            </a:r>
            <a:r>
              <a:rPr lang="tr-TR" dirty="0" smtClean="0">
                <a:latin typeface="+mj-lt"/>
              </a:rPr>
              <a:t>.</a:t>
            </a:r>
            <a:endParaRPr lang="tr-TR" dirty="0">
              <a:latin typeface="+mj-lt"/>
            </a:endParaRPr>
          </a:p>
        </p:txBody>
      </p:sp>
      <p:sp>
        <p:nvSpPr>
          <p:cNvPr id="5" name="4 Dikdörtgen"/>
          <p:cNvSpPr/>
          <p:nvPr/>
        </p:nvSpPr>
        <p:spPr>
          <a:xfrm>
            <a:off x="508001" y="990601"/>
            <a:ext cx="2869696" cy="584775"/>
          </a:xfrm>
          <a:prstGeom prst="rect">
            <a:avLst/>
          </a:prstGeom>
        </p:spPr>
        <p:txBody>
          <a:bodyPr wrap="none">
            <a:spAutoFit/>
          </a:bodyPr>
          <a:lstStyle/>
          <a:p>
            <a:r>
              <a:rPr lang="tr-TR" sz="3200" dirty="0" smtClean="0">
                <a:solidFill>
                  <a:srgbClr val="FF0000"/>
                </a:solidFill>
                <a:latin typeface="+mj-lt"/>
              </a:rPr>
              <a:t>b. </a:t>
            </a:r>
            <a:r>
              <a:rPr lang="en-US" sz="3200" dirty="0" smtClean="0">
                <a:solidFill>
                  <a:srgbClr val="FF0000"/>
                </a:solidFill>
                <a:latin typeface="+mj-lt"/>
              </a:rPr>
              <a:t>Lichen </a:t>
            </a:r>
            <a:r>
              <a:rPr lang="en-US" sz="3200" dirty="0" err="1" smtClean="0">
                <a:solidFill>
                  <a:srgbClr val="FF0000"/>
                </a:solidFill>
                <a:latin typeface="+mj-lt"/>
              </a:rPr>
              <a:t>planus</a:t>
            </a:r>
            <a:endParaRPr lang="tr-TR" sz="3200" dirty="0" smtClean="0">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914400" y="2362200"/>
            <a:ext cx="9753600" cy="4068762"/>
          </a:xfrm>
          <a:prstGeom prst="rect">
            <a:avLst/>
          </a:prstGeom>
          <a:blipFill>
            <a:blip r:embed="rId2" cstate="print"/>
            <a:stretch>
              <a:fillRect/>
            </a:stretch>
          </a:blipFill>
        </p:spPr>
        <p:txBody>
          <a:bodyPr wrap="square" lIns="0" tIns="0" rIns="0" bIns="0" rtlCol="0"/>
          <a:lstStyle/>
          <a:p>
            <a:endParaRPr/>
          </a:p>
        </p:txBody>
      </p:sp>
      <p:sp>
        <p:nvSpPr>
          <p:cNvPr id="4" name="3 Dikdörtgen"/>
          <p:cNvSpPr/>
          <p:nvPr/>
        </p:nvSpPr>
        <p:spPr>
          <a:xfrm>
            <a:off x="812800" y="1524001"/>
            <a:ext cx="10464800" cy="646331"/>
          </a:xfrm>
          <a:prstGeom prst="rect">
            <a:avLst/>
          </a:prstGeom>
        </p:spPr>
        <p:txBody>
          <a:bodyPr wrap="square">
            <a:spAutoFit/>
          </a:bodyPr>
          <a:lstStyle/>
          <a:p>
            <a:r>
              <a:rPr lang="en-US" dirty="0" smtClean="0">
                <a:latin typeface="+mj-lt"/>
              </a:rPr>
              <a:t>A cellulite-like rippled appearance of the skin due to thickening of the fibrous </a:t>
            </a:r>
            <a:r>
              <a:rPr lang="en-US" dirty="0" err="1" smtClean="0">
                <a:latin typeface="+mj-lt"/>
              </a:rPr>
              <a:t>septae</a:t>
            </a:r>
            <a:r>
              <a:rPr lang="en-US" dirty="0" smtClean="0">
                <a:latin typeface="+mj-lt"/>
              </a:rPr>
              <a:t> within fat, particularly on the medial arms and thighs </a:t>
            </a:r>
            <a:endParaRPr lang="tr-TR" dirty="0">
              <a:latin typeface="+mj-lt"/>
            </a:endParaRPr>
          </a:p>
        </p:txBody>
      </p:sp>
      <p:sp>
        <p:nvSpPr>
          <p:cNvPr id="5" name="4 Dikdörtgen"/>
          <p:cNvSpPr/>
          <p:nvPr/>
        </p:nvSpPr>
        <p:spPr>
          <a:xfrm>
            <a:off x="609601" y="990600"/>
            <a:ext cx="1956433" cy="523220"/>
          </a:xfrm>
          <a:prstGeom prst="rect">
            <a:avLst/>
          </a:prstGeom>
        </p:spPr>
        <p:txBody>
          <a:bodyPr wrap="none">
            <a:spAutoFit/>
          </a:bodyPr>
          <a:lstStyle/>
          <a:p>
            <a:r>
              <a:rPr lang="tr-TR" sz="2800" b="1" dirty="0" smtClean="0">
                <a:solidFill>
                  <a:srgbClr val="FF0000"/>
                </a:solidFill>
                <a:latin typeface="+mj-lt"/>
              </a:rPr>
              <a:t>c. </a:t>
            </a:r>
            <a:r>
              <a:rPr lang="en-US" sz="2800" b="1" dirty="0" err="1" smtClean="0">
                <a:solidFill>
                  <a:srgbClr val="FF0000"/>
                </a:solidFill>
                <a:latin typeface="+mj-lt"/>
              </a:rPr>
              <a:t>Sclero</a:t>
            </a:r>
            <a:r>
              <a:rPr lang="tr-TR" sz="2800" b="1" dirty="0" smtClean="0">
                <a:solidFill>
                  <a:srgbClr val="FF0000"/>
                </a:solidFill>
                <a:latin typeface="+mj-lt"/>
              </a:rPr>
              <a:t>sis </a:t>
            </a:r>
            <a:r>
              <a:rPr lang="en-US" sz="2800" dirty="0" smtClean="0">
                <a:solidFill>
                  <a:srgbClr val="FF0000"/>
                </a:solidFill>
                <a:latin typeface="+mj-lt"/>
              </a:rPr>
              <a:t> </a:t>
            </a:r>
            <a:endParaRPr lang="tr-TR" sz="2800" dirty="0" smtClean="0">
              <a:solidFill>
                <a:srgbClr val="FF0000"/>
              </a:solidFill>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914400" y="2590800"/>
            <a:ext cx="10160000" cy="3810000"/>
          </a:xfrm>
          <a:prstGeom prst="rect">
            <a:avLst/>
          </a:prstGeom>
          <a:blipFill>
            <a:blip r:embed="rId2" cstate="print"/>
            <a:stretch>
              <a:fillRect/>
            </a:stretch>
          </a:blipFill>
        </p:spPr>
        <p:txBody>
          <a:bodyPr wrap="square" lIns="0" tIns="0" rIns="0" bIns="0" rtlCol="0"/>
          <a:lstStyle/>
          <a:p>
            <a:endParaRPr/>
          </a:p>
        </p:txBody>
      </p:sp>
      <p:sp>
        <p:nvSpPr>
          <p:cNvPr id="6" name="object 3"/>
          <p:cNvSpPr txBox="1">
            <a:spLocks/>
          </p:cNvSpPr>
          <p:nvPr/>
        </p:nvSpPr>
        <p:spPr>
          <a:xfrm>
            <a:off x="1219200" y="5715000"/>
            <a:ext cx="6617683" cy="369332"/>
          </a:xfrm>
          <a:prstGeom prst="rect">
            <a:avLst/>
          </a:prstGeom>
        </p:spPr>
        <p:txBody>
          <a:bodyPr vert="horz" wrap="square" lIns="0" tIns="0" rIns="0" bIns="0" rtlCol="0">
            <a:spAutoFit/>
          </a:bodyPr>
          <a:lstStyle/>
          <a:p>
            <a:pPr marL="12700" marR="508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 normalizeH="0" baseline="0" noProof="0" dirty="0" smtClean="0">
                <a:ln>
                  <a:noFill/>
                </a:ln>
                <a:solidFill>
                  <a:srgbClr val="FF0000"/>
                </a:solidFill>
                <a:effectLst/>
                <a:uLnTx/>
                <a:uFillTx/>
                <a:latin typeface="Calibri"/>
                <a:ea typeface="+mj-ea"/>
                <a:cs typeface="Calibri"/>
              </a:rPr>
              <a:t>Severe</a:t>
            </a:r>
            <a:r>
              <a:rPr kumimoji="0" lang="en-US" sz="2400" b="0" i="0" u="none" strike="noStrike" kern="1200" cap="none" spc="-85" normalizeH="0" baseline="0" noProof="0" dirty="0" smtClean="0">
                <a:ln>
                  <a:noFill/>
                </a:ln>
                <a:solidFill>
                  <a:srgbClr val="FF0000"/>
                </a:solidFill>
                <a:effectLst/>
                <a:uLnTx/>
                <a:uFillTx/>
                <a:latin typeface="Calibri"/>
                <a:ea typeface="+mj-ea"/>
                <a:cs typeface="Calibri"/>
              </a:rPr>
              <a:t> </a:t>
            </a:r>
            <a:r>
              <a:rPr kumimoji="0" lang="en-US" sz="2400" b="0" i="0" u="none" strike="noStrike" kern="1200" cap="none" spc="-5" normalizeH="0" baseline="0" noProof="0" dirty="0" smtClean="0">
                <a:ln>
                  <a:noFill/>
                </a:ln>
                <a:solidFill>
                  <a:srgbClr val="FF0000"/>
                </a:solidFill>
                <a:effectLst/>
                <a:uLnTx/>
                <a:uFillTx/>
                <a:latin typeface="Calibri"/>
                <a:ea typeface="+mj-ea"/>
                <a:cs typeface="Calibri"/>
              </a:rPr>
              <a:t>sclerosis  with </a:t>
            </a:r>
            <a:r>
              <a:rPr kumimoji="0" lang="en-US" sz="2400" b="0" i="0" u="none" strike="noStrike" kern="1200" cap="none" spc="-15" normalizeH="0" baseline="0" noProof="0" dirty="0" smtClean="0">
                <a:ln>
                  <a:noFill/>
                </a:ln>
                <a:solidFill>
                  <a:srgbClr val="FF0000"/>
                </a:solidFill>
                <a:effectLst/>
                <a:uLnTx/>
                <a:uFillTx/>
                <a:latin typeface="Calibri"/>
                <a:ea typeface="+mj-ea"/>
                <a:cs typeface="Calibri"/>
              </a:rPr>
              <a:t>blister  </a:t>
            </a:r>
            <a:r>
              <a:rPr kumimoji="0" lang="en-US" sz="2400" b="0" i="0" u="none" strike="noStrike" kern="1200" cap="none" spc="-10" normalizeH="0" baseline="0" noProof="0" dirty="0" smtClean="0">
                <a:ln>
                  <a:noFill/>
                </a:ln>
                <a:solidFill>
                  <a:srgbClr val="FF0000"/>
                </a:solidFill>
                <a:effectLst/>
                <a:uLnTx/>
                <a:uFillTx/>
                <a:latin typeface="Calibri"/>
                <a:ea typeface="+mj-ea"/>
                <a:cs typeface="Calibri"/>
              </a:rPr>
              <a:t>formation</a:t>
            </a:r>
            <a:endParaRPr kumimoji="0" lang="en-US" sz="2400" b="0" i="0" u="none" strike="noStrike" kern="1200" cap="none" spc="0" normalizeH="0" baseline="0" noProof="0" dirty="0">
              <a:ln>
                <a:noFill/>
              </a:ln>
              <a:solidFill>
                <a:srgbClr val="FF0000"/>
              </a:solidFill>
              <a:effectLst/>
              <a:uLnTx/>
              <a:uFillTx/>
              <a:latin typeface="Calibri"/>
              <a:ea typeface="+mj-ea"/>
              <a:cs typeface="Calibri"/>
            </a:endParaRPr>
          </a:p>
        </p:txBody>
      </p:sp>
      <p:sp>
        <p:nvSpPr>
          <p:cNvPr id="8" name="7 Dikdörtgen"/>
          <p:cNvSpPr/>
          <p:nvPr/>
        </p:nvSpPr>
        <p:spPr>
          <a:xfrm>
            <a:off x="914400" y="1828801"/>
            <a:ext cx="10464800" cy="369332"/>
          </a:xfrm>
          <a:prstGeom prst="rect">
            <a:avLst/>
          </a:prstGeom>
        </p:spPr>
        <p:txBody>
          <a:bodyPr wrap="square">
            <a:spAutoFit/>
          </a:bodyPr>
          <a:lstStyle/>
          <a:p>
            <a:r>
              <a:rPr lang="en-US" dirty="0" smtClean="0">
                <a:latin typeface="+mj-lt"/>
              </a:rPr>
              <a:t>A cellulite-like rippled appearance of the skin due to thickening of the fibrous </a:t>
            </a:r>
            <a:r>
              <a:rPr lang="en-US" dirty="0" err="1" smtClean="0">
                <a:latin typeface="+mj-lt"/>
              </a:rPr>
              <a:t>septae</a:t>
            </a:r>
            <a:r>
              <a:rPr lang="en-US" dirty="0" smtClean="0">
                <a:latin typeface="+mj-lt"/>
              </a:rPr>
              <a:t> within fat</a:t>
            </a:r>
            <a:endParaRPr lang="tr-TR" dirty="0">
              <a:latin typeface="+mj-lt"/>
            </a:endParaRPr>
          </a:p>
        </p:txBody>
      </p:sp>
      <p:sp>
        <p:nvSpPr>
          <p:cNvPr id="9" name="8 Dikdörtgen"/>
          <p:cNvSpPr/>
          <p:nvPr/>
        </p:nvSpPr>
        <p:spPr>
          <a:xfrm>
            <a:off x="609601" y="990600"/>
            <a:ext cx="1956433" cy="523220"/>
          </a:xfrm>
          <a:prstGeom prst="rect">
            <a:avLst/>
          </a:prstGeom>
        </p:spPr>
        <p:txBody>
          <a:bodyPr wrap="none">
            <a:spAutoFit/>
          </a:bodyPr>
          <a:lstStyle/>
          <a:p>
            <a:r>
              <a:rPr lang="tr-TR" sz="2800" b="1" dirty="0" smtClean="0">
                <a:solidFill>
                  <a:srgbClr val="FF0000"/>
                </a:solidFill>
                <a:latin typeface="+mj-lt"/>
              </a:rPr>
              <a:t>c. </a:t>
            </a:r>
            <a:r>
              <a:rPr lang="en-US" sz="2800" b="1" dirty="0" err="1" smtClean="0">
                <a:solidFill>
                  <a:srgbClr val="FF0000"/>
                </a:solidFill>
                <a:latin typeface="+mj-lt"/>
              </a:rPr>
              <a:t>Sclero</a:t>
            </a:r>
            <a:r>
              <a:rPr lang="tr-TR" sz="2800" b="1" dirty="0" smtClean="0">
                <a:solidFill>
                  <a:srgbClr val="FF0000"/>
                </a:solidFill>
                <a:latin typeface="+mj-lt"/>
              </a:rPr>
              <a:t>sis </a:t>
            </a:r>
            <a:r>
              <a:rPr lang="en-US" sz="2800" dirty="0" smtClean="0">
                <a:solidFill>
                  <a:srgbClr val="FF0000"/>
                </a:solidFill>
                <a:latin typeface="+mj-lt"/>
              </a:rPr>
              <a:t> </a:t>
            </a:r>
            <a:endParaRPr lang="tr-TR" sz="2800" dirty="0" smtClean="0">
              <a:solidFill>
                <a:srgbClr val="FF0000"/>
              </a:solidFill>
              <a:latin typeface="+mj-lt"/>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812800" y="1981200"/>
            <a:ext cx="5181600" cy="3886200"/>
          </a:xfrm>
          <a:prstGeom prst="rect">
            <a:avLst/>
          </a:prstGeom>
          <a:blipFill>
            <a:blip r:embed="rId3" cstate="print"/>
            <a:stretch>
              <a:fillRect/>
            </a:stretch>
          </a:blipFill>
        </p:spPr>
        <p:txBody>
          <a:bodyPr wrap="square" lIns="0" tIns="0" rIns="0" bIns="0" rtlCol="0"/>
          <a:lstStyle/>
          <a:p>
            <a:endParaRPr/>
          </a:p>
        </p:txBody>
      </p:sp>
      <p:sp>
        <p:nvSpPr>
          <p:cNvPr id="4" name="object 3"/>
          <p:cNvSpPr txBox="1">
            <a:spLocks/>
          </p:cNvSpPr>
          <p:nvPr/>
        </p:nvSpPr>
        <p:spPr>
          <a:xfrm>
            <a:off x="3454400" y="6172200"/>
            <a:ext cx="6617683" cy="553998"/>
          </a:xfrm>
          <a:prstGeom prst="rect">
            <a:avLst/>
          </a:prstGeom>
        </p:spPr>
        <p:txBody>
          <a:bodyPr vert="horz" wrap="square" lIns="0" tIns="0" rIns="0" bIns="0" rtlCol="0">
            <a:spAutoFit/>
          </a:bodyPr>
          <a:lstStyle/>
          <a:p>
            <a:pPr marL="12700" marR="5080">
              <a:spcBef>
                <a:spcPct val="0"/>
              </a:spcBef>
              <a:defRPr/>
            </a:pPr>
            <a:r>
              <a:rPr kumimoji="0" lang="en-US" b="0" i="0" u="none" strike="noStrike" kern="1200" cap="none" spc="-10" normalizeH="0" baseline="0" noProof="0" dirty="0" smtClean="0">
                <a:ln>
                  <a:noFill/>
                </a:ln>
                <a:solidFill>
                  <a:schemeClr val="accent2">
                    <a:lumMod val="50000"/>
                  </a:schemeClr>
                </a:solidFill>
                <a:effectLst/>
                <a:uLnTx/>
                <a:uFillTx/>
                <a:ea typeface="+mj-ea"/>
                <a:cs typeface="Calibri"/>
              </a:rPr>
              <a:t>Severe</a:t>
            </a:r>
            <a:r>
              <a:rPr kumimoji="0" lang="en-US" b="0" i="0" u="none" strike="noStrike" kern="1200" cap="none" spc="-85" normalizeH="0" baseline="0" noProof="0" dirty="0" smtClean="0">
                <a:ln>
                  <a:noFill/>
                </a:ln>
                <a:solidFill>
                  <a:schemeClr val="accent2">
                    <a:lumMod val="50000"/>
                  </a:schemeClr>
                </a:solidFill>
                <a:effectLst/>
                <a:uLnTx/>
                <a:uFillTx/>
                <a:ea typeface="+mj-ea"/>
                <a:cs typeface="Calibri"/>
              </a:rPr>
              <a:t> </a:t>
            </a:r>
            <a:r>
              <a:rPr kumimoji="0" lang="en-US" b="0" i="0" u="none" strike="noStrike" kern="1200" cap="none" spc="-5" normalizeH="0" baseline="0" noProof="0" dirty="0" smtClean="0">
                <a:ln>
                  <a:noFill/>
                </a:ln>
                <a:solidFill>
                  <a:schemeClr val="accent2">
                    <a:lumMod val="50000"/>
                  </a:schemeClr>
                </a:solidFill>
                <a:effectLst/>
                <a:uLnTx/>
                <a:uFillTx/>
                <a:ea typeface="+mj-ea"/>
                <a:cs typeface="Calibri"/>
              </a:rPr>
              <a:t>sclerosis</a:t>
            </a:r>
            <a:r>
              <a:rPr kumimoji="0" lang="tr-TR" b="0" i="0" u="none" strike="noStrike" kern="1200" cap="none" spc="-5" normalizeH="0" baseline="0" noProof="0" dirty="0" smtClean="0">
                <a:ln>
                  <a:noFill/>
                </a:ln>
                <a:solidFill>
                  <a:schemeClr val="accent2">
                    <a:lumMod val="50000"/>
                  </a:schemeClr>
                </a:solidFill>
                <a:effectLst/>
                <a:uLnTx/>
                <a:uFillTx/>
                <a:ea typeface="+mj-ea"/>
                <a:cs typeface="Calibri"/>
              </a:rPr>
              <a:t> &amp; </a:t>
            </a:r>
            <a:r>
              <a:rPr lang="tr-TR" dirty="0" smtClean="0">
                <a:solidFill>
                  <a:schemeClr val="accent2">
                    <a:lumMod val="50000"/>
                  </a:schemeClr>
                </a:solidFill>
                <a:cs typeface="Arial" charset="0"/>
              </a:rPr>
              <a:t>f</a:t>
            </a:r>
            <a:r>
              <a:rPr lang="en-US" dirty="0" err="1" smtClean="0">
                <a:solidFill>
                  <a:schemeClr val="accent2">
                    <a:lumMod val="50000"/>
                  </a:schemeClr>
                </a:solidFill>
                <a:cs typeface="Arial" charset="0"/>
              </a:rPr>
              <a:t>ibrotic</a:t>
            </a:r>
            <a:r>
              <a:rPr lang="en-US" dirty="0" smtClean="0">
                <a:solidFill>
                  <a:schemeClr val="accent2">
                    <a:lumMod val="50000"/>
                  </a:schemeClr>
                </a:solidFill>
                <a:cs typeface="Arial" charset="0"/>
              </a:rPr>
              <a:t> thickening</a:t>
            </a:r>
          </a:p>
          <a:p>
            <a:pPr marL="12700" marR="5080" lvl="0" indent="0" defTabSz="914400" rtl="0" eaLnBrk="1" fontAlgn="auto" latinLnBrk="0" hangingPunct="1">
              <a:lnSpc>
                <a:spcPct val="100000"/>
              </a:lnSpc>
              <a:spcBef>
                <a:spcPct val="0"/>
              </a:spcBef>
              <a:spcAft>
                <a:spcPts val="0"/>
              </a:spcAft>
              <a:buClrTx/>
              <a:buSzTx/>
              <a:buFontTx/>
              <a:buNone/>
              <a:tabLst/>
              <a:defRPr/>
            </a:pPr>
            <a:endParaRPr kumimoji="0" lang="en-US" b="0" i="0" u="none" strike="noStrike" kern="1200" cap="none" spc="0" normalizeH="0" baseline="0" noProof="0" dirty="0">
              <a:ln>
                <a:noFill/>
              </a:ln>
              <a:solidFill>
                <a:schemeClr val="accent2">
                  <a:lumMod val="50000"/>
                </a:schemeClr>
              </a:solidFill>
              <a:effectLst/>
              <a:uLnTx/>
              <a:uFillTx/>
              <a:ea typeface="+mj-ea"/>
              <a:cs typeface="Calibri"/>
            </a:endParaRPr>
          </a:p>
        </p:txBody>
      </p:sp>
      <p:sp>
        <p:nvSpPr>
          <p:cNvPr id="5" name="4 Dikdörtgen"/>
          <p:cNvSpPr/>
          <p:nvPr/>
        </p:nvSpPr>
        <p:spPr>
          <a:xfrm>
            <a:off x="609601" y="990600"/>
            <a:ext cx="1956433" cy="523220"/>
          </a:xfrm>
          <a:prstGeom prst="rect">
            <a:avLst/>
          </a:prstGeom>
        </p:spPr>
        <p:txBody>
          <a:bodyPr wrap="none">
            <a:spAutoFit/>
          </a:bodyPr>
          <a:lstStyle/>
          <a:p>
            <a:r>
              <a:rPr lang="tr-TR" sz="2800" b="1" dirty="0" smtClean="0">
                <a:solidFill>
                  <a:srgbClr val="FF0000"/>
                </a:solidFill>
                <a:latin typeface="+mj-lt"/>
              </a:rPr>
              <a:t>c. </a:t>
            </a:r>
            <a:r>
              <a:rPr lang="en-US" sz="2800" b="1" dirty="0" err="1" smtClean="0">
                <a:solidFill>
                  <a:srgbClr val="FF0000"/>
                </a:solidFill>
                <a:latin typeface="+mj-lt"/>
              </a:rPr>
              <a:t>Sclero</a:t>
            </a:r>
            <a:r>
              <a:rPr lang="tr-TR" sz="2800" b="1" dirty="0" smtClean="0">
                <a:solidFill>
                  <a:srgbClr val="FF0000"/>
                </a:solidFill>
                <a:latin typeface="+mj-lt"/>
              </a:rPr>
              <a:t>sis </a:t>
            </a:r>
            <a:r>
              <a:rPr lang="en-US" sz="2800" dirty="0" smtClean="0">
                <a:solidFill>
                  <a:srgbClr val="FF0000"/>
                </a:solidFill>
                <a:latin typeface="+mj-lt"/>
              </a:rPr>
              <a:t> </a:t>
            </a:r>
            <a:endParaRPr lang="tr-TR" sz="2800" dirty="0" smtClean="0">
              <a:solidFill>
                <a:srgbClr val="FF0000"/>
              </a:solidFill>
              <a:latin typeface="+mj-lt"/>
            </a:endParaRPr>
          </a:p>
        </p:txBody>
      </p:sp>
      <p:sp>
        <p:nvSpPr>
          <p:cNvPr id="7" name="object 70"/>
          <p:cNvSpPr/>
          <p:nvPr/>
        </p:nvSpPr>
        <p:spPr>
          <a:xfrm>
            <a:off x="6400800" y="1981200"/>
            <a:ext cx="5486400" cy="3886200"/>
          </a:xfrm>
          <a:prstGeom prst="rect">
            <a:avLst/>
          </a:prstGeom>
          <a:blipFill>
            <a:blip r:embed="rId4" cstate="print"/>
            <a:stretch>
              <a:fillRect/>
            </a:stretch>
          </a:blipFill>
        </p:spPr>
        <p:txBody>
          <a:bodyPr wrap="square" lIns="0" tIns="0" rIns="0" bIns="0" rtlCol="0"/>
          <a:lstStyle/>
          <a:p>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6" descr="Kyle Aug 12-2004 006"/>
          <p:cNvPicPr>
            <a:picLocks noChangeAspect="1" noChangeArrowheads="1"/>
          </p:cNvPicPr>
          <p:nvPr/>
        </p:nvPicPr>
        <p:blipFill>
          <a:blip r:embed="rId3" cstate="print"/>
          <a:srcRect/>
          <a:stretch>
            <a:fillRect/>
          </a:stretch>
        </p:blipFill>
        <p:spPr bwMode="auto">
          <a:xfrm>
            <a:off x="812801" y="1752600"/>
            <a:ext cx="5094177" cy="3505200"/>
          </a:xfrm>
          <a:prstGeom prst="roundRect">
            <a:avLst/>
          </a:prstGeom>
          <a:ln w="57150">
            <a:noFill/>
          </a:ln>
          <a:effectLst>
            <a:outerShdw blurRad="50800" dist="38100" dir="2700000" algn="tl" rotWithShape="0">
              <a:prstClr val="black">
                <a:alpha val="40000"/>
              </a:prstClr>
            </a:outerShdw>
          </a:effectLst>
        </p:spPr>
      </p:pic>
      <p:sp>
        <p:nvSpPr>
          <p:cNvPr id="29699" name="Text Box 7"/>
          <p:cNvSpPr txBox="1">
            <a:spLocks noChangeArrowheads="1"/>
          </p:cNvSpPr>
          <p:nvPr/>
        </p:nvSpPr>
        <p:spPr bwMode="auto">
          <a:xfrm>
            <a:off x="8411634" y="1784351"/>
            <a:ext cx="2154767" cy="366713"/>
          </a:xfrm>
          <a:prstGeom prst="rect">
            <a:avLst/>
          </a:prstGeom>
          <a:noFill/>
          <a:ln w="9525">
            <a:noFill/>
            <a:miter lim="800000"/>
            <a:headEnd/>
            <a:tailEnd/>
          </a:ln>
        </p:spPr>
        <p:txBody>
          <a:bodyPr>
            <a:spAutoFit/>
          </a:bodyPr>
          <a:lstStyle/>
          <a:p>
            <a:pPr eaLnBrk="0" hangingPunct="0"/>
            <a:endParaRPr lang="tr-TR">
              <a:latin typeface="Tahoma" pitchFamily="34" charset="0"/>
            </a:endParaRPr>
          </a:p>
        </p:txBody>
      </p:sp>
      <p:pic>
        <p:nvPicPr>
          <p:cNvPr id="1029" name="Picture 8" descr="Legs28Nov02"/>
          <p:cNvPicPr>
            <a:picLocks noChangeAspect="1" noChangeArrowheads="1"/>
          </p:cNvPicPr>
          <p:nvPr/>
        </p:nvPicPr>
        <p:blipFill>
          <a:blip r:embed="rId4" cstate="print"/>
          <a:srcRect t="25000" b="6599"/>
          <a:stretch>
            <a:fillRect/>
          </a:stretch>
        </p:blipFill>
        <p:spPr bwMode="auto">
          <a:xfrm>
            <a:off x="6299200" y="3810000"/>
            <a:ext cx="4876800" cy="2516188"/>
          </a:xfrm>
          <a:prstGeom prst="roundRect">
            <a:avLst/>
          </a:prstGeom>
          <a:ln w="57150">
            <a:noFill/>
          </a:ln>
          <a:effectLst>
            <a:outerShdw blurRad="50800" dist="38100" dir="2700000" algn="tl" rotWithShape="0">
              <a:prstClr val="black">
                <a:alpha val="40000"/>
              </a:prstClr>
            </a:outerShdw>
          </a:effectLst>
        </p:spPr>
      </p:pic>
      <p:sp>
        <p:nvSpPr>
          <p:cNvPr id="7" name="6 Dikdörtgen"/>
          <p:cNvSpPr/>
          <p:nvPr/>
        </p:nvSpPr>
        <p:spPr>
          <a:xfrm>
            <a:off x="609601" y="990600"/>
            <a:ext cx="1956433" cy="523220"/>
          </a:xfrm>
          <a:prstGeom prst="rect">
            <a:avLst/>
          </a:prstGeom>
        </p:spPr>
        <p:txBody>
          <a:bodyPr wrap="none">
            <a:spAutoFit/>
          </a:bodyPr>
          <a:lstStyle/>
          <a:p>
            <a:r>
              <a:rPr lang="tr-TR" sz="2800" b="1" dirty="0" smtClean="0">
                <a:solidFill>
                  <a:srgbClr val="FF0000"/>
                </a:solidFill>
                <a:latin typeface="+mj-lt"/>
              </a:rPr>
              <a:t>c. </a:t>
            </a:r>
            <a:r>
              <a:rPr lang="en-US" sz="2800" b="1" dirty="0" err="1" smtClean="0">
                <a:solidFill>
                  <a:srgbClr val="FF0000"/>
                </a:solidFill>
                <a:latin typeface="+mj-lt"/>
              </a:rPr>
              <a:t>Sclero</a:t>
            </a:r>
            <a:r>
              <a:rPr lang="tr-TR" sz="2800" b="1" dirty="0" smtClean="0">
                <a:solidFill>
                  <a:srgbClr val="FF0000"/>
                </a:solidFill>
                <a:latin typeface="+mj-lt"/>
              </a:rPr>
              <a:t>sis </a:t>
            </a:r>
            <a:r>
              <a:rPr lang="en-US" sz="2800" dirty="0" smtClean="0">
                <a:solidFill>
                  <a:srgbClr val="FF0000"/>
                </a:solidFill>
                <a:latin typeface="+mj-lt"/>
              </a:rPr>
              <a:t> </a:t>
            </a:r>
            <a:endParaRPr lang="tr-TR" sz="2800" dirty="0" smtClean="0">
              <a:solidFill>
                <a:srgbClr val="FF0000"/>
              </a:solidFill>
              <a:latin typeface="+mj-lt"/>
            </a:endParaRPr>
          </a:p>
        </p:txBody>
      </p:sp>
      <p:sp>
        <p:nvSpPr>
          <p:cNvPr id="8" name="7 Dikdörtgen"/>
          <p:cNvSpPr/>
          <p:nvPr/>
        </p:nvSpPr>
        <p:spPr>
          <a:xfrm>
            <a:off x="914400" y="5486401"/>
            <a:ext cx="6096000" cy="307777"/>
          </a:xfrm>
          <a:prstGeom prst="rect">
            <a:avLst/>
          </a:prstGeom>
        </p:spPr>
        <p:txBody>
          <a:bodyPr>
            <a:spAutoFit/>
          </a:bodyPr>
          <a:lstStyle/>
          <a:p>
            <a:r>
              <a:rPr lang="en-US" sz="1400" dirty="0" err="1" smtClean="0">
                <a:solidFill>
                  <a:srgbClr val="FF0000"/>
                </a:solidFill>
                <a:latin typeface="+mj-lt"/>
                <a:cs typeface="Arial" charset="0"/>
              </a:rPr>
              <a:t>sclerodermatous</a:t>
            </a:r>
            <a:r>
              <a:rPr lang="en-US" sz="1400" dirty="0" smtClean="0">
                <a:solidFill>
                  <a:srgbClr val="FF0000"/>
                </a:solidFill>
                <a:latin typeface="+mj-lt"/>
                <a:cs typeface="Arial" charset="0"/>
              </a:rPr>
              <a:t> </a:t>
            </a:r>
            <a:r>
              <a:rPr lang="en-US" sz="1400" dirty="0" smtClean="0">
                <a:latin typeface="+mj-lt"/>
                <a:cs typeface="Arial" charset="0"/>
              </a:rPr>
              <a:t>skin involvement. </a:t>
            </a:r>
            <a:endParaRPr lang="tr-TR" sz="1400" dirty="0">
              <a:latin typeface="+mj-lt"/>
            </a:endParaRPr>
          </a:p>
        </p:txBody>
      </p:sp>
      <p:sp>
        <p:nvSpPr>
          <p:cNvPr id="9" name="8 Dikdörtgen"/>
          <p:cNvSpPr/>
          <p:nvPr/>
        </p:nvSpPr>
        <p:spPr>
          <a:xfrm>
            <a:off x="6502400" y="2362201"/>
            <a:ext cx="4978400" cy="738664"/>
          </a:xfrm>
          <a:prstGeom prst="rect">
            <a:avLst/>
          </a:prstGeom>
        </p:spPr>
        <p:txBody>
          <a:bodyPr wrap="square">
            <a:spAutoFit/>
          </a:bodyPr>
          <a:lstStyle/>
          <a:p>
            <a:r>
              <a:rPr lang="en-US" sz="1400" dirty="0" smtClean="0">
                <a:latin typeface="+mj-lt"/>
                <a:cs typeface="Arial" charset="0"/>
              </a:rPr>
              <a:t>Take note of the </a:t>
            </a:r>
            <a:r>
              <a:rPr lang="en-US" sz="1400" dirty="0" smtClean="0">
                <a:solidFill>
                  <a:srgbClr val="FF0000"/>
                </a:solidFill>
                <a:latin typeface="+mj-lt"/>
                <a:cs typeface="Arial" charset="0"/>
              </a:rPr>
              <a:t>atrophy of the skin with nodular appearance </a:t>
            </a:r>
            <a:r>
              <a:rPr lang="en-US" sz="1400" dirty="0" smtClean="0">
                <a:latin typeface="+mj-lt"/>
                <a:cs typeface="Arial" charset="0"/>
              </a:rPr>
              <a:t>of the thighs and calves in these photos. Also present in the pictures are </a:t>
            </a:r>
            <a:r>
              <a:rPr lang="en-US" sz="1400" dirty="0" smtClean="0">
                <a:solidFill>
                  <a:srgbClr val="FF0000"/>
                </a:solidFill>
                <a:latin typeface="+mj-lt"/>
                <a:cs typeface="Arial" charset="0"/>
              </a:rPr>
              <a:t>hypo- and </a:t>
            </a:r>
            <a:r>
              <a:rPr lang="en-US" sz="1400" dirty="0" err="1" smtClean="0">
                <a:solidFill>
                  <a:srgbClr val="FF0000"/>
                </a:solidFill>
                <a:latin typeface="+mj-lt"/>
                <a:cs typeface="Arial" charset="0"/>
              </a:rPr>
              <a:t>hyperpigmentation</a:t>
            </a:r>
            <a:r>
              <a:rPr lang="en-US" sz="1400" dirty="0" smtClean="0">
                <a:solidFill>
                  <a:srgbClr val="FF0000"/>
                </a:solidFill>
                <a:latin typeface="+mj-lt"/>
                <a:cs typeface="Arial" charset="0"/>
              </a:rPr>
              <a:t> </a:t>
            </a:r>
            <a:r>
              <a:rPr lang="en-US" sz="1400" dirty="0" smtClean="0">
                <a:latin typeface="+mj-lt"/>
                <a:cs typeface="Arial" charset="0"/>
              </a:rPr>
              <a:t>with hide-like skin.</a:t>
            </a:r>
          </a:p>
        </p:txBody>
      </p:sp>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7"/>
          <p:cNvSpPr txBox="1">
            <a:spLocks noChangeArrowheads="1"/>
          </p:cNvSpPr>
          <p:nvPr/>
        </p:nvSpPr>
        <p:spPr bwMode="auto">
          <a:xfrm>
            <a:off x="8411634" y="1784351"/>
            <a:ext cx="2154767" cy="366713"/>
          </a:xfrm>
          <a:prstGeom prst="rect">
            <a:avLst/>
          </a:prstGeom>
          <a:noFill/>
          <a:ln w="9525">
            <a:noFill/>
            <a:miter lim="800000"/>
            <a:headEnd/>
            <a:tailEnd/>
          </a:ln>
        </p:spPr>
        <p:txBody>
          <a:bodyPr>
            <a:spAutoFit/>
          </a:bodyPr>
          <a:lstStyle/>
          <a:p>
            <a:pPr eaLnBrk="0" hangingPunct="0"/>
            <a:endParaRPr lang="tr-TR">
              <a:latin typeface="Tahoma" pitchFamily="34" charset="0"/>
            </a:endParaRPr>
          </a:p>
        </p:txBody>
      </p:sp>
      <p:pic>
        <p:nvPicPr>
          <p:cNvPr id="6" name="Picture 4" descr="chronic GVHD 2011 photos 008"/>
          <p:cNvPicPr>
            <a:picLocks noChangeAspect="1" noChangeArrowheads="1"/>
          </p:cNvPicPr>
          <p:nvPr/>
        </p:nvPicPr>
        <p:blipFill>
          <a:blip r:embed="rId3" cstate="print"/>
          <a:srcRect/>
          <a:stretch>
            <a:fillRect/>
          </a:stretch>
        </p:blipFill>
        <p:spPr bwMode="auto">
          <a:xfrm>
            <a:off x="812800" y="2286000"/>
            <a:ext cx="4334933" cy="2438400"/>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7" name="Picture 5" descr="chronic GVHD 2011 photos 009"/>
          <p:cNvPicPr>
            <a:picLocks noChangeAspect="1" noChangeArrowheads="1"/>
          </p:cNvPicPr>
          <p:nvPr/>
        </p:nvPicPr>
        <p:blipFill>
          <a:blip r:embed="rId4" cstate="print"/>
          <a:srcRect/>
          <a:stretch>
            <a:fillRect/>
          </a:stretch>
        </p:blipFill>
        <p:spPr bwMode="auto">
          <a:xfrm>
            <a:off x="5486400" y="2819401"/>
            <a:ext cx="6248400" cy="3514725"/>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8" name="7 Dikdörtgen"/>
          <p:cNvSpPr/>
          <p:nvPr/>
        </p:nvSpPr>
        <p:spPr>
          <a:xfrm>
            <a:off x="508001" y="914401"/>
            <a:ext cx="3501087" cy="584775"/>
          </a:xfrm>
          <a:prstGeom prst="rect">
            <a:avLst/>
          </a:prstGeom>
        </p:spPr>
        <p:txBody>
          <a:bodyPr wrap="none">
            <a:spAutoFit/>
          </a:bodyPr>
          <a:lstStyle/>
          <a:p>
            <a:r>
              <a:rPr lang="tr-TR" sz="3200" b="1" dirty="0" smtClean="0">
                <a:solidFill>
                  <a:srgbClr val="FF0000"/>
                </a:solidFill>
                <a:latin typeface="+mj-lt"/>
              </a:rPr>
              <a:t>3. </a:t>
            </a:r>
            <a:r>
              <a:rPr lang="en-US" sz="3200" b="1" dirty="0" smtClean="0">
                <a:solidFill>
                  <a:srgbClr val="FF0000"/>
                </a:solidFill>
                <a:latin typeface="+mj-lt"/>
              </a:rPr>
              <a:t>Sclerotic</a:t>
            </a:r>
            <a:r>
              <a:rPr lang="tr-TR" sz="3200" b="1" dirty="0" smtClean="0">
                <a:solidFill>
                  <a:srgbClr val="FF0000"/>
                </a:solidFill>
                <a:latin typeface="+mj-lt"/>
              </a:rPr>
              <a:t> </a:t>
            </a:r>
            <a:r>
              <a:rPr lang="tr-TR" sz="3200" b="1" dirty="0" err="1" smtClean="0">
                <a:solidFill>
                  <a:srgbClr val="FF0000"/>
                </a:solidFill>
                <a:latin typeface="+mj-lt"/>
              </a:rPr>
              <a:t>lesions</a:t>
            </a:r>
            <a:r>
              <a:rPr lang="tr-TR" sz="3200" b="1" dirty="0" smtClean="0">
                <a:solidFill>
                  <a:srgbClr val="FF0000"/>
                </a:solidFill>
                <a:latin typeface="+mj-lt"/>
              </a:rPr>
              <a:t> </a:t>
            </a:r>
            <a:r>
              <a:rPr lang="en-US" sz="3200" dirty="0" smtClean="0">
                <a:solidFill>
                  <a:srgbClr val="FF0000"/>
                </a:solidFill>
                <a:latin typeface="+mj-lt"/>
              </a:rPr>
              <a:t> </a:t>
            </a:r>
            <a:endParaRPr lang="tr-TR" sz="3200" dirty="0" smtClean="0">
              <a:solidFill>
                <a:srgbClr val="FF0000"/>
              </a:solidFill>
              <a:latin typeface="+mj-lt"/>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422400" y="1524000"/>
            <a:ext cx="9652000" cy="923330"/>
          </a:xfrm>
          <a:prstGeom prst="rect">
            <a:avLst/>
          </a:prstGeom>
        </p:spPr>
        <p:txBody>
          <a:bodyPr wrap="square">
            <a:spAutoFit/>
          </a:bodyPr>
          <a:lstStyle/>
          <a:p>
            <a:pPr>
              <a:lnSpc>
                <a:spcPct val="150000"/>
              </a:lnSpc>
            </a:pPr>
            <a:r>
              <a:rPr lang="en-US" dirty="0" smtClean="0"/>
              <a:t>Firm</a:t>
            </a:r>
            <a:r>
              <a:rPr lang="en-US" dirty="0" smtClean="0">
                <a:solidFill>
                  <a:srgbClr val="FF0000"/>
                </a:solidFill>
              </a:rPr>
              <a:t>, </a:t>
            </a:r>
            <a:r>
              <a:rPr lang="en-US" dirty="0" err="1" smtClean="0">
                <a:solidFill>
                  <a:schemeClr val="accent4"/>
                </a:solidFill>
              </a:rPr>
              <a:t>hyperpigmented</a:t>
            </a:r>
            <a:r>
              <a:rPr lang="en-US" dirty="0" smtClean="0">
                <a:solidFill>
                  <a:schemeClr val="accent4"/>
                </a:solidFill>
              </a:rPr>
              <a:t>, </a:t>
            </a:r>
            <a:r>
              <a:rPr lang="en-US" dirty="0" err="1" smtClean="0">
                <a:solidFill>
                  <a:schemeClr val="accent4"/>
                </a:solidFill>
              </a:rPr>
              <a:t>hypopigmented</a:t>
            </a:r>
            <a:r>
              <a:rPr lang="en-US" dirty="0" smtClean="0"/>
              <a:t>, or </a:t>
            </a:r>
            <a:r>
              <a:rPr lang="en-US" dirty="0" smtClean="0">
                <a:solidFill>
                  <a:schemeClr val="accent4"/>
                </a:solidFill>
              </a:rPr>
              <a:t>skin-colored plaques</a:t>
            </a:r>
            <a:r>
              <a:rPr lang="en-US" dirty="0" smtClean="0"/>
              <a:t>. Affected skin often has a </a:t>
            </a:r>
            <a:r>
              <a:rPr lang="en-US" dirty="0" smtClean="0">
                <a:solidFill>
                  <a:schemeClr val="accent4"/>
                </a:solidFill>
              </a:rPr>
              <a:t>shiny appearance </a:t>
            </a:r>
            <a:r>
              <a:rPr lang="en-US" dirty="0" smtClean="0"/>
              <a:t>and demonstrates hair loss secondary to elimination of </a:t>
            </a:r>
            <a:r>
              <a:rPr lang="en-US" dirty="0" err="1" smtClean="0"/>
              <a:t>adnexal</a:t>
            </a:r>
            <a:r>
              <a:rPr lang="en-US" dirty="0" smtClean="0"/>
              <a:t> structures.</a:t>
            </a:r>
            <a:endParaRPr lang="tr-TR" dirty="0"/>
          </a:p>
        </p:txBody>
      </p:sp>
      <p:sp>
        <p:nvSpPr>
          <p:cNvPr id="5" name="4 Dikdörtgen"/>
          <p:cNvSpPr/>
          <p:nvPr/>
        </p:nvSpPr>
        <p:spPr>
          <a:xfrm>
            <a:off x="508000" y="914401"/>
            <a:ext cx="6705600" cy="584775"/>
          </a:xfrm>
          <a:prstGeom prst="rect">
            <a:avLst/>
          </a:prstGeom>
        </p:spPr>
        <p:txBody>
          <a:bodyPr wrap="square">
            <a:spAutoFit/>
          </a:bodyPr>
          <a:lstStyle/>
          <a:p>
            <a:r>
              <a:rPr lang="tr-TR" sz="3200" dirty="0" smtClean="0">
                <a:solidFill>
                  <a:srgbClr val="FF0000"/>
                </a:solidFill>
                <a:latin typeface="+mj-lt"/>
              </a:rPr>
              <a:t>d. </a:t>
            </a:r>
            <a:r>
              <a:rPr lang="en-US" sz="3200" dirty="0" smtClean="0">
                <a:solidFill>
                  <a:srgbClr val="FF0000"/>
                </a:solidFill>
                <a:latin typeface="+mj-lt"/>
              </a:rPr>
              <a:t>Morphea-like </a:t>
            </a:r>
            <a:r>
              <a:rPr lang="tr-TR" sz="3200" dirty="0" err="1" smtClean="0">
                <a:solidFill>
                  <a:srgbClr val="FF0000"/>
                </a:solidFill>
                <a:latin typeface="+mj-lt"/>
              </a:rPr>
              <a:t>Lesions</a:t>
            </a:r>
            <a:endParaRPr lang="tr-TR" sz="3200" dirty="0">
              <a:solidFill>
                <a:srgbClr val="FF0000"/>
              </a:solidFill>
              <a:latin typeface="+mj-lt"/>
            </a:endParaRPr>
          </a:p>
        </p:txBody>
      </p:sp>
      <p:pic>
        <p:nvPicPr>
          <p:cNvPr id="84993" name="Picture 1"/>
          <p:cNvPicPr>
            <a:picLocks noChangeAspect="1" noChangeArrowheads="1"/>
          </p:cNvPicPr>
          <p:nvPr/>
        </p:nvPicPr>
        <p:blipFill>
          <a:blip r:embed="rId2" cstate="print"/>
          <a:srcRect/>
          <a:stretch>
            <a:fillRect/>
          </a:stretch>
        </p:blipFill>
        <p:spPr bwMode="auto">
          <a:xfrm>
            <a:off x="2032001" y="2819400"/>
            <a:ext cx="7302500" cy="3733800"/>
          </a:xfrm>
          <a:prstGeom prst="rect">
            <a:avLst/>
          </a:prstGeom>
          <a:noFill/>
          <a:ln w="9525">
            <a:noFill/>
            <a:miter lim="800000"/>
            <a:headEnd/>
            <a:tailEnd/>
          </a:ln>
        </p:spPr>
      </p:pic>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2" cstate="print"/>
          <a:srcRect/>
          <a:stretch>
            <a:fillRect/>
          </a:stretch>
        </p:blipFill>
        <p:spPr bwMode="auto">
          <a:xfrm>
            <a:off x="1320801" y="2209800"/>
            <a:ext cx="8369300" cy="4362450"/>
          </a:xfrm>
          <a:prstGeom prst="rect">
            <a:avLst/>
          </a:prstGeom>
          <a:noFill/>
          <a:ln w="9525">
            <a:noFill/>
            <a:miter lim="800000"/>
            <a:headEnd/>
            <a:tailEnd/>
          </a:ln>
        </p:spPr>
      </p:pic>
      <p:sp>
        <p:nvSpPr>
          <p:cNvPr id="6" name="5 Dikdörtgen"/>
          <p:cNvSpPr/>
          <p:nvPr/>
        </p:nvSpPr>
        <p:spPr>
          <a:xfrm>
            <a:off x="609600" y="990601"/>
            <a:ext cx="5398529" cy="584775"/>
          </a:xfrm>
          <a:prstGeom prst="rect">
            <a:avLst/>
          </a:prstGeom>
        </p:spPr>
        <p:txBody>
          <a:bodyPr wrap="none">
            <a:spAutoFit/>
          </a:bodyPr>
          <a:lstStyle/>
          <a:p>
            <a:r>
              <a:rPr lang="tr-TR" sz="3200" dirty="0" smtClean="0">
                <a:solidFill>
                  <a:srgbClr val="FF0000"/>
                </a:solidFill>
                <a:latin typeface="+mj-lt"/>
              </a:rPr>
              <a:t>e. </a:t>
            </a:r>
            <a:r>
              <a:rPr lang="tr-TR" sz="3200" dirty="0" err="1" smtClean="0">
                <a:solidFill>
                  <a:srgbClr val="FF0000"/>
                </a:solidFill>
                <a:latin typeface="+mj-lt"/>
              </a:rPr>
              <a:t>Lichen</a:t>
            </a:r>
            <a:r>
              <a:rPr lang="tr-TR" sz="3200" dirty="0" smtClean="0">
                <a:solidFill>
                  <a:srgbClr val="FF0000"/>
                </a:solidFill>
                <a:latin typeface="+mj-lt"/>
              </a:rPr>
              <a:t> </a:t>
            </a:r>
            <a:r>
              <a:rPr lang="tr-TR" sz="3200" dirty="0" err="1" smtClean="0">
                <a:solidFill>
                  <a:srgbClr val="FF0000"/>
                </a:solidFill>
                <a:latin typeface="+mj-lt"/>
              </a:rPr>
              <a:t>sclerosis</a:t>
            </a:r>
            <a:r>
              <a:rPr lang="tr-TR" sz="3200" dirty="0" smtClean="0">
                <a:solidFill>
                  <a:srgbClr val="FF0000"/>
                </a:solidFill>
                <a:latin typeface="+mj-lt"/>
              </a:rPr>
              <a:t>-</a:t>
            </a:r>
            <a:r>
              <a:rPr lang="tr-TR" sz="3200" dirty="0" err="1" smtClean="0">
                <a:solidFill>
                  <a:srgbClr val="FF0000"/>
                </a:solidFill>
                <a:latin typeface="+mj-lt"/>
              </a:rPr>
              <a:t>like</a:t>
            </a:r>
            <a:r>
              <a:rPr lang="tr-TR" sz="3200" dirty="0" smtClean="0">
                <a:solidFill>
                  <a:srgbClr val="FF0000"/>
                </a:solidFill>
                <a:latin typeface="+mj-lt"/>
              </a:rPr>
              <a:t> </a:t>
            </a:r>
            <a:r>
              <a:rPr lang="tr-TR" sz="3200" dirty="0" err="1" smtClean="0">
                <a:solidFill>
                  <a:srgbClr val="FF0000"/>
                </a:solidFill>
                <a:latin typeface="+mj-lt"/>
              </a:rPr>
              <a:t>features</a:t>
            </a:r>
            <a:r>
              <a:rPr lang="tr-TR" sz="3200" dirty="0" smtClean="0">
                <a:solidFill>
                  <a:srgbClr val="FF0000"/>
                </a:solidFill>
                <a:latin typeface="+mj-lt"/>
              </a:rPr>
              <a:t> </a:t>
            </a:r>
            <a:endParaRPr lang="tr-TR" sz="3200" dirty="0">
              <a:solidFill>
                <a:srgbClr val="FF0000"/>
              </a:solidFill>
              <a:latin typeface="+mj-lt"/>
            </a:endParaRPr>
          </a:p>
        </p:txBody>
      </p:sp>
      <p:sp>
        <p:nvSpPr>
          <p:cNvPr id="8" name="7 Dikdörtgen"/>
          <p:cNvSpPr/>
          <p:nvPr/>
        </p:nvSpPr>
        <p:spPr>
          <a:xfrm>
            <a:off x="812800" y="1752600"/>
            <a:ext cx="11379200" cy="369332"/>
          </a:xfrm>
          <a:prstGeom prst="rect">
            <a:avLst/>
          </a:prstGeom>
        </p:spPr>
        <p:txBody>
          <a:bodyPr wrap="square">
            <a:spAutoFit/>
          </a:bodyPr>
          <a:lstStyle/>
          <a:p>
            <a:r>
              <a:rPr lang="en-US" dirty="0" smtClean="0">
                <a:latin typeface="+mj-lt"/>
              </a:rPr>
              <a:t>A </a:t>
            </a:r>
            <a:r>
              <a:rPr lang="en-US" dirty="0" err="1" smtClean="0">
                <a:latin typeface="+mj-lt"/>
              </a:rPr>
              <a:t>dermatosis</a:t>
            </a:r>
            <a:r>
              <a:rPr lang="en-US" dirty="0" smtClean="0">
                <a:latin typeface="+mj-lt"/>
              </a:rPr>
              <a:t> characterized by </a:t>
            </a:r>
            <a:r>
              <a:rPr lang="en-US" dirty="0" smtClean="0">
                <a:solidFill>
                  <a:schemeClr val="accent4"/>
                </a:solidFill>
                <a:latin typeface="+mj-lt"/>
              </a:rPr>
              <a:t>epidermal atrophy and superficial dermal fibrosis</a:t>
            </a:r>
            <a:r>
              <a:rPr lang="en-US" dirty="0" smtClean="0">
                <a:latin typeface="+mj-lt"/>
              </a:rPr>
              <a:t> </a:t>
            </a:r>
            <a:endParaRPr lang="tr-TR" dirty="0">
              <a:latin typeface="+mj-lt"/>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7-11-08 011"/>
          <p:cNvPicPr>
            <a:picLocks noChangeAspect="1" noChangeArrowheads="1"/>
          </p:cNvPicPr>
          <p:nvPr/>
        </p:nvPicPr>
        <p:blipFill>
          <a:blip r:embed="rId2" cstate="print"/>
          <a:srcRect l="18947" r="23158" b="11227"/>
          <a:stretch>
            <a:fillRect/>
          </a:stretch>
        </p:blipFill>
        <p:spPr bwMode="auto">
          <a:xfrm>
            <a:off x="2844801" y="2590800"/>
            <a:ext cx="4608831" cy="380111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3" name="2 Dikdörtgen"/>
          <p:cNvSpPr/>
          <p:nvPr/>
        </p:nvSpPr>
        <p:spPr>
          <a:xfrm>
            <a:off x="2032000" y="1676400"/>
            <a:ext cx="7112000" cy="757130"/>
          </a:xfrm>
          <a:prstGeom prst="rect">
            <a:avLst/>
          </a:prstGeom>
        </p:spPr>
        <p:txBody>
          <a:bodyPr wrap="square">
            <a:spAutoFit/>
          </a:bodyPr>
          <a:lstStyle/>
          <a:p>
            <a:pPr>
              <a:lnSpc>
                <a:spcPct val="120000"/>
              </a:lnSpc>
            </a:pPr>
            <a:r>
              <a:rPr lang="tr-TR" dirty="0" smtClean="0">
                <a:latin typeface="+mj-lt"/>
                <a:cs typeface="Arial" charset="0"/>
              </a:rPr>
              <a:t>D</a:t>
            </a:r>
            <a:r>
              <a:rPr lang="en-US" dirty="0" err="1" smtClean="0">
                <a:latin typeface="+mj-lt"/>
                <a:cs typeface="Arial" charset="0"/>
              </a:rPr>
              <a:t>ry</a:t>
            </a:r>
            <a:r>
              <a:rPr lang="en-US" dirty="0" smtClean="0">
                <a:latin typeface="+mj-lt"/>
                <a:cs typeface="Arial" charset="0"/>
              </a:rPr>
              <a:t> scaling shiny skin, may have some </a:t>
            </a:r>
            <a:r>
              <a:rPr lang="en-US" dirty="0" smtClean="0">
                <a:solidFill>
                  <a:schemeClr val="accent4"/>
                </a:solidFill>
                <a:latin typeface="+mj-lt"/>
                <a:cs typeface="Arial" charset="0"/>
              </a:rPr>
              <a:t>cigarette paper wrinkling</a:t>
            </a:r>
            <a:r>
              <a:rPr lang="en-US" dirty="0" smtClean="0">
                <a:latin typeface="+mj-lt"/>
                <a:cs typeface="Arial" charset="0"/>
              </a:rPr>
              <a:t> of skin: lichen</a:t>
            </a:r>
            <a:r>
              <a:rPr lang="tr-TR" dirty="0" smtClean="0">
                <a:latin typeface="+mj-lt"/>
                <a:cs typeface="Arial" charset="0"/>
              </a:rPr>
              <a:t> </a:t>
            </a:r>
            <a:r>
              <a:rPr lang="en-US" dirty="0" err="1" smtClean="0">
                <a:latin typeface="+mj-lt"/>
                <a:cs typeface="Arial" charset="0"/>
              </a:rPr>
              <a:t>sclerosus</a:t>
            </a:r>
            <a:endParaRPr lang="tr-TR" dirty="0">
              <a:latin typeface="+mj-lt"/>
            </a:endParaRPr>
          </a:p>
        </p:txBody>
      </p:sp>
      <p:sp>
        <p:nvSpPr>
          <p:cNvPr id="4" name="Line 1038"/>
          <p:cNvSpPr>
            <a:spLocks noChangeShapeType="1"/>
          </p:cNvSpPr>
          <p:nvPr/>
        </p:nvSpPr>
        <p:spPr bwMode="auto">
          <a:xfrm flipH="1">
            <a:off x="6604001" y="3505200"/>
            <a:ext cx="2081561" cy="838200"/>
          </a:xfrm>
          <a:prstGeom prst="line">
            <a:avLst/>
          </a:prstGeom>
          <a:noFill/>
          <a:ln w="38100">
            <a:solidFill>
              <a:schemeClr val="tx2">
                <a:lumMod val="50000"/>
              </a:schemeClr>
            </a:solidFill>
            <a:round/>
            <a:headEnd/>
            <a:tailEnd type="triangle" w="med" len="med"/>
          </a:ln>
        </p:spPr>
        <p:txBody>
          <a:bodyPr/>
          <a:lstStyle/>
          <a:p>
            <a:pPr>
              <a:defRPr/>
            </a:pPr>
            <a:endParaRPr lang="en-US" dirty="0">
              <a:cs typeface="+mn-cs"/>
            </a:endParaRPr>
          </a:p>
        </p:txBody>
      </p:sp>
      <p:sp>
        <p:nvSpPr>
          <p:cNvPr id="7" name="6 Dikdörtgen"/>
          <p:cNvSpPr/>
          <p:nvPr/>
        </p:nvSpPr>
        <p:spPr>
          <a:xfrm>
            <a:off x="609600" y="990601"/>
            <a:ext cx="5398529" cy="584775"/>
          </a:xfrm>
          <a:prstGeom prst="rect">
            <a:avLst/>
          </a:prstGeom>
        </p:spPr>
        <p:txBody>
          <a:bodyPr wrap="none">
            <a:spAutoFit/>
          </a:bodyPr>
          <a:lstStyle/>
          <a:p>
            <a:r>
              <a:rPr lang="tr-TR" sz="3200" dirty="0" smtClean="0">
                <a:solidFill>
                  <a:srgbClr val="FF0000"/>
                </a:solidFill>
                <a:latin typeface="+mj-lt"/>
              </a:rPr>
              <a:t>e. </a:t>
            </a:r>
            <a:r>
              <a:rPr lang="tr-TR" sz="3200" dirty="0" err="1" smtClean="0">
                <a:solidFill>
                  <a:srgbClr val="FF0000"/>
                </a:solidFill>
                <a:latin typeface="+mj-lt"/>
              </a:rPr>
              <a:t>Lichen</a:t>
            </a:r>
            <a:r>
              <a:rPr lang="tr-TR" sz="3200" dirty="0" smtClean="0">
                <a:solidFill>
                  <a:srgbClr val="FF0000"/>
                </a:solidFill>
                <a:latin typeface="+mj-lt"/>
              </a:rPr>
              <a:t> </a:t>
            </a:r>
            <a:r>
              <a:rPr lang="tr-TR" sz="3200" dirty="0" err="1" smtClean="0">
                <a:solidFill>
                  <a:srgbClr val="FF0000"/>
                </a:solidFill>
                <a:latin typeface="+mj-lt"/>
              </a:rPr>
              <a:t>sclerosis</a:t>
            </a:r>
            <a:r>
              <a:rPr lang="tr-TR" sz="3200" dirty="0" smtClean="0">
                <a:solidFill>
                  <a:srgbClr val="FF0000"/>
                </a:solidFill>
                <a:latin typeface="+mj-lt"/>
              </a:rPr>
              <a:t>-</a:t>
            </a:r>
            <a:r>
              <a:rPr lang="tr-TR" sz="3200" dirty="0" err="1" smtClean="0">
                <a:solidFill>
                  <a:srgbClr val="FF0000"/>
                </a:solidFill>
                <a:latin typeface="+mj-lt"/>
              </a:rPr>
              <a:t>like</a:t>
            </a:r>
            <a:r>
              <a:rPr lang="tr-TR" sz="3200" dirty="0" smtClean="0">
                <a:solidFill>
                  <a:srgbClr val="FF0000"/>
                </a:solidFill>
                <a:latin typeface="+mj-lt"/>
              </a:rPr>
              <a:t> </a:t>
            </a:r>
            <a:r>
              <a:rPr lang="tr-TR" sz="3200" dirty="0" err="1" smtClean="0">
                <a:solidFill>
                  <a:srgbClr val="FF0000"/>
                </a:solidFill>
                <a:latin typeface="+mj-lt"/>
              </a:rPr>
              <a:t>features</a:t>
            </a:r>
            <a:r>
              <a:rPr lang="tr-TR" sz="3200" dirty="0" smtClean="0">
                <a:solidFill>
                  <a:srgbClr val="FF0000"/>
                </a:solidFill>
                <a:latin typeface="+mj-lt"/>
              </a:rPr>
              <a:t> </a:t>
            </a:r>
            <a:endParaRPr lang="tr-TR" sz="3200" dirty="0">
              <a:solidFill>
                <a:srgbClr val="FF0000"/>
              </a:solidFill>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1219200" y="2133600"/>
            <a:ext cx="9245600" cy="4373562"/>
          </a:xfrm>
          <a:prstGeom prst="rect">
            <a:avLst/>
          </a:prstGeom>
          <a:blipFill>
            <a:blip r:embed="rId2" cstate="print"/>
            <a:stretch>
              <a:fillRect/>
            </a:stretch>
          </a:blipFill>
        </p:spPr>
        <p:txBody>
          <a:bodyPr wrap="square" lIns="0" tIns="0" rIns="0" bIns="0" rtlCol="0"/>
          <a:lstStyle/>
          <a:p>
            <a:endParaRPr/>
          </a:p>
        </p:txBody>
      </p:sp>
      <p:sp>
        <p:nvSpPr>
          <p:cNvPr id="5" name="4 Dikdörtgen"/>
          <p:cNvSpPr/>
          <p:nvPr/>
        </p:nvSpPr>
        <p:spPr>
          <a:xfrm>
            <a:off x="609600" y="990601"/>
            <a:ext cx="5398529" cy="584775"/>
          </a:xfrm>
          <a:prstGeom prst="rect">
            <a:avLst/>
          </a:prstGeom>
        </p:spPr>
        <p:txBody>
          <a:bodyPr wrap="none">
            <a:spAutoFit/>
          </a:bodyPr>
          <a:lstStyle/>
          <a:p>
            <a:r>
              <a:rPr lang="tr-TR" sz="3200" dirty="0" smtClean="0">
                <a:solidFill>
                  <a:srgbClr val="FF0000"/>
                </a:solidFill>
                <a:latin typeface="+mj-lt"/>
              </a:rPr>
              <a:t>e. </a:t>
            </a:r>
            <a:r>
              <a:rPr lang="tr-TR" sz="3200" dirty="0" err="1" smtClean="0">
                <a:solidFill>
                  <a:srgbClr val="FF0000"/>
                </a:solidFill>
                <a:latin typeface="+mj-lt"/>
              </a:rPr>
              <a:t>Lichen</a:t>
            </a:r>
            <a:r>
              <a:rPr lang="tr-TR" sz="3200" dirty="0" smtClean="0">
                <a:solidFill>
                  <a:srgbClr val="FF0000"/>
                </a:solidFill>
                <a:latin typeface="+mj-lt"/>
              </a:rPr>
              <a:t> </a:t>
            </a:r>
            <a:r>
              <a:rPr lang="tr-TR" sz="3200" dirty="0" err="1" smtClean="0">
                <a:solidFill>
                  <a:srgbClr val="FF0000"/>
                </a:solidFill>
                <a:latin typeface="+mj-lt"/>
              </a:rPr>
              <a:t>sclerosis</a:t>
            </a:r>
            <a:r>
              <a:rPr lang="tr-TR" sz="3200" dirty="0" smtClean="0">
                <a:solidFill>
                  <a:srgbClr val="FF0000"/>
                </a:solidFill>
                <a:latin typeface="+mj-lt"/>
              </a:rPr>
              <a:t>-</a:t>
            </a:r>
            <a:r>
              <a:rPr lang="tr-TR" sz="3200" dirty="0" err="1" smtClean="0">
                <a:solidFill>
                  <a:srgbClr val="FF0000"/>
                </a:solidFill>
                <a:latin typeface="+mj-lt"/>
              </a:rPr>
              <a:t>like</a:t>
            </a:r>
            <a:r>
              <a:rPr lang="tr-TR" sz="3200" dirty="0" smtClean="0">
                <a:solidFill>
                  <a:srgbClr val="FF0000"/>
                </a:solidFill>
                <a:latin typeface="+mj-lt"/>
              </a:rPr>
              <a:t> </a:t>
            </a:r>
            <a:r>
              <a:rPr lang="tr-TR" sz="3200" dirty="0" err="1" smtClean="0">
                <a:solidFill>
                  <a:srgbClr val="FF0000"/>
                </a:solidFill>
                <a:latin typeface="+mj-lt"/>
              </a:rPr>
              <a:t>features</a:t>
            </a:r>
            <a:r>
              <a:rPr lang="tr-TR" sz="3200" dirty="0" smtClean="0">
                <a:solidFill>
                  <a:srgbClr val="FF0000"/>
                </a:solidFill>
                <a:latin typeface="+mj-lt"/>
              </a:rPr>
              <a:t> </a:t>
            </a:r>
            <a:endParaRPr lang="tr-TR" sz="3200" dirty="0">
              <a:solidFill>
                <a:srgbClr val="FF0000"/>
              </a:solidFill>
              <a:latin typeface="+mj-lt"/>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7"/>
          <p:cNvSpPr/>
          <p:nvPr/>
        </p:nvSpPr>
        <p:spPr>
          <a:xfrm>
            <a:off x="7518400" y="3733800"/>
            <a:ext cx="3962400" cy="2264664"/>
          </a:xfrm>
          <a:prstGeom prst="rect">
            <a:avLst/>
          </a:prstGeom>
          <a:blipFill>
            <a:blip r:embed="rId3" cstate="print"/>
            <a:stretch>
              <a:fillRect/>
            </a:stretch>
          </a:blipFill>
        </p:spPr>
        <p:txBody>
          <a:bodyPr wrap="square" lIns="0" tIns="0" rIns="0" bIns="0" rtlCol="0"/>
          <a:lstStyle/>
          <a:p>
            <a:endParaRPr/>
          </a:p>
        </p:txBody>
      </p:sp>
      <p:sp>
        <p:nvSpPr>
          <p:cNvPr id="4" name="object 69"/>
          <p:cNvSpPr txBox="1">
            <a:spLocks/>
          </p:cNvSpPr>
          <p:nvPr/>
        </p:nvSpPr>
        <p:spPr>
          <a:xfrm>
            <a:off x="203200" y="594956"/>
            <a:ext cx="11379200" cy="1347625"/>
          </a:xfrm>
          <a:prstGeom prst="rect">
            <a:avLst/>
          </a:prstGeom>
        </p:spPr>
        <p:txBody>
          <a:bodyPr vert="horz" wrap="square" lIns="0" tIns="359232" rIns="0" bIns="0" rtlCol="0" anchor="ctr">
            <a:spAutoFit/>
          </a:bodyPr>
          <a:lstStyle/>
          <a:p>
            <a:pPr marL="261620">
              <a:spcBef>
                <a:spcPct val="0"/>
              </a:spcBef>
              <a:defRPr/>
            </a:pPr>
            <a:r>
              <a:rPr kumimoji="0" lang="tr-TR" sz="3200" i="0" u="none" strike="noStrike" kern="1200" cap="none" spc="-5" normalizeH="0" baseline="0" noProof="0" dirty="0" smtClean="0">
                <a:ln>
                  <a:noFill/>
                </a:ln>
                <a:solidFill>
                  <a:srgbClr val="FF0000"/>
                </a:solidFill>
                <a:effectLst/>
                <a:uLnTx/>
                <a:uFillTx/>
                <a:latin typeface="+mj-lt"/>
                <a:ea typeface="+mj-ea"/>
                <a:cs typeface="+mj-cs"/>
              </a:rPr>
              <a:t>Skin &amp; </a:t>
            </a:r>
            <a:r>
              <a:rPr lang="en-US" sz="3200" dirty="0" smtClean="0">
                <a:solidFill>
                  <a:srgbClr val="FF0000"/>
                </a:solidFill>
                <a:latin typeface="+mj-lt"/>
              </a:rPr>
              <a:t>appendages</a:t>
            </a:r>
            <a:endParaRPr lang="tr-TR" sz="3200" spc="-5" dirty="0" smtClean="0">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pic>
        <p:nvPicPr>
          <p:cNvPr id="47108" name="Picture 4"/>
          <p:cNvPicPr>
            <a:picLocks noChangeAspect="1" noChangeArrowheads="1"/>
          </p:cNvPicPr>
          <p:nvPr/>
        </p:nvPicPr>
        <p:blipFill>
          <a:blip r:embed="rId4" cstate="print"/>
          <a:srcRect/>
          <a:stretch>
            <a:fillRect/>
          </a:stretch>
        </p:blipFill>
        <p:spPr bwMode="auto">
          <a:xfrm>
            <a:off x="4470400" y="3810000"/>
            <a:ext cx="2438400" cy="1905000"/>
          </a:xfrm>
          <a:prstGeom prst="rect">
            <a:avLst/>
          </a:prstGeom>
          <a:noFill/>
          <a:ln w="9525">
            <a:noFill/>
            <a:miter lim="800000"/>
            <a:headEnd/>
            <a:tailEnd/>
          </a:ln>
        </p:spPr>
      </p:pic>
      <p:pic>
        <p:nvPicPr>
          <p:cNvPr id="47109" name="Picture 5"/>
          <p:cNvPicPr>
            <a:picLocks noChangeAspect="1" noChangeArrowheads="1"/>
          </p:cNvPicPr>
          <p:nvPr/>
        </p:nvPicPr>
        <p:blipFill>
          <a:blip r:embed="rId5" cstate="print"/>
          <a:srcRect/>
          <a:stretch>
            <a:fillRect/>
          </a:stretch>
        </p:blipFill>
        <p:spPr bwMode="auto">
          <a:xfrm>
            <a:off x="914400" y="3886200"/>
            <a:ext cx="2641600" cy="1905000"/>
          </a:xfrm>
          <a:prstGeom prst="rect">
            <a:avLst/>
          </a:prstGeom>
          <a:noFill/>
          <a:ln w="9525">
            <a:noFill/>
            <a:miter lim="800000"/>
            <a:headEnd/>
            <a:tailEnd/>
          </a:ln>
        </p:spPr>
      </p:pic>
      <p:sp>
        <p:nvSpPr>
          <p:cNvPr id="14" name="Text Box 1"/>
          <p:cNvSpPr txBox="1">
            <a:spLocks noChangeArrowheads="1"/>
          </p:cNvSpPr>
          <p:nvPr/>
        </p:nvSpPr>
        <p:spPr bwMode="auto">
          <a:xfrm>
            <a:off x="4470400" y="5791200"/>
            <a:ext cx="2743200" cy="914400"/>
          </a:xfrm>
          <a:prstGeom prst="rect">
            <a:avLst/>
          </a:prstGeom>
          <a:noFill/>
          <a:ln w="9525">
            <a:noFill/>
            <a:round/>
            <a:headEnd/>
            <a:tailEnd/>
          </a:ln>
          <a:effectLst/>
        </p:spPr>
        <p:txBody>
          <a:bodyPr lIns="0" tIns="0" rIns="0" bIns="0"/>
          <a:lstStyle/>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tr-TR" sz="900" dirty="0" smtClean="0">
                <a:latin typeface="Arial" charset="0"/>
                <a:ea typeface="msgothic" charset="0"/>
                <a:cs typeface="msgothic" charset="0"/>
              </a:rPr>
              <a:t>(B) </a:t>
            </a:r>
            <a:r>
              <a:rPr lang="en-GB" sz="900" dirty="0" smtClean="0">
                <a:latin typeface="Arial" charset="0"/>
                <a:ea typeface="msgothic" charset="0"/>
                <a:cs typeface="msgothic" charset="0"/>
              </a:rPr>
              <a:t>Lichen </a:t>
            </a:r>
            <a:r>
              <a:rPr lang="en-GB" sz="900" dirty="0" err="1" smtClean="0">
                <a:latin typeface="Arial" charset="0"/>
                <a:ea typeface="msgothic" charset="0"/>
                <a:cs typeface="msgothic" charset="0"/>
              </a:rPr>
              <a:t>planus</a:t>
            </a:r>
            <a:r>
              <a:rPr lang="en-GB" sz="900" dirty="0" smtClean="0">
                <a:latin typeface="Arial" charset="0"/>
                <a:ea typeface="msgothic" charset="0"/>
                <a:cs typeface="msgothic" charset="0"/>
              </a:rPr>
              <a:t> lesions of the nails showing thinning of the nail plate, longitudinal lines, and </a:t>
            </a:r>
            <a:r>
              <a:rPr lang="en-GB" sz="900" dirty="0" err="1" smtClean="0">
                <a:latin typeface="Arial" charset="0"/>
                <a:ea typeface="msgothic" charset="0"/>
                <a:cs typeface="msgothic" charset="0"/>
              </a:rPr>
              <a:t>pterygium</a:t>
            </a:r>
            <a:r>
              <a:rPr lang="en-GB" sz="900" dirty="0" smtClean="0">
                <a:latin typeface="Arial" charset="0"/>
                <a:ea typeface="msgothic" charset="0"/>
                <a:cs typeface="msgothic" charset="0"/>
              </a:rPr>
              <a:t> formation. </a:t>
            </a:r>
            <a:endParaRPr lang="tr-TR" sz="900" dirty="0" smtClean="0"/>
          </a:p>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900" dirty="0">
              <a:solidFill>
                <a:srgbClr val="000000"/>
              </a:solidFill>
              <a:latin typeface="Arial" charset="0"/>
              <a:ea typeface="msgothic" charset="0"/>
              <a:cs typeface="msgothic" charset="0"/>
            </a:endParaRPr>
          </a:p>
        </p:txBody>
      </p:sp>
      <p:sp>
        <p:nvSpPr>
          <p:cNvPr id="17" name="16 Dikdörtgen"/>
          <p:cNvSpPr/>
          <p:nvPr/>
        </p:nvSpPr>
        <p:spPr>
          <a:xfrm>
            <a:off x="609600" y="5867400"/>
            <a:ext cx="3454400" cy="553998"/>
          </a:xfrm>
          <a:prstGeom prst="rect">
            <a:avLst/>
          </a:prstGeom>
        </p:spPr>
        <p:txBody>
          <a:bodyPr wrap="square">
            <a:spAutoFit/>
          </a:bodyPr>
          <a:lstStyle/>
          <a:p>
            <a:pPr>
              <a:lnSpc>
                <a:spcPct val="150000"/>
              </a:lnSpc>
            </a:pPr>
            <a:r>
              <a:rPr lang="en-US" sz="1000" dirty="0" smtClean="0"/>
              <a:t>Hair thinning in </a:t>
            </a:r>
            <a:r>
              <a:rPr lang="en-US" sz="1000" dirty="0" err="1" smtClean="0"/>
              <a:t>frontoparietal</a:t>
            </a:r>
            <a:r>
              <a:rPr lang="en-US" sz="1000" dirty="0" smtClean="0"/>
              <a:t> region, with SPARSE and fragile hair. Prominent temporal alopecia in patient</a:t>
            </a:r>
            <a:endParaRPr lang="tr-TR" sz="1000" dirty="0"/>
          </a:p>
        </p:txBody>
      </p:sp>
      <p:sp>
        <p:nvSpPr>
          <p:cNvPr id="20" name="object 7"/>
          <p:cNvSpPr/>
          <p:nvPr/>
        </p:nvSpPr>
        <p:spPr>
          <a:xfrm>
            <a:off x="3962400" y="3657600"/>
            <a:ext cx="3352800" cy="2264664"/>
          </a:xfrm>
          <a:prstGeom prst="rect">
            <a:avLst/>
          </a:prstGeom>
          <a:blipFill>
            <a:blip r:embed="rId3" cstate="print"/>
            <a:stretch>
              <a:fillRect/>
            </a:stretch>
          </a:blipFill>
        </p:spPr>
        <p:txBody>
          <a:bodyPr wrap="square" lIns="0" tIns="0" rIns="0" bIns="0" rtlCol="0"/>
          <a:lstStyle/>
          <a:p>
            <a:endParaRPr/>
          </a:p>
        </p:txBody>
      </p:sp>
      <p:sp>
        <p:nvSpPr>
          <p:cNvPr id="21" name="object 7"/>
          <p:cNvSpPr/>
          <p:nvPr/>
        </p:nvSpPr>
        <p:spPr>
          <a:xfrm>
            <a:off x="508000" y="3733800"/>
            <a:ext cx="3352800" cy="2264664"/>
          </a:xfrm>
          <a:prstGeom prst="rect">
            <a:avLst/>
          </a:prstGeom>
          <a:blipFill>
            <a:blip r:embed="rId3" cstate="print"/>
            <a:stretch>
              <a:fillRect/>
            </a:stretch>
          </a:blipFill>
        </p:spPr>
        <p:txBody>
          <a:bodyPr wrap="square" lIns="0" tIns="0" rIns="0" bIns="0" rtlCol="0"/>
          <a:lstStyle/>
          <a:p>
            <a:endParaRPr/>
          </a:p>
        </p:txBody>
      </p:sp>
      <p:sp>
        <p:nvSpPr>
          <p:cNvPr id="16" name="15 Dikdörtgen"/>
          <p:cNvSpPr/>
          <p:nvPr/>
        </p:nvSpPr>
        <p:spPr>
          <a:xfrm>
            <a:off x="914400" y="1524001"/>
            <a:ext cx="10668000" cy="1892826"/>
          </a:xfrm>
          <a:prstGeom prst="rect">
            <a:avLst/>
          </a:prstGeom>
        </p:spPr>
        <p:txBody>
          <a:bodyPr wrap="square">
            <a:spAutoFit/>
          </a:bodyPr>
          <a:lstStyle/>
          <a:p>
            <a:pPr>
              <a:lnSpc>
                <a:spcPct val="150000"/>
              </a:lnSpc>
            </a:pPr>
            <a:r>
              <a:rPr lang="tr-TR" sz="2400" b="1" spc="-5" dirty="0" smtClean="0">
                <a:solidFill>
                  <a:srgbClr val="0070C0"/>
                </a:solidFill>
                <a:latin typeface="Trebuchet MS"/>
                <a:cs typeface="Arial"/>
              </a:rPr>
              <a:t>Sign and Sypmtoms</a:t>
            </a:r>
            <a:r>
              <a:rPr lang="tr-TR" sz="2400" b="1" dirty="0" smtClean="0">
                <a:solidFill>
                  <a:srgbClr val="0070C0"/>
                </a:solidFill>
              </a:rPr>
              <a:t> </a:t>
            </a:r>
            <a:r>
              <a:rPr lang="en-US" sz="2400" b="1" dirty="0" smtClean="0">
                <a:solidFill>
                  <a:srgbClr val="0070C0"/>
                </a:solidFill>
                <a:latin typeface="+mj-lt"/>
              </a:rPr>
              <a:t>In advanced cases </a:t>
            </a:r>
          </a:p>
          <a:p>
            <a:pPr>
              <a:lnSpc>
                <a:spcPct val="150000"/>
              </a:lnSpc>
            </a:pPr>
            <a:r>
              <a:rPr lang="en-US" dirty="0" smtClean="0">
                <a:latin typeface="+mj-lt"/>
              </a:rPr>
              <a:t>Scalp alopecia, loss of body hair, </a:t>
            </a:r>
          </a:p>
          <a:p>
            <a:pPr>
              <a:lnSpc>
                <a:spcPct val="150000"/>
              </a:lnSpc>
            </a:pPr>
            <a:r>
              <a:rPr lang="en-US" dirty="0" smtClean="0">
                <a:solidFill>
                  <a:schemeClr val="accent6">
                    <a:lumMod val="50000"/>
                  </a:schemeClr>
                </a:solidFill>
                <a:latin typeface="+mj-lt"/>
              </a:rPr>
              <a:t>Sclerosis provokes functional impairment with severe joint contractures. </a:t>
            </a:r>
            <a:endParaRPr lang="tr-TR" dirty="0" smtClean="0">
              <a:solidFill>
                <a:schemeClr val="accent6">
                  <a:lumMod val="50000"/>
                </a:schemeClr>
              </a:solidFill>
              <a:latin typeface="+mj-lt"/>
            </a:endParaRPr>
          </a:p>
          <a:p>
            <a:pPr>
              <a:lnSpc>
                <a:spcPct val="150000"/>
              </a:lnSpc>
            </a:pPr>
            <a:r>
              <a:rPr lang="en-US" dirty="0" smtClean="0">
                <a:solidFill>
                  <a:schemeClr val="accent6">
                    <a:lumMod val="50000"/>
                  </a:schemeClr>
                </a:solidFill>
                <a:latin typeface="+mj-lt"/>
              </a:rPr>
              <a:t>Nail dystrophy, longitudinal ridging, nail splitting or nail loss. </a:t>
            </a:r>
            <a:endParaRPr lang="tr-TR" dirty="0" smtClean="0">
              <a:solidFill>
                <a:schemeClr val="accent6">
                  <a:lumMod val="50000"/>
                </a:schemeClr>
              </a:solidFill>
              <a:latin typeface="+mj-lt"/>
            </a:endParaRPr>
          </a:p>
        </p:txBody>
      </p:sp>
      <p:pic>
        <p:nvPicPr>
          <p:cNvPr id="18" name="Picture 2" descr="http://files.pappkutato-hu.webnode.hu/200000005-291442a0db/sclerodactyly.jpg"/>
          <p:cNvPicPr>
            <a:picLocks noChangeAspect="1" noChangeArrowheads="1"/>
          </p:cNvPicPr>
          <p:nvPr/>
        </p:nvPicPr>
        <p:blipFill>
          <a:blip r:embed="rId6" cstate="print"/>
          <a:srcRect/>
          <a:stretch>
            <a:fillRect/>
          </a:stretch>
        </p:blipFill>
        <p:spPr bwMode="auto">
          <a:xfrm rot="10800000">
            <a:off x="7924800" y="3962400"/>
            <a:ext cx="3149600" cy="1828800"/>
          </a:xfrm>
          <a:prstGeom prst="rect">
            <a:avLst/>
          </a:prstGeom>
          <a:noFill/>
          <a:ln>
            <a:solidFill>
              <a:schemeClr val="bg1">
                <a:lumMod val="65000"/>
              </a:schemeClr>
            </a:solidFill>
          </a:ln>
        </p:spPr>
      </p:pic>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3" name="12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5" name="Picture 1"/>
          <p:cNvPicPr>
            <a:picLocks noChangeAspect="1" noChangeArrowheads="1"/>
          </p:cNvPicPr>
          <p:nvPr/>
        </p:nvPicPr>
        <p:blipFill>
          <a:blip r:embed="rId2" cstate="print"/>
          <a:srcRect/>
          <a:stretch>
            <a:fillRect/>
          </a:stretch>
        </p:blipFill>
        <p:spPr bwMode="auto">
          <a:xfrm>
            <a:off x="1828800" y="2057401"/>
            <a:ext cx="7950200" cy="4257675"/>
          </a:xfrm>
          <a:prstGeom prst="rect">
            <a:avLst/>
          </a:prstGeom>
          <a:noFill/>
          <a:ln w="9525">
            <a:noFill/>
            <a:miter lim="800000"/>
            <a:headEnd/>
            <a:tailEnd/>
          </a:ln>
        </p:spPr>
      </p:pic>
      <p:sp>
        <p:nvSpPr>
          <p:cNvPr id="3" name="2 Dikdörtgen"/>
          <p:cNvSpPr/>
          <p:nvPr/>
        </p:nvSpPr>
        <p:spPr>
          <a:xfrm>
            <a:off x="1117600" y="1524001"/>
            <a:ext cx="9144000" cy="507831"/>
          </a:xfrm>
          <a:prstGeom prst="rect">
            <a:avLst/>
          </a:prstGeom>
        </p:spPr>
        <p:txBody>
          <a:bodyPr wrap="square">
            <a:spAutoFit/>
          </a:bodyPr>
          <a:lstStyle/>
          <a:p>
            <a:pPr>
              <a:lnSpc>
                <a:spcPct val="150000"/>
              </a:lnSpc>
            </a:pPr>
            <a:r>
              <a:rPr lang="en-US" b="1" dirty="0" smtClean="0">
                <a:solidFill>
                  <a:schemeClr val="accent6">
                    <a:lumMod val="50000"/>
                  </a:schemeClr>
                </a:solidFill>
              </a:rPr>
              <a:t>Nail dystrophy</a:t>
            </a:r>
            <a:r>
              <a:rPr lang="en-US" dirty="0" smtClean="0">
                <a:solidFill>
                  <a:schemeClr val="accent6">
                    <a:lumMod val="50000"/>
                  </a:schemeClr>
                </a:solidFill>
              </a:rPr>
              <a:t>, longitudinal ridging, nail splitting or nail loss. </a:t>
            </a:r>
            <a:endParaRPr lang="tr-TR" dirty="0" smtClean="0">
              <a:solidFill>
                <a:schemeClr val="accent6">
                  <a:lumMod val="50000"/>
                </a:schemeClr>
              </a:solidFill>
            </a:endParaRPr>
          </a:p>
        </p:txBody>
      </p:sp>
      <p:sp>
        <p:nvSpPr>
          <p:cNvPr id="5" name="object 69"/>
          <p:cNvSpPr txBox="1">
            <a:spLocks/>
          </p:cNvSpPr>
          <p:nvPr/>
        </p:nvSpPr>
        <p:spPr>
          <a:xfrm>
            <a:off x="203200" y="594956"/>
            <a:ext cx="11379200" cy="1347625"/>
          </a:xfrm>
          <a:prstGeom prst="rect">
            <a:avLst/>
          </a:prstGeom>
        </p:spPr>
        <p:txBody>
          <a:bodyPr vert="horz" wrap="square" lIns="0" tIns="359232" rIns="0" bIns="0" rtlCol="0" anchor="ctr">
            <a:spAutoFit/>
          </a:bodyPr>
          <a:lstStyle/>
          <a:p>
            <a:pPr marL="261620">
              <a:spcBef>
                <a:spcPct val="0"/>
              </a:spcBef>
              <a:defRPr/>
            </a:pPr>
            <a:r>
              <a:rPr kumimoji="0" lang="tr-TR" sz="3200" i="0" u="none" strike="noStrike" kern="1200" cap="none" spc="-5" normalizeH="0" baseline="0" noProof="0" dirty="0" smtClean="0">
                <a:ln>
                  <a:noFill/>
                </a:ln>
                <a:solidFill>
                  <a:srgbClr val="FF0000"/>
                </a:solidFill>
                <a:effectLst/>
                <a:uLnTx/>
                <a:uFillTx/>
                <a:latin typeface="+mj-lt"/>
                <a:ea typeface="+mj-ea"/>
                <a:cs typeface="+mj-cs"/>
              </a:rPr>
              <a:t>Skin &amp; </a:t>
            </a:r>
            <a:r>
              <a:rPr lang="en-US" sz="3200" dirty="0" smtClean="0">
                <a:solidFill>
                  <a:srgbClr val="FF0000"/>
                </a:solidFill>
                <a:latin typeface="+mj-lt"/>
              </a:rPr>
              <a:t>appendages</a:t>
            </a:r>
            <a:endParaRPr lang="tr-TR" sz="3200" spc="-5" dirty="0" smtClean="0">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4" descr="SkinChronicGVHD"/>
          <p:cNvPicPr>
            <a:picLocks noChangeAspect="1" noChangeArrowheads="1"/>
          </p:cNvPicPr>
          <p:nvPr/>
        </p:nvPicPr>
        <p:blipFill>
          <a:blip r:embed="rId4" cstate="print"/>
          <a:srcRect/>
          <a:stretch>
            <a:fillRect/>
          </a:stretch>
        </p:blipFill>
        <p:spPr bwMode="auto">
          <a:xfrm>
            <a:off x="7416800" y="3200400"/>
            <a:ext cx="4165600" cy="2133600"/>
          </a:xfrm>
          <a:prstGeom prst="rect">
            <a:avLst/>
          </a:prstGeom>
          <a:ln w="57150">
            <a:solidFill>
              <a:schemeClr val="tx2">
                <a:lumMod val="50000"/>
              </a:schemeClr>
            </a:solidFill>
          </a:ln>
          <a:effectLst/>
        </p:spPr>
      </p:pic>
      <p:graphicFrame>
        <p:nvGraphicFramePr>
          <p:cNvPr id="33795" name="Object 5"/>
          <p:cNvGraphicFramePr>
            <a:graphicFrameLocks noChangeAspect="1"/>
          </p:cNvGraphicFramePr>
          <p:nvPr/>
        </p:nvGraphicFramePr>
        <p:xfrm>
          <a:off x="1727200" y="3124200"/>
          <a:ext cx="4470400" cy="2209800"/>
        </p:xfrm>
        <a:graphic>
          <a:graphicData uri="http://schemas.openxmlformats.org/presentationml/2006/ole">
            <p:oleObj spid="_x0000_s1026" name="Photo Editor Photo" r:id="rId5" imgW="6095238" imgH="4572396" progId="">
              <p:embed/>
            </p:oleObj>
          </a:graphicData>
        </a:graphic>
      </p:graphicFrame>
      <p:sp>
        <p:nvSpPr>
          <p:cNvPr id="2052" name="Text Box 6"/>
          <p:cNvSpPr txBox="1">
            <a:spLocks noChangeArrowheads="1"/>
          </p:cNvSpPr>
          <p:nvPr/>
        </p:nvSpPr>
        <p:spPr bwMode="auto">
          <a:xfrm>
            <a:off x="1422400" y="2362201"/>
            <a:ext cx="4673600" cy="461665"/>
          </a:xfrm>
          <a:prstGeom prst="rect">
            <a:avLst/>
          </a:prstGeom>
          <a:noFill/>
          <a:ln w="9525">
            <a:noFill/>
            <a:miter lim="800000"/>
            <a:headEnd/>
            <a:tailEnd/>
          </a:ln>
        </p:spPr>
        <p:txBody>
          <a:bodyPr wrap="square">
            <a:spAutoFit/>
          </a:bodyPr>
          <a:lstStyle/>
          <a:p>
            <a:pPr algn="ctr" eaLnBrk="0" hangingPunct="0">
              <a:spcBef>
                <a:spcPct val="50000"/>
              </a:spcBef>
              <a:defRPr/>
            </a:pPr>
            <a:r>
              <a:rPr lang="en-US" sz="2400" b="1" dirty="0">
                <a:solidFill>
                  <a:schemeClr val="tx2">
                    <a:lumMod val="50000"/>
                  </a:schemeClr>
                </a:solidFill>
                <a:latin typeface="+mj-lt"/>
                <a:cs typeface="Arial" pitchFamily="34" charset="0"/>
              </a:rPr>
              <a:t> Healthy Skin Biopsy</a:t>
            </a:r>
          </a:p>
        </p:txBody>
      </p:sp>
      <p:sp>
        <p:nvSpPr>
          <p:cNvPr id="2053" name="Text Box 7"/>
          <p:cNvSpPr txBox="1">
            <a:spLocks noChangeArrowheads="1"/>
          </p:cNvSpPr>
          <p:nvPr/>
        </p:nvSpPr>
        <p:spPr bwMode="auto">
          <a:xfrm>
            <a:off x="7315200" y="2438401"/>
            <a:ext cx="4064000" cy="461665"/>
          </a:xfrm>
          <a:prstGeom prst="rect">
            <a:avLst/>
          </a:prstGeom>
          <a:noFill/>
          <a:ln w="9525">
            <a:noFill/>
            <a:miter lim="800000"/>
            <a:headEnd/>
            <a:tailEnd/>
          </a:ln>
        </p:spPr>
        <p:txBody>
          <a:bodyPr>
            <a:spAutoFit/>
          </a:bodyPr>
          <a:lstStyle/>
          <a:p>
            <a:pPr algn="ctr" eaLnBrk="0" hangingPunct="0">
              <a:spcBef>
                <a:spcPct val="50000"/>
              </a:spcBef>
              <a:defRPr/>
            </a:pPr>
            <a:r>
              <a:rPr lang="en-US" sz="2400" b="1" dirty="0">
                <a:solidFill>
                  <a:schemeClr val="tx2">
                    <a:lumMod val="50000"/>
                  </a:schemeClr>
                </a:solidFill>
                <a:latin typeface="+mj-lt"/>
                <a:cs typeface="Arial" pitchFamily="34" charset="0"/>
              </a:rPr>
              <a:t>cGVHD Skin Biopsy</a:t>
            </a:r>
          </a:p>
        </p:txBody>
      </p:sp>
      <p:sp>
        <p:nvSpPr>
          <p:cNvPr id="2055" name="Line 10"/>
          <p:cNvSpPr>
            <a:spLocks noChangeShapeType="1"/>
          </p:cNvSpPr>
          <p:nvPr/>
        </p:nvSpPr>
        <p:spPr bwMode="auto">
          <a:xfrm flipH="1">
            <a:off x="10058400" y="2819400"/>
            <a:ext cx="1320800" cy="838200"/>
          </a:xfrm>
          <a:prstGeom prst="line">
            <a:avLst/>
          </a:prstGeom>
          <a:ln w="34925">
            <a:headEnd/>
            <a:tailEnd type="triangl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dirty="0"/>
          </a:p>
        </p:txBody>
      </p:sp>
      <p:sp>
        <p:nvSpPr>
          <p:cNvPr id="2056" name="Line 11"/>
          <p:cNvSpPr>
            <a:spLocks noChangeShapeType="1"/>
          </p:cNvSpPr>
          <p:nvPr/>
        </p:nvSpPr>
        <p:spPr bwMode="auto">
          <a:xfrm flipV="1">
            <a:off x="8026400" y="4648200"/>
            <a:ext cx="1625600" cy="457200"/>
          </a:xfrm>
          <a:prstGeom prst="line">
            <a:avLst/>
          </a:prstGeom>
          <a:ln>
            <a:headEnd/>
            <a:tailEnd type="triangle" w="med" len="med"/>
          </a:ln>
        </p:spPr>
        <p:style>
          <a:lnRef idx="3">
            <a:schemeClr val="accent1"/>
          </a:lnRef>
          <a:fillRef idx="0">
            <a:schemeClr val="accent1"/>
          </a:fillRef>
          <a:effectRef idx="2">
            <a:schemeClr val="accent1"/>
          </a:effectRef>
          <a:fontRef idx="minor">
            <a:schemeClr val="tx1"/>
          </a:fontRef>
        </p:style>
        <p:txBody>
          <a:bodyPr/>
          <a:lstStyle/>
          <a:p>
            <a:pPr>
              <a:defRPr/>
            </a:pPr>
            <a:endParaRPr lang="en-US" dirty="0">
              <a:ln w="57150">
                <a:solidFill>
                  <a:srgbClr val="CC0000"/>
                </a:solidFill>
              </a:ln>
            </a:endParaRPr>
          </a:p>
        </p:txBody>
      </p:sp>
      <p:sp>
        <p:nvSpPr>
          <p:cNvPr id="2" name="Title 8"/>
          <p:cNvSpPr>
            <a:spLocks noGrp="1"/>
          </p:cNvSpPr>
          <p:nvPr>
            <p:ph type="title"/>
          </p:nvPr>
        </p:nvSpPr>
        <p:spPr>
          <a:xfrm>
            <a:off x="1320800" y="1676400"/>
            <a:ext cx="10718800" cy="838200"/>
          </a:xfrm>
          <a:extLst/>
        </p:spPr>
        <p:txBody>
          <a:bodyPr>
            <a:normAutofit fontScale="90000"/>
          </a:bodyPr>
          <a:lstStyle/>
          <a:p>
            <a:pPr eaLnBrk="1" hangingPunct="1">
              <a:defRPr/>
            </a:pPr>
            <a:r>
              <a:rPr lang="en-US" sz="3200" b="1" dirty="0" smtClean="0">
                <a:solidFill>
                  <a:srgbClr val="0070C0"/>
                </a:solidFill>
                <a:cs typeface="Arial" charset="0"/>
              </a:rPr>
              <a:t>Diagnostic Biopsy</a:t>
            </a:r>
            <a:br>
              <a:rPr lang="en-US" sz="3200" b="1" dirty="0" smtClean="0">
                <a:solidFill>
                  <a:srgbClr val="0070C0"/>
                </a:solidFill>
                <a:cs typeface="Arial" charset="0"/>
              </a:rPr>
            </a:br>
            <a:endParaRPr lang="en-US" sz="3200" b="1" dirty="0" smtClean="0">
              <a:solidFill>
                <a:srgbClr val="0070C0"/>
              </a:solidFill>
              <a:cs typeface="Arial" charset="0"/>
            </a:endParaRPr>
          </a:p>
        </p:txBody>
      </p:sp>
      <p:sp>
        <p:nvSpPr>
          <p:cNvPr id="9" name="8 Dikdörtgen"/>
          <p:cNvSpPr/>
          <p:nvPr/>
        </p:nvSpPr>
        <p:spPr>
          <a:xfrm>
            <a:off x="812800" y="5715000"/>
            <a:ext cx="10769600" cy="1015663"/>
          </a:xfrm>
          <a:prstGeom prst="rect">
            <a:avLst/>
          </a:prstGeom>
        </p:spPr>
        <p:txBody>
          <a:bodyPr wrap="square">
            <a:spAutoFit/>
          </a:bodyPr>
          <a:lstStyle/>
          <a:p>
            <a:pPr>
              <a:lnSpc>
                <a:spcPct val="150000"/>
              </a:lnSpc>
            </a:pPr>
            <a:r>
              <a:rPr lang="en-US" sz="1000" dirty="0" smtClean="0">
                <a:latin typeface="Arial" charset="0"/>
                <a:cs typeface="Arial" charset="0"/>
              </a:rPr>
              <a:t>The top of the tissue in the image shows a relatively thin purple-blue layer (red arrow), the epidermis. Normally it is thicker than in the picture.</a:t>
            </a:r>
          </a:p>
          <a:p>
            <a:pPr>
              <a:lnSpc>
                <a:spcPct val="150000"/>
              </a:lnSpc>
            </a:pPr>
            <a:r>
              <a:rPr lang="en-US" sz="1000" dirty="0" smtClean="0">
                <a:latin typeface="Arial" charset="0"/>
                <a:cs typeface="Arial" charset="0"/>
              </a:rPr>
              <a:t>The dermis, the pink area below the epidermis, is practically empty in this case. There are few small capillaries and some cells, but normally the dermis has hair follicles and sweat glands, which are gone (blue arrow) in this case. The pink material is collagen, demonstrating dermal fibrosis. The typical changes in cGVHD of the skin are epidermal and dermal atrophy, as is seen here. </a:t>
            </a:r>
          </a:p>
        </p:txBody>
      </p:sp>
      <p:sp>
        <p:nvSpPr>
          <p:cNvPr id="12" name="object 69"/>
          <p:cNvSpPr txBox="1">
            <a:spLocks/>
          </p:cNvSpPr>
          <p:nvPr/>
        </p:nvSpPr>
        <p:spPr>
          <a:xfrm>
            <a:off x="203200" y="594956"/>
            <a:ext cx="11379200" cy="1347625"/>
          </a:xfrm>
          <a:prstGeom prst="rect">
            <a:avLst/>
          </a:prstGeom>
        </p:spPr>
        <p:txBody>
          <a:bodyPr vert="horz" wrap="square" lIns="0" tIns="359232" rIns="0" bIns="0" rtlCol="0" anchor="ctr">
            <a:spAutoFit/>
          </a:bodyPr>
          <a:lstStyle/>
          <a:p>
            <a:pPr marL="261620">
              <a:spcBef>
                <a:spcPct val="0"/>
              </a:spcBef>
              <a:defRPr/>
            </a:pPr>
            <a:r>
              <a:rPr kumimoji="0" lang="tr-TR" sz="3200" i="0" u="none" strike="noStrike" kern="1200" cap="none" spc="-5" normalizeH="0" baseline="0" noProof="0" dirty="0" smtClean="0">
                <a:ln>
                  <a:noFill/>
                </a:ln>
                <a:solidFill>
                  <a:srgbClr val="FF0000"/>
                </a:solidFill>
                <a:effectLst/>
                <a:uLnTx/>
                <a:uFillTx/>
                <a:latin typeface="+mj-lt"/>
                <a:ea typeface="+mj-ea"/>
                <a:cs typeface="+mj-cs"/>
              </a:rPr>
              <a:t>Skin &amp; </a:t>
            </a:r>
            <a:r>
              <a:rPr lang="en-US" sz="3200" dirty="0" smtClean="0">
                <a:solidFill>
                  <a:srgbClr val="FF0000"/>
                </a:solidFill>
                <a:latin typeface="+mj-lt"/>
              </a:rPr>
              <a:t>appendages</a:t>
            </a:r>
            <a:endParaRPr lang="tr-TR" sz="3200" spc="-5" dirty="0" smtClean="0">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3" name="12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a:stretch>
            <a:fillRect/>
          </a:stretch>
        </p:blipFill>
        <p:spPr bwMode="auto">
          <a:xfrm>
            <a:off x="8432800" y="1371600"/>
            <a:ext cx="3048000" cy="1295400"/>
          </a:xfrm>
          <a:prstGeom prst="rect">
            <a:avLst/>
          </a:prstGeom>
          <a:noFill/>
          <a:ln w="9525">
            <a:noFill/>
            <a:miter lim="800000"/>
            <a:headEnd/>
            <a:tailEnd/>
          </a:ln>
        </p:spPr>
      </p:pic>
      <p:sp>
        <p:nvSpPr>
          <p:cNvPr id="3" name="object 3"/>
          <p:cNvSpPr txBox="1"/>
          <p:nvPr/>
        </p:nvSpPr>
        <p:spPr>
          <a:xfrm>
            <a:off x="1117600" y="1600200"/>
            <a:ext cx="9144000" cy="5047536"/>
          </a:xfrm>
          <a:prstGeom prst="rect">
            <a:avLst/>
          </a:prstGeom>
        </p:spPr>
        <p:txBody>
          <a:bodyPr vert="horz" wrap="square" lIns="0" tIns="0" rIns="0" bIns="0" rtlCol="0">
            <a:spAutoFit/>
          </a:bodyPr>
          <a:lstStyle/>
          <a:p>
            <a:pPr>
              <a:lnSpc>
                <a:spcPct val="200000"/>
              </a:lnSpc>
            </a:pPr>
            <a:endParaRPr lang="en-US" smtClean="0">
              <a:latin typeface="+mj-lt"/>
            </a:endParaRPr>
          </a:p>
          <a:p>
            <a:pPr>
              <a:lnSpc>
                <a:spcPct val="200000"/>
              </a:lnSpc>
            </a:pPr>
            <a:r>
              <a:rPr lang="en-US" sz="2000" b="1" smtClean="0">
                <a:solidFill>
                  <a:schemeClr val="bg1"/>
                </a:solidFill>
                <a:latin typeface="+mj-lt"/>
              </a:rPr>
              <a:t>They are characterised by;</a:t>
            </a:r>
          </a:p>
          <a:p>
            <a:pPr marL="216000">
              <a:lnSpc>
                <a:spcPct val="200000"/>
              </a:lnSpc>
              <a:buClr>
                <a:srgbClr val="C00000"/>
              </a:buClr>
              <a:buSzPct val="112000"/>
              <a:buFont typeface="Wingdings" pitchFamily="2" charset="2"/>
              <a:buChar char="ü"/>
            </a:pPr>
            <a:r>
              <a:rPr lang="en-US" smtClean="0">
                <a:latin typeface="+mj-lt"/>
              </a:rPr>
              <a:t> … Mucosal atrophy,</a:t>
            </a:r>
          </a:p>
          <a:p>
            <a:pPr marL="216000">
              <a:lnSpc>
                <a:spcPct val="200000"/>
              </a:lnSpc>
              <a:buClr>
                <a:srgbClr val="C00000"/>
              </a:buClr>
              <a:buSzPct val="112000"/>
              <a:buFont typeface="Wingdings" pitchFamily="2" charset="2"/>
              <a:buChar char="ü"/>
            </a:pPr>
            <a:r>
              <a:rPr lang="en-US" smtClean="0">
                <a:latin typeface="+mj-lt"/>
              </a:rPr>
              <a:t> …  Erythema, sclerosis</a:t>
            </a:r>
          </a:p>
          <a:p>
            <a:pPr marL="216000">
              <a:lnSpc>
                <a:spcPct val="200000"/>
              </a:lnSpc>
              <a:buClr>
                <a:srgbClr val="C00000"/>
              </a:buClr>
              <a:buSzPct val="112000"/>
              <a:buFont typeface="Wingdings" pitchFamily="2" charset="2"/>
              <a:buChar char="ü"/>
            </a:pPr>
            <a:r>
              <a:rPr lang="en-US" smtClean="0">
                <a:latin typeface="+mj-lt"/>
              </a:rPr>
              <a:t> … Lichenoid &amp; hyperkeratinoid lesions, </a:t>
            </a:r>
          </a:p>
          <a:p>
            <a:pPr marL="216000">
              <a:lnSpc>
                <a:spcPct val="200000"/>
              </a:lnSpc>
              <a:buClr>
                <a:srgbClr val="C00000"/>
              </a:buClr>
              <a:buSzPct val="112000"/>
              <a:buFont typeface="Wingdings" pitchFamily="2" charset="2"/>
              <a:buChar char="ü"/>
            </a:pPr>
            <a:r>
              <a:rPr lang="en-US" smtClean="0">
                <a:latin typeface="+mj-lt"/>
              </a:rPr>
              <a:t> … Salivary gland dysfunction, </a:t>
            </a:r>
          </a:p>
          <a:p>
            <a:pPr marL="216000">
              <a:lnSpc>
                <a:spcPct val="200000"/>
              </a:lnSpc>
              <a:buClr>
                <a:srgbClr val="C00000"/>
              </a:buClr>
              <a:buSzPct val="112000"/>
              <a:buFont typeface="Wingdings" pitchFamily="2" charset="2"/>
              <a:buChar char="ü"/>
            </a:pPr>
            <a:r>
              <a:rPr lang="en-US" smtClean="0">
                <a:latin typeface="+mj-lt"/>
              </a:rPr>
              <a:t> … Taste disorders, and </a:t>
            </a:r>
          </a:p>
          <a:p>
            <a:pPr marL="216000">
              <a:lnSpc>
                <a:spcPct val="200000"/>
              </a:lnSpc>
              <a:buClr>
                <a:srgbClr val="C00000"/>
              </a:buClr>
              <a:buSzPct val="112000"/>
              <a:buFont typeface="Wingdings" pitchFamily="2" charset="2"/>
              <a:buChar char="ü"/>
            </a:pPr>
            <a:r>
              <a:rPr lang="en-US" smtClean="0">
                <a:latin typeface="+mj-lt"/>
              </a:rPr>
              <a:t> …  Dental complications. </a:t>
            </a:r>
          </a:p>
          <a:p>
            <a:pPr>
              <a:lnSpc>
                <a:spcPct val="200000"/>
              </a:lnSpc>
            </a:pPr>
            <a:endParaRPr lang="en-US" smtClean="0">
              <a:latin typeface="+mj-lt"/>
            </a:endParaRPr>
          </a:p>
        </p:txBody>
      </p:sp>
      <p:cxnSp>
        <p:nvCxnSpPr>
          <p:cNvPr id="8" name="7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cstate="print"/>
          <a:srcRect/>
          <a:stretch>
            <a:fillRect/>
          </a:stretch>
        </p:blipFill>
        <p:spPr bwMode="auto">
          <a:xfrm>
            <a:off x="8432800" y="2667000"/>
            <a:ext cx="3048000" cy="1219201"/>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8432800" y="5334000"/>
            <a:ext cx="3048000" cy="1066800"/>
          </a:xfrm>
          <a:prstGeom prst="rect">
            <a:avLst/>
          </a:prstGeom>
          <a:noFill/>
          <a:ln w="9525">
            <a:noFill/>
            <a:miter lim="800000"/>
            <a:headEnd/>
            <a:tailEnd/>
          </a:ln>
        </p:spPr>
      </p:pic>
      <p:pic>
        <p:nvPicPr>
          <p:cNvPr id="19" name="Picture 6"/>
          <p:cNvPicPr>
            <a:picLocks noChangeAspect="1" noChangeArrowheads="1"/>
          </p:cNvPicPr>
          <p:nvPr/>
        </p:nvPicPr>
        <p:blipFill>
          <a:blip r:embed="rId6" cstate="print"/>
          <a:srcRect l="21819" t="4848" r="27274" b="32121"/>
          <a:stretch>
            <a:fillRect/>
          </a:stretch>
        </p:blipFill>
        <p:spPr bwMode="auto">
          <a:xfrm>
            <a:off x="8432800" y="3962400"/>
            <a:ext cx="3048000" cy="1295400"/>
          </a:xfrm>
          <a:prstGeom prst="rect">
            <a:avLst/>
          </a:prstGeom>
          <a:noFill/>
          <a:ln w="9525">
            <a:noFill/>
            <a:miter lim="800000"/>
            <a:headEnd/>
            <a:tailEnd/>
          </a:ln>
        </p:spPr>
      </p:pic>
      <p:sp>
        <p:nvSpPr>
          <p:cNvPr id="16" name="object 69"/>
          <p:cNvSpPr txBox="1">
            <a:spLocks/>
          </p:cNvSpPr>
          <p:nvPr/>
        </p:nvSpPr>
        <p:spPr>
          <a:xfrm>
            <a:off x="203200" y="609601"/>
            <a:ext cx="11379200" cy="1347625"/>
          </a:xfrm>
          <a:prstGeom prst="rect">
            <a:avLst/>
          </a:prstGeom>
        </p:spPr>
        <p:txBody>
          <a:bodyPr vert="horz" wrap="square" lIns="0" tIns="359232" rIns="0" bIns="0" rtlCol="0" anchor="ctr">
            <a:spAutoFit/>
          </a:bodyPr>
          <a:lstStyle/>
          <a:p>
            <a:pPr marL="261620">
              <a:spcBef>
                <a:spcPct val="0"/>
              </a:spcBef>
              <a:defRPr/>
            </a:pPr>
            <a:r>
              <a:rPr lang="tr-TR" sz="3200" dirty="0" smtClean="0">
                <a:solidFill>
                  <a:srgbClr val="FF0000"/>
                </a:solidFill>
                <a:latin typeface="+mj-lt"/>
              </a:rPr>
              <a:t>Oral-</a:t>
            </a:r>
            <a:r>
              <a:rPr lang="tr-TR" sz="3200" dirty="0" err="1" smtClean="0">
                <a:solidFill>
                  <a:srgbClr val="FF0000"/>
                </a:solidFill>
                <a:latin typeface="+mj-lt"/>
              </a:rPr>
              <a:t>Dental</a:t>
            </a:r>
            <a:r>
              <a:rPr lang="tr-TR" sz="3200" dirty="0" smtClean="0">
                <a:solidFill>
                  <a:srgbClr val="FF0000"/>
                </a:solidFill>
                <a:latin typeface="+mj-lt"/>
              </a:rPr>
              <a:t> Involvement</a:t>
            </a:r>
            <a:endParaRPr lang="tr-TR" sz="3200"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sp>
        <p:nvSpPr>
          <p:cNvPr id="9" name="8 Dikdörtgen"/>
          <p:cNvSpPr/>
          <p:nvPr/>
        </p:nvSpPr>
        <p:spPr>
          <a:xfrm>
            <a:off x="1219200" y="1981201"/>
            <a:ext cx="2687595" cy="646331"/>
          </a:xfrm>
          <a:prstGeom prst="rect">
            <a:avLst/>
          </a:prstGeom>
        </p:spPr>
        <p:txBody>
          <a:bodyPr wrap="none">
            <a:spAutoFit/>
          </a:bodyPr>
          <a:lstStyle/>
          <a:p>
            <a:pPr>
              <a:lnSpc>
                <a:spcPct val="200000"/>
              </a:lnSpc>
            </a:pPr>
            <a:r>
              <a:rPr lang="en-US" b="1" dirty="0" smtClean="0">
                <a:solidFill>
                  <a:srgbClr val="0070C0"/>
                </a:solidFill>
              </a:rPr>
              <a:t>They are characterised by</a:t>
            </a:r>
            <a:r>
              <a:rPr lang="tr-TR" b="1" dirty="0" smtClean="0">
                <a:solidFill>
                  <a:srgbClr val="0070C0"/>
                </a:solidFill>
              </a:rPr>
              <a:t>;</a:t>
            </a:r>
          </a:p>
        </p:txBody>
      </p:sp>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7" descr="kim2"/>
          <p:cNvPicPr>
            <a:picLocks noChangeAspect="1" noChangeArrowheads="1"/>
          </p:cNvPicPr>
          <p:nvPr/>
        </p:nvPicPr>
        <p:blipFill>
          <a:blip r:embed="rId3" cstate="print"/>
          <a:srcRect l="10001" t="32068" r="16667" b="32912"/>
          <a:stretch>
            <a:fillRect/>
          </a:stretch>
        </p:blipFill>
        <p:spPr bwMode="auto">
          <a:xfrm>
            <a:off x="609600" y="4038600"/>
            <a:ext cx="5588000" cy="2438400"/>
          </a:xfrm>
          <a:prstGeom prst="roundRect">
            <a:avLst/>
          </a:prstGeom>
          <a:ln w="57150">
            <a:noFill/>
          </a:ln>
          <a:effectLst>
            <a:outerShdw blurRad="50800" dist="38100" dir="2700000" algn="tl" rotWithShape="0">
              <a:prstClr val="black">
                <a:alpha val="40000"/>
              </a:prstClr>
            </a:outerShdw>
          </a:effectLst>
        </p:spPr>
      </p:pic>
      <p:sp>
        <p:nvSpPr>
          <p:cNvPr id="40965" name="Text Box 8"/>
          <p:cNvSpPr txBox="1">
            <a:spLocks noChangeArrowheads="1"/>
          </p:cNvSpPr>
          <p:nvPr/>
        </p:nvSpPr>
        <p:spPr bwMode="auto">
          <a:xfrm>
            <a:off x="508000" y="914401"/>
            <a:ext cx="8432800" cy="584775"/>
          </a:xfrm>
          <a:prstGeom prst="rect">
            <a:avLst/>
          </a:prstGeom>
          <a:noFill/>
          <a:ln w="9525">
            <a:noFill/>
            <a:miter lim="800000"/>
            <a:headEnd/>
            <a:tailEnd/>
          </a:ln>
        </p:spPr>
        <p:txBody>
          <a:bodyPr>
            <a:spAutoFit/>
          </a:bodyPr>
          <a:lstStyle/>
          <a:p>
            <a:pPr eaLnBrk="0" hangingPunct="0">
              <a:defRPr/>
            </a:pPr>
            <a:r>
              <a:rPr lang="en-US" sz="3200" dirty="0">
                <a:solidFill>
                  <a:srgbClr val="FF0000"/>
                </a:solidFill>
                <a:latin typeface="+mj-lt"/>
                <a:ea typeface="+mj-ea"/>
              </a:rPr>
              <a:t>Oral Mucosa cGVHD</a:t>
            </a:r>
          </a:p>
        </p:txBody>
      </p:sp>
      <p:sp>
        <p:nvSpPr>
          <p:cNvPr id="29702" name="Text Box 9"/>
          <p:cNvSpPr txBox="1">
            <a:spLocks noChangeArrowheads="1"/>
          </p:cNvSpPr>
          <p:nvPr/>
        </p:nvSpPr>
        <p:spPr bwMode="auto">
          <a:xfrm>
            <a:off x="914400" y="2286000"/>
            <a:ext cx="3251200" cy="1200329"/>
          </a:xfrm>
          <a:prstGeom prst="rect">
            <a:avLst/>
          </a:prstGeom>
          <a:noFill/>
          <a:ln w="9525">
            <a:noFill/>
            <a:miter lim="800000"/>
            <a:headEnd/>
            <a:tailEnd/>
          </a:ln>
        </p:spPr>
        <p:txBody>
          <a:bodyPr wrap="square">
            <a:spAutoFit/>
          </a:bodyPr>
          <a:lstStyle/>
          <a:p>
            <a:pPr algn="ctr" eaLnBrk="0" hangingPunct="0">
              <a:defRPr/>
            </a:pPr>
            <a:r>
              <a:rPr lang="en-US" dirty="0" err="1" smtClean="0">
                <a:cs typeface="Arial" charset="0"/>
              </a:rPr>
              <a:t>erythema</a:t>
            </a:r>
            <a:r>
              <a:rPr lang="en-US" dirty="0" smtClean="0">
                <a:cs typeface="Arial" charset="0"/>
              </a:rPr>
              <a:t>, flat </a:t>
            </a:r>
            <a:r>
              <a:rPr lang="en-US" dirty="0" err="1" smtClean="0">
                <a:cs typeface="Arial" charset="0"/>
              </a:rPr>
              <a:t>villi</a:t>
            </a:r>
            <a:r>
              <a:rPr lang="en-US" dirty="0" smtClean="0">
                <a:cs typeface="Arial" charset="0"/>
              </a:rPr>
              <a:t>, </a:t>
            </a:r>
            <a:r>
              <a:rPr lang="en-US" dirty="0" err="1" smtClean="0">
                <a:cs typeface="Arial" charset="0"/>
              </a:rPr>
              <a:t>sclerodermatous</a:t>
            </a:r>
            <a:r>
              <a:rPr lang="en-US" dirty="0" smtClean="0">
                <a:cs typeface="Arial" charset="0"/>
              </a:rPr>
              <a:t> fibrosis that causes her to be unable to open her mouth</a:t>
            </a:r>
            <a:endParaRPr lang="en-US" b="1" dirty="0">
              <a:solidFill>
                <a:schemeClr val="tx2">
                  <a:lumMod val="50000"/>
                </a:schemeClr>
              </a:solidFill>
              <a:cs typeface="Arial" pitchFamily="34" charset="0"/>
            </a:endParaRPr>
          </a:p>
        </p:txBody>
      </p:sp>
      <p:sp>
        <p:nvSpPr>
          <p:cNvPr id="29703" name="Text Box 10"/>
          <p:cNvSpPr txBox="1">
            <a:spLocks noChangeArrowheads="1"/>
          </p:cNvSpPr>
          <p:nvPr/>
        </p:nvSpPr>
        <p:spPr bwMode="auto">
          <a:xfrm>
            <a:off x="5384800" y="1752600"/>
            <a:ext cx="3657600" cy="369332"/>
          </a:xfrm>
          <a:prstGeom prst="rect">
            <a:avLst/>
          </a:prstGeom>
          <a:noFill/>
          <a:ln w="9525">
            <a:noFill/>
            <a:miter lim="800000"/>
            <a:headEnd/>
            <a:tailEnd/>
          </a:ln>
        </p:spPr>
        <p:txBody>
          <a:bodyPr>
            <a:spAutoFit/>
          </a:bodyPr>
          <a:lstStyle/>
          <a:p>
            <a:pPr algn="ctr" eaLnBrk="0" hangingPunct="0">
              <a:spcBef>
                <a:spcPct val="50000"/>
              </a:spcBef>
              <a:defRPr/>
            </a:pPr>
            <a:r>
              <a:rPr lang="en-US" dirty="0" smtClean="0">
                <a:cs typeface="Arial" charset="0"/>
              </a:rPr>
              <a:t>lingual ulceration</a:t>
            </a:r>
            <a:endParaRPr lang="en-US" b="1" dirty="0">
              <a:solidFill>
                <a:schemeClr val="tx2">
                  <a:lumMod val="50000"/>
                </a:schemeClr>
              </a:solidFill>
              <a:cs typeface="Arial" pitchFamily="34" charset="0"/>
            </a:endParaRPr>
          </a:p>
        </p:txBody>
      </p:sp>
      <p:sp>
        <p:nvSpPr>
          <p:cNvPr id="37896" name="Text Box 11"/>
          <p:cNvSpPr txBox="1">
            <a:spLocks noChangeArrowheads="1"/>
          </p:cNvSpPr>
          <p:nvPr/>
        </p:nvSpPr>
        <p:spPr bwMode="auto">
          <a:xfrm>
            <a:off x="10494434" y="4832350"/>
            <a:ext cx="1697567" cy="366712"/>
          </a:xfrm>
          <a:prstGeom prst="rect">
            <a:avLst/>
          </a:prstGeom>
          <a:noFill/>
          <a:ln w="9525">
            <a:noFill/>
            <a:miter lim="800000"/>
            <a:headEnd/>
            <a:tailEnd/>
          </a:ln>
        </p:spPr>
        <p:txBody>
          <a:bodyPr>
            <a:spAutoFit/>
          </a:bodyPr>
          <a:lstStyle/>
          <a:p>
            <a:pPr eaLnBrk="0" hangingPunct="0">
              <a:spcBef>
                <a:spcPct val="50000"/>
              </a:spcBef>
            </a:pPr>
            <a:endParaRPr lang="tr-TR"/>
          </a:p>
        </p:txBody>
      </p:sp>
      <p:sp>
        <p:nvSpPr>
          <p:cNvPr id="37897" name="Text Box 12"/>
          <p:cNvSpPr txBox="1">
            <a:spLocks noChangeArrowheads="1"/>
          </p:cNvSpPr>
          <p:nvPr/>
        </p:nvSpPr>
        <p:spPr bwMode="auto">
          <a:xfrm>
            <a:off x="10058401" y="4643438"/>
            <a:ext cx="1443567" cy="366713"/>
          </a:xfrm>
          <a:prstGeom prst="rect">
            <a:avLst/>
          </a:prstGeom>
          <a:noFill/>
          <a:ln w="9525">
            <a:noFill/>
            <a:miter lim="800000"/>
            <a:headEnd/>
            <a:tailEnd/>
          </a:ln>
        </p:spPr>
        <p:txBody>
          <a:bodyPr>
            <a:spAutoFit/>
          </a:bodyPr>
          <a:lstStyle/>
          <a:p>
            <a:pPr eaLnBrk="0" hangingPunct="0"/>
            <a:endParaRPr lang="tr-TR"/>
          </a:p>
        </p:txBody>
      </p:sp>
      <p:sp>
        <p:nvSpPr>
          <p:cNvPr id="29706" name="Text Box 13"/>
          <p:cNvSpPr txBox="1">
            <a:spLocks noChangeArrowheads="1"/>
          </p:cNvSpPr>
          <p:nvPr/>
        </p:nvSpPr>
        <p:spPr bwMode="auto">
          <a:xfrm>
            <a:off x="8940800" y="3733800"/>
            <a:ext cx="3048000" cy="646331"/>
          </a:xfrm>
          <a:prstGeom prst="rect">
            <a:avLst/>
          </a:prstGeom>
          <a:noFill/>
          <a:ln w="9525">
            <a:noFill/>
            <a:miter lim="800000"/>
            <a:headEnd/>
            <a:tailEnd/>
          </a:ln>
        </p:spPr>
        <p:txBody>
          <a:bodyPr wrap="square">
            <a:spAutoFit/>
          </a:bodyPr>
          <a:lstStyle/>
          <a:p>
            <a:pPr algn="ctr" eaLnBrk="0" hangingPunct="0">
              <a:defRPr/>
            </a:pPr>
            <a:r>
              <a:rPr lang="en-US" dirty="0" err="1" smtClean="0">
                <a:cs typeface="Arial" charset="0"/>
              </a:rPr>
              <a:t>erythema</a:t>
            </a:r>
            <a:r>
              <a:rPr lang="en-US" dirty="0" smtClean="0">
                <a:cs typeface="Arial" charset="0"/>
              </a:rPr>
              <a:t> with </a:t>
            </a:r>
            <a:r>
              <a:rPr lang="en-US" dirty="0" err="1" smtClean="0">
                <a:cs typeface="Arial" charset="0"/>
              </a:rPr>
              <a:t>lichenoid</a:t>
            </a:r>
            <a:r>
              <a:rPr lang="en-US" dirty="0" smtClean="0">
                <a:cs typeface="Arial" charset="0"/>
              </a:rPr>
              <a:t> lesions</a:t>
            </a:r>
            <a:endParaRPr lang="en-US" b="1" dirty="0">
              <a:solidFill>
                <a:schemeClr val="tx2">
                  <a:lumMod val="50000"/>
                </a:schemeClr>
              </a:solidFill>
              <a:cs typeface="Arial" pitchFamily="34" charset="0"/>
            </a:endParaRPr>
          </a:p>
        </p:txBody>
      </p:sp>
      <p:pic>
        <p:nvPicPr>
          <p:cNvPr id="29699" name="Picture 6"/>
          <p:cNvPicPr>
            <a:picLocks noChangeAspect="1" noChangeArrowheads="1"/>
          </p:cNvPicPr>
          <p:nvPr/>
        </p:nvPicPr>
        <p:blipFill>
          <a:blip r:embed="rId4" cstate="print"/>
          <a:srcRect/>
          <a:stretch>
            <a:fillRect/>
          </a:stretch>
        </p:blipFill>
        <p:spPr bwMode="auto">
          <a:xfrm>
            <a:off x="5080000" y="2133600"/>
            <a:ext cx="3860800" cy="2438400"/>
          </a:xfrm>
          <a:prstGeom prst="roundRect">
            <a:avLst/>
          </a:prstGeom>
          <a:ln w="57150">
            <a:noFill/>
          </a:ln>
          <a:effectLst>
            <a:outerShdw blurRad="50800" dist="38100" dir="2700000" algn="tl" rotWithShape="0">
              <a:prstClr val="black">
                <a:alpha val="40000"/>
              </a:prstClr>
            </a:outerShdw>
          </a:effectLst>
        </p:spPr>
      </p:pic>
      <p:pic>
        <p:nvPicPr>
          <p:cNvPr id="29698" name="Picture 3" descr="GVHD Lichenoid oral Leheie 1991"/>
          <p:cNvPicPr>
            <a:picLocks noChangeAspect="1" noChangeArrowheads="1"/>
          </p:cNvPicPr>
          <p:nvPr/>
        </p:nvPicPr>
        <p:blipFill>
          <a:blip r:embed="rId5" cstate="print"/>
          <a:srcRect/>
          <a:stretch>
            <a:fillRect/>
          </a:stretch>
        </p:blipFill>
        <p:spPr bwMode="auto">
          <a:xfrm>
            <a:off x="7721600" y="4419600"/>
            <a:ext cx="3759200" cy="1905000"/>
          </a:xfrm>
          <a:prstGeom prst="roundRect">
            <a:avLst/>
          </a:prstGeom>
          <a:ln w="57150">
            <a:noFill/>
          </a:ln>
          <a:effectLst>
            <a:outerShdw blurRad="50800" dist="38100" dir="2700000" algn="tl" rotWithShape="0">
              <a:prstClr val="black">
                <a:alpha val="40000"/>
              </a:prstClr>
            </a:outerShdw>
          </a:effectLst>
        </p:spPr>
      </p:pic>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2" name="11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0" name="Picture 6"/>
          <p:cNvPicPr>
            <a:picLocks noChangeAspect="1" noChangeArrowheads="1"/>
          </p:cNvPicPr>
          <p:nvPr/>
        </p:nvPicPr>
        <p:blipFill>
          <a:blip r:embed="rId3" cstate="print"/>
          <a:srcRect/>
          <a:stretch>
            <a:fillRect/>
          </a:stretch>
        </p:blipFill>
        <p:spPr bwMode="auto">
          <a:xfrm>
            <a:off x="508000" y="2514600"/>
            <a:ext cx="5994400" cy="3124200"/>
          </a:xfrm>
          <a:prstGeom prst="rect">
            <a:avLst/>
          </a:prstGeom>
          <a:noFill/>
          <a:ln w="9525">
            <a:noFill/>
            <a:miter lim="800000"/>
            <a:headEnd/>
            <a:tailEnd/>
          </a:ln>
        </p:spPr>
      </p:pic>
      <p:sp>
        <p:nvSpPr>
          <p:cNvPr id="13" name="Text Box 1"/>
          <p:cNvSpPr txBox="1">
            <a:spLocks noChangeArrowheads="1"/>
          </p:cNvSpPr>
          <p:nvPr/>
        </p:nvSpPr>
        <p:spPr bwMode="auto">
          <a:xfrm>
            <a:off x="1016000" y="6096000"/>
            <a:ext cx="10261600" cy="457200"/>
          </a:xfrm>
          <a:prstGeom prst="rect">
            <a:avLst/>
          </a:prstGeom>
          <a:noFill/>
          <a:ln w="9525">
            <a:noFill/>
            <a:round/>
            <a:headEnd/>
            <a:tailEnd/>
          </a:ln>
          <a:effectLst/>
        </p:spPr>
        <p:txBody>
          <a:bodyPr lIns="0" tIns="0" rIns="0" bIns="0"/>
          <a:lstStyle/>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400" dirty="0" smtClean="0">
                <a:solidFill>
                  <a:srgbClr val="000000"/>
                </a:solidFill>
                <a:latin typeface="Arial" charset="0"/>
                <a:ea typeface="msgothic" charset="0"/>
                <a:cs typeface="msgothic" charset="0"/>
              </a:rPr>
              <a:t>Lichen </a:t>
            </a:r>
            <a:r>
              <a:rPr lang="en-GB" sz="1400" dirty="0" err="1">
                <a:solidFill>
                  <a:srgbClr val="000000"/>
                </a:solidFill>
                <a:latin typeface="Arial" charset="0"/>
                <a:ea typeface="msgothic" charset="0"/>
                <a:cs typeface="msgothic" charset="0"/>
              </a:rPr>
              <a:t>planus</a:t>
            </a:r>
            <a:r>
              <a:rPr lang="en-GB" sz="1400" dirty="0">
                <a:solidFill>
                  <a:srgbClr val="000000"/>
                </a:solidFill>
                <a:latin typeface="Arial" charset="0"/>
                <a:ea typeface="msgothic" charset="0"/>
                <a:cs typeface="msgothic" charset="0"/>
              </a:rPr>
              <a:t>-like lesions on </a:t>
            </a:r>
            <a:r>
              <a:rPr lang="en-GB" sz="1400" dirty="0" err="1">
                <a:solidFill>
                  <a:srgbClr val="000000"/>
                </a:solidFill>
                <a:latin typeface="Arial" charset="0"/>
                <a:ea typeface="msgothic" charset="0"/>
                <a:cs typeface="msgothic" charset="0"/>
              </a:rPr>
              <a:t>buccal</a:t>
            </a:r>
            <a:r>
              <a:rPr lang="en-GB" sz="1400" dirty="0">
                <a:solidFill>
                  <a:srgbClr val="000000"/>
                </a:solidFill>
                <a:latin typeface="Arial" charset="0"/>
                <a:ea typeface="msgothic" charset="0"/>
                <a:cs typeface="msgothic" charset="0"/>
              </a:rPr>
              <a:t> mucosa showing a lacework of white streaks and erosions</a:t>
            </a:r>
            <a:r>
              <a:rPr lang="en-GB" sz="1400" dirty="0" smtClean="0">
                <a:solidFill>
                  <a:srgbClr val="000000"/>
                </a:solidFill>
                <a:latin typeface="Arial" charset="0"/>
                <a:ea typeface="msgothic" charset="0"/>
                <a:cs typeface="msgothic" charset="0"/>
              </a:rPr>
              <a:t>.</a:t>
            </a:r>
            <a:endParaRPr lang="tr-TR" sz="1400" dirty="0" smtClean="0">
              <a:solidFill>
                <a:srgbClr val="000000"/>
              </a:solidFill>
              <a:latin typeface="Arial" charset="0"/>
              <a:ea typeface="msgothic" charset="0"/>
              <a:cs typeface="msgothic" charset="0"/>
            </a:endParaRPr>
          </a:p>
          <a:p>
            <a:pPr marL="228600" indent="-228600">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sz="1400" dirty="0">
              <a:solidFill>
                <a:srgbClr val="000000"/>
              </a:solidFill>
              <a:latin typeface="Arial" charset="0"/>
              <a:ea typeface="msgothic" charset="0"/>
              <a:cs typeface="msgothic" charset="0"/>
            </a:endParaRPr>
          </a:p>
        </p:txBody>
      </p:sp>
      <p:sp>
        <p:nvSpPr>
          <p:cNvPr id="16" name="object 3"/>
          <p:cNvSpPr txBox="1"/>
          <p:nvPr/>
        </p:nvSpPr>
        <p:spPr>
          <a:xfrm>
            <a:off x="1016001" y="2209801"/>
            <a:ext cx="3103033" cy="315595"/>
          </a:xfrm>
          <a:prstGeom prst="rect">
            <a:avLst/>
          </a:prstGeom>
        </p:spPr>
        <p:txBody>
          <a:bodyPr vert="horz" wrap="square" lIns="0" tIns="0" rIns="0" bIns="0" rtlCol="0">
            <a:spAutoFit/>
          </a:bodyPr>
          <a:lstStyle/>
          <a:p>
            <a:pPr marL="12700">
              <a:lnSpc>
                <a:spcPct val="100000"/>
              </a:lnSpc>
            </a:pPr>
            <a:r>
              <a:rPr sz="2000" b="1" dirty="0">
                <a:solidFill>
                  <a:srgbClr val="0070C0"/>
                </a:solidFill>
                <a:latin typeface="+mj-lt"/>
                <a:cs typeface="Arial"/>
              </a:rPr>
              <a:t>Lichenoid</a:t>
            </a:r>
            <a:r>
              <a:rPr sz="2000" b="1" spc="-114" dirty="0">
                <a:solidFill>
                  <a:srgbClr val="0070C0"/>
                </a:solidFill>
                <a:latin typeface="+mj-lt"/>
                <a:cs typeface="Arial"/>
              </a:rPr>
              <a:t> </a:t>
            </a:r>
            <a:r>
              <a:rPr sz="2000" b="1" dirty="0">
                <a:solidFill>
                  <a:srgbClr val="0070C0"/>
                </a:solidFill>
                <a:latin typeface="+mj-lt"/>
                <a:cs typeface="Arial"/>
              </a:rPr>
              <a:t>changes</a:t>
            </a:r>
            <a:endParaRPr sz="2000" dirty="0">
              <a:solidFill>
                <a:srgbClr val="0070C0"/>
              </a:solidFill>
              <a:latin typeface="+mj-lt"/>
              <a:cs typeface="Arial"/>
            </a:endParaRPr>
          </a:p>
        </p:txBody>
      </p:sp>
      <p:sp>
        <p:nvSpPr>
          <p:cNvPr id="19" name="object 8"/>
          <p:cNvSpPr/>
          <p:nvPr/>
        </p:nvSpPr>
        <p:spPr>
          <a:xfrm>
            <a:off x="6807200" y="2667000"/>
            <a:ext cx="5080000" cy="2971800"/>
          </a:xfrm>
          <a:prstGeom prst="rect">
            <a:avLst/>
          </a:prstGeom>
          <a:blipFill>
            <a:blip r:embed="rId4" cstate="print"/>
            <a:stretch>
              <a:fillRect/>
            </a:stretch>
          </a:blipFill>
        </p:spPr>
        <p:txBody>
          <a:bodyPr wrap="square" lIns="0" tIns="0" rIns="0" bIns="0" rtlCol="0"/>
          <a:lstStyle/>
          <a:p>
            <a:endParaRPr/>
          </a:p>
        </p:txBody>
      </p:sp>
      <p:sp>
        <p:nvSpPr>
          <p:cNvPr id="7" name="Text Box 8"/>
          <p:cNvSpPr txBox="1">
            <a:spLocks noChangeArrowheads="1"/>
          </p:cNvSpPr>
          <p:nvPr/>
        </p:nvSpPr>
        <p:spPr bwMode="auto">
          <a:xfrm>
            <a:off x="508000" y="914401"/>
            <a:ext cx="8432800" cy="584775"/>
          </a:xfrm>
          <a:prstGeom prst="rect">
            <a:avLst/>
          </a:prstGeom>
          <a:noFill/>
          <a:ln w="9525">
            <a:noFill/>
            <a:miter lim="800000"/>
            <a:headEnd/>
            <a:tailEnd/>
          </a:ln>
        </p:spPr>
        <p:txBody>
          <a:bodyPr>
            <a:spAutoFit/>
          </a:bodyPr>
          <a:lstStyle/>
          <a:p>
            <a:pPr eaLnBrk="0" hangingPunct="0">
              <a:defRPr/>
            </a:pPr>
            <a:r>
              <a:rPr lang="en-US" sz="3200" dirty="0">
                <a:solidFill>
                  <a:srgbClr val="FF0000"/>
                </a:solidFill>
                <a:latin typeface="+mj-lt"/>
                <a:ea typeface="+mj-ea"/>
              </a:rPr>
              <a:t>Oral Mucosa cGVHD</a:t>
            </a: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13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object 69"/>
          <p:cNvSpPr txBox="1">
            <a:spLocks/>
          </p:cNvSpPr>
          <p:nvPr/>
        </p:nvSpPr>
        <p:spPr>
          <a:xfrm>
            <a:off x="406400" y="609601"/>
            <a:ext cx="11379200" cy="1347625"/>
          </a:xfrm>
          <a:prstGeom prst="rect">
            <a:avLst/>
          </a:prstGeom>
        </p:spPr>
        <p:txBody>
          <a:bodyPr vert="horz" wrap="square" lIns="0" tIns="359232" rIns="0" bIns="0" rtlCol="0" anchor="ctr">
            <a:spAutoFit/>
          </a:bodyPr>
          <a:lstStyle/>
          <a:p>
            <a:pPr marL="261620">
              <a:spcBef>
                <a:spcPct val="0"/>
              </a:spcBef>
              <a:defRPr/>
            </a:pPr>
            <a:r>
              <a:rPr lang="tr-TR" sz="3200" dirty="0" smtClean="0">
                <a:solidFill>
                  <a:srgbClr val="FF0000"/>
                </a:solidFill>
                <a:latin typeface="+mj-lt"/>
              </a:rPr>
              <a:t>Ocular Involvement</a:t>
            </a:r>
            <a:endParaRPr lang="tr-TR" sz="3200"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i="0" u="none" strike="noStrike" kern="1200" cap="none" spc="-5" normalizeH="0" baseline="0" noProof="0" dirty="0">
              <a:ln>
                <a:noFill/>
              </a:ln>
              <a:solidFill>
                <a:srgbClr val="FF0000"/>
              </a:solidFill>
              <a:effectLst/>
              <a:uLnTx/>
              <a:uFillTx/>
              <a:latin typeface="+mj-lt"/>
              <a:ea typeface="+mj-ea"/>
              <a:cs typeface="+mj-cs"/>
            </a:endParaRPr>
          </a:p>
        </p:txBody>
      </p:sp>
      <p:sp>
        <p:nvSpPr>
          <p:cNvPr id="12" name="11 Dikdörtgen"/>
          <p:cNvSpPr/>
          <p:nvPr/>
        </p:nvSpPr>
        <p:spPr>
          <a:xfrm>
            <a:off x="1219200" y="2590800"/>
            <a:ext cx="9855200" cy="3385542"/>
          </a:xfrm>
          <a:prstGeom prst="rect">
            <a:avLst/>
          </a:prstGeom>
        </p:spPr>
        <p:txBody>
          <a:bodyPr wrap="square">
            <a:spAutoFit/>
          </a:bodyPr>
          <a:lstStyle/>
          <a:p>
            <a:pPr>
              <a:lnSpc>
                <a:spcPct val="200000"/>
              </a:lnSpc>
              <a:buFont typeface="Wingdings" pitchFamily="2" charset="2"/>
              <a:buChar char="§"/>
            </a:pPr>
            <a:r>
              <a:rPr lang="tr-TR" b="1" spc="-5" dirty="0" smtClean="0">
                <a:solidFill>
                  <a:srgbClr val="0070C0"/>
                </a:solidFill>
                <a:latin typeface="+mj-lt"/>
              </a:rPr>
              <a:t> </a:t>
            </a:r>
            <a:r>
              <a:rPr lang="tr-TR" sz="2000" b="1" spc="-5" dirty="0" err="1" smtClean="0">
                <a:solidFill>
                  <a:srgbClr val="0070C0"/>
                </a:solidFill>
                <a:latin typeface="+mj-lt"/>
              </a:rPr>
              <a:t>Keratoconjunctivitis</a:t>
            </a:r>
            <a:r>
              <a:rPr lang="tr-TR" sz="2000" b="1" spc="-90" dirty="0" smtClean="0">
                <a:solidFill>
                  <a:srgbClr val="0070C0"/>
                </a:solidFill>
                <a:latin typeface="+mj-lt"/>
              </a:rPr>
              <a:t> </a:t>
            </a:r>
            <a:r>
              <a:rPr lang="tr-TR" sz="2000" b="1" dirty="0" err="1" smtClean="0">
                <a:solidFill>
                  <a:srgbClr val="0070C0"/>
                </a:solidFill>
                <a:latin typeface="+mj-lt"/>
              </a:rPr>
              <a:t>sicca</a:t>
            </a:r>
            <a:r>
              <a:rPr lang="en-US" sz="2000" b="1" spc="-5" dirty="0" smtClean="0">
                <a:solidFill>
                  <a:srgbClr val="0070C0"/>
                </a:solidFill>
                <a:latin typeface="+mj-lt"/>
              </a:rPr>
              <a:t>:</a:t>
            </a:r>
            <a:r>
              <a:rPr lang="tr-TR" sz="2000" dirty="0" smtClean="0">
                <a:latin typeface="+mj-lt"/>
              </a:rPr>
              <a:t>– 53.4 </a:t>
            </a:r>
            <a:r>
              <a:rPr lang="tr-TR" sz="2000" dirty="0" err="1" smtClean="0">
                <a:latin typeface="+mj-lt"/>
              </a:rPr>
              <a:t>percent</a:t>
            </a:r>
            <a:endParaRPr lang="tr-TR" sz="2000" dirty="0" smtClean="0">
              <a:latin typeface="+mj-lt"/>
            </a:endParaRPr>
          </a:p>
          <a:p>
            <a:r>
              <a:rPr lang="tr-TR" sz="1400" dirty="0" smtClean="0">
                <a:latin typeface="+mj-lt"/>
              </a:rPr>
              <a:t>Aqueous </a:t>
            </a:r>
            <a:r>
              <a:rPr lang="tr-TR" sz="1400" dirty="0" err="1" smtClean="0">
                <a:latin typeface="+mj-lt"/>
              </a:rPr>
              <a:t>tear</a:t>
            </a:r>
            <a:r>
              <a:rPr lang="tr-TR" sz="1400" dirty="0" smtClean="0">
                <a:latin typeface="+mj-lt"/>
              </a:rPr>
              <a:t> deficiency (</a:t>
            </a:r>
            <a:r>
              <a:rPr lang="tr-TR" sz="1400" dirty="0" err="1" smtClean="0">
                <a:latin typeface="+mj-lt"/>
              </a:rPr>
              <a:t>Schirmer</a:t>
            </a:r>
            <a:r>
              <a:rPr lang="tr-TR" sz="1400" dirty="0" smtClean="0">
                <a:latin typeface="+mj-lt"/>
              </a:rPr>
              <a:t> </a:t>
            </a:r>
            <a:r>
              <a:rPr lang="tr-TR" sz="1400" dirty="0" err="1" smtClean="0">
                <a:latin typeface="+mj-lt"/>
              </a:rPr>
              <a:t>score</a:t>
            </a:r>
            <a:r>
              <a:rPr lang="tr-TR" sz="1400" dirty="0" smtClean="0">
                <a:latin typeface="+mj-lt"/>
              </a:rPr>
              <a:t> ≤5 mm) </a:t>
            </a:r>
          </a:p>
          <a:p>
            <a:pPr>
              <a:lnSpc>
                <a:spcPct val="200000"/>
              </a:lnSpc>
              <a:buFont typeface="Wingdings" pitchFamily="2" charset="2"/>
              <a:buChar char="§"/>
            </a:pPr>
            <a:r>
              <a:rPr lang="tr-TR" b="1" dirty="0" smtClean="0">
                <a:latin typeface="+mj-lt"/>
              </a:rPr>
              <a:t> </a:t>
            </a:r>
            <a:r>
              <a:rPr lang="tr-TR" sz="2000" b="1" dirty="0" err="1" smtClean="0">
                <a:solidFill>
                  <a:srgbClr val="0070C0"/>
                </a:solidFill>
                <a:latin typeface="+mj-lt"/>
              </a:rPr>
              <a:t>Cataracts</a:t>
            </a:r>
            <a:r>
              <a:rPr lang="tr-TR" sz="2000" dirty="0" smtClean="0">
                <a:solidFill>
                  <a:srgbClr val="0070C0"/>
                </a:solidFill>
                <a:latin typeface="+mj-lt"/>
              </a:rPr>
              <a:t> </a:t>
            </a:r>
            <a:r>
              <a:rPr lang="tr-TR" sz="2000" dirty="0" smtClean="0">
                <a:latin typeface="+mj-lt"/>
              </a:rPr>
              <a:t>– 39.4 </a:t>
            </a:r>
            <a:r>
              <a:rPr lang="tr-TR" sz="2000" dirty="0" err="1" smtClean="0">
                <a:latin typeface="+mj-lt"/>
              </a:rPr>
              <a:t>percent</a:t>
            </a:r>
            <a:endParaRPr lang="tr-TR" sz="2000" dirty="0" smtClean="0">
              <a:latin typeface="+mj-lt"/>
            </a:endParaRPr>
          </a:p>
          <a:p>
            <a:pPr>
              <a:lnSpc>
                <a:spcPct val="200000"/>
              </a:lnSpc>
              <a:buFont typeface="Wingdings" pitchFamily="2" charset="2"/>
              <a:buChar char="§"/>
            </a:pPr>
            <a:r>
              <a:rPr lang="tr-TR" sz="2000" dirty="0" smtClean="0">
                <a:latin typeface="+mj-lt"/>
              </a:rPr>
              <a:t> </a:t>
            </a:r>
            <a:r>
              <a:rPr lang="tr-TR" sz="2000" dirty="0" err="1" smtClean="0">
                <a:latin typeface="+mj-lt"/>
              </a:rPr>
              <a:t>Corneal</a:t>
            </a:r>
            <a:r>
              <a:rPr lang="tr-TR" sz="2000" dirty="0" smtClean="0">
                <a:latin typeface="+mj-lt"/>
              </a:rPr>
              <a:t> </a:t>
            </a:r>
            <a:r>
              <a:rPr lang="tr-TR" sz="2000" dirty="0" err="1" smtClean="0">
                <a:latin typeface="+mj-lt"/>
              </a:rPr>
              <a:t>epithelial</a:t>
            </a:r>
            <a:r>
              <a:rPr lang="tr-TR" sz="2000" dirty="0" smtClean="0">
                <a:latin typeface="+mj-lt"/>
              </a:rPr>
              <a:t> </a:t>
            </a:r>
            <a:r>
              <a:rPr lang="tr-TR" sz="2000" dirty="0" err="1" smtClean="0">
                <a:latin typeface="+mj-lt"/>
              </a:rPr>
              <a:t>staining</a:t>
            </a:r>
            <a:r>
              <a:rPr lang="tr-TR" sz="2000" dirty="0" smtClean="0">
                <a:latin typeface="+mj-lt"/>
              </a:rPr>
              <a:t> – 33.6 </a:t>
            </a:r>
            <a:r>
              <a:rPr lang="tr-TR" sz="2000" dirty="0" err="1" smtClean="0">
                <a:latin typeface="+mj-lt"/>
              </a:rPr>
              <a:t>percent</a:t>
            </a:r>
            <a:endParaRPr lang="tr-TR" sz="2000" dirty="0" smtClean="0">
              <a:latin typeface="+mj-lt"/>
            </a:endParaRPr>
          </a:p>
          <a:p>
            <a:pPr>
              <a:lnSpc>
                <a:spcPct val="200000"/>
              </a:lnSpc>
              <a:buFont typeface="Wingdings" pitchFamily="2" charset="2"/>
              <a:buChar char="§"/>
            </a:pPr>
            <a:r>
              <a:rPr lang="tr-TR" sz="2000" dirty="0" smtClean="0">
                <a:latin typeface="+mj-lt"/>
              </a:rPr>
              <a:t> </a:t>
            </a:r>
            <a:r>
              <a:rPr lang="tr-TR" sz="2000" dirty="0" err="1" smtClean="0">
                <a:latin typeface="+mj-lt"/>
              </a:rPr>
              <a:t>Conjunctival</a:t>
            </a:r>
            <a:r>
              <a:rPr lang="tr-TR" sz="2000" dirty="0" smtClean="0">
                <a:latin typeface="+mj-lt"/>
              </a:rPr>
              <a:t> </a:t>
            </a:r>
            <a:r>
              <a:rPr lang="tr-TR" sz="2000" dirty="0" err="1" smtClean="0">
                <a:latin typeface="+mj-lt"/>
              </a:rPr>
              <a:t>hyperemia</a:t>
            </a:r>
            <a:r>
              <a:rPr lang="tr-TR" sz="2000" dirty="0" smtClean="0">
                <a:latin typeface="+mj-lt"/>
              </a:rPr>
              <a:t> – 10.5 </a:t>
            </a:r>
            <a:r>
              <a:rPr lang="tr-TR" sz="2000" dirty="0" err="1" smtClean="0">
                <a:latin typeface="+mj-lt"/>
              </a:rPr>
              <a:t>percent</a:t>
            </a:r>
            <a:endParaRPr lang="tr-TR" sz="2000" dirty="0" smtClean="0">
              <a:latin typeface="+mj-lt"/>
            </a:endParaRPr>
          </a:p>
          <a:p>
            <a:pPr>
              <a:lnSpc>
                <a:spcPct val="200000"/>
              </a:lnSpc>
              <a:buFont typeface="Wingdings" pitchFamily="2" charset="2"/>
              <a:buChar char="§"/>
            </a:pPr>
            <a:r>
              <a:rPr lang="tr-TR" sz="2000" dirty="0" smtClean="0">
                <a:latin typeface="+mj-lt"/>
              </a:rPr>
              <a:t> </a:t>
            </a:r>
            <a:r>
              <a:rPr lang="tr-TR" sz="2000" dirty="0" err="1" smtClean="0">
                <a:latin typeface="+mj-lt"/>
              </a:rPr>
              <a:t>Chemosis</a:t>
            </a:r>
            <a:r>
              <a:rPr lang="tr-TR" sz="2000" dirty="0" smtClean="0">
                <a:latin typeface="+mj-lt"/>
              </a:rPr>
              <a:t> – 3 </a:t>
            </a:r>
            <a:r>
              <a:rPr lang="tr-TR" sz="2000" dirty="0" err="1" smtClean="0">
                <a:latin typeface="+mj-lt"/>
              </a:rPr>
              <a:t>percent</a:t>
            </a:r>
            <a:endParaRPr lang="tr-TR" sz="2000" dirty="0" smtClean="0">
              <a:latin typeface="+mj-lt"/>
            </a:endParaRPr>
          </a:p>
        </p:txBody>
      </p:sp>
      <p:sp>
        <p:nvSpPr>
          <p:cNvPr id="13" name="12 Dikdörtgen"/>
          <p:cNvSpPr/>
          <p:nvPr/>
        </p:nvSpPr>
        <p:spPr>
          <a:xfrm>
            <a:off x="1016000" y="1600200"/>
            <a:ext cx="10769600" cy="923330"/>
          </a:xfrm>
          <a:prstGeom prst="rect">
            <a:avLst/>
          </a:prstGeom>
        </p:spPr>
        <p:txBody>
          <a:bodyPr wrap="square">
            <a:spAutoFit/>
          </a:bodyPr>
          <a:lstStyle/>
          <a:p>
            <a:pPr>
              <a:lnSpc>
                <a:spcPct val="150000"/>
              </a:lnSpc>
            </a:pPr>
            <a:r>
              <a:rPr lang="en-US" dirty="0" smtClean="0"/>
              <a:t>Approximately 40 to 60 percent of adult patients with chronic GVHD will have involvement of their eyes</a:t>
            </a:r>
            <a:r>
              <a:rPr lang="tr-TR" dirty="0" smtClean="0"/>
              <a:t>. </a:t>
            </a:r>
            <a:r>
              <a:rPr lang="en-US" dirty="0" smtClean="0"/>
              <a:t> Ocular findings on examination included:</a:t>
            </a:r>
            <a:endParaRPr lang="tr-TR" dirty="0"/>
          </a:p>
        </p:txBody>
      </p:sp>
      <p:sp>
        <p:nvSpPr>
          <p:cNvPr id="19" name="object 6"/>
          <p:cNvSpPr/>
          <p:nvPr/>
        </p:nvSpPr>
        <p:spPr>
          <a:xfrm>
            <a:off x="8331200" y="2743200"/>
            <a:ext cx="2844800" cy="1447800"/>
          </a:xfrm>
          <a:prstGeom prst="rect">
            <a:avLst/>
          </a:prstGeom>
          <a:blipFill>
            <a:blip r:embed="rId2" cstate="print"/>
            <a:stretch>
              <a:fillRect/>
            </a:stretch>
          </a:blipFill>
        </p:spPr>
        <p:txBody>
          <a:bodyPr wrap="square" lIns="0" tIns="0" rIns="0" bIns="0" rtlCol="0"/>
          <a:lstStyle/>
          <a:p>
            <a:endParaRPr/>
          </a:p>
        </p:txBody>
      </p:sp>
      <p:sp>
        <p:nvSpPr>
          <p:cNvPr id="22" name="object 8"/>
          <p:cNvSpPr/>
          <p:nvPr/>
        </p:nvSpPr>
        <p:spPr>
          <a:xfrm>
            <a:off x="8331200" y="4495800"/>
            <a:ext cx="2921824" cy="1371600"/>
          </a:xfrm>
          <a:prstGeom prst="rect">
            <a:avLst/>
          </a:prstGeom>
          <a:blipFill>
            <a:blip r:embed="rId3" cstate="print"/>
            <a:stretch>
              <a:fillRect/>
            </a:stretch>
          </a:blipFill>
        </p:spPr>
        <p:txBody>
          <a:bodyPr wrap="square" lIns="0" tIns="0" rIns="0" bIns="0" rtlCol="0"/>
          <a:lstStyle/>
          <a:p>
            <a:endParaRPr/>
          </a:p>
        </p:txBody>
      </p:sp>
      <p:pic>
        <p:nvPicPr>
          <p:cNvPr id="8" name="Picture 5"/>
          <p:cNvPicPr>
            <a:picLocks noChangeAspect="1" noChangeArrowheads="1"/>
          </p:cNvPicPr>
          <p:nvPr/>
        </p:nvPicPr>
        <p:blipFill>
          <a:blip r:embed="rId4" cstate="print"/>
          <a:srcRect/>
          <a:stretch>
            <a:fillRect/>
          </a:stretch>
        </p:blipFill>
        <p:spPr bwMode="auto">
          <a:xfrm>
            <a:off x="8229601" y="4419600"/>
            <a:ext cx="3002844" cy="1600200"/>
          </a:xfrm>
          <a:prstGeom prst="rect">
            <a:avLst/>
          </a:prstGeom>
          <a:noFill/>
          <a:ln w="9525">
            <a:noFill/>
            <a:miter lim="800000"/>
            <a:headEnd/>
            <a:tailEnd/>
          </a:ln>
        </p:spPr>
      </p:pic>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ChangeArrowheads="1"/>
          </p:cNvSpPr>
          <p:nvPr/>
        </p:nvSpPr>
        <p:spPr bwMode="auto">
          <a:xfrm>
            <a:off x="0" y="-304800"/>
            <a:ext cx="10058400" cy="1431925"/>
          </a:xfrm>
          <a:prstGeom prst="rect">
            <a:avLst/>
          </a:prstGeom>
          <a:noFill/>
          <a:ln w="9525">
            <a:noFill/>
            <a:miter lim="800000"/>
            <a:headEnd/>
            <a:tailEnd/>
          </a:ln>
        </p:spPr>
        <p:txBody>
          <a:bodyPr anchor="ctr"/>
          <a:lstStyle/>
          <a:p>
            <a:endParaRPr lang="tr-TR" sz="4400">
              <a:solidFill>
                <a:schemeClr val="bg1"/>
              </a:solidFill>
            </a:endParaRPr>
          </a:p>
        </p:txBody>
      </p:sp>
      <p:sp>
        <p:nvSpPr>
          <p:cNvPr id="570373" name="Rectangle 5"/>
          <p:cNvSpPr>
            <a:spLocks noChangeArrowheads="1"/>
          </p:cNvSpPr>
          <p:nvPr/>
        </p:nvSpPr>
        <p:spPr bwMode="auto">
          <a:xfrm>
            <a:off x="4165600" y="2286000"/>
            <a:ext cx="7315200" cy="4191000"/>
          </a:xfrm>
          <a:prstGeom prst="rect">
            <a:avLst/>
          </a:prstGeom>
          <a:noFill/>
          <a:ln w="9525">
            <a:noFill/>
            <a:miter lim="800000"/>
            <a:headEnd/>
            <a:tailEnd/>
          </a:ln>
          <a:effectLst/>
        </p:spPr>
        <p:txBody>
          <a:bodyPr/>
          <a:lstStyle/>
          <a:p>
            <a:pPr marL="457200" indent="-457200">
              <a:lnSpc>
                <a:spcPct val="150000"/>
              </a:lnSpc>
              <a:spcBef>
                <a:spcPct val="20000"/>
              </a:spcBef>
              <a:buClr>
                <a:schemeClr val="tx2">
                  <a:lumMod val="50000"/>
                </a:schemeClr>
              </a:buClr>
              <a:buSzPct val="70000"/>
              <a:defRPr/>
            </a:pPr>
            <a:r>
              <a:rPr lang="en-US" sz="2000" dirty="0">
                <a:solidFill>
                  <a:srgbClr val="FF0000"/>
                </a:solidFill>
                <a:latin typeface="+mj-lt"/>
                <a:cs typeface="Arial" pitchFamily="34" charset="0"/>
              </a:rPr>
              <a:t>May have few relatively mild </a:t>
            </a:r>
            <a:r>
              <a:rPr lang="en-US" sz="2000" dirty="0" smtClean="0">
                <a:solidFill>
                  <a:srgbClr val="FF0000"/>
                </a:solidFill>
                <a:latin typeface="+mj-lt"/>
                <a:cs typeface="Arial" pitchFamily="34" charset="0"/>
              </a:rPr>
              <a:t>symptoms</a:t>
            </a:r>
            <a:endParaRPr lang="en-US" sz="2000" dirty="0">
              <a:solidFill>
                <a:srgbClr val="FF0000"/>
              </a:solidFill>
              <a:latin typeface="+mj-lt"/>
              <a:cs typeface="Arial" pitchFamily="34" charset="0"/>
            </a:endParaRP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Jaundice</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Mild hepatomegaly</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Abnormal coagulation</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Elevated alkaline phosphatase</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Elevated transaminases </a:t>
            </a:r>
          </a:p>
          <a:p>
            <a:pPr marL="914400" lvl="1" indent="-457200">
              <a:lnSpc>
                <a:spcPct val="150000"/>
              </a:lnSpc>
              <a:spcBef>
                <a:spcPct val="20000"/>
              </a:spcBef>
              <a:buClr>
                <a:schemeClr val="tx1"/>
              </a:buClr>
              <a:buFont typeface="Wingdings" pitchFamily="2" charset="2"/>
              <a:buChar char="Ø"/>
              <a:defRPr/>
            </a:pPr>
            <a:r>
              <a:rPr lang="en-US" sz="2000" dirty="0">
                <a:solidFill>
                  <a:schemeClr val="tx2">
                    <a:lumMod val="50000"/>
                  </a:schemeClr>
                </a:solidFill>
                <a:latin typeface="+mj-lt"/>
                <a:cs typeface="Arial" pitchFamily="34" charset="0"/>
              </a:rPr>
              <a:t>Elevated </a:t>
            </a:r>
            <a:r>
              <a:rPr lang="en-US" sz="2000" dirty="0" err="1" smtClean="0">
                <a:solidFill>
                  <a:schemeClr val="tx2">
                    <a:lumMod val="50000"/>
                  </a:schemeClr>
                </a:solidFill>
                <a:latin typeface="+mj-lt"/>
                <a:cs typeface="Arial" pitchFamily="34" charset="0"/>
              </a:rPr>
              <a:t>bilirubin</a:t>
            </a:r>
            <a:endParaRPr lang="en-US" sz="2000" dirty="0">
              <a:solidFill>
                <a:schemeClr val="tx2">
                  <a:lumMod val="50000"/>
                </a:schemeClr>
              </a:solidFill>
              <a:latin typeface="+mj-lt"/>
              <a:cs typeface="Arial" pitchFamily="34" charset="0"/>
            </a:endParaRPr>
          </a:p>
        </p:txBody>
      </p:sp>
      <p:pic>
        <p:nvPicPr>
          <p:cNvPr id="47108" name="Picture 6" descr="hm00307_[1]"/>
          <p:cNvPicPr>
            <a:picLocks noChangeAspect="1" noChangeArrowheads="1"/>
          </p:cNvPicPr>
          <p:nvPr/>
        </p:nvPicPr>
        <p:blipFill>
          <a:blip r:embed="rId3" cstate="print"/>
          <a:srcRect b="1869"/>
          <a:stretch>
            <a:fillRect/>
          </a:stretch>
        </p:blipFill>
        <p:spPr bwMode="auto">
          <a:xfrm>
            <a:off x="711201" y="2743200"/>
            <a:ext cx="3003551" cy="2667000"/>
          </a:xfrm>
          <a:prstGeom prst="rect">
            <a:avLst/>
          </a:prstGeom>
          <a:ln w="57150">
            <a:noFill/>
          </a:ln>
          <a:effectLst>
            <a:outerShdw blurRad="50800" dist="38100" dir="2700000" algn="tl" rotWithShape="0">
              <a:prstClr val="black">
                <a:alpha val="40000"/>
              </a:prstClr>
            </a:outerShdw>
          </a:effectLst>
          <a:extLst/>
        </p:spPr>
      </p:pic>
      <p:sp>
        <p:nvSpPr>
          <p:cNvPr id="6" name="5 Dikdörtgen"/>
          <p:cNvSpPr/>
          <p:nvPr/>
        </p:nvSpPr>
        <p:spPr>
          <a:xfrm>
            <a:off x="406400" y="914401"/>
            <a:ext cx="4251741"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Hepatic</a:t>
            </a:r>
            <a:r>
              <a:rPr lang="tr-TR" sz="3200" spc="-100" dirty="0" smtClean="0">
                <a:solidFill>
                  <a:srgbClr val="FF0000"/>
                </a:solidFill>
                <a:latin typeface="+mj-lt"/>
              </a:rPr>
              <a:t> </a:t>
            </a:r>
            <a:r>
              <a:rPr lang="tr-TR" sz="3200" dirty="0" smtClean="0">
                <a:solidFill>
                  <a:srgbClr val="FF0000"/>
                </a:solidFill>
                <a:latin typeface="+mj-lt"/>
              </a:rPr>
              <a:t>Involvement</a:t>
            </a:r>
            <a:r>
              <a:rPr lang="tr-TR" sz="3200" spc="-5" dirty="0" smtClean="0">
                <a:solidFill>
                  <a:srgbClr val="FF0000"/>
                </a:solidFill>
                <a:latin typeface="+mj-lt"/>
              </a:rPr>
              <a:t> &amp;</a:t>
            </a:r>
            <a:endParaRPr lang="tr-TR" sz="3200" spc="-5" dirty="0" smtClean="0">
              <a:latin typeface="+mj-lt"/>
              <a:cs typeface="Arial"/>
            </a:endParaRPr>
          </a:p>
        </p:txBody>
      </p:sp>
      <p:sp>
        <p:nvSpPr>
          <p:cNvPr id="7" name="6 Dikdörtgen"/>
          <p:cNvSpPr/>
          <p:nvPr/>
        </p:nvSpPr>
        <p:spPr>
          <a:xfrm>
            <a:off x="1016000" y="1600200"/>
            <a:ext cx="9042400" cy="400110"/>
          </a:xfrm>
          <a:prstGeom prst="rect">
            <a:avLst/>
          </a:prstGeom>
        </p:spPr>
        <p:txBody>
          <a:bodyPr wrap="square">
            <a:spAutoFit/>
          </a:bodyPr>
          <a:lstStyle/>
          <a:p>
            <a:r>
              <a:rPr lang="en-US" sz="2000" dirty="0" smtClean="0">
                <a:latin typeface="+mj-lt"/>
              </a:rPr>
              <a:t>Approximately half of patients with chronic GVHD have some involvement of the liver </a:t>
            </a:r>
            <a:endParaRPr lang="tr-TR" sz="2000" dirty="0">
              <a:latin typeface="+mj-lt"/>
            </a:endParaRPr>
          </a:p>
        </p:txBody>
      </p:sp>
      <p:sp>
        <p:nvSpPr>
          <p:cNvPr id="8" name="7 Dikdörtgen"/>
          <p:cNvSpPr/>
          <p:nvPr/>
        </p:nvSpPr>
        <p:spPr>
          <a:xfrm>
            <a:off x="406400" y="6172200"/>
            <a:ext cx="11785600" cy="369332"/>
          </a:xfrm>
          <a:prstGeom prst="rect">
            <a:avLst/>
          </a:prstGeom>
        </p:spPr>
        <p:txBody>
          <a:bodyPr wrap="square">
            <a:spAutoFit/>
          </a:bodyPr>
          <a:lstStyle/>
          <a:p>
            <a:r>
              <a:rPr lang="en-US" dirty="0" smtClean="0">
                <a:solidFill>
                  <a:schemeClr val="accent4"/>
                </a:solidFill>
                <a:latin typeface="+mj-lt"/>
              </a:rPr>
              <a:t>In all cases, infection, drug effects, malignancy, or other causes must be excluded</a:t>
            </a:r>
            <a:endParaRPr lang="tr-TR" dirty="0">
              <a:solidFill>
                <a:schemeClr val="accent4"/>
              </a:solidFill>
              <a:latin typeface="+mj-lt"/>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7"/>
          <p:cNvPicPr>
            <a:picLocks noGrp="1" noChangeAspect="1" noChangeArrowheads="1"/>
          </p:cNvPicPr>
          <p:nvPr>
            <p:ph idx="4294967295"/>
          </p:nvPr>
        </p:nvPicPr>
        <p:blipFill>
          <a:blip r:embed="rId3" cstate="print"/>
          <a:srcRect/>
          <a:stretch>
            <a:fillRect/>
          </a:stretch>
        </p:blipFill>
        <p:spPr>
          <a:xfrm>
            <a:off x="609600" y="3809999"/>
            <a:ext cx="4368800" cy="2514600"/>
          </a:xfrm>
          <a:prstGeom prst="roundRect">
            <a:avLst/>
          </a:prstGeom>
          <a:ln w="57150"/>
          <a:effectLst>
            <a:outerShdw blurRad="292100" dist="139700" dir="2700000" algn="tl" rotWithShape="0">
              <a:srgbClr val="333333">
                <a:alpha val="65000"/>
              </a:srgbClr>
            </a:outerShdw>
          </a:effectLst>
        </p:spPr>
      </p:pic>
      <p:pic>
        <p:nvPicPr>
          <p:cNvPr id="38918" name="Picture 11" descr="LiverChronicGVHD"/>
          <p:cNvPicPr>
            <a:picLocks noGrp="1" noChangeAspect="1" noChangeArrowheads="1"/>
          </p:cNvPicPr>
          <p:nvPr>
            <p:ph sz="half" idx="4294967295"/>
          </p:nvPr>
        </p:nvPicPr>
        <p:blipFill>
          <a:blip r:embed="rId4" cstate="print"/>
          <a:srcRect/>
          <a:stretch>
            <a:fillRect/>
          </a:stretch>
        </p:blipFill>
        <p:spPr>
          <a:xfrm>
            <a:off x="5486400" y="3886199"/>
            <a:ext cx="6096000" cy="2438400"/>
          </a:xfrm>
          <a:prstGeom prst="roundRect">
            <a:avLst/>
          </a:prstGeom>
          <a:ln w="57150"/>
          <a:effectLst>
            <a:outerShdw blurRad="292100" dist="139700" dir="2700000" algn="tl" rotWithShape="0">
              <a:srgbClr val="333333">
                <a:alpha val="65000"/>
              </a:srgbClr>
            </a:outerShdw>
          </a:effectLst>
        </p:spPr>
      </p:pic>
      <p:sp>
        <p:nvSpPr>
          <p:cNvPr id="47109" name="Text Box 5"/>
          <p:cNvSpPr txBox="1">
            <a:spLocks noChangeArrowheads="1"/>
          </p:cNvSpPr>
          <p:nvPr/>
        </p:nvSpPr>
        <p:spPr bwMode="auto">
          <a:xfrm>
            <a:off x="2518834" y="5098395"/>
            <a:ext cx="184731" cy="369332"/>
          </a:xfrm>
          <a:prstGeom prst="rect">
            <a:avLst/>
          </a:prstGeom>
          <a:noFill/>
          <a:ln w="9525">
            <a:noFill/>
            <a:miter lim="800000"/>
            <a:headEnd/>
            <a:tailEnd/>
          </a:ln>
        </p:spPr>
        <p:txBody>
          <a:bodyPr wrap="none">
            <a:spAutoFit/>
          </a:bodyPr>
          <a:lstStyle/>
          <a:p>
            <a:pPr eaLnBrk="0" hangingPunct="0"/>
            <a:endParaRPr lang="tr-TR">
              <a:latin typeface="+mj-lt"/>
            </a:endParaRPr>
          </a:p>
        </p:txBody>
      </p:sp>
      <p:sp>
        <p:nvSpPr>
          <p:cNvPr id="47110" name="Text Box 10"/>
          <p:cNvSpPr txBox="1">
            <a:spLocks noChangeArrowheads="1"/>
          </p:cNvSpPr>
          <p:nvPr/>
        </p:nvSpPr>
        <p:spPr bwMode="auto">
          <a:xfrm>
            <a:off x="7903634" y="5479395"/>
            <a:ext cx="184731" cy="369332"/>
          </a:xfrm>
          <a:prstGeom prst="rect">
            <a:avLst/>
          </a:prstGeom>
          <a:noFill/>
          <a:ln w="9525">
            <a:noFill/>
            <a:miter lim="800000"/>
            <a:headEnd/>
            <a:tailEnd/>
          </a:ln>
        </p:spPr>
        <p:txBody>
          <a:bodyPr wrap="none">
            <a:spAutoFit/>
          </a:bodyPr>
          <a:lstStyle/>
          <a:p>
            <a:pPr eaLnBrk="0" hangingPunct="0"/>
            <a:endParaRPr lang="tr-TR">
              <a:latin typeface="Tahoma" pitchFamily="34" charset="0"/>
            </a:endParaRPr>
          </a:p>
        </p:txBody>
      </p:sp>
      <p:sp>
        <p:nvSpPr>
          <p:cNvPr id="38919" name="Text Box 14"/>
          <p:cNvSpPr txBox="1">
            <a:spLocks noChangeArrowheads="1"/>
          </p:cNvSpPr>
          <p:nvPr/>
        </p:nvSpPr>
        <p:spPr bwMode="auto">
          <a:xfrm>
            <a:off x="609601" y="3428999"/>
            <a:ext cx="4578351" cy="338554"/>
          </a:xfrm>
          <a:prstGeom prst="rect">
            <a:avLst/>
          </a:prstGeom>
          <a:noFill/>
          <a:ln w="9525">
            <a:noFill/>
            <a:miter lim="800000"/>
            <a:headEnd/>
            <a:tailEnd/>
          </a:ln>
        </p:spPr>
        <p:txBody>
          <a:bodyPr>
            <a:spAutoFit/>
          </a:bodyPr>
          <a:lstStyle/>
          <a:p>
            <a:pPr algn="ctr" eaLnBrk="0" hangingPunct="0">
              <a:defRPr/>
            </a:pPr>
            <a:r>
              <a:rPr lang="en-US" sz="1600" b="1" dirty="0">
                <a:solidFill>
                  <a:srgbClr val="C00000"/>
                </a:solidFill>
                <a:latin typeface="+mj-lt"/>
                <a:cs typeface="Arial" pitchFamily="34" charset="0"/>
              </a:rPr>
              <a:t>Healthy Hepatic </a:t>
            </a:r>
            <a:r>
              <a:rPr lang="tr-TR" sz="1600" b="1" dirty="0" smtClean="0">
                <a:solidFill>
                  <a:srgbClr val="C00000"/>
                </a:solidFill>
                <a:latin typeface="+mj-lt"/>
                <a:cs typeface="Arial" pitchFamily="34" charset="0"/>
              </a:rPr>
              <a:t> </a:t>
            </a:r>
            <a:r>
              <a:rPr lang="en-US" sz="1600" b="1" dirty="0" smtClean="0">
                <a:solidFill>
                  <a:srgbClr val="C00000"/>
                </a:solidFill>
                <a:latin typeface="+mj-lt"/>
                <a:cs typeface="Arial" pitchFamily="34" charset="0"/>
              </a:rPr>
              <a:t>Biopsy</a:t>
            </a:r>
            <a:endParaRPr lang="en-US" sz="1600" b="1" dirty="0">
              <a:solidFill>
                <a:srgbClr val="C00000"/>
              </a:solidFill>
              <a:latin typeface="+mj-lt"/>
              <a:cs typeface="Arial" pitchFamily="34" charset="0"/>
            </a:endParaRPr>
          </a:p>
        </p:txBody>
      </p:sp>
      <p:sp>
        <p:nvSpPr>
          <p:cNvPr id="38920" name="Text Box 15"/>
          <p:cNvSpPr txBox="1">
            <a:spLocks noChangeArrowheads="1"/>
          </p:cNvSpPr>
          <p:nvPr/>
        </p:nvSpPr>
        <p:spPr bwMode="auto">
          <a:xfrm>
            <a:off x="6096000" y="3428999"/>
            <a:ext cx="4673600" cy="338554"/>
          </a:xfrm>
          <a:prstGeom prst="rect">
            <a:avLst/>
          </a:prstGeom>
          <a:noFill/>
          <a:ln w="9525">
            <a:noFill/>
            <a:miter lim="800000"/>
            <a:headEnd/>
            <a:tailEnd/>
          </a:ln>
        </p:spPr>
        <p:txBody>
          <a:bodyPr wrap="square">
            <a:spAutoFit/>
          </a:bodyPr>
          <a:lstStyle/>
          <a:p>
            <a:pPr algn="ctr" eaLnBrk="0" hangingPunct="0">
              <a:defRPr/>
            </a:pPr>
            <a:r>
              <a:rPr lang="en-US" sz="1600" b="1" dirty="0">
                <a:solidFill>
                  <a:srgbClr val="C00000"/>
                </a:solidFill>
                <a:latin typeface="+mj-lt"/>
                <a:cs typeface="Arial" pitchFamily="34" charset="0"/>
              </a:rPr>
              <a:t>cGVHD Hepatic </a:t>
            </a:r>
            <a:r>
              <a:rPr lang="tr-TR" sz="1600" b="1" dirty="0" smtClean="0">
                <a:solidFill>
                  <a:srgbClr val="C00000"/>
                </a:solidFill>
                <a:latin typeface="+mj-lt"/>
                <a:cs typeface="Arial" pitchFamily="34" charset="0"/>
              </a:rPr>
              <a:t> </a:t>
            </a:r>
            <a:r>
              <a:rPr lang="en-US" sz="1600" b="1" dirty="0" smtClean="0">
                <a:solidFill>
                  <a:srgbClr val="C00000"/>
                </a:solidFill>
                <a:latin typeface="+mj-lt"/>
                <a:cs typeface="Arial" pitchFamily="34" charset="0"/>
              </a:rPr>
              <a:t>Biopsy</a:t>
            </a:r>
            <a:endParaRPr lang="en-US" sz="1600" b="1" dirty="0">
              <a:solidFill>
                <a:srgbClr val="C00000"/>
              </a:solidFill>
              <a:latin typeface="+mj-lt"/>
              <a:cs typeface="Arial" pitchFamily="34" charset="0"/>
            </a:endParaRPr>
          </a:p>
        </p:txBody>
      </p:sp>
      <p:sp>
        <p:nvSpPr>
          <p:cNvPr id="13" name="12 Dikdörtgen"/>
          <p:cNvSpPr/>
          <p:nvPr/>
        </p:nvSpPr>
        <p:spPr>
          <a:xfrm>
            <a:off x="1320800" y="2362199"/>
            <a:ext cx="8839200" cy="923330"/>
          </a:xfrm>
          <a:prstGeom prst="rect">
            <a:avLst/>
          </a:prstGeom>
        </p:spPr>
        <p:txBody>
          <a:bodyPr wrap="square">
            <a:spAutoFit/>
          </a:bodyPr>
          <a:lstStyle/>
          <a:p>
            <a:pPr>
              <a:lnSpc>
                <a:spcPct val="150000"/>
              </a:lnSpc>
            </a:pPr>
            <a:r>
              <a:rPr lang="en-US" dirty="0" smtClean="0">
                <a:solidFill>
                  <a:schemeClr val="accent4"/>
                </a:solidFill>
                <a:cs typeface="Arial" charset="0"/>
              </a:rPr>
              <a:t>In cGVHD, the bile duct has collapsed </a:t>
            </a:r>
            <a:r>
              <a:rPr lang="en-US" dirty="0" err="1" smtClean="0">
                <a:solidFill>
                  <a:schemeClr val="accent4"/>
                </a:solidFill>
                <a:cs typeface="Arial" charset="0"/>
              </a:rPr>
              <a:t>syncytia</a:t>
            </a:r>
            <a:r>
              <a:rPr lang="en-US" dirty="0" smtClean="0">
                <a:solidFill>
                  <a:schemeClr val="accent4"/>
                </a:solidFill>
                <a:cs typeface="Arial" charset="0"/>
              </a:rPr>
              <a:t> of different sizes and irregularly arranged or missing nuclei. </a:t>
            </a:r>
          </a:p>
        </p:txBody>
      </p:sp>
      <p:sp>
        <p:nvSpPr>
          <p:cNvPr id="14" name="13 Dikdörtgen"/>
          <p:cNvSpPr/>
          <p:nvPr/>
        </p:nvSpPr>
        <p:spPr>
          <a:xfrm>
            <a:off x="406400" y="609600"/>
            <a:ext cx="4251741"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Hepatic</a:t>
            </a:r>
            <a:r>
              <a:rPr lang="tr-TR" sz="3200" spc="-100" dirty="0" smtClean="0">
                <a:solidFill>
                  <a:srgbClr val="FF0000"/>
                </a:solidFill>
                <a:latin typeface="+mj-lt"/>
              </a:rPr>
              <a:t> </a:t>
            </a:r>
            <a:r>
              <a:rPr lang="tr-TR" sz="3200" dirty="0" smtClean="0">
                <a:solidFill>
                  <a:srgbClr val="FF0000"/>
                </a:solidFill>
                <a:latin typeface="+mj-lt"/>
              </a:rPr>
              <a:t>Involvement</a:t>
            </a:r>
            <a:r>
              <a:rPr lang="tr-TR" sz="3200" spc="-5" dirty="0" smtClean="0">
                <a:solidFill>
                  <a:srgbClr val="FF0000"/>
                </a:solidFill>
                <a:latin typeface="+mj-lt"/>
              </a:rPr>
              <a:t> &amp;</a:t>
            </a:r>
            <a:endParaRPr lang="tr-TR" sz="3200" spc="-5" dirty="0" smtClean="0">
              <a:latin typeface="+mj-lt"/>
              <a:cs typeface="Arial"/>
            </a:endParaRPr>
          </a:p>
        </p:txBody>
      </p:sp>
      <p:sp>
        <p:nvSpPr>
          <p:cNvPr id="12" name="11 Dikdörtgen"/>
          <p:cNvSpPr/>
          <p:nvPr/>
        </p:nvSpPr>
        <p:spPr>
          <a:xfrm>
            <a:off x="812800" y="1219200"/>
            <a:ext cx="9855200" cy="1015663"/>
          </a:xfrm>
          <a:prstGeom prst="rect">
            <a:avLst/>
          </a:prstGeom>
        </p:spPr>
        <p:txBody>
          <a:bodyPr wrap="square">
            <a:spAutoFit/>
          </a:bodyPr>
          <a:lstStyle/>
          <a:p>
            <a:pPr>
              <a:lnSpc>
                <a:spcPct val="150000"/>
              </a:lnSpc>
            </a:pPr>
            <a:r>
              <a:rPr lang="en-US" sz="2000" dirty="0" smtClean="0">
                <a:latin typeface="+mj-lt"/>
              </a:rPr>
              <a:t>Liver biopsies are performed to confirm involvement when isolated hepatic GVHD is suspected</a:t>
            </a:r>
            <a:endParaRPr lang="tr-TR" sz="2000" dirty="0">
              <a:latin typeface="+mj-lt"/>
            </a:endParaRPr>
          </a:p>
        </p:txBody>
      </p:sp>
      <p:sp>
        <p:nvSpPr>
          <p:cNvPr id="1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5" name="1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2" descr="j0287105[1]"/>
          <p:cNvPicPr>
            <a:picLocks noChangeAspect="1" noChangeArrowheads="1"/>
          </p:cNvPicPr>
          <p:nvPr/>
        </p:nvPicPr>
        <p:blipFill>
          <a:blip r:embed="rId3" cstate="print"/>
          <a:srcRect/>
          <a:stretch>
            <a:fillRect/>
          </a:stretch>
        </p:blipFill>
        <p:spPr bwMode="auto">
          <a:xfrm>
            <a:off x="8940800" y="2262790"/>
            <a:ext cx="2540000" cy="2236185"/>
          </a:xfrm>
          <a:prstGeom prst="rect">
            <a:avLst/>
          </a:prstGeom>
          <a:ln w="57150">
            <a:noFill/>
          </a:ln>
          <a:effectLst>
            <a:outerShdw blurRad="50800" dist="38100" dir="2700000" algn="tl" rotWithShape="0">
              <a:prstClr val="black">
                <a:alpha val="40000"/>
              </a:prstClr>
            </a:outerShdw>
          </a:effectLst>
          <a:extLst/>
        </p:spPr>
      </p:pic>
      <p:sp>
        <p:nvSpPr>
          <p:cNvPr id="5" name="4 Dikdörtgen"/>
          <p:cNvSpPr/>
          <p:nvPr/>
        </p:nvSpPr>
        <p:spPr>
          <a:xfrm>
            <a:off x="203200" y="609600"/>
            <a:ext cx="4781052"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Pulmonary</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7" name="6 Dikdörtgen"/>
          <p:cNvSpPr/>
          <p:nvPr/>
        </p:nvSpPr>
        <p:spPr>
          <a:xfrm>
            <a:off x="609600" y="1295399"/>
            <a:ext cx="11582400" cy="1015663"/>
          </a:xfrm>
          <a:prstGeom prst="rect">
            <a:avLst/>
          </a:prstGeom>
        </p:spPr>
        <p:txBody>
          <a:bodyPr wrap="square">
            <a:spAutoFit/>
          </a:bodyPr>
          <a:lstStyle/>
          <a:p>
            <a:pPr>
              <a:lnSpc>
                <a:spcPct val="150000"/>
              </a:lnSpc>
            </a:pPr>
            <a:r>
              <a:rPr lang="en-US" sz="2000" dirty="0" smtClean="0"/>
              <a:t>Pulmonary involvement is present in approximately half of patients with chronic GVHD and may manifest as obstructive and/or restrictive changes </a:t>
            </a:r>
            <a:endParaRPr lang="tr-TR" sz="2000" b="1" dirty="0">
              <a:solidFill>
                <a:srgbClr val="0070C0"/>
              </a:solidFill>
            </a:endParaRPr>
          </a:p>
        </p:txBody>
      </p:sp>
      <p:sp>
        <p:nvSpPr>
          <p:cNvPr id="8" name="Rectangle 6"/>
          <p:cNvSpPr>
            <a:spLocks noGrp="1" noChangeArrowheads="1"/>
          </p:cNvSpPr>
          <p:nvPr>
            <p:ph idx="4294967295"/>
          </p:nvPr>
        </p:nvSpPr>
        <p:spPr>
          <a:xfrm>
            <a:off x="406400" y="2228087"/>
            <a:ext cx="11277600" cy="4325112"/>
          </a:xfrm>
          <a:prstGeom prst="rect">
            <a:avLst/>
          </a:prstGeom>
        </p:spPr>
        <p:txBody>
          <a:bodyPr>
            <a:normAutofit fontScale="85000" lnSpcReduction="10000"/>
          </a:bodyPr>
          <a:lstStyle/>
          <a:p>
            <a:pPr eaLnBrk="1" hangingPunct="1">
              <a:lnSpc>
                <a:spcPct val="150000"/>
              </a:lnSpc>
            </a:pPr>
            <a:r>
              <a:rPr lang="en-US" sz="2400" b="1" u="sng" dirty="0" smtClean="0">
                <a:solidFill>
                  <a:srgbClr val="FF0000"/>
                </a:solidFill>
                <a:latin typeface="+mj-lt"/>
                <a:cs typeface="Arial" charset="0"/>
              </a:rPr>
              <a:t>Sinusitis</a:t>
            </a:r>
          </a:p>
          <a:p>
            <a:pPr lvl="1" eaLnBrk="1" hangingPunct="1">
              <a:lnSpc>
                <a:spcPct val="150000"/>
              </a:lnSpc>
            </a:pPr>
            <a:r>
              <a:rPr lang="en-US" sz="2400" dirty="0" err="1" smtClean="0">
                <a:latin typeface="+mj-lt"/>
                <a:cs typeface="Arial" charset="0"/>
              </a:rPr>
              <a:t>Sicca</a:t>
            </a:r>
            <a:r>
              <a:rPr lang="en-US" sz="2400" dirty="0" smtClean="0">
                <a:latin typeface="+mj-lt"/>
                <a:cs typeface="Arial" charset="0"/>
              </a:rPr>
              <a:t> syndrome</a:t>
            </a:r>
          </a:p>
          <a:p>
            <a:pPr eaLnBrk="1" hangingPunct="1">
              <a:lnSpc>
                <a:spcPct val="150000"/>
              </a:lnSpc>
            </a:pPr>
            <a:r>
              <a:rPr lang="en-US" sz="2400" b="1" u="sng" dirty="0" err="1" smtClean="0">
                <a:solidFill>
                  <a:srgbClr val="FF0000"/>
                </a:solidFill>
                <a:latin typeface="+mj-lt"/>
                <a:cs typeface="Arial" charset="0"/>
              </a:rPr>
              <a:t>Bronchiolitis</a:t>
            </a:r>
            <a:r>
              <a:rPr lang="en-US" sz="2400" b="1" u="sng" dirty="0" smtClean="0">
                <a:solidFill>
                  <a:srgbClr val="FF0000"/>
                </a:solidFill>
                <a:latin typeface="+mj-lt"/>
                <a:cs typeface="Arial" charset="0"/>
              </a:rPr>
              <a:t> </a:t>
            </a:r>
            <a:r>
              <a:rPr lang="en-US" sz="2400" b="1" u="sng" dirty="0" err="1" smtClean="0">
                <a:solidFill>
                  <a:srgbClr val="FF0000"/>
                </a:solidFill>
                <a:latin typeface="+mj-lt"/>
                <a:cs typeface="Arial" charset="0"/>
              </a:rPr>
              <a:t>Obliterans</a:t>
            </a:r>
            <a:r>
              <a:rPr lang="en-US" sz="2400" b="1" u="sng" dirty="0" smtClean="0">
                <a:solidFill>
                  <a:srgbClr val="FF0000"/>
                </a:solidFill>
                <a:latin typeface="+mj-lt"/>
                <a:cs typeface="Arial" charset="0"/>
              </a:rPr>
              <a:t> (BO)</a:t>
            </a:r>
          </a:p>
          <a:p>
            <a:pPr lvl="1" eaLnBrk="1" hangingPunct="1">
              <a:lnSpc>
                <a:spcPct val="150000"/>
              </a:lnSpc>
            </a:pPr>
            <a:r>
              <a:rPr lang="en-US" sz="2400" dirty="0" smtClean="0">
                <a:latin typeface="+mj-lt"/>
                <a:cs typeface="Arial" charset="0"/>
              </a:rPr>
              <a:t>Fibrotic process</a:t>
            </a:r>
          </a:p>
          <a:p>
            <a:pPr lvl="1" eaLnBrk="1" hangingPunct="1">
              <a:lnSpc>
                <a:spcPct val="150000"/>
              </a:lnSpc>
            </a:pPr>
            <a:r>
              <a:rPr lang="en-US" sz="2400" dirty="0" err="1" smtClean="0">
                <a:solidFill>
                  <a:schemeClr val="tx1">
                    <a:lumMod val="95000"/>
                    <a:lumOff val="5000"/>
                  </a:schemeClr>
                </a:solidFill>
                <a:latin typeface="+mj-lt"/>
                <a:cs typeface="Arial" charset="0"/>
              </a:rPr>
              <a:t>Dyspnea</a:t>
            </a:r>
            <a:r>
              <a:rPr lang="en-US" sz="2400" dirty="0" smtClean="0">
                <a:solidFill>
                  <a:schemeClr val="tx1">
                    <a:lumMod val="95000"/>
                    <a:lumOff val="5000"/>
                  </a:schemeClr>
                </a:solidFill>
                <a:latin typeface="+mj-lt"/>
                <a:cs typeface="Arial" charset="0"/>
              </a:rPr>
              <a:t>, cough, and/or exercise intolerance</a:t>
            </a:r>
          </a:p>
          <a:p>
            <a:pPr lvl="1" eaLnBrk="1" hangingPunct="1">
              <a:lnSpc>
                <a:spcPct val="150000"/>
              </a:lnSpc>
            </a:pPr>
            <a:r>
              <a:rPr lang="en-US" sz="2400" dirty="0" smtClean="0">
                <a:latin typeface="+mj-lt"/>
                <a:cs typeface="Arial" charset="0"/>
              </a:rPr>
              <a:t>Computed </a:t>
            </a:r>
            <a:r>
              <a:rPr lang="en-US" sz="2400" dirty="0" err="1" smtClean="0">
                <a:latin typeface="+mj-lt"/>
                <a:cs typeface="Arial" charset="0"/>
              </a:rPr>
              <a:t>tomograpy</a:t>
            </a:r>
            <a:r>
              <a:rPr lang="en-US" sz="2400" dirty="0" smtClean="0">
                <a:latin typeface="+mj-lt"/>
                <a:cs typeface="Arial" charset="0"/>
              </a:rPr>
              <a:t> (CT) scan: </a:t>
            </a:r>
            <a:br>
              <a:rPr lang="en-US" sz="2400" dirty="0" smtClean="0">
                <a:latin typeface="+mj-lt"/>
                <a:cs typeface="Arial" charset="0"/>
              </a:rPr>
            </a:br>
            <a:r>
              <a:rPr lang="en-US" sz="2400" dirty="0" smtClean="0">
                <a:solidFill>
                  <a:schemeClr val="tx1">
                    <a:lumMod val="95000"/>
                    <a:lumOff val="5000"/>
                  </a:schemeClr>
                </a:solidFill>
                <a:latin typeface="+mj-lt"/>
                <a:cs typeface="Arial" charset="0"/>
              </a:rPr>
              <a:t>patchy </a:t>
            </a:r>
            <a:r>
              <a:rPr lang="en-US" sz="2400" dirty="0" err="1" smtClean="0">
                <a:solidFill>
                  <a:schemeClr val="tx1">
                    <a:lumMod val="95000"/>
                    <a:lumOff val="5000"/>
                  </a:schemeClr>
                </a:solidFill>
                <a:latin typeface="+mj-lt"/>
                <a:cs typeface="Arial" charset="0"/>
              </a:rPr>
              <a:t>hyperaeration</a:t>
            </a:r>
            <a:r>
              <a:rPr lang="en-US" sz="2400" dirty="0" smtClean="0">
                <a:solidFill>
                  <a:schemeClr val="tx1">
                    <a:lumMod val="95000"/>
                    <a:lumOff val="5000"/>
                  </a:schemeClr>
                </a:solidFill>
                <a:latin typeface="+mj-lt"/>
                <a:cs typeface="Arial" charset="0"/>
              </a:rPr>
              <a:t>, bronchial dilation, increased density</a:t>
            </a:r>
          </a:p>
          <a:p>
            <a:pPr eaLnBrk="1" hangingPunct="1">
              <a:lnSpc>
                <a:spcPct val="150000"/>
              </a:lnSpc>
            </a:pPr>
            <a:r>
              <a:rPr lang="en-US" sz="2400" b="1" u="sng" dirty="0" err="1" smtClean="0">
                <a:solidFill>
                  <a:srgbClr val="FF0000"/>
                </a:solidFill>
                <a:latin typeface="+mj-lt"/>
                <a:cs typeface="Arial" charset="0"/>
              </a:rPr>
              <a:t>Bronchiolitis</a:t>
            </a:r>
            <a:r>
              <a:rPr lang="en-US" sz="2400" b="1" u="sng" dirty="0" smtClean="0">
                <a:solidFill>
                  <a:srgbClr val="FF0000"/>
                </a:solidFill>
                <a:latin typeface="+mj-lt"/>
                <a:cs typeface="Arial" charset="0"/>
              </a:rPr>
              <a:t> </a:t>
            </a:r>
            <a:r>
              <a:rPr lang="en-US" sz="2400" b="1" u="sng" dirty="0" err="1" smtClean="0">
                <a:solidFill>
                  <a:srgbClr val="FF0000"/>
                </a:solidFill>
                <a:latin typeface="+mj-lt"/>
                <a:cs typeface="Arial" charset="0"/>
              </a:rPr>
              <a:t>Obliterans</a:t>
            </a:r>
            <a:r>
              <a:rPr lang="en-US" sz="2400" b="1" u="sng" dirty="0" smtClean="0">
                <a:solidFill>
                  <a:srgbClr val="FF0000"/>
                </a:solidFill>
                <a:latin typeface="+mj-lt"/>
                <a:cs typeface="Arial" charset="0"/>
              </a:rPr>
              <a:t> organizing pneumonia (BOOP)</a:t>
            </a:r>
          </a:p>
          <a:p>
            <a:pPr lvl="1" eaLnBrk="1" hangingPunct="1">
              <a:lnSpc>
                <a:spcPct val="150000"/>
              </a:lnSpc>
            </a:pPr>
            <a:r>
              <a:rPr lang="en-US" sz="2400" dirty="0" smtClean="0">
                <a:latin typeface="+mj-lt"/>
                <a:cs typeface="Arial" charset="0"/>
              </a:rPr>
              <a:t>Shortness of breath (SOB), cough, and fever</a:t>
            </a:r>
          </a:p>
          <a:p>
            <a:pPr lvl="1" eaLnBrk="1" hangingPunct="1">
              <a:lnSpc>
                <a:spcPct val="150000"/>
              </a:lnSpc>
            </a:pPr>
            <a:r>
              <a:rPr lang="en-US" sz="2400" dirty="0" smtClean="0">
                <a:solidFill>
                  <a:schemeClr val="tx1">
                    <a:lumMod val="95000"/>
                    <a:lumOff val="5000"/>
                  </a:schemeClr>
                </a:solidFill>
                <a:latin typeface="+mj-lt"/>
                <a:cs typeface="Arial" charset="0"/>
              </a:rPr>
              <a:t>CT scan: peripheral patchy airspace consolidation, nodular opacities</a:t>
            </a: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762001"/>
            <a:ext cx="10972800" cy="726865"/>
          </a:xfrm>
          <a:prstGeom prst="rect">
            <a:avLst/>
          </a:prstGeom>
        </p:spPr>
        <p:txBody>
          <a:bodyPr vert="horz" wrap="square" lIns="0" tIns="232155" rIns="0" bIns="0" rtlCol="0">
            <a:spAutoFit/>
          </a:bodyPr>
          <a:lstStyle/>
          <a:p>
            <a:pPr marL="328930">
              <a:lnSpc>
                <a:spcPct val="100000"/>
              </a:lnSpc>
            </a:pPr>
            <a:r>
              <a:rPr sz="3200" spc="-10" dirty="0">
                <a:solidFill>
                  <a:srgbClr val="FF0000"/>
                </a:solidFill>
                <a:cs typeface="Arial"/>
              </a:rPr>
              <a:t>Bronchiolitis obliterans</a:t>
            </a:r>
            <a:r>
              <a:rPr sz="3200" spc="25" dirty="0">
                <a:solidFill>
                  <a:srgbClr val="FF0000"/>
                </a:solidFill>
                <a:cs typeface="Arial"/>
              </a:rPr>
              <a:t> </a:t>
            </a:r>
            <a:r>
              <a:rPr sz="3200" spc="-20" dirty="0">
                <a:solidFill>
                  <a:srgbClr val="FF0000"/>
                </a:solidFill>
                <a:cs typeface="Arial"/>
              </a:rPr>
              <a:t>syndrome</a:t>
            </a:r>
            <a:endParaRPr sz="3200" dirty="0">
              <a:solidFill>
                <a:srgbClr val="FF0000"/>
              </a:solidFill>
              <a:cs typeface="Arial"/>
            </a:endParaRPr>
          </a:p>
        </p:txBody>
      </p:sp>
      <p:sp>
        <p:nvSpPr>
          <p:cNvPr id="3" name="object 3"/>
          <p:cNvSpPr/>
          <p:nvPr/>
        </p:nvSpPr>
        <p:spPr>
          <a:xfrm>
            <a:off x="914401" y="3895726"/>
            <a:ext cx="4825983" cy="2403475"/>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016001" y="1676401"/>
            <a:ext cx="9674860" cy="1647189"/>
          </a:xfrm>
          <a:prstGeom prst="rect">
            <a:avLst/>
          </a:prstGeom>
        </p:spPr>
        <p:txBody>
          <a:bodyPr vert="horz" wrap="square" lIns="0" tIns="0" rIns="0" bIns="0" rtlCol="0">
            <a:spAutoFit/>
          </a:bodyPr>
          <a:lstStyle/>
          <a:p>
            <a:pPr marL="356870" indent="-344170">
              <a:lnSpc>
                <a:spcPct val="100000"/>
              </a:lnSpc>
              <a:buFont typeface="Arial"/>
              <a:buChar char="•"/>
              <a:tabLst>
                <a:tab pos="356870" algn="l"/>
                <a:tab pos="357505" algn="l"/>
              </a:tabLst>
            </a:pPr>
            <a:r>
              <a:rPr sz="2000" spc="-25" dirty="0">
                <a:latin typeface="Tw Cen MT"/>
                <a:cs typeface="Tw Cen MT"/>
              </a:rPr>
              <a:t>New </a:t>
            </a:r>
            <a:r>
              <a:rPr sz="2000" spc="-10" dirty="0">
                <a:latin typeface="Tw Cen MT"/>
                <a:cs typeface="Tw Cen MT"/>
              </a:rPr>
              <a:t>fixed airflow </a:t>
            </a:r>
            <a:r>
              <a:rPr sz="2000" dirty="0">
                <a:latin typeface="Tw Cen MT"/>
                <a:cs typeface="Tw Cen MT"/>
              </a:rPr>
              <a:t>obstruction </a:t>
            </a:r>
            <a:r>
              <a:rPr sz="2000" spc="-10" dirty="0">
                <a:latin typeface="Tw Cen MT"/>
                <a:cs typeface="Tw Cen MT"/>
              </a:rPr>
              <a:t>developing </a:t>
            </a:r>
            <a:r>
              <a:rPr sz="2000" spc="-5" dirty="0">
                <a:latin typeface="Tw Cen MT"/>
                <a:cs typeface="Tw Cen MT"/>
              </a:rPr>
              <a:t>1-2 </a:t>
            </a:r>
            <a:r>
              <a:rPr sz="2000" spc="-10" dirty="0">
                <a:latin typeface="Tw Cen MT"/>
                <a:cs typeface="Tw Cen MT"/>
              </a:rPr>
              <a:t>years </a:t>
            </a:r>
            <a:r>
              <a:rPr sz="2000" dirty="0">
                <a:latin typeface="Tw Cen MT"/>
                <a:cs typeface="Tw Cen MT"/>
              </a:rPr>
              <a:t>after</a:t>
            </a:r>
            <a:r>
              <a:rPr sz="2000" spc="-65" dirty="0">
                <a:latin typeface="Tw Cen MT"/>
                <a:cs typeface="Tw Cen MT"/>
              </a:rPr>
              <a:t> </a:t>
            </a:r>
            <a:r>
              <a:rPr sz="2000" spc="-10" dirty="0">
                <a:latin typeface="Tw Cen MT"/>
                <a:cs typeface="Tw Cen MT"/>
              </a:rPr>
              <a:t>transplant</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dirty="0">
                <a:latin typeface="Tw Cen MT"/>
                <a:cs typeface="Tw Cen MT"/>
              </a:rPr>
              <a:t>Presents </a:t>
            </a:r>
            <a:r>
              <a:rPr sz="2000" spc="-5" dirty="0">
                <a:latin typeface="Tw Cen MT"/>
                <a:cs typeface="Tw Cen MT"/>
              </a:rPr>
              <a:t>with nonspecific respiratory</a:t>
            </a:r>
            <a:r>
              <a:rPr sz="2000" spc="-125" dirty="0">
                <a:latin typeface="Tw Cen MT"/>
                <a:cs typeface="Tw Cen MT"/>
              </a:rPr>
              <a:t> </a:t>
            </a:r>
            <a:r>
              <a:rPr sz="2000" spc="-5" dirty="0">
                <a:latin typeface="Tw Cen MT"/>
                <a:cs typeface="Tw Cen MT"/>
              </a:rPr>
              <a:t>symptoms</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spc="-10" dirty="0">
                <a:latin typeface="Tw Cen MT"/>
                <a:cs typeface="Tw Cen MT"/>
              </a:rPr>
              <a:t>Develops in </a:t>
            </a:r>
            <a:r>
              <a:rPr sz="2000" spc="-5" dirty="0">
                <a:latin typeface="Tw Cen MT"/>
                <a:cs typeface="Tw Cen MT"/>
              </a:rPr>
              <a:t>the presence </a:t>
            </a:r>
            <a:r>
              <a:rPr sz="2000" dirty="0">
                <a:latin typeface="Tw Cen MT"/>
                <a:cs typeface="Tw Cen MT"/>
              </a:rPr>
              <a:t>of </a:t>
            </a:r>
            <a:r>
              <a:rPr sz="2000" spc="-15" dirty="0">
                <a:latin typeface="Tw Cen MT"/>
                <a:cs typeface="Tw Cen MT"/>
              </a:rPr>
              <a:t>active </a:t>
            </a:r>
            <a:r>
              <a:rPr sz="2000" spc="-5" dirty="0">
                <a:latin typeface="Tw Cen MT"/>
                <a:cs typeface="Tw Cen MT"/>
              </a:rPr>
              <a:t>chronic</a:t>
            </a:r>
            <a:r>
              <a:rPr sz="2000" spc="105" dirty="0">
                <a:latin typeface="Tw Cen MT"/>
                <a:cs typeface="Tw Cen MT"/>
              </a:rPr>
              <a:t> </a:t>
            </a:r>
            <a:r>
              <a:rPr sz="2000" spc="-10" dirty="0">
                <a:latin typeface="Tw Cen MT"/>
                <a:cs typeface="Tw Cen MT"/>
              </a:rPr>
              <a:t>GVHD</a:t>
            </a:r>
            <a:endParaRPr sz="2000" dirty="0">
              <a:latin typeface="Tw Cen MT"/>
              <a:cs typeface="Tw Cen MT"/>
            </a:endParaRPr>
          </a:p>
          <a:p>
            <a:pPr marL="356870" indent="-344170">
              <a:lnSpc>
                <a:spcPct val="100000"/>
              </a:lnSpc>
              <a:spcBef>
                <a:spcPts val="1080"/>
              </a:spcBef>
              <a:buFont typeface="Arial"/>
              <a:buChar char="•"/>
              <a:tabLst>
                <a:tab pos="356870" algn="l"/>
                <a:tab pos="357505" algn="l"/>
              </a:tabLst>
            </a:pPr>
            <a:r>
              <a:rPr sz="2000" spc="-10" dirty="0">
                <a:latin typeface="Tw Cen MT"/>
                <a:cs typeface="Tw Cen MT"/>
              </a:rPr>
              <a:t>5-year </a:t>
            </a:r>
            <a:r>
              <a:rPr sz="2000" spc="-5" dirty="0">
                <a:latin typeface="Tw Cen MT"/>
                <a:cs typeface="Tw Cen MT"/>
              </a:rPr>
              <a:t>posttransplant survival </a:t>
            </a:r>
            <a:r>
              <a:rPr sz="2000" dirty="0">
                <a:latin typeface="Tw Cen MT"/>
                <a:cs typeface="Tw Cen MT"/>
              </a:rPr>
              <a:t>of </a:t>
            </a:r>
            <a:r>
              <a:rPr sz="2000" spc="-5" dirty="0">
                <a:latin typeface="Tw Cen MT"/>
                <a:cs typeface="Tw Cen MT"/>
              </a:rPr>
              <a:t>BOS patients:</a:t>
            </a:r>
            <a:r>
              <a:rPr sz="2000" spc="-40" dirty="0">
                <a:latin typeface="Tw Cen MT"/>
                <a:cs typeface="Tw Cen MT"/>
              </a:rPr>
              <a:t> </a:t>
            </a:r>
            <a:r>
              <a:rPr sz="2000" spc="-10" dirty="0">
                <a:latin typeface="Tw Cen MT"/>
                <a:cs typeface="Tw Cen MT"/>
              </a:rPr>
              <a:t>10%</a:t>
            </a:r>
            <a:endParaRPr sz="2000" dirty="0">
              <a:latin typeface="Tw Cen MT"/>
              <a:cs typeface="Tw Cen MT"/>
            </a:endParaRPr>
          </a:p>
        </p:txBody>
      </p:sp>
      <p:sp>
        <p:nvSpPr>
          <p:cNvPr id="5" name="object 5"/>
          <p:cNvSpPr/>
          <p:nvPr/>
        </p:nvSpPr>
        <p:spPr>
          <a:xfrm>
            <a:off x="6589183" y="3895726"/>
            <a:ext cx="4825983" cy="240347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543132" y="6351842"/>
            <a:ext cx="1060027" cy="246221"/>
          </a:xfrm>
          <a:prstGeom prst="rect">
            <a:avLst/>
          </a:prstGeom>
        </p:spPr>
        <p:txBody>
          <a:bodyPr vert="horz" wrap="square" lIns="0" tIns="0" rIns="0" bIns="0" rtlCol="0">
            <a:spAutoFit/>
          </a:bodyPr>
          <a:lstStyle/>
          <a:p>
            <a:pPr marL="12700">
              <a:lnSpc>
                <a:spcPct val="100000"/>
              </a:lnSpc>
            </a:pPr>
            <a:r>
              <a:rPr sz="1600" dirty="0">
                <a:latin typeface="Tw Cen MT"/>
                <a:cs typeface="Tw Cen MT"/>
              </a:rPr>
              <a:t>H&amp;E</a:t>
            </a:r>
            <a:r>
              <a:rPr sz="1600" spc="-140" dirty="0">
                <a:latin typeface="Tw Cen MT"/>
                <a:cs typeface="Tw Cen MT"/>
              </a:rPr>
              <a:t> </a:t>
            </a:r>
            <a:r>
              <a:rPr sz="1600" dirty="0">
                <a:latin typeface="Tw Cen MT"/>
                <a:cs typeface="Tw Cen MT"/>
              </a:rPr>
              <a:t>stain</a:t>
            </a:r>
            <a:endParaRPr sz="1600">
              <a:latin typeface="Tw Cen MT"/>
              <a:cs typeface="Tw Cen MT"/>
            </a:endParaRPr>
          </a:p>
        </p:txBody>
      </p:sp>
      <p:sp>
        <p:nvSpPr>
          <p:cNvPr id="7" name="object 7"/>
          <p:cNvSpPr txBox="1"/>
          <p:nvPr/>
        </p:nvSpPr>
        <p:spPr>
          <a:xfrm>
            <a:off x="7945599" y="6351842"/>
            <a:ext cx="1490133" cy="246221"/>
          </a:xfrm>
          <a:prstGeom prst="rect">
            <a:avLst/>
          </a:prstGeom>
        </p:spPr>
        <p:txBody>
          <a:bodyPr vert="horz" wrap="square" lIns="0" tIns="0" rIns="0" bIns="0" rtlCol="0">
            <a:spAutoFit/>
          </a:bodyPr>
          <a:lstStyle/>
          <a:p>
            <a:pPr marL="12700">
              <a:lnSpc>
                <a:spcPct val="100000"/>
              </a:lnSpc>
            </a:pPr>
            <a:r>
              <a:rPr sz="1600" spc="-5" dirty="0">
                <a:latin typeface="Tw Cen MT"/>
                <a:cs typeface="Tw Cen MT"/>
              </a:rPr>
              <a:t>Trichrom</a:t>
            </a:r>
            <a:r>
              <a:rPr sz="1600" spc="-130" dirty="0">
                <a:latin typeface="Tw Cen MT"/>
                <a:cs typeface="Tw Cen MT"/>
              </a:rPr>
              <a:t> </a:t>
            </a:r>
            <a:r>
              <a:rPr sz="1600" dirty="0">
                <a:latin typeface="Tw Cen MT"/>
                <a:cs typeface="Tw Cen MT"/>
              </a:rPr>
              <a:t>stain</a:t>
            </a:r>
            <a:endParaRPr sz="1600">
              <a:latin typeface="Tw Cen MT"/>
              <a:cs typeface="Tw Cen MT"/>
            </a:endParaRPr>
          </a:p>
        </p:txBody>
      </p:sp>
      <p:cxnSp>
        <p:nvCxnSpPr>
          <p:cNvPr id="10" name="9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336817" y="1752639"/>
            <a:ext cx="7965964" cy="3428961"/>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628986" y="5519929"/>
            <a:ext cx="9353973" cy="553998"/>
          </a:xfrm>
          <a:prstGeom prst="rect">
            <a:avLst/>
          </a:prstGeom>
        </p:spPr>
        <p:txBody>
          <a:bodyPr vert="horz" wrap="square" lIns="0" tIns="0" rIns="0" bIns="0" rtlCol="0">
            <a:spAutoFit/>
          </a:bodyPr>
          <a:lstStyle/>
          <a:p>
            <a:pPr marL="12700" marR="5080" algn="just">
              <a:lnSpc>
                <a:spcPct val="100000"/>
              </a:lnSpc>
            </a:pPr>
            <a:r>
              <a:rPr sz="1800" spc="-10" dirty="0">
                <a:latin typeface="Tw Cen MT"/>
                <a:cs typeface="Tw Cen MT"/>
              </a:rPr>
              <a:t>“Chronic </a:t>
            </a:r>
            <a:r>
              <a:rPr sz="1800" spc="-5" dirty="0">
                <a:latin typeface="Tw Cen MT"/>
                <a:cs typeface="Tw Cen MT"/>
              </a:rPr>
              <a:t>scarring </a:t>
            </a:r>
            <a:r>
              <a:rPr sz="1800" spc="-10" dirty="0">
                <a:latin typeface="Tw Cen MT"/>
                <a:cs typeface="Tw Cen MT"/>
              </a:rPr>
              <a:t>process </a:t>
            </a:r>
            <a:r>
              <a:rPr sz="1800" spc="-5" dirty="0">
                <a:latin typeface="Tw Cen MT"/>
                <a:cs typeface="Tw Cen MT"/>
              </a:rPr>
              <a:t>affecting the small </a:t>
            </a:r>
            <a:r>
              <a:rPr sz="1800" spc="-25" dirty="0">
                <a:latin typeface="Tw Cen MT"/>
                <a:cs typeface="Tw Cen MT"/>
              </a:rPr>
              <a:t>airways </a:t>
            </a:r>
            <a:r>
              <a:rPr sz="1800" spc="5" dirty="0">
                <a:latin typeface="Tw Cen MT"/>
                <a:cs typeface="Tw Cen MT"/>
              </a:rPr>
              <a:t>of </a:t>
            </a:r>
            <a:r>
              <a:rPr sz="1800" spc="-5" dirty="0">
                <a:latin typeface="Tw Cen MT"/>
                <a:cs typeface="Tw Cen MT"/>
              </a:rPr>
              <a:t>the lung </a:t>
            </a:r>
            <a:r>
              <a:rPr sz="1800" spc="10" dirty="0">
                <a:latin typeface="Tw Cen MT"/>
                <a:cs typeface="Tw Cen MT"/>
              </a:rPr>
              <a:t>which </a:t>
            </a:r>
            <a:r>
              <a:rPr sz="1800" spc="-5" dirty="0">
                <a:latin typeface="Tw Cen MT"/>
                <a:cs typeface="Tw Cen MT"/>
              </a:rPr>
              <a:t>results  </a:t>
            </a:r>
            <a:r>
              <a:rPr sz="1800" spc="-10" dirty="0">
                <a:latin typeface="Tw Cen MT"/>
                <a:cs typeface="Tw Cen MT"/>
              </a:rPr>
              <a:t>in progressive obliteration </a:t>
            </a:r>
            <a:r>
              <a:rPr sz="1800" spc="5" dirty="0">
                <a:latin typeface="Tw Cen MT"/>
                <a:cs typeface="Tw Cen MT"/>
              </a:rPr>
              <a:t>of </a:t>
            </a:r>
            <a:r>
              <a:rPr sz="1800" spc="-5" dirty="0">
                <a:latin typeface="Tw Cen MT"/>
                <a:cs typeface="Tw Cen MT"/>
              </a:rPr>
              <a:t>the small </a:t>
            </a:r>
            <a:r>
              <a:rPr sz="1800" spc="-25" dirty="0">
                <a:latin typeface="Tw Cen MT"/>
                <a:cs typeface="Tw Cen MT"/>
              </a:rPr>
              <a:t>airways </a:t>
            </a:r>
            <a:r>
              <a:rPr sz="1800" spc="-10" dirty="0">
                <a:latin typeface="Tw Cen MT"/>
                <a:cs typeface="Tw Cen MT"/>
              </a:rPr>
              <a:t>with </a:t>
            </a:r>
            <a:r>
              <a:rPr sz="1800" spc="-5" dirty="0">
                <a:latin typeface="Tw Cen MT"/>
                <a:cs typeface="Tw Cen MT"/>
              </a:rPr>
              <a:t>resultant obstructive lung  </a:t>
            </a:r>
            <a:r>
              <a:rPr sz="1800" spc="-15" dirty="0">
                <a:latin typeface="Tw Cen MT"/>
                <a:cs typeface="Tw Cen MT"/>
              </a:rPr>
              <a:t>disease.”</a:t>
            </a:r>
            <a:r>
              <a:rPr sz="1800" spc="-22" baseline="32407" dirty="0">
                <a:latin typeface="Tw Cen MT"/>
                <a:cs typeface="Tw Cen MT"/>
              </a:rPr>
              <a:t>2</a:t>
            </a:r>
            <a:endParaRPr sz="1800" baseline="32407">
              <a:latin typeface="Tw Cen MT"/>
              <a:cs typeface="Tw Cen MT"/>
            </a:endParaRPr>
          </a:p>
        </p:txBody>
      </p:sp>
      <p:sp>
        <p:nvSpPr>
          <p:cNvPr id="15" name="object 2"/>
          <p:cNvSpPr txBox="1">
            <a:spLocks noGrp="1"/>
          </p:cNvSpPr>
          <p:nvPr>
            <p:ph type="title"/>
          </p:nvPr>
        </p:nvSpPr>
        <p:spPr>
          <a:xfrm>
            <a:off x="609600" y="762001"/>
            <a:ext cx="10972800" cy="726865"/>
          </a:xfrm>
          <a:prstGeom prst="rect">
            <a:avLst/>
          </a:prstGeom>
        </p:spPr>
        <p:txBody>
          <a:bodyPr vert="horz" wrap="square" lIns="0" tIns="232155" rIns="0" bIns="0" rtlCol="0">
            <a:spAutoFit/>
          </a:bodyPr>
          <a:lstStyle/>
          <a:p>
            <a:pPr marL="328930">
              <a:lnSpc>
                <a:spcPct val="100000"/>
              </a:lnSpc>
            </a:pPr>
            <a:r>
              <a:rPr sz="3200" b="1" spc="-10" dirty="0">
                <a:solidFill>
                  <a:srgbClr val="FF0000"/>
                </a:solidFill>
                <a:latin typeface="Arial"/>
                <a:cs typeface="Arial"/>
              </a:rPr>
              <a:t>Bronchiolitis obliterans</a:t>
            </a:r>
            <a:r>
              <a:rPr sz="3200" b="1" spc="25" dirty="0">
                <a:solidFill>
                  <a:srgbClr val="FF0000"/>
                </a:solidFill>
                <a:latin typeface="Arial"/>
                <a:cs typeface="Arial"/>
              </a:rPr>
              <a:t> </a:t>
            </a:r>
            <a:r>
              <a:rPr sz="3200" b="1" spc="-20" dirty="0">
                <a:solidFill>
                  <a:srgbClr val="FF0000"/>
                </a:solidFill>
                <a:latin typeface="Arial"/>
                <a:cs typeface="Arial"/>
              </a:rPr>
              <a:t>syndrome</a:t>
            </a:r>
            <a:endParaRPr sz="3200" dirty="0">
              <a:solidFill>
                <a:srgbClr val="FF0000"/>
              </a:solidFill>
              <a:latin typeface="Arial"/>
              <a:cs typeface="Arial"/>
            </a:endParaRPr>
          </a:p>
        </p:txBody>
      </p:sp>
      <p:cxnSp>
        <p:nvCxnSpPr>
          <p:cNvPr id="17" name="16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438400" y="4191000"/>
            <a:ext cx="5689600" cy="2286000"/>
          </a:xfrm>
          <a:prstGeom prst="rect">
            <a:avLst/>
          </a:prstGeom>
          <a:blipFill>
            <a:blip r:embed="rId2" cstate="print"/>
            <a:stretch>
              <a:fillRect/>
            </a:stretch>
          </a:blipFill>
        </p:spPr>
        <p:txBody>
          <a:bodyPr wrap="square" lIns="0" tIns="0" rIns="0" bIns="0" rtlCol="0"/>
          <a:lstStyle/>
          <a:p>
            <a:endParaRPr/>
          </a:p>
        </p:txBody>
      </p:sp>
      <p:sp>
        <p:nvSpPr>
          <p:cNvPr id="2" name="object 2"/>
          <p:cNvSpPr txBox="1">
            <a:spLocks noGrp="1"/>
          </p:cNvSpPr>
          <p:nvPr>
            <p:ph type="title"/>
          </p:nvPr>
        </p:nvSpPr>
        <p:spPr>
          <a:xfrm>
            <a:off x="1727200" y="1600201"/>
            <a:ext cx="10871200" cy="276999"/>
          </a:xfrm>
          <a:prstGeom prst="rect">
            <a:avLst/>
          </a:prstGeom>
        </p:spPr>
        <p:txBody>
          <a:bodyPr vert="horz" wrap="square" lIns="0" tIns="0" rIns="0" bIns="0" rtlCol="0">
            <a:spAutoFit/>
          </a:bodyPr>
          <a:lstStyle/>
          <a:p>
            <a:pPr marL="12700" marR="5080">
              <a:lnSpc>
                <a:spcPct val="100000"/>
              </a:lnSpc>
            </a:pPr>
            <a:r>
              <a:rPr sz="1800" spc="-5" dirty="0">
                <a:cs typeface="Arial"/>
              </a:rPr>
              <a:t>Onset of airflow obstruction </a:t>
            </a:r>
            <a:r>
              <a:rPr sz="1800" dirty="0">
                <a:cs typeface="Arial"/>
              </a:rPr>
              <a:t>is likely </a:t>
            </a:r>
            <a:r>
              <a:rPr sz="1800" spc="-20" dirty="0">
                <a:cs typeface="Arial"/>
              </a:rPr>
              <a:t>well  </a:t>
            </a:r>
            <a:r>
              <a:rPr sz="1800" spc="-5" dirty="0">
                <a:cs typeface="Arial"/>
              </a:rPr>
              <a:t>before </a:t>
            </a:r>
            <a:r>
              <a:rPr sz="1800" dirty="0">
                <a:cs typeface="Arial"/>
              </a:rPr>
              <a:t>clinical</a:t>
            </a:r>
            <a:r>
              <a:rPr sz="1800" spc="-114" dirty="0">
                <a:cs typeface="Arial"/>
              </a:rPr>
              <a:t> </a:t>
            </a:r>
            <a:r>
              <a:rPr sz="1800" spc="-5" dirty="0">
                <a:cs typeface="Arial"/>
              </a:rPr>
              <a:t>symptoms</a:t>
            </a:r>
            <a:endParaRPr sz="1800" dirty="0">
              <a:cs typeface="Arial"/>
            </a:endParaRPr>
          </a:p>
        </p:txBody>
      </p:sp>
      <p:sp>
        <p:nvSpPr>
          <p:cNvPr id="3" name="object 3"/>
          <p:cNvSpPr txBox="1"/>
          <p:nvPr/>
        </p:nvSpPr>
        <p:spPr>
          <a:xfrm>
            <a:off x="9680787" y="6585584"/>
            <a:ext cx="2094653" cy="215444"/>
          </a:xfrm>
          <a:prstGeom prst="rect">
            <a:avLst/>
          </a:prstGeom>
        </p:spPr>
        <p:txBody>
          <a:bodyPr vert="horz" wrap="square" lIns="0" tIns="0" rIns="0" bIns="0" rtlCol="0">
            <a:spAutoFit/>
          </a:bodyPr>
          <a:lstStyle/>
          <a:p>
            <a:pPr marL="12700">
              <a:lnSpc>
                <a:spcPct val="100000"/>
              </a:lnSpc>
            </a:pPr>
            <a:r>
              <a:rPr sz="1400" spc="-5" dirty="0">
                <a:latin typeface="Tw Cen MT"/>
                <a:cs typeface="Tw Cen MT"/>
              </a:rPr>
              <a:t>Williams, </a:t>
            </a:r>
            <a:r>
              <a:rPr sz="1400" i="1" spc="-25" dirty="0">
                <a:latin typeface="Tw Cen MT"/>
                <a:cs typeface="Tw Cen MT"/>
              </a:rPr>
              <a:t>JAMA</a:t>
            </a:r>
            <a:r>
              <a:rPr sz="1400" i="1" spc="-70" dirty="0">
                <a:latin typeface="Tw Cen MT"/>
                <a:cs typeface="Tw Cen MT"/>
              </a:rPr>
              <a:t> </a:t>
            </a:r>
            <a:r>
              <a:rPr sz="1400" spc="-5" dirty="0">
                <a:latin typeface="Tw Cen MT"/>
                <a:cs typeface="Tw Cen MT"/>
              </a:rPr>
              <a:t>2009</a:t>
            </a:r>
            <a:endParaRPr sz="1400">
              <a:latin typeface="Tw Cen MT"/>
              <a:cs typeface="Tw Cen MT"/>
            </a:endParaRPr>
          </a:p>
        </p:txBody>
      </p:sp>
      <p:sp>
        <p:nvSpPr>
          <p:cNvPr id="5" name="object 2"/>
          <p:cNvSpPr txBox="1">
            <a:spLocks/>
          </p:cNvSpPr>
          <p:nvPr/>
        </p:nvSpPr>
        <p:spPr>
          <a:xfrm>
            <a:off x="609600" y="762001"/>
            <a:ext cx="10972800" cy="726865"/>
          </a:xfrm>
          <a:prstGeom prst="rect">
            <a:avLst/>
          </a:prstGeom>
        </p:spPr>
        <p:txBody>
          <a:bodyPr vert="horz" wrap="square" lIns="0" tIns="232155" rIns="0" bIns="0" rtlCol="0" anchor="ctr">
            <a:spAutoFit/>
          </a:bodyPr>
          <a:lstStyle/>
          <a:p>
            <a:pPr marL="328930" marR="0" lvl="0" indent="0" algn="l" defTabSz="914400" rtl="0" eaLnBrk="1" fontAlgn="auto" latinLnBrk="0" hangingPunct="1">
              <a:lnSpc>
                <a:spcPct val="100000"/>
              </a:lnSpc>
              <a:spcBef>
                <a:spcPct val="0"/>
              </a:spcBef>
              <a:spcAft>
                <a:spcPts val="0"/>
              </a:spcAft>
              <a:buClrTx/>
              <a:buSzTx/>
              <a:buFontTx/>
              <a:buNone/>
              <a:tabLst/>
              <a:defRPr/>
            </a:pPr>
            <a:r>
              <a:rPr kumimoji="0" lang="tr-TR" sz="3200" i="0" u="none" strike="noStrike" kern="1200" cap="none" spc="-10" normalizeH="0" baseline="0" noProof="0" dirty="0" err="1" smtClean="0">
                <a:ln>
                  <a:noFill/>
                </a:ln>
                <a:solidFill>
                  <a:srgbClr val="FF0000"/>
                </a:solidFill>
                <a:effectLst/>
                <a:uLnTx/>
                <a:uFillTx/>
                <a:latin typeface="+mj-lt"/>
                <a:ea typeface="+mj-ea"/>
                <a:cs typeface="Arial"/>
              </a:rPr>
              <a:t>Bronchiolitis</a:t>
            </a:r>
            <a:r>
              <a:rPr kumimoji="0" lang="tr-TR" sz="3200" i="0" u="none" strike="noStrike" kern="1200" cap="none" spc="-10" normalizeH="0" baseline="0" noProof="0" dirty="0" smtClean="0">
                <a:ln>
                  <a:noFill/>
                </a:ln>
                <a:solidFill>
                  <a:srgbClr val="FF0000"/>
                </a:solidFill>
                <a:effectLst/>
                <a:uLnTx/>
                <a:uFillTx/>
                <a:latin typeface="+mj-lt"/>
                <a:ea typeface="+mj-ea"/>
                <a:cs typeface="Arial"/>
              </a:rPr>
              <a:t> </a:t>
            </a:r>
            <a:r>
              <a:rPr kumimoji="0" lang="tr-TR" sz="3200" i="0" u="none" strike="noStrike" kern="1200" cap="none" spc="-10" normalizeH="0" baseline="0" noProof="0" dirty="0" err="1" smtClean="0">
                <a:ln>
                  <a:noFill/>
                </a:ln>
                <a:solidFill>
                  <a:srgbClr val="FF0000"/>
                </a:solidFill>
                <a:effectLst/>
                <a:uLnTx/>
                <a:uFillTx/>
                <a:latin typeface="+mj-lt"/>
                <a:ea typeface="+mj-ea"/>
                <a:cs typeface="Arial"/>
              </a:rPr>
              <a:t>obliterans</a:t>
            </a:r>
            <a:r>
              <a:rPr kumimoji="0" lang="tr-TR" sz="3200" i="0" u="none" strike="noStrike" kern="1200" cap="none" spc="25" normalizeH="0" baseline="0" noProof="0" dirty="0" smtClean="0">
                <a:ln>
                  <a:noFill/>
                </a:ln>
                <a:solidFill>
                  <a:srgbClr val="FF0000"/>
                </a:solidFill>
                <a:effectLst/>
                <a:uLnTx/>
                <a:uFillTx/>
                <a:latin typeface="+mj-lt"/>
                <a:ea typeface="+mj-ea"/>
                <a:cs typeface="Arial"/>
              </a:rPr>
              <a:t> </a:t>
            </a:r>
            <a:r>
              <a:rPr kumimoji="0" lang="tr-TR" sz="3200" i="0" u="none" strike="noStrike" kern="1200" cap="none" spc="-20" normalizeH="0" baseline="0" noProof="0" dirty="0" err="1" smtClean="0">
                <a:ln>
                  <a:noFill/>
                </a:ln>
                <a:solidFill>
                  <a:srgbClr val="FF0000"/>
                </a:solidFill>
                <a:effectLst/>
                <a:uLnTx/>
                <a:uFillTx/>
                <a:latin typeface="+mj-lt"/>
                <a:ea typeface="+mj-ea"/>
                <a:cs typeface="Arial"/>
              </a:rPr>
              <a:t>syndrome</a:t>
            </a:r>
            <a:endParaRPr kumimoji="0" lang="tr-TR" sz="3200" i="0" u="none" strike="noStrike" kern="1200" cap="none" spc="0" normalizeH="0" baseline="0" noProof="0" dirty="0">
              <a:ln>
                <a:noFill/>
              </a:ln>
              <a:solidFill>
                <a:srgbClr val="FF0000"/>
              </a:solidFill>
              <a:effectLst/>
              <a:uLnTx/>
              <a:uFillTx/>
              <a:latin typeface="+mj-lt"/>
              <a:ea typeface="+mj-ea"/>
              <a:cs typeface="Arial"/>
            </a:endParaRPr>
          </a:p>
        </p:txBody>
      </p:sp>
      <p:cxnSp>
        <p:nvCxnSpPr>
          <p:cNvPr id="7" name="6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7 Dikdörtgen"/>
          <p:cNvSpPr/>
          <p:nvPr/>
        </p:nvSpPr>
        <p:spPr>
          <a:xfrm>
            <a:off x="609600" y="1447800"/>
            <a:ext cx="11582400" cy="2424254"/>
          </a:xfrm>
          <a:prstGeom prst="rect">
            <a:avLst/>
          </a:prstGeom>
        </p:spPr>
        <p:txBody>
          <a:bodyPr wrap="square">
            <a:spAutoFit/>
          </a:bodyPr>
          <a:lstStyle/>
          <a:p>
            <a:pPr marL="355600" indent="-342900">
              <a:lnSpc>
                <a:spcPct val="100000"/>
              </a:lnSpc>
              <a:spcBef>
                <a:spcPts val="570"/>
              </a:spcBef>
              <a:buClr>
                <a:srgbClr val="C00000"/>
              </a:buClr>
              <a:buFont typeface="Wingdings"/>
              <a:buChar char=""/>
              <a:tabLst>
                <a:tab pos="354965" algn="l"/>
                <a:tab pos="355600" algn="l"/>
              </a:tabLst>
            </a:pPr>
            <a:endParaRPr lang="en-US" spc="-5" dirty="0" smtClean="0">
              <a:latin typeface="Arial"/>
              <a:cs typeface="Arial"/>
            </a:endParaRPr>
          </a:p>
          <a:p>
            <a:pPr marL="355600" indent="-342900">
              <a:lnSpc>
                <a:spcPct val="100000"/>
              </a:lnSpc>
              <a:spcBef>
                <a:spcPts val="570"/>
              </a:spcBef>
              <a:buClr>
                <a:srgbClr val="C00000"/>
              </a:buClr>
              <a:buFont typeface="Wingdings"/>
              <a:buChar char=""/>
              <a:tabLst>
                <a:tab pos="354965" algn="l"/>
                <a:tab pos="355600" algn="l"/>
              </a:tabLst>
            </a:pPr>
            <a:endParaRPr lang="en-US" spc="-5" dirty="0" smtClean="0">
              <a:latin typeface="Arial"/>
              <a:cs typeface="Arial"/>
            </a:endParaRPr>
          </a:p>
          <a:p>
            <a:pPr marL="355600" indent="-342900">
              <a:lnSpc>
                <a:spcPct val="100000"/>
              </a:lnSpc>
              <a:spcBef>
                <a:spcPts val="570"/>
              </a:spcBef>
              <a:buClr>
                <a:srgbClr val="C00000"/>
              </a:buClr>
              <a:buFont typeface="Wingdings"/>
              <a:buChar char=""/>
              <a:tabLst>
                <a:tab pos="354965" algn="l"/>
                <a:tab pos="355600" algn="l"/>
              </a:tabLst>
            </a:pPr>
            <a:r>
              <a:rPr lang="en-US" spc="-5" dirty="0" smtClean="0">
                <a:latin typeface="Arial"/>
                <a:cs typeface="Arial"/>
              </a:rPr>
              <a:t>Diagnostic</a:t>
            </a:r>
            <a:r>
              <a:rPr lang="en-US" spc="-40" dirty="0" smtClean="0">
                <a:latin typeface="Arial"/>
                <a:cs typeface="Arial"/>
              </a:rPr>
              <a:t> </a:t>
            </a:r>
            <a:r>
              <a:rPr lang="en-US" dirty="0" smtClean="0">
                <a:latin typeface="Arial"/>
                <a:cs typeface="Arial"/>
              </a:rPr>
              <a:t>criteria:</a:t>
            </a:r>
          </a:p>
          <a:p>
            <a:pPr marL="756285" lvl="1" indent="-286385">
              <a:lnSpc>
                <a:spcPct val="100000"/>
              </a:lnSpc>
              <a:spcBef>
                <a:spcPts val="484"/>
              </a:spcBef>
              <a:buClr>
                <a:srgbClr val="C00000"/>
              </a:buClr>
              <a:buFont typeface="Wingdings"/>
              <a:buChar char=""/>
              <a:tabLst>
                <a:tab pos="756285" algn="l"/>
                <a:tab pos="756920" algn="l"/>
              </a:tabLst>
            </a:pPr>
            <a:r>
              <a:rPr lang="en-US" dirty="0">
                <a:latin typeface="Arial"/>
                <a:cs typeface="Arial"/>
              </a:rPr>
              <a:t>D</a:t>
            </a:r>
            <a:r>
              <a:rPr lang="en-US" dirty="0" smtClean="0">
                <a:latin typeface="Arial"/>
                <a:cs typeface="Arial"/>
              </a:rPr>
              <a:t>ecreased </a:t>
            </a:r>
            <a:r>
              <a:rPr lang="en-US" spc="-5" dirty="0" smtClean="0">
                <a:latin typeface="Arial"/>
                <a:cs typeface="Arial"/>
              </a:rPr>
              <a:t>FEV1 </a:t>
            </a:r>
            <a:r>
              <a:rPr lang="en-US" dirty="0" smtClean="0">
                <a:latin typeface="Arial"/>
                <a:cs typeface="Arial"/>
              </a:rPr>
              <a:t>&lt;75%, AND </a:t>
            </a:r>
            <a:r>
              <a:rPr lang="en-US" spc="-5" dirty="0" smtClean="0">
                <a:latin typeface="Arial"/>
                <a:cs typeface="Arial"/>
              </a:rPr>
              <a:t>FEV1/FVC </a:t>
            </a:r>
            <a:r>
              <a:rPr lang="en-US" dirty="0" smtClean="0">
                <a:latin typeface="Arial"/>
                <a:cs typeface="Arial"/>
              </a:rPr>
              <a:t>ratio of &lt;0.7 on</a:t>
            </a:r>
            <a:r>
              <a:rPr lang="en-US" spc="-125" dirty="0" smtClean="0">
                <a:latin typeface="Arial"/>
                <a:cs typeface="Arial"/>
              </a:rPr>
              <a:t> </a:t>
            </a:r>
            <a:r>
              <a:rPr lang="en-US" dirty="0" smtClean="0">
                <a:latin typeface="Arial"/>
                <a:cs typeface="Arial"/>
              </a:rPr>
              <a:t>PFT</a:t>
            </a:r>
          </a:p>
          <a:p>
            <a:pPr marL="756285" marR="274955" lvl="1" indent="-286385">
              <a:lnSpc>
                <a:spcPct val="100000"/>
              </a:lnSpc>
              <a:spcBef>
                <a:spcPts val="480"/>
              </a:spcBef>
              <a:buClr>
                <a:srgbClr val="C00000"/>
              </a:buClr>
              <a:buFont typeface="Wingdings"/>
              <a:buChar char=""/>
              <a:tabLst>
                <a:tab pos="756285" algn="l"/>
                <a:tab pos="756920" algn="l"/>
              </a:tabLst>
            </a:pPr>
            <a:r>
              <a:rPr lang="en-US" dirty="0" smtClean="0">
                <a:latin typeface="Arial"/>
                <a:cs typeface="Arial"/>
              </a:rPr>
              <a:t>RV&gt;120% OR air trapping on computed tomography or</a:t>
            </a:r>
            <a:r>
              <a:rPr lang="en-US" spc="-204" dirty="0" smtClean="0">
                <a:latin typeface="Arial"/>
                <a:cs typeface="Arial"/>
              </a:rPr>
              <a:t> </a:t>
            </a:r>
            <a:r>
              <a:rPr lang="en-US" dirty="0" smtClean="0">
                <a:latin typeface="Arial"/>
                <a:cs typeface="Arial"/>
              </a:rPr>
              <a:t>lung  biopsy </a:t>
            </a:r>
            <a:endParaRPr lang="en-US" spc="-204" dirty="0" smtClean="0">
              <a:latin typeface="Arial"/>
              <a:cs typeface="Arial"/>
            </a:endParaRPr>
          </a:p>
          <a:p>
            <a:pPr marL="756285" marR="274955" lvl="1" indent="-286385">
              <a:lnSpc>
                <a:spcPct val="100000"/>
              </a:lnSpc>
              <a:spcBef>
                <a:spcPts val="480"/>
              </a:spcBef>
              <a:buClr>
                <a:srgbClr val="C00000"/>
              </a:buClr>
              <a:buFont typeface="Wingdings"/>
              <a:buChar char=""/>
              <a:tabLst>
                <a:tab pos="756285" algn="l"/>
                <a:tab pos="756920" algn="l"/>
              </a:tabLst>
            </a:pPr>
            <a:r>
              <a:rPr lang="en-US" dirty="0" smtClean="0">
                <a:latin typeface="Arial"/>
                <a:cs typeface="Arial"/>
              </a:rPr>
              <a:t>absence of acute respiratory infection</a:t>
            </a:r>
            <a:r>
              <a:rPr lang="en-US" spc="-165" dirty="0" smtClean="0">
                <a:latin typeface="Arial"/>
                <a:cs typeface="Arial"/>
              </a:rPr>
              <a:t> </a:t>
            </a:r>
            <a:r>
              <a:rPr lang="en-US" dirty="0" smtClean="0">
                <a:latin typeface="Arial"/>
                <a:cs typeface="Arial"/>
              </a:rPr>
              <a:t>AND</a:t>
            </a:r>
          </a:p>
          <a:p>
            <a:pPr marL="756285" lvl="1" indent="-286385">
              <a:lnSpc>
                <a:spcPct val="100000"/>
              </a:lnSpc>
              <a:spcBef>
                <a:spcPts val="480"/>
              </a:spcBef>
              <a:buClr>
                <a:srgbClr val="C00000"/>
              </a:buClr>
              <a:buFont typeface="Wingdings"/>
              <a:buChar char=""/>
              <a:tabLst>
                <a:tab pos="756285" algn="l"/>
                <a:tab pos="756920" algn="l"/>
              </a:tabLst>
            </a:pPr>
            <a:r>
              <a:rPr lang="en-US" dirty="0" smtClean="0">
                <a:latin typeface="Arial"/>
                <a:cs typeface="Arial"/>
              </a:rPr>
              <a:t>if no histologic</a:t>
            </a:r>
            <a:r>
              <a:rPr lang="en-US" spc="-125" dirty="0" smtClean="0">
                <a:latin typeface="Arial"/>
                <a:cs typeface="Arial"/>
              </a:rPr>
              <a:t> </a:t>
            </a:r>
            <a:r>
              <a:rPr lang="en-US" dirty="0" smtClean="0">
                <a:latin typeface="Arial"/>
                <a:cs typeface="Arial"/>
              </a:rPr>
              <a:t>evidence of </a:t>
            </a:r>
            <a:r>
              <a:rPr lang="en-US" dirty="0" err="1" smtClean="0">
                <a:latin typeface="Arial"/>
                <a:cs typeface="Arial"/>
              </a:rPr>
              <a:t>cGVHD</a:t>
            </a:r>
            <a:r>
              <a:rPr lang="en-US" dirty="0" smtClean="0">
                <a:latin typeface="Arial"/>
                <a:cs typeface="Arial"/>
              </a:rPr>
              <a:t> can be</a:t>
            </a:r>
            <a:r>
              <a:rPr lang="en-US" spc="-125" dirty="0" smtClean="0">
                <a:latin typeface="Arial"/>
                <a:cs typeface="Arial"/>
              </a:rPr>
              <a:t> </a:t>
            </a:r>
            <a:r>
              <a:rPr lang="en-US" dirty="0" smtClean="0">
                <a:latin typeface="Arial"/>
                <a:cs typeface="Arial"/>
              </a:rPr>
              <a:t>demonstrated</a:t>
            </a:r>
            <a:endParaRPr lang="en-US" dirty="0">
              <a:latin typeface="Arial"/>
              <a:cs typeface="Arial"/>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0800" y="5731133"/>
            <a:ext cx="9448800" cy="325729"/>
          </a:xfrm>
          <a:prstGeom prst="rect">
            <a:avLst/>
          </a:prstGeom>
        </p:spPr>
        <p:txBody>
          <a:bodyPr vert="horz" wrap="square" lIns="0" tIns="48259" rIns="0" bIns="0" rtlCol="0">
            <a:spAutoFit/>
          </a:bodyPr>
          <a:lstStyle/>
          <a:p>
            <a:pPr marL="176530" marR="5080">
              <a:lnSpc>
                <a:spcPct val="100000"/>
              </a:lnSpc>
            </a:pPr>
            <a:r>
              <a:rPr sz="1800" dirty="0">
                <a:cs typeface="Arial"/>
              </a:rPr>
              <a:t>Findings on </a:t>
            </a:r>
            <a:r>
              <a:rPr sz="1800" spc="-70" dirty="0">
                <a:cs typeface="Arial"/>
              </a:rPr>
              <a:t>HRCT: </a:t>
            </a:r>
            <a:r>
              <a:rPr sz="1800" dirty="0">
                <a:cs typeface="Arial"/>
              </a:rPr>
              <a:t>air trapping, bronchial </a:t>
            </a:r>
            <a:r>
              <a:rPr sz="1800" spc="-10" dirty="0">
                <a:cs typeface="Arial"/>
              </a:rPr>
              <a:t>wall  </a:t>
            </a:r>
            <a:r>
              <a:rPr sz="1800" dirty="0">
                <a:cs typeface="Arial"/>
              </a:rPr>
              <a:t>thickening, </a:t>
            </a:r>
            <a:r>
              <a:rPr sz="1800" spc="5" dirty="0">
                <a:cs typeface="Arial"/>
              </a:rPr>
              <a:t>bronchiectasis, </a:t>
            </a:r>
            <a:r>
              <a:rPr sz="1800" dirty="0">
                <a:cs typeface="Arial"/>
              </a:rPr>
              <a:t>and bronchial</a:t>
            </a:r>
            <a:r>
              <a:rPr sz="1800" spc="-110" dirty="0">
                <a:cs typeface="Arial"/>
              </a:rPr>
              <a:t> </a:t>
            </a:r>
            <a:r>
              <a:rPr sz="1800" dirty="0">
                <a:cs typeface="Arial"/>
              </a:rPr>
              <a:t>dilations</a:t>
            </a:r>
          </a:p>
        </p:txBody>
      </p:sp>
      <p:sp>
        <p:nvSpPr>
          <p:cNvPr id="3" name="object 3"/>
          <p:cNvSpPr/>
          <p:nvPr/>
        </p:nvSpPr>
        <p:spPr>
          <a:xfrm>
            <a:off x="1727200" y="2057400"/>
            <a:ext cx="7924800" cy="34290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887037" y="6585584"/>
            <a:ext cx="2821940" cy="215444"/>
          </a:xfrm>
          <a:prstGeom prst="rect">
            <a:avLst/>
          </a:prstGeom>
        </p:spPr>
        <p:txBody>
          <a:bodyPr vert="horz" wrap="square" lIns="0" tIns="0" rIns="0" bIns="0" rtlCol="0">
            <a:spAutoFit/>
          </a:bodyPr>
          <a:lstStyle/>
          <a:p>
            <a:pPr marL="12700">
              <a:lnSpc>
                <a:spcPct val="100000"/>
              </a:lnSpc>
            </a:pPr>
            <a:r>
              <a:rPr sz="1400" spc="-10" dirty="0">
                <a:latin typeface="Tw Cen MT"/>
                <a:cs typeface="Tw Cen MT"/>
              </a:rPr>
              <a:t>Gunn, </a:t>
            </a:r>
            <a:r>
              <a:rPr sz="1400" i="1" spc="-5" dirty="0">
                <a:latin typeface="Tw Cen MT"/>
                <a:cs typeface="Tw Cen MT"/>
              </a:rPr>
              <a:t>J </a:t>
            </a:r>
            <a:r>
              <a:rPr sz="1400" i="1" spc="-10" dirty="0">
                <a:latin typeface="Tw Cen MT"/>
                <a:cs typeface="Tw Cen MT"/>
              </a:rPr>
              <a:t>Thorac </a:t>
            </a:r>
            <a:r>
              <a:rPr sz="1400" i="1" spc="-5" dirty="0">
                <a:latin typeface="Tw Cen MT"/>
                <a:cs typeface="Tw Cen MT"/>
              </a:rPr>
              <a:t>Imaging</a:t>
            </a:r>
            <a:r>
              <a:rPr sz="1400" i="1" spc="25" dirty="0">
                <a:latin typeface="Tw Cen MT"/>
                <a:cs typeface="Tw Cen MT"/>
              </a:rPr>
              <a:t> </a:t>
            </a:r>
            <a:r>
              <a:rPr sz="1400" spc="-5" dirty="0">
                <a:latin typeface="Tw Cen MT"/>
                <a:cs typeface="Tw Cen MT"/>
              </a:rPr>
              <a:t>2008</a:t>
            </a:r>
            <a:endParaRPr sz="1400">
              <a:latin typeface="Tw Cen MT"/>
              <a:cs typeface="Tw Cen MT"/>
            </a:endParaRPr>
          </a:p>
        </p:txBody>
      </p:sp>
      <p:sp>
        <p:nvSpPr>
          <p:cNvPr id="8" name="object 2"/>
          <p:cNvSpPr txBox="1">
            <a:spLocks/>
          </p:cNvSpPr>
          <p:nvPr/>
        </p:nvSpPr>
        <p:spPr>
          <a:xfrm>
            <a:off x="609600" y="762001"/>
            <a:ext cx="10972800" cy="726865"/>
          </a:xfrm>
          <a:prstGeom prst="rect">
            <a:avLst/>
          </a:prstGeom>
        </p:spPr>
        <p:txBody>
          <a:bodyPr vert="horz" wrap="square" lIns="0" tIns="232155" rIns="0" bIns="0" rtlCol="0" anchor="ctr">
            <a:spAutoFit/>
          </a:bodyPr>
          <a:lstStyle/>
          <a:p>
            <a:pPr marL="328930" marR="0" lvl="0" indent="0" algn="l" defTabSz="914400" rtl="0" eaLnBrk="1" fontAlgn="auto" latinLnBrk="0" hangingPunct="1">
              <a:lnSpc>
                <a:spcPct val="100000"/>
              </a:lnSpc>
              <a:spcBef>
                <a:spcPct val="0"/>
              </a:spcBef>
              <a:spcAft>
                <a:spcPts val="0"/>
              </a:spcAft>
              <a:buClrTx/>
              <a:buSzTx/>
              <a:buFontTx/>
              <a:buNone/>
              <a:tabLst/>
              <a:defRPr/>
            </a:pPr>
            <a:r>
              <a:rPr kumimoji="0" lang="tr-TR" sz="3200" i="0" u="none" strike="noStrike" kern="1200" cap="none" spc="-10" normalizeH="0" baseline="0" noProof="0" dirty="0" err="1" smtClean="0">
                <a:ln>
                  <a:noFill/>
                </a:ln>
                <a:solidFill>
                  <a:srgbClr val="FF0000"/>
                </a:solidFill>
                <a:effectLst/>
                <a:uLnTx/>
                <a:uFillTx/>
                <a:latin typeface="+mj-lt"/>
                <a:ea typeface="+mj-ea"/>
                <a:cs typeface="Arial"/>
              </a:rPr>
              <a:t>Bronchiolitis</a:t>
            </a:r>
            <a:r>
              <a:rPr kumimoji="0" lang="tr-TR" sz="3200" i="0" u="none" strike="noStrike" kern="1200" cap="none" spc="-10" normalizeH="0" baseline="0" noProof="0" dirty="0" smtClean="0">
                <a:ln>
                  <a:noFill/>
                </a:ln>
                <a:solidFill>
                  <a:srgbClr val="FF0000"/>
                </a:solidFill>
                <a:effectLst/>
                <a:uLnTx/>
                <a:uFillTx/>
                <a:latin typeface="+mj-lt"/>
                <a:ea typeface="+mj-ea"/>
                <a:cs typeface="Arial"/>
              </a:rPr>
              <a:t> </a:t>
            </a:r>
            <a:r>
              <a:rPr kumimoji="0" lang="tr-TR" sz="3200" i="0" u="none" strike="noStrike" kern="1200" cap="none" spc="-10" normalizeH="0" baseline="0" noProof="0" dirty="0" err="1" smtClean="0">
                <a:ln>
                  <a:noFill/>
                </a:ln>
                <a:solidFill>
                  <a:srgbClr val="FF0000"/>
                </a:solidFill>
                <a:effectLst/>
                <a:uLnTx/>
                <a:uFillTx/>
                <a:latin typeface="+mj-lt"/>
                <a:ea typeface="+mj-ea"/>
                <a:cs typeface="Arial"/>
              </a:rPr>
              <a:t>obliterans</a:t>
            </a:r>
            <a:r>
              <a:rPr kumimoji="0" lang="tr-TR" sz="3200" i="0" u="none" strike="noStrike" kern="1200" cap="none" spc="25" normalizeH="0" baseline="0" noProof="0" dirty="0" smtClean="0">
                <a:ln>
                  <a:noFill/>
                </a:ln>
                <a:solidFill>
                  <a:srgbClr val="FF0000"/>
                </a:solidFill>
                <a:effectLst/>
                <a:uLnTx/>
                <a:uFillTx/>
                <a:latin typeface="+mj-lt"/>
                <a:ea typeface="+mj-ea"/>
                <a:cs typeface="Arial"/>
              </a:rPr>
              <a:t> </a:t>
            </a:r>
            <a:r>
              <a:rPr kumimoji="0" lang="tr-TR" sz="3200" i="0" u="none" strike="noStrike" kern="1200" cap="none" spc="-20" normalizeH="0" baseline="0" noProof="0" dirty="0" err="1" smtClean="0">
                <a:ln>
                  <a:noFill/>
                </a:ln>
                <a:solidFill>
                  <a:srgbClr val="FF0000"/>
                </a:solidFill>
                <a:effectLst/>
                <a:uLnTx/>
                <a:uFillTx/>
                <a:latin typeface="+mj-lt"/>
                <a:ea typeface="+mj-ea"/>
                <a:cs typeface="Arial"/>
              </a:rPr>
              <a:t>syndrome</a:t>
            </a:r>
            <a:endParaRPr kumimoji="0" lang="tr-TR" sz="3200" i="0" u="none" strike="noStrike" kern="1200" cap="none" spc="0" normalizeH="0" baseline="0" noProof="0" dirty="0">
              <a:ln>
                <a:noFill/>
              </a:ln>
              <a:solidFill>
                <a:srgbClr val="FF0000"/>
              </a:solidFill>
              <a:effectLst/>
              <a:uLnTx/>
              <a:uFillTx/>
              <a:latin typeface="+mj-lt"/>
              <a:ea typeface="+mj-ea"/>
              <a:cs typeface="Arial"/>
            </a:endParaRPr>
          </a:p>
        </p:txBody>
      </p:sp>
      <p:cxnSp>
        <p:nvCxnSpPr>
          <p:cNvPr id="10" name="9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idx="4294967295"/>
          </p:nvPr>
        </p:nvSpPr>
        <p:spPr>
          <a:xfrm>
            <a:off x="4673600" y="2133600"/>
            <a:ext cx="7518400" cy="4724400"/>
          </a:xfrm>
          <a:prstGeom prst="rect">
            <a:avLst/>
          </a:prstGeom>
        </p:spPr>
        <p:txBody>
          <a:bodyPr>
            <a:normAutofit/>
          </a:bodyPr>
          <a:lstStyle/>
          <a:p>
            <a:pPr eaLnBrk="1" hangingPunct="1">
              <a:lnSpc>
                <a:spcPct val="130000"/>
              </a:lnSpc>
            </a:pPr>
            <a:r>
              <a:rPr lang="en-US" sz="2000" dirty="0" smtClean="0">
                <a:latin typeface="+mj-lt"/>
                <a:cs typeface="Arial" charset="0"/>
              </a:rPr>
              <a:t>Diarrhea</a:t>
            </a:r>
          </a:p>
          <a:p>
            <a:pPr eaLnBrk="1" hangingPunct="1">
              <a:lnSpc>
                <a:spcPct val="130000"/>
              </a:lnSpc>
            </a:pPr>
            <a:r>
              <a:rPr lang="en-US" sz="2000" dirty="0" smtClean="0">
                <a:latin typeface="+mj-lt"/>
                <a:cs typeface="Arial" charset="0"/>
              </a:rPr>
              <a:t>Anorexia</a:t>
            </a:r>
          </a:p>
          <a:p>
            <a:pPr eaLnBrk="1" hangingPunct="1">
              <a:lnSpc>
                <a:spcPct val="130000"/>
              </a:lnSpc>
            </a:pPr>
            <a:r>
              <a:rPr lang="en-US" sz="2000" dirty="0" smtClean="0">
                <a:latin typeface="+mj-lt"/>
                <a:cs typeface="Arial" charset="0"/>
              </a:rPr>
              <a:t>Nausea and vomiting</a:t>
            </a:r>
          </a:p>
          <a:p>
            <a:pPr eaLnBrk="1" hangingPunct="1">
              <a:lnSpc>
                <a:spcPct val="130000"/>
              </a:lnSpc>
            </a:pPr>
            <a:r>
              <a:rPr lang="en-US" sz="2000" dirty="0" smtClean="0">
                <a:latin typeface="+mj-lt"/>
                <a:cs typeface="Arial" charset="0"/>
              </a:rPr>
              <a:t>Abdominal pain and cramping</a:t>
            </a:r>
          </a:p>
          <a:p>
            <a:pPr eaLnBrk="1" hangingPunct="1">
              <a:lnSpc>
                <a:spcPct val="130000"/>
              </a:lnSpc>
            </a:pPr>
            <a:r>
              <a:rPr lang="en-US" sz="2000" dirty="0" smtClean="0">
                <a:latin typeface="+mj-lt"/>
                <a:cs typeface="Arial" charset="0"/>
              </a:rPr>
              <a:t>Wasting syndrome</a:t>
            </a:r>
          </a:p>
          <a:p>
            <a:pPr lvl="1" eaLnBrk="1" hangingPunct="1">
              <a:lnSpc>
                <a:spcPct val="130000"/>
              </a:lnSpc>
            </a:pPr>
            <a:r>
              <a:rPr lang="en-US" sz="2000" dirty="0" err="1" smtClean="0">
                <a:latin typeface="+mj-lt"/>
                <a:cs typeface="Arial" charset="0"/>
              </a:rPr>
              <a:t>Malabsorption</a:t>
            </a:r>
            <a:endParaRPr lang="en-US" sz="2000" dirty="0" smtClean="0">
              <a:latin typeface="+mj-lt"/>
              <a:cs typeface="Arial" charset="0"/>
            </a:endParaRPr>
          </a:p>
          <a:p>
            <a:pPr lvl="1" eaLnBrk="1" hangingPunct="1">
              <a:lnSpc>
                <a:spcPct val="130000"/>
              </a:lnSpc>
            </a:pPr>
            <a:r>
              <a:rPr lang="en-US" sz="2000" dirty="0" smtClean="0">
                <a:latin typeface="+mj-lt"/>
                <a:cs typeface="Arial" charset="0"/>
              </a:rPr>
              <a:t>Weight loss</a:t>
            </a:r>
          </a:p>
          <a:p>
            <a:pPr lvl="1" eaLnBrk="1" hangingPunct="1">
              <a:lnSpc>
                <a:spcPct val="130000"/>
              </a:lnSpc>
            </a:pPr>
            <a:r>
              <a:rPr lang="en-US" sz="2000" dirty="0" smtClean="0">
                <a:latin typeface="+mj-lt"/>
                <a:cs typeface="Arial" charset="0"/>
              </a:rPr>
              <a:t>Poor performance status</a:t>
            </a:r>
          </a:p>
          <a:p>
            <a:pPr lvl="1" eaLnBrk="1" hangingPunct="1">
              <a:lnSpc>
                <a:spcPct val="130000"/>
              </a:lnSpc>
            </a:pPr>
            <a:r>
              <a:rPr lang="en-US" sz="2000" dirty="0" smtClean="0">
                <a:latin typeface="+mj-lt"/>
                <a:cs typeface="Arial" charset="0"/>
              </a:rPr>
              <a:t>Progressive GI symptoms</a:t>
            </a:r>
            <a:endParaRPr lang="tr-TR" sz="2000" dirty="0" smtClean="0">
              <a:latin typeface="+mj-lt"/>
              <a:cs typeface="Arial" charset="0"/>
            </a:endParaRPr>
          </a:p>
          <a:p>
            <a:pPr lvl="1" eaLnBrk="1" hangingPunct="1">
              <a:lnSpc>
                <a:spcPct val="130000"/>
              </a:lnSpc>
              <a:buNone/>
            </a:pPr>
            <a:r>
              <a:rPr lang="tr-TR" sz="2000" dirty="0" smtClean="0">
                <a:latin typeface="+mj-lt"/>
                <a:cs typeface="Arial" charset="0"/>
              </a:rPr>
              <a:t> </a:t>
            </a:r>
            <a:r>
              <a:rPr lang="en-US" sz="2000" dirty="0" smtClean="0">
                <a:latin typeface="+mj-lt"/>
                <a:cs typeface="Arial" charset="0"/>
              </a:rPr>
              <a:t> (early satiety,</a:t>
            </a:r>
            <a:r>
              <a:rPr lang="tr-TR" sz="2000" dirty="0" smtClean="0">
                <a:latin typeface="+mj-lt"/>
                <a:cs typeface="Arial" charset="0"/>
              </a:rPr>
              <a:t> </a:t>
            </a:r>
            <a:r>
              <a:rPr lang="en-US" sz="2000" dirty="0" err="1" smtClean="0">
                <a:latin typeface="+mj-lt"/>
                <a:cs typeface="Arial" charset="0"/>
              </a:rPr>
              <a:t>dysphagia</a:t>
            </a:r>
            <a:r>
              <a:rPr lang="en-US" sz="2000" dirty="0" smtClean="0">
                <a:latin typeface="+mj-lt"/>
                <a:cs typeface="Arial" charset="0"/>
              </a:rPr>
              <a:t>)</a:t>
            </a:r>
          </a:p>
          <a:p>
            <a:pPr eaLnBrk="1" hangingPunct="1">
              <a:lnSpc>
                <a:spcPct val="130000"/>
              </a:lnSpc>
            </a:pPr>
            <a:r>
              <a:rPr lang="en-US" sz="2000" dirty="0" smtClean="0">
                <a:latin typeface="+mj-lt"/>
                <a:cs typeface="Arial" charset="0"/>
              </a:rPr>
              <a:t>Infection</a:t>
            </a:r>
          </a:p>
          <a:p>
            <a:pPr eaLnBrk="1" hangingPunct="1">
              <a:lnSpc>
                <a:spcPct val="130000"/>
              </a:lnSpc>
              <a:buNone/>
            </a:pPr>
            <a:endParaRPr lang="tr-TR" sz="2000" dirty="0" smtClean="0">
              <a:latin typeface="+mj-lt"/>
              <a:cs typeface="Arial" charset="0"/>
            </a:endParaRPr>
          </a:p>
        </p:txBody>
      </p:sp>
      <p:pic>
        <p:nvPicPr>
          <p:cNvPr id="59396" name="Picture 2" descr="HM00260_"/>
          <p:cNvPicPr>
            <a:picLocks noChangeAspect="1" noChangeArrowheads="1"/>
          </p:cNvPicPr>
          <p:nvPr/>
        </p:nvPicPr>
        <p:blipFill>
          <a:blip r:embed="rId3" cstate="print"/>
          <a:srcRect/>
          <a:stretch>
            <a:fillRect/>
          </a:stretch>
        </p:blipFill>
        <p:spPr bwMode="auto">
          <a:xfrm>
            <a:off x="1117600" y="2438400"/>
            <a:ext cx="2901461" cy="3429000"/>
          </a:xfrm>
          <a:prstGeom prst="rect">
            <a:avLst/>
          </a:prstGeom>
          <a:ln w="57150">
            <a:noFill/>
          </a:ln>
          <a:effectLst>
            <a:outerShdw blurRad="50800" dist="38100" dir="2700000" algn="tl" rotWithShape="0">
              <a:prstClr val="black">
                <a:alpha val="40000"/>
              </a:prstClr>
            </a:outerShdw>
          </a:effectLst>
          <a:extLst/>
        </p:spPr>
      </p:pic>
      <p:sp>
        <p:nvSpPr>
          <p:cNvPr id="5" name="4 Dikdörtgen"/>
          <p:cNvSpPr/>
          <p:nvPr/>
        </p:nvSpPr>
        <p:spPr>
          <a:xfrm>
            <a:off x="203201" y="914401"/>
            <a:ext cx="3583225"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Gut</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7" name="6 Dikdörtgen"/>
          <p:cNvSpPr/>
          <p:nvPr/>
        </p:nvSpPr>
        <p:spPr>
          <a:xfrm>
            <a:off x="4572001" y="1600201"/>
            <a:ext cx="3082382" cy="461665"/>
          </a:xfrm>
          <a:prstGeom prst="rect">
            <a:avLst/>
          </a:prstGeom>
        </p:spPr>
        <p:txBody>
          <a:bodyPr wrap="none">
            <a:spAutoFit/>
          </a:bodyPr>
          <a:lstStyle/>
          <a:p>
            <a:r>
              <a:rPr lang="en-US" sz="2400" b="1" dirty="0" smtClean="0">
                <a:solidFill>
                  <a:srgbClr val="0070C0"/>
                </a:solidFill>
                <a:latin typeface="+mj-lt"/>
                <a:cs typeface="Arial" charset="0"/>
              </a:rPr>
              <a:t>Clinical Manifestations</a:t>
            </a:r>
            <a:endParaRPr lang="tr-TR" sz="2400" b="1" dirty="0">
              <a:solidFill>
                <a:srgbClr val="0070C0"/>
              </a:solidFill>
              <a:latin typeface="+mj-lt"/>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GutChronicGVHD"/>
          <p:cNvPicPr>
            <a:picLocks noChangeAspect="1" noChangeArrowheads="1"/>
          </p:cNvPicPr>
          <p:nvPr/>
        </p:nvPicPr>
        <p:blipFill>
          <a:blip r:embed="rId3" cstate="print"/>
          <a:srcRect/>
          <a:stretch>
            <a:fillRect/>
          </a:stretch>
        </p:blipFill>
        <p:spPr bwMode="auto">
          <a:xfrm>
            <a:off x="6705600" y="3810000"/>
            <a:ext cx="4673600" cy="2438400"/>
          </a:xfrm>
          <a:prstGeom prst="roundRect">
            <a:avLst/>
          </a:prstGeom>
          <a:ln w="57150">
            <a:noFill/>
          </a:ln>
          <a:effectLst>
            <a:outerShdw blurRad="50800" dist="38100" dir="2700000" algn="tl" rotWithShape="0">
              <a:prstClr val="black">
                <a:alpha val="40000"/>
              </a:prstClr>
            </a:outerShdw>
          </a:effectLst>
        </p:spPr>
      </p:pic>
      <p:sp>
        <p:nvSpPr>
          <p:cNvPr id="3076" name="Text Box 6"/>
          <p:cNvSpPr txBox="1">
            <a:spLocks noChangeArrowheads="1"/>
          </p:cNvSpPr>
          <p:nvPr/>
        </p:nvSpPr>
        <p:spPr bwMode="auto">
          <a:xfrm>
            <a:off x="914400" y="2895601"/>
            <a:ext cx="4775200" cy="461665"/>
          </a:xfrm>
          <a:prstGeom prst="rect">
            <a:avLst/>
          </a:prstGeom>
          <a:noFill/>
          <a:ln w="9525">
            <a:noFill/>
            <a:miter lim="800000"/>
            <a:headEnd/>
            <a:tailEnd/>
          </a:ln>
        </p:spPr>
        <p:txBody>
          <a:bodyPr wrap="square">
            <a:spAutoFit/>
          </a:bodyPr>
          <a:lstStyle/>
          <a:p>
            <a:pPr algn="ctr" eaLnBrk="0" hangingPunct="0">
              <a:spcBef>
                <a:spcPct val="50000"/>
              </a:spcBef>
              <a:defRPr/>
            </a:pPr>
            <a:r>
              <a:rPr lang="en-US" sz="2400" dirty="0">
                <a:solidFill>
                  <a:schemeClr val="tx2">
                    <a:lumMod val="50000"/>
                  </a:schemeClr>
                </a:solidFill>
                <a:latin typeface="+mj-lt"/>
                <a:cs typeface="Arial" pitchFamily="34" charset="0"/>
              </a:rPr>
              <a:t> Normal Gut </a:t>
            </a:r>
            <a:r>
              <a:rPr lang="en-US" sz="2400" dirty="0" smtClean="0">
                <a:solidFill>
                  <a:schemeClr val="tx2">
                    <a:lumMod val="50000"/>
                  </a:schemeClr>
                </a:solidFill>
                <a:latin typeface="+mj-lt"/>
                <a:cs typeface="Arial" pitchFamily="34" charset="0"/>
              </a:rPr>
              <a:t>Biopsy</a:t>
            </a:r>
            <a:endParaRPr lang="en-US" sz="2400" dirty="0">
              <a:solidFill>
                <a:schemeClr val="tx2">
                  <a:lumMod val="50000"/>
                </a:schemeClr>
              </a:solidFill>
              <a:latin typeface="+mj-lt"/>
              <a:cs typeface="Arial" pitchFamily="34" charset="0"/>
            </a:endParaRPr>
          </a:p>
        </p:txBody>
      </p:sp>
      <p:sp>
        <p:nvSpPr>
          <p:cNvPr id="3077" name="Text Box 7"/>
          <p:cNvSpPr txBox="1">
            <a:spLocks noChangeArrowheads="1"/>
          </p:cNvSpPr>
          <p:nvPr/>
        </p:nvSpPr>
        <p:spPr bwMode="auto">
          <a:xfrm>
            <a:off x="7112000" y="2971801"/>
            <a:ext cx="4114800" cy="461665"/>
          </a:xfrm>
          <a:prstGeom prst="rect">
            <a:avLst/>
          </a:prstGeom>
          <a:noFill/>
          <a:ln w="9525">
            <a:noFill/>
            <a:miter lim="800000"/>
            <a:headEnd/>
            <a:tailEnd/>
          </a:ln>
        </p:spPr>
        <p:txBody>
          <a:bodyPr wrap="square">
            <a:spAutoFit/>
          </a:bodyPr>
          <a:lstStyle/>
          <a:p>
            <a:pPr algn="ctr" eaLnBrk="0" hangingPunct="0">
              <a:spcBef>
                <a:spcPct val="50000"/>
              </a:spcBef>
              <a:defRPr/>
            </a:pPr>
            <a:r>
              <a:rPr lang="en-US" sz="2400" dirty="0">
                <a:solidFill>
                  <a:schemeClr val="tx2">
                    <a:lumMod val="50000"/>
                  </a:schemeClr>
                </a:solidFill>
                <a:latin typeface="+mj-lt"/>
                <a:cs typeface="Arial" pitchFamily="34" charset="0"/>
              </a:rPr>
              <a:t>cGVHD </a:t>
            </a:r>
            <a:r>
              <a:rPr lang="en-US" sz="2400" dirty="0" err="1" smtClean="0">
                <a:solidFill>
                  <a:schemeClr val="tx2">
                    <a:lumMod val="50000"/>
                  </a:schemeClr>
                </a:solidFill>
                <a:latin typeface="+mj-lt"/>
                <a:cs typeface="Arial" pitchFamily="34" charset="0"/>
              </a:rPr>
              <a:t>GutBiopsy</a:t>
            </a:r>
            <a:endParaRPr lang="en-US" sz="2400" dirty="0">
              <a:solidFill>
                <a:schemeClr val="tx2">
                  <a:lumMod val="50000"/>
                </a:schemeClr>
              </a:solidFill>
              <a:latin typeface="+mj-lt"/>
              <a:cs typeface="Arial" pitchFamily="34" charset="0"/>
            </a:endParaRPr>
          </a:p>
        </p:txBody>
      </p:sp>
      <p:sp>
        <p:nvSpPr>
          <p:cNvPr id="60421" name="Rectangle 13"/>
          <p:cNvSpPr>
            <a:spLocks noGrp="1" noChangeArrowheads="1"/>
          </p:cNvSpPr>
          <p:nvPr>
            <p:ph type="title"/>
          </p:nvPr>
        </p:nvSpPr>
        <p:spPr>
          <a:xfrm>
            <a:off x="1016000" y="1371600"/>
            <a:ext cx="6705600" cy="838200"/>
          </a:xfrm>
          <a:extLst/>
        </p:spPr>
        <p:txBody>
          <a:bodyPr>
            <a:normAutofit/>
          </a:bodyPr>
          <a:lstStyle/>
          <a:p>
            <a:pPr eaLnBrk="1" hangingPunct="1">
              <a:defRPr/>
            </a:pPr>
            <a:r>
              <a:rPr lang="en-US" sz="2800" u="sng" dirty="0" smtClean="0">
                <a:solidFill>
                  <a:srgbClr val="0070C0"/>
                </a:solidFill>
                <a:cs typeface="Arial" charset="0"/>
              </a:rPr>
              <a:t>Diagnostic Biopsy</a:t>
            </a:r>
          </a:p>
        </p:txBody>
      </p:sp>
      <p:sp>
        <p:nvSpPr>
          <p:cNvPr id="3082" name="Line 16"/>
          <p:cNvSpPr>
            <a:spLocks noChangeShapeType="1"/>
          </p:cNvSpPr>
          <p:nvPr/>
        </p:nvSpPr>
        <p:spPr bwMode="auto">
          <a:xfrm flipH="1">
            <a:off x="9245600" y="4254500"/>
            <a:ext cx="1422400" cy="990600"/>
          </a:xfrm>
          <a:prstGeom prst="line">
            <a:avLst/>
          </a:prstGeom>
          <a:ln w="57150">
            <a:headEnd/>
            <a:tailEnd type="triangle" w="med" len="med"/>
          </a:ln>
        </p:spPr>
        <p:style>
          <a:lnRef idx="3">
            <a:schemeClr val="accent3"/>
          </a:lnRef>
          <a:fillRef idx="0">
            <a:schemeClr val="accent3"/>
          </a:fillRef>
          <a:effectRef idx="2">
            <a:schemeClr val="accent3"/>
          </a:effectRef>
          <a:fontRef idx="minor">
            <a:schemeClr val="tx1"/>
          </a:fontRef>
        </p:style>
        <p:txBody>
          <a:bodyPr/>
          <a:lstStyle/>
          <a:p>
            <a:pPr>
              <a:defRPr/>
            </a:pPr>
            <a:endParaRPr lang="en-US" dirty="0"/>
          </a:p>
        </p:txBody>
      </p:sp>
      <p:pic>
        <p:nvPicPr>
          <p:cNvPr id="11" name="Picture 10" descr="Module 19 slide 47.jpg"/>
          <p:cNvPicPr>
            <a:picLocks noChangeAspect="1"/>
          </p:cNvPicPr>
          <p:nvPr/>
        </p:nvPicPr>
        <p:blipFill>
          <a:blip r:embed="rId4" cstate="print"/>
          <a:stretch>
            <a:fillRect/>
          </a:stretch>
        </p:blipFill>
        <p:spPr>
          <a:xfrm>
            <a:off x="1219200" y="3733800"/>
            <a:ext cx="4201584" cy="2451100"/>
          </a:xfrm>
          <a:prstGeom prst="roundRect">
            <a:avLst/>
          </a:prstGeom>
          <a:ln w="57150">
            <a:noFill/>
          </a:ln>
          <a:effectLst>
            <a:outerShdw blurRad="50800" dist="38100" dir="2700000" algn="tl" rotWithShape="0">
              <a:prstClr val="black">
                <a:alpha val="40000"/>
              </a:prstClr>
            </a:outerShdw>
          </a:effectLst>
        </p:spPr>
      </p:pic>
      <p:sp>
        <p:nvSpPr>
          <p:cNvPr id="9" name="8 Dikdörtgen"/>
          <p:cNvSpPr/>
          <p:nvPr/>
        </p:nvSpPr>
        <p:spPr>
          <a:xfrm>
            <a:off x="203200" y="914401"/>
            <a:ext cx="3583225"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Gut</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2" name="11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03200" y="914401"/>
            <a:ext cx="3583225"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Gut</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pic>
        <p:nvPicPr>
          <p:cNvPr id="190465" name="Picture 1"/>
          <p:cNvPicPr>
            <a:picLocks noChangeAspect="1" noChangeArrowheads="1"/>
          </p:cNvPicPr>
          <p:nvPr/>
        </p:nvPicPr>
        <p:blipFill>
          <a:blip r:embed="rId3" cstate="print"/>
          <a:srcRect/>
          <a:stretch>
            <a:fillRect/>
          </a:stretch>
        </p:blipFill>
        <p:spPr bwMode="auto">
          <a:xfrm>
            <a:off x="711201" y="1524000"/>
            <a:ext cx="7505700" cy="400050"/>
          </a:xfrm>
          <a:prstGeom prst="rect">
            <a:avLst/>
          </a:prstGeom>
          <a:noFill/>
          <a:ln w="9525">
            <a:noFill/>
            <a:miter lim="800000"/>
            <a:headEnd/>
            <a:tailEnd/>
          </a:ln>
        </p:spPr>
      </p:pic>
      <p:pic>
        <p:nvPicPr>
          <p:cNvPr id="190466" name="Picture 2"/>
          <p:cNvPicPr>
            <a:picLocks noChangeAspect="1" noChangeArrowheads="1"/>
          </p:cNvPicPr>
          <p:nvPr/>
        </p:nvPicPr>
        <p:blipFill>
          <a:blip r:embed="rId4" cstate="print"/>
          <a:srcRect/>
          <a:stretch>
            <a:fillRect/>
          </a:stretch>
        </p:blipFill>
        <p:spPr bwMode="auto">
          <a:xfrm>
            <a:off x="1219200" y="2819400"/>
            <a:ext cx="7416800" cy="2667000"/>
          </a:xfrm>
          <a:prstGeom prst="rect">
            <a:avLst/>
          </a:prstGeom>
          <a:noFill/>
          <a:ln w="9525">
            <a:noFill/>
            <a:miter lim="800000"/>
            <a:headEnd/>
            <a:tailEnd/>
          </a:ln>
        </p:spPr>
      </p:pic>
      <p:pic>
        <p:nvPicPr>
          <p:cNvPr id="190467" name="Picture 3"/>
          <p:cNvPicPr>
            <a:picLocks noChangeAspect="1" noChangeArrowheads="1"/>
          </p:cNvPicPr>
          <p:nvPr/>
        </p:nvPicPr>
        <p:blipFill>
          <a:blip r:embed="rId5" cstate="print"/>
          <a:srcRect/>
          <a:stretch>
            <a:fillRect/>
          </a:stretch>
        </p:blipFill>
        <p:spPr bwMode="auto">
          <a:xfrm>
            <a:off x="1320801" y="2133600"/>
            <a:ext cx="7861300" cy="647700"/>
          </a:xfrm>
          <a:prstGeom prst="rect">
            <a:avLst/>
          </a:prstGeom>
          <a:noFill/>
          <a:ln w="9525">
            <a:noFill/>
            <a:miter lim="800000"/>
            <a:headEnd/>
            <a:tailEnd/>
          </a:ln>
        </p:spPr>
      </p:pic>
      <p:pic>
        <p:nvPicPr>
          <p:cNvPr id="190468" name="Picture 4"/>
          <p:cNvPicPr>
            <a:picLocks noChangeAspect="1" noChangeArrowheads="1"/>
          </p:cNvPicPr>
          <p:nvPr/>
        </p:nvPicPr>
        <p:blipFill>
          <a:blip r:embed="rId6" cstate="print"/>
          <a:srcRect/>
          <a:stretch>
            <a:fillRect/>
          </a:stretch>
        </p:blipFill>
        <p:spPr bwMode="auto">
          <a:xfrm>
            <a:off x="1219201" y="5562600"/>
            <a:ext cx="7353300" cy="628650"/>
          </a:xfrm>
          <a:prstGeom prst="rect">
            <a:avLst/>
          </a:prstGeom>
          <a:noFill/>
          <a:ln w="9525">
            <a:noFill/>
            <a:miter lim="800000"/>
            <a:headEnd/>
            <a:tailEnd/>
          </a:ln>
        </p:spPr>
      </p:pic>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03200" y="914401"/>
            <a:ext cx="3583225" cy="584775"/>
          </a:xfrm>
          <a:prstGeom prst="rect">
            <a:avLst/>
          </a:prstGeom>
        </p:spPr>
        <p:txBody>
          <a:bodyPr wrap="none">
            <a:spAutoFit/>
          </a:bodyPr>
          <a:lstStyle/>
          <a:p>
            <a:pPr marL="261620">
              <a:spcBef>
                <a:spcPct val="0"/>
              </a:spcBef>
              <a:defRPr/>
            </a:pPr>
            <a:r>
              <a:rPr lang="tr-TR" sz="3200" dirty="0" smtClean="0">
                <a:solidFill>
                  <a:srgbClr val="FF0000"/>
                </a:solidFill>
                <a:latin typeface="+mj-lt"/>
                <a:cs typeface="Arial" charset="0"/>
              </a:rPr>
              <a:t>Gut</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pic>
        <p:nvPicPr>
          <p:cNvPr id="188417" name="Picture 1"/>
          <p:cNvPicPr>
            <a:picLocks noChangeAspect="1" noChangeArrowheads="1"/>
          </p:cNvPicPr>
          <p:nvPr/>
        </p:nvPicPr>
        <p:blipFill>
          <a:blip r:embed="rId2" cstate="print"/>
          <a:srcRect/>
          <a:stretch>
            <a:fillRect/>
          </a:stretch>
        </p:blipFill>
        <p:spPr bwMode="auto">
          <a:xfrm>
            <a:off x="1219201" y="1581150"/>
            <a:ext cx="7683500" cy="476250"/>
          </a:xfrm>
          <a:prstGeom prst="rect">
            <a:avLst/>
          </a:prstGeom>
          <a:noFill/>
          <a:ln w="9525">
            <a:noFill/>
            <a:miter lim="800000"/>
            <a:headEnd/>
            <a:tailEnd/>
          </a:ln>
        </p:spPr>
      </p:pic>
      <p:pic>
        <p:nvPicPr>
          <p:cNvPr id="188418" name="Picture 2"/>
          <p:cNvPicPr>
            <a:picLocks noChangeAspect="1" noChangeArrowheads="1"/>
          </p:cNvPicPr>
          <p:nvPr/>
        </p:nvPicPr>
        <p:blipFill>
          <a:blip r:embed="rId3" cstate="print"/>
          <a:srcRect/>
          <a:stretch>
            <a:fillRect/>
          </a:stretch>
        </p:blipFill>
        <p:spPr bwMode="auto">
          <a:xfrm>
            <a:off x="1422401" y="2952751"/>
            <a:ext cx="7124700" cy="2714625"/>
          </a:xfrm>
          <a:prstGeom prst="rect">
            <a:avLst/>
          </a:prstGeom>
          <a:noFill/>
          <a:ln w="9525">
            <a:noFill/>
            <a:miter lim="800000"/>
            <a:headEnd/>
            <a:tailEnd/>
          </a:ln>
        </p:spPr>
      </p:pic>
      <p:pic>
        <p:nvPicPr>
          <p:cNvPr id="188420" name="Picture 4"/>
          <p:cNvPicPr>
            <a:picLocks noChangeAspect="1" noChangeArrowheads="1"/>
          </p:cNvPicPr>
          <p:nvPr/>
        </p:nvPicPr>
        <p:blipFill>
          <a:blip r:embed="rId4" cstate="print"/>
          <a:srcRect/>
          <a:stretch>
            <a:fillRect/>
          </a:stretch>
        </p:blipFill>
        <p:spPr bwMode="auto">
          <a:xfrm>
            <a:off x="1625601" y="2190750"/>
            <a:ext cx="7099300" cy="666750"/>
          </a:xfrm>
          <a:prstGeom prst="rect">
            <a:avLst/>
          </a:prstGeom>
          <a:noFill/>
          <a:ln w="9525">
            <a:noFill/>
            <a:miter lim="800000"/>
            <a:headEnd/>
            <a:tailEnd/>
          </a:ln>
        </p:spPr>
      </p:pic>
      <p:pic>
        <p:nvPicPr>
          <p:cNvPr id="188421" name="Picture 5"/>
          <p:cNvPicPr>
            <a:picLocks noChangeAspect="1" noChangeArrowheads="1"/>
          </p:cNvPicPr>
          <p:nvPr/>
        </p:nvPicPr>
        <p:blipFill>
          <a:blip r:embed="rId5" cstate="print"/>
          <a:srcRect/>
          <a:stretch>
            <a:fillRect/>
          </a:stretch>
        </p:blipFill>
        <p:spPr bwMode="auto">
          <a:xfrm>
            <a:off x="1625600" y="5772150"/>
            <a:ext cx="7188200" cy="628650"/>
          </a:xfrm>
          <a:prstGeom prst="rect">
            <a:avLst/>
          </a:prstGeom>
          <a:noFill/>
          <a:ln w="9525">
            <a:noFill/>
            <a:miter lim="800000"/>
            <a:headEnd/>
            <a:tailEnd/>
          </a:ln>
        </p:spPr>
      </p:pic>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title"/>
          </p:nvPr>
        </p:nvSpPr>
        <p:spPr>
          <a:xfrm>
            <a:off x="609600" y="990600"/>
            <a:ext cx="10972800" cy="1066800"/>
          </a:xfrm>
          <a:extLst/>
        </p:spPr>
        <p:txBody>
          <a:bodyPr>
            <a:normAutofit/>
          </a:bodyPr>
          <a:lstStyle/>
          <a:p>
            <a:pPr eaLnBrk="1" hangingPunct="1">
              <a:defRPr/>
            </a:pPr>
            <a:r>
              <a:rPr lang="en-US" sz="3200" dirty="0" smtClean="0">
                <a:solidFill>
                  <a:srgbClr val="FF0000"/>
                </a:solidFill>
                <a:cs typeface="Arial" charset="0"/>
              </a:rPr>
              <a:t>Gynecological cGVHD: </a:t>
            </a:r>
            <a:br>
              <a:rPr lang="en-US" sz="3200" dirty="0" smtClean="0">
                <a:solidFill>
                  <a:srgbClr val="FF0000"/>
                </a:solidFill>
                <a:cs typeface="Arial" charset="0"/>
              </a:rPr>
            </a:br>
            <a:endParaRPr lang="en-US" sz="3200" dirty="0" smtClean="0">
              <a:solidFill>
                <a:srgbClr val="FF0000"/>
              </a:solidFill>
              <a:cs typeface="Arial" charset="0"/>
            </a:endParaRPr>
          </a:p>
        </p:txBody>
      </p:sp>
      <p:sp>
        <p:nvSpPr>
          <p:cNvPr id="62467" name="Rectangle 6"/>
          <p:cNvSpPr>
            <a:spLocks noGrp="1" noChangeArrowheads="1"/>
          </p:cNvSpPr>
          <p:nvPr>
            <p:ph idx="4294967295"/>
          </p:nvPr>
        </p:nvSpPr>
        <p:spPr>
          <a:xfrm>
            <a:off x="711200" y="1752600"/>
            <a:ext cx="10972800" cy="4876800"/>
          </a:xfrm>
          <a:prstGeom prst="rect">
            <a:avLst/>
          </a:prstGeom>
        </p:spPr>
        <p:txBody>
          <a:bodyPr>
            <a:normAutofit fontScale="92500" lnSpcReduction="10000"/>
          </a:bodyPr>
          <a:lstStyle/>
          <a:p>
            <a:pPr eaLnBrk="1" hangingPunct="1">
              <a:lnSpc>
                <a:spcPct val="150000"/>
              </a:lnSpc>
            </a:pPr>
            <a:r>
              <a:rPr lang="en-US" sz="2900" dirty="0" smtClean="0">
                <a:latin typeface="Arial" charset="0"/>
                <a:cs typeface="Arial" charset="0"/>
              </a:rPr>
              <a:t>Vaginal epithelial damage occurs due to cGVHD</a:t>
            </a:r>
          </a:p>
          <a:p>
            <a:pPr lvl="1" eaLnBrk="1" hangingPunct="1">
              <a:lnSpc>
                <a:spcPct val="150000"/>
              </a:lnSpc>
            </a:pPr>
            <a:r>
              <a:rPr lang="en-US" dirty="0" smtClean="0">
                <a:latin typeface="Arial" charset="0"/>
                <a:cs typeface="Arial" charset="0"/>
              </a:rPr>
              <a:t>Inflammation</a:t>
            </a:r>
          </a:p>
          <a:p>
            <a:pPr lvl="1" eaLnBrk="1" hangingPunct="1">
              <a:lnSpc>
                <a:spcPct val="150000"/>
              </a:lnSpc>
            </a:pPr>
            <a:r>
              <a:rPr lang="en-US" dirty="0" smtClean="0">
                <a:latin typeface="Arial" charset="0"/>
                <a:cs typeface="Arial" charset="0"/>
              </a:rPr>
              <a:t>Stricture formation</a:t>
            </a:r>
          </a:p>
          <a:p>
            <a:pPr lvl="1" eaLnBrk="1" hangingPunct="1">
              <a:lnSpc>
                <a:spcPct val="150000"/>
              </a:lnSpc>
            </a:pPr>
            <a:r>
              <a:rPr lang="en-US" dirty="0" smtClean="0">
                <a:latin typeface="Arial" charset="0"/>
                <a:cs typeface="Arial" charset="0"/>
              </a:rPr>
              <a:t>Narrowing </a:t>
            </a:r>
          </a:p>
          <a:p>
            <a:pPr eaLnBrk="1" hangingPunct="1">
              <a:lnSpc>
                <a:spcPct val="150000"/>
              </a:lnSpc>
            </a:pPr>
            <a:r>
              <a:rPr lang="en-US" sz="2900" dirty="0" smtClean="0">
                <a:latin typeface="Arial" charset="0"/>
                <a:cs typeface="Arial" charset="0"/>
              </a:rPr>
              <a:t>Vaginal </a:t>
            </a:r>
            <a:r>
              <a:rPr lang="en-US" sz="2900" dirty="0" err="1" smtClean="0">
                <a:latin typeface="Arial" charset="0"/>
                <a:cs typeface="Arial" charset="0"/>
              </a:rPr>
              <a:t>sicca</a:t>
            </a:r>
            <a:endParaRPr lang="en-US" sz="2900" dirty="0" smtClean="0">
              <a:latin typeface="Arial" charset="0"/>
              <a:cs typeface="Arial" charset="0"/>
            </a:endParaRPr>
          </a:p>
          <a:p>
            <a:pPr eaLnBrk="1" hangingPunct="1">
              <a:lnSpc>
                <a:spcPct val="150000"/>
              </a:lnSpc>
            </a:pPr>
            <a:r>
              <a:rPr lang="en-US" sz="2900" dirty="0" smtClean="0">
                <a:latin typeface="Arial" charset="0"/>
                <a:cs typeface="Arial" charset="0"/>
              </a:rPr>
              <a:t>Vaginal atrophy</a:t>
            </a:r>
          </a:p>
          <a:p>
            <a:pPr lvl="1" eaLnBrk="1" hangingPunct="1">
              <a:lnSpc>
                <a:spcPct val="150000"/>
              </a:lnSpc>
            </a:pPr>
            <a:r>
              <a:rPr lang="en-US" dirty="0" smtClean="0">
                <a:latin typeface="Arial" charset="0"/>
                <a:cs typeface="Arial" charset="0"/>
              </a:rPr>
              <a:t>Leads to painful sexual intercourse</a:t>
            </a:r>
          </a:p>
          <a:p>
            <a:pPr eaLnBrk="1" hangingPunct="1">
              <a:lnSpc>
                <a:spcPct val="150000"/>
              </a:lnSpc>
            </a:pPr>
            <a:r>
              <a:rPr lang="en-US" sz="2900" dirty="0" smtClean="0">
                <a:latin typeface="Arial" charset="0"/>
                <a:cs typeface="Arial" charset="0"/>
              </a:rPr>
              <a:t>Symptoms may include </a:t>
            </a:r>
          </a:p>
          <a:p>
            <a:pPr lvl="1" eaLnBrk="1" hangingPunct="1">
              <a:lnSpc>
                <a:spcPct val="150000"/>
              </a:lnSpc>
            </a:pPr>
            <a:r>
              <a:rPr lang="en-US" dirty="0" smtClean="0">
                <a:latin typeface="Arial" charset="0"/>
                <a:cs typeface="Arial" charset="0"/>
              </a:rPr>
              <a:t>Inflammation</a:t>
            </a:r>
          </a:p>
          <a:p>
            <a:pPr lvl="1" eaLnBrk="1" hangingPunct="1">
              <a:lnSpc>
                <a:spcPct val="150000"/>
              </a:lnSpc>
            </a:pPr>
            <a:r>
              <a:rPr lang="en-US" dirty="0" smtClean="0">
                <a:latin typeface="Arial" charset="0"/>
                <a:cs typeface="Arial" charset="0"/>
              </a:rPr>
              <a:t>Dry vagina</a:t>
            </a:r>
          </a:p>
          <a:p>
            <a:pPr lvl="1" eaLnBrk="1" hangingPunct="1">
              <a:lnSpc>
                <a:spcPct val="150000"/>
              </a:lnSpc>
            </a:pPr>
            <a:r>
              <a:rPr lang="en-US" dirty="0" smtClean="0">
                <a:latin typeface="Arial" charset="0"/>
                <a:cs typeface="Arial" charset="0"/>
              </a:rPr>
              <a:t>Obstruction of menstrual flow because of strictures</a:t>
            </a:r>
          </a:p>
          <a:p>
            <a:pPr eaLnBrk="1" hangingPunct="1">
              <a:lnSpc>
                <a:spcPct val="150000"/>
              </a:lnSpc>
            </a:pPr>
            <a:endParaRPr lang="en-US" sz="2000" dirty="0" smtClean="0">
              <a:latin typeface="Arial" charset="0"/>
              <a:cs typeface="Arial" charset="0"/>
            </a:endParaRPr>
          </a:p>
          <a:p>
            <a:pPr eaLnBrk="1" hangingPunct="1">
              <a:lnSpc>
                <a:spcPct val="150000"/>
              </a:lnSpc>
            </a:pPr>
            <a:endParaRPr lang="en-US" sz="2000" dirty="0" smtClean="0">
              <a:latin typeface="Arial" charset="0"/>
              <a:cs typeface="Arial" charset="0"/>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1"/>
          <p:cNvSpPr/>
          <p:nvPr/>
        </p:nvSpPr>
        <p:spPr>
          <a:xfrm>
            <a:off x="8331200" y="5257800"/>
            <a:ext cx="3251200" cy="1295400"/>
          </a:xfrm>
          <a:prstGeom prst="rect">
            <a:avLst/>
          </a:prstGeom>
          <a:blipFill>
            <a:blip r:embed="rId3" cstate="print"/>
            <a:stretch>
              <a:fillRect/>
            </a:stretch>
          </a:blipFill>
        </p:spPr>
        <p:txBody>
          <a:bodyPr wrap="square" lIns="0" tIns="0" rIns="0" bIns="0" rtlCol="0"/>
          <a:lstStyle/>
          <a:p>
            <a:endParaRPr/>
          </a:p>
        </p:txBody>
      </p:sp>
      <p:sp>
        <p:nvSpPr>
          <p:cNvPr id="4" name="object 70"/>
          <p:cNvSpPr/>
          <p:nvPr/>
        </p:nvSpPr>
        <p:spPr>
          <a:xfrm>
            <a:off x="6705600" y="4191000"/>
            <a:ext cx="3251200" cy="1524000"/>
          </a:xfrm>
          <a:prstGeom prst="rect">
            <a:avLst/>
          </a:prstGeom>
          <a:blipFill>
            <a:blip r:embed="rId4" cstate="print"/>
            <a:stretch>
              <a:fillRect/>
            </a:stretch>
          </a:blipFill>
        </p:spPr>
        <p:txBody>
          <a:bodyPr wrap="square" lIns="0" tIns="0" rIns="0" bIns="0" rtlCol="0"/>
          <a:lstStyle/>
          <a:p>
            <a:endParaRPr/>
          </a:p>
        </p:txBody>
      </p:sp>
      <p:sp>
        <p:nvSpPr>
          <p:cNvPr id="65538" name="Rectangle 5"/>
          <p:cNvSpPr>
            <a:spLocks noGrp="1" noChangeArrowheads="1"/>
          </p:cNvSpPr>
          <p:nvPr>
            <p:ph type="title"/>
          </p:nvPr>
        </p:nvSpPr>
        <p:spPr>
          <a:xfrm>
            <a:off x="609600" y="1219200"/>
            <a:ext cx="11582400" cy="1066800"/>
          </a:xfrm>
          <a:extLst/>
        </p:spPr>
        <p:txBody>
          <a:bodyPr>
            <a:normAutofit/>
          </a:bodyPr>
          <a:lstStyle/>
          <a:p>
            <a:pPr>
              <a:defRPr/>
            </a:pPr>
            <a:r>
              <a:rPr lang="tr-TR" sz="2400" b="1" spc="-5" dirty="0" err="1" smtClean="0">
                <a:solidFill>
                  <a:srgbClr val="0070C0"/>
                </a:solidFill>
                <a:cs typeface="Arial"/>
              </a:rPr>
              <a:t>Muscle</a:t>
            </a:r>
            <a:r>
              <a:rPr lang="tr-TR" sz="2400" b="1" spc="-5" dirty="0" smtClean="0">
                <a:solidFill>
                  <a:srgbClr val="0070C0"/>
                </a:solidFill>
                <a:cs typeface="Arial"/>
              </a:rPr>
              <a:t> /</a:t>
            </a:r>
            <a:r>
              <a:rPr lang="tr-TR" sz="2400" b="1" spc="-5" dirty="0" err="1" smtClean="0">
                <a:solidFill>
                  <a:srgbClr val="0070C0"/>
                </a:solidFill>
                <a:cs typeface="Arial"/>
              </a:rPr>
              <a:t>Fascia</a:t>
            </a:r>
            <a:r>
              <a:rPr lang="tr-TR" sz="2400" b="1" spc="-5" dirty="0" smtClean="0">
                <a:solidFill>
                  <a:srgbClr val="0070C0"/>
                </a:solidFill>
                <a:cs typeface="Arial"/>
              </a:rPr>
              <a:t> /</a:t>
            </a:r>
            <a:r>
              <a:rPr lang="tr-TR" sz="2400" b="1" spc="-5" dirty="0" err="1" smtClean="0">
                <a:solidFill>
                  <a:srgbClr val="0070C0"/>
                </a:solidFill>
                <a:cs typeface="Arial"/>
              </a:rPr>
              <a:t>Joints</a:t>
            </a:r>
            <a:endParaRPr lang="en-US" sz="2400" b="1" dirty="0" smtClean="0">
              <a:solidFill>
                <a:srgbClr val="0070C0"/>
              </a:solidFill>
              <a:cs typeface="Arial" charset="0"/>
            </a:endParaRPr>
          </a:p>
        </p:txBody>
      </p:sp>
      <p:sp>
        <p:nvSpPr>
          <p:cNvPr id="64515" name="Rectangle 6"/>
          <p:cNvSpPr>
            <a:spLocks noGrp="1" noChangeArrowheads="1"/>
          </p:cNvSpPr>
          <p:nvPr>
            <p:ph idx="4294967295"/>
          </p:nvPr>
        </p:nvSpPr>
        <p:spPr>
          <a:xfrm>
            <a:off x="609600" y="2590800"/>
            <a:ext cx="10566400" cy="4267200"/>
          </a:xfrm>
          <a:prstGeom prst="rect">
            <a:avLst/>
          </a:prstGeom>
        </p:spPr>
        <p:txBody>
          <a:bodyPr>
            <a:normAutofit/>
          </a:bodyPr>
          <a:lstStyle/>
          <a:p>
            <a:pPr lvl="2">
              <a:lnSpc>
                <a:spcPct val="150000"/>
              </a:lnSpc>
            </a:pPr>
            <a:r>
              <a:rPr lang="en-US" sz="2000" dirty="0" smtClean="0">
                <a:latin typeface="Arial" charset="0"/>
                <a:cs typeface="Arial" charset="0"/>
              </a:rPr>
              <a:t>Stiffness</a:t>
            </a:r>
          </a:p>
          <a:p>
            <a:pPr lvl="2">
              <a:lnSpc>
                <a:spcPct val="150000"/>
              </a:lnSpc>
            </a:pPr>
            <a:r>
              <a:rPr lang="en-US" sz="2000" dirty="0" smtClean="0">
                <a:latin typeface="Arial" charset="0"/>
                <a:cs typeface="Arial" charset="0"/>
              </a:rPr>
              <a:t>Contractures</a:t>
            </a:r>
          </a:p>
          <a:p>
            <a:pPr lvl="2">
              <a:lnSpc>
                <a:spcPct val="150000"/>
              </a:lnSpc>
            </a:pPr>
            <a:r>
              <a:rPr lang="en-US" sz="2000" dirty="0" smtClean="0">
                <a:latin typeface="Arial" charset="0"/>
                <a:cs typeface="Arial" charset="0"/>
              </a:rPr>
              <a:t>Joint pain</a:t>
            </a:r>
          </a:p>
          <a:p>
            <a:pPr lvl="2">
              <a:lnSpc>
                <a:spcPct val="150000"/>
              </a:lnSpc>
            </a:pPr>
            <a:r>
              <a:rPr lang="en-US" sz="2000" dirty="0" smtClean="0">
                <a:latin typeface="Arial" charset="0"/>
                <a:cs typeface="Arial" charset="0"/>
              </a:rPr>
              <a:t>Limited ROM</a:t>
            </a:r>
          </a:p>
          <a:p>
            <a:pPr lvl="2">
              <a:lnSpc>
                <a:spcPct val="150000"/>
              </a:lnSpc>
            </a:pPr>
            <a:r>
              <a:rPr lang="en-US" sz="2000" dirty="0" smtClean="0">
                <a:latin typeface="Arial" charset="0"/>
                <a:cs typeface="Arial" charset="0"/>
              </a:rPr>
              <a:t>Muscle cramps</a:t>
            </a:r>
          </a:p>
          <a:p>
            <a:pPr lvl="2">
              <a:lnSpc>
                <a:spcPct val="150000"/>
              </a:lnSpc>
            </a:pPr>
            <a:r>
              <a:rPr lang="en-US" sz="2000" dirty="0" smtClean="0">
                <a:latin typeface="Arial" charset="0"/>
                <a:cs typeface="Arial" charset="0"/>
              </a:rPr>
              <a:t>Carpal spasm</a:t>
            </a:r>
          </a:p>
          <a:p>
            <a:pPr lvl="2">
              <a:lnSpc>
                <a:spcPct val="150000"/>
              </a:lnSpc>
            </a:pPr>
            <a:r>
              <a:rPr lang="en-US" sz="2000" dirty="0" smtClean="0">
                <a:latin typeface="Arial" charset="0"/>
                <a:cs typeface="Arial" charset="0"/>
              </a:rPr>
              <a:t>Swelling</a:t>
            </a:r>
          </a:p>
          <a:p>
            <a:pPr lvl="2">
              <a:lnSpc>
                <a:spcPct val="150000"/>
              </a:lnSpc>
            </a:pPr>
            <a:r>
              <a:rPr lang="en-US" sz="2000" dirty="0" err="1" smtClean="0">
                <a:latin typeface="Arial" charset="0"/>
                <a:cs typeface="Arial" charset="0"/>
              </a:rPr>
              <a:t>Arthralgias</a:t>
            </a:r>
            <a:endParaRPr lang="en-US" sz="2000" dirty="0" smtClean="0">
              <a:latin typeface="Arial" charset="0"/>
              <a:cs typeface="Arial" charset="0"/>
            </a:endParaRPr>
          </a:p>
        </p:txBody>
      </p:sp>
      <p:sp>
        <p:nvSpPr>
          <p:cNvPr id="5" name="object 70"/>
          <p:cNvSpPr/>
          <p:nvPr/>
        </p:nvSpPr>
        <p:spPr>
          <a:xfrm>
            <a:off x="5283200" y="2819400"/>
            <a:ext cx="3352800" cy="1524000"/>
          </a:xfrm>
          <a:prstGeom prst="rect">
            <a:avLst/>
          </a:prstGeom>
          <a:blipFill>
            <a:blip r:embed="rId5" cstate="print"/>
            <a:stretch>
              <a:fillRect/>
            </a:stretch>
          </a:blipFill>
        </p:spPr>
        <p:txBody>
          <a:bodyPr wrap="square" lIns="0" tIns="0" rIns="0" bIns="0" rtlCol="0"/>
          <a:lstStyle/>
          <a:p>
            <a:endParaRPr/>
          </a:p>
        </p:txBody>
      </p:sp>
      <p:sp>
        <p:nvSpPr>
          <p:cNvPr id="7" name="6 Dikdörtgen"/>
          <p:cNvSpPr/>
          <p:nvPr/>
        </p:nvSpPr>
        <p:spPr>
          <a:xfrm>
            <a:off x="228600" y="457200"/>
            <a:ext cx="5747086"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Musculoskeletal</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8" name="7 Dikdörtgen"/>
          <p:cNvSpPr/>
          <p:nvPr/>
        </p:nvSpPr>
        <p:spPr>
          <a:xfrm>
            <a:off x="914400" y="1828800"/>
            <a:ext cx="10464800" cy="707886"/>
          </a:xfrm>
          <a:prstGeom prst="rect">
            <a:avLst/>
          </a:prstGeom>
        </p:spPr>
        <p:txBody>
          <a:bodyPr wrap="square">
            <a:spAutoFit/>
          </a:bodyPr>
          <a:lstStyle/>
          <a:p>
            <a:r>
              <a:rPr lang="en-US" sz="2000" dirty="0" smtClean="0">
                <a:latin typeface="Arial" charset="0"/>
                <a:cs typeface="Arial" charset="0"/>
              </a:rPr>
              <a:t>The severe damage done by </a:t>
            </a:r>
            <a:r>
              <a:rPr lang="en-US" sz="2000" dirty="0" err="1" smtClean="0">
                <a:latin typeface="Arial" charset="0"/>
                <a:cs typeface="Arial" charset="0"/>
              </a:rPr>
              <a:t>sclerodermatous</a:t>
            </a:r>
            <a:r>
              <a:rPr lang="en-US" sz="2000" dirty="0" smtClean="0">
                <a:latin typeface="Arial" charset="0"/>
                <a:cs typeface="Arial" charset="0"/>
              </a:rPr>
              <a:t> skin cGVHD can cause significant musculoskeletal</a:t>
            </a:r>
            <a:r>
              <a:rPr lang="tr-TR" sz="2000" dirty="0" smtClean="0">
                <a:latin typeface="Arial" charset="0"/>
                <a:cs typeface="Arial" charset="0"/>
              </a:rPr>
              <a:t> </a:t>
            </a:r>
            <a:r>
              <a:rPr lang="en-US" sz="2000" dirty="0" smtClean="0">
                <a:latin typeface="Arial" charset="0"/>
                <a:cs typeface="Arial" charset="0"/>
              </a:rPr>
              <a:t>involvement </a:t>
            </a: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7"/>
          <p:cNvSpPr>
            <a:spLocks noGrp="1" noChangeArrowheads="1"/>
          </p:cNvSpPr>
          <p:nvPr>
            <p:ph idx="4294967295"/>
          </p:nvPr>
        </p:nvSpPr>
        <p:spPr>
          <a:xfrm>
            <a:off x="609600" y="1447800"/>
            <a:ext cx="11277600" cy="5410200"/>
          </a:xfrm>
          <a:prstGeom prst="rect">
            <a:avLst/>
          </a:prstGeom>
        </p:spPr>
        <p:txBody>
          <a:bodyPr>
            <a:normAutofit/>
          </a:bodyPr>
          <a:lstStyle/>
          <a:p>
            <a:pPr eaLnBrk="1" hangingPunct="1"/>
            <a:r>
              <a:rPr lang="en-US" b="1" dirty="0" smtClean="0">
                <a:solidFill>
                  <a:schemeClr val="accent3">
                    <a:lumMod val="50000"/>
                  </a:schemeClr>
                </a:solidFill>
                <a:latin typeface="+mj-lt"/>
                <a:cs typeface="Arial" charset="0"/>
              </a:rPr>
              <a:t>Fasciitis</a:t>
            </a:r>
          </a:p>
          <a:p>
            <a:pPr lvl="1" eaLnBrk="1" hangingPunct="1">
              <a:lnSpc>
                <a:spcPct val="140000"/>
              </a:lnSpc>
            </a:pPr>
            <a:r>
              <a:rPr lang="en-US" sz="1800" dirty="0" smtClean="0">
                <a:latin typeface="+mj-lt"/>
                <a:cs typeface="Arial" charset="0"/>
              </a:rPr>
              <a:t>Diagnostic sign of cGVHD</a:t>
            </a:r>
          </a:p>
          <a:p>
            <a:pPr lvl="1" eaLnBrk="1" hangingPunct="1">
              <a:lnSpc>
                <a:spcPct val="140000"/>
              </a:lnSpc>
            </a:pPr>
            <a:r>
              <a:rPr lang="en-US" sz="1800" dirty="0" smtClean="0">
                <a:latin typeface="+mj-lt"/>
                <a:cs typeface="Arial" charset="0"/>
              </a:rPr>
              <a:t>Skin swelling: skin taut, bound down, and irregularly thickened, with small depressed areas (orange peel)</a:t>
            </a:r>
          </a:p>
          <a:p>
            <a:pPr lvl="1" eaLnBrk="1" hangingPunct="1">
              <a:lnSpc>
                <a:spcPct val="140000"/>
              </a:lnSpc>
            </a:pPr>
            <a:r>
              <a:rPr lang="en-US" sz="1800" dirty="0" smtClean="0">
                <a:latin typeface="+mj-lt"/>
                <a:cs typeface="Arial" charset="0"/>
              </a:rPr>
              <a:t>Contractures, joint stiffness</a:t>
            </a:r>
          </a:p>
          <a:p>
            <a:pPr lvl="1" eaLnBrk="1" hangingPunct="1">
              <a:lnSpc>
                <a:spcPct val="140000"/>
              </a:lnSpc>
            </a:pPr>
            <a:r>
              <a:rPr lang="en-US" sz="1800" dirty="0" smtClean="0">
                <a:latin typeface="+mj-lt"/>
                <a:cs typeface="Arial" charset="0"/>
              </a:rPr>
              <a:t>Pathology: lymphocytic infiltrates, increase of collagen fibers</a:t>
            </a:r>
          </a:p>
        </p:txBody>
      </p:sp>
      <p:pic>
        <p:nvPicPr>
          <p:cNvPr id="63492" name="Picture 4" descr="Elabed Besanne 07 14 04 007"/>
          <p:cNvPicPr>
            <a:picLocks noChangeAspect="1" noChangeArrowheads="1"/>
          </p:cNvPicPr>
          <p:nvPr/>
        </p:nvPicPr>
        <p:blipFill>
          <a:blip r:embed="rId3" cstate="print"/>
          <a:srcRect/>
          <a:stretch>
            <a:fillRect/>
          </a:stretch>
        </p:blipFill>
        <p:spPr bwMode="auto">
          <a:xfrm>
            <a:off x="304800" y="4248665"/>
            <a:ext cx="3454400" cy="2380735"/>
          </a:xfrm>
          <a:prstGeom prst="roundRect">
            <a:avLst/>
          </a:prstGeom>
          <a:ln w="57150">
            <a:noFill/>
          </a:ln>
          <a:effectLst>
            <a:outerShdw blurRad="50800" dist="38100" dir="2700000" algn="tl" rotWithShape="0">
              <a:prstClr val="black">
                <a:alpha val="40000"/>
              </a:prstClr>
            </a:outerShdw>
          </a:effectLst>
        </p:spPr>
      </p:pic>
      <p:sp>
        <p:nvSpPr>
          <p:cNvPr id="6" name="5 Dikdörtgen"/>
          <p:cNvSpPr/>
          <p:nvPr/>
        </p:nvSpPr>
        <p:spPr>
          <a:xfrm>
            <a:off x="0" y="914400"/>
            <a:ext cx="5205207" cy="523220"/>
          </a:xfrm>
          <a:prstGeom prst="rect">
            <a:avLst/>
          </a:prstGeom>
        </p:spPr>
        <p:txBody>
          <a:bodyPr wrap="none">
            <a:spAutoFit/>
          </a:bodyPr>
          <a:lstStyle/>
          <a:p>
            <a:pPr marL="261620">
              <a:spcBef>
                <a:spcPct val="0"/>
              </a:spcBef>
              <a:defRPr/>
            </a:pPr>
            <a:r>
              <a:rPr lang="en-US" sz="2800" b="1" dirty="0" smtClean="0">
                <a:solidFill>
                  <a:srgbClr val="FF0000"/>
                </a:solidFill>
                <a:latin typeface="+mj-lt"/>
                <a:cs typeface="Arial" charset="0"/>
              </a:rPr>
              <a:t>Musculoskeletal</a:t>
            </a:r>
            <a:r>
              <a:rPr lang="tr-TR" sz="2800" b="1" spc="-100" dirty="0" smtClean="0">
                <a:solidFill>
                  <a:srgbClr val="FF0000"/>
                </a:solidFill>
                <a:latin typeface="+mj-lt"/>
              </a:rPr>
              <a:t> </a:t>
            </a:r>
            <a:r>
              <a:rPr lang="tr-TR" sz="2800" b="1" spc="-5" dirty="0" smtClean="0">
                <a:solidFill>
                  <a:srgbClr val="FF0000"/>
                </a:solidFill>
                <a:latin typeface="+mj-lt"/>
              </a:rPr>
              <a:t>Involvement  &amp;</a:t>
            </a:r>
            <a:endParaRPr lang="tr-TR" sz="2800" b="1" spc="-5" dirty="0" smtClean="0">
              <a:latin typeface="+mj-lt"/>
              <a:cs typeface="Arial"/>
            </a:endParaRPr>
          </a:p>
        </p:txBody>
      </p:sp>
      <p:sp>
        <p:nvSpPr>
          <p:cNvPr id="7" name="Rectangle 7"/>
          <p:cNvSpPr txBox="1">
            <a:spLocks noChangeArrowheads="1"/>
          </p:cNvSpPr>
          <p:nvPr/>
        </p:nvSpPr>
        <p:spPr>
          <a:xfrm>
            <a:off x="3759200" y="3886200"/>
            <a:ext cx="8432800" cy="2971800"/>
          </a:xfrm>
          <a:prstGeom prst="rect">
            <a:avLst/>
          </a:prstGeom>
        </p:spPr>
        <p:txBody>
          <a:bodyPr vert="horz">
            <a:normAutofit lnSpcReduction="10000"/>
          </a:bodyPr>
          <a:lstStyle/>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3000" b="1" i="0" u="none" strike="noStrike" kern="1200" cap="none" spc="0" normalizeH="0" baseline="0" noProof="0" dirty="0" err="1" smtClean="0">
                <a:ln>
                  <a:noFill/>
                </a:ln>
                <a:solidFill>
                  <a:schemeClr val="accent3">
                    <a:lumMod val="50000"/>
                  </a:schemeClr>
                </a:solidFill>
                <a:effectLst/>
                <a:uLnTx/>
                <a:uFillTx/>
                <a:latin typeface="+mj-lt"/>
                <a:ea typeface="+mn-ea"/>
                <a:cs typeface="Arial" charset="0"/>
              </a:rPr>
              <a:t>Myositis</a:t>
            </a:r>
            <a:endParaRPr kumimoji="0" lang="en-US" sz="3000" b="1" i="0" u="none" strike="noStrike" kern="1200" cap="none" spc="0" normalizeH="0" baseline="0" noProof="0" dirty="0" smtClean="0">
              <a:ln>
                <a:noFill/>
              </a:ln>
              <a:solidFill>
                <a:schemeClr val="accent3">
                  <a:lumMod val="50000"/>
                </a:schemeClr>
              </a:solidFill>
              <a:effectLst/>
              <a:uLnTx/>
              <a:uFillTx/>
              <a:latin typeface="+mj-lt"/>
              <a:ea typeface="+mn-ea"/>
              <a:cs typeface="Arial" charset="0"/>
            </a:endParaRP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Distinctive sign of cGVHD</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Moderate to severe proximal muscle weakness, </a:t>
            </a:r>
            <a:r>
              <a:rPr kumimoji="0" lang="en-US" b="0" i="0" u="none" strike="noStrike" kern="1200" cap="none" spc="0" normalizeH="0" baseline="0" noProof="0" dirty="0" err="1" smtClean="0">
                <a:ln>
                  <a:noFill/>
                </a:ln>
                <a:solidFill>
                  <a:schemeClr val="accent2"/>
                </a:solidFill>
                <a:effectLst/>
                <a:uLnTx/>
                <a:uFillTx/>
                <a:latin typeface="+mj-lt"/>
                <a:ea typeface="+mn-ea"/>
                <a:cs typeface="Arial" charset="0"/>
              </a:rPr>
              <a:t>myalgia</a:t>
            </a: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 fever, contracture, and skin </a:t>
            </a:r>
            <a:r>
              <a:rPr kumimoji="0" lang="en-US" b="0" i="0" u="none" strike="noStrike" kern="1200" cap="none" spc="0" normalizeH="0" baseline="0" noProof="0" dirty="0" err="1" smtClean="0">
                <a:ln>
                  <a:noFill/>
                </a:ln>
                <a:solidFill>
                  <a:schemeClr val="accent2"/>
                </a:solidFill>
                <a:effectLst/>
                <a:uLnTx/>
                <a:uFillTx/>
                <a:latin typeface="+mj-lt"/>
                <a:ea typeface="+mn-ea"/>
                <a:cs typeface="Arial" charset="0"/>
              </a:rPr>
              <a:t>induration</a:t>
            </a:r>
            <a:endParaRPr kumimoji="0" lang="en-US" b="0" i="0" u="none" strike="noStrike" kern="1200" cap="none" spc="0" normalizeH="0" baseline="0" noProof="0" dirty="0" smtClean="0">
              <a:ln>
                <a:noFill/>
              </a:ln>
              <a:solidFill>
                <a:schemeClr val="accent2"/>
              </a:solidFill>
              <a:effectLst/>
              <a:uLnTx/>
              <a:uFillTx/>
              <a:latin typeface="+mj-lt"/>
              <a:ea typeface="+mn-ea"/>
              <a:cs typeface="Arial" charset="0"/>
            </a:endParaRP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Elevated creatinine </a:t>
            </a:r>
            <a:r>
              <a:rPr kumimoji="0" lang="en-US" b="0" i="0" u="none" strike="noStrike" kern="1200" cap="none" spc="0" normalizeH="0" baseline="0" noProof="0" dirty="0" err="1" smtClean="0">
                <a:ln>
                  <a:noFill/>
                </a:ln>
                <a:solidFill>
                  <a:schemeClr val="accent2"/>
                </a:solidFill>
                <a:effectLst/>
                <a:uLnTx/>
                <a:uFillTx/>
                <a:latin typeface="+mj-lt"/>
                <a:ea typeface="+mn-ea"/>
                <a:cs typeface="Arial" charset="0"/>
              </a:rPr>
              <a:t>phosphokinase</a:t>
            </a: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 and </a:t>
            </a:r>
            <a:r>
              <a:rPr kumimoji="0" lang="en-US" b="0" i="0" u="none" strike="noStrike" kern="1200" cap="none" spc="0" normalizeH="0" baseline="0" noProof="0" dirty="0" err="1" smtClean="0">
                <a:ln>
                  <a:noFill/>
                </a:ln>
                <a:solidFill>
                  <a:schemeClr val="accent2"/>
                </a:solidFill>
                <a:effectLst/>
                <a:uLnTx/>
                <a:uFillTx/>
                <a:latin typeface="+mj-lt"/>
                <a:ea typeface="+mn-ea"/>
                <a:cs typeface="Arial" charset="0"/>
              </a:rPr>
              <a:t>aldolase</a:t>
            </a: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 enzyme</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b="0" i="0" u="none" strike="noStrike" kern="1200" cap="none" spc="0" normalizeH="0" baseline="0" noProof="0" dirty="0" smtClean="0">
                <a:ln>
                  <a:noFill/>
                </a:ln>
                <a:solidFill>
                  <a:schemeClr val="accent2"/>
                </a:solidFill>
                <a:effectLst/>
                <a:uLnTx/>
                <a:uFillTx/>
                <a:latin typeface="+mj-lt"/>
                <a:ea typeface="+mn-ea"/>
                <a:cs typeface="Arial" charset="0"/>
              </a:rPr>
              <a:t>Pathology: degeneration, necrosis, and regeneration of muscle fibers</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endParaRPr kumimoji="0" lang="en-US" b="0" i="0" u="none" strike="noStrike" kern="1200" cap="none" spc="0" normalizeH="0" baseline="0" noProof="0" dirty="0" smtClean="0">
              <a:ln>
                <a:noFill/>
              </a:ln>
              <a:solidFill>
                <a:schemeClr val="tx1"/>
              </a:solidFill>
              <a:effectLst/>
              <a:uLnTx/>
              <a:uFillTx/>
              <a:latin typeface="+mj-lt"/>
              <a:ea typeface="+mn-ea"/>
              <a:cs typeface="Arial" charset="0"/>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49" name="Picture 1"/>
          <p:cNvPicPr>
            <a:picLocks noChangeAspect="1" noChangeArrowheads="1"/>
          </p:cNvPicPr>
          <p:nvPr/>
        </p:nvPicPr>
        <p:blipFill>
          <a:blip r:embed="rId2" cstate="print"/>
          <a:srcRect/>
          <a:stretch>
            <a:fillRect/>
          </a:stretch>
        </p:blipFill>
        <p:spPr bwMode="auto">
          <a:xfrm>
            <a:off x="3536951" y="2133600"/>
            <a:ext cx="5118100" cy="3443288"/>
          </a:xfrm>
          <a:prstGeom prst="rect">
            <a:avLst/>
          </a:prstGeom>
          <a:noFill/>
          <a:ln w="9525">
            <a:noFill/>
            <a:miter lim="800000"/>
            <a:headEnd/>
            <a:tailEnd/>
          </a:ln>
        </p:spPr>
      </p:pic>
      <p:pic>
        <p:nvPicPr>
          <p:cNvPr id="181250" name="Picture 2"/>
          <p:cNvPicPr>
            <a:picLocks noChangeAspect="1" noChangeArrowheads="1"/>
          </p:cNvPicPr>
          <p:nvPr/>
        </p:nvPicPr>
        <p:blipFill>
          <a:blip r:embed="rId3" cstate="print"/>
          <a:srcRect/>
          <a:stretch>
            <a:fillRect/>
          </a:stretch>
        </p:blipFill>
        <p:spPr bwMode="auto">
          <a:xfrm>
            <a:off x="2946400" y="5638801"/>
            <a:ext cx="6858000" cy="638175"/>
          </a:xfrm>
          <a:prstGeom prst="rect">
            <a:avLst/>
          </a:prstGeom>
          <a:noFill/>
          <a:ln w="9525">
            <a:noFill/>
            <a:miter lim="800000"/>
            <a:headEnd/>
            <a:tailEnd/>
          </a:ln>
        </p:spPr>
      </p:pic>
      <p:sp>
        <p:nvSpPr>
          <p:cNvPr id="5" name="4 Dikdörtgen"/>
          <p:cNvSpPr/>
          <p:nvPr/>
        </p:nvSpPr>
        <p:spPr>
          <a:xfrm>
            <a:off x="0" y="914400"/>
            <a:ext cx="5205207" cy="523220"/>
          </a:xfrm>
          <a:prstGeom prst="rect">
            <a:avLst/>
          </a:prstGeom>
        </p:spPr>
        <p:txBody>
          <a:bodyPr wrap="none">
            <a:spAutoFit/>
          </a:bodyPr>
          <a:lstStyle/>
          <a:p>
            <a:pPr marL="261620">
              <a:spcBef>
                <a:spcPct val="0"/>
              </a:spcBef>
              <a:defRPr/>
            </a:pPr>
            <a:r>
              <a:rPr lang="en-US" sz="2800" b="1" dirty="0" smtClean="0">
                <a:solidFill>
                  <a:srgbClr val="FF0000"/>
                </a:solidFill>
                <a:latin typeface="+mj-lt"/>
                <a:cs typeface="Arial" charset="0"/>
              </a:rPr>
              <a:t>Musculoskeletal</a:t>
            </a:r>
            <a:r>
              <a:rPr lang="tr-TR" sz="2800" b="1" spc="-100" dirty="0" smtClean="0">
                <a:solidFill>
                  <a:srgbClr val="FF0000"/>
                </a:solidFill>
                <a:latin typeface="+mj-lt"/>
              </a:rPr>
              <a:t> </a:t>
            </a:r>
            <a:r>
              <a:rPr lang="tr-TR" sz="2800" b="1" spc="-5" dirty="0" smtClean="0">
                <a:solidFill>
                  <a:srgbClr val="FF0000"/>
                </a:solidFill>
                <a:latin typeface="+mj-lt"/>
              </a:rPr>
              <a:t>Involvement  &amp;</a:t>
            </a:r>
            <a:endParaRPr lang="tr-TR" sz="2800" b="1" spc="-5" dirty="0" smtClean="0">
              <a:latin typeface="+mj-lt"/>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4" descr="CS Hands 2 9-16-04"/>
          <p:cNvPicPr>
            <a:picLocks noChangeAspect="1" noChangeArrowheads="1"/>
          </p:cNvPicPr>
          <p:nvPr/>
        </p:nvPicPr>
        <p:blipFill>
          <a:blip r:embed="rId3" cstate="print"/>
          <a:srcRect l="1639" b="10497"/>
          <a:stretch>
            <a:fillRect/>
          </a:stretch>
        </p:blipFill>
        <p:spPr bwMode="auto">
          <a:xfrm>
            <a:off x="7518400" y="2667001"/>
            <a:ext cx="3657600" cy="1870075"/>
          </a:xfrm>
          <a:prstGeom prst="roundRect">
            <a:avLst/>
          </a:prstGeom>
          <a:ln w="57150">
            <a:noFill/>
          </a:ln>
          <a:effectLst>
            <a:outerShdw blurRad="50800" dist="38100" dir="2700000" algn="tl" rotWithShape="0">
              <a:prstClr val="black">
                <a:alpha val="40000"/>
              </a:prstClr>
            </a:outerShdw>
          </a:effectLst>
        </p:spPr>
      </p:pic>
      <p:pic>
        <p:nvPicPr>
          <p:cNvPr id="4100" name="Picture 7" descr="CS Hands 4 9-16-04"/>
          <p:cNvPicPr>
            <a:picLocks noChangeAspect="1" noChangeArrowheads="1"/>
          </p:cNvPicPr>
          <p:nvPr/>
        </p:nvPicPr>
        <p:blipFill>
          <a:blip r:embed="rId4" cstate="print"/>
          <a:srcRect l="17177" t="13695" r="21927" b="25060"/>
          <a:stretch>
            <a:fillRect/>
          </a:stretch>
        </p:blipFill>
        <p:spPr bwMode="auto">
          <a:xfrm>
            <a:off x="1524001" y="2514601"/>
            <a:ext cx="4061884" cy="1920875"/>
          </a:xfrm>
          <a:prstGeom prst="roundRect">
            <a:avLst/>
          </a:prstGeom>
          <a:ln w="57150">
            <a:noFill/>
          </a:ln>
          <a:effectLst>
            <a:outerShdw blurRad="50800" dist="38100" dir="2700000" algn="tl" rotWithShape="0">
              <a:prstClr val="black">
                <a:alpha val="40000"/>
              </a:prstClr>
            </a:outerShdw>
          </a:effectLst>
        </p:spPr>
      </p:pic>
      <p:sp>
        <p:nvSpPr>
          <p:cNvPr id="65540" name="Text Box 8"/>
          <p:cNvSpPr txBox="1">
            <a:spLocks noChangeArrowheads="1"/>
          </p:cNvSpPr>
          <p:nvPr/>
        </p:nvSpPr>
        <p:spPr bwMode="auto">
          <a:xfrm>
            <a:off x="8005234" y="4679951"/>
            <a:ext cx="184731" cy="369332"/>
          </a:xfrm>
          <a:prstGeom prst="rect">
            <a:avLst/>
          </a:prstGeom>
          <a:noFill/>
          <a:ln w="9525">
            <a:noFill/>
            <a:miter lim="800000"/>
            <a:headEnd/>
            <a:tailEnd/>
          </a:ln>
        </p:spPr>
        <p:txBody>
          <a:bodyPr wrap="none">
            <a:spAutoFit/>
          </a:bodyPr>
          <a:lstStyle/>
          <a:p>
            <a:pPr eaLnBrk="0" hangingPunct="0"/>
            <a:endParaRPr lang="tr-TR">
              <a:latin typeface="Tahoma" pitchFamily="34" charset="0"/>
            </a:endParaRPr>
          </a:p>
        </p:txBody>
      </p:sp>
      <p:pic>
        <p:nvPicPr>
          <p:cNvPr id="7" name="Picture 6" descr="Picture1.jpg"/>
          <p:cNvPicPr>
            <a:picLocks noChangeAspect="1"/>
          </p:cNvPicPr>
          <p:nvPr/>
        </p:nvPicPr>
        <p:blipFill>
          <a:blip r:embed="rId5" cstate="print"/>
          <a:stretch>
            <a:fillRect/>
          </a:stretch>
        </p:blipFill>
        <p:spPr>
          <a:xfrm>
            <a:off x="4470400" y="4648201"/>
            <a:ext cx="3674533" cy="2011363"/>
          </a:xfrm>
          <a:prstGeom prst="roundRect">
            <a:avLst/>
          </a:prstGeom>
          <a:ln w="57150">
            <a:noFill/>
          </a:ln>
          <a:effectLst>
            <a:outerShdw blurRad="50800" dist="38100" dir="2700000" algn="tl" rotWithShape="0">
              <a:prstClr val="black">
                <a:alpha val="40000"/>
              </a:prstClr>
            </a:outerShdw>
          </a:effectLst>
        </p:spPr>
      </p:pic>
      <p:sp>
        <p:nvSpPr>
          <p:cNvPr id="8" name="Rectangle 5"/>
          <p:cNvSpPr txBox="1">
            <a:spLocks noChangeArrowheads="1"/>
          </p:cNvSpPr>
          <p:nvPr/>
        </p:nvSpPr>
        <p:spPr>
          <a:xfrm>
            <a:off x="1016000" y="1447800"/>
            <a:ext cx="11582400" cy="1066800"/>
          </a:xfrm>
          <a:prstGeom prst="rect">
            <a:avLst/>
          </a:prstGeom>
          <a:extLst/>
        </p:spPr>
        <p:txBody>
          <a:bodyPr vert="horz" anchor="ctr">
            <a:normAutofit/>
          </a:bodyPr>
          <a:lstStyle/>
          <a:p>
            <a:pPr lvl="0">
              <a:spcBef>
                <a:spcPct val="0"/>
              </a:spcBef>
              <a:defRPr/>
            </a:pPr>
            <a:r>
              <a:rPr kumimoji="0" lang="tr-TR" sz="2800" b="1" i="0" u="none" strike="noStrike" kern="1200" cap="none" spc="-5" normalizeH="0" baseline="0" noProof="0" dirty="0" err="1" smtClean="0">
                <a:ln>
                  <a:noFill/>
                </a:ln>
                <a:solidFill>
                  <a:srgbClr val="0070C0"/>
                </a:solidFill>
                <a:effectLst/>
                <a:uLnTx/>
                <a:uFillTx/>
                <a:latin typeface="+mj-lt"/>
                <a:ea typeface="+mj-ea"/>
                <a:cs typeface="Arial"/>
              </a:rPr>
              <a:t>Joints</a:t>
            </a:r>
            <a:r>
              <a:rPr kumimoji="0" lang="tr-TR" sz="2800" b="1" i="0" u="none" strike="noStrike" kern="1200" cap="none" spc="-5" normalizeH="0" baseline="0" noProof="0" dirty="0" smtClean="0">
                <a:ln>
                  <a:noFill/>
                </a:ln>
                <a:solidFill>
                  <a:srgbClr val="0070C0"/>
                </a:solidFill>
                <a:effectLst/>
                <a:uLnTx/>
                <a:uFillTx/>
                <a:latin typeface="+mj-lt"/>
                <a:ea typeface="+mj-ea"/>
                <a:cs typeface="Arial"/>
              </a:rPr>
              <a:t> </a:t>
            </a:r>
            <a:r>
              <a:rPr lang="en-US" sz="2800" b="1" dirty="0" smtClean="0">
                <a:solidFill>
                  <a:srgbClr val="0070C0"/>
                </a:solidFill>
                <a:latin typeface="+mj-lt"/>
                <a:cs typeface="Arial" charset="0"/>
              </a:rPr>
              <a:t>Contractures </a:t>
            </a:r>
            <a:endParaRPr kumimoji="0" lang="en-US" sz="2800" b="1" i="0" u="none" strike="noStrike" kern="1200" cap="none" spc="0" normalizeH="0" baseline="0" noProof="0" dirty="0" smtClean="0">
              <a:ln>
                <a:noFill/>
              </a:ln>
              <a:solidFill>
                <a:srgbClr val="0070C0"/>
              </a:solidFill>
              <a:effectLst/>
              <a:uLnTx/>
              <a:uFillTx/>
              <a:latin typeface="+mj-lt"/>
              <a:ea typeface="+mj-ea"/>
              <a:cs typeface="Arial" charset="0"/>
            </a:endParaRPr>
          </a:p>
        </p:txBody>
      </p:sp>
      <p:sp>
        <p:nvSpPr>
          <p:cNvPr id="10" name="9 Dikdörtgen"/>
          <p:cNvSpPr/>
          <p:nvPr/>
        </p:nvSpPr>
        <p:spPr>
          <a:xfrm>
            <a:off x="203201" y="914401"/>
            <a:ext cx="5747086" cy="584775"/>
          </a:xfrm>
          <a:prstGeom prst="rect">
            <a:avLst/>
          </a:prstGeom>
        </p:spPr>
        <p:txBody>
          <a:bodyPr wrap="none">
            <a:spAutoFit/>
          </a:bodyPr>
          <a:lstStyle/>
          <a:p>
            <a:pPr marL="261620">
              <a:spcBef>
                <a:spcPct val="0"/>
              </a:spcBef>
              <a:defRPr/>
            </a:pPr>
            <a:r>
              <a:rPr lang="en-US" sz="3200" dirty="0" smtClean="0">
                <a:solidFill>
                  <a:srgbClr val="FF0000"/>
                </a:solidFill>
                <a:latin typeface="+mj-lt"/>
                <a:cs typeface="Arial" charset="0"/>
              </a:rPr>
              <a:t>Musculoskeletal</a:t>
            </a:r>
            <a:r>
              <a:rPr lang="tr-TR" sz="3200" spc="-100" dirty="0" smtClean="0">
                <a:solidFill>
                  <a:srgbClr val="FF0000"/>
                </a:solidFill>
                <a:latin typeface="+mj-lt"/>
              </a:rPr>
              <a:t> </a:t>
            </a:r>
            <a:r>
              <a:rPr lang="tr-TR" sz="3200" spc="-5" dirty="0" smtClean="0">
                <a:solidFill>
                  <a:srgbClr val="FF0000"/>
                </a:solidFill>
                <a:latin typeface="+mj-lt"/>
              </a:rPr>
              <a:t>Involvement  &amp;</a:t>
            </a:r>
            <a:endParaRPr lang="tr-TR" sz="3200" spc="-5" dirty="0" smtClean="0">
              <a:latin typeface="+mj-lt"/>
              <a:cs typeface="Arial"/>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812800" y="1905001"/>
            <a:ext cx="11582400" cy="3323987"/>
          </a:xfrm>
          <a:prstGeom prst="rect">
            <a:avLst/>
          </a:prstGeom>
        </p:spPr>
        <p:txBody>
          <a:bodyPr vert="horz" wrap="square" lIns="0" tIns="0" rIns="0" bIns="0" rtlCol="0">
            <a:spAutoFit/>
          </a:bodyPr>
          <a:lstStyle/>
          <a:p>
            <a:pPr>
              <a:lnSpc>
                <a:spcPct val="150000"/>
              </a:lnSpc>
            </a:pPr>
            <a:endParaRPr lang="en-US" dirty="0" smtClean="0">
              <a:latin typeface="+mj-lt"/>
            </a:endParaRPr>
          </a:p>
          <a:p>
            <a:pPr>
              <a:lnSpc>
                <a:spcPct val="150000"/>
              </a:lnSpc>
            </a:pPr>
            <a:r>
              <a:rPr lang="en-US" dirty="0" smtClean="0">
                <a:latin typeface="+mj-lt"/>
              </a:rPr>
              <a:t>Multiple different regimens</a:t>
            </a:r>
            <a:r>
              <a:rPr lang="tr-TR" dirty="0" smtClean="0">
                <a:latin typeface="+mj-lt"/>
              </a:rPr>
              <a:t>, </a:t>
            </a:r>
            <a:r>
              <a:rPr lang="en-US" dirty="0" err="1" smtClean="0">
                <a:latin typeface="+mj-lt"/>
              </a:rPr>
              <a:t>eg</a:t>
            </a:r>
            <a:r>
              <a:rPr lang="en-US" dirty="0" smtClean="0">
                <a:latin typeface="+mj-lt"/>
              </a:rPr>
              <a:t> </a:t>
            </a:r>
            <a:endParaRPr lang="tr-TR" dirty="0" smtClean="0">
              <a:latin typeface="+mj-lt"/>
            </a:endParaRPr>
          </a:p>
          <a:p>
            <a:pPr>
              <a:lnSpc>
                <a:spcPct val="200000"/>
              </a:lnSpc>
              <a:buClr>
                <a:schemeClr val="accent6">
                  <a:lumMod val="75000"/>
                </a:schemeClr>
              </a:buClr>
              <a:buSzPct val="127000"/>
              <a:buFont typeface="Wingdings" pitchFamily="2" charset="2"/>
              <a:buChar char="q"/>
            </a:pPr>
            <a:r>
              <a:rPr lang="tr-TR" dirty="0" smtClean="0">
                <a:solidFill>
                  <a:srgbClr val="FF0000"/>
                </a:solidFill>
                <a:latin typeface="+mj-lt"/>
              </a:rPr>
              <a:t>  G</a:t>
            </a:r>
            <a:r>
              <a:rPr lang="en-US" dirty="0" err="1" smtClean="0">
                <a:solidFill>
                  <a:srgbClr val="FF0000"/>
                </a:solidFill>
                <a:latin typeface="+mj-lt"/>
              </a:rPr>
              <a:t>lucocorticoids</a:t>
            </a:r>
            <a:r>
              <a:rPr lang="en-US" dirty="0" smtClean="0">
                <a:solidFill>
                  <a:srgbClr val="FF0000"/>
                </a:solidFill>
                <a:latin typeface="+mj-lt"/>
              </a:rPr>
              <a:t>, </a:t>
            </a:r>
            <a:r>
              <a:rPr lang="tr-TR" dirty="0" smtClean="0">
                <a:solidFill>
                  <a:srgbClr val="FF0000"/>
                </a:solidFill>
                <a:latin typeface="+mj-lt"/>
              </a:rPr>
              <a:t> </a:t>
            </a:r>
          </a:p>
          <a:p>
            <a:pPr>
              <a:lnSpc>
                <a:spcPct val="200000"/>
              </a:lnSpc>
              <a:buClr>
                <a:schemeClr val="accent6">
                  <a:lumMod val="75000"/>
                </a:schemeClr>
              </a:buClr>
              <a:buSzPct val="127000"/>
              <a:buFont typeface="Wingdings" pitchFamily="2" charset="2"/>
              <a:buChar char="q"/>
            </a:pPr>
            <a:r>
              <a:rPr lang="tr-TR" dirty="0" smtClean="0">
                <a:solidFill>
                  <a:srgbClr val="FF0000"/>
                </a:solidFill>
                <a:latin typeface="+mj-lt"/>
              </a:rPr>
              <a:t>  </a:t>
            </a:r>
            <a:r>
              <a:rPr lang="tr-TR" dirty="0" err="1" smtClean="0">
                <a:solidFill>
                  <a:srgbClr val="FF0000"/>
                </a:solidFill>
                <a:latin typeface="+mj-lt"/>
              </a:rPr>
              <a:t>Cyclosporine</a:t>
            </a:r>
            <a:r>
              <a:rPr lang="tr-TR" dirty="0" smtClean="0">
                <a:solidFill>
                  <a:srgbClr val="FF0000"/>
                </a:solidFill>
                <a:latin typeface="+mj-lt"/>
              </a:rPr>
              <a:t>, IV.</a:t>
            </a:r>
          </a:p>
          <a:p>
            <a:pPr>
              <a:lnSpc>
                <a:spcPct val="200000"/>
              </a:lnSpc>
              <a:buClr>
                <a:schemeClr val="accent6">
                  <a:lumMod val="75000"/>
                </a:schemeClr>
              </a:buClr>
              <a:buSzPct val="127000"/>
              <a:buFont typeface="Wingdings" pitchFamily="2" charset="2"/>
              <a:buChar char="q"/>
            </a:pPr>
            <a:r>
              <a:rPr lang="tr-TR" dirty="0" smtClean="0">
                <a:solidFill>
                  <a:srgbClr val="FF0000"/>
                </a:solidFill>
                <a:latin typeface="+mj-lt"/>
              </a:rPr>
              <a:t>  Immune </a:t>
            </a:r>
            <a:r>
              <a:rPr lang="tr-TR" dirty="0" err="1" smtClean="0">
                <a:solidFill>
                  <a:srgbClr val="FF0000"/>
                </a:solidFill>
                <a:latin typeface="+mj-lt"/>
              </a:rPr>
              <a:t>Globulin</a:t>
            </a:r>
            <a:endParaRPr lang="tr-TR" dirty="0" smtClean="0">
              <a:solidFill>
                <a:srgbClr val="FF0000"/>
              </a:solidFill>
              <a:latin typeface="+mj-lt"/>
            </a:endParaRPr>
          </a:p>
          <a:p>
            <a:pPr>
              <a:lnSpc>
                <a:spcPct val="150000"/>
              </a:lnSpc>
            </a:pPr>
            <a:r>
              <a:rPr lang="en-US" dirty="0" smtClean="0">
                <a:latin typeface="+mj-lt"/>
              </a:rPr>
              <a:t>have been used in an attempt to prevent the development of chronic GVHD; </a:t>
            </a:r>
            <a:endParaRPr lang="tr-TR" dirty="0" smtClean="0">
              <a:latin typeface="+mj-lt"/>
            </a:endParaRPr>
          </a:p>
          <a:p>
            <a:pPr>
              <a:lnSpc>
                <a:spcPct val="150000"/>
              </a:lnSpc>
            </a:pPr>
            <a:r>
              <a:rPr lang="en-US" dirty="0" smtClean="0">
                <a:latin typeface="+mj-lt"/>
              </a:rPr>
              <a:t>most have been ineffective . </a:t>
            </a:r>
            <a:endParaRPr lang="tr-TR" dirty="0" smtClean="0">
              <a:latin typeface="+mj-lt"/>
            </a:endParaRPr>
          </a:p>
        </p:txBody>
      </p:sp>
      <p:sp>
        <p:nvSpPr>
          <p:cNvPr id="4" name="3 Dikdörtgen"/>
          <p:cNvSpPr/>
          <p:nvPr/>
        </p:nvSpPr>
        <p:spPr>
          <a:xfrm>
            <a:off x="508000" y="76200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5" name="4 Dikdörtgen"/>
          <p:cNvSpPr/>
          <p:nvPr/>
        </p:nvSpPr>
        <p:spPr>
          <a:xfrm>
            <a:off x="711200" y="1752600"/>
            <a:ext cx="10363200" cy="369332"/>
          </a:xfrm>
          <a:prstGeom prst="rect">
            <a:avLst/>
          </a:prstGeom>
        </p:spPr>
        <p:txBody>
          <a:bodyPr wrap="square">
            <a:spAutoFit/>
          </a:bodyPr>
          <a:lstStyle/>
          <a:p>
            <a:r>
              <a:rPr lang="en-US" b="1" dirty="0" smtClean="0"/>
              <a:t>There is no agreed upon standard </a:t>
            </a:r>
            <a:r>
              <a:rPr lang="tr-TR" b="1" dirty="0" err="1" smtClean="0"/>
              <a:t>propylaxis</a:t>
            </a:r>
            <a:r>
              <a:rPr lang="tr-TR" b="1" dirty="0" smtClean="0"/>
              <a:t> </a:t>
            </a:r>
            <a:r>
              <a:rPr lang="en-US" b="1" dirty="0" smtClean="0"/>
              <a:t>regimen</a:t>
            </a:r>
            <a:endParaRPr lang="tr-TR" b="1" dirty="0" smtClean="0"/>
          </a:p>
        </p:txBody>
      </p:sp>
      <p:sp>
        <p:nvSpPr>
          <p:cNvPr id="6" name="5 Dikdörtgen"/>
          <p:cNvSpPr/>
          <p:nvPr/>
        </p:nvSpPr>
        <p:spPr>
          <a:xfrm>
            <a:off x="203200" y="5410200"/>
            <a:ext cx="11785600" cy="923330"/>
          </a:xfrm>
          <a:prstGeom prst="rect">
            <a:avLst/>
          </a:prstGeom>
        </p:spPr>
        <p:txBody>
          <a:bodyPr wrap="square">
            <a:spAutoFit/>
          </a:bodyPr>
          <a:lstStyle/>
          <a:p>
            <a:pPr>
              <a:lnSpc>
                <a:spcPct val="150000"/>
              </a:lnSpc>
            </a:pPr>
            <a:r>
              <a:rPr lang="en-US" dirty="0" smtClean="0">
                <a:latin typeface="+mj-lt"/>
              </a:rPr>
              <a:t>Two potential exceptions are the use of </a:t>
            </a:r>
            <a:r>
              <a:rPr lang="en-US" dirty="0" smtClean="0">
                <a:solidFill>
                  <a:srgbClr val="FF0000"/>
                </a:solidFill>
                <a:latin typeface="+mj-lt"/>
              </a:rPr>
              <a:t>ANT</a:t>
            </a:r>
            <a:r>
              <a:rPr lang="tr-TR" dirty="0" smtClean="0">
                <a:solidFill>
                  <a:srgbClr val="FF0000"/>
                </a:solidFill>
                <a:latin typeface="+mj-lt"/>
              </a:rPr>
              <a:t>I</a:t>
            </a:r>
            <a:r>
              <a:rPr lang="en-US" dirty="0" smtClean="0">
                <a:solidFill>
                  <a:srgbClr val="FF0000"/>
                </a:solidFill>
                <a:latin typeface="+mj-lt"/>
              </a:rPr>
              <a:t>THYMOCYTE GLOBUL</a:t>
            </a:r>
            <a:r>
              <a:rPr lang="tr-TR" dirty="0" smtClean="0">
                <a:solidFill>
                  <a:srgbClr val="FF0000"/>
                </a:solidFill>
                <a:latin typeface="+mj-lt"/>
              </a:rPr>
              <a:t>I</a:t>
            </a:r>
            <a:r>
              <a:rPr lang="en-US" dirty="0" smtClean="0">
                <a:solidFill>
                  <a:srgbClr val="FF0000"/>
                </a:solidFill>
                <a:latin typeface="+mj-lt"/>
              </a:rPr>
              <a:t>N </a:t>
            </a:r>
            <a:r>
              <a:rPr lang="en-US" dirty="0" smtClean="0">
                <a:solidFill>
                  <a:schemeClr val="accent4"/>
                </a:solidFill>
                <a:latin typeface="+mj-lt"/>
              </a:rPr>
              <a:t>(</a:t>
            </a:r>
            <a:r>
              <a:rPr lang="en-US" dirty="0" smtClean="0">
                <a:solidFill>
                  <a:srgbClr val="FF0000"/>
                </a:solidFill>
                <a:latin typeface="+mj-lt"/>
              </a:rPr>
              <a:t>ATG</a:t>
            </a:r>
            <a:r>
              <a:rPr lang="en-US" dirty="0" smtClean="0">
                <a:solidFill>
                  <a:schemeClr val="accent4"/>
                </a:solidFill>
                <a:latin typeface="+mj-lt"/>
              </a:rPr>
              <a:t>) </a:t>
            </a:r>
            <a:r>
              <a:rPr lang="en-US" dirty="0" smtClean="0">
                <a:latin typeface="+mj-lt"/>
              </a:rPr>
              <a:t>as part of the preparative regimen and the use of</a:t>
            </a:r>
            <a:r>
              <a:rPr lang="en-US" b="1" dirty="0" smtClean="0">
                <a:latin typeface="+mj-lt"/>
              </a:rPr>
              <a:t> </a:t>
            </a:r>
            <a:r>
              <a:rPr lang="tr-TR" b="1" dirty="0" smtClean="0">
                <a:solidFill>
                  <a:srgbClr val="FF0000"/>
                </a:solidFill>
                <a:latin typeface="+mj-lt"/>
              </a:rPr>
              <a:t>RITUXIMAB </a:t>
            </a:r>
            <a:r>
              <a:rPr lang="en-US" dirty="0" smtClean="0">
                <a:latin typeface="+mj-lt"/>
              </a:rPr>
              <a:t>in the post-transplant period</a:t>
            </a:r>
            <a:r>
              <a:rPr lang="en-US" dirty="0" smtClean="0">
                <a:solidFill>
                  <a:schemeClr val="accent6">
                    <a:lumMod val="75000"/>
                  </a:schemeClr>
                </a:solidFill>
                <a:latin typeface="+mj-lt"/>
              </a:rPr>
              <a:t>. </a:t>
            </a:r>
            <a:endParaRPr lang="tr-TR" dirty="0" smtClean="0">
              <a:solidFill>
                <a:schemeClr val="accent6">
                  <a:lumMod val="75000"/>
                </a:schemeClr>
              </a:solidFill>
              <a:latin typeface="+mj-lt"/>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508000" y="2362201"/>
            <a:ext cx="11887200" cy="2462213"/>
          </a:xfrm>
          <a:prstGeom prst="rect">
            <a:avLst/>
          </a:prstGeom>
        </p:spPr>
        <p:txBody>
          <a:bodyPr vert="horz" wrap="square" lIns="0" tIns="0" rIns="0" bIns="0" rtlCol="0">
            <a:spAutoFit/>
          </a:bodyPr>
          <a:lstStyle/>
          <a:p>
            <a:pPr>
              <a:lnSpc>
                <a:spcPct val="200000"/>
              </a:lnSpc>
              <a:buClr>
                <a:srgbClr val="FF0000"/>
              </a:buClr>
              <a:buSzPct val="159000"/>
              <a:buFont typeface="Arial" pitchFamily="34" charset="0"/>
              <a:buChar char="•"/>
            </a:pPr>
            <a:r>
              <a:rPr lang="tr-TR" sz="2000" b="1" dirty="0" smtClean="0">
                <a:latin typeface="Calibri Light" pitchFamily="34" charset="0"/>
              </a:rPr>
              <a:t>  P</a:t>
            </a:r>
            <a:r>
              <a:rPr lang="en-US" sz="2000" b="1" dirty="0" err="1" smtClean="0">
                <a:latin typeface="Calibri Light" pitchFamily="34" charset="0"/>
              </a:rPr>
              <a:t>hase</a:t>
            </a:r>
            <a:r>
              <a:rPr lang="en-US" sz="2000" b="1" dirty="0" smtClean="0">
                <a:latin typeface="Calibri Light" pitchFamily="34" charset="0"/>
              </a:rPr>
              <a:t> 3 trial, 161 patients</a:t>
            </a:r>
            <a:endParaRPr lang="tr-TR" sz="2000" b="1" dirty="0" smtClean="0">
              <a:latin typeface="Calibri Light" pitchFamily="34" charset="0"/>
            </a:endParaRPr>
          </a:p>
          <a:p>
            <a:pPr>
              <a:lnSpc>
                <a:spcPct val="200000"/>
              </a:lnSpc>
              <a:buClr>
                <a:srgbClr val="FF0000"/>
              </a:buClr>
              <a:buSzPct val="159000"/>
              <a:buFont typeface="Arial" pitchFamily="34" charset="0"/>
              <a:buChar char="•"/>
            </a:pPr>
            <a:r>
              <a:rPr lang="tr-TR" sz="2000" b="1" dirty="0" smtClean="0">
                <a:latin typeface="Calibri Light" pitchFamily="34" charset="0"/>
              </a:rPr>
              <a:t>  M</a:t>
            </a:r>
            <a:r>
              <a:rPr lang="en-US" sz="2000" b="1" dirty="0" err="1" smtClean="0">
                <a:latin typeface="Calibri Light" pitchFamily="34" charset="0"/>
              </a:rPr>
              <a:t>edian</a:t>
            </a:r>
            <a:r>
              <a:rPr lang="en-US" sz="2000" b="1" dirty="0" smtClean="0">
                <a:latin typeface="Calibri Light" pitchFamily="34" charset="0"/>
              </a:rPr>
              <a:t> follow-up of 24 months</a:t>
            </a:r>
            <a:endParaRPr lang="tr-TR" sz="2000" b="1" dirty="0" smtClean="0">
              <a:latin typeface="Calibri Light" pitchFamily="34" charset="0"/>
            </a:endParaRPr>
          </a:p>
          <a:p>
            <a:pPr>
              <a:lnSpc>
                <a:spcPct val="200000"/>
              </a:lnSpc>
              <a:buClr>
                <a:srgbClr val="FF0000"/>
              </a:buClr>
              <a:buSzPct val="159000"/>
              <a:buFont typeface="Arial" pitchFamily="34" charset="0"/>
              <a:buChar char="•"/>
            </a:pPr>
            <a:r>
              <a:rPr lang="tr-TR" sz="2000" b="1" dirty="0" smtClean="0">
                <a:latin typeface="Calibri Light" pitchFamily="34" charset="0"/>
              </a:rPr>
              <a:t>  </a:t>
            </a:r>
            <a:r>
              <a:rPr lang="en-US" sz="2000" b="1" dirty="0" smtClean="0">
                <a:latin typeface="Calibri Light" pitchFamily="34" charset="0"/>
              </a:rPr>
              <a:t>GVHD prophylaxis</a:t>
            </a:r>
            <a:r>
              <a:rPr lang="tr-TR" sz="2000" b="1" dirty="0" smtClean="0">
                <a:latin typeface="Calibri Light" pitchFamily="34" charset="0"/>
              </a:rPr>
              <a:t> with  </a:t>
            </a:r>
            <a:r>
              <a:rPr lang="tr-TR" sz="2000" b="1" dirty="0" err="1" smtClean="0">
                <a:solidFill>
                  <a:srgbClr val="FF0000"/>
                </a:solidFill>
                <a:latin typeface="Calibri Light" pitchFamily="34" charset="0"/>
              </a:rPr>
              <a:t>Cyclosporine</a:t>
            </a:r>
            <a:r>
              <a:rPr lang="tr-TR" sz="2000" b="1" dirty="0" smtClean="0">
                <a:solidFill>
                  <a:srgbClr val="FF0000"/>
                </a:solidFill>
                <a:latin typeface="Calibri Light" pitchFamily="34" charset="0"/>
              </a:rPr>
              <a:t> </a:t>
            </a:r>
            <a:r>
              <a:rPr lang="tr-TR" sz="2000" b="1" dirty="0" smtClean="0">
                <a:latin typeface="Calibri Light" pitchFamily="34" charset="0"/>
              </a:rPr>
              <a:t>  </a:t>
            </a:r>
            <a:r>
              <a:rPr lang="en-US" sz="2000" b="1" dirty="0" smtClean="0">
                <a:latin typeface="Calibri Light" pitchFamily="34" charset="0"/>
              </a:rPr>
              <a:t>and </a:t>
            </a:r>
            <a:r>
              <a:rPr lang="tr-TR" sz="2000" b="1" dirty="0" smtClean="0">
                <a:latin typeface="Calibri Light" pitchFamily="34" charset="0"/>
              </a:rPr>
              <a:t> </a:t>
            </a:r>
            <a:r>
              <a:rPr lang="tr-TR" sz="2000" b="1" dirty="0" err="1" smtClean="0">
                <a:solidFill>
                  <a:srgbClr val="FF0000"/>
                </a:solidFill>
                <a:latin typeface="Calibri Light" pitchFamily="34" charset="0"/>
              </a:rPr>
              <a:t>Methotraxate</a:t>
            </a:r>
            <a:r>
              <a:rPr lang="tr-TR" sz="2000" b="1" dirty="0" smtClean="0">
                <a:solidFill>
                  <a:srgbClr val="FF0000"/>
                </a:solidFill>
                <a:latin typeface="Calibri Light" pitchFamily="34" charset="0"/>
              </a:rPr>
              <a:t> </a:t>
            </a:r>
            <a:r>
              <a:rPr lang="tr-TR" sz="2000" b="1" dirty="0" smtClean="0">
                <a:latin typeface="Calibri Light" pitchFamily="34" charset="0"/>
              </a:rPr>
              <a:t>  </a:t>
            </a:r>
            <a:r>
              <a:rPr lang="tr-TR" sz="2000" b="1" dirty="0" smtClean="0">
                <a:latin typeface="Calibri Light" pitchFamily="34" charset="0"/>
                <a:sym typeface="Symbol"/>
              </a:rPr>
              <a:t>  </a:t>
            </a:r>
            <a:r>
              <a:rPr lang="tr-TR" sz="2000" b="1" dirty="0" smtClean="0">
                <a:solidFill>
                  <a:srgbClr val="FF0000"/>
                </a:solidFill>
                <a:latin typeface="Calibri Light" pitchFamily="34" charset="0"/>
                <a:sym typeface="Symbol"/>
              </a:rPr>
              <a:t>ATG </a:t>
            </a:r>
            <a:r>
              <a:rPr lang="en-US" sz="2000" b="1" dirty="0" smtClean="0">
                <a:solidFill>
                  <a:srgbClr val="FF0000"/>
                </a:solidFill>
                <a:latin typeface="Calibri Light" pitchFamily="34" charset="0"/>
              </a:rPr>
              <a:t>  </a:t>
            </a:r>
            <a:endParaRPr lang="tr-TR" sz="2000" b="1" dirty="0" smtClean="0">
              <a:solidFill>
                <a:srgbClr val="FF0000"/>
              </a:solidFill>
              <a:latin typeface="Calibri Light" pitchFamily="34" charset="0"/>
            </a:endParaRPr>
          </a:p>
          <a:p>
            <a:pPr>
              <a:lnSpc>
                <a:spcPct val="200000"/>
              </a:lnSpc>
            </a:pPr>
            <a:endParaRPr lang="tr-TR" sz="2000" b="1" dirty="0" smtClean="0">
              <a:latin typeface="Calibri Light" pitchFamily="34" charset="0"/>
            </a:endParaRPr>
          </a:p>
        </p:txBody>
      </p:sp>
      <p:sp>
        <p:nvSpPr>
          <p:cNvPr id="7" name="6 Dikdörtgen"/>
          <p:cNvSpPr/>
          <p:nvPr/>
        </p:nvSpPr>
        <p:spPr>
          <a:xfrm>
            <a:off x="711200" y="1828800"/>
            <a:ext cx="10769600" cy="369332"/>
          </a:xfrm>
          <a:prstGeom prst="rect">
            <a:avLst/>
          </a:prstGeom>
          <a:solidFill>
            <a:schemeClr val="accent2">
              <a:lumMod val="20000"/>
              <a:lumOff val="80000"/>
            </a:schemeClr>
          </a:solidFill>
        </p:spPr>
        <p:txBody>
          <a:bodyPr wrap="square">
            <a:spAutoFit/>
          </a:bodyPr>
          <a:lstStyle/>
          <a:p>
            <a:r>
              <a:rPr lang="tr-TR" b="1" dirty="0" smtClean="0">
                <a:solidFill>
                  <a:prstClr val="black"/>
                </a:solidFill>
              </a:rPr>
              <a:t>The </a:t>
            </a:r>
            <a:r>
              <a:rPr lang="tr-TR" b="1" dirty="0" err="1" smtClean="0">
                <a:solidFill>
                  <a:prstClr val="black"/>
                </a:solidFill>
              </a:rPr>
              <a:t>addition</a:t>
            </a:r>
            <a:r>
              <a:rPr lang="tr-TR" b="1" dirty="0" smtClean="0">
                <a:solidFill>
                  <a:prstClr val="black"/>
                </a:solidFill>
              </a:rPr>
              <a:t> of </a:t>
            </a:r>
            <a:r>
              <a:rPr lang="tr-TR" b="1" dirty="0" smtClean="0">
                <a:solidFill>
                  <a:srgbClr val="FF0000"/>
                </a:solidFill>
              </a:rPr>
              <a:t>A</a:t>
            </a:r>
            <a:r>
              <a:rPr lang="en-US" b="1" dirty="0" err="1" smtClean="0">
                <a:solidFill>
                  <a:srgbClr val="FF0000"/>
                </a:solidFill>
              </a:rPr>
              <a:t>nti</a:t>
            </a:r>
            <a:r>
              <a:rPr lang="tr-TR" b="1" dirty="0" smtClean="0">
                <a:solidFill>
                  <a:srgbClr val="FF0000"/>
                </a:solidFill>
              </a:rPr>
              <a:t>-</a:t>
            </a:r>
            <a:r>
              <a:rPr lang="en-US" b="1" dirty="0" smtClean="0">
                <a:solidFill>
                  <a:srgbClr val="FF0000"/>
                </a:solidFill>
              </a:rPr>
              <a:t>lymphocyte globulin</a:t>
            </a:r>
            <a:r>
              <a:rPr lang="tr-TR" b="1" dirty="0" smtClean="0">
                <a:solidFill>
                  <a:srgbClr val="FF0000"/>
                </a:solidFill>
              </a:rPr>
              <a:t> </a:t>
            </a:r>
            <a:r>
              <a:rPr lang="tr-TR" b="1" dirty="0" smtClean="0">
                <a:solidFill>
                  <a:prstClr val="black"/>
                </a:solidFill>
              </a:rPr>
              <a:t>to </a:t>
            </a:r>
            <a:r>
              <a:rPr lang="en-US" b="1" dirty="0" smtClean="0">
                <a:solidFill>
                  <a:prstClr val="black"/>
                </a:solidFill>
              </a:rPr>
              <a:t>conditioning regimen </a:t>
            </a:r>
            <a:endParaRPr lang="tr-TR" b="1" dirty="0"/>
          </a:p>
        </p:txBody>
      </p:sp>
      <p:sp>
        <p:nvSpPr>
          <p:cNvPr id="8" name="7 Dikdörtgen"/>
          <p:cNvSpPr/>
          <p:nvPr/>
        </p:nvSpPr>
        <p:spPr>
          <a:xfrm>
            <a:off x="508000" y="4724400"/>
            <a:ext cx="10871200" cy="1015663"/>
          </a:xfrm>
          <a:prstGeom prst="rect">
            <a:avLst/>
          </a:prstGeom>
          <a:solidFill>
            <a:schemeClr val="bg1">
              <a:lumMod val="85000"/>
            </a:schemeClr>
          </a:solidFill>
          <a:ln w="28575">
            <a:noFill/>
            <a:prstDash val="sysDash"/>
          </a:ln>
        </p:spPr>
        <p:txBody>
          <a:bodyPr wrap="square">
            <a:spAutoFit/>
          </a:bodyPr>
          <a:lstStyle/>
          <a:p>
            <a:pPr>
              <a:lnSpc>
                <a:spcPct val="150000"/>
              </a:lnSpc>
            </a:pPr>
            <a:r>
              <a:rPr lang="tr-TR" sz="2000" dirty="0" smtClean="0">
                <a:latin typeface="+mj-lt"/>
              </a:rPr>
              <a:t>T</a:t>
            </a:r>
            <a:r>
              <a:rPr lang="en-US" sz="2000" dirty="0" smtClean="0">
                <a:latin typeface="+mj-lt"/>
              </a:rPr>
              <a:t>he addition of </a:t>
            </a:r>
            <a:r>
              <a:rPr lang="en-US" sz="2000" dirty="0" err="1" smtClean="0">
                <a:latin typeface="+mj-lt"/>
              </a:rPr>
              <a:t>antilymphocyte</a:t>
            </a:r>
            <a:r>
              <a:rPr lang="en-US" sz="2000" dirty="0" smtClean="0">
                <a:latin typeface="+mj-lt"/>
              </a:rPr>
              <a:t> globulin resulted in a </a:t>
            </a:r>
            <a:r>
              <a:rPr lang="en-US" sz="2000" u="sng" dirty="0" smtClean="0">
                <a:latin typeface="+mj-lt"/>
              </a:rPr>
              <a:t>lower chronic GVHD (32 versus 69 percent) </a:t>
            </a:r>
            <a:r>
              <a:rPr lang="en-US" sz="2000" dirty="0" smtClean="0">
                <a:latin typeface="+mj-lt"/>
              </a:rPr>
              <a:t>and a higher percentage of patients able to discontinue cyclosporine (91 versus 39 percent).. </a:t>
            </a:r>
            <a:endParaRPr lang="tr-TR" sz="2000" dirty="0" smtClean="0">
              <a:latin typeface="+mj-lt"/>
            </a:endParaRPr>
          </a:p>
        </p:txBody>
      </p:sp>
      <p:sp>
        <p:nvSpPr>
          <p:cNvPr id="6" name="5 Dikdörtgen"/>
          <p:cNvSpPr/>
          <p:nvPr/>
        </p:nvSpPr>
        <p:spPr>
          <a:xfrm>
            <a:off x="508000" y="76200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cxnSp>
        <p:nvCxnSpPr>
          <p:cNvPr id="10" name="9 Düz Bağlayıcı"/>
          <p:cNvCxnSpPr/>
          <p:nvPr/>
        </p:nvCxnSpPr>
        <p:spPr>
          <a:xfrm>
            <a:off x="3860800" y="4114800"/>
            <a:ext cx="5994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txBox="1"/>
          <p:nvPr/>
        </p:nvSpPr>
        <p:spPr>
          <a:xfrm>
            <a:off x="812800" y="2667001"/>
            <a:ext cx="11379200" cy="2215991"/>
          </a:xfrm>
          <a:prstGeom prst="rect">
            <a:avLst/>
          </a:prstGeom>
        </p:spPr>
        <p:txBody>
          <a:bodyPr vert="horz" wrap="square" lIns="0" tIns="0" rIns="0" bIns="0" rtlCol="0">
            <a:spAutoFit/>
          </a:bodyPr>
          <a:lstStyle/>
          <a:p>
            <a:pPr>
              <a:lnSpc>
                <a:spcPct val="200000"/>
              </a:lnSpc>
              <a:buClr>
                <a:srgbClr val="FF0000"/>
              </a:buClr>
              <a:buSzPct val="153000"/>
              <a:buFont typeface="Arial" pitchFamily="34" charset="0"/>
              <a:buChar char="•"/>
            </a:pPr>
            <a:r>
              <a:rPr lang="tr-TR" b="1" dirty="0" smtClean="0">
                <a:latin typeface="Calibri Light" pitchFamily="34" charset="0"/>
              </a:rPr>
              <a:t> P</a:t>
            </a:r>
            <a:r>
              <a:rPr lang="en-US" b="1" dirty="0" err="1" smtClean="0">
                <a:latin typeface="Calibri Light" pitchFamily="34" charset="0"/>
              </a:rPr>
              <a:t>hase</a:t>
            </a:r>
            <a:r>
              <a:rPr lang="en-US" b="1" dirty="0" smtClean="0">
                <a:latin typeface="Calibri Light" pitchFamily="34" charset="0"/>
              </a:rPr>
              <a:t> II trial of 65 adults </a:t>
            </a:r>
            <a:endParaRPr lang="tr-TR" b="1" dirty="0" smtClean="0">
              <a:latin typeface="Calibri Light" pitchFamily="34" charset="0"/>
            </a:endParaRPr>
          </a:p>
          <a:p>
            <a:pPr>
              <a:lnSpc>
                <a:spcPct val="200000"/>
              </a:lnSpc>
              <a:buClr>
                <a:srgbClr val="FF0000"/>
              </a:buClr>
              <a:buSzPct val="153000"/>
              <a:buFont typeface="Arial" pitchFamily="34" charset="0"/>
              <a:buChar char="•"/>
            </a:pPr>
            <a:r>
              <a:rPr lang="tr-TR" b="1" dirty="0" smtClean="0"/>
              <a:t> </a:t>
            </a:r>
            <a:r>
              <a:rPr lang="en-US" b="1" dirty="0" smtClean="0">
                <a:solidFill>
                  <a:srgbClr val="FF0000"/>
                </a:solidFill>
              </a:rPr>
              <a:t>Rituximab</a:t>
            </a:r>
            <a:r>
              <a:rPr lang="en-US" b="1" dirty="0" smtClean="0"/>
              <a:t> </a:t>
            </a:r>
            <a:r>
              <a:rPr lang="en-US" b="1" dirty="0" smtClean="0">
                <a:solidFill>
                  <a:srgbClr val="FF0000"/>
                </a:solidFill>
                <a:latin typeface="Calibri Light" pitchFamily="34" charset="0"/>
              </a:rPr>
              <a:t>(375 mg/m</a:t>
            </a:r>
            <a:r>
              <a:rPr lang="en-US" b="1" baseline="30000" dirty="0" smtClean="0">
                <a:solidFill>
                  <a:srgbClr val="FF0000"/>
                </a:solidFill>
                <a:latin typeface="Calibri Light" pitchFamily="34" charset="0"/>
              </a:rPr>
              <a:t>2</a:t>
            </a:r>
            <a:r>
              <a:rPr lang="en-US" b="1" dirty="0" smtClean="0">
                <a:solidFill>
                  <a:srgbClr val="FF0000"/>
                </a:solidFill>
                <a:latin typeface="Calibri Light" pitchFamily="34" charset="0"/>
              </a:rPr>
              <a:t> given on day 100 and at 6, 9, and 12 months) </a:t>
            </a:r>
            <a:endParaRPr lang="tr-TR" b="1" dirty="0" smtClean="0">
              <a:solidFill>
                <a:srgbClr val="FF0000"/>
              </a:solidFill>
              <a:latin typeface="Calibri Light" pitchFamily="34" charset="0"/>
            </a:endParaRPr>
          </a:p>
          <a:p>
            <a:pPr>
              <a:lnSpc>
                <a:spcPct val="200000"/>
              </a:lnSpc>
              <a:buClr>
                <a:srgbClr val="FF0000"/>
              </a:buClr>
              <a:buSzPct val="153000"/>
              <a:buFont typeface="Arial" pitchFamily="34" charset="0"/>
              <a:buChar char="•"/>
            </a:pPr>
            <a:r>
              <a:rPr lang="tr-TR" b="1" dirty="0" smtClean="0">
                <a:solidFill>
                  <a:schemeClr val="tx1">
                    <a:lumMod val="75000"/>
                    <a:lumOff val="25000"/>
                  </a:schemeClr>
                </a:solidFill>
                <a:latin typeface="Calibri Light" pitchFamily="34" charset="0"/>
              </a:rPr>
              <a:t> T</a:t>
            </a:r>
            <a:r>
              <a:rPr lang="en-US" b="1" dirty="0" err="1" smtClean="0">
                <a:solidFill>
                  <a:schemeClr val="tx1">
                    <a:lumMod val="75000"/>
                    <a:lumOff val="25000"/>
                  </a:schemeClr>
                </a:solidFill>
                <a:latin typeface="Calibri Light" pitchFamily="34" charset="0"/>
              </a:rPr>
              <a:t>wo</a:t>
            </a:r>
            <a:r>
              <a:rPr lang="en-US" b="1" dirty="0" smtClean="0">
                <a:solidFill>
                  <a:schemeClr val="tx1">
                    <a:lumMod val="75000"/>
                    <a:lumOff val="25000"/>
                  </a:schemeClr>
                </a:solidFill>
                <a:latin typeface="Calibri Light" pitchFamily="34" charset="0"/>
              </a:rPr>
              <a:t>-year rates of chronic GVHD of  31 percent, </a:t>
            </a:r>
            <a:endParaRPr lang="tr-TR" b="1" dirty="0" smtClean="0">
              <a:solidFill>
                <a:srgbClr val="FF0000"/>
              </a:solidFill>
              <a:latin typeface="Calibri Light" pitchFamily="34" charset="0"/>
            </a:endParaRPr>
          </a:p>
          <a:p>
            <a:pPr>
              <a:lnSpc>
                <a:spcPct val="200000"/>
              </a:lnSpc>
            </a:pPr>
            <a:endParaRPr lang="tr-TR" b="1" dirty="0" smtClean="0">
              <a:solidFill>
                <a:schemeClr val="tx1">
                  <a:lumMod val="75000"/>
                  <a:lumOff val="25000"/>
                </a:schemeClr>
              </a:solidFill>
              <a:latin typeface="Calibri Light" pitchFamily="34" charset="0"/>
            </a:endParaRPr>
          </a:p>
        </p:txBody>
      </p:sp>
      <p:sp>
        <p:nvSpPr>
          <p:cNvPr id="4" name="3 Dikdörtgen"/>
          <p:cNvSpPr/>
          <p:nvPr/>
        </p:nvSpPr>
        <p:spPr>
          <a:xfrm>
            <a:off x="508000" y="762001"/>
            <a:ext cx="3861122" cy="830997"/>
          </a:xfrm>
          <a:prstGeom prst="rect">
            <a:avLst/>
          </a:prstGeom>
        </p:spPr>
        <p:txBody>
          <a:bodyPr wrap="none">
            <a:spAutoFit/>
          </a:bodyPr>
          <a:lstStyle/>
          <a:p>
            <a:pPr marL="355600" indent="-342900">
              <a:lnSpc>
                <a:spcPct val="150000"/>
              </a:lnSpc>
              <a:spcBef>
                <a:spcPts val="625"/>
              </a:spcBef>
              <a:tabLst>
                <a:tab pos="354965" algn="l"/>
                <a:tab pos="355600" algn="l"/>
              </a:tabLst>
            </a:pPr>
            <a:r>
              <a:rPr lang="tr-TR" sz="3200" spc="-5" dirty="0" smtClean="0">
                <a:solidFill>
                  <a:srgbClr val="FF0000"/>
                </a:solidFill>
                <a:latin typeface="+mj-lt"/>
                <a:cs typeface="Arial"/>
              </a:rPr>
              <a:t>Prophylaxis</a:t>
            </a:r>
            <a:r>
              <a:rPr lang="tr-TR" sz="3200" spc="-40" dirty="0" smtClean="0">
                <a:solidFill>
                  <a:srgbClr val="FF0000"/>
                </a:solidFill>
                <a:latin typeface="+mj-lt"/>
                <a:cs typeface="Arial"/>
              </a:rPr>
              <a:t> </a:t>
            </a:r>
            <a:r>
              <a:rPr lang="tr-TR" sz="3200" spc="-5" dirty="0" smtClean="0">
                <a:solidFill>
                  <a:srgbClr val="FF0000"/>
                </a:solidFill>
                <a:latin typeface="+mj-lt"/>
                <a:cs typeface="Arial"/>
              </a:rPr>
              <a:t>treatment</a:t>
            </a:r>
            <a:endParaRPr lang="tr-TR" sz="3200" dirty="0">
              <a:solidFill>
                <a:srgbClr val="FF0000"/>
              </a:solidFill>
              <a:latin typeface="+mj-lt"/>
              <a:cs typeface="Arial"/>
            </a:endParaRPr>
          </a:p>
        </p:txBody>
      </p:sp>
      <p:sp>
        <p:nvSpPr>
          <p:cNvPr id="7" name="6 Dikdörtgen"/>
          <p:cNvSpPr/>
          <p:nvPr/>
        </p:nvSpPr>
        <p:spPr>
          <a:xfrm>
            <a:off x="812800" y="1600201"/>
            <a:ext cx="9550400" cy="646331"/>
          </a:xfrm>
          <a:prstGeom prst="rect">
            <a:avLst/>
          </a:prstGeom>
          <a:solidFill>
            <a:schemeClr val="accent2">
              <a:lumMod val="20000"/>
              <a:lumOff val="80000"/>
            </a:schemeClr>
          </a:solidFill>
        </p:spPr>
        <p:txBody>
          <a:bodyPr wrap="square">
            <a:spAutoFit/>
          </a:bodyPr>
          <a:lstStyle/>
          <a:p>
            <a:r>
              <a:rPr lang="en-US" b="1" dirty="0" smtClean="0"/>
              <a:t>Nonrandomized trial ha</a:t>
            </a:r>
            <a:r>
              <a:rPr lang="tr-TR" b="1" dirty="0" smtClean="0"/>
              <a:t>s</a:t>
            </a:r>
            <a:r>
              <a:rPr lang="en-US" b="1" dirty="0" smtClean="0"/>
              <a:t> evaluated the use of </a:t>
            </a:r>
            <a:r>
              <a:rPr lang="en-US" b="1" u="sng" dirty="0" err="1" smtClean="0">
                <a:hlinkClick r:id="rId3"/>
              </a:rPr>
              <a:t>rituximab</a:t>
            </a:r>
            <a:r>
              <a:rPr lang="en-US" b="1" dirty="0" smtClean="0"/>
              <a:t> </a:t>
            </a:r>
            <a:endParaRPr lang="tr-TR" b="1" dirty="0" smtClean="0"/>
          </a:p>
          <a:p>
            <a:r>
              <a:rPr lang="en-US" b="1" dirty="0" smtClean="0"/>
              <a:t>in the post-transplant period:</a:t>
            </a:r>
          </a:p>
        </p:txBody>
      </p:sp>
      <p:sp>
        <p:nvSpPr>
          <p:cNvPr id="5" name="4 Dikdörtgen"/>
          <p:cNvSpPr/>
          <p:nvPr/>
        </p:nvSpPr>
        <p:spPr>
          <a:xfrm>
            <a:off x="304800" y="5029200"/>
            <a:ext cx="11582400" cy="923330"/>
          </a:xfrm>
          <a:prstGeom prst="rect">
            <a:avLst/>
          </a:prstGeom>
          <a:solidFill>
            <a:schemeClr val="bg1">
              <a:lumMod val="85000"/>
            </a:schemeClr>
          </a:solidFill>
        </p:spPr>
        <p:txBody>
          <a:bodyPr wrap="square">
            <a:spAutoFit/>
          </a:bodyPr>
          <a:lstStyle/>
          <a:p>
            <a:pPr>
              <a:lnSpc>
                <a:spcPct val="150000"/>
              </a:lnSpc>
            </a:pPr>
            <a:r>
              <a:rPr lang="en-US" dirty="0" smtClean="0">
                <a:latin typeface="+mj-lt"/>
              </a:rPr>
              <a:t>Rituximab was also associated with a lower rate of </a:t>
            </a:r>
            <a:r>
              <a:rPr lang="tr-TR" dirty="0" smtClean="0">
                <a:latin typeface="+mj-lt"/>
              </a:rPr>
              <a:t>TRM </a:t>
            </a:r>
            <a:r>
              <a:rPr lang="en-US" dirty="0" smtClean="0">
                <a:latin typeface="+mj-lt"/>
              </a:rPr>
              <a:t>(5 versus 19 percent) and improved overall survival (71 versus 56 percent) at four years.</a:t>
            </a: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200" dirty="0" smtClean="0">
                <a:solidFill>
                  <a:srgbClr val="FF0000"/>
                </a:solidFill>
              </a:rPr>
              <a:t>General </a:t>
            </a:r>
            <a:r>
              <a:rPr lang="en-US" sz="3200" dirty="0" smtClean="0">
                <a:solidFill>
                  <a:srgbClr val="FF0000"/>
                </a:solidFill>
              </a:rPr>
              <a:t>Treatment</a:t>
            </a:r>
            <a:br>
              <a:rPr lang="en-US" sz="3200" dirty="0" smtClean="0">
                <a:solidFill>
                  <a:srgbClr val="FF0000"/>
                </a:solidFill>
              </a:rPr>
            </a:br>
            <a:endParaRPr lang="tr-TR" sz="3200" dirty="0">
              <a:solidFill>
                <a:srgbClr val="FF0000"/>
              </a:solidFill>
            </a:endParaRPr>
          </a:p>
        </p:txBody>
      </p:sp>
      <p:sp>
        <p:nvSpPr>
          <p:cNvPr id="3" name="2 İçerik Yer Tutucusu"/>
          <p:cNvSpPr>
            <a:spLocks noGrp="1"/>
          </p:cNvSpPr>
          <p:nvPr>
            <p:ph idx="4294967295"/>
          </p:nvPr>
        </p:nvSpPr>
        <p:spPr>
          <a:xfrm>
            <a:off x="609600" y="1905000"/>
            <a:ext cx="10972800" cy="3200400"/>
          </a:xfrm>
          <a:prstGeom prst="rect">
            <a:avLst/>
          </a:prstGeom>
        </p:spPr>
        <p:txBody>
          <a:bodyPr>
            <a:normAutofit/>
          </a:bodyPr>
          <a:lstStyle/>
          <a:p>
            <a:pPr>
              <a:lnSpc>
                <a:spcPct val="150000"/>
              </a:lnSpc>
              <a:buClr>
                <a:srgbClr val="FF0000"/>
              </a:buClr>
              <a:buSzPct val="141000"/>
            </a:pPr>
            <a:r>
              <a:rPr lang="en-US" sz="2000" b="1" dirty="0" smtClean="0">
                <a:solidFill>
                  <a:srgbClr val="FF0000"/>
                </a:solidFill>
              </a:rPr>
              <a:t>Limited disease </a:t>
            </a:r>
            <a:r>
              <a:rPr lang="en-US" sz="2000" dirty="0" smtClean="0"/>
              <a:t>necessitates only local treatment, and this avoids further </a:t>
            </a:r>
            <a:r>
              <a:rPr lang="en-US" sz="2000" dirty="0" err="1" smtClean="0"/>
              <a:t>immuno</a:t>
            </a:r>
            <a:r>
              <a:rPr lang="en-US" sz="2000" dirty="0" smtClean="0"/>
              <a:t>-suppression which might result in infectious complications and the other side effects of long term steroids.</a:t>
            </a:r>
            <a:endParaRPr lang="tr-TR" sz="2000" dirty="0" smtClean="0"/>
          </a:p>
          <a:p>
            <a:pPr>
              <a:buClr>
                <a:srgbClr val="FF0000"/>
              </a:buClr>
              <a:buSzPct val="141000"/>
              <a:buNone/>
            </a:pPr>
            <a:endParaRPr lang="tr-TR" sz="2000" dirty="0" smtClean="0"/>
          </a:p>
          <a:p>
            <a:pPr>
              <a:lnSpc>
                <a:spcPct val="150000"/>
              </a:lnSpc>
              <a:buClr>
                <a:srgbClr val="FF0000"/>
              </a:buClr>
              <a:buSzPct val="141000"/>
            </a:pPr>
            <a:r>
              <a:rPr lang="en-US" sz="2000" dirty="0" smtClean="0"/>
              <a:t> In the case of </a:t>
            </a:r>
            <a:r>
              <a:rPr lang="en-US" sz="2000" b="1" dirty="0" smtClean="0">
                <a:solidFill>
                  <a:srgbClr val="FF0000"/>
                </a:solidFill>
              </a:rPr>
              <a:t>extensive disease </a:t>
            </a:r>
            <a:r>
              <a:rPr lang="en-US" sz="2000" dirty="0" smtClean="0"/>
              <a:t>systemic treatment is necessary and patience and appropriate evaluation of response is very important. </a:t>
            </a:r>
            <a:endParaRPr lang="tr-TR" sz="2000" dirty="0" smtClean="0"/>
          </a:p>
        </p:txBody>
      </p:sp>
      <p:sp>
        <p:nvSpPr>
          <p:cNvPr id="4" name="3 Dikdörtgen"/>
          <p:cNvSpPr/>
          <p:nvPr/>
        </p:nvSpPr>
        <p:spPr>
          <a:xfrm>
            <a:off x="406400" y="5181600"/>
            <a:ext cx="11379200" cy="400110"/>
          </a:xfrm>
          <a:prstGeom prst="rect">
            <a:avLst/>
          </a:prstGeom>
          <a:solidFill>
            <a:schemeClr val="bg1">
              <a:lumMod val="85000"/>
            </a:schemeClr>
          </a:solidFill>
        </p:spPr>
        <p:txBody>
          <a:bodyPr wrap="square">
            <a:spAutoFit/>
          </a:bodyPr>
          <a:lstStyle/>
          <a:p>
            <a:r>
              <a:rPr lang="en-US" sz="2000" dirty="0" smtClean="0">
                <a:latin typeface="+mj-lt"/>
              </a:rPr>
              <a:t>Most patients require immunosuppressive treatment for up to 1 year</a:t>
            </a:r>
            <a:r>
              <a:rPr lang="tr-TR" sz="2000" dirty="0" smtClean="0">
                <a:latin typeface="+mj-lt"/>
              </a:rPr>
              <a:t>..</a:t>
            </a:r>
            <a:r>
              <a:rPr lang="en-US" sz="2000" dirty="0" smtClean="0">
                <a:latin typeface="+mj-lt"/>
              </a:rPr>
              <a:t> </a:t>
            </a: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5"/>
          <p:cNvSpPr>
            <a:spLocks noGrp="1" noChangeArrowheads="1"/>
          </p:cNvSpPr>
          <p:nvPr>
            <p:ph type="title"/>
          </p:nvPr>
        </p:nvSpPr>
        <p:spPr>
          <a:xfrm>
            <a:off x="609600" y="990600"/>
            <a:ext cx="10972800" cy="685800"/>
          </a:xfrm>
          <a:extLst/>
        </p:spPr>
        <p:txBody>
          <a:bodyPr>
            <a:normAutofit/>
          </a:bodyPr>
          <a:lstStyle/>
          <a:p>
            <a:pPr eaLnBrk="1" hangingPunct="1">
              <a:defRPr/>
            </a:pPr>
            <a:r>
              <a:rPr lang="en-US" sz="3200" dirty="0" smtClean="0">
                <a:solidFill>
                  <a:srgbClr val="FF0000"/>
                </a:solidFill>
                <a:cs typeface="Arial" charset="0"/>
              </a:rPr>
              <a:t>cGVHD: Primary Treatment</a:t>
            </a:r>
          </a:p>
        </p:txBody>
      </p:sp>
      <p:sp>
        <p:nvSpPr>
          <p:cNvPr id="79875" name="Rectangle 6"/>
          <p:cNvSpPr>
            <a:spLocks noGrp="1" noChangeArrowheads="1"/>
          </p:cNvSpPr>
          <p:nvPr>
            <p:ph idx="4294967295"/>
          </p:nvPr>
        </p:nvSpPr>
        <p:spPr>
          <a:xfrm>
            <a:off x="711200" y="4800600"/>
            <a:ext cx="10972800" cy="1658112"/>
          </a:xfrm>
          <a:prstGeom prst="rect">
            <a:avLst/>
          </a:prstGeom>
          <a:solidFill>
            <a:schemeClr val="bg1">
              <a:lumMod val="85000"/>
            </a:schemeClr>
          </a:solidFill>
        </p:spPr>
        <p:txBody>
          <a:bodyPr>
            <a:normAutofit/>
          </a:bodyPr>
          <a:lstStyle/>
          <a:p>
            <a:pPr>
              <a:lnSpc>
                <a:spcPct val="150000"/>
              </a:lnSpc>
            </a:pPr>
            <a:r>
              <a:rPr lang="en-US" sz="2400" b="1" dirty="0" smtClean="0">
                <a:latin typeface="+mj-lt"/>
                <a:cs typeface="Arial" charset="0"/>
              </a:rPr>
              <a:t>Initial treatment often employs</a:t>
            </a:r>
            <a:endParaRPr lang="tr-TR" sz="2400" b="1" dirty="0" smtClean="0">
              <a:latin typeface="+mj-lt"/>
              <a:cs typeface="Arial" charset="0"/>
            </a:endParaRPr>
          </a:p>
          <a:p>
            <a:pPr lvl="1">
              <a:lnSpc>
                <a:spcPct val="150000"/>
              </a:lnSpc>
            </a:pPr>
            <a:r>
              <a:rPr lang="en-US" sz="2000" dirty="0" smtClean="0">
                <a:solidFill>
                  <a:srgbClr val="FF0000"/>
                </a:solidFill>
                <a:latin typeface="+mj-lt"/>
                <a:cs typeface="Arial" charset="0"/>
              </a:rPr>
              <a:t>Single agent</a:t>
            </a:r>
            <a:r>
              <a:rPr lang="tr-TR" sz="2000" dirty="0" smtClean="0">
                <a:solidFill>
                  <a:srgbClr val="FF0000"/>
                </a:solidFill>
                <a:latin typeface="+mj-lt"/>
                <a:cs typeface="Arial" charset="0"/>
              </a:rPr>
              <a:t> </a:t>
            </a:r>
            <a:r>
              <a:rPr lang="en-US" sz="2000" dirty="0" smtClean="0">
                <a:solidFill>
                  <a:srgbClr val="FF0000"/>
                </a:solidFill>
                <a:latin typeface="+mj-lt"/>
                <a:cs typeface="Arial" charset="0"/>
              </a:rPr>
              <a:t>corticosteroids</a:t>
            </a:r>
          </a:p>
          <a:p>
            <a:pPr lvl="1">
              <a:lnSpc>
                <a:spcPct val="150000"/>
              </a:lnSpc>
            </a:pPr>
            <a:r>
              <a:rPr lang="en-US" sz="2000" dirty="0" smtClean="0">
                <a:solidFill>
                  <a:srgbClr val="FF0000"/>
                </a:solidFill>
                <a:latin typeface="+mj-lt"/>
                <a:cs typeface="Arial" charset="0"/>
              </a:rPr>
              <a:t>Combination with </a:t>
            </a:r>
            <a:r>
              <a:rPr lang="en-US" sz="2000" dirty="0" err="1" smtClean="0">
                <a:solidFill>
                  <a:srgbClr val="FF0000"/>
                </a:solidFill>
                <a:latin typeface="+mj-lt"/>
                <a:cs typeface="Arial" charset="0"/>
              </a:rPr>
              <a:t>calcineurin</a:t>
            </a:r>
            <a:r>
              <a:rPr lang="en-US" sz="2000" dirty="0" smtClean="0">
                <a:solidFill>
                  <a:srgbClr val="FF0000"/>
                </a:solidFill>
                <a:latin typeface="+mj-lt"/>
                <a:cs typeface="Arial" charset="0"/>
              </a:rPr>
              <a:t> inhibitor </a:t>
            </a:r>
            <a:endParaRPr lang="tr-TR" sz="2000" dirty="0" smtClean="0">
              <a:solidFill>
                <a:srgbClr val="FF0000"/>
              </a:solidFill>
              <a:latin typeface="+mj-lt"/>
              <a:cs typeface="Arial" charset="0"/>
            </a:endParaRPr>
          </a:p>
          <a:p>
            <a:pPr lvl="1" eaLnBrk="1" hangingPunct="1">
              <a:lnSpc>
                <a:spcPct val="150000"/>
              </a:lnSpc>
            </a:pPr>
            <a:endParaRPr lang="en-US" sz="2000" dirty="0" smtClean="0">
              <a:latin typeface="+mj-lt"/>
              <a:cs typeface="Arial" charset="0"/>
            </a:endParaRPr>
          </a:p>
          <a:p>
            <a:pPr eaLnBrk="1" hangingPunct="1">
              <a:lnSpc>
                <a:spcPct val="150000"/>
              </a:lnSpc>
            </a:pPr>
            <a:endParaRPr lang="en-US" sz="2000" dirty="0" smtClean="0">
              <a:latin typeface="+mj-lt"/>
              <a:cs typeface="Arial" charset="0"/>
            </a:endParaRPr>
          </a:p>
          <a:p>
            <a:pPr lvl="1" eaLnBrk="1" hangingPunct="1">
              <a:lnSpc>
                <a:spcPct val="150000"/>
              </a:lnSpc>
            </a:pPr>
            <a:endParaRPr lang="en-US" sz="2000" dirty="0" smtClean="0">
              <a:latin typeface="+mj-lt"/>
              <a:cs typeface="Arial" charset="0"/>
            </a:endParaRPr>
          </a:p>
        </p:txBody>
      </p:sp>
      <p:sp>
        <p:nvSpPr>
          <p:cNvPr id="4" name="3 Dikdörtgen"/>
          <p:cNvSpPr/>
          <p:nvPr/>
        </p:nvSpPr>
        <p:spPr>
          <a:xfrm>
            <a:off x="914400" y="1676400"/>
            <a:ext cx="7620000" cy="2492990"/>
          </a:xfrm>
          <a:prstGeom prst="rect">
            <a:avLst/>
          </a:prstGeom>
        </p:spPr>
        <p:txBody>
          <a:bodyPr wrap="square">
            <a:spAutoFit/>
          </a:bodyPr>
          <a:lstStyle/>
          <a:p>
            <a:pPr>
              <a:lnSpc>
                <a:spcPct val="150000"/>
              </a:lnSpc>
            </a:pPr>
            <a:r>
              <a:rPr lang="en-US" sz="2400" b="1" dirty="0" smtClean="0">
                <a:latin typeface="+mj-lt"/>
                <a:cs typeface="Arial" charset="0"/>
              </a:rPr>
              <a:t>Systemic treatment</a:t>
            </a:r>
          </a:p>
          <a:p>
            <a:pPr lvl="1">
              <a:lnSpc>
                <a:spcPct val="150000"/>
              </a:lnSpc>
            </a:pPr>
            <a:r>
              <a:rPr lang="en-US" sz="2000" dirty="0" smtClean="0">
                <a:solidFill>
                  <a:srgbClr val="6B92BD"/>
                </a:solidFill>
                <a:latin typeface="+mj-lt"/>
                <a:cs typeface="Arial" charset="0"/>
              </a:rPr>
              <a:t>Progressive onset </a:t>
            </a:r>
          </a:p>
          <a:p>
            <a:pPr lvl="1">
              <a:lnSpc>
                <a:spcPct val="150000"/>
              </a:lnSpc>
            </a:pPr>
            <a:r>
              <a:rPr lang="en-US" sz="2000" dirty="0" smtClean="0">
                <a:solidFill>
                  <a:srgbClr val="6B92BD"/>
                </a:solidFill>
                <a:latin typeface="+mj-lt"/>
                <a:cs typeface="Arial" charset="0"/>
              </a:rPr>
              <a:t>Thrombocytopenia </a:t>
            </a:r>
          </a:p>
          <a:p>
            <a:pPr lvl="1">
              <a:lnSpc>
                <a:spcPct val="150000"/>
              </a:lnSpc>
            </a:pPr>
            <a:r>
              <a:rPr lang="en-US" sz="2000" dirty="0" smtClean="0">
                <a:solidFill>
                  <a:srgbClr val="6B92BD"/>
                </a:solidFill>
                <a:latin typeface="+mj-lt"/>
                <a:cs typeface="Arial" charset="0"/>
              </a:rPr>
              <a:t>Multiple organs sites affected &gt;3</a:t>
            </a:r>
          </a:p>
          <a:p>
            <a:pPr lvl="1">
              <a:lnSpc>
                <a:spcPct val="150000"/>
              </a:lnSpc>
            </a:pPr>
            <a:r>
              <a:rPr lang="en-US" sz="2000" dirty="0" smtClean="0">
                <a:solidFill>
                  <a:srgbClr val="6B92BD"/>
                </a:solidFill>
                <a:latin typeface="+mj-lt"/>
                <a:cs typeface="Arial" charset="0"/>
              </a:rPr>
              <a:t>Pulmonary involvement</a:t>
            </a: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838200"/>
            <a:ext cx="10972800" cy="1066800"/>
          </a:xfrm>
        </p:spPr>
        <p:txBody>
          <a:bodyPr>
            <a:normAutofit/>
          </a:bodyPr>
          <a:lstStyle/>
          <a:p>
            <a:r>
              <a:rPr lang="tr-TR" sz="3200" i="1" dirty="0" err="1" smtClean="0">
                <a:solidFill>
                  <a:srgbClr val="FF0000"/>
                </a:solidFill>
              </a:rPr>
              <a:t>Initial</a:t>
            </a:r>
            <a:r>
              <a:rPr lang="tr-TR" sz="3200" i="1" dirty="0" smtClean="0">
                <a:solidFill>
                  <a:srgbClr val="FF0000"/>
                </a:solidFill>
              </a:rPr>
              <a:t> f</a:t>
            </a:r>
            <a:r>
              <a:rPr lang="en-US" sz="3200" i="1" dirty="0" err="1" smtClean="0">
                <a:solidFill>
                  <a:srgbClr val="FF0000"/>
                </a:solidFill>
              </a:rPr>
              <a:t>irst</a:t>
            </a:r>
            <a:r>
              <a:rPr lang="en-US" sz="3200" i="1" dirty="0" smtClean="0">
                <a:solidFill>
                  <a:srgbClr val="FF0000"/>
                </a:solidFill>
              </a:rPr>
              <a:t> line treatment</a:t>
            </a:r>
            <a:endParaRPr lang="tr-TR" sz="3200" dirty="0">
              <a:solidFill>
                <a:srgbClr val="FF0000"/>
              </a:solidFill>
            </a:endParaRPr>
          </a:p>
        </p:txBody>
      </p:sp>
      <p:sp>
        <p:nvSpPr>
          <p:cNvPr id="3" name="2 İçerik Yer Tutucusu"/>
          <p:cNvSpPr>
            <a:spLocks noGrp="1"/>
          </p:cNvSpPr>
          <p:nvPr>
            <p:ph idx="4294967295"/>
          </p:nvPr>
        </p:nvSpPr>
        <p:spPr>
          <a:xfrm>
            <a:off x="711200" y="4114800"/>
            <a:ext cx="11277600" cy="1371600"/>
          </a:xfrm>
          <a:prstGeom prst="rect">
            <a:avLst/>
          </a:prstGeom>
        </p:spPr>
        <p:txBody>
          <a:bodyPr>
            <a:noAutofit/>
          </a:bodyPr>
          <a:lstStyle/>
          <a:p>
            <a:pPr>
              <a:lnSpc>
                <a:spcPct val="150000"/>
              </a:lnSpc>
            </a:pPr>
            <a:r>
              <a:rPr lang="en-US" sz="1800" dirty="0" smtClean="0">
                <a:latin typeface="Arial Narrow" pitchFamily="34" charset="0"/>
              </a:rPr>
              <a:t>The tapering should</a:t>
            </a:r>
            <a:r>
              <a:rPr lang="tr-TR" sz="1800" dirty="0" smtClean="0">
                <a:latin typeface="Arial Narrow" pitchFamily="34" charset="0"/>
              </a:rPr>
              <a:t> not </a:t>
            </a:r>
            <a:r>
              <a:rPr lang="en-US" sz="1800" dirty="0" smtClean="0">
                <a:latin typeface="Arial Narrow" pitchFamily="34" charset="0"/>
              </a:rPr>
              <a:t> be</a:t>
            </a:r>
            <a:r>
              <a:rPr lang="tr-TR" sz="1800" dirty="0" smtClean="0">
                <a:latin typeface="Arial Narrow" pitchFamily="34" charset="0"/>
              </a:rPr>
              <a:t> start </a:t>
            </a:r>
            <a:r>
              <a:rPr lang="tr-TR" sz="1800" dirty="0" err="1" smtClean="0">
                <a:latin typeface="Arial Narrow" pitchFamily="34" charset="0"/>
              </a:rPr>
              <a:t>before</a:t>
            </a:r>
            <a:r>
              <a:rPr lang="tr-TR" sz="1800" dirty="0" smtClean="0">
                <a:latin typeface="Arial Narrow" pitchFamily="34" charset="0"/>
              </a:rPr>
              <a:t>  4 </a:t>
            </a:r>
            <a:r>
              <a:rPr lang="tr-TR" sz="1800" dirty="0" err="1" smtClean="0">
                <a:latin typeface="Arial Narrow" pitchFamily="34" charset="0"/>
              </a:rPr>
              <a:t>week</a:t>
            </a:r>
            <a:endParaRPr lang="tr-TR" sz="1800" dirty="0" smtClean="0">
              <a:latin typeface="Arial Narrow" pitchFamily="34" charset="0"/>
            </a:endParaRPr>
          </a:p>
          <a:p>
            <a:pPr>
              <a:lnSpc>
                <a:spcPct val="150000"/>
              </a:lnSpc>
            </a:pPr>
            <a:r>
              <a:rPr lang="en-US" sz="1800" dirty="0" smtClean="0">
                <a:latin typeface="Arial Narrow" pitchFamily="34" charset="0"/>
              </a:rPr>
              <a:t>The tapering should be</a:t>
            </a:r>
            <a:r>
              <a:rPr lang="tr-TR" sz="1800" dirty="0" smtClean="0">
                <a:latin typeface="Arial Narrow" pitchFamily="34" charset="0"/>
              </a:rPr>
              <a:t> </a:t>
            </a:r>
            <a:r>
              <a:rPr lang="en-US" sz="1800" dirty="0" smtClean="0">
                <a:latin typeface="Arial Narrow" pitchFamily="34" charset="0"/>
              </a:rPr>
              <a:t>very slow</a:t>
            </a:r>
            <a:r>
              <a:rPr lang="tr-TR" sz="1800" dirty="0" smtClean="0">
                <a:latin typeface="Arial Narrow" pitchFamily="34" charset="0"/>
              </a:rPr>
              <a:t> </a:t>
            </a:r>
            <a:r>
              <a:rPr lang="en-US" sz="1800" dirty="0" smtClean="0">
                <a:latin typeface="Arial Narrow" pitchFamily="34" charset="0"/>
              </a:rPr>
              <a:t> </a:t>
            </a:r>
            <a:r>
              <a:rPr lang="en-US" sz="1800" dirty="0" smtClean="0">
                <a:latin typeface="Arial Narrow" pitchFamily="34" charset="0"/>
                <a:sym typeface="Wingdings"/>
              </a:rPr>
              <a:t></a:t>
            </a:r>
            <a:r>
              <a:rPr lang="en-US" sz="1800" dirty="0" smtClean="0">
                <a:latin typeface="Arial Narrow" pitchFamily="34" charset="0"/>
              </a:rPr>
              <a:t>0.25 mg/kg reduction </a:t>
            </a:r>
            <a:r>
              <a:rPr lang="tr-TR" sz="1800" dirty="0" smtClean="0">
                <a:latin typeface="Arial Narrow" pitchFamily="34" charset="0"/>
              </a:rPr>
              <a:t> </a:t>
            </a:r>
            <a:r>
              <a:rPr lang="tr-TR" sz="1800" dirty="0" err="1" smtClean="0">
                <a:latin typeface="Arial Narrow" pitchFamily="34" charset="0"/>
              </a:rPr>
              <a:t>every</a:t>
            </a:r>
            <a:r>
              <a:rPr lang="tr-TR" sz="1800" dirty="0" smtClean="0">
                <a:latin typeface="Arial Narrow" pitchFamily="34" charset="0"/>
              </a:rPr>
              <a:t> 2 </a:t>
            </a:r>
            <a:r>
              <a:rPr lang="tr-TR" sz="1800" dirty="0" err="1" smtClean="0">
                <a:latin typeface="Arial Narrow" pitchFamily="34" charset="0"/>
              </a:rPr>
              <a:t>week</a:t>
            </a:r>
            <a:endParaRPr lang="tr-TR" sz="1800" dirty="0" smtClean="0">
              <a:latin typeface="Arial Narrow" pitchFamily="34" charset="0"/>
            </a:endParaRPr>
          </a:p>
          <a:p>
            <a:pPr>
              <a:lnSpc>
                <a:spcPct val="150000"/>
              </a:lnSpc>
            </a:pPr>
            <a:r>
              <a:rPr lang="tr-TR" sz="1800" dirty="0" smtClean="0">
                <a:latin typeface="Arial Narrow" pitchFamily="34" charset="0"/>
              </a:rPr>
              <a:t>After 2 </a:t>
            </a:r>
            <a:r>
              <a:rPr lang="tr-TR" sz="1800" dirty="0" err="1" smtClean="0">
                <a:latin typeface="Arial Narrow" pitchFamily="34" charset="0"/>
              </a:rPr>
              <a:t>months</a:t>
            </a:r>
            <a:r>
              <a:rPr lang="tr-TR" sz="1800" dirty="0" smtClean="0">
                <a:latin typeface="Arial Narrow" pitchFamily="34" charset="0"/>
              </a:rPr>
              <a:t>, </a:t>
            </a:r>
            <a:r>
              <a:rPr lang="tr-TR" sz="1800" dirty="0" err="1" smtClean="0">
                <a:latin typeface="Arial Narrow" pitchFamily="34" charset="0"/>
              </a:rPr>
              <a:t>continue</a:t>
            </a:r>
            <a:r>
              <a:rPr lang="tr-TR" sz="1800" dirty="0" smtClean="0">
                <a:latin typeface="Arial Narrow" pitchFamily="34" charset="0"/>
              </a:rPr>
              <a:t> with </a:t>
            </a:r>
            <a:r>
              <a:rPr lang="tr-TR" sz="1800" dirty="0" err="1" smtClean="0">
                <a:latin typeface="Arial Narrow" pitchFamily="34" charset="0"/>
              </a:rPr>
              <a:t>stable</a:t>
            </a:r>
            <a:r>
              <a:rPr lang="tr-TR" sz="1800" dirty="0" smtClean="0">
                <a:latin typeface="Arial Narrow" pitchFamily="34" charset="0"/>
              </a:rPr>
              <a:t> </a:t>
            </a:r>
            <a:r>
              <a:rPr lang="tr-TR" sz="1800" dirty="0" err="1" smtClean="0">
                <a:latin typeface="Arial Narrow" pitchFamily="34" charset="0"/>
              </a:rPr>
              <a:t>effective</a:t>
            </a:r>
            <a:r>
              <a:rPr lang="tr-TR" sz="1800" dirty="0" smtClean="0">
                <a:latin typeface="Arial Narrow" pitchFamily="34" charset="0"/>
              </a:rPr>
              <a:t> </a:t>
            </a:r>
            <a:r>
              <a:rPr lang="tr-TR" sz="1800" dirty="0" err="1" smtClean="0">
                <a:latin typeface="Arial Narrow" pitchFamily="34" charset="0"/>
              </a:rPr>
              <a:t>dose</a:t>
            </a:r>
            <a:r>
              <a:rPr lang="tr-TR" sz="1800" dirty="0" smtClean="0">
                <a:latin typeface="Arial Narrow" pitchFamily="34" charset="0"/>
              </a:rPr>
              <a:t> (</a:t>
            </a:r>
            <a:r>
              <a:rPr lang="tr-TR" sz="1800" dirty="0" err="1" smtClean="0">
                <a:latin typeface="Arial Narrow" pitchFamily="34" charset="0"/>
              </a:rPr>
              <a:t>mostly</a:t>
            </a:r>
            <a:r>
              <a:rPr lang="tr-TR" sz="1800" dirty="0" smtClean="0">
                <a:latin typeface="Arial Narrow" pitchFamily="34" charset="0"/>
              </a:rPr>
              <a:t> </a:t>
            </a:r>
            <a:r>
              <a:rPr lang="en-US" sz="1800" dirty="0" smtClean="0">
                <a:latin typeface="Arial Narrow" pitchFamily="34" charset="0"/>
              </a:rPr>
              <a:t>0.25 mg/kg </a:t>
            </a:r>
            <a:r>
              <a:rPr lang="tr-TR" sz="1800" dirty="0" smtClean="0">
                <a:latin typeface="Arial Narrow" pitchFamily="34" charset="0"/>
              </a:rPr>
              <a:t>)</a:t>
            </a:r>
          </a:p>
          <a:p>
            <a:pPr>
              <a:lnSpc>
                <a:spcPct val="150000"/>
              </a:lnSpc>
            </a:pPr>
            <a:r>
              <a:rPr lang="en-US" sz="1800" dirty="0" smtClean="0">
                <a:latin typeface="Arial Narrow" pitchFamily="34" charset="0"/>
              </a:rPr>
              <a:t>Then after</a:t>
            </a:r>
            <a:r>
              <a:rPr lang="tr-TR" sz="1800" dirty="0" smtClean="0">
                <a:latin typeface="Arial Narrow" pitchFamily="34" charset="0"/>
              </a:rPr>
              <a:t>, </a:t>
            </a:r>
            <a:r>
              <a:rPr lang="en-US" sz="1800" dirty="0" smtClean="0">
                <a:latin typeface="Arial Narrow" pitchFamily="34" charset="0"/>
              </a:rPr>
              <a:t> a 4 months interval an even slower taper may be initiated</a:t>
            </a:r>
            <a:r>
              <a:rPr lang="tr-TR" sz="1800" dirty="0" smtClean="0">
                <a:latin typeface="Arial Narrow" pitchFamily="34" charset="0"/>
              </a:rPr>
              <a:t> </a:t>
            </a:r>
            <a:r>
              <a:rPr lang="en-US" sz="1800" dirty="0" smtClean="0">
                <a:latin typeface="Arial Narrow" pitchFamily="34" charset="0"/>
              </a:rPr>
              <a:t>reaching steroid-free status by the end of the first year but still on CSA treatment  </a:t>
            </a:r>
            <a:endParaRPr lang="tr-TR" sz="1800" dirty="0" smtClean="0">
              <a:latin typeface="Arial Narrow" pitchFamily="34" charset="0"/>
            </a:endParaRPr>
          </a:p>
          <a:p>
            <a:pPr>
              <a:lnSpc>
                <a:spcPct val="150000"/>
              </a:lnSpc>
            </a:pPr>
            <a:endParaRPr lang="tr-TR" sz="1800" dirty="0" smtClean="0">
              <a:latin typeface="Arial Narrow" pitchFamily="34" charset="0"/>
            </a:endParaRPr>
          </a:p>
        </p:txBody>
      </p:sp>
      <p:sp>
        <p:nvSpPr>
          <p:cNvPr id="4" name="2 İçerik Yer Tutucusu"/>
          <p:cNvSpPr txBox="1">
            <a:spLocks/>
          </p:cNvSpPr>
          <p:nvPr/>
        </p:nvSpPr>
        <p:spPr>
          <a:xfrm>
            <a:off x="812800" y="1981200"/>
            <a:ext cx="10363200" cy="1295400"/>
          </a:xfrm>
          <a:prstGeom prst="rect">
            <a:avLst/>
          </a:prstGeom>
          <a:solidFill>
            <a:schemeClr val="accent2">
              <a:lumMod val="20000"/>
              <a:lumOff val="80000"/>
            </a:schemeClr>
          </a:solidFill>
        </p:spPr>
        <p:txBody>
          <a:bodyPr vert="horz">
            <a:noAutofit/>
          </a:bodyPr>
          <a:lstStyle/>
          <a:p>
            <a:pPr marL="365760" marR="0" lvl="0" indent="-256032" algn="l" defTabSz="914400" rtl="0" eaLnBrk="1" fontAlgn="auto" latinLnBrk="0" hangingPunct="1">
              <a:spcBef>
                <a:spcPts val="300"/>
              </a:spcBef>
              <a:spcAft>
                <a:spcPts val="0"/>
              </a:spcAft>
              <a:buClr>
                <a:schemeClr val="accent3"/>
              </a:buClr>
              <a:buSzTx/>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Standard first line systemic treatment is orally administered </a:t>
            </a:r>
            <a:endParaRPr kumimoji="0" lang="tr-TR" sz="2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365760" marR="0" lvl="0" indent="-256032" algn="l" defTabSz="914400" rtl="0" eaLnBrk="1" fontAlgn="auto" latinLnBrk="0" hangingPunct="1">
              <a:spcBef>
                <a:spcPts val="300"/>
              </a:spcBef>
              <a:spcAft>
                <a:spcPts val="0"/>
              </a:spcAft>
              <a:buClr>
                <a:schemeClr val="accent3"/>
              </a:buClr>
              <a:buSzTx/>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prednisolone 1 mg/kg </a:t>
            </a:r>
            <a:r>
              <a:rPr lang="tr-TR" sz="2400" dirty="0" smtClean="0">
                <a:latin typeface="Calibri" pitchFamily="34" charset="0"/>
              </a:rPr>
              <a:t> </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and </a:t>
            </a:r>
            <a:r>
              <a:rPr kumimoji="0" lang="en-US" sz="2400" b="0" i="0" u="none" strike="noStrike" kern="1200" cap="none" spc="0" normalizeH="0" baseline="0" noProof="0" dirty="0" err="1" smtClean="0">
                <a:ln>
                  <a:noFill/>
                </a:ln>
                <a:solidFill>
                  <a:schemeClr val="tx1"/>
                </a:solidFill>
                <a:effectLst/>
                <a:uLnTx/>
                <a:uFillTx/>
                <a:latin typeface="Calibri" pitchFamily="34" charset="0"/>
                <a:ea typeface="+mn-ea"/>
                <a:cs typeface="+mn-cs"/>
              </a:rPr>
              <a:t>cyclosporin</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 (CsA) 10 mg/kg with </a:t>
            </a:r>
            <a:endParaRPr kumimoji="0" lang="tr-TR" sz="2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365760" marR="0" lvl="0" indent="-256032" algn="l" defTabSz="914400" rtl="0" eaLnBrk="1" fontAlgn="auto" latinLnBrk="0" hangingPunct="1">
              <a:spcBef>
                <a:spcPts val="300"/>
              </a:spcBef>
              <a:spcAft>
                <a:spcPts val="0"/>
              </a:spcAft>
              <a:buClr>
                <a:schemeClr val="accent3"/>
              </a:buClr>
              <a:buSzTx/>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the</a:t>
            </a:r>
            <a:r>
              <a:rPr kumimoji="0" lang="tr-TR" sz="2400" b="0" i="0" u="none" strike="noStrike" kern="1200" cap="none" spc="0" normalizeH="0" noProof="0" dirty="0" smtClean="0">
                <a:ln>
                  <a:noFill/>
                </a:ln>
                <a:solidFill>
                  <a:schemeClr val="tx1"/>
                </a:solidFill>
                <a:effectLst/>
                <a:uLnTx/>
                <a:uFillTx/>
                <a:latin typeface="Calibri" pitchFamily="34"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mn-cs"/>
              </a:rPr>
              <a:t>dose of CSA adjusted to plasma levels</a:t>
            </a:r>
            <a:endParaRPr kumimoji="0" lang="tr-TR" sz="2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5" name="4 Dikdörtgen"/>
          <p:cNvSpPr/>
          <p:nvPr/>
        </p:nvSpPr>
        <p:spPr>
          <a:xfrm>
            <a:off x="812800" y="3429001"/>
            <a:ext cx="10464800" cy="461665"/>
          </a:xfrm>
          <a:prstGeom prst="rect">
            <a:avLst/>
          </a:prstGeom>
        </p:spPr>
        <p:txBody>
          <a:bodyPr wrap="square">
            <a:spAutoFit/>
          </a:bodyPr>
          <a:lstStyle/>
          <a:p>
            <a:pPr>
              <a:lnSpc>
                <a:spcPct val="150000"/>
              </a:lnSpc>
            </a:pPr>
            <a:r>
              <a:rPr lang="en-US" sz="1600" b="1" dirty="0" smtClean="0">
                <a:solidFill>
                  <a:srgbClr val="FF0000"/>
                </a:solidFill>
                <a:latin typeface="+mj-lt"/>
              </a:rPr>
              <a:t>In practice this usually starts 2 weeks after evidence of clinical</a:t>
            </a:r>
            <a:r>
              <a:rPr lang="tr-TR" sz="1600" b="1" dirty="0" smtClean="0">
                <a:solidFill>
                  <a:srgbClr val="FF0000"/>
                </a:solidFill>
                <a:latin typeface="+mj-lt"/>
              </a:rPr>
              <a:t> </a:t>
            </a:r>
            <a:r>
              <a:rPr lang="en-US" sz="1600" b="1" dirty="0" smtClean="0">
                <a:solidFill>
                  <a:srgbClr val="FF0000"/>
                </a:solidFill>
                <a:latin typeface="+mj-lt"/>
              </a:rPr>
              <a:t>improvement</a:t>
            </a:r>
            <a:r>
              <a:rPr lang="tr-TR" sz="1600" b="1" dirty="0" smtClean="0">
                <a:solidFill>
                  <a:srgbClr val="FF0000"/>
                </a:solidFill>
                <a:latin typeface="+mj-lt"/>
              </a:rPr>
              <a:t>.</a:t>
            </a: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3048000"/>
            <a:ext cx="11684000" cy="4325112"/>
          </a:xfrm>
          <a:prstGeom prst="rect">
            <a:avLst/>
          </a:prstGeom>
        </p:spPr>
        <p:txBody>
          <a:bodyPr>
            <a:normAutofit/>
          </a:bodyPr>
          <a:lstStyle/>
          <a:p>
            <a:pPr lvl="1">
              <a:lnSpc>
                <a:spcPct val="200000"/>
              </a:lnSpc>
            </a:pPr>
            <a:r>
              <a:rPr lang="tr-TR" sz="2200" dirty="0" smtClean="0">
                <a:solidFill>
                  <a:srgbClr val="0070C0"/>
                </a:solidFill>
              </a:rPr>
              <a:t>P</a:t>
            </a:r>
            <a:r>
              <a:rPr lang="en-US" sz="2200" dirty="0" err="1" smtClean="0">
                <a:solidFill>
                  <a:srgbClr val="0070C0"/>
                </a:solidFill>
              </a:rPr>
              <a:t>rogression</a:t>
            </a:r>
            <a:r>
              <a:rPr lang="en-US" sz="2200" dirty="0" smtClean="0">
                <a:solidFill>
                  <a:srgbClr val="0070C0"/>
                </a:solidFill>
              </a:rPr>
              <a:t> on prednisolone at 1 mg/kg/day for 2 weeks or </a:t>
            </a:r>
            <a:endParaRPr lang="tr-TR" sz="2200" dirty="0" smtClean="0">
              <a:solidFill>
                <a:srgbClr val="0070C0"/>
              </a:solidFill>
            </a:endParaRPr>
          </a:p>
          <a:p>
            <a:pPr lvl="1">
              <a:lnSpc>
                <a:spcPct val="200000"/>
              </a:lnSpc>
            </a:pPr>
            <a:r>
              <a:rPr lang="tr-TR" sz="2200" dirty="0" smtClean="0">
                <a:solidFill>
                  <a:srgbClr val="0070C0"/>
                </a:solidFill>
              </a:rPr>
              <a:t>S</a:t>
            </a:r>
            <a:r>
              <a:rPr lang="en-US" sz="2200" dirty="0" smtClean="0">
                <a:solidFill>
                  <a:srgbClr val="0070C0"/>
                </a:solidFill>
              </a:rPr>
              <a:t>table disease on &gt;0.5 mg/kg/day prednisolone for 4–8 weeks or </a:t>
            </a:r>
            <a:endParaRPr lang="tr-TR" sz="2200" dirty="0" smtClean="0">
              <a:solidFill>
                <a:srgbClr val="0070C0"/>
              </a:solidFill>
            </a:endParaRPr>
          </a:p>
        </p:txBody>
      </p:sp>
      <p:sp>
        <p:nvSpPr>
          <p:cNvPr id="5" name="1 Başlık"/>
          <p:cNvSpPr>
            <a:spLocks noGrp="1"/>
          </p:cNvSpPr>
          <p:nvPr>
            <p:ph type="title"/>
          </p:nvPr>
        </p:nvSpPr>
        <p:spPr>
          <a:xfrm>
            <a:off x="609600" y="838200"/>
            <a:ext cx="10972800" cy="1066800"/>
          </a:xfrm>
        </p:spPr>
        <p:txBody>
          <a:bodyPr>
            <a:normAutofit/>
          </a:bodyPr>
          <a:lstStyle/>
          <a:p>
            <a:r>
              <a:rPr lang="tr-TR" sz="3200" i="1" dirty="0" err="1" smtClean="0">
                <a:solidFill>
                  <a:srgbClr val="FF0000"/>
                </a:solidFill>
              </a:rPr>
              <a:t>Initial</a:t>
            </a:r>
            <a:r>
              <a:rPr lang="tr-TR" sz="3200" i="1" dirty="0" smtClean="0">
                <a:solidFill>
                  <a:srgbClr val="FF0000"/>
                </a:solidFill>
              </a:rPr>
              <a:t> f</a:t>
            </a:r>
            <a:r>
              <a:rPr lang="en-US" sz="3200" i="1" dirty="0" err="1" smtClean="0">
                <a:solidFill>
                  <a:srgbClr val="FF0000"/>
                </a:solidFill>
              </a:rPr>
              <a:t>irst</a:t>
            </a:r>
            <a:r>
              <a:rPr lang="en-US" sz="3200" i="1" dirty="0" smtClean="0">
                <a:solidFill>
                  <a:srgbClr val="FF0000"/>
                </a:solidFill>
              </a:rPr>
              <a:t> line treatment</a:t>
            </a:r>
            <a:endParaRPr lang="tr-TR" sz="3200" dirty="0">
              <a:solidFill>
                <a:srgbClr val="FF0000"/>
              </a:solidFill>
            </a:endParaRPr>
          </a:p>
        </p:txBody>
      </p:sp>
      <p:sp>
        <p:nvSpPr>
          <p:cNvPr id="6" name="2 İçerik Yer Tutucusu"/>
          <p:cNvSpPr txBox="1">
            <a:spLocks/>
          </p:cNvSpPr>
          <p:nvPr/>
        </p:nvSpPr>
        <p:spPr>
          <a:xfrm>
            <a:off x="609600" y="5029200"/>
            <a:ext cx="10972800" cy="533400"/>
          </a:xfrm>
          <a:prstGeom prst="rect">
            <a:avLst/>
          </a:prstGeom>
          <a:solidFill>
            <a:schemeClr val="bg1">
              <a:lumMod val="85000"/>
            </a:schemeClr>
          </a:solidFill>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There</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is no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standard</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salvage</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second</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line</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treatment of </a:t>
            </a:r>
            <a:r>
              <a:rPr kumimoji="0" lang="tr-TR" sz="2800" b="0" i="0" u="none" strike="noStrike" kern="1200" cap="none" spc="0" normalizeH="0" baseline="0" noProof="0" dirty="0" err="1" smtClean="0">
                <a:ln>
                  <a:noFill/>
                </a:ln>
                <a:solidFill>
                  <a:schemeClr val="tx1"/>
                </a:solidFill>
                <a:effectLst/>
                <a:uLnTx/>
                <a:uFillTx/>
                <a:latin typeface="Calibri" pitchFamily="34" charset="0"/>
                <a:ea typeface="+mn-ea"/>
                <a:cs typeface="+mn-cs"/>
              </a:rPr>
              <a:t>cGvHD</a:t>
            </a:r>
            <a:r>
              <a:rPr kumimoji="0" lang="tr-TR" sz="2800" b="0" i="0" u="none" strike="noStrike" kern="1200" cap="none" spc="0" normalizeH="0" baseline="0" noProof="0" dirty="0" smtClean="0">
                <a:ln>
                  <a:noFill/>
                </a:ln>
                <a:solidFill>
                  <a:schemeClr val="tx1"/>
                </a:solidFill>
                <a:effectLst/>
                <a:uLnTx/>
                <a:uFillTx/>
                <a:latin typeface="Calibri" pitchFamily="34" charset="0"/>
                <a:ea typeface="+mn-ea"/>
                <a:cs typeface="+mn-cs"/>
              </a:rPr>
              <a:t>. </a:t>
            </a:r>
            <a:endParaRPr kumimoji="0" lang="tr-TR" sz="28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7" name="6 Dikdörtgen"/>
          <p:cNvSpPr/>
          <p:nvPr/>
        </p:nvSpPr>
        <p:spPr>
          <a:xfrm>
            <a:off x="914400" y="2133601"/>
            <a:ext cx="9042400" cy="646331"/>
          </a:xfrm>
          <a:prstGeom prst="rect">
            <a:avLst/>
          </a:prstGeom>
        </p:spPr>
        <p:txBody>
          <a:bodyPr wrap="square">
            <a:spAutoFit/>
          </a:bodyPr>
          <a:lstStyle/>
          <a:p>
            <a:pPr>
              <a:lnSpc>
                <a:spcPct val="200000"/>
              </a:lnSpc>
            </a:pPr>
            <a:r>
              <a:rPr lang="en-US" b="1" dirty="0" smtClean="0"/>
              <a:t>Steroid-refractory </a:t>
            </a:r>
            <a:r>
              <a:rPr lang="en-US" b="1" dirty="0" err="1" smtClean="0"/>
              <a:t>cGvHD</a:t>
            </a:r>
            <a:r>
              <a:rPr lang="en-US" b="1" dirty="0" smtClean="0"/>
              <a:t> is defined as </a:t>
            </a:r>
            <a:endParaRPr lang="tr-TR" b="1" dirty="0" smtClean="0"/>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759200" y="381000"/>
            <a:ext cx="3352800" cy="533400"/>
          </a:xfrm>
        </p:spPr>
        <p:txBody>
          <a:bodyPr>
            <a:normAutofit/>
          </a:bodyPr>
          <a:lstStyle/>
          <a:p>
            <a:r>
              <a:rPr lang="tr-TR" sz="1800" i="1" dirty="0" smtClean="0">
                <a:solidFill>
                  <a:srgbClr val="FF0000"/>
                </a:solidFill>
              </a:rPr>
              <a:t>Second </a:t>
            </a:r>
            <a:r>
              <a:rPr lang="tr-TR" sz="1800" i="1" dirty="0" err="1" smtClean="0">
                <a:solidFill>
                  <a:srgbClr val="FF0000"/>
                </a:solidFill>
              </a:rPr>
              <a:t>line</a:t>
            </a:r>
            <a:r>
              <a:rPr lang="tr-TR" sz="1800" i="1" dirty="0" smtClean="0">
                <a:solidFill>
                  <a:srgbClr val="FF0000"/>
                </a:solidFill>
              </a:rPr>
              <a:t> treatment</a:t>
            </a:r>
            <a:endParaRPr lang="tr-TR" sz="1800" dirty="0">
              <a:solidFill>
                <a:srgbClr val="FF0000"/>
              </a:solidFill>
            </a:endParaRPr>
          </a:p>
        </p:txBody>
      </p:sp>
      <p:pic>
        <p:nvPicPr>
          <p:cNvPr id="143362" name="Picture 2"/>
          <p:cNvPicPr>
            <a:picLocks noChangeAspect="1" noChangeArrowheads="1"/>
          </p:cNvPicPr>
          <p:nvPr/>
        </p:nvPicPr>
        <p:blipFill>
          <a:blip r:embed="rId3" cstate="print"/>
          <a:srcRect/>
          <a:stretch>
            <a:fillRect/>
          </a:stretch>
        </p:blipFill>
        <p:spPr bwMode="auto">
          <a:xfrm>
            <a:off x="711200" y="990600"/>
            <a:ext cx="10871200" cy="5638800"/>
          </a:xfrm>
          <a:prstGeom prst="rect">
            <a:avLst/>
          </a:prstGeom>
          <a:noFill/>
          <a:ln w="9525">
            <a:noFill/>
            <a:miter lim="800000"/>
            <a:headEnd/>
            <a:tailEnd/>
          </a:ln>
        </p:spPr>
      </p:pic>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972800" cy="1069848"/>
          </a:xfrm>
        </p:spPr>
        <p:txBody>
          <a:bodyPr>
            <a:normAutofit/>
          </a:bodyPr>
          <a:lstStyle/>
          <a:p>
            <a:pPr>
              <a:defRPr/>
            </a:pPr>
            <a:r>
              <a:rPr lang="en-US" dirty="0" smtClean="0">
                <a:solidFill>
                  <a:srgbClr val="FF0000"/>
                </a:solidFill>
              </a:rPr>
              <a:t>Extracorporeal photopheresis (ECP)</a:t>
            </a:r>
            <a:endParaRPr lang="en-US" dirty="0">
              <a:solidFill>
                <a:srgbClr val="FF0000"/>
              </a:solidFill>
            </a:endParaRPr>
          </a:p>
        </p:txBody>
      </p:sp>
      <p:sp>
        <p:nvSpPr>
          <p:cNvPr id="6" name="5 Dikdörtgen"/>
          <p:cNvSpPr/>
          <p:nvPr/>
        </p:nvSpPr>
        <p:spPr>
          <a:xfrm>
            <a:off x="609600" y="1752601"/>
            <a:ext cx="11379200" cy="3477875"/>
          </a:xfrm>
          <a:prstGeom prst="rect">
            <a:avLst/>
          </a:prstGeom>
          <a:solidFill>
            <a:schemeClr val="accent2">
              <a:lumMod val="20000"/>
              <a:lumOff val="80000"/>
            </a:schemeClr>
          </a:solidFill>
        </p:spPr>
        <p:txBody>
          <a:bodyPr wrap="square">
            <a:spAutoFit/>
          </a:bodyPr>
          <a:lstStyle/>
          <a:p>
            <a:pPr>
              <a:lnSpc>
                <a:spcPct val="150000"/>
              </a:lnSpc>
              <a:buFont typeface="Wingdings" pitchFamily="2" charset="2"/>
              <a:buChar char="§"/>
            </a:pPr>
            <a:r>
              <a:rPr lang="en-US" sz="2000" dirty="0" smtClean="0">
                <a:latin typeface="+mj-lt"/>
              </a:rPr>
              <a:t>A literature review identified 735 patients with steroid-resistant, steroid-intolerant, or steroid-dependent chronic GVHD treated with ECP</a:t>
            </a:r>
            <a:endParaRPr lang="tr-TR" sz="2000" dirty="0" smtClean="0">
              <a:latin typeface="+mj-lt"/>
            </a:endParaRPr>
          </a:p>
          <a:p>
            <a:pPr>
              <a:buFont typeface="Wingdings" pitchFamily="2" charset="2"/>
              <a:buChar char="§"/>
            </a:pPr>
            <a:endParaRPr lang="tr-TR" sz="2000" dirty="0" smtClean="0">
              <a:latin typeface="+mj-lt"/>
            </a:endParaRPr>
          </a:p>
          <a:p>
            <a:pPr>
              <a:lnSpc>
                <a:spcPct val="150000"/>
              </a:lnSpc>
              <a:buFont typeface="Wingdings" pitchFamily="2" charset="2"/>
              <a:buChar char="§"/>
            </a:pPr>
            <a:r>
              <a:rPr lang="en-US" sz="2000" dirty="0" smtClean="0">
                <a:latin typeface="+mj-lt"/>
              </a:rPr>
              <a:t>ECP resulted in overall response rates of 50 to 65 percent (approximately 30 to 35 percent complete) and approximately 25 to 35 percent of patients were able to significantly taper steroid use. </a:t>
            </a:r>
            <a:endParaRPr lang="tr-TR" sz="2000" dirty="0" smtClean="0">
              <a:latin typeface="+mj-lt"/>
            </a:endParaRPr>
          </a:p>
          <a:p>
            <a:pPr>
              <a:buFont typeface="Wingdings" pitchFamily="2" charset="2"/>
              <a:buChar char="§"/>
            </a:pPr>
            <a:endParaRPr lang="tr-TR" sz="2000" dirty="0" smtClean="0">
              <a:latin typeface="+mj-lt"/>
            </a:endParaRPr>
          </a:p>
          <a:p>
            <a:pPr>
              <a:lnSpc>
                <a:spcPct val="150000"/>
              </a:lnSpc>
              <a:buFont typeface="Wingdings" pitchFamily="2" charset="2"/>
              <a:buChar char="§"/>
            </a:pPr>
            <a:r>
              <a:rPr lang="en-US" sz="2000" dirty="0" smtClean="0">
                <a:latin typeface="+mj-lt"/>
              </a:rPr>
              <a:t>Responses were less likely in patients with more extensive disease, those with a history of acute GVHD, and patients with thrombocytopenia.</a:t>
            </a:r>
            <a:endParaRPr lang="tr-TR" sz="2000" dirty="0">
              <a:latin typeface="+mj-lt"/>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1069848"/>
          </a:xfrm>
        </p:spPr>
        <p:txBody>
          <a:bodyPr>
            <a:normAutofit/>
          </a:bodyPr>
          <a:lstStyle/>
          <a:p>
            <a:pPr>
              <a:defRPr/>
            </a:pPr>
            <a:r>
              <a:rPr lang="en-US" dirty="0" smtClean="0">
                <a:solidFill>
                  <a:srgbClr val="FF0000"/>
                </a:solidFill>
              </a:rPr>
              <a:t>Extracorporeal photopheresis (ECP)</a:t>
            </a:r>
            <a:endParaRPr lang="en-US" dirty="0">
              <a:solidFill>
                <a:srgbClr val="FF0000"/>
              </a:solidFill>
            </a:endParaRPr>
          </a:p>
        </p:txBody>
      </p:sp>
      <p:pic>
        <p:nvPicPr>
          <p:cNvPr id="3" name="Picture 2" descr="19 68 b.jpg"/>
          <p:cNvPicPr>
            <a:picLocks noChangeAspect="1"/>
          </p:cNvPicPr>
          <p:nvPr/>
        </p:nvPicPr>
        <p:blipFill>
          <a:blip r:embed="rId3" cstate="print"/>
          <a:srcRect l="6983" t="5943" r="10964" b="12837"/>
          <a:stretch>
            <a:fillRect/>
          </a:stretch>
        </p:blipFill>
        <p:spPr>
          <a:xfrm>
            <a:off x="406400" y="3124200"/>
            <a:ext cx="4775200" cy="3124200"/>
          </a:xfrm>
          <a:prstGeom prst="roundRect">
            <a:avLst/>
          </a:prstGeom>
          <a:ln w="57150">
            <a:noFill/>
          </a:ln>
          <a:effectLst>
            <a:outerShdw blurRad="50800" dist="38100" dir="2700000" algn="tl" rotWithShape="0">
              <a:prstClr val="black">
                <a:alpha val="40000"/>
              </a:prstClr>
            </a:outerShdw>
          </a:effectLst>
        </p:spPr>
      </p:pic>
      <p:pic>
        <p:nvPicPr>
          <p:cNvPr id="4" name="Picture 3" descr="19 68 c.jpg"/>
          <p:cNvPicPr>
            <a:picLocks noChangeAspect="1"/>
          </p:cNvPicPr>
          <p:nvPr/>
        </p:nvPicPr>
        <p:blipFill>
          <a:blip r:embed="rId4" cstate="print"/>
          <a:srcRect l="6897" t="7610" r="12069" b="12481"/>
          <a:stretch>
            <a:fillRect/>
          </a:stretch>
        </p:blipFill>
        <p:spPr>
          <a:xfrm>
            <a:off x="7010400" y="2971800"/>
            <a:ext cx="4775200" cy="3200400"/>
          </a:xfrm>
          <a:prstGeom prst="roundRect">
            <a:avLst/>
          </a:prstGeom>
          <a:ln w="57150">
            <a:noFill/>
          </a:ln>
          <a:effectLst>
            <a:outerShdw blurRad="50800" dist="38100" dir="2700000" algn="tl" rotWithShape="0">
              <a:prstClr val="black">
                <a:alpha val="40000"/>
              </a:prstClr>
            </a:outerShdw>
          </a:effectLst>
        </p:spPr>
      </p:pic>
      <p:pic>
        <p:nvPicPr>
          <p:cNvPr id="5" name="Picture 4" descr="19 68.jpg"/>
          <p:cNvPicPr>
            <a:picLocks noChangeAspect="1"/>
          </p:cNvPicPr>
          <p:nvPr/>
        </p:nvPicPr>
        <p:blipFill>
          <a:blip r:embed="rId5" cstate="print"/>
          <a:srcRect l="7324" t="7426" r="14551" b="15842"/>
          <a:stretch>
            <a:fillRect/>
          </a:stretch>
        </p:blipFill>
        <p:spPr>
          <a:xfrm>
            <a:off x="4368800" y="4724400"/>
            <a:ext cx="3251200" cy="1828800"/>
          </a:xfrm>
          <a:prstGeom prst="roundRect">
            <a:avLst/>
          </a:prstGeom>
          <a:ln w="57150">
            <a:noFill/>
          </a:ln>
          <a:effectLst>
            <a:outerShdw blurRad="50800" dist="38100" dir="2700000" algn="tl" rotWithShape="0">
              <a:prstClr val="black">
                <a:alpha val="40000"/>
              </a:prstClr>
            </a:outerShdw>
          </a:effectLst>
        </p:spPr>
      </p:pic>
      <p:sp>
        <p:nvSpPr>
          <p:cNvPr id="6" name="5 Dikdörtgen"/>
          <p:cNvSpPr/>
          <p:nvPr/>
        </p:nvSpPr>
        <p:spPr>
          <a:xfrm>
            <a:off x="914400" y="1828800"/>
            <a:ext cx="10363200" cy="646331"/>
          </a:xfrm>
          <a:prstGeom prst="rect">
            <a:avLst/>
          </a:prstGeom>
          <a:solidFill>
            <a:schemeClr val="accent2">
              <a:lumMod val="20000"/>
              <a:lumOff val="80000"/>
            </a:schemeClr>
          </a:solidFill>
        </p:spPr>
        <p:txBody>
          <a:bodyPr wrap="square">
            <a:spAutoFit/>
          </a:bodyPr>
          <a:lstStyle/>
          <a:p>
            <a:r>
              <a:rPr lang="en-US" dirty="0" smtClean="0"/>
              <a:t>Extracorporeal photopheresis (ECP) consists of re-infusion of ultraviolet-irradiated autologous peripheral lymphocytes that have been collected by apheresis and incubated with 8-methoxypsoralen</a:t>
            </a:r>
            <a:endParaRPr lang="tr-TR" dirty="0"/>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brochure fig 5"/>
          <p:cNvPicPr>
            <a:picLocks noChangeAspect="1" noChangeArrowheads="1"/>
          </p:cNvPicPr>
          <p:nvPr/>
        </p:nvPicPr>
        <p:blipFill>
          <a:blip r:embed="rId3" cstate="print"/>
          <a:srcRect/>
          <a:stretch>
            <a:fillRect/>
          </a:stretch>
        </p:blipFill>
        <p:spPr bwMode="auto">
          <a:xfrm>
            <a:off x="1524001" y="1752601"/>
            <a:ext cx="8589433" cy="4686299"/>
          </a:xfrm>
          <a:prstGeom prst="roundRect">
            <a:avLst/>
          </a:prstGeom>
          <a:solidFill>
            <a:schemeClr val="bg2">
              <a:lumMod val="90000"/>
            </a:schemeClr>
          </a:solidFill>
          <a:ln w="57150">
            <a:solidFill>
              <a:schemeClr val="tx2">
                <a:lumMod val="50000"/>
              </a:schemeClr>
            </a:solidFill>
          </a:ln>
          <a:effectLst>
            <a:outerShdw blurRad="50800" dist="38100" dir="2700000" algn="tl" rotWithShape="0">
              <a:prstClr val="black">
                <a:alpha val="40000"/>
              </a:prstClr>
            </a:outerShdw>
          </a:effectLst>
          <a:extLst/>
        </p:spPr>
      </p:pic>
      <p:sp>
        <p:nvSpPr>
          <p:cNvPr id="83971" name="Rectangle 3"/>
          <p:cNvSpPr>
            <a:spLocks noGrp="1" noChangeArrowheads="1"/>
          </p:cNvSpPr>
          <p:nvPr>
            <p:ph type="title"/>
          </p:nvPr>
        </p:nvSpPr>
        <p:spPr>
          <a:xfrm>
            <a:off x="304800" y="609600"/>
            <a:ext cx="11480800" cy="1143000"/>
          </a:xfrm>
          <a:extLst/>
        </p:spPr>
        <p:txBody>
          <a:bodyPr>
            <a:normAutofit/>
          </a:bodyPr>
          <a:lstStyle/>
          <a:p>
            <a:pPr eaLnBrk="1" hangingPunct="1">
              <a:defRPr/>
            </a:pPr>
            <a:r>
              <a:rPr lang="en-US" dirty="0" smtClean="0">
                <a:solidFill>
                  <a:srgbClr val="FF0000"/>
                </a:solidFill>
                <a:latin typeface="Arial" charset="0"/>
                <a:cs typeface="Arial" charset="0"/>
              </a:rPr>
              <a:t>What Is </a:t>
            </a:r>
            <a:r>
              <a:rPr lang="en-US" dirty="0" smtClean="0">
                <a:solidFill>
                  <a:srgbClr val="FF0000"/>
                </a:solidFill>
              </a:rPr>
              <a:t>Extracorporeal photopheresis</a:t>
            </a:r>
            <a:r>
              <a:rPr lang="en-US" dirty="0" smtClean="0">
                <a:solidFill>
                  <a:srgbClr val="FF0000"/>
                </a:solidFill>
                <a:latin typeface="Arial" charset="0"/>
                <a:cs typeface="Arial" charset="0"/>
              </a:rPr>
              <a:t>?</a:t>
            </a:r>
          </a:p>
        </p:txBody>
      </p:sp>
      <p:sp>
        <p:nvSpPr>
          <p:cNvPr id="83972" name="Text Box 4"/>
          <p:cNvSpPr txBox="1">
            <a:spLocks noChangeArrowheads="1"/>
          </p:cNvSpPr>
          <p:nvPr/>
        </p:nvSpPr>
        <p:spPr bwMode="auto">
          <a:xfrm>
            <a:off x="4368801" y="1981200"/>
            <a:ext cx="3577167" cy="397032"/>
          </a:xfrm>
          <a:prstGeom prst="rect">
            <a:avLst/>
          </a:prstGeom>
          <a:solidFill>
            <a:schemeClr val="tx1"/>
          </a:solidFill>
          <a:ln w="9525">
            <a:noFill/>
            <a:miter lim="800000"/>
            <a:headEnd/>
            <a:tailEnd/>
          </a:ln>
        </p:spPr>
        <p:txBody>
          <a:bodyPr>
            <a:spAutoFit/>
          </a:bodyPr>
          <a:lstStyle/>
          <a:p>
            <a:pPr eaLnBrk="0" hangingPunct="0">
              <a:lnSpc>
                <a:spcPct val="90000"/>
              </a:lnSpc>
            </a:pPr>
            <a:r>
              <a:rPr lang="en-US" sz="1100" dirty="0">
                <a:solidFill>
                  <a:schemeClr val="bg1"/>
                </a:solidFill>
                <a:latin typeface="+mj-lt"/>
              </a:rPr>
              <a:t>The </a:t>
            </a:r>
            <a:r>
              <a:rPr lang="en-US" sz="1100" dirty="0" err="1">
                <a:solidFill>
                  <a:schemeClr val="bg1"/>
                </a:solidFill>
                <a:latin typeface="+mj-lt"/>
              </a:rPr>
              <a:t>photoactivated</a:t>
            </a:r>
            <a:r>
              <a:rPr lang="en-US" sz="1100" dirty="0">
                <a:solidFill>
                  <a:schemeClr val="bg1"/>
                </a:solidFill>
                <a:latin typeface="+mj-lt"/>
              </a:rPr>
              <a:t> white blood cells are returned to the patient</a:t>
            </a:r>
          </a:p>
        </p:txBody>
      </p:sp>
      <p:sp>
        <p:nvSpPr>
          <p:cNvPr id="83973" name="Text Box 5"/>
          <p:cNvSpPr txBox="1">
            <a:spLocks noChangeArrowheads="1"/>
          </p:cNvSpPr>
          <p:nvPr/>
        </p:nvSpPr>
        <p:spPr bwMode="auto">
          <a:xfrm>
            <a:off x="8128000" y="3124200"/>
            <a:ext cx="1930400" cy="244682"/>
          </a:xfrm>
          <a:prstGeom prst="rect">
            <a:avLst/>
          </a:prstGeom>
          <a:solidFill>
            <a:schemeClr val="tx1"/>
          </a:solidFill>
          <a:ln w="9525">
            <a:noFill/>
            <a:miter lim="800000"/>
            <a:headEnd/>
            <a:tailEnd/>
          </a:ln>
        </p:spPr>
        <p:txBody>
          <a:bodyPr wrap="square">
            <a:spAutoFit/>
          </a:bodyPr>
          <a:lstStyle/>
          <a:p>
            <a:pPr eaLnBrk="0" hangingPunct="0">
              <a:lnSpc>
                <a:spcPct val="90000"/>
              </a:lnSpc>
            </a:pPr>
            <a:r>
              <a:rPr lang="en-US" sz="1100" dirty="0" err="1">
                <a:solidFill>
                  <a:schemeClr val="bg1"/>
                </a:solidFill>
                <a:latin typeface="+mj-lt"/>
              </a:rPr>
              <a:t>Photoactivation</a:t>
            </a:r>
            <a:r>
              <a:rPr lang="en-US" sz="1100" dirty="0">
                <a:solidFill>
                  <a:schemeClr val="bg1"/>
                </a:solidFill>
                <a:latin typeface="+mj-lt"/>
              </a:rPr>
              <a:t> with UVA light</a:t>
            </a:r>
          </a:p>
        </p:txBody>
      </p:sp>
      <p:sp>
        <p:nvSpPr>
          <p:cNvPr id="83974" name="Text Box 6"/>
          <p:cNvSpPr txBox="1">
            <a:spLocks noChangeArrowheads="1"/>
          </p:cNvSpPr>
          <p:nvPr/>
        </p:nvSpPr>
        <p:spPr bwMode="auto">
          <a:xfrm>
            <a:off x="8026400" y="3810000"/>
            <a:ext cx="1608667" cy="244682"/>
          </a:xfrm>
          <a:prstGeom prst="rect">
            <a:avLst/>
          </a:prstGeom>
          <a:solidFill>
            <a:schemeClr val="tx1"/>
          </a:solidFill>
          <a:ln w="9525">
            <a:noFill/>
            <a:miter lim="800000"/>
            <a:headEnd/>
            <a:tailEnd/>
          </a:ln>
        </p:spPr>
        <p:txBody>
          <a:bodyPr>
            <a:spAutoFit/>
          </a:bodyPr>
          <a:lstStyle/>
          <a:p>
            <a:pPr eaLnBrk="0" hangingPunct="0">
              <a:lnSpc>
                <a:spcPct val="90000"/>
              </a:lnSpc>
            </a:pPr>
            <a:r>
              <a:rPr lang="en-US" sz="1100" dirty="0" err="1">
                <a:solidFill>
                  <a:schemeClr val="bg1"/>
                </a:solidFill>
                <a:latin typeface="+mj-lt"/>
              </a:rPr>
              <a:t>Methoxsalen</a:t>
            </a:r>
            <a:endParaRPr lang="en-US" sz="1100" dirty="0">
              <a:solidFill>
                <a:schemeClr val="bg1"/>
              </a:solidFill>
              <a:latin typeface="+mj-lt"/>
            </a:endParaRPr>
          </a:p>
        </p:txBody>
      </p:sp>
      <p:sp>
        <p:nvSpPr>
          <p:cNvPr id="83975" name="Text Box 7"/>
          <p:cNvSpPr txBox="1">
            <a:spLocks noChangeArrowheads="1"/>
          </p:cNvSpPr>
          <p:nvPr/>
        </p:nvSpPr>
        <p:spPr bwMode="auto">
          <a:xfrm>
            <a:off x="7010400" y="4191001"/>
            <a:ext cx="2923117" cy="397032"/>
          </a:xfrm>
          <a:prstGeom prst="rect">
            <a:avLst/>
          </a:prstGeom>
          <a:solidFill>
            <a:schemeClr val="tx1"/>
          </a:solidFill>
          <a:ln w="9525">
            <a:noFill/>
            <a:miter lim="800000"/>
            <a:headEnd/>
            <a:tailEnd/>
          </a:ln>
        </p:spPr>
        <p:txBody>
          <a:bodyPr>
            <a:spAutoFit/>
          </a:bodyPr>
          <a:lstStyle/>
          <a:p>
            <a:pPr eaLnBrk="0" hangingPunct="0">
              <a:lnSpc>
                <a:spcPct val="90000"/>
              </a:lnSpc>
            </a:pPr>
            <a:r>
              <a:rPr lang="en-US" sz="1100" dirty="0">
                <a:solidFill>
                  <a:schemeClr val="bg1"/>
                </a:solidFill>
                <a:latin typeface="+mj-lt"/>
              </a:rPr>
              <a:t>White blood cells are treated with </a:t>
            </a:r>
            <a:r>
              <a:rPr lang="en-US" sz="1100" dirty="0" err="1">
                <a:solidFill>
                  <a:schemeClr val="bg1"/>
                </a:solidFill>
                <a:latin typeface="+mj-lt"/>
              </a:rPr>
              <a:t>methoxsalen</a:t>
            </a:r>
            <a:r>
              <a:rPr lang="en-US" sz="1100" dirty="0">
                <a:solidFill>
                  <a:schemeClr val="bg1"/>
                </a:solidFill>
                <a:latin typeface="+mj-lt"/>
              </a:rPr>
              <a:t> and exposed to UVA light</a:t>
            </a:r>
          </a:p>
        </p:txBody>
      </p:sp>
      <p:sp>
        <p:nvSpPr>
          <p:cNvPr id="83976" name="Text Box 8"/>
          <p:cNvSpPr txBox="1">
            <a:spLocks noChangeArrowheads="1"/>
          </p:cNvSpPr>
          <p:nvPr/>
        </p:nvSpPr>
        <p:spPr bwMode="auto">
          <a:xfrm>
            <a:off x="4978400" y="4648201"/>
            <a:ext cx="1930400" cy="549381"/>
          </a:xfrm>
          <a:prstGeom prst="rect">
            <a:avLst/>
          </a:prstGeom>
          <a:solidFill>
            <a:schemeClr val="tx1"/>
          </a:solidFill>
          <a:ln w="9525">
            <a:noFill/>
            <a:miter lim="800000"/>
            <a:headEnd/>
            <a:tailEnd/>
          </a:ln>
        </p:spPr>
        <p:txBody>
          <a:bodyPr wrap="square">
            <a:spAutoFit/>
          </a:bodyPr>
          <a:lstStyle/>
          <a:p>
            <a:pPr eaLnBrk="0" hangingPunct="0">
              <a:lnSpc>
                <a:spcPct val="90000"/>
              </a:lnSpc>
            </a:pPr>
            <a:r>
              <a:rPr lang="en-US" sz="1100" dirty="0">
                <a:solidFill>
                  <a:schemeClr val="bg1"/>
                </a:solidFill>
                <a:latin typeface="+mj-lt"/>
              </a:rPr>
              <a:t>Blood is separated by centrifugation and red blood cells are returned</a:t>
            </a:r>
          </a:p>
        </p:txBody>
      </p:sp>
      <p:sp>
        <p:nvSpPr>
          <p:cNvPr id="83977" name="Text Box 9"/>
          <p:cNvSpPr txBox="1">
            <a:spLocks noChangeArrowheads="1"/>
          </p:cNvSpPr>
          <p:nvPr/>
        </p:nvSpPr>
        <p:spPr bwMode="auto">
          <a:xfrm>
            <a:off x="1727200" y="4800600"/>
            <a:ext cx="2844800" cy="397032"/>
          </a:xfrm>
          <a:prstGeom prst="rect">
            <a:avLst/>
          </a:prstGeom>
          <a:solidFill>
            <a:schemeClr val="tx1"/>
          </a:solidFill>
          <a:ln w="9525">
            <a:noFill/>
            <a:miter lim="800000"/>
            <a:headEnd/>
            <a:tailEnd/>
          </a:ln>
        </p:spPr>
        <p:txBody>
          <a:bodyPr wrap="square" rIns="0">
            <a:spAutoFit/>
          </a:bodyPr>
          <a:lstStyle/>
          <a:p>
            <a:pPr eaLnBrk="0" hangingPunct="0">
              <a:lnSpc>
                <a:spcPct val="90000"/>
              </a:lnSpc>
            </a:pPr>
            <a:r>
              <a:rPr lang="en-US" sz="1100" dirty="0">
                <a:solidFill>
                  <a:schemeClr val="bg1"/>
                </a:solidFill>
                <a:latin typeface="+mj-lt"/>
              </a:rPr>
              <a:t>The UVAR XTS Instrument draws blood from the patient</a:t>
            </a:r>
          </a:p>
        </p:txBody>
      </p:sp>
      <p:sp>
        <p:nvSpPr>
          <p:cNvPr id="10"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4"/>
          <p:cNvSpPr>
            <a:spLocks noChangeArrowheads="1"/>
          </p:cNvSpPr>
          <p:nvPr/>
        </p:nvSpPr>
        <p:spPr bwMode="auto">
          <a:xfrm>
            <a:off x="4876800" y="1905001"/>
            <a:ext cx="6807200" cy="3954929"/>
          </a:xfrm>
          <a:prstGeom prst="rect">
            <a:avLst/>
          </a:prstGeom>
          <a:noFill/>
          <a:ln>
            <a:noFill/>
          </a:ln>
          <a:extLst/>
        </p:spPr>
        <p:txBody>
          <a:bodyPr>
            <a:spAutoFit/>
          </a:bodyPr>
          <a:lstStyle/>
          <a:p>
            <a:pPr marL="914400" lvl="1" indent="-457200">
              <a:spcAft>
                <a:spcPts val="600"/>
              </a:spcAft>
              <a:buFont typeface="+mj-lt"/>
              <a:buAutoNum type="arabicPeriod"/>
              <a:defRPr/>
            </a:pPr>
            <a:r>
              <a:rPr lang="en-US" sz="2000" dirty="0" smtClean="0">
                <a:solidFill>
                  <a:schemeClr val="tx2">
                    <a:lumMod val="50000"/>
                  </a:schemeClr>
                </a:solidFill>
                <a:latin typeface="+mj-lt"/>
              </a:rPr>
              <a:t>150-300 </a:t>
            </a:r>
            <a:r>
              <a:rPr lang="en-US" sz="2000" dirty="0">
                <a:solidFill>
                  <a:schemeClr val="tx2">
                    <a:lumMod val="50000"/>
                  </a:schemeClr>
                </a:solidFill>
                <a:latin typeface="+mj-lt"/>
              </a:rPr>
              <a:t>ml of buffy coat (white cells) is collected by apheresis</a:t>
            </a:r>
          </a:p>
          <a:p>
            <a:pPr marL="914400" lvl="1" indent="-457200">
              <a:spcAft>
                <a:spcPts val="600"/>
              </a:spcAft>
              <a:buFont typeface="+mj-lt"/>
              <a:buAutoNum type="arabicPeriod"/>
              <a:defRPr/>
            </a:pPr>
            <a:r>
              <a:rPr lang="en-US" sz="2000" dirty="0">
                <a:solidFill>
                  <a:schemeClr val="tx2">
                    <a:lumMod val="50000"/>
                  </a:schemeClr>
                </a:solidFill>
                <a:latin typeface="+mj-lt"/>
              </a:rPr>
              <a:t>Methoxypsoralen (photosensitizing agent) is added to collection bag</a:t>
            </a:r>
          </a:p>
          <a:p>
            <a:pPr marL="914400" lvl="1" indent="-457200">
              <a:spcAft>
                <a:spcPts val="600"/>
              </a:spcAft>
              <a:buFont typeface="+mj-lt"/>
              <a:buAutoNum type="arabicPeriod"/>
              <a:defRPr/>
            </a:pPr>
            <a:r>
              <a:rPr lang="en-US" sz="2000" dirty="0">
                <a:solidFill>
                  <a:schemeClr val="tx2">
                    <a:lumMod val="50000"/>
                  </a:schemeClr>
                </a:solidFill>
                <a:latin typeface="+mj-lt"/>
              </a:rPr>
              <a:t>Cells are exposed to UV light</a:t>
            </a:r>
          </a:p>
          <a:p>
            <a:pPr marL="914400" lvl="1" indent="-457200">
              <a:spcAft>
                <a:spcPts val="600"/>
              </a:spcAft>
              <a:buFont typeface="+mj-lt"/>
              <a:buAutoNum type="arabicPeriod"/>
              <a:defRPr/>
            </a:pPr>
            <a:r>
              <a:rPr lang="en-US" sz="2000" dirty="0">
                <a:solidFill>
                  <a:schemeClr val="tx2">
                    <a:lumMod val="50000"/>
                  </a:schemeClr>
                </a:solidFill>
                <a:latin typeface="+mj-lt"/>
              </a:rPr>
              <a:t>Infused into the patient </a:t>
            </a:r>
          </a:p>
          <a:p>
            <a:pPr marL="914400" lvl="1" indent="-457200">
              <a:spcAft>
                <a:spcPts val="600"/>
              </a:spcAft>
              <a:buFont typeface="+mj-lt"/>
              <a:buAutoNum type="arabicPeriod"/>
              <a:defRPr/>
            </a:pPr>
            <a:r>
              <a:rPr lang="en-US" sz="2000" dirty="0">
                <a:solidFill>
                  <a:schemeClr val="tx2">
                    <a:lumMod val="50000"/>
                  </a:schemeClr>
                </a:solidFill>
                <a:latin typeface="+mj-lt"/>
              </a:rPr>
              <a:t>Well tolerated</a:t>
            </a:r>
          </a:p>
          <a:p>
            <a:pPr marL="1257300" lvl="2" indent="-342900">
              <a:spcAft>
                <a:spcPts val="600"/>
              </a:spcAft>
              <a:buFont typeface="+mj-lt"/>
              <a:buAutoNum type="arabicPeriod"/>
              <a:defRPr/>
            </a:pPr>
            <a:r>
              <a:rPr lang="en-US" dirty="0">
                <a:solidFill>
                  <a:schemeClr val="tx2">
                    <a:lumMod val="50000"/>
                  </a:schemeClr>
                </a:solidFill>
                <a:latin typeface="+mj-lt"/>
              </a:rPr>
              <a:t>Hypo- or hypertension may occur</a:t>
            </a:r>
          </a:p>
          <a:p>
            <a:pPr marL="1257300" lvl="2" indent="-342900">
              <a:spcAft>
                <a:spcPts val="600"/>
              </a:spcAft>
              <a:buFont typeface="+mj-lt"/>
              <a:buAutoNum type="arabicPeriod"/>
              <a:defRPr/>
            </a:pPr>
            <a:r>
              <a:rPr lang="en-US" dirty="0">
                <a:solidFill>
                  <a:schemeClr val="tx2">
                    <a:lumMod val="50000"/>
                  </a:schemeClr>
                </a:solidFill>
                <a:latin typeface="+mj-lt"/>
              </a:rPr>
              <a:t>Fluid shifts </a:t>
            </a:r>
            <a:endParaRPr lang="tr-TR" dirty="0" smtClean="0">
              <a:solidFill>
                <a:schemeClr val="tx2">
                  <a:lumMod val="50000"/>
                </a:schemeClr>
              </a:solidFill>
              <a:latin typeface="+mj-lt"/>
            </a:endParaRPr>
          </a:p>
          <a:p>
            <a:pPr marL="1257300" lvl="2" indent="-342900">
              <a:spcAft>
                <a:spcPts val="600"/>
              </a:spcAft>
              <a:buFont typeface="+mj-lt"/>
              <a:buAutoNum type="arabicPeriod"/>
              <a:defRPr/>
            </a:pPr>
            <a:r>
              <a:rPr lang="en-US" sz="2000" dirty="0" smtClean="0">
                <a:solidFill>
                  <a:schemeClr val="tx2">
                    <a:lumMod val="50000"/>
                  </a:schemeClr>
                </a:solidFill>
                <a:latin typeface="+mj-lt"/>
              </a:rPr>
              <a:t>Ongoing </a:t>
            </a:r>
            <a:r>
              <a:rPr lang="en-US" sz="2000" dirty="0">
                <a:solidFill>
                  <a:schemeClr val="tx2">
                    <a:lumMod val="50000"/>
                  </a:schemeClr>
                </a:solidFill>
                <a:latin typeface="+mj-lt"/>
              </a:rPr>
              <a:t>to determine length, regularity, and timing of ECP </a:t>
            </a:r>
          </a:p>
        </p:txBody>
      </p:sp>
      <p:pic>
        <p:nvPicPr>
          <p:cNvPr id="5" name="Picture 4" descr="19 68.jpg"/>
          <p:cNvPicPr>
            <a:picLocks noChangeAspect="1"/>
          </p:cNvPicPr>
          <p:nvPr/>
        </p:nvPicPr>
        <p:blipFill>
          <a:blip r:embed="rId3" cstate="print"/>
          <a:srcRect l="7324" t="7426" r="14551" b="15842"/>
          <a:stretch>
            <a:fillRect/>
          </a:stretch>
        </p:blipFill>
        <p:spPr>
          <a:xfrm>
            <a:off x="609601" y="2590800"/>
            <a:ext cx="4195097" cy="3048000"/>
          </a:xfrm>
          <a:prstGeom prst="roundRect">
            <a:avLst/>
          </a:prstGeom>
          <a:ln w="57150">
            <a:noFill/>
          </a:ln>
          <a:effectLst>
            <a:outerShdw blurRad="50800" dist="38100" dir="2700000" algn="tl" rotWithShape="0">
              <a:prstClr val="black">
                <a:alpha val="40000"/>
              </a:prstClr>
            </a:outerShdw>
          </a:effectLst>
        </p:spPr>
      </p:pic>
      <p:sp>
        <p:nvSpPr>
          <p:cNvPr id="6" name="5 Dikdörtgen"/>
          <p:cNvSpPr/>
          <p:nvPr/>
        </p:nvSpPr>
        <p:spPr>
          <a:xfrm>
            <a:off x="1219200" y="1676400"/>
            <a:ext cx="2946400" cy="523220"/>
          </a:xfrm>
          <a:prstGeom prst="rect">
            <a:avLst/>
          </a:prstGeom>
        </p:spPr>
        <p:txBody>
          <a:bodyPr wrap="square">
            <a:spAutoFit/>
          </a:bodyPr>
          <a:lstStyle/>
          <a:p>
            <a:r>
              <a:rPr lang="en-US" sz="2800" dirty="0" smtClean="0">
                <a:latin typeface="Arial" charset="0"/>
                <a:cs typeface="Arial" charset="0"/>
              </a:rPr>
              <a:t>Procedure</a:t>
            </a:r>
            <a:r>
              <a:rPr lang="tr-TR" sz="2800" dirty="0" smtClean="0">
                <a:latin typeface="Arial" charset="0"/>
                <a:cs typeface="Arial" charset="0"/>
              </a:rPr>
              <a:t>s</a:t>
            </a:r>
            <a:endParaRPr lang="tr-TR" sz="2800" dirty="0"/>
          </a:p>
        </p:txBody>
      </p:sp>
      <p:sp>
        <p:nvSpPr>
          <p:cNvPr id="8" name="Title 1"/>
          <p:cNvSpPr>
            <a:spLocks noGrp="1"/>
          </p:cNvSpPr>
          <p:nvPr>
            <p:ph type="title"/>
          </p:nvPr>
        </p:nvSpPr>
        <p:spPr>
          <a:xfrm>
            <a:off x="609600" y="762000"/>
            <a:ext cx="10972800" cy="1069848"/>
          </a:xfrm>
        </p:spPr>
        <p:txBody>
          <a:bodyPr>
            <a:normAutofit/>
          </a:bodyPr>
          <a:lstStyle/>
          <a:p>
            <a:pPr>
              <a:defRPr/>
            </a:pPr>
            <a:r>
              <a:rPr lang="en-US" dirty="0" smtClean="0">
                <a:solidFill>
                  <a:srgbClr val="FF0000"/>
                </a:solidFill>
              </a:rPr>
              <a:t>Extracorporeal photopheresis (ECP)</a:t>
            </a:r>
            <a:endParaRPr lang="en-US" dirty="0">
              <a:solidFill>
                <a:srgbClr val="FF0000"/>
              </a:solidFill>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labed Besanne 07 14 04 007"/>
          <p:cNvPicPr>
            <a:picLocks noChangeAspect="1" noChangeArrowheads="1"/>
          </p:cNvPicPr>
          <p:nvPr/>
        </p:nvPicPr>
        <p:blipFill>
          <a:blip r:embed="rId3" cstate="print"/>
          <a:srcRect/>
          <a:stretch>
            <a:fillRect/>
          </a:stretch>
        </p:blipFill>
        <p:spPr bwMode="auto">
          <a:xfrm>
            <a:off x="1320800" y="1905000"/>
            <a:ext cx="4673600" cy="1905000"/>
          </a:xfrm>
          <a:prstGeom prst="rect">
            <a:avLst/>
          </a:prstGeom>
          <a:ln w="57150">
            <a:solidFill>
              <a:schemeClr val="tx2">
                <a:lumMod val="50000"/>
              </a:schemeClr>
            </a:solidFill>
          </a:ln>
          <a:effectLst>
            <a:outerShdw blurRad="50800" dist="38100" dir="2700000" algn="tl" rotWithShape="0">
              <a:prstClr val="black">
                <a:alpha val="40000"/>
              </a:prstClr>
            </a:outerShdw>
          </a:effectLst>
        </p:spPr>
      </p:pic>
      <p:pic>
        <p:nvPicPr>
          <p:cNvPr id="8" name="Picture 5" descr="Elabed Besanne 07 14 04 006"/>
          <p:cNvPicPr>
            <a:picLocks noChangeAspect="1" noChangeArrowheads="1"/>
          </p:cNvPicPr>
          <p:nvPr/>
        </p:nvPicPr>
        <p:blipFill>
          <a:blip r:embed="rId4" cstate="print"/>
          <a:srcRect/>
          <a:stretch>
            <a:fillRect/>
          </a:stretch>
        </p:blipFill>
        <p:spPr bwMode="auto">
          <a:xfrm>
            <a:off x="1320800" y="4191000"/>
            <a:ext cx="4775200" cy="2133600"/>
          </a:xfrm>
          <a:prstGeom prst="rect">
            <a:avLst/>
          </a:prstGeom>
          <a:ln w="57150">
            <a:solidFill>
              <a:schemeClr val="tx2">
                <a:lumMod val="50000"/>
              </a:schemeClr>
            </a:solidFill>
          </a:ln>
          <a:effectLst>
            <a:outerShdw blurRad="50800" dist="38100" dir="2700000" algn="tl" rotWithShape="0">
              <a:prstClr val="black">
                <a:alpha val="40000"/>
              </a:prstClr>
            </a:outerShdw>
          </a:effectLst>
        </p:spPr>
      </p:pic>
      <p:pic>
        <p:nvPicPr>
          <p:cNvPr id="9" name="Picture 6" descr="elabed 6-11-08 006"/>
          <p:cNvPicPr>
            <a:picLocks noChangeAspect="1" noChangeArrowheads="1"/>
          </p:cNvPicPr>
          <p:nvPr/>
        </p:nvPicPr>
        <p:blipFill>
          <a:blip r:embed="rId5" cstate="print"/>
          <a:srcRect/>
          <a:stretch>
            <a:fillRect/>
          </a:stretch>
        </p:blipFill>
        <p:spPr bwMode="auto">
          <a:xfrm>
            <a:off x="6604000" y="1828800"/>
            <a:ext cx="4673600" cy="1981200"/>
          </a:xfrm>
          <a:prstGeom prst="rect">
            <a:avLst/>
          </a:prstGeom>
          <a:ln w="57150">
            <a:solidFill>
              <a:schemeClr val="tx2">
                <a:lumMod val="50000"/>
              </a:schemeClr>
            </a:solidFill>
          </a:ln>
          <a:effectLst>
            <a:outerShdw blurRad="50800" dist="38100" dir="2700000" algn="tl" rotWithShape="0">
              <a:prstClr val="black">
                <a:alpha val="40000"/>
              </a:prstClr>
            </a:outerShdw>
          </a:effectLst>
        </p:spPr>
      </p:pic>
      <p:pic>
        <p:nvPicPr>
          <p:cNvPr id="10" name="Picture 7" descr="elabed 6-11-08 008"/>
          <p:cNvPicPr>
            <a:picLocks noChangeAspect="1" noChangeArrowheads="1"/>
          </p:cNvPicPr>
          <p:nvPr/>
        </p:nvPicPr>
        <p:blipFill>
          <a:blip r:embed="rId6" cstate="print"/>
          <a:srcRect/>
          <a:stretch>
            <a:fillRect/>
          </a:stretch>
        </p:blipFill>
        <p:spPr bwMode="auto">
          <a:xfrm>
            <a:off x="6604000" y="4191000"/>
            <a:ext cx="4673600" cy="2133600"/>
          </a:xfrm>
          <a:prstGeom prst="rect">
            <a:avLst/>
          </a:prstGeom>
          <a:ln w="57150">
            <a:solidFill>
              <a:schemeClr val="tx2">
                <a:lumMod val="50000"/>
              </a:schemeClr>
            </a:solidFill>
          </a:ln>
          <a:effectLst>
            <a:outerShdw blurRad="50800" dist="38100" dir="2700000" algn="tl" rotWithShape="0">
              <a:prstClr val="black">
                <a:alpha val="40000"/>
              </a:prstClr>
            </a:outerShdw>
          </a:effectLst>
        </p:spPr>
      </p:pic>
      <p:sp>
        <p:nvSpPr>
          <p:cNvPr id="11" name="TextBox 5"/>
          <p:cNvSpPr txBox="1"/>
          <p:nvPr/>
        </p:nvSpPr>
        <p:spPr>
          <a:xfrm>
            <a:off x="4064000" y="3467100"/>
            <a:ext cx="1930400" cy="369888"/>
          </a:xfrm>
          <a:prstGeom prst="rect">
            <a:avLst/>
          </a:prstGeom>
          <a:solidFill>
            <a:schemeClr val="accent6"/>
          </a:solidFill>
        </p:spPr>
        <p:txBody>
          <a:bodyPr>
            <a:spAutoFit/>
          </a:bodyPr>
          <a:lstStyle/>
          <a:p>
            <a:pPr algn="ctr">
              <a:defRPr/>
            </a:pPr>
            <a:r>
              <a:rPr lang="en-US" b="1" dirty="0">
                <a:solidFill>
                  <a:schemeClr val="tx2">
                    <a:lumMod val="50000"/>
                  </a:schemeClr>
                </a:solidFill>
                <a:latin typeface="Arial" pitchFamily="34" charset="0"/>
                <a:cs typeface="Arial" pitchFamily="34" charset="0"/>
              </a:rPr>
              <a:t>Before ECP</a:t>
            </a:r>
          </a:p>
        </p:txBody>
      </p:sp>
      <p:sp>
        <p:nvSpPr>
          <p:cNvPr id="12" name="TextBox 6"/>
          <p:cNvSpPr txBox="1"/>
          <p:nvPr/>
        </p:nvSpPr>
        <p:spPr>
          <a:xfrm>
            <a:off x="4165600" y="5943600"/>
            <a:ext cx="1930400" cy="369888"/>
          </a:xfrm>
          <a:prstGeom prst="rect">
            <a:avLst/>
          </a:prstGeom>
          <a:solidFill>
            <a:schemeClr val="accent6"/>
          </a:solidFill>
        </p:spPr>
        <p:txBody>
          <a:bodyPr>
            <a:spAutoFit/>
          </a:bodyPr>
          <a:lstStyle/>
          <a:p>
            <a:pPr algn="ctr">
              <a:defRPr/>
            </a:pPr>
            <a:r>
              <a:rPr lang="en-US" b="1" dirty="0">
                <a:solidFill>
                  <a:schemeClr val="tx2">
                    <a:lumMod val="50000"/>
                  </a:schemeClr>
                </a:solidFill>
                <a:latin typeface="Arial" pitchFamily="34" charset="0"/>
                <a:cs typeface="Arial" pitchFamily="34" charset="0"/>
              </a:rPr>
              <a:t>Before ECP</a:t>
            </a:r>
          </a:p>
        </p:txBody>
      </p:sp>
      <p:sp>
        <p:nvSpPr>
          <p:cNvPr id="13" name="TextBox 7"/>
          <p:cNvSpPr txBox="1"/>
          <p:nvPr/>
        </p:nvSpPr>
        <p:spPr>
          <a:xfrm>
            <a:off x="9652000" y="3467100"/>
            <a:ext cx="1727200" cy="369888"/>
          </a:xfrm>
          <a:prstGeom prst="rect">
            <a:avLst/>
          </a:prstGeom>
          <a:solidFill>
            <a:schemeClr val="accent6"/>
          </a:solidFill>
        </p:spPr>
        <p:txBody>
          <a:bodyPr>
            <a:spAutoFit/>
          </a:bodyPr>
          <a:lstStyle/>
          <a:p>
            <a:pPr algn="ctr">
              <a:defRPr/>
            </a:pPr>
            <a:r>
              <a:rPr lang="en-US" b="1" dirty="0">
                <a:solidFill>
                  <a:schemeClr val="tx2">
                    <a:lumMod val="50000"/>
                  </a:schemeClr>
                </a:solidFill>
                <a:latin typeface="Arial" pitchFamily="34" charset="0"/>
                <a:cs typeface="Arial" pitchFamily="34" charset="0"/>
              </a:rPr>
              <a:t>After ECP</a:t>
            </a:r>
          </a:p>
        </p:txBody>
      </p:sp>
      <p:sp>
        <p:nvSpPr>
          <p:cNvPr id="14" name="TextBox 8"/>
          <p:cNvSpPr txBox="1"/>
          <p:nvPr/>
        </p:nvSpPr>
        <p:spPr>
          <a:xfrm>
            <a:off x="9652000" y="5943600"/>
            <a:ext cx="1727200" cy="381000"/>
          </a:xfrm>
          <a:prstGeom prst="rect">
            <a:avLst/>
          </a:prstGeom>
          <a:solidFill>
            <a:schemeClr val="accent6"/>
          </a:solidFill>
        </p:spPr>
        <p:txBody>
          <a:bodyPr>
            <a:spAutoFit/>
          </a:bodyPr>
          <a:lstStyle/>
          <a:p>
            <a:pPr algn="ctr">
              <a:defRPr/>
            </a:pPr>
            <a:r>
              <a:rPr lang="en-US" b="1" dirty="0">
                <a:solidFill>
                  <a:schemeClr val="tx2">
                    <a:lumMod val="50000"/>
                  </a:schemeClr>
                </a:solidFill>
                <a:latin typeface="Arial" pitchFamily="34" charset="0"/>
                <a:cs typeface="Arial" pitchFamily="34" charset="0"/>
              </a:rPr>
              <a:t>After ECP</a:t>
            </a:r>
          </a:p>
        </p:txBody>
      </p:sp>
      <p:sp>
        <p:nvSpPr>
          <p:cNvPr id="16" name="Title 1"/>
          <p:cNvSpPr>
            <a:spLocks noGrp="1"/>
          </p:cNvSpPr>
          <p:nvPr>
            <p:ph type="title"/>
          </p:nvPr>
        </p:nvSpPr>
        <p:spPr>
          <a:xfrm>
            <a:off x="609600" y="762000"/>
            <a:ext cx="10972800" cy="1069848"/>
          </a:xfrm>
        </p:spPr>
        <p:txBody>
          <a:bodyPr>
            <a:normAutofit/>
          </a:bodyPr>
          <a:lstStyle/>
          <a:p>
            <a:pPr>
              <a:defRPr/>
            </a:pPr>
            <a:r>
              <a:rPr lang="en-US" dirty="0" smtClean="0">
                <a:solidFill>
                  <a:srgbClr val="FF0000"/>
                </a:solidFill>
              </a:rPr>
              <a:t>Extracorporeal photopheresis (ECP)</a:t>
            </a:r>
            <a:endParaRPr lang="en-US" dirty="0">
              <a:solidFill>
                <a:srgbClr val="FF0000"/>
              </a:solidFill>
            </a:endParaRPr>
          </a:p>
        </p:txBody>
      </p:sp>
      <p:sp>
        <p:nvSpPr>
          <p:cNvPr id="1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7" name="1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60800" y="457200"/>
            <a:ext cx="3352800" cy="381000"/>
          </a:xfrm>
        </p:spPr>
        <p:txBody>
          <a:bodyPr>
            <a:noAutofit/>
          </a:bodyPr>
          <a:lstStyle/>
          <a:p>
            <a:r>
              <a:rPr lang="en-US" sz="2000" i="1" dirty="0" smtClean="0">
                <a:solidFill>
                  <a:srgbClr val="FF0000"/>
                </a:solidFill>
              </a:rPr>
              <a:t>Ancillary treatment</a:t>
            </a:r>
            <a:endParaRPr lang="tr-TR" sz="2000" i="1" dirty="0">
              <a:solidFill>
                <a:srgbClr val="FF0000"/>
              </a:solidFill>
            </a:endParaRPr>
          </a:p>
        </p:txBody>
      </p:sp>
      <p:sp>
        <p:nvSpPr>
          <p:cNvPr id="3" name="2 İçerik Yer Tutucusu"/>
          <p:cNvSpPr>
            <a:spLocks noGrp="1"/>
          </p:cNvSpPr>
          <p:nvPr>
            <p:ph idx="4294967295"/>
          </p:nvPr>
        </p:nvSpPr>
        <p:spPr>
          <a:xfrm>
            <a:off x="609600" y="914400"/>
            <a:ext cx="11277600" cy="914400"/>
          </a:xfrm>
          <a:prstGeom prst="rect">
            <a:avLst/>
          </a:prstGeom>
          <a:noFill/>
          <a:ln>
            <a:noFill/>
          </a:ln>
        </p:spPr>
        <p:txBody>
          <a:bodyPr>
            <a:normAutofit/>
          </a:bodyPr>
          <a:lstStyle/>
          <a:p>
            <a:pPr>
              <a:buNone/>
            </a:pPr>
            <a:r>
              <a:rPr lang="en-US" sz="1800" dirty="0" smtClean="0"/>
              <a:t>Systemic therapy always should be accompanied with appropriate </a:t>
            </a:r>
            <a:endParaRPr lang="tr-TR" sz="1800" dirty="0" smtClean="0"/>
          </a:p>
          <a:p>
            <a:pPr>
              <a:buNone/>
            </a:pPr>
            <a:r>
              <a:rPr lang="en-US" sz="1800" dirty="0" smtClean="0"/>
              <a:t>local treatment of the affected organs and sites accordingly</a:t>
            </a:r>
            <a:endParaRPr lang="tr-TR" sz="1800" dirty="0"/>
          </a:p>
        </p:txBody>
      </p:sp>
      <p:pic>
        <p:nvPicPr>
          <p:cNvPr id="144386" name="Picture 2"/>
          <p:cNvPicPr>
            <a:picLocks noChangeAspect="1" noChangeArrowheads="1"/>
          </p:cNvPicPr>
          <p:nvPr/>
        </p:nvPicPr>
        <p:blipFill>
          <a:blip r:embed="rId2" cstate="print"/>
          <a:srcRect/>
          <a:stretch>
            <a:fillRect/>
          </a:stretch>
        </p:blipFill>
        <p:spPr bwMode="auto">
          <a:xfrm>
            <a:off x="1117600" y="1905000"/>
            <a:ext cx="10160000" cy="4495800"/>
          </a:xfrm>
          <a:prstGeom prst="rect">
            <a:avLst/>
          </a:prstGeom>
          <a:noFill/>
          <a:ln w="9525">
            <a:noFill/>
            <a:miter lim="800000"/>
            <a:headEnd/>
            <a:tailEnd/>
          </a:ln>
        </p:spPr>
      </p:pic>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4165600" y="1524000"/>
            <a:ext cx="10363200" cy="914400"/>
          </a:xfrm>
          <a:prstGeom prst="rect">
            <a:avLst/>
          </a:prstGeom>
          <a:noFill/>
          <a:ln w="9525">
            <a:noFill/>
            <a:miter lim="800000"/>
            <a:headEnd/>
            <a:tailEnd/>
          </a:ln>
        </p:spPr>
        <p:txBody>
          <a:bodyPr anchor="ctr"/>
          <a:lstStyle/>
          <a:p>
            <a:pPr>
              <a:defRPr/>
            </a:pPr>
            <a:r>
              <a:rPr lang="en-US" sz="2400" b="1" dirty="0">
                <a:solidFill>
                  <a:srgbClr val="0070C0"/>
                </a:solidFill>
                <a:latin typeface="+mj-lt"/>
                <a:ea typeface="+mj-ea"/>
                <a:cs typeface="Arial" pitchFamily="34" charset="0"/>
              </a:rPr>
              <a:t>Physical Therapy Evaluation</a:t>
            </a:r>
          </a:p>
        </p:txBody>
      </p:sp>
      <p:sp>
        <p:nvSpPr>
          <p:cNvPr id="7" name="TextBox 6"/>
          <p:cNvSpPr txBox="1"/>
          <p:nvPr/>
        </p:nvSpPr>
        <p:spPr>
          <a:xfrm>
            <a:off x="4267200" y="2438401"/>
            <a:ext cx="7721600" cy="800219"/>
          </a:xfrm>
          <a:prstGeom prst="rect">
            <a:avLst/>
          </a:prstGeom>
          <a:solidFill>
            <a:schemeClr val="accent2">
              <a:lumMod val="20000"/>
              <a:lumOff val="80000"/>
            </a:schemeClr>
          </a:solidFill>
          <a:ln>
            <a:solidFill>
              <a:srgbClr val="0070C0"/>
            </a:solidFill>
          </a:ln>
        </p:spPr>
        <p:txBody>
          <a:bodyPr wrap="square">
            <a:spAutoFit/>
          </a:bodyPr>
          <a:lstStyle/>
          <a:p>
            <a:pPr>
              <a:defRPr/>
            </a:pPr>
            <a:r>
              <a:rPr lang="en-US" b="1" dirty="0">
                <a:solidFill>
                  <a:schemeClr val="tx2">
                    <a:lumMod val="50000"/>
                  </a:schemeClr>
                </a:solidFill>
                <a:cs typeface="+mn-cs"/>
              </a:rPr>
              <a:t>Therapist objective findings:</a:t>
            </a:r>
          </a:p>
          <a:p>
            <a:pPr>
              <a:defRPr/>
            </a:pPr>
            <a:r>
              <a:rPr lang="en-US" sz="1400" b="1" dirty="0">
                <a:solidFill>
                  <a:schemeClr val="tx2">
                    <a:lumMod val="50000"/>
                  </a:schemeClr>
                </a:solidFill>
                <a:cs typeface="+mn-cs"/>
              </a:rPr>
              <a:t>2-minute walk test: </a:t>
            </a:r>
            <a:r>
              <a:rPr lang="en-US" sz="1400" dirty="0">
                <a:solidFill>
                  <a:schemeClr val="tx2">
                    <a:lumMod val="50000"/>
                  </a:schemeClr>
                </a:solidFill>
                <a:cs typeface="+mn-cs"/>
              </a:rPr>
              <a:t>7 laps (patient not out of breath after test, limited by shoes, wearing sandals with heel</a:t>
            </a:r>
            <a:r>
              <a:rPr lang="en-US" sz="1400" dirty="0" smtClean="0">
                <a:solidFill>
                  <a:schemeClr val="tx2">
                    <a:lumMod val="50000"/>
                  </a:schemeClr>
                </a:solidFill>
                <a:cs typeface="+mn-cs"/>
              </a:rPr>
              <a:t>)</a:t>
            </a:r>
            <a:r>
              <a:rPr lang="tr-TR" sz="1400" dirty="0" smtClean="0">
                <a:solidFill>
                  <a:schemeClr val="tx2">
                    <a:lumMod val="50000"/>
                  </a:schemeClr>
                </a:solidFill>
                <a:cs typeface="+mn-cs"/>
              </a:rPr>
              <a:t> </a:t>
            </a:r>
            <a:r>
              <a:rPr lang="en-US" sz="1400" dirty="0" smtClean="0">
                <a:solidFill>
                  <a:schemeClr val="tx2">
                    <a:lumMod val="50000"/>
                  </a:schemeClr>
                </a:solidFill>
                <a:cs typeface="+mn-cs"/>
              </a:rPr>
              <a:t>(</a:t>
            </a:r>
            <a:r>
              <a:rPr lang="en-US" sz="1400" dirty="0">
                <a:solidFill>
                  <a:schemeClr val="tx2">
                    <a:lumMod val="50000"/>
                  </a:schemeClr>
                </a:solidFill>
                <a:cs typeface="+mn-cs"/>
              </a:rPr>
              <a:t>1 lap = 50 feet)</a:t>
            </a:r>
          </a:p>
        </p:txBody>
      </p:sp>
      <p:graphicFrame>
        <p:nvGraphicFramePr>
          <p:cNvPr id="8" name="Table 7"/>
          <p:cNvGraphicFramePr>
            <a:graphicFrameLocks noGrp="1"/>
          </p:cNvGraphicFramePr>
          <p:nvPr/>
        </p:nvGraphicFramePr>
        <p:xfrm>
          <a:off x="4368800" y="3581402"/>
          <a:ext cx="7518400" cy="3052762"/>
        </p:xfrm>
        <a:graphic>
          <a:graphicData uri="http://schemas.openxmlformats.org/drawingml/2006/table">
            <a:tbl>
              <a:tblPr firstRow="1" bandRow="1">
                <a:tableStyleId>{BC89EF96-8CEA-46FF-86C4-4CE0E7609802}</a:tableStyleId>
              </a:tblPr>
              <a:tblGrid>
                <a:gridCol w="1127760"/>
                <a:gridCol w="3241040"/>
                <a:gridCol w="3149600"/>
              </a:tblGrid>
              <a:tr h="436109">
                <a:tc gridSpan="3">
                  <a:txBody>
                    <a:bodyPr/>
                    <a:lstStyle/>
                    <a:p>
                      <a:r>
                        <a:rPr lang="en-US" sz="1800" dirty="0" smtClean="0">
                          <a:solidFill>
                            <a:schemeClr val="tx2">
                              <a:lumMod val="50000"/>
                            </a:schemeClr>
                          </a:solidFill>
                          <a:latin typeface="Arial" pitchFamily="34" charset="0"/>
                          <a:cs typeface="Arial" pitchFamily="34" charset="0"/>
                        </a:rPr>
                        <a:t>Grip Strength</a:t>
                      </a:r>
                      <a:endParaRPr lang="en-US" sz="1800" dirty="0">
                        <a:solidFill>
                          <a:schemeClr val="tx2">
                            <a:lumMod val="50000"/>
                          </a:schemeClr>
                        </a:solidFill>
                        <a:latin typeface="Arial" pitchFamily="34" charset="0"/>
                        <a:cs typeface="Arial" pitchFamily="34" charset="0"/>
                      </a:endParaRPr>
                    </a:p>
                  </a:txBody>
                  <a:tcPr marL="121920" marR="121920" marT="45714" marB="45714"/>
                </a:tc>
                <a:tc hMerge="1">
                  <a:txBody>
                    <a:bodyPr/>
                    <a:lstStyle/>
                    <a:p>
                      <a:endParaRPr lang="en-US" dirty="0"/>
                    </a:p>
                  </a:txBody>
                  <a:tcPr/>
                </a:tc>
                <a:tc hMerge="1">
                  <a:txBody>
                    <a:bodyPr/>
                    <a:lstStyle/>
                    <a:p>
                      <a:endParaRPr lang="en-US" dirty="0"/>
                    </a:p>
                  </a:txBody>
                  <a:tcPr/>
                </a:tc>
              </a:tr>
              <a:tr h="436109">
                <a:tc>
                  <a:txBody>
                    <a:bodyPr/>
                    <a:lstStyle/>
                    <a:p>
                      <a:r>
                        <a:rPr lang="en-US" sz="1800" dirty="0" smtClean="0">
                          <a:solidFill>
                            <a:schemeClr val="tx2">
                              <a:lumMod val="50000"/>
                            </a:schemeClr>
                          </a:solidFill>
                          <a:latin typeface="Arial" pitchFamily="34" charset="0"/>
                          <a:cs typeface="Arial" pitchFamily="34" charset="0"/>
                        </a:rPr>
                        <a:t>Trial</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Left</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Right</a:t>
                      </a:r>
                      <a:endParaRPr lang="en-US" sz="1800" dirty="0">
                        <a:solidFill>
                          <a:schemeClr val="tx2">
                            <a:lumMod val="50000"/>
                          </a:schemeClr>
                        </a:solidFill>
                        <a:latin typeface="Arial" pitchFamily="34" charset="0"/>
                        <a:cs typeface="Arial" pitchFamily="34" charset="0"/>
                      </a:endParaRPr>
                    </a:p>
                  </a:txBody>
                  <a:tcPr marL="121920" marR="121920" marT="45714" marB="45714"/>
                </a:tc>
              </a:tr>
              <a:tr h="436109">
                <a:tc>
                  <a:txBody>
                    <a:bodyPr/>
                    <a:lstStyle/>
                    <a:p>
                      <a:r>
                        <a:rPr lang="en-US" sz="1800" dirty="0" smtClean="0">
                          <a:solidFill>
                            <a:schemeClr val="tx2">
                              <a:lumMod val="50000"/>
                            </a:schemeClr>
                          </a:solidFill>
                          <a:latin typeface="Arial" pitchFamily="34" charset="0"/>
                          <a:cs typeface="Arial" pitchFamily="34" charset="0"/>
                        </a:rPr>
                        <a:t>1</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18 kg/40 lb</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19 kg/42 lb</a:t>
                      </a:r>
                      <a:endParaRPr lang="en-US" sz="1800" dirty="0">
                        <a:solidFill>
                          <a:schemeClr val="tx2">
                            <a:lumMod val="50000"/>
                          </a:schemeClr>
                        </a:solidFill>
                        <a:latin typeface="Arial" pitchFamily="34" charset="0"/>
                        <a:cs typeface="Arial" pitchFamily="34" charset="0"/>
                      </a:endParaRPr>
                    </a:p>
                  </a:txBody>
                  <a:tcPr marL="121920" marR="121920" marT="45714" marB="45714"/>
                </a:tc>
              </a:tr>
              <a:tr h="436109">
                <a:tc>
                  <a:txBody>
                    <a:bodyPr/>
                    <a:lstStyle/>
                    <a:p>
                      <a:r>
                        <a:rPr lang="en-US" sz="1800" dirty="0" smtClean="0">
                          <a:solidFill>
                            <a:schemeClr val="tx2">
                              <a:lumMod val="50000"/>
                            </a:schemeClr>
                          </a:solidFill>
                          <a:latin typeface="Arial" pitchFamily="34" charset="0"/>
                          <a:cs typeface="Arial" pitchFamily="34" charset="0"/>
                        </a:rPr>
                        <a:t>2</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21 kg/45 lb</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20 kg/45 lb</a:t>
                      </a:r>
                      <a:endParaRPr lang="en-US" sz="1800" dirty="0">
                        <a:solidFill>
                          <a:schemeClr val="tx2">
                            <a:lumMod val="50000"/>
                          </a:schemeClr>
                        </a:solidFill>
                        <a:latin typeface="Arial" pitchFamily="34" charset="0"/>
                        <a:cs typeface="Arial" pitchFamily="34" charset="0"/>
                      </a:endParaRPr>
                    </a:p>
                  </a:txBody>
                  <a:tcPr marL="121920" marR="121920" marT="45714" marB="45714"/>
                </a:tc>
              </a:tr>
              <a:tr h="436109">
                <a:tc>
                  <a:txBody>
                    <a:bodyPr/>
                    <a:lstStyle/>
                    <a:p>
                      <a:r>
                        <a:rPr lang="en-US" sz="1800" dirty="0" smtClean="0">
                          <a:solidFill>
                            <a:schemeClr val="tx2">
                              <a:lumMod val="50000"/>
                            </a:schemeClr>
                          </a:solidFill>
                          <a:latin typeface="Arial" pitchFamily="34" charset="0"/>
                          <a:cs typeface="Arial" pitchFamily="34" charset="0"/>
                        </a:rPr>
                        <a:t>3</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20 kg/43 lb</a:t>
                      </a:r>
                      <a:endParaRPr lang="en-US" sz="1800" dirty="0">
                        <a:solidFill>
                          <a:schemeClr val="tx2">
                            <a:lumMod val="50000"/>
                          </a:schemeClr>
                        </a:solidFill>
                        <a:latin typeface="Arial" pitchFamily="34" charset="0"/>
                        <a:cs typeface="Arial" pitchFamily="34" charset="0"/>
                      </a:endParaRPr>
                    </a:p>
                  </a:txBody>
                  <a:tcPr marL="121920" marR="121920" marT="45714" marB="45714"/>
                </a:tc>
                <a:tc>
                  <a:txBody>
                    <a:bodyPr/>
                    <a:lstStyle/>
                    <a:p>
                      <a:r>
                        <a:rPr lang="en-US" sz="1800" dirty="0" smtClean="0">
                          <a:solidFill>
                            <a:schemeClr val="tx2">
                              <a:lumMod val="50000"/>
                            </a:schemeClr>
                          </a:solidFill>
                          <a:latin typeface="Arial" pitchFamily="34" charset="0"/>
                          <a:cs typeface="Arial" pitchFamily="34" charset="0"/>
                        </a:rPr>
                        <a:t>22 kg/52 lb</a:t>
                      </a:r>
                      <a:endParaRPr lang="en-US" sz="1800" dirty="0">
                        <a:solidFill>
                          <a:schemeClr val="tx2">
                            <a:lumMod val="50000"/>
                          </a:schemeClr>
                        </a:solidFill>
                        <a:latin typeface="Arial" pitchFamily="34" charset="0"/>
                        <a:cs typeface="Arial" pitchFamily="34" charset="0"/>
                      </a:endParaRPr>
                    </a:p>
                  </a:txBody>
                  <a:tcPr marL="121920" marR="121920" marT="45714" marB="45714"/>
                </a:tc>
              </a:tr>
              <a:tr h="872217">
                <a:tc gridSpan="3">
                  <a:txBody>
                    <a:bodyPr/>
                    <a:lstStyle/>
                    <a:p>
                      <a:r>
                        <a:rPr lang="en-US" sz="1800" dirty="0" smtClean="0">
                          <a:solidFill>
                            <a:schemeClr val="tx2">
                              <a:lumMod val="50000"/>
                            </a:schemeClr>
                          </a:solidFill>
                          <a:latin typeface="Arial" pitchFamily="34" charset="0"/>
                          <a:cs typeface="Arial" pitchFamily="34" charset="0"/>
                        </a:rPr>
                        <a:t>Dominant</a:t>
                      </a:r>
                      <a:r>
                        <a:rPr lang="en-US" sz="1800" baseline="0" dirty="0" smtClean="0">
                          <a:solidFill>
                            <a:schemeClr val="tx2">
                              <a:lumMod val="50000"/>
                            </a:schemeClr>
                          </a:solidFill>
                          <a:latin typeface="Arial" pitchFamily="34" charset="0"/>
                          <a:cs typeface="Arial" pitchFamily="34" charset="0"/>
                        </a:rPr>
                        <a:t> hand: right</a:t>
                      </a:r>
                      <a:endParaRPr lang="en-US" sz="1800" dirty="0">
                        <a:solidFill>
                          <a:schemeClr val="tx2">
                            <a:lumMod val="50000"/>
                          </a:schemeClr>
                        </a:solidFill>
                        <a:latin typeface="Arial" pitchFamily="34" charset="0"/>
                        <a:cs typeface="Arial" pitchFamily="34" charset="0"/>
                      </a:endParaRPr>
                    </a:p>
                    <a:p>
                      <a:r>
                        <a:rPr lang="en-US" sz="1800" dirty="0" smtClean="0">
                          <a:solidFill>
                            <a:schemeClr val="tx2">
                              <a:lumMod val="50000"/>
                            </a:schemeClr>
                          </a:solidFill>
                          <a:latin typeface="Arial" pitchFamily="34" charset="0"/>
                          <a:cs typeface="Arial" pitchFamily="34" charset="0"/>
                        </a:rPr>
                        <a:t>Dynamometer</a:t>
                      </a:r>
                      <a:r>
                        <a:rPr lang="en-US" sz="1800" baseline="0" dirty="0" smtClean="0">
                          <a:solidFill>
                            <a:schemeClr val="tx2">
                              <a:lumMod val="50000"/>
                            </a:schemeClr>
                          </a:solidFill>
                          <a:latin typeface="Arial" pitchFamily="34" charset="0"/>
                          <a:cs typeface="Arial" pitchFamily="34" charset="0"/>
                        </a:rPr>
                        <a:t> position: 2</a:t>
                      </a:r>
                      <a:endParaRPr lang="en-US" sz="1800" dirty="0">
                        <a:solidFill>
                          <a:schemeClr val="tx2">
                            <a:lumMod val="50000"/>
                          </a:schemeClr>
                        </a:solidFill>
                        <a:latin typeface="Arial" pitchFamily="34" charset="0"/>
                        <a:cs typeface="Arial" pitchFamily="34" charset="0"/>
                      </a:endParaRPr>
                    </a:p>
                  </a:txBody>
                  <a:tcPr marL="121920" marR="121920" marT="45714" marB="45714"/>
                </a:tc>
                <a:tc hMerge="1">
                  <a:txBody>
                    <a:bodyPr/>
                    <a:lstStyle/>
                    <a:p>
                      <a:endParaRPr lang="en-US" dirty="0"/>
                    </a:p>
                  </a:txBody>
                  <a:tcPr/>
                </a:tc>
                <a:tc hMerge="1">
                  <a:txBody>
                    <a:bodyPr/>
                    <a:lstStyle/>
                    <a:p>
                      <a:endParaRPr lang="en-US" dirty="0"/>
                    </a:p>
                  </a:txBody>
                  <a:tcPr/>
                </a:tc>
              </a:tr>
            </a:tbl>
          </a:graphicData>
        </a:graphic>
      </p:graphicFrame>
      <p:pic>
        <p:nvPicPr>
          <p:cNvPr id="67615" name="Picture 5" descr="DSC00404"/>
          <p:cNvPicPr>
            <a:picLocks noChangeAspect="1" noChangeArrowheads="1"/>
          </p:cNvPicPr>
          <p:nvPr/>
        </p:nvPicPr>
        <p:blipFill>
          <a:blip r:embed="rId3" cstate="print"/>
          <a:srcRect l="20755" t="20126" r="24529" b="11950"/>
          <a:stretch>
            <a:fillRect/>
          </a:stretch>
        </p:blipFill>
        <p:spPr bwMode="auto">
          <a:xfrm>
            <a:off x="914400" y="1676400"/>
            <a:ext cx="2946400" cy="2057400"/>
          </a:xfrm>
          <a:prstGeom prst="roundRect">
            <a:avLst/>
          </a:prstGeom>
          <a:ln w="57150">
            <a:noFill/>
          </a:ln>
          <a:effectLst>
            <a:outerShdw blurRad="50800" dist="38100" dir="2700000" algn="tl" rotWithShape="0">
              <a:prstClr val="black">
                <a:alpha val="40000"/>
              </a:prstClr>
            </a:outerShdw>
          </a:effectLst>
          <a:extLst/>
        </p:spPr>
      </p:pic>
      <p:pic>
        <p:nvPicPr>
          <p:cNvPr id="78879" name="Picture 32"/>
          <p:cNvPicPr>
            <a:picLocks noChangeAspect="1" noChangeArrowheads="1"/>
          </p:cNvPicPr>
          <p:nvPr/>
        </p:nvPicPr>
        <p:blipFill>
          <a:blip r:embed="rId4" cstate="print"/>
          <a:srcRect l="47561" t="28402" r="20604"/>
          <a:stretch>
            <a:fillRect/>
          </a:stretch>
        </p:blipFill>
        <p:spPr bwMode="auto">
          <a:xfrm>
            <a:off x="1016000" y="4038600"/>
            <a:ext cx="2235200" cy="2377084"/>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10" name="9 Dikdörtgen"/>
          <p:cNvSpPr/>
          <p:nvPr/>
        </p:nvSpPr>
        <p:spPr>
          <a:xfrm>
            <a:off x="203201" y="914401"/>
            <a:ext cx="5883662" cy="584775"/>
          </a:xfrm>
          <a:prstGeom prst="rect">
            <a:avLst/>
          </a:prstGeom>
        </p:spPr>
        <p:txBody>
          <a:bodyPr wrap="none">
            <a:spAutoFit/>
          </a:bodyPr>
          <a:lstStyle/>
          <a:p>
            <a:pPr marL="261620">
              <a:spcBef>
                <a:spcPct val="0"/>
              </a:spcBef>
              <a:defRPr/>
            </a:pPr>
            <a:r>
              <a:rPr lang="en-US" sz="3200" b="1" dirty="0" smtClean="0">
                <a:solidFill>
                  <a:srgbClr val="FF0000"/>
                </a:solidFill>
                <a:latin typeface="+mj-lt"/>
                <a:cs typeface="Arial" charset="0"/>
              </a:rPr>
              <a:t>Musculoskeletal</a:t>
            </a:r>
            <a:r>
              <a:rPr lang="tr-TR" sz="3200" b="1" spc="-100" dirty="0" smtClean="0">
                <a:solidFill>
                  <a:srgbClr val="FF0000"/>
                </a:solidFill>
                <a:latin typeface="+mj-lt"/>
              </a:rPr>
              <a:t> </a:t>
            </a:r>
            <a:r>
              <a:rPr lang="tr-TR" sz="3200" b="1" spc="-5" dirty="0" smtClean="0">
                <a:solidFill>
                  <a:srgbClr val="FF0000"/>
                </a:solidFill>
                <a:latin typeface="+mj-lt"/>
              </a:rPr>
              <a:t>Involvement  &amp;</a:t>
            </a:r>
            <a:endParaRPr lang="tr-TR" sz="3200" b="1" spc="-5" dirty="0" smtClean="0">
              <a:latin typeface="+mj-lt"/>
              <a:cs typeface="Arial"/>
            </a:endParaRPr>
          </a:p>
        </p:txBody>
      </p:sp>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10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p:cNvSpPr>
          <p:nvPr>
            <p:ph type="title" idx="4294967295"/>
          </p:nvPr>
        </p:nvSpPr>
        <p:spPr>
          <a:xfrm>
            <a:off x="228600" y="457200"/>
            <a:ext cx="10464800" cy="762000"/>
          </a:xfrm>
        </p:spPr>
        <p:txBody>
          <a:bodyPr>
            <a:normAutofit fontScale="90000"/>
          </a:bodyPr>
          <a:lstStyle/>
          <a:p>
            <a:pPr>
              <a:defRPr/>
            </a:pPr>
            <a:r>
              <a:rPr lang="en-US" sz="3200" b="1" dirty="0" smtClean="0">
                <a:solidFill>
                  <a:srgbClr val="FF0000"/>
                </a:solidFill>
              </a:rPr>
              <a:t>Physical Therapy Clinician Evaluation</a:t>
            </a:r>
            <a:br>
              <a:rPr lang="en-US" sz="3200" b="1" dirty="0" smtClean="0">
                <a:solidFill>
                  <a:srgbClr val="FF0000"/>
                </a:solidFill>
              </a:rPr>
            </a:br>
            <a:r>
              <a:rPr lang="en-US" sz="3200" b="1" dirty="0" smtClean="0">
                <a:solidFill>
                  <a:srgbClr val="FF0000"/>
                </a:solidFill>
                <a:effectLst>
                  <a:outerShdw blurRad="38100" dist="38100" dir="2700000" algn="tl">
                    <a:srgbClr val="C0C0C0"/>
                  </a:outerShdw>
                </a:effectLst>
                <a:cs typeface="Arial" charset="0"/>
              </a:rPr>
              <a:t/>
            </a:r>
            <a:br>
              <a:rPr lang="en-US" sz="3200" b="1" dirty="0" smtClean="0">
                <a:solidFill>
                  <a:srgbClr val="FF0000"/>
                </a:solidFill>
                <a:effectLst>
                  <a:outerShdw blurRad="38100" dist="38100" dir="2700000" algn="tl">
                    <a:srgbClr val="C0C0C0"/>
                  </a:outerShdw>
                </a:effectLst>
                <a:cs typeface="Arial" charset="0"/>
              </a:rPr>
            </a:br>
            <a:endParaRPr lang="en-US" sz="3200" b="1" dirty="0" smtClean="0">
              <a:solidFill>
                <a:srgbClr val="FF0000"/>
              </a:solidFill>
              <a:effectLst>
                <a:outerShdw blurRad="38100" dist="38100" dir="2700000" algn="tl">
                  <a:srgbClr val="C0C0C0"/>
                </a:outerShdw>
              </a:effectLst>
              <a:cs typeface="Arial" charset="0"/>
            </a:endParaRPr>
          </a:p>
        </p:txBody>
      </p:sp>
      <p:pic>
        <p:nvPicPr>
          <p:cNvPr id="80899" name="Picture 3"/>
          <p:cNvPicPr>
            <a:picLocks noGrp="1" noChangeAspect="1" noChangeArrowheads="1"/>
          </p:cNvPicPr>
          <p:nvPr>
            <p:ph type="body" idx="4294967295"/>
          </p:nvPr>
        </p:nvPicPr>
        <p:blipFill>
          <a:blip r:embed="rId3" cstate="print"/>
          <a:srcRect/>
          <a:stretch>
            <a:fillRect/>
          </a:stretch>
        </p:blipFill>
        <p:spPr>
          <a:xfrm>
            <a:off x="5080000" y="2552700"/>
            <a:ext cx="2133600" cy="1011238"/>
          </a:xfrm>
          <a:ln w="28575">
            <a:solidFill>
              <a:schemeClr val="tx2">
                <a:lumMod val="50000"/>
              </a:schemeClr>
            </a:solidFill>
          </a:ln>
        </p:spPr>
      </p:pic>
      <p:pic>
        <p:nvPicPr>
          <p:cNvPr id="80900" name="Picture 4"/>
          <p:cNvPicPr>
            <a:picLocks noChangeAspect="1" noChangeArrowheads="1"/>
          </p:cNvPicPr>
          <p:nvPr/>
        </p:nvPicPr>
        <p:blipFill>
          <a:blip r:embed="rId4" cstate="print"/>
          <a:srcRect/>
          <a:stretch>
            <a:fillRect/>
          </a:stretch>
        </p:blipFill>
        <p:spPr bwMode="auto">
          <a:xfrm>
            <a:off x="3149600" y="2552700"/>
            <a:ext cx="1727200" cy="971550"/>
          </a:xfrm>
          <a:prstGeom prst="rect">
            <a:avLst/>
          </a:prstGeom>
          <a:noFill/>
          <a:ln w="28575">
            <a:solidFill>
              <a:schemeClr val="tx2">
                <a:lumMod val="50000"/>
              </a:schemeClr>
            </a:solidFill>
            <a:miter lim="800000"/>
            <a:headEnd/>
            <a:tailEnd/>
          </a:ln>
        </p:spPr>
      </p:pic>
      <p:pic>
        <p:nvPicPr>
          <p:cNvPr id="80901" name="Picture 5"/>
          <p:cNvPicPr>
            <a:picLocks noChangeAspect="1" noChangeArrowheads="1"/>
          </p:cNvPicPr>
          <p:nvPr/>
        </p:nvPicPr>
        <p:blipFill>
          <a:blip r:embed="rId5" cstate="print"/>
          <a:srcRect/>
          <a:stretch>
            <a:fillRect/>
          </a:stretch>
        </p:blipFill>
        <p:spPr bwMode="auto">
          <a:xfrm>
            <a:off x="1117600" y="2552700"/>
            <a:ext cx="1727200" cy="971550"/>
          </a:xfrm>
          <a:prstGeom prst="rect">
            <a:avLst/>
          </a:prstGeom>
          <a:noFill/>
          <a:ln w="28575">
            <a:solidFill>
              <a:schemeClr val="tx2">
                <a:lumMod val="50000"/>
              </a:schemeClr>
            </a:solidFill>
            <a:miter lim="800000"/>
            <a:headEnd/>
            <a:tailEnd/>
          </a:ln>
        </p:spPr>
      </p:pic>
      <p:pic>
        <p:nvPicPr>
          <p:cNvPr id="80902" name="Picture 6"/>
          <p:cNvPicPr>
            <a:picLocks noChangeAspect="1" noChangeArrowheads="1"/>
          </p:cNvPicPr>
          <p:nvPr/>
        </p:nvPicPr>
        <p:blipFill>
          <a:blip r:embed="rId6" cstate="print"/>
          <a:srcRect/>
          <a:stretch>
            <a:fillRect/>
          </a:stretch>
        </p:blipFill>
        <p:spPr bwMode="auto">
          <a:xfrm>
            <a:off x="5486400" y="5676900"/>
            <a:ext cx="1828800" cy="1028700"/>
          </a:xfrm>
          <a:prstGeom prst="rect">
            <a:avLst/>
          </a:prstGeom>
          <a:noFill/>
          <a:ln w="28575">
            <a:solidFill>
              <a:schemeClr val="tx2">
                <a:lumMod val="50000"/>
              </a:schemeClr>
            </a:solidFill>
            <a:miter lim="800000"/>
            <a:headEnd/>
            <a:tailEnd/>
          </a:ln>
        </p:spPr>
      </p:pic>
      <p:pic>
        <p:nvPicPr>
          <p:cNvPr id="80903" name="Picture 7"/>
          <p:cNvPicPr>
            <a:picLocks noChangeAspect="1" noChangeArrowheads="1"/>
          </p:cNvPicPr>
          <p:nvPr/>
        </p:nvPicPr>
        <p:blipFill>
          <a:blip r:embed="rId7" cstate="print"/>
          <a:srcRect t="15384" r="50000" b="28206"/>
          <a:stretch>
            <a:fillRect/>
          </a:stretch>
        </p:blipFill>
        <p:spPr bwMode="auto">
          <a:xfrm>
            <a:off x="5080000" y="4076700"/>
            <a:ext cx="1524000" cy="966788"/>
          </a:xfrm>
          <a:prstGeom prst="rect">
            <a:avLst/>
          </a:prstGeom>
          <a:noFill/>
          <a:ln w="28575">
            <a:solidFill>
              <a:schemeClr val="tx2">
                <a:lumMod val="50000"/>
              </a:schemeClr>
            </a:solidFill>
            <a:miter lim="800000"/>
            <a:headEnd/>
            <a:tailEnd/>
          </a:ln>
        </p:spPr>
      </p:pic>
      <p:pic>
        <p:nvPicPr>
          <p:cNvPr id="80904" name="Picture 8"/>
          <p:cNvPicPr>
            <a:picLocks noChangeAspect="1" noChangeArrowheads="1"/>
          </p:cNvPicPr>
          <p:nvPr/>
        </p:nvPicPr>
        <p:blipFill>
          <a:blip r:embed="rId8" cstate="print"/>
          <a:srcRect l="57143" b="31429"/>
          <a:stretch>
            <a:fillRect/>
          </a:stretch>
        </p:blipFill>
        <p:spPr bwMode="auto">
          <a:xfrm>
            <a:off x="3251200" y="4076700"/>
            <a:ext cx="1524000" cy="990600"/>
          </a:xfrm>
          <a:prstGeom prst="rect">
            <a:avLst/>
          </a:prstGeom>
          <a:noFill/>
          <a:ln w="28575">
            <a:solidFill>
              <a:schemeClr val="tx2">
                <a:lumMod val="50000"/>
              </a:schemeClr>
            </a:solidFill>
            <a:miter lim="800000"/>
            <a:headEnd/>
            <a:tailEnd/>
          </a:ln>
        </p:spPr>
      </p:pic>
      <p:pic>
        <p:nvPicPr>
          <p:cNvPr id="80905" name="Picture 9"/>
          <p:cNvPicPr>
            <a:picLocks noChangeAspect="1" noChangeArrowheads="1"/>
          </p:cNvPicPr>
          <p:nvPr/>
        </p:nvPicPr>
        <p:blipFill>
          <a:blip r:embed="rId9" cstate="print"/>
          <a:srcRect/>
          <a:stretch>
            <a:fillRect/>
          </a:stretch>
        </p:blipFill>
        <p:spPr bwMode="auto">
          <a:xfrm>
            <a:off x="7721600" y="5753100"/>
            <a:ext cx="1727200" cy="857250"/>
          </a:xfrm>
          <a:prstGeom prst="rect">
            <a:avLst/>
          </a:prstGeom>
          <a:noFill/>
          <a:ln w="28575">
            <a:solidFill>
              <a:schemeClr val="tx2">
                <a:lumMod val="50000"/>
              </a:schemeClr>
            </a:solidFill>
            <a:miter lim="800000"/>
            <a:headEnd/>
            <a:tailEnd/>
          </a:ln>
        </p:spPr>
      </p:pic>
      <p:pic>
        <p:nvPicPr>
          <p:cNvPr id="80906" name="Picture 10"/>
          <p:cNvPicPr>
            <a:picLocks noChangeAspect="1" noChangeArrowheads="1"/>
          </p:cNvPicPr>
          <p:nvPr/>
        </p:nvPicPr>
        <p:blipFill>
          <a:blip r:embed="rId10" cstate="print"/>
          <a:srcRect/>
          <a:stretch>
            <a:fillRect/>
          </a:stretch>
        </p:blipFill>
        <p:spPr bwMode="auto">
          <a:xfrm>
            <a:off x="9855200" y="5753100"/>
            <a:ext cx="2032000" cy="857250"/>
          </a:xfrm>
          <a:prstGeom prst="rect">
            <a:avLst/>
          </a:prstGeom>
          <a:noFill/>
          <a:ln w="28575">
            <a:solidFill>
              <a:schemeClr val="tx2">
                <a:lumMod val="50000"/>
              </a:schemeClr>
            </a:solidFill>
            <a:miter lim="800000"/>
            <a:headEnd/>
            <a:tailEnd/>
          </a:ln>
        </p:spPr>
      </p:pic>
      <p:pic>
        <p:nvPicPr>
          <p:cNvPr id="80907" name="Picture 11"/>
          <p:cNvPicPr>
            <a:picLocks noChangeAspect="1" noChangeArrowheads="1"/>
          </p:cNvPicPr>
          <p:nvPr/>
        </p:nvPicPr>
        <p:blipFill>
          <a:blip r:embed="rId11" cstate="print"/>
          <a:srcRect/>
          <a:stretch>
            <a:fillRect/>
          </a:stretch>
        </p:blipFill>
        <p:spPr bwMode="auto">
          <a:xfrm>
            <a:off x="7518400" y="2514600"/>
            <a:ext cx="4267200" cy="2514600"/>
          </a:xfrm>
          <a:prstGeom prst="rect">
            <a:avLst/>
          </a:prstGeom>
          <a:noFill/>
          <a:ln w="28575">
            <a:solidFill>
              <a:schemeClr val="tx2">
                <a:lumMod val="50000"/>
              </a:schemeClr>
            </a:solidFill>
            <a:miter lim="800000"/>
            <a:headEnd/>
            <a:tailEnd/>
          </a:ln>
        </p:spPr>
      </p:pic>
      <p:pic>
        <p:nvPicPr>
          <p:cNvPr id="80908" name="Picture 12"/>
          <p:cNvPicPr>
            <a:picLocks noChangeAspect="1" noChangeArrowheads="1"/>
          </p:cNvPicPr>
          <p:nvPr/>
        </p:nvPicPr>
        <p:blipFill>
          <a:blip r:embed="rId12" cstate="print"/>
          <a:srcRect l="10869" t="31831" r="47827" b="12140"/>
          <a:stretch>
            <a:fillRect/>
          </a:stretch>
        </p:blipFill>
        <p:spPr bwMode="auto">
          <a:xfrm>
            <a:off x="1219200" y="4076700"/>
            <a:ext cx="1524000" cy="990600"/>
          </a:xfrm>
          <a:prstGeom prst="rect">
            <a:avLst/>
          </a:prstGeom>
          <a:noFill/>
          <a:ln w="28575">
            <a:solidFill>
              <a:schemeClr val="tx2">
                <a:lumMod val="50000"/>
              </a:schemeClr>
            </a:solidFill>
            <a:miter lim="800000"/>
            <a:headEnd/>
            <a:tailEnd/>
          </a:ln>
        </p:spPr>
      </p:pic>
      <p:sp>
        <p:nvSpPr>
          <p:cNvPr id="67597" name="Text Box 13"/>
          <p:cNvSpPr txBox="1">
            <a:spLocks noChangeArrowheads="1"/>
          </p:cNvSpPr>
          <p:nvPr/>
        </p:nvSpPr>
        <p:spPr bwMode="auto">
          <a:xfrm>
            <a:off x="711200" y="1447800"/>
            <a:ext cx="10668000" cy="584775"/>
          </a:xfrm>
          <a:prstGeom prst="rect">
            <a:avLst/>
          </a:prstGeom>
          <a:solidFill>
            <a:schemeClr val="accent2">
              <a:lumMod val="20000"/>
              <a:lumOff val="80000"/>
            </a:schemeClr>
          </a:solidFill>
          <a:ln w="9525">
            <a:noFill/>
            <a:miter lim="800000"/>
            <a:headEnd/>
            <a:tailEnd/>
          </a:ln>
        </p:spPr>
        <p:txBody>
          <a:bodyPr wrap="square">
            <a:spAutoFit/>
          </a:bodyPr>
          <a:lstStyle/>
          <a:p>
            <a:pPr>
              <a:spcBef>
                <a:spcPct val="50000"/>
              </a:spcBef>
            </a:pPr>
            <a:r>
              <a:rPr lang="en-US" sz="1600" dirty="0"/>
              <a:t>ROM is measured for all the joints by physical therapy, but the MD /APN can do a basic evaluation: 1- poor mobility to 7= full mobility</a:t>
            </a:r>
          </a:p>
        </p:txBody>
      </p:sp>
      <p:sp>
        <p:nvSpPr>
          <p:cNvPr id="67598" name="Text Box 15"/>
          <p:cNvSpPr txBox="1">
            <a:spLocks noChangeArrowheads="1"/>
          </p:cNvSpPr>
          <p:nvPr/>
        </p:nvSpPr>
        <p:spPr bwMode="auto">
          <a:xfrm rot="16200000">
            <a:off x="-373062" y="2642672"/>
            <a:ext cx="1844675" cy="369332"/>
          </a:xfrm>
          <a:prstGeom prst="rect">
            <a:avLst/>
          </a:prstGeom>
          <a:noFill/>
          <a:ln w="9525">
            <a:noFill/>
            <a:miter lim="800000"/>
            <a:headEnd/>
            <a:tailEnd/>
          </a:ln>
        </p:spPr>
        <p:txBody>
          <a:bodyPr>
            <a:spAutoFit/>
          </a:bodyPr>
          <a:lstStyle/>
          <a:p>
            <a:r>
              <a:rPr lang="en-US" b="1" dirty="0">
                <a:latin typeface="+mj-lt"/>
              </a:rPr>
              <a:t>Shoulder</a:t>
            </a:r>
          </a:p>
        </p:txBody>
      </p:sp>
      <p:sp>
        <p:nvSpPr>
          <p:cNvPr id="67599" name="Text Box 16"/>
          <p:cNvSpPr txBox="1">
            <a:spLocks noChangeArrowheads="1"/>
          </p:cNvSpPr>
          <p:nvPr/>
        </p:nvSpPr>
        <p:spPr bwMode="auto">
          <a:xfrm>
            <a:off x="1828800" y="2209801"/>
            <a:ext cx="301686" cy="369332"/>
          </a:xfrm>
          <a:prstGeom prst="rect">
            <a:avLst/>
          </a:prstGeom>
          <a:noFill/>
          <a:ln w="9525">
            <a:noFill/>
            <a:miter lim="800000"/>
            <a:headEnd/>
            <a:tailEnd/>
          </a:ln>
        </p:spPr>
        <p:txBody>
          <a:bodyPr wrap="none">
            <a:spAutoFit/>
          </a:bodyPr>
          <a:lstStyle/>
          <a:p>
            <a:r>
              <a:rPr lang="en-US" dirty="0">
                <a:latin typeface="+mj-lt"/>
              </a:rPr>
              <a:t>2</a:t>
            </a:r>
          </a:p>
        </p:txBody>
      </p:sp>
      <p:sp>
        <p:nvSpPr>
          <p:cNvPr id="67600" name="Text Box 17"/>
          <p:cNvSpPr txBox="1">
            <a:spLocks noChangeArrowheads="1"/>
          </p:cNvSpPr>
          <p:nvPr/>
        </p:nvSpPr>
        <p:spPr bwMode="auto">
          <a:xfrm>
            <a:off x="3657600" y="2209800"/>
            <a:ext cx="313267" cy="369888"/>
          </a:xfrm>
          <a:prstGeom prst="rect">
            <a:avLst/>
          </a:prstGeom>
          <a:noFill/>
          <a:ln w="9525">
            <a:noFill/>
            <a:miter lim="800000"/>
            <a:headEnd/>
            <a:tailEnd/>
          </a:ln>
        </p:spPr>
        <p:txBody>
          <a:bodyPr>
            <a:spAutoFit/>
          </a:bodyPr>
          <a:lstStyle/>
          <a:p>
            <a:r>
              <a:rPr lang="en-US" dirty="0">
                <a:latin typeface="+mj-lt"/>
              </a:rPr>
              <a:t>3</a:t>
            </a:r>
          </a:p>
        </p:txBody>
      </p:sp>
      <p:sp>
        <p:nvSpPr>
          <p:cNvPr id="67601" name="Text Box 18"/>
          <p:cNvSpPr txBox="1">
            <a:spLocks noChangeArrowheads="1"/>
          </p:cNvSpPr>
          <p:nvPr/>
        </p:nvSpPr>
        <p:spPr bwMode="auto">
          <a:xfrm>
            <a:off x="5994400" y="2209800"/>
            <a:ext cx="313267" cy="369888"/>
          </a:xfrm>
          <a:prstGeom prst="rect">
            <a:avLst/>
          </a:prstGeom>
          <a:noFill/>
          <a:ln w="9525">
            <a:noFill/>
            <a:miter lim="800000"/>
            <a:headEnd/>
            <a:tailEnd/>
          </a:ln>
        </p:spPr>
        <p:txBody>
          <a:bodyPr>
            <a:spAutoFit/>
          </a:bodyPr>
          <a:lstStyle/>
          <a:p>
            <a:r>
              <a:rPr lang="en-US" dirty="0">
                <a:latin typeface="+mj-lt"/>
              </a:rPr>
              <a:t>6</a:t>
            </a:r>
          </a:p>
        </p:txBody>
      </p:sp>
      <p:sp>
        <p:nvSpPr>
          <p:cNvPr id="67602" name="Text Box 19"/>
          <p:cNvSpPr txBox="1">
            <a:spLocks noChangeArrowheads="1"/>
          </p:cNvSpPr>
          <p:nvPr/>
        </p:nvSpPr>
        <p:spPr bwMode="auto">
          <a:xfrm rot="16200000">
            <a:off x="163818" y="4358760"/>
            <a:ext cx="770917" cy="369332"/>
          </a:xfrm>
          <a:prstGeom prst="rect">
            <a:avLst/>
          </a:prstGeom>
          <a:noFill/>
          <a:ln w="9525">
            <a:noFill/>
            <a:miter lim="800000"/>
            <a:headEnd/>
            <a:tailEnd/>
          </a:ln>
        </p:spPr>
        <p:txBody>
          <a:bodyPr wrap="none">
            <a:spAutoFit/>
          </a:bodyPr>
          <a:lstStyle/>
          <a:p>
            <a:r>
              <a:rPr lang="en-US" b="1" dirty="0">
                <a:latin typeface="+mj-lt"/>
              </a:rPr>
              <a:t>Elbow</a:t>
            </a:r>
          </a:p>
        </p:txBody>
      </p:sp>
      <p:sp>
        <p:nvSpPr>
          <p:cNvPr id="67603" name="Text Box 20"/>
          <p:cNvSpPr txBox="1">
            <a:spLocks noChangeArrowheads="1"/>
          </p:cNvSpPr>
          <p:nvPr/>
        </p:nvSpPr>
        <p:spPr bwMode="auto">
          <a:xfrm>
            <a:off x="1625600" y="3733800"/>
            <a:ext cx="301686" cy="369332"/>
          </a:xfrm>
          <a:prstGeom prst="rect">
            <a:avLst/>
          </a:prstGeom>
          <a:noFill/>
          <a:ln w="9525">
            <a:noFill/>
            <a:miter lim="800000"/>
            <a:headEnd/>
            <a:tailEnd/>
          </a:ln>
        </p:spPr>
        <p:txBody>
          <a:bodyPr wrap="none">
            <a:spAutoFit/>
          </a:bodyPr>
          <a:lstStyle/>
          <a:p>
            <a:r>
              <a:rPr lang="en-US" dirty="0">
                <a:latin typeface="+mj-lt"/>
              </a:rPr>
              <a:t>2</a:t>
            </a:r>
          </a:p>
        </p:txBody>
      </p:sp>
      <p:sp>
        <p:nvSpPr>
          <p:cNvPr id="67604" name="Text Box 21"/>
          <p:cNvSpPr txBox="1">
            <a:spLocks noChangeArrowheads="1"/>
          </p:cNvSpPr>
          <p:nvPr/>
        </p:nvSpPr>
        <p:spPr bwMode="auto">
          <a:xfrm>
            <a:off x="3556000" y="3733800"/>
            <a:ext cx="301686" cy="369332"/>
          </a:xfrm>
          <a:prstGeom prst="rect">
            <a:avLst/>
          </a:prstGeom>
          <a:noFill/>
          <a:ln w="9525">
            <a:noFill/>
            <a:miter lim="800000"/>
            <a:headEnd/>
            <a:tailEnd/>
          </a:ln>
        </p:spPr>
        <p:txBody>
          <a:bodyPr wrap="none">
            <a:spAutoFit/>
          </a:bodyPr>
          <a:lstStyle/>
          <a:p>
            <a:r>
              <a:rPr lang="en-US" dirty="0">
                <a:latin typeface="+mj-lt"/>
              </a:rPr>
              <a:t>4</a:t>
            </a:r>
          </a:p>
        </p:txBody>
      </p:sp>
      <p:sp>
        <p:nvSpPr>
          <p:cNvPr id="67605" name="Text Box 22"/>
          <p:cNvSpPr txBox="1">
            <a:spLocks noChangeArrowheads="1"/>
          </p:cNvSpPr>
          <p:nvPr/>
        </p:nvSpPr>
        <p:spPr bwMode="auto">
          <a:xfrm>
            <a:off x="5588000" y="3733800"/>
            <a:ext cx="301686" cy="369332"/>
          </a:xfrm>
          <a:prstGeom prst="rect">
            <a:avLst/>
          </a:prstGeom>
          <a:noFill/>
          <a:ln w="9525">
            <a:noFill/>
            <a:miter lim="800000"/>
            <a:headEnd/>
            <a:tailEnd/>
          </a:ln>
        </p:spPr>
        <p:txBody>
          <a:bodyPr wrap="none">
            <a:spAutoFit/>
          </a:bodyPr>
          <a:lstStyle/>
          <a:p>
            <a:r>
              <a:rPr lang="en-US" dirty="0">
                <a:latin typeface="+mj-lt"/>
              </a:rPr>
              <a:t>7</a:t>
            </a:r>
          </a:p>
        </p:txBody>
      </p:sp>
      <p:sp>
        <p:nvSpPr>
          <p:cNvPr id="67606" name="Text Box 23"/>
          <p:cNvSpPr txBox="1">
            <a:spLocks noChangeArrowheads="1"/>
          </p:cNvSpPr>
          <p:nvPr/>
        </p:nvSpPr>
        <p:spPr bwMode="auto">
          <a:xfrm rot="16200000">
            <a:off x="43499" y="5469624"/>
            <a:ext cx="1015791" cy="646331"/>
          </a:xfrm>
          <a:prstGeom prst="rect">
            <a:avLst/>
          </a:prstGeom>
          <a:noFill/>
          <a:ln w="9525">
            <a:noFill/>
            <a:miter lim="800000"/>
            <a:headEnd/>
            <a:tailEnd/>
          </a:ln>
        </p:spPr>
        <p:txBody>
          <a:bodyPr wrap="none">
            <a:spAutoFit/>
          </a:bodyPr>
          <a:lstStyle/>
          <a:p>
            <a:r>
              <a:rPr lang="en-US" b="1" dirty="0">
                <a:latin typeface="+mj-lt"/>
              </a:rPr>
              <a:t>Wrist </a:t>
            </a:r>
            <a:r>
              <a:rPr lang="tr-TR" b="1" dirty="0" smtClean="0">
                <a:latin typeface="+mj-lt"/>
              </a:rPr>
              <a:t>&amp; </a:t>
            </a:r>
            <a:r>
              <a:rPr lang="en-US" b="1" dirty="0" smtClean="0">
                <a:latin typeface="+mj-lt"/>
              </a:rPr>
              <a:t> </a:t>
            </a:r>
            <a:endParaRPr lang="tr-TR" b="1" dirty="0" smtClean="0">
              <a:latin typeface="+mj-lt"/>
            </a:endParaRPr>
          </a:p>
          <a:p>
            <a:r>
              <a:rPr lang="en-US" b="1" dirty="0" smtClean="0">
                <a:latin typeface="+mj-lt"/>
              </a:rPr>
              <a:t>Fingers</a:t>
            </a:r>
            <a:endParaRPr lang="en-US" b="1" dirty="0">
              <a:latin typeface="+mj-lt"/>
            </a:endParaRPr>
          </a:p>
        </p:txBody>
      </p:sp>
      <p:sp>
        <p:nvSpPr>
          <p:cNvPr id="67607" name="Text Box 24"/>
          <p:cNvSpPr txBox="1">
            <a:spLocks noChangeArrowheads="1"/>
          </p:cNvSpPr>
          <p:nvPr/>
        </p:nvSpPr>
        <p:spPr bwMode="auto">
          <a:xfrm>
            <a:off x="5994400" y="5257800"/>
            <a:ext cx="414867" cy="369888"/>
          </a:xfrm>
          <a:prstGeom prst="rect">
            <a:avLst/>
          </a:prstGeom>
          <a:noFill/>
          <a:ln w="9525">
            <a:noFill/>
            <a:miter lim="800000"/>
            <a:headEnd/>
            <a:tailEnd/>
          </a:ln>
        </p:spPr>
        <p:txBody>
          <a:bodyPr>
            <a:spAutoFit/>
          </a:bodyPr>
          <a:lstStyle/>
          <a:p>
            <a:r>
              <a:rPr lang="en-US" dirty="0">
                <a:latin typeface="+mj-lt"/>
              </a:rPr>
              <a:t>6</a:t>
            </a:r>
          </a:p>
        </p:txBody>
      </p:sp>
      <p:sp>
        <p:nvSpPr>
          <p:cNvPr id="67608" name="Text Box 25"/>
          <p:cNvSpPr txBox="1">
            <a:spLocks noChangeArrowheads="1"/>
          </p:cNvSpPr>
          <p:nvPr/>
        </p:nvSpPr>
        <p:spPr bwMode="auto">
          <a:xfrm>
            <a:off x="7924800" y="5105401"/>
            <a:ext cx="3251200" cy="366713"/>
          </a:xfrm>
          <a:prstGeom prst="rect">
            <a:avLst/>
          </a:prstGeom>
          <a:noFill/>
          <a:ln w="9525">
            <a:noFill/>
            <a:miter lim="800000"/>
            <a:headEnd/>
            <a:tailEnd/>
          </a:ln>
        </p:spPr>
        <p:txBody>
          <a:bodyPr wrap="square">
            <a:spAutoFit/>
          </a:bodyPr>
          <a:lstStyle/>
          <a:p>
            <a:pPr>
              <a:spcBef>
                <a:spcPct val="50000"/>
              </a:spcBef>
            </a:pPr>
            <a:r>
              <a:rPr lang="en-US" b="1" dirty="0">
                <a:latin typeface="+mj-lt"/>
              </a:rPr>
              <a:t>Foot Dorsiflexion</a:t>
            </a:r>
          </a:p>
        </p:txBody>
      </p:sp>
      <p:sp>
        <p:nvSpPr>
          <p:cNvPr id="67609" name="Text Box 26"/>
          <p:cNvSpPr txBox="1">
            <a:spLocks noChangeArrowheads="1"/>
          </p:cNvSpPr>
          <p:nvPr/>
        </p:nvSpPr>
        <p:spPr bwMode="auto">
          <a:xfrm>
            <a:off x="8737600" y="5410201"/>
            <a:ext cx="301686" cy="369332"/>
          </a:xfrm>
          <a:prstGeom prst="rect">
            <a:avLst/>
          </a:prstGeom>
          <a:noFill/>
          <a:ln w="9525">
            <a:noFill/>
            <a:miter lim="800000"/>
            <a:headEnd/>
            <a:tailEnd/>
          </a:ln>
        </p:spPr>
        <p:txBody>
          <a:bodyPr wrap="none">
            <a:spAutoFit/>
          </a:bodyPr>
          <a:lstStyle/>
          <a:p>
            <a:r>
              <a:rPr lang="en-US">
                <a:latin typeface="+mj-lt"/>
              </a:rPr>
              <a:t>2</a:t>
            </a:r>
          </a:p>
        </p:txBody>
      </p:sp>
      <p:sp>
        <p:nvSpPr>
          <p:cNvPr id="67610" name="Text Box 27"/>
          <p:cNvSpPr txBox="1">
            <a:spLocks noChangeArrowheads="1"/>
          </p:cNvSpPr>
          <p:nvPr/>
        </p:nvSpPr>
        <p:spPr bwMode="auto">
          <a:xfrm>
            <a:off x="10972800" y="5334000"/>
            <a:ext cx="313267" cy="369888"/>
          </a:xfrm>
          <a:prstGeom prst="rect">
            <a:avLst/>
          </a:prstGeom>
          <a:noFill/>
          <a:ln w="9525">
            <a:noFill/>
            <a:miter lim="800000"/>
            <a:headEnd/>
            <a:tailEnd/>
          </a:ln>
        </p:spPr>
        <p:txBody>
          <a:bodyPr>
            <a:spAutoFit/>
          </a:bodyPr>
          <a:lstStyle/>
          <a:p>
            <a:r>
              <a:rPr lang="en-US" dirty="0">
                <a:latin typeface="+mj-lt"/>
              </a:rPr>
              <a:t>3</a:t>
            </a:r>
          </a:p>
        </p:txBody>
      </p:sp>
      <p:pic>
        <p:nvPicPr>
          <p:cNvPr id="80923" name="Picture 28" descr="elabed 6-11-08 008"/>
          <p:cNvPicPr>
            <a:picLocks noChangeAspect="1" noChangeArrowheads="1"/>
          </p:cNvPicPr>
          <p:nvPr/>
        </p:nvPicPr>
        <p:blipFill>
          <a:blip r:embed="rId13" cstate="print"/>
          <a:srcRect l="8333" b="29630"/>
          <a:stretch>
            <a:fillRect/>
          </a:stretch>
        </p:blipFill>
        <p:spPr bwMode="auto">
          <a:xfrm>
            <a:off x="3048000" y="5676900"/>
            <a:ext cx="2235200" cy="965200"/>
          </a:xfrm>
          <a:prstGeom prst="rect">
            <a:avLst/>
          </a:prstGeom>
          <a:noFill/>
          <a:ln w="28575">
            <a:solidFill>
              <a:schemeClr val="tx2">
                <a:lumMod val="50000"/>
              </a:schemeClr>
            </a:solidFill>
            <a:miter lim="800000"/>
            <a:headEnd/>
            <a:tailEnd/>
          </a:ln>
        </p:spPr>
      </p:pic>
      <p:sp>
        <p:nvSpPr>
          <p:cNvPr id="67612" name="Text Box 29"/>
          <p:cNvSpPr txBox="1">
            <a:spLocks noChangeArrowheads="1"/>
          </p:cNvSpPr>
          <p:nvPr/>
        </p:nvSpPr>
        <p:spPr bwMode="auto">
          <a:xfrm>
            <a:off x="3657600" y="5257800"/>
            <a:ext cx="414867" cy="369888"/>
          </a:xfrm>
          <a:prstGeom prst="rect">
            <a:avLst/>
          </a:prstGeom>
          <a:noFill/>
          <a:ln w="9525">
            <a:noFill/>
            <a:miter lim="800000"/>
            <a:headEnd/>
            <a:tailEnd/>
          </a:ln>
        </p:spPr>
        <p:txBody>
          <a:bodyPr>
            <a:spAutoFit/>
          </a:bodyPr>
          <a:lstStyle/>
          <a:p>
            <a:r>
              <a:rPr lang="en-US" dirty="0">
                <a:latin typeface="+mj-lt"/>
              </a:rPr>
              <a:t>4</a:t>
            </a:r>
          </a:p>
        </p:txBody>
      </p:sp>
      <p:pic>
        <p:nvPicPr>
          <p:cNvPr id="80925" name="Picture 30" descr="IMG_1501"/>
          <p:cNvPicPr>
            <a:picLocks noChangeAspect="1" noChangeArrowheads="1"/>
          </p:cNvPicPr>
          <p:nvPr/>
        </p:nvPicPr>
        <p:blipFill>
          <a:blip r:embed="rId14" cstate="print"/>
          <a:srcRect l="12000" r="24001" b="30667"/>
          <a:stretch>
            <a:fillRect/>
          </a:stretch>
        </p:blipFill>
        <p:spPr bwMode="auto">
          <a:xfrm>
            <a:off x="1117600" y="5676900"/>
            <a:ext cx="1625600" cy="990600"/>
          </a:xfrm>
          <a:prstGeom prst="rect">
            <a:avLst/>
          </a:prstGeom>
          <a:noFill/>
          <a:ln w="28575">
            <a:solidFill>
              <a:schemeClr val="tx2">
                <a:lumMod val="50000"/>
              </a:schemeClr>
            </a:solidFill>
            <a:miter lim="800000"/>
            <a:headEnd/>
            <a:tailEnd/>
          </a:ln>
        </p:spPr>
      </p:pic>
      <p:sp>
        <p:nvSpPr>
          <p:cNvPr id="67614" name="Text Box 31"/>
          <p:cNvSpPr txBox="1">
            <a:spLocks noChangeArrowheads="1"/>
          </p:cNvSpPr>
          <p:nvPr/>
        </p:nvSpPr>
        <p:spPr bwMode="auto">
          <a:xfrm>
            <a:off x="1625600" y="5257800"/>
            <a:ext cx="313267" cy="369332"/>
          </a:xfrm>
          <a:prstGeom prst="rect">
            <a:avLst/>
          </a:prstGeom>
          <a:noFill/>
          <a:ln w="9525">
            <a:noFill/>
            <a:miter lim="800000"/>
            <a:headEnd/>
            <a:tailEnd/>
          </a:ln>
        </p:spPr>
        <p:txBody>
          <a:bodyPr wrap="square">
            <a:spAutoFit/>
          </a:bodyPr>
          <a:lstStyle/>
          <a:p>
            <a:r>
              <a:rPr lang="en-US" dirty="0">
                <a:latin typeface="+mj-lt"/>
              </a:rPr>
              <a:t>1</a:t>
            </a:r>
          </a:p>
        </p:txBody>
      </p:sp>
      <p:sp>
        <p:nvSpPr>
          <p:cNvPr id="31"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32" name="31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4" name="Picture 4" descr="social life ile ilgili görsel sonucu"/>
          <p:cNvPicPr>
            <a:picLocks noChangeAspect="1" noChangeArrowheads="1"/>
          </p:cNvPicPr>
          <p:nvPr/>
        </p:nvPicPr>
        <p:blipFill>
          <a:blip r:embed="rId3" cstate="print"/>
          <a:srcRect/>
          <a:stretch>
            <a:fillRect/>
          </a:stretch>
        </p:blipFill>
        <p:spPr bwMode="auto">
          <a:xfrm flipH="1">
            <a:off x="1828800" y="4724400"/>
            <a:ext cx="7112000" cy="1752600"/>
          </a:xfrm>
          <a:prstGeom prst="rect">
            <a:avLst/>
          </a:prstGeom>
          <a:noFill/>
        </p:spPr>
      </p:pic>
      <p:sp>
        <p:nvSpPr>
          <p:cNvPr id="94210" name="Rectangle 4"/>
          <p:cNvSpPr>
            <a:spLocks noChangeArrowheads="1"/>
          </p:cNvSpPr>
          <p:nvPr/>
        </p:nvSpPr>
        <p:spPr bwMode="auto">
          <a:xfrm>
            <a:off x="609600" y="914400"/>
            <a:ext cx="7924800" cy="1384300"/>
          </a:xfrm>
          <a:prstGeom prst="rect">
            <a:avLst/>
          </a:prstGeom>
          <a:noFill/>
          <a:ln w="9525">
            <a:noFill/>
            <a:miter lim="800000"/>
            <a:headEnd/>
            <a:tailEnd/>
          </a:ln>
        </p:spPr>
        <p:txBody>
          <a:bodyPr/>
          <a:lstStyle/>
          <a:p>
            <a:pPr>
              <a:defRPr/>
            </a:pPr>
            <a:r>
              <a:rPr lang="en-US" sz="3200" dirty="0">
                <a:solidFill>
                  <a:srgbClr val="FF0000"/>
                </a:solidFill>
                <a:latin typeface="+mj-lt"/>
                <a:ea typeface="+mj-ea"/>
              </a:rPr>
              <a:t>Quality of Life Issues Facing HPCT Recipients</a:t>
            </a:r>
          </a:p>
        </p:txBody>
      </p:sp>
      <p:pic>
        <p:nvPicPr>
          <p:cNvPr id="286722" name="Picture 2" descr="social life ile ilgili görsel sonucu"/>
          <p:cNvPicPr>
            <a:picLocks noChangeAspect="1" noChangeArrowheads="1"/>
          </p:cNvPicPr>
          <p:nvPr/>
        </p:nvPicPr>
        <p:blipFill>
          <a:blip r:embed="rId4" cstate="print"/>
          <a:srcRect/>
          <a:stretch>
            <a:fillRect/>
          </a:stretch>
        </p:blipFill>
        <p:spPr bwMode="auto">
          <a:xfrm>
            <a:off x="4064000" y="1600200"/>
            <a:ext cx="6502400" cy="2276476"/>
          </a:xfrm>
          <a:prstGeom prst="rect">
            <a:avLst/>
          </a:prstGeom>
          <a:noFill/>
        </p:spPr>
      </p:pic>
      <p:sp>
        <p:nvSpPr>
          <p:cNvPr id="4" name="Rectangle 5"/>
          <p:cNvSpPr>
            <a:spLocks noChangeArrowheads="1"/>
          </p:cNvSpPr>
          <p:nvPr/>
        </p:nvSpPr>
        <p:spPr bwMode="auto">
          <a:xfrm>
            <a:off x="6400800" y="4114800"/>
            <a:ext cx="5080000" cy="2514600"/>
          </a:xfrm>
          <a:prstGeom prst="rect">
            <a:avLst/>
          </a:prstGeom>
          <a:solidFill>
            <a:schemeClr val="bg1"/>
          </a:solidFill>
          <a:ln w="9525">
            <a:noFill/>
            <a:miter lim="800000"/>
            <a:headEnd/>
            <a:tailEnd/>
          </a:ln>
          <a:effectLst/>
        </p:spPr>
        <p:txBody>
          <a:bodyPr/>
          <a:lstStyle/>
          <a:p>
            <a:pPr marL="457200" indent="-457200">
              <a:lnSpc>
                <a:spcPct val="150000"/>
              </a:lnSpc>
              <a:spcBef>
                <a:spcPct val="20000"/>
              </a:spcBef>
              <a:buClr>
                <a:schemeClr val="tx2">
                  <a:lumMod val="50000"/>
                </a:schemeClr>
              </a:buClr>
              <a:buSzPts val="3400"/>
              <a:buFont typeface="Arial" pitchFamily="34" charset="0"/>
              <a:buChar char="•"/>
              <a:defRPr/>
            </a:pPr>
            <a:r>
              <a:rPr lang="en-US" sz="2000" dirty="0" smtClean="0">
                <a:solidFill>
                  <a:srgbClr val="10253F"/>
                </a:solidFill>
                <a:latin typeface="+mj-lt"/>
                <a:cs typeface="Arial" pitchFamily="34" charset="0"/>
              </a:rPr>
              <a:t>Activity </a:t>
            </a:r>
            <a:r>
              <a:rPr lang="en-US" sz="2000" dirty="0">
                <a:solidFill>
                  <a:srgbClr val="10253F"/>
                </a:solidFill>
                <a:latin typeface="+mj-lt"/>
                <a:cs typeface="Arial" pitchFamily="34" charset="0"/>
              </a:rPr>
              <a:t>and exercise</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Friendships</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Growth and development</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School or work</a:t>
            </a:r>
          </a:p>
          <a:p>
            <a:pPr marL="342900" indent="-342900">
              <a:lnSpc>
                <a:spcPct val="150000"/>
              </a:lnSpc>
              <a:spcBef>
                <a:spcPct val="20000"/>
              </a:spcBef>
              <a:buClr>
                <a:schemeClr val="hlink"/>
              </a:buClr>
              <a:buSzPct val="70000"/>
              <a:buFont typeface="Wingdings" pitchFamily="2" charset="2"/>
              <a:buChar char="n"/>
              <a:defRPr/>
            </a:pPr>
            <a:endParaRPr lang="en-US" sz="2000" dirty="0">
              <a:effectLst>
                <a:outerShdw blurRad="38100" dist="38100" dir="2700000" algn="tl">
                  <a:srgbClr val="000000"/>
                </a:outerShdw>
              </a:effectLst>
              <a:latin typeface="+mj-lt"/>
              <a:cs typeface="+mn-cs"/>
            </a:endParaRPr>
          </a:p>
        </p:txBody>
      </p:sp>
      <p:sp>
        <p:nvSpPr>
          <p:cNvPr id="978949" name="Rectangle 5"/>
          <p:cNvSpPr>
            <a:spLocks noChangeArrowheads="1"/>
          </p:cNvSpPr>
          <p:nvPr/>
        </p:nvSpPr>
        <p:spPr bwMode="auto">
          <a:xfrm>
            <a:off x="914400" y="2209800"/>
            <a:ext cx="5283200" cy="2362200"/>
          </a:xfrm>
          <a:prstGeom prst="rect">
            <a:avLst/>
          </a:prstGeom>
          <a:solidFill>
            <a:schemeClr val="bg1"/>
          </a:solidFill>
          <a:ln w="9525">
            <a:noFill/>
            <a:miter lim="800000"/>
            <a:headEnd/>
            <a:tailEnd/>
          </a:ln>
          <a:effectLst/>
        </p:spPr>
        <p:txBody>
          <a:bodyPr/>
          <a:lstStyle/>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Fatigue</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smtClean="0">
                <a:solidFill>
                  <a:srgbClr val="10253F"/>
                </a:solidFill>
                <a:latin typeface="+mj-lt"/>
                <a:cs typeface="Arial" pitchFamily="34" charset="0"/>
              </a:rPr>
              <a:t>Stress</a:t>
            </a:r>
            <a:r>
              <a:rPr lang="tr-TR" sz="2000" dirty="0" smtClean="0">
                <a:solidFill>
                  <a:srgbClr val="10253F"/>
                </a:solidFill>
                <a:latin typeface="+mj-lt"/>
                <a:cs typeface="Arial" pitchFamily="34" charset="0"/>
              </a:rPr>
              <a:t> &amp; </a:t>
            </a:r>
            <a:r>
              <a:rPr lang="en-US" sz="2000" dirty="0" smtClean="0">
                <a:solidFill>
                  <a:srgbClr val="10253F"/>
                </a:solidFill>
                <a:latin typeface="+mj-lt"/>
                <a:cs typeface="Arial" pitchFamily="34" charset="0"/>
              </a:rPr>
              <a:t>Depression</a:t>
            </a:r>
            <a:endParaRPr lang="en-US" sz="2000" dirty="0">
              <a:solidFill>
                <a:srgbClr val="10253F"/>
              </a:solidFill>
              <a:latin typeface="+mj-lt"/>
              <a:cs typeface="Arial" pitchFamily="34" charset="0"/>
            </a:endParaRP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a:solidFill>
                  <a:srgbClr val="10253F"/>
                </a:solidFill>
                <a:latin typeface="+mj-lt"/>
                <a:cs typeface="Arial" pitchFamily="34" charset="0"/>
              </a:rPr>
              <a:t>Sleep disturbance</a:t>
            </a:r>
          </a:p>
          <a:p>
            <a:pPr marL="457200" indent="-457200">
              <a:lnSpc>
                <a:spcPct val="150000"/>
              </a:lnSpc>
              <a:spcBef>
                <a:spcPct val="20000"/>
              </a:spcBef>
              <a:buClr>
                <a:schemeClr val="tx2">
                  <a:lumMod val="50000"/>
                </a:schemeClr>
              </a:buClr>
              <a:buSzPts val="3400"/>
              <a:buFont typeface="Arial" pitchFamily="34" charset="0"/>
              <a:buChar char="•"/>
              <a:defRPr/>
            </a:pPr>
            <a:r>
              <a:rPr lang="en-US" sz="2000" dirty="0" smtClean="0">
                <a:solidFill>
                  <a:srgbClr val="10253F"/>
                </a:solidFill>
                <a:latin typeface="+mj-lt"/>
                <a:cs typeface="Arial" pitchFamily="34" charset="0"/>
              </a:rPr>
              <a:t>Nutrition</a:t>
            </a:r>
            <a:r>
              <a:rPr lang="en-US" sz="2000" dirty="0">
                <a:solidFill>
                  <a:srgbClr val="10253F"/>
                </a:solidFill>
                <a:latin typeface="+mj-lt"/>
                <a:cs typeface="Arial" pitchFamily="34" charset="0"/>
              </a:rPr>
              <a:t>: weight loss or gain</a:t>
            </a:r>
          </a:p>
          <a:p>
            <a:pPr marL="342900" indent="-342900">
              <a:lnSpc>
                <a:spcPct val="150000"/>
              </a:lnSpc>
              <a:spcBef>
                <a:spcPct val="20000"/>
              </a:spcBef>
              <a:buClr>
                <a:schemeClr val="hlink"/>
              </a:buClr>
              <a:buSzPct val="70000"/>
              <a:buFont typeface="Wingdings" pitchFamily="2" charset="2"/>
              <a:buChar char="n"/>
              <a:defRPr/>
            </a:pPr>
            <a:endParaRPr lang="en-US" sz="2000" dirty="0">
              <a:effectLst>
                <a:outerShdw blurRad="38100" dist="38100" dir="2700000" algn="tl">
                  <a:srgbClr val="000000"/>
                </a:outerShdw>
              </a:effectLst>
              <a:latin typeface="+mj-lt"/>
              <a:cs typeface="+mn-cs"/>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4"/>
          <p:cNvSpPr>
            <a:spLocks noChangeArrowheads="1"/>
          </p:cNvSpPr>
          <p:nvPr/>
        </p:nvSpPr>
        <p:spPr bwMode="auto">
          <a:xfrm>
            <a:off x="914400" y="914400"/>
            <a:ext cx="5181600" cy="1384300"/>
          </a:xfrm>
          <a:prstGeom prst="rect">
            <a:avLst/>
          </a:prstGeom>
          <a:noFill/>
          <a:ln w="9525">
            <a:noFill/>
            <a:miter lim="800000"/>
            <a:headEnd/>
            <a:tailEnd/>
          </a:ln>
        </p:spPr>
        <p:txBody>
          <a:bodyPr/>
          <a:lstStyle/>
          <a:p>
            <a:pPr>
              <a:defRPr/>
            </a:pPr>
            <a:r>
              <a:rPr lang="en-US" sz="3600" dirty="0">
                <a:solidFill>
                  <a:srgbClr val="FF0000"/>
                </a:solidFill>
                <a:latin typeface="+mj-lt"/>
                <a:ea typeface="+mj-ea"/>
              </a:rPr>
              <a:t>Fatigue</a:t>
            </a:r>
          </a:p>
        </p:txBody>
      </p:sp>
      <p:sp>
        <p:nvSpPr>
          <p:cNvPr id="980997" name="Rectangle 5"/>
          <p:cNvSpPr>
            <a:spLocks noChangeArrowheads="1"/>
          </p:cNvSpPr>
          <p:nvPr/>
        </p:nvSpPr>
        <p:spPr bwMode="auto">
          <a:xfrm>
            <a:off x="609600" y="1905000"/>
            <a:ext cx="5384800" cy="4648200"/>
          </a:xfrm>
          <a:prstGeom prst="rect">
            <a:avLst/>
          </a:prstGeom>
          <a:noFill/>
          <a:ln w="9525">
            <a:noFill/>
            <a:miter lim="800000"/>
            <a:headEnd/>
            <a:tailEnd/>
          </a:ln>
          <a:effectLst/>
        </p:spPr>
        <p:txBody>
          <a:bodyPr>
            <a:normAutofit/>
          </a:bodyPr>
          <a:lstStyle/>
          <a:p>
            <a:pPr marL="342900" indent="-342900">
              <a:spcBef>
                <a:spcPct val="20000"/>
              </a:spcBef>
              <a:buClr>
                <a:schemeClr val="tx2">
                  <a:lumMod val="50000"/>
                </a:schemeClr>
              </a:buClr>
              <a:buSzPct val="70000"/>
              <a:buFont typeface="Wingdings" pitchFamily="2" charset="2"/>
              <a:buChar char="v"/>
              <a:defRPr/>
            </a:pPr>
            <a:endParaRPr lang="en-US" sz="2000" dirty="0">
              <a:solidFill>
                <a:srgbClr val="10253F"/>
              </a:solidFill>
              <a:latin typeface="Arial" pitchFamily="34" charset="0"/>
              <a:cs typeface="Arial" pitchFamily="34" charset="0"/>
            </a:endParaRPr>
          </a:p>
        </p:txBody>
      </p:sp>
      <p:sp>
        <p:nvSpPr>
          <p:cNvPr id="980998" name="Rectangle 6"/>
          <p:cNvSpPr>
            <a:spLocks noChangeArrowheads="1"/>
          </p:cNvSpPr>
          <p:nvPr/>
        </p:nvSpPr>
        <p:spPr bwMode="auto">
          <a:xfrm>
            <a:off x="0" y="1981200"/>
            <a:ext cx="12598400" cy="4876800"/>
          </a:xfrm>
          <a:prstGeom prst="rect">
            <a:avLst/>
          </a:prstGeom>
          <a:noFill/>
          <a:ln w="9525">
            <a:noFill/>
            <a:miter lim="800000"/>
            <a:headEnd/>
            <a:tailEnd/>
          </a:ln>
          <a:effectLst/>
        </p:spPr>
        <p:txBody>
          <a:bodyPr/>
          <a:lstStyle/>
          <a:p>
            <a:pPr marL="457200" indent="-457200">
              <a:lnSpc>
                <a:spcPct val="150000"/>
              </a:lnSpc>
              <a:spcBef>
                <a:spcPct val="20000"/>
              </a:spcBef>
              <a:buClr>
                <a:schemeClr val="tx2">
                  <a:lumMod val="50000"/>
                </a:schemeClr>
              </a:buClr>
              <a:buSzPct val="100000"/>
              <a:defRPr/>
            </a:pPr>
            <a:r>
              <a:rPr lang="tr-TR" sz="2000" b="1" dirty="0" smtClean="0">
                <a:solidFill>
                  <a:srgbClr val="10253F"/>
                </a:solidFill>
                <a:latin typeface="+mj-lt"/>
                <a:cs typeface="Arial" pitchFamily="34" charset="0"/>
              </a:rPr>
              <a:t>	</a:t>
            </a:r>
            <a:r>
              <a:rPr lang="en-US" sz="2000" b="1" dirty="0" smtClean="0">
                <a:solidFill>
                  <a:srgbClr val="10253F"/>
                </a:solidFill>
                <a:latin typeface="+mj-lt"/>
                <a:cs typeface="Arial" pitchFamily="34" charset="0"/>
              </a:rPr>
              <a:t>Symptoms</a:t>
            </a:r>
            <a:endParaRPr lang="en-US" sz="2000" b="1" dirty="0">
              <a:solidFill>
                <a:srgbClr val="10253F"/>
              </a:solidFill>
              <a:latin typeface="+mj-lt"/>
              <a:cs typeface="Arial" pitchFamily="34" charset="0"/>
            </a:endParaRPr>
          </a:p>
          <a:p>
            <a:pPr marL="800100" lvl="1" indent="-342900">
              <a:lnSpc>
                <a:spcPct val="15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Tired, unable to do what peers </a:t>
            </a:r>
            <a:r>
              <a:rPr lang="tr-TR" sz="2000" dirty="0" smtClean="0">
                <a:solidFill>
                  <a:srgbClr val="10253F"/>
                </a:solidFill>
                <a:latin typeface="+mj-lt"/>
                <a:cs typeface="Arial" pitchFamily="34" charset="0"/>
              </a:rPr>
              <a:t> </a:t>
            </a:r>
            <a:r>
              <a:rPr lang="en-US" sz="2000" dirty="0" smtClean="0">
                <a:solidFill>
                  <a:srgbClr val="10253F"/>
                </a:solidFill>
                <a:latin typeface="+mj-lt"/>
                <a:cs typeface="Arial" pitchFamily="34" charset="0"/>
              </a:rPr>
              <a:t>are </a:t>
            </a:r>
            <a:r>
              <a:rPr lang="en-US" sz="2000" dirty="0">
                <a:solidFill>
                  <a:srgbClr val="10253F"/>
                </a:solidFill>
                <a:latin typeface="+mj-lt"/>
                <a:cs typeface="Arial" pitchFamily="34" charset="0"/>
              </a:rPr>
              <a:t>doing</a:t>
            </a:r>
          </a:p>
          <a:p>
            <a:pPr marL="800100" lvl="1" indent="-342900">
              <a:lnSpc>
                <a:spcPct val="15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General weakness</a:t>
            </a:r>
          </a:p>
          <a:p>
            <a:pPr marL="800100" lvl="1" indent="-342900">
              <a:lnSpc>
                <a:spcPct val="15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Unable to concentrate</a:t>
            </a:r>
          </a:p>
          <a:p>
            <a:pPr marL="800100" lvl="1" indent="-342900">
              <a:lnSpc>
                <a:spcPct val="15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Irritability</a:t>
            </a:r>
          </a:p>
          <a:p>
            <a:pPr marL="800100" lvl="1" indent="-342900">
              <a:lnSpc>
                <a:spcPct val="15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Lasting months to </a:t>
            </a:r>
            <a:r>
              <a:rPr lang="en-US" sz="2000" dirty="0" smtClean="0">
                <a:solidFill>
                  <a:srgbClr val="10253F"/>
                </a:solidFill>
                <a:latin typeface="+mj-lt"/>
                <a:cs typeface="Arial" pitchFamily="34" charset="0"/>
              </a:rPr>
              <a:t>years</a:t>
            </a:r>
            <a:endParaRPr lang="en-US" sz="2000" dirty="0">
              <a:solidFill>
                <a:srgbClr val="10253F"/>
              </a:solidFill>
              <a:latin typeface="+mj-lt"/>
              <a:cs typeface="Arial" pitchFamily="34" charset="0"/>
            </a:endParaRPr>
          </a:p>
        </p:txBody>
      </p:sp>
      <p:pic>
        <p:nvPicPr>
          <p:cNvPr id="284674" name="Picture 2" descr="fatigue ile ilgili görsel sonucu"/>
          <p:cNvPicPr>
            <a:picLocks noChangeAspect="1" noChangeArrowheads="1"/>
          </p:cNvPicPr>
          <p:nvPr/>
        </p:nvPicPr>
        <p:blipFill>
          <a:blip r:embed="rId3" cstate="print"/>
          <a:srcRect/>
          <a:stretch>
            <a:fillRect/>
          </a:stretch>
        </p:blipFill>
        <p:spPr bwMode="auto">
          <a:xfrm flipH="1">
            <a:off x="4267200" y="990601"/>
            <a:ext cx="4241800" cy="962025"/>
          </a:xfrm>
          <a:prstGeom prst="rect">
            <a:avLst/>
          </a:prstGeom>
          <a:noFill/>
        </p:spPr>
      </p:pic>
      <p:sp>
        <p:nvSpPr>
          <p:cNvPr id="6" name="Rectangle 6"/>
          <p:cNvSpPr>
            <a:spLocks noChangeArrowheads="1"/>
          </p:cNvSpPr>
          <p:nvPr/>
        </p:nvSpPr>
        <p:spPr bwMode="auto">
          <a:xfrm>
            <a:off x="4978400" y="3124200"/>
            <a:ext cx="6604000" cy="3581400"/>
          </a:xfrm>
          <a:prstGeom prst="rect">
            <a:avLst/>
          </a:prstGeom>
          <a:solidFill>
            <a:schemeClr val="accent6">
              <a:lumMod val="20000"/>
              <a:lumOff val="80000"/>
            </a:schemeClr>
          </a:solidFill>
          <a:ln w="9525">
            <a:noFill/>
            <a:miter lim="800000"/>
            <a:headEnd/>
            <a:tailEnd/>
          </a:ln>
          <a:effectLst/>
        </p:spPr>
        <p:txBody>
          <a:bodyPr/>
          <a:lstStyle/>
          <a:p>
            <a:pPr marL="457200" indent="-457200">
              <a:lnSpc>
                <a:spcPct val="200000"/>
              </a:lnSpc>
              <a:spcBef>
                <a:spcPct val="20000"/>
              </a:spcBef>
              <a:buClr>
                <a:schemeClr val="tx2">
                  <a:lumMod val="50000"/>
                </a:schemeClr>
              </a:buClr>
              <a:buSzPct val="100000"/>
              <a:defRPr/>
            </a:pPr>
            <a:r>
              <a:rPr lang="tr-TR" sz="2000" b="1" dirty="0" smtClean="0">
                <a:solidFill>
                  <a:srgbClr val="10253F"/>
                </a:solidFill>
                <a:latin typeface="+mj-lt"/>
                <a:cs typeface="Arial" pitchFamily="34" charset="0"/>
              </a:rPr>
              <a:t>	</a:t>
            </a:r>
            <a:r>
              <a:rPr lang="en-US" sz="2000" b="1" dirty="0" smtClean="0">
                <a:solidFill>
                  <a:srgbClr val="10253F"/>
                </a:solidFill>
                <a:latin typeface="+mj-lt"/>
                <a:cs typeface="Arial" pitchFamily="34" charset="0"/>
              </a:rPr>
              <a:t>Management</a:t>
            </a:r>
            <a:endParaRPr lang="en-US" sz="2000" b="1" dirty="0">
              <a:solidFill>
                <a:srgbClr val="10253F"/>
              </a:solidFill>
              <a:latin typeface="+mj-lt"/>
              <a:cs typeface="Arial" pitchFamily="34" charset="0"/>
            </a:endParaRPr>
          </a:p>
          <a:p>
            <a:pPr marL="800100" lvl="1" indent="-342900">
              <a:lnSpc>
                <a:spcPct val="20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Create schedule with quiet time </a:t>
            </a:r>
          </a:p>
          <a:p>
            <a:pPr marL="800100" lvl="1" indent="-342900">
              <a:lnSpc>
                <a:spcPct val="20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Encourage routine exercise</a:t>
            </a:r>
          </a:p>
          <a:p>
            <a:pPr marL="800100" lvl="1" indent="-342900">
              <a:lnSpc>
                <a:spcPct val="20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Get 10 to 12 hours of sleep a night</a:t>
            </a:r>
          </a:p>
          <a:p>
            <a:pPr marL="800100" lvl="1" indent="-342900">
              <a:lnSpc>
                <a:spcPct val="200000"/>
              </a:lnSpc>
              <a:spcBef>
                <a:spcPct val="20000"/>
              </a:spcBef>
              <a:buClr>
                <a:schemeClr val="tx2">
                  <a:lumMod val="50000"/>
                </a:schemeClr>
              </a:buClr>
              <a:buSzPct val="100000"/>
              <a:buFont typeface="Wingdings" pitchFamily="2" charset="2"/>
              <a:buChar char="Ø"/>
              <a:defRPr/>
            </a:pPr>
            <a:r>
              <a:rPr lang="en-US" sz="2000" dirty="0">
                <a:solidFill>
                  <a:srgbClr val="10253F"/>
                </a:solidFill>
                <a:latin typeface="+mj-lt"/>
                <a:cs typeface="Arial" pitchFamily="34" charset="0"/>
              </a:rPr>
              <a:t>Consider stimulant medication</a:t>
            </a:r>
          </a:p>
          <a:p>
            <a:pPr marL="800100" lvl="1" indent="-342900">
              <a:lnSpc>
                <a:spcPct val="200000"/>
              </a:lnSpc>
              <a:spcBef>
                <a:spcPct val="20000"/>
              </a:spcBef>
              <a:buClr>
                <a:schemeClr val="hlink"/>
              </a:buClr>
              <a:buSzPct val="70000"/>
              <a:buFont typeface="Arial" pitchFamily="34" charset="0"/>
              <a:buChar char="•"/>
              <a:defRPr/>
            </a:pPr>
            <a:endParaRPr lang="en-US" sz="2000" dirty="0">
              <a:effectLst>
                <a:outerShdw blurRad="38100" dist="38100" dir="2700000" algn="tl">
                  <a:srgbClr val="000000"/>
                </a:outerShdw>
              </a:effectLst>
              <a:latin typeface="+mj-lt"/>
              <a:cs typeface="Arial" pitchFamily="34" charset="0"/>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Yuvarlatılmış Dikdörtgen"/>
          <p:cNvSpPr/>
          <p:nvPr/>
        </p:nvSpPr>
        <p:spPr>
          <a:xfrm>
            <a:off x="4978400" y="1219200"/>
            <a:ext cx="6807200" cy="297180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0114" name="Title 6"/>
          <p:cNvSpPr>
            <a:spLocks noGrp="1"/>
          </p:cNvSpPr>
          <p:nvPr>
            <p:ph type="title"/>
          </p:nvPr>
        </p:nvSpPr>
        <p:spPr>
          <a:xfrm>
            <a:off x="711200" y="838200"/>
            <a:ext cx="10972800" cy="615553"/>
          </a:xfrm>
          <a:extLst/>
        </p:spPr>
        <p:txBody>
          <a:bodyPr/>
          <a:lstStyle/>
          <a:p>
            <a:pPr eaLnBrk="1" hangingPunct="1">
              <a:defRPr/>
            </a:pPr>
            <a:r>
              <a:rPr lang="en-US" dirty="0" smtClean="0">
                <a:solidFill>
                  <a:srgbClr val="FF0000"/>
                </a:solidFill>
                <a:latin typeface="Arial" charset="0"/>
                <a:cs typeface="Arial" charset="0"/>
              </a:rPr>
              <a:t>Nutrition</a:t>
            </a:r>
          </a:p>
        </p:txBody>
      </p:sp>
      <p:sp>
        <p:nvSpPr>
          <p:cNvPr id="8" name="Content Placeholder 7"/>
          <p:cNvSpPr>
            <a:spLocks noGrp="1"/>
          </p:cNvSpPr>
          <p:nvPr>
            <p:ph idx="4294967295"/>
          </p:nvPr>
        </p:nvSpPr>
        <p:spPr>
          <a:xfrm>
            <a:off x="5181600" y="1371600"/>
            <a:ext cx="7010400" cy="2971800"/>
          </a:xfrm>
          <a:prstGeom prst="rect">
            <a:avLst/>
          </a:prstGeom>
          <a:noFill/>
        </p:spPr>
        <p:txBody>
          <a:bodyPr>
            <a:normAutofit/>
          </a:bodyPr>
          <a:lstStyle/>
          <a:p>
            <a:pPr eaLnBrk="1" hangingPunct="1">
              <a:buFont typeface="Arial" pitchFamily="34" charset="0"/>
              <a:buChar char="•"/>
              <a:defRPr/>
            </a:pPr>
            <a:r>
              <a:rPr lang="en-US" sz="2000" dirty="0" smtClean="0"/>
              <a:t>Symptoms</a:t>
            </a:r>
          </a:p>
          <a:p>
            <a:pPr lvl="1" eaLnBrk="1" hangingPunct="1">
              <a:lnSpc>
                <a:spcPct val="150000"/>
              </a:lnSpc>
              <a:defRPr/>
            </a:pPr>
            <a:r>
              <a:rPr lang="en-US" sz="2000" dirty="0" smtClean="0"/>
              <a:t>cGVHD increases your calorie needs</a:t>
            </a:r>
          </a:p>
          <a:p>
            <a:pPr lvl="1" eaLnBrk="1" hangingPunct="1">
              <a:lnSpc>
                <a:spcPct val="150000"/>
              </a:lnSpc>
              <a:defRPr/>
            </a:pPr>
            <a:r>
              <a:rPr lang="en-US" sz="2000" dirty="0" smtClean="0"/>
              <a:t>Encourage well-balanced meals </a:t>
            </a:r>
          </a:p>
          <a:p>
            <a:pPr lvl="1" eaLnBrk="1" hangingPunct="1">
              <a:lnSpc>
                <a:spcPct val="150000"/>
              </a:lnSpc>
              <a:defRPr/>
            </a:pPr>
            <a:r>
              <a:rPr lang="en-US" sz="2000" dirty="0" smtClean="0"/>
              <a:t>Give healthy snacks throughout the day</a:t>
            </a:r>
          </a:p>
          <a:p>
            <a:pPr lvl="1" eaLnBrk="1" hangingPunct="1">
              <a:lnSpc>
                <a:spcPct val="150000"/>
              </a:lnSpc>
              <a:defRPr/>
            </a:pPr>
            <a:r>
              <a:rPr lang="en-US" sz="2000" dirty="0" smtClean="0"/>
              <a:t>Increase the protein in the </a:t>
            </a:r>
            <a:r>
              <a:rPr lang="tr-TR" sz="2000" dirty="0" err="1" smtClean="0"/>
              <a:t>patient</a:t>
            </a:r>
            <a:r>
              <a:rPr lang="en-US" sz="2000" dirty="0" smtClean="0"/>
              <a:t>’s diet</a:t>
            </a:r>
          </a:p>
          <a:p>
            <a:pPr lvl="1" eaLnBrk="1" hangingPunct="1">
              <a:lnSpc>
                <a:spcPct val="150000"/>
              </a:lnSpc>
              <a:defRPr/>
            </a:pPr>
            <a:r>
              <a:rPr lang="en-US" sz="2000" dirty="0" smtClean="0"/>
              <a:t>Increase fluids to keep well hydrated</a:t>
            </a:r>
          </a:p>
          <a:p>
            <a:pPr eaLnBrk="1" hangingPunct="1">
              <a:lnSpc>
                <a:spcPct val="150000"/>
              </a:lnSpc>
              <a:buFont typeface="Arial" pitchFamily="34" charset="0"/>
              <a:buChar char="•"/>
              <a:defRPr/>
            </a:pPr>
            <a:endParaRPr lang="en-US" sz="2000" dirty="0"/>
          </a:p>
        </p:txBody>
      </p:sp>
      <p:sp>
        <p:nvSpPr>
          <p:cNvPr id="5" name="Content Placeholder 7"/>
          <p:cNvSpPr txBox="1">
            <a:spLocks/>
          </p:cNvSpPr>
          <p:nvPr/>
        </p:nvSpPr>
        <p:spPr>
          <a:xfrm>
            <a:off x="0" y="3505200"/>
            <a:ext cx="11176000" cy="3505200"/>
          </a:xfrm>
          <a:prstGeom prst="rect">
            <a:avLst/>
          </a:prstGeom>
        </p:spPr>
        <p:txBody>
          <a:bodyPr vert="horz">
            <a:normAutofit/>
          </a:bodyPr>
          <a:lstStyle/>
          <a:p>
            <a:pPr marL="365760" marR="0" lvl="0" indent="-256032" algn="l" defTabSz="914400" rtl="0" eaLnBrk="1" fontAlgn="auto" latinLnBrk="0" hangingPunct="1">
              <a:lnSpc>
                <a:spcPct val="150000"/>
              </a:lnSpc>
              <a:spcBef>
                <a:spcPts val="300"/>
              </a:spcBef>
              <a:spcAft>
                <a:spcPts val="0"/>
              </a:spcAft>
              <a:buClr>
                <a:schemeClr val="accent3"/>
              </a:buClr>
              <a:buSzTx/>
              <a:tabLst/>
              <a:defRPr/>
            </a:pPr>
            <a:r>
              <a:rPr kumimoji="0" lang="tr-TR" sz="20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libri" pitchFamily="34" charset="0"/>
                <a:ea typeface="+mn-ea"/>
                <a:cs typeface="+mn-cs"/>
              </a:rPr>
              <a:t>Management</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sz="2000" b="0" i="0" u="none" strike="noStrike" kern="1200" cap="none" spc="0" normalizeH="0" baseline="0" noProof="0" dirty="0" smtClean="0">
                <a:ln>
                  <a:noFill/>
                </a:ln>
                <a:solidFill>
                  <a:schemeClr val="accent2"/>
                </a:solidFill>
                <a:effectLst/>
                <a:uLnTx/>
                <a:uFillTx/>
                <a:latin typeface="Calibri" pitchFamily="34" charset="0"/>
                <a:ea typeface="+mn-ea"/>
                <a:cs typeface="+mn-cs"/>
              </a:rPr>
              <a:t>Follow up with HPCT team </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sz="2000" b="0" i="0" u="none" strike="noStrike" kern="1200" cap="none" spc="0" normalizeH="0" baseline="0" noProof="0" dirty="0" smtClean="0">
                <a:ln>
                  <a:noFill/>
                </a:ln>
                <a:solidFill>
                  <a:schemeClr val="accent2"/>
                </a:solidFill>
                <a:effectLst/>
                <a:uLnTx/>
                <a:uFillTx/>
                <a:latin typeface="Calibri" pitchFamily="34" charset="0"/>
                <a:ea typeface="+mn-ea"/>
                <a:cs typeface="+mn-cs"/>
              </a:rPr>
              <a:t>Check dietary restrictions d/t medications</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sz="2000" b="0" i="0" u="none" strike="noStrike" kern="1200" cap="none" spc="0" normalizeH="0" baseline="0" noProof="0" dirty="0" smtClean="0">
                <a:ln>
                  <a:noFill/>
                </a:ln>
                <a:solidFill>
                  <a:schemeClr val="accent2"/>
                </a:solidFill>
                <a:effectLst/>
                <a:uLnTx/>
                <a:uFillTx/>
                <a:latin typeface="Calibri" pitchFamily="34" charset="0"/>
                <a:ea typeface="+mn-ea"/>
                <a:cs typeface="+mn-cs"/>
              </a:rPr>
              <a:t>May need supplements if diet is not well balanced</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sz="2000" b="0" i="0" u="none" strike="noStrike" kern="1200" cap="none" spc="0" normalizeH="0" baseline="0" noProof="0" dirty="0" smtClean="0">
                <a:ln>
                  <a:noFill/>
                </a:ln>
                <a:solidFill>
                  <a:schemeClr val="accent2"/>
                </a:solidFill>
                <a:effectLst/>
                <a:uLnTx/>
                <a:uFillTx/>
                <a:latin typeface="Calibri" pitchFamily="34" charset="0"/>
                <a:ea typeface="+mn-ea"/>
                <a:cs typeface="+mn-cs"/>
              </a:rPr>
              <a:t>May need help creating a diet plan with the nutritionist </a:t>
            </a:r>
          </a:p>
          <a:p>
            <a:pPr marL="658368" marR="0" lvl="1" indent="-246888" algn="l" defTabSz="914400" rtl="0" eaLnBrk="1" fontAlgn="auto" latinLnBrk="0" hangingPunct="1">
              <a:lnSpc>
                <a:spcPct val="150000"/>
              </a:lnSpc>
              <a:spcBef>
                <a:spcPts val="300"/>
              </a:spcBef>
              <a:spcAft>
                <a:spcPts val="0"/>
              </a:spcAft>
              <a:buClr>
                <a:schemeClr val="accent2"/>
              </a:buClr>
              <a:buSzTx/>
              <a:buFont typeface="Georgia"/>
              <a:buChar char="▫"/>
              <a:tabLst/>
              <a:defRPr/>
            </a:pPr>
            <a:r>
              <a:rPr kumimoji="0" lang="en-US" sz="2000" b="0" i="0" u="none" strike="noStrike" kern="1200" cap="none" spc="0" normalizeH="0" baseline="0" noProof="0" dirty="0" smtClean="0">
                <a:ln>
                  <a:noFill/>
                </a:ln>
                <a:solidFill>
                  <a:schemeClr val="accent2"/>
                </a:solidFill>
                <a:effectLst/>
                <a:uLnTx/>
                <a:uFillTx/>
                <a:latin typeface="Calibri" pitchFamily="34" charset="0"/>
                <a:ea typeface="+mn-ea"/>
                <a:cs typeface="+mn-cs"/>
              </a:rPr>
              <a:t>Follow up with diabetic educator if diabetes from long-term steroid use</a:t>
            </a:r>
          </a:p>
          <a:p>
            <a:pPr marL="658368" marR="0" lvl="1" indent="-246888" algn="l" defTabSz="914400" rtl="0" eaLnBrk="1" fontAlgn="auto" latinLnBrk="0" hangingPunct="1">
              <a:lnSpc>
                <a:spcPct val="150000"/>
              </a:lnSpc>
              <a:spcBef>
                <a:spcPts val="300"/>
              </a:spcBef>
              <a:spcAft>
                <a:spcPts val="0"/>
              </a:spcAft>
              <a:buClr>
                <a:schemeClr val="accent2"/>
              </a:buClr>
              <a:buSzTx/>
              <a:buFont typeface="Arial" pitchFamily="34" charset="0"/>
              <a:buChar char="•"/>
              <a:tabLst/>
              <a:defRPr/>
            </a:pPr>
            <a:endParaRPr kumimoji="0" lang="en-US" sz="2000" b="0" i="0" u="none" strike="noStrike" kern="1200" cap="none" spc="0" normalizeH="0" baseline="0" noProof="0" dirty="0" smtClean="0">
              <a:ln>
                <a:noFill/>
              </a:ln>
              <a:solidFill>
                <a:schemeClr val="accent2"/>
              </a:solidFill>
              <a:effectLst/>
              <a:uLnTx/>
              <a:uFillTx/>
              <a:latin typeface="Calibri" pitchFamily="34" charset="0"/>
              <a:ea typeface="+mn-ea"/>
              <a:cs typeface="+mn-cs"/>
            </a:endParaRPr>
          </a:p>
          <a:p>
            <a:pPr marL="365760" marR="0" lvl="0" indent="-256032" algn="l" defTabSz="914400" rtl="0" eaLnBrk="1" fontAlgn="auto" latinLnBrk="0" hangingPunct="1">
              <a:lnSpc>
                <a:spcPct val="150000"/>
              </a:lnSpc>
              <a:spcBef>
                <a:spcPts val="300"/>
              </a:spcBef>
              <a:spcAft>
                <a:spcPts val="0"/>
              </a:spcAft>
              <a:buClr>
                <a:schemeClr val="accent3"/>
              </a:buClr>
              <a:buSzTx/>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pic>
        <p:nvPicPr>
          <p:cNvPr id="282626" name="Picture 2" descr="human nutrition ile ilgili görsel sonucu"/>
          <p:cNvPicPr>
            <a:picLocks noChangeAspect="1" noChangeArrowheads="1"/>
          </p:cNvPicPr>
          <p:nvPr/>
        </p:nvPicPr>
        <p:blipFill>
          <a:blip r:embed="rId3" cstate="print"/>
          <a:srcRect/>
          <a:stretch>
            <a:fillRect/>
          </a:stretch>
        </p:blipFill>
        <p:spPr bwMode="auto">
          <a:xfrm>
            <a:off x="1016000" y="1676400"/>
            <a:ext cx="1930400" cy="1447800"/>
          </a:xfrm>
          <a:prstGeom prst="rect">
            <a:avLst/>
          </a:prstGeom>
          <a:noFill/>
        </p:spPr>
      </p:pic>
      <p:sp>
        <p:nvSpPr>
          <p:cNvPr id="9"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8"/>
          <p:cNvSpPr>
            <a:spLocks noGrp="1" noChangeArrowheads="1"/>
          </p:cNvSpPr>
          <p:nvPr>
            <p:ph type="title"/>
          </p:nvPr>
        </p:nvSpPr>
        <p:spPr>
          <a:xfrm>
            <a:off x="406400" y="762000"/>
            <a:ext cx="10972800" cy="1066800"/>
          </a:xfrm>
          <a:extLst/>
        </p:spPr>
        <p:txBody>
          <a:bodyPr>
            <a:normAutofit/>
          </a:bodyPr>
          <a:lstStyle/>
          <a:p>
            <a:pPr eaLnBrk="1" hangingPunct="1">
              <a:defRPr/>
            </a:pPr>
            <a:r>
              <a:rPr lang="en-US" sz="3200" b="1" dirty="0" smtClean="0">
                <a:solidFill>
                  <a:srgbClr val="FF0000"/>
                </a:solidFill>
                <a:latin typeface="Arial" charset="0"/>
                <a:cs typeface="Arial" charset="0"/>
              </a:rPr>
              <a:t>Depression</a:t>
            </a:r>
          </a:p>
        </p:txBody>
      </p:sp>
      <p:sp>
        <p:nvSpPr>
          <p:cNvPr id="17412" name="Rectangle 4"/>
          <p:cNvSpPr>
            <a:spLocks noGrp="1" noChangeArrowheads="1"/>
          </p:cNvSpPr>
          <p:nvPr>
            <p:ph idx="4294967295"/>
          </p:nvPr>
        </p:nvSpPr>
        <p:spPr>
          <a:xfrm>
            <a:off x="812800" y="1676400"/>
            <a:ext cx="6502400" cy="4325112"/>
          </a:xfrm>
          <a:prstGeom prst="rect">
            <a:avLst/>
          </a:prstGeom>
          <a:solidFill>
            <a:schemeClr val="bg1"/>
          </a:solidFill>
        </p:spPr>
        <p:txBody>
          <a:bodyPr>
            <a:normAutofit/>
          </a:bodyPr>
          <a:lstStyle/>
          <a:p>
            <a:pPr eaLnBrk="1" hangingPunct="1">
              <a:lnSpc>
                <a:spcPct val="90000"/>
              </a:lnSpc>
              <a:buFont typeface="Arial" pitchFamily="34" charset="0"/>
              <a:buChar char="•"/>
              <a:defRPr/>
            </a:pPr>
            <a:r>
              <a:rPr lang="en-US" sz="2400" dirty="0" smtClean="0">
                <a:latin typeface="Arial" charset="0"/>
                <a:cs typeface="Arial" charset="0"/>
              </a:rPr>
              <a:t>Symptoms </a:t>
            </a:r>
          </a:p>
          <a:p>
            <a:pPr lvl="1" eaLnBrk="1" hangingPunct="1">
              <a:lnSpc>
                <a:spcPct val="90000"/>
              </a:lnSpc>
              <a:defRPr/>
            </a:pPr>
            <a:r>
              <a:rPr lang="en-US" sz="2400" dirty="0" smtClean="0">
                <a:latin typeface="Arial" charset="0"/>
                <a:cs typeface="Arial" charset="0"/>
              </a:rPr>
              <a:t>Sleeping more</a:t>
            </a:r>
          </a:p>
          <a:p>
            <a:pPr lvl="1" eaLnBrk="1" hangingPunct="1">
              <a:lnSpc>
                <a:spcPct val="90000"/>
              </a:lnSpc>
              <a:defRPr/>
            </a:pPr>
            <a:r>
              <a:rPr lang="en-US" sz="2400" dirty="0" smtClean="0">
                <a:latin typeface="Arial" charset="0"/>
                <a:cs typeface="Arial" charset="0"/>
              </a:rPr>
              <a:t>Lack of energy</a:t>
            </a:r>
          </a:p>
          <a:p>
            <a:pPr lvl="1" eaLnBrk="1" hangingPunct="1">
              <a:lnSpc>
                <a:spcPct val="90000"/>
              </a:lnSpc>
              <a:defRPr/>
            </a:pPr>
            <a:r>
              <a:rPr lang="en-US" sz="2400" dirty="0" smtClean="0">
                <a:latin typeface="Arial" charset="0"/>
                <a:cs typeface="Arial" charset="0"/>
              </a:rPr>
              <a:t>Body image altered</a:t>
            </a:r>
          </a:p>
          <a:p>
            <a:pPr lvl="1" eaLnBrk="1" hangingPunct="1">
              <a:lnSpc>
                <a:spcPct val="90000"/>
              </a:lnSpc>
              <a:defRPr/>
            </a:pPr>
            <a:r>
              <a:rPr lang="en-US" sz="2400" dirty="0" smtClean="0">
                <a:latin typeface="Arial" charset="0"/>
                <a:cs typeface="Arial" charset="0"/>
              </a:rPr>
              <a:t>Noncompliance</a:t>
            </a:r>
          </a:p>
          <a:p>
            <a:pPr lvl="1" eaLnBrk="1" hangingPunct="1">
              <a:lnSpc>
                <a:spcPct val="90000"/>
              </a:lnSpc>
              <a:defRPr/>
            </a:pPr>
            <a:r>
              <a:rPr lang="en-US" sz="2400" dirty="0" smtClean="0">
                <a:latin typeface="Arial" charset="0"/>
                <a:cs typeface="Arial" charset="0"/>
              </a:rPr>
              <a:t>Easily agitated</a:t>
            </a:r>
          </a:p>
          <a:p>
            <a:pPr lvl="1" eaLnBrk="1" hangingPunct="1">
              <a:lnSpc>
                <a:spcPct val="90000"/>
              </a:lnSpc>
              <a:defRPr/>
            </a:pPr>
            <a:r>
              <a:rPr lang="en-US" sz="2400" dirty="0" smtClean="0">
                <a:latin typeface="Arial" charset="0"/>
                <a:cs typeface="Arial" charset="0"/>
              </a:rPr>
              <a:t>Withdrawn</a:t>
            </a:r>
          </a:p>
          <a:p>
            <a:pPr lvl="1" eaLnBrk="1" hangingPunct="1">
              <a:lnSpc>
                <a:spcPct val="90000"/>
              </a:lnSpc>
              <a:defRPr/>
            </a:pPr>
            <a:r>
              <a:rPr lang="en-US" sz="2400" dirty="0" smtClean="0">
                <a:latin typeface="Arial" charset="0"/>
                <a:cs typeface="Arial" charset="0"/>
              </a:rPr>
              <a:t>Lack of interest in activities</a:t>
            </a:r>
          </a:p>
          <a:p>
            <a:pPr eaLnBrk="1" hangingPunct="1">
              <a:lnSpc>
                <a:spcPct val="90000"/>
              </a:lnSpc>
              <a:buFont typeface="Arial" pitchFamily="34" charset="0"/>
              <a:buChar char="•"/>
              <a:defRPr/>
            </a:pPr>
            <a:r>
              <a:rPr lang="en-US" sz="2400" dirty="0" smtClean="0">
                <a:latin typeface="Arial" charset="0"/>
                <a:cs typeface="Arial" charset="0"/>
              </a:rPr>
              <a:t>Management</a:t>
            </a:r>
            <a:endParaRPr lang="en-US" sz="2400" dirty="0">
              <a:latin typeface="Arial" charset="0"/>
              <a:cs typeface="Arial" charset="0"/>
            </a:endParaRPr>
          </a:p>
          <a:p>
            <a:pPr lvl="1" eaLnBrk="1" hangingPunct="1">
              <a:lnSpc>
                <a:spcPct val="90000"/>
              </a:lnSpc>
              <a:defRPr/>
            </a:pPr>
            <a:r>
              <a:rPr lang="en-US" sz="2400" dirty="0">
                <a:latin typeface="Arial" charset="0"/>
                <a:cs typeface="Arial" charset="0"/>
              </a:rPr>
              <a:t>Planned activities</a:t>
            </a:r>
          </a:p>
          <a:p>
            <a:pPr lvl="1" eaLnBrk="1" hangingPunct="1">
              <a:lnSpc>
                <a:spcPct val="90000"/>
              </a:lnSpc>
              <a:defRPr/>
            </a:pPr>
            <a:r>
              <a:rPr lang="en-US" sz="2400" dirty="0">
                <a:latin typeface="Arial" charset="0"/>
                <a:cs typeface="Arial" charset="0"/>
              </a:rPr>
              <a:t>Schedule breaks</a:t>
            </a:r>
          </a:p>
          <a:p>
            <a:pPr lvl="1" eaLnBrk="1" hangingPunct="1">
              <a:lnSpc>
                <a:spcPct val="90000"/>
              </a:lnSpc>
              <a:defRPr/>
            </a:pPr>
            <a:r>
              <a:rPr lang="en-US" sz="2400" dirty="0">
                <a:latin typeface="Arial" charset="0"/>
                <a:cs typeface="Arial" charset="0"/>
              </a:rPr>
              <a:t>Talk to specialist</a:t>
            </a:r>
          </a:p>
          <a:p>
            <a:pPr lvl="1" eaLnBrk="1" hangingPunct="1">
              <a:lnSpc>
                <a:spcPct val="90000"/>
              </a:lnSpc>
              <a:defRPr/>
            </a:pPr>
            <a:r>
              <a:rPr lang="en-US" sz="2400" dirty="0">
                <a:latin typeface="Arial" charset="0"/>
                <a:cs typeface="Arial" charset="0"/>
              </a:rPr>
              <a:t>Medications</a:t>
            </a:r>
            <a:endParaRPr lang="en-US" dirty="0">
              <a:latin typeface="Arial" charset="0"/>
              <a:cs typeface="Arial" charset="0"/>
            </a:endParaRPr>
          </a:p>
          <a:p>
            <a:pPr eaLnBrk="1" hangingPunct="1">
              <a:buClr>
                <a:schemeClr val="tx2">
                  <a:lumMod val="50000"/>
                </a:schemeClr>
              </a:buClr>
              <a:buFont typeface="Wingdings" pitchFamily="2" charset="2"/>
              <a:buNone/>
              <a:defRPr/>
            </a:pPr>
            <a:endParaRPr lang="en-US" sz="2000" dirty="0">
              <a:solidFill>
                <a:srgbClr val="00FF00"/>
              </a:solidFill>
              <a:effectLst>
                <a:outerShdw blurRad="38100" dist="38100" dir="2700000" algn="tl">
                  <a:srgbClr val="C0C0C0"/>
                </a:outerShdw>
              </a:effectLst>
            </a:endParaRPr>
          </a:p>
          <a:p>
            <a:pPr eaLnBrk="1" hangingPunct="1">
              <a:buClr>
                <a:schemeClr val="tx2">
                  <a:lumMod val="50000"/>
                </a:schemeClr>
              </a:buClr>
              <a:buFont typeface="Arial" pitchFamily="34" charset="0"/>
              <a:buChar char="•"/>
              <a:defRPr/>
            </a:pPr>
            <a:endParaRPr lang="en-US" sz="2400" dirty="0">
              <a:effectLst>
                <a:outerShdw blurRad="38100" dist="38100" dir="2700000" algn="tl">
                  <a:srgbClr val="C0C0C0"/>
                </a:outerShdw>
              </a:effectLst>
            </a:endParaRPr>
          </a:p>
        </p:txBody>
      </p:sp>
      <p:pic>
        <p:nvPicPr>
          <p:cNvPr id="5" name="Picture 4" descr="Elabed Besanne 07 14 04 007"/>
          <p:cNvPicPr>
            <a:picLocks noChangeAspect="1" noChangeArrowheads="1"/>
          </p:cNvPicPr>
          <p:nvPr/>
        </p:nvPicPr>
        <p:blipFill>
          <a:blip r:embed="rId3" cstate="print"/>
          <a:stretch>
            <a:fillRect/>
          </a:stretch>
        </p:blipFill>
        <p:spPr bwMode="auto">
          <a:xfrm>
            <a:off x="7416801" y="1828801"/>
            <a:ext cx="3350663" cy="2380735"/>
          </a:xfrm>
          <a:prstGeom prst="roundRect">
            <a:avLst/>
          </a:prstGeom>
          <a:ln w="57150">
            <a:noFill/>
          </a:ln>
          <a:effectLst>
            <a:outerShdw blurRad="50800" dist="38100" dir="2700000" algn="tl" rotWithShape="0">
              <a:prstClr val="black">
                <a:alpha val="40000"/>
              </a:prstClr>
            </a:outerShdw>
          </a:effectLst>
        </p:spPr>
      </p:pic>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ChangeArrowheads="1"/>
          </p:cNvSpPr>
          <p:nvPr/>
        </p:nvSpPr>
        <p:spPr bwMode="auto">
          <a:xfrm>
            <a:off x="607485" y="273050"/>
            <a:ext cx="10968567" cy="1143000"/>
          </a:xfrm>
          <a:prstGeom prst="rect">
            <a:avLst/>
          </a:prstGeom>
          <a:noFill/>
          <a:ln w="9525">
            <a:noFill/>
            <a:miter lim="800000"/>
            <a:headEnd/>
            <a:tailEnd/>
          </a:ln>
        </p:spPr>
        <p:txBody>
          <a:bodyPr anchor="ctr" anchorCtr="1"/>
          <a:lstStyle/>
          <a:p>
            <a:pPr eaLnBrk="0" hangingPunct="0"/>
            <a:endParaRPr lang="tr-TR">
              <a:solidFill>
                <a:schemeClr val="bg1"/>
              </a:solidFill>
              <a:latin typeface="Tahoma" pitchFamily="34" charset="0"/>
            </a:endParaRPr>
          </a:p>
        </p:txBody>
      </p:sp>
      <p:sp>
        <p:nvSpPr>
          <p:cNvPr id="92163" name="Title 5"/>
          <p:cNvSpPr>
            <a:spLocks noGrp="1"/>
          </p:cNvSpPr>
          <p:nvPr>
            <p:ph type="title"/>
          </p:nvPr>
        </p:nvSpPr>
        <p:spPr>
          <a:xfrm>
            <a:off x="508000" y="838200"/>
            <a:ext cx="10972800" cy="615553"/>
          </a:xfrm>
          <a:extLst/>
        </p:spPr>
        <p:txBody>
          <a:bodyPr/>
          <a:lstStyle/>
          <a:p>
            <a:pPr eaLnBrk="1" hangingPunct="1">
              <a:defRPr/>
            </a:pPr>
            <a:r>
              <a:rPr lang="en-US" dirty="0" smtClean="0">
                <a:solidFill>
                  <a:srgbClr val="FF0000"/>
                </a:solidFill>
                <a:latin typeface="Arial" charset="0"/>
                <a:cs typeface="Arial" charset="0"/>
              </a:rPr>
              <a:t>Transitions </a:t>
            </a:r>
          </a:p>
        </p:txBody>
      </p:sp>
      <p:sp>
        <p:nvSpPr>
          <p:cNvPr id="92164" name="Content Placeholder 6"/>
          <p:cNvSpPr>
            <a:spLocks noGrp="1"/>
          </p:cNvSpPr>
          <p:nvPr>
            <p:ph idx="4294967295"/>
          </p:nvPr>
        </p:nvSpPr>
        <p:spPr>
          <a:xfrm>
            <a:off x="711200" y="1752600"/>
            <a:ext cx="10972800" cy="4325112"/>
          </a:xfrm>
          <a:prstGeom prst="rect">
            <a:avLst/>
          </a:prstGeom>
        </p:spPr>
        <p:txBody>
          <a:bodyPr>
            <a:normAutofit/>
          </a:bodyPr>
          <a:lstStyle/>
          <a:p>
            <a:pPr eaLnBrk="1" hangingPunct="1">
              <a:lnSpc>
                <a:spcPct val="150000"/>
              </a:lnSpc>
            </a:pPr>
            <a:r>
              <a:rPr lang="en-US" sz="2000" dirty="0" smtClean="0">
                <a:latin typeface="Arial" charset="0"/>
                <a:cs typeface="Arial" charset="0"/>
              </a:rPr>
              <a:t>Transition to school</a:t>
            </a:r>
          </a:p>
          <a:p>
            <a:pPr lvl="1" eaLnBrk="1" hangingPunct="1">
              <a:lnSpc>
                <a:spcPct val="150000"/>
              </a:lnSpc>
            </a:pPr>
            <a:r>
              <a:rPr lang="en-US" sz="2000" dirty="0" smtClean="0">
                <a:latin typeface="Arial" charset="0"/>
                <a:cs typeface="Arial" charset="0"/>
              </a:rPr>
              <a:t>Sharing information with school</a:t>
            </a:r>
          </a:p>
          <a:p>
            <a:pPr lvl="1" eaLnBrk="1" hangingPunct="1">
              <a:lnSpc>
                <a:spcPct val="150000"/>
              </a:lnSpc>
            </a:pPr>
            <a:r>
              <a:rPr lang="en-US" sz="2000" dirty="0" smtClean="0">
                <a:latin typeface="Arial" charset="0"/>
                <a:cs typeface="Arial" charset="0"/>
              </a:rPr>
              <a:t>Preparing student for the transition</a:t>
            </a:r>
          </a:p>
          <a:p>
            <a:pPr lvl="1" eaLnBrk="1" hangingPunct="1">
              <a:lnSpc>
                <a:spcPct val="150000"/>
              </a:lnSpc>
            </a:pPr>
            <a:r>
              <a:rPr lang="en-US" sz="2000" dirty="0" smtClean="0">
                <a:latin typeface="Arial" charset="0"/>
                <a:cs typeface="Arial" charset="0"/>
              </a:rPr>
              <a:t>Planning curriculum, educational support</a:t>
            </a:r>
          </a:p>
          <a:p>
            <a:pPr lvl="1" eaLnBrk="1" hangingPunct="1">
              <a:lnSpc>
                <a:spcPct val="150000"/>
              </a:lnSpc>
            </a:pPr>
            <a:r>
              <a:rPr lang="en-US" sz="2000" dirty="0" smtClean="0">
                <a:latin typeface="Arial" charset="0"/>
                <a:cs typeface="Arial" charset="0"/>
              </a:rPr>
              <a:t>Establishing connections</a:t>
            </a:r>
          </a:p>
          <a:p>
            <a:pPr eaLnBrk="1" hangingPunct="1">
              <a:lnSpc>
                <a:spcPct val="150000"/>
              </a:lnSpc>
            </a:pPr>
            <a:r>
              <a:rPr lang="en-US" sz="2000" dirty="0" smtClean="0">
                <a:latin typeface="Arial" charset="0"/>
                <a:cs typeface="Arial" charset="0"/>
              </a:rPr>
              <a:t>After school</a:t>
            </a:r>
          </a:p>
          <a:p>
            <a:pPr lvl="1" eaLnBrk="1" hangingPunct="1">
              <a:lnSpc>
                <a:spcPct val="150000"/>
              </a:lnSpc>
            </a:pPr>
            <a:r>
              <a:rPr lang="en-US" sz="2000" dirty="0" smtClean="0">
                <a:latin typeface="Arial" charset="0"/>
                <a:cs typeface="Arial" charset="0"/>
              </a:rPr>
              <a:t>Vocational planning in high school</a:t>
            </a:r>
          </a:p>
          <a:p>
            <a:pPr lvl="1" eaLnBrk="1" hangingPunct="1">
              <a:lnSpc>
                <a:spcPct val="150000"/>
              </a:lnSpc>
            </a:pPr>
            <a:r>
              <a:rPr lang="en-US" sz="2000" dirty="0" smtClean="0">
                <a:latin typeface="Arial" charset="0"/>
                <a:cs typeface="Arial" charset="0"/>
              </a:rPr>
              <a:t>Guidance counselor assistance for planning postsecondary education</a:t>
            </a:r>
          </a:p>
          <a:p>
            <a:pPr lvl="1" eaLnBrk="1" hangingPunct="1">
              <a:lnSpc>
                <a:spcPct val="150000"/>
              </a:lnSpc>
            </a:pPr>
            <a:r>
              <a:rPr lang="en-US" sz="2000" dirty="0" smtClean="0">
                <a:latin typeface="Arial" charset="0"/>
                <a:cs typeface="Arial" charset="0"/>
              </a:rPr>
              <a:t>Seek colleges and technical schools with learning support programs</a:t>
            </a:r>
          </a:p>
          <a:p>
            <a:pPr eaLnBrk="1" hangingPunct="1">
              <a:lnSpc>
                <a:spcPct val="150000"/>
              </a:lnSpc>
            </a:pPr>
            <a:endParaRPr lang="en-US" sz="2000" dirty="0" smtClean="0">
              <a:latin typeface="Arial" charset="0"/>
              <a:cs typeface="Arial" charset="0"/>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2" name="Rectangle 4"/>
          <p:cNvSpPr>
            <a:spLocks noChangeArrowheads="1"/>
          </p:cNvSpPr>
          <p:nvPr/>
        </p:nvSpPr>
        <p:spPr bwMode="auto">
          <a:xfrm>
            <a:off x="812800" y="838200"/>
            <a:ext cx="10972800" cy="1384300"/>
          </a:xfrm>
          <a:prstGeom prst="rect">
            <a:avLst/>
          </a:prstGeom>
          <a:noFill/>
          <a:ln w="9525">
            <a:noFill/>
            <a:miter lim="800000"/>
            <a:headEnd/>
            <a:tailEnd/>
          </a:ln>
          <a:effectLst/>
        </p:spPr>
        <p:txBody>
          <a:bodyPr anchor="ctr"/>
          <a:lstStyle/>
          <a:p>
            <a:pPr>
              <a:defRPr/>
            </a:pPr>
            <a:r>
              <a:rPr lang="en-US" sz="3600" dirty="0">
                <a:solidFill>
                  <a:srgbClr val="FF0000"/>
                </a:solidFill>
                <a:latin typeface="Arial" pitchFamily="34" charset="0"/>
                <a:ea typeface="+mj-ea"/>
                <a:cs typeface="Arial" pitchFamily="34" charset="0"/>
              </a:rPr>
              <a:t>Health Maintenance Guidelines</a:t>
            </a:r>
            <a:r>
              <a:rPr lang="en-US" sz="4000" dirty="0">
                <a:solidFill>
                  <a:srgbClr val="FF0000"/>
                </a:solidFill>
                <a:latin typeface="Tahoma" pitchFamily="34" charset="0"/>
                <a:cs typeface="+mn-cs"/>
              </a:rPr>
              <a:t/>
            </a:r>
            <a:br>
              <a:rPr lang="en-US" sz="4000" dirty="0">
                <a:solidFill>
                  <a:srgbClr val="FF0000"/>
                </a:solidFill>
                <a:latin typeface="Tahoma" pitchFamily="34" charset="0"/>
                <a:cs typeface="+mn-cs"/>
              </a:rPr>
            </a:br>
            <a:endParaRPr lang="en-US" sz="4400" dirty="0">
              <a:solidFill>
                <a:srgbClr val="FF0000"/>
              </a:solidFill>
              <a:latin typeface="Tahoma" pitchFamily="34" charset="0"/>
              <a:cs typeface="+mn-cs"/>
            </a:endParaRPr>
          </a:p>
        </p:txBody>
      </p:sp>
      <p:sp>
        <p:nvSpPr>
          <p:cNvPr id="985093" name="Rectangle 5"/>
          <p:cNvSpPr>
            <a:spLocks noChangeArrowheads="1"/>
          </p:cNvSpPr>
          <p:nvPr/>
        </p:nvSpPr>
        <p:spPr bwMode="auto">
          <a:xfrm>
            <a:off x="812800" y="1752600"/>
            <a:ext cx="10972800" cy="4114800"/>
          </a:xfrm>
          <a:prstGeom prst="rect">
            <a:avLst/>
          </a:prstGeom>
          <a:noFill/>
          <a:ln w="9525">
            <a:noFill/>
            <a:miter lim="800000"/>
            <a:headEnd/>
            <a:tailEnd/>
          </a:ln>
          <a:effectLst/>
        </p:spPr>
        <p:txBody>
          <a:bodyPr/>
          <a:lstStyle/>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Physical examination with labs</a:t>
            </a:r>
          </a:p>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Eye examination</a:t>
            </a:r>
          </a:p>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Dental examination </a:t>
            </a:r>
          </a:p>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Pulmonary evaluation</a:t>
            </a:r>
          </a:p>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Gynecological examination </a:t>
            </a:r>
            <a:br>
              <a:rPr lang="en-US" sz="2000" dirty="0">
                <a:solidFill>
                  <a:srgbClr val="10253F"/>
                </a:solidFill>
                <a:latin typeface="Arial" pitchFamily="34" charset="0"/>
                <a:cs typeface="Arial" pitchFamily="34" charset="0"/>
              </a:rPr>
            </a:br>
            <a:r>
              <a:rPr lang="en-US" sz="2000" dirty="0">
                <a:solidFill>
                  <a:srgbClr val="10253F"/>
                </a:solidFill>
                <a:latin typeface="Arial" pitchFamily="34" charset="0"/>
                <a:cs typeface="Arial" pitchFamily="34" charset="0"/>
              </a:rPr>
              <a:t>(if of age)</a:t>
            </a:r>
          </a:p>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Physical therapy evaluation with ROM testing</a:t>
            </a:r>
          </a:p>
          <a:p>
            <a:pPr marL="457200" indent="-457200">
              <a:lnSpc>
                <a:spcPct val="150000"/>
              </a:lnSpc>
              <a:spcBef>
                <a:spcPts val="1200"/>
              </a:spcBef>
              <a:buClr>
                <a:srgbClr val="10253F"/>
              </a:buClr>
              <a:buSzPts val="2900"/>
              <a:buFont typeface="Arial" pitchFamily="34" charset="0"/>
              <a:buChar char="•"/>
              <a:defRPr/>
            </a:pPr>
            <a:r>
              <a:rPr lang="en-US" sz="2000" dirty="0">
                <a:solidFill>
                  <a:srgbClr val="10253F"/>
                </a:solidFill>
                <a:latin typeface="Arial" pitchFamily="34" charset="0"/>
                <a:cs typeface="Arial" pitchFamily="34" charset="0"/>
              </a:rPr>
              <a:t>Endocrine evaluation</a:t>
            </a:r>
          </a:p>
          <a:p>
            <a:pPr marL="342900" indent="-342900">
              <a:lnSpc>
                <a:spcPct val="150000"/>
              </a:lnSpc>
              <a:spcBef>
                <a:spcPct val="20000"/>
              </a:spcBef>
              <a:buClr>
                <a:schemeClr val="hlink"/>
              </a:buClr>
              <a:buSzPct val="70000"/>
              <a:buFont typeface="Wingdings" pitchFamily="2" charset="2"/>
              <a:buChar char="n"/>
              <a:defRPr/>
            </a:pPr>
            <a:endParaRPr lang="en-US" sz="2000" dirty="0">
              <a:effectLst>
                <a:outerShdw blurRad="38100" dist="38100" dir="2700000" algn="tl">
                  <a:srgbClr val="000000"/>
                </a:outerShdw>
              </a:effectLst>
              <a:latin typeface="Tahoma" pitchFamily="34" charset="0"/>
              <a:cs typeface="+mn-cs"/>
            </a:endParaRPr>
          </a:p>
        </p:txBody>
      </p:sp>
      <p:pic>
        <p:nvPicPr>
          <p:cNvPr id="4" name="4 İçerik Yer Tutucusu" descr="Resim1.png"/>
          <p:cNvPicPr>
            <a:picLocks noGrp="1" noChangeAspect="1"/>
          </p:cNvPicPr>
          <p:nvPr>
            <p:ph idx="4294967295"/>
          </p:nvPr>
        </p:nvPicPr>
        <p:blipFill>
          <a:blip r:embed="rId3" cstate="print"/>
          <a:stretch>
            <a:fillRect/>
          </a:stretch>
        </p:blipFill>
        <p:spPr>
          <a:xfrm>
            <a:off x="5588000" y="1981200"/>
            <a:ext cx="5994400" cy="3352800"/>
          </a:xfrm>
          <a:prstGeom prst="rect">
            <a:avLst/>
          </a:prstGeom>
        </p:spPr>
      </p:pic>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400800"/>
            <a:ext cx="12192000" cy="0"/>
          </a:xfrm>
          <a:custGeom>
            <a:avLst/>
            <a:gdLst/>
            <a:ahLst/>
            <a:cxnLst/>
            <a:rect l="l" t="t" r="r" b="b"/>
            <a:pathLst>
              <a:path w="9144000">
                <a:moveTo>
                  <a:pt x="0" y="0"/>
                </a:moveTo>
                <a:lnTo>
                  <a:pt x="9144000" y="0"/>
                </a:lnTo>
              </a:path>
            </a:pathLst>
          </a:custGeom>
          <a:ln w="12192">
            <a:solidFill>
              <a:srgbClr val="000000"/>
            </a:solidFill>
          </a:ln>
        </p:spPr>
        <p:txBody>
          <a:bodyPr wrap="square" lIns="0" tIns="0" rIns="0" bIns="0" rtlCol="0"/>
          <a:lstStyle/>
          <a:p>
            <a:endParaRPr/>
          </a:p>
        </p:txBody>
      </p:sp>
      <p:sp>
        <p:nvSpPr>
          <p:cNvPr id="6" name="object 6"/>
          <p:cNvSpPr txBox="1">
            <a:spLocks noGrp="1"/>
          </p:cNvSpPr>
          <p:nvPr>
            <p:ph type="ftr" sz="quarter" idx="4294967295"/>
          </p:nvPr>
        </p:nvSpPr>
        <p:spPr>
          <a:xfrm>
            <a:off x="9633374" y="6577902"/>
            <a:ext cx="2495972" cy="282129"/>
          </a:xfrm>
          <a:prstGeom prst="rect">
            <a:avLst/>
          </a:prstGeom>
        </p:spPr>
        <p:txBody>
          <a:bodyPr vert="horz" wrap="square" lIns="0" tIns="0" rIns="0" bIns="0" rtlCol="0">
            <a:spAutoFit/>
          </a:bodyPr>
          <a:lstStyle/>
          <a:p>
            <a:pPr marL="12700">
              <a:lnSpc>
                <a:spcPts val="1085"/>
              </a:lnSpc>
            </a:pPr>
            <a:r>
              <a:rPr spc="-5" dirty="0"/>
              <a:t>Vanderbilt-Ingram Cancer</a:t>
            </a:r>
            <a:r>
              <a:rPr spc="-25" dirty="0"/>
              <a:t> </a:t>
            </a:r>
            <a:r>
              <a:rPr spc="-5" dirty="0"/>
              <a:t>Center</a:t>
            </a:r>
          </a:p>
        </p:txBody>
      </p:sp>
      <p:sp>
        <p:nvSpPr>
          <p:cNvPr id="5" name="object 5"/>
          <p:cNvSpPr txBox="1"/>
          <p:nvPr/>
        </p:nvSpPr>
        <p:spPr>
          <a:xfrm>
            <a:off x="609600" y="1600200"/>
            <a:ext cx="11074400" cy="4385816"/>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000" spc="-5" dirty="0">
                <a:solidFill>
                  <a:srgbClr val="FF0000"/>
                </a:solidFill>
                <a:latin typeface="+mj-lt"/>
                <a:cs typeface="Arial"/>
              </a:rPr>
              <a:t>Chronic GVHD remains</a:t>
            </a:r>
            <a:r>
              <a:rPr sz="2000" spc="20" dirty="0">
                <a:solidFill>
                  <a:srgbClr val="FF0000"/>
                </a:solidFill>
                <a:latin typeface="+mj-lt"/>
                <a:cs typeface="Arial"/>
              </a:rPr>
              <a:t> </a:t>
            </a:r>
            <a:r>
              <a:rPr sz="2000" spc="-5" dirty="0">
                <a:solidFill>
                  <a:srgbClr val="FF0000"/>
                </a:solidFill>
                <a:latin typeface="+mj-lt"/>
                <a:cs typeface="Arial"/>
              </a:rPr>
              <a:t>a</a:t>
            </a:r>
            <a:endParaRPr sz="2000" dirty="0">
              <a:solidFill>
                <a:srgbClr val="FF0000"/>
              </a:solidFill>
              <a:latin typeface="+mj-lt"/>
              <a:cs typeface="Arial"/>
            </a:endParaRPr>
          </a:p>
          <a:p>
            <a:pPr marL="756285" lvl="1" indent="-286385">
              <a:lnSpc>
                <a:spcPct val="100000"/>
              </a:lnSpc>
              <a:spcBef>
                <a:spcPts val="10"/>
              </a:spcBef>
              <a:buChar char="–"/>
              <a:tabLst>
                <a:tab pos="756285" algn="l"/>
                <a:tab pos="756920" algn="l"/>
              </a:tabLst>
            </a:pPr>
            <a:r>
              <a:rPr sz="2000" dirty="0">
                <a:latin typeface="+mj-lt"/>
                <a:cs typeface="Arial"/>
              </a:rPr>
              <a:t>Common</a:t>
            </a:r>
            <a:r>
              <a:rPr sz="2000" spc="-95" dirty="0">
                <a:latin typeface="+mj-lt"/>
                <a:cs typeface="Arial"/>
              </a:rPr>
              <a:t> </a:t>
            </a:r>
            <a:r>
              <a:rPr sz="2000" dirty="0">
                <a:latin typeface="+mj-lt"/>
                <a:cs typeface="Arial"/>
              </a:rPr>
              <a:t>problem</a:t>
            </a:r>
          </a:p>
          <a:p>
            <a:pPr marL="756285" lvl="1" indent="-286385">
              <a:lnSpc>
                <a:spcPct val="100000"/>
              </a:lnSpc>
              <a:buChar char="–"/>
              <a:tabLst>
                <a:tab pos="756285" algn="l"/>
                <a:tab pos="756920" algn="l"/>
              </a:tabLst>
            </a:pPr>
            <a:r>
              <a:rPr sz="2000" spc="-10" dirty="0">
                <a:latin typeface="+mj-lt"/>
                <a:cs typeface="Arial"/>
              </a:rPr>
              <a:t>Affects </a:t>
            </a:r>
            <a:r>
              <a:rPr sz="2000" dirty="0">
                <a:latin typeface="+mj-lt"/>
                <a:cs typeface="Arial"/>
              </a:rPr>
              <a:t>multiple</a:t>
            </a:r>
            <a:r>
              <a:rPr sz="2000" spc="-65" dirty="0">
                <a:latin typeface="+mj-lt"/>
                <a:cs typeface="Arial"/>
              </a:rPr>
              <a:t> </a:t>
            </a:r>
            <a:r>
              <a:rPr sz="2000" dirty="0">
                <a:latin typeface="+mj-lt"/>
                <a:cs typeface="Arial"/>
              </a:rPr>
              <a:t>organs</a:t>
            </a:r>
          </a:p>
          <a:p>
            <a:pPr marL="756285" lvl="1" indent="-286385">
              <a:lnSpc>
                <a:spcPts val="2395"/>
              </a:lnSpc>
              <a:buChar char="–"/>
              <a:tabLst>
                <a:tab pos="756285" algn="l"/>
                <a:tab pos="756920" algn="l"/>
              </a:tabLst>
            </a:pPr>
            <a:r>
              <a:rPr sz="2000" spc="-10" dirty="0">
                <a:latin typeface="+mj-lt"/>
                <a:cs typeface="Arial"/>
              </a:rPr>
              <a:t>Affects </a:t>
            </a:r>
            <a:r>
              <a:rPr sz="2000" dirty="0">
                <a:latin typeface="+mj-lt"/>
                <a:cs typeface="Arial"/>
              </a:rPr>
              <a:t>quality of</a:t>
            </a:r>
            <a:r>
              <a:rPr sz="2000" spc="-75" dirty="0">
                <a:latin typeface="+mj-lt"/>
                <a:cs typeface="Arial"/>
              </a:rPr>
              <a:t> </a:t>
            </a:r>
            <a:r>
              <a:rPr sz="2000" spc="-5" dirty="0">
                <a:latin typeface="+mj-lt"/>
                <a:cs typeface="Arial"/>
              </a:rPr>
              <a:t>life</a:t>
            </a:r>
            <a:endParaRPr sz="2000" dirty="0">
              <a:latin typeface="+mj-lt"/>
              <a:cs typeface="Arial"/>
            </a:endParaRPr>
          </a:p>
          <a:p>
            <a:pPr marL="355600" indent="-342900">
              <a:lnSpc>
                <a:spcPts val="2635"/>
              </a:lnSpc>
              <a:buChar char="•"/>
              <a:tabLst>
                <a:tab pos="354965" algn="l"/>
                <a:tab pos="355600" algn="l"/>
              </a:tabLst>
            </a:pPr>
            <a:r>
              <a:rPr sz="2000" spc="-25" dirty="0">
                <a:solidFill>
                  <a:srgbClr val="FF0000"/>
                </a:solidFill>
                <a:latin typeface="+mj-lt"/>
                <a:cs typeface="Arial"/>
              </a:rPr>
              <a:t>We </a:t>
            </a:r>
            <a:r>
              <a:rPr sz="2000" spc="-5" dirty="0">
                <a:solidFill>
                  <a:srgbClr val="FF0000"/>
                </a:solidFill>
                <a:latin typeface="+mj-lt"/>
                <a:cs typeface="Arial"/>
              </a:rPr>
              <a:t>are doing better</a:t>
            </a:r>
            <a:r>
              <a:rPr sz="2000" spc="15" dirty="0">
                <a:solidFill>
                  <a:srgbClr val="FF0000"/>
                </a:solidFill>
                <a:latin typeface="+mj-lt"/>
                <a:cs typeface="Arial"/>
              </a:rPr>
              <a:t> </a:t>
            </a:r>
            <a:r>
              <a:rPr sz="2000" spc="-5" dirty="0">
                <a:solidFill>
                  <a:srgbClr val="FF0000"/>
                </a:solidFill>
                <a:latin typeface="+mj-lt"/>
                <a:cs typeface="Arial"/>
              </a:rPr>
              <a:t>at</a:t>
            </a:r>
            <a:endParaRPr sz="2000" dirty="0">
              <a:solidFill>
                <a:srgbClr val="FF0000"/>
              </a:solidFill>
              <a:latin typeface="+mj-lt"/>
              <a:cs typeface="Arial"/>
            </a:endParaRPr>
          </a:p>
          <a:p>
            <a:pPr marL="756285" lvl="1" indent="-286385">
              <a:lnSpc>
                <a:spcPct val="100000"/>
              </a:lnSpc>
              <a:spcBef>
                <a:spcPts val="5"/>
              </a:spcBef>
              <a:buChar char="–"/>
              <a:tabLst>
                <a:tab pos="756285" algn="l"/>
                <a:tab pos="756920" algn="l"/>
              </a:tabLst>
            </a:pPr>
            <a:r>
              <a:rPr sz="2000" dirty="0">
                <a:latin typeface="+mj-lt"/>
                <a:cs typeface="Arial"/>
              </a:rPr>
              <a:t>Understanding of the</a:t>
            </a:r>
            <a:r>
              <a:rPr sz="2000" spc="-105" dirty="0">
                <a:latin typeface="+mj-lt"/>
                <a:cs typeface="Arial"/>
              </a:rPr>
              <a:t> </a:t>
            </a:r>
            <a:r>
              <a:rPr sz="2000" dirty="0">
                <a:latin typeface="+mj-lt"/>
                <a:cs typeface="Arial"/>
              </a:rPr>
              <a:t>spectrum</a:t>
            </a:r>
          </a:p>
          <a:p>
            <a:pPr marL="756285" lvl="1" indent="-286385">
              <a:lnSpc>
                <a:spcPct val="100000"/>
              </a:lnSpc>
              <a:buChar char="–"/>
              <a:tabLst>
                <a:tab pos="756285" algn="l"/>
                <a:tab pos="756920" algn="l"/>
              </a:tabLst>
            </a:pPr>
            <a:r>
              <a:rPr sz="2000" dirty="0">
                <a:latin typeface="+mj-lt"/>
                <a:cs typeface="Arial"/>
              </a:rPr>
              <a:t>Assessment of</a:t>
            </a:r>
            <a:r>
              <a:rPr sz="2000" spc="-114" dirty="0">
                <a:latin typeface="+mj-lt"/>
                <a:cs typeface="Arial"/>
              </a:rPr>
              <a:t> </a:t>
            </a:r>
            <a:r>
              <a:rPr sz="2000" dirty="0">
                <a:latin typeface="+mj-lt"/>
                <a:cs typeface="Arial"/>
              </a:rPr>
              <a:t>severity</a:t>
            </a:r>
          </a:p>
          <a:p>
            <a:pPr marL="756285" lvl="1" indent="-286385">
              <a:lnSpc>
                <a:spcPts val="2395"/>
              </a:lnSpc>
              <a:buChar char="–"/>
              <a:tabLst>
                <a:tab pos="756285" algn="l"/>
                <a:tab pos="756920" algn="l"/>
              </a:tabLst>
            </a:pPr>
            <a:r>
              <a:rPr sz="2000" dirty="0">
                <a:latin typeface="+mj-lt"/>
                <a:cs typeface="Arial"/>
              </a:rPr>
              <a:t>Response assessment in some</a:t>
            </a:r>
            <a:r>
              <a:rPr sz="2000" spc="-140" dirty="0">
                <a:latin typeface="+mj-lt"/>
                <a:cs typeface="Arial"/>
              </a:rPr>
              <a:t> </a:t>
            </a:r>
            <a:r>
              <a:rPr sz="2000" dirty="0">
                <a:latin typeface="+mj-lt"/>
                <a:cs typeface="Arial"/>
              </a:rPr>
              <a:t>organs</a:t>
            </a:r>
          </a:p>
          <a:p>
            <a:pPr marL="355600" indent="-342900">
              <a:lnSpc>
                <a:spcPts val="2635"/>
              </a:lnSpc>
              <a:buChar char="•"/>
              <a:tabLst>
                <a:tab pos="354965" algn="l"/>
                <a:tab pos="355600" algn="l"/>
              </a:tabLst>
            </a:pPr>
            <a:r>
              <a:rPr sz="2000" spc="-25" dirty="0">
                <a:solidFill>
                  <a:srgbClr val="FF0000"/>
                </a:solidFill>
                <a:latin typeface="+mj-lt"/>
                <a:cs typeface="Arial"/>
              </a:rPr>
              <a:t>We </a:t>
            </a:r>
            <a:r>
              <a:rPr sz="2000" spc="-5" dirty="0">
                <a:solidFill>
                  <a:srgbClr val="FF0000"/>
                </a:solidFill>
                <a:latin typeface="+mj-lt"/>
                <a:cs typeface="Arial"/>
              </a:rPr>
              <a:t>need to do</a:t>
            </a:r>
            <a:r>
              <a:rPr sz="2000" spc="-10" dirty="0">
                <a:solidFill>
                  <a:srgbClr val="FF0000"/>
                </a:solidFill>
                <a:latin typeface="+mj-lt"/>
                <a:cs typeface="Arial"/>
              </a:rPr>
              <a:t> </a:t>
            </a:r>
            <a:r>
              <a:rPr sz="2000" dirty="0">
                <a:solidFill>
                  <a:srgbClr val="FF0000"/>
                </a:solidFill>
                <a:latin typeface="+mj-lt"/>
                <a:cs typeface="Arial"/>
              </a:rPr>
              <a:t>better</a:t>
            </a:r>
          </a:p>
          <a:p>
            <a:pPr marL="756285" lvl="1" indent="-286385">
              <a:lnSpc>
                <a:spcPct val="100000"/>
              </a:lnSpc>
              <a:spcBef>
                <a:spcPts val="5"/>
              </a:spcBef>
              <a:buChar char="–"/>
              <a:tabLst>
                <a:tab pos="756285" algn="l"/>
                <a:tab pos="756920" algn="l"/>
              </a:tabLst>
            </a:pPr>
            <a:r>
              <a:rPr sz="2000" dirty="0">
                <a:latin typeface="+mj-lt"/>
                <a:cs typeface="Arial"/>
              </a:rPr>
              <a:t>In predicting chronic</a:t>
            </a:r>
            <a:r>
              <a:rPr sz="2000" spc="-145" dirty="0">
                <a:latin typeface="+mj-lt"/>
                <a:cs typeface="Arial"/>
              </a:rPr>
              <a:t> </a:t>
            </a:r>
            <a:r>
              <a:rPr sz="2000" dirty="0">
                <a:latin typeface="+mj-lt"/>
                <a:cs typeface="Arial"/>
              </a:rPr>
              <a:t>GVHD</a:t>
            </a:r>
          </a:p>
          <a:p>
            <a:pPr marL="756285" lvl="1" indent="-286385">
              <a:lnSpc>
                <a:spcPts val="2400"/>
              </a:lnSpc>
              <a:buChar char="–"/>
              <a:tabLst>
                <a:tab pos="756285" algn="l"/>
                <a:tab pos="756920" algn="l"/>
              </a:tabLst>
            </a:pPr>
            <a:r>
              <a:rPr sz="2000" spc="-5" dirty="0">
                <a:latin typeface="+mj-lt"/>
                <a:cs typeface="Arial"/>
              </a:rPr>
              <a:t>Identifying </a:t>
            </a:r>
            <a:r>
              <a:rPr sz="2000" dirty="0">
                <a:latin typeface="+mj-lt"/>
                <a:cs typeface="Arial"/>
              </a:rPr>
              <a:t>new targets that can be </a:t>
            </a:r>
            <a:r>
              <a:rPr sz="2000" spc="-5" dirty="0">
                <a:latin typeface="+mj-lt"/>
                <a:cs typeface="Arial"/>
              </a:rPr>
              <a:t>affected </a:t>
            </a:r>
            <a:r>
              <a:rPr sz="2000" dirty="0">
                <a:latin typeface="+mj-lt"/>
                <a:cs typeface="Arial"/>
              </a:rPr>
              <a:t>by</a:t>
            </a:r>
            <a:r>
              <a:rPr sz="2000" spc="-120" dirty="0">
                <a:latin typeface="+mj-lt"/>
                <a:cs typeface="Arial"/>
              </a:rPr>
              <a:t> </a:t>
            </a:r>
            <a:r>
              <a:rPr sz="2000" dirty="0">
                <a:latin typeface="+mj-lt"/>
                <a:cs typeface="Arial"/>
              </a:rPr>
              <a:t>medicines</a:t>
            </a:r>
          </a:p>
          <a:p>
            <a:pPr marL="355600" indent="-342900">
              <a:lnSpc>
                <a:spcPts val="2640"/>
              </a:lnSpc>
              <a:buChar char="•"/>
              <a:tabLst>
                <a:tab pos="354965" algn="l"/>
                <a:tab pos="355600" algn="l"/>
              </a:tabLst>
            </a:pPr>
            <a:r>
              <a:rPr sz="2000" spc="-10" dirty="0">
                <a:solidFill>
                  <a:srgbClr val="FF0000"/>
                </a:solidFill>
                <a:latin typeface="+mj-lt"/>
                <a:cs typeface="Arial"/>
              </a:rPr>
              <a:t>Transplant </a:t>
            </a:r>
            <a:r>
              <a:rPr sz="2000" spc="-5" dirty="0">
                <a:solidFill>
                  <a:srgbClr val="FF0000"/>
                </a:solidFill>
                <a:latin typeface="+mj-lt"/>
                <a:cs typeface="Arial"/>
              </a:rPr>
              <a:t>centers need</a:t>
            </a:r>
            <a:r>
              <a:rPr sz="2000" dirty="0">
                <a:solidFill>
                  <a:srgbClr val="FF0000"/>
                </a:solidFill>
                <a:latin typeface="+mj-lt"/>
                <a:cs typeface="Arial"/>
              </a:rPr>
              <a:t> </a:t>
            </a:r>
            <a:r>
              <a:rPr sz="2000" spc="-5" dirty="0">
                <a:solidFill>
                  <a:srgbClr val="FF0000"/>
                </a:solidFill>
                <a:latin typeface="+mj-lt"/>
                <a:cs typeface="Arial"/>
              </a:rPr>
              <a:t>to</a:t>
            </a:r>
            <a:endParaRPr sz="2000" dirty="0">
              <a:solidFill>
                <a:srgbClr val="FF0000"/>
              </a:solidFill>
              <a:latin typeface="+mj-lt"/>
              <a:cs typeface="Arial"/>
            </a:endParaRPr>
          </a:p>
          <a:p>
            <a:pPr marL="756285" lvl="1" indent="-286385">
              <a:lnSpc>
                <a:spcPct val="100000"/>
              </a:lnSpc>
              <a:spcBef>
                <a:spcPts val="5"/>
              </a:spcBef>
              <a:buChar char="–"/>
              <a:tabLst>
                <a:tab pos="756285" algn="l"/>
                <a:tab pos="756920" algn="l"/>
              </a:tabLst>
            </a:pPr>
            <a:r>
              <a:rPr sz="2000" spc="-5" dirty="0">
                <a:latin typeface="+mj-lt"/>
                <a:cs typeface="Arial"/>
              </a:rPr>
              <a:t>Provide </a:t>
            </a:r>
            <a:r>
              <a:rPr sz="2000" dirty="0">
                <a:latin typeface="+mj-lt"/>
                <a:cs typeface="Arial"/>
              </a:rPr>
              <a:t>or</a:t>
            </a:r>
            <a:r>
              <a:rPr sz="2000" spc="-70" dirty="0">
                <a:latin typeface="+mj-lt"/>
                <a:cs typeface="Arial"/>
              </a:rPr>
              <a:t> </a:t>
            </a:r>
            <a:r>
              <a:rPr sz="2000" dirty="0">
                <a:latin typeface="+mj-lt"/>
                <a:cs typeface="Arial"/>
              </a:rPr>
              <a:t>coordinate</a:t>
            </a:r>
          </a:p>
          <a:p>
            <a:pPr marL="927100">
              <a:lnSpc>
                <a:spcPct val="100000"/>
              </a:lnSpc>
            </a:pPr>
            <a:r>
              <a:rPr sz="2000" dirty="0">
                <a:latin typeface="+mj-lt"/>
                <a:cs typeface="Arial"/>
              </a:rPr>
              <a:t>Complete and comprehensive care of the patient and</a:t>
            </a:r>
            <a:r>
              <a:rPr sz="2000" spc="-210" dirty="0">
                <a:latin typeface="+mj-lt"/>
                <a:cs typeface="Arial"/>
              </a:rPr>
              <a:t> </a:t>
            </a:r>
            <a:r>
              <a:rPr sz="2000" dirty="0">
                <a:latin typeface="+mj-lt"/>
                <a:cs typeface="Arial"/>
              </a:rPr>
              <a:t>family</a:t>
            </a:r>
          </a:p>
        </p:txBody>
      </p:sp>
      <p:sp>
        <p:nvSpPr>
          <p:cNvPr id="7" name="6 Dikdörtgen"/>
          <p:cNvSpPr/>
          <p:nvPr/>
        </p:nvSpPr>
        <p:spPr>
          <a:xfrm>
            <a:off x="508001" y="914401"/>
            <a:ext cx="1808700" cy="584775"/>
          </a:xfrm>
          <a:prstGeom prst="rect">
            <a:avLst/>
          </a:prstGeom>
        </p:spPr>
        <p:txBody>
          <a:bodyPr wrap="none">
            <a:spAutoFit/>
          </a:bodyPr>
          <a:lstStyle/>
          <a:p>
            <a:r>
              <a:rPr lang="tr-TR" sz="3200" b="1" dirty="0" err="1" smtClean="0">
                <a:solidFill>
                  <a:srgbClr val="FF0000"/>
                </a:solidFill>
                <a:latin typeface="+mj-lt"/>
              </a:rPr>
              <a:t>Summary</a:t>
            </a:r>
            <a:endParaRPr lang="tr-TR" sz="3200" b="1" dirty="0">
              <a:solidFill>
                <a:srgbClr val="FF0000"/>
              </a:solidFill>
              <a:latin typeface="+mj-lt"/>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ture photography ile ilgili görsel sonucu"/>
          <p:cNvPicPr>
            <a:picLocks noChangeAspect="1" noChangeArrowheads="1"/>
          </p:cNvPicPr>
          <p:nvPr/>
        </p:nvPicPr>
        <p:blipFill>
          <a:blip r:embed="rId2" cstate="print"/>
          <a:srcRect/>
          <a:stretch>
            <a:fillRect/>
          </a:stretch>
        </p:blipFill>
        <p:spPr bwMode="auto">
          <a:xfrm>
            <a:off x="304800" y="152404"/>
            <a:ext cx="11430000" cy="6429375"/>
          </a:xfrm>
          <a:prstGeom prst="rect">
            <a:avLst/>
          </a:prstGeom>
          <a:noFill/>
        </p:spPr>
      </p:pic>
      <p:sp>
        <p:nvSpPr>
          <p:cNvPr id="4" name="3 Başlık"/>
          <p:cNvSpPr>
            <a:spLocks noGrp="1"/>
          </p:cNvSpPr>
          <p:nvPr>
            <p:ph type="title"/>
          </p:nvPr>
        </p:nvSpPr>
        <p:spPr>
          <a:xfrm>
            <a:off x="381004" y="304800"/>
            <a:ext cx="10930191" cy="430887"/>
          </a:xfrm>
        </p:spPr>
        <p:txBody>
          <a:bodyPr/>
          <a:lstStyle/>
          <a:p>
            <a:pPr algn="r"/>
            <a:r>
              <a:rPr lang="tr-TR" sz="2800" b="0" dirty="0" smtClean="0">
                <a:solidFill>
                  <a:schemeClr val="bg1"/>
                </a:solidFill>
              </a:rPr>
              <a:t>Beni Dinlediğiniz İçin Teşekkür Ederim</a:t>
            </a:r>
            <a:endParaRPr lang="tr-TR" sz="2800" b="0" dirty="0">
              <a:solidFill>
                <a:schemeClr val="bg1"/>
              </a:solidFil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2"/>
          <p:cNvSpPr txBox="1">
            <a:spLocks noGrp="1"/>
          </p:cNvSpPr>
          <p:nvPr>
            <p:ph type="ctrTitle"/>
          </p:nvPr>
        </p:nvSpPr>
        <p:spPr>
          <a:xfrm>
            <a:off x="711200" y="2360852"/>
            <a:ext cx="11277600" cy="861774"/>
          </a:xfrm>
          <a:prstGeom prst="rect">
            <a:avLst/>
          </a:prstGeom>
        </p:spPr>
        <p:txBody>
          <a:bodyPr vert="horz" wrap="square" lIns="0" tIns="0" rIns="0" bIns="0" rtlCol="0">
            <a:spAutoFit/>
          </a:bodyPr>
          <a:lstStyle/>
          <a:p>
            <a:pPr marL="12700" marR="5080">
              <a:lnSpc>
                <a:spcPct val="100000"/>
              </a:lnSpc>
            </a:pPr>
            <a:r>
              <a:rPr sz="2800" b="1" spc="-5" dirty="0"/>
              <a:t>Organ-specific management</a:t>
            </a:r>
            <a:r>
              <a:rPr sz="2800" b="1" spc="-125" dirty="0"/>
              <a:t> </a:t>
            </a:r>
            <a:r>
              <a:rPr lang="tr-TR" sz="2800" b="1" spc="-125" dirty="0" smtClean="0"/>
              <a:t/>
            </a:r>
            <a:br>
              <a:rPr lang="tr-TR" sz="2800" b="1" spc="-125" dirty="0" smtClean="0"/>
            </a:br>
            <a:r>
              <a:rPr sz="2800" b="1" spc="-5" dirty="0" smtClean="0"/>
              <a:t>and  </a:t>
            </a:r>
            <a:r>
              <a:rPr sz="2800" b="1" spc="-5" dirty="0"/>
              <a:t>supportive care in</a:t>
            </a:r>
            <a:r>
              <a:rPr sz="2800" b="1" spc="-120" dirty="0"/>
              <a:t> </a:t>
            </a:r>
            <a:r>
              <a:rPr sz="2800" b="1" dirty="0"/>
              <a:t>cGVHD</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69"/>
          <p:cNvSpPr txBox="1">
            <a:spLocks noGrp="1"/>
          </p:cNvSpPr>
          <p:nvPr>
            <p:ph type="title"/>
          </p:nvPr>
        </p:nvSpPr>
        <p:spPr>
          <a:xfrm>
            <a:off x="406400" y="609600"/>
            <a:ext cx="10972800" cy="916738"/>
          </a:xfrm>
          <a:prstGeom prst="rect">
            <a:avLst/>
          </a:prstGeom>
        </p:spPr>
        <p:txBody>
          <a:bodyPr vert="horz" wrap="square" lIns="0" tIns="359232" rIns="0" bIns="0" rtlCol="0">
            <a:spAutoFit/>
          </a:bodyPr>
          <a:lstStyle/>
          <a:p>
            <a:pPr marL="261620">
              <a:lnSpc>
                <a:spcPct val="100000"/>
              </a:lnSpc>
            </a:pPr>
            <a:r>
              <a:rPr sz="3600" spc="-5" dirty="0"/>
              <a:t>Wound</a:t>
            </a:r>
            <a:r>
              <a:rPr sz="3600" spc="-114" dirty="0"/>
              <a:t> </a:t>
            </a:r>
            <a:r>
              <a:rPr sz="3600" spc="-5" dirty="0"/>
              <a:t>Management</a:t>
            </a:r>
          </a:p>
        </p:txBody>
      </p:sp>
      <p:sp>
        <p:nvSpPr>
          <p:cNvPr id="70" name="object 70"/>
          <p:cNvSpPr txBox="1"/>
          <p:nvPr/>
        </p:nvSpPr>
        <p:spPr>
          <a:xfrm>
            <a:off x="508000" y="1752601"/>
            <a:ext cx="10871200" cy="2349361"/>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latin typeface="+mj-lt"/>
                <a:cs typeface="Arial"/>
              </a:rPr>
              <a:t>Erosions and ulcerations are</a:t>
            </a:r>
            <a:r>
              <a:rPr sz="2400" spc="10" dirty="0">
                <a:latin typeface="+mj-lt"/>
                <a:cs typeface="Arial"/>
              </a:rPr>
              <a:t> </a:t>
            </a:r>
            <a:r>
              <a:rPr sz="2400" spc="-5" dirty="0">
                <a:latin typeface="+mj-lt"/>
                <a:cs typeface="Arial"/>
              </a:rPr>
              <a:t>common:</a:t>
            </a:r>
            <a:endParaRPr sz="2400" dirty="0">
              <a:latin typeface="+mj-lt"/>
              <a:cs typeface="Arial"/>
            </a:endParaRPr>
          </a:p>
          <a:p>
            <a:pPr marL="756285" lvl="1" indent="-286385">
              <a:lnSpc>
                <a:spcPct val="100000"/>
              </a:lnSpc>
              <a:spcBef>
                <a:spcPts val="525"/>
              </a:spcBef>
              <a:buChar char="–"/>
              <a:tabLst>
                <a:tab pos="756285" algn="l"/>
                <a:tab pos="756920" algn="l"/>
              </a:tabLst>
            </a:pPr>
            <a:r>
              <a:rPr sz="2200" spc="-5" dirty="0">
                <a:latin typeface="+mj-lt"/>
                <a:cs typeface="Arial"/>
              </a:rPr>
              <a:t>Poor</a:t>
            </a:r>
            <a:r>
              <a:rPr sz="2200" spc="-60" dirty="0">
                <a:latin typeface="+mj-lt"/>
                <a:cs typeface="Arial"/>
              </a:rPr>
              <a:t> </a:t>
            </a:r>
            <a:r>
              <a:rPr sz="2200" spc="-5" dirty="0">
                <a:latin typeface="+mj-lt"/>
                <a:cs typeface="Arial"/>
              </a:rPr>
              <a:t>nutrition</a:t>
            </a:r>
            <a:endParaRPr sz="2200" dirty="0">
              <a:latin typeface="+mj-lt"/>
              <a:cs typeface="Arial"/>
            </a:endParaRPr>
          </a:p>
          <a:p>
            <a:pPr marL="756285" lvl="1" indent="-286385">
              <a:lnSpc>
                <a:spcPct val="100000"/>
              </a:lnSpc>
              <a:spcBef>
                <a:spcPts val="525"/>
              </a:spcBef>
              <a:buChar char="–"/>
              <a:tabLst>
                <a:tab pos="756285" algn="l"/>
                <a:tab pos="756920" algn="l"/>
              </a:tabLst>
            </a:pPr>
            <a:r>
              <a:rPr sz="2200" spc="-5" dirty="0">
                <a:latin typeface="+mj-lt"/>
                <a:cs typeface="Arial"/>
              </a:rPr>
              <a:t>Chronic</a:t>
            </a:r>
            <a:r>
              <a:rPr sz="2200" spc="-70" dirty="0">
                <a:latin typeface="+mj-lt"/>
                <a:cs typeface="Arial"/>
              </a:rPr>
              <a:t> </a:t>
            </a:r>
            <a:r>
              <a:rPr sz="2200" spc="-5" dirty="0">
                <a:latin typeface="+mj-lt"/>
                <a:cs typeface="Arial"/>
              </a:rPr>
              <a:t>illness</a:t>
            </a:r>
            <a:endParaRPr sz="2200" dirty="0">
              <a:latin typeface="+mj-lt"/>
              <a:cs typeface="Arial"/>
            </a:endParaRPr>
          </a:p>
          <a:p>
            <a:pPr marL="756285" lvl="1" indent="-286385">
              <a:lnSpc>
                <a:spcPct val="100000"/>
              </a:lnSpc>
              <a:spcBef>
                <a:spcPts val="525"/>
              </a:spcBef>
              <a:buChar char="–"/>
              <a:tabLst>
                <a:tab pos="756285" algn="l"/>
                <a:tab pos="756920" algn="l"/>
              </a:tabLst>
            </a:pPr>
            <a:r>
              <a:rPr sz="2200" spc="-5" dirty="0">
                <a:latin typeface="+mj-lt"/>
                <a:cs typeface="Arial"/>
              </a:rPr>
              <a:t>Compromised </a:t>
            </a:r>
            <a:r>
              <a:rPr sz="2200" dirty="0">
                <a:latin typeface="+mj-lt"/>
                <a:cs typeface="Arial"/>
              </a:rPr>
              <a:t>skin </a:t>
            </a:r>
            <a:r>
              <a:rPr sz="2200" spc="-5" dirty="0">
                <a:latin typeface="+mj-lt"/>
                <a:cs typeface="Arial"/>
              </a:rPr>
              <a:t>barrier</a:t>
            </a:r>
            <a:r>
              <a:rPr sz="2200" dirty="0">
                <a:latin typeface="+mj-lt"/>
                <a:cs typeface="Arial"/>
              </a:rPr>
              <a:t> </a:t>
            </a:r>
            <a:r>
              <a:rPr sz="2200" spc="-5" dirty="0">
                <a:latin typeface="+mj-lt"/>
                <a:cs typeface="Arial"/>
              </a:rPr>
              <a:t>function</a:t>
            </a:r>
            <a:endParaRPr sz="2200" dirty="0">
              <a:latin typeface="+mj-lt"/>
              <a:cs typeface="Arial"/>
            </a:endParaRPr>
          </a:p>
          <a:p>
            <a:pPr marL="756285" lvl="1" indent="-287020">
              <a:lnSpc>
                <a:spcPct val="100000"/>
              </a:lnSpc>
              <a:spcBef>
                <a:spcPts val="525"/>
              </a:spcBef>
              <a:buChar char="–"/>
              <a:tabLst>
                <a:tab pos="756285" algn="l"/>
                <a:tab pos="756920" algn="l"/>
              </a:tabLst>
            </a:pPr>
            <a:r>
              <a:rPr sz="2200" spc="-5" dirty="0" smtClean="0">
                <a:latin typeface="+mj-lt"/>
                <a:cs typeface="Arial"/>
              </a:rPr>
              <a:t>Immunosuppression</a:t>
            </a:r>
            <a:endParaRPr sz="3250" dirty="0">
              <a:latin typeface="+mj-lt"/>
              <a:cs typeface="Times New Roman"/>
            </a:endParaRPr>
          </a:p>
          <a:p>
            <a:pPr marL="355600" indent="-342900">
              <a:lnSpc>
                <a:spcPct val="100000"/>
              </a:lnSpc>
              <a:buChar char="•"/>
              <a:tabLst>
                <a:tab pos="355600" algn="l"/>
                <a:tab pos="356235" algn="l"/>
              </a:tabLst>
            </a:pPr>
            <a:r>
              <a:rPr sz="2400" spc="-5" dirty="0">
                <a:latin typeface="+mj-lt"/>
                <a:cs typeface="Arial"/>
              </a:rPr>
              <a:t>Wound healing severely effected by sclerosis,</a:t>
            </a:r>
            <a:r>
              <a:rPr sz="2400" spc="70" dirty="0">
                <a:latin typeface="+mj-lt"/>
                <a:cs typeface="Arial"/>
              </a:rPr>
              <a:t> </a:t>
            </a:r>
            <a:r>
              <a:rPr sz="2400" spc="-5" dirty="0">
                <a:latin typeface="+mj-lt"/>
                <a:cs typeface="Arial"/>
              </a:rPr>
              <a:t>edema</a:t>
            </a:r>
            <a:endParaRPr sz="2400" dirty="0">
              <a:latin typeface="+mj-lt"/>
              <a:cs typeface="Arial"/>
            </a:endParaRPr>
          </a:p>
        </p:txBody>
      </p:sp>
      <p:sp>
        <p:nvSpPr>
          <p:cNvPr id="72" name="object 64"/>
          <p:cNvSpPr/>
          <p:nvPr/>
        </p:nvSpPr>
        <p:spPr>
          <a:xfrm>
            <a:off x="1117600" y="4343400"/>
            <a:ext cx="4673600" cy="2209800"/>
          </a:xfrm>
          <a:prstGeom prst="rect">
            <a:avLst/>
          </a:prstGeom>
          <a:blipFill>
            <a:blip r:embed="rId2" cstate="print"/>
            <a:stretch>
              <a:fillRect/>
            </a:stretch>
          </a:blipFill>
        </p:spPr>
        <p:txBody>
          <a:bodyPr wrap="square" lIns="0" tIns="0" rIns="0" bIns="0" rtlCol="0"/>
          <a:lstStyle/>
          <a:p>
            <a:endParaRPr/>
          </a:p>
        </p:txBody>
      </p:sp>
      <p:sp>
        <p:nvSpPr>
          <p:cNvPr id="73" name="object 70"/>
          <p:cNvSpPr/>
          <p:nvPr/>
        </p:nvSpPr>
        <p:spPr>
          <a:xfrm>
            <a:off x="5892800" y="4343400"/>
            <a:ext cx="4267200" cy="2209800"/>
          </a:xfrm>
          <a:prstGeom prst="rect">
            <a:avLst/>
          </a:prstGeom>
          <a:blipFill>
            <a:blip r:embed="rId3" cstate="print"/>
            <a:stretch>
              <a:fillRect/>
            </a:stretch>
          </a:blipFill>
        </p:spPr>
        <p:txBody>
          <a:bodyPr wrap="square" lIns="0" tIns="0" rIns="0" bIns="0" rtlCol="0"/>
          <a:lstStyle/>
          <a:p>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txBox="1"/>
          <p:nvPr/>
        </p:nvSpPr>
        <p:spPr>
          <a:xfrm>
            <a:off x="508000" y="1828800"/>
            <a:ext cx="11379200" cy="4078039"/>
          </a:xfrm>
          <a:prstGeom prst="rect">
            <a:avLst/>
          </a:prstGeom>
        </p:spPr>
        <p:txBody>
          <a:bodyPr vert="horz" wrap="square" lIns="0" tIns="0" rIns="0" bIns="0" rtlCol="0">
            <a:spAutoFit/>
          </a:bodyPr>
          <a:lstStyle/>
          <a:p>
            <a:pPr marL="12700">
              <a:lnSpc>
                <a:spcPct val="100000"/>
              </a:lnSpc>
            </a:pPr>
            <a:r>
              <a:rPr sz="2000" spc="-5" dirty="0">
                <a:latin typeface="+mj-lt"/>
                <a:cs typeface="Arial"/>
              </a:rPr>
              <a:t>Dermatology </a:t>
            </a:r>
            <a:r>
              <a:rPr sz="2000" dirty="0">
                <a:latin typeface="+mj-lt"/>
                <a:cs typeface="Arial"/>
              </a:rPr>
              <a:t>/ </a:t>
            </a:r>
            <a:r>
              <a:rPr sz="2000" spc="-5" dirty="0">
                <a:latin typeface="+mj-lt"/>
                <a:cs typeface="Arial"/>
              </a:rPr>
              <a:t>wound care</a:t>
            </a:r>
            <a:r>
              <a:rPr sz="2000" spc="-25" dirty="0">
                <a:latin typeface="+mj-lt"/>
                <a:cs typeface="Arial"/>
              </a:rPr>
              <a:t> </a:t>
            </a:r>
            <a:r>
              <a:rPr sz="2000" spc="-5" dirty="0">
                <a:latin typeface="+mj-lt"/>
                <a:cs typeface="Arial"/>
              </a:rPr>
              <a:t>clinic</a:t>
            </a:r>
            <a:endParaRPr sz="2000" dirty="0">
              <a:latin typeface="+mj-lt"/>
              <a:cs typeface="Arial"/>
            </a:endParaRPr>
          </a:p>
          <a:p>
            <a:pPr marL="355600" indent="-342900">
              <a:lnSpc>
                <a:spcPct val="100000"/>
              </a:lnSpc>
              <a:spcBef>
                <a:spcPts val="575"/>
              </a:spcBef>
              <a:buChar char="•"/>
              <a:tabLst>
                <a:tab pos="354965" algn="l"/>
                <a:tab pos="355600" algn="l"/>
              </a:tabLst>
            </a:pPr>
            <a:r>
              <a:rPr sz="2000" spc="-5" dirty="0">
                <a:latin typeface="+mj-lt"/>
                <a:cs typeface="Arial"/>
              </a:rPr>
              <a:t>Non-stick</a:t>
            </a:r>
            <a:r>
              <a:rPr sz="2000" spc="-50" dirty="0">
                <a:latin typeface="+mj-lt"/>
                <a:cs typeface="Arial"/>
              </a:rPr>
              <a:t> </a:t>
            </a:r>
            <a:r>
              <a:rPr sz="2000" spc="-5" dirty="0">
                <a:latin typeface="+mj-lt"/>
                <a:cs typeface="Arial"/>
              </a:rPr>
              <a:t>dressings:</a:t>
            </a:r>
            <a:endParaRPr sz="2000" dirty="0">
              <a:latin typeface="+mj-lt"/>
              <a:cs typeface="Arial"/>
            </a:endParaRPr>
          </a:p>
          <a:p>
            <a:pPr marL="756285" lvl="1" indent="-286385">
              <a:lnSpc>
                <a:spcPct val="100000"/>
              </a:lnSpc>
              <a:spcBef>
                <a:spcPts val="525"/>
              </a:spcBef>
              <a:buChar char="–"/>
              <a:tabLst>
                <a:tab pos="756285" algn="l"/>
                <a:tab pos="756920" algn="l"/>
              </a:tabLst>
            </a:pPr>
            <a:r>
              <a:rPr sz="2000" spc="-5" dirty="0">
                <a:latin typeface="+mj-lt"/>
                <a:cs typeface="Arial"/>
              </a:rPr>
              <a:t>Vaseline gauze,</a:t>
            </a:r>
            <a:r>
              <a:rPr sz="2000" spc="-50" dirty="0">
                <a:latin typeface="+mj-lt"/>
                <a:cs typeface="Arial"/>
              </a:rPr>
              <a:t> </a:t>
            </a:r>
            <a:r>
              <a:rPr sz="2000" spc="-5" dirty="0">
                <a:latin typeface="+mj-lt"/>
                <a:cs typeface="Arial"/>
              </a:rPr>
              <a:t>Telfa</a:t>
            </a:r>
            <a:endParaRPr sz="2000" dirty="0">
              <a:latin typeface="+mj-lt"/>
              <a:cs typeface="Arial"/>
            </a:endParaRPr>
          </a:p>
          <a:p>
            <a:pPr marL="355600" indent="-342900">
              <a:lnSpc>
                <a:spcPct val="100000"/>
              </a:lnSpc>
              <a:spcBef>
                <a:spcPts val="580"/>
              </a:spcBef>
              <a:buChar char="•"/>
              <a:tabLst>
                <a:tab pos="355600" algn="l"/>
                <a:tab pos="356235" algn="l"/>
              </a:tabLst>
            </a:pPr>
            <a:r>
              <a:rPr sz="2000" spc="-5" dirty="0">
                <a:latin typeface="+mj-lt"/>
                <a:cs typeface="Arial"/>
              </a:rPr>
              <a:t>Debridement of adherent</a:t>
            </a:r>
            <a:r>
              <a:rPr sz="2000" spc="-30" dirty="0">
                <a:latin typeface="+mj-lt"/>
                <a:cs typeface="Arial"/>
              </a:rPr>
              <a:t> </a:t>
            </a:r>
            <a:r>
              <a:rPr sz="2000" spc="-5" dirty="0">
                <a:latin typeface="+mj-lt"/>
                <a:cs typeface="Arial"/>
              </a:rPr>
              <a:t>slough:</a:t>
            </a:r>
            <a:endParaRPr sz="2000" dirty="0">
              <a:latin typeface="+mj-lt"/>
              <a:cs typeface="Arial"/>
            </a:endParaRPr>
          </a:p>
          <a:p>
            <a:pPr marL="756285" marR="454659" lvl="1" indent="-286385">
              <a:lnSpc>
                <a:spcPct val="100000"/>
              </a:lnSpc>
              <a:spcBef>
                <a:spcPts val="525"/>
              </a:spcBef>
              <a:buChar char="–"/>
              <a:tabLst>
                <a:tab pos="756285" algn="l"/>
                <a:tab pos="756920" algn="l"/>
              </a:tabLst>
            </a:pPr>
            <a:r>
              <a:rPr sz="2000" spc="-5" dirty="0">
                <a:latin typeface="+mj-lt"/>
                <a:cs typeface="Arial"/>
              </a:rPr>
              <a:t>Enzymatic debridement (collagenase / Santyl) or sharp  debridement with a</a:t>
            </a:r>
            <a:r>
              <a:rPr sz="2000" spc="-20" dirty="0">
                <a:latin typeface="+mj-lt"/>
                <a:cs typeface="Arial"/>
              </a:rPr>
              <a:t> </a:t>
            </a:r>
            <a:r>
              <a:rPr sz="2000" spc="-5" dirty="0">
                <a:latin typeface="+mj-lt"/>
                <a:cs typeface="Arial"/>
              </a:rPr>
              <a:t>curette</a:t>
            </a:r>
            <a:endParaRPr sz="2000" dirty="0">
              <a:latin typeface="+mj-lt"/>
              <a:cs typeface="Arial"/>
            </a:endParaRPr>
          </a:p>
          <a:p>
            <a:pPr marL="355600" indent="-342900">
              <a:lnSpc>
                <a:spcPct val="100000"/>
              </a:lnSpc>
              <a:spcBef>
                <a:spcPts val="580"/>
              </a:spcBef>
              <a:buChar char="•"/>
              <a:tabLst>
                <a:tab pos="355600" algn="l"/>
                <a:tab pos="356235" algn="l"/>
              </a:tabLst>
            </a:pPr>
            <a:r>
              <a:rPr sz="2000" spc="-5" dirty="0">
                <a:latin typeface="+mj-lt"/>
                <a:cs typeface="Arial"/>
              </a:rPr>
              <a:t>Compression(!):</a:t>
            </a:r>
            <a:endParaRPr sz="2000" dirty="0">
              <a:latin typeface="+mj-lt"/>
              <a:cs typeface="Arial"/>
            </a:endParaRPr>
          </a:p>
          <a:p>
            <a:pPr marL="756285" lvl="1" indent="-286385">
              <a:lnSpc>
                <a:spcPct val="100000"/>
              </a:lnSpc>
              <a:spcBef>
                <a:spcPts val="520"/>
              </a:spcBef>
              <a:buChar char="–"/>
              <a:tabLst>
                <a:tab pos="756285" algn="l"/>
                <a:tab pos="756920" algn="l"/>
              </a:tabLst>
            </a:pPr>
            <a:r>
              <a:rPr sz="2000" spc="-5" dirty="0">
                <a:latin typeface="+mj-lt"/>
                <a:cs typeface="Arial"/>
              </a:rPr>
              <a:t>Compression </a:t>
            </a:r>
            <a:r>
              <a:rPr sz="2000" dirty="0">
                <a:latin typeface="+mj-lt"/>
                <a:cs typeface="Arial"/>
              </a:rPr>
              <a:t>stockings, </a:t>
            </a:r>
            <a:r>
              <a:rPr sz="2000" spc="-5" dirty="0">
                <a:latin typeface="+mj-lt"/>
                <a:cs typeface="Arial"/>
              </a:rPr>
              <a:t>Coban / Ace wrap, Unna</a:t>
            </a:r>
            <a:r>
              <a:rPr sz="2000" spc="15" dirty="0">
                <a:latin typeface="+mj-lt"/>
                <a:cs typeface="Arial"/>
              </a:rPr>
              <a:t> </a:t>
            </a:r>
            <a:r>
              <a:rPr sz="2000" spc="-5" dirty="0">
                <a:latin typeface="+mj-lt"/>
                <a:cs typeface="Arial"/>
              </a:rPr>
              <a:t>boot</a:t>
            </a:r>
            <a:endParaRPr sz="2000" dirty="0">
              <a:latin typeface="+mj-lt"/>
              <a:cs typeface="Arial"/>
            </a:endParaRPr>
          </a:p>
          <a:p>
            <a:pPr marL="355600" indent="-342900">
              <a:lnSpc>
                <a:spcPct val="100000"/>
              </a:lnSpc>
              <a:spcBef>
                <a:spcPts val="580"/>
              </a:spcBef>
              <a:buChar char="•"/>
              <a:tabLst>
                <a:tab pos="355600" algn="l"/>
                <a:tab pos="356235" algn="l"/>
              </a:tabLst>
            </a:pPr>
            <a:r>
              <a:rPr sz="2000" spc="-5" dirty="0">
                <a:latin typeface="+mj-lt"/>
                <a:cs typeface="Arial"/>
              </a:rPr>
              <a:t>Adjuvant</a:t>
            </a:r>
            <a:r>
              <a:rPr sz="2000" spc="-80" dirty="0">
                <a:latin typeface="+mj-lt"/>
                <a:cs typeface="Arial"/>
              </a:rPr>
              <a:t> </a:t>
            </a:r>
            <a:r>
              <a:rPr sz="2000" spc="-5" dirty="0">
                <a:latin typeface="+mj-lt"/>
                <a:cs typeface="Arial"/>
              </a:rPr>
              <a:t>care:</a:t>
            </a:r>
            <a:endParaRPr sz="2000" dirty="0">
              <a:latin typeface="+mj-lt"/>
              <a:cs typeface="Arial"/>
            </a:endParaRPr>
          </a:p>
          <a:p>
            <a:pPr marL="756285" lvl="1" indent="-286385">
              <a:lnSpc>
                <a:spcPct val="100000"/>
              </a:lnSpc>
              <a:spcBef>
                <a:spcPts val="525"/>
              </a:spcBef>
              <a:buChar char="–"/>
              <a:tabLst>
                <a:tab pos="756285" algn="l"/>
                <a:tab pos="756920" algn="l"/>
              </a:tabLst>
            </a:pPr>
            <a:r>
              <a:rPr sz="2000" spc="-5" dirty="0">
                <a:latin typeface="+mj-lt"/>
                <a:cs typeface="Arial"/>
              </a:rPr>
              <a:t>Skin graft / plastic</a:t>
            </a:r>
            <a:r>
              <a:rPr sz="2000" spc="-20" dirty="0">
                <a:latin typeface="+mj-lt"/>
                <a:cs typeface="Arial"/>
              </a:rPr>
              <a:t> </a:t>
            </a:r>
            <a:r>
              <a:rPr sz="2000" spc="-5" dirty="0">
                <a:latin typeface="+mj-lt"/>
                <a:cs typeface="Arial"/>
              </a:rPr>
              <a:t>surgery</a:t>
            </a:r>
            <a:endParaRPr sz="2000" dirty="0">
              <a:latin typeface="+mj-lt"/>
              <a:cs typeface="Arial"/>
            </a:endParaRPr>
          </a:p>
          <a:p>
            <a:pPr marL="756285" lvl="1" indent="-286385">
              <a:lnSpc>
                <a:spcPct val="100000"/>
              </a:lnSpc>
              <a:spcBef>
                <a:spcPts val="525"/>
              </a:spcBef>
              <a:buChar char="–"/>
              <a:tabLst>
                <a:tab pos="756285" algn="l"/>
                <a:tab pos="756920" algn="l"/>
              </a:tabLst>
            </a:pPr>
            <a:r>
              <a:rPr sz="2000" spc="-5" dirty="0">
                <a:latin typeface="+mj-lt"/>
                <a:cs typeface="Arial"/>
              </a:rPr>
              <a:t>Collagen, fibroblast, keratinocyte </a:t>
            </a:r>
            <a:r>
              <a:rPr sz="2000" dirty="0">
                <a:latin typeface="+mj-lt"/>
                <a:cs typeface="Arial"/>
              </a:rPr>
              <a:t>(skin </a:t>
            </a:r>
            <a:r>
              <a:rPr sz="2000" spc="-5" dirty="0">
                <a:latin typeface="+mj-lt"/>
                <a:cs typeface="Arial"/>
              </a:rPr>
              <a:t>substitute)</a:t>
            </a:r>
            <a:r>
              <a:rPr sz="2000" spc="75" dirty="0">
                <a:latin typeface="+mj-lt"/>
                <a:cs typeface="Arial"/>
              </a:rPr>
              <a:t> </a:t>
            </a:r>
            <a:r>
              <a:rPr sz="2000" spc="-5" dirty="0">
                <a:latin typeface="+mj-lt"/>
                <a:cs typeface="Arial"/>
              </a:rPr>
              <a:t>products</a:t>
            </a:r>
            <a:endParaRPr sz="2000" dirty="0">
              <a:latin typeface="+mj-lt"/>
              <a:cs typeface="Arial"/>
            </a:endParaRPr>
          </a:p>
          <a:p>
            <a:pPr marL="756285" lvl="1" indent="-286385">
              <a:lnSpc>
                <a:spcPct val="100000"/>
              </a:lnSpc>
              <a:spcBef>
                <a:spcPts val="525"/>
              </a:spcBef>
              <a:buChar char="–"/>
              <a:tabLst>
                <a:tab pos="756285" algn="l"/>
                <a:tab pos="756920" algn="l"/>
              </a:tabLst>
            </a:pPr>
            <a:r>
              <a:rPr sz="2000" spc="-5" dirty="0">
                <a:latin typeface="+mj-lt"/>
                <a:cs typeface="Arial"/>
              </a:rPr>
              <a:t>Hyperbaric </a:t>
            </a:r>
            <a:r>
              <a:rPr sz="2000" spc="-10" dirty="0">
                <a:latin typeface="+mj-lt"/>
                <a:cs typeface="Arial"/>
              </a:rPr>
              <a:t>oxygen</a:t>
            </a:r>
            <a:r>
              <a:rPr sz="2000" spc="-15" dirty="0">
                <a:latin typeface="+mj-lt"/>
                <a:cs typeface="Arial"/>
              </a:rPr>
              <a:t> </a:t>
            </a:r>
            <a:r>
              <a:rPr sz="2000" spc="-5" dirty="0">
                <a:latin typeface="+mj-lt"/>
                <a:cs typeface="Arial"/>
              </a:rPr>
              <a:t>therapy</a:t>
            </a:r>
            <a:endParaRPr sz="2000" dirty="0">
              <a:latin typeface="+mj-lt"/>
              <a:cs typeface="Arial"/>
            </a:endParaRPr>
          </a:p>
        </p:txBody>
      </p:sp>
      <p:sp>
        <p:nvSpPr>
          <p:cNvPr id="71" name="object 69"/>
          <p:cNvSpPr txBox="1">
            <a:spLocks/>
          </p:cNvSpPr>
          <p:nvPr/>
        </p:nvSpPr>
        <p:spPr>
          <a:xfrm>
            <a:off x="406400" y="609600"/>
            <a:ext cx="10972800" cy="916738"/>
          </a:xfrm>
          <a:prstGeom prst="rect">
            <a:avLst/>
          </a:prstGeom>
        </p:spPr>
        <p:txBody>
          <a:bodyPr vert="horz" wrap="square" lIns="0" tIns="359232" rIns="0" bIns="0" rtlCol="0" anchor="ctr">
            <a:spAutoFit/>
          </a:bodyPr>
          <a:lstStyle/>
          <a:p>
            <a:pPr marL="261620" marR="0" lvl="0" indent="0" algn="l" defTabSz="914400" rtl="0" eaLnBrk="1" fontAlgn="auto" latinLnBrk="0" hangingPunct="1">
              <a:lnSpc>
                <a:spcPct val="100000"/>
              </a:lnSpc>
              <a:spcBef>
                <a:spcPct val="0"/>
              </a:spcBef>
              <a:spcAft>
                <a:spcPts val="0"/>
              </a:spcAft>
              <a:buClrTx/>
              <a:buSzTx/>
              <a:buFontTx/>
              <a:buNone/>
              <a:tabLst/>
              <a:defRPr/>
            </a:pPr>
            <a:r>
              <a:rPr kumimoji="0" lang="tr-TR" sz="3600" b="0" i="0" u="none" strike="noStrike" kern="1200" cap="none" spc="-5" normalizeH="0" baseline="0" noProof="0" smtClean="0">
                <a:ln>
                  <a:noFill/>
                </a:ln>
                <a:solidFill>
                  <a:schemeClr val="tx2"/>
                </a:solidFill>
                <a:effectLst/>
                <a:uLnTx/>
                <a:uFillTx/>
                <a:latin typeface="+mj-lt"/>
                <a:ea typeface="+mj-ea"/>
                <a:cs typeface="+mj-cs"/>
              </a:rPr>
              <a:t>Wound</a:t>
            </a:r>
            <a:r>
              <a:rPr kumimoji="0" lang="tr-TR" sz="3600" b="0" i="0" u="none" strike="noStrike" kern="1200" cap="none" spc="-114" normalizeH="0" baseline="0" noProof="0" smtClean="0">
                <a:ln>
                  <a:noFill/>
                </a:ln>
                <a:solidFill>
                  <a:schemeClr val="tx2"/>
                </a:solidFill>
                <a:effectLst/>
                <a:uLnTx/>
                <a:uFillTx/>
                <a:latin typeface="+mj-lt"/>
                <a:ea typeface="+mj-ea"/>
                <a:cs typeface="+mj-cs"/>
              </a:rPr>
              <a:t> </a:t>
            </a:r>
            <a:r>
              <a:rPr kumimoji="0" lang="tr-TR" sz="3600" b="0" i="0" u="none" strike="noStrike" kern="1200" cap="none" spc="-5" normalizeH="0" baseline="0" noProof="0" smtClean="0">
                <a:ln>
                  <a:noFill/>
                </a:ln>
                <a:solidFill>
                  <a:schemeClr val="tx2"/>
                </a:solidFill>
                <a:effectLst/>
                <a:uLnTx/>
                <a:uFillTx/>
                <a:latin typeface="+mj-lt"/>
                <a:ea typeface="+mj-ea"/>
                <a:cs typeface="+mj-cs"/>
              </a:rPr>
              <a:t>Management</a:t>
            </a:r>
            <a:endParaRPr kumimoji="0" lang="tr-TR" sz="3600" b="0" i="0" u="none" strike="noStrike" kern="1200" cap="none" spc="-5" normalizeH="0" baseline="0" noProof="0" dirty="0">
              <a:ln>
                <a:noFill/>
              </a:ln>
              <a:solidFill>
                <a:schemeClr val="tx2"/>
              </a:solidFill>
              <a:effectLst/>
              <a:uLnTx/>
              <a:uFillTx/>
              <a:latin typeface="+mj-lt"/>
              <a:ea typeface="+mj-ea"/>
              <a:cs typeface="+mj-cs"/>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69"/>
          <p:cNvSpPr txBox="1">
            <a:spLocks noGrp="1"/>
          </p:cNvSpPr>
          <p:nvPr>
            <p:ph type="title"/>
          </p:nvPr>
        </p:nvSpPr>
        <p:spPr>
          <a:xfrm>
            <a:off x="406400" y="762001"/>
            <a:ext cx="10972800" cy="978293"/>
          </a:xfrm>
          <a:prstGeom prst="rect">
            <a:avLst/>
          </a:prstGeom>
        </p:spPr>
        <p:txBody>
          <a:bodyPr vert="horz" wrap="square" lIns="0" tIns="359232" rIns="0" bIns="0" rtlCol="0">
            <a:spAutoFit/>
          </a:bodyPr>
          <a:lstStyle/>
          <a:p>
            <a:pPr marL="261620">
              <a:lnSpc>
                <a:spcPct val="100000"/>
              </a:lnSpc>
            </a:pPr>
            <a:r>
              <a:rPr b="1" spc="-5" dirty="0">
                <a:solidFill>
                  <a:srgbClr val="FF0000"/>
                </a:solidFill>
              </a:rPr>
              <a:t>Sensitive skin</a:t>
            </a:r>
            <a:r>
              <a:rPr b="1" spc="-90" dirty="0">
                <a:solidFill>
                  <a:srgbClr val="FF0000"/>
                </a:solidFill>
              </a:rPr>
              <a:t> </a:t>
            </a:r>
            <a:r>
              <a:rPr b="1" spc="-5" dirty="0">
                <a:solidFill>
                  <a:srgbClr val="FF0000"/>
                </a:solidFill>
              </a:rPr>
              <a:t>care:</a:t>
            </a:r>
          </a:p>
        </p:txBody>
      </p:sp>
      <p:sp>
        <p:nvSpPr>
          <p:cNvPr id="70" name="object 70"/>
          <p:cNvSpPr txBox="1"/>
          <p:nvPr/>
        </p:nvSpPr>
        <p:spPr>
          <a:xfrm>
            <a:off x="711200" y="2057400"/>
            <a:ext cx="10341187" cy="3708708"/>
          </a:xfrm>
          <a:prstGeom prst="rect">
            <a:avLst/>
          </a:prstGeom>
        </p:spPr>
        <p:txBody>
          <a:bodyPr vert="horz" wrap="square" lIns="0" tIns="0" rIns="0" bIns="0" rtlCol="0">
            <a:spAutoFit/>
          </a:bodyPr>
          <a:lstStyle/>
          <a:p>
            <a:pPr marL="12700">
              <a:lnSpc>
                <a:spcPct val="150000"/>
              </a:lnSpc>
            </a:pPr>
            <a:r>
              <a:rPr sz="2400" spc="-5" dirty="0">
                <a:latin typeface="Arial"/>
                <a:cs typeface="Arial"/>
              </a:rPr>
              <a:t>Remember its</a:t>
            </a:r>
            <a:r>
              <a:rPr sz="2400" spc="-50" dirty="0">
                <a:latin typeface="Arial"/>
                <a:cs typeface="Arial"/>
              </a:rPr>
              <a:t> </a:t>
            </a:r>
            <a:r>
              <a:rPr sz="2400" spc="-5" dirty="0">
                <a:latin typeface="Arial"/>
                <a:cs typeface="Arial"/>
              </a:rPr>
              <a:t>importance</a:t>
            </a:r>
            <a:endParaRPr sz="2400" dirty="0">
              <a:latin typeface="Arial"/>
              <a:cs typeface="Arial"/>
            </a:endParaRPr>
          </a:p>
          <a:p>
            <a:pPr marL="355600" indent="-342900">
              <a:lnSpc>
                <a:spcPct val="150000"/>
              </a:lnSpc>
              <a:spcBef>
                <a:spcPts val="575"/>
              </a:spcBef>
              <a:buChar char="•"/>
              <a:tabLst>
                <a:tab pos="354965" algn="l"/>
                <a:tab pos="355600" algn="l"/>
              </a:tabLst>
            </a:pPr>
            <a:r>
              <a:rPr sz="2400" spc="-5" dirty="0">
                <a:latin typeface="Arial"/>
                <a:cs typeface="Arial"/>
              </a:rPr>
              <a:t>Dove or other gentle, bland soap</a:t>
            </a:r>
            <a:endParaRPr sz="2400" dirty="0">
              <a:latin typeface="Arial"/>
              <a:cs typeface="Arial"/>
            </a:endParaRPr>
          </a:p>
          <a:p>
            <a:pPr marL="355600" indent="-342900">
              <a:lnSpc>
                <a:spcPct val="150000"/>
              </a:lnSpc>
              <a:spcBef>
                <a:spcPts val="575"/>
              </a:spcBef>
              <a:buChar char="•"/>
              <a:tabLst>
                <a:tab pos="354965" algn="l"/>
                <a:tab pos="355600" algn="l"/>
              </a:tabLst>
            </a:pPr>
            <a:r>
              <a:rPr sz="2400" spc="-5" dirty="0">
                <a:latin typeface="Arial"/>
                <a:cs typeface="Arial"/>
              </a:rPr>
              <a:t>No washcloth or rough material; </a:t>
            </a:r>
            <a:r>
              <a:rPr sz="2400" dirty="0">
                <a:latin typeface="Arial"/>
                <a:cs typeface="Arial"/>
              </a:rPr>
              <a:t>just</a:t>
            </a:r>
            <a:r>
              <a:rPr sz="2400" spc="30" dirty="0">
                <a:latin typeface="Arial"/>
                <a:cs typeface="Arial"/>
              </a:rPr>
              <a:t> </a:t>
            </a:r>
            <a:r>
              <a:rPr sz="2400" spc="-10" dirty="0">
                <a:latin typeface="Arial"/>
                <a:cs typeface="Arial"/>
              </a:rPr>
              <a:t>hands</a:t>
            </a:r>
            <a:endParaRPr sz="2400" dirty="0">
              <a:latin typeface="Arial"/>
              <a:cs typeface="Arial"/>
            </a:endParaRPr>
          </a:p>
          <a:p>
            <a:pPr marL="355600" indent="-342900">
              <a:lnSpc>
                <a:spcPct val="150000"/>
              </a:lnSpc>
              <a:spcBef>
                <a:spcPts val="575"/>
              </a:spcBef>
              <a:buChar char="•"/>
              <a:tabLst>
                <a:tab pos="354965" algn="l"/>
                <a:tab pos="355600" algn="l"/>
              </a:tabLst>
            </a:pPr>
            <a:r>
              <a:rPr sz="2400" spc="-5" dirty="0">
                <a:latin typeface="Arial"/>
                <a:cs typeface="Arial"/>
              </a:rPr>
              <a:t>Warm water, not</a:t>
            </a:r>
            <a:r>
              <a:rPr sz="2400" spc="-85" dirty="0">
                <a:latin typeface="Arial"/>
                <a:cs typeface="Arial"/>
              </a:rPr>
              <a:t> </a:t>
            </a:r>
            <a:r>
              <a:rPr sz="2400" spc="-5" dirty="0">
                <a:latin typeface="Arial"/>
                <a:cs typeface="Arial"/>
              </a:rPr>
              <a:t>hot</a:t>
            </a:r>
            <a:endParaRPr sz="2400" dirty="0">
              <a:latin typeface="Arial"/>
              <a:cs typeface="Arial"/>
            </a:endParaRPr>
          </a:p>
          <a:p>
            <a:pPr marL="355600" indent="-342900">
              <a:lnSpc>
                <a:spcPct val="150000"/>
              </a:lnSpc>
              <a:spcBef>
                <a:spcPts val="575"/>
              </a:spcBef>
              <a:buChar char="•"/>
              <a:tabLst>
                <a:tab pos="354965" algn="l"/>
                <a:tab pos="355600" algn="l"/>
              </a:tabLst>
            </a:pPr>
            <a:r>
              <a:rPr sz="2400" spc="-5" dirty="0">
                <a:latin typeface="Arial"/>
                <a:cs typeface="Arial"/>
              </a:rPr>
              <a:t>Max one shower per</a:t>
            </a:r>
            <a:r>
              <a:rPr sz="2400" spc="-25" dirty="0">
                <a:latin typeface="Arial"/>
                <a:cs typeface="Arial"/>
              </a:rPr>
              <a:t> </a:t>
            </a:r>
            <a:r>
              <a:rPr sz="2400" spc="-10" dirty="0">
                <a:latin typeface="Arial"/>
                <a:cs typeface="Arial"/>
              </a:rPr>
              <a:t>day</a:t>
            </a:r>
            <a:endParaRPr sz="2400" dirty="0">
              <a:latin typeface="Arial"/>
              <a:cs typeface="Arial"/>
            </a:endParaRPr>
          </a:p>
          <a:p>
            <a:pPr marL="355600" indent="-342900">
              <a:lnSpc>
                <a:spcPct val="150000"/>
              </a:lnSpc>
              <a:spcBef>
                <a:spcPts val="575"/>
              </a:spcBef>
              <a:buChar char="•"/>
              <a:tabLst>
                <a:tab pos="354965" algn="l"/>
                <a:tab pos="355600" algn="l"/>
              </a:tabLst>
            </a:pPr>
            <a:r>
              <a:rPr sz="2400" spc="-5" dirty="0">
                <a:latin typeface="Arial"/>
                <a:cs typeface="Arial"/>
              </a:rPr>
              <a:t>Moisturize at least twice daily with a thick, bland</a:t>
            </a:r>
            <a:r>
              <a:rPr sz="2400" spc="95" dirty="0">
                <a:latin typeface="Arial"/>
                <a:cs typeface="Arial"/>
              </a:rPr>
              <a:t> </a:t>
            </a:r>
            <a:r>
              <a:rPr sz="2400" spc="-5" dirty="0">
                <a:latin typeface="Arial"/>
                <a:cs typeface="Arial"/>
              </a:rPr>
              <a:t>cream</a:t>
            </a:r>
            <a:endParaRPr sz="2400" dirty="0">
              <a:latin typeface="Arial"/>
              <a:cs typeface="Aria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object 64"/>
          <p:cNvSpPr txBox="1"/>
          <p:nvPr/>
        </p:nvSpPr>
        <p:spPr>
          <a:xfrm>
            <a:off x="406401" y="2286000"/>
            <a:ext cx="10077873" cy="3231654"/>
          </a:xfrm>
          <a:prstGeom prst="rect">
            <a:avLst/>
          </a:prstGeom>
        </p:spPr>
        <p:txBody>
          <a:bodyPr vert="horz" wrap="square" lIns="0" tIns="0" rIns="0" bIns="0" rtlCol="0">
            <a:spAutoFit/>
          </a:bodyPr>
          <a:lstStyle/>
          <a:p>
            <a:pPr marL="756285" indent="-286385">
              <a:lnSpc>
                <a:spcPct val="150000"/>
              </a:lnSpc>
              <a:buChar char="•"/>
              <a:tabLst>
                <a:tab pos="756285" algn="l"/>
                <a:tab pos="756920" algn="l"/>
              </a:tabLst>
            </a:pPr>
            <a:r>
              <a:rPr sz="2000" spc="-5" dirty="0" smtClean="0">
                <a:latin typeface="Arial"/>
                <a:cs typeface="Arial"/>
              </a:rPr>
              <a:t>Topical </a:t>
            </a:r>
            <a:r>
              <a:rPr sz="2000" spc="-10" dirty="0">
                <a:latin typeface="Arial"/>
                <a:cs typeface="Arial"/>
              </a:rPr>
              <a:t>therapy </a:t>
            </a:r>
            <a:r>
              <a:rPr sz="2000" spc="-5" dirty="0">
                <a:latin typeface="Arial"/>
                <a:cs typeface="Arial"/>
              </a:rPr>
              <a:t>– steroid </a:t>
            </a:r>
            <a:r>
              <a:rPr sz="2000" spc="-10" dirty="0">
                <a:latin typeface="Arial"/>
                <a:cs typeface="Arial"/>
              </a:rPr>
              <a:t>or topical calcineurin</a:t>
            </a:r>
            <a:r>
              <a:rPr sz="2000" spc="185" dirty="0">
                <a:latin typeface="Arial"/>
                <a:cs typeface="Arial"/>
              </a:rPr>
              <a:t> </a:t>
            </a:r>
            <a:r>
              <a:rPr sz="2000" spc="-10" dirty="0">
                <a:latin typeface="Arial"/>
                <a:cs typeface="Arial"/>
              </a:rPr>
              <a:t>inhibitors</a:t>
            </a:r>
            <a:endParaRPr sz="2000" dirty="0">
              <a:latin typeface="Arial"/>
              <a:cs typeface="Arial"/>
            </a:endParaRPr>
          </a:p>
          <a:p>
            <a:pPr marL="756285" indent="-286385">
              <a:lnSpc>
                <a:spcPct val="150000"/>
              </a:lnSpc>
              <a:buChar char="•"/>
              <a:tabLst>
                <a:tab pos="756285" algn="l"/>
                <a:tab pos="756920" algn="l"/>
              </a:tabLst>
            </a:pPr>
            <a:r>
              <a:rPr sz="2000" spc="-10" dirty="0">
                <a:latin typeface="Arial"/>
                <a:cs typeface="Arial"/>
              </a:rPr>
              <a:t>Regular </a:t>
            </a:r>
            <a:r>
              <a:rPr sz="2000" spc="-5" dirty="0">
                <a:latin typeface="Arial"/>
                <a:cs typeface="Arial"/>
              </a:rPr>
              <a:t>moisturizers for</a:t>
            </a:r>
            <a:r>
              <a:rPr sz="2000" spc="10" dirty="0">
                <a:latin typeface="Arial"/>
                <a:cs typeface="Arial"/>
              </a:rPr>
              <a:t> </a:t>
            </a:r>
            <a:r>
              <a:rPr sz="2000" spc="-10" dirty="0">
                <a:latin typeface="Arial"/>
                <a:cs typeface="Arial"/>
              </a:rPr>
              <a:t>xerosis</a:t>
            </a:r>
            <a:endParaRPr sz="2000" dirty="0">
              <a:latin typeface="Arial"/>
              <a:cs typeface="Arial"/>
            </a:endParaRPr>
          </a:p>
          <a:p>
            <a:pPr marL="755650" indent="-286385">
              <a:lnSpc>
                <a:spcPct val="150000"/>
              </a:lnSpc>
              <a:buChar char="•"/>
              <a:tabLst>
                <a:tab pos="755650" algn="l"/>
                <a:tab pos="756285" algn="l"/>
              </a:tabLst>
            </a:pPr>
            <a:r>
              <a:rPr sz="2000" spc="-10" dirty="0">
                <a:latin typeface="Arial"/>
                <a:cs typeface="Arial"/>
              </a:rPr>
              <a:t>Annual </a:t>
            </a:r>
            <a:r>
              <a:rPr sz="2000" spc="-5" dirty="0">
                <a:latin typeface="Arial"/>
                <a:cs typeface="Arial"/>
              </a:rPr>
              <a:t>skin check </a:t>
            </a:r>
            <a:r>
              <a:rPr sz="2000" spc="-10" dirty="0">
                <a:latin typeface="Arial"/>
                <a:cs typeface="Arial"/>
              </a:rPr>
              <a:t>by</a:t>
            </a:r>
            <a:r>
              <a:rPr sz="2000" spc="35" dirty="0">
                <a:latin typeface="Arial"/>
                <a:cs typeface="Arial"/>
              </a:rPr>
              <a:t> </a:t>
            </a:r>
            <a:r>
              <a:rPr sz="2000" spc="-10" dirty="0">
                <a:latin typeface="Arial"/>
                <a:cs typeface="Arial"/>
              </a:rPr>
              <a:t>dermatologist</a:t>
            </a:r>
            <a:endParaRPr sz="2000" dirty="0">
              <a:latin typeface="Arial"/>
              <a:cs typeface="Arial"/>
            </a:endParaRPr>
          </a:p>
          <a:p>
            <a:pPr marL="1155065" lvl="1" indent="-228600">
              <a:lnSpc>
                <a:spcPct val="150000"/>
              </a:lnSpc>
              <a:buChar char="•"/>
              <a:tabLst>
                <a:tab pos="1155065" algn="l"/>
                <a:tab pos="1155700" algn="l"/>
              </a:tabLst>
            </a:pPr>
            <a:r>
              <a:rPr sz="2000" spc="-5" dirty="0">
                <a:latin typeface="Arial"/>
                <a:cs typeface="Arial"/>
              </a:rPr>
              <a:t>Increased risk of skin</a:t>
            </a:r>
            <a:r>
              <a:rPr sz="2000" spc="-40" dirty="0">
                <a:latin typeface="Arial"/>
                <a:cs typeface="Arial"/>
              </a:rPr>
              <a:t> </a:t>
            </a:r>
            <a:r>
              <a:rPr sz="2000" spc="-10" dirty="0">
                <a:latin typeface="Arial"/>
                <a:cs typeface="Arial"/>
              </a:rPr>
              <a:t>cancer</a:t>
            </a:r>
            <a:endParaRPr sz="2000" dirty="0">
              <a:latin typeface="Arial"/>
              <a:cs typeface="Arial"/>
            </a:endParaRPr>
          </a:p>
          <a:p>
            <a:pPr marL="755650" indent="-286385">
              <a:lnSpc>
                <a:spcPct val="150000"/>
              </a:lnSpc>
              <a:buChar char="•"/>
              <a:tabLst>
                <a:tab pos="755650" algn="l"/>
                <a:tab pos="756285" algn="l"/>
              </a:tabLst>
            </a:pPr>
            <a:r>
              <a:rPr sz="2000" spc="-5" dirty="0">
                <a:latin typeface="Arial"/>
                <a:cs typeface="Arial"/>
              </a:rPr>
              <a:t>ECP is effective in skin</a:t>
            </a:r>
            <a:r>
              <a:rPr sz="2000" spc="-25" dirty="0">
                <a:latin typeface="Arial"/>
                <a:cs typeface="Arial"/>
              </a:rPr>
              <a:t> </a:t>
            </a:r>
            <a:r>
              <a:rPr sz="2000" spc="-5" dirty="0">
                <a:latin typeface="Arial"/>
                <a:cs typeface="Arial"/>
              </a:rPr>
              <a:t>GVHD</a:t>
            </a:r>
            <a:endParaRPr sz="2000" dirty="0">
              <a:latin typeface="Arial"/>
              <a:cs typeface="Arial"/>
            </a:endParaRPr>
          </a:p>
          <a:p>
            <a:pPr marL="755650" indent="-286385">
              <a:lnSpc>
                <a:spcPct val="150000"/>
              </a:lnSpc>
              <a:buChar char="•"/>
              <a:tabLst>
                <a:tab pos="755650" algn="l"/>
                <a:tab pos="756285" algn="l"/>
              </a:tabLst>
            </a:pPr>
            <a:r>
              <a:rPr sz="2000" spc="-10" dirty="0">
                <a:latin typeface="Arial"/>
                <a:cs typeface="Arial"/>
              </a:rPr>
              <a:t>Physiotherapy </a:t>
            </a:r>
            <a:r>
              <a:rPr sz="2000" spc="-5" dirty="0">
                <a:latin typeface="Arial"/>
                <a:cs typeface="Arial"/>
              </a:rPr>
              <a:t>for scleroderma like</a:t>
            </a:r>
            <a:r>
              <a:rPr sz="2000" spc="60" dirty="0">
                <a:latin typeface="Arial"/>
                <a:cs typeface="Arial"/>
              </a:rPr>
              <a:t> </a:t>
            </a:r>
            <a:r>
              <a:rPr sz="2000" spc="-10" dirty="0">
                <a:latin typeface="Arial"/>
                <a:cs typeface="Arial"/>
              </a:rPr>
              <a:t>cases</a:t>
            </a:r>
            <a:endParaRPr sz="2000" dirty="0">
              <a:latin typeface="Arial"/>
              <a:cs typeface="Arial"/>
            </a:endParaRPr>
          </a:p>
          <a:p>
            <a:pPr marL="355600" indent="-342900">
              <a:lnSpc>
                <a:spcPct val="150000"/>
              </a:lnSpc>
              <a:buChar char="•"/>
              <a:tabLst>
                <a:tab pos="354965" algn="l"/>
                <a:tab pos="355600" algn="l"/>
              </a:tabLst>
            </a:pPr>
            <a:endParaRPr sz="2000" dirty="0">
              <a:latin typeface="Arial"/>
              <a:cs typeface="Arial"/>
            </a:endParaRPr>
          </a:p>
        </p:txBody>
      </p:sp>
      <p:sp>
        <p:nvSpPr>
          <p:cNvPr id="66" name="object 70"/>
          <p:cNvSpPr txBox="1"/>
          <p:nvPr/>
        </p:nvSpPr>
        <p:spPr>
          <a:xfrm>
            <a:off x="812800" y="5867401"/>
            <a:ext cx="9652000" cy="692497"/>
          </a:xfrm>
          <a:prstGeom prst="rect">
            <a:avLst/>
          </a:prstGeom>
          <a:solidFill>
            <a:schemeClr val="bg1">
              <a:lumMod val="75000"/>
            </a:schemeClr>
          </a:solidFill>
        </p:spPr>
        <p:txBody>
          <a:bodyPr vert="horz" wrap="square" lIns="0" tIns="0" rIns="0" bIns="0" rtlCol="0">
            <a:spAutoFit/>
          </a:bodyPr>
          <a:lstStyle/>
          <a:p>
            <a:pPr marL="355600" indent="-342900">
              <a:lnSpc>
                <a:spcPct val="100000"/>
              </a:lnSpc>
              <a:buChar char="•"/>
              <a:tabLst>
                <a:tab pos="354965" algn="l"/>
                <a:tab pos="355600" algn="l"/>
              </a:tabLst>
            </a:pPr>
            <a:r>
              <a:rPr sz="2000" spc="-5" dirty="0">
                <a:latin typeface="+mj-lt"/>
                <a:cs typeface="Arial"/>
              </a:rPr>
              <a:t>Sun exposure may be associated with GVHD</a:t>
            </a:r>
            <a:r>
              <a:rPr sz="2000" spc="45" dirty="0">
                <a:latin typeface="+mj-lt"/>
                <a:cs typeface="Arial"/>
              </a:rPr>
              <a:t> </a:t>
            </a:r>
            <a:r>
              <a:rPr sz="2000" spc="-5" dirty="0">
                <a:latin typeface="+mj-lt"/>
                <a:cs typeface="Arial"/>
              </a:rPr>
              <a:t>flare</a:t>
            </a:r>
            <a:endParaRPr sz="2000" dirty="0">
              <a:latin typeface="+mj-lt"/>
              <a:cs typeface="Arial"/>
            </a:endParaRPr>
          </a:p>
          <a:p>
            <a:pPr marL="355600" indent="-342900">
              <a:lnSpc>
                <a:spcPct val="100000"/>
              </a:lnSpc>
              <a:spcBef>
                <a:spcPts val="575"/>
              </a:spcBef>
              <a:buChar char="•"/>
              <a:tabLst>
                <a:tab pos="354965" algn="l"/>
                <a:tab pos="355600" algn="l"/>
              </a:tabLst>
            </a:pPr>
            <a:r>
              <a:rPr sz="2000" spc="-5" dirty="0">
                <a:latin typeface="+mj-lt"/>
                <a:cs typeface="Arial"/>
              </a:rPr>
              <a:t>Post-transplant patients have increased risk of skin</a:t>
            </a:r>
            <a:r>
              <a:rPr sz="2000" spc="80" dirty="0">
                <a:latin typeface="+mj-lt"/>
                <a:cs typeface="Arial"/>
              </a:rPr>
              <a:t> </a:t>
            </a:r>
            <a:r>
              <a:rPr sz="2000" spc="-5" dirty="0">
                <a:latin typeface="+mj-lt"/>
                <a:cs typeface="Arial"/>
              </a:rPr>
              <a:t>cancer</a:t>
            </a:r>
            <a:endParaRPr sz="2000" dirty="0">
              <a:latin typeface="+mj-lt"/>
              <a:cs typeface="Arial"/>
            </a:endParaRPr>
          </a:p>
        </p:txBody>
      </p:sp>
      <p:sp>
        <p:nvSpPr>
          <p:cNvPr id="7" name="object 69"/>
          <p:cNvSpPr txBox="1">
            <a:spLocks noGrp="1"/>
          </p:cNvSpPr>
          <p:nvPr>
            <p:ph type="title"/>
          </p:nvPr>
        </p:nvSpPr>
        <p:spPr>
          <a:xfrm>
            <a:off x="609600" y="838201"/>
            <a:ext cx="10972800" cy="978293"/>
          </a:xfrm>
          <a:prstGeom prst="rect">
            <a:avLst/>
          </a:prstGeom>
        </p:spPr>
        <p:txBody>
          <a:bodyPr vert="horz" wrap="square" lIns="0" tIns="359232" rIns="0" bIns="0" rtlCol="0">
            <a:spAutoFit/>
          </a:bodyPr>
          <a:lstStyle/>
          <a:p>
            <a:pPr marL="261620">
              <a:lnSpc>
                <a:spcPct val="100000"/>
              </a:lnSpc>
            </a:pPr>
            <a:r>
              <a:rPr b="1" spc="-5" dirty="0">
                <a:solidFill>
                  <a:srgbClr val="FF0000"/>
                </a:solidFill>
              </a:rPr>
              <a:t>Sensitive skin</a:t>
            </a:r>
            <a:r>
              <a:rPr b="1" spc="-90" dirty="0">
                <a:solidFill>
                  <a:srgbClr val="FF0000"/>
                </a:solidFill>
              </a:rPr>
              <a:t> </a:t>
            </a:r>
            <a:r>
              <a:rPr b="1" spc="-5" dirty="0">
                <a:solidFill>
                  <a:srgbClr val="FF0000"/>
                </a:solidFill>
              </a:rPr>
              <a:t>care:</a:t>
            </a: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8"/>
          <p:cNvSpPr>
            <a:spLocks noGrp="1" noChangeArrowheads="1"/>
          </p:cNvSpPr>
          <p:nvPr>
            <p:ph idx="4294967295"/>
          </p:nvPr>
        </p:nvSpPr>
        <p:spPr>
          <a:xfrm>
            <a:off x="711200" y="2438400"/>
            <a:ext cx="9042400" cy="5791200"/>
          </a:xfrm>
          <a:prstGeom prst="rect">
            <a:avLst/>
          </a:prstGeom>
        </p:spPr>
        <p:txBody>
          <a:bodyPr/>
          <a:lstStyle/>
          <a:p>
            <a:pPr eaLnBrk="1" hangingPunct="1">
              <a:lnSpc>
                <a:spcPct val="150000"/>
              </a:lnSpc>
            </a:pPr>
            <a:r>
              <a:rPr lang="en-US" dirty="0" smtClean="0">
                <a:latin typeface="Arial" charset="0"/>
                <a:cs typeface="Arial" charset="0"/>
              </a:rPr>
              <a:t>Assess for</a:t>
            </a:r>
          </a:p>
          <a:p>
            <a:pPr lvl="1" eaLnBrk="1" hangingPunct="1">
              <a:lnSpc>
                <a:spcPct val="150000"/>
              </a:lnSpc>
            </a:pPr>
            <a:r>
              <a:rPr lang="en-US" dirty="0" smtClean="0">
                <a:latin typeface="Arial" charset="0"/>
                <a:cs typeface="Arial" charset="0"/>
              </a:rPr>
              <a:t>Altered integrity</a:t>
            </a:r>
          </a:p>
          <a:p>
            <a:pPr lvl="1" eaLnBrk="1" hangingPunct="1">
              <a:lnSpc>
                <a:spcPct val="150000"/>
              </a:lnSpc>
            </a:pPr>
            <a:r>
              <a:rPr lang="en-US" dirty="0" smtClean="0">
                <a:latin typeface="Arial" charset="0"/>
                <a:cs typeface="Arial" charset="0"/>
              </a:rPr>
              <a:t>Altered body image</a:t>
            </a:r>
          </a:p>
          <a:p>
            <a:pPr lvl="1" eaLnBrk="1" hangingPunct="1">
              <a:lnSpc>
                <a:spcPct val="150000"/>
              </a:lnSpc>
            </a:pPr>
            <a:r>
              <a:rPr lang="en-US" dirty="0" smtClean="0">
                <a:latin typeface="Arial" charset="0"/>
                <a:cs typeface="Arial" charset="0"/>
              </a:rPr>
              <a:t>Nail integrity</a:t>
            </a:r>
          </a:p>
          <a:p>
            <a:pPr lvl="1" eaLnBrk="1" hangingPunct="1">
              <a:lnSpc>
                <a:spcPct val="150000"/>
              </a:lnSpc>
            </a:pPr>
            <a:r>
              <a:rPr lang="en-US" dirty="0" smtClean="0">
                <a:latin typeface="Arial" charset="0"/>
                <a:cs typeface="Arial" charset="0"/>
              </a:rPr>
              <a:t>Monitor for infection</a:t>
            </a:r>
          </a:p>
        </p:txBody>
      </p:sp>
      <p:pic>
        <p:nvPicPr>
          <p:cNvPr id="39941" name="Picture 5" descr="DSC00104"/>
          <p:cNvPicPr>
            <a:picLocks noChangeAspect="1" noChangeArrowheads="1"/>
          </p:cNvPicPr>
          <p:nvPr/>
        </p:nvPicPr>
        <p:blipFill>
          <a:blip r:embed="rId3" cstate="print"/>
          <a:srcRect/>
          <a:stretch>
            <a:fillRect/>
          </a:stretch>
        </p:blipFill>
        <p:spPr bwMode="auto">
          <a:xfrm>
            <a:off x="6299200" y="4419600"/>
            <a:ext cx="3913717" cy="2268538"/>
          </a:xfrm>
          <a:prstGeom prst="roundRect">
            <a:avLst/>
          </a:prstGeom>
          <a:noFill/>
          <a:ln w="57150">
            <a:noFill/>
            <a:miter lim="800000"/>
            <a:headEnd/>
            <a:tailEnd/>
          </a:ln>
          <a:effectLst>
            <a:outerShdw blurRad="50800" dist="38100" dir="2700000" algn="tl" rotWithShape="0">
              <a:prstClr val="black">
                <a:alpha val="40000"/>
              </a:prstClr>
            </a:outerShdw>
          </a:effectLst>
        </p:spPr>
      </p:pic>
      <p:pic>
        <p:nvPicPr>
          <p:cNvPr id="39942" name="Picture 6" descr="Singles 03_17_09"/>
          <p:cNvPicPr>
            <a:picLocks noChangeAspect="1" noChangeArrowheads="1"/>
          </p:cNvPicPr>
          <p:nvPr/>
        </p:nvPicPr>
        <p:blipFill>
          <a:blip r:embed="rId4" cstate="print"/>
          <a:srcRect l="6897" t="34482" r="40230"/>
          <a:stretch>
            <a:fillRect/>
          </a:stretch>
        </p:blipFill>
        <p:spPr bwMode="auto">
          <a:xfrm>
            <a:off x="8026400" y="1447800"/>
            <a:ext cx="2946400" cy="289560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7" name="object 69"/>
          <p:cNvSpPr txBox="1">
            <a:spLocks noGrp="1"/>
          </p:cNvSpPr>
          <p:nvPr>
            <p:ph type="title"/>
          </p:nvPr>
        </p:nvSpPr>
        <p:spPr>
          <a:xfrm>
            <a:off x="609600" y="838201"/>
            <a:ext cx="10972800" cy="978293"/>
          </a:xfrm>
          <a:prstGeom prst="rect">
            <a:avLst/>
          </a:prstGeom>
        </p:spPr>
        <p:txBody>
          <a:bodyPr vert="horz" wrap="square" lIns="0" tIns="359232" rIns="0" bIns="0" rtlCol="0">
            <a:spAutoFit/>
          </a:bodyPr>
          <a:lstStyle/>
          <a:p>
            <a:pPr marL="261620">
              <a:lnSpc>
                <a:spcPct val="100000"/>
              </a:lnSpc>
            </a:pPr>
            <a:r>
              <a:rPr b="1" spc="-5" dirty="0">
                <a:solidFill>
                  <a:srgbClr val="FF0000"/>
                </a:solidFill>
              </a:rPr>
              <a:t>Sensitive skin</a:t>
            </a:r>
            <a:r>
              <a:rPr b="1" spc="-90" dirty="0">
                <a:solidFill>
                  <a:srgbClr val="FF0000"/>
                </a:solidFill>
              </a:rPr>
              <a:t> </a:t>
            </a:r>
            <a:r>
              <a:rPr b="1" spc="-5" dirty="0">
                <a:solidFill>
                  <a:srgbClr val="FF0000"/>
                </a:solidFill>
              </a:rPr>
              <a:t>care:</a:t>
            </a: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6"/>
          <p:cNvSpPr>
            <a:spLocks noGrp="1" noChangeArrowheads="1"/>
          </p:cNvSpPr>
          <p:nvPr>
            <p:ph idx="4294967295"/>
          </p:nvPr>
        </p:nvSpPr>
        <p:spPr>
          <a:xfrm>
            <a:off x="304800" y="1828800"/>
            <a:ext cx="11887200" cy="5562600"/>
          </a:xfrm>
          <a:prstGeom prst="rect">
            <a:avLst/>
          </a:prstGeom>
        </p:spPr>
        <p:txBody>
          <a:bodyPr>
            <a:normAutofit/>
          </a:bodyPr>
          <a:lstStyle/>
          <a:p>
            <a:pPr eaLnBrk="1" hangingPunct="1">
              <a:lnSpc>
                <a:spcPct val="150000"/>
              </a:lnSpc>
              <a:spcBef>
                <a:spcPct val="0"/>
              </a:spcBef>
            </a:pPr>
            <a:r>
              <a:rPr lang="en-US" sz="2000" dirty="0" smtClean="0">
                <a:latin typeface="+mj-lt"/>
                <a:cs typeface="Arial" charset="0"/>
              </a:rPr>
              <a:t>Promote skin care</a:t>
            </a:r>
          </a:p>
          <a:p>
            <a:pPr eaLnBrk="1" hangingPunct="1">
              <a:lnSpc>
                <a:spcPct val="150000"/>
              </a:lnSpc>
              <a:spcBef>
                <a:spcPct val="0"/>
              </a:spcBef>
            </a:pPr>
            <a:r>
              <a:rPr lang="en-US" sz="2000" dirty="0" smtClean="0">
                <a:latin typeface="+mj-lt"/>
                <a:cs typeface="Arial" charset="0"/>
              </a:rPr>
              <a:t>Administer hydrating lotions, pain medications, antibiotics, and topical medications</a:t>
            </a:r>
          </a:p>
          <a:p>
            <a:pPr eaLnBrk="1" hangingPunct="1">
              <a:lnSpc>
                <a:spcPct val="150000"/>
              </a:lnSpc>
              <a:spcBef>
                <a:spcPct val="0"/>
              </a:spcBef>
            </a:pPr>
            <a:r>
              <a:rPr lang="en-US" sz="2000" dirty="0" smtClean="0">
                <a:latin typeface="+mj-lt"/>
                <a:cs typeface="Arial" charset="0"/>
              </a:rPr>
              <a:t>Give immunosuppressant therapy and obtain drug levels as indicated</a:t>
            </a:r>
          </a:p>
          <a:p>
            <a:pPr eaLnBrk="1" hangingPunct="1">
              <a:lnSpc>
                <a:spcPct val="150000"/>
              </a:lnSpc>
              <a:spcBef>
                <a:spcPct val="0"/>
              </a:spcBef>
            </a:pPr>
            <a:r>
              <a:rPr lang="en-US" sz="2000" dirty="0" smtClean="0">
                <a:latin typeface="+mj-lt"/>
                <a:cs typeface="Arial" charset="0"/>
              </a:rPr>
              <a:t>Use clear nail polish to strengthen nails and prevent breakage</a:t>
            </a:r>
          </a:p>
          <a:p>
            <a:pPr eaLnBrk="1" hangingPunct="1">
              <a:lnSpc>
                <a:spcPct val="150000"/>
              </a:lnSpc>
              <a:spcBef>
                <a:spcPct val="0"/>
              </a:spcBef>
            </a:pPr>
            <a:r>
              <a:rPr lang="en-US" sz="2000" dirty="0" smtClean="0">
                <a:latin typeface="+mj-lt"/>
                <a:cs typeface="Arial" charset="0"/>
              </a:rPr>
              <a:t>Encourage frequent nail care</a:t>
            </a:r>
          </a:p>
          <a:p>
            <a:pPr eaLnBrk="1" hangingPunct="1">
              <a:lnSpc>
                <a:spcPct val="150000"/>
              </a:lnSpc>
              <a:spcBef>
                <a:spcPct val="0"/>
              </a:spcBef>
            </a:pPr>
            <a:r>
              <a:rPr lang="en-US" sz="2000" dirty="0" smtClean="0">
                <a:latin typeface="+mj-lt"/>
                <a:cs typeface="Arial" charset="0"/>
              </a:rPr>
              <a:t>Consult dermatology</a:t>
            </a:r>
          </a:p>
          <a:p>
            <a:pPr eaLnBrk="1" hangingPunct="1">
              <a:lnSpc>
                <a:spcPct val="150000"/>
              </a:lnSpc>
              <a:spcBef>
                <a:spcPct val="0"/>
              </a:spcBef>
            </a:pPr>
            <a:r>
              <a:rPr lang="en-US" sz="2000" dirty="0" smtClean="0">
                <a:latin typeface="+mj-lt"/>
                <a:cs typeface="Arial" charset="0"/>
              </a:rPr>
              <a:t>Educate on sun damage and use of sunscreen </a:t>
            </a:r>
          </a:p>
          <a:p>
            <a:pPr eaLnBrk="1" hangingPunct="1">
              <a:lnSpc>
                <a:spcPct val="150000"/>
              </a:lnSpc>
              <a:spcBef>
                <a:spcPct val="0"/>
              </a:spcBef>
            </a:pPr>
            <a:r>
              <a:rPr lang="en-US" sz="2000" dirty="0" smtClean="0">
                <a:latin typeface="+mj-lt"/>
                <a:cs typeface="Arial" charset="0"/>
              </a:rPr>
              <a:t>Promote range of motion (ROM) exercises</a:t>
            </a:r>
          </a:p>
          <a:p>
            <a:pPr eaLnBrk="1" hangingPunct="1">
              <a:lnSpc>
                <a:spcPct val="150000"/>
              </a:lnSpc>
              <a:spcBef>
                <a:spcPct val="0"/>
              </a:spcBef>
            </a:pPr>
            <a:r>
              <a:rPr lang="en-US" sz="2000" dirty="0" smtClean="0">
                <a:latin typeface="+mj-lt"/>
                <a:cs typeface="Arial" charset="0"/>
              </a:rPr>
              <a:t>Support the altered body image and give multidisciplinary team support</a:t>
            </a:r>
          </a:p>
          <a:p>
            <a:pPr eaLnBrk="1" hangingPunct="1">
              <a:lnSpc>
                <a:spcPct val="150000"/>
              </a:lnSpc>
            </a:pPr>
            <a:endParaRPr lang="en-US" sz="2000" dirty="0" smtClean="0">
              <a:latin typeface="+mj-lt"/>
              <a:cs typeface="Arial" charset="0"/>
            </a:endParaRPr>
          </a:p>
        </p:txBody>
      </p:sp>
      <p:pic>
        <p:nvPicPr>
          <p:cNvPr id="41988" name="Picture 4" descr="4"/>
          <p:cNvPicPr>
            <a:picLocks noChangeAspect="1" noChangeArrowheads="1"/>
          </p:cNvPicPr>
          <p:nvPr/>
        </p:nvPicPr>
        <p:blipFill>
          <a:blip r:embed="rId3" cstate="print"/>
          <a:srcRect l="10870" r="26086"/>
          <a:stretch>
            <a:fillRect/>
          </a:stretch>
        </p:blipFill>
        <p:spPr bwMode="auto">
          <a:xfrm>
            <a:off x="9550400" y="762001"/>
            <a:ext cx="1771651" cy="1497013"/>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6" name="object 69"/>
          <p:cNvSpPr txBox="1">
            <a:spLocks noGrp="1"/>
          </p:cNvSpPr>
          <p:nvPr>
            <p:ph type="title"/>
          </p:nvPr>
        </p:nvSpPr>
        <p:spPr>
          <a:xfrm>
            <a:off x="609600" y="838201"/>
            <a:ext cx="10972800" cy="978293"/>
          </a:xfrm>
          <a:prstGeom prst="rect">
            <a:avLst/>
          </a:prstGeom>
        </p:spPr>
        <p:txBody>
          <a:bodyPr vert="horz" wrap="square" lIns="0" tIns="359232" rIns="0" bIns="0" rtlCol="0">
            <a:spAutoFit/>
          </a:bodyPr>
          <a:lstStyle/>
          <a:p>
            <a:pPr marL="261620">
              <a:lnSpc>
                <a:spcPct val="100000"/>
              </a:lnSpc>
            </a:pPr>
            <a:r>
              <a:rPr b="1" spc="-5" dirty="0">
                <a:solidFill>
                  <a:srgbClr val="FF0000"/>
                </a:solidFill>
              </a:rPr>
              <a:t>Sensitive skin</a:t>
            </a:r>
            <a:r>
              <a:rPr b="1" spc="-90" dirty="0">
                <a:solidFill>
                  <a:srgbClr val="FF0000"/>
                </a:solidFill>
              </a:rPr>
              <a:t> </a:t>
            </a:r>
            <a:r>
              <a:rPr b="1" spc="-5" dirty="0">
                <a:solidFill>
                  <a:srgbClr val="FF0000"/>
                </a:solidFill>
              </a:rPr>
              <a:t>care:</a:t>
            </a: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object 64"/>
          <p:cNvSpPr txBox="1"/>
          <p:nvPr/>
        </p:nvSpPr>
        <p:spPr>
          <a:xfrm>
            <a:off x="5181601" y="3886201"/>
            <a:ext cx="6299201" cy="2528897"/>
          </a:xfrm>
          <a:prstGeom prst="rect">
            <a:avLst/>
          </a:prstGeom>
        </p:spPr>
        <p:txBody>
          <a:bodyPr vert="horz" wrap="square" lIns="0" tIns="0" rIns="0" bIns="0" rtlCol="0">
            <a:spAutoFit/>
          </a:bodyPr>
          <a:lstStyle/>
          <a:p>
            <a:pPr marL="355600" indent="-342900">
              <a:lnSpc>
                <a:spcPct val="150000"/>
              </a:lnSpc>
              <a:spcBef>
                <a:spcPts val="275"/>
              </a:spcBef>
              <a:tabLst>
                <a:tab pos="354965" algn="l"/>
                <a:tab pos="355600" algn="l"/>
              </a:tabLst>
            </a:pPr>
            <a:r>
              <a:rPr lang="tr-TR" sz="2400" spc="-5" dirty="0" smtClean="0">
                <a:latin typeface="+mj-lt"/>
                <a:cs typeface="Arial"/>
              </a:rPr>
              <a:t>  </a:t>
            </a:r>
            <a:endParaRPr sz="2400" dirty="0">
              <a:latin typeface="+mj-lt"/>
              <a:cs typeface="Arial"/>
            </a:endParaRPr>
          </a:p>
          <a:p>
            <a:pPr marL="756285" lvl="1" indent="-286385">
              <a:lnSpc>
                <a:spcPct val="150000"/>
              </a:lnSpc>
              <a:spcBef>
                <a:spcPts val="994"/>
              </a:spcBef>
              <a:buChar char="•"/>
              <a:tabLst>
                <a:tab pos="756285" algn="l"/>
                <a:tab pos="756920" algn="l"/>
              </a:tabLst>
            </a:pPr>
            <a:r>
              <a:rPr sz="2000" spc="-10" dirty="0">
                <a:latin typeface="+mj-lt"/>
                <a:cs typeface="Arial"/>
              </a:rPr>
              <a:t>Dexamethasone</a:t>
            </a:r>
            <a:r>
              <a:rPr sz="2000" spc="-25" dirty="0">
                <a:latin typeface="+mj-lt"/>
                <a:cs typeface="Arial"/>
              </a:rPr>
              <a:t> </a:t>
            </a:r>
            <a:r>
              <a:rPr sz="2000" spc="-10" dirty="0">
                <a:latin typeface="+mj-lt"/>
                <a:cs typeface="Arial"/>
              </a:rPr>
              <a:t>elixir</a:t>
            </a:r>
            <a:endParaRPr sz="2000" dirty="0">
              <a:latin typeface="+mj-lt"/>
              <a:cs typeface="Arial"/>
            </a:endParaRPr>
          </a:p>
          <a:p>
            <a:pPr marL="756285" lvl="1" indent="-286385">
              <a:lnSpc>
                <a:spcPct val="150000"/>
              </a:lnSpc>
              <a:buChar char="•"/>
              <a:tabLst>
                <a:tab pos="756285" algn="l"/>
                <a:tab pos="756920" algn="l"/>
              </a:tabLst>
            </a:pPr>
            <a:r>
              <a:rPr sz="2000" spc="-5" dirty="0">
                <a:latin typeface="+mj-lt"/>
                <a:cs typeface="Arial"/>
              </a:rPr>
              <a:t>Artificial</a:t>
            </a:r>
            <a:r>
              <a:rPr sz="2000" spc="-70" dirty="0">
                <a:latin typeface="+mj-lt"/>
                <a:cs typeface="Arial"/>
              </a:rPr>
              <a:t> </a:t>
            </a:r>
            <a:r>
              <a:rPr sz="2000" spc="-5" dirty="0">
                <a:latin typeface="+mj-lt"/>
                <a:cs typeface="Arial"/>
              </a:rPr>
              <a:t>saliva</a:t>
            </a:r>
            <a:endParaRPr sz="2000" dirty="0">
              <a:latin typeface="+mj-lt"/>
              <a:cs typeface="Arial"/>
            </a:endParaRPr>
          </a:p>
          <a:p>
            <a:pPr marL="756285" lvl="1" indent="-286385">
              <a:lnSpc>
                <a:spcPct val="150000"/>
              </a:lnSpc>
              <a:buChar char="•"/>
              <a:tabLst>
                <a:tab pos="756285" algn="l"/>
                <a:tab pos="756920" algn="l"/>
              </a:tabLst>
            </a:pPr>
            <a:r>
              <a:rPr sz="2000" spc="-5" dirty="0">
                <a:latin typeface="+mj-lt"/>
                <a:cs typeface="Arial"/>
              </a:rPr>
              <a:t>Salivary</a:t>
            </a:r>
            <a:r>
              <a:rPr sz="2000" spc="-85" dirty="0">
                <a:latin typeface="+mj-lt"/>
                <a:cs typeface="Arial"/>
              </a:rPr>
              <a:t> </a:t>
            </a:r>
            <a:r>
              <a:rPr sz="2000" spc="-5" dirty="0">
                <a:latin typeface="+mj-lt"/>
                <a:cs typeface="Arial"/>
              </a:rPr>
              <a:t>stimulants</a:t>
            </a:r>
            <a:endParaRPr sz="2000" dirty="0">
              <a:latin typeface="+mj-lt"/>
              <a:cs typeface="Arial"/>
            </a:endParaRPr>
          </a:p>
          <a:p>
            <a:pPr marL="756285" lvl="1" indent="-286385">
              <a:lnSpc>
                <a:spcPct val="150000"/>
              </a:lnSpc>
              <a:buChar char="•"/>
              <a:tabLst>
                <a:tab pos="756285" algn="l"/>
                <a:tab pos="756920" algn="l"/>
              </a:tabLst>
            </a:pPr>
            <a:r>
              <a:rPr sz="2000" spc="-10" dirty="0">
                <a:latin typeface="+mj-lt"/>
                <a:cs typeface="Arial"/>
              </a:rPr>
              <a:t>Adequate</a:t>
            </a:r>
            <a:r>
              <a:rPr sz="2000" spc="-70" dirty="0">
                <a:latin typeface="+mj-lt"/>
                <a:cs typeface="Arial"/>
              </a:rPr>
              <a:t> </a:t>
            </a:r>
            <a:r>
              <a:rPr sz="2000" spc="-10" dirty="0">
                <a:latin typeface="+mj-lt"/>
                <a:cs typeface="Arial"/>
              </a:rPr>
              <a:t>hydration</a:t>
            </a:r>
            <a:endParaRPr sz="2000" dirty="0">
              <a:latin typeface="+mj-lt"/>
              <a:cs typeface="Arial"/>
            </a:endParaRPr>
          </a:p>
        </p:txBody>
      </p:sp>
      <p:sp>
        <p:nvSpPr>
          <p:cNvPr id="6" name="object 69"/>
          <p:cNvSpPr txBox="1">
            <a:spLocks/>
          </p:cNvSpPr>
          <p:nvPr/>
        </p:nvSpPr>
        <p:spPr>
          <a:xfrm>
            <a:off x="406400" y="609601"/>
            <a:ext cx="11379200" cy="1347625"/>
          </a:xfrm>
          <a:prstGeom prst="rect">
            <a:avLst/>
          </a:prstGeom>
        </p:spPr>
        <p:txBody>
          <a:bodyPr vert="horz" wrap="square" lIns="0" tIns="359232" rIns="0" bIns="0" rtlCol="0" anchor="ctr">
            <a:spAutoFit/>
          </a:bodyPr>
          <a:lstStyle/>
          <a:p>
            <a:pPr marL="261620">
              <a:spcBef>
                <a:spcPct val="0"/>
              </a:spcBef>
              <a:defRPr/>
            </a:pPr>
            <a:r>
              <a:rPr lang="tr-TR" sz="3200" b="1" dirty="0" smtClean="0">
                <a:solidFill>
                  <a:srgbClr val="FF0000"/>
                </a:solidFill>
                <a:latin typeface="+mj-lt"/>
              </a:rPr>
              <a:t>Oral-</a:t>
            </a:r>
            <a:r>
              <a:rPr lang="tr-TR" sz="3200" b="1" dirty="0" err="1" smtClean="0">
                <a:solidFill>
                  <a:srgbClr val="FF0000"/>
                </a:solidFill>
                <a:latin typeface="+mj-lt"/>
              </a:rPr>
              <a:t>Dental</a:t>
            </a:r>
            <a:r>
              <a:rPr lang="tr-TR" sz="3200" b="1" dirty="0" smtClean="0">
                <a:solidFill>
                  <a:srgbClr val="FF0000"/>
                </a:solidFill>
                <a:latin typeface="+mj-lt"/>
              </a:rPr>
              <a:t> Care</a:t>
            </a:r>
            <a:endParaRPr lang="tr-TR" sz="3200" b="1"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b="1" i="0" u="none" strike="noStrike" kern="1200" cap="none" spc="-5" normalizeH="0" baseline="0" noProof="0" dirty="0">
              <a:ln>
                <a:noFill/>
              </a:ln>
              <a:solidFill>
                <a:srgbClr val="FF0000"/>
              </a:solidFill>
              <a:effectLst/>
              <a:uLnTx/>
              <a:uFillTx/>
              <a:latin typeface="+mj-lt"/>
              <a:ea typeface="+mj-ea"/>
              <a:cs typeface="+mj-cs"/>
            </a:endParaRPr>
          </a:p>
        </p:txBody>
      </p:sp>
      <p:sp>
        <p:nvSpPr>
          <p:cNvPr id="7" name="object 3"/>
          <p:cNvSpPr txBox="1"/>
          <p:nvPr/>
        </p:nvSpPr>
        <p:spPr>
          <a:xfrm>
            <a:off x="914400" y="1219201"/>
            <a:ext cx="9448800" cy="3323987"/>
          </a:xfrm>
          <a:prstGeom prst="rect">
            <a:avLst/>
          </a:prstGeom>
        </p:spPr>
        <p:txBody>
          <a:bodyPr vert="horz" wrap="square" lIns="0" tIns="0" rIns="0" bIns="0" rtlCol="0">
            <a:spAutoFit/>
          </a:bodyPr>
          <a:lstStyle/>
          <a:p>
            <a:pPr>
              <a:lnSpc>
                <a:spcPct val="200000"/>
              </a:lnSpc>
            </a:pPr>
            <a:endParaRPr lang="tr-TR" dirty="0" smtClean="0">
              <a:latin typeface="+mj-lt"/>
            </a:endParaRPr>
          </a:p>
          <a:p>
            <a:pPr>
              <a:lnSpc>
                <a:spcPct val="200000"/>
              </a:lnSpc>
              <a:buClr>
                <a:srgbClr val="C00000"/>
              </a:buClr>
              <a:buSzPct val="130000"/>
              <a:buFont typeface="Wingdings" pitchFamily="2" charset="2"/>
              <a:buChar char="ü"/>
            </a:pPr>
            <a:r>
              <a:rPr lang="en-US" dirty="0" smtClean="0">
                <a:latin typeface="+mj-lt"/>
              </a:rPr>
              <a:t>Topical corticosteroids such as </a:t>
            </a:r>
            <a:r>
              <a:rPr lang="en-US" dirty="0" err="1" smtClean="0">
                <a:latin typeface="+mj-lt"/>
              </a:rPr>
              <a:t>budesonide</a:t>
            </a:r>
            <a:r>
              <a:rPr lang="en-US" dirty="0" smtClean="0">
                <a:latin typeface="+mj-lt"/>
              </a:rPr>
              <a:t> mouthwash may be used as adjunctive therapy for oral </a:t>
            </a:r>
            <a:r>
              <a:rPr lang="en-US" dirty="0" err="1" smtClean="0">
                <a:latin typeface="+mj-lt"/>
              </a:rPr>
              <a:t>GvHD</a:t>
            </a:r>
            <a:r>
              <a:rPr lang="en-US" dirty="0" smtClean="0">
                <a:latin typeface="+mj-lt"/>
              </a:rPr>
              <a:t>. </a:t>
            </a:r>
            <a:endParaRPr lang="tr-TR" dirty="0" smtClean="0">
              <a:latin typeface="+mj-lt"/>
            </a:endParaRPr>
          </a:p>
          <a:p>
            <a:pPr>
              <a:lnSpc>
                <a:spcPct val="200000"/>
              </a:lnSpc>
              <a:buClr>
                <a:srgbClr val="C00000"/>
              </a:buClr>
              <a:buSzPct val="130000"/>
              <a:buFont typeface="Wingdings" pitchFamily="2" charset="2"/>
              <a:buChar char="ü"/>
            </a:pPr>
            <a:r>
              <a:rPr lang="en-US" dirty="0" smtClean="0">
                <a:latin typeface="+mj-lt"/>
              </a:rPr>
              <a:t>Systemic treatment of chronic </a:t>
            </a:r>
            <a:r>
              <a:rPr lang="en-US" dirty="0" err="1" smtClean="0">
                <a:latin typeface="+mj-lt"/>
              </a:rPr>
              <a:t>GvHD</a:t>
            </a:r>
            <a:r>
              <a:rPr lang="en-US" dirty="0" smtClean="0">
                <a:latin typeface="+mj-lt"/>
              </a:rPr>
              <a:t> is usually required. </a:t>
            </a:r>
            <a:endParaRPr lang="tr-TR" dirty="0" smtClean="0">
              <a:latin typeface="+mj-lt"/>
            </a:endParaRPr>
          </a:p>
          <a:p>
            <a:pPr>
              <a:lnSpc>
                <a:spcPct val="200000"/>
              </a:lnSpc>
              <a:buClr>
                <a:srgbClr val="C00000"/>
              </a:buClr>
              <a:buSzPct val="130000"/>
              <a:buFont typeface="Wingdings" pitchFamily="2" charset="2"/>
              <a:buChar char="ü"/>
            </a:pPr>
            <a:r>
              <a:rPr lang="en-US" dirty="0" smtClean="0">
                <a:latin typeface="+mj-lt"/>
              </a:rPr>
              <a:t>Regular dental review is important.</a:t>
            </a:r>
          </a:p>
          <a:p>
            <a:pPr>
              <a:lnSpc>
                <a:spcPct val="200000"/>
              </a:lnSpc>
            </a:pPr>
            <a:endParaRPr lang="tr-TR" dirty="0" smtClean="0">
              <a:latin typeface="+mj-lt"/>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6"/>
          <p:cNvSpPr>
            <a:spLocks noGrp="1" noChangeArrowheads="1"/>
          </p:cNvSpPr>
          <p:nvPr>
            <p:ph idx="4294967295"/>
          </p:nvPr>
        </p:nvSpPr>
        <p:spPr>
          <a:xfrm>
            <a:off x="609600" y="2249424"/>
            <a:ext cx="10972800" cy="4325112"/>
          </a:xfrm>
          <a:prstGeom prst="rect">
            <a:avLst/>
          </a:prstGeom>
        </p:spPr>
        <p:txBody>
          <a:bodyPr/>
          <a:lstStyle/>
          <a:p>
            <a:pPr eaLnBrk="1" hangingPunct="1"/>
            <a:r>
              <a:rPr lang="en-US" dirty="0" smtClean="0">
                <a:latin typeface="Arial" charset="0"/>
                <a:cs typeface="Arial" charset="0"/>
              </a:rPr>
              <a:t>Assess for </a:t>
            </a:r>
          </a:p>
          <a:p>
            <a:pPr lvl="1" eaLnBrk="1" hangingPunct="1"/>
            <a:r>
              <a:rPr lang="en-US" dirty="0" smtClean="0">
                <a:latin typeface="Arial" charset="0"/>
                <a:cs typeface="Arial" charset="0"/>
              </a:rPr>
              <a:t>Intake</a:t>
            </a:r>
          </a:p>
          <a:p>
            <a:pPr lvl="1" eaLnBrk="1" hangingPunct="1"/>
            <a:r>
              <a:rPr lang="en-US" dirty="0" smtClean="0">
                <a:latin typeface="Arial" charset="0"/>
                <a:cs typeface="Arial" charset="0"/>
              </a:rPr>
              <a:t>Altered taste</a:t>
            </a:r>
          </a:p>
          <a:p>
            <a:pPr lvl="1" eaLnBrk="1" hangingPunct="1"/>
            <a:r>
              <a:rPr lang="en-US" dirty="0" smtClean="0">
                <a:latin typeface="Arial" charset="0"/>
                <a:cs typeface="Arial" charset="0"/>
              </a:rPr>
              <a:t>Anorexia</a:t>
            </a:r>
          </a:p>
          <a:p>
            <a:pPr lvl="1" eaLnBrk="1" hangingPunct="1"/>
            <a:r>
              <a:rPr lang="en-US" dirty="0" smtClean="0">
                <a:latin typeface="Arial" charset="0"/>
                <a:cs typeface="Arial" charset="0"/>
              </a:rPr>
              <a:t>Increased sensitivity to </a:t>
            </a:r>
            <a:br>
              <a:rPr lang="en-US" dirty="0" smtClean="0">
                <a:latin typeface="Arial" charset="0"/>
                <a:cs typeface="Arial" charset="0"/>
              </a:rPr>
            </a:br>
            <a:r>
              <a:rPr lang="en-US" dirty="0" smtClean="0">
                <a:latin typeface="Arial" charset="0"/>
                <a:cs typeface="Arial" charset="0"/>
              </a:rPr>
              <a:t>acidic or spicy foods</a:t>
            </a:r>
          </a:p>
          <a:p>
            <a:pPr lvl="1" eaLnBrk="1" hangingPunct="1"/>
            <a:r>
              <a:rPr lang="en-US" dirty="0" smtClean="0">
                <a:latin typeface="Arial" charset="0"/>
                <a:cs typeface="Arial" charset="0"/>
              </a:rPr>
              <a:t>Oral pain</a:t>
            </a:r>
          </a:p>
          <a:p>
            <a:pPr lvl="1" eaLnBrk="1" hangingPunct="1"/>
            <a:r>
              <a:rPr lang="en-US" dirty="0" smtClean="0">
                <a:latin typeface="Arial" charset="0"/>
                <a:cs typeface="Arial" charset="0"/>
              </a:rPr>
              <a:t>Oral infections </a:t>
            </a:r>
          </a:p>
          <a:p>
            <a:pPr lvl="1" eaLnBrk="1" hangingPunct="1"/>
            <a:r>
              <a:rPr lang="en-US" dirty="0" smtClean="0">
                <a:latin typeface="Arial" charset="0"/>
                <a:cs typeface="Arial" charset="0"/>
              </a:rPr>
              <a:t>Ability to open the mouth </a:t>
            </a:r>
          </a:p>
        </p:txBody>
      </p:sp>
      <p:sp>
        <p:nvSpPr>
          <p:cNvPr id="5" name="object 69"/>
          <p:cNvSpPr txBox="1">
            <a:spLocks/>
          </p:cNvSpPr>
          <p:nvPr/>
        </p:nvSpPr>
        <p:spPr>
          <a:xfrm>
            <a:off x="406400" y="685801"/>
            <a:ext cx="11379200" cy="1347625"/>
          </a:xfrm>
          <a:prstGeom prst="rect">
            <a:avLst/>
          </a:prstGeom>
        </p:spPr>
        <p:txBody>
          <a:bodyPr vert="horz" wrap="square" lIns="0" tIns="359232" rIns="0" bIns="0" rtlCol="0" anchor="ctr">
            <a:spAutoFit/>
          </a:bodyPr>
          <a:lstStyle/>
          <a:p>
            <a:pPr marL="261620">
              <a:spcBef>
                <a:spcPct val="0"/>
              </a:spcBef>
              <a:defRPr/>
            </a:pPr>
            <a:r>
              <a:rPr lang="tr-TR" sz="3200" b="1" dirty="0" smtClean="0">
                <a:solidFill>
                  <a:srgbClr val="FF0000"/>
                </a:solidFill>
                <a:latin typeface="+mj-lt"/>
              </a:rPr>
              <a:t>Oral </a:t>
            </a:r>
            <a:r>
              <a:rPr lang="tr-TR" sz="3200" b="1" dirty="0" err="1" smtClean="0">
                <a:solidFill>
                  <a:srgbClr val="FF0000"/>
                </a:solidFill>
                <a:latin typeface="+mj-lt"/>
              </a:rPr>
              <a:t>Mucosa</a:t>
            </a:r>
            <a:r>
              <a:rPr lang="tr-TR" sz="3200" b="1" dirty="0" smtClean="0">
                <a:solidFill>
                  <a:srgbClr val="FF0000"/>
                </a:solidFill>
                <a:latin typeface="+mj-lt"/>
              </a:rPr>
              <a:t> Care</a:t>
            </a:r>
            <a:endParaRPr lang="tr-TR" sz="3200" b="1"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b="1" i="0" u="none" strike="noStrike" kern="1200" cap="none" spc="-5" normalizeH="0" baseline="0" noProof="0" dirty="0">
              <a:ln>
                <a:noFill/>
              </a:ln>
              <a:solidFill>
                <a:srgbClr val="FF0000"/>
              </a:solidFill>
              <a:effectLst/>
              <a:uLnTx/>
              <a:uFillTx/>
              <a:latin typeface="+mj-lt"/>
              <a:ea typeface="+mj-ea"/>
              <a:cs typeface="+mj-cs"/>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7"/>
          <p:cNvSpPr>
            <a:spLocks noGrp="1" noChangeArrowheads="1"/>
          </p:cNvSpPr>
          <p:nvPr>
            <p:ph idx="4294967295"/>
          </p:nvPr>
        </p:nvSpPr>
        <p:spPr>
          <a:xfrm>
            <a:off x="508000" y="2438400"/>
            <a:ext cx="10160000" cy="2971800"/>
          </a:xfrm>
          <a:prstGeom prst="rect">
            <a:avLst/>
          </a:prstGeom>
        </p:spPr>
        <p:txBody>
          <a:bodyPr>
            <a:normAutofit/>
          </a:bodyPr>
          <a:lstStyle/>
          <a:p>
            <a:pPr eaLnBrk="1" hangingPunct="1">
              <a:lnSpc>
                <a:spcPct val="150000"/>
              </a:lnSpc>
            </a:pPr>
            <a:r>
              <a:rPr lang="en-US" sz="2000" dirty="0" smtClean="0">
                <a:latin typeface="+mj-lt"/>
                <a:cs typeface="Arial" charset="0"/>
              </a:rPr>
              <a:t>Provide steroid rinses as indicated</a:t>
            </a:r>
          </a:p>
          <a:p>
            <a:pPr eaLnBrk="1" hangingPunct="1">
              <a:lnSpc>
                <a:spcPct val="150000"/>
              </a:lnSpc>
            </a:pPr>
            <a:r>
              <a:rPr lang="en-US" sz="2000" dirty="0" smtClean="0">
                <a:latin typeface="+mj-lt"/>
                <a:cs typeface="Arial" charset="0"/>
              </a:rPr>
              <a:t>Instruct patient and family on dental hygiene</a:t>
            </a:r>
          </a:p>
          <a:p>
            <a:pPr eaLnBrk="1" hangingPunct="1">
              <a:lnSpc>
                <a:spcPct val="150000"/>
              </a:lnSpc>
            </a:pPr>
            <a:r>
              <a:rPr lang="en-US" sz="2000" dirty="0" smtClean="0">
                <a:latin typeface="+mj-lt"/>
                <a:cs typeface="Arial" charset="0"/>
              </a:rPr>
              <a:t>Assist with mouth care</a:t>
            </a:r>
          </a:p>
          <a:p>
            <a:pPr eaLnBrk="1" hangingPunct="1">
              <a:lnSpc>
                <a:spcPct val="150000"/>
              </a:lnSpc>
            </a:pPr>
            <a:r>
              <a:rPr lang="en-US" sz="2000" dirty="0" smtClean="0">
                <a:latin typeface="+mj-lt"/>
                <a:cs typeface="Arial" charset="0"/>
              </a:rPr>
              <a:t>Educate regarding dietary recommendations</a:t>
            </a:r>
          </a:p>
          <a:p>
            <a:pPr eaLnBrk="1" hangingPunct="1">
              <a:lnSpc>
                <a:spcPct val="150000"/>
              </a:lnSpc>
            </a:pPr>
            <a:r>
              <a:rPr lang="en-US" sz="2000" dirty="0" smtClean="0">
                <a:latin typeface="+mj-lt"/>
                <a:cs typeface="Arial" charset="0"/>
              </a:rPr>
              <a:t>Consult dental and nutrition</a:t>
            </a:r>
          </a:p>
          <a:p>
            <a:pPr eaLnBrk="1" hangingPunct="1">
              <a:lnSpc>
                <a:spcPct val="150000"/>
              </a:lnSpc>
            </a:pPr>
            <a:endParaRPr lang="en-US" sz="2000" dirty="0" smtClean="0">
              <a:latin typeface="+mj-lt"/>
              <a:cs typeface="Arial" charset="0"/>
            </a:endParaRPr>
          </a:p>
        </p:txBody>
      </p:sp>
      <p:pic>
        <p:nvPicPr>
          <p:cNvPr id="32772" name="Picture 4" descr="40158"/>
          <p:cNvPicPr>
            <a:picLocks noChangeAspect="1" noChangeArrowheads="1"/>
          </p:cNvPicPr>
          <p:nvPr/>
        </p:nvPicPr>
        <p:blipFill>
          <a:blip r:embed="rId3" cstate="print"/>
          <a:srcRect r="18707"/>
          <a:stretch>
            <a:fillRect/>
          </a:stretch>
        </p:blipFill>
        <p:spPr bwMode="auto">
          <a:xfrm>
            <a:off x="8229600" y="1524001"/>
            <a:ext cx="3397251" cy="2068513"/>
          </a:xfrm>
          <a:prstGeom prst="roundRect">
            <a:avLst/>
          </a:prstGeom>
          <a:ln w="57150">
            <a:noFill/>
          </a:ln>
          <a:effectLst>
            <a:outerShdw blurRad="50800" dist="38100" dir="2700000" algn="tl" rotWithShape="0">
              <a:prstClr val="black">
                <a:alpha val="40000"/>
              </a:prstClr>
            </a:outerShdw>
          </a:effectLst>
        </p:spPr>
      </p:pic>
      <p:sp>
        <p:nvSpPr>
          <p:cNvPr id="6" name="object 69"/>
          <p:cNvSpPr txBox="1">
            <a:spLocks/>
          </p:cNvSpPr>
          <p:nvPr/>
        </p:nvSpPr>
        <p:spPr>
          <a:xfrm>
            <a:off x="406400" y="685801"/>
            <a:ext cx="11379200" cy="1347625"/>
          </a:xfrm>
          <a:prstGeom prst="rect">
            <a:avLst/>
          </a:prstGeom>
        </p:spPr>
        <p:txBody>
          <a:bodyPr vert="horz" wrap="square" lIns="0" tIns="359232" rIns="0" bIns="0" rtlCol="0" anchor="ctr">
            <a:spAutoFit/>
          </a:bodyPr>
          <a:lstStyle/>
          <a:p>
            <a:pPr marL="261620">
              <a:spcBef>
                <a:spcPct val="0"/>
              </a:spcBef>
              <a:defRPr/>
            </a:pPr>
            <a:r>
              <a:rPr lang="tr-TR" sz="3200" b="1" dirty="0" smtClean="0">
                <a:solidFill>
                  <a:srgbClr val="FF0000"/>
                </a:solidFill>
                <a:latin typeface="+mj-lt"/>
              </a:rPr>
              <a:t>Oral </a:t>
            </a:r>
            <a:r>
              <a:rPr lang="tr-TR" sz="3200" b="1" dirty="0" err="1" smtClean="0">
                <a:solidFill>
                  <a:srgbClr val="FF0000"/>
                </a:solidFill>
                <a:latin typeface="+mj-lt"/>
              </a:rPr>
              <a:t>Mucosa</a:t>
            </a:r>
            <a:r>
              <a:rPr lang="tr-TR" sz="3200" b="1" dirty="0" smtClean="0">
                <a:solidFill>
                  <a:srgbClr val="FF0000"/>
                </a:solidFill>
                <a:latin typeface="+mj-lt"/>
              </a:rPr>
              <a:t> Care</a:t>
            </a:r>
            <a:endParaRPr lang="tr-TR" sz="3200" b="1" spc="-5" dirty="0" smtClean="0">
              <a:solidFill>
                <a:srgbClr val="FF0000"/>
              </a:solidFill>
              <a:latin typeface="+mj-lt"/>
              <a:cs typeface="Arial"/>
            </a:endParaRPr>
          </a:p>
          <a:p>
            <a:pPr marL="261620" marR="0" lvl="0" indent="0" algn="l" defTabSz="914400" rtl="0" eaLnBrk="1" fontAlgn="auto" latinLnBrk="0" hangingPunct="1">
              <a:lnSpc>
                <a:spcPct val="100000"/>
              </a:lnSpc>
              <a:spcBef>
                <a:spcPct val="0"/>
              </a:spcBef>
              <a:spcAft>
                <a:spcPts val="0"/>
              </a:spcAft>
              <a:buClrTx/>
              <a:buSzTx/>
              <a:buFontTx/>
              <a:buNone/>
              <a:tabLst/>
              <a:defRPr/>
            </a:pPr>
            <a:endParaRPr kumimoji="0" lang="tr-TR" sz="3200" b="1" i="0" u="none" strike="noStrike" kern="1200" cap="none" spc="-5" normalizeH="0" baseline="0" noProof="0" dirty="0">
              <a:ln>
                <a:noFill/>
              </a:ln>
              <a:solidFill>
                <a:srgbClr val="FF0000"/>
              </a:solidFill>
              <a:effectLst/>
              <a:uLnTx/>
              <a:uFillTx/>
              <a:latin typeface="+mj-lt"/>
              <a:ea typeface="+mj-ea"/>
              <a:cs typeface="+mj-cs"/>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a:spLocks noGrp="1" noChangeArrowheads="1"/>
          </p:cNvSpPr>
          <p:nvPr>
            <p:ph type="title"/>
          </p:nvPr>
        </p:nvSpPr>
        <p:spPr>
          <a:xfrm>
            <a:off x="406400" y="685800"/>
            <a:ext cx="10464800" cy="1143000"/>
          </a:xfrm>
          <a:extLst/>
        </p:spPr>
        <p:txBody>
          <a:bodyPr>
            <a:normAutofit/>
          </a:bodyPr>
          <a:lstStyle/>
          <a:p>
            <a:pPr eaLnBrk="1" hangingPunct="1">
              <a:defRPr/>
            </a:pPr>
            <a:r>
              <a:rPr lang="en-US" sz="3200" b="1" dirty="0" smtClean="0">
                <a:solidFill>
                  <a:srgbClr val="FF0000"/>
                </a:solidFill>
                <a:latin typeface="Arial" charset="0"/>
                <a:cs typeface="Arial" charset="0"/>
              </a:rPr>
              <a:t>Musculoskeletal</a:t>
            </a:r>
            <a:r>
              <a:rPr lang="tr-TR" sz="3200" b="1" dirty="0" smtClean="0">
                <a:solidFill>
                  <a:srgbClr val="FF0000"/>
                </a:solidFill>
                <a:latin typeface="Arial" charset="0"/>
                <a:cs typeface="Arial" charset="0"/>
              </a:rPr>
              <a:t> Care</a:t>
            </a:r>
            <a:r>
              <a:rPr lang="en-US" sz="3200" b="1" dirty="0" smtClean="0">
                <a:solidFill>
                  <a:srgbClr val="FF0000"/>
                </a:solidFill>
                <a:latin typeface="Arial" charset="0"/>
                <a:cs typeface="Arial" charset="0"/>
              </a:rPr>
              <a:t>:</a:t>
            </a:r>
          </a:p>
        </p:txBody>
      </p:sp>
      <p:sp>
        <p:nvSpPr>
          <p:cNvPr id="69635" name="Rectangle 7"/>
          <p:cNvSpPr>
            <a:spLocks noGrp="1" noChangeArrowheads="1"/>
          </p:cNvSpPr>
          <p:nvPr>
            <p:ph sz="half" idx="1"/>
          </p:nvPr>
        </p:nvSpPr>
        <p:spPr>
          <a:xfrm>
            <a:off x="609600" y="2249425"/>
            <a:ext cx="5384800" cy="4303776"/>
          </a:xfrm>
        </p:spPr>
        <p:txBody>
          <a:bodyPr>
            <a:normAutofit/>
          </a:bodyPr>
          <a:lstStyle/>
          <a:p>
            <a:pPr eaLnBrk="1" hangingPunct="1">
              <a:lnSpc>
                <a:spcPct val="150000"/>
              </a:lnSpc>
            </a:pPr>
            <a:r>
              <a:rPr lang="en-US" dirty="0" smtClean="0">
                <a:latin typeface="Arial" charset="0"/>
                <a:cs typeface="Arial" charset="0"/>
              </a:rPr>
              <a:t>Assess</a:t>
            </a:r>
          </a:p>
          <a:p>
            <a:pPr lvl="1" eaLnBrk="1" hangingPunct="1">
              <a:lnSpc>
                <a:spcPct val="150000"/>
              </a:lnSpc>
            </a:pPr>
            <a:r>
              <a:rPr lang="en-US" dirty="0" smtClean="0">
                <a:latin typeface="Arial" charset="0"/>
                <a:cs typeface="Arial" charset="0"/>
              </a:rPr>
              <a:t>Performance score</a:t>
            </a:r>
          </a:p>
          <a:p>
            <a:pPr lvl="1" eaLnBrk="1" hangingPunct="1">
              <a:lnSpc>
                <a:spcPct val="150000"/>
              </a:lnSpc>
            </a:pPr>
            <a:r>
              <a:rPr lang="en-US" dirty="0" smtClean="0">
                <a:latin typeface="Arial" charset="0"/>
                <a:cs typeface="Arial" charset="0"/>
              </a:rPr>
              <a:t>Ability to perform ADL</a:t>
            </a:r>
          </a:p>
          <a:p>
            <a:pPr lvl="1" eaLnBrk="1" hangingPunct="1">
              <a:lnSpc>
                <a:spcPct val="150000"/>
              </a:lnSpc>
            </a:pPr>
            <a:r>
              <a:rPr lang="en-US" dirty="0" smtClean="0">
                <a:latin typeface="Arial" charset="0"/>
                <a:cs typeface="Arial" charset="0"/>
              </a:rPr>
              <a:t>Pain</a:t>
            </a:r>
          </a:p>
          <a:p>
            <a:pPr lvl="1" eaLnBrk="1" hangingPunct="1">
              <a:lnSpc>
                <a:spcPct val="150000"/>
              </a:lnSpc>
            </a:pPr>
            <a:r>
              <a:rPr lang="en-US" dirty="0" smtClean="0">
                <a:latin typeface="Arial" charset="0"/>
                <a:cs typeface="Arial" charset="0"/>
              </a:rPr>
              <a:t>ROM</a:t>
            </a:r>
          </a:p>
          <a:p>
            <a:pPr lvl="1" eaLnBrk="1" hangingPunct="1">
              <a:lnSpc>
                <a:spcPct val="150000"/>
              </a:lnSpc>
            </a:pPr>
            <a:r>
              <a:rPr lang="en-US" dirty="0" smtClean="0">
                <a:latin typeface="Arial" charset="0"/>
                <a:cs typeface="Arial" charset="0"/>
              </a:rPr>
              <a:t>Monitor for signs and symptoms of physiologic dysfunction </a:t>
            </a:r>
          </a:p>
          <a:p>
            <a:pPr lvl="1" eaLnBrk="1" hangingPunct="1">
              <a:lnSpc>
                <a:spcPct val="150000"/>
              </a:lnSpc>
            </a:pPr>
            <a:r>
              <a:rPr lang="en-US" dirty="0" smtClean="0">
                <a:latin typeface="Arial" charset="0"/>
                <a:cs typeface="Arial" charset="0"/>
              </a:rPr>
              <a:t>Monitor for bone damage </a:t>
            </a:r>
          </a:p>
          <a:p>
            <a:pPr lvl="1" eaLnBrk="1" hangingPunct="1">
              <a:lnSpc>
                <a:spcPct val="150000"/>
              </a:lnSpc>
            </a:pPr>
            <a:r>
              <a:rPr lang="en-US" dirty="0" smtClean="0">
                <a:latin typeface="Arial" charset="0"/>
                <a:cs typeface="Arial" charset="0"/>
              </a:rPr>
              <a:t>Nutritional status</a:t>
            </a:r>
          </a:p>
          <a:p>
            <a:pPr lvl="1" eaLnBrk="1" hangingPunct="1">
              <a:lnSpc>
                <a:spcPct val="150000"/>
              </a:lnSpc>
            </a:pPr>
            <a:endParaRPr lang="en-US" dirty="0" smtClean="0">
              <a:latin typeface="Arial" charset="0"/>
              <a:cs typeface="Arial" charset="0"/>
            </a:endParaRPr>
          </a:p>
          <a:p>
            <a:pPr eaLnBrk="1" hangingPunct="1">
              <a:lnSpc>
                <a:spcPct val="150000"/>
              </a:lnSpc>
            </a:pPr>
            <a:endParaRPr lang="en-US" dirty="0" smtClean="0">
              <a:latin typeface="Arial" charset="0"/>
              <a:cs typeface="Arial" charset="0"/>
            </a:endParaRPr>
          </a:p>
          <a:p>
            <a:pPr eaLnBrk="1" hangingPunct="1">
              <a:lnSpc>
                <a:spcPct val="150000"/>
              </a:lnSpc>
            </a:pPr>
            <a:endParaRPr lang="en-US" dirty="0" smtClean="0">
              <a:latin typeface="Arial" charset="0"/>
              <a:cs typeface="Arial" charset="0"/>
            </a:endParaRPr>
          </a:p>
          <a:p>
            <a:pPr eaLnBrk="1" hangingPunct="1">
              <a:lnSpc>
                <a:spcPct val="150000"/>
              </a:lnSpc>
            </a:pPr>
            <a:endParaRPr lang="en-US" dirty="0" smtClean="0">
              <a:latin typeface="Arial" charset="0"/>
              <a:cs typeface="Arial" charset="0"/>
            </a:endParaRPr>
          </a:p>
        </p:txBody>
      </p:sp>
      <p:sp>
        <p:nvSpPr>
          <p:cNvPr id="69636" name="Rectangle 4"/>
          <p:cNvSpPr>
            <a:spLocks noGrp="1" noChangeArrowheads="1"/>
          </p:cNvSpPr>
          <p:nvPr>
            <p:ph sz="half" idx="2"/>
          </p:nvPr>
        </p:nvSpPr>
        <p:spPr>
          <a:xfrm>
            <a:off x="6299200" y="2597214"/>
            <a:ext cx="5384800" cy="4108387"/>
          </a:xfrm>
        </p:spPr>
        <p:txBody>
          <a:bodyPr>
            <a:normAutofit/>
          </a:bodyPr>
          <a:lstStyle/>
          <a:p>
            <a:pPr eaLnBrk="1" hangingPunct="1">
              <a:lnSpc>
                <a:spcPct val="150000"/>
              </a:lnSpc>
            </a:pPr>
            <a:r>
              <a:rPr lang="en-US" dirty="0" smtClean="0">
                <a:latin typeface="Arial" charset="0"/>
                <a:cs typeface="Arial" charset="0"/>
              </a:rPr>
              <a:t>Management</a:t>
            </a:r>
          </a:p>
          <a:p>
            <a:pPr lvl="1" eaLnBrk="1" hangingPunct="1">
              <a:lnSpc>
                <a:spcPct val="150000"/>
              </a:lnSpc>
            </a:pPr>
            <a:r>
              <a:rPr lang="en-US" dirty="0" smtClean="0">
                <a:latin typeface="Arial" charset="0"/>
                <a:cs typeface="Arial" charset="0"/>
              </a:rPr>
              <a:t>Prepare for diagnostic tests</a:t>
            </a:r>
          </a:p>
          <a:p>
            <a:pPr lvl="1" eaLnBrk="1" hangingPunct="1">
              <a:lnSpc>
                <a:spcPct val="150000"/>
              </a:lnSpc>
            </a:pPr>
            <a:r>
              <a:rPr lang="en-US" dirty="0" smtClean="0">
                <a:latin typeface="Arial" charset="0"/>
                <a:cs typeface="Arial" charset="0"/>
              </a:rPr>
              <a:t>Consult rehabilitation services </a:t>
            </a:r>
          </a:p>
          <a:p>
            <a:pPr lvl="1" eaLnBrk="1" hangingPunct="1">
              <a:lnSpc>
                <a:spcPct val="150000"/>
              </a:lnSpc>
            </a:pPr>
            <a:r>
              <a:rPr lang="en-US" dirty="0" smtClean="0">
                <a:latin typeface="Arial" charset="0"/>
                <a:cs typeface="Arial" charset="0"/>
              </a:rPr>
              <a:t>Consult orthopedics</a:t>
            </a:r>
          </a:p>
          <a:p>
            <a:pPr lvl="1" eaLnBrk="1" hangingPunct="1">
              <a:lnSpc>
                <a:spcPct val="150000"/>
              </a:lnSpc>
            </a:pPr>
            <a:r>
              <a:rPr lang="en-US" dirty="0" smtClean="0">
                <a:latin typeface="Arial" charset="0"/>
                <a:cs typeface="Arial" charset="0"/>
              </a:rPr>
              <a:t>Administer medications</a:t>
            </a:r>
          </a:p>
          <a:p>
            <a:pPr lvl="1" eaLnBrk="1" hangingPunct="1">
              <a:lnSpc>
                <a:spcPct val="150000"/>
              </a:lnSpc>
            </a:pPr>
            <a:r>
              <a:rPr lang="en-US" dirty="0" smtClean="0">
                <a:latin typeface="Arial" charset="0"/>
                <a:cs typeface="Arial" charset="0"/>
              </a:rPr>
              <a:t>Collaborate with interdisciplinary team </a:t>
            </a:r>
          </a:p>
        </p:txBody>
      </p:sp>
      <p:sp>
        <p:nvSpPr>
          <p:cNvPr id="5" name="4 Dikdörtgen"/>
          <p:cNvSpPr/>
          <p:nvPr/>
        </p:nvSpPr>
        <p:spPr>
          <a:xfrm>
            <a:off x="1016000" y="1752600"/>
            <a:ext cx="4420826" cy="369332"/>
          </a:xfrm>
          <a:prstGeom prst="rect">
            <a:avLst/>
          </a:prstGeom>
        </p:spPr>
        <p:txBody>
          <a:bodyPr wrap="none">
            <a:spAutoFit/>
          </a:bodyPr>
          <a:lstStyle/>
          <a:p>
            <a:r>
              <a:rPr lang="en-US" b="1" dirty="0" smtClean="0">
                <a:solidFill>
                  <a:srgbClr val="0070C0"/>
                </a:solidFill>
                <a:latin typeface="Arial" charset="0"/>
                <a:cs typeface="Arial" charset="0"/>
              </a:rPr>
              <a:t>Nursing Assessment and Management</a:t>
            </a:r>
            <a:endParaRPr lang="tr-TR" b="1" dirty="0">
              <a:solidFill>
                <a:srgbClr val="0070C0"/>
              </a:solidFil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txBox="1"/>
          <p:nvPr/>
        </p:nvSpPr>
        <p:spPr>
          <a:xfrm>
            <a:off x="812801" y="2362200"/>
            <a:ext cx="7515860" cy="3385542"/>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smtClean="0">
                <a:latin typeface="+mj-lt"/>
                <a:cs typeface="Arial"/>
              </a:rPr>
              <a:t>Physical </a:t>
            </a:r>
            <a:r>
              <a:rPr sz="2000" dirty="0">
                <a:latin typeface="+mj-lt"/>
                <a:cs typeface="Arial"/>
              </a:rPr>
              <a:t>/ </a:t>
            </a:r>
            <a:r>
              <a:rPr sz="2000" spc="-5" dirty="0">
                <a:latin typeface="+mj-lt"/>
                <a:cs typeface="Arial"/>
              </a:rPr>
              <a:t>occupational</a:t>
            </a:r>
            <a:r>
              <a:rPr sz="2000" spc="-15" dirty="0">
                <a:latin typeface="+mj-lt"/>
                <a:cs typeface="Arial"/>
              </a:rPr>
              <a:t> </a:t>
            </a:r>
            <a:r>
              <a:rPr sz="2000" spc="-5" dirty="0">
                <a:latin typeface="+mj-lt"/>
                <a:cs typeface="Arial"/>
              </a:rPr>
              <a:t>therapy</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Massage</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Heat</a:t>
            </a:r>
            <a:r>
              <a:rPr sz="2000" spc="-95" dirty="0">
                <a:latin typeface="+mj-lt"/>
                <a:cs typeface="Arial"/>
              </a:rPr>
              <a:t> </a:t>
            </a:r>
            <a:r>
              <a:rPr sz="2000" spc="-5" dirty="0">
                <a:latin typeface="+mj-lt"/>
                <a:cs typeface="Arial"/>
              </a:rPr>
              <a:t>therapies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Whirlpool</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smtClean="0">
                <a:latin typeface="+mj-lt"/>
                <a:cs typeface="Arial"/>
              </a:rPr>
              <a:t>Stretching and strengthening</a:t>
            </a:r>
            <a:r>
              <a:rPr sz="2000" spc="-15" dirty="0" smtClean="0">
                <a:latin typeface="+mj-lt"/>
                <a:cs typeface="Arial"/>
              </a:rPr>
              <a:t> </a:t>
            </a:r>
            <a:r>
              <a:rPr sz="2000" spc="-5" dirty="0" smtClean="0">
                <a:latin typeface="+mj-lt"/>
                <a:cs typeface="Arial"/>
              </a:rPr>
              <a:t>exercises</a:t>
            </a:r>
            <a:endParaRPr sz="2000" dirty="0">
              <a:latin typeface="+mj-lt"/>
              <a:cs typeface="Arial"/>
            </a:endParaRPr>
          </a:p>
        </p:txBody>
      </p:sp>
      <p:sp>
        <p:nvSpPr>
          <p:cNvPr id="75" name="object 70"/>
          <p:cNvSpPr/>
          <p:nvPr/>
        </p:nvSpPr>
        <p:spPr>
          <a:xfrm>
            <a:off x="8026400" y="1676400"/>
            <a:ext cx="3759200" cy="2438400"/>
          </a:xfrm>
          <a:prstGeom prst="rect">
            <a:avLst/>
          </a:prstGeom>
          <a:blipFill>
            <a:blip r:embed="rId2" cstate="print"/>
            <a:stretch>
              <a:fillRect/>
            </a:stretch>
          </a:blipFill>
        </p:spPr>
        <p:txBody>
          <a:bodyPr wrap="square" lIns="0" tIns="0" rIns="0" bIns="0" rtlCol="0"/>
          <a:lstStyle/>
          <a:p>
            <a:endParaRPr/>
          </a:p>
        </p:txBody>
      </p:sp>
      <p:sp>
        <p:nvSpPr>
          <p:cNvPr id="76" name="object 70"/>
          <p:cNvSpPr/>
          <p:nvPr/>
        </p:nvSpPr>
        <p:spPr>
          <a:xfrm>
            <a:off x="8026400" y="4267200"/>
            <a:ext cx="3860800" cy="1981200"/>
          </a:xfrm>
          <a:prstGeom prst="rect">
            <a:avLst/>
          </a:prstGeom>
          <a:blipFill>
            <a:blip r:embed="rId3" cstate="print"/>
            <a:stretch>
              <a:fillRect/>
            </a:stretch>
          </a:blipFill>
        </p:spPr>
        <p:txBody>
          <a:bodyPr wrap="square" lIns="0" tIns="0" rIns="0" bIns="0" rtlCol="0"/>
          <a:lstStyle/>
          <a:p>
            <a:endParaRPr/>
          </a:p>
        </p:txBody>
      </p:sp>
      <p:sp>
        <p:nvSpPr>
          <p:cNvPr id="6" name="Rectangle 6"/>
          <p:cNvSpPr>
            <a:spLocks noGrp="1" noChangeArrowheads="1"/>
          </p:cNvSpPr>
          <p:nvPr>
            <p:ph type="title"/>
          </p:nvPr>
        </p:nvSpPr>
        <p:spPr>
          <a:xfrm>
            <a:off x="406400" y="685800"/>
            <a:ext cx="10464800" cy="1143000"/>
          </a:xfrm>
          <a:extLst/>
        </p:spPr>
        <p:txBody>
          <a:bodyPr>
            <a:normAutofit/>
          </a:bodyPr>
          <a:lstStyle/>
          <a:p>
            <a:pPr eaLnBrk="1" hangingPunct="1">
              <a:defRPr/>
            </a:pPr>
            <a:r>
              <a:rPr lang="en-US" sz="3200" b="1" dirty="0" smtClean="0">
                <a:solidFill>
                  <a:srgbClr val="FF0000"/>
                </a:solidFill>
                <a:latin typeface="Arial" charset="0"/>
                <a:cs typeface="Arial" charset="0"/>
              </a:rPr>
              <a:t>Musculoskeletal</a:t>
            </a:r>
            <a:r>
              <a:rPr lang="tr-TR" sz="3200" b="1" dirty="0" smtClean="0">
                <a:solidFill>
                  <a:srgbClr val="FF0000"/>
                </a:solidFill>
                <a:latin typeface="Arial" charset="0"/>
                <a:cs typeface="Arial" charset="0"/>
              </a:rPr>
              <a:t> Care</a:t>
            </a:r>
            <a:r>
              <a:rPr lang="en-US" sz="3200" b="1" dirty="0" smtClean="0">
                <a:solidFill>
                  <a:srgbClr val="FF0000"/>
                </a:solidFill>
                <a:latin typeface="Arial" charset="0"/>
                <a:cs typeface="Arial" charset="0"/>
              </a:rPr>
              <a:t>:</a:t>
            </a:r>
          </a:p>
        </p:txBody>
      </p:sp>
      <p:sp>
        <p:nvSpPr>
          <p:cNvPr id="9" name="8 Dikdörtgen"/>
          <p:cNvSpPr/>
          <p:nvPr/>
        </p:nvSpPr>
        <p:spPr>
          <a:xfrm>
            <a:off x="711200" y="1600201"/>
            <a:ext cx="7366000" cy="830997"/>
          </a:xfrm>
          <a:prstGeom prst="rect">
            <a:avLst/>
          </a:prstGeom>
        </p:spPr>
        <p:txBody>
          <a:bodyPr wrap="square">
            <a:spAutoFit/>
          </a:bodyPr>
          <a:lstStyle/>
          <a:p>
            <a:pPr marL="355600" lvl="0" indent="-342900">
              <a:lnSpc>
                <a:spcPct val="200000"/>
              </a:lnSpc>
              <a:buFont typeface="Wingdings" pitchFamily="2" charset="2"/>
              <a:buChar char="Ø"/>
              <a:tabLst>
                <a:tab pos="354965" algn="l"/>
                <a:tab pos="355600" algn="l"/>
              </a:tabLst>
            </a:pPr>
            <a:r>
              <a:rPr lang="tr-TR" sz="2400" b="1" spc="-5" dirty="0" smtClean="0">
                <a:solidFill>
                  <a:srgbClr val="0070C0"/>
                </a:solidFill>
                <a:latin typeface="Trebuchet MS"/>
              </a:rPr>
              <a:t>Treatment of</a:t>
            </a:r>
            <a:r>
              <a:rPr lang="tr-TR" sz="2400" b="1" spc="-65" dirty="0" smtClean="0">
                <a:solidFill>
                  <a:srgbClr val="0070C0"/>
                </a:solidFill>
                <a:latin typeface="Trebuchet MS"/>
              </a:rPr>
              <a:t> </a:t>
            </a:r>
            <a:r>
              <a:rPr lang="tr-TR" sz="2400" b="1" spc="-5" dirty="0" err="1" smtClean="0">
                <a:solidFill>
                  <a:srgbClr val="0070C0"/>
                </a:solidFill>
                <a:latin typeface="Trebuchet MS"/>
              </a:rPr>
              <a:t>Contractures</a:t>
            </a:r>
            <a:endParaRPr lang="tr-TR" sz="2400" b="1" spc="-5" dirty="0" smtClean="0">
              <a:solidFill>
                <a:srgbClr val="0070C0"/>
              </a:solidFill>
              <a:latin typeface="Trebuchet MS"/>
              <a:cs typeface="Arial"/>
            </a:endParaRPr>
          </a:p>
        </p:txBody>
      </p:sp>
      <p:sp>
        <p:nvSpPr>
          <p:cNvPr id="7"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8" name="7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69"/>
          <p:cNvSpPr/>
          <p:nvPr/>
        </p:nvSpPr>
        <p:spPr>
          <a:xfrm>
            <a:off x="6096000" y="3810000"/>
            <a:ext cx="4978400" cy="2570020"/>
          </a:xfrm>
          <a:prstGeom prst="rect">
            <a:avLst/>
          </a:prstGeom>
          <a:blipFill>
            <a:blip r:embed="rId2" cstate="print"/>
            <a:stretch>
              <a:fillRect/>
            </a:stretch>
          </a:blipFill>
        </p:spPr>
        <p:txBody>
          <a:bodyPr wrap="square" lIns="0" tIns="0" rIns="0" bIns="0" rtlCol="0"/>
          <a:lstStyle/>
          <a:p>
            <a:endParaRPr/>
          </a:p>
        </p:txBody>
      </p:sp>
      <p:sp>
        <p:nvSpPr>
          <p:cNvPr id="71" name="object 71"/>
          <p:cNvSpPr/>
          <p:nvPr/>
        </p:nvSpPr>
        <p:spPr>
          <a:xfrm>
            <a:off x="812800" y="2667000"/>
            <a:ext cx="5181600" cy="3048000"/>
          </a:xfrm>
          <a:prstGeom prst="rect">
            <a:avLst/>
          </a:prstGeom>
          <a:blipFill>
            <a:blip r:embed="rId3" cstate="print"/>
            <a:stretch>
              <a:fillRect/>
            </a:stretch>
          </a:blipFill>
        </p:spPr>
        <p:txBody>
          <a:bodyPr wrap="square" lIns="0" tIns="0" rIns="0" bIns="0" rtlCol="0"/>
          <a:lstStyle/>
          <a:p>
            <a:endParaRPr/>
          </a:p>
        </p:txBody>
      </p:sp>
      <p:sp>
        <p:nvSpPr>
          <p:cNvPr id="6" name="Rectangle 6"/>
          <p:cNvSpPr txBox="1">
            <a:spLocks noChangeArrowheads="1"/>
          </p:cNvSpPr>
          <p:nvPr/>
        </p:nvSpPr>
        <p:spPr>
          <a:xfrm>
            <a:off x="406400" y="914400"/>
            <a:ext cx="10464800" cy="1143000"/>
          </a:xfrm>
          <a:prstGeom prst="rect">
            <a:avLst/>
          </a:prstGeom>
          <a:extLst/>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Arial" charset="0"/>
                <a:ea typeface="+mj-ea"/>
                <a:cs typeface="Arial" charset="0"/>
              </a:rPr>
              <a:t>Musculoskeletal</a:t>
            </a:r>
            <a:r>
              <a:rPr kumimoji="0" lang="tr-TR" sz="3200" b="1" i="0" u="none" strike="noStrike" kern="1200" cap="none" spc="0" normalizeH="0" baseline="0" noProof="0" dirty="0" smtClean="0">
                <a:ln>
                  <a:noFill/>
                </a:ln>
                <a:solidFill>
                  <a:srgbClr val="FF0000"/>
                </a:solidFill>
                <a:effectLst/>
                <a:uLnTx/>
                <a:uFillTx/>
                <a:latin typeface="Arial" charset="0"/>
                <a:ea typeface="+mj-ea"/>
                <a:cs typeface="Arial" charset="0"/>
              </a:rPr>
              <a:t> Care</a:t>
            </a:r>
            <a:r>
              <a:rPr kumimoji="0" lang="en-US" sz="3200" b="1" i="0" u="none" strike="noStrike" kern="1200" cap="none" spc="0" normalizeH="0" baseline="0" noProof="0" dirty="0" smtClean="0">
                <a:ln>
                  <a:noFill/>
                </a:ln>
                <a:solidFill>
                  <a:srgbClr val="FF0000"/>
                </a:solidFill>
                <a:effectLst/>
                <a:uLnTx/>
                <a:uFillTx/>
                <a:latin typeface="Arial" charset="0"/>
                <a:ea typeface="+mj-ea"/>
                <a:cs typeface="Arial" charset="0"/>
              </a:rPr>
              <a:t>:</a:t>
            </a:r>
          </a:p>
        </p:txBody>
      </p:sp>
      <p:sp>
        <p:nvSpPr>
          <p:cNvPr id="7" name="6 Dikdörtgen"/>
          <p:cNvSpPr/>
          <p:nvPr/>
        </p:nvSpPr>
        <p:spPr>
          <a:xfrm>
            <a:off x="711200" y="1600201"/>
            <a:ext cx="7366000" cy="830997"/>
          </a:xfrm>
          <a:prstGeom prst="rect">
            <a:avLst/>
          </a:prstGeom>
        </p:spPr>
        <p:txBody>
          <a:bodyPr wrap="square">
            <a:spAutoFit/>
          </a:bodyPr>
          <a:lstStyle/>
          <a:p>
            <a:pPr marL="355600" lvl="0" indent="-342900">
              <a:lnSpc>
                <a:spcPct val="200000"/>
              </a:lnSpc>
              <a:buFont typeface="Wingdings" pitchFamily="2" charset="2"/>
              <a:buChar char="Ø"/>
              <a:tabLst>
                <a:tab pos="354965" algn="l"/>
                <a:tab pos="355600" algn="l"/>
              </a:tabLst>
            </a:pPr>
            <a:r>
              <a:rPr lang="tr-TR" sz="2400" b="1" spc="-5" dirty="0" smtClean="0">
                <a:solidFill>
                  <a:srgbClr val="0070C0"/>
                </a:solidFill>
                <a:latin typeface="Trebuchet MS"/>
              </a:rPr>
              <a:t>Treatment of</a:t>
            </a:r>
            <a:r>
              <a:rPr lang="tr-TR" sz="2400" b="1" spc="-65" dirty="0" smtClean="0">
                <a:solidFill>
                  <a:srgbClr val="0070C0"/>
                </a:solidFill>
                <a:latin typeface="Trebuchet MS"/>
              </a:rPr>
              <a:t> </a:t>
            </a:r>
            <a:r>
              <a:rPr lang="tr-TR" sz="2400" b="1" spc="-5" dirty="0" err="1" smtClean="0">
                <a:solidFill>
                  <a:srgbClr val="0070C0"/>
                </a:solidFill>
                <a:latin typeface="Trebuchet MS"/>
              </a:rPr>
              <a:t>Contractures</a:t>
            </a:r>
            <a:endParaRPr lang="tr-TR" sz="2400" b="1" spc="-5" dirty="0" smtClean="0">
              <a:solidFill>
                <a:srgbClr val="0070C0"/>
              </a:solidFill>
              <a:latin typeface="Trebuchet MS"/>
              <a:cs typeface="Arial"/>
            </a:endParaRP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9" name="8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6802120"/>
            <a:ext cx="12192000" cy="350096"/>
          </a:xfrm>
          <a:prstGeom prst="rect">
            <a:avLst/>
          </a:prstGeom>
        </p:spPr>
        <p:txBody>
          <a:bodyPr vert="horz" wrap="square" lIns="0" tIns="3810" rIns="0" bIns="0" rtlCol="0">
            <a:spAutoFit/>
          </a:bodyPr>
          <a:lstStyle/>
          <a:p>
            <a:pPr>
              <a:lnSpc>
                <a:spcPct val="100000"/>
              </a:lnSpc>
              <a:spcBef>
                <a:spcPts val="30"/>
              </a:spcBef>
            </a:pPr>
            <a:endParaRPr sz="1050">
              <a:latin typeface="Times New Roman"/>
              <a:cs typeface="Times New Roman"/>
            </a:endParaRPr>
          </a:p>
          <a:p>
            <a:pPr marR="84455" algn="r">
              <a:lnSpc>
                <a:spcPct val="100000"/>
              </a:lnSpc>
            </a:pPr>
            <a:r>
              <a:rPr sz="1200" dirty="0">
                <a:solidFill>
                  <a:srgbClr val="FFFFFF"/>
                </a:solidFill>
                <a:latin typeface="Calibri"/>
                <a:cs typeface="Calibri"/>
              </a:rPr>
              <a:t>16</a:t>
            </a:r>
            <a:endParaRPr sz="1200">
              <a:latin typeface="Calibri"/>
              <a:cs typeface="Calibri"/>
            </a:endParaRPr>
          </a:p>
        </p:txBody>
      </p:sp>
      <p:sp>
        <p:nvSpPr>
          <p:cNvPr id="5" name="object 5"/>
          <p:cNvSpPr txBox="1"/>
          <p:nvPr/>
        </p:nvSpPr>
        <p:spPr>
          <a:xfrm>
            <a:off x="580813" y="2286001"/>
            <a:ext cx="10493587" cy="4519186"/>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b="1" spc="-50" dirty="0" smtClean="0">
                <a:solidFill>
                  <a:srgbClr val="FF0000"/>
                </a:solidFill>
                <a:latin typeface="+mj-lt"/>
                <a:cs typeface="Arial"/>
              </a:rPr>
              <a:t>Topical</a:t>
            </a:r>
            <a:r>
              <a:rPr b="1" spc="-5" dirty="0" smtClean="0">
                <a:solidFill>
                  <a:srgbClr val="FF0000"/>
                </a:solidFill>
                <a:latin typeface="+mj-lt"/>
                <a:cs typeface="Arial"/>
              </a:rPr>
              <a:t> </a:t>
            </a:r>
            <a:r>
              <a:rPr b="1" spc="-5" dirty="0">
                <a:solidFill>
                  <a:srgbClr val="FF0000"/>
                </a:solidFill>
                <a:latin typeface="+mj-lt"/>
                <a:cs typeface="Arial"/>
              </a:rPr>
              <a:t>treatment</a:t>
            </a:r>
            <a:endParaRPr b="1" dirty="0">
              <a:solidFill>
                <a:srgbClr val="FF0000"/>
              </a:solidFill>
              <a:latin typeface="+mj-lt"/>
              <a:cs typeface="Arial"/>
            </a:endParaRPr>
          </a:p>
          <a:p>
            <a:pPr marL="756285" lvl="1" indent="-286385">
              <a:lnSpc>
                <a:spcPct val="100000"/>
              </a:lnSpc>
              <a:spcBef>
                <a:spcPts val="675"/>
              </a:spcBef>
              <a:buChar char="–"/>
              <a:tabLst>
                <a:tab pos="756920" algn="l"/>
              </a:tabLst>
            </a:pPr>
            <a:r>
              <a:rPr spc="-5" dirty="0">
                <a:latin typeface="+mj-lt"/>
                <a:cs typeface="Arial"/>
              </a:rPr>
              <a:t>Mild</a:t>
            </a:r>
            <a:r>
              <a:rPr spc="-65" dirty="0">
                <a:latin typeface="+mj-lt"/>
                <a:cs typeface="Arial"/>
              </a:rPr>
              <a:t> </a:t>
            </a:r>
            <a:r>
              <a:rPr dirty="0">
                <a:latin typeface="+mj-lt"/>
                <a:cs typeface="Arial"/>
              </a:rPr>
              <a:t>disease</a:t>
            </a:r>
          </a:p>
          <a:p>
            <a:pPr marL="1155065" lvl="2" indent="-228600">
              <a:lnSpc>
                <a:spcPct val="100000"/>
              </a:lnSpc>
              <a:spcBef>
                <a:spcPts val="590"/>
              </a:spcBef>
              <a:buChar char="•"/>
              <a:tabLst>
                <a:tab pos="1155700" algn="l"/>
              </a:tabLst>
            </a:pPr>
            <a:r>
              <a:rPr b="1" spc="-5" dirty="0">
                <a:latin typeface="+mj-lt"/>
                <a:cs typeface="Arial"/>
              </a:rPr>
              <a:t>Artificial </a:t>
            </a:r>
            <a:r>
              <a:rPr b="1" spc="-45" dirty="0">
                <a:latin typeface="+mj-lt"/>
                <a:cs typeface="Arial"/>
              </a:rPr>
              <a:t>Tears, </a:t>
            </a:r>
            <a:endParaRPr lang="tr-TR" b="1" spc="-45" dirty="0" smtClean="0">
              <a:latin typeface="+mj-lt"/>
              <a:cs typeface="Arial"/>
            </a:endParaRPr>
          </a:p>
          <a:p>
            <a:pPr marL="1155065" marR="5080" lvl="2" indent="-228600">
              <a:lnSpc>
                <a:spcPct val="100000"/>
              </a:lnSpc>
              <a:spcBef>
                <a:spcPts val="575"/>
              </a:spcBef>
              <a:buChar char="•"/>
              <a:tabLst>
                <a:tab pos="1155700" algn="l"/>
              </a:tabLst>
            </a:pPr>
            <a:r>
              <a:rPr lang="tr-TR" b="1" spc="-5" dirty="0" smtClean="0">
                <a:latin typeface="+mj-lt"/>
                <a:cs typeface="Arial"/>
              </a:rPr>
              <a:t>V</a:t>
            </a:r>
            <a:r>
              <a:rPr b="1" spc="-5" dirty="0" smtClean="0">
                <a:latin typeface="+mj-lt"/>
                <a:cs typeface="Arial"/>
              </a:rPr>
              <a:t>iscous </a:t>
            </a:r>
            <a:r>
              <a:rPr b="1" dirty="0">
                <a:latin typeface="+mj-lt"/>
                <a:cs typeface="Arial"/>
              </a:rPr>
              <a:t>tears </a:t>
            </a:r>
            <a:r>
              <a:rPr b="1" spc="-5" dirty="0">
                <a:latin typeface="+mj-lt"/>
                <a:cs typeface="Arial"/>
              </a:rPr>
              <a:t>during  the</a:t>
            </a:r>
            <a:r>
              <a:rPr b="1" spc="-85" dirty="0">
                <a:latin typeface="+mj-lt"/>
                <a:cs typeface="Arial"/>
              </a:rPr>
              <a:t> </a:t>
            </a:r>
            <a:r>
              <a:rPr b="1" spc="-5" dirty="0" smtClean="0">
                <a:latin typeface="+mj-lt"/>
                <a:cs typeface="Arial"/>
              </a:rPr>
              <a:t>day</a:t>
            </a:r>
            <a:endParaRPr lang="tr-TR" b="1" spc="-5" dirty="0" smtClean="0">
              <a:latin typeface="+mj-lt"/>
              <a:cs typeface="Arial"/>
            </a:endParaRPr>
          </a:p>
          <a:p>
            <a:pPr marL="1155065" marR="5080" lvl="2" indent="-228600">
              <a:spcBef>
                <a:spcPts val="575"/>
              </a:spcBef>
              <a:buFontTx/>
              <a:buChar char="•"/>
              <a:tabLst>
                <a:tab pos="1155700" algn="l"/>
              </a:tabLst>
            </a:pPr>
            <a:r>
              <a:rPr lang="en-US" b="1" spc="-10" dirty="0">
                <a:latin typeface="+mj-lt"/>
                <a:cs typeface="Arial"/>
              </a:rPr>
              <a:t>Viscous </a:t>
            </a:r>
            <a:r>
              <a:rPr lang="en-US" b="1" spc="-5" dirty="0">
                <a:latin typeface="+mj-lt"/>
                <a:cs typeface="Arial"/>
              </a:rPr>
              <a:t>ointment </a:t>
            </a:r>
            <a:r>
              <a:rPr lang="en-US" b="1" dirty="0">
                <a:latin typeface="+mj-lt"/>
                <a:cs typeface="Arial"/>
              </a:rPr>
              <a:t>at </a:t>
            </a:r>
            <a:r>
              <a:rPr lang="en-US" b="1" spc="-5" dirty="0">
                <a:latin typeface="+mj-lt"/>
                <a:cs typeface="Arial"/>
              </a:rPr>
              <a:t>bedtime, </a:t>
            </a:r>
            <a:endParaRPr b="1" dirty="0">
              <a:latin typeface="+mj-lt"/>
              <a:cs typeface="Arial"/>
            </a:endParaRPr>
          </a:p>
          <a:p>
            <a:pPr marL="756285" lvl="1" indent="-286385">
              <a:lnSpc>
                <a:spcPct val="100000"/>
              </a:lnSpc>
              <a:spcBef>
                <a:spcPts val="655"/>
              </a:spcBef>
              <a:buChar char="–"/>
              <a:tabLst>
                <a:tab pos="756920" algn="l"/>
              </a:tabLst>
            </a:pPr>
            <a:r>
              <a:rPr dirty="0">
                <a:latin typeface="+mj-lt"/>
                <a:cs typeface="Arial"/>
              </a:rPr>
              <a:t>Moderate/severe</a:t>
            </a:r>
          </a:p>
          <a:p>
            <a:pPr marL="1155065" lvl="2" indent="-228600">
              <a:lnSpc>
                <a:spcPct val="100000"/>
              </a:lnSpc>
              <a:spcBef>
                <a:spcPts val="590"/>
              </a:spcBef>
              <a:buChar char="•"/>
              <a:tabLst>
                <a:tab pos="1155700" algn="l"/>
              </a:tabLst>
            </a:pPr>
            <a:r>
              <a:rPr b="1" spc="-5" dirty="0">
                <a:latin typeface="+mj-lt"/>
                <a:cs typeface="Arial"/>
              </a:rPr>
              <a:t>Cyclosporine </a:t>
            </a:r>
            <a:r>
              <a:rPr b="1" dirty="0">
                <a:latin typeface="+mj-lt"/>
                <a:cs typeface="Arial"/>
              </a:rPr>
              <a:t>/ </a:t>
            </a:r>
            <a:r>
              <a:rPr b="1" spc="-5" dirty="0">
                <a:latin typeface="+mj-lt"/>
                <a:cs typeface="Arial"/>
              </a:rPr>
              <a:t>tacrolimus eye</a:t>
            </a:r>
            <a:r>
              <a:rPr b="1" spc="70" dirty="0">
                <a:latin typeface="+mj-lt"/>
                <a:cs typeface="Arial"/>
              </a:rPr>
              <a:t> </a:t>
            </a:r>
            <a:r>
              <a:rPr b="1" spc="-5" dirty="0">
                <a:latin typeface="+mj-lt"/>
                <a:cs typeface="Arial"/>
              </a:rPr>
              <a:t>drops</a:t>
            </a:r>
            <a:endParaRPr b="1" dirty="0">
              <a:latin typeface="+mj-lt"/>
              <a:cs typeface="Arial"/>
            </a:endParaRPr>
          </a:p>
          <a:p>
            <a:pPr marL="1155065" lvl="2" indent="-228600">
              <a:lnSpc>
                <a:spcPct val="100000"/>
              </a:lnSpc>
              <a:spcBef>
                <a:spcPts val="575"/>
              </a:spcBef>
              <a:buChar char="•"/>
              <a:tabLst>
                <a:tab pos="1155700" algn="l"/>
              </a:tabLst>
            </a:pPr>
            <a:r>
              <a:rPr b="1" spc="-45" dirty="0">
                <a:latin typeface="+mj-lt"/>
                <a:cs typeface="Arial"/>
              </a:rPr>
              <a:t>Topical </a:t>
            </a:r>
            <a:r>
              <a:rPr b="1" spc="-5" dirty="0">
                <a:latin typeface="+mj-lt"/>
                <a:cs typeface="Arial"/>
              </a:rPr>
              <a:t>steroid</a:t>
            </a:r>
            <a:r>
              <a:rPr b="1" spc="50" dirty="0">
                <a:latin typeface="+mj-lt"/>
                <a:cs typeface="Arial"/>
              </a:rPr>
              <a:t> </a:t>
            </a:r>
            <a:r>
              <a:rPr b="1" spc="-5" dirty="0">
                <a:latin typeface="+mj-lt"/>
                <a:cs typeface="Arial"/>
              </a:rPr>
              <a:t>drops</a:t>
            </a:r>
            <a:endParaRPr b="1" dirty="0">
              <a:latin typeface="+mj-lt"/>
              <a:cs typeface="Arial"/>
            </a:endParaRPr>
          </a:p>
          <a:p>
            <a:pPr marL="1155065" lvl="2" indent="-228600">
              <a:lnSpc>
                <a:spcPct val="100000"/>
              </a:lnSpc>
              <a:spcBef>
                <a:spcPts val="575"/>
              </a:spcBef>
              <a:buChar char="•"/>
              <a:tabLst>
                <a:tab pos="1155700" algn="l"/>
              </a:tabLst>
            </a:pPr>
            <a:r>
              <a:rPr b="1" spc="-5" dirty="0">
                <a:latin typeface="+mj-lt"/>
                <a:cs typeface="Arial"/>
              </a:rPr>
              <a:t>Autologous serum</a:t>
            </a:r>
            <a:r>
              <a:rPr b="1" spc="5" dirty="0">
                <a:latin typeface="+mj-lt"/>
                <a:cs typeface="Arial"/>
              </a:rPr>
              <a:t> </a:t>
            </a:r>
            <a:r>
              <a:rPr b="1" spc="-5" dirty="0">
                <a:latin typeface="+mj-lt"/>
                <a:cs typeface="Arial"/>
              </a:rPr>
              <a:t>drops</a:t>
            </a:r>
            <a:endParaRPr b="1" dirty="0">
              <a:latin typeface="+mj-lt"/>
              <a:cs typeface="Arial"/>
            </a:endParaRPr>
          </a:p>
          <a:p>
            <a:pPr lvl="2">
              <a:lnSpc>
                <a:spcPct val="100000"/>
              </a:lnSpc>
              <a:spcBef>
                <a:spcPts val="30"/>
              </a:spcBef>
              <a:buFont typeface="Arial"/>
              <a:buChar char="•"/>
            </a:pPr>
            <a:endParaRPr dirty="0">
              <a:latin typeface="+mj-lt"/>
              <a:cs typeface="Times New Roman"/>
            </a:endParaRPr>
          </a:p>
          <a:p>
            <a:pPr marL="355600" indent="-342900">
              <a:lnSpc>
                <a:spcPct val="200000"/>
              </a:lnSpc>
              <a:buChar char="•"/>
              <a:tabLst>
                <a:tab pos="354965" algn="l"/>
                <a:tab pos="355600" algn="l"/>
              </a:tabLst>
            </a:pPr>
            <a:r>
              <a:rPr b="1" spc="-5" dirty="0">
                <a:solidFill>
                  <a:srgbClr val="FF0000"/>
                </a:solidFill>
                <a:latin typeface="+mj-lt"/>
                <a:cs typeface="Arial"/>
              </a:rPr>
              <a:t>Systemic</a:t>
            </a:r>
            <a:r>
              <a:rPr b="1" spc="-60" dirty="0">
                <a:solidFill>
                  <a:srgbClr val="FF0000"/>
                </a:solidFill>
                <a:latin typeface="+mj-lt"/>
                <a:cs typeface="Arial"/>
              </a:rPr>
              <a:t> </a:t>
            </a:r>
            <a:r>
              <a:rPr b="1" dirty="0" err="1" smtClean="0">
                <a:solidFill>
                  <a:srgbClr val="FF0000"/>
                </a:solidFill>
                <a:latin typeface="+mj-lt"/>
                <a:cs typeface="Arial"/>
              </a:rPr>
              <a:t>doxycycline</a:t>
            </a:r>
            <a:endParaRPr lang="tr-TR" b="1" dirty="0" smtClean="0">
              <a:solidFill>
                <a:srgbClr val="FF0000"/>
              </a:solidFill>
              <a:latin typeface="+mj-lt"/>
              <a:cs typeface="Arial"/>
            </a:endParaRPr>
          </a:p>
          <a:p>
            <a:pPr marL="355600" indent="-342900">
              <a:lnSpc>
                <a:spcPct val="200000"/>
              </a:lnSpc>
              <a:buFontTx/>
              <a:buChar char="•"/>
              <a:tabLst>
                <a:tab pos="354965" algn="l"/>
                <a:tab pos="355600" algn="l"/>
              </a:tabLst>
            </a:pPr>
            <a:r>
              <a:rPr lang="tr-TR" b="1" dirty="0" err="1" smtClean="0">
                <a:solidFill>
                  <a:srgbClr val="FF0000"/>
                </a:solidFill>
                <a:latin typeface="+mj-lt"/>
                <a:cs typeface="Arial"/>
              </a:rPr>
              <a:t>Punctum</a:t>
            </a:r>
            <a:r>
              <a:rPr lang="tr-TR" b="1" spc="-110" dirty="0" smtClean="0">
                <a:solidFill>
                  <a:srgbClr val="FF0000"/>
                </a:solidFill>
                <a:latin typeface="+mj-lt"/>
                <a:cs typeface="Arial"/>
              </a:rPr>
              <a:t> </a:t>
            </a:r>
            <a:r>
              <a:rPr lang="tr-TR" b="1" dirty="0" err="1" smtClean="0">
                <a:solidFill>
                  <a:srgbClr val="FF0000"/>
                </a:solidFill>
                <a:latin typeface="+mj-lt"/>
                <a:cs typeface="Arial"/>
              </a:rPr>
              <a:t>plugs</a:t>
            </a:r>
            <a:endParaRPr lang="tr-TR" b="1" dirty="0" smtClean="0">
              <a:solidFill>
                <a:srgbClr val="FF0000"/>
              </a:solidFill>
              <a:latin typeface="+mj-lt"/>
              <a:cs typeface="Arial"/>
            </a:endParaRPr>
          </a:p>
        </p:txBody>
      </p:sp>
      <p:sp>
        <p:nvSpPr>
          <p:cNvPr id="7" name="object 7"/>
          <p:cNvSpPr/>
          <p:nvPr/>
        </p:nvSpPr>
        <p:spPr>
          <a:xfrm>
            <a:off x="7823200" y="2571116"/>
            <a:ext cx="3556000" cy="1391285"/>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sldNum" sz="quarter" idx="4294967295"/>
          </p:nvPr>
        </p:nvSpPr>
        <p:spPr>
          <a:xfrm>
            <a:off x="11531091" y="6934241"/>
            <a:ext cx="295487" cy="166712"/>
          </a:xfrm>
          <a:prstGeom prst="rect">
            <a:avLst/>
          </a:prstGeom>
        </p:spPr>
        <p:txBody>
          <a:bodyPr vert="horz" wrap="square" lIns="0" tIns="0" rIns="0" bIns="0" rtlCol="0">
            <a:spAutoFit/>
          </a:bodyPr>
          <a:lstStyle/>
          <a:p>
            <a:pPr marL="25400">
              <a:lnSpc>
                <a:spcPts val="1310"/>
              </a:lnSpc>
            </a:pPr>
            <a:fld id="{81D60167-4931-47E6-BA6A-407CBD079E47}" type="slidenum">
              <a:rPr spc="-5" dirty="0"/>
              <a:pPr marL="25400">
                <a:lnSpc>
                  <a:spcPts val="1310"/>
                </a:lnSpc>
              </a:pPr>
              <a:t>149</a:t>
            </a:fld>
            <a:endParaRPr spc="-5" dirty="0"/>
          </a:p>
        </p:txBody>
      </p:sp>
      <p:sp>
        <p:nvSpPr>
          <p:cNvPr id="10" name="9 Dikdörtgen"/>
          <p:cNvSpPr/>
          <p:nvPr/>
        </p:nvSpPr>
        <p:spPr>
          <a:xfrm>
            <a:off x="609600" y="990601"/>
            <a:ext cx="5284588" cy="461665"/>
          </a:xfrm>
          <a:prstGeom prst="rect">
            <a:avLst/>
          </a:prstGeom>
        </p:spPr>
        <p:txBody>
          <a:bodyPr wrap="none">
            <a:spAutoFit/>
          </a:bodyPr>
          <a:lstStyle/>
          <a:p>
            <a:r>
              <a:rPr lang="en-US" sz="2400" b="1" spc="-10" dirty="0" smtClean="0">
                <a:solidFill>
                  <a:srgbClr val="FF0000"/>
                </a:solidFill>
                <a:latin typeface="+mj-lt"/>
              </a:rPr>
              <a:t>Treatment </a:t>
            </a:r>
            <a:r>
              <a:rPr lang="en-US" sz="2400" b="1" spc="-5" dirty="0" smtClean="0">
                <a:solidFill>
                  <a:srgbClr val="FF0000"/>
                </a:solidFill>
                <a:latin typeface="+mj-lt"/>
              </a:rPr>
              <a:t>options </a:t>
            </a:r>
            <a:r>
              <a:rPr lang="tr-TR" sz="2400" b="1" spc="-5" dirty="0" smtClean="0">
                <a:solidFill>
                  <a:srgbClr val="FF0000"/>
                </a:solidFill>
                <a:latin typeface="+mj-lt"/>
              </a:rPr>
              <a:t>of </a:t>
            </a:r>
            <a:r>
              <a:rPr lang="en-US" sz="2400" b="1" spc="-5" dirty="0" smtClean="0">
                <a:solidFill>
                  <a:srgbClr val="FF0000"/>
                </a:solidFill>
                <a:latin typeface="+mj-lt"/>
              </a:rPr>
              <a:t>ocular </a:t>
            </a:r>
            <a:r>
              <a:rPr lang="tr-TR" sz="2400" b="1" spc="-5" dirty="0" smtClean="0">
                <a:solidFill>
                  <a:srgbClr val="FF0000"/>
                </a:solidFill>
                <a:latin typeface="+mj-lt"/>
              </a:rPr>
              <a:t>GVHD / </a:t>
            </a:r>
            <a:r>
              <a:rPr lang="tr-TR" sz="2400" b="1" spc="-5" dirty="0" smtClean="0">
                <a:solidFill>
                  <a:srgbClr val="0070C0"/>
                </a:solidFill>
                <a:latin typeface="+mj-lt"/>
              </a:rPr>
              <a:t>KCS</a:t>
            </a:r>
          </a:p>
        </p:txBody>
      </p:sp>
      <p:cxnSp>
        <p:nvCxnSpPr>
          <p:cNvPr id="11" name="10 Dirsek Bağlayıcısı"/>
          <p:cNvCxnSpPr/>
          <p:nvPr/>
        </p:nvCxnSpPr>
        <p:spPr>
          <a:xfrm rot="16200000" flipH="1">
            <a:off x="-330200" y="1549400"/>
            <a:ext cx="1371600" cy="101600"/>
          </a:xfrm>
          <a:prstGeom prst="bentConnector3">
            <a:avLst>
              <a:gd name="adj1" fmla="val 50000"/>
            </a:avLst>
          </a:prstGeom>
          <a:ln w="381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object 8"/>
          <p:cNvSpPr/>
          <p:nvPr/>
        </p:nvSpPr>
        <p:spPr>
          <a:xfrm>
            <a:off x="7721600" y="4419600"/>
            <a:ext cx="3860800" cy="1981200"/>
          </a:xfrm>
          <a:prstGeom prst="rect">
            <a:avLst/>
          </a:prstGeom>
          <a:blipFill>
            <a:blip r:embed="rId3" cstate="print"/>
            <a:stretch>
              <a:fillRect/>
            </a:stretch>
          </a:blipFill>
        </p:spPr>
        <p:txBody>
          <a:bodyPr wrap="square" lIns="0" tIns="0" rIns="0" bIns="0" rtlCol="0"/>
          <a:lstStyle/>
          <a:p>
            <a:endParaRPr/>
          </a:p>
        </p:txBody>
      </p:sp>
      <p:sp>
        <p:nvSpPr>
          <p:cNvPr id="14" name="object 7"/>
          <p:cNvSpPr/>
          <p:nvPr/>
        </p:nvSpPr>
        <p:spPr>
          <a:xfrm rot="19273012">
            <a:off x="9578787" y="4752022"/>
            <a:ext cx="973667" cy="568324"/>
          </a:xfrm>
          <a:prstGeom prst="rect">
            <a:avLst/>
          </a:prstGeom>
          <a:blipFill>
            <a:blip r:embed="rId4" cstate="print"/>
            <a:stretch>
              <a:fillRect/>
            </a:stretch>
          </a:blipFill>
        </p:spPr>
        <p:txBody>
          <a:bodyPr wrap="square" lIns="0" tIns="0" rIns="0" bIns="0" rtlCol="0"/>
          <a:lstStyle/>
          <a:p>
            <a:endParaRPr/>
          </a:p>
        </p:txBody>
      </p:sp>
      <p:sp>
        <p:nvSpPr>
          <p:cNvPr id="3" name="Rectangle 2"/>
          <p:cNvSpPr/>
          <p:nvPr/>
        </p:nvSpPr>
        <p:spPr>
          <a:xfrm>
            <a:off x="1016000" y="1676400"/>
            <a:ext cx="7721600" cy="369332"/>
          </a:xfrm>
          <a:prstGeom prst="rect">
            <a:avLst/>
          </a:prstGeom>
        </p:spPr>
        <p:txBody>
          <a:bodyPr wrap="square">
            <a:spAutoFit/>
          </a:bodyPr>
          <a:lstStyle/>
          <a:p>
            <a:pPr marL="12700" lvl="2">
              <a:tabLst>
                <a:tab pos="354965" algn="l"/>
                <a:tab pos="355600" algn="l"/>
              </a:tabLst>
            </a:pPr>
            <a:r>
              <a:rPr lang="en-US" spc="-5" dirty="0">
                <a:solidFill>
                  <a:srgbClr val="000090"/>
                </a:solidFill>
                <a:cs typeface="Arial"/>
              </a:rPr>
              <a:t>Lid care/warm compress/humidified</a:t>
            </a:r>
            <a:r>
              <a:rPr lang="en-US" spc="120" dirty="0">
                <a:solidFill>
                  <a:srgbClr val="000090"/>
                </a:solidFill>
                <a:cs typeface="Arial"/>
              </a:rPr>
              <a:t> </a:t>
            </a:r>
            <a:r>
              <a:rPr lang="en-US" spc="-5" dirty="0">
                <a:solidFill>
                  <a:srgbClr val="000090"/>
                </a:solidFill>
                <a:cs typeface="Arial"/>
              </a:rPr>
              <a:t>environment</a:t>
            </a:r>
            <a:endParaRPr lang="tr-TR" spc="-50" dirty="0">
              <a:solidFill>
                <a:srgbClr val="000090"/>
              </a:solidFill>
              <a:cs typeface="Arial"/>
            </a:endParaRPr>
          </a:p>
        </p:txBody>
      </p:sp>
      <p:sp>
        <p:nvSpPr>
          <p:cNvPr id="12"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5" name="1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69"/>
          <p:cNvSpPr txBox="1">
            <a:spLocks noGrp="1"/>
          </p:cNvSpPr>
          <p:nvPr>
            <p:ph type="title"/>
          </p:nvPr>
        </p:nvSpPr>
        <p:spPr>
          <a:xfrm>
            <a:off x="508000" y="609601"/>
            <a:ext cx="10972800" cy="978293"/>
          </a:xfrm>
          <a:prstGeom prst="rect">
            <a:avLst/>
          </a:prstGeom>
        </p:spPr>
        <p:txBody>
          <a:bodyPr vert="horz" wrap="square" lIns="0" tIns="359232" rIns="0" bIns="0" rtlCol="0">
            <a:spAutoFit/>
          </a:bodyPr>
          <a:lstStyle/>
          <a:p>
            <a:pPr marL="261620">
              <a:lnSpc>
                <a:spcPct val="100000"/>
              </a:lnSpc>
            </a:pPr>
            <a:r>
              <a:rPr b="1" spc="-15" dirty="0">
                <a:solidFill>
                  <a:srgbClr val="FF0000"/>
                </a:solidFill>
              </a:rPr>
              <a:t>Eye</a:t>
            </a:r>
            <a:r>
              <a:rPr b="1" spc="-75" dirty="0">
                <a:solidFill>
                  <a:srgbClr val="FF0000"/>
                </a:solidFill>
              </a:rPr>
              <a:t> </a:t>
            </a:r>
            <a:r>
              <a:rPr b="1" spc="-5" dirty="0">
                <a:solidFill>
                  <a:srgbClr val="FF0000"/>
                </a:solidFill>
              </a:rPr>
              <a:t>Care</a:t>
            </a:r>
          </a:p>
        </p:txBody>
      </p:sp>
      <p:sp>
        <p:nvSpPr>
          <p:cNvPr id="70" name="object 70"/>
          <p:cNvSpPr txBox="1"/>
          <p:nvPr/>
        </p:nvSpPr>
        <p:spPr>
          <a:xfrm>
            <a:off x="711200" y="1828800"/>
            <a:ext cx="11277600" cy="3308598"/>
          </a:xfrm>
          <a:prstGeom prst="rect">
            <a:avLst/>
          </a:prstGeom>
        </p:spPr>
        <p:txBody>
          <a:bodyPr vert="horz" wrap="square" lIns="0" tIns="0" rIns="0" bIns="0" rtlCol="0">
            <a:spAutoFit/>
          </a:bodyPr>
          <a:lstStyle/>
          <a:p>
            <a:pPr marL="355600" indent="-342900">
              <a:lnSpc>
                <a:spcPct val="200000"/>
              </a:lnSpc>
              <a:buChar char="•"/>
              <a:tabLst>
                <a:tab pos="354965" algn="l"/>
                <a:tab pos="355600" algn="l"/>
              </a:tabLst>
            </a:pPr>
            <a:r>
              <a:rPr sz="2000" spc="-5" dirty="0">
                <a:latin typeface="+mj-lt"/>
                <a:cs typeface="Arial"/>
              </a:rPr>
              <a:t>Preservative-free artificial</a:t>
            </a:r>
            <a:r>
              <a:rPr sz="2000" dirty="0">
                <a:latin typeface="+mj-lt"/>
                <a:cs typeface="Arial"/>
              </a:rPr>
              <a:t> </a:t>
            </a:r>
            <a:r>
              <a:rPr sz="2000" spc="-5" dirty="0">
                <a:latin typeface="+mj-lt"/>
                <a:cs typeface="Arial"/>
              </a:rPr>
              <a:t>tears</a:t>
            </a:r>
            <a:endParaRPr sz="2000" dirty="0">
              <a:latin typeface="+mj-lt"/>
              <a:cs typeface="Arial"/>
            </a:endParaRPr>
          </a:p>
          <a:p>
            <a:pPr marL="355600" marR="5080" indent="-342900">
              <a:lnSpc>
                <a:spcPct val="200000"/>
              </a:lnSpc>
              <a:spcBef>
                <a:spcPts val="575"/>
              </a:spcBef>
              <a:buChar char="•"/>
              <a:tabLst>
                <a:tab pos="354965" algn="l"/>
                <a:tab pos="355600" algn="l"/>
              </a:tabLst>
            </a:pPr>
            <a:r>
              <a:rPr sz="2000" spc="-5" dirty="0">
                <a:latin typeface="+mj-lt"/>
                <a:cs typeface="Arial"/>
              </a:rPr>
              <a:t>Gas permeable scleral lenses, tear duct plugs, duct  closure (via</a:t>
            </a:r>
            <a:r>
              <a:rPr sz="2000" spc="-50" dirty="0">
                <a:latin typeface="+mj-lt"/>
                <a:cs typeface="Arial"/>
              </a:rPr>
              <a:t> </a:t>
            </a:r>
            <a:r>
              <a:rPr sz="2000" spc="-5" dirty="0">
                <a:latin typeface="+mj-lt"/>
                <a:cs typeface="Arial"/>
              </a:rPr>
              <a:t>laser)</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Topical steroids,</a:t>
            </a:r>
            <a:r>
              <a:rPr sz="2000" spc="-25" dirty="0">
                <a:latin typeface="+mj-lt"/>
                <a:cs typeface="Arial"/>
              </a:rPr>
              <a:t> </a:t>
            </a:r>
            <a:r>
              <a:rPr sz="2000" spc="-5" dirty="0">
                <a:latin typeface="+mj-lt"/>
                <a:cs typeface="Arial"/>
              </a:rPr>
              <a:t>tacrolimus</a:t>
            </a:r>
            <a:endParaRPr sz="2000" dirty="0">
              <a:latin typeface="+mj-lt"/>
              <a:cs typeface="Arial"/>
            </a:endParaRPr>
          </a:p>
          <a:p>
            <a:pPr marL="355600" indent="-342900">
              <a:lnSpc>
                <a:spcPct val="200000"/>
              </a:lnSpc>
              <a:spcBef>
                <a:spcPts val="575"/>
              </a:spcBef>
              <a:buChar char="•"/>
              <a:tabLst>
                <a:tab pos="354965" algn="l"/>
                <a:tab pos="355600" algn="l"/>
              </a:tabLst>
            </a:pPr>
            <a:r>
              <a:rPr sz="2000" spc="-5" dirty="0">
                <a:latin typeface="+mj-lt"/>
                <a:cs typeface="Arial"/>
              </a:rPr>
              <a:t>Sunglasses can be</a:t>
            </a:r>
            <a:r>
              <a:rPr sz="2000" spc="-40" dirty="0">
                <a:latin typeface="+mj-lt"/>
                <a:cs typeface="Arial"/>
              </a:rPr>
              <a:t> </a:t>
            </a:r>
            <a:r>
              <a:rPr sz="2000" spc="-5" dirty="0" smtClean="0">
                <a:latin typeface="+mj-lt"/>
                <a:cs typeface="Arial"/>
              </a:rPr>
              <a:t>helpful</a:t>
            </a:r>
            <a:endParaRPr sz="2000" dirty="0">
              <a:latin typeface="+mj-lt"/>
              <a:cs typeface="Times New Roman"/>
            </a:endParaRPr>
          </a:p>
          <a:p>
            <a:pPr marL="355600" indent="-342900">
              <a:lnSpc>
                <a:spcPct val="200000"/>
              </a:lnSpc>
              <a:buChar char="•"/>
              <a:tabLst>
                <a:tab pos="354965" algn="l"/>
                <a:tab pos="355600" algn="l"/>
              </a:tabLst>
            </a:pPr>
            <a:r>
              <a:rPr sz="2000" spc="-5" dirty="0">
                <a:latin typeface="+mj-lt"/>
                <a:cs typeface="Arial"/>
              </a:rPr>
              <a:t>Early consultation with an</a:t>
            </a:r>
            <a:r>
              <a:rPr sz="2000" spc="10" dirty="0">
                <a:latin typeface="+mj-lt"/>
                <a:cs typeface="Arial"/>
              </a:rPr>
              <a:t> </a:t>
            </a:r>
            <a:r>
              <a:rPr sz="2000" spc="-5" dirty="0">
                <a:latin typeface="+mj-lt"/>
                <a:cs typeface="Arial"/>
              </a:rPr>
              <a:t>ophthalmologist</a:t>
            </a:r>
            <a:endParaRPr sz="2000" dirty="0">
              <a:latin typeface="+mj-lt"/>
              <a:cs typeface="Arial"/>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object 64"/>
          <p:cNvSpPr txBox="1"/>
          <p:nvPr/>
        </p:nvSpPr>
        <p:spPr>
          <a:xfrm>
            <a:off x="406400" y="2362200"/>
            <a:ext cx="11480800" cy="3077766"/>
          </a:xfrm>
          <a:prstGeom prst="rect">
            <a:avLst/>
          </a:prstGeom>
        </p:spPr>
        <p:txBody>
          <a:bodyPr vert="horz" wrap="square" lIns="0" tIns="0" rIns="0" bIns="0" rtlCol="0">
            <a:spAutoFit/>
          </a:bodyPr>
          <a:lstStyle/>
          <a:p>
            <a:pPr marL="756285" lvl="1" indent="-286385">
              <a:lnSpc>
                <a:spcPct val="200000"/>
              </a:lnSpc>
              <a:spcBef>
                <a:spcPts val="994"/>
              </a:spcBef>
              <a:buChar char="•"/>
              <a:tabLst>
                <a:tab pos="756285" algn="l"/>
                <a:tab pos="756920" algn="l"/>
              </a:tabLst>
            </a:pPr>
            <a:r>
              <a:rPr sz="2000" spc="-5" dirty="0" smtClean="0">
                <a:latin typeface="+mj-lt"/>
                <a:cs typeface="Arial"/>
              </a:rPr>
              <a:t>Artificial</a:t>
            </a:r>
            <a:r>
              <a:rPr sz="2000" spc="-75" dirty="0" smtClean="0">
                <a:latin typeface="+mj-lt"/>
                <a:cs typeface="Arial"/>
              </a:rPr>
              <a:t> </a:t>
            </a:r>
            <a:r>
              <a:rPr sz="2000" spc="-5" dirty="0">
                <a:latin typeface="+mj-lt"/>
                <a:cs typeface="Arial"/>
              </a:rPr>
              <a:t>tears</a:t>
            </a:r>
            <a:endParaRPr sz="2000" dirty="0">
              <a:latin typeface="+mj-lt"/>
              <a:cs typeface="Arial"/>
            </a:endParaRPr>
          </a:p>
          <a:p>
            <a:pPr marL="756285" lvl="1" indent="-286385">
              <a:lnSpc>
                <a:spcPct val="200000"/>
              </a:lnSpc>
              <a:buChar char="•"/>
              <a:tabLst>
                <a:tab pos="756285" algn="l"/>
                <a:tab pos="756920" algn="l"/>
              </a:tabLst>
            </a:pPr>
            <a:r>
              <a:rPr sz="2000" spc="-10" dirty="0">
                <a:latin typeface="+mj-lt"/>
                <a:cs typeface="Arial"/>
              </a:rPr>
              <a:t>Lubrication</a:t>
            </a:r>
            <a:endParaRPr sz="2000" dirty="0">
              <a:latin typeface="+mj-lt"/>
              <a:cs typeface="Arial"/>
            </a:endParaRPr>
          </a:p>
          <a:p>
            <a:pPr marL="756285" lvl="1" indent="-286385">
              <a:lnSpc>
                <a:spcPct val="200000"/>
              </a:lnSpc>
              <a:buChar char="•"/>
              <a:tabLst>
                <a:tab pos="756285" algn="l"/>
                <a:tab pos="756920" algn="l"/>
              </a:tabLst>
            </a:pPr>
            <a:r>
              <a:rPr sz="2000" spc="-5" dirty="0">
                <a:latin typeface="+mj-lt"/>
                <a:cs typeface="Arial"/>
              </a:rPr>
              <a:t>Topical anti-inflammatory (steroid/cyclosporine </a:t>
            </a:r>
            <a:r>
              <a:rPr sz="2000" spc="-10" dirty="0">
                <a:latin typeface="+mj-lt"/>
                <a:cs typeface="Arial"/>
              </a:rPr>
              <a:t>emulsion)</a:t>
            </a:r>
            <a:r>
              <a:rPr sz="2000" spc="90" dirty="0">
                <a:latin typeface="+mj-lt"/>
                <a:cs typeface="Arial"/>
              </a:rPr>
              <a:t> </a:t>
            </a:r>
            <a:r>
              <a:rPr sz="2000" spc="-10" dirty="0">
                <a:latin typeface="+mj-lt"/>
                <a:cs typeface="Arial"/>
              </a:rPr>
              <a:t>treatment</a:t>
            </a:r>
            <a:endParaRPr sz="2000" dirty="0">
              <a:latin typeface="+mj-lt"/>
              <a:cs typeface="Arial"/>
            </a:endParaRPr>
          </a:p>
          <a:p>
            <a:pPr marL="755650" lvl="1" indent="-286385">
              <a:lnSpc>
                <a:spcPct val="200000"/>
              </a:lnSpc>
              <a:buChar char="•"/>
              <a:tabLst>
                <a:tab pos="755650" algn="l"/>
                <a:tab pos="756285" algn="l"/>
              </a:tabLst>
            </a:pPr>
            <a:r>
              <a:rPr sz="2000" spc="-5" dirty="0">
                <a:latin typeface="+mj-lt"/>
                <a:cs typeface="Arial"/>
              </a:rPr>
              <a:t>Referral </a:t>
            </a:r>
            <a:r>
              <a:rPr sz="2000" dirty="0">
                <a:latin typeface="+mj-lt"/>
                <a:cs typeface="Arial"/>
              </a:rPr>
              <a:t>to </a:t>
            </a:r>
            <a:r>
              <a:rPr sz="2000" spc="-5" dirty="0">
                <a:latin typeface="+mj-lt"/>
                <a:cs typeface="Arial"/>
              </a:rPr>
              <a:t>specialist for </a:t>
            </a:r>
            <a:r>
              <a:rPr sz="2000" spc="-10" dirty="0">
                <a:latin typeface="+mj-lt"/>
                <a:cs typeface="Arial"/>
              </a:rPr>
              <a:t>change </a:t>
            </a:r>
            <a:r>
              <a:rPr sz="2000" spc="-5" dirty="0">
                <a:latin typeface="+mj-lt"/>
                <a:cs typeface="Arial"/>
              </a:rPr>
              <a:t>in</a:t>
            </a:r>
            <a:r>
              <a:rPr sz="2000" spc="5" dirty="0">
                <a:latin typeface="+mj-lt"/>
                <a:cs typeface="Arial"/>
              </a:rPr>
              <a:t> </a:t>
            </a:r>
            <a:r>
              <a:rPr sz="2000" spc="-10" dirty="0">
                <a:latin typeface="+mj-lt"/>
                <a:cs typeface="Arial"/>
              </a:rPr>
              <a:t>vision</a:t>
            </a:r>
            <a:endParaRPr sz="2000" dirty="0">
              <a:latin typeface="+mj-lt"/>
              <a:cs typeface="Arial"/>
            </a:endParaRPr>
          </a:p>
          <a:p>
            <a:pPr marL="755650" lvl="1" indent="-286385">
              <a:lnSpc>
                <a:spcPct val="200000"/>
              </a:lnSpc>
              <a:buChar char="•"/>
              <a:tabLst>
                <a:tab pos="755650" algn="l"/>
                <a:tab pos="756285" algn="l"/>
              </a:tabLst>
            </a:pPr>
            <a:r>
              <a:rPr sz="2000" spc="-5" dirty="0">
                <a:latin typeface="+mj-lt"/>
                <a:cs typeface="Arial"/>
              </a:rPr>
              <a:t>Occlusive </a:t>
            </a:r>
            <a:r>
              <a:rPr sz="2000" spc="-15" dirty="0">
                <a:latin typeface="+mj-lt"/>
                <a:cs typeface="Arial"/>
              </a:rPr>
              <a:t>eyewear </a:t>
            </a:r>
            <a:r>
              <a:rPr sz="2000" dirty="0">
                <a:latin typeface="+mj-lt"/>
                <a:cs typeface="Arial"/>
              </a:rPr>
              <a:t>to </a:t>
            </a:r>
            <a:r>
              <a:rPr sz="2000" spc="-10" dirty="0">
                <a:latin typeface="+mj-lt"/>
                <a:cs typeface="Arial"/>
              </a:rPr>
              <a:t>prevent</a:t>
            </a:r>
            <a:r>
              <a:rPr sz="2000" spc="75" dirty="0">
                <a:latin typeface="+mj-lt"/>
                <a:cs typeface="Arial"/>
              </a:rPr>
              <a:t> </a:t>
            </a:r>
            <a:r>
              <a:rPr sz="2000" spc="-10" dirty="0" smtClean="0">
                <a:latin typeface="+mj-lt"/>
                <a:cs typeface="Arial"/>
              </a:rPr>
              <a:t>evaporation</a:t>
            </a:r>
            <a:endParaRPr sz="2000" dirty="0">
              <a:latin typeface="+mj-lt"/>
              <a:cs typeface="Arial"/>
            </a:endParaRPr>
          </a:p>
        </p:txBody>
      </p:sp>
      <p:sp>
        <p:nvSpPr>
          <p:cNvPr id="5" name="object 69"/>
          <p:cNvSpPr txBox="1">
            <a:spLocks noGrp="1"/>
          </p:cNvSpPr>
          <p:nvPr>
            <p:ph type="title"/>
          </p:nvPr>
        </p:nvSpPr>
        <p:spPr>
          <a:xfrm>
            <a:off x="1219200" y="990601"/>
            <a:ext cx="10972800" cy="978293"/>
          </a:xfrm>
          <a:prstGeom prst="rect">
            <a:avLst/>
          </a:prstGeom>
        </p:spPr>
        <p:txBody>
          <a:bodyPr vert="horz" wrap="square" lIns="0" tIns="359232" rIns="0" bIns="0" rtlCol="0">
            <a:spAutoFit/>
          </a:bodyPr>
          <a:lstStyle/>
          <a:p>
            <a:pPr marL="261620">
              <a:lnSpc>
                <a:spcPct val="100000"/>
              </a:lnSpc>
            </a:pPr>
            <a:r>
              <a:rPr b="1" spc="-15" dirty="0">
                <a:solidFill>
                  <a:srgbClr val="FF0000"/>
                </a:solidFill>
              </a:rPr>
              <a:t>Eye</a:t>
            </a:r>
            <a:r>
              <a:rPr b="1" spc="-75" dirty="0">
                <a:solidFill>
                  <a:srgbClr val="FF0000"/>
                </a:solidFill>
              </a:rPr>
              <a:t> </a:t>
            </a:r>
            <a:r>
              <a:rPr b="1" spc="-5" dirty="0">
                <a:solidFill>
                  <a:srgbClr val="FF0000"/>
                </a:solidFill>
              </a:rPr>
              <a:t>Care</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a:spLocks noGrp="1" noChangeArrowheads="1"/>
          </p:cNvSpPr>
          <p:nvPr>
            <p:ph type="title"/>
          </p:nvPr>
        </p:nvSpPr>
        <p:spPr>
          <a:xfrm>
            <a:off x="609600" y="838200"/>
            <a:ext cx="10972800" cy="1066800"/>
          </a:xfrm>
          <a:extLst/>
        </p:spPr>
        <p:txBody>
          <a:bodyPr>
            <a:normAutofit/>
          </a:bodyPr>
          <a:lstStyle/>
          <a:p>
            <a:pPr eaLnBrk="1" hangingPunct="1">
              <a:defRPr/>
            </a:pPr>
            <a:r>
              <a:rPr lang="en-US" dirty="0" smtClean="0">
                <a:solidFill>
                  <a:srgbClr val="FF0000"/>
                </a:solidFill>
                <a:cs typeface="Arial" charset="0"/>
              </a:rPr>
              <a:t>Hepatic cGVHD</a:t>
            </a:r>
            <a:r>
              <a:rPr lang="tr-TR" dirty="0" smtClean="0">
                <a:solidFill>
                  <a:srgbClr val="FF0000"/>
                </a:solidFill>
                <a:cs typeface="Arial" charset="0"/>
              </a:rPr>
              <a:t> </a:t>
            </a:r>
            <a:r>
              <a:rPr lang="en-US" dirty="0" smtClean="0">
                <a:solidFill>
                  <a:srgbClr val="FF0000"/>
                </a:solidFill>
                <a:cs typeface="Arial" charset="0"/>
              </a:rPr>
              <a:t>Nursing</a:t>
            </a:r>
          </a:p>
        </p:txBody>
      </p:sp>
      <p:sp>
        <p:nvSpPr>
          <p:cNvPr id="48131" name="Rectangle 7"/>
          <p:cNvSpPr>
            <a:spLocks noGrp="1" noChangeArrowheads="1"/>
          </p:cNvSpPr>
          <p:nvPr>
            <p:ph idx="4294967295"/>
          </p:nvPr>
        </p:nvSpPr>
        <p:spPr>
          <a:xfrm>
            <a:off x="304800" y="2057400"/>
            <a:ext cx="6299200" cy="4325112"/>
          </a:xfrm>
          <a:prstGeom prst="rect">
            <a:avLst/>
          </a:prstGeom>
        </p:spPr>
        <p:txBody>
          <a:bodyPr>
            <a:normAutofit/>
          </a:bodyPr>
          <a:lstStyle/>
          <a:p>
            <a:pPr eaLnBrk="1" hangingPunct="1">
              <a:lnSpc>
                <a:spcPct val="150000"/>
              </a:lnSpc>
            </a:pPr>
            <a:r>
              <a:rPr lang="en-US" sz="2000" dirty="0" smtClean="0">
                <a:latin typeface="+mj-lt"/>
                <a:cs typeface="Arial" charset="0"/>
              </a:rPr>
              <a:t>Assess</a:t>
            </a:r>
          </a:p>
          <a:p>
            <a:pPr lvl="1" eaLnBrk="1" hangingPunct="1">
              <a:lnSpc>
                <a:spcPct val="150000"/>
              </a:lnSpc>
            </a:pPr>
            <a:r>
              <a:rPr lang="en-US" sz="2000" dirty="0" smtClean="0">
                <a:latin typeface="+mj-lt"/>
                <a:cs typeface="Arial" charset="0"/>
              </a:rPr>
              <a:t>Jaundice</a:t>
            </a:r>
          </a:p>
          <a:p>
            <a:pPr lvl="1" eaLnBrk="1" hangingPunct="1">
              <a:lnSpc>
                <a:spcPct val="150000"/>
              </a:lnSpc>
            </a:pPr>
            <a:r>
              <a:rPr lang="en-US" sz="2000" dirty="0" smtClean="0">
                <a:latin typeface="+mj-lt"/>
                <a:cs typeface="Arial" charset="0"/>
              </a:rPr>
              <a:t>Hepatic size</a:t>
            </a:r>
          </a:p>
          <a:p>
            <a:pPr lvl="1" eaLnBrk="1" hangingPunct="1">
              <a:lnSpc>
                <a:spcPct val="150000"/>
              </a:lnSpc>
            </a:pPr>
            <a:r>
              <a:rPr lang="en-US" sz="2000" dirty="0" smtClean="0">
                <a:latin typeface="+mj-lt"/>
                <a:cs typeface="Arial" charset="0"/>
              </a:rPr>
              <a:t>Right upper quadrant pain</a:t>
            </a:r>
          </a:p>
          <a:p>
            <a:pPr lvl="1" eaLnBrk="1" hangingPunct="1">
              <a:lnSpc>
                <a:spcPct val="150000"/>
              </a:lnSpc>
            </a:pPr>
            <a:r>
              <a:rPr lang="en-US" sz="2000" dirty="0" smtClean="0">
                <a:latin typeface="+mj-lt"/>
                <a:cs typeface="Arial" charset="0"/>
              </a:rPr>
              <a:t>Skin irritation associated with hyperbilirubinemia</a:t>
            </a:r>
          </a:p>
        </p:txBody>
      </p:sp>
      <p:sp>
        <p:nvSpPr>
          <p:cNvPr id="4" name="Rectangle 7"/>
          <p:cNvSpPr txBox="1">
            <a:spLocks noChangeArrowheads="1"/>
          </p:cNvSpPr>
          <p:nvPr/>
        </p:nvSpPr>
        <p:spPr>
          <a:xfrm>
            <a:off x="6197600" y="2514600"/>
            <a:ext cx="5588000" cy="3962400"/>
          </a:xfrm>
          <a:prstGeom prst="rect">
            <a:avLst/>
          </a:prstGeom>
        </p:spPr>
        <p:txBody>
          <a:bodyPr vert="horz">
            <a:normAutofit/>
          </a:bodyPr>
          <a:lstStyle/>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2000" b="0" i="0" u="none" strike="noStrike" kern="1200" cap="none" spc="0" normalizeH="0" baseline="0" noProof="0" smtClean="0">
                <a:ln>
                  <a:noFill/>
                </a:ln>
                <a:solidFill>
                  <a:schemeClr val="tx1"/>
                </a:solidFill>
                <a:effectLst/>
                <a:uLnTx/>
                <a:uFillTx/>
                <a:latin typeface="+mj-lt"/>
                <a:ea typeface="+mn-ea"/>
                <a:cs typeface="Arial" charset="0"/>
              </a:rPr>
              <a:t>Administer immunosuppressants.</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2000" b="0" i="0" u="none" strike="noStrike" kern="1200" cap="none" spc="0" normalizeH="0" baseline="0" noProof="0" smtClean="0">
                <a:ln>
                  <a:noFill/>
                </a:ln>
                <a:solidFill>
                  <a:schemeClr val="tx1"/>
                </a:solidFill>
                <a:effectLst/>
                <a:uLnTx/>
                <a:uFillTx/>
                <a:latin typeface="+mj-lt"/>
                <a:ea typeface="+mn-ea"/>
                <a:cs typeface="Arial" charset="0"/>
              </a:rPr>
              <a:t>Avoid hepatotoxic agents.</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2000" b="0" i="0" u="none" strike="noStrike" kern="1200" cap="none" spc="0" normalizeH="0" baseline="0" noProof="0" smtClean="0">
                <a:ln>
                  <a:noFill/>
                </a:ln>
                <a:solidFill>
                  <a:schemeClr val="tx1"/>
                </a:solidFill>
                <a:effectLst/>
                <a:uLnTx/>
                <a:uFillTx/>
                <a:latin typeface="+mj-lt"/>
                <a:ea typeface="+mn-ea"/>
                <a:cs typeface="Arial" charset="0"/>
              </a:rPr>
              <a:t>Send necessary laboratory tests.</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2000" b="0" i="0" u="none" strike="noStrike" kern="1200" cap="none" spc="0" normalizeH="0" baseline="0" noProof="0" smtClean="0">
                <a:ln>
                  <a:noFill/>
                </a:ln>
                <a:solidFill>
                  <a:schemeClr val="tx1"/>
                </a:solidFill>
                <a:effectLst/>
                <a:uLnTx/>
                <a:uFillTx/>
                <a:latin typeface="+mj-lt"/>
                <a:ea typeface="+mn-ea"/>
                <a:cs typeface="Arial" charset="0"/>
              </a:rPr>
              <a:t>Prepare for diagnostic testing.</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r>
              <a:rPr kumimoji="0" lang="en-US" sz="2000" b="0" i="0" u="none" strike="noStrike" kern="1200" cap="none" spc="0" normalizeH="0" baseline="0" noProof="0" smtClean="0">
                <a:ln>
                  <a:noFill/>
                </a:ln>
                <a:solidFill>
                  <a:schemeClr val="tx1"/>
                </a:solidFill>
                <a:effectLst/>
                <a:uLnTx/>
                <a:uFillTx/>
                <a:latin typeface="+mj-lt"/>
                <a:ea typeface="+mn-ea"/>
                <a:cs typeface="Arial" charset="0"/>
              </a:rPr>
              <a:t>Provide skin care.</a:t>
            </a:r>
          </a:p>
          <a:p>
            <a:pPr marL="365760" marR="0" lvl="0" indent="-256032" algn="l" defTabSz="914400" rtl="0" eaLnBrk="1" fontAlgn="auto" latinLnBrk="0" hangingPunct="1">
              <a:lnSpc>
                <a:spcPct val="150000"/>
              </a:lnSpc>
              <a:spcBef>
                <a:spcPts val="300"/>
              </a:spcBef>
              <a:spcAft>
                <a:spcPts val="0"/>
              </a:spcAft>
              <a:buClr>
                <a:schemeClr val="accent3"/>
              </a:buClr>
              <a:buSzTx/>
              <a:buFont typeface="Georgia"/>
              <a:buChar char="•"/>
              <a:tabLst/>
              <a:defRPr/>
            </a:pPr>
            <a:endParaRPr kumimoji="0" lang="en-US" sz="2000" b="0" i="0" u="none" strike="noStrike" kern="1200" cap="none" spc="0" normalizeH="0" baseline="0" noProof="0" dirty="0" smtClean="0">
              <a:ln>
                <a:noFill/>
              </a:ln>
              <a:solidFill>
                <a:schemeClr val="tx1"/>
              </a:solidFill>
              <a:effectLst/>
              <a:uLnTx/>
              <a:uFillTx/>
              <a:latin typeface="+mj-lt"/>
              <a:ea typeface="+mn-ea"/>
              <a:cs typeface="Arial" charset="0"/>
            </a:endParaRPr>
          </a:p>
        </p:txBody>
      </p:sp>
      <p:pic>
        <p:nvPicPr>
          <p:cNvPr id="5" name="Picture 4" descr="scan prep.jpg"/>
          <p:cNvPicPr>
            <a:picLocks noChangeAspect="1"/>
          </p:cNvPicPr>
          <p:nvPr/>
        </p:nvPicPr>
        <p:blipFill>
          <a:blip r:embed="rId3" cstate="print"/>
          <a:stretch>
            <a:fillRect/>
          </a:stretch>
        </p:blipFill>
        <p:spPr>
          <a:xfrm>
            <a:off x="9245601" y="1066800"/>
            <a:ext cx="2071367" cy="1443038"/>
          </a:xfrm>
          <a:prstGeom prst="roundRect">
            <a:avLst/>
          </a:prstGeom>
          <a:ln w="57150">
            <a:noFill/>
          </a:ln>
          <a:effectLst>
            <a:outerShdw blurRad="50800" dist="38100" dir="2700000" algn="tl" rotWithShape="0">
              <a:prstClr val="black">
                <a:alpha val="40000"/>
              </a:prstClr>
            </a:outerShdw>
          </a:effectLst>
        </p:spPr>
      </p:pic>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title"/>
          </p:nvPr>
        </p:nvSpPr>
        <p:spPr>
          <a:xfrm>
            <a:off x="609600" y="609600"/>
            <a:ext cx="9245600" cy="1143000"/>
          </a:xfrm>
          <a:extLst/>
        </p:spPr>
        <p:txBody>
          <a:bodyPr>
            <a:normAutofit/>
          </a:bodyPr>
          <a:lstStyle/>
          <a:p>
            <a:pPr eaLnBrk="1" hangingPunct="1">
              <a:defRPr/>
            </a:pPr>
            <a:r>
              <a:rPr lang="en-US" sz="3200" b="1" dirty="0" smtClean="0">
                <a:solidFill>
                  <a:srgbClr val="FF0000"/>
                </a:solidFill>
                <a:cs typeface="Arial" charset="0"/>
              </a:rPr>
              <a:t>Pulmonary cGVHD Nursing</a:t>
            </a:r>
          </a:p>
        </p:txBody>
      </p:sp>
      <p:sp>
        <p:nvSpPr>
          <p:cNvPr id="53251" name="Rectangle 8"/>
          <p:cNvSpPr>
            <a:spLocks noGrp="1" noChangeArrowheads="1"/>
          </p:cNvSpPr>
          <p:nvPr>
            <p:ph idx="4294967295"/>
          </p:nvPr>
        </p:nvSpPr>
        <p:spPr>
          <a:xfrm>
            <a:off x="4775200" y="1524000"/>
            <a:ext cx="7416800" cy="5562600"/>
          </a:xfrm>
          <a:prstGeom prst="rect">
            <a:avLst/>
          </a:prstGeom>
        </p:spPr>
        <p:txBody>
          <a:bodyPr>
            <a:normAutofit/>
          </a:bodyPr>
          <a:lstStyle/>
          <a:p>
            <a:pPr eaLnBrk="1" hangingPunct="1">
              <a:lnSpc>
                <a:spcPct val="150000"/>
              </a:lnSpc>
            </a:pPr>
            <a:r>
              <a:rPr lang="en-US" sz="2000" dirty="0" smtClean="0">
                <a:latin typeface="+mj-lt"/>
                <a:cs typeface="Arial" charset="0"/>
              </a:rPr>
              <a:t>Assess </a:t>
            </a:r>
          </a:p>
          <a:p>
            <a:pPr lvl="1" eaLnBrk="1" hangingPunct="1">
              <a:lnSpc>
                <a:spcPct val="150000"/>
              </a:lnSpc>
            </a:pPr>
            <a:r>
              <a:rPr lang="en-US" sz="2000" dirty="0" smtClean="0">
                <a:latin typeface="+mj-lt"/>
                <a:cs typeface="Arial" charset="0"/>
              </a:rPr>
              <a:t>Breath sounds</a:t>
            </a:r>
          </a:p>
          <a:p>
            <a:pPr lvl="1" eaLnBrk="1" hangingPunct="1">
              <a:lnSpc>
                <a:spcPct val="150000"/>
              </a:lnSpc>
            </a:pPr>
            <a:r>
              <a:rPr lang="en-US" sz="2000" dirty="0" smtClean="0">
                <a:latin typeface="+mj-lt"/>
                <a:cs typeface="Arial" charset="0"/>
              </a:rPr>
              <a:t>Color</a:t>
            </a:r>
          </a:p>
          <a:p>
            <a:pPr lvl="1" eaLnBrk="1" hangingPunct="1">
              <a:lnSpc>
                <a:spcPct val="150000"/>
              </a:lnSpc>
            </a:pPr>
            <a:r>
              <a:rPr lang="en-US" sz="2000" dirty="0" err="1" smtClean="0">
                <a:latin typeface="+mj-lt"/>
                <a:cs typeface="Arial" charset="0"/>
              </a:rPr>
              <a:t>Dyspnea</a:t>
            </a:r>
            <a:endParaRPr lang="en-US" sz="2000" dirty="0" smtClean="0">
              <a:latin typeface="+mj-lt"/>
              <a:cs typeface="Arial" charset="0"/>
            </a:endParaRPr>
          </a:p>
          <a:p>
            <a:pPr lvl="1" eaLnBrk="1" hangingPunct="1">
              <a:lnSpc>
                <a:spcPct val="150000"/>
              </a:lnSpc>
            </a:pPr>
            <a:r>
              <a:rPr lang="en-US" sz="2000" dirty="0" smtClean="0">
                <a:latin typeface="+mj-lt"/>
                <a:cs typeface="Arial" charset="0"/>
              </a:rPr>
              <a:t>Cough</a:t>
            </a:r>
          </a:p>
          <a:p>
            <a:pPr lvl="1" eaLnBrk="1" hangingPunct="1">
              <a:lnSpc>
                <a:spcPct val="150000"/>
              </a:lnSpc>
            </a:pPr>
            <a:r>
              <a:rPr lang="en-US" sz="2000" dirty="0" smtClean="0">
                <a:latin typeface="+mj-lt"/>
                <a:cs typeface="Arial" charset="0"/>
              </a:rPr>
              <a:t>Oxygen saturation</a:t>
            </a:r>
          </a:p>
          <a:p>
            <a:pPr lvl="1" eaLnBrk="1" hangingPunct="1">
              <a:lnSpc>
                <a:spcPct val="150000"/>
              </a:lnSpc>
            </a:pPr>
            <a:r>
              <a:rPr lang="en-US" sz="2000" dirty="0" smtClean="0">
                <a:latin typeface="+mj-lt"/>
                <a:cs typeface="Arial" charset="0"/>
              </a:rPr>
              <a:t>Activity intolerance and fatigue</a:t>
            </a:r>
          </a:p>
          <a:p>
            <a:pPr lvl="1" eaLnBrk="1" hangingPunct="1">
              <a:lnSpc>
                <a:spcPct val="150000"/>
              </a:lnSpc>
            </a:pPr>
            <a:r>
              <a:rPr lang="en-US" sz="2000" dirty="0" smtClean="0">
                <a:latin typeface="+mj-lt"/>
                <a:cs typeface="Arial" charset="0"/>
              </a:rPr>
              <a:t>Inability to complete activities of daily living (ADL)</a:t>
            </a:r>
          </a:p>
          <a:p>
            <a:pPr lvl="1" eaLnBrk="1" hangingPunct="1">
              <a:lnSpc>
                <a:spcPct val="150000"/>
              </a:lnSpc>
            </a:pPr>
            <a:r>
              <a:rPr lang="en-US" sz="2000" dirty="0" smtClean="0">
                <a:latin typeface="+mj-lt"/>
                <a:cs typeface="Arial" charset="0"/>
              </a:rPr>
              <a:t>Infection</a:t>
            </a:r>
          </a:p>
        </p:txBody>
      </p:sp>
      <p:sp>
        <p:nvSpPr>
          <p:cNvPr id="634884" name="Rectangle 4"/>
          <p:cNvSpPr>
            <a:spLocks noGrp="1" noChangeArrowheads="1"/>
          </p:cNvSpPr>
          <p:nvPr>
            <p:ph type="body" sz="half" idx="4294967295"/>
          </p:nvPr>
        </p:nvSpPr>
        <p:spPr>
          <a:xfrm flipH="1">
            <a:off x="11887200" y="762000"/>
            <a:ext cx="304800" cy="1107996"/>
          </a:xfrm>
        </p:spPr>
        <p:txBody>
          <a:bodyPr/>
          <a:lstStyle/>
          <a:p>
            <a:pPr eaLnBrk="1" hangingPunct="1">
              <a:buClr>
                <a:schemeClr val="tx2">
                  <a:lumMod val="50000"/>
                </a:schemeClr>
              </a:buClr>
              <a:buFont typeface="Arial" pitchFamily="34" charset="0"/>
              <a:buChar char="•"/>
              <a:defRPr/>
            </a:pPr>
            <a:endParaRPr lang="en-US" sz="2400" dirty="0">
              <a:effectLst>
                <a:outerShdw blurRad="38100" dist="38100" dir="2700000" algn="tl">
                  <a:srgbClr val="C0C0C0"/>
                </a:outerShdw>
              </a:effectLst>
            </a:endParaRPr>
          </a:p>
          <a:p>
            <a:pPr eaLnBrk="1" hangingPunct="1">
              <a:buClr>
                <a:schemeClr val="tx2">
                  <a:lumMod val="50000"/>
                </a:schemeClr>
              </a:buClr>
              <a:buFont typeface="Arial" pitchFamily="34" charset="0"/>
              <a:buChar char="•"/>
              <a:defRPr/>
            </a:pPr>
            <a:endParaRPr lang="en-US" sz="2400" dirty="0">
              <a:effectLst>
                <a:outerShdw blurRad="38100" dist="38100" dir="2700000" algn="tl">
                  <a:srgbClr val="C0C0C0"/>
                </a:outerShdw>
              </a:effectLst>
            </a:endParaRPr>
          </a:p>
          <a:p>
            <a:pPr eaLnBrk="1" hangingPunct="1">
              <a:buClr>
                <a:schemeClr val="tx2">
                  <a:lumMod val="50000"/>
                </a:schemeClr>
              </a:buClr>
              <a:buFont typeface="Arial" pitchFamily="34" charset="0"/>
              <a:buChar char="•"/>
              <a:defRPr/>
            </a:pPr>
            <a:endParaRPr lang="en-US" sz="2400" dirty="0">
              <a:effectLst>
                <a:outerShdw blurRad="38100" dist="38100" dir="2700000" algn="tl">
                  <a:srgbClr val="C0C0C0"/>
                </a:outerShdw>
              </a:effectLst>
            </a:endParaRPr>
          </a:p>
        </p:txBody>
      </p:sp>
      <p:pic>
        <p:nvPicPr>
          <p:cNvPr id="46085" name="Picture 5" descr="003_0A"/>
          <p:cNvPicPr>
            <a:picLocks noChangeAspect="1" noChangeArrowheads="1"/>
          </p:cNvPicPr>
          <p:nvPr/>
        </p:nvPicPr>
        <p:blipFill>
          <a:blip r:embed="rId3" cstate="print"/>
          <a:srcRect l="18654" r="18950"/>
          <a:stretch>
            <a:fillRect/>
          </a:stretch>
        </p:blipFill>
        <p:spPr bwMode="auto">
          <a:xfrm>
            <a:off x="1320800" y="2514600"/>
            <a:ext cx="3225800" cy="2584450"/>
          </a:xfrm>
          <a:prstGeom prst="roundRect">
            <a:avLst/>
          </a:prstGeom>
          <a:ln w="57150">
            <a:noFill/>
          </a:ln>
          <a:effectLst>
            <a:outerShdw blurRad="50800" dist="38100" dir="2700000" algn="tl" rotWithShape="0">
              <a:prstClr val="black">
                <a:alpha val="40000"/>
              </a:prstClr>
            </a:outerShdw>
          </a:effectLst>
        </p:spPr>
      </p:pic>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6"/>
          <p:cNvSpPr>
            <a:spLocks noGrp="1" noChangeArrowheads="1"/>
          </p:cNvSpPr>
          <p:nvPr>
            <p:ph idx="4294967295"/>
          </p:nvPr>
        </p:nvSpPr>
        <p:spPr>
          <a:xfrm>
            <a:off x="711200" y="1828800"/>
            <a:ext cx="6400800" cy="4343400"/>
          </a:xfrm>
          <a:prstGeom prst="rect">
            <a:avLst/>
          </a:prstGeom>
        </p:spPr>
        <p:txBody>
          <a:bodyPr>
            <a:normAutofit/>
          </a:bodyPr>
          <a:lstStyle/>
          <a:p>
            <a:pPr eaLnBrk="1" hangingPunct="1">
              <a:lnSpc>
                <a:spcPct val="200000"/>
              </a:lnSpc>
            </a:pPr>
            <a:r>
              <a:rPr lang="en-US" sz="2000" dirty="0" smtClean="0">
                <a:latin typeface="+mj-lt"/>
                <a:cs typeface="Arial" charset="0"/>
              </a:rPr>
              <a:t>Encourage breathing exercises</a:t>
            </a:r>
          </a:p>
          <a:p>
            <a:pPr eaLnBrk="1" hangingPunct="1">
              <a:lnSpc>
                <a:spcPct val="200000"/>
              </a:lnSpc>
            </a:pPr>
            <a:r>
              <a:rPr lang="en-US" sz="2000" dirty="0" smtClean="0">
                <a:latin typeface="+mj-lt"/>
                <a:cs typeface="Arial" charset="0"/>
              </a:rPr>
              <a:t>Perform pulmonary toilet </a:t>
            </a:r>
            <a:br>
              <a:rPr lang="en-US" sz="2000" dirty="0" smtClean="0">
                <a:latin typeface="+mj-lt"/>
                <a:cs typeface="Arial" charset="0"/>
              </a:rPr>
            </a:br>
            <a:r>
              <a:rPr lang="en-US" sz="2000" dirty="0" smtClean="0">
                <a:latin typeface="+mj-lt"/>
                <a:cs typeface="Arial" charset="0"/>
              </a:rPr>
              <a:t>as necessary</a:t>
            </a:r>
          </a:p>
          <a:p>
            <a:pPr eaLnBrk="1" hangingPunct="1">
              <a:lnSpc>
                <a:spcPct val="200000"/>
              </a:lnSpc>
            </a:pPr>
            <a:r>
              <a:rPr lang="en-US" sz="2000" dirty="0" smtClean="0">
                <a:latin typeface="+mj-lt"/>
                <a:cs typeface="Arial" charset="0"/>
              </a:rPr>
              <a:t>Prepare for follow-up scans and PFTs</a:t>
            </a:r>
          </a:p>
          <a:p>
            <a:pPr eaLnBrk="1" hangingPunct="1">
              <a:lnSpc>
                <a:spcPct val="200000"/>
              </a:lnSpc>
            </a:pPr>
            <a:r>
              <a:rPr lang="en-US" sz="2000" dirty="0" smtClean="0">
                <a:latin typeface="+mj-lt"/>
                <a:cs typeface="Arial" charset="0"/>
              </a:rPr>
              <a:t>Administer </a:t>
            </a:r>
            <a:r>
              <a:rPr lang="en-US" sz="2000" dirty="0" err="1" smtClean="0">
                <a:latin typeface="+mj-lt"/>
                <a:cs typeface="Arial" charset="0"/>
              </a:rPr>
              <a:t>immunosuppressants</a:t>
            </a:r>
            <a:r>
              <a:rPr lang="en-US" sz="2000" dirty="0" smtClean="0">
                <a:latin typeface="+mj-lt"/>
                <a:cs typeface="Arial" charset="0"/>
              </a:rPr>
              <a:t> and draw appropriate levels</a:t>
            </a:r>
          </a:p>
        </p:txBody>
      </p:sp>
      <p:pic>
        <p:nvPicPr>
          <p:cNvPr id="65540" name="Picture 4" descr="DSC00393"/>
          <p:cNvPicPr>
            <a:picLocks noChangeAspect="1" noChangeArrowheads="1"/>
          </p:cNvPicPr>
          <p:nvPr/>
        </p:nvPicPr>
        <p:blipFill>
          <a:blip r:embed="rId3" cstate="print"/>
          <a:srcRect l="16418" t="11940" r="26866" b="50249"/>
          <a:stretch>
            <a:fillRect/>
          </a:stretch>
        </p:blipFill>
        <p:spPr bwMode="auto">
          <a:xfrm>
            <a:off x="6705600" y="1752600"/>
            <a:ext cx="5283200" cy="1905000"/>
          </a:xfrm>
          <a:prstGeom prst="roundRect">
            <a:avLst/>
          </a:prstGeom>
          <a:noFill/>
          <a:ln w="57150">
            <a:noFill/>
            <a:miter lim="800000"/>
            <a:headEnd/>
            <a:tailEnd/>
          </a:ln>
          <a:effectLst>
            <a:outerShdw blurRad="50800" dist="38100" dir="2700000" algn="tl" rotWithShape="0">
              <a:prstClr val="black">
                <a:alpha val="40000"/>
              </a:prstClr>
            </a:outerShdw>
          </a:effectLst>
        </p:spPr>
      </p:pic>
      <p:sp>
        <p:nvSpPr>
          <p:cNvPr id="6" name="Rectangle 7"/>
          <p:cNvSpPr>
            <a:spLocks noGrp="1" noChangeArrowheads="1"/>
          </p:cNvSpPr>
          <p:nvPr>
            <p:ph type="title"/>
          </p:nvPr>
        </p:nvSpPr>
        <p:spPr>
          <a:xfrm>
            <a:off x="609600" y="609600"/>
            <a:ext cx="9245600" cy="1143000"/>
          </a:xfrm>
          <a:extLst/>
        </p:spPr>
        <p:txBody>
          <a:bodyPr>
            <a:normAutofit/>
          </a:bodyPr>
          <a:lstStyle/>
          <a:p>
            <a:pPr eaLnBrk="1" hangingPunct="1">
              <a:defRPr/>
            </a:pPr>
            <a:r>
              <a:rPr lang="en-US" sz="3200" b="1" dirty="0" smtClean="0">
                <a:solidFill>
                  <a:srgbClr val="FF0000"/>
                </a:solidFill>
                <a:cs typeface="Arial" charset="0"/>
              </a:rPr>
              <a:t>Pulmonary cGVHD Nursing</a:t>
            </a: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
          <p:cNvSpPr>
            <a:spLocks noGrp="1" noChangeArrowheads="1"/>
          </p:cNvSpPr>
          <p:nvPr>
            <p:ph type="title"/>
          </p:nvPr>
        </p:nvSpPr>
        <p:spPr>
          <a:xfrm>
            <a:off x="609600" y="685800"/>
            <a:ext cx="11176000" cy="1143000"/>
          </a:xfrm>
          <a:extLst/>
        </p:spPr>
        <p:txBody>
          <a:bodyPr>
            <a:normAutofit/>
          </a:bodyPr>
          <a:lstStyle/>
          <a:p>
            <a:pPr eaLnBrk="1" hangingPunct="1">
              <a:defRPr/>
            </a:pPr>
            <a:r>
              <a:rPr lang="en-US" sz="3200" b="1" dirty="0" smtClean="0">
                <a:solidFill>
                  <a:srgbClr val="FF0000"/>
                </a:solidFill>
                <a:cs typeface="Arial" charset="0"/>
              </a:rPr>
              <a:t>Gut cGVHD Nursing</a:t>
            </a:r>
          </a:p>
        </p:txBody>
      </p:sp>
      <p:sp>
        <p:nvSpPr>
          <p:cNvPr id="60419" name="Rectangle 7"/>
          <p:cNvSpPr>
            <a:spLocks noGrp="1" noChangeArrowheads="1"/>
          </p:cNvSpPr>
          <p:nvPr>
            <p:ph idx="4294967295"/>
          </p:nvPr>
        </p:nvSpPr>
        <p:spPr>
          <a:xfrm>
            <a:off x="5588000" y="1295400"/>
            <a:ext cx="6096000" cy="5715000"/>
          </a:xfrm>
          <a:prstGeom prst="rect">
            <a:avLst/>
          </a:prstGeom>
        </p:spPr>
        <p:txBody>
          <a:bodyPr>
            <a:normAutofit/>
          </a:bodyPr>
          <a:lstStyle/>
          <a:p>
            <a:pPr eaLnBrk="1" hangingPunct="1">
              <a:lnSpc>
                <a:spcPct val="150000"/>
              </a:lnSpc>
            </a:pPr>
            <a:r>
              <a:rPr lang="en-US" sz="2400" dirty="0" smtClean="0">
                <a:latin typeface="+mj-lt"/>
                <a:cs typeface="Arial" charset="0"/>
              </a:rPr>
              <a:t>Assess</a:t>
            </a:r>
          </a:p>
          <a:p>
            <a:pPr lvl="1" eaLnBrk="1" hangingPunct="1">
              <a:lnSpc>
                <a:spcPct val="150000"/>
              </a:lnSpc>
            </a:pPr>
            <a:r>
              <a:rPr lang="en-US" sz="2400" dirty="0" smtClean="0">
                <a:latin typeface="+mj-lt"/>
                <a:cs typeface="Arial" charset="0"/>
              </a:rPr>
              <a:t>Nausea and vomiting</a:t>
            </a:r>
          </a:p>
          <a:p>
            <a:pPr lvl="1" eaLnBrk="1" hangingPunct="1">
              <a:lnSpc>
                <a:spcPct val="150000"/>
              </a:lnSpc>
            </a:pPr>
            <a:r>
              <a:rPr lang="en-US" sz="2400" dirty="0" smtClean="0">
                <a:latin typeface="+mj-lt"/>
                <a:cs typeface="Arial" charset="0"/>
              </a:rPr>
              <a:t>Diarrhea</a:t>
            </a:r>
          </a:p>
          <a:p>
            <a:pPr lvl="1" eaLnBrk="1" hangingPunct="1">
              <a:lnSpc>
                <a:spcPct val="150000"/>
              </a:lnSpc>
            </a:pPr>
            <a:r>
              <a:rPr lang="en-US" sz="2400" dirty="0" smtClean="0">
                <a:latin typeface="+mj-lt"/>
                <a:cs typeface="Arial" charset="0"/>
              </a:rPr>
              <a:t>Pain</a:t>
            </a:r>
          </a:p>
          <a:p>
            <a:pPr lvl="1" eaLnBrk="1" hangingPunct="1">
              <a:lnSpc>
                <a:spcPct val="150000"/>
              </a:lnSpc>
            </a:pPr>
            <a:r>
              <a:rPr lang="en-US" sz="2400" dirty="0" err="1" smtClean="0">
                <a:latin typeface="+mj-lt"/>
                <a:cs typeface="Arial" charset="0"/>
              </a:rPr>
              <a:t>Dysphagia</a:t>
            </a:r>
            <a:endParaRPr lang="en-US" sz="2400" dirty="0" smtClean="0">
              <a:latin typeface="+mj-lt"/>
              <a:cs typeface="Arial" charset="0"/>
            </a:endParaRPr>
          </a:p>
          <a:p>
            <a:pPr lvl="1" eaLnBrk="1" hangingPunct="1">
              <a:lnSpc>
                <a:spcPct val="150000"/>
              </a:lnSpc>
            </a:pPr>
            <a:r>
              <a:rPr lang="en-US" sz="2400" dirty="0" smtClean="0">
                <a:latin typeface="+mj-lt"/>
                <a:cs typeface="Arial" charset="0"/>
              </a:rPr>
              <a:t>Weight loss</a:t>
            </a:r>
          </a:p>
          <a:p>
            <a:pPr lvl="1" eaLnBrk="1" hangingPunct="1">
              <a:lnSpc>
                <a:spcPct val="150000"/>
              </a:lnSpc>
            </a:pPr>
            <a:r>
              <a:rPr lang="en-US" sz="2400" dirty="0" smtClean="0">
                <a:latin typeface="+mj-lt"/>
                <a:cs typeface="Arial" charset="0"/>
              </a:rPr>
              <a:t>Bleeding</a:t>
            </a:r>
          </a:p>
          <a:p>
            <a:pPr lvl="1" eaLnBrk="1" hangingPunct="1">
              <a:lnSpc>
                <a:spcPct val="150000"/>
              </a:lnSpc>
            </a:pPr>
            <a:r>
              <a:rPr lang="en-US" sz="2400" dirty="0" smtClean="0">
                <a:latin typeface="+mj-lt"/>
                <a:cs typeface="Arial" charset="0"/>
              </a:rPr>
              <a:t>Fluid status</a:t>
            </a:r>
          </a:p>
          <a:p>
            <a:pPr lvl="1" eaLnBrk="1" hangingPunct="1">
              <a:lnSpc>
                <a:spcPct val="150000"/>
              </a:lnSpc>
            </a:pPr>
            <a:r>
              <a:rPr lang="en-US" sz="2400" dirty="0" smtClean="0">
                <a:latin typeface="+mj-lt"/>
                <a:cs typeface="Arial" charset="0"/>
              </a:rPr>
              <a:t>Caloric intake</a:t>
            </a:r>
          </a:p>
          <a:p>
            <a:pPr lvl="1" eaLnBrk="1" hangingPunct="1">
              <a:lnSpc>
                <a:spcPct val="150000"/>
              </a:lnSpc>
            </a:pPr>
            <a:endParaRPr lang="en-US" sz="2400" dirty="0" smtClean="0">
              <a:latin typeface="+mj-lt"/>
              <a:cs typeface="Arial" charset="0"/>
            </a:endParaRPr>
          </a:p>
          <a:p>
            <a:pPr eaLnBrk="1" hangingPunct="1">
              <a:lnSpc>
                <a:spcPct val="150000"/>
              </a:lnSpc>
            </a:pPr>
            <a:endParaRPr lang="en-US" sz="2400" dirty="0" smtClean="0">
              <a:latin typeface="+mj-lt"/>
              <a:cs typeface="Arial" charset="0"/>
            </a:endParaRPr>
          </a:p>
        </p:txBody>
      </p:sp>
      <p:pic>
        <p:nvPicPr>
          <p:cNvPr id="60423" name="Picture 7"/>
          <p:cNvPicPr>
            <a:picLocks noChangeAspect="1" noChangeArrowheads="1"/>
          </p:cNvPicPr>
          <p:nvPr/>
        </p:nvPicPr>
        <p:blipFill>
          <a:blip r:embed="rId3" cstate="print"/>
          <a:srcRect/>
          <a:stretch>
            <a:fillRect/>
          </a:stretch>
        </p:blipFill>
        <p:spPr bwMode="auto">
          <a:xfrm>
            <a:off x="1828800" y="2667001"/>
            <a:ext cx="2844800" cy="2284413"/>
          </a:xfrm>
          <a:prstGeom prst="rect">
            <a:avLst/>
          </a:prstGeom>
          <a:ln w="57150">
            <a:noFill/>
          </a:ln>
          <a:effectLst>
            <a:outerShdw blurRad="50800" dist="38100" dir="2700000" algn="tl" rotWithShape="0">
              <a:prstClr val="black">
                <a:alpha val="40000"/>
              </a:prstClr>
            </a:outerShdw>
          </a:effectLst>
        </p:spPr>
      </p:pic>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7"/>
          <p:cNvSpPr>
            <a:spLocks noGrp="1" noChangeArrowheads="1"/>
          </p:cNvSpPr>
          <p:nvPr>
            <p:ph idx="4294967295"/>
          </p:nvPr>
        </p:nvSpPr>
        <p:spPr>
          <a:xfrm>
            <a:off x="711200" y="1905000"/>
            <a:ext cx="10972800" cy="4325112"/>
          </a:xfrm>
          <a:prstGeom prst="rect">
            <a:avLst/>
          </a:prstGeom>
        </p:spPr>
        <p:txBody>
          <a:bodyPr>
            <a:normAutofit fontScale="85000" lnSpcReduction="20000"/>
          </a:bodyPr>
          <a:lstStyle/>
          <a:p>
            <a:pPr eaLnBrk="1" hangingPunct="1">
              <a:lnSpc>
                <a:spcPct val="150000"/>
              </a:lnSpc>
            </a:pPr>
            <a:r>
              <a:rPr lang="en-US" sz="2000" dirty="0" smtClean="0">
                <a:latin typeface="+mj-lt"/>
                <a:cs typeface="Arial" charset="0"/>
              </a:rPr>
              <a:t>Test stools for blood</a:t>
            </a:r>
          </a:p>
          <a:p>
            <a:pPr eaLnBrk="1" hangingPunct="1">
              <a:lnSpc>
                <a:spcPct val="150000"/>
              </a:lnSpc>
            </a:pPr>
            <a:r>
              <a:rPr lang="en-US" sz="2000" dirty="0" smtClean="0">
                <a:latin typeface="+mj-lt"/>
                <a:cs typeface="Arial" charset="0"/>
              </a:rPr>
              <a:t>Measure stool output</a:t>
            </a:r>
          </a:p>
          <a:p>
            <a:pPr eaLnBrk="1" hangingPunct="1">
              <a:lnSpc>
                <a:spcPct val="150000"/>
              </a:lnSpc>
            </a:pPr>
            <a:r>
              <a:rPr lang="en-US" sz="2000" dirty="0" smtClean="0">
                <a:latin typeface="+mj-lt"/>
                <a:cs typeface="Arial" charset="0"/>
              </a:rPr>
              <a:t>Administer fluids</a:t>
            </a:r>
          </a:p>
          <a:p>
            <a:pPr eaLnBrk="1" hangingPunct="1">
              <a:lnSpc>
                <a:spcPct val="150000"/>
              </a:lnSpc>
            </a:pPr>
            <a:r>
              <a:rPr lang="en-US" sz="2000" dirty="0" smtClean="0">
                <a:latin typeface="+mj-lt"/>
                <a:cs typeface="Arial" charset="0"/>
              </a:rPr>
              <a:t>Provide nutritional support</a:t>
            </a:r>
          </a:p>
          <a:p>
            <a:pPr lvl="1" eaLnBrk="1" hangingPunct="1">
              <a:lnSpc>
                <a:spcPct val="150000"/>
              </a:lnSpc>
            </a:pPr>
            <a:r>
              <a:rPr lang="en-US" sz="2000" dirty="0" smtClean="0">
                <a:latin typeface="+mj-lt"/>
                <a:cs typeface="Arial" charset="0"/>
              </a:rPr>
              <a:t>Enteral</a:t>
            </a:r>
          </a:p>
          <a:p>
            <a:pPr lvl="1" eaLnBrk="1" hangingPunct="1">
              <a:lnSpc>
                <a:spcPct val="150000"/>
              </a:lnSpc>
            </a:pPr>
            <a:r>
              <a:rPr lang="en-US" sz="2000" dirty="0" err="1" smtClean="0">
                <a:latin typeface="+mj-lt"/>
                <a:cs typeface="Arial" charset="0"/>
              </a:rPr>
              <a:t>Parenteral</a:t>
            </a:r>
            <a:r>
              <a:rPr lang="en-US" sz="2000" dirty="0" smtClean="0">
                <a:latin typeface="+mj-lt"/>
                <a:cs typeface="Arial" charset="0"/>
              </a:rPr>
              <a:t> </a:t>
            </a:r>
          </a:p>
          <a:p>
            <a:pPr eaLnBrk="1" hangingPunct="1">
              <a:lnSpc>
                <a:spcPct val="150000"/>
              </a:lnSpc>
            </a:pPr>
            <a:r>
              <a:rPr lang="en-US" sz="2000" dirty="0" smtClean="0">
                <a:latin typeface="+mj-lt"/>
                <a:cs typeface="Arial" charset="0"/>
              </a:rPr>
              <a:t>Administer medications</a:t>
            </a:r>
          </a:p>
          <a:p>
            <a:pPr lvl="1" eaLnBrk="1" hangingPunct="1">
              <a:lnSpc>
                <a:spcPct val="150000"/>
              </a:lnSpc>
            </a:pPr>
            <a:r>
              <a:rPr lang="en-US" sz="2000" dirty="0" err="1" smtClean="0">
                <a:latin typeface="+mj-lt"/>
                <a:cs typeface="Arial" charset="0"/>
              </a:rPr>
              <a:t>Immunosuppressants</a:t>
            </a:r>
            <a:endParaRPr lang="en-US" sz="2000" dirty="0" smtClean="0">
              <a:latin typeface="+mj-lt"/>
              <a:cs typeface="Arial" charset="0"/>
            </a:endParaRPr>
          </a:p>
          <a:p>
            <a:pPr lvl="1" eaLnBrk="1" hangingPunct="1">
              <a:lnSpc>
                <a:spcPct val="150000"/>
              </a:lnSpc>
            </a:pPr>
            <a:r>
              <a:rPr lang="en-US" sz="2000" dirty="0" smtClean="0">
                <a:latin typeface="+mj-lt"/>
                <a:cs typeface="Arial" charset="0"/>
              </a:rPr>
              <a:t>Supportive care agents </a:t>
            </a:r>
          </a:p>
          <a:p>
            <a:pPr eaLnBrk="1" hangingPunct="1">
              <a:lnSpc>
                <a:spcPct val="150000"/>
              </a:lnSpc>
            </a:pPr>
            <a:r>
              <a:rPr lang="en-US" sz="2000" dirty="0" smtClean="0">
                <a:latin typeface="+mj-lt"/>
                <a:cs typeface="Arial" charset="0"/>
              </a:rPr>
              <a:t>Prepare for diagnostic procedures</a:t>
            </a:r>
          </a:p>
          <a:p>
            <a:pPr eaLnBrk="1" hangingPunct="1">
              <a:lnSpc>
                <a:spcPct val="150000"/>
              </a:lnSpc>
            </a:pPr>
            <a:r>
              <a:rPr lang="en-US" sz="2000" dirty="0" smtClean="0">
                <a:latin typeface="+mj-lt"/>
                <a:cs typeface="Arial" charset="0"/>
              </a:rPr>
              <a:t>Consult nutrition</a:t>
            </a:r>
          </a:p>
          <a:p>
            <a:pPr eaLnBrk="1" hangingPunct="1">
              <a:lnSpc>
                <a:spcPct val="150000"/>
              </a:lnSpc>
            </a:pPr>
            <a:r>
              <a:rPr lang="en-US" sz="2000" dirty="0" smtClean="0">
                <a:latin typeface="+mj-lt"/>
                <a:cs typeface="Arial" charset="0"/>
              </a:rPr>
              <a:t>Educate regarding diet, immunosuppression, and associated infection </a:t>
            </a:r>
          </a:p>
          <a:p>
            <a:pPr eaLnBrk="1" hangingPunct="1">
              <a:lnSpc>
                <a:spcPct val="150000"/>
              </a:lnSpc>
            </a:pPr>
            <a:endParaRPr lang="en-US" sz="2000" dirty="0" smtClean="0">
              <a:latin typeface="+mj-lt"/>
              <a:cs typeface="Arial" charset="0"/>
            </a:endParaRPr>
          </a:p>
        </p:txBody>
      </p:sp>
      <p:sp>
        <p:nvSpPr>
          <p:cNvPr id="5" name="Rectangle 6"/>
          <p:cNvSpPr>
            <a:spLocks noGrp="1" noChangeArrowheads="1"/>
          </p:cNvSpPr>
          <p:nvPr>
            <p:ph type="title"/>
          </p:nvPr>
        </p:nvSpPr>
        <p:spPr>
          <a:xfrm>
            <a:off x="609600" y="685800"/>
            <a:ext cx="11176000" cy="1143000"/>
          </a:xfrm>
          <a:extLst/>
        </p:spPr>
        <p:txBody>
          <a:bodyPr>
            <a:normAutofit/>
          </a:bodyPr>
          <a:lstStyle/>
          <a:p>
            <a:pPr eaLnBrk="1" hangingPunct="1">
              <a:defRPr/>
            </a:pPr>
            <a:r>
              <a:rPr lang="en-US" sz="3200" b="1" dirty="0" smtClean="0">
                <a:solidFill>
                  <a:srgbClr val="FF0000"/>
                </a:solidFill>
                <a:cs typeface="Arial" charset="0"/>
              </a:rPr>
              <a:t>Gut cGVHD Nursing</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noChangeArrowheads="1"/>
          </p:cNvSpPr>
          <p:nvPr>
            <p:ph type="title"/>
          </p:nvPr>
        </p:nvSpPr>
        <p:spPr>
          <a:xfrm>
            <a:off x="711200" y="838200"/>
            <a:ext cx="10160000" cy="1143000"/>
          </a:xfrm>
          <a:extLst/>
        </p:spPr>
        <p:txBody>
          <a:bodyPr>
            <a:normAutofit/>
          </a:bodyPr>
          <a:lstStyle/>
          <a:p>
            <a:pPr eaLnBrk="1" hangingPunct="1">
              <a:defRPr/>
            </a:pPr>
            <a:r>
              <a:rPr lang="en-US" sz="3200" dirty="0" smtClean="0">
                <a:solidFill>
                  <a:srgbClr val="FF0000"/>
                </a:solidFill>
                <a:latin typeface="Arial" charset="0"/>
                <a:cs typeface="Arial" charset="0"/>
              </a:rPr>
              <a:t>Gynecology: Nursing Assessment and Management</a:t>
            </a:r>
          </a:p>
        </p:txBody>
      </p:sp>
      <p:sp>
        <p:nvSpPr>
          <p:cNvPr id="63491" name="Rectangle 7"/>
          <p:cNvSpPr>
            <a:spLocks noGrp="1" noChangeArrowheads="1"/>
          </p:cNvSpPr>
          <p:nvPr>
            <p:ph sz="half" idx="1"/>
          </p:nvPr>
        </p:nvSpPr>
        <p:spPr>
          <a:xfrm>
            <a:off x="711200" y="2027238"/>
            <a:ext cx="5384800" cy="2092881"/>
          </a:xfrm>
        </p:spPr>
        <p:txBody>
          <a:bodyPr/>
          <a:lstStyle/>
          <a:p>
            <a:pPr eaLnBrk="1" hangingPunct="1"/>
            <a:r>
              <a:rPr lang="en-US" dirty="0" smtClean="0">
                <a:latin typeface="Arial" charset="0"/>
                <a:cs typeface="Arial" charset="0"/>
              </a:rPr>
              <a:t>Assess (within the context of normal growth and development)</a:t>
            </a:r>
          </a:p>
          <a:p>
            <a:pPr lvl="1" eaLnBrk="1" hangingPunct="1"/>
            <a:r>
              <a:rPr lang="en-US" dirty="0" smtClean="0">
                <a:latin typeface="Arial" charset="0"/>
                <a:cs typeface="Arial" charset="0"/>
              </a:rPr>
              <a:t>Sexual dysfunction</a:t>
            </a:r>
          </a:p>
          <a:p>
            <a:pPr lvl="1" eaLnBrk="1" hangingPunct="1"/>
            <a:r>
              <a:rPr lang="en-US" dirty="0" smtClean="0">
                <a:latin typeface="Arial" charset="0"/>
                <a:cs typeface="Arial" charset="0"/>
              </a:rPr>
              <a:t>Pain</a:t>
            </a:r>
          </a:p>
          <a:p>
            <a:pPr lvl="1" eaLnBrk="1" hangingPunct="1"/>
            <a:r>
              <a:rPr lang="en-US" dirty="0" smtClean="0">
                <a:latin typeface="Arial" charset="0"/>
                <a:cs typeface="Arial" charset="0"/>
              </a:rPr>
              <a:t>Altered body image</a:t>
            </a:r>
          </a:p>
          <a:p>
            <a:pPr lvl="1" eaLnBrk="1" hangingPunct="1"/>
            <a:r>
              <a:rPr lang="en-US" dirty="0" smtClean="0">
                <a:latin typeface="Arial" charset="0"/>
                <a:cs typeface="Arial" charset="0"/>
              </a:rPr>
              <a:t>Infection</a:t>
            </a:r>
          </a:p>
          <a:p>
            <a:pPr eaLnBrk="1" hangingPunct="1"/>
            <a:endParaRPr lang="en-US" dirty="0" smtClean="0">
              <a:latin typeface="Arial" charset="0"/>
              <a:cs typeface="Arial" charset="0"/>
            </a:endParaRPr>
          </a:p>
        </p:txBody>
      </p:sp>
      <p:sp>
        <p:nvSpPr>
          <p:cNvPr id="63492" name="Rectangle 4"/>
          <p:cNvSpPr>
            <a:spLocks noGrp="1" noChangeArrowheads="1"/>
          </p:cNvSpPr>
          <p:nvPr>
            <p:ph sz="half" idx="2"/>
          </p:nvPr>
        </p:nvSpPr>
        <p:spPr>
          <a:xfrm>
            <a:off x="5994400" y="2027238"/>
            <a:ext cx="5791200" cy="2369880"/>
          </a:xfrm>
        </p:spPr>
        <p:txBody>
          <a:bodyPr/>
          <a:lstStyle/>
          <a:p>
            <a:pPr eaLnBrk="1" hangingPunct="1"/>
            <a:r>
              <a:rPr lang="en-US" smtClean="0">
                <a:latin typeface="Arial" charset="0"/>
                <a:cs typeface="Arial" charset="0"/>
              </a:rPr>
              <a:t>Management</a:t>
            </a:r>
          </a:p>
          <a:p>
            <a:pPr lvl="1" eaLnBrk="1" hangingPunct="1"/>
            <a:r>
              <a:rPr lang="en-US" smtClean="0">
                <a:latin typeface="Arial" charset="0"/>
                <a:cs typeface="Arial" charset="0"/>
              </a:rPr>
              <a:t>Consult gynecologist</a:t>
            </a:r>
          </a:p>
          <a:p>
            <a:pPr lvl="1" eaLnBrk="1" hangingPunct="1"/>
            <a:r>
              <a:rPr lang="en-US" smtClean="0">
                <a:latin typeface="Arial" charset="0"/>
                <a:cs typeface="Arial" charset="0"/>
              </a:rPr>
              <a:t>Encourage use of lubricants</a:t>
            </a:r>
          </a:p>
          <a:p>
            <a:pPr lvl="1" eaLnBrk="1" hangingPunct="1"/>
            <a:r>
              <a:rPr lang="en-US" smtClean="0">
                <a:latin typeface="Arial" charset="0"/>
                <a:cs typeface="Arial" charset="0"/>
              </a:rPr>
              <a:t>Encourage discussion of sexual issues</a:t>
            </a:r>
          </a:p>
          <a:p>
            <a:pPr lvl="1" eaLnBrk="1" hangingPunct="1"/>
            <a:r>
              <a:rPr lang="en-US" smtClean="0">
                <a:latin typeface="Arial" charset="0"/>
                <a:cs typeface="Arial" charset="0"/>
              </a:rPr>
              <a:t>Encourage interdisciplinary team management/specialty referral</a:t>
            </a:r>
          </a:p>
          <a:p>
            <a:pPr lvl="1" eaLnBrk="1" hangingPunct="1"/>
            <a:r>
              <a:rPr lang="en-US" smtClean="0">
                <a:latin typeface="Arial" charset="0"/>
                <a:cs typeface="Arial" charset="0"/>
              </a:rPr>
              <a:t>Administer medications</a:t>
            </a:r>
          </a:p>
          <a:p>
            <a:pPr lvl="1" eaLnBrk="1" hangingPunct="1"/>
            <a:endParaRPr lang="en-US" sz="2000" smtClean="0">
              <a:latin typeface="Arial" charset="0"/>
              <a:cs typeface="Arial" charset="0"/>
            </a:endParaRP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69"/>
          <p:cNvSpPr txBox="1">
            <a:spLocks noGrp="1"/>
          </p:cNvSpPr>
          <p:nvPr>
            <p:ph type="title"/>
          </p:nvPr>
        </p:nvSpPr>
        <p:spPr>
          <a:xfrm>
            <a:off x="508000" y="1371600"/>
            <a:ext cx="10972800" cy="978293"/>
          </a:xfrm>
          <a:prstGeom prst="rect">
            <a:avLst/>
          </a:prstGeom>
        </p:spPr>
        <p:txBody>
          <a:bodyPr vert="horz" wrap="square" lIns="0" tIns="359232" rIns="0" bIns="0" rtlCol="0">
            <a:spAutoFit/>
          </a:bodyPr>
          <a:lstStyle/>
          <a:p>
            <a:pPr marL="261620">
              <a:lnSpc>
                <a:spcPct val="100000"/>
              </a:lnSpc>
            </a:pPr>
            <a:r>
              <a:rPr spc="-5" dirty="0"/>
              <a:t>Genital</a:t>
            </a:r>
            <a:r>
              <a:rPr spc="-110" dirty="0"/>
              <a:t> </a:t>
            </a:r>
            <a:r>
              <a:rPr spc="-5" dirty="0"/>
              <a:t>Care</a:t>
            </a:r>
          </a:p>
        </p:txBody>
      </p:sp>
      <p:sp>
        <p:nvSpPr>
          <p:cNvPr id="70" name="object 70"/>
          <p:cNvSpPr txBox="1"/>
          <p:nvPr/>
        </p:nvSpPr>
        <p:spPr>
          <a:xfrm>
            <a:off x="406400" y="2667000"/>
            <a:ext cx="10456333" cy="3877985"/>
          </a:xfrm>
          <a:prstGeom prst="rect">
            <a:avLst/>
          </a:prstGeom>
        </p:spPr>
        <p:txBody>
          <a:bodyPr vert="horz" wrap="square" lIns="0" tIns="0" rIns="0" bIns="0" rtlCol="0">
            <a:spAutoFit/>
          </a:bodyPr>
          <a:lstStyle/>
          <a:p>
            <a:pPr marL="355600" marR="5080" indent="-342900">
              <a:lnSpc>
                <a:spcPct val="100000"/>
              </a:lnSpc>
              <a:buChar char="•"/>
              <a:tabLst>
                <a:tab pos="354965" algn="l"/>
                <a:tab pos="355600" algn="l"/>
              </a:tabLst>
            </a:pPr>
            <a:r>
              <a:rPr sz="2400" spc="-5" dirty="0">
                <a:latin typeface="Arial"/>
                <a:cs typeface="Arial"/>
              </a:rPr>
              <a:t>Early detection as part of general exam-must inquire </a:t>
            </a:r>
            <a:r>
              <a:rPr sz="2400" spc="-10" dirty="0">
                <a:latin typeface="Arial"/>
                <a:cs typeface="Arial"/>
              </a:rPr>
              <a:t>as  </a:t>
            </a:r>
            <a:r>
              <a:rPr sz="2400" spc="-5" dirty="0">
                <a:latin typeface="Arial"/>
                <a:cs typeface="Arial"/>
              </a:rPr>
              <a:t>most patients are hesitant </a:t>
            </a:r>
            <a:r>
              <a:rPr sz="2400" dirty="0">
                <a:latin typeface="Arial"/>
                <a:cs typeface="Arial"/>
              </a:rPr>
              <a:t>to</a:t>
            </a:r>
            <a:r>
              <a:rPr sz="2400" spc="-20" dirty="0">
                <a:latin typeface="Arial"/>
                <a:cs typeface="Arial"/>
              </a:rPr>
              <a:t> </a:t>
            </a:r>
            <a:r>
              <a:rPr sz="2400" spc="-5" dirty="0">
                <a:latin typeface="Arial"/>
                <a:cs typeface="Arial"/>
              </a:rPr>
              <a:t>disclose</a:t>
            </a:r>
            <a:endParaRPr sz="2400" dirty="0">
              <a:latin typeface="Arial"/>
              <a:cs typeface="Arial"/>
            </a:endParaRPr>
          </a:p>
          <a:p>
            <a:pPr marL="355600" indent="-342900">
              <a:lnSpc>
                <a:spcPct val="100000"/>
              </a:lnSpc>
              <a:spcBef>
                <a:spcPts val="575"/>
              </a:spcBef>
              <a:buChar char="•"/>
              <a:tabLst>
                <a:tab pos="354965" algn="l"/>
                <a:tab pos="355600" algn="l"/>
              </a:tabLst>
            </a:pPr>
            <a:r>
              <a:rPr sz="2400" spc="-5" dirty="0">
                <a:latin typeface="Arial"/>
                <a:cs typeface="Arial"/>
              </a:rPr>
              <a:t>Early consultation with a</a:t>
            </a:r>
            <a:r>
              <a:rPr sz="2400" dirty="0">
                <a:latin typeface="Arial"/>
                <a:cs typeface="Arial"/>
              </a:rPr>
              <a:t> </a:t>
            </a:r>
            <a:r>
              <a:rPr sz="2400" spc="-5" dirty="0">
                <a:latin typeface="Arial"/>
                <a:cs typeface="Arial"/>
              </a:rPr>
              <a:t>gynecologist</a:t>
            </a:r>
            <a:endParaRPr sz="2400" dirty="0">
              <a:latin typeface="Arial"/>
              <a:cs typeface="Arial"/>
            </a:endParaRPr>
          </a:p>
          <a:p>
            <a:pPr>
              <a:lnSpc>
                <a:spcPct val="100000"/>
              </a:lnSpc>
              <a:spcBef>
                <a:spcPts val="5"/>
              </a:spcBef>
              <a:buFont typeface="Arial"/>
              <a:buChar char="•"/>
            </a:pPr>
            <a:endParaRPr sz="3500" dirty="0">
              <a:latin typeface="Times New Roman"/>
              <a:cs typeface="Times New Roman"/>
            </a:endParaRPr>
          </a:p>
          <a:p>
            <a:pPr marL="355600" indent="-342900">
              <a:lnSpc>
                <a:spcPct val="100000"/>
              </a:lnSpc>
              <a:buChar char="•"/>
              <a:tabLst>
                <a:tab pos="354965" algn="l"/>
                <a:tab pos="355600" algn="l"/>
              </a:tabLst>
            </a:pPr>
            <a:r>
              <a:rPr sz="2400" spc="-5" dirty="0">
                <a:latin typeface="Arial"/>
                <a:cs typeface="Arial"/>
              </a:rPr>
              <a:t>Lubricant</a:t>
            </a:r>
            <a:endParaRPr sz="2400" dirty="0">
              <a:latin typeface="Arial"/>
              <a:cs typeface="Arial"/>
            </a:endParaRPr>
          </a:p>
          <a:p>
            <a:pPr marL="355600" indent="-342900">
              <a:lnSpc>
                <a:spcPct val="100000"/>
              </a:lnSpc>
              <a:spcBef>
                <a:spcPts val="575"/>
              </a:spcBef>
              <a:buChar char="•"/>
              <a:tabLst>
                <a:tab pos="354965" algn="l"/>
                <a:tab pos="355600" algn="l"/>
              </a:tabLst>
            </a:pPr>
            <a:r>
              <a:rPr sz="2400" spc="-5" dirty="0">
                <a:latin typeface="Arial"/>
                <a:cs typeface="Arial"/>
              </a:rPr>
              <a:t>Topical steroids (clobetasol</a:t>
            </a:r>
            <a:r>
              <a:rPr sz="2400" spc="10" dirty="0">
                <a:latin typeface="Arial"/>
                <a:cs typeface="Arial"/>
              </a:rPr>
              <a:t> </a:t>
            </a:r>
            <a:r>
              <a:rPr sz="2400" spc="-5" dirty="0">
                <a:latin typeface="Arial"/>
                <a:cs typeface="Arial"/>
              </a:rPr>
              <a:t>ointment)</a:t>
            </a:r>
            <a:endParaRPr sz="2400" dirty="0">
              <a:latin typeface="Arial"/>
              <a:cs typeface="Arial"/>
            </a:endParaRPr>
          </a:p>
          <a:p>
            <a:pPr marL="355600" indent="-342900">
              <a:lnSpc>
                <a:spcPct val="100000"/>
              </a:lnSpc>
              <a:spcBef>
                <a:spcPts val="575"/>
              </a:spcBef>
              <a:buChar char="•"/>
              <a:tabLst>
                <a:tab pos="354965" algn="l"/>
                <a:tab pos="355600" algn="l"/>
              </a:tabLst>
            </a:pPr>
            <a:r>
              <a:rPr sz="2400" spc="-5" dirty="0">
                <a:latin typeface="Arial"/>
                <a:cs typeface="Arial"/>
              </a:rPr>
              <a:t>Topical tacrolimus</a:t>
            </a:r>
            <a:r>
              <a:rPr sz="2400" spc="-15" dirty="0">
                <a:latin typeface="Arial"/>
                <a:cs typeface="Arial"/>
              </a:rPr>
              <a:t> </a:t>
            </a:r>
            <a:r>
              <a:rPr sz="2400" spc="-5" dirty="0">
                <a:latin typeface="Arial"/>
                <a:cs typeface="Arial"/>
              </a:rPr>
              <a:t>(Protopic)</a:t>
            </a:r>
            <a:endParaRPr sz="2400" dirty="0">
              <a:latin typeface="Arial"/>
              <a:cs typeface="Arial"/>
            </a:endParaRPr>
          </a:p>
          <a:p>
            <a:pPr marL="355600" indent="-342900">
              <a:lnSpc>
                <a:spcPct val="100000"/>
              </a:lnSpc>
              <a:spcBef>
                <a:spcPts val="575"/>
              </a:spcBef>
              <a:buChar char="•"/>
              <a:tabLst>
                <a:tab pos="354965" algn="l"/>
                <a:tab pos="355600" algn="l"/>
              </a:tabLst>
            </a:pPr>
            <a:r>
              <a:rPr sz="2400" spc="-5" dirty="0">
                <a:latin typeface="Arial"/>
                <a:cs typeface="Arial"/>
              </a:rPr>
              <a:t>Topical estrogen </a:t>
            </a:r>
            <a:r>
              <a:rPr sz="2400" dirty="0">
                <a:latin typeface="Arial"/>
                <a:cs typeface="Arial"/>
              </a:rPr>
              <a:t>/ </a:t>
            </a:r>
            <a:r>
              <a:rPr sz="2400" spc="-5" dirty="0">
                <a:latin typeface="Arial"/>
                <a:cs typeface="Arial"/>
              </a:rPr>
              <a:t>estrogen</a:t>
            </a:r>
            <a:r>
              <a:rPr sz="2400" spc="-30" dirty="0">
                <a:latin typeface="Arial"/>
                <a:cs typeface="Arial"/>
              </a:rPr>
              <a:t> </a:t>
            </a:r>
            <a:r>
              <a:rPr sz="2400" spc="-5" dirty="0">
                <a:latin typeface="Arial"/>
                <a:cs typeface="Arial"/>
              </a:rPr>
              <a:t>replacement</a:t>
            </a:r>
            <a:endParaRPr sz="2400" dirty="0">
              <a:latin typeface="Arial"/>
              <a:cs typeface="Arial"/>
            </a:endParaRPr>
          </a:p>
          <a:p>
            <a:pPr marL="355600" indent="-342900">
              <a:lnSpc>
                <a:spcPct val="100000"/>
              </a:lnSpc>
              <a:spcBef>
                <a:spcPts val="575"/>
              </a:spcBef>
              <a:buChar char="•"/>
              <a:tabLst>
                <a:tab pos="354965" algn="l"/>
                <a:tab pos="355600" algn="l"/>
              </a:tabLst>
            </a:pPr>
            <a:r>
              <a:rPr sz="2400" spc="-5" dirty="0">
                <a:latin typeface="Arial"/>
                <a:cs typeface="Arial"/>
              </a:rPr>
              <a:t>Vaginal dilator, lysis of</a:t>
            </a:r>
            <a:r>
              <a:rPr sz="2400" spc="5" dirty="0">
                <a:latin typeface="Arial"/>
                <a:cs typeface="Arial"/>
              </a:rPr>
              <a:t> </a:t>
            </a:r>
            <a:r>
              <a:rPr sz="2400" spc="-5" dirty="0">
                <a:latin typeface="Arial"/>
                <a:cs typeface="Arial"/>
              </a:rPr>
              <a:t>scarring</a:t>
            </a:r>
            <a:endParaRPr sz="2400" dirty="0">
              <a:latin typeface="Arial"/>
              <a:cs typeface="Arial"/>
            </a:endParaRPr>
          </a:p>
        </p:txBody>
      </p:sp>
      <p:sp>
        <p:nvSpPr>
          <p:cNvPr id="71" name="object 71"/>
          <p:cNvSpPr txBox="1"/>
          <p:nvPr/>
        </p:nvSpPr>
        <p:spPr>
          <a:xfrm>
            <a:off x="5508244" y="6413150"/>
            <a:ext cx="6387253" cy="332105"/>
          </a:xfrm>
          <a:prstGeom prst="rect">
            <a:avLst/>
          </a:prstGeom>
        </p:spPr>
        <p:txBody>
          <a:bodyPr vert="horz" wrap="square" lIns="0" tIns="0" rIns="0" bIns="0" rtlCol="0">
            <a:spAutoFit/>
          </a:bodyPr>
          <a:lstStyle/>
          <a:p>
            <a:pPr marL="12700" marR="5080" indent="2148840">
              <a:lnSpc>
                <a:spcPct val="100000"/>
              </a:lnSpc>
            </a:pPr>
            <a:r>
              <a:rPr sz="1050" dirty="0">
                <a:latin typeface="Arial"/>
                <a:cs typeface="Arial"/>
              </a:rPr>
              <a:t>Biol Blood Marrow Transplant</a:t>
            </a:r>
            <a:r>
              <a:rPr sz="1050" spc="-105" dirty="0">
                <a:latin typeface="Arial"/>
                <a:cs typeface="Arial"/>
              </a:rPr>
              <a:t> </a:t>
            </a:r>
            <a:r>
              <a:rPr sz="1050" dirty="0">
                <a:latin typeface="Arial"/>
                <a:cs typeface="Arial"/>
              </a:rPr>
              <a:t>2003;9:760-5.  Chronic GVHD: interdisciplinary management: Cambridge U</a:t>
            </a:r>
            <a:r>
              <a:rPr sz="1050" spc="-95" dirty="0">
                <a:latin typeface="Arial"/>
                <a:cs typeface="Arial"/>
              </a:rPr>
              <a:t> </a:t>
            </a:r>
            <a:r>
              <a:rPr sz="1050" dirty="0">
                <a:latin typeface="Arial"/>
                <a:cs typeface="Arial"/>
              </a:rPr>
              <a:t>Press;2009;207-15.</a:t>
            </a:r>
            <a:endParaRPr sz="1050">
              <a:latin typeface="Arial"/>
              <a:cs typeface="Arial"/>
            </a:endParaRPr>
          </a:p>
        </p:txBody>
      </p:sp>
      <p:sp>
        <p:nvSpPr>
          <p:cNvPr id="5" name="object 62"/>
          <p:cNvSpPr txBox="1">
            <a:spLocks/>
          </p:cNvSpPr>
          <p:nvPr/>
        </p:nvSpPr>
        <p:spPr>
          <a:xfrm>
            <a:off x="609600" y="990600"/>
            <a:ext cx="9144000" cy="738664"/>
          </a:xfrm>
          <a:prstGeom prst="rect">
            <a:avLst/>
          </a:prstGeom>
        </p:spPr>
        <p:txBody>
          <a:bodyPr vert="horz" wrap="square" lIns="0" tIns="0" rIns="0" bIns="0" rtlCol="0" anchor="ctr">
            <a:spAutoFit/>
          </a:bodyPr>
          <a:lstStyle/>
          <a:p>
            <a:pPr marL="12700" marR="5080" lvl="0" indent="0" algn="l" defTabSz="914400" rtl="0" eaLnBrk="1" fontAlgn="auto" latinLnBrk="0" hangingPunct="1">
              <a:lnSpc>
                <a:spcPct val="100000"/>
              </a:lnSpc>
              <a:spcBef>
                <a:spcPct val="0"/>
              </a:spcBef>
              <a:spcAft>
                <a:spcPts val="0"/>
              </a:spcAft>
              <a:buClrTx/>
              <a:buSzTx/>
              <a:buFontTx/>
              <a:buNone/>
              <a:tabLst/>
              <a:defRPr/>
            </a:pPr>
            <a:r>
              <a:rPr kumimoji="0" lang="en-US" sz="2400" i="0" u="none" strike="noStrike" kern="1200" cap="none" spc="-5" normalizeH="0" baseline="0" noProof="0" dirty="0" smtClean="0">
                <a:ln>
                  <a:noFill/>
                </a:ln>
                <a:solidFill>
                  <a:schemeClr val="tx2"/>
                </a:solidFill>
                <a:effectLst/>
                <a:uLnTx/>
                <a:uFillTx/>
                <a:latin typeface="+mj-lt"/>
                <a:ea typeface="+mj-ea"/>
                <a:cs typeface="+mj-cs"/>
              </a:rPr>
              <a:t>Organ-specific management</a:t>
            </a:r>
            <a:r>
              <a:rPr kumimoji="0" lang="en-US" sz="2400" i="0" u="none" strike="noStrike" kern="1200" cap="none" spc="-125" normalizeH="0" baseline="0" noProof="0" dirty="0" smtClean="0">
                <a:ln>
                  <a:noFill/>
                </a:ln>
                <a:solidFill>
                  <a:schemeClr val="tx2"/>
                </a:solidFill>
                <a:effectLst/>
                <a:uLnTx/>
                <a:uFillTx/>
                <a:latin typeface="+mj-lt"/>
                <a:ea typeface="+mj-ea"/>
                <a:cs typeface="+mj-cs"/>
              </a:rPr>
              <a:t> </a:t>
            </a:r>
            <a:br>
              <a:rPr kumimoji="0" lang="en-US" sz="2400" i="0" u="none" strike="noStrike" kern="1200" cap="none" spc="-125" normalizeH="0" baseline="0" noProof="0" dirty="0" smtClean="0">
                <a:ln>
                  <a:noFill/>
                </a:ln>
                <a:solidFill>
                  <a:schemeClr val="tx2"/>
                </a:solidFill>
                <a:effectLst/>
                <a:uLnTx/>
                <a:uFillTx/>
                <a:latin typeface="+mj-lt"/>
                <a:ea typeface="+mj-ea"/>
                <a:cs typeface="+mj-cs"/>
              </a:rPr>
            </a:br>
            <a:r>
              <a:rPr kumimoji="0" lang="en-US" sz="2400" i="0" u="none" strike="noStrike" kern="1200" cap="none" spc="-5" normalizeH="0" baseline="0" noProof="0" dirty="0" smtClean="0">
                <a:ln>
                  <a:noFill/>
                </a:ln>
                <a:solidFill>
                  <a:schemeClr val="tx2"/>
                </a:solidFill>
                <a:effectLst/>
                <a:uLnTx/>
                <a:uFillTx/>
                <a:latin typeface="+mj-lt"/>
                <a:ea typeface="+mj-ea"/>
                <a:cs typeface="+mj-cs"/>
              </a:rPr>
              <a:t>and  supportive care in</a:t>
            </a:r>
            <a:r>
              <a:rPr kumimoji="0" lang="en-US" sz="2400" i="0" u="none" strike="noStrike" kern="1200" cap="none" spc="-120" normalizeH="0" baseline="0" noProof="0" dirty="0" smtClean="0">
                <a:ln>
                  <a:noFill/>
                </a:ln>
                <a:solidFill>
                  <a:schemeClr val="tx2"/>
                </a:solidFill>
                <a:effectLst/>
                <a:uLnTx/>
                <a:uFillTx/>
                <a:latin typeface="+mj-lt"/>
                <a:ea typeface="+mj-ea"/>
                <a:cs typeface="+mj-cs"/>
              </a:rPr>
              <a:t> </a:t>
            </a:r>
            <a:r>
              <a:rPr kumimoji="0" lang="en-US" sz="2400" i="0" u="none" strike="noStrike" kern="1200" cap="none" spc="0" normalizeH="0" baseline="0" noProof="0" dirty="0" smtClean="0">
                <a:ln>
                  <a:noFill/>
                </a:ln>
                <a:solidFill>
                  <a:schemeClr val="tx2"/>
                </a:solidFill>
                <a:effectLst/>
                <a:uLnTx/>
                <a:uFillTx/>
                <a:latin typeface="+mj-lt"/>
                <a:ea typeface="+mj-ea"/>
                <a:cs typeface="+mj-cs"/>
              </a:rPr>
              <a:t>cGVHD</a:t>
            </a:r>
            <a:endParaRPr kumimoji="0" lang="en-US" sz="2400" i="0" u="none" strike="noStrike" kern="1200" cap="none" spc="0" normalizeH="0" baseline="0" noProof="0" dirty="0">
              <a:ln>
                <a:noFill/>
              </a:ln>
              <a:solidFill>
                <a:schemeClr val="tx2"/>
              </a:solidFill>
              <a:effectLst/>
              <a:uLnTx/>
              <a:uFillTx/>
              <a:latin typeface="+mj-lt"/>
              <a:ea typeface="+mj-ea"/>
              <a:cs typeface="+mj-cs"/>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title"/>
          </p:nvPr>
        </p:nvSpPr>
        <p:spPr>
          <a:xfrm>
            <a:off x="609600" y="838200"/>
            <a:ext cx="9144000" cy="615553"/>
          </a:xfrm>
          <a:extLst/>
        </p:spPr>
        <p:txBody>
          <a:bodyPr>
            <a:normAutofit fontScale="90000"/>
          </a:bodyPr>
          <a:lstStyle/>
          <a:p>
            <a:pPr eaLnBrk="1" hangingPunct="1">
              <a:defRPr/>
            </a:pPr>
            <a:r>
              <a:rPr lang="en-US" dirty="0" smtClean="0">
                <a:latin typeface="Arial" charset="0"/>
                <a:cs typeface="Arial" charset="0"/>
              </a:rPr>
              <a:t>cGVHD: Pediatric Poor Prognostic Signs </a:t>
            </a:r>
          </a:p>
        </p:txBody>
      </p:sp>
      <p:sp>
        <p:nvSpPr>
          <p:cNvPr id="87043" name="Rectangle 6"/>
          <p:cNvSpPr>
            <a:spLocks noGrp="1" noChangeArrowheads="1"/>
          </p:cNvSpPr>
          <p:nvPr>
            <p:ph idx="4294967295"/>
          </p:nvPr>
        </p:nvSpPr>
        <p:spPr>
          <a:xfrm>
            <a:off x="685800" y="1600200"/>
            <a:ext cx="10972800" cy="4677178"/>
          </a:xfrm>
          <a:prstGeom prst="rect">
            <a:avLst/>
          </a:prstGeom>
        </p:spPr>
        <p:txBody>
          <a:bodyPr/>
          <a:lstStyle/>
          <a:p>
            <a:pPr eaLnBrk="1" hangingPunct="1">
              <a:lnSpc>
                <a:spcPct val="200000"/>
              </a:lnSpc>
            </a:pPr>
            <a:r>
              <a:rPr lang="en-US" dirty="0" smtClean="0">
                <a:latin typeface="Arial" charset="0"/>
                <a:cs typeface="Arial" charset="0"/>
              </a:rPr>
              <a:t>Recipient age</a:t>
            </a:r>
          </a:p>
          <a:p>
            <a:pPr eaLnBrk="1" hangingPunct="1">
              <a:lnSpc>
                <a:spcPct val="200000"/>
              </a:lnSpc>
            </a:pPr>
            <a:r>
              <a:rPr lang="en-US" dirty="0" smtClean="0">
                <a:latin typeface="Arial" charset="0"/>
                <a:cs typeface="Arial" charset="0"/>
              </a:rPr>
              <a:t>aGVHD Grade II-IV</a:t>
            </a:r>
          </a:p>
          <a:p>
            <a:pPr eaLnBrk="1" hangingPunct="1">
              <a:lnSpc>
                <a:spcPct val="200000"/>
              </a:lnSpc>
            </a:pPr>
            <a:r>
              <a:rPr lang="en-US" dirty="0" smtClean="0">
                <a:latin typeface="Arial" charset="0"/>
                <a:cs typeface="Arial" charset="0"/>
              </a:rPr>
              <a:t>Female donor to male recipient</a:t>
            </a:r>
          </a:p>
          <a:p>
            <a:pPr eaLnBrk="1" hangingPunct="1">
              <a:lnSpc>
                <a:spcPct val="200000"/>
              </a:lnSpc>
            </a:pPr>
            <a:r>
              <a:rPr lang="en-US" dirty="0" smtClean="0">
                <a:latin typeface="Arial" charset="0"/>
                <a:cs typeface="Arial" charset="0"/>
              </a:rPr>
              <a:t>Diagnosis of malignancy</a:t>
            </a:r>
          </a:p>
          <a:p>
            <a:pPr eaLnBrk="1" hangingPunct="1">
              <a:lnSpc>
                <a:spcPct val="200000"/>
              </a:lnSpc>
            </a:pPr>
            <a:r>
              <a:rPr lang="en-US" dirty="0" smtClean="0">
                <a:latin typeface="Arial" charset="0"/>
                <a:cs typeface="Arial" charset="0"/>
              </a:rPr>
              <a:t>TBI in conditioning</a:t>
            </a:r>
          </a:p>
          <a:p>
            <a:pPr eaLnBrk="1" hangingPunct="1">
              <a:lnSpc>
                <a:spcPct val="200000"/>
              </a:lnSpc>
            </a:pPr>
            <a:endParaRPr lang="en-US" dirty="0" smtClean="0">
              <a:latin typeface="Arial" charset="0"/>
              <a:cs typeface="Arial" charset="0"/>
            </a:endParaRP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2"/>
          <p:cNvSpPr txBox="1">
            <a:spLocks noGrp="1"/>
          </p:cNvSpPr>
          <p:nvPr>
            <p:ph type="ctrTitle"/>
          </p:nvPr>
        </p:nvSpPr>
        <p:spPr>
          <a:xfrm>
            <a:off x="711200" y="2791739"/>
            <a:ext cx="11277600" cy="430887"/>
          </a:xfrm>
          <a:prstGeom prst="rect">
            <a:avLst/>
          </a:prstGeom>
        </p:spPr>
        <p:txBody>
          <a:bodyPr vert="horz" wrap="square" lIns="0" tIns="0" rIns="0" bIns="0" rtlCol="0">
            <a:spAutoFit/>
          </a:bodyPr>
          <a:lstStyle/>
          <a:p>
            <a:pPr marL="12700" marR="5080">
              <a:lnSpc>
                <a:spcPct val="100000"/>
              </a:lnSpc>
            </a:pPr>
            <a:r>
              <a:rPr lang="tr-TR" sz="2800" b="1" spc="-5" dirty="0" smtClean="0"/>
              <a:t>COMPLEMAETAR</a:t>
            </a:r>
            <a:r>
              <a:rPr lang="tr-TR" sz="2800" spc="-5" dirty="0" smtClean="0"/>
              <a:t>Y  QUESTIONS</a:t>
            </a:r>
            <a:endParaRPr sz="2800" b="1"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3400" y="1219200"/>
            <a:ext cx="9296399" cy="615553"/>
          </a:xfrm>
        </p:spPr>
        <p:txBody>
          <a:bodyPr>
            <a:noAutofit/>
          </a:bodyPr>
          <a:lstStyle/>
          <a:p>
            <a:r>
              <a:rPr lang="en-US" sz="3200" spc="-5" dirty="0" smtClean="0">
                <a:solidFill>
                  <a:schemeClr val="accent6">
                    <a:lumMod val="50000"/>
                  </a:schemeClr>
                </a:solidFill>
              </a:rPr>
              <a:t>Historically, </a:t>
            </a:r>
            <a:r>
              <a:rPr lang="tr-TR" sz="3200" spc="-5" dirty="0" err="1" smtClean="0">
                <a:solidFill>
                  <a:schemeClr val="accent6">
                    <a:lumMod val="50000"/>
                  </a:schemeClr>
                </a:solidFill>
              </a:rPr>
              <a:t>acute</a:t>
            </a:r>
            <a:r>
              <a:rPr lang="tr-TR" sz="3200" spc="-5" dirty="0" smtClean="0">
                <a:solidFill>
                  <a:schemeClr val="accent6">
                    <a:lumMod val="50000"/>
                  </a:schemeClr>
                </a:solidFill>
              </a:rPr>
              <a:t> GVHD  </a:t>
            </a:r>
            <a:r>
              <a:rPr lang="tr-TR" sz="3200" spc="-5" dirty="0" err="1" smtClean="0">
                <a:solidFill>
                  <a:schemeClr val="accent6">
                    <a:lumMod val="50000"/>
                  </a:schemeClr>
                </a:solidFill>
              </a:rPr>
              <a:t>defined</a:t>
            </a:r>
            <a:r>
              <a:rPr lang="tr-TR" sz="3200" spc="-5" dirty="0" smtClean="0">
                <a:solidFill>
                  <a:schemeClr val="accent6">
                    <a:lumMod val="50000"/>
                  </a:schemeClr>
                </a:solidFill>
              </a:rPr>
              <a:t> as </a:t>
            </a:r>
            <a:r>
              <a:rPr lang="tr-TR" sz="3200" spc="-5" dirty="0" err="1" smtClean="0">
                <a:solidFill>
                  <a:schemeClr val="accent6">
                    <a:lumMod val="50000"/>
                  </a:schemeClr>
                </a:solidFill>
              </a:rPr>
              <a:t>symtomps</a:t>
            </a:r>
            <a:r>
              <a:rPr lang="tr-TR" sz="3200" spc="-5" dirty="0" smtClean="0">
                <a:solidFill>
                  <a:schemeClr val="accent6">
                    <a:lumMod val="50000"/>
                  </a:schemeClr>
                </a:solidFill>
              </a:rPr>
              <a:t> occuring </a:t>
            </a:r>
            <a:r>
              <a:rPr lang="tr-TR" sz="3200" spc="-5" dirty="0" err="1" smtClean="0">
                <a:solidFill>
                  <a:schemeClr val="accent6">
                    <a:lumMod val="50000"/>
                  </a:schemeClr>
                </a:solidFill>
              </a:rPr>
              <a:t>within</a:t>
            </a:r>
            <a:r>
              <a:rPr lang="tr-TR" sz="3200" spc="-5" dirty="0" smtClean="0">
                <a:solidFill>
                  <a:schemeClr val="accent6">
                    <a:lumMod val="50000"/>
                  </a:schemeClr>
                </a:solidFill>
              </a:rPr>
              <a:t> the </a:t>
            </a:r>
            <a:r>
              <a:rPr lang="tr-TR" sz="3200" spc="-5" dirty="0" err="1" smtClean="0">
                <a:solidFill>
                  <a:schemeClr val="accent6">
                    <a:lumMod val="50000"/>
                  </a:schemeClr>
                </a:solidFill>
              </a:rPr>
              <a:t>first</a:t>
            </a:r>
            <a:r>
              <a:rPr lang="tr-TR" sz="3200" spc="-5" dirty="0" smtClean="0">
                <a:solidFill>
                  <a:schemeClr val="accent6">
                    <a:lumMod val="50000"/>
                  </a:schemeClr>
                </a:solidFill>
              </a:rPr>
              <a:t> 100 days</a:t>
            </a:r>
            <a:r>
              <a:rPr lang="en-US" sz="3200" spc="-5" dirty="0" smtClean="0">
                <a:solidFill>
                  <a:schemeClr val="accent6">
                    <a:lumMod val="50000"/>
                  </a:schemeClr>
                </a:solidFill>
              </a:rPr>
              <a:t/>
            </a:r>
            <a:br>
              <a:rPr lang="en-US" sz="3200" spc="-5" dirty="0" smtClean="0">
                <a:solidFill>
                  <a:schemeClr val="accent6">
                    <a:lumMod val="50000"/>
                  </a:schemeClr>
                </a:solidFill>
              </a:rPr>
            </a:br>
            <a:endParaRPr lang="tr-TR" sz="3200" dirty="0">
              <a:solidFill>
                <a:schemeClr val="accent6">
                  <a:lumMod val="50000"/>
                </a:schemeClr>
              </a:solidFill>
            </a:endParaRPr>
          </a:p>
        </p:txBody>
      </p:sp>
      <p:sp>
        <p:nvSpPr>
          <p:cNvPr id="5" name="2 İçerik Yer Tutucusu"/>
          <p:cNvSpPr>
            <a:spLocks noGrp="1"/>
          </p:cNvSpPr>
          <p:nvPr>
            <p:ph idx="4294967295"/>
          </p:nvPr>
        </p:nvSpPr>
        <p:spPr>
          <a:xfrm>
            <a:off x="609600" y="2249424"/>
            <a:ext cx="10972800" cy="4325112"/>
          </a:xfrm>
          <a:prstGeom prst="rect">
            <a:avLst/>
          </a:prstGeom>
        </p:spPr>
        <p:txBody>
          <a:bodyPr>
            <a:normAutofit/>
          </a:bodyPr>
          <a:lstStyle/>
          <a:p>
            <a:pPr marL="624078" indent="-514350">
              <a:lnSpc>
                <a:spcPct val="250000"/>
              </a:lnSpc>
              <a:buFont typeface="+mj-lt"/>
              <a:buAutoNum type="alphaUcPeriod"/>
            </a:pPr>
            <a:r>
              <a:rPr lang="tr-TR" sz="4400" b="1" dirty="0" err="1" smtClean="0"/>
              <a:t>True</a:t>
            </a:r>
            <a:endParaRPr lang="tr-TR" sz="4400" b="1" dirty="0" smtClean="0"/>
          </a:p>
          <a:p>
            <a:pPr marL="624078" indent="-514350">
              <a:lnSpc>
                <a:spcPct val="250000"/>
              </a:lnSpc>
              <a:buFont typeface="+mj-lt"/>
              <a:buAutoNum type="alphaUcPeriod"/>
            </a:pPr>
            <a:r>
              <a:rPr lang="tr-TR" sz="4400" b="1" dirty="0" err="1" smtClean="0"/>
              <a:t>False</a:t>
            </a:r>
            <a:endParaRPr lang="tr-TR" sz="4400" b="1"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9200" y="990600"/>
            <a:ext cx="7450711" cy="615553"/>
          </a:xfrm>
        </p:spPr>
        <p:txBody>
          <a:bodyPr>
            <a:noAutofit/>
          </a:bodyPr>
          <a:lstStyle/>
          <a:p>
            <a:r>
              <a:rPr lang="en-US" sz="3200" spc="-5" dirty="0" smtClean="0">
                <a:solidFill>
                  <a:schemeClr val="accent6">
                    <a:lumMod val="50000"/>
                  </a:schemeClr>
                </a:solidFill>
              </a:rPr>
              <a:t>Historically, </a:t>
            </a:r>
            <a:r>
              <a:rPr lang="tr-TR" sz="3200" spc="-5" dirty="0" err="1" smtClean="0">
                <a:solidFill>
                  <a:schemeClr val="accent6">
                    <a:lumMod val="50000"/>
                  </a:schemeClr>
                </a:solidFill>
              </a:rPr>
              <a:t>acute</a:t>
            </a:r>
            <a:r>
              <a:rPr lang="tr-TR" sz="3200" spc="-5" dirty="0" smtClean="0">
                <a:solidFill>
                  <a:schemeClr val="accent6">
                    <a:lumMod val="50000"/>
                  </a:schemeClr>
                </a:solidFill>
              </a:rPr>
              <a:t> GVHD  </a:t>
            </a:r>
            <a:r>
              <a:rPr lang="tr-TR" sz="3200" spc="-5" dirty="0" err="1" smtClean="0">
                <a:solidFill>
                  <a:schemeClr val="accent6">
                    <a:lumMod val="50000"/>
                  </a:schemeClr>
                </a:solidFill>
              </a:rPr>
              <a:t>defined</a:t>
            </a:r>
            <a:r>
              <a:rPr lang="tr-TR" sz="3200" spc="-5" dirty="0" smtClean="0">
                <a:solidFill>
                  <a:schemeClr val="accent6">
                    <a:lumMod val="50000"/>
                  </a:schemeClr>
                </a:solidFill>
              </a:rPr>
              <a:t> as </a:t>
            </a:r>
            <a:r>
              <a:rPr lang="tr-TR" sz="3200" spc="-5" dirty="0" err="1" smtClean="0">
                <a:solidFill>
                  <a:schemeClr val="accent6">
                    <a:lumMod val="50000"/>
                  </a:schemeClr>
                </a:solidFill>
              </a:rPr>
              <a:t>symtomps</a:t>
            </a:r>
            <a:r>
              <a:rPr lang="tr-TR" sz="3200" spc="-5" dirty="0" smtClean="0">
                <a:solidFill>
                  <a:schemeClr val="accent6">
                    <a:lumMod val="50000"/>
                  </a:schemeClr>
                </a:solidFill>
              </a:rPr>
              <a:t> occuring </a:t>
            </a:r>
            <a:r>
              <a:rPr lang="tr-TR" sz="3200" spc="-5" dirty="0" err="1" smtClean="0">
                <a:solidFill>
                  <a:schemeClr val="accent6">
                    <a:lumMod val="50000"/>
                  </a:schemeClr>
                </a:solidFill>
              </a:rPr>
              <a:t>within</a:t>
            </a:r>
            <a:r>
              <a:rPr lang="tr-TR" sz="3200" spc="-5" dirty="0" smtClean="0">
                <a:solidFill>
                  <a:schemeClr val="accent6">
                    <a:lumMod val="50000"/>
                  </a:schemeClr>
                </a:solidFill>
              </a:rPr>
              <a:t> the </a:t>
            </a:r>
            <a:r>
              <a:rPr lang="tr-TR" sz="3200" spc="-5" dirty="0" err="1" smtClean="0">
                <a:solidFill>
                  <a:schemeClr val="accent6">
                    <a:lumMod val="50000"/>
                  </a:schemeClr>
                </a:solidFill>
              </a:rPr>
              <a:t>first</a:t>
            </a:r>
            <a:r>
              <a:rPr lang="tr-TR" sz="3200" spc="-5" dirty="0" smtClean="0">
                <a:solidFill>
                  <a:schemeClr val="accent6">
                    <a:lumMod val="50000"/>
                  </a:schemeClr>
                </a:solidFill>
              </a:rPr>
              <a:t> 100 days</a:t>
            </a:r>
            <a:r>
              <a:rPr lang="en-US" sz="3200" spc="-5" dirty="0" smtClean="0">
                <a:solidFill>
                  <a:schemeClr val="accent6">
                    <a:lumMod val="50000"/>
                  </a:schemeClr>
                </a:solidFill>
              </a:rPr>
              <a:t/>
            </a:r>
            <a:br>
              <a:rPr lang="en-US" sz="3200" spc="-5" dirty="0" smtClean="0">
                <a:solidFill>
                  <a:schemeClr val="accent6">
                    <a:lumMod val="50000"/>
                  </a:schemeClr>
                </a:solidFill>
              </a:rPr>
            </a:br>
            <a:endParaRPr lang="tr-TR" sz="3200" dirty="0">
              <a:solidFill>
                <a:schemeClr val="accent6">
                  <a:lumMod val="50000"/>
                </a:schemeClr>
              </a:solidFill>
            </a:endParaRPr>
          </a:p>
        </p:txBody>
      </p:sp>
      <p:sp>
        <p:nvSpPr>
          <p:cNvPr id="3" name="2 İçerik Yer Tutucusu"/>
          <p:cNvSpPr>
            <a:spLocks noGrp="1"/>
          </p:cNvSpPr>
          <p:nvPr>
            <p:ph idx="4294967295"/>
          </p:nvPr>
        </p:nvSpPr>
        <p:spPr>
          <a:xfrm>
            <a:off x="812800" y="2133600"/>
            <a:ext cx="10972800" cy="3602736"/>
          </a:xfrm>
          <a:prstGeom prst="rect">
            <a:avLst/>
          </a:prstGeom>
        </p:spPr>
        <p:txBody>
          <a:bodyPr>
            <a:normAutofit/>
          </a:bodyPr>
          <a:lstStyle/>
          <a:p>
            <a:pPr marL="624078" indent="-514350">
              <a:lnSpc>
                <a:spcPct val="250000"/>
              </a:lnSpc>
              <a:buFont typeface="+mj-lt"/>
              <a:buAutoNum type="alphaUcPeriod"/>
            </a:pPr>
            <a:r>
              <a:rPr lang="tr-TR" sz="4400" b="1" dirty="0" err="1" smtClean="0">
                <a:solidFill>
                  <a:srgbClr val="FF0000"/>
                </a:solidFill>
              </a:rPr>
              <a:t>True</a:t>
            </a:r>
            <a:endParaRPr lang="tr-TR" sz="4400" b="1" dirty="0" smtClean="0">
              <a:solidFill>
                <a:srgbClr val="FF0000"/>
              </a:solidFill>
            </a:endParaRPr>
          </a:p>
          <a:p>
            <a:pPr marL="624078" indent="-514350">
              <a:lnSpc>
                <a:spcPct val="250000"/>
              </a:lnSpc>
              <a:buFont typeface="+mj-lt"/>
              <a:buAutoNum type="alphaUcPeriod"/>
            </a:pPr>
            <a:r>
              <a:rPr lang="tr-TR" sz="4400" b="1" dirty="0" err="1" smtClean="0"/>
              <a:t>False</a:t>
            </a:r>
            <a:endParaRPr lang="tr-TR" sz="4400" b="1"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838200"/>
            <a:ext cx="8991599" cy="615553"/>
          </a:xfrm>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0972800" cy="4325112"/>
          </a:xfrm>
          <a:prstGeom prst="rect">
            <a:avLst/>
          </a:prstGeom>
        </p:spPr>
        <p:txBody>
          <a:bodyPr>
            <a:normAutofit/>
          </a:bodyPr>
          <a:lstStyle/>
          <a:p>
            <a:r>
              <a:rPr lang="en-US" sz="2000" b="1" dirty="0" smtClean="0"/>
              <a:t>A</a:t>
            </a:r>
            <a:r>
              <a:rPr lang="tr-TR" sz="2000" b="1" dirty="0" smtClean="0"/>
              <a:t>	</a:t>
            </a:r>
            <a:r>
              <a:rPr lang="tr-TR" sz="2000" dirty="0" err="1" smtClean="0"/>
              <a:t>In</a:t>
            </a:r>
            <a:r>
              <a:rPr lang="tr-TR" sz="2000" dirty="0" smtClean="0"/>
              <a:t> HSCT </a:t>
            </a:r>
            <a:r>
              <a:rPr lang="tr-TR" sz="2000" dirty="0" err="1" smtClean="0"/>
              <a:t>setting</a:t>
            </a:r>
            <a:r>
              <a:rPr lang="tr-TR" sz="2000" dirty="0" smtClean="0"/>
              <a:t>, not </a:t>
            </a:r>
            <a:r>
              <a:rPr lang="tr-TR" sz="2000" dirty="0" err="1" smtClean="0"/>
              <a:t>only</a:t>
            </a:r>
            <a:r>
              <a:rPr lang="tr-TR" sz="2000" dirty="0" smtClean="0"/>
              <a:t> </a:t>
            </a:r>
            <a:r>
              <a:rPr lang="tr-TR" sz="2000" dirty="0" err="1" smtClean="0"/>
              <a:t>hematopoetic</a:t>
            </a:r>
            <a:r>
              <a:rPr lang="tr-TR" sz="2000" dirty="0" smtClean="0"/>
              <a:t> </a:t>
            </a:r>
            <a:r>
              <a:rPr lang="tr-TR" sz="2000" dirty="0" err="1" smtClean="0"/>
              <a:t>system</a:t>
            </a:r>
            <a:r>
              <a:rPr lang="tr-TR" sz="2000" dirty="0" smtClean="0"/>
              <a:t> is </a:t>
            </a:r>
            <a:r>
              <a:rPr lang="tr-TR" sz="2000" dirty="0" err="1" smtClean="0"/>
              <a:t>transplated</a:t>
            </a:r>
            <a:r>
              <a:rPr lang="tr-TR" sz="2000" dirty="0" smtClean="0"/>
              <a:t>  but </a:t>
            </a:r>
            <a:r>
              <a:rPr lang="tr-TR" sz="2000" dirty="0" err="1" smtClean="0"/>
              <a:t>also</a:t>
            </a:r>
            <a:r>
              <a:rPr lang="tr-TR" sz="2000" dirty="0" smtClean="0"/>
              <a:t> </a:t>
            </a:r>
            <a:r>
              <a:rPr lang="en-US" sz="2000" dirty="0" smtClean="0"/>
              <a:t>immune system </a:t>
            </a:r>
            <a:r>
              <a:rPr lang="tr-TR" sz="2000" dirty="0" smtClean="0"/>
              <a:t> is </a:t>
            </a:r>
            <a:r>
              <a:rPr lang="tr-TR" sz="2000" dirty="0" err="1" smtClean="0"/>
              <a:t>trarsferred</a:t>
            </a:r>
            <a:r>
              <a:rPr lang="tr-TR" sz="2000" dirty="0" smtClean="0"/>
              <a:t> to the </a:t>
            </a:r>
            <a:r>
              <a:rPr lang="tr-TR" sz="2000" dirty="0" err="1" smtClean="0"/>
              <a:t>recipient</a:t>
            </a:r>
            <a:endParaRPr lang="tr-TR" sz="2000" dirty="0" smtClean="0"/>
          </a:p>
          <a:p>
            <a:pPr>
              <a:buNone/>
            </a:pPr>
            <a:endParaRPr lang="en-US" sz="2000" dirty="0" smtClean="0"/>
          </a:p>
          <a:p>
            <a:r>
              <a:rPr lang="en-US" sz="2000" b="1" dirty="0" smtClean="0"/>
              <a:t>B</a:t>
            </a:r>
            <a:r>
              <a:rPr lang="tr-TR" sz="2000" b="1" dirty="0" smtClean="0"/>
              <a:t>	</a:t>
            </a:r>
            <a:r>
              <a:rPr lang="en-US" sz="2000" dirty="0" smtClean="0"/>
              <a:t>Transferred T cell could “over-react”</a:t>
            </a:r>
            <a:r>
              <a:rPr lang="tr-TR" sz="2000" dirty="0" smtClean="0"/>
              <a:t>  to </a:t>
            </a:r>
            <a:r>
              <a:rPr lang="tr-TR" sz="2000" dirty="0" err="1" smtClean="0"/>
              <a:t>recipient</a:t>
            </a:r>
            <a:endParaRPr lang="en-US" sz="2000" dirty="0" smtClean="0"/>
          </a:p>
          <a:p>
            <a:pPr>
              <a:buNone/>
            </a:pPr>
            <a:endParaRPr lang="en-US" sz="2000" dirty="0" smtClean="0"/>
          </a:p>
          <a:p>
            <a:r>
              <a:rPr lang="en-US" sz="2000" b="1" dirty="0" smtClean="0"/>
              <a:t>C</a:t>
            </a:r>
            <a:r>
              <a:rPr lang="tr-TR" sz="2000" b="1" dirty="0" smtClean="0"/>
              <a:t>	</a:t>
            </a:r>
            <a:r>
              <a:rPr lang="en-US" sz="2000" dirty="0" smtClean="0"/>
              <a:t>Transferred T cells won’t tolerate if they can’t bind their own HLA molecule</a:t>
            </a:r>
          </a:p>
          <a:p>
            <a:endParaRPr lang="en-US" sz="2000" dirty="0" smtClean="0"/>
          </a:p>
          <a:p>
            <a:r>
              <a:rPr lang="en-US" sz="2000" b="1" dirty="0" smtClean="0"/>
              <a:t>D</a:t>
            </a:r>
            <a:r>
              <a:rPr lang="tr-TR" sz="2000" b="1" dirty="0" smtClean="0"/>
              <a:t>	</a:t>
            </a:r>
            <a:r>
              <a:rPr lang="tr-TR" sz="2000" dirty="0" smtClean="0"/>
              <a:t>HLA </a:t>
            </a:r>
            <a:r>
              <a:rPr lang="tr-TR" sz="2000" dirty="0" err="1" smtClean="0"/>
              <a:t>match</a:t>
            </a:r>
            <a:r>
              <a:rPr lang="tr-TR" sz="2000" dirty="0" smtClean="0"/>
              <a:t> </a:t>
            </a:r>
            <a:r>
              <a:rPr lang="tr-TR" sz="2000" dirty="0" err="1" smtClean="0"/>
              <a:t>enought</a:t>
            </a:r>
            <a:r>
              <a:rPr lang="tr-TR" sz="2000" dirty="0" smtClean="0"/>
              <a:t>  to </a:t>
            </a:r>
            <a:r>
              <a:rPr lang="tr-TR" sz="2000" dirty="0" err="1" smtClean="0"/>
              <a:t>prevent</a:t>
            </a:r>
            <a:r>
              <a:rPr lang="tr-TR" sz="2000" dirty="0" smtClean="0"/>
              <a:t> GVHD</a:t>
            </a:r>
            <a:endParaRPr lang="en-US" sz="2000" dirty="0" smtClean="0"/>
          </a:p>
          <a:p>
            <a:endParaRPr lang="tr-TR" sz="2000"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08828"/>
            <a:ext cx="8915399" cy="615553"/>
          </a:xfrm>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0972800" cy="4325112"/>
          </a:xfrm>
          <a:prstGeom prst="rect">
            <a:avLst/>
          </a:prstGeom>
        </p:spPr>
        <p:txBody>
          <a:bodyPr>
            <a:normAutofit/>
          </a:bodyPr>
          <a:lstStyle/>
          <a:p>
            <a:r>
              <a:rPr lang="en-US" sz="2400" b="1" dirty="0" smtClean="0"/>
              <a:t>A</a:t>
            </a:r>
            <a:r>
              <a:rPr lang="tr-TR" sz="2400" b="1" dirty="0" smtClean="0"/>
              <a:t>	</a:t>
            </a:r>
            <a:r>
              <a:rPr lang="tr-TR" sz="2400" dirty="0" err="1" smtClean="0"/>
              <a:t>In</a:t>
            </a:r>
            <a:r>
              <a:rPr lang="tr-TR" sz="2400" dirty="0" smtClean="0"/>
              <a:t> HSCT </a:t>
            </a:r>
            <a:r>
              <a:rPr lang="tr-TR" sz="2400" dirty="0" err="1" smtClean="0"/>
              <a:t>setting</a:t>
            </a:r>
            <a:r>
              <a:rPr lang="tr-TR" sz="2400" dirty="0" smtClean="0"/>
              <a:t>, not </a:t>
            </a:r>
            <a:r>
              <a:rPr lang="tr-TR" sz="2400" dirty="0" err="1" smtClean="0"/>
              <a:t>only</a:t>
            </a:r>
            <a:r>
              <a:rPr lang="tr-TR" sz="2400" dirty="0" smtClean="0"/>
              <a:t> </a:t>
            </a:r>
            <a:r>
              <a:rPr lang="tr-TR" sz="2400" dirty="0" err="1" smtClean="0"/>
              <a:t>hematopoetic</a:t>
            </a:r>
            <a:r>
              <a:rPr lang="tr-TR" sz="2400" dirty="0" smtClean="0"/>
              <a:t> </a:t>
            </a:r>
            <a:r>
              <a:rPr lang="tr-TR" sz="2400" dirty="0" err="1" smtClean="0"/>
              <a:t>system</a:t>
            </a:r>
            <a:r>
              <a:rPr lang="tr-TR" sz="2400" dirty="0" smtClean="0"/>
              <a:t> is </a:t>
            </a:r>
            <a:r>
              <a:rPr lang="tr-TR" sz="2400" dirty="0" err="1" smtClean="0"/>
              <a:t>transplated</a:t>
            </a:r>
            <a:r>
              <a:rPr lang="tr-TR" sz="2400" dirty="0" smtClean="0"/>
              <a:t>  but </a:t>
            </a:r>
            <a:r>
              <a:rPr lang="tr-TR" sz="2400" dirty="0" err="1" smtClean="0"/>
              <a:t>also</a:t>
            </a:r>
            <a:r>
              <a:rPr lang="tr-TR" sz="2400" dirty="0" smtClean="0"/>
              <a:t> </a:t>
            </a:r>
            <a:r>
              <a:rPr lang="en-US" sz="2400" dirty="0" smtClean="0"/>
              <a:t>immune system </a:t>
            </a:r>
            <a:r>
              <a:rPr lang="tr-TR" sz="2400" dirty="0" smtClean="0"/>
              <a:t> is </a:t>
            </a:r>
            <a:r>
              <a:rPr lang="tr-TR" sz="2400" dirty="0" err="1" smtClean="0"/>
              <a:t>trarsferred</a:t>
            </a:r>
            <a:r>
              <a:rPr lang="tr-TR" sz="2400" dirty="0" smtClean="0"/>
              <a:t> to the </a:t>
            </a:r>
            <a:r>
              <a:rPr lang="tr-TR" sz="2400" dirty="0" err="1" smtClean="0"/>
              <a:t>recipient</a:t>
            </a:r>
            <a:endParaRPr lang="tr-TR" sz="2400" dirty="0" smtClean="0"/>
          </a:p>
          <a:p>
            <a:pPr>
              <a:buNone/>
            </a:pPr>
            <a:endParaRPr lang="en-US" sz="2400" dirty="0" smtClean="0"/>
          </a:p>
          <a:p>
            <a:r>
              <a:rPr lang="en-US" sz="2400" b="1" dirty="0" smtClean="0"/>
              <a:t>B</a:t>
            </a:r>
            <a:r>
              <a:rPr lang="tr-TR" sz="2400" b="1" dirty="0" smtClean="0"/>
              <a:t>	</a:t>
            </a:r>
            <a:r>
              <a:rPr lang="en-US" sz="2400" dirty="0" smtClean="0"/>
              <a:t>Transferred T cell could “over-react”</a:t>
            </a:r>
            <a:r>
              <a:rPr lang="tr-TR" sz="2400" dirty="0" smtClean="0"/>
              <a:t>  to </a:t>
            </a:r>
            <a:r>
              <a:rPr lang="tr-TR" sz="2400" dirty="0" err="1" smtClean="0"/>
              <a:t>recipient</a:t>
            </a:r>
            <a:endParaRPr lang="en-US" sz="2400" dirty="0" smtClean="0"/>
          </a:p>
          <a:p>
            <a:pPr>
              <a:buNone/>
            </a:pPr>
            <a:endParaRPr lang="en-US" sz="2400" dirty="0" smtClean="0"/>
          </a:p>
          <a:p>
            <a:r>
              <a:rPr lang="en-US" sz="2400" b="1" dirty="0" smtClean="0"/>
              <a:t>C</a:t>
            </a:r>
            <a:r>
              <a:rPr lang="tr-TR" sz="2400" b="1" dirty="0" smtClean="0"/>
              <a:t>	</a:t>
            </a:r>
            <a:r>
              <a:rPr lang="en-US" sz="2400" dirty="0" smtClean="0"/>
              <a:t>Transferred T cells won’t tolerate if they can’t bind their own HLA molecule</a:t>
            </a:r>
          </a:p>
          <a:p>
            <a:endParaRPr lang="en-US" sz="2400" dirty="0" smtClean="0"/>
          </a:p>
          <a:p>
            <a:r>
              <a:rPr lang="en-US" sz="2400" b="1" dirty="0" smtClean="0"/>
              <a:t>D</a:t>
            </a:r>
            <a:r>
              <a:rPr lang="tr-TR" sz="2400" b="1" dirty="0" smtClean="0"/>
              <a:t>	</a:t>
            </a:r>
            <a:r>
              <a:rPr lang="tr-TR" sz="2400" dirty="0" smtClean="0">
                <a:solidFill>
                  <a:srgbClr val="FF0000"/>
                </a:solidFill>
              </a:rPr>
              <a:t>HLA </a:t>
            </a:r>
            <a:r>
              <a:rPr lang="tr-TR" sz="2400" dirty="0" err="1" smtClean="0">
                <a:solidFill>
                  <a:srgbClr val="FF0000"/>
                </a:solidFill>
              </a:rPr>
              <a:t>match</a:t>
            </a:r>
            <a:r>
              <a:rPr lang="tr-TR" sz="2400" dirty="0" smtClean="0">
                <a:solidFill>
                  <a:srgbClr val="FF0000"/>
                </a:solidFill>
              </a:rPr>
              <a:t> </a:t>
            </a:r>
            <a:r>
              <a:rPr lang="tr-TR" sz="2400" dirty="0" err="1" smtClean="0">
                <a:solidFill>
                  <a:srgbClr val="FF0000"/>
                </a:solidFill>
              </a:rPr>
              <a:t>enought</a:t>
            </a:r>
            <a:r>
              <a:rPr lang="tr-TR" sz="2400" dirty="0" smtClean="0">
                <a:solidFill>
                  <a:srgbClr val="FF0000"/>
                </a:solidFill>
              </a:rPr>
              <a:t>  to </a:t>
            </a:r>
            <a:r>
              <a:rPr lang="tr-TR" sz="2400" dirty="0" err="1" smtClean="0">
                <a:solidFill>
                  <a:srgbClr val="FF0000"/>
                </a:solidFill>
              </a:rPr>
              <a:t>prevent</a:t>
            </a:r>
            <a:r>
              <a:rPr lang="tr-TR" sz="2400" dirty="0" smtClean="0">
                <a:solidFill>
                  <a:srgbClr val="FF0000"/>
                </a:solidFill>
              </a:rPr>
              <a:t> GVHD</a:t>
            </a:r>
            <a:endParaRPr lang="en-US" sz="2400" dirty="0" smtClean="0">
              <a:solidFill>
                <a:srgbClr val="FF0000"/>
              </a:solidFill>
            </a:endParaRPr>
          </a:p>
          <a:p>
            <a:endParaRPr lang="tr-TR" sz="2400"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406400" y="762000"/>
            <a:ext cx="11379200" cy="5486400"/>
          </a:xfrm>
          <a:prstGeom prst="roundRect">
            <a:avLst/>
          </a:prstGeom>
          <a:solidFill>
            <a:schemeClr val="bg1">
              <a:lumMod val="75000"/>
            </a:schemeClr>
          </a:solidFill>
          <a:ln w="571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266" name="Rectangle 2"/>
          <p:cNvSpPr>
            <a:spLocks noGrp="1" noChangeArrowheads="1"/>
          </p:cNvSpPr>
          <p:nvPr>
            <p:ph type="title"/>
          </p:nvPr>
        </p:nvSpPr>
        <p:spPr>
          <a:xfrm>
            <a:off x="711200" y="914400"/>
            <a:ext cx="10972800" cy="615553"/>
          </a:xfrm>
        </p:spPr>
        <p:txBody>
          <a:bodyPr/>
          <a:lstStyle/>
          <a:p>
            <a:r>
              <a:rPr lang="en-US" b="1" dirty="0">
                <a:solidFill>
                  <a:srgbClr val="FF0000"/>
                </a:solidFill>
              </a:rPr>
              <a:t>Why do we have to match?</a:t>
            </a:r>
          </a:p>
        </p:txBody>
      </p:sp>
      <p:sp>
        <p:nvSpPr>
          <p:cNvPr id="11267" name="Rectangle 3"/>
          <p:cNvSpPr>
            <a:spLocks noGrp="1" noChangeArrowheads="1"/>
          </p:cNvSpPr>
          <p:nvPr>
            <p:ph type="body" idx="4294967295"/>
          </p:nvPr>
        </p:nvSpPr>
        <p:spPr>
          <a:xfrm>
            <a:off x="914400" y="1981200"/>
            <a:ext cx="10668000" cy="4114800"/>
          </a:xfrm>
          <a:prstGeom prst="rect">
            <a:avLst/>
          </a:prstGeom>
        </p:spPr>
        <p:txBody>
          <a:bodyPr/>
          <a:lstStyle/>
          <a:p>
            <a:pPr>
              <a:lnSpc>
                <a:spcPct val="150000"/>
              </a:lnSpc>
            </a:pPr>
            <a:r>
              <a:rPr lang="en-US" dirty="0"/>
              <a:t>BMT = immune system transplant</a:t>
            </a:r>
          </a:p>
          <a:p>
            <a:pPr>
              <a:lnSpc>
                <a:spcPct val="150000"/>
              </a:lnSpc>
            </a:pPr>
            <a:r>
              <a:rPr lang="en-US" dirty="0"/>
              <a:t>HLA molecules act as T cell “</a:t>
            </a:r>
            <a:r>
              <a:rPr lang="en-US" dirty="0" err="1"/>
              <a:t>superantigens</a:t>
            </a:r>
            <a:r>
              <a:rPr lang="en-US" dirty="0"/>
              <a:t>”</a:t>
            </a:r>
          </a:p>
          <a:p>
            <a:pPr>
              <a:lnSpc>
                <a:spcPct val="150000"/>
              </a:lnSpc>
            </a:pPr>
            <a:r>
              <a:rPr lang="en-US" dirty="0"/>
              <a:t>All somatic tissues express HLA class I</a:t>
            </a:r>
          </a:p>
          <a:p>
            <a:pPr>
              <a:lnSpc>
                <a:spcPct val="150000"/>
              </a:lnSpc>
            </a:pPr>
            <a:r>
              <a:rPr lang="en-US" dirty="0"/>
              <a:t>Transferred T cell could “over-react</a:t>
            </a:r>
            <a:r>
              <a:rPr lang="en-US" dirty="0" smtClean="0"/>
              <a:t>”</a:t>
            </a:r>
            <a:r>
              <a:rPr lang="tr-TR" dirty="0" smtClean="0"/>
              <a:t>  to </a:t>
            </a:r>
            <a:r>
              <a:rPr lang="tr-TR" dirty="0" err="1" smtClean="0"/>
              <a:t>recipient</a:t>
            </a:r>
            <a:endParaRPr lang="en-US" dirty="0"/>
          </a:p>
          <a:p>
            <a:pPr>
              <a:lnSpc>
                <a:spcPct val="150000"/>
              </a:lnSpc>
            </a:pPr>
            <a:r>
              <a:rPr lang="en-US" dirty="0"/>
              <a:t>Transferred T cells won’t </a:t>
            </a:r>
            <a:r>
              <a:rPr lang="en-US" dirty="0" smtClean="0"/>
              <a:t>tolerate </a:t>
            </a:r>
            <a:r>
              <a:rPr lang="en-US" dirty="0"/>
              <a:t>if they can’t bind their own HLA molecule</a:t>
            </a:r>
          </a:p>
        </p:txBody>
      </p:sp>
      <p:sp>
        <p:nvSpPr>
          <p:cNvPr id="5"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6" name="5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Başlık"/>
          <p:cNvSpPr>
            <a:spLocks noGrp="1"/>
          </p:cNvSpPr>
          <p:nvPr>
            <p:ph type="title"/>
          </p:nvPr>
        </p:nvSpPr>
        <p:spPr>
          <a:xfrm>
            <a:off x="533400" y="508828"/>
            <a:ext cx="9372599" cy="615553"/>
          </a:xfrm>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9372600" cy="4325112"/>
          </a:xfrm>
          <a:prstGeom prst="rect">
            <a:avLst/>
          </a:prstGeom>
        </p:spPr>
        <p:txBody>
          <a:bodyPr>
            <a:normAutofit/>
          </a:bodyPr>
          <a:lstStyle/>
          <a:p>
            <a:r>
              <a:rPr lang="en-US" b="1" dirty="0" smtClean="0"/>
              <a:t>A</a:t>
            </a:r>
            <a:r>
              <a:rPr lang="tr-TR" b="1" dirty="0" smtClean="0"/>
              <a:t>	</a:t>
            </a:r>
            <a:r>
              <a:rPr lang="en-US" dirty="0" smtClean="0"/>
              <a:t>The incidence and severity of </a:t>
            </a:r>
            <a:r>
              <a:rPr lang="en-US" dirty="0" err="1" smtClean="0"/>
              <a:t>GvHD</a:t>
            </a:r>
            <a:r>
              <a:rPr lang="en-US" dirty="0" smtClean="0"/>
              <a:t> increases with increasing HLA disparity</a:t>
            </a:r>
          </a:p>
          <a:p>
            <a:r>
              <a:rPr lang="en-US" b="1" dirty="0" smtClean="0"/>
              <a:t>B</a:t>
            </a:r>
            <a:r>
              <a:rPr lang="tr-TR" b="1" dirty="0" smtClean="0"/>
              <a:t>	</a:t>
            </a:r>
            <a:r>
              <a:rPr lang="en-US" dirty="0" smtClean="0"/>
              <a:t>One of the prerequisites for the occurrence of </a:t>
            </a:r>
            <a:r>
              <a:rPr lang="en-US" dirty="0" err="1" smtClean="0"/>
              <a:t>GvHD</a:t>
            </a:r>
            <a:r>
              <a:rPr lang="en-US" dirty="0" smtClean="0"/>
              <a:t> is lack of </a:t>
            </a:r>
            <a:r>
              <a:rPr lang="en-US" dirty="0" err="1" smtClean="0"/>
              <a:t>immunocompetence</a:t>
            </a:r>
            <a:r>
              <a:rPr lang="en-US" dirty="0" smtClean="0"/>
              <a:t> in the patient</a:t>
            </a:r>
          </a:p>
          <a:p>
            <a:r>
              <a:rPr lang="en-US" b="1" dirty="0" smtClean="0"/>
              <a:t>C</a:t>
            </a:r>
            <a:r>
              <a:rPr lang="tr-TR" b="1" dirty="0" smtClean="0"/>
              <a:t>	</a:t>
            </a:r>
            <a:r>
              <a:rPr lang="en-US" dirty="0" err="1" smtClean="0"/>
              <a:t>GvHD</a:t>
            </a:r>
            <a:r>
              <a:rPr lang="en-US" dirty="0" smtClean="0"/>
              <a:t> can only be diagnosed within the first 100 days of transplant</a:t>
            </a:r>
          </a:p>
          <a:p>
            <a:r>
              <a:rPr lang="en-US" b="1" dirty="0" smtClean="0"/>
              <a:t>D</a:t>
            </a:r>
            <a:r>
              <a:rPr lang="tr-TR" b="1" dirty="0" smtClean="0"/>
              <a:t>	</a:t>
            </a:r>
            <a:r>
              <a:rPr lang="en-US" dirty="0" smtClean="0"/>
              <a:t>Epithelial tissue damage is modulated through cytokines</a:t>
            </a:r>
          </a:p>
          <a:p>
            <a:endParaRPr lang="tr-TR"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3400" y="609600"/>
            <a:ext cx="10287000" cy="615553"/>
          </a:xfrm>
        </p:spPr>
        <p:txBody>
          <a:bodyPr>
            <a:normAutofit fontScale="90000"/>
          </a:bodyPr>
          <a:lstStyle/>
          <a:p>
            <a:r>
              <a:rPr lang="en-US" b="1" dirty="0" smtClean="0"/>
              <a:t>Which of the following statements is </a:t>
            </a:r>
            <a:r>
              <a:rPr lang="en-US" b="1" i="1" dirty="0" smtClean="0"/>
              <a:t>untrue</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0972800" cy="4325112"/>
          </a:xfrm>
          <a:prstGeom prst="rect">
            <a:avLst/>
          </a:prstGeom>
        </p:spPr>
        <p:txBody>
          <a:bodyPr>
            <a:normAutofit/>
          </a:bodyPr>
          <a:lstStyle/>
          <a:p>
            <a:r>
              <a:rPr lang="en-US" b="1" dirty="0" smtClean="0"/>
              <a:t>A</a:t>
            </a:r>
            <a:r>
              <a:rPr lang="tr-TR" b="1" dirty="0" smtClean="0"/>
              <a:t>	</a:t>
            </a:r>
            <a:r>
              <a:rPr lang="en-US" dirty="0" smtClean="0"/>
              <a:t>The incidence and severity of </a:t>
            </a:r>
            <a:r>
              <a:rPr lang="en-US" dirty="0" err="1" smtClean="0"/>
              <a:t>GvHD</a:t>
            </a:r>
            <a:r>
              <a:rPr lang="en-US" dirty="0" smtClean="0"/>
              <a:t> increases with increasing HLA disparity</a:t>
            </a:r>
          </a:p>
          <a:p>
            <a:r>
              <a:rPr lang="en-US" b="1" dirty="0" smtClean="0"/>
              <a:t>B</a:t>
            </a:r>
            <a:r>
              <a:rPr lang="tr-TR" b="1" dirty="0" smtClean="0"/>
              <a:t>	</a:t>
            </a:r>
            <a:r>
              <a:rPr lang="en-US" dirty="0" smtClean="0"/>
              <a:t>One of the prerequisites for the occurrence of </a:t>
            </a:r>
            <a:r>
              <a:rPr lang="en-US" dirty="0" err="1" smtClean="0"/>
              <a:t>GvHD</a:t>
            </a:r>
            <a:r>
              <a:rPr lang="en-US" dirty="0" smtClean="0"/>
              <a:t> is lack of </a:t>
            </a:r>
            <a:r>
              <a:rPr lang="en-US" dirty="0" err="1" smtClean="0"/>
              <a:t>immunocompetence</a:t>
            </a:r>
            <a:r>
              <a:rPr lang="en-US" dirty="0" smtClean="0"/>
              <a:t> in the patient</a:t>
            </a:r>
          </a:p>
          <a:p>
            <a:r>
              <a:rPr lang="en-US" b="1" dirty="0" smtClean="0">
                <a:solidFill>
                  <a:srgbClr val="FF0000"/>
                </a:solidFill>
              </a:rPr>
              <a:t>C</a:t>
            </a:r>
            <a:r>
              <a:rPr lang="tr-TR" b="1" dirty="0" smtClean="0">
                <a:solidFill>
                  <a:srgbClr val="FF0000"/>
                </a:solidFill>
              </a:rPr>
              <a:t>	</a:t>
            </a:r>
            <a:r>
              <a:rPr lang="en-US" dirty="0" err="1" smtClean="0">
                <a:solidFill>
                  <a:srgbClr val="FF0000"/>
                </a:solidFill>
              </a:rPr>
              <a:t>GvHD</a:t>
            </a:r>
            <a:r>
              <a:rPr lang="en-US" dirty="0" smtClean="0">
                <a:solidFill>
                  <a:srgbClr val="FF0000"/>
                </a:solidFill>
              </a:rPr>
              <a:t> can only be diagnosed within the first 100 days of transplant</a:t>
            </a:r>
          </a:p>
          <a:p>
            <a:r>
              <a:rPr lang="en-US" b="1" dirty="0" smtClean="0"/>
              <a:t>D</a:t>
            </a:r>
            <a:r>
              <a:rPr lang="tr-TR" b="1" dirty="0" smtClean="0"/>
              <a:t>	</a:t>
            </a:r>
            <a:r>
              <a:rPr lang="en-US" dirty="0" smtClean="0"/>
              <a:t>Epithelial tissue damage is modulated through cytokines</a:t>
            </a:r>
          </a:p>
          <a:p>
            <a:endParaRPr lang="tr-TR"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295460923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62"/>
          <p:cNvSpPr txBox="1">
            <a:spLocks noGrp="1"/>
          </p:cNvSpPr>
          <p:nvPr>
            <p:ph type="title"/>
          </p:nvPr>
        </p:nvSpPr>
        <p:spPr>
          <a:xfrm>
            <a:off x="406400" y="609601"/>
            <a:ext cx="10972800" cy="678301"/>
          </a:xfrm>
          <a:prstGeom prst="rect">
            <a:avLst/>
          </a:prstGeom>
        </p:spPr>
        <p:txBody>
          <a:bodyPr vert="horz" wrap="square" lIns="0" tIns="62141" rIns="0" bIns="0" rtlCol="0">
            <a:spAutoFit/>
          </a:bodyPr>
          <a:lstStyle/>
          <a:p>
            <a:pPr marL="225425">
              <a:lnSpc>
                <a:spcPct val="100000"/>
              </a:lnSpc>
            </a:pPr>
            <a:r>
              <a:rPr lang="en-US" dirty="0" smtClean="0"/>
              <a:t>The NIH </a:t>
            </a:r>
            <a:r>
              <a:rPr lang="en-US" sz="3200" dirty="0" smtClean="0"/>
              <a:t>consensus</a:t>
            </a:r>
            <a:r>
              <a:rPr lang="tr-TR" dirty="0" smtClean="0"/>
              <a:t>;</a:t>
            </a:r>
            <a:endParaRPr sz="4000" dirty="0"/>
          </a:p>
        </p:txBody>
      </p:sp>
      <p:sp>
        <p:nvSpPr>
          <p:cNvPr id="5" name="4 Dikdörtgen"/>
          <p:cNvSpPr/>
          <p:nvPr/>
        </p:nvSpPr>
        <p:spPr>
          <a:xfrm>
            <a:off x="812800" y="1219200"/>
            <a:ext cx="10566400" cy="369332"/>
          </a:xfrm>
          <a:prstGeom prst="rect">
            <a:avLst/>
          </a:prstGeom>
        </p:spPr>
        <p:txBody>
          <a:bodyPr wrap="square">
            <a:spAutoFit/>
          </a:bodyPr>
          <a:lstStyle/>
          <a:p>
            <a:r>
              <a:rPr lang="en-US" dirty="0" smtClean="0">
                <a:latin typeface="+mj-lt"/>
              </a:rPr>
              <a:t>recognized 2 main categories of GVHD, each with 2 subcategories</a:t>
            </a:r>
            <a:r>
              <a:rPr lang="tr-TR" dirty="0" smtClean="0">
                <a:latin typeface="+mj-lt"/>
              </a:rPr>
              <a:t>.</a:t>
            </a:r>
            <a:r>
              <a:rPr lang="en-US" dirty="0" smtClean="0">
                <a:latin typeface="+mj-lt"/>
              </a:rPr>
              <a:t> </a:t>
            </a:r>
            <a:endParaRPr lang="tr-TR" dirty="0" smtClean="0">
              <a:latin typeface="+mj-lt"/>
            </a:endParaRPr>
          </a:p>
        </p:txBody>
      </p:sp>
      <p:pic>
        <p:nvPicPr>
          <p:cNvPr id="1028" name="Picture 4"/>
          <p:cNvPicPr>
            <a:picLocks noChangeAspect="1" noChangeArrowheads="1"/>
          </p:cNvPicPr>
          <p:nvPr/>
        </p:nvPicPr>
        <p:blipFill>
          <a:blip r:embed="rId3" cstate="print"/>
          <a:srcRect/>
          <a:stretch>
            <a:fillRect/>
          </a:stretch>
        </p:blipFill>
        <p:spPr bwMode="auto">
          <a:xfrm>
            <a:off x="1016000" y="1676400"/>
            <a:ext cx="10185400" cy="4762500"/>
          </a:xfrm>
          <a:prstGeom prst="rect">
            <a:avLst/>
          </a:prstGeom>
          <a:noFill/>
          <a:ln w="9525">
            <a:noFill/>
            <a:miter lim="800000"/>
            <a:headEnd/>
            <a:tailEnd/>
          </a:ln>
        </p:spPr>
      </p:pic>
      <p:sp>
        <p:nvSpPr>
          <p:cNvPr id="31" name="30 Dikdörtgen"/>
          <p:cNvSpPr/>
          <p:nvPr/>
        </p:nvSpPr>
        <p:spPr>
          <a:xfrm>
            <a:off x="7112000" y="4953000"/>
            <a:ext cx="4775200" cy="892552"/>
          </a:xfrm>
          <a:prstGeom prst="rect">
            <a:avLst/>
          </a:prstGeom>
        </p:spPr>
        <p:txBody>
          <a:bodyPr wrap="square">
            <a:spAutoFit/>
          </a:bodyPr>
          <a:lstStyle/>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similar </a:t>
            </a:r>
            <a:r>
              <a:rPr lang="tr-TR" sz="1400" spc="-5" dirty="0" smtClean="0">
                <a:latin typeface="Arial"/>
                <a:cs typeface="Arial"/>
              </a:rPr>
              <a:t> </a:t>
            </a:r>
            <a:r>
              <a:rPr lang="en-US" sz="1400" spc="-5" dirty="0" smtClean="0">
                <a:latin typeface="Arial"/>
                <a:cs typeface="Arial"/>
              </a:rPr>
              <a:t>syndrome  occur</a:t>
            </a:r>
            <a:r>
              <a:rPr lang="tr-TR" sz="1400" spc="-5" dirty="0" smtClean="0">
                <a:latin typeface="Arial"/>
                <a:cs typeface="Arial"/>
              </a:rPr>
              <a:t>s </a:t>
            </a:r>
            <a:r>
              <a:rPr lang="en-US" sz="1400" spc="-5" dirty="0" smtClean="0">
                <a:latin typeface="Arial"/>
                <a:cs typeface="Arial"/>
              </a:rPr>
              <a:t>beyond day</a:t>
            </a:r>
            <a:r>
              <a:rPr lang="tr-TR" sz="1400" spc="-5" dirty="0" smtClean="0">
                <a:latin typeface="Arial"/>
                <a:cs typeface="Arial"/>
              </a:rPr>
              <a:t> </a:t>
            </a:r>
            <a:r>
              <a:rPr lang="en-US" sz="1400" spc="-5" dirty="0" smtClean="0">
                <a:latin typeface="Arial"/>
                <a:cs typeface="Arial"/>
              </a:rPr>
              <a:t>100, </a:t>
            </a:r>
            <a:endParaRPr lang="tr-TR" sz="1400" spc="-5" dirty="0" smtClean="0">
              <a:latin typeface="Arial"/>
              <a:cs typeface="Arial"/>
            </a:endParaRP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known </a:t>
            </a:r>
            <a:r>
              <a:rPr lang="en-US" sz="1400" dirty="0" smtClean="0">
                <a:latin typeface="Arial"/>
                <a:cs typeface="Arial"/>
              </a:rPr>
              <a:t>as </a:t>
            </a:r>
            <a:r>
              <a:rPr lang="en-US" sz="1400" spc="-5" dirty="0" smtClean="0">
                <a:latin typeface="Arial"/>
                <a:cs typeface="Arial"/>
              </a:rPr>
              <a:t>late onset acute  </a:t>
            </a:r>
            <a:r>
              <a:rPr lang="en-US" sz="1400" spc="-5" dirty="0" err="1" smtClean="0">
                <a:latin typeface="Arial"/>
                <a:cs typeface="Arial"/>
              </a:rPr>
              <a:t>GvHD</a:t>
            </a:r>
            <a:r>
              <a:rPr lang="tr-TR" sz="1400" spc="-5" dirty="0" smtClean="0">
                <a:latin typeface="Arial"/>
                <a:cs typeface="Arial"/>
              </a:rPr>
              <a:t> </a:t>
            </a:r>
          </a:p>
          <a:p>
            <a:pPr marL="355600" marR="5080" indent="-342900">
              <a:lnSpc>
                <a:spcPct val="100000"/>
              </a:lnSpc>
              <a:spcBef>
                <a:spcPts val="575"/>
              </a:spcBef>
              <a:tabLst>
                <a:tab pos="354965" algn="l"/>
                <a:tab pos="355600" algn="l"/>
                <a:tab pos="1354455" algn="l"/>
              </a:tabLst>
            </a:pPr>
            <a:r>
              <a:rPr lang="en-US" sz="1400" spc="-5" dirty="0" smtClean="0">
                <a:latin typeface="Arial"/>
                <a:cs typeface="Arial"/>
              </a:rPr>
              <a:t>particularly </a:t>
            </a:r>
            <a:r>
              <a:rPr lang="en-US" sz="1400" dirty="0" smtClean="0">
                <a:latin typeface="Arial"/>
                <a:cs typeface="Arial"/>
              </a:rPr>
              <a:t>after </a:t>
            </a:r>
            <a:r>
              <a:rPr lang="tr-TR" sz="1400" dirty="0" smtClean="0">
                <a:latin typeface="Arial"/>
                <a:cs typeface="Arial"/>
              </a:rPr>
              <a:t> </a:t>
            </a:r>
            <a:r>
              <a:rPr lang="en-US" sz="1400" dirty="0" smtClean="0">
                <a:latin typeface="Arial"/>
                <a:cs typeface="Arial"/>
              </a:rPr>
              <a:t>RICT </a:t>
            </a:r>
            <a:r>
              <a:rPr lang="en-US" sz="1400" spc="-5" dirty="0" smtClean="0">
                <a:latin typeface="Arial"/>
                <a:cs typeface="Arial"/>
              </a:rPr>
              <a:t>and</a:t>
            </a:r>
            <a:r>
              <a:rPr lang="en-US" sz="1400" spc="-20" dirty="0" smtClean="0">
                <a:latin typeface="Arial"/>
                <a:cs typeface="Arial"/>
              </a:rPr>
              <a:t> </a:t>
            </a:r>
            <a:r>
              <a:rPr lang="en-US" sz="1400" spc="-5" dirty="0" smtClean="0">
                <a:latin typeface="Arial"/>
                <a:cs typeface="Arial"/>
              </a:rPr>
              <a:t>DLI</a:t>
            </a:r>
            <a:endParaRPr lang="en-US" sz="1400" dirty="0" smtClean="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317395005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508828"/>
            <a:ext cx="10668000" cy="615553"/>
          </a:xfrm>
        </p:spPr>
        <p:txBody>
          <a:bodyPr>
            <a:normAutofit fontScale="90000"/>
          </a:bodyPr>
          <a:lstStyle/>
          <a:p>
            <a:r>
              <a:rPr lang="en-US" b="1" dirty="0" smtClean="0"/>
              <a:t>Which of the following is </a:t>
            </a:r>
            <a:r>
              <a:rPr lang="en-US" b="1" i="1" dirty="0" smtClean="0"/>
              <a:t>not</a:t>
            </a:r>
            <a:r>
              <a:rPr lang="en-US" b="1" dirty="0" smtClean="0"/>
              <a:t> a feature of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0972800" cy="4325112"/>
          </a:xfrm>
          <a:prstGeom prst="rect">
            <a:avLst/>
          </a:prstGeom>
        </p:spPr>
        <p:txBody>
          <a:bodyPr>
            <a:normAutofit/>
          </a:bodyPr>
          <a:lstStyle/>
          <a:p>
            <a:pPr>
              <a:lnSpc>
                <a:spcPct val="200000"/>
              </a:lnSpc>
            </a:pPr>
            <a:r>
              <a:rPr lang="en-US" b="1" dirty="0" smtClean="0"/>
              <a:t>A</a:t>
            </a:r>
            <a:r>
              <a:rPr lang="tr-TR" b="1" dirty="0" smtClean="0"/>
              <a:t>	</a:t>
            </a:r>
            <a:r>
              <a:rPr lang="en-US" dirty="0" smtClean="0"/>
              <a:t>Nausea</a:t>
            </a:r>
          </a:p>
          <a:p>
            <a:pPr>
              <a:lnSpc>
                <a:spcPct val="200000"/>
              </a:lnSpc>
            </a:pPr>
            <a:r>
              <a:rPr lang="en-US" b="1" dirty="0" smtClean="0"/>
              <a:t>B</a:t>
            </a:r>
            <a:r>
              <a:rPr lang="tr-TR" b="1" dirty="0" smtClean="0"/>
              <a:t>	</a:t>
            </a:r>
            <a:r>
              <a:rPr lang="en-US" dirty="0" smtClean="0"/>
              <a:t>Raised </a:t>
            </a:r>
            <a:r>
              <a:rPr lang="tr-TR" dirty="0" smtClean="0"/>
              <a:t>serum </a:t>
            </a:r>
            <a:r>
              <a:rPr lang="tr-TR" dirty="0" err="1" smtClean="0"/>
              <a:t>bilirubin</a:t>
            </a:r>
            <a:r>
              <a:rPr lang="tr-TR" dirty="0" smtClean="0"/>
              <a:t> </a:t>
            </a:r>
            <a:r>
              <a:rPr lang="tr-TR" dirty="0" err="1" smtClean="0"/>
              <a:t>concentration</a:t>
            </a:r>
            <a:endParaRPr lang="en-US" dirty="0" smtClean="0"/>
          </a:p>
          <a:p>
            <a:pPr>
              <a:lnSpc>
                <a:spcPct val="200000"/>
              </a:lnSpc>
            </a:pPr>
            <a:r>
              <a:rPr lang="en-US" b="1" dirty="0" smtClean="0"/>
              <a:t>C</a:t>
            </a:r>
            <a:r>
              <a:rPr lang="tr-TR" b="1" dirty="0" smtClean="0"/>
              <a:t>	</a:t>
            </a:r>
            <a:r>
              <a:rPr lang="en-US" dirty="0" smtClean="0"/>
              <a:t>Lichen </a:t>
            </a:r>
            <a:r>
              <a:rPr lang="en-US" dirty="0" err="1" smtClean="0"/>
              <a:t>planus</a:t>
            </a:r>
            <a:endParaRPr lang="en-US" dirty="0" smtClean="0"/>
          </a:p>
          <a:p>
            <a:pPr>
              <a:lnSpc>
                <a:spcPct val="200000"/>
              </a:lnSpc>
            </a:pPr>
            <a:r>
              <a:rPr lang="en-US" b="1" dirty="0" smtClean="0"/>
              <a:t>D</a:t>
            </a:r>
            <a:r>
              <a:rPr lang="tr-TR" b="1" dirty="0" smtClean="0"/>
              <a:t>	</a:t>
            </a:r>
            <a:r>
              <a:rPr lang="tr-TR" dirty="0" err="1" smtClean="0"/>
              <a:t>Rash</a:t>
            </a:r>
            <a:r>
              <a:rPr lang="tr-TR" dirty="0" smtClean="0"/>
              <a:t>-</a:t>
            </a:r>
            <a:r>
              <a:rPr lang="en-US" dirty="0" err="1" smtClean="0"/>
              <a:t>Bullae</a:t>
            </a:r>
            <a:endParaRPr lang="en-US" dirty="0" smtClean="0"/>
          </a:p>
          <a:p>
            <a:pPr>
              <a:lnSpc>
                <a:spcPct val="200000"/>
              </a:lnSpc>
            </a:pPr>
            <a:endParaRPr lang="tr-TR"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28601" y="508828"/>
            <a:ext cx="11506200" cy="615553"/>
          </a:xfrm>
        </p:spPr>
        <p:txBody>
          <a:bodyPr>
            <a:normAutofit fontScale="90000"/>
          </a:bodyPr>
          <a:lstStyle/>
          <a:p>
            <a:r>
              <a:rPr lang="en-US" b="1" dirty="0" smtClean="0"/>
              <a:t>Which of the following is </a:t>
            </a:r>
            <a:r>
              <a:rPr lang="en-US" b="1" i="1" dirty="0" smtClean="0"/>
              <a:t>not</a:t>
            </a:r>
            <a:r>
              <a:rPr lang="en-US" b="1" dirty="0" smtClean="0"/>
              <a:t> a feature of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0972800" cy="4325112"/>
          </a:xfrm>
          <a:prstGeom prst="rect">
            <a:avLst/>
          </a:prstGeom>
        </p:spPr>
        <p:txBody>
          <a:bodyPr>
            <a:normAutofit/>
          </a:bodyPr>
          <a:lstStyle/>
          <a:p>
            <a:pPr>
              <a:lnSpc>
                <a:spcPct val="200000"/>
              </a:lnSpc>
            </a:pPr>
            <a:r>
              <a:rPr lang="en-US" b="1" dirty="0" smtClean="0"/>
              <a:t>A</a:t>
            </a:r>
            <a:r>
              <a:rPr lang="tr-TR" b="1" dirty="0" smtClean="0"/>
              <a:t>	</a:t>
            </a:r>
            <a:r>
              <a:rPr lang="en-US" dirty="0" smtClean="0"/>
              <a:t>Nausea</a:t>
            </a:r>
          </a:p>
          <a:p>
            <a:pPr>
              <a:lnSpc>
                <a:spcPct val="200000"/>
              </a:lnSpc>
            </a:pPr>
            <a:r>
              <a:rPr lang="en-US" b="1" dirty="0" smtClean="0"/>
              <a:t>B</a:t>
            </a:r>
            <a:r>
              <a:rPr lang="tr-TR" b="1" dirty="0" smtClean="0"/>
              <a:t>	</a:t>
            </a:r>
            <a:r>
              <a:rPr lang="en-US" dirty="0" smtClean="0"/>
              <a:t>Raised </a:t>
            </a:r>
            <a:r>
              <a:rPr lang="tr-TR" dirty="0" smtClean="0"/>
              <a:t>serum </a:t>
            </a:r>
            <a:r>
              <a:rPr lang="tr-TR" dirty="0" err="1" smtClean="0"/>
              <a:t>bilirubin</a:t>
            </a:r>
            <a:r>
              <a:rPr lang="tr-TR" dirty="0" smtClean="0"/>
              <a:t> </a:t>
            </a:r>
            <a:r>
              <a:rPr lang="tr-TR" dirty="0" err="1" smtClean="0"/>
              <a:t>concentration</a:t>
            </a:r>
            <a:endParaRPr lang="en-US" dirty="0" smtClean="0"/>
          </a:p>
          <a:p>
            <a:pPr>
              <a:lnSpc>
                <a:spcPct val="200000"/>
              </a:lnSpc>
            </a:pPr>
            <a:r>
              <a:rPr lang="en-US" b="1" dirty="0" smtClean="0"/>
              <a:t>C</a:t>
            </a:r>
            <a:r>
              <a:rPr lang="tr-TR" b="1" dirty="0" smtClean="0"/>
              <a:t>	</a:t>
            </a:r>
            <a:r>
              <a:rPr lang="en-US" dirty="0" smtClean="0">
                <a:solidFill>
                  <a:srgbClr val="FF0000"/>
                </a:solidFill>
              </a:rPr>
              <a:t>Lichen </a:t>
            </a:r>
            <a:r>
              <a:rPr lang="en-US" dirty="0" err="1" smtClean="0">
                <a:solidFill>
                  <a:srgbClr val="FF0000"/>
                </a:solidFill>
              </a:rPr>
              <a:t>planus</a:t>
            </a:r>
            <a:endParaRPr lang="en-US" dirty="0" smtClean="0">
              <a:solidFill>
                <a:srgbClr val="FF0000"/>
              </a:solidFill>
            </a:endParaRPr>
          </a:p>
          <a:p>
            <a:pPr>
              <a:lnSpc>
                <a:spcPct val="200000"/>
              </a:lnSpc>
            </a:pPr>
            <a:r>
              <a:rPr lang="en-US" b="1" dirty="0" smtClean="0"/>
              <a:t>D</a:t>
            </a:r>
            <a:r>
              <a:rPr lang="tr-TR" b="1" dirty="0" smtClean="0"/>
              <a:t>	</a:t>
            </a:r>
            <a:r>
              <a:rPr lang="tr-TR" dirty="0" smtClean="0"/>
              <a:t> </a:t>
            </a:r>
            <a:r>
              <a:rPr lang="tr-TR" dirty="0" err="1" smtClean="0"/>
              <a:t>Rash</a:t>
            </a:r>
            <a:r>
              <a:rPr lang="tr-TR" dirty="0" smtClean="0"/>
              <a:t>-</a:t>
            </a:r>
            <a:r>
              <a:rPr lang="en-US" dirty="0" err="1" smtClean="0"/>
              <a:t>Bullae</a:t>
            </a:r>
            <a:endParaRPr lang="en-US" dirty="0" smtClean="0"/>
          </a:p>
          <a:p>
            <a:pPr>
              <a:lnSpc>
                <a:spcPct val="200000"/>
              </a:lnSpc>
            </a:pPr>
            <a:endParaRPr lang="tr-TR"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115919077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Yuvarlatılmış Dikdörtgen"/>
          <p:cNvSpPr/>
          <p:nvPr/>
        </p:nvSpPr>
        <p:spPr>
          <a:xfrm>
            <a:off x="406400" y="838200"/>
            <a:ext cx="11379200" cy="5791200"/>
          </a:xfrm>
          <a:prstGeom prst="roundRect">
            <a:avLst/>
          </a:prstGeom>
          <a:solidFill>
            <a:schemeClr val="bg1">
              <a:lumMod val="75000"/>
            </a:schemeClr>
          </a:solidFill>
          <a:ln w="571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bject 7"/>
          <p:cNvSpPr txBox="1"/>
          <p:nvPr/>
        </p:nvSpPr>
        <p:spPr>
          <a:xfrm>
            <a:off x="609600" y="2555082"/>
            <a:ext cx="10095653" cy="3693319"/>
          </a:xfrm>
          <a:prstGeom prst="rect">
            <a:avLst/>
          </a:prstGeom>
        </p:spPr>
        <p:txBody>
          <a:bodyPr vert="horz" wrap="square" lIns="0" tIns="0" rIns="0" bIns="0" rtlCol="0">
            <a:spAutoFit/>
          </a:bodyPr>
          <a:lstStyle/>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classic</a:t>
            </a:r>
            <a:r>
              <a:rPr lang="tr-TR" sz="2400" dirty="0" smtClean="0">
                <a:latin typeface="+mj-lt"/>
              </a:rPr>
              <a:t> </a:t>
            </a:r>
            <a:r>
              <a:rPr lang="tr-TR" sz="2400" dirty="0" err="1" smtClean="0">
                <a:latin typeface="+mj-lt"/>
              </a:rPr>
              <a:t>maculopapular</a:t>
            </a:r>
            <a:r>
              <a:rPr lang="tr-TR" sz="2400" dirty="0" smtClean="0">
                <a:latin typeface="+mj-lt"/>
              </a:rPr>
              <a:t> </a:t>
            </a:r>
            <a:r>
              <a:rPr lang="tr-TR" sz="2400" dirty="0" err="1" smtClean="0">
                <a:latin typeface="+mj-lt"/>
              </a:rPr>
              <a:t>rash</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Persistent</a:t>
            </a:r>
            <a:r>
              <a:rPr lang="tr-TR" sz="2400" dirty="0" smtClean="0">
                <a:latin typeface="+mj-lt"/>
              </a:rPr>
              <a:t> </a:t>
            </a:r>
            <a:r>
              <a:rPr lang="tr-TR" sz="2400" dirty="0" err="1" smtClean="0">
                <a:latin typeface="+mj-lt"/>
              </a:rPr>
              <a:t>nausea</a:t>
            </a:r>
            <a:r>
              <a:rPr lang="tr-TR" sz="2400" dirty="0" smtClean="0">
                <a:latin typeface="+mj-lt"/>
              </a:rPr>
              <a:t> and/</a:t>
            </a:r>
            <a:r>
              <a:rPr lang="tr-TR" sz="2400" dirty="0" err="1" smtClean="0">
                <a:latin typeface="+mj-lt"/>
              </a:rPr>
              <a:t>or</a:t>
            </a:r>
            <a:r>
              <a:rPr lang="tr-TR" sz="2400" dirty="0" smtClean="0">
                <a:latin typeface="+mj-lt"/>
              </a:rPr>
              <a:t> </a:t>
            </a:r>
            <a:r>
              <a:rPr lang="tr-TR" sz="2400" dirty="0" err="1" smtClean="0">
                <a:latin typeface="+mj-lt"/>
              </a:rPr>
              <a:t>emesis</a:t>
            </a:r>
            <a:r>
              <a:rPr lang="tr-TR" sz="2400" dirty="0" smtClean="0">
                <a:latin typeface="+mj-lt"/>
              </a:rPr>
              <a:t>; </a:t>
            </a:r>
          </a:p>
          <a:p>
            <a:pPr marL="355600" marR="330200" indent="-342900">
              <a:lnSpc>
                <a:spcPct val="200000"/>
              </a:lnSpc>
              <a:buChar char="•"/>
              <a:tabLst>
                <a:tab pos="354965" algn="l"/>
                <a:tab pos="355600" algn="l"/>
              </a:tabLst>
            </a:pPr>
            <a:r>
              <a:rPr lang="tr-TR" sz="2400" dirty="0" err="1" smtClean="0">
                <a:latin typeface="+mj-lt"/>
              </a:rPr>
              <a:t>Abdominal</a:t>
            </a:r>
            <a:r>
              <a:rPr lang="tr-TR" sz="2400" dirty="0" smtClean="0">
                <a:latin typeface="+mj-lt"/>
              </a:rPr>
              <a:t> </a:t>
            </a:r>
            <a:r>
              <a:rPr lang="tr-TR" sz="2400" dirty="0" err="1" smtClean="0">
                <a:latin typeface="+mj-lt"/>
              </a:rPr>
              <a:t>cramps</a:t>
            </a:r>
            <a:r>
              <a:rPr lang="tr-TR" sz="2400" dirty="0" smtClean="0">
                <a:latin typeface="+mj-lt"/>
              </a:rPr>
              <a:t> </a:t>
            </a:r>
            <a:r>
              <a:rPr lang="tr-TR" sz="2400" dirty="0" err="1" smtClean="0">
                <a:latin typeface="+mj-lt"/>
              </a:rPr>
              <a:t>with</a:t>
            </a:r>
            <a:r>
              <a:rPr lang="tr-TR" sz="2400" dirty="0" smtClean="0">
                <a:latin typeface="+mj-lt"/>
              </a:rPr>
              <a:t> </a:t>
            </a:r>
            <a:r>
              <a:rPr lang="tr-TR" sz="2400" dirty="0" err="1" smtClean="0">
                <a:latin typeface="+mj-lt"/>
              </a:rPr>
              <a:t>diarrhea</a:t>
            </a:r>
            <a:r>
              <a:rPr lang="tr-TR" sz="2400" dirty="0" smtClean="0">
                <a:latin typeface="+mj-lt"/>
              </a:rPr>
              <a:t>; and </a:t>
            </a:r>
          </a:p>
          <a:p>
            <a:pPr marL="355600" marR="330200" indent="-342900">
              <a:lnSpc>
                <a:spcPct val="200000"/>
              </a:lnSpc>
              <a:buChar char="•"/>
              <a:tabLst>
                <a:tab pos="354965" algn="l"/>
                <a:tab pos="355600" algn="l"/>
              </a:tabLst>
            </a:pPr>
            <a:r>
              <a:rPr lang="tr-TR" sz="2400" dirty="0" smtClean="0">
                <a:latin typeface="+mj-lt"/>
              </a:rPr>
              <a:t>A </a:t>
            </a:r>
            <a:r>
              <a:rPr lang="tr-TR" sz="2400" dirty="0" err="1" smtClean="0">
                <a:latin typeface="+mj-lt"/>
              </a:rPr>
              <a:t>rising</a:t>
            </a:r>
            <a:r>
              <a:rPr lang="tr-TR" sz="2400" dirty="0" smtClean="0">
                <a:latin typeface="+mj-lt"/>
              </a:rPr>
              <a:t> serum </a:t>
            </a:r>
            <a:r>
              <a:rPr lang="tr-TR" sz="2400" dirty="0" err="1" smtClean="0">
                <a:latin typeface="+mj-lt"/>
              </a:rPr>
              <a:t>bilirubin</a:t>
            </a:r>
            <a:r>
              <a:rPr lang="tr-TR" sz="2400" dirty="0" smtClean="0">
                <a:latin typeface="+mj-lt"/>
              </a:rPr>
              <a:t> </a:t>
            </a:r>
            <a:r>
              <a:rPr lang="tr-TR" sz="2400" dirty="0" err="1" smtClean="0">
                <a:latin typeface="+mj-lt"/>
              </a:rPr>
              <a:t>concentration</a:t>
            </a:r>
            <a:r>
              <a:rPr lang="tr-TR" sz="2400" dirty="0" smtClean="0">
                <a:latin typeface="+mj-lt"/>
              </a:rPr>
              <a:t>. </a:t>
            </a:r>
          </a:p>
          <a:p>
            <a:pPr marL="355600" marR="330200" indent="-342900">
              <a:lnSpc>
                <a:spcPct val="200000"/>
              </a:lnSpc>
              <a:buChar char="•"/>
              <a:tabLst>
                <a:tab pos="354965" algn="l"/>
                <a:tab pos="355600" algn="l"/>
              </a:tabLst>
            </a:pPr>
            <a:endParaRPr lang="tr-TR" sz="2400" dirty="0" smtClean="0">
              <a:latin typeface="+mj-lt"/>
            </a:endParaRPr>
          </a:p>
        </p:txBody>
      </p:sp>
      <p:sp>
        <p:nvSpPr>
          <p:cNvPr id="4" name="3 Dikdörtgen"/>
          <p:cNvSpPr/>
          <p:nvPr/>
        </p:nvSpPr>
        <p:spPr>
          <a:xfrm>
            <a:off x="609600" y="1412081"/>
            <a:ext cx="7823200" cy="584775"/>
          </a:xfrm>
          <a:prstGeom prst="rect">
            <a:avLst/>
          </a:prstGeom>
        </p:spPr>
        <p:txBody>
          <a:bodyPr wrap="square">
            <a:spAutoFit/>
          </a:bodyPr>
          <a:lstStyle/>
          <a:p>
            <a:r>
              <a:rPr lang="en-US" sz="3200" dirty="0" smtClean="0">
                <a:solidFill>
                  <a:srgbClr val="FF0000"/>
                </a:solidFill>
                <a:latin typeface="+mj-lt"/>
              </a:rPr>
              <a:t>Clinical manifestations of Acute</a:t>
            </a:r>
            <a:r>
              <a:rPr lang="en-US" sz="3200" spc="-100" dirty="0" smtClean="0">
                <a:solidFill>
                  <a:srgbClr val="FF0000"/>
                </a:solidFill>
                <a:latin typeface="+mj-lt"/>
              </a:rPr>
              <a:t> </a:t>
            </a:r>
            <a:r>
              <a:rPr lang="en-US" sz="3200" dirty="0" err="1" smtClean="0">
                <a:solidFill>
                  <a:srgbClr val="FF0000"/>
                </a:solidFill>
                <a:latin typeface="+mj-lt"/>
              </a:rPr>
              <a:t>GvHD</a:t>
            </a:r>
            <a:r>
              <a:rPr lang="en-US" sz="3200" dirty="0" smtClean="0">
                <a:solidFill>
                  <a:srgbClr val="FF0000"/>
                </a:solidFill>
                <a:latin typeface="+mj-lt"/>
              </a:rPr>
              <a:t> </a:t>
            </a:r>
            <a:r>
              <a:rPr lang="en-US" sz="3200" dirty="0" err="1" smtClean="0">
                <a:solidFill>
                  <a:srgbClr val="FF0000"/>
                </a:solidFill>
                <a:latin typeface="+mj-lt"/>
              </a:rPr>
              <a:t>İnclude</a:t>
            </a:r>
            <a:r>
              <a:rPr lang="en-US" sz="3200" dirty="0" smtClean="0">
                <a:solidFill>
                  <a:srgbClr val="FF0000"/>
                </a:solidFill>
                <a:latin typeface="+mj-lt"/>
              </a:rPr>
              <a:t>;</a:t>
            </a:r>
            <a:endParaRPr lang="tr-TR" sz="3200" dirty="0">
              <a:solidFill>
                <a:srgbClr val="FF0000"/>
              </a:solidFill>
              <a:latin typeface="+mj-lt"/>
            </a:endParaRPr>
          </a:p>
        </p:txBody>
      </p:sp>
      <p:pic>
        <p:nvPicPr>
          <p:cNvPr id="5" name="Picture 2" descr="RE1A1FF25_44"/>
          <p:cNvPicPr>
            <a:picLocks noChangeAspect="1" noChangeArrowheads="1"/>
          </p:cNvPicPr>
          <p:nvPr/>
        </p:nvPicPr>
        <p:blipFill>
          <a:blip r:embed="rId3" cstate="print"/>
          <a:srcRect/>
          <a:stretch>
            <a:fillRect/>
          </a:stretch>
        </p:blipFill>
        <p:spPr bwMode="auto">
          <a:xfrm>
            <a:off x="8534400" y="2707482"/>
            <a:ext cx="2844800" cy="2590800"/>
          </a:xfrm>
          <a:prstGeom prst="rect">
            <a:avLst/>
          </a:prstGeom>
          <a:noFill/>
          <a:ln w="9525">
            <a:noFill/>
            <a:miter lim="800000"/>
            <a:headEnd/>
            <a:tailEnd/>
          </a:ln>
        </p:spPr>
      </p:pic>
      <p:sp>
        <p:nvSpPr>
          <p:cNvPr id="6" name="Text Box 3"/>
          <p:cNvSpPr txBox="1">
            <a:spLocks noChangeArrowheads="1"/>
          </p:cNvSpPr>
          <p:nvPr/>
        </p:nvSpPr>
        <p:spPr bwMode="auto">
          <a:xfrm>
            <a:off x="7721601" y="2326482"/>
            <a:ext cx="4028140" cy="246221"/>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sz="1000" dirty="0">
                <a:solidFill>
                  <a:srgbClr val="C00000"/>
                </a:solidFill>
                <a:latin typeface="+mj-lt"/>
                <a:cs typeface="+mn-cs"/>
              </a:rPr>
              <a:t>Graft Versus Host Disease of the Skin: Grade IV</a:t>
            </a:r>
          </a:p>
        </p:txBody>
      </p:sp>
      <p:sp>
        <p:nvSpPr>
          <p:cNvPr id="8"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10" name="9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280195109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08828"/>
            <a:ext cx="10134599" cy="615553"/>
          </a:xfrm>
        </p:spPr>
        <p:txBody>
          <a:bodyPr>
            <a:normAutofit fontScale="90000"/>
          </a:bodyPr>
          <a:lstStyle/>
          <a:p>
            <a:r>
              <a:rPr lang="en-US" b="1" dirty="0" smtClean="0"/>
              <a:t>Which of the following has </a:t>
            </a:r>
            <a:r>
              <a:rPr lang="en-US" b="1" i="1" dirty="0" smtClean="0"/>
              <a:t>not</a:t>
            </a:r>
            <a:r>
              <a:rPr lang="en-US" b="1" dirty="0" smtClean="0"/>
              <a:t> been reported as a risk factor for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1379200" cy="4325112"/>
          </a:xfrm>
          <a:prstGeom prst="rect">
            <a:avLst/>
          </a:prstGeom>
        </p:spPr>
        <p:txBody>
          <a:bodyPr>
            <a:normAutofit/>
          </a:bodyPr>
          <a:lstStyle/>
          <a:p>
            <a:pPr>
              <a:lnSpc>
                <a:spcPct val="200000"/>
              </a:lnSpc>
            </a:pPr>
            <a:r>
              <a:rPr lang="en-US" b="1" dirty="0" smtClean="0"/>
              <a:t>A</a:t>
            </a:r>
            <a:r>
              <a:rPr lang="tr-TR" b="1" dirty="0" smtClean="0"/>
              <a:t>	</a:t>
            </a:r>
            <a:r>
              <a:rPr lang="en-US" dirty="0" smtClean="0"/>
              <a:t>Older patient age</a:t>
            </a:r>
          </a:p>
          <a:p>
            <a:pPr>
              <a:lnSpc>
                <a:spcPct val="200000"/>
              </a:lnSpc>
            </a:pPr>
            <a:r>
              <a:rPr lang="en-US" b="1" dirty="0" smtClean="0"/>
              <a:t>B</a:t>
            </a:r>
            <a:r>
              <a:rPr lang="tr-TR" b="1" dirty="0" smtClean="0"/>
              <a:t>	</a:t>
            </a:r>
            <a:r>
              <a:rPr lang="en-US" dirty="0" smtClean="0"/>
              <a:t>The use of fludarabine in the conditioning regimen</a:t>
            </a:r>
            <a:endParaRPr lang="tr-TR" dirty="0" smtClean="0"/>
          </a:p>
          <a:p>
            <a:pPr>
              <a:lnSpc>
                <a:spcPct val="200000"/>
              </a:lnSpc>
            </a:pPr>
            <a:r>
              <a:rPr lang="en-US" b="1" dirty="0" smtClean="0"/>
              <a:t>C</a:t>
            </a:r>
            <a:r>
              <a:rPr lang="tr-TR" b="1" dirty="0" smtClean="0"/>
              <a:t>	</a:t>
            </a:r>
            <a:r>
              <a:rPr lang="en-US" dirty="0" smtClean="0"/>
              <a:t>CMV </a:t>
            </a:r>
            <a:r>
              <a:rPr lang="en-US" dirty="0" err="1" smtClean="0"/>
              <a:t>seropositivity</a:t>
            </a:r>
            <a:endParaRPr lang="en-US" dirty="0" smtClean="0"/>
          </a:p>
          <a:p>
            <a:pPr>
              <a:lnSpc>
                <a:spcPct val="200000"/>
              </a:lnSpc>
            </a:pPr>
            <a:r>
              <a:rPr lang="en-US" b="1" dirty="0" smtClean="0"/>
              <a:t>D</a:t>
            </a:r>
            <a:r>
              <a:rPr lang="tr-TR" b="1" dirty="0" smtClean="0"/>
              <a:t>	</a:t>
            </a:r>
            <a:r>
              <a:rPr lang="en-US" dirty="0" smtClean="0"/>
              <a:t>Gender disparity between donor and recipient</a:t>
            </a:r>
          </a:p>
          <a:p>
            <a:pPr>
              <a:lnSpc>
                <a:spcPct val="200000"/>
              </a:lnSpc>
            </a:pPr>
            <a:endParaRPr lang="tr-TR"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508828"/>
            <a:ext cx="10515599" cy="615553"/>
          </a:xfrm>
        </p:spPr>
        <p:txBody>
          <a:bodyPr>
            <a:normAutofit fontScale="90000"/>
          </a:bodyPr>
          <a:lstStyle/>
          <a:p>
            <a:r>
              <a:rPr lang="en-US" b="1" dirty="0" smtClean="0"/>
              <a:t>Which of the following has </a:t>
            </a:r>
            <a:r>
              <a:rPr lang="en-US" b="1" i="1" dirty="0" smtClean="0"/>
              <a:t>not</a:t>
            </a:r>
            <a:r>
              <a:rPr lang="en-US" b="1" dirty="0" smtClean="0"/>
              <a:t> been reported as a risk factor for acute </a:t>
            </a:r>
            <a:r>
              <a:rPr lang="en-US" b="1" dirty="0" err="1" smtClean="0"/>
              <a:t>GvHD</a:t>
            </a:r>
            <a:r>
              <a:rPr lang="en-US" b="1" dirty="0" smtClean="0"/>
              <a:t>?</a:t>
            </a:r>
            <a:br>
              <a:rPr lang="en-US" b="1" dirty="0" smtClean="0"/>
            </a:br>
            <a:endParaRPr lang="tr-TR" dirty="0"/>
          </a:p>
        </p:txBody>
      </p:sp>
      <p:sp>
        <p:nvSpPr>
          <p:cNvPr id="3" name="2 İçerik Yer Tutucusu"/>
          <p:cNvSpPr>
            <a:spLocks noGrp="1"/>
          </p:cNvSpPr>
          <p:nvPr>
            <p:ph idx="4294967295"/>
          </p:nvPr>
        </p:nvSpPr>
        <p:spPr>
          <a:xfrm>
            <a:off x="609600" y="2249424"/>
            <a:ext cx="11379200" cy="4325112"/>
          </a:xfrm>
          <a:prstGeom prst="rect">
            <a:avLst/>
          </a:prstGeom>
        </p:spPr>
        <p:txBody>
          <a:bodyPr>
            <a:normAutofit/>
          </a:bodyPr>
          <a:lstStyle/>
          <a:p>
            <a:pPr>
              <a:lnSpc>
                <a:spcPct val="200000"/>
              </a:lnSpc>
            </a:pPr>
            <a:r>
              <a:rPr lang="en-US" b="1" dirty="0" smtClean="0"/>
              <a:t>A</a:t>
            </a:r>
            <a:r>
              <a:rPr lang="tr-TR" b="1" dirty="0" smtClean="0"/>
              <a:t>	</a:t>
            </a:r>
            <a:r>
              <a:rPr lang="en-US" dirty="0" smtClean="0"/>
              <a:t>Older patient age</a:t>
            </a:r>
          </a:p>
          <a:p>
            <a:pPr>
              <a:lnSpc>
                <a:spcPct val="200000"/>
              </a:lnSpc>
            </a:pPr>
            <a:r>
              <a:rPr lang="en-US" b="1" dirty="0" smtClean="0"/>
              <a:t>B</a:t>
            </a:r>
            <a:r>
              <a:rPr lang="tr-TR" b="1" dirty="0" smtClean="0"/>
              <a:t>	</a:t>
            </a:r>
            <a:r>
              <a:rPr lang="en-US" dirty="0" smtClean="0"/>
              <a:t>The use of fludarabine in the conditioning regimen</a:t>
            </a:r>
            <a:endParaRPr lang="tr-TR" dirty="0" smtClean="0"/>
          </a:p>
          <a:p>
            <a:pPr>
              <a:lnSpc>
                <a:spcPct val="200000"/>
              </a:lnSpc>
            </a:pPr>
            <a:r>
              <a:rPr lang="en-US" b="1" dirty="0" smtClean="0"/>
              <a:t>C</a:t>
            </a:r>
            <a:r>
              <a:rPr lang="tr-TR" b="1" dirty="0" smtClean="0"/>
              <a:t>	</a:t>
            </a:r>
            <a:r>
              <a:rPr lang="en-US" dirty="0" smtClean="0"/>
              <a:t>CMV </a:t>
            </a:r>
            <a:r>
              <a:rPr lang="en-US" dirty="0" err="1" smtClean="0"/>
              <a:t>seropositivity</a:t>
            </a:r>
            <a:endParaRPr lang="en-US" dirty="0" smtClean="0"/>
          </a:p>
          <a:p>
            <a:pPr>
              <a:lnSpc>
                <a:spcPct val="200000"/>
              </a:lnSpc>
            </a:pPr>
            <a:r>
              <a:rPr lang="en-US" b="1" dirty="0" smtClean="0"/>
              <a:t>D</a:t>
            </a:r>
            <a:r>
              <a:rPr lang="tr-TR" b="1" dirty="0" smtClean="0"/>
              <a:t>	</a:t>
            </a:r>
            <a:r>
              <a:rPr lang="en-US" dirty="0" smtClean="0"/>
              <a:t>Gender disparity between donor and recipient</a:t>
            </a:r>
          </a:p>
          <a:p>
            <a:pPr>
              <a:lnSpc>
                <a:spcPct val="200000"/>
              </a:lnSpc>
            </a:pPr>
            <a:endParaRPr lang="tr-TR"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4206912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Yuvarlatılmış Dikdörtgen"/>
          <p:cNvSpPr/>
          <p:nvPr/>
        </p:nvSpPr>
        <p:spPr>
          <a:xfrm>
            <a:off x="406400" y="1219200"/>
            <a:ext cx="11379200" cy="5486400"/>
          </a:xfrm>
          <a:prstGeom prst="roundRect">
            <a:avLst/>
          </a:prstGeom>
          <a:solidFill>
            <a:schemeClr val="bg1">
              <a:lumMod val="75000"/>
            </a:schemeClr>
          </a:solidFill>
          <a:ln w="571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object 2"/>
          <p:cNvSpPr txBox="1"/>
          <p:nvPr/>
        </p:nvSpPr>
        <p:spPr>
          <a:xfrm>
            <a:off x="609600" y="533400"/>
            <a:ext cx="6356773" cy="496570"/>
          </a:xfrm>
          <a:prstGeom prst="rect">
            <a:avLst/>
          </a:prstGeom>
        </p:spPr>
        <p:txBody>
          <a:bodyPr vert="horz" wrap="square" lIns="0" tIns="0" rIns="0" bIns="0" rtlCol="0">
            <a:spAutoFit/>
          </a:bodyPr>
          <a:lstStyle/>
          <a:p>
            <a:pPr marL="12700">
              <a:lnSpc>
                <a:spcPct val="100000"/>
              </a:lnSpc>
            </a:pPr>
            <a:r>
              <a:rPr sz="3200" dirty="0">
                <a:solidFill>
                  <a:srgbClr val="FF0000"/>
                </a:solidFill>
                <a:latin typeface="Arial"/>
                <a:cs typeface="Arial"/>
              </a:rPr>
              <a:t>Acute GvHD: Risk</a:t>
            </a:r>
            <a:r>
              <a:rPr sz="3200" spc="-85" dirty="0">
                <a:solidFill>
                  <a:srgbClr val="FF0000"/>
                </a:solidFill>
                <a:latin typeface="Arial"/>
                <a:cs typeface="Arial"/>
              </a:rPr>
              <a:t> </a:t>
            </a:r>
            <a:r>
              <a:rPr sz="3200" spc="-5" dirty="0">
                <a:solidFill>
                  <a:srgbClr val="FF0000"/>
                </a:solidFill>
                <a:latin typeface="Arial"/>
                <a:cs typeface="Arial"/>
              </a:rPr>
              <a:t>Factors</a:t>
            </a:r>
            <a:endParaRPr sz="3200" dirty="0">
              <a:solidFill>
                <a:srgbClr val="FF0000"/>
              </a:solidFill>
              <a:latin typeface="Arial"/>
              <a:cs typeface="Arial"/>
            </a:endParaRPr>
          </a:p>
        </p:txBody>
      </p:sp>
      <p:sp>
        <p:nvSpPr>
          <p:cNvPr id="4" name="object 63"/>
          <p:cNvSpPr txBox="1"/>
          <p:nvPr/>
        </p:nvSpPr>
        <p:spPr>
          <a:xfrm>
            <a:off x="1930400" y="1447800"/>
            <a:ext cx="8229600" cy="5152436"/>
          </a:xfrm>
          <a:prstGeom prst="rect">
            <a:avLst/>
          </a:prstGeom>
        </p:spPr>
        <p:txBody>
          <a:bodyPr vert="horz" wrap="square" lIns="0" tIns="0" rIns="0" bIns="0" rtlCol="0">
            <a:spAutoFit/>
          </a:bodyPr>
          <a:lstStyle/>
          <a:p>
            <a:pPr marL="355600" indent="-342900">
              <a:lnSpc>
                <a:spcPct val="120000"/>
              </a:lnSpc>
              <a:buChar char="•"/>
              <a:tabLst>
                <a:tab pos="354965" algn="l"/>
                <a:tab pos="355600" algn="l"/>
              </a:tabLst>
            </a:pPr>
            <a:r>
              <a:rPr sz="2400" spc="-5" dirty="0">
                <a:latin typeface="Arial"/>
                <a:cs typeface="Arial"/>
              </a:rPr>
              <a:t>Degree of (HLA)</a:t>
            </a:r>
            <a:r>
              <a:rPr sz="2400" spc="-25" dirty="0">
                <a:latin typeface="Arial"/>
                <a:cs typeface="Arial"/>
              </a:rPr>
              <a:t> </a:t>
            </a:r>
            <a:r>
              <a:rPr sz="2400" spc="-5" dirty="0">
                <a:latin typeface="Arial"/>
                <a:cs typeface="Arial"/>
              </a:rPr>
              <a:t>mismatch</a:t>
            </a:r>
            <a:endParaRPr sz="2400" dirty="0">
              <a:latin typeface="Arial"/>
              <a:cs typeface="Arial"/>
            </a:endParaRPr>
          </a:p>
          <a:p>
            <a:pPr marL="1155700" lvl="1" indent="-228600">
              <a:lnSpc>
                <a:spcPct val="120000"/>
              </a:lnSpc>
              <a:spcBef>
                <a:spcPts val="225"/>
              </a:spcBef>
              <a:buChar char="•"/>
              <a:tabLst>
                <a:tab pos="1155065" algn="l"/>
                <a:tab pos="1155700" algn="l"/>
              </a:tabLst>
            </a:pPr>
            <a:r>
              <a:rPr sz="1800" spc="-5" dirty="0">
                <a:latin typeface="Arial"/>
                <a:cs typeface="Arial"/>
              </a:rPr>
              <a:t>HLA-A, </a:t>
            </a:r>
            <a:r>
              <a:rPr sz="1800" dirty="0">
                <a:latin typeface="Arial"/>
                <a:cs typeface="Arial"/>
              </a:rPr>
              <a:t>-B, </a:t>
            </a:r>
            <a:r>
              <a:rPr sz="1800" spc="-5" dirty="0">
                <a:latin typeface="Arial"/>
                <a:cs typeface="Arial"/>
              </a:rPr>
              <a:t>-C, </a:t>
            </a:r>
            <a:r>
              <a:rPr sz="1800" spc="-10" dirty="0">
                <a:latin typeface="Arial"/>
                <a:cs typeface="Arial"/>
              </a:rPr>
              <a:t>and</a:t>
            </a:r>
            <a:r>
              <a:rPr sz="1800" spc="-40" dirty="0">
                <a:latin typeface="Arial"/>
                <a:cs typeface="Arial"/>
              </a:rPr>
              <a:t> </a:t>
            </a:r>
            <a:r>
              <a:rPr sz="1800" spc="-10" dirty="0">
                <a:latin typeface="Arial"/>
                <a:cs typeface="Arial"/>
              </a:rPr>
              <a:t>–DRB</a:t>
            </a:r>
            <a:endParaRPr sz="1800" dirty="0">
              <a:latin typeface="Arial"/>
              <a:cs typeface="Arial"/>
            </a:endParaRPr>
          </a:p>
          <a:p>
            <a:pPr marL="355600" indent="-342900">
              <a:lnSpc>
                <a:spcPct val="120000"/>
              </a:lnSpc>
              <a:spcBef>
                <a:spcPts val="900"/>
              </a:spcBef>
              <a:buChar char="•"/>
              <a:tabLst>
                <a:tab pos="354965" algn="l"/>
                <a:tab pos="355600" algn="l"/>
              </a:tabLst>
            </a:pPr>
            <a:r>
              <a:rPr sz="2400" spc="-5" dirty="0">
                <a:latin typeface="Arial"/>
                <a:cs typeface="Arial"/>
              </a:rPr>
              <a:t>Gender disparity and donor</a:t>
            </a:r>
            <a:r>
              <a:rPr sz="2400" spc="-10" dirty="0">
                <a:latin typeface="Arial"/>
                <a:cs typeface="Arial"/>
              </a:rPr>
              <a:t> </a:t>
            </a:r>
            <a:r>
              <a:rPr sz="2400" spc="-5" dirty="0">
                <a:latin typeface="Arial"/>
                <a:cs typeface="Arial"/>
              </a:rPr>
              <a:t>parity</a:t>
            </a:r>
            <a:endParaRPr sz="2400" dirty="0">
              <a:latin typeface="Arial"/>
              <a:cs typeface="Arial"/>
            </a:endParaRPr>
          </a:p>
          <a:p>
            <a:pPr marL="1155700" lvl="1" indent="-228600">
              <a:lnSpc>
                <a:spcPct val="120000"/>
              </a:lnSpc>
              <a:spcBef>
                <a:spcPts val="395"/>
              </a:spcBef>
              <a:buChar char="•"/>
              <a:tabLst>
                <a:tab pos="1155065" algn="l"/>
                <a:tab pos="1155700" algn="l"/>
              </a:tabLst>
            </a:pPr>
            <a:r>
              <a:rPr sz="1800" spc="-5" dirty="0">
                <a:latin typeface="Arial"/>
                <a:cs typeface="Arial"/>
              </a:rPr>
              <a:t>Female </a:t>
            </a:r>
            <a:r>
              <a:rPr sz="1800" dirty="0">
                <a:latin typeface="Arial"/>
                <a:cs typeface="Arial"/>
              </a:rPr>
              <a:t>to</a:t>
            </a:r>
            <a:r>
              <a:rPr sz="1800" spc="-105" dirty="0">
                <a:latin typeface="Arial"/>
                <a:cs typeface="Arial"/>
              </a:rPr>
              <a:t> </a:t>
            </a:r>
            <a:r>
              <a:rPr sz="1800" spc="-5" dirty="0">
                <a:latin typeface="Arial"/>
                <a:cs typeface="Arial"/>
              </a:rPr>
              <a:t>male</a:t>
            </a:r>
            <a:endParaRPr sz="1800" dirty="0">
              <a:latin typeface="Arial"/>
              <a:cs typeface="Arial"/>
            </a:endParaRPr>
          </a:p>
          <a:p>
            <a:pPr marL="1155700" lvl="1" indent="-228600">
              <a:lnSpc>
                <a:spcPct val="120000"/>
              </a:lnSpc>
              <a:spcBef>
                <a:spcPts val="380"/>
              </a:spcBef>
              <a:buChar char="•"/>
              <a:tabLst>
                <a:tab pos="1155065" algn="l"/>
                <a:tab pos="1155700" algn="l"/>
              </a:tabLst>
            </a:pPr>
            <a:r>
              <a:rPr sz="1800" spc="-5" dirty="0">
                <a:latin typeface="Arial"/>
                <a:cs typeface="Arial"/>
              </a:rPr>
              <a:t>Multiparity </a:t>
            </a:r>
            <a:r>
              <a:rPr sz="1800" spc="-5" dirty="0">
                <a:latin typeface="Wingdings"/>
                <a:cs typeface="Wingdings"/>
              </a:rPr>
              <a:t></a:t>
            </a:r>
            <a:r>
              <a:rPr sz="1800" spc="-5" dirty="0">
                <a:latin typeface="Times New Roman"/>
                <a:cs typeface="Times New Roman"/>
              </a:rPr>
              <a:t> </a:t>
            </a:r>
            <a:r>
              <a:rPr sz="1800" spc="-10" dirty="0">
                <a:latin typeface="Arial"/>
                <a:cs typeface="Arial"/>
              </a:rPr>
              <a:t>Maternal</a:t>
            </a:r>
            <a:r>
              <a:rPr sz="1800" spc="105" dirty="0">
                <a:latin typeface="Arial"/>
                <a:cs typeface="Arial"/>
              </a:rPr>
              <a:t> </a:t>
            </a:r>
            <a:r>
              <a:rPr sz="1800" spc="-10" dirty="0">
                <a:latin typeface="Arial"/>
                <a:cs typeface="Arial"/>
              </a:rPr>
              <a:t>allo-immunization</a:t>
            </a:r>
            <a:endParaRPr sz="1800" dirty="0">
              <a:latin typeface="Arial"/>
              <a:cs typeface="Arial"/>
            </a:endParaRPr>
          </a:p>
          <a:p>
            <a:pPr marL="355600" indent="-342900">
              <a:lnSpc>
                <a:spcPct val="120000"/>
              </a:lnSpc>
              <a:spcBef>
                <a:spcPts val="900"/>
              </a:spcBef>
              <a:buChar char="•"/>
              <a:tabLst>
                <a:tab pos="354965" algn="l"/>
                <a:tab pos="355600" algn="l"/>
              </a:tabLst>
            </a:pPr>
            <a:r>
              <a:rPr sz="2400" spc="-5" dirty="0">
                <a:latin typeface="Arial"/>
                <a:cs typeface="Arial"/>
              </a:rPr>
              <a:t>Age of donor and</a:t>
            </a:r>
            <a:r>
              <a:rPr sz="2400" spc="-45" dirty="0">
                <a:latin typeface="Arial"/>
                <a:cs typeface="Arial"/>
              </a:rPr>
              <a:t> </a:t>
            </a:r>
            <a:r>
              <a:rPr sz="2400" spc="-5" dirty="0">
                <a:latin typeface="Arial"/>
                <a:cs typeface="Arial"/>
              </a:rPr>
              <a:t>recipient</a:t>
            </a:r>
            <a:endParaRPr sz="2400" dirty="0">
              <a:latin typeface="Arial"/>
              <a:cs typeface="Arial"/>
            </a:endParaRPr>
          </a:p>
          <a:p>
            <a:pPr marL="355600" indent="-342900">
              <a:lnSpc>
                <a:spcPct val="120000"/>
              </a:lnSpc>
              <a:spcBef>
                <a:spcPts val="910"/>
              </a:spcBef>
              <a:buChar char="•"/>
              <a:tabLst>
                <a:tab pos="354965" algn="l"/>
                <a:tab pos="355600" algn="l"/>
              </a:tabLst>
            </a:pPr>
            <a:r>
              <a:rPr sz="2400" spc="-5" dirty="0">
                <a:latin typeface="Arial"/>
                <a:cs typeface="Arial"/>
              </a:rPr>
              <a:t>Intensity of conditioning</a:t>
            </a:r>
            <a:r>
              <a:rPr sz="2400" spc="-25" dirty="0">
                <a:latin typeface="Arial"/>
                <a:cs typeface="Arial"/>
              </a:rPr>
              <a:t> </a:t>
            </a:r>
            <a:r>
              <a:rPr sz="2400" spc="-5" dirty="0">
                <a:latin typeface="Arial"/>
                <a:cs typeface="Arial"/>
              </a:rPr>
              <a:t>regimen</a:t>
            </a:r>
            <a:endParaRPr sz="2400" dirty="0">
              <a:latin typeface="Arial"/>
              <a:cs typeface="Arial"/>
            </a:endParaRPr>
          </a:p>
          <a:p>
            <a:pPr marL="1155700" lvl="1" indent="-228600">
              <a:lnSpc>
                <a:spcPct val="120000"/>
              </a:lnSpc>
              <a:spcBef>
                <a:spcPts val="395"/>
              </a:spcBef>
              <a:buChar char="•"/>
              <a:tabLst>
                <a:tab pos="1155065" algn="l"/>
                <a:tab pos="1155700" algn="l"/>
              </a:tabLst>
            </a:pPr>
            <a:r>
              <a:rPr sz="1800" spc="-10" dirty="0">
                <a:latin typeface="Arial"/>
                <a:cs typeface="Arial"/>
              </a:rPr>
              <a:t>Reduce </a:t>
            </a:r>
            <a:r>
              <a:rPr sz="1800" spc="-5" dirty="0">
                <a:latin typeface="Arial"/>
                <a:cs typeface="Arial"/>
              </a:rPr>
              <a:t>intensity </a:t>
            </a:r>
            <a:r>
              <a:rPr sz="1800" dirty="0">
                <a:latin typeface="Arial"/>
                <a:cs typeface="Arial"/>
              </a:rPr>
              <a:t>vs. </a:t>
            </a:r>
            <a:r>
              <a:rPr sz="1800" spc="-10" dirty="0">
                <a:latin typeface="Arial"/>
                <a:cs typeface="Arial"/>
              </a:rPr>
              <a:t>myeloablative</a:t>
            </a:r>
            <a:endParaRPr sz="1800" dirty="0">
              <a:latin typeface="Arial"/>
              <a:cs typeface="Arial"/>
            </a:endParaRPr>
          </a:p>
          <a:p>
            <a:pPr marL="355600" indent="-342900">
              <a:lnSpc>
                <a:spcPct val="120000"/>
              </a:lnSpc>
              <a:spcBef>
                <a:spcPts val="900"/>
              </a:spcBef>
              <a:buChar char="•"/>
              <a:tabLst>
                <a:tab pos="354965" algn="l"/>
                <a:tab pos="355600" algn="l"/>
              </a:tabLst>
            </a:pPr>
            <a:r>
              <a:rPr sz="2400" spc="-5" dirty="0">
                <a:latin typeface="Arial"/>
                <a:cs typeface="Arial"/>
              </a:rPr>
              <a:t>Source of</a:t>
            </a:r>
            <a:r>
              <a:rPr sz="2400" spc="-80" dirty="0">
                <a:latin typeface="Arial"/>
                <a:cs typeface="Arial"/>
              </a:rPr>
              <a:t> </a:t>
            </a:r>
            <a:r>
              <a:rPr sz="2400" spc="-5" dirty="0" smtClean="0">
                <a:latin typeface="Arial"/>
                <a:cs typeface="Arial"/>
              </a:rPr>
              <a:t>graft</a:t>
            </a:r>
            <a:endParaRPr lang="tr-TR" sz="2400" spc="-5" dirty="0" smtClean="0">
              <a:latin typeface="Arial"/>
              <a:cs typeface="Arial"/>
            </a:endParaRPr>
          </a:p>
          <a:p>
            <a:pPr marL="1270000" lvl="3" indent="-342900">
              <a:lnSpc>
                <a:spcPct val="120000"/>
              </a:lnSpc>
              <a:spcBef>
                <a:spcPts val="900"/>
              </a:spcBef>
              <a:buFontTx/>
              <a:buChar char="•"/>
              <a:tabLst>
                <a:tab pos="354965" algn="l"/>
                <a:tab pos="355600" algn="l"/>
              </a:tabLst>
            </a:pPr>
            <a:r>
              <a:rPr lang="en-US" spc="-10" dirty="0" smtClean="0">
                <a:latin typeface="Arial"/>
                <a:cs typeface="Arial"/>
              </a:rPr>
              <a:t>Peripheral blood </a:t>
            </a:r>
            <a:r>
              <a:rPr lang="en-US" dirty="0" smtClean="0">
                <a:latin typeface="Arial"/>
                <a:cs typeface="Arial"/>
              </a:rPr>
              <a:t>vs. </a:t>
            </a:r>
            <a:r>
              <a:rPr lang="en-US" spc="-5" dirty="0" smtClean="0">
                <a:latin typeface="Arial"/>
                <a:cs typeface="Arial"/>
              </a:rPr>
              <a:t>marrow </a:t>
            </a:r>
            <a:r>
              <a:rPr lang="en-US" dirty="0" smtClean="0">
                <a:latin typeface="Arial"/>
                <a:cs typeface="Arial"/>
              </a:rPr>
              <a:t>vs.</a:t>
            </a:r>
            <a:r>
              <a:rPr lang="en-US" spc="35" dirty="0" smtClean="0">
                <a:latin typeface="Arial"/>
                <a:cs typeface="Arial"/>
              </a:rPr>
              <a:t> </a:t>
            </a:r>
            <a:r>
              <a:rPr lang="en-US" spc="-5" dirty="0" smtClean="0">
                <a:latin typeface="Arial"/>
                <a:cs typeface="Arial"/>
              </a:rPr>
              <a:t>cord</a:t>
            </a:r>
            <a:endParaRPr lang="tr-TR" sz="2400" spc="-5" dirty="0" smtClean="0">
              <a:latin typeface="Arial"/>
              <a:cs typeface="Arial"/>
            </a:endParaRPr>
          </a:p>
          <a:p>
            <a:pPr marL="355600" indent="-342900">
              <a:lnSpc>
                <a:spcPct val="120000"/>
              </a:lnSpc>
              <a:spcBef>
                <a:spcPts val="900"/>
              </a:spcBef>
              <a:buChar char="•"/>
              <a:tabLst>
                <a:tab pos="354965" algn="l"/>
                <a:tab pos="355600" algn="l"/>
              </a:tabLst>
            </a:pPr>
            <a:r>
              <a:rPr lang="tr-TR" sz="2400" spc="-5" dirty="0" smtClean="0">
                <a:latin typeface="Arial"/>
                <a:cs typeface="Arial"/>
              </a:rPr>
              <a:t>CMV seropositivity</a:t>
            </a:r>
            <a:endParaRPr sz="2400" dirty="0">
              <a:latin typeface="Arial"/>
              <a:cs typeface="Arial"/>
            </a:endParaRPr>
          </a:p>
        </p:txBody>
      </p:sp>
      <p:sp>
        <p:nvSpPr>
          <p:cNvPr id="6"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7" name="6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652589535"/>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0354" name="Picture 2" descr="İlgili resim"/>
          <p:cNvPicPr>
            <a:picLocks noChangeAspect="1" noChangeArrowheads="1"/>
          </p:cNvPicPr>
          <p:nvPr/>
        </p:nvPicPr>
        <p:blipFill>
          <a:blip r:embed="rId3" cstate="print"/>
          <a:srcRect/>
          <a:stretch>
            <a:fillRect/>
          </a:stretch>
        </p:blipFill>
        <p:spPr bwMode="auto">
          <a:xfrm>
            <a:off x="406400" y="990600"/>
            <a:ext cx="10795000" cy="5286376"/>
          </a:xfrm>
          <a:prstGeom prst="rect">
            <a:avLst/>
          </a:prstGeom>
          <a:noFill/>
        </p:spPr>
      </p:pic>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08000" y="685800"/>
            <a:ext cx="10972800" cy="615553"/>
          </a:xfrm>
          <a:extLst/>
        </p:spPr>
        <p:txBody>
          <a:bodyPr/>
          <a:lstStyle/>
          <a:p>
            <a:pPr eaLnBrk="1" hangingPunct="1">
              <a:defRPr/>
            </a:pPr>
            <a:r>
              <a:rPr lang="en-US" dirty="0" smtClean="0">
                <a:latin typeface="Arial" charset="0"/>
                <a:cs typeface="Arial" charset="0"/>
              </a:rPr>
              <a:t>Questions</a:t>
            </a:r>
          </a:p>
        </p:txBody>
      </p:sp>
      <p:sp>
        <p:nvSpPr>
          <p:cNvPr id="4099" name="Rectangle 3"/>
          <p:cNvSpPr>
            <a:spLocks noGrp="1" noChangeArrowheads="1"/>
          </p:cNvSpPr>
          <p:nvPr>
            <p:ph idx="4294967295"/>
          </p:nvPr>
        </p:nvSpPr>
        <p:spPr>
          <a:xfrm>
            <a:off x="2133600" y="1752600"/>
            <a:ext cx="7213600" cy="5791200"/>
          </a:xfrm>
          <a:prstGeom prst="rect">
            <a:avLst/>
          </a:prstGeom>
        </p:spPr>
        <p:txBody>
          <a:bodyPr/>
          <a:lstStyle/>
          <a:p>
            <a:pPr marL="514350" indent="-514350" eaLnBrk="1" hangingPunct="1">
              <a:buFont typeface="+mj-lt"/>
              <a:buAutoNum type="arabicPeriod"/>
              <a:defRPr/>
            </a:pPr>
            <a:r>
              <a:rPr lang="en-US" b="1" dirty="0" smtClean="0">
                <a:solidFill>
                  <a:srgbClr val="FF0000"/>
                </a:solidFill>
              </a:rPr>
              <a:t>What is the most frequently involved organ for cGVHD?</a:t>
            </a:r>
          </a:p>
          <a:p>
            <a:pPr marL="0" indent="0" eaLnBrk="1" hangingPunct="1">
              <a:buFont typeface="Arial" charset="0"/>
              <a:buNone/>
              <a:defRPr/>
            </a:pPr>
            <a:endParaRPr lang="en-US" dirty="0" smtClean="0"/>
          </a:p>
          <a:p>
            <a:pPr marL="1028700" lvl="1" indent="-514350" eaLnBrk="1" hangingPunct="1">
              <a:buFont typeface="+mj-lt"/>
              <a:buAutoNum type="alphaUcPeriod"/>
              <a:defRPr/>
            </a:pPr>
            <a:r>
              <a:rPr lang="en-US" dirty="0" smtClean="0"/>
              <a:t>Gut</a:t>
            </a:r>
          </a:p>
          <a:p>
            <a:pPr marL="1028700" lvl="1" indent="-514350" eaLnBrk="1" hangingPunct="1">
              <a:buFont typeface="+mj-lt"/>
              <a:buAutoNum type="alphaUcPeriod"/>
              <a:defRPr/>
            </a:pPr>
            <a:r>
              <a:rPr lang="en-US" dirty="0" smtClean="0"/>
              <a:t>Lungs</a:t>
            </a:r>
          </a:p>
          <a:p>
            <a:pPr marL="1028700" lvl="1" indent="-514350" eaLnBrk="1" hangingPunct="1">
              <a:buFont typeface="+mj-lt"/>
              <a:buAutoNum type="alphaUcPeriod"/>
              <a:defRPr/>
            </a:pPr>
            <a:r>
              <a:rPr lang="en-US" dirty="0" smtClean="0"/>
              <a:t>Skin</a:t>
            </a:r>
          </a:p>
          <a:p>
            <a:pPr marL="1028700" lvl="1" indent="-514350" eaLnBrk="1" hangingPunct="1">
              <a:buFont typeface="+mj-lt"/>
              <a:buAutoNum type="alphaUcPeriod"/>
              <a:defRPr/>
            </a:pPr>
            <a:r>
              <a:rPr lang="en-US" dirty="0" smtClean="0"/>
              <a:t>Eyes</a:t>
            </a:r>
          </a:p>
          <a:p>
            <a:pPr marL="1028700" lvl="1" indent="-514350" eaLnBrk="1" hangingPunct="1">
              <a:buFont typeface="+mj-lt"/>
              <a:buAutoNum type="alphaUcPeriod"/>
              <a:defRPr/>
            </a:pPr>
            <a:r>
              <a:rPr lang="en-US" dirty="0" smtClean="0"/>
              <a:t>Liver</a:t>
            </a:r>
          </a:p>
          <a:p>
            <a:pPr eaLnBrk="1" hangingPunct="1">
              <a:buFont typeface="Arial" pitchFamily="34" charset="0"/>
              <a:buChar char="•"/>
              <a:defRPr/>
            </a:pPr>
            <a:endParaRPr lang="en-US"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609600" y="609600"/>
            <a:ext cx="10972800" cy="615553"/>
          </a:xfrm>
          <a:extLst/>
        </p:spPr>
        <p:txBody>
          <a:bodyPr/>
          <a:lstStyle/>
          <a:p>
            <a:pPr eaLnBrk="1" hangingPunct="1">
              <a:defRPr/>
            </a:pPr>
            <a:r>
              <a:rPr lang="en-US" dirty="0" smtClean="0">
                <a:latin typeface="Arial" charset="0"/>
                <a:cs typeface="Arial" charset="0"/>
              </a:rPr>
              <a:t>Questions</a:t>
            </a:r>
          </a:p>
        </p:txBody>
      </p:sp>
      <p:sp>
        <p:nvSpPr>
          <p:cNvPr id="109571" name="Rectangle 3"/>
          <p:cNvSpPr>
            <a:spLocks noGrp="1" noChangeArrowheads="1"/>
          </p:cNvSpPr>
          <p:nvPr>
            <p:ph idx="4294967295"/>
          </p:nvPr>
        </p:nvSpPr>
        <p:spPr>
          <a:xfrm>
            <a:off x="2032000" y="1524000"/>
            <a:ext cx="7924800" cy="5791200"/>
          </a:xfrm>
          <a:prstGeom prst="rect">
            <a:avLst/>
          </a:prstGeom>
        </p:spPr>
        <p:txBody>
          <a:bodyPr/>
          <a:lstStyle/>
          <a:p>
            <a:pPr marL="514350" indent="-514350" eaLnBrk="1" hangingPunct="1">
              <a:buFont typeface="Calibri" pitchFamily="34" charset="0"/>
              <a:buAutoNum type="arabicPeriod" startAt="2"/>
              <a:defRPr/>
            </a:pPr>
            <a:r>
              <a:rPr lang="en-US" b="1" dirty="0" smtClean="0">
                <a:latin typeface="Arial" charset="0"/>
                <a:cs typeface="Arial" charset="0"/>
              </a:rPr>
              <a:t>What treatments would you think of using for cGVHD of the skin?</a:t>
            </a:r>
          </a:p>
          <a:p>
            <a:pPr marL="0" indent="0" eaLnBrk="1" hangingPunct="1">
              <a:buFont typeface="Arial" charset="0"/>
              <a:buNone/>
              <a:defRPr/>
            </a:pPr>
            <a:endParaRPr lang="en-US" dirty="0" smtClean="0">
              <a:latin typeface="Arial" charset="0"/>
              <a:cs typeface="Arial" charset="0"/>
            </a:endParaRPr>
          </a:p>
          <a:p>
            <a:pPr marL="1092200" lvl="1" indent="-514350" eaLnBrk="1" hangingPunct="1">
              <a:buFont typeface="Calibri" pitchFamily="34" charset="0"/>
              <a:buAutoNum type="alphaUcPeriod"/>
              <a:defRPr/>
            </a:pPr>
            <a:r>
              <a:rPr lang="en-US" dirty="0" smtClean="0">
                <a:latin typeface="Arial" charset="0"/>
                <a:cs typeface="Arial" charset="0"/>
              </a:rPr>
              <a:t>ECP</a:t>
            </a:r>
          </a:p>
          <a:p>
            <a:pPr marL="1092200" lvl="1" indent="-514350" eaLnBrk="1" hangingPunct="1">
              <a:buFont typeface="Calibri" pitchFamily="34" charset="0"/>
              <a:buAutoNum type="alphaUcPeriod"/>
              <a:defRPr/>
            </a:pPr>
            <a:r>
              <a:rPr lang="en-US" dirty="0" smtClean="0">
                <a:latin typeface="Arial" charset="0"/>
                <a:cs typeface="Arial" charset="0"/>
              </a:rPr>
              <a:t>Pentostatin</a:t>
            </a:r>
          </a:p>
          <a:p>
            <a:pPr marL="1092200" lvl="1" indent="-514350" eaLnBrk="1" hangingPunct="1">
              <a:buFont typeface="Calibri" pitchFamily="34" charset="0"/>
              <a:buAutoNum type="alphaUcPeriod"/>
              <a:defRPr/>
            </a:pPr>
            <a:r>
              <a:rPr lang="en-US" dirty="0" smtClean="0">
                <a:latin typeface="Arial" charset="0"/>
                <a:cs typeface="Arial" charset="0"/>
              </a:rPr>
              <a:t>GLEEVEC</a:t>
            </a:r>
            <a:r>
              <a:rPr lang="en-US" baseline="30000" dirty="0" smtClean="0">
                <a:latin typeface="Arial" charset="0"/>
                <a:cs typeface="Arial" charset="0"/>
              </a:rPr>
              <a:t>®</a:t>
            </a:r>
          </a:p>
          <a:p>
            <a:pPr marL="1092200" lvl="1" indent="-514350" eaLnBrk="1" hangingPunct="1">
              <a:buFont typeface="Calibri" pitchFamily="34" charset="0"/>
              <a:buAutoNum type="alphaUcPeriod"/>
              <a:defRPr/>
            </a:pPr>
            <a:r>
              <a:rPr lang="en-US" dirty="0" smtClean="0">
                <a:latin typeface="Arial" charset="0"/>
                <a:cs typeface="Arial" charset="0"/>
              </a:rPr>
              <a:t>Hydroxychloroquine</a:t>
            </a:r>
          </a:p>
          <a:p>
            <a:pPr marL="1092200" lvl="1" indent="-514350" eaLnBrk="1" hangingPunct="1">
              <a:buFont typeface="Calibri" pitchFamily="34" charset="0"/>
              <a:buAutoNum type="alphaUcPeriod"/>
              <a:defRPr/>
            </a:pPr>
            <a:r>
              <a:rPr lang="en-US" dirty="0" smtClean="0">
                <a:latin typeface="Arial" charset="0"/>
                <a:cs typeface="Arial" charset="0"/>
              </a:rPr>
              <a:t>Thalidomide</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508000" y="685800"/>
            <a:ext cx="10972800" cy="615553"/>
          </a:xfrm>
          <a:extLst/>
        </p:spPr>
        <p:txBody>
          <a:bodyPr/>
          <a:lstStyle/>
          <a:p>
            <a:pPr eaLnBrk="1" hangingPunct="1">
              <a:defRPr/>
            </a:pPr>
            <a:r>
              <a:rPr lang="en-US" dirty="0" smtClean="0">
                <a:latin typeface="Arial" charset="0"/>
                <a:cs typeface="Arial" charset="0"/>
              </a:rPr>
              <a:t>Questions</a:t>
            </a:r>
          </a:p>
        </p:txBody>
      </p:sp>
      <p:sp>
        <p:nvSpPr>
          <p:cNvPr id="110595" name="Rectangle 3"/>
          <p:cNvSpPr>
            <a:spLocks noGrp="1" noChangeArrowheads="1"/>
          </p:cNvSpPr>
          <p:nvPr>
            <p:ph idx="4294967295"/>
          </p:nvPr>
        </p:nvSpPr>
        <p:spPr>
          <a:xfrm>
            <a:off x="2032000" y="1600200"/>
            <a:ext cx="8432800" cy="5791200"/>
          </a:xfrm>
          <a:prstGeom prst="rect">
            <a:avLst/>
          </a:prstGeom>
        </p:spPr>
        <p:txBody>
          <a:bodyPr/>
          <a:lstStyle/>
          <a:p>
            <a:pPr marL="514350" indent="-514350" eaLnBrk="1" hangingPunct="1">
              <a:buFont typeface="Calibri" pitchFamily="34" charset="0"/>
              <a:buAutoNum type="arabicPeriod" startAt="3"/>
              <a:defRPr/>
            </a:pPr>
            <a:r>
              <a:rPr lang="en-US" b="1" dirty="0" smtClean="0">
                <a:latin typeface="Arial" charset="0"/>
                <a:cs typeface="Arial" charset="0"/>
              </a:rPr>
              <a:t>A child with some cGVHD of the skin that is resolving and a lung score of 1 would be rated per the cGVHD global scoring as? </a:t>
            </a:r>
          </a:p>
          <a:p>
            <a:pPr marL="0" indent="0" eaLnBrk="1" hangingPunct="1">
              <a:buFont typeface="Arial" charset="0"/>
              <a:buNone/>
              <a:defRPr/>
            </a:pPr>
            <a:endParaRPr lang="en-US" dirty="0" smtClean="0">
              <a:latin typeface="Arial" charset="0"/>
              <a:cs typeface="Arial" charset="0"/>
            </a:endParaRPr>
          </a:p>
          <a:p>
            <a:pPr marL="1028700" lvl="1" indent="-514350" eaLnBrk="1" hangingPunct="1">
              <a:buFont typeface="Calibri" pitchFamily="34" charset="0"/>
              <a:buAutoNum type="alphaUcPeriod"/>
              <a:defRPr/>
            </a:pPr>
            <a:r>
              <a:rPr lang="en-US" dirty="0" smtClean="0">
                <a:latin typeface="Arial" charset="0"/>
                <a:cs typeface="Arial" charset="0"/>
              </a:rPr>
              <a:t>Mild</a:t>
            </a:r>
          </a:p>
          <a:p>
            <a:pPr marL="1028700" lvl="1" indent="-514350" eaLnBrk="1" hangingPunct="1">
              <a:buFont typeface="Calibri" pitchFamily="34" charset="0"/>
              <a:buAutoNum type="alphaUcPeriod"/>
              <a:defRPr/>
            </a:pPr>
            <a:r>
              <a:rPr lang="en-US" dirty="0" smtClean="0">
                <a:latin typeface="Arial" charset="0"/>
                <a:cs typeface="Arial" charset="0"/>
              </a:rPr>
              <a:t>Moderate </a:t>
            </a:r>
          </a:p>
          <a:p>
            <a:pPr marL="1028700" lvl="1" indent="-514350" eaLnBrk="1" hangingPunct="1">
              <a:buFont typeface="Calibri" pitchFamily="34" charset="0"/>
              <a:buAutoNum type="alphaUcPeriod"/>
              <a:defRPr/>
            </a:pPr>
            <a:r>
              <a:rPr lang="en-US" dirty="0" smtClean="0">
                <a:latin typeface="Arial" charset="0"/>
                <a:cs typeface="Arial" charset="0"/>
              </a:rPr>
              <a:t>Severe</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6400" y="609600"/>
            <a:ext cx="10972800" cy="615553"/>
          </a:xfrm>
          <a:extLst/>
        </p:spPr>
        <p:txBody>
          <a:bodyPr/>
          <a:lstStyle/>
          <a:p>
            <a:pPr eaLnBrk="1" hangingPunct="1">
              <a:defRPr/>
            </a:pPr>
            <a:r>
              <a:rPr lang="en-US" dirty="0" smtClean="0">
                <a:latin typeface="Arial" charset="0"/>
                <a:cs typeface="Arial" charset="0"/>
              </a:rPr>
              <a:t>Questions</a:t>
            </a:r>
          </a:p>
        </p:txBody>
      </p:sp>
      <p:sp>
        <p:nvSpPr>
          <p:cNvPr id="7171" name="Rectangle 3"/>
          <p:cNvSpPr>
            <a:spLocks noGrp="1" noChangeArrowheads="1"/>
          </p:cNvSpPr>
          <p:nvPr>
            <p:ph idx="4294967295"/>
          </p:nvPr>
        </p:nvSpPr>
        <p:spPr>
          <a:xfrm>
            <a:off x="2032000" y="1600200"/>
            <a:ext cx="8534400" cy="5257800"/>
          </a:xfrm>
          <a:prstGeom prst="rect">
            <a:avLst/>
          </a:prstGeom>
        </p:spPr>
        <p:txBody>
          <a:bodyPr/>
          <a:lstStyle/>
          <a:p>
            <a:pPr marL="514350" indent="-514350" eaLnBrk="1" hangingPunct="1">
              <a:buFont typeface="+mj-lt"/>
              <a:buAutoNum type="arabicPeriod" startAt="4"/>
              <a:defRPr/>
            </a:pPr>
            <a:r>
              <a:rPr lang="en-US" b="1" dirty="0" smtClean="0"/>
              <a:t>A child with a diagnostic clinical sign of cGVHD with no signs of aGVHD would be rated per the cGVHD global scoring as?</a:t>
            </a:r>
          </a:p>
          <a:p>
            <a:pPr marL="0" indent="0" eaLnBrk="1" hangingPunct="1">
              <a:buFont typeface="Arial" charset="0"/>
              <a:buNone/>
              <a:defRPr/>
            </a:pPr>
            <a:endParaRPr lang="en-US" dirty="0" smtClean="0"/>
          </a:p>
          <a:p>
            <a:pPr marL="1028700" lvl="1" indent="-514350" eaLnBrk="1" hangingPunct="1">
              <a:buFont typeface="+mj-lt"/>
              <a:buAutoNum type="alphaUcPeriod"/>
              <a:defRPr/>
            </a:pPr>
            <a:r>
              <a:rPr lang="en-US" dirty="0" smtClean="0"/>
              <a:t>Mild</a:t>
            </a:r>
          </a:p>
          <a:p>
            <a:pPr marL="1028700" lvl="1" indent="-514350" eaLnBrk="1" hangingPunct="1">
              <a:buFont typeface="+mj-lt"/>
              <a:buAutoNum type="alphaUcPeriod"/>
              <a:defRPr/>
            </a:pPr>
            <a:r>
              <a:rPr lang="en-US" dirty="0" smtClean="0"/>
              <a:t>Moderate </a:t>
            </a:r>
          </a:p>
          <a:p>
            <a:pPr marL="1028700" lvl="1" indent="-514350" eaLnBrk="1" hangingPunct="1">
              <a:buFont typeface="+mj-lt"/>
              <a:buAutoNum type="alphaUcPeriod"/>
              <a:defRPr/>
            </a:pPr>
            <a:r>
              <a:rPr lang="en-US" dirty="0" smtClean="0"/>
              <a:t>Severe</a:t>
            </a:r>
          </a:p>
          <a:p>
            <a:pPr eaLnBrk="1" hangingPunct="1">
              <a:buFont typeface="Arial" pitchFamily="34" charset="0"/>
              <a:buChar char="•"/>
              <a:defRPr/>
            </a:pPr>
            <a:endParaRPr lang="en-US" dirty="0"/>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a:xfrm>
            <a:off x="508000" y="609600"/>
            <a:ext cx="10972800" cy="615553"/>
          </a:xfrm>
          <a:extLst/>
        </p:spPr>
        <p:txBody>
          <a:bodyPr/>
          <a:lstStyle/>
          <a:p>
            <a:pPr eaLnBrk="1" hangingPunct="1">
              <a:defRPr/>
            </a:pPr>
            <a:r>
              <a:rPr lang="en-US" dirty="0" smtClean="0">
                <a:latin typeface="Arial" charset="0"/>
                <a:cs typeface="Arial" charset="0"/>
              </a:rPr>
              <a:t>Questions</a:t>
            </a:r>
          </a:p>
        </p:txBody>
      </p:sp>
      <p:sp>
        <p:nvSpPr>
          <p:cNvPr id="112643" name="Content Placeholder 2"/>
          <p:cNvSpPr>
            <a:spLocks noGrp="1"/>
          </p:cNvSpPr>
          <p:nvPr>
            <p:ph idx="4294967295"/>
          </p:nvPr>
        </p:nvSpPr>
        <p:spPr>
          <a:xfrm>
            <a:off x="2133600" y="2133600"/>
            <a:ext cx="7924800" cy="5105400"/>
          </a:xfrm>
          <a:prstGeom prst="rect">
            <a:avLst/>
          </a:prstGeom>
        </p:spPr>
        <p:txBody>
          <a:bodyPr/>
          <a:lstStyle/>
          <a:p>
            <a:pPr marL="514350" indent="-514350" eaLnBrk="1" hangingPunct="1">
              <a:buFont typeface="Wingdings" pitchFamily="2" charset="2"/>
              <a:buAutoNum type="arabicPeriod" startAt="5"/>
              <a:defRPr/>
            </a:pPr>
            <a:r>
              <a:rPr lang="en-US" b="1" dirty="0" smtClean="0">
                <a:latin typeface="Arial" charset="0"/>
                <a:cs typeface="Arial" charset="0"/>
              </a:rPr>
              <a:t>What type of cGVHD comes after a resolution of aGVHD?</a:t>
            </a:r>
          </a:p>
          <a:p>
            <a:pPr marL="514350" indent="-514350" eaLnBrk="1" hangingPunct="1">
              <a:buFont typeface="Wingdings" pitchFamily="2" charset="2"/>
              <a:buAutoNum type="arabicPeriod" startAt="5"/>
              <a:defRPr/>
            </a:pPr>
            <a:endParaRPr lang="en-US" dirty="0" smtClean="0">
              <a:latin typeface="Arial" charset="0"/>
              <a:cs typeface="Arial" charset="0"/>
            </a:endParaRPr>
          </a:p>
          <a:p>
            <a:pPr marL="1022350" indent="-514350" eaLnBrk="1" hangingPunct="1">
              <a:buFont typeface="Calibri" pitchFamily="34" charset="0"/>
              <a:buAutoNum type="alphaUcPeriod"/>
              <a:defRPr/>
            </a:pPr>
            <a:r>
              <a:rPr lang="en-US" sz="2600" dirty="0" smtClean="0">
                <a:latin typeface="Arial" charset="0"/>
                <a:cs typeface="Arial" charset="0"/>
              </a:rPr>
              <a:t>De novo</a:t>
            </a:r>
          </a:p>
          <a:p>
            <a:pPr marL="1022350" indent="-514350" eaLnBrk="1" hangingPunct="1">
              <a:buFont typeface="Calibri" pitchFamily="34" charset="0"/>
              <a:buAutoNum type="alphaUcPeriod"/>
              <a:defRPr/>
            </a:pPr>
            <a:r>
              <a:rPr lang="en-US" sz="2600" dirty="0" smtClean="0">
                <a:latin typeface="Arial" charset="0"/>
                <a:cs typeface="Arial" charset="0"/>
              </a:rPr>
              <a:t>Progressive</a:t>
            </a:r>
          </a:p>
          <a:p>
            <a:pPr marL="1022350" indent="-514350" eaLnBrk="1" hangingPunct="1">
              <a:buFont typeface="Calibri" pitchFamily="34" charset="0"/>
              <a:buAutoNum type="alphaUcPeriod"/>
              <a:defRPr/>
            </a:pPr>
            <a:r>
              <a:rPr lang="en-US" sz="2600" dirty="0" smtClean="0">
                <a:latin typeface="Arial" charset="0"/>
                <a:cs typeface="Arial" charset="0"/>
              </a:rPr>
              <a:t>Quiescent</a:t>
            </a:r>
          </a:p>
        </p:txBody>
      </p:sp>
      <p:sp>
        <p:nvSpPr>
          <p:cNvPr id="4" name="1 Başlık"/>
          <p:cNvSpPr txBox="1">
            <a:spLocks/>
          </p:cNvSpPr>
          <p:nvPr/>
        </p:nvSpPr>
        <p:spPr>
          <a:xfrm>
            <a:off x="0" y="0"/>
            <a:ext cx="12192000" cy="304799"/>
          </a:xfrm>
          <a:prstGeom prst="rect">
            <a:avLst/>
          </a:prstGeom>
          <a:solidFill>
            <a:srgbClr val="4BB7C6"/>
          </a:solidFill>
        </p:spPr>
        <p:txBody>
          <a:bodyP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mj-lt"/>
                <a:ea typeface="+mj-ea"/>
                <a:cs typeface="+mj-cs"/>
              </a:rPr>
              <a:t>     </a:t>
            </a:r>
            <a:endParaRPr kumimoji="0" lang="tr-TR" sz="2400" b="0" i="0" u="none" strike="noStrike" kern="1200" cap="none" spc="0" normalizeH="0" baseline="0" noProof="0" dirty="0">
              <a:ln>
                <a:noFill/>
              </a:ln>
              <a:solidFill>
                <a:schemeClr val="bg1"/>
              </a:solidFill>
              <a:effectLst/>
              <a:uLnTx/>
              <a:uFillTx/>
              <a:latin typeface="+mj-lt"/>
              <a:ea typeface="+mj-ea"/>
              <a:cs typeface="+mj-cs"/>
            </a:endParaRPr>
          </a:p>
        </p:txBody>
      </p:sp>
      <p:sp>
        <p:nvSpPr>
          <p:cNvPr id="5" name="4 Dikdörtgen"/>
          <p:cNvSpPr/>
          <p:nvPr/>
        </p:nvSpPr>
        <p:spPr>
          <a:xfrm>
            <a:off x="0" y="6705600"/>
            <a:ext cx="12192000" cy="152400"/>
          </a:xfrm>
          <a:prstGeom prst="rect">
            <a:avLst/>
          </a:prstGeom>
          <a:solidFill>
            <a:srgbClr val="4BB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3158</TotalTime>
  <Words>13957</Words>
  <Application>Microsoft Office PowerPoint</Application>
  <PresentationFormat>Özel</PresentationFormat>
  <Paragraphs>1868</Paragraphs>
  <Slides>180</Slides>
  <Notes>98</Notes>
  <HiddenSlides>1</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180</vt:i4>
      </vt:variant>
    </vt:vector>
  </HeadingPairs>
  <TitlesOfParts>
    <vt:vector size="182" baseType="lpstr">
      <vt:lpstr>Office Theme</vt:lpstr>
      <vt:lpstr>Photo Editor Photo</vt:lpstr>
      <vt:lpstr>GRAFT VERSUS HOST DİSEASE </vt:lpstr>
      <vt:lpstr>Early complications of  high-dose therapy and stem cell transplantation</vt:lpstr>
      <vt:lpstr>Slayt 3</vt:lpstr>
      <vt:lpstr>Slayt 4</vt:lpstr>
      <vt:lpstr>The NIH consensus;</vt:lpstr>
      <vt:lpstr>Slayt 6</vt:lpstr>
      <vt:lpstr>Slayt 7</vt:lpstr>
      <vt:lpstr>GVHD  Pathogenetic  Definiation</vt:lpstr>
      <vt:lpstr>Slayt 9</vt:lpstr>
      <vt:lpstr>Slayt 10</vt:lpstr>
      <vt:lpstr>Basic for GVHD Understanding?</vt:lpstr>
      <vt:lpstr>Basic Cellulary RESPONSE: Afferent PHASE </vt:lpstr>
      <vt:lpstr>Basic Cellulary RESPONSE: Afferent PHASE </vt:lpstr>
      <vt:lpstr>Basic Cellulary RESPONSE: Afferent PHASE </vt:lpstr>
      <vt:lpstr>ACUTE GVHD  Pathogenetic  Definiation</vt:lpstr>
      <vt:lpstr>Why do we have to HLA match?</vt:lpstr>
      <vt:lpstr>If there is a “match”, why GVHD?</vt:lpstr>
      <vt:lpstr>Polymorphisms can  help rid disease or cause GVHD</vt:lpstr>
      <vt:lpstr>Acute GvHD: Pathophysiology</vt:lpstr>
      <vt:lpstr>Slayt 20</vt:lpstr>
      <vt:lpstr>Slayt 21</vt:lpstr>
      <vt:lpstr>Slayt 22</vt:lpstr>
      <vt:lpstr>Slayt 23</vt:lpstr>
      <vt:lpstr>Acute GvHD: Skin</vt:lpstr>
      <vt:lpstr>Slayt 25</vt:lpstr>
      <vt:lpstr>Slayt 26</vt:lpstr>
      <vt:lpstr>Slayt 27</vt:lpstr>
      <vt:lpstr>Slayt 28</vt:lpstr>
      <vt:lpstr>Slayt 29</vt:lpstr>
      <vt:lpstr>Slayt 30</vt:lpstr>
      <vt:lpstr>Histologic examination </vt:lpstr>
      <vt:lpstr>Slayt 32</vt:lpstr>
      <vt:lpstr>Slayt 33</vt:lpstr>
      <vt:lpstr>Histologic examination </vt:lpstr>
      <vt:lpstr>Slayt 35</vt:lpstr>
      <vt:lpstr>Slayt 36</vt:lpstr>
      <vt:lpstr>Grading of Acute Skin GVHD</vt:lpstr>
      <vt:lpstr>Grading of Acute Liver GVHD</vt:lpstr>
      <vt:lpstr>Grading of Acute Gut GVHD</vt:lpstr>
      <vt:lpstr>Overall Grade (Stage)  of Acute GVHD</vt:lpstr>
      <vt:lpstr>Slayt 41</vt:lpstr>
      <vt:lpstr>Slayt 42</vt:lpstr>
      <vt:lpstr>Acute GvHD: Prevention and treatment</vt:lpstr>
      <vt:lpstr>Acute GvHD: Prevention</vt:lpstr>
      <vt:lpstr>Acute GvHD: Prevention</vt:lpstr>
      <vt:lpstr>Acute GvHD: Unrelated transplants</vt:lpstr>
      <vt:lpstr>Acute GvHD: Prevention and treatment</vt:lpstr>
      <vt:lpstr>Acute GVHD Treatment</vt:lpstr>
      <vt:lpstr>Acute GVHD Treatment</vt:lpstr>
      <vt:lpstr>Salvage Therapy for Steroid Resistant aGVHD</vt:lpstr>
      <vt:lpstr>Topical Agents for Cutaneous GVHD</vt:lpstr>
      <vt:lpstr>Refractory aGVHD</vt:lpstr>
      <vt:lpstr>Nursing Management :Acute GVHD</vt:lpstr>
      <vt:lpstr>Nursing Management: Acute GVHD</vt:lpstr>
      <vt:lpstr>Slayt 55</vt:lpstr>
      <vt:lpstr>Overall survival</vt:lpstr>
      <vt:lpstr>Acute GvHD: Prevention</vt:lpstr>
      <vt:lpstr>Acute GvHD: Treatment</vt:lpstr>
      <vt:lpstr>Acute GvHD: 2nd line treatment</vt:lpstr>
      <vt:lpstr>Acute GvHD: 3nd line treatment - MSC</vt:lpstr>
      <vt:lpstr>Acute GvHD: 3nd line treatment - MSC</vt:lpstr>
      <vt:lpstr>Slayt 62</vt:lpstr>
      <vt:lpstr>The NIH consensus;</vt:lpstr>
      <vt:lpstr>Slayt 64</vt:lpstr>
      <vt:lpstr>Slayt 65</vt:lpstr>
      <vt:lpstr>Slayt 66</vt:lpstr>
      <vt:lpstr>Epidemiology</vt:lpstr>
      <vt:lpstr>Slayt 68</vt:lpstr>
      <vt:lpstr>Slayt 69</vt:lpstr>
      <vt:lpstr>Hematopoietic and Immune System:</vt:lpstr>
      <vt:lpstr>Immune System:</vt:lpstr>
      <vt:lpstr>Slayt 72</vt:lpstr>
      <vt:lpstr>Target Organs</vt:lpstr>
      <vt:lpstr>Diagnosis with NIH Classification &amp;  </vt:lpstr>
      <vt:lpstr>Skin Manifestations </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Diagnostic Biopsy </vt:lpstr>
      <vt:lpstr>Slayt 92</vt:lpstr>
      <vt:lpstr>Slayt 93</vt:lpstr>
      <vt:lpstr>Slayt 94</vt:lpstr>
      <vt:lpstr>Slayt 95</vt:lpstr>
      <vt:lpstr>Slayt 96</vt:lpstr>
      <vt:lpstr>Slayt 97</vt:lpstr>
      <vt:lpstr>Slayt 98</vt:lpstr>
      <vt:lpstr>Bronchiolitis obliterans syndrome</vt:lpstr>
      <vt:lpstr>Bronchiolitis obliterans syndrome</vt:lpstr>
      <vt:lpstr>Onset of airflow obstruction is likely well  before clinical symptoms</vt:lpstr>
      <vt:lpstr>Findings on HRCT: air trapping, bronchial wall  thickening, bronchiectasis, and bronchial dilations</vt:lpstr>
      <vt:lpstr>Slayt 103</vt:lpstr>
      <vt:lpstr>Diagnostic Biopsy</vt:lpstr>
      <vt:lpstr>Slayt 105</vt:lpstr>
      <vt:lpstr>Slayt 106</vt:lpstr>
      <vt:lpstr>Gynecological cGVHD:  </vt:lpstr>
      <vt:lpstr>Muscle /Fascia /Joints</vt:lpstr>
      <vt:lpstr>Slayt 109</vt:lpstr>
      <vt:lpstr>Slayt 110</vt:lpstr>
      <vt:lpstr>Slayt 111</vt:lpstr>
      <vt:lpstr>Slayt 112</vt:lpstr>
      <vt:lpstr>Slayt 113</vt:lpstr>
      <vt:lpstr>Slayt 114</vt:lpstr>
      <vt:lpstr>General Treatment </vt:lpstr>
      <vt:lpstr>cGVHD: Primary Treatment</vt:lpstr>
      <vt:lpstr>Initial first line treatment</vt:lpstr>
      <vt:lpstr>Initial first line treatment</vt:lpstr>
      <vt:lpstr>Second line treatment</vt:lpstr>
      <vt:lpstr>Extracorporeal photopheresis (ECP)</vt:lpstr>
      <vt:lpstr>Extracorporeal photopheresis (ECP)</vt:lpstr>
      <vt:lpstr>What Is Extracorporeal photopheresis?</vt:lpstr>
      <vt:lpstr>Extracorporeal photopheresis (ECP)</vt:lpstr>
      <vt:lpstr>Extracorporeal photopheresis (ECP)</vt:lpstr>
      <vt:lpstr>Ancillary treatment</vt:lpstr>
      <vt:lpstr>Slayt 126</vt:lpstr>
      <vt:lpstr>Physical Therapy Clinician Evaluation  </vt:lpstr>
      <vt:lpstr>Slayt 128</vt:lpstr>
      <vt:lpstr>Slayt 129</vt:lpstr>
      <vt:lpstr>Nutrition</vt:lpstr>
      <vt:lpstr>Depression</vt:lpstr>
      <vt:lpstr>Transitions </vt:lpstr>
      <vt:lpstr>Slayt 133</vt:lpstr>
      <vt:lpstr>Slayt 134</vt:lpstr>
      <vt:lpstr>Beni Dinlediğiniz İçin Teşekkür Ederim</vt:lpstr>
      <vt:lpstr>Organ-specific management  and  supportive care in cGVHD</vt:lpstr>
      <vt:lpstr>Wound Management</vt:lpstr>
      <vt:lpstr>Slayt 138</vt:lpstr>
      <vt:lpstr>Sensitive skin care:</vt:lpstr>
      <vt:lpstr>Sensitive skin care:</vt:lpstr>
      <vt:lpstr>Sensitive skin care:</vt:lpstr>
      <vt:lpstr>Sensitive skin care:</vt:lpstr>
      <vt:lpstr>Slayt 143</vt:lpstr>
      <vt:lpstr>Slayt 144</vt:lpstr>
      <vt:lpstr>Slayt 145</vt:lpstr>
      <vt:lpstr>Musculoskeletal Care:</vt:lpstr>
      <vt:lpstr>Musculoskeletal Care:</vt:lpstr>
      <vt:lpstr>Slayt 148</vt:lpstr>
      <vt:lpstr>Slayt 149</vt:lpstr>
      <vt:lpstr>Eye Care</vt:lpstr>
      <vt:lpstr>Eye Care</vt:lpstr>
      <vt:lpstr>Hepatic cGVHD Nursing</vt:lpstr>
      <vt:lpstr>Pulmonary cGVHD Nursing</vt:lpstr>
      <vt:lpstr>Pulmonary cGVHD Nursing</vt:lpstr>
      <vt:lpstr>Gut cGVHD Nursing</vt:lpstr>
      <vt:lpstr>Gut cGVHD Nursing</vt:lpstr>
      <vt:lpstr>Gynecology: Nursing Assessment and Management</vt:lpstr>
      <vt:lpstr>Genital Care</vt:lpstr>
      <vt:lpstr>cGVHD: Pediatric Poor Prognostic Signs </vt:lpstr>
      <vt:lpstr>COMPLEMAETARY  QUESTIONS</vt:lpstr>
      <vt:lpstr>Historically, acute GVHD  defined as symtomps occuring within the first 100 days </vt:lpstr>
      <vt:lpstr>Historically, acute GVHD  defined as symtomps occuring within the first 100 days </vt:lpstr>
      <vt:lpstr>Which of the following statements is untrue? </vt:lpstr>
      <vt:lpstr>Which of the following statements is untrue? </vt:lpstr>
      <vt:lpstr>Why do we have to match?</vt:lpstr>
      <vt:lpstr>Which of the following statements is untrue? </vt:lpstr>
      <vt:lpstr>Which of the following statements is untrue? </vt:lpstr>
      <vt:lpstr>The NIH consensus;</vt:lpstr>
      <vt:lpstr>Which of the following is not a feature of acute GvHD? </vt:lpstr>
      <vt:lpstr>Which of the following is not a feature of acute GvHD? </vt:lpstr>
      <vt:lpstr>Slayt 171</vt:lpstr>
      <vt:lpstr>Which of the following has not been reported as a risk factor for acute GvHD? </vt:lpstr>
      <vt:lpstr>Which of the following has not been reported as a risk factor for acute GvHD? </vt:lpstr>
      <vt:lpstr>Slayt 174</vt:lpstr>
      <vt:lpstr>Slayt 175</vt:lpstr>
      <vt:lpstr>Questions</vt:lpstr>
      <vt:lpstr>Questions</vt:lpstr>
      <vt:lpstr>Questions</vt:lpstr>
      <vt:lpstr>Questions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cell lymphoma</dc:title>
  <dc:creator>Kim Linton</dc:creator>
  <cp:lastModifiedBy>hp</cp:lastModifiedBy>
  <cp:revision>507</cp:revision>
  <dcterms:created xsi:type="dcterms:W3CDTF">2017-03-13T09:04:36Z</dcterms:created>
  <dcterms:modified xsi:type="dcterms:W3CDTF">2017-04-16T11:22:48Z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2016-10-03T00:00:00Z</vt:filetime>
  </property>
  <property fmtid="{D5CDD505-2E9C-101B-9397-08002B2CF9AE}" pid="3" name="Creator">
    <vt:lpwstr>Acrobat PDFMaker 15 for PowerPoint</vt:lpwstr>
  </property>
  <property fmtid="{D5CDD505-2E9C-101B-9397-08002B2CF9AE}" pid="4" name="LastSaved">
    <vt:filetime>2017-03-13T00:00:00Z</vt:filetime>
  </property>
</Properties>
</file>