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wmf" ContentType="image/x-wmf"/>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756" r:id="rId2"/>
    <p:sldId id="757" r:id="rId3"/>
    <p:sldId id="758" r:id="rId4"/>
    <p:sldId id="759" r:id="rId5"/>
    <p:sldId id="760" r:id="rId6"/>
    <p:sldId id="763" r:id="rId7"/>
    <p:sldId id="764" r:id="rId8"/>
    <p:sldId id="765" r:id="rId9"/>
    <p:sldId id="766" r:id="rId10"/>
    <p:sldId id="768" r:id="rId11"/>
    <p:sldId id="769" r:id="rId12"/>
    <p:sldId id="770" r:id="rId13"/>
    <p:sldId id="771" r:id="rId14"/>
    <p:sldId id="772" r:id="rId15"/>
    <p:sldId id="773" r:id="rId16"/>
    <p:sldId id="774" r:id="rId17"/>
    <p:sldId id="775" r:id="rId18"/>
    <p:sldId id="776" r:id="rId19"/>
    <p:sldId id="777" r:id="rId20"/>
    <p:sldId id="778" r:id="rId21"/>
    <p:sldId id="779" r:id="rId22"/>
    <p:sldId id="780" r:id="rId23"/>
    <p:sldId id="781" r:id="rId24"/>
    <p:sldId id="782" r:id="rId25"/>
    <p:sldId id="783" r:id="rId26"/>
    <p:sldId id="784" r:id="rId27"/>
    <p:sldId id="786" r:id="rId28"/>
    <p:sldId id="787" r:id="rId29"/>
    <p:sldId id="789" r:id="rId30"/>
    <p:sldId id="788" r:id="rId31"/>
    <p:sldId id="790" r:id="rId32"/>
    <p:sldId id="791" r:id="rId33"/>
    <p:sldId id="792" r:id="rId34"/>
    <p:sldId id="793" r:id="rId35"/>
    <p:sldId id="794" r:id="rId36"/>
    <p:sldId id="795" r:id="rId37"/>
    <p:sldId id="796" r:id="rId38"/>
    <p:sldId id="797" r:id="rId39"/>
    <p:sldId id="798" r:id="rId40"/>
    <p:sldId id="799" r:id="rId41"/>
    <p:sldId id="800" r:id="rId42"/>
    <p:sldId id="801" r:id="rId43"/>
    <p:sldId id="802" r:id="rId44"/>
    <p:sldId id="805" r:id="rId45"/>
    <p:sldId id="807" r:id="rId46"/>
    <p:sldId id="808" r:id="rId47"/>
    <p:sldId id="809" r:id="rId48"/>
    <p:sldId id="810" r:id="rId49"/>
    <p:sldId id="812" r:id="rId50"/>
    <p:sldId id="813" r:id="rId51"/>
    <p:sldId id="816" r:id="rId52"/>
    <p:sldId id="817" r:id="rId53"/>
    <p:sldId id="818" r:id="rId54"/>
    <p:sldId id="819" r:id="rId55"/>
    <p:sldId id="820" r:id="rId56"/>
    <p:sldId id="821" r:id="rId57"/>
    <p:sldId id="822" r:id="rId58"/>
    <p:sldId id="823" r:id="rId59"/>
    <p:sldId id="824" r:id="rId60"/>
    <p:sldId id="825" r:id="rId61"/>
    <p:sldId id="827" r:id="rId62"/>
    <p:sldId id="828" r:id="rId63"/>
    <p:sldId id="829" r:id="rId64"/>
    <p:sldId id="830" r:id="rId65"/>
    <p:sldId id="831" r:id="rId66"/>
    <p:sldId id="832" r:id="rId67"/>
    <p:sldId id="833" r:id="rId68"/>
    <p:sldId id="835" r:id="rId69"/>
    <p:sldId id="836" r:id="rId70"/>
    <p:sldId id="838" r:id="rId71"/>
    <p:sldId id="840" r:id="rId72"/>
    <p:sldId id="841" r:id="rId73"/>
    <p:sldId id="842" r:id="rId74"/>
    <p:sldId id="843" r:id="rId75"/>
    <p:sldId id="844" r:id="rId76"/>
    <p:sldId id="845" r:id="rId77"/>
    <p:sldId id="846" r:id="rId78"/>
    <p:sldId id="847" r:id="rId79"/>
    <p:sldId id="848" r:id="rId80"/>
    <p:sldId id="849" r:id="rId81"/>
    <p:sldId id="850" r:id="rId82"/>
    <p:sldId id="851" r:id="rId83"/>
    <p:sldId id="852" r:id="rId84"/>
    <p:sldId id="853" r:id="rId85"/>
    <p:sldId id="854" r:id="rId86"/>
    <p:sldId id="855" r:id="rId87"/>
    <p:sldId id="856" r:id="rId88"/>
    <p:sldId id="659" r:id="rId89"/>
    <p:sldId id="658" r:id="rId90"/>
    <p:sldId id="553" r:id="rId91"/>
  </p:sldIdLst>
  <p:sldSz cx="12192000" cy="6858000"/>
  <p:notesSz cx="12192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B7FB"/>
    <a:srgbClr val="4BB5C6"/>
    <a:srgbClr val="4BB7C6"/>
    <a:srgbClr val="00A79E"/>
    <a:srgbClr val="00B096"/>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89" autoAdjust="0"/>
    <p:restoredTop sz="87262" autoAdjust="0"/>
  </p:normalViewPr>
  <p:slideViewPr>
    <p:cSldViewPr>
      <p:cViewPr varScale="1">
        <p:scale>
          <a:sx n="97" d="100"/>
          <a:sy n="97" d="100"/>
        </p:scale>
        <p:origin x="-438" y="-102"/>
      </p:cViewPr>
      <p:guideLst>
        <p:guide orient="horz" pos="2880"/>
        <p:guide pos="2160"/>
      </p:guideLst>
    </p:cSldViewPr>
  </p:slideViewPr>
  <p:notesTextViewPr>
    <p:cViewPr>
      <p:scale>
        <a:sx n="100" d="100"/>
        <a:sy n="100" d="100"/>
      </p:scale>
      <p:origin x="0" y="0"/>
    </p:cViewPr>
  </p:notesTextViewPr>
  <p:sorterViewPr>
    <p:cViewPr>
      <p:scale>
        <a:sx n="66" d="100"/>
        <a:sy n="66" d="100"/>
      </p:scale>
      <p:origin x="0" y="547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D089B9-D928-4A31-9D26-BC3CA9FF5116}" type="doc">
      <dgm:prSet loTypeId="urn:microsoft.com/office/officeart/2005/8/layout/hProcess4" loCatId="process" qsTypeId="urn:microsoft.com/office/officeart/2005/8/quickstyle/simple1" qsCatId="simple" csTypeId="urn:microsoft.com/office/officeart/2005/8/colors/accent1_2" csCatId="accent1" phldr="1"/>
      <dgm:spPr/>
    </dgm:pt>
    <dgm:pt modelId="{CE955268-1D0E-48B5-9A11-E151F743E8DA}">
      <dgm:prSet phldrT="[Metin]" custT="1"/>
      <dgm:spPr/>
      <dgm:t>
        <a:bodyPr/>
        <a:lstStyle/>
        <a:p>
          <a:r>
            <a:rPr lang="tr-TR" sz="1400" b="1" dirty="0" smtClean="0"/>
            <a:t>Patient</a:t>
          </a:r>
          <a:r>
            <a:rPr lang="tr-TR" sz="1400" b="0" dirty="0" smtClean="0"/>
            <a:t> </a:t>
          </a:r>
          <a:endParaRPr lang="tr-TR" sz="1400" b="0" dirty="0"/>
        </a:p>
      </dgm:t>
    </dgm:pt>
    <dgm:pt modelId="{75D9A986-98DC-4579-832D-AF9A62C9821B}" type="parTrans" cxnId="{B6A2A7DD-99CF-4B14-9E24-355C9BA8C61F}">
      <dgm:prSet/>
      <dgm:spPr/>
      <dgm:t>
        <a:bodyPr/>
        <a:lstStyle/>
        <a:p>
          <a:endParaRPr lang="tr-TR"/>
        </a:p>
      </dgm:t>
    </dgm:pt>
    <dgm:pt modelId="{D088E715-53A0-4B64-BEEE-3A8512F151AB}" type="sibTrans" cxnId="{B6A2A7DD-99CF-4B14-9E24-355C9BA8C61F}">
      <dgm:prSet/>
      <dgm:spPr>
        <a:solidFill>
          <a:schemeClr val="accent2"/>
        </a:solidFill>
      </dgm:spPr>
      <dgm:t>
        <a:bodyPr/>
        <a:lstStyle/>
        <a:p>
          <a:endParaRPr lang="tr-TR"/>
        </a:p>
      </dgm:t>
    </dgm:pt>
    <dgm:pt modelId="{99DDD574-58C6-4F53-9209-442BD3402062}">
      <dgm:prSet phldrT="[Metin]" custT="1"/>
      <dgm:spPr/>
      <dgm:t>
        <a:bodyPr/>
        <a:lstStyle/>
        <a:p>
          <a:r>
            <a:rPr lang="tr-TR" sz="1400" b="1" dirty="0" smtClean="0"/>
            <a:t>Transplantation</a:t>
          </a:r>
          <a:endParaRPr lang="tr-TR" sz="1400" b="1" dirty="0"/>
        </a:p>
      </dgm:t>
    </dgm:pt>
    <dgm:pt modelId="{979CE7B4-3F20-430D-B030-A5BD938EFFBE}" type="parTrans" cxnId="{D8FF0347-E086-4780-AFA6-C1DC91805A37}">
      <dgm:prSet/>
      <dgm:spPr/>
      <dgm:t>
        <a:bodyPr/>
        <a:lstStyle/>
        <a:p>
          <a:endParaRPr lang="tr-TR"/>
        </a:p>
      </dgm:t>
    </dgm:pt>
    <dgm:pt modelId="{7F91412A-05D7-49EF-B975-DA411501D9FD}" type="sibTrans" cxnId="{D8FF0347-E086-4780-AFA6-C1DC91805A37}">
      <dgm:prSet/>
      <dgm:spPr>
        <a:solidFill>
          <a:schemeClr val="accent2"/>
        </a:solidFill>
      </dgm:spPr>
      <dgm:t>
        <a:bodyPr/>
        <a:lstStyle/>
        <a:p>
          <a:endParaRPr lang="tr-TR"/>
        </a:p>
      </dgm:t>
    </dgm:pt>
    <dgm:pt modelId="{1512C7A9-69DE-4E60-87C5-FC8ABBEABF33}">
      <dgm:prSet custT="1"/>
      <dgm:spPr/>
      <dgm:t>
        <a:bodyPr/>
        <a:lstStyle/>
        <a:p>
          <a:r>
            <a:rPr lang="tr-TR" sz="1400" b="1" dirty="0" smtClean="0"/>
            <a:t>Conditioning CT</a:t>
          </a:r>
          <a:endParaRPr lang="tr-TR" sz="1400" b="1" dirty="0"/>
        </a:p>
      </dgm:t>
    </dgm:pt>
    <dgm:pt modelId="{9EA7453B-1673-4F0E-BA9A-046BD26A0EDF}" type="parTrans" cxnId="{2CDBA322-C32A-442C-AADB-12E1EDABA42B}">
      <dgm:prSet/>
      <dgm:spPr/>
      <dgm:t>
        <a:bodyPr/>
        <a:lstStyle/>
        <a:p>
          <a:endParaRPr lang="tr-TR"/>
        </a:p>
      </dgm:t>
    </dgm:pt>
    <dgm:pt modelId="{A3CC8AF1-212E-42CF-A858-D7ABCC314ADE}" type="sibTrans" cxnId="{2CDBA322-C32A-442C-AADB-12E1EDABA42B}">
      <dgm:prSet/>
      <dgm:spPr>
        <a:solidFill>
          <a:schemeClr val="accent2"/>
        </a:solidFill>
        <a:ln>
          <a:noFill/>
        </a:ln>
      </dgm:spPr>
      <dgm:t>
        <a:bodyPr/>
        <a:lstStyle/>
        <a:p>
          <a:endParaRPr lang="tr-TR"/>
        </a:p>
      </dgm:t>
    </dgm:pt>
    <dgm:pt modelId="{581ECEC5-3367-425D-BCE2-6D7AB5C6F74D}">
      <dgm:prSet phldrT="[Metin]" custT="1"/>
      <dgm:spPr/>
      <dgm:t>
        <a:bodyPr/>
        <a:lstStyle/>
        <a:p>
          <a:r>
            <a:rPr lang="tr-TR" sz="1400" b="1" dirty="0" smtClean="0"/>
            <a:t>ENGRAFTMANT</a:t>
          </a:r>
          <a:endParaRPr lang="tr-TR" sz="1400" b="1" dirty="0"/>
        </a:p>
      </dgm:t>
    </dgm:pt>
    <dgm:pt modelId="{65A8DC76-0494-4DA9-8CE4-F4331F6273E4}" type="sibTrans" cxnId="{AEE5B359-07D1-487E-B8DF-421DBCAB6AAA}">
      <dgm:prSet/>
      <dgm:spPr/>
      <dgm:t>
        <a:bodyPr/>
        <a:lstStyle/>
        <a:p>
          <a:endParaRPr lang="tr-TR"/>
        </a:p>
      </dgm:t>
    </dgm:pt>
    <dgm:pt modelId="{341D9D6B-03CF-48CB-9916-C329E5AC73EA}" type="parTrans" cxnId="{AEE5B359-07D1-487E-B8DF-421DBCAB6AAA}">
      <dgm:prSet/>
      <dgm:spPr/>
      <dgm:t>
        <a:bodyPr/>
        <a:lstStyle/>
        <a:p>
          <a:endParaRPr lang="tr-TR"/>
        </a:p>
      </dgm:t>
    </dgm:pt>
    <dgm:pt modelId="{D5027F06-6432-4911-843B-4D03737889F3}" type="pres">
      <dgm:prSet presAssocID="{1ED089B9-D928-4A31-9D26-BC3CA9FF5116}" presName="Name0" presStyleCnt="0">
        <dgm:presLayoutVars>
          <dgm:dir/>
          <dgm:animLvl val="lvl"/>
          <dgm:resizeHandles val="exact"/>
        </dgm:presLayoutVars>
      </dgm:prSet>
      <dgm:spPr/>
    </dgm:pt>
    <dgm:pt modelId="{FFC2C20B-A200-4CB0-B972-53291132D52E}" type="pres">
      <dgm:prSet presAssocID="{1ED089B9-D928-4A31-9D26-BC3CA9FF5116}" presName="tSp" presStyleCnt="0"/>
      <dgm:spPr/>
    </dgm:pt>
    <dgm:pt modelId="{A44C7C59-C180-4FE8-885A-D5F7795E9098}" type="pres">
      <dgm:prSet presAssocID="{1ED089B9-D928-4A31-9D26-BC3CA9FF5116}" presName="bSp" presStyleCnt="0"/>
      <dgm:spPr/>
    </dgm:pt>
    <dgm:pt modelId="{F81A08E9-89A6-4973-A9C2-C866DD575DD9}" type="pres">
      <dgm:prSet presAssocID="{1ED089B9-D928-4A31-9D26-BC3CA9FF5116}" presName="process" presStyleCnt="0"/>
      <dgm:spPr/>
    </dgm:pt>
    <dgm:pt modelId="{FAE9A043-2794-43CF-AAD1-52144CA01119}" type="pres">
      <dgm:prSet presAssocID="{CE955268-1D0E-48B5-9A11-E151F743E8DA}" presName="composite1" presStyleCnt="0"/>
      <dgm:spPr/>
    </dgm:pt>
    <dgm:pt modelId="{0EC2247A-8476-49FF-B1C5-F329AF581A7B}" type="pres">
      <dgm:prSet presAssocID="{CE955268-1D0E-48B5-9A11-E151F743E8DA}" presName="dummyNode1" presStyleLbl="node1" presStyleIdx="0" presStyleCnt="4"/>
      <dgm:spPr/>
    </dgm:pt>
    <dgm:pt modelId="{FFE8153A-EABF-40BA-981D-EEAD4B527418}" type="pres">
      <dgm:prSet presAssocID="{CE955268-1D0E-48B5-9A11-E151F743E8DA}" presName="childNode1" presStyleLbl="bgAcc1" presStyleIdx="0" presStyleCnt="4" custScaleX="157139" custScaleY="179241">
        <dgm:presLayoutVars>
          <dgm:bulletEnabled val="1"/>
        </dgm:presLayoutVars>
      </dgm:prSet>
      <dgm:spPr>
        <a:blipFill rotWithShape="0">
          <a:blip xmlns:r="http://schemas.openxmlformats.org/officeDocument/2006/relationships" r:embed="rId1"/>
          <a:stretch>
            <a:fillRect/>
          </a:stretch>
        </a:blipFill>
      </dgm:spPr>
      <dgm:t>
        <a:bodyPr/>
        <a:lstStyle/>
        <a:p>
          <a:endParaRPr lang="tr-TR"/>
        </a:p>
      </dgm:t>
    </dgm:pt>
    <dgm:pt modelId="{549D4D42-57CD-482D-86EE-7B4ED373743F}" type="pres">
      <dgm:prSet presAssocID="{CE955268-1D0E-48B5-9A11-E151F743E8DA}" presName="childNode1tx" presStyleLbl="bgAcc1" presStyleIdx="0" presStyleCnt="4">
        <dgm:presLayoutVars>
          <dgm:bulletEnabled val="1"/>
        </dgm:presLayoutVars>
      </dgm:prSet>
      <dgm:spPr/>
    </dgm:pt>
    <dgm:pt modelId="{45FC35C6-9FA9-46C9-B445-D1B641E53E54}" type="pres">
      <dgm:prSet presAssocID="{CE955268-1D0E-48B5-9A11-E151F743E8DA}" presName="parentNode1" presStyleLbl="node1" presStyleIdx="0" presStyleCnt="4" custScaleX="87766" custScaleY="89061" custLinFactY="9743" custLinFactNeighborX="1338" custLinFactNeighborY="100000">
        <dgm:presLayoutVars>
          <dgm:chMax val="1"/>
          <dgm:bulletEnabled val="1"/>
        </dgm:presLayoutVars>
      </dgm:prSet>
      <dgm:spPr/>
      <dgm:t>
        <a:bodyPr/>
        <a:lstStyle/>
        <a:p>
          <a:endParaRPr lang="tr-TR"/>
        </a:p>
      </dgm:t>
    </dgm:pt>
    <dgm:pt modelId="{3B32D4FE-B486-4726-9A03-B1E0FFF39C3D}" type="pres">
      <dgm:prSet presAssocID="{CE955268-1D0E-48B5-9A11-E151F743E8DA}" presName="connSite1" presStyleCnt="0"/>
      <dgm:spPr/>
    </dgm:pt>
    <dgm:pt modelId="{90F3B86F-2869-4621-8F66-CC8E3033C9BE}" type="pres">
      <dgm:prSet presAssocID="{D088E715-53A0-4B64-BEEE-3A8512F151AB}" presName="Name9" presStyleLbl="sibTrans2D1" presStyleIdx="0" presStyleCnt="3"/>
      <dgm:spPr/>
      <dgm:t>
        <a:bodyPr/>
        <a:lstStyle/>
        <a:p>
          <a:endParaRPr lang="tr-TR"/>
        </a:p>
      </dgm:t>
    </dgm:pt>
    <dgm:pt modelId="{E21A6BEC-B221-4F3B-8994-12EBAA7AB89D}" type="pres">
      <dgm:prSet presAssocID="{1512C7A9-69DE-4E60-87C5-FC8ABBEABF33}" presName="composite2" presStyleCnt="0"/>
      <dgm:spPr/>
    </dgm:pt>
    <dgm:pt modelId="{D03544E5-32D2-439A-9D0C-3266304223A2}" type="pres">
      <dgm:prSet presAssocID="{1512C7A9-69DE-4E60-87C5-FC8ABBEABF33}" presName="dummyNode2" presStyleLbl="node1" presStyleIdx="0" presStyleCnt="4"/>
      <dgm:spPr/>
    </dgm:pt>
    <dgm:pt modelId="{C1EBBCD0-7001-49B2-BE60-F5242B6FFF60}" type="pres">
      <dgm:prSet presAssocID="{1512C7A9-69DE-4E60-87C5-FC8ABBEABF33}" presName="childNode2" presStyleLbl="bgAcc1" presStyleIdx="1" presStyleCnt="4" custScaleX="137046" custScaleY="185850">
        <dgm:presLayoutVars>
          <dgm:bulletEnabled val="1"/>
        </dgm:presLayoutVars>
      </dgm:prSet>
      <dgm:spPr>
        <a:blipFill rotWithShape="0">
          <a:blip xmlns:r="http://schemas.openxmlformats.org/officeDocument/2006/relationships" r:embed="rId2"/>
          <a:stretch>
            <a:fillRect/>
          </a:stretch>
        </a:blipFill>
      </dgm:spPr>
    </dgm:pt>
    <dgm:pt modelId="{F28946F3-FC99-4B31-9F4C-9EEB0B744F7D}" type="pres">
      <dgm:prSet presAssocID="{1512C7A9-69DE-4E60-87C5-FC8ABBEABF33}" presName="childNode2tx" presStyleLbl="bgAcc1" presStyleIdx="1" presStyleCnt="4">
        <dgm:presLayoutVars>
          <dgm:bulletEnabled val="1"/>
        </dgm:presLayoutVars>
      </dgm:prSet>
      <dgm:spPr/>
    </dgm:pt>
    <dgm:pt modelId="{849D8050-8063-4B10-892D-485B955E9D02}" type="pres">
      <dgm:prSet presAssocID="{1512C7A9-69DE-4E60-87C5-FC8ABBEABF33}" presName="parentNode2" presStyleLbl="node1" presStyleIdx="1" presStyleCnt="4" custScaleX="171920" custScaleY="89166" custLinFactY="-143" custLinFactNeighborX="-18692" custLinFactNeighborY="-100000">
        <dgm:presLayoutVars>
          <dgm:chMax val="0"/>
          <dgm:bulletEnabled val="1"/>
        </dgm:presLayoutVars>
      </dgm:prSet>
      <dgm:spPr/>
      <dgm:t>
        <a:bodyPr/>
        <a:lstStyle/>
        <a:p>
          <a:endParaRPr lang="tr-TR"/>
        </a:p>
      </dgm:t>
    </dgm:pt>
    <dgm:pt modelId="{4B0ECDA5-C4D0-4799-A583-4027A5022CE1}" type="pres">
      <dgm:prSet presAssocID="{1512C7A9-69DE-4E60-87C5-FC8ABBEABF33}" presName="connSite2" presStyleCnt="0"/>
      <dgm:spPr/>
    </dgm:pt>
    <dgm:pt modelId="{5B1F5E19-346D-4785-B730-2E925EFB5CD5}" type="pres">
      <dgm:prSet presAssocID="{A3CC8AF1-212E-42CF-A858-D7ABCC314ADE}" presName="Name18" presStyleLbl="sibTrans2D1" presStyleIdx="1" presStyleCnt="3"/>
      <dgm:spPr/>
      <dgm:t>
        <a:bodyPr/>
        <a:lstStyle/>
        <a:p>
          <a:endParaRPr lang="tr-TR"/>
        </a:p>
      </dgm:t>
    </dgm:pt>
    <dgm:pt modelId="{126928F6-520B-4BB3-871C-1E0F8A97A784}" type="pres">
      <dgm:prSet presAssocID="{99DDD574-58C6-4F53-9209-442BD3402062}" presName="composite1" presStyleCnt="0"/>
      <dgm:spPr/>
    </dgm:pt>
    <dgm:pt modelId="{62927D4D-0B97-41E6-B57B-6C1EDC92A5F0}" type="pres">
      <dgm:prSet presAssocID="{99DDD574-58C6-4F53-9209-442BD3402062}" presName="dummyNode1" presStyleLbl="node1" presStyleIdx="1" presStyleCnt="4"/>
      <dgm:spPr/>
    </dgm:pt>
    <dgm:pt modelId="{356A5FBF-8764-44D6-83E5-A300A7627D2F}" type="pres">
      <dgm:prSet presAssocID="{99DDD574-58C6-4F53-9209-442BD3402062}" presName="childNode1" presStyleLbl="bgAcc1" presStyleIdx="2" presStyleCnt="4" custScaleX="141624" custScaleY="185850">
        <dgm:presLayoutVars>
          <dgm:bulletEnabled val="1"/>
        </dgm:presLayoutVars>
      </dgm:prSet>
      <dgm:spPr>
        <a:blipFill rotWithShape="0">
          <a:blip xmlns:r="http://schemas.openxmlformats.org/officeDocument/2006/relationships" r:embed="rId3"/>
          <a:stretch>
            <a:fillRect/>
          </a:stretch>
        </a:blipFill>
      </dgm:spPr>
      <dgm:t>
        <a:bodyPr/>
        <a:lstStyle/>
        <a:p>
          <a:endParaRPr lang="tr-TR"/>
        </a:p>
      </dgm:t>
    </dgm:pt>
    <dgm:pt modelId="{76A703B6-B15E-4E6F-A06B-90D546204A9B}" type="pres">
      <dgm:prSet presAssocID="{99DDD574-58C6-4F53-9209-442BD3402062}" presName="childNode1tx" presStyleLbl="bgAcc1" presStyleIdx="2" presStyleCnt="4">
        <dgm:presLayoutVars>
          <dgm:bulletEnabled val="1"/>
        </dgm:presLayoutVars>
      </dgm:prSet>
      <dgm:spPr/>
    </dgm:pt>
    <dgm:pt modelId="{30136B81-0BDC-4DFC-8901-DE49CE515240}" type="pres">
      <dgm:prSet presAssocID="{99DDD574-58C6-4F53-9209-442BD3402062}" presName="parentNode1" presStyleLbl="node1" presStyleIdx="2" presStyleCnt="4" custScaleX="116488" custScaleY="80379" custLinFactNeighborX="-15278" custLinFactNeighborY="72369">
        <dgm:presLayoutVars>
          <dgm:chMax val="1"/>
          <dgm:bulletEnabled val="1"/>
        </dgm:presLayoutVars>
      </dgm:prSet>
      <dgm:spPr/>
      <dgm:t>
        <a:bodyPr/>
        <a:lstStyle/>
        <a:p>
          <a:endParaRPr lang="tr-TR"/>
        </a:p>
      </dgm:t>
    </dgm:pt>
    <dgm:pt modelId="{64A337C3-12D9-4664-B1D9-36F5CE9E8CC1}" type="pres">
      <dgm:prSet presAssocID="{99DDD574-58C6-4F53-9209-442BD3402062}" presName="connSite1" presStyleCnt="0"/>
      <dgm:spPr/>
    </dgm:pt>
    <dgm:pt modelId="{3279CAE3-7BAC-4708-90E1-2B09589D021B}" type="pres">
      <dgm:prSet presAssocID="{7F91412A-05D7-49EF-B975-DA411501D9FD}" presName="Name9" presStyleLbl="sibTrans2D1" presStyleIdx="2" presStyleCnt="3"/>
      <dgm:spPr/>
      <dgm:t>
        <a:bodyPr/>
        <a:lstStyle/>
        <a:p>
          <a:endParaRPr lang="tr-TR"/>
        </a:p>
      </dgm:t>
    </dgm:pt>
    <dgm:pt modelId="{E1D8C072-ECB8-43B8-B2FB-FF52D5066B9A}" type="pres">
      <dgm:prSet presAssocID="{581ECEC5-3367-425D-BCE2-6D7AB5C6F74D}" presName="composite2" presStyleCnt="0"/>
      <dgm:spPr/>
    </dgm:pt>
    <dgm:pt modelId="{1FA42B07-87EA-455D-B88C-61D1D0B4A8C1}" type="pres">
      <dgm:prSet presAssocID="{581ECEC5-3367-425D-BCE2-6D7AB5C6F74D}" presName="dummyNode2" presStyleLbl="node1" presStyleIdx="2" presStyleCnt="4"/>
      <dgm:spPr/>
    </dgm:pt>
    <dgm:pt modelId="{0E064138-A4DB-4DDC-9068-C8870D527F45}" type="pres">
      <dgm:prSet presAssocID="{581ECEC5-3367-425D-BCE2-6D7AB5C6F74D}" presName="childNode2" presStyleLbl="bgAcc1" presStyleIdx="3" presStyleCnt="4" custScaleX="154549" custScaleY="181202" custLinFactNeighborX="-1662" custLinFactNeighborY="2186">
        <dgm:presLayoutVars>
          <dgm:bulletEnabled val="1"/>
        </dgm:presLayoutVars>
      </dgm:prSet>
      <dgm:spPr>
        <a:blipFill rotWithShape="0">
          <a:blip xmlns:r="http://schemas.openxmlformats.org/officeDocument/2006/relationships" r:embed="rId4"/>
          <a:stretch>
            <a:fillRect/>
          </a:stretch>
        </a:blipFill>
      </dgm:spPr>
      <dgm:t>
        <a:bodyPr/>
        <a:lstStyle/>
        <a:p>
          <a:endParaRPr lang="tr-TR"/>
        </a:p>
      </dgm:t>
    </dgm:pt>
    <dgm:pt modelId="{334872E5-126E-4F5A-901C-A3A06308E787}" type="pres">
      <dgm:prSet presAssocID="{581ECEC5-3367-425D-BCE2-6D7AB5C6F74D}" presName="childNode2tx" presStyleLbl="bgAcc1" presStyleIdx="3" presStyleCnt="4">
        <dgm:presLayoutVars>
          <dgm:bulletEnabled val="1"/>
        </dgm:presLayoutVars>
      </dgm:prSet>
      <dgm:spPr/>
    </dgm:pt>
    <dgm:pt modelId="{9BC51B4E-9C8F-48A5-B421-F741B74EB166}" type="pres">
      <dgm:prSet presAssocID="{581ECEC5-3367-425D-BCE2-6D7AB5C6F74D}" presName="parentNode2" presStyleLbl="node1" presStyleIdx="3" presStyleCnt="4" custScaleX="131690" custScaleY="62362" custLinFactY="-100000" custLinFactNeighborX="-20184" custLinFactNeighborY="-103704">
        <dgm:presLayoutVars>
          <dgm:chMax val="0"/>
          <dgm:bulletEnabled val="1"/>
        </dgm:presLayoutVars>
      </dgm:prSet>
      <dgm:spPr/>
      <dgm:t>
        <a:bodyPr/>
        <a:lstStyle/>
        <a:p>
          <a:endParaRPr lang="tr-TR"/>
        </a:p>
      </dgm:t>
    </dgm:pt>
    <dgm:pt modelId="{D6C5ADB5-DDA1-4BEC-AC33-9FA18E367F58}" type="pres">
      <dgm:prSet presAssocID="{581ECEC5-3367-425D-BCE2-6D7AB5C6F74D}" presName="connSite2" presStyleCnt="0"/>
      <dgm:spPr/>
    </dgm:pt>
  </dgm:ptLst>
  <dgm:cxnLst>
    <dgm:cxn modelId="{EB467741-591A-4889-BA37-84EE3FEBB214}" type="presOf" srcId="{D088E715-53A0-4B64-BEEE-3A8512F151AB}" destId="{90F3B86F-2869-4621-8F66-CC8E3033C9BE}" srcOrd="0" destOrd="0" presId="urn:microsoft.com/office/officeart/2005/8/layout/hProcess4"/>
    <dgm:cxn modelId="{ADB28089-DB34-49CD-9718-DA8CA7AC3F63}" type="presOf" srcId="{1ED089B9-D928-4A31-9D26-BC3CA9FF5116}" destId="{D5027F06-6432-4911-843B-4D03737889F3}" srcOrd="0" destOrd="0" presId="urn:microsoft.com/office/officeart/2005/8/layout/hProcess4"/>
    <dgm:cxn modelId="{AEE5B359-07D1-487E-B8DF-421DBCAB6AAA}" srcId="{1ED089B9-D928-4A31-9D26-BC3CA9FF5116}" destId="{581ECEC5-3367-425D-BCE2-6D7AB5C6F74D}" srcOrd="3" destOrd="0" parTransId="{341D9D6B-03CF-48CB-9916-C329E5AC73EA}" sibTransId="{65A8DC76-0494-4DA9-8CE4-F4331F6273E4}"/>
    <dgm:cxn modelId="{B6A2A7DD-99CF-4B14-9E24-355C9BA8C61F}" srcId="{1ED089B9-D928-4A31-9D26-BC3CA9FF5116}" destId="{CE955268-1D0E-48B5-9A11-E151F743E8DA}" srcOrd="0" destOrd="0" parTransId="{75D9A986-98DC-4579-832D-AF9A62C9821B}" sibTransId="{D088E715-53A0-4B64-BEEE-3A8512F151AB}"/>
    <dgm:cxn modelId="{FC63A536-ED25-417A-8921-18988A2B59E7}" type="presOf" srcId="{A3CC8AF1-212E-42CF-A858-D7ABCC314ADE}" destId="{5B1F5E19-346D-4785-B730-2E925EFB5CD5}" srcOrd="0" destOrd="0" presId="urn:microsoft.com/office/officeart/2005/8/layout/hProcess4"/>
    <dgm:cxn modelId="{24CDC818-B8DE-42BC-B438-3A5655C8A386}" type="presOf" srcId="{581ECEC5-3367-425D-BCE2-6D7AB5C6F74D}" destId="{9BC51B4E-9C8F-48A5-B421-F741B74EB166}" srcOrd="0" destOrd="0" presId="urn:microsoft.com/office/officeart/2005/8/layout/hProcess4"/>
    <dgm:cxn modelId="{4C37C51A-AA9C-475A-BD52-45724452395D}" type="presOf" srcId="{CE955268-1D0E-48B5-9A11-E151F743E8DA}" destId="{45FC35C6-9FA9-46C9-B445-D1B641E53E54}" srcOrd="0" destOrd="0" presId="urn:microsoft.com/office/officeart/2005/8/layout/hProcess4"/>
    <dgm:cxn modelId="{58AED789-4AF5-43C4-BAAA-1CEB0ABCD452}" type="presOf" srcId="{1512C7A9-69DE-4E60-87C5-FC8ABBEABF33}" destId="{849D8050-8063-4B10-892D-485B955E9D02}" srcOrd="0" destOrd="0" presId="urn:microsoft.com/office/officeart/2005/8/layout/hProcess4"/>
    <dgm:cxn modelId="{61ACB626-2E87-46BB-AD56-B13AAF7C1D5C}" type="presOf" srcId="{99DDD574-58C6-4F53-9209-442BD3402062}" destId="{30136B81-0BDC-4DFC-8901-DE49CE515240}" srcOrd="0" destOrd="0" presId="urn:microsoft.com/office/officeart/2005/8/layout/hProcess4"/>
    <dgm:cxn modelId="{D8FF0347-E086-4780-AFA6-C1DC91805A37}" srcId="{1ED089B9-D928-4A31-9D26-BC3CA9FF5116}" destId="{99DDD574-58C6-4F53-9209-442BD3402062}" srcOrd="2" destOrd="0" parTransId="{979CE7B4-3F20-430D-B030-A5BD938EFFBE}" sibTransId="{7F91412A-05D7-49EF-B975-DA411501D9FD}"/>
    <dgm:cxn modelId="{1449BD73-FCD6-4E9B-846C-5CB610A38A7D}" type="presOf" srcId="{7F91412A-05D7-49EF-B975-DA411501D9FD}" destId="{3279CAE3-7BAC-4708-90E1-2B09589D021B}" srcOrd="0" destOrd="0" presId="urn:microsoft.com/office/officeart/2005/8/layout/hProcess4"/>
    <dgm:cxn modelId="{2CDBA322-C32A-442C-AADB-12E1EDABA42B}" srcId="{1ED089B9-D928-4A31-9D26-BC3CA9FF5116}" destId="{1512C7A9-69DE-4E60-87C5-FC8ABBEABF33}" srcOrd="1" destOrd="0" parTransId="{9EA7453B-1673-4F0E-BA9A-046BD26A0EDF}" sibTransId="{A3CC8AF1-212E-42CF-A858-D7ABCC314ADE}"/>
    <dgm:cxn modelId="{E3008379-8B86-4A1C-9636-9E41636B7E8B}" type="presParOf" srcId="{D5027F06-6432-4911-843B-4D03737889F3}" destId="{FFC2C20B-A200-4CB0-B972-53291132D52E}" srcOrd="0" destOrd="0" presId="urn:microsoft.com/office/officeart/2005/8/layout/hProcess4"/>
    <dgm:cxn modelId="{AEB209D8-601F-4469-BAA7-F6C7E3DBF86D}" type="presParOf" srcId="{D5027F06-6432-4911-843B-4D03737889F3}" destId="{A44C7C59-C180-4FE8-885A-D5F7795E9098}" srcOrd="1" destOrd="0" presId="urn:microsoft.com/office/officeart/2005/8/layout/hProcess4"/>
    <dgm:cxn modelId="{69D153F2-8E21-4407-B365-30F8F08D4F9B}" type="presParOf" srcId="{D5027F06-6432-4911-843B-4D03737889F3}" destId="{F81A08E9-89A6-4973-A9C2-C866DD575DD9}" srcOrd="2" destOrd="0" presId="urn:microsoft.com/office/officeart/2005/8/layout/hProcess4"/>
    <dgm:cxn modelId="{77ABC163-24C0-4787-A626-2F8CF8021ACF}" type="presParOf" srcId="{F81A08E9-89A6-4973-A9C2-C866DD575DD9}" destId="{FAE9A043-2794-43CF-AAD1-52144CA01119}" srcOrd="0" destOrd="0" presId="urn:microsoft.com/office/officeart/2005/8/layout/hProcess4"/>
    <dgm:cxn modelId="{BC54B0A5-16ED-4FE9-B25A-1936F1045D0B}" type="presParOf" srcId="{FAE9A043-2794-43CF-AAD1-52144CA01119}" destId="{0EC2247A-8476-49FF-B1C5-F329AF581A7B}" srcOrd="0" destOrd="0" presId="urn:microsoft.com/office/officeart/2005/8/layout/hProcess4"/>
    <dgm:cxn modelId="{34EB10BE-C721-4CC8-AD0D-FF46003A099E}" type="presParOf" srcId="{FAE9A043-2794-43CF-AAD1-52144CA01119}" destId="{FFE8153A-EABF-40BA-981D-EEAD4B527418}" srcOrd="1" destOrd="0" presId="urn:microsoft.com/office/officeart/2005/8/layout/hProcess4"/>
    <dgm:cxn modelId="{F5770ECF-9D6E-464A-B954-48EABFAB13AA}" type="presParOf" srcId="{FAE9A043-2794-43CF-AAD1-52144CA01119}" destId="{549D4D42-57CD-482D-86EE-7B4ED373743F}" srcOrd="2" destOrd="0" presId="urn:microsoft.com/office/officeart/2005/8/layout/hProcess4"/>
    <dgm:cxn modelId="{4CC15DD4-F922-49C8-9D68-993C77FD98F8}" type="presParOf" srcId="{FAE9A043-2794-43CF-AAD1-52144CA01119}" destId="{45FC35C6-9FA9-46C9-B445-D1B641E53E54}" srcOrd="3" destOrd="0" presId="urn:microsoft.com/office/officeart/2005/8/layout/hProcess4"/>
    <dgm:cxn modelId="{52BC701E-CA1C-471E-BBF2-C66362FDF740}" type="presParOf" srcId="{FAE9A043-2794-43CF-AAD1-52144CA01119}" destId="{3B32D4FE-B486-4726-9A03-B1E0FFF39C3D}" srcOrd="4" destOrd="0" presId="urn:microsoft.com/office/officeart/2005/8/layout/hProcess4"/>
    <dgm:cxn modelId="{65C4D907-161F-4C05-8C15-833C9BA31138}" type="presParOf" srcId="{F81A08E9-89A6-4973-A9C2-C866DD575DD9}" destId="{90F3B86F-2869-4621-8F66-CC8E3033C9BE}" srcOrd="1" destOrd="0" presId="urn:microsoft.com/office/officeart/2005/8/layout/hProcess4"/>
    <dgm:cxn modelId="{E28633EB-6600-403C-84C8-820EB37264A4}" type="presParOf" srcId="{F81A08E9-89A6-4973-A9C2-C866DD575DD9}" destId="{E21A6BEC-B221-4F3B-8994-12EBAA7AB89D}" srcOrd="2" destOrd="0" presId="urn:microsoft.com/office/officeart/2005/8/layout/hProcess4"/>
    <dgm:cxn modelId="{590261F9-C21A-4882-9CE9-9E21996AFAD9}" type="presParOf" srcId="{E21A6BEC-B221-4F3B-8994-12EBAA7AB89D}" destId="{D03544E5-32D2-439A-9D0C-3266304223A2}" srcOrd="0" destOrd="0" presId="urn:microsoft.com/office/officeart/2005/8/layout/hProcess4"/>
    <dgm:cxn modelId="{8E257E2F-BE42-4EC0-AF89-AA297B9554EA}" type="presParOf" srcId="{E21A6BEC-B221-4F3B-8994-12EBAA7AB89D}" destId="{C1EBBCD0-7001-49B2-BE60-F5242B6FFF60}" srcOrd="1" destOrd="0" presId="urn:microsoft.com/office/officeart/2005/8/layout/hProcess4"/>
    <dgm:cxn modelId="{68E54960-81A4-49AB-9DC7-4F2918B175F7}" type="presParOf" srcId="{E21A6BEC-B221-4F3B-8994-12EBAA7AB89D}" destId="{F28946F3-FC99-4B31-9F4C-9EEB0B744F7D}" srcOrd="2" destOrd="0" presId="urn:microsoft.com/office/officeart/2005/8/layout/hProcess4"/>
    <dgm:cxn modelId="{BD3CCFBC-C5A0-478B-B6FF-C3243AC7E3C4}" type="presParOf" srcId="{E21A6BEC-B221-4F3B-8994-12EBAA7AB89D}" destId="{849D8050-8063-4B10-892D-485B955E9D02}" srcOrd="3" destOrd="0" presId="urn:microsoft.com/office/officeart/2005/8/layout/hProcess4"/>
    <dgm:cxn modelId="{0F4364B8-B704-41BB-9C5D-C16DEBB1E587}" type="presParOf" srcId="{E21A6BEC-B221-4F3B-8994-12EBAA7AB89D}" destId="{4B0ECDA5-C4D0-4799-A583-4027A5022CE1}" srcOrd="4" destOrd="0" presId="urn:microsoft.com/office/officeart/2005/8/layout/hProcess4"/>
    <dgm:cxn modelId="{B9039EC3-42E1-42FF-988C-A510768D6416}" type="presParOf" srcId="{F81A08E9-89A6-4973-A9C2-C866DD575DD9}" destId="{5B1F5E19-346D-4785-B730-2E925EFB5CD5}" srcOrd="3" destOrd="0" presId="urn:microsoft.com/office/officeart/2005/8/layout/hProcess4"/>
    <dgm:cxn modelId="{2F30D13E-AC4B-4E95-B070-EC00BA13A187}" type="presParOf" srcId="{F81A08E9-89A6-4973-A9C2-C866DD575DD9}" destId="{126928F6-520B-4BB3-871C-1E0F8A97A784}" srcOrd="4" destOrd="0" presId="urn:microsoft.com/office/officeart/2005/8/layout/hProcess4"/>
    <dgm:cxn modelId="{86DC5D64-0CE2-4FEF-B14C-B9CA1AD7C68B}" type="presParOf" srcId="{126928F6-520B-4BB3-871C-1E0F8A97A784}" destId="{62927D4D-0B97-41E6-B57B-6C1EDC92A5F0}" srcOrd="0" destOrd="0" presId="urn:microsoft.com/office/officeart/2005/8/layout/hProcess4"/>
    <dgm:cxn modelId="{9E52AD2D-9EB3-4B8F-AFF4-6FCB0E94EE13}" type="presParOf" srcId="{126928F6-520B-4BB3-871C-1E0F8A97A784}" destId="{356A5FBF-8764-44D6-83E5-A300A7627D2F}" srcOrd="1" destOrd="0" presId="urn:microsoft.com/office/officeart/2005/8/layout/hProcess4"/>
    <dgm:cxn modelId="{506F477A-4F95-43F8-BC65-7C4916365A99}" type="presParOf" srcId="{126928F6-520B-4BB3-871C-1E0F8A97A784}" destId="{76A703B6-B15E-4E6F-A06B-90D546204A9B}" srcOrd="2" destOrd="0" presId="urn:microsoft.com/office/officeart/2005/8/layout/hProcess4"/>
    <dgm:cxn modelId="{5D6AC576-4834-4A02-ACDF-99985B2D3F4F}" type="presParOf" srcId="{126928F6-520B-4BB3-871C-1E0F8A97A784}" destId="{30136B81-0BDC-4DFC-8901-DE49CE515240}" srcOrd="3" destOrd="0" presId="urn:microsoft.com/office/officeart/2005/8/layout/hProcess4"/>
    <dgm:cxn modelId="{B5A69169-9C88-4E71-B24C-51B73C3B845C}" type="presParOf" srcId="{126928F6-520B-4BB3-871C-1E0F8A97A784}" destId="{64A337C3-12D9-4664-B1D9-36F5CE9E8CC1}" srcOrd="4" destOrd="0" presId="urn:microsoft.com/office/officeart/2005/8/layout/hProcess4"/>
    <dgm:cxn modelId="{46881579-4177-4D7D-9DDF-5371ABAB18F6}" type="presParOf" srcId="{F81A08E9-89A6-4973-A9C2-C866DD575DD9}" destId="{3279CAE3-7BAC-4708-90E1-2B09589D021B}" srcOrd="5" destOrd="0" presId="urn:microsoft.com/office/officeart/2005/8/layout/hProcess4"/>
    <dgm:cxn modelId="{10A9BD22-B409-4C91-B29D-50D63E59558B}" type="presParOf" srcId="{F81A08E9-89A6-4973-A9C2-C866DD575DD9}" destId="{E1D8C072-ECB8-43B8-B2FB-FF52D5066B9A}" srcOrd="6" destOrd="0" presId="urn:microsoft.com/office/officeart/2005/8/layout/hProcess4"/>
    <dgm:cxn modelId="{D8B87FCC-CC46-40C5-8B8C-983E484F307D}" type="presParOf" srcId="{E1D8C072-ECB8-43B8-B2FB-FF52D5066B9A}" destId="{1FA42B07-87EA-455D-B88C-61D1D0B4A8C1}" srcOrd="0" destOrd="0" presId="urn:microsoft.com/office/officeart/2005/8/layout/hProcess4"/>
    <dgm:cxn modelId="{9AE9403A-B8B1-4CCC-BE0F-5C32B34042DF}" type="presParOf" srcId="{E1D8C072-ECB8-43B8-B2FB-FF52D5066B9A}" destId="{0E064138-A4DB-4DDC-9068-C8870D527F45}" srcOrd="1" destOrd="0" presId="urn:microsoft.com/office/officeart/2005/8/layout/hProcess4"/>
    <dgm:cxn modelId="{B1AEAEA4-8335-4826-A2FF-57C3730941F2}" type="presParOf" srcId="{E1D8C072-ECB8-43B8-B2FB-FF52D5066B9A}" destId="{334872E5-126E-4F5A-901C-A3A06308E787}" srcOrd="2" destOrd="0" presId="urn:microsoft.com/office/officeart/2005/8/layout/hProcess4"/>
    <dgm:cxn modelId="{6002A10A-72A4-436F-B793-263B09511B63}" type="presParOf" srcId="{E1D8C072-ECB8-43B8-B2FB-FF52D5066B9A}" destId="{9BC51B4E-9C8F-48A5-B421-F741B74EB166}" srcOrd="3" destOrd="0" presId="urn:microsoft.com/office/officeart/2005/8/layout/hProcess4"/>
    <dgm:cxn modelId="{68FB1F5C-4E0B-42D5-A5B4-2B457CCC32FC}" type="presParOf" srcId="{E1D8C072-ECB8-43B8-B2FB-FF52D5066B9A}" destId="{D6C5ADB5-DDA1-4BEC-AC33-9FA18E367F58}" srcOrd="4" destOrd="0" presId="urn:microsoft.com/office/officeart/2005/8/layout/hProcess4"/>
  </dgm:cxnLst>
  <dgm:bg>
    <a:solidFill>
      <a:schemeClr val="bg1"/>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933BCA-0530-4E13-9D54-2159C4BAB888}" type="doc">
      <dgm:prSet loTypeId="urn:microsoft.com/office/officeart/2005/8/layout/chevron1" loCatId="process" qsTypeId="urn:microsoft.com/office/officeart/2005/8/quickstyle/simple1" qsCatId="simple" csTypeId="urn:microsoft.com/office/officeart/2005/8/colors/accent1_2" csCatId="accent1" phldr="1"/>
      <dgm:spPr/>
    </dgm:pt>
    <dgm:pt modelId="{B908E17C-EF1E-4B94-96CD-A144863BEDBC}">
      <dgm:prSet phldrT="[Metin]"/>
      <dgm:spPr>
        <a:solidFill>
          <a:schemeClr val="bg1">
            <a:lumMod val="85000"/>
          </a:schemeClr>
        </a:solidFill>
        <a:ln>
          <a:solidFill>
            <a:schemeClr val="tx2"/>
          </a:solidFill>
        </a:ln>
      </dgm:spPr>
      <dgm:t>
        <a:bodyPr/>
        <a:lstStyle/>
        <a:p>
          <a:r>
            <a:rPr lang="tr-TR" b="1" dirty="0" err="1" smtClean="0">
              <a:solidFill>
                <a:schemeClr val="tx2"/>
              </a:solidFill>
            </a:rPr>
            <a:t>Pretransplantation</a:t>
          </a:r>
          <a:endParaRPr lang="tr-TR" b="1" dirty="0">
            <a:solidFill>
              <a:schemeClr val="tx2"/>
            </a:solidFill>
          </a:endParaRPr>
        </a:p>
      </dgm:t>
    </dgm:pt>
    <dgm:pt modelId="{8136EF9C-BB12-48B8-8E9F-F26C63913A86}" type="parTrans" cxnId="{1AA60D75-9D5A-46D8-B5C4-C07C9E113166}">
      <dgm:prSet/>
      <dgm:spPr/>
      <dgm:t>
        <a:bodyPr/>
        <a:lstStyle/>
        <a:p>
          <a:endParaRPr lang="tr-TR"/>
        </a:p>
      </dgm:t>
    </dgm:pt>
    <dgm:pt modelId="{45121EEF-537E-4CE0-88A7-C55AA6D2649C}" type="sibTrans" cxnId="{1AA60D75-9D5A-46D8-B5C4-C07C9E113166}">
      <dgm:prSet/>
      <dgm:spPr/>
      <dgm:t>
        <a:bodyPr/>
        <a:lstStyle/>
        <a:p>
          <a:endParaRPr lang="tr-TR"/>
        </a:p>
      </dgm:t>
    </dgm:pt>
    <dgm:pt modelId="{341FBE43-66D8-4493-9027-4F47957A7A7E}">
      <dgm:prSet phldrT="[Metin]"/>
      <dgm:spPr>
        <a:solidFill>
          <a:schemeClr val="bg1">
            <a:lumMod val="85000"/>
          </a:schemeClr>
        </a:solidFill>
        <a:ln>
          <a:solidFill>
            <a:schemeClr val="tx2"/>
          </a:solidFill>
        </a:ln>
      </dgm:spPr>
      <dgm:t>
        <a:bodyPr/>
        <a:lstStyle/>
        <a:p>
          <a:r>
            <a:rPr lang="tr-TR" b="1" dirty="0" err="1" smtClean="0">
              <a:solidFill>
                <a:schemeClr val="tx2"/>
              </a:solidFill>
            </a:rPr>
            <a:t>Transplantatıon</a:t>
          </a:r>
          <a:endParaRPr lang="tr-TR" b="1" dirty="0">
            <a:solidFill>
              <a:schemeClr val="tx2"/>
            </a:solidFill>
          </a:endParaRPr>
        </a:p>
      </dgm:t>
    </dgm:pt>
    <dgm:pt modelId="{4860A24D-90D3-45F0-9410-CC12EC680E44}" type="parTrans" cxnId="{E1DBA909-AD17-4F0E-B292-814863058E4D}">
      <dgm:prSet/>
      <dgm:spPr/>
      <dgm:t>
        <a:bodyPr/>
        <a:lstStyle/>
        <a:p>
          <a:endParaRPr lang="tr-TR"/>
        </a:p>
      </dgm:t>
    </dgm:pt>
    <dgm:pt modelId="{CFFBC5B8-20F1-420C-A07F-8638DD74BAB7}" type="sibTrans" cxnId="{E1DBA909-AD17-4F0E-B292-814863058E4D}">
      <dgm:prSet/>
      <dgm:spPr/>
      <dgm:t>
        <a:bodyPr/>
        <a:lstStyle/>
        <a:p>
          <a:endParaRPr lang="tr-TR"/>
        </a:p>
      </dgm:t>
    </dgm:pt>
    <dgm:pt modelId="{B90B4590-77FD-4E8B-8541-61783BB3C28E}">
      <dgm:prSet phldrT="[Metin]"/>
      <dgm:spPr>
        <a:solidFill>
          <a:schemeClr val="bg1">
            <a:lumMod val="85000"/>
          </a:schemeClr>
        </a:solidFill>
        <a:ln>
          <a:solidFill>
            <a:schemeClr val="tx2"/>
          </a:solidFill>
        </a:ln>
      </dgm:spPr>
      <dgm:t>
        <a:bodyPr/>
        <a:lstStyle/>
        <a:p>
          <a:r>
            <a:rPr lang="tr-TR" b="1" dirty="0" err="1" smtClean="0">
              <a:solidFill>
                <a:schemeClr val="tx2"/>
              </a:solidFill>
            </a:rPr>
            <a:t>Posttransplantation</a:t>
          </a:r>
          <a:endParaRPr lang="tr-TR" b="1" dirty="0">
            <a:solidFill>
              <a:schemeClr val="tx2"/>
            </a:solidFill>
          </a:endParaRPr>
        </a:p>
      </dgm:t>
    </dgm:pt>
    <dgm:pt modelId="{FBFF3678-B1A8-486D-BB99-C56873A104AE}" type="parTrans" cxnId="{8449E941-C151-48A4-ADD2-9FA86BDD6C14}">
      <dgm:prSet/>
      <dgm:spPr/>
      <dgm:t>
        <a:bodyPr/>
        <a:lstStyle/>
        <a:p>
          <a:endParaRPr lang="tr-TR"/>
        </a:p>
      </dgm:t>
    </dgm:pt>
    <dgm:pt modelId="{AD0313DA-0D45-411A-81CA-CA18CDE505FE}" type="sibTrans" cxnId="{8449E941-C151-48A4-ADD2-9FA86BDD6C14}">
      <dgm:prSet/>
      <dgm:spPr/>
      <dgm:t>
        <a:bodyPr/>
        <a:lstStyle/>
        <a:p>
          <a:endParaRPr lang="tr-TR"/>
        </a:p>
      </dgm:t>
    </dgm:pt>
    <dgm:pt modelId="{DF6F00BE-03D0-42CE-8FD7-901EC58DA021}" type="pres">
      <dgm:prSet presAssocID="{83933BCA-0530-4E13-9D54-2159C4BAB888}" presName="Name0" presStyleCnt="0">
        <dgm:presLayoutVars>
          <dgm:dir/>
          <dgm:animLvl val="lvl"/>
          <dgm:resizeHandles val="exact"/>
        </dgm:presLayoutVars>
      </dgm:prSet>
      <dgm:spPr/>
    </dgm:pt>
    <dgm:pt modelId="{7E40F238-110C-421E-A530-C9A7ADF79572}" type="pres">
      <dgm:prSet presAssocID="{B908E17C-EF1E-4B94-96CD-A144863BEDBC}" presName="parTxOnly" presStyleLbl="node1" presStyleIdx="0" presStyleCnt="3" custScaleY="59640">
        <dgm:presLayoutVars>
          <dgm:chMax val="0"/>
          <dgm:chPref val="0"/>
          <dgm:bulletEnabled val="1"/>
        </dgm:presLayoutVars>
      </dgm:prSet>
      <dgm:spPr/>
      <dgm:t>
        <a:bodyPr/>
        <a:lstStyle/>
        <a:p>
          <a:endParaRPr lang="tr-TR"/>
        </a:p>
      </dgm:t>
    </dgm:pt>
    <dgm:pt modelId="{314D6213-BB15-4C41-9158-D9EE47034CC6}" type="pres">
      <dgm:prSet presAssocID="{45121EEF-537E-4CE0-88A7-C55AA6D2649C}" presName="parTxOnlySpace" presStyleCnt="0"/>
      <dgm:spPr/>
    </dgm:pt>
    <dgm:pt modelId="{C821CC02-79E5-4688-8E4E-646674936512}" type="pres">
      <dgm:prSet presAssocID="{341FBE43-66D8-4493-9027-4F47957A7A7E}" presName="parTxOnly" presStyleLbl="node1" presStyleIdx="1" presStyleCnt="3" custScaleY="59640">
        <dgm:presLayoutVars>
          <dgm:chMax val="0"/>
          <dgm:chPref val="0"/>
          <dgm:bulletEnabled val="1"/>
        </dgm:presLayoutVars>
      </dgm:prSet>
      <dgm:spPr/>
      <dgm:t>
        <a:bodyPr/>
        <a:lstStyle/>
        <a:p>
          <a:endParaRPr lang="tr-TR"/>
        </a:p>
      </dgm:t>
    </dgm:pt>
    <dgm:pt modelId="{19D3AE67-9682-42A7-A4CD-A5A4B9ECD5C9}" type="pres">
      <dgm:prSet presAssocID="{CFFBC5B8-20F1-420C-A07F-8638DD74BAB7}" presName="parTxOnlySpace" presStyleCnt="0"/>
      <dgm:spPr/>
    </dgm:pt>
    <dgm:pt modelId="{B96BE73A-8E91-4488-AE70-5C764D5A6468}" type="pres">
      <dgm:prSet presAssocID="{B90B4590-77FD-4E8B-8541-61783BB3C28E}" presName="parTxOnly" presStyleLbl="node1" presStyleIdx="2" presStyleCnt="3" custScaleY="59640" custLinFactNeighborX="25397">
        <dgm:presLayoutVars>
          <dgm:chMax val="0"/>
          <dgm:chPref val="0"/>
          <dgm:bulletEnabled val="1"/>
        </dgm:presLayoutVars>
      </dgm:prSet>
      <dgm:spPr/>
      <dgm:t>
        <a:bodyPr/>
        <a:lstStyle/>
        <a:p>
          <a:endParaRPr lang="tr-TR"/>
        </a:p>
      </dgm:t>
    </dgm:pt>
  </dgm:ptLst>
  <dgm:cxnLst>
    <dgm:cxn modelId="{676D5987-8F19-4AFD-BEF0-06CBECCC4877}" type="presOf" srcId="{B90B4590-77FD-4E8B-8541-61783BB3C28E}" destId="{B96BE73A-8E91-4488-AE70-5C764D5A6468}" srcOrd="0" destOrd="0" presId="urn:microsoft.com/office/officeart/2005/8/layout/chevron1"/>
    <dgm:cxn modelId="{1AA60D75-9D5A-46D8-B5C4-C07C9E113166}" srcId="{83933BCA-0530-4E13-9D54-2159C4BAB888}" destId="{B908E17C-EF1E-4B94-96CD-A144863BEDBC}" srcOrd="0" destOrd="0" parTransId="{8136EF9C-BB12-48B8-8E9F-F26C63913A86}" sibTransId="{45121EEF-537E-4CE0-88A7-C55AA6D2649C}"/>
    <dgm:cxn modelId="{E1DBA909-AD17-4F0E-B292-814863058E4D}" srcId="{83933BCA-0530-4E13-9D54-2159C4BAB888}" destId="{341FBE43-66D8-4493-9027-4F47957A7A7E}" srcOrd="1" destOrd="0" parTransId="{4860A24D-90D3-45F0-9410-CC12EC680E44}" sibTransId="{CFFBC5B8-20F1-420C-A07F-8638DD74BAB7}"/>
    <dgm:cxn modelId="{C62B6DB5-BDC3-41E5-967F-451548FA343E}" type="presOf" srcId="{83933BCA-0530-4E13-9D54-2159C4BAB888}" destId="{DF6F00BE-03D0-42CE-8FD7-901EC58DA021}" srcOrd="0" destOrd="0" presId="urn:microsoft.com/office/officeart/2005/8/layout/chevron1"/>
    <dgm:cxn modelId="{8449E941-C151-48A4-ADD2-9FA86BDD6C14}" srcId="{83933BCA-0530-4E13-9D54-2159C4BAB888}" destId="{B90B4590-77FD-4E8B-8541-61783BB3C28E}" srcOrd="2" destOrd="0" parTransId="{FBFF3678-B1A8-486D-BB99-C56873A104AE}" sibTransId="{AD0313DA-0D45-411A-81CA-CA18CDE505FE}"/>
    <dgm:cxn modelId="{83535E37-702F-470B-B83E-3CD41B5BF5E7}" type="presOf" srcId="{341FBE43-66D8-4493-9027-4F47957A7A7E}" destId="{C821CC02-79E5-4688-8E4E-646674936512}" srcOrd="0" destOrd="0" presId="urn:microsoft.com/office/officeart/2005/8/layout/chevron1"/>
    <dgm:cxn modelId="{E0D38DB9-4233-408D-905B-47E2A54943C1}" type="presOf" srcId="{B908E17C-EF1E-4B94-96CD-A144863BEDBC}" destId="{7E40F238-110C-421E-A530-C9A7ADF79572}" srcOrd="0" destOrd="0" presId="urn:microsoft.com/office/officeart/2005/8/layout/chevron1"/>
    <dgm:cxn modelId="{D4343CD6-6F01-46AC-A5B0-0D6350BC5BE9}" type="presParOf" srcId="{DF6F00BE-03D0-42CE-8FD7-901EC58DA021}" destId="{7E40F238-110C-421E-A530-C9A7ADF79572}" srcOrd="0" destOrd="0" presId="urn:microsoft.com/office/officeart/2005/8/layout/chevron1"/>
    <dgm:cxn modelId="{1D7FB802-9A1E-4020-9AA4-526F044B3EA4}" type="presParOf" srcId="{DF6F00BE-03D0-42CE-8FD7-901EC58DA021}" destId="{314D6213-BB15-4C41-9158-D9EE47034CC6}" srcOrd="1" destOrd="0" presId="urn:microsoft.com/office/officeart/2005/8/layout/chevron1"/>
    <dgm:cxn modelId="{E7017B1D-DF3C-451D-ACCB-29DC761418E2}" type="presParOf" srcId="{DF6F00BE-03D0-42CE-8FD7-901EC58DA021}" destId="{C821CC02-79E5-4688-8E4E-646674936512}" srcOrd="2" destOrd="0" presId="urn:microsoft.com/office/officeart/2005/8/layout/chevron1"/>
    <dgm:cxn modelId="{E9D7F53A-8E9D-4855-9BB0-8ABCA686D808}" type="presParOf" srcId="{DF6F00BE-03D0-42CE-8FD7-901EC58DA021}" destId="{19D3AE67-9682-42A7-A4CD-A5A4B9ECD5C9}" srcOrd="3" destOrd="0" presId="urn:microsoft.com/office/officeart/2005/8/layout/chevron1"/>
    <dgm:cxn modelId="{2E5B4D03-4720-40D3-A51B-E0DE9AE8EBB2}" type="presParOf" srcId="{DF6F00BE-03D0-42CE-8FD7-901EC58DA021}" destId="{B96BE73A-8E91-4488-AE70-5C764D5A6468}" srcOrd="4"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FE8153A-EABF-40BA-981D-EEAD4B527418}">
      <dsp:nvSpPr>
        <dsp:cNvPr id="0" name=""/>
        <dsp:cNvSpPr/>
      </dsp:nvSpPr>
      <dsp:spPr>
        <a:xfrm>
          <a:off x="602" y="194007"/>
          <a:ext cx="2503385" cy="2355184"/>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F3B86F-2869-4621-8F66-CC8E3033C9BE}">
      <dsp:nvSpPr>
        <dsp:cNvPr id="0" name=""/>
        <dsp:cNvSpPr/>
      </dsp:nvSpPr>
      <dsp:spPr>
        <a:xfrm>
          <a:off x="1095181" y="426446"/>
          <a:ext cx="2916653" cy="2916653"/>
        </a:xfrm>
        <a:prstGeom prst="leftCircularArrow">
          <a:avLst>
            <a:gd name="adj1" fmla="val 4040"/>
            <a:gd name="adj2" fmla="val 507860"/>
            <a:gd name="adj3" fmla="val 1648448"/>
            <a:gd name="adj4" fmla="val 8389567"/>
            <a:gd name="adj5" fmla="val 4714"/>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45FC35C6-9FA9-46C9-B445-D1B641E53E54}">
      <dsp:nvSpPr>
        <dsp:cNvPr id="0" name=""/>
        <dsp:cNvSpPr/>
      </dsp:nvSpPr>
      <dsp:spPr>
        <a:xfrm>
          <a:off x="915336" y="2241667"/>
          <a:ext cx="1242846" cy="5015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Patient</a:t>
          </a:r>
          <a:r>
            <a:rPr lang="tr-TR" sz="1400" b="0" kern="1200" dirty="0" smtClean="0"/>
            <a:t> </a:t>
          </a:r>
          <a:endParaRPr lang="tr-TR" sz="1400" b="0" kern="1200" dirty="0"/>
        </a:p>
      </dsp:txBody>
      <dsp:txXfrm>
        <a:off x="915336" y="2241667"/>
        <a:ext cx="1242846" cy="501531"/>
      </dsp:txXfrm>
    </dsp:sp>
    <dsp:sp modelId="{C1EBBCD0-7001-49B2-BE60-F5242B6FFF60}">
      <dsp:nvSpPr>
        <dsp:cNvPr id="0" name=""/>
        <dsp:cNvSpPr/>
      </dsp:nvSpPr>
      <dsp:spPr>
        <a:xfrm>
          <a:off x="3065134" y="150587"/>
          <a:ext cx="2183283" cy="2442024"/>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1F5E19-346D-4785-B730-2E925EFB5CD5}">
      <dsp:nvSpPr>
        <dsp:cNvPr id="0" name=""/>
        <dsp:cNvSpPr/>
      </dsp:nvSpPr>
      <dsp:spPr>
        <a:xfrm>
          <a:off x="3666828" y="-806427"/>
          <a:ext cx="3743252" cy="3743252"/>
        </a:xfrm>
        <a:prstGeom prst="circularArrow">
          <a:avLst>
            <a:gd name="adj1" fmla="val 3148"/>
            <a:gd name="adj2" fmla="val 387356"/>
            <a:gd name="adj3" fmla="val 19920428"/>
            <a:gd name="adj4" fmla="val 13058805"/>
            <a:gd name="adj5" fmla="val 3673"/>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849D8050-8063-4B10-892D-485B955E9D02}">
      <dsp:nvSpPr>
        <dsp:cNvPr id="0" name=""/>
        <dsp:cNvSpPr/>
      </dsp:nvSpPr>
      <dsp:spPr>
        <a:xfrm>
          <a:off x="2940325" y="0"/>
          <a:ext cx="2434543" cy="5021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Conditioning CT</a:t>
          </a:r>
          <a:endParaRPr lang="tr-TR" sz="1400" b="1" kern="1200" dirty="0"/>
        </a:p>
      </dsp:txBody>
      <dsp:txXfrm>
        <a:off x="2940325" y="0"/>
        <a:ext cx="2434543" cy="502122"/>
      </dsp:txXfrm>
    </dsp:sp>
    <dsp:sp modelId="{356A5FBF-8764-44D6-83E5-A300A7627D2F}">
      <dsp:nvSpPr>
        <dsp:cNvPr id="0" name=""/>
        <dsp:cNvSpPr/>
      </dsp:nvSpPr>
      <dsp:spPr>
        <a:xfrm>
          <a:off x="6200711" y="150587"/>
          <a:ext cx="2256215" cy="2442024"/>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79CAE3-7BAC-4708-90E1-2B09589D021B}">
      <dsp:nvSpPr>
        <dsp:cNvPr id="0" name=""/>
        <dsp:cNvSpPr/>
      </dsp:nvSpPr>
      <dsp:spPr>
        <a:xfrm>
          <a:off x="6961715" y="218439"/>
          <a:ext cx="3152618" cy="3152618"/>
        </a:xfrm>
        <a:prstGeom prst="leftCircularArrow">
          <a:avLst>
            <a:gd name="adj1" fmla="val 3738"/>
            <a:gd name="adj2" fmla="val 466432"/>
            <a:gd name="adj3" fmla="val 1809696"/>
            <a:gd name="adj4" fmla="val 8592242"/>
            <a:gd name="adj5" fmla="val 4361"/>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30136B81-0BDC-4DFC-8901-DE49CE515240}">
      <dsp:nvSpPr>
        <dsp:cNvPr id="0" name=""/>
        <dsp:cNvSpPr/>
      </dsp:nvSpPr>
      <dsp:spPr>
        <a:xfrm>
          <a:off x="6553197" y="2209800"/>
          <a:ext cx="1649576" cy="4526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Transplantation</a:t>
          </a:r>
          <a:endParaRPr lang="tr-TR" sz="1400" b="1" kern="1200" dirty="0"/>
        </a:p>
      </dsp:txBody>
      <dsp:txXfrm>
        <a:off x="6553197" y="2209800"/>
        <a:ext cx="1649576" cy="452640"/>
      </dsp:txXfrm>
    </dsp:sp>
    <dsp:sp modelId="{0E064138-A4DB-4DDC-9068-C8870D527F45}">
      <dsp:nvSpPr>
        <dsp:cNvPr id="0" name=""/>
        <dsp:cNvSpPr/>
      </dsp:nvSpPr>
      <dsp:spPr>
        <a:xfrm>
          <a:off x="8991595" y="209847"/>
          <a:ext cx="2462123" cy="2380951"/>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C51B4E-9C8F-48A5-B421-F741B74EB166}">
      <dsp:nvSpPr>
        <dsp:cNvPr id="0" name=""/>
        <dsp:cNvSpPr/>
      </dsp:nvSpPr>
      <dsp:spPr>
        <a:xfrm>
          <a:off x="9296403" y="0"/>
          <a:ext cx="1864850" cy="3511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ENGRAFTMANT</a:t>
          </a:r>
          <a:endParaRPr lang="tr-TR" sz="1400" b="1" kern="1200" dirty="0"/>
        </a:p>
      </dsp:txBody>
      <dsp:txXfrm>
        <a:off x="9296403" y="0"/>
        <a:ext cx="1864850" cy="35118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E40F238-110C-421E-A530-C9A7ADF79572}">
      <dsp:nvSpPr>
        <dsp:cNvPr id="0" name=""/>
        <dsp:cNvSpPr/>
      </dsp:nvSpPr>
      <dsp:spPr>
        <a:xfrm>
          <a:off x="2544" y="2339492"/>
          <a:ext cx="3100610" cy="739681"/>
        </a:xfrm>
        <a:prstGeom prst="chevron">
          <a:avLst/>
        </a:prstGeom>
        <a:solidFill>
          <a:schemeClr val="bg1">
            <a:lumMod val="85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lvl="0" algn="ctr" defTabSz="933450">
            <a:lnSpc>
              <a:spcPct val="90000"/>
            </a:lnSpc>
            <a:spcBef>
              <a:spcPct val="0"/>
            </a:spcBef>
            <a:spcAft>
              <a:spcPct val="35000"/>
            </a:spcAft>
          </a:pPr>
          <a:r>
            <a:rPr lang="tr-TR" sz="2100" b="1" kern="1200" dirty="0" err="1" smtClean="0">
              <a:solidFill>
                <a:schemeClr val="tx2"/>
              </a:solidFill>
            </a:rPr>
            <a:t>Pretransplantation</a:t>
          </a:r>
          <a:endParaRPr lang="tr-TR" sz="2100" b="1" kern="1200" dirty="0">
            <a:solidFill>
              <a:schemeClr val="tx2"/>
            </a:solidFill>
          </a:endParaRPr>
        </a:p>
      </dsp:txBody>
      <dsp:txXfrm>
        <a:off x="2544" y="2339492"/>
        <a:ext cx="3100610" cy="739681"/>
      </dsp:txXfrm>
    </dsp:sp>
    <dsp:sp modelId="{C821CC02-79E5-4688-8E4E-646674936512}">
      <dsp:nvSpPr>
        <dsp:cNvPr id="0" name=""/>
        <dsp:cNvSpPr/>
      </dsp:nvSpPr>
      <dsp:spPr>
        <a:xfrm>
          <a:off x="2793094" y="2339492"/>
          <a:ext cx="3100610" cy="739681"/>
        </a:xfrm>
        <a:prstGeom prst="chevron">
          <a:avLst/>
        </a:prstGeom>
        <a:solidFill>
          <a:schemeClr val="bg1">
            <a:lumMod val="85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lvl="0" algn="ctr" defTabSz="933450">
            <a:lnSpc>
              <a:spcPct val="90000"/>
            </a:lnSpc>
            <a:spcBef>
              <a:spcPct val="0"/>
            </a:spcBef>
            <a:spcAft>
              <a:spcPct val="35000"/>
            </a:spcAft>
          </a:pPr>
          <a:r>
            <a:rPr lang="tr-TR" sz="2100" b="1" kern="1200" dirty="0" err="1" smtClean="0">
              <a:solidFill>
                <a:schemeClr val="tx2"/>
              </a:solidFill>
            </a:rPr>
            <a:t>Transplantatıon</a:t>
          </a:r>
          <a:endParaRPr lang="tr-TR" sz="2100" b="1" kern="1200" dirty="0">
            <a:solidFill>
              <a:schemeClr val="tx2"/>
            </a:solidFill>
          </a:endParaRPr>
        </a:p>
      </dsp:txBody>
      <dsp:txXfrm>
        <a:off x="2793094" y="2339492"/>
        <a:ext cx="3100610" cy="739681"/>
      </dsp:txXfrm>
    </dsp:sp>
    <dsp:sp modelId="{B96BE73A-8E91-4488-AE70-5C764D5A6468}">
      <dsp:nvSpPr>
        <dsp:cNvPr id="0" name=""/>
        <dsp:cNvSpPr/>
      </dsp:nvSpPr>
      <dsp:spPr>
        <a:xfrm>
          <a:off x="5586189" y="2339492"/>
          <a:ext cx="3100610" cy="739681"/>
        </a:xfrm>
        <a:prstGeom prst="chevron">
          <a:avLst/>
        </a:prstGeom>
        <a:solidFill>
          <a:schemeClr val="bg1">
            <a:lumMod val="85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tr-TR" sz="2000" b="1" kern="1200" dirty="0" err="1" smtClean="0">
              <a:solidFill>
                <a:schemeClr val="tx2"/>
              </a:solidFill>
            </a:rPr>
            <a:t>Posttransplantation</a:t>
          </a:r>
          <a:endParaRPr lang="tr-TR" sz="2000" b="1" kern="1200" dirty="0">
            <a:solidFill>
              <a:schemeClr val="tx2"/>
            </a:solidFill>
          </a:endParaRPr>
        </a:p>
      </dsp:txBody>
      <dsp:txXfrm>
        <a:off x="5586189" y="2339492"/>
        <a:ext cx="3100610" cy="73968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CC6F763B-8E1D-4CE5-AF61-96CCCACFCC4E}" type="datetimeFigureOut">
              <a:rPr lang="tr-TR" smtClean="0"/>
              <a:pPr/>
              <a:t>16.04.2017</a:t>
            </a:fld>
            <a:endParaRPr lang="tr-TR"/>
          </a:p>
        </p:txBody>
      </p:sp>
      <p:sp>
        <p:nvSpPr>
          <p:cNvPr id="4" name="3 Slayt Görüntüsü Yer Tutucusu"/>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1219200" y="3257550"/>
            <a:ext cx="97536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236B1A61-D2A1-4F7F-ACD2-BA8A4A3820AC}"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İn </a:t>
            </a:r>
            <a:r>
              <a:rPr lang="tr-TR" dirty="0" err="1" smtClean="0"/>
              <a:t>this</a:t>
            </a:r>
            <a:r>
              <a:rPr lang="tr-TR" dirty="0" smtClean="0"/>
              <a:t> </a:t>
            </a:r>
            <a:r>
              <a:rPr lang="tr-TR" dirty="0" err="1" smtClean="0"/>
              <a:t>way</a:t>
            </a:r>
            <a:r>
              <a:rPr lang="tr-TR" dirty="0" smtClean="0"/>
              <a:t>,</a:t>
            </a:r>
            <a:r>
              <a:rPr lang="tr-TR" baseline="0" dirty="0" smtClean="0"/>
              <a:t>  </a:t>
            </a:r>
            <a:r>
              <a:rPr lang="tr-TR" baseline="0" dirty="0" err="1" smtClean="0"/>
              <a:t>we</a:t>
            </a:r>
            <a:r>
              <a:rPr lang="tr-TR" baseline="0" dirty="0" smtClean="0"/>
              <a:t> can </a:t>
            </a:r>
            <a:r>
              <a:rPr lang="tr-TR" baseline="0" dirty="0" err="1" smtClean="0"/>
              <a:t>eracdicate</a:t>
            </a:r>
            <a:r>
              <a:rPr lang="tr-TR" baseline="0" dirty="0" smtClean="0"/>
              <a:t>  </a:t>
            </a:r>
            <a:r>
              <a:rPr lang="tr-TR" baseline="0" dirty="0" err="1" smtClean="0"/>
              <a:t>tumor</a:t>
            </a:r>
            <a:endParaRPr lang="tr-TR" baseline="0" dirty="0" smtClean="0"/>
          </a:p>
          <a:p>
            <a:endParaRPr lang="tr-TR" baseline="0" dirty="0" smtClean="0"/>
          </a:p>
          <a:p>
            <a:r>
              <a:rPr lang="tr-TR" baseline="0" dirty="0" err="1" smtClean="0"/>
              <a:t>With</a:t>
            </a:r>
            <a:r>
              <a:rPr lang="tr-TR" baseline="0" dirty="0" smtClean="0"/>
              <a:t> the </a:t>
            </a:r>
            <a:r>
              <a:rPr lang="tr-TR" baseline="0" dirty="0" err="1" smtClean="0"/>
              <a:t>help</a:t>
            </a:r>
            <a:r>
              <a:rPr lang="tr-TR" baseline="0" dirty="0" smtClean="0"/>
              <a:t> of </a:t>
            </a:r>
            <a:r>
              <a:rPr lang="tr-TR" baseline="0" dirty="0" err="1" smtClean="0"/>
              <a:t>chimeric</a:t>
            </a:r>
            <a:r>
              <a:rPr lang="tr-TR" baseline="0" dirty="0" smtClean="0"/>
              <a:t> </a:t>
            </a:r>
            <a:r>
              <a:rPr lang="tr-TR" baseline="0" dirty="0" err="1" smtClean="0"/>
              <a:t>structure</a:t>
            </a:r>
            <a:r>
              <a:rPr lang="tr-TR" baseline="0" dirty="0" smtClean="0"/>
              <a:t> to </a:t>
            </a:r>
            <a:r>
              <a:rPr lang="tr-TR" baseline="0" dirty="0" err="1" smtClean="0"/>
              <a:t>improve</a:t>
            </a:r>
            <a:r>
              <a:rPr lang="tr-TR" baseline="0" dirty="0" smtClean="0"/>
              <a:t> </a:t>
            </a:r>
            <a:r>
              <a:rPr lang="tr-TR" baseline="0" dirty="0" err="1" smtClean="0"/>
              <a:t>congenital</a:t>
            </a:r>
            <a:r>
              <a:rPr lang="tr-TR" baseline="0" dirty="0" smtClean="0"/>
              <a:t>  </a:t>
            </a:r>
            <a:r>
              <a:rPr lang="tr-TR" baseline="0" dirty="0" err="1" smtClean="0"/>
              <a:t>or</a:t>
            </a:r>
            <a:r>
              <a:rPr lang="tr-TR" baseline="0" dirty="0" smtClean="0"/>
              <a:t> </a:t>
            </a:r>
            <a:r>
              <a:rPr lang="tr-TR" baseline="0" dirty="0" err="1" smtClean="0"/>
              <a:t>acquired</a:t>
            </a:r>
            <a:r>
              <a:rPr lang="tr-TR" baseline="0" dirty="0" smtClean="0"/>
              <a:t> </a:t>
            </a:r>
            <a:r>
              <a:rPr lang="tr-TR" baseline="0" dirty="0" err="1" smtClean="0"/>
              <a:t>functional</a:t>
            </a:r>
            <a:r>
              <a:rPr lang="tr-TR" baseline="0" dirty="0" smtClean="0"/>
              <a:t> </a:t>
            </a:r>
            <a:r>
              <a:rPr lang="tr-TR" baseline="0" dirty="0" err="1" smtClean="0"/>
              <a:t>defects</a:t>
            </a:r>
            <a:r>
              <a:rPr lang="tr-TR" baseline="0" dirty="0" smtClean="0"/>
              <a:t> (</a:t>
            </a:r>
            <a:r>
              <a:rPr lang="tr-TR" baseline="0" dirty="0" err="1" smtClean="0"/>
              <a:t>such</a:t>
            </a:r>
            <a:r>
              <a:rPr lang="tr-TR" baseline="0" dirty="0" smtClean="0"/>
              <a:t> as </a:t>
            </a:r>
            <a:r>
              <a:rPr lang="tr-TR" baseline="0" dirty="0" err="1" smtClean="0"/>
              <a:t>sixkle</a:t>
            </a:r>
            <a:r>
              <a:rPr lang="tr-TR" baseline="0" dirty="0" smtClean="0"/>
              <a:t> </a:t>
            </a:r>
            <a:r>
              <a:rPr lang="tr-TR" baseline="0" dirty="0" err="1" smtClean="0"/>
              <a:t>cell</a:t>
            </a:r>
            <a:r>
              <a:rPr lang="tr-TR" baseline="0" dirty="0" smtClean="0"/>
              <a:t>,  B </a:t>
            </a:r>
            <a:r>
              <a:rPr lang="tr-TR" baseline="0" dirty="0" err="1" smtClean="0"/>
              <a:t>thalesemia</a:t>
            </a:r>
            <a:r>
              <a:rPr lang="tr-TR" baseline="0" dirty="0" smtClean="0"/>
              <a:t> )</a:t>
            </a: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a:t>
            </a:r>
            <a:r>
              <a:rPr lang="en-US" sz="1200" b="0" i="0" kern="1200" dirty="0" smtClean="0">
                <a:solidFill>
                  <a:schemeClr val="tx1"/>
                </a:solidFill>
                <a:latin typeface="+mn-lt"/>
                <a:ea typeface="+mn-ea"/>
                <a:cs typeface="+mn-cs"/>
              </a:rPr>
              <a:t>A procedure in which a person receives blood-forming stem cells (cells from which all blood cells develop) from a genetically similar, but not identical, donor. This is often a sister or brother, but could be an unrelated donor.</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Stem cell transplant (Step 1). Blood is taken from a vein in the arm of the donor. The patient or another person may be the donor. The blood flows through a machine that removes the stem cells. Then the blood is returned to the donor through a vein in the other arm.</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Stem cell transplant (Step 2). The patient receives chemotherapy to kill blood-forming cells. The patient may receive radiation therapy (not shown).</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Stem cell transplant (Step 3). The patient receives stem cells through a catheter placed into a blood vessel in the chest.</a:t>
            </a:r>
            <a:endParaRPr lang="tr-TR" dirty="0"/>
          </a:p>
        </p:txBody>
      </p:sp>
      <p:sp>
        <p:nvSpPr>
          <p:cNvPr id="4" name="3 Slayt Numarası Yer Tutucusu"/>
          <p:cNvSpPr>
            <a:spLocks noGrp="1"/>
          </p:cNvSpPr>
          <p:nvPr>
            <p:ph type="sldNum" sz="quarter" idx="10"/>
          </p:nvPr>
        </p:nvSpPr>
        <p:spPr/>
        <p:txBody>
          <a:bodyPr/>
          <a:lstStyle/>
          <a:p>
            <a:fld id="{4C24E406-C599-4C18-8738-3758217F38EC}" type="slidenum">
              <a:rPr lang="tr-TR" smtClean="0"/>
              <a:pPr/>
              <a:t>4</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As </a:t>
            </a:r>
            <a:r>
              <a:rPr lang="tr-TR" dirty="0" err="1" smtClean="0"/>
              <a:t>increase</a:t>
            </a:r>
            <a:r>
              <a:rPr lang="tr-TR" dirty="0" smtClean="0"/>
              <a:t>  the </a:t>
            </a:r>
            <a:r>
              <a:rPr lang="tr-TR" dirty="0" err="1" smtClean="0"/>
              <a:t>number</a:t>
            </a:r>
            <a:r>
              <a:rPr lang="tr-TR" dirty="0" smtClean="0"/>
              <a:t> of risk </a:t>
            </a:r>
            <a:r>
              <a:rPr lang="tr-TR" dirty="0" err="1" smtClean="0"/>
              <a:t>factor</a:t>
            </a:r>
            <a:r>
              <a:rPr lang="tr-TR" dirty="0" smtClean="0"/>
              <a:t> and </a:t>
            </a:r>
            <a:r>
              <a:rPr lang="tr-TR" dirty="0" err="1" smtClean="0"/>
              <a:t>comorbidities</a:t>
            </a:r>
            <a:r>
              <a:rPr lang="tr-TR" dirty="0" smtClean="0"/>
              <a:t>,</a:t>
            </a:r>
            <a:r>
              <a:rPr lang="tr-TR" baseline="0" dirty="0" smtClean="0"/>
              <a:t> the </a:t>
            </a:r>
            <a:r>
              <a:rPr lang="tr-TR" baseline="0" dirty="0" err="1" smtClean="0"/>
              <a:t>patients</a:t>
            </a:r>
            <a:r>
              <a:rPr lang="tr-TR" baseline="0" dirty="0" smtClean="0"/>
              <a:t>   </a:t>
            </a:r>
            <a:r>
              <a:rPr lang="tr-TR" baseline="0" dirty="0" err="1" smtClean="0"/>
              <a:t>obtain</a:t>
            </a:r>
            <a:r>
              <a:rPr lang="tr-TR" baseline="0" dirty="0" smtClean="0"/>
              <a:t> </a:t>
            </a:r>
            <a:r>
              <a:rPr lang="tr-TR" baseline="0" dirty="0" err="1" smtClean="0"/>
              <a:t>low</a:t>
            </a:r>
            <a:r>
              <a:rPr lang="tr-TR" baseline="0" dirty="0" smtClean="0"/>
              <a:t> </a:t>
            </a:r>
            <a:r>
              <a:rPr lang="tr-TR" baseline="0" dirty="0" err="1" smtClean="0"/>
              <a:t>response</a:t>
            </a:r>
            <a:r>
              <a:rPr lang="tr-TR" baseline="0" dirty="0" smtClean="0"/>
              <a:t> rate and </a:t>
            </a:r>
            <a:r>
              <a:rPr lang="tr-TR" baseline="0" dirty="0" err="1" smtClean="0"/>
              <a:t>lon</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5</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6</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12700" marR="97790">
              <a:lnSpc>
                <a:spcPct val="100000"/>
              </a:lnSpc>
            </a:pPr>
            <a:r>
              <a:rPr lang="en-US" b="1" spc="-5" dirty="0" smtClean="0">
                <a:solidFill>
                  <a:srgbClr val="005C89"/>
                </a:solidFill>
                <a:latin typeface="Arial"/>
                <a:cs typeface="Arial"/>
              </a:rPr>
              <a:t>Studies have suggested that a </a:t>
            </a:r>
            <a:r>
              <a:rPr lang="en-US" b="1" spc="-10" dirty="0" smtClean="0">
                <a:solidFill>
                  <a:srgbClr val="005C89"/>
                </a:solidFill>
                <a:latin typeface="Arial"/>
                <a:cs typeface="Arial"/>
              </a:rPr>
              <a:t>DPB1 </a:t>
            </a:r>
            <a:r>
              <a:rPr lang="en-US" b="1" spc="-5" dirty="0" smtClean="0">
                <a:solidFill>
                  <a:srgbClr val="005C89"/>
                </a:solidFill>
                <a:latin typeface="Arial"/>
                <a:cs typeface="Arial"/>
              </a:rPr>
              <a:t>matching  </a:t>
            </a:r>
            <a:r>
              <a:rPr lang="en-US" b="1" spc="-10" dirty="0" smtClean="0">
                <a:solidFill>
                  <a:srgbClr val="005C89"/>
                </a:solidFill>
                <a:latin typeface="Arial"/>
                <a:cs typeface="Arial"/>
              </a:rPr>
              <a:t>does </a:t>
            </a:r>
            <a:r>
              <a:rPr lang="en-US" b="1" spc="-5" dirty="0" smtClean="0">
                <a:solidFill>
                  <a:srgbClr val="005C89"/>
                </a:solidFill>
                <a:latin typeface="Arial"/>
                <a:cs typeface="Arial"/>
              </a:rPr>
              <a:t>not impact overall</a:t>
            </a:r>
            <a:r>
              <a:rPr lang="en-US" b="1" spc="20" dirty="0" smtClean="0">
                <a:solidFill>
                  <a:srgbClr val="005C89"/>
                </a:solidFill>
                <a:latin typeface="Arial"/>
                <a:cs typeface="Arial"/>
              </a:rPr>
              <a:t> </a:t>
            </a:r>
            <a:r>
              <a:rPr lang="en-US" b="1" dirty="0" smtClean="0">
                <a:solidFill>
                  <a:srgbClr val="005C89"/>
                </a:solidFill>
                <a:latin typeface="Arial"/>
                <a:cs typeface="Arial"/>
              </a:rPr>
              <a:t>survival</a:t>
            </a:r>
            <a:endParaRPr lang="en-US" dirty="0" smtClean="0">
              <a:latin typeface="Arial"/>
              <a:cs typeface="Arial"/>
            </a:endParaRPr>
          </a:p>
          <a:p>
            <a:pPr marL="530860" indent="-228600">
              <a:lnSpc>
                <a:spcPct val="100000"/>
              </a:lnSpc>
              <a:spcBef>
                <a:spcPts val="630"/>
              </a:spcBef>
              <a:buClr>
                <a:srgbClr val="005292"/>
              </a:buClr>
              <a:buChar char="•"/>
              <a:tabLst>
                <a:tab pos="531495" algn="l"/>
              </a:tabLst>
            </a:pPr>
            <a:r>
              <a:rPr lang="en-US" dirty="0" smtClean="0">
                <a:latin typeface="Arial"/>
                <a:cs typeface="Arial"/>
              </a:rPr>
              <a:t>DPB1 match increases relapse</a:t>
            </a:r>
            <a:r>
              <a:rPr lang="en-US" spc="-95" dirty="0" smtClean="0">
                <a:latin typeface="Arial"/>
                <a:cs typeface="Arial"/>
              </a:rPr>
              <a:t> </a:t>
            </a:r>
            <a:r>
              <a:rPr lang="en-US" dirty="0" smtClean="0">
                <a:latin typeface="Arial"/>
                <a:cs typeface="Arial"/>
              </a:rPr>
              <a:t>risk</a:t>
            </a:r>
          </a:p>
          <a:p>
            <a:pPr marL="530860" indent="-228600">
              <a:lnSpc>
                <a:spcPct val="100000"/>
              </a:lnSpc>
              <a:spcBef>
                <a:spcPts val="625"/>
              </a:spcBef>
              <a:buClr>
                <a:srgbClr val="005292"/>
              </a:buClr>
              <a:buChar char="•"/>
              <a:tabLst>
                <a:tab pos="531495" algn="l"/>
              </a:tabLst>
            </a:pPr>
            <a:r>
              <a:rPr lang="en-US" dirty="0" smtClean="0">
                <a:latin typeface="Arial"/>
                <a:cs typeface="Arial"/>
              </a:rPr>
              <a:t>DPB1 mismatch increases acute GVHD and</a:t>
            </a:r>
            <a:r>
              <a:rPr lang="en-US" spc="-75" dirty="0" smtClean="0">
                <a:latin typeface="Arial"/>
                <a:cs typeface="Arial"/>
              </a:rPr>
              <a:t> </a:t>
            </a:r>
            <a:r>
              <a:rPr lang="en-US" dirty="0" smtClean="0">
                <a:latin typeface="Arial"/>
                <a:cs typeface="Arial"/>
              </a:rPr>
              <a:t>TRM</a:t>
            </a: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7</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10</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Who</a:t>
            </a:r>
            <a:r>
              <a:rPr lang="tr-TR" dirty="0" smtClean="0"/>
              <a:t> is </a:t>
            </a:r>
            <a:r>
              <a:rPr lang="tr-TR" dirty="0" err="1" smtClean="0"/>
              <a:t>the</a:t>
            </a:r>
            <a:r>
              <a:rPr lang="tr-TR" baseline="0" dirty="0" smtClean="0"/>
              <a:t> </a:t>
            </a:r>
            <a:r>
              <a:rPr lang="tr-TR" baseline="0" dirty="0" err="1" smtClean="0"/>
              <a:t>wonderful</a:t>
            </a:r>
            <a:r>
              <a:rPr lang="tr-TR" baseline="0" dirty="0" smtClean="0"/>
              <a:t> </a:t>
            </a:r>
            <a:r>
              <a:rPr lang="tr-TR" baseline="0" dirty="0" err="1" smtClean="0"/>
              <a:t>donor</a:t>
            </a:r>
            <a:endParaRPr lang="tr-TR" baseline="0" dirty="0" smtClean="0"/>
          </a:p>
          <a:p>
            <a:endParaRPr lang="tr-TR" baseline="0" dirty="0" smtClean="0"/>
          </a:p>
          <a:p>
            <a:r>
              <a:rPr lang="tr-TR" baseline="0" dirty="0" err="1" smtClean="0"/>
              <a:t>Best</a:t>
            </a:r>
            <a:r>
              <a:rPr lang="tr-TR" baseline="0" dirty="0" smtClean="0"/>
              <a:t> </a:t>
            </a:r>
            <a:r>
              <a:rPr lang="tr-TR" baseline="0" dirty="0" err="1" smtClean="0"/>
              <a:t>approprfaite</a:t>
            </a:r>
            <a:r>
              <a:rPr lang="tr-TR" baseline="0" dirty="0" smtClean="0"/>
              <a:t> </a:t>
            </a:r>
            <a:r>
              <a:rPr lang="tr-TR" baseline="0" dirty="0" err="1" smtClean="0"/>
              <a:t>donor</a:t>
            </a:r>
            <a:r>
              <a:rPr lang="tr-TR" baseline="0" dirty="0" smtClean="0"/>
              <a:t> </a:t>
            </a:r>
            <a:r>
              <a:rPr lang="tr-TR" baseline="0" dirty="0" err="1" smtClean="0"/>
              <a:t>for</a:t>
            </a:r>
            <a:r>
              <a:rPr lang="tr-TR" baseline="0" dirty="0" smtClean="0"/>
              <a:t> ….</a:t>
            </a:r>
            <a:endParaRPr lang="tr-TR" baseline="0" smtClean="0"/>
          </a:p>
          <a:p>
            <a:endParaRPr lang="tr-TR"/>
          </a:p>
        </p:txBody>
      </p:sp>
      <p:sp>
        <p:nvSpPr>
          <p:cNvPr id="4" name="3 Slayt Numarası Yer Tutucusu"/>
          <p:cNvSpPr>
            <a:spLocks noGrp="1"/>
          </p:cNvSpPr>
          <p:nvPr>
            <p:ph type="sldNum" sz="quarter" idx="10"/>
          </p:nvPr>
        </p:nvSpPr>
        <p:spPr/>
        <p:txBody>
          <a:bodyPr/>
          <a:lstStyle/>
          <a:p>
            <a:fld id="{6430FF4A-0F94-496A-81E4-200E9D4C1D40}" type="slidenum">
              <a:rPr lang="tr-TR" smtClean="0"/>
              <a:pPr/>
              <a:t>11</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First</a:t>
            </a:r>
            <a:r>
              <a:rPr lang="tr-TR" dirty="0" smtClean="0"/>
              <a:t> </a:t>
            </a:r>
            <a:r>
              <a:rPr lang="tr-TR" dirty="0" err="1" smtClean="0"/>
              <a:t>requirement</a:t>
            </a:r>
            <a:r>
              <a:rPr lang="tr-TR" dirty="0" smtClean="0"/>
              <a:t> </a:t>
            </a:r>
            <a:r>
              <a:rPr lang="tr-TR" dirty="0" err="1" smtClean="0"/>
              <a:t>for</a:t>
            </a:r>
            <a:r>
              <a:rPr lang="tr-TR" dirty="0" smtClean="0"/>
              <a:t> TX</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12</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13</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ctr" defTabSz="914222" rtl="0" eaLnBrk="1" fontAlgn="auto" latinLnBrk="0" hangingPunct="1">
              <a:lnSpc>
                <a:spcPct val="100000"/>
              </a:lnSpc>
              <a:spcBef>
                <a:spcPts val="0"/>
              </a:spcBef>
              <a:spcAft>
                <a:spcPts val="0"/>
              </a:spcAft>
              <a:buClrTx/>
              <a:buSzTx/>
              <a:buFontTx/>
              <a:buNone/>
              <a:tabLst/>
              <a:defRPr/>
            </a:pPr>
            <a:r>
              <a:rPr lang="en-US" dirty="0" smtClean="0"/>
              <a:t>Half of your HLA markers are inherited from your mother and half from your father.. It is highly unlikely that other family members will match you. Under very rare circumstances, family members other than siblings may be tested.</a:t>
            </a:r>
            <a:endParaRPr lang="tr-TR" dirty="0" smtClean="0"/>
          </a:p>
          <a:p>
            <a:pPr algn="ctr"/>
            <a:r>
              <a:rPr lang="en-US" sz="1200" dirty="0" smtClean="0"/>
              <a:t>. </a:t>
            </a:r>
            <a:endParaRPr lang="tr-TR" sz="1200" dirty="0" smtClean="0"/>
          </a:p>
          <a:p>
            <a:pPr algn="ctr"/>
            <a:r>
              <a:rPr lang="en-US" sz="1200" dirty="0" smtClean="0"/>
              <a:t>, </a:t>
            </a:r>
            <a:endParaRPr lang="tr-TR" sz="1200" dirty="0" smtClean="0"/>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14</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dirty="0" smtClean="0"/>
              <a:t>Each brother and sister has a 25%, or 1 in 4, chance of matching</a:t>
            </a:r>
            <a:r>
              <a:rPr lang="tr-TR" sz="1200" dirty="0" smtClean="0"/>
              <a:t> </a:t>
            </a:r>
            <a:r>
              <a:rPr lang="tr-TR" sz="1200" dirty="0" err="1" smtClean="0"/>
              <a:t>each</a:t>
            </a:r>
            <a:r>
              <a:rPr lang="tr-TR" sz="1200" dirty="0" smtClean="0"/>
              <a:t>-</a:t>
            </a:r>
            <a:r>
              <a:rPr lang="tr-TR" sz="1200" dirty="0" err="1" smtClean="0"/>
              <a:t>other</a:t>
            </a:r>
            <a:r>
              <a:rPr lang="tr-TR" sz="1200" dirty="0" smtClean="0"/>
              <a:t> </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15</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r>
              <a:rPr lang="en-US" sz="1200" b="1" i="0" kern="1200" dirty="0" smtClean="0">
                <a:solidFill>
                  <a:schemeClr val="tx1"/>
                </a:solidFill>
                <a:latin typeface="+mn-lt"/>
                <a:ea typeface="+mn-ea"/>
                <a:cs typeface="+mn-cs"/>
              </a:rPr>
              <a:t>Q: What is PRA?</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A PRA test can be performed many different ways. Basically, we take known HLA proteins and react them with a patient’s serum. If the patient has antibodies to a particular HLA protein, the antibodies will bind. We then add other special proteins to allow us to detect that the antibody is bound to the HLA protein. By determining which HLA proteins a patient reacts to, we can determine if a potential patient/donor combination is likely to have a good or bad outcome.</a:t>
            </a:r>
          </a:p>
          <a:p>
            <a:r>
              <a:rPr lang="en-US" sz="1200" b="1" i="0" kern="1200" dirty="0" smtClean="0">
                <a:solidFill>
                  <a:schemeClr val="tx1"/>
                </a:solidFill>
                <a:latin typeface="+mn-lt"/>
                <a:ea typeface="+mn-ea"/>
                <a:cs typeface="+mn-cs"/>
              </a:rPr>
              <a:t>Q: What causes anti-HLA antibodies to develop?</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Anti-HLA antibodies can be triggered by blood transfusion, multiple pregnancies and by transplantation. Lymphocytes present in transfused blood are the source of the immunization causing anti-HLA antibody development.</a:t>
            </a:r>
          </a:p>
          <a:p>
            <a:r>
              <a:rPr lang="en-US" sz="1200" b="0" i="0" kern="1200" dirty="0" smtClean="0">
                <a:solidFill>
                  <a:schemeClr val="tx1"/>
                </a:solidFill>
                <a:latin typeface="+mn-lt"/>
                <a:ea typeface="+mn-ea"/>
                <a:cs typeface="+mn-cs"/>
              </a:rPr>
              <a:t>Since a person can develop antibodies after a transfusion, it is important for a transplant candidate to submit a blood sample to the HLA laboratory approximately 14 days after each transfusion. The serum will be tested to determine whether anti-HLA antibodies have been produced.</a:t>
            </a:r>
          </a:p>
          <a:p>
            <a:r>
              <a:rPr lang="en-US" sz="1200" b="0" i="0" kern="1200" dirty="0" smtClean="0">
                <a:solidFill>
                  <a:schemeClr val="tx1"/>
                </a:solidFill>
                <a:latin typeface="+mn-lt"/>
                <a:ea typeface="+mn-ea"/>
                <a:cs typeface="+mn-cs"/>
              </a:rPr>
              <a:t>If anti-HLA antibodies were produced as a response to the transfusion, the HLA specificity can be defined and avoided in selection of a suitable organ donor.</a:t>
            </a:r>
          </a:p>
          <a:p>
            <a:r>
              <a:rPr lang="en-US" sz="1200" b="1" i="0" kern="1200" dirty="0" smtClean="0">
                <a:solidFill>
                  <a:schemeClr val="tx1"/>
                </a:solidFill>
                <a:latin typeface="+mn-lt"/>
                <a:ea typeface="+mn-ea"/>
                <a:cs typeface="+mn-cs"/>
              </a:rPr>
              <a:t>Q: Can anti-HLA antibodies change?</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Yes and no. Once an antibody is made, it doesn’t really change. What changes are the types of antibodies that are made and the amount of these antibodies in the bloodstream. The immune system is very good at changing the antibodies that are made, to make the immune response even better. HLA antibody levels can be high following a transfusion or transplantation but significantly decrease in the months or years following. However, the cells that make antibodies can develop into memory cells and the antibody levels can go from undetectable to extremely high very quickly (within days) if a patient is exposed to a foreign HLA again</a:t>
            </a: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17</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r>
              <a:rPr lang="tr-TR" dirty="0" err="1" smtClean="0"/>
              <a:t>First</a:t>
            </a:r>
            <a:r>
              <a:rPr lang="tr-TR" baseline="0" dirty="0" smtClean="0"/>
              <a:t> </a:t>
            </a:r>
            <a:r>
              <a:rPr lang="tr-TR" baseline="0" dirty="0" err="1" smtClean="0"/>
              <a:t>preferences</a:t>
            </a:r>
            <a:r>
              <a:rPr lang="tr-TR" baseline="0" dirty="0" smtClean="0"/>
              <a:t> is SIB</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18</a:t>
            </a:fld>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HLA tissue types are inherited, so your best chance of finding a match is with a brother or sister. However, 70% of patients do not have a suitable donor in their family. If you do not have a donor in your family, your doctor can search for a marrow donor or cord blood unit.</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19</a:t>
            </a:fld>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With</a:t>
            </a:r>
            <a:r>
              <a:rPr lang="tr-TR" dirty="0" smtClean="0"/>
              <a:t> </a:t>
            </a:r>
            <a:r>
              <a:rPr lang="tr-TR" dirty="0" err="1" smtClean="0"/>
              <a:t>the</a:t>
            </a:r>
            <a:r>
              <a:rPr lang="tr-TR" dirty="0" smtClean="0"/>
              <a:t> </a:t>
            </a:r>
            <a:r>
              <a:rPr lang="tr-TR" dirty="0" err="1" smtClean="0"/>
              <a:t>understanding</a:t>
            </a:r>
            <a:r>
              <a:rPr lang="tr-TR" dirty="0" smtClean="0"/>
              <a:t> of </a:t>
            </a:r>
            <a:r>
              <a:rPr lang="tr-TR" dirty="0" err="1" smtClean="0"/>
              <a:t>graft</a:t>
            </a:r>
            <a:r>
              <a:rPr lang="tr-TR" dirty="0" smtClean="0"/>
              <a:t>  </a:t>
            </a:r>
            <a:r>
              <a:rPr lang="tr-TR" dirty="0" err="1" smtClean="0"/>
              <a:t>behaivor</a:t>
            </a:r>
            <a:r>
              <a:rPr lang="tr-TR" dirty="0" smtClean="0"/>
              <a:t> </a:t>
            </a:r>
            <a:r>
              <a:rPr lang="tr-TR" dirty="0" err="1" smtClean="0"/>
              <a:t>and</a:t>
            </a:r>
            <a:r>
              <a:rPr lang="tr-TR" dirty="0" smtClean="0"/>
              <a:t>  </a:t>
            </a:r>
            <a:r>
              <a:rPr lang="tr-TR" dirty="0" err="1" smtClean="0"/>
              <a:t>comtemperary</a:t>
            </a:r>
            <a:r>
              <a:rPr lang="tr-TR" baseline="0" dirty="0" smtClean="0"/>
              <a:t>  </a:t>
            </a:r>
            <a:r>
              <a:rPr lang="tr-TR" baseline="0" dirty="0" err="1" smtClean="0"/>
              <a:t>methods</a:t>
            </a:r>
            <a:r>
              <a:rPr lang="tr-TR" baseline="0" dirty="0" smtClean="0"/>
              <a:t> </a:t>
            </a:r>
            <a:r>
              <a:rPr lang="tr-TR" baseline="0" dirty="0" err="1" smtClean="0"/>
              <a:t>providing</a:t>
            </a:r>
            <a:r>
              <a:rPr lang="tr-TR" baseline="0" dirty="0" smtClean="0"/>
              <a:t> </a:t>
            </a:r>
            <a:r>
              <a:rPr lang="tr-TR" baseline="0" dirty="0" err="1" smtClean="0"/>
              <a:t>infection</a:t>
            </a:r>
            <a:r>
              <a:rPr lang="tr-TR" baseline="0" dirty="0" smtClean="0"/>
              <a:t> </a:t>
            </a:r>
            <a:r>
              <a:rPr lang="tr-TR" baseline="0" dirty="0" err="1" smtClean="0"/>
              <a:t>control</a:t>
            </a:r>
            <a:r>
              <a:rPr lang="tr-TR" baseline="0" dirty="0" smtClean="0"/>
              <a:t> </a:t>
            </a:r>
            <a:r>
              <a:rPr lang="tr-TR" baseline="0" dirty="0" err="1" smtClean="0"/>
              <a:t>and</a:t>
            </a:r>
            <a:r>
              <a:rPr lang="tr-TR" baseline="0" dirty="0" smtClean="0"/>
              <a:t> </a:t>
            </a:r>
            <a:r>
              <a:rPr lang="tr-TR" baseline="0" dirty="0" err="1" smtClean="0"/>
              <a:t>immune</a:t>
            </a:r>
            <a:r>
              <a:rPr lang="tr-TR" baseline="0" dirty="0" smtClean="0"/>
              <a:t> </a:t>
            </a:r>
            <a:r>
              <a:rPr lang="tr-TR" baseline="0" dirty="0" err="1" smtClean="0"/>
              <a:t>manangement</a:t>
            </a:r>
            <a:r>
              <a:rPr lang="tr-TR" baseline="0" dirty="0" smtClean="0"/>
              <a:t>  </a:t>
            </a:r>
            <a:r>
              <a:rPr lang="tr-TR" baseline="0" dirty="0" err="1" smtClean="0"/>
              <a:t>improved</a:t>
            </a:r>
            <a:r>
              <a:rPr lang="tr-TR" baseline="0" dirty="0" smtClean="0"/>
              <a:t> </a:t>
            </a:r>
            <a:r>
              <a:rPr lang="tr-TR" baseline="0" dirty="0" err="1" smtClean="0"/>
              <a:t>the</a:t>
            </a:r>
            <a:r>
              <a:rPr lang="tr-TR" baseline="0" dirty="0" smtClean="0"/>
              <a:t> </a:t>
            </a:r>
            <a:r>
              <a:rPr lang="tr-TR" baseline="0" dirty="0" err="1" smtClean="0"/>
              <a:t>survival</a:t>
            </a:r>
            <a:r>
              <a:rPr lang="tr-TR" baseline="0" dirty="0" smtClean="0"/>
              <a:t> of </a:t>
            </a:r>
            <a:r>
              <a:rPr lang="tr-TR" baseline="0" dirty="0" err="1" smtClean="0"/>
              <a:t>alternative</a:t>
            </a:r>
            <a:r>
              <a:rPr lang="tr-TR" baseline="0" dirty="0" smtClean="0"/>
              <a:t> </a:t>
            </a:r>
            <a:r>
              <a:rPr lang="tr-TR" baseline="0" dirty="0" err="1" smtClean="0"/>
              <a:t>donors</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20</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Unrelated</a:t>
            </a:r>
            <a:r>
              <a:rPr lang="tr-TR" baseline="0" dirty="0" smtClean="0"/>
              <a:t> </a:t>
            </a:r>
            <a:r>
              <a:rPr lang="tr-TR" baseline="0" dirty="0" err="1" smtClean="0"/>
              <a:t>Mathc</a:t>
            </a:r>
            <a:r>
              <a:rPr lang="tr-TR" baseline="0" dirty="0" smtClean="0"/>
              <a:t> </a:t>
            </a:r>
            <a:r>
              <a:rPr lang="tr-TR" baseline="0" dirty="0" err="1" smtClean="0"/>
              <a:t>donor</a:t>
            </a:r>
            <a:r>
              <a:rPr lang="tr-TR" baseline="0" dirty="0" smtClean="0"/>
              <a:t> is </a:t>
            </a:r>
            <a:r>
              <a:rPr lang="tr-TR" baseline="0" dirty="0" err="1" smtClean="0"/>
              <a:t>the</a:t>
            </a:r>
            <a:r>
              <a:rPr lang="tr-TR" baseline="0" dirty="0" smtClean="0"/>
              <a:t> </a:t>
            </a:r>
            <a:r>
              <a:rPr lang="tr-TR" baseline="0" dirty="0" err="1" smtClean="0"/>
              <a:t>second</a:t>
            </a:r>
            <a:r>
              <a:rPr lang="tr-TR" baseline="0" dirty="0" smtClean="0"/>
              <a:t> </a:t>
            </a:r>
            <a:r>
              <a:rPr lang="tr-TR" baseline="0" dirty="0" err="1" smtClean="0"/>
              <a:t>best</a:t>
            </a:r>
            <a:r>
              <a:rPr lang="tr-TR" baseline="0" dirty="0" smtClean="0"/>
              <a:t> </a:t>
            </a:r>
            <a:r>
              <a:rPr lang="tr-TR" baseline="0" dirty="0" err="1" smtClean="0"/>
              <a:t>options</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21</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And</a:t>
            </a:r>
            <a:r>
              <a:rPr lang="tr-TR" dirty="0" smtClean="0"/>
              <a:t> </a:t>
            </a:r>
            <a:r>
              <a:rPr lang="tr-TR" dirty="0" err="1" smtClean="0"/>
              <a:t>you</a:t>
            </a:r>
            <a:r>
              <a:rPr lang="tr-TR" dirty="0" smtClean="0"/>
              <a:t> </a:t>
            </a:r>
            <a:r>
              <a:rPr lang="tr-TR" dirty="0" err="1" smtClean="0"/>
              <a:t>decided</a:t>
            </a:r>
            <a:r>
              <a:rPr lang="tr-TR" dirty="0" smtClean="0"/>
              <a:t> </a:t>
            </a:r>
            <a:r>
              <a:rPr lang="tr-TR" dirty="0" err="1" smtClean="0"/>
              <a:t>untrelated</a:t>
            </a:r>
            <a:r>
              <a:rPr lang="tr-TR" dirty="0" smtClean="0"/>
              <a:t> DONOR</a:t>
            </a:r>
          </a:p>
          <a:p>
            <a:r>
              <a:rPr lang="tr-TR" dirty="0" err="1" smtClean="0"/>
              <a:t>You</a:t>
            </a:r>
            <a:r>
              <a:rPr lang="tr-TR" dirty="0" smtClean="0"/>
              <a:t> </a:t>
            </a:r>
            <a:r>
              <a:rPr lang="tr-TR" dirty="0" err="1" smtClean="0"/>
              <a:t>have</a:t>
            </a:r>
            <a:r>
              <a:rPr lang="tr-TR" dirty="0" smtClean="0"/>
              <a:t> </a:t>
            </a:r>
            <a:r>
              <a:rPr lang="tr-TR" dirty="0" err="1" smtClean="0"/>
              <a:t>to</a:t>
            </a:r>
            <a:r>
              <a:rPr lang="tr-TR" dirty="0" smtClean="0"/>
              <a:t> </a:t>
            </a:r>
            <a:r>
              <a:rPr lang="tr-TR" dirty="0" err="1" smtClean="0"/>
              <a:t>evalaute</a:t>
            </a:r>
            <a:r>
              <a:rPr lang="tr-TR" dirty="0" smtClean="0"/>
              <a:t> </a:t>
            </a:r>
            <a:r>
              <a:rPr lang="tr-TR" dirty="0" err="1" smtClean="0"/>
              <a:t>your</a:t>
            </a:r>
            <a:r>
              <a:rPr lang="tr-TR" dirty="0" smtClean="0"/>
              <a:t> </a:t>
            </a:r>
            <a:r>
              <a:rPr lang="tr-TR" dirty="0" err="1" smtClean="0"/>
              <a:t>scientific</a:t>
            </a:r>
            <a:r>
              <a:rPr lang="tr-TR" dirty="0" smtClean="0"/>
              <a:t>  </a:t>
            </a:r>
            <a:r>
              <a:rPr lang="tr-TR" dirty="0" err="1" smtClean="0"/>
              <a:t>preferencies</a:t>
            </a:r>
            <a:r>
              <a:rPr lang="tr-TR" dirty="0" smtClean="0"/>
              <a:t> </a:t>
            </a:r>
            <a:r>
              <a:rPr lang="tr-TR" dirty="0" err="1" smtClean="0"/>
              <a:t>or</a:t>
            </a:r>
            <a:r>
              <a:rPr lang="tr-TR" dirty="0" smtClean="0"/>
              <a:t> </a:t>
            </a:r>
            <a:r>
              <a:rPr lang="tr-TR" dirty="0" err="1" smtClean="0"/>
              <a:t>prioroties</a:t>
            </a:r>
            <a:endParaRPr lang="tr-TR" dirty="0" smtClean="0"/>
          </a:p>
          <a:p>
            <a:r>
              <a:rPr lang="tr-TR" dirty="0" err="1" smtClean="0"/>
              <a:t>For</a:t>
            </a:r>
            <a:r>
              <a:rPr lang="tr-TR" dirty="0" smtClean="0"/>
              <a:t> </a:t>
            </a:r>
            <a:r>
              <a:rPr lang="tr-TR" dirty="0" err="1" smtClean="0"/>
              <a:t>fully</a:t>
            </a:r>
            <a:r>
              <a:rPr lang="tr-TR" baseline="0" dirty="0" smtClean="0"/>
              <a:t> </a:t>
            </a:r>
            <a:r>
              <a:rPr lang="tr-TR" baseline="0" dirty="0" err="1" smtClean="0"/>
              <a:t>match</a:t>
            </a:r>
            <a:r>
              <a:rPr lang="tr-TR" baseline="0" dirty="0" smtClean="0"/>
              <a:t> URD -, </a:t>
            </a:r>
            <a:r>
              <a:rPr lang="tr-TR" baseline="0" dirty="0" err="1" smtClean="0"/>
              <a:t>you</a:t>
            </a:r>
            <a:r>
              <a:rPr lang="tr-TR" baseline="0" dirty="0" smtClean="0"/>
              <a:t> can </a:t>
            </a:r>
            <a:r>
              <a:rPr lang="tr-TR" baseline="0" dirty="0" err="1" smtClean="0"/>
              <a:t>evaluate</a:t>
            </a:r>
            <a:r>
              <a:rPr lang="tr-TR" baseline="0" dirty="0" smtClean="0"/>
              <a:t> DP </a:t>
            </a:r>
            <a:r>
              <a:rPr lang="tr-TR" baseline="0" dirty="0" err="1" smtClean="0"/>
              <a:t>status</a:t>
            </a:r>
            <a:endParaRPr lang="tr-TR" baseline="0" dirty="0" smtClean="0"/>
          </a:p>
          <a:p>
            <a:r>
              <a:rPr lang="tr-TR" baseline="0" dirty="0" err="1" smtClean="0"/>
              <a:t>Sex</a:t>
            </a:r>
            <a:r>
              <a:rPr lang="tr-TR" baseline="0" dirty="0" smtClean="0"/>
              <a:t> </a:t>
            </a:r>
            <a:r>
              <a:rPr lang="tr-TR" baseline="0" dirty="0" err="1" smtClean="0"/>
              <a:t>msmtch</a:t>
            </a:r>
            <a:r>
              <a:rPr lang="tr-TR" baseline="0" dirty="0" smtClean="0"/>
              <a:t> </a:t>
            </a:r>
            <a:r>
              <a:rPr lang="tr-TR" baseline="0" dirty="0" err="1" smtClean="0"/>
              <a:t>important</a:t>
            </a:r>
            <a:r>
              <a:rPr lang="tr-TR" baseline="0" dirty="0" smtClean="0"/>
              <a:t> </a:t>
            </a:r>
            <a:r>
              <a:rPr lang="tr-TR" baseline="0" dirty="0" err="1" smtClean="0"/>
              <a:t>for</a:t>
            </a:r>
            <a:r>
              <a:rPr lang="tr-TR" baseline="0" dirty="0" smtClean="0"/>
              <a:t> </a:t>
            </a:r>
            <a:r>
              <a:rPr lang="tr-TR" baseline="0" dirty="0" err="1" smtClean="0"/>
              <a:t>Female</a:t>
            </a:r>
            <a:r>
              <a:rPr lang="tr-TR" baseline="0" dirty="0" smtClean="0"/>
              <a:t> </a:t>
            </a:r>
            <a:r>
              <a:rPr lang="tr-TR" baseline="0" dirty="0" err="1" smtClean="0"/>
              <a:t>Donor</a:t>
            </a:r>
            <a:r>
              <a:rPr lang="tr-TR" baseline="0" dirty="0" smtClean="0"/>
              <a:t> </a:t>
            </a:r>
            <a:r>
              <a:rPr lang="tr-TR" baseline="0" dirty="0" err="1" smtClean="0"/>
              <a:t>for</a:t>
            </a:r>
            <a:r>
              <a:rPr lang="tr-TR" baseline="0" dirty="0" smtClean="0"/>
              <a:t> </a:t>
            </a:r>
            <a:r>
              <a:rPr lang="tr-TR" baseline="0" dirty="0" err="1" smtClean="0"/>
              <a:t>male</a:t>
            </a:r>
            <a:r>
              <a:rPr lang="tr-TR" baseline="0" dirty="0" smtClean="0"/>
              <a:t> </a:t>
            </a:r>
            <a:r>
              <a:rPr lang="tr-TR" baseline="0" dirty="0" err="1" smtClean="0"/>
              <a:t>recipient</a:t>
            </a:r>
            <a:endParaRPr lang="tr-TR" baseline="0" dirty="0" smtClean="0"/>
          </a:p>
          <a:p>
            <a:r>
              <a:rPr lang="tr-TR" baseline="0" dirty="0" err="1" smtClean="0"/>
              <a:t>If</a:t>
            </a:r>
            <a:r>
              <a:rPr lang="tr-TR" baseline="0" dirty="0" smtClean="0"/>
              <a:t> </a:t>
            </a:r>
            <a:r>
              <a:rPr lang="tr-TR" baseline="0" dirty="0" err="1" smtClean="0"/>
              <a:t>the</a:t>
            </a:r>
            <a:r>
              <a:rPr lang="tr-TR" baseline="0" dirty="0" smtClean="0"/>
              <a:t> </a:t>
            </a:r>
            <a:r>
              <a:rPr lang="tr-TR" baseline="0" dirty="0" err="1" smtClean="0"/>
              <a:t>patient</a:t>
            </a:r>
            <a:r>
              <a:rPr lang="tr-TR" baseline="0" dirty="0" smtClean="0"/>
              <a:t>  is CMV </a:t>
            </a:r>
            <a:r>
              <a:rPr lang="tr-TR" baseline="0" dirty="0" err="1" smtClean="0"/>
              <a:t>seropositve</a:t>
            </a:r>
            <a:r>
              <a:rPr lang="tr-TR" baseline="0" dirty="0" smtClean="0"/>
              <a:t> </a:t>
            </a:r>
            <a:r>
              <a:rPr lang="tr-TR" baseline="0" dirty="0" err="1" smtClean="0"/>
              <a:t>you</a:t>
            </a:r>
            <a:r>
              <a:rPr lang="tr-TR" baseline="0" dirty="0" smtClean="0"/>
              <a:t> </a:t>
            </a:r>
            <a:r>
              <a:rPr lang="tr-TR" baseline="0" dirty="0" err="1" smtClean="0"/>
              <a:t>must</a:t>
            </a:r>
            <a:r>
              <a:rPr lang="tr-TR" baseline="0" dirty="0" smtClean="0"/>
              <a:t> </a:t>
            </a:r>
            <a:r>
              <a:rPr lang="tr-TR" baseline="0" dirty="0" err="1" smtClean="0"/>
              <a:t>select</a:t>
            </a:r>
            <a:r>
              <a:rPr lang="tr-TR" baseline="0" dirty="0" smtClean="0"/>
              <a:t> ..</a:t>
            </a:r>
            <a:endParaRPr lang="tr-TR" dirty="0" smtClean="0"/>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23</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If</a:t>
            </a:r>
            <a:r>
              <a:rPr lang="tr-TR" baseline="0" dirty="0" smtClean="0"/>
              <a:t> </a:t>
            </a:r>
            <a:r>
              <a:rPr lang="tr-TR" baseline="0" dirty="0" err="1" smtClean="0"/>
              <a:t>you</a:t>
            </a:r>
            <a:r>
              <a:rPr lang="tr-TR" baseline="0" dirty="0" smtClean="0"/>
              <a:t> </a:t>
            </a:r>
            <a:r>
              <a:rPr lang="tr-TR" baseline="0" dirty="0" err="1" smtClean="0"/>
              <a:t>use</a:t>
            </a:r>
            <a:r>
              <a:rPr lang="tr-TR" baseline="0" dirty="0" smtClean="0"/>
              <a:t> PBSC, </a:t>
            </a:r>
            <a:r>
              <a:rPr lang="tr-TR" baseline="0" dirty="0" err="1" smtClean="0"/>
              <a:t>you</a:t>
            </a:r>
            <a:r>
              <a:rPr lang="tr-TR" baseline="0" dirty="0" smtClean="0"/>
              <a:t> </a:t>
            </a:r>
            <a:r>
              <a:rPr lang="tr-TR" baseline="0" dirty="0" err="1" smtClean="0"/>
              <a:t>will</a:t>
            </a:r>
            <a:r>
              <a:rPr lang="tr-TR" baseline="0" dirty="0" smtClean="0"/>
              <a:t> </a:t>
            </a:r>
            <a:r>
              <a:rPr lang="tr-TR" baseline="0" dirty="0" err="1" smtClean="0"/>
              <a:t>get</a:t>
            </a:r>
            <a:r>
              <a:rPr lang="tr-TR" baseline="0" dirty="0" smtClean="0"/>
              <a:t> </a:t>
            </a:r>
            <a:r>
              <a:rPr lang="tr-TR" baseline="0" dirty="0" err="1" smtClean="0"/>
              <a:t>faster</a:t>
            </a:r>
            <a:r>
              <a:rPr lang="tr-TR" baseline="0" dirty="0" smtClean="0"/>
              <a:t> </a:t>
            </a:r>
            <a:r>
              <a:rPr lang="tr-TR" baseline="0" dirty="0" err="1" smtClean="0"/>
              <a:t>immınune</a:t>
            </a:r>
            <a:r>
              <a:rPr lang="tr-TR" baseline="0" dirty="0" smtClean="0"/>
              <a:t> </a:t>
            </a:r>
            <a:r>
              <a:rPr lang="tr-TR" baseline="0" dirty="0" err="1" smtClean="0"/>
              <a:t>and</a:t>
            </a:r>
            <a:r>
              <a:rPr lang="tr-TR" baseline="0" dirty="0" smtClean="0"/>
              <a:t> </a:t>
            </a:r>
            <a:r>
              <a:rPr lang="tr-TR" baseline="0" dirty="0" err="1" smtClean="0"/>
              <a:t>hemapoetic</a:t>
            </a:r>
            <a:r>
              <a:rPr lang="tr-TR" baseline="0" dirty="0" smtClean="0"/>
              <a:t> </a:t>
            </a:r>
            <a:r>
              <a:rPr lang="tr-TR" baseline="0" dirty="0" err="1" smtClean="0"/>
              <a:t>recovery</a:t>
            </a:r>
            <a:r>
              <a:rPr lang="tr-TR" baseline="0" dirty="0" smtClean="0"/>
              <a:t> AT  THE EXPESE OF </a:t>
            </a:r>
            <a:r>
              <a:rPr lang="tr-TR" baseline="0" dirty="0" err="1" smtClean="0"/>
              <a:t>increased</a:t>
            </a:r>
            <a:r>
              <a:rPr lang="tr-TR" baseline="0" dirty="0" smtClean="0"/>
              <a:t> CGVHD</a:t>
            </a:r>
          </a:p>
          <a:p>
            <a:endParaRPr lang="tr-TR" baseline="0" dirty="0" smtClean="0"/>
          </a:p>
          <a:p>
            <a:r>
              <a:rPr lang="tr-TR" baseline="0" dirty="0" smtClean="0"/>
              <a:t>As </a:t>
            </a:r>
            <a:r>
              <a:rPr lang="tr-TR" baseline="0" dirty="0" err="1" smtClean="0"/>
              <a:t>you</a:t>
            </a:r>
            <a:r>
              <a:rPr lang="tr-TR" baseline="0" dirty="0" smtClean="0"/>
              <a:t> </a:t>
            </a:r>
            <a:r>
              <a:rPr lang="tr-TR" baseline="0" dirty="0" err="1" smtClean="0"/>
              <a:t>see</a:t>
            </a:r>
            <a:r>
              <a:rPr lang="tr-TR" baseline="0" dirty="0" smtClean="0"/>
              <a:t> in </a:t>
            </a:r>
            <a:r>
              <a:rPr lang="tr-TR" baseline="0" dirty="0" err="1" smtClean="0"/>
              <a:t>this</a:t>
            </a:r>
            <a:r>
              <a:rPr lang="tr-TR" baseline="0" dirty="0" smtClean="0"/>
              <a:t> </a:t>
            </a:r>
            <a:r>
              <a:rPr lang="tr-TR" baseline="0" dirty="0" err="1" smtClean="0"/>
              <a:t>picture</a:t>
            </a:r>
            <a:r>
              <a:rPr lang="tr-TR" baseline="0" dirty="0" smtClean="0"/>
              <a:t> </a:t>
            </a:r>
            <a:r>
              <a:rPr lang="tr-TR" baseline="0" dirty="0" err="1" smtClean="0"/>
              <a:t>Nötrofıi</a:t>
            </a:r>
            <a:r>
              <a:rPr lang="tr-TR" baseline="0" dirty="0" smtClean="0"/>
              <a:t> </a:t>
            </a:r>
            <a:r>
              <a:rPr lang="tr-TR" baseline="0" dirty="0" err="1" smtClean="0"/>
              <a:t>recovery</a:t>
            </a:r>
            <a:r>
              <a:rPr lang="tr-TR" baseline="0" dirty="0" smtClean="0"/>
              <a:t> is </a:t>
            </a:r>
            <a:r>
              <a:rPr lang="tr-TR" baseline="0" dirty="0" err="1" smtClean="0"/>
              <a:t>very</a:t>
            </a:r>
            <a:r>
              <a:rPr lang="tr-TR" baseline="0" dirty="0" smtClean="0"/>
              <a:t> </a:t>
            </a:r>
            <a:r>
              <a:rPr lang="tr-TR" baseline="0" dirty="0" err="1" smtClean="0"/>
              <a:t>faster</a:t>
            </a:r>
            <a:r>
              <a:rPr lang="tr-TR" baseline="0" dirty="0" smtClean="0"/>
              <a:t> </a:t>
            </a:r>
            <a:r>
              <a:rPr lang="tr-TR" baseline="0" dirty="0" err="1" smtClean="0"/>
              <a:t>for</a:t>
            </a:r>
            <a:r>
              <a:rPr lang="tr-TR" baseline="0" dirty="0" smtClean="0"/>
              <a:t> PBSC as </a:t>
            </a:r>
            <a:r>
              <a:rPr lang="tr-TR" baseline="0" dirty="0" err="1" smtClean="0"/>
              <a:t>compared</a:t>
            </a:r>
            <a:r>
              <a:rPr lang="tr-TR" baseline="0" dirty="0" smtClean="0"/>
              <a:t> </a:t>
            </a:r>
            <a:r>
              <a:rPr lang="tr-TR" baseline="0" dirty="0" err="1" smtClean="0"/>
              <a:t>with</a:t>
            </a:r>
            <a:r>
              <a:rPr lang="tr-TR" baseline="0" dirty="0" smtClean="0"/>
              <a:t> </a:t>
            </a:r>
            <a:r>
              <a:rPr lang="tr-TR" baseline="0" dirty="0" err="1" smtClean="0"/>
              <a:t>cstem</a:t>
            </a:r>
            <a:r>
              <a:rPr lang="tr-TR" baseline="0" dirty="0" smtClean="0"/>
              <a:t> </a:t>
            </a:r>
            <a:r>
              <a:rPr lang="tr-TR" baseline="0" dirty="0" err="1" smtClean="0"/>
              <a:t>cell</a:t>
            </a:r>
            <a:r>
              <a:rPr lang="tr-TR" baseline="0" dirty="0" smtClean="0"/>
              <a:t> </a:t>
            </a:r>
            <a:r>
              <a:rPr lang="tr-TR" baseline="0" dirty="0" err="1" smtClean="0"/>
              <a:t>sources</a:t>
            </a:r>
            <a:endParaRPr lang="tr-TR" baseline="0" dirty="0" smtClean="0"/>
          </a:p>
          <a:p>
            <a:r>
              <a:rPr lang="tr-TR" baseline="0" dirty="0" err="1" smtClean="0"/>
              <a:t>Avarege</a:t>
            </a:r>
            <a:r>
              <a:rPr lang="tr-TR" baseline="0" dirty="0" smtClean="0"/>
              <a:t> </a:t>
            </a:r>
            <a:r>
              <a:rPr lang="tr-TR" baseline="0" dirty="0" err="1" smtClean="0"/>
              <a:t>engraftmen</a:t>
            </a:r>
            <a:r>
              <a:rPr lang="tr-TR" baseline="0" dirty="0" smtClean="0"/>
              <a:t> </a:t>
            </a:r>
            <a:r>
              <a:rPr lang="tr-TR" baseline="0" dirty="0" err="1" smtClean="0"/>
              <a:t>day</a:t>
            </a:r>
            <a:r>
              <a:rPr lang="tr-TR" baseline="0" dirty="0" smtClean="0"/>
              <a:t>  is 15  </a:t>
            </a:r>
            <a:r>
              <a:rPr lang="tr-TR" baseline="0" dirty="0" err="1" smtClean="0"/>
              <a:t>day</a:t>
            </a:r>
            <a:r>
              <a:rPr lang="tr-TR" baseline="0" dirty="0" smtClean="0"/>
              <a:t> </a:t>
            </a:r>
            <a:r>
              <a:rPr lang="tr-TR" baseline="0" dirty="0" err="1" smtClean="0"/>
              <a:t>earlier</a:t>
            </a:r>
            <a:r>
              <a:rPr lang="tr-TR" baseline="0" dirty="0" smtClean="0"/>
              <a:t> </a:t>
            </a:r>
            <a:r>
              <a:rPr lang="tr-TR" baseline="0" dirty="0" err="1" smtClean="0"/>
              <a:t>for</a:t>
            </a:r>
            <a:r>
              <a:rPr lang="tr-TR" baseline="0" dirty="0" smtClean="0"/>
              <a:t> PBSC</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30</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According</a:t>
            </a:r>
            <a:r>
              <a:rPr lang="tr-TR" dirty="0" smtClean="0"/>
              <a:t> </a:t>
            </a:r>
            <a:r>
              <a:rPr lang="tr-TR" dirty="0" err="1" smtClean="0"/>
              <a:t>to</a:t>
            </a:r>
            <a:r>
              <a:rPr lang="tr-TR" dirty="0" smtClean="0"/>
              <a:t> </a:t>
            </a:r>
            <a:r>
              <a:rPr lang="tr-TR" dirty="0" err="1" smtClean="0"/>
              <a:t>the</a:t>
            </a:r>
            <a:r>
              <a:rPr lang="tr-TR" dirty="0" smtClean="0"/>
              <a:t> CIBMTR</a:t>
            </a:r>
            <a:r>
              <a:rPr lang="tr-TR" baseline="0" dirty="0" smtClean="0"/>
              <a:t> </a:t>
            </a:r>
            <a:r>
              <a:rPr lang="tr-TR" baseline="0" dirty="0" err="1" smtClean="0"/>
              <a:t>registyries</a:t>
            </a:r>
            <a:endParaRPr lang="tr-TR" baseline="0" dirty="0" smtClean="0"/>
          </a:p>
          <a:p>
            <a:r>
              <a:rPr lang="tr-TR" baseline="0" dirty="0" smtClean="0"/>
              <a:t>BM </a:t>
            </a:r>
            <a:r>
              <a:rPr lang="tr-TR" baseline="0" dirty="0" err="1" smtClean="0"/>
              <a:t>usage</a:t>
            </a:r>
            <a:r>
              <a:rPr lang="tr-TR" baseline="0" dirty="0" smtClean="0"/>
              <a:t> </a:t>
            </a:r>
            <a:r>
              <a:rPr lang="tr-TR" baseline="0" dirty="0" err="1" smtClean="0"/>
              <a:t>increased</a:t>
            </a:r>
            <a:r>
              <a:rPr lang="tr-TR" baseline="0" dirty="0" smtClean="0"/>
              <a:t> </a:t>
            </a:r>
            <a:r>
              <a:rPr lang="tr-TR" baseline="0" dirty="0" err="1" smtClean="0"/>
              <a:t>last</a:t>
            </a:r>
            <a:r>
              <a:rPr lang="tr-TR" baseline="0" dirty="0" smtClean="0"/>
              <a:t> </a:t>
            </a:r>
            <a:r>
              <a:rPr lang="tr-TR" baseline="0" dirty="0" err="1" smtClean="0"/>
              <a:t>two</a:t>
            </a:r>
            <a:r>
              <a:rPr lang="tr-TR" baseline="0" dirty="0" smtClean="0"/>
              <a:t> </a:t>
            </a:r>
            <a:r>
              <a:rPr lang="tr-TR" baseline="0" dirty="0" err="1" smtClean="0"/>
              <a:t>decade</a:t>
            </a:r>
            <a:r>
              <a:rPr lang="tr-TR" baseline="0" dirty="0" smtClean="0"/>
              <a:t> </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31</a:t>
            </a:fld>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Along</a:t>
            </a:r>
            <a:r>
              <a:rPr lang="tr-TR" dirty="0" smtClean="0"/>
              <a:t> </a:t>
            </a:r>
            <a:r>
              <a:rPr lang="tr-TR" dirty="0" err="1" smtClean="0"/>
              <a:t>past</a:t>
            </a:r>
            <a:r>
              <a:rPr lang="tr-TR" dirty="0" smtClean="0"/>
              <a:t> 15 </a:t>
            </a:r>
            <a:r>
              <a:rPr lang="tr-TR" dirty="0" err="1" smtClean="0"/>
              <a:t>yaers</a:t>
            </a:r>
            <a:r>
              <a:rPr lang="tr-TR" dirty="0" smtClean="0"/>
              <a:t>,  </a:t>
            </a:r>
            <a:r>
              <a:rPr lang="tr-TR" dirty="0" err="1" smtClean="0"/>
              <a:t>the</a:t>
            </a:r>
            <a:r>
              <a:rPr lang="tr-TR" dirty="0" smtClean="0"/>
              <a:t> </a:t>
            </a:r>
            <a:r>
              <a:rPr lang="tr-TR" dirty="0" err="1" smtClean="0"/>
              <a:t>number</a:t>
            </a:r>
            <a:r>
              <a:rPr lang="tr-TR" dirty="0" smtClean="0"/>
              <a:t> of UCB </a:t>
            </a:r>
            <a:r>
              <a:rPr lang="tr-TR" dirty="0" err="1" smtClean="0"/>
              <a:t>usage</a:t>
            </a:r>
            <a:r>
              <a:rPr lang="tr-TR" dirty="0" smtClean="0"/>
              <a:t> </a:t>
            </a:r>
            <a:r>
              <a:rPr lang="tr-TR" dirty="0" err="1" smtClean="0"/>
              <a:t>have</a:t>
            </a:r>
            <a:r>
              <a:rPr lang="tr-TR" dirty="0" smtClean="0"/>
              <a:t> </a:t>
            </a:r>
            <a:r>
              <a:rPr lang="tr-TR" dirty="0" err="1" smtClean="0"/>
              <a:t>been</a:t>
            </a:r>
            <a:r>
              <a:rPr lang="tr-TR" dirty="0" smtClean="0"/>
              <a:t>   </a:t>
            </a:r>
            <a:r>
              <a:rPr lang="tr-TR" dirty="0" err="1" smtClean="0"/>
              <a:t>increased</a:t>
            </a:r>
            <a:r>
              <a:rPr lang="tr-TR" baseline="0" dirty="0" smtClean="0"/>
              <a:t> </a:t>
            </a:r>
            <a:r>
              <a:rPr lang="tr-TR" baseline="0" dirty="0" err="1" smtClean="0"/>
              <a:t>yeaR</a:t>
            </a:r>
            <a:r>
              <a:rPr lang="tr-TR" baseline="0" dirty="0" smtClean="0"/>
              <a:t> BY YEAR</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32</a:t>
            </a:fld>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For</a:t>
            </a:r>
            <a:r>
              <a:rPr lang="tr-TR" dirty="0" smtClean="0"/>
              <a:t> </a:t>
            </a:r>
            <a:r>
              <a:rPr lang="tr-TR" dirty="0" err="1" smtClean="0"/>
              <a:t>adult</a:t>
            </a:r>
            <a:r>
              <a:rPr lang="tr-TR" baseline="0" dirty="0" smtClean="0"/>
              <a:t> </a:t>
            </a:r>
            <a:r>
              <a:rPr lang="tr-TR" baseline="0" dirty="0" err="1" smtClean="0"/>
              <a:t>patients</a:t>
            </a:r>
            <a:r>
              <a:rPr lang="tr-TR" baseline="0" dirty="0" smtClean="0"/>
              <a:t>, </a:t>
            </a:r>
            <a:r>
              <a:rPr lang="tr-TR" baseline="0" dirty="0" err="1" smtClean="0"/>
              <a:t>we</a:t>
            </a:r>
            <a:r>
              <a:rPr lang="tr-TR" baseline="0" dirty="0" smtClean="0"/>
              <a:t> </a:t>
            </a:r>
            <a:r>
              <a:rPr lang="tr-TR" baseline="0" dirty="0" err="1" smtClean="0"/>
              <a:t>are</a:t>
            </a:r>
            <a:r>
              <a:rPr lang="tr-TR" baseline="0" dirty="0" smtClean="0"/>
              <a:t> </a:t>
            </a:r>
            <a:r>
              <a:rPr lang="tr-TR" baseline="0" dirty="0" err="1" smtClean="0"/>
              <a:t>seeing</a:t>
            </a:r>
            <a:r>
              <a:rPr lang="tr-TR" baseline="0" dirty="0" smtClean="0"/>
              <a:t>  </a:t>
            </a:r>
            <a:r>
              <a:rPr lang="tr-TR" baseline="0" dirty="0" err="1" smtClean="0"/>
              <a:t>that</a:t>
            </a:r>
            <a:r>
              <a:rPr lang="tr-TR" baseline="0" dirty="0" smtClean="0"/>
              <a:t> an </a:t>
            </a:r>
            <a:r>
              <a:rPr lang="tr-TR" baseline="0" dirty="0" err="1" smtClean="0"/>
              <a:t>sharp</a:t>
            </a:r>
            <a:r>
              <a:rPr lang="tr-TR" baseline="0" dirty="0" smtClean="0"/>
              <a:t>  </a:t>
            </a:r>
            <a:r>
              <a:rPr lang="tr-TR" baseline="0" dirty="0" err="1" smtClean="0"/>
              <a:t>increase</a:t>
            </a:r>
            <a:r>
              <a:rPr lang="tr-TR" baseline="0" dirty="0" smtClean="0"/>
              <a:t> in </a:t>
            </a:r>
            <a:r>
              <a:rPr lang="tr-TR" baseline="0" dirty="0" err="1" smtClean="0"/>
              <a:t>usage</a:t>
            </a:r>
            <a:r>
              <a:rPr lang="tr-TR" baseline="0" dirty="0" smtClean="0"/>
              <a:t> of BM as a </a:t>
            </a:r>
            <a:r>
              <a:rPr lang="tr-TR" baseline="0" dirty="0" err="1" smtClean="0"/>
              <a:t>stem</a:t>
            </a:r>
            <a:r>
              <a:rPr lang="tr-TR" baseline="0" dirty="0" smtClean="0"/>
              <a:t> </a:t>
            </a:r>
            <a:r>
              <a:rPr lang="tr-TR" baseline="0" dirty="0" err="1" smtClean="0"/>
              <a:t>cell</a:t>
            </a:r>
            <a:r>
              <a:rPr lang="tr-TR" baseline="0" dirty="0" smtClean="0"/>
              <a:t> </a:t>
            </a:r>
            <a:r>
              <a:rPr lang="tr-TR" baseline="0" dirty="0" err="1" smtClean="0"/>
              <a:t>source</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33</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2490198" y="686233"/>
            <a:ext cx="7209119" cy="2350943"/>
          </a:xfrm>
          <a:prstGeom prst="rect">
            <a:avLst/>
          </a:prstGeom>
          <a:solidFill>
            <a:srgbClr val="FFFFFF"/>
          </a:solidFill>
          <a:ln w="9525">
            <a:solidFill>
              <a:srgbClr val="000000"/>
            </a:solidFill>
            <a:miter lim="800000"/>
            <a:headEnd/>
            <a:tailEnd/>
          </a:ln>
          <a:effectLst/>
        </p:spPr>
        <p:txBody>
          <a:bodyPr wrap="none" anchor="ctr"/>
          <a:lstStyle/>
          <a:p>
            <a:endParaRPr lang="tr-TR"/>
          </a:p>
        </p:txBody>
      </p:sp>
      <p:sp>
        <p:nvSpPr>
          <p:cNvPr id="4098" name="Text Box 2"/>
          <p:cNvSpPr txBox="1">
            <a:spLocks noGrp="1" noChangeArrowheads="1"/>
          </p:cNvSpPr>
          <p:nvPr>
            <p:ph type="body"/>
          </p:nvPr>
        </p:nvSpPr>
        <p:spPr bwMode="auto">
          <a:xfrm>
            <a:off x="1860177" y="3264479"/>
            <a:ext cx="8481608" cy="2608551"/>
          </a:xfrm>
          <a:prstGeom prst="rect">
            <a:avLst/>
          </a:prstGeom>
          <a:noFill/>
          <a:ln>
            <a:round/>
            <a:headEnd/>
            <a:tailEnd/>
          </a:ln>
        </p:spPr>
        <p:txBody>
          <a:bodyPr lIns="0" tIns="0" rIns="0" bIns="0"/>
          <a:lstStyle/>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tr-TR" sz="800" dirty="0" smtClean="0">
                <a:latin typeface="Arial" charset="0"/>
                <a:ea typeface="msgothic" charset="0"/>
                <a:cs typeface="msgothic" charset="0"/>
              </a:rPr>
              <a:t>IF </a:t>
            </a:r>
            <a:r>
              <a:rPr lang="tr-TR" sz="800" baseline="0" dirty="0" smtClean="0">
                <a:latin typeface="Arial" charset="0"/>
                <a:ea typeface="msgothic" charset="0"/>
                <a:cs typeface="msgothic" charset="0"/>
              </a:rPr>
              <a:t> YOU SELECT PBSC AS  A SOURCE  OF STEM CELL, YOU HAVE TO MOBLİZE STEM CELL  AND USE MOBISILISINDG D RUGS</a:t>
            </a:r>
            <a:endParaRPr lang="tr-TR" sz="800" dirty="0" smtClean="0">
              <a:latin typeface="Arial" charset="0"/>
              <a:ea typeface="msgothic" charset="0"/>
              <a:cs typeface="msgothic" charset="0"/>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en-GB" sz="800" dirty="0" smtClean="0">
                <a:latin typeface="Arial" charset="0"/>
                <a:ea typeface="msgothic" charset="0"/>
                <a:cs typeface="msgothic" charset="0"/>
              </a:rPr>
              <a:t>Mechanism </a:t>
            </a:r>
            <a:r>
              <a:rPr lang="en-GB" sz="800" dirty="0">
                <a:latin typeface="Arial" charset="0"/>
                <a:ea typeface="msgothic" charset="0"/>
                <a:cs typeface="msgothic" charset="0"/>
              </a:rPr>
              <a:t>of release of HSCs from the bone marrow microenvironment using G-CSF, </a:t>
            </a:r>
            <a:r>
              <a:rPr lang="en-GB" sz="800" dirty="0" err="1">
                <a:latin typeface="Arial" charset="0"/>
                <a:ea typeface="msgothic" charset="0"/>
                <a:cs typeface="msgothic" charset="0"/>
              </a:rPr>
              <a:t>plerixafor</a:t>
            </a:r>
            <a:r>
              <a:rPr lang="en-GB" sz="800" dirty="0">
                <a:latin typeface="Arial" charset="0"/>
                <a:ea typeface="msgothic" charset="0"/>
                <a:cs typeface="msgothic" charset="0"/>
              </a:rPr>
              <a:t>, or Me6TREN as mobilization agents. G-CSF induces synthesis of proteases </a:t>
            </a:r>
            <a:r>
              <a:rPr lang="en-GB" sz="800" dirty="0" err="1">
                <a:latin typeface="Arial" charset="0"/>
                <a:ea typeface="msgothic" charset="0"/>
                <a:cs typeface="msgothic" charset="0"/>
              </a:rPr>
              <a:t>elastase</a:t>
            </a:r>
            <a:r>
              <a:rPr lang="en-GB" sz="800" dirty="0">
                <a:latin typeface="Arial" charset="0"/>
                <a:ea typeface="msgothic" charset="0"/>
                <a:cs typeface="msgothic" charset="0"/>
              </a:rPr>
              <a:t>, </a:t>
            </a:r>
            <a:r>
              <a:rPr lang="en-GB" sz="800" dirty="0" err="1">
                <a:latin typeface="Arial" charset="0"/>
                <a:ea typeface="msgothic" charset="0"/>
                <a:cs typeface="msgothic" charset="0"/>
              </a:rPr>
              <a:t>cathepsin</a:t>
            </a:r>
            <a:r>
              <a:rPr lang="en-GB" sz="800" dirty="0">
                <a:latin typeface="Arial" charset="0"/>
                <a:ea typeface="msgothic" charset="0"/>
                <a:cs typeface="msgothic" charset="0"/>
              </a:rPr>
              <a:t>, and MMP9 by </a:t>
            </a:r>
            <a:r>
              <a:rPr lang="en-GB" sz="800" dirty="0" err="1">
                <a:latin typeface="Arial" charset="0"/>
                <a:ea typeface="msgothic" charset="0"/>
                <a:cs typeface="msgothic" charset="0"/>
              </a:rPr>
              <a:t>neutrophils</a:t>
            </a:r>
            <a:r>
              <a:rPr lang="en-GB" sz="800" dirty="0">
                <a:latin typeface="Arial" charset="0"/>
                <a:ea typeface="msgothic" charset="0"/>
                <a:cs typeface="msgothic" charset="0"/>
              </a:rPr>
              <a:t> and </a:t>
            </a:r>
            <a:r>
              <a:rPr lang="en-GB" sz="800" dirty="0" err="1">
                <a:latin typeface="Arial" charset="0"/>
                <a:ea typeface="msgothic" charset="0"/>
                <a:cs typeface="msgothic" charset="0"/>
              </a:rPr>
              <a:t>osteoclasts</a:t>
            </a:r>
            <a:r>
              <a:rPr lang="en-GB" sz="800" dirty="0">
                <a:latin typeface="Arial" charset="0"/>
                <a:ea typeface="msgothic" charset="0"/>
                <a:cs typeface="msgothic" charset="0"/>
              </a:rPr>
              <a:t> after binding to G-CSF receptors (G-CSFR). Proteases degrade adhesion molecules that tether HSCs to </a:t>
            </a:r>
            <a:r>
              <a:rPr lang="en-GB" sz="800" dirty="0" err="1">
                <a:latin typeface="Arial" charset="0"/>
                <a:ea typeface="msgothic" charset="0"/>
                <a:cs typeface="msgothic" charset="0"/>
              </a:rPr>
              <a:t>stromal</a:t>
            </a:r>
            <a:r>
              <a:rPr lang="en-GB" sz="800" dirty="0">
                <a:latin typeface="Arial" charset="0"/>
                <a:ea typeface="msgothic" charset="0"/>
                <a:cs typeface="msgothic" charset="0"/>
              </a:rPr>
              <a:t> cells in the bone-marrow microenvironment. As a secondary effect mediated through </a:t>
            </a:r>
            <a:r>
              <a:rPr lang="en-GB" sz="800" dirty="0" err="1">
                <a:latin typeface="Arial" charset="0"/>
                <a:ea typeface="msgothic" charset="0"/>
                <a:cs typeface="msgothic" charset="0"/>
              </a:rPr>
              <a:t>osteoclasts</a:t>
            </a:r>
            <a:r>
              <a:rPr lang="en-GB" sz="800" dirty="0">
                <a:latin typeface="Arial" charset="0"/>
                <a:ea typeface="msgothic" charset="0"/>
                <a:cs typeface="msgothic" charset="0"/>
              </a:rPr>
              <a:t>, G-CSF binding leads to </a:t>
            </a:r>
            <a:r>
              <a:rPr lang="en-GB" sz="800" dirty="0" err="1">
                <a:latin typeface="Arial" charset="0"/>
                <a:ea typeface="msgothic" charset="0"/>
                <a:cs typeface="msgothic" charset="0"/>
              </a:rPr>
              <a:t>downregulation</a:t>
            </a:r>
            <a:r>
              <a:rPr lang="en-GB" sz="800" dirty="0">
                <a:latin typeface="Arial" charset="0"/>
                <a:ea typeface="msgothic" charset="0"/>
                <a:cs typeface="msgothic" charset="0"/>
              </a:rPr>
              <a:t> of CXCL12 on bone-marrow </a:t>
            </a:r>
            <a:r>
              <a:rPr lang="en-GB" sz="800" dirty="0" err="1">
                <a:latin typeface="Arial" charset="0"/>
                <a:ea typeface="msgothic" charset="0"/>
                <a:cs typeface="msgothic" charset="0"/>
              </a:rPr>
              <a:t>stromal</a:t>
            </a:r>
            <a:r>
              <a:rPr lang="en-GB" sz="800" dirty="0">
                <a:latin typeface="Arial" charset="0"/>
                <a:ea typeface="msgothic" charset="0"/>
                <a:cs typeface="msgothic" charset="0"/>
              </a:rPr>
              <a:t> cells. Plerixafor antagonizes binding of CXCR4 to CXCL12, whereas Me6TREN has reported activity in antagonizing CXCR4/CXCL12 binding as well as inducing synthesis of MMP9</a:t>
            </a:r>
            <a:r>
              <a:rPr lang="en-GB" sz="800" dirty="0" smtClean="0">
                <a:latin typeface="Arial" charset="0"/>
                <a:ea typeface="msgothic" charset="0"/>
                <a:cs typeface="msgothic" charset="0"/>
              </a:rPr>
              <a:t>.</a:t>
            </a:r>
            <a:endParaRPr lang="tr-TR" sz="800" dirty="0" smtClean="0">
              <a:latin typeface="Arial" charset="0"/>
              <a:ea typeface="msgothic" charset="0"/>
              <a:cs typeface="msgothic" charset="0"/>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en-US" sz="1200" b="0" i="0" kern="1200" dirty="0" err="1" smtClean="0">
                <a:solidFill>
                  <a:schemeClr val="tx1"/>
                </a:solidFill>
                <a:latin typeface="+mn-lt"/>
                <a:ea typeface="+mn-ea"/>
                <a:cs typeface="+mn-cs"/>
              </a:rPr>
              <a:t>ew</a:t>
            </a:r>
            <a:r>
              <a:rPr lang="en-US" sz="1200" b="0" i="0" kern="1200" dirty="0" smtClean="0">
                <a:solidFill>
                  <a:schemeClr val="tx1"/>
                </a:solidFill>
                <a:latin typeface="+mn-lt"/>
                <a:ea typeface="+mn-ea"/>
                <a:cs typeface="+mn-cs"/>
              </a:rPr>
              <a:t> mobilizing agents are needed to increase the number of stem cells in peripheral blood for effective reconstitution of hematopoiesis. Here, we report that the molecule Me6TREN (Me6) can induce rapid mobilization of hematopoietic progenitor cells and that Me6 exhibits more significant effects than granulocyte colony-stimulating factor (G-CSF) or AMD3100. Me6 also mobilizes long-term repopulating cells, which successfully engraft and expand in a multilineage fashion in primary and secondary transplant recipients. Mechanistically, Me6 inhibits both the SDF-1α–induced migration and VLA-4–mediated adhesion of mouse and human hematopoietic cells. Me6 appears to mobilize HSPCs by activating MMP-9 expression and disrupting the SDF-1α/CXCR4 axis. Therefore, Me6 may become a new potent and efficacious mobilizing agent of HSPCs.</a:t>
            </a:r>
            <a:endParaRPr lang="en-GB" sz="800" dirty="0">
              <a:latin typeface="Arial" charset="0"/>
              <a:ea typeface="msgothic" charset="0"/>
              <a:cs typeface="msgothic"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pPr>
              <a:spcBef>
                <a:spcPct val="0"/>
              </a:spcBef>
            </a:pPr>
            <a:endParaRPr lang="tr-TR" smtClean="0"/>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35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3" name="Notes Placeholder 2"/>
          <p:cNvSpPr>
            <a:spLocks noGrp="1"/>
          </p:cNvSpPr>
          <p:nvPr>
            <p:ph type="body" idx="1"/>
            <p:custDataLst>
              <p:tags r:id="rId1"/>
            </p:custDataLst>
          </p:nvPr>
        </p:nvSpPr>
        <p:spPr/>
        <p:txBody>
          <a:bodyPr>
            <a:normAutofit lnSpcReduction="10000"/>
          </a:bodyPr>
          <a:lstStyle/>
          <a:p>
            <a:pPr>
              <a:lnSpc>
                <a:spcPct val="90000"/>
              </a:lnSpc>
              <a:spcBef>
                <a:spcPct val="0"/>
              </a:spcBef>
            </a:pPr>
            <a:r>
              <a:rPr lang="en-US" sz="1200" dirty="0" smtClean="0"/>
              <a:t>Models of HSPC mobilization by G-CSF and inhibitors of CXCR4 and VLA-4. (a) Bone marrow environment at baseline. HSPCs in the</a:t>
            </a:r>
            <a:r>
              <a:rPr lang="tr-TR" sz="1200" baseline="0" dirty="0" smtClean="0"/>
              <a:t> </a:t>
            </a:r>
            <a:r>
              <a:rPr lang="en-US" sz="1200" dirty="0" err="1" smtClean="0"/>
              <a:t>endosteal</a:t>
            </a:r>
            <a:r>
              <a:rPr lang="en-US" sz="1200" dirty="0" smtClean="0"/>
              <a:t> niche are likely in close contact with osteoblasts and </a:t>
            </a:r>
            <a:r>
              <a:rPr lang="en-US" sz="1200" dirty="0" err="1" smtClean="0"/>
              <a:t>nestin</a:t>
            </a:r>
            <a:r>
              <a:rPr lang="en-US" sz="1200" dirty="0" smtClean="0"/>
              <a:t>? MSCs, both of which express numerous HSPC retention factors, including</a:t>
            </a:r>
            <a:r>
              <a:rPr lang="tr-TR" sz="1200" baseline="0" dirty="0" smtClean="0"/>
              <a:t> </a:t>
            </a:r>
            <a:r>
              <a:rPr lang="en-US" sz="1200" dirty="0" smtClean="0"/>
              <a:t>CXCL12, VCAM-1 and SCF. The </a:t>
            </a:r>
            <a:r>
              <a:rPr lang="en-US" sz="1200" dirty="0" err="1" smtClean="0"/>
              <a:t>perivascular</a:t>
            </a:r>
            <a:r>
              <a:rPr lang="en-US" sz="1200" dirty="0" smtClean="0"/>
              <a:t> niche is more distant from the </a:t>
            </a:r>
            <a:r>
              <a:rPr lang="en-US" sz="1200" dirty="0" err="1" smtClean="0"/>
              <a:t>endosteum</a:t>
            </a:r>
            <a:r>
              <a:rPr lang="en-US" sz="1200" dirty="0" smtClean="0"/>
              <a:t> and includes both </a:t>
            </a:r>
            <a:r>
              <a:rPr lang="en-US" sz="1200" dirty="0" err="1" smtClean="0"/>
              <a:t>nestin</a:t>
            </a:r>
            <a:r>
              <a:rPr lang="en-US" sz="1200" dirty="0" smtClean="0"/>
              <a:t>? MSCs and CXCL12 abundant</a:t>
            </a:r>
          </a:p>
          <a:p>
            <a:pPr>
              <a:lnSpc>
                <a:spcPct val="90000"/>
              </a:lnSpc>
              <a:spcBef>
                <a:spcPct val="0"/>
              </a:spcBef>
            </a:pPr>
            <a:r>
              <a:rPr lang="en-US" sz="1200" dirty="0" smtClean="0"/>
              <a:t>reticular cells. Cells of the </a:t>
            </a:r>
            <a:r>
              <a:rPr lang="en-US" sz="1200" dirty="0" err="1" smtClean="0"/>
              <a:t>monocytic</a:t>
            </a:r>
            <a:r>
              <a:rPr lang="en-US" sz="1200" dirty="0" smtClean="0"/>
              <a:t> lineage support the maintenance of osteoblasts and MSCs. b-Adrenergic nerve cells of the sympathetic</a:t>
            </a:r>
          </a:p>
          <a:p>
            <a:pPr>
              <a:lnSpc>
                <a:spcPct val="90000"/>
              </a:lnSpc>
              <a:spcBef>
                <a:spcPct val="0"/>
              </a:spcBef>
            </a:pPr>
            <a:r>
              <a:rPr lang="en-US" sz="1200" dirty="0" smtClean="0"/>
              <a:t>nervous system regulate MSC proliferation and induce circadian oscillations of CXCL12 expression. (b) Model of G-CSF-induced HSPC</a:t>
            </a:r>
          </a:p>
          <a:p>
            <a:pPr>
              <a:lnSpc>
                <a:spcPct val="90000"/>
              </a:lnSpc>
              <a:spcBef>
                <a:spcPct val="0"/>
              </a:spcBef>
            </a:pPr>
            <a:r>
              <a:rPr lang="en-US" sz="1200" dirty="0" smtClean="0"/>
              <a:t>mobilization. Cells of the </a:t>
            </a:r>
            <a:r>
              <a:rPr lang="en-US" sz="1200" dirty="0" err="1" smtClean="0"/>
              <a:t>monocytic</a:t>
            </a:r>
            <a:r>
              <a:rPr lang="en-US" sz="1200" dirty="0" smtClean="0"/>
              <a:t> lineage express the receptor for G-CSF and provide factors that support the survival of MSCs and osteoblasts.</a:t>
            </a:r>
          </a:p>
          <a:p>
            <a:pPr>
              <a:lnSpc>
                <a:spcPct val="90000"/>
              </a:lnSpc>
              <a:spcBef>
                <a:spcPct val="0"/>
              </a:spcBef>
            </a:pPr>
            <a:r>
              <a:rPr lang="en-US" sz="1200" dirty="0" smtClean="0"/>
              <a:t>Upon 4–5 days of stimulation with G-CSF, the </a:t>
            </a:r>
            <a:r>
              <a:rPr lang="en-US" sz="1200" dirty="0" err="1" smtClean="0"/>
              <a:t>monocytes</a:t>
            </a:r>
            <a:r>
              <a:rPr lang="en-US" sz="1200" dirty="0" smtClean="0"/>
              <a:t>/macrophages disappear, leading to the loss of </a:t>
            </a:r>
            <a:r>
              <a:rPr lang="en-US" sz="1200" dirty="0" err="1" smtClean="0"/>
              <a:t>osteoblast</a:t>
            </a:r>
            <a:r>
              <a:rPr lang="en-US" sz="1200" dirty="0" smtClean="0"/>
              <a:t> lineage cells and reduced</a:t>
            </a:r>
          </a:p>
          <a:p>
            <a:pPr>
              <a:lnSpc>
                <a:spcPct val="90000"/>
              </a:lnSpc>
              <a:spcBef>
                <a:spcPct val="0"/>
              </a:spcBef>
            </a:pPr>
            <a:r>
              <a:rPr lang="en-US" sz="1200" dirty="0" smtClean="0"/>
              <a:t>expression of CXCL12, VCAM-1 and SCF on MSCs. Reduced expression of these important HSPC retention factors is also observed following</a:t>
            </a:r>
            <a:r>
              <a:rPr lang="tr-TR" sz="1200" baseline="0" dirty="0" smtClean="0"/>
              <a:t> </a:t>
            </a:r>
            <a:r>
              <a:rPr lang="en-US" sz="1200" dirty="0" smtClean="0"/>
              <a:t>G-CSF signaling through b-adrenergic nerve cells. The net effect of these signaling cascades is the disruption of HSPC retention interactions and</a:t>
            </a:r>
            <a:r>
              <a:rPr lang="tr-TR" sz="1200" baseline="0" dirty="0" smtClean="0"/>
              <a:t> </a:t>
            </a:r>
            <a:r>
              <a:rPr lang="en-US" sz="1200" dirty="0" smtClean="0"/>
              <a:t>mobilization of HSPCs into the peripheral blood. (c, d) Model of HSPC mobilization by inhibitors of CXCR4 or VLA-4. Targeted disruption of the</a:t>
            </a:r>
            <a:r>
              <a:rPr lang="tr-TR" sz="1200" baseline="0" dirty="0" smtClean="0"/>
              <a:t> </a:t>
            </a:r>
            <a:r>
              <a:rPr lang="en-US" sz="1200" dirty="0" smtClean="0"/>
              <a:t>interaction of CXCR4 or VLA-4 with their </a:t>
            </a:r>
            <a:r>
              <a:rPr lang="en-US" sz="1200" dirty="0" err="1" smtClean="0"/>
              <a:t>ligands</a:t>
            </a:r>
            <a:r>
              <a:rPr lang="en-US" sz="1200" dirty="0" smtClean="0"/>
              <a:t> results in the rapid (within hours) and reversible mobilization of HSPCs into the peripheral</a:t>
            </a:r>
          </a:p>
          <a:p>
            <a:pPr>
              <a:lnSpc>
                <a:spcPct val="90000"/>
              </a:lnSpc>
              <a:spcBef>
                <a:spcPct val="0"/>
              </a:spcBef>
            </a:pPr>
            <a:r>
              <a:rPr lang="en-US" sz="1200" dirty="0" smtClean="0"/>
              <a:t>circulation. An additive or synergistic affect on HSPC mobilization is observed when a CXCR4 inhibitor is combined with a VLA-4 antagonist,</a:t>
            </a:r>
            <a:r>
              <a:rPr lang="tr-TR" sz="1200" baseline="0" dirty="0" smtClean="0"/>
              <a:t> </a:t>
            </a:r>
            <a:r>
              <a:rPr lang="en-US" sz="1200" dirty="0" smtClean="0"/>
              <a:t>G-CSF or their combination. When used alone, inhibitors of CXCR4 and VLA-4 mobilize fewer HSPCs than G-CSF.</a:t>
            </a:r>
          </a:p>
          <a:p>
            <a:pPr>
              <a:lnSpc>
                <a:spcPct val="90000"/>
              </a:lnSpc>
              <a:spcBef>
                <a:spcPct val="0"/>
              </a:spcBef>
            </a:pPr>
            <a:r>
              <a:rPr lang="en-US" sz="1200" dirty="0" smtClean="0"/>
              <a:t>-- </a:t>
            </a:r>
            <a:r>
              <a:rPr lang="en-US" dirty="0" smtClean="0"/>
              <a:t>Stem </a:t>
            </a:r>
            <a:r>
              <a:rPr lang="en-US" dirty="0"/>
              <a:t>cells may be induced to leave the bone marrow by administration of medications that are termed </a:t>
            </a:r>
            <a:r>
              <a:rPr lang="en-US" dirty="0" err="1"/>
              <a:t>mobilizaiton</a:t>
            </a:r>
            <a:r>
              <a:rPr lang="en-US" dirty="0"/>
              <a:t> agents. The most commonly used agent is </a:t>
            </a:r>
            <a:r>
              <a:rPr lang="en-US" dirty="0" err="1"/>
              <a:t>filgrastim</a:t>
            </a:r>
            <a:r>
              <a:rPr lang="en-US" dirty="0"/>
              <a:t>, also known as granulocyte colony stimulating factor. </a:t>
            </a:r>
            <a:r>
              <a:rPr lang="en-US" dirty="0" err="1"/>
              <a:t>Filgrastim</a:t>
            </a:r>
            <a:r>
              <a:rPr lang="en-US" dirty="0"/>
              <a:t> has a number of effects on the marrow environment including disruption of the CXCL4/CXCL12 axis, proliferation of HSC, and alterations in the adhesion factors VLA-4 and </a:t>
            </a:r>
            <a:r>
              <a:rPr lang="en-US" dirty="0" err="1"/>
              <a:t>selectins</a:t>
            </a:r>
            <a:r>
              <a:rPr lang="en-US" dirty="0"/>
              <a:t> as well as other effects. In total, its protean effects on the marrow microenvironment lead to stem cell mobilization after approximately 5 days of administration. The side effects are well known and include bone pain in approximately 100% of donors. Most donors experience flu-like symptoms most likely due to cytokine release. </a:t>
            </a:r>
            <a:r>
              <a:rPr lang="en-US" dirty="0" err="1"/>
              <a:t>Filgrastim</a:t>
            </a:r>
            <a:r>
              <a:rPr lang="en-US" dirty="0"/>
              <a:t> administration may be associated with significant leukocytosis which under the </a:t>
            </a:r>
            <a:r>
              <a:rPr lang="en-US" dirty="0" err="1"/>
              <a:t>righ</a:t>
            </a:r>
            <a:r>
              <a:rPr lang="en-US" dirty="0"/>
              <a:t> conditions can increase the risk of splenic rupture. This leukocytosis may also lead to a pro-thrombotic state where donors with underlying cardiac or cerebrovascular disease are more likely to experience thrombosis. Finally, there have been some reports of increased risk of development of acute myeloid leukemia in related donors who received </a:t>
            </a:r>
            <a:r>
              <a:rPr lang="en-US" dirty="0" err="1"/>
              <a:t>filgrastim</a:t>
            </a:r>
            <a:r>
              <a:rPr lang="en-US" dirty="0"/>
              <a:t>, however this risk may be explained by environmental or genetic </a:t>
            </a:r>
            <a:r>
              <a:rPr lang="en-US" dirty="0" err="1"/>
              <a:t>susceiptibilities</a:t>
            </a:r>
            <a:r>
              <a:rPr lang="en-US" dirty="0"/>
              <a:t> as well. </a:t>
            </a:r>
          </a:p>
          <a:p>
            <a:pPr fontAlgn="auto">
              <a:spcBef>
                <a:spcPts val="0"/>
              </a:spcBef>
              <a:spcAft>
                <a:spcPts val="0"/>
              </a:spcAft>
              <a:defRPr/>
            </a:pPr>
            <a:endParaRPr lang="en-US" dirty="0"/>
          </a:p>
          <a:p>
            <a:pPr fontAlgn="auto">
              <a:spcBef>
                <a:spcPts val="0"/>
              </a:spcBef>
              <a:spcAft>
                <a:spcPts val="0"/>
              </a:spcAft>
              <a:defRPr/>
            </a:pPr>
            <a:r>
              <a:rPr lang="en-US" dirty="0"/>
              <a:t>More recently, </a:t>
            </a:r>
            <a:r>
              <a:rPr lang="en-US" dirty="0" err="1"/>
              <a:t>Plerixafor</a:t>
            </a:r>
            <a:r>
              <a:rPr lang="en-US" dirty="0"/>
              <a:t> has been introduced for </a:t>
            </a:r>
            <a:r>
              <a:rPr lang="en-US" dirty="0" err="1"/>
              <a:t>mobilizaiton</a:t>
            </a:r>
            <a:r>
              <a:rPr lang="en-US" dirty="0"/>
              <a:t> of stem cells. </a:t>
            </a:r>
            <a:r>
              <a:rPr lang="en-US" dirty="0" err="1"/>
              <a:t>Plerixafor</a:t>
            </a:r>
            <a:r>
              <a:rPr lang="en-US" dirty="0"/>
              <a:t> is a reversible inhibitor of the CXCR4/CXCL12 axis that is usually administered in conjunction with </a:t>
            </a:r>
            <a:r>
              <a:rPr lang="en-US" dirty="0" err="1"/>
              <a:t>filgrastim</a:t>
            </a:r>
            <a:r>
              <a:rPr lang="en-US" dirty="0"/>
              <a:t>. This agent does not cause bone pain but is associated with abdominal discomfort in some patients as well as leukocytosis and potential for splenic rupture. The introduction of </a:t>
            </a:r>
            <a:r>
              <a:rPr lang="en-US" dirty="0" err="1"/>
              <a:t>Plerixafor</a:t>
            </a:r>
            <a:r>
              <a:rPr lang="en-US" dirty="0"/>
              <a:t> has decreased the number of patients who experience mobilization failure.</a:t>
            </a:r>
          </a:p>
          <a:p>
            <a:pPr fontAlgn="auto">
              <a:spcBef>
                <a:spcPts val="0"/>
              </a:spcBef>
              <a:spcAft>
                <a:spcPts val="0"/>
              </a:spcAft>
              <a:defRPr/>
            </a:pPr>
            <a:endParaRPr lang="en-US" dirty="0"/>
          </a:p>
          <a:p>
            <a:pPr fontAlgn="auto">
              <a:spcBef>
                <a:spcPts val="0"/>
              </a:spcBef>
              <a:spcAft>
                <a:spcPts val="0"/>
              </a:spcAft>
              <a:defRPr/>
            </a:pPr>
            <a:r>
              <a:rPr lang="en-US" dirty="0"/>
              <a:t>There are other agents in development for stem cell mobilization but are not currently FDA approved for this indication.</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317D42-4FB2-4C92-925A-AB5BA34C7BE2}" type="slidenum">
              <a:rPr lang="en-US"/>
              <a:pPr fontAlgn="base">
                <a:spcBef>
                  <a:spcPct val="0"/>
                </a:spcBef>
                <a:spcAft>
                  <a:spcPct val="0"/>
                </a:spcAft>
              </a:pPr>
              <a:t>36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r>
              <a:rPr lang="en-US" sz="1200" b="0" i="0" kern="1200" dirty="0" err="1" smtClean="0">
                <a:solidFill>
                  <a:schemeClr val="tx1"/>
                </a:solidFill>
                <a:latin typeface="+mn-lt"/>
                <a:ea typeface="+mn-ea"/>
                <a:cs typeface="+mn-cs"/>
              </a:rPr>
              <a:t>Mozobil</a:t>
            </a:r>
            <a:r>
              <a:rPr lang="en-US" sz="1200" b="0" i="0" kern="1200" dirty="0" smtClean="0">
                <a:solidFill>
                  <a:schemeClr val="tx1"/>
                </a:solidFill>
                <a:latin typeface="+mn-lt"/>
                <a:ea typeface="+mn-ea"/>
                <a:cs typeface="+mn-cs"/>
              </a:rPr>
              <a:t> is an inhibitor of the CXCR4 </a:t>
            </a:r>
            <a:r>
              <a:rPr lang="en-US" sz="1200" b="0" i="0" kern="1200" dirty="0" err="1" smtClean="0">
                <a:solidFill>
                  <a:schemeClr val="tx1"/>
                </a:solidFill>
                <a:latin typeface="+mn-lt"/>
                <a:ea typeface="+mn-ea"/>
                <a:cs typeface="+mn-cs"/>
              </a:rPr>
              <a:t>chemokine</a:t>
            </a:r>
            <a:r>
              <a:rPr lang="en-US" sz="1200" b="0" i="0" kern="1200" dirty="0" smtClean="0">
                <a:solidFill>
                  <a:schemeClr val="tx1"/>
                </a:solidFill>
                <a:latin typeface="+mn-lt"/>
                <a:ea typeface="+mn-ea"/>
                <a:cs typeface="+mn-cs"/>
              </a:rPr>
              <a:t> receptor and blocks binding of its cognate </a:t>
            </a:r>
            <a:r>
              <a:rPr lang="en-US" sz="1200" b="0" i="0" kern="1200" dirty="0" err="1" smtClean="0">
                <a:solidFill>
                  <a:schemeClr val="tx1"/>
                </a:solidFill>
                <a:latin typeface="+mn-lt"/>
                <a:ea typeface="+mn-ea"/>
                <a:cs typeface="+mn-cs"/>
              </a:rPr>
              <a:t>ligand</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stromal</a:t>
            </a:r>
            <a:r>
              <a:rPr lang="en-US" sz="1200" b="0" i="0" kern="1200" dirty="0" smtClean="0">
                <a:solidFill>
                  <a:schemeClr val="tx1"/>
                </a:solidFill>
                <a:latin typeface="+mn-lt"/>
                <a:ea typeface="+mn-ea"/>
                <a:cs typeface="+mn-cs"/>
              </a:rPr>
              <a:t> cell derived factor-1 (SDF-1α). SDF-1α and CXCR4 are recognized to play a role in the trafficking and homing of hematopoietic stem cells (HSC) to the marrow compartment.</a:t>
            </a:r>
            <a:endParaRPr lang="tr-TR" sz="1200" dirty="0" smtClean="0">
              <a:ea typeface="ＭＳ Ｐゴシック" pitchFamily="34" charset="-128"/>
            </a:endParaRPr>
          </a:p>
          <a:p>
            <a:r>
              <a:rPr lang="en-US" sz="1200" dirty="0" smtClean="0">
                <a:ea typeface="ＭＳ Ｐゴシック" pitchFamily="34" charset="-128"/>
              </a:rPr>
              <a:t>Accidental finding: </a:t>
            </a:r>
            <a:r>
              <a:rPr lang="en-US" sz="1200" dirty="0" err="1" smtClean="0">
                <a:ea typeface="ＭＳ Ｐゴシック" pitchFamily="34" charset="-128"/>
              </a:rPr>
              <a:t>leukocytosis</a:t>
            </a:r>
            <a:r>
              <a:rPr lang="en-US" sz="1200" dirty="0" smtClean="0">
                <a:ea typeface="ＭＳ Ｐゴシック" pitchFamily="34" charset="-128"/>
              </a:rPr>
              <a:t> after a single intravenous dose of </a:t>
            </a:r>
            <a:r>
              <a:rPr lang="en-US" sz="1200" dirty="0" err="1" smtClean="0">
                <a:ea typeface="ＭＳ Ｐゴシック" pitchFamily="34" charset="-128"/>
              </a:rPr>
              <a:t>plerixafor</a:t>
            </a:r>
            <a:endParaRPr lang="en-US" sz="1200" dirty="0" smtClean="0">
              <a:ea typeface="ＭＳ Ｐゴシック" pitchFamily="34" charset="-128"/>
            </a:endParaRPr>
          </a:p>
          <a:p>
            <a:r>
              <a:rPr lang="en-US" sz="1200" dirty="0" smtClean="0">
                <a:ea typeface="ＭＳ Ｐゴシック" pitchFamily="34" charset="-128"/>
              </a:rPr>
              <a:t>Originally tested clinically as an agent for the treatment of HIV infection by blocking the HIV entry into CD4</a:t>
            </a:r>
            <a:r>
              <a:rPr lang="en-US" sz="1200" baseline="30000" dirty="0" smtClean="0">
                <a:ea typeface="ＭＳ Ｐゴシック" pitchFamily="34" charset="-128"/>
              </a:rPr>
              <a:t>+</a:t>
            </a:r>
            <a:r>
              <a:rPr lang="en-US" sz="1200" dirty="0" smtClean="0">
                <a:ea typeface="ＭＳ Ｐゴシック" pitchFamily="34" charset="-128"/>
              </a:rPr>
              <a:t> T cells</a:t>
            </a:r>
            <a:endParaRPr lang="tr-TR" sz="1200" dirty="0" smtClean="0">
              <a:ea typeface="ＭＳ Ｐゴシック" pitchFamily="34" charset="-128"/>
            </a:endParaRPr>
          </a:p>
          <a:p>
            <a:pPr marL="355600" indent="-342900">
              <a:lnSpc>
                <a:spcPct val="100000"/>
              </a:lnSpc>
              <a:buChar char="•"/>
              <a:tabLst>
                <a:tab pos="354965" algn="l"/>
                <a:tab pos="355600" algn="l"/>
              </a:tabLst>
            </a:pPr>
            <a:r>
              <a:rPr lang="en-US" sz="2500" spc="-5" dirty="0" smtClean="0">
                <a:solidFill>
                  <a:srgbClr val="252525"/>
                </a:solidFill>
                <a:latin typeface="Arial"/>
                <a:cs typeface="Arial"/>
              </a:rPr>
              <a:t>Only for autologous collection /</a:t>
            </a:r>
            <a:r>
              <a:rPr lang="en-US" sz="2500" spc="65" dirty="0" smtClean="0">
                <a:solidFill>
                  <a:srgbClr val="252525"/>
                </a:solidFill>
                <a:latin typeface="Arial"/>
                <a:cs typeface="Arial"/>
              </a:rPr>
              <a:t> </a:t>
            </a:r>
            <a:r>
              <a:rPr lang="en-US" sz="2500" spc="-5" dirty="0" smtClean="0">
                <a:solidFill>
                  <a:srgbClr val="252525"/>
                </a:solidFill>
                <a:latin typeface="Arial"/>
                <a:cs typeface="Arial"/>
              </a:rPr>
              <a:t>transplantation</a:t>
            </a:r>
            <a:endParaRPr lang="en-US" sz="25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not marketed for allogeneic </a:t>
            </a:r>
            <a:r>
              <a:rPr lang="en-US" sz="2200" dirty="0" smtClean="0">
                <a:solidFill>
                  <a:srgbClr val="252525"/>
                </a:solidFill>
                <a:latin typeface="Arial"/>
                <a:cs typeface="Arial"/>
              </a:rPr>
              <a:t>collection /</a:t>
            </a:r>
            <a:r>
              <a:rPr lang="en-US" sz="2200" spc="90" dirty="0" smtClean="0">
                <a:solidFill>
                  <a:srgbClr val="252525"/>
                </a:solidFill>
                <a:latin typeface="Arial"/>
                <a:cs typeface="Arial"/>
              </a:rPr>
              <a:t> </a:t>
            </a:r>
            <a:r>
              <a:rPr lang="en-US" sz="2200" spc="-5" dirty="0" smtClean="0">
                <a:solidFill>
                  <a:srgbClr val="252525"/>
                </a:solidFill>
                <a:latin typeface="Arial"/>
                <a:cs typeface="Arial"/>
              </a:rPr>
              <a:t>transplantation</a:t>
            </a:r>
            <a:endParaRPr lang="en-US" sz="2200" dirty="0" smtClean="0">
              <a:latin typeface="Arial"/>
              <a:cs typeface="Arial"/>
            </a:endParaRPr>
          </a:p>
          <a:p>
            <a:pPr lvl="1">
              <a:lnSpc>
                <a:spcPct val="100000"/>
              </a:lnSpc>
              <a:spcBef>
                <a:spcPts val="10"/>
              </a:spcBef>
              <a:buClr>
                <a:srgbClr val="252525"/>
              </a:buClr>
              <a:buFont typeface="Arial"/>
              <a:buChar char="–"/>
            </a:pPr>
            <a:endParaRPr lang="en-US" sz="2600" dirty="0" smtClean="0">
              <a:latin typeface="Times New Roman"/>
              <a:cs typeface="Times New Roman"/>
            </a:endParaRPr>
          </a:p>
          <a:p>
            <a:pPr marL="355600" indent="-342900">
              <a:lnSpc>
                <a:spcPct val="100000"/>
              </a:lnSpc>
              <a:buChar char="•"/>
              <a:tabLst>
                <a:tab pos="354965" algn="l"/>
                <a:tab pos="355600" algn="l"/>
              </a:tabLst>
            </a:pPr>
            <a:r>
              <a:rPr lang="en-US" sz="2500" spc="-5" dirty="0" smtClean="0">
                <a:solidFill>
                  <a:srgbClr val="252525"/>
                </a:solidFill>
                <a:latin typeface="Arial"/>
                <a:cs typeface="Arial"/>
              </a:rPr>
              <a:t>For adult patients</a:t>
            </a:r>
            <a:r>
              <a:rPr lang="en-US" sz="2500" spc="-25" dirty="0" smtClean="0">
                <a:solidFill>
                  <a:srgbClr val="252525"/>
                </a:solidFill>
                <a:latin typeface="Arial"/>
                <a:cs typeface="Arial"/>
              </a:rPr>
              <a:t> </a:t>
            </a:r>
            <a:r>
              <a:rPr lang="en-US" sz="2500" spc="-5" dirty="0" smtClean="0">
                <a:solidFill>
                  <a:srgbClr val="252525"/>
                </a:solidFill>
                <a:latin typeface="Arial"/>
                <a:cs typeface="Arial"/>
              </a:rPr>
              <a:t>:</a:t>
            </a:r>
            <a:endParaRPr lang="en-US" sz="25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with lymphoid</a:t>
            </a:r>
            <a:r>
              <a:rPr lang="en-US" sz="2200" spc="-10" dirty="0" smtClean="0">
                <a:solidFill>
                  <a:srgbClr val="252525"/>
                </a:solidFill>
                <a:latin typeface="Arial"/>
                <a:cs typeface="Arial"/>
              </a:rPr>
              <a:t> </a:t>
            </a:r>
            <a:r>
              <a:rPr lang="en-US" sz="2200" spc="-5" dirty="0" smtClean="0">
                <a:solidFill>
                  <a:srgbClr val="252525"/>
                </a:solidFill>
                <a:latin typeface="Arial"/>
                <a:cs typeface="Arial"/>
              </a:rPr>
              <a:t>malignancies</a:t>
            </a:r>
            <a:endParaRPr lang="en-US" sz="22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 … who mobilize poorly …</a:t>
            </a:r>
            <a:r>
              <a:rPr lang="en-US" sz="2200" spc="25" dirty="0" smtClean="0">
                <a:solidFill>
                  <a:srgbClr val="252525"/>
                </a:solidFill>
                <a:latin typeface="Arial"/>
                <a:cs typeface="Arial"/>
              </a:rPr>
              <a:t> </a:t>
            </a:r>
            <a:r>
              <a:rPr lang="en-US" sz="2200" spc="-5" dirty="0" smtClean="0">
                <a:solidFill>
                  <a:srgbClr val="252525"/>
                </a:solidFill>
                <a:latin typeface="Arial"/>
                <a:cs typeface="Arial"/>
              </a:rPr>
              <a:t>“</a:t>
            </a:r>
            <a:endParaRPr lang="en-US" sz="22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in combination with</a:t>
            </a:r>
            <a:r>
              <a:rPr lang="en-US" sz="2200" spc="-20" dirty="0" smtClean="0">
                <a:solidFill>
                  <a:srgbClr val="252525"/>
                </a:solidFill>
                <a:latin typeface="Arial"/>
                <a:cs typeface="Arial"/>
              </a:rPr>
              <a:t> </a:t>
            </a:r>
            <a:r>
              <a:rPr lang="en-US" sz="2200" spc="-5" dirty="0" err="1" smtClean="0">
                <a:solidFill>
                  <a:srgbClr val="252525"/>
                </a:solidFill>
                <a:latin typeface="Arial"/>
                <a:cs typeface="Arial"/>
              </a:rPr>
              <a:t>rhG</a:t>
            </a:r>
            <a:r>
              <a:rPr lang="en-US" sz="2200" spc="-5" dirty="0" smtClean="0">
                <a:solidFill>
                  <a:srgbClr val="252525"/>
                </a:solidFill>
                <a:latin typeface="Arial"/>
                <a:cs typeface="Arial"/>
              </a:rPr>
              <a:t>-CSF</a:t>
            </a:r>
            <a:endParaRPr lang="en-US" sz="2200" dirty="0" smtClean="0">
              <a:latin typeface="Arial"/>
              <a:cs typeface="Arial"/>
            </a:endParaRPr>
          </a:p>
          <a:p>
            <a:pPr lvl="1">
              <a:lnSpc>
                <a:spcPct val="100000"/>
              </a:lnSpc>
              <a:spcBef>
                <a:spcPts val="10"/>
              </a:spcBef>
              <a:buClr>
                <a:srgbClr val="252525"/>
              </a:buClr>
              <a:buFont typeface="Arial"/>
              <a:buChar char="–"/>
            </a:pPr>
            <a:endParaRPr lang="en-US" sz="2600" dirty="0" smtClean="0">
              <a:latin typeface="Times New Roman"/>
              <a:cs typeface="Times New Roman"/>
            </a:endParaRPr>
          </a:p>
          <a:p>
            <a:pPr marL="355600" indent="-342900">
              <a:lnSpc>
                <a:spcPct val="100000"/>
              </a:lnSpc>
              <a:buChar char="•"/>
              <a:tabLst>
                <a:tab pos="354965" algn="l"/>
                <a:tab pos="355600" algn="l"/>
              </a:tabLst>
            </a:pPr>
            <a:r>
              <a:rPr lang="en-US" sz="2500" spc="-5" dirty="0" smtClean="0">
                <a:solidFill>
                  <a:srgbClr val="252525"/>
                </a:solidFill>
                <a:latin typeface="Arial"/>
                <a:cs typeface="Arial"/>
              </a:rPr>
              <a:t>Cost</a:t>
            </a:r>
            <a:endParaRPr lang="en-US" sz="25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cost /</a:t>
            </a:r>
            <a:r>
              <a:rPr lang="en-US" sz="2200" spc="-80" dirty="0" smtClean="0">
                <a:solidFill>
                  <a:srgbClr val="252525"/>
                </a:solidFill>
                <a:latin typeface="Arial"/>
                <a:cs typeface="Arial"/>
              </a:rPr>
              <a:t> </a:t>
            </a:r>
            <a:r>
              <a:rPr lang="en-US" sz="2200" spc="-5" dirty="0" smtClean="0">
                <a:solidFill>
                  <a:srgbClr val="252525"/>
                </a:solidFill>
                <a:latin typeface="Arial"/>
                <a:cs typeface="Arial"/>
              </a:rPr>
              <a:t>efficiency</a:t>
            </a:r>
            <a:endParaRPr lang="en-US" sz="2200" dirty="0" smtClean="0">
              <a:latin typeface="Arial"/>
              <a:cs typeface="Arial"/>
            </a:endParaRPr>
          </a:p>
          <a:p>
            <a:endParaRPr lang="en-US" sz="1200" dirty="0" smtClean="0">
              <a:ea typeface="ＭＳ Ｐゴシック" pitchFamily="34" charset="-128"/>
            </a:endParaRPr>
          </a:p>
          <a:p>
            <a:pPr>
              <a:spcBef>
                <a:spcPct val="0"/>
              </a:spcBef>
            </a:pPr>
            <a:endParaRPr lang="tr-TR" dirty="0" smtClean="0"/>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37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70000" lnSpcReduction="20000"/>
          </a:bodyPr>
          <a:lstStyle/>
          <a:p>
            <a:pPr marL="355600" indent="-342900">
              <a:lnSpc>
                <a:spcPct val="100000"/>
              </a:lnSpc>
              <a:buFont typeface="Arial"/>
              <a:buChar char="•"/>
              <a:tabLst>
                <a:tab pos="355600" algn="l"/>
                <a:tab pos="356235" algn="l"/>
              </a:tabLst>
            </a:pPr>
            <a:r>
              <a:rPr lang="tr-TR" sz="2400" spc="-10" dirty="0" smtClean="0">
                <a:solidFill>
                  <a:srgbClr val="252525"/>
                </a:solidFill>
                <a:latin typeface="+mn-lt"/>
                <a:cs typeface="Calibri"/>
              </a:rPr>
              <a:t>Inter-</a:t>
            </a:r>
            <a:r>
              <a:rPr lang="tr-TR" sz="2400" spc="-10" dirty="0" err="1" smtClean="0">
                <a:solidFill>
                  <a:srgbClr val="252525"/>
                </a:solidFill>
                <a:latin typeface="+mn-lt"/>
                <a:cs typeface="Calibri"/>
              </a:rPr>
              <a:t>individual</a:t>
            </a:r>
            <a:r>
              <a:rPr lang="tr-TR" sz="2400" spc="-10" dirty="0" smtClean="0">
                <a:solidFill>
                  <a:srgbClr val="252525"/>
                </a:solidFill>
                <a:latin typeface="+mn-lt"/>
                <a:cs typeface="Calibri"/>
              </a:rPr>
              <a:t> </a:t>
            </a:r>
            <a:r>
              <a:rPr lang="tr-TR" sz="2400" spc="-10" dirty="0" err="1" smtClean="0">
                <a:solidFill>
                  <a:srgbClr val="252525"/>
                </a:solidFill>
                <a:latin typeface="+mn-lt"/>
                <a:cs typeface="Calibri"/>
              </a:rPr>
              <a:t>variability</a:t>
            </a:r>
            <a:r>
              <a:rPr lang="tr-TR" sz="2400" spc="-10" dirty="0" smtClean="0">
                <a:solidFill>
                  <a:srgbClr val="252525"/>
                </a:solidFill>
                <a:latin typeface="+mn-lt"/>
                <a:cs typeface="Calibri"/>
              </a:rPr>
              <a:t> </a:t>
            </a:r>
            <a:r>
              <a:rPr lang="tr-TR" sz="2400" spc="-5" dirty="0" smtClean="0">
                <a:solidFill>
                  <a:srgbClr val="252525"/>
                </a:solidFill>
                <a:latin typeface="+mn-lt"/>
                <a:cs typeface="Calibri"/>
              </a:rPr>
              <a:t>in </a:t>
            </a:r>
            <a:r>
              <a:rPr lang="tr-TR" sz="2400" spc="-10" dirty="0" err="1" smtClean="0">
                <a:solidFill>
                  <a:srgbClr val="252525"/>
                </a:solidFill>
                <a:latin typeface="+mn-lt"/>
                <a:cs typeface="Calibri"/>
              </a:rPr>
              <a:t>response</a:t>
            </a:r>
            <a:r>
              <a:rPr lang="tr-TR" sz="2400" spc="-10" dirty="0" smtClean="0">
                <a:solidFill>
                  <a:srgbClr val="252525"/>
                </a:solidFill>
                <a:latin typeface="+mn-lt"/>
                <a:cs typeface="Calibri"/>
              </a:rPr>
              <a:t> </a:t>
            </a:r>
            <a:r>
              <a:rPr lang="tr-TR" sz="2400" spc="-15" dirty="0" smtClean="0">
                <a:solidFill>
                  <a:srgbClr val="252525"/>
                </a:solidFill>
                <a:latin typeface="+mn-lt"/>
                <a:cs typeface="Calibri"/>
              </a:rPr>
              <a:t>to</a:t>
            </a:r>
            <a:r>
              <a:rPr lang="tr-TR" sz="2400" spc="110" dirty="0" smtClean="0">
                <a:solidFill>
                  <a:srgbClr val="252525"/>
                </a:solidFill>
                <a:latin typeface="+mn-lt"/>
                <a:cs typeface="Calibri"/>
              </a:rPr>
              <a:t> </a:t>
            </a:r>
            <a:r>
              <a:rPr lang="tr-TR" sz="2400" spc="-10" dirty="0" err="1" smtClean="0">
                <a:solidFill>
                  <a:srgbClr val="252525"/>
                </a:solidFill>
                <a:latin typeface="+mn-lt"/>
                <a:cs typeface="Calibri"/>
              </a:rPr>
              <a:t>mobilization</a:t>
            </a:r>
            <a:endParaRPr lang="tr-TR" sz="2400" dirty="0" smtClean="0">
              <a:latin typeface="+mn-lt"/>
              <a:cs typeface="Calibri"/>
            </a:endParaRPr>
          </a:p>
          <a:p>
            <a:pPr marL="355600">
              <a:lnSpc>
                <a:spcPct val="100000"/>
              </a:lnSpc>
            </a:pPr>
            <a:r>
              <a:rPr lang="tr-TR" sz="2400" spc="-10" dirty="0" err="1" smtClean="0">
                <a:solidFill>
                  <a:srgbClr val="252525"/>
                </a:solidFill>
                <a:latin typeface="+mn-lt"/>
                <a:cs typeface="Calibri"/>
              </a:rPr>
              <a:t>treatments</a:t>
            </a:r>
            <a:endParaRPr lang="tr-TR" sz="2400" dirty="0" smtClean="0">
              <a:latin typeface="+mn-lt"/>
              <a:cs typeface="Calibri"/>
            </a:endParaRPr>
          </a:p>
          <a:p>
            <a:pPr marL="927100" lvl="1" indent="-457200">
              <a:lnSpc>
                <a:spcPct val="100000"/>
              </a:lnSpc>
              <a:spcBef>
                <a:spcPts val="605"/>
              </a:spcBef>
              <a:buFont typeface="Arial"/>
              <a:buChar char="–"/>
              <a:tabLst>
                <a:tab pos="927100" algn="l"/>
                <a:tab pos="927735" algn="l"/>
              </a:tabLst>
            </a:pPr>
            <a:r>
              <a:rPr lang="tr-TR" sz="2400" spc="-5" dirty="0" smtClean="0">
                <a:solidFill>
                  <a:srgbClr val="252525"/>
                </a:solidFill>
                <a:latin typeface="+mn-lt"/>
                <a:cs typeface="Calibri"/>
              </a:rPr>
              <a:t>Clinical</a:t>
            </a:r>
            <a:r>
              <a:rPr lang="tr-TR" sz="2400" spc="-85" dirty="0" smtClean="0">
                <a:solidFill>
                  <a:srgbClr val="252525"/>
                </a:solidFill>
                <a:latin typeface="+mn-lt"/>
                <a:cs typeface="Calibri"/>
              </a:rPr>
              <a:t> </a:t>
            </a:r>
            <a:r>
              <a:rPr lang="tr-TR" sz="2400" spc="-20" dirty="0" err="1" smtClean="0">
                <a:solidFill>
                  <a:srgbClr val="252525"/>
                </a:solidFill>
                <a:latin typeface="+mn-lt"/>
                <a:cs typeface="Calibri"/>
              </a:rPr>
              <a:t>factors</a:t>
            </a:r>
            <a:endParaRPr lang="tr-TR" sz="2400" dirty="0" smtClean="0">
              <a:latin typeface="+mn-lt"/>
              <a:cs typeface="Calibri"/>
            </a:endParaRPr>
          </a:p>
          <a:p>
            <a:pPr marL="1155700" lvl="2" indent="-228600">
              <a:lnSpc>
                <a:spcPct val="100000"/>
              </a:lnSpc>
              <a:spcBef>
                <a:spcPts val="575"/>
              </a:spcBef>
              <a:buFont typeface="Arial"/>
              <a:buChar char="•"/>
              <a:tabLst>
                <a:tab pos="1156335" algn="l"/>
              </a:tabLst>
            </a:pPr>
            <a:r>
              <a:rPr lang="tr-TR" sz="2400" spc="-5" dirty="0" err="1" smtClean="0">
                <a:solidFill>
                  <a:srgbClr val="252525"/>
                </a:solidFill>
                <a:latin typeface="+mn-lt"/>
                <a:cs typeface="Calibri"/>
              </a:rPr>
              <a:t>age</a:t>
            </a:r>
            <a:r>
              <a:rPr lang="tr-TR" sz="2400" spc="-5" dirty="0" smtClean="0">
                <a:solidFill>
                  <a:srgbClr val="252525"/>
                </a:solidFill>
                <a:latin typeface="+mn-lt"/>
                <a:cs typeface="Calibri"/>
              </a:rPr>
              <a:t>, </a:t>
            </a:r>
            <a:r>
              <a:rPr lang="tr-TR" sz="2400" spc="-10" dirty="0" err="1" smtClean="0">
                <a:solidFill>
                  <a:srgbClr val="252525"/>
                </a:solidFill>
                <a:latin typeface="+mn-lt"/>
                <a:cs typeface="Calibri"/>
              </a:rPr>
              <a:t>sex</a:t>
            </a:r>
            <a:r>
              <a:rPr lang="tr-TR" sz="2400" spc="-10" dirty="0" smtClean="0">
                <a:solidFill>
                  <a:srgbClr val="252525"/>
                </a:solidFill>
                <a:latin typeface="+mn-lt"/>
                <a:cs typeface="Calibri"/>
              </a:rPr>
              <a:t>, </a:t>
            </a:r>
            <a:r>
              <a:rPr lang="tr-TR" sz="2400" dirty="0" err="1" smtClean="0">
                <a:solidFill>
                  <a:srgbClr val="252525"/>
                </a:solidFill>
                <a:latin typeface="+mn-lt"/>
                <a:cs typeface="Calibri"/>
              </a:rPr>
              <a:t>ethnic</a:t>
            </a:r>
            <a:r>
              <a:rPr lang="tr-TR" sz="2400" dirty="0" smtClean="0">
                <a:solidFill>
                  <a:srgbClr val="252525"/>
                </a:solidFill>
                <a:latin typeface="+mn-lt"/>
                <a:cs typeface="Calibri"/>
              </a:rPr>
              <a:t> </a:t>
            </a:r>
            <a:r>
              <a:rPr lang="tr-TR" sz="2400" dirty="0" err="1" smtClean="0">
                <a:solidFill>
                  <a:srgbClr val="252525"/>
                </a:solidFill>
                <a:latin typeface="+mn-lt"/>
                <a:cs typeface="Calibri"/>
              </a:rPr>
              <a:t>origin</a:t>
            </a:r>
            <a:r>
              <a:rPr lang="tr-TR" sz="2400" dirty="0" smtClean="0">
                <a:solidFill>
                  <a:srgbClr val="252525"/>
                </a:solidFill>
                <a:latin typeface="+mn-lt"/>
                <a:cs typeface="Calibri"/>
              </a:rPr>
              <a:t>, </a:t>
            </a:r>
            <a:r>
              <a:rPr lang="tr-TR" sz="2400" spc="-10" dirty="0" err="1" smtClean="0">
                <a:solidFill>
                  <a:srgbClr val="252525"/>
                </a:solidFill>
                <a:latin typeface="+mn-lt"/>
                <a:cs typeface="Calibri"/>
              </a:rPr>
              <a:t>weight</a:t>
            </a:r>
            <a:r>
              <a:rPr lang="tr-TR" sz="2400" spc="-90" dirty="0" smtClean="0">
                <a:solidFill>
                  <a:srgbClr val="252525"/>
                </a:solidFill>
                <a:latin typeface="+mn-lt"/>
                <a:cs typeface="Calibri"/>
              </a:rPr>
              <a:t> </a:t>
            </a:r>
            <a:r>
              <a:rPr lang="tr-TR" sz="2400" dirty="0" smtClean="0">
                <a:solidFill>
                  <a:srgbClr val="252525"/>
                </a:solidFill>
                <a:latin typeface="+mn-lt"/>
                <a:cs typeface="Calibri"/>
              </a:rPr>
              <a:t>….</a:t>
            </a:r>
            <a:endParaRPr lang="tr-TR" sz="2400" dirty="0" smtClean="0">
              <a:latin typeface="+mn-lt"/>
              <a:cs typeface="Calibri"/>
            </a:endParaRPr>
          </a:p>
          <a:p>
            <a:pPr marL="927100" lvl="1" indent="-457200">
              <a:lnSpc>
                <a:spcPct val="100000"/>
              </a:lnSpc>
              <a:spcBef>
                <a:spcPts val="575"/>
              </a:spcBef>
              <a:buFont typeface="Arial"/>
              <a:buChar char="–"/>
              <a:tabLst>
                <a:tab pos="927100" algn="l"/>
                <a:tab pos="927735" algn="l"/>
              </a:tabLst>
            </a:pPr>
            <a:r>
              <a:rPr lang="tr-TR" sz="2400" spc="-5" dirty="0" err="1" smtClean="0">
                <a:solidFill>
                  <a:srgbClr val="252525"/>
                </a:solidFill>
                <a:latin typeface="+mn-lt"/>
                <a:cs typeface="Calibri"/>
              </a:rPr>
              <a:t>Genetic</a:t>
            </a:r>
            <a:r>
              <a:rPr lang="tr-TR" sz="2400" spc="-95" dirty="0" smtClean="0">
                <a:solidFill>
                  <a:srgbClr val="252525"/>
                </a:solidFill>
                <a:latin typeface="+mn-lt"/>
                <a:cs typeface="Calibri"/>
              </a:rPr>
              <a:t> </a:t>
            </a:r>
            <a:r>
              <a:rPr lang="tr-TR" sz="2400" spc="-15" dirty="0" err="1" smtClean="0">
                <a:solidFill>
                  <a:srgbClr val="252525"/>
                </a:solidFill>
                <a:latin typeface="+mn-lt"/>
                <a:cs typeface="Calibri"/>
              </a:rPr>
              <a:t>factors</a:t>
            </a:r>
            <a:r>
              <a:rPr lang="tr-TR" sz="2400" spc="-15" dirty="0" smtClean="0">
                <a:solidFill>
                  <a:srgbClr val="252525"/>
                </a:solidFill>
                <a:latin typeface="+mn-lt"/>
                <a:cs typeface="Calibri"/>
              </a:rPr>
              <a:t>:</a:t>
            </a:r>
            <a:endParaRPr lang="tr-TR" sz="2400" dirty="0" smtClean="0">
              <a:latin typeface="+mn-lt"/>
              <a:cs typeface="Calibri"/>
            </a:endParaRPr>
          </a:p>
          <a:p>
            <a:pPr marL="1155700" lvl="2" indent="-228600">
              <a:lnSpc>
                <a:spcPct val="100000"/>
              </a:lnSpc>
              <a:spcBef>
                <a:spcPts val="575"/>
              </a:spcBef>
              <a:buFont typeface="Arial"/>
              <a:buChar char="•"/>
              <a:tabLst>
                <a:tab pos="1156335" algn="l"/>
              </a:tabLst>
            </a:pPr>
            <a:r>
              <a:rPr lang="tr-TR" sz="2400" spc="-10" dirty="0" err="1" smtClean="0">
                <a:solidFill>
                  <a:srgbClr val="252525"/>
                </a:solidFill>
                <a:latin typeface="+mn-lt"/>
                <a:cs typeface="Calibri"/>
              </a:rPr>
              <a:t>Benboubker</a:t>
            </a:r>
            <a:r>
              <a:rPr lang="tr-TR" sz="2400" spc="-10" dirty="0" smtClean="0">
                <a:solidFill>
                  <a:srgbClr val="252525"/>
                </a:solidFill>
                <a:latin typeface="+mn-lt"/>
                <a:cs typeface="Calibri"/>
              </a:rPr>
              <a:t> </a:t>
            </a:r>
            <a:r>
              <a:rPr lang="tr-TR" sz="2400" dirty="0" smtClean="0">
                <a:solidFill>
                  <a:srgbClr val="252525"/>
                </a:solidFill>
                <a:latin typeface="+mn-lt"/>
                <a:cs typeface="Calibri"/>
              </a:rPr>
              <a:t>L et al, </a:t>
            </a:r>
            <a:r>
              <a:rPr lang="tr-TR" sz="2400" i="1" dirty="0" err="1" smtClean="0">
                <a:solidFill>
                  <a:srgbClr val="252525"/>
                </a:solidFill>
                <a:latin typeface="+mn-lt"/>
                <a:cs typeface="Calibri"/>
              </a:rPr>
              <a:t>Br</a:t>
            </a:r>
            <a:r>
              <a:rPr lang="tr-TR" sz="2400" i="1" dirty="0" smtClean="0">
                <a:solidFill>
                  <a:srgbClr val="252525"/>
                </a:solidFill>
                <a:latin typeface="+mn-lt"/>
                <a:cs typeface="Calibri"/>
              </a:rPr>
              <a:t> J </a:t>
            </a:r>
            <a:r>
              <a:rPr lang="tr-TR" sz="2400" i="1" spc="-5" dirty="0" err="1" smtClean="0">
                <a:solidFill>
                  <a:srgbClr val="252525"/>
                </a:solidFill>
                <a:latin typeface="+mn-lt"/>
                <a:cs typeface="Calibri"/>
              </a:rPr>
              <a:t>Haematol</a:t>
            </a:r>
            <a:r>
              <a:rPr lang="tr-TR" sz="2400" spc="-5" dirty="0" smtClean="0">
                <a:solidFill>
                  <a:srgbClr val="252525"/>
                </a:solidFill>
                <a:latin typeface="+mn-lt"/>
                <a:cs typeface="Calibri"/>
              </a:rPr>
              <a:t>, 2001, 113,</a:t>
            </a:r>
            <a:r>
              <a:rPr lang="tr-TR" sz="2400" spc="-110" dirty="0" smtClean="0">
                <a:solidFill>
                  <a:srgbClr val="252525"/>
                </a:solidFill>
                <a:latin typeface="+mn-lt"/>
                <a:cs typeface="Calibri"/>
              </a:rPr>
              <a:t> </a:t>
            </a:r>
            <a:r>
              <a:rPr lang="tr-TR" sz="2400" spc="-5" dirty="0" smtClean="0">
                <a:solidFill>
                  <a:srgbClr val="252525"/>
                </a:solidFill>
                <a:latin typeface="+mn-lt"/>
                <a:cs typeface="Calibri"/>
              </a:rPr>
              <a:t>247</a:t>
            </a:r>
            <a:endParaRPr lang="tr-TR" sz="2400" dirty="0" smtClean="0">
              <a:latin typeface="+mn-lt"/>
              <a:cs typeface="Calibri"/>
            </a:endParaRPr>
          </a:p>
          <a:p>
            <a:pPr marL="1155700" lvl="2" indent="-228600">
              <a:lnSpc>
                <a:spcPct val="100000"/>
              </a:lnSpc>
              <a:spcBef>
                <a:spcPts val="575"/>
              </a:spcBef>
              <a:buFont typeface="Arial"/>
              <a:buChar char="•"/>
              <a:tabLst>
                <a:tab pos="1156335" algn="l"/>
              </a:tabLst>
            </a:pPr>
            <a:r>
              <a:rPr lang="tr-TR" sz="2400" spc="-5" dirty="0" err="1" smtClean="0">
                <a:solidFill>
                  <a:srgbClr val="252525"/>
                </a:solidFill>
                <a:latin typeface="+mn-lt"/>
                <a:cs typeface="Calibri"/>
              </a:rPr>
              <a:t>Bogunia</a:t>
            </a:r>
            <a:r>
              <a:rPr lang="tr-TR" sz="2400" spc="-5" dirty="0" smtClean="0">
                <a:solidFill>
                  <a:srgbClr val="252525"/>
                </a:solidFill>
                <a:latin typeface="+mn-lt"/>
                <a:cs typeface="Calibri"/>
              </a:rPr>
              <a:t>-</a:t>
            </a:r>
            <a:r>
              <a:rPr lang="tr-TR" sz="2400" spc="-5" dirty="0" err="1" smtClean="0">
                <a:solidFill>
                  <a:srgbClr val="252525"/>
                </a:solidFill>
                <a:latin typeface="+mn-lt"/>
                <a:cs typeface="Calibri"/>
              </a:rPr>
              <a:t>Kubik</a:t>
            </a:r>
            <a:r>
              <a:rPr lang="tr-TR" sz="2400" spc="-5" dirty="0" smtClean="0">
                <a:solidFill>
                  <a:srgbClr val="252525"/>
                </a:solidFill>
                <a:latin typeface="+mn-lt"/>
                <a:cs typeface="Calibri"/>
              </a:rPr>
              <a:t> </a:t>
            </a:r>
            <a:r>
              <a:rPr lang="tr-TR" sz="2400" dirty="0" smtClean="0">
                <a:solidFill>
                  <a:srgbClr val="252525"/>
                </a:solidFill>
                <a:latin typeface="+mn-lt"/>
                <a:cs typeface="Calibri"/>
              </a:rPr>
              <a:t>K </a:t>
            </a:r>
            <a:r>
              <a:rPr lang="tr-TR" sz="2400" spc="-5" dirty="0" smtClean="0">
                <a:solidFill>
                  <a:srgbClr val="252525"/>
                </a:solidFill>
                <a:latin typeface="+mn-lt"/>
                <a:cs typeface="Calibri"/>
              </a:rPr>
              <a:t>et </a:t>
            </a:r>
            <a:r>
              <a:rPr lang="tr-TR" sz="2400" dirty="0" smtClean="0">
                <a:solidFill>
                  <a:srgbClr val="252525"/>
                </a:solidFill>
                <a:latin typeface="+mn-lt"/>
                <a:cs typeface="Calibri"/>
              </a:rPr>
              <a:t>al, </a:t>
            </a:r>
            <a:r>
              <a:rPr lang="tr-TR" sz="2400" i="1" dirty="0" smtClean="0">
                <a:solidFill>
                  <a:srgbClr val="252525"/>
                </a:solidFill>
                <a:latin typeface="+mn-lt"/>
                <a:cs typeface="Calibri"/>
              </a:rPr>
              <a:t>Bone Marrow </a:t>
            </a:r>
            <a:r>
              <a:rPr lang="tr-TR" sz="2400" i="1" spc="-20" dirty="0" err="1" smtClean="0">
                <a:solidFill>
                  <a:srgbClr val="252525"/>
                </a:solidFill>
                <a:latin typeface="+mn-lt"/>
                <a:cs typeface="Calibri"/>
              </a:rPr>
              <a:t>Transpl</a:t>
            </a:r>
            <a:r>
              <a:rPr lang="tr-TR" sz="2400" spc="-20" dirty="0" smtClean="0">
                <a:solidFill>
                  <a:srgbClr val="252525"/>
                </a:solidFill>
                <a:latin typeface="+mn-lt"/>
                <a:cs typeface="Calibri"/>
              </a:rPr>
              <a:t>,</a:t>
            </a:r>
            <a:r>
              <a:rPr lang="tr-TR" sz="2400" spc="-95" dirty="0" smtClean="0">
                <a:solidFill>
                  <a:srgbClr val="252525"/>
                </a:solidFill>
                <a:latin typeface="+mn-lt"/>
                <a:cs typeface="Calibri"/>
              </a:rPr>
              <a:t> </a:t>
            </a:r>
            <a:r>
              <a:rPr lang="tr-TR" sz="2400" spc="-5" dirty="0" smtClean="0">
                <a:solidFill>
                  <a:srgbClr val="252525"/>
                </a:solidFill>
                <a:latin typeface="+mn-lt"/>
                <a:cs typeface="Calibri"/>
              </a:rPr>
              <a:t>2009,</a:t>
            </a:r>
            <a:endParaRPr lang="tr-TR" sz="2400" dirty="0" smtClean="0">
              <a:latin typeface="+mn-lt"/>
              <a:cs typeface="Calibri"/>
            </a:endParaRPr>
          </a:p>
          <a:p>
            <a:pPr marL="1155700" lvl="2" indent="-228600">
              <a:lnSpc>
                <a:spcPct val="100000"/>
              </a:lnSpc>
              <a:spcBef>
                <a:spcPts val="575"/>
              </a:spcBef>
              <a:buFont typeface="Arial"/>
              <a:buChar char="•"/>
              <a:tabLst>
                <a:tab pos="1156335" algn="l"/>
              </a:tabLst>
            </a:pPr>
            <a:r>
              <a:rPr lang="tr-TR" sz="2400" spc="-5" dirty="0" smtClean="0">
                <a:solidFill>
                  <a:srgbClr val="252525"/>
                </a:solidFill>
                <a:latin typeface="+mn-lt"/>
                <a:cs typeface="Calibri"/>
              </a:rPr>
              <a:t>Martin-</a:t>
            </a:r>
            <a:r>
              <a:rPr lang="tr-TR" sz="2400" spc="-5" dirty="0" err="1" smtClean="0">
                <a:solidFill>
                  <a:srgbClr val="252525"/>
                </a:solidFill>
                <a:latin typeface="+mn-lt"/>
                <a:cs typeface="Calibri"/>
              </a:rPr>
              <a:t>Antonio</a:t>
            </a:r>
            <a:r>
              <a:rPr lang="tr-TR" sz="2400" spc="-5" dirty="0" smtClean="0">
                <a:solidFill>
                  <a:srgbClr val="252525"/>
                </a:solidFill>
                <a:latin typeface="+mn-lt"/>
                <a:cs typeface="Calibri"/>
              </a:rPr>
              <a:t> </a:t>
            </a:r>
            <a:r>
              <a:rPr lang="tr-TR" sz="2400" dirty="0" smtClean="0">
                <a:solidFill>
                  <a:srgbClr val="252525"/>
                </a:solidFill>
                <a:latin typeface="+mn-lt"/>
                <a:cs typeface="Calibri"/>
              </a:rPr>
              <a:t>et al, </a:t>
            </a:r>
            <a:r>
              <a:rPr lang="tr-TR" sz="2400" i="1" spc="-5" dirty="0" err="1" smtClean="0">
                <a:solidFill>
                  <a:srgbClr val="252525"/>
                </a:solidFill>
                <a:latin typeface="+mn-lt"/>
                <a:cs typeface="Calibri"/>
              </a:rPr>
              <a:t>Haematologica</a:t>
            </a:r>
            <a:r>
              <a:rPr lang="tr-TR" sz="2400" spc="-5" dirty="0" smtClean="0">
                <a:solidFill>
                  <a:srgbClr val="252525"/>
                </a:solidFill>
                <a:latin typeface="+mn-lt"/>
                <a:cs typeface="Calibri"/>
              </a:rPr>
              <a:t>, 2011, </a:t>
            </a:r>
            <a:r>
              <a:rPr lang="tr-TR" sz="2400" dirty="0" smtClean="0">
                <a:solidFill>
                  <a:srgbClr val="252525"/>
                </a:solidFill>
                <a:latin typeface="+mn-lt"/>
                <a:cs typeface="Calibri"/>
              </a:rPr>
              <a:t>96,</a:t>
            </a:r>
            <a:r>
              <a:rPr lang="tr-TR" sz="2400" spc="-130" dirty="0" smtClean="0">
                <a:solidFill>
                  <a:srgbClr val="252525"/>
                </a:solidFill>
                <a:latin typeface="+mn-lt"/>
                <a:cs typeface="Calibri"/>
              </a:rPr>
              <a:t> </a:t>
            </a:r>
            <a:r>
              <a:rPr lang="tr-TR" sz="2400" dirty="0" smtClean="0">
                <a:solidFill>
                  <a:srgbClr val="252525"/>
                </a:solidFill>
                <a:latin typeface="+mn-lt"/>
                <a:cs typeface="Calibri"/>
              </a:rPr>
              <a:t>102</a:t>
            </a:r>
            <a:endParaRPr lang="tr-TR" sz="2400" dirty="0" smtClean="0">
              <a:latin typeface="+mn-lt"/>
              <a:cs typeface="Calibri"/>
            </a:endParaRPr>
          </a:p>
          <a:p>
            <a:pPr marL="355600" marR="473075" indent="-342900">
              <a:lnSpc>
                <a:spcPct val="100000"/>
              </a:lnSpc>
              <a:spcBef>
                <a:spcPts val="640"/>
              </a:spcBef>
              <a:buFont typeface="Arial"/>
              <a:buChar char="•"/>
              <a:tabLst>
                <a:tab pos="355600" algn="l"/>
                <a:tab pos="356235" algn="l"/>
              </a:tabLst>
            </a:pPr>
            <a:r>
              <a:rPr lang="tr-TR" sz="2400" spc="-10" dirty="0" smtClean="0">
                <a:solidFill>
                  <a:srgbClr val="252525"/>
                </a:solidFill>
                <a:latin typeface="+mn-lt"/>
                <a:cs typeface="Calibri"/>
              </a:rPr>
              <a:t>Donor </a:t>
            </a:r>
            <a:r>
              <a:rPr lang="tr-TR" sz="2400" spc="-5" dirty="0" err="1" smtClean="0">
                <a:solidFill>
                  <a:srgbClr val="252525"/>
                </a:solidFill>
                <a:latin typeface="+mn-lt"/>
                <a:cs typeface="Calibri"/>
              </a:rPr>
              <a:t>collection</a:t>
            </a:r>
            <a:r>
              <a:rPr lang="tr-TR" sz="2400" spc="-5" dirty="0" smtClean="0">
                <a:solidFill>
                  <a:srgbClr val="252525"/>
                </a:solidFill>
                <a:latin typeface="+mn-lt"/>
                <a:cs typeface="Calibri"/>
              </a:rPr>
              <a:t> and </a:t>
            </a:r>
            <a:r>
              <a:rPr lang="tr-TR" sz="2400" spc="-15" dirty="0" err="1" smtClean="0">
                <a:solidFill>
                  <a:srgbClr val="252525"/>
                </a:solidFill>
                <a:latin typeface="+mn-lt"/>
                <a:cs typeface="Calibri"/>
              </a:rPr>
              <a:t>recipient</a:t>
            </a:r>
            <a:r>
              <a:rPr lang="tr-TR" sz="2400" spc="-15" dirty="0" smtClean="0">
                <a:solidFill>
                  <a:srgbClr val="252525"/>
                </a:solidFill>
                <a:latin typeface="+mn-lt"/>
                <a:cs typeface="Calibri"/>
              </a:rPr>
              <a:t> </a:t>
            </a:r>
            <a:r>
              <a:rPr lang="tr-TR" sz="2400" spc="-15" dirty="0" err="1" smtClean="0">
                <a:solidFill>
                  <a:srgbClr val="252525"/>
                </a:solidFill>
                <a:latin typeface="+mn-lt"/>
                <a:cs typeface="Calibri"/>
              </a:rPr>
              <a:t>transplantation</a:t>
            </a:r>
            <a:r>
              <a:rPr lang="tr-TR" sz="2400" spc="-15" dirty="0" smtClean="0">
                <a:solidFill>
                  <a:srgbClr val="252525"/>
                </a:solidFill>
                <a:latin typeface="+mn-lt"/>
                <a:cs typeface="Calibri"/>
              </a:rPr>
              <a:t> are  </a:t>
            </a:r>
            <a:r>
              <a:rPr lang="tr-TR" sz="2400" spc="-10" dirty="0" err="1" smtClean="0">
                <a:solidFill>
                  <a:srgbClr val="252525"/>
                </a:solidFill>
                <a:latin typeface="+mn-lt"/>
                <a:cs typeface="Calibri"/>
              </a:rPr>
              <a:t>usually</a:t>
            </a:r>
            <a:r>
              <a:rPr lang="tr-TR" sz="2400" spc="-15" dirty="0" smtClean="0">
                <a:solidFill>
                  <a:srgbClr val="252525"/>
                </a:solidFill>
                <a:latin typeface="+mn-lt"/>
                <a:cs typeface="Calibri"/>
              </a:rPr>
              <a:t> </a:t>
            </a:r>
            <a:r>
              <a:rPr lang="tr-TR" sz="2400" spc="-20" dirty="0" err="1" smtClean="0">
                <a:solidFill>
                  <a:srgbClr val="252525"/>
                </a:solidFill>
                <a:latin typeface="+mn-lt"/>
                <a:cs typeface="Calibri"/>
              </a:rPr>
              <a:t>synchronized</a:t>
            </a:r>
            <a:endParaRPr lang="tr-TR" sz="2400" dirty="0" smtClean="0">
              <a:latin typeface="+mn-lt"/>
              <a:cs typeface="Calibri"/>
            </a:endParaRPr>
          </a:p>
          <a:p>
            <a:pPr marL="756285" lvl="1" indent="-286385">
              <a:lnSpc>
                <a:spcPct val="100000"/>
              </a:lnSpc>
              <a:spcBef>
                <a:spcPts val="600"/>
              </a:spcBef>
              <a:buFont typeface="Arial"/>
              <a:buChar char="–"/>
              <a:tabLst>
                <a:tab pos="756920" algn="l"/>
              </a:tabLst>
            </a:pPr>
            <a:r>
              <a:rPr lang="tr-TR" sz="2400" spc="-10" dirty="0" smtClean="0">
                <a:solidFill>
                  <a:srgbClr val="252525"/>
                </a:solidFill>
                <a:latin typeface="+mn-lt"/>
                <a:cs typeface="Calibri"/>
              </a:rPr>
              <a:t>“</a:t>
            </a:r>
            <a:r>
              <a:rPr lang="tr-TR" sz="2400" spc="-10" dirty="0" err="1" smtClean="0">
                <a:solidFill>
                  <a:srgbClr val="252525"/>
                </a:solidFill>
                <a:latin typeface="+mn-lt"/>
                <a:cs typeface="Calibri"/>
              </a:rPr>
              <a:t>uncomfortable</a:t>
            </a:r>
            <a:r>
              <a:rPr lang="tr-TR" sz="2400" spc="-10" dirty="0" smtClean="0">
                <a:solidFill>
                  <a:srgbClr val="252525"/>
                </a:solidFill>
                <a:latin typeface="+mn-lt"/>
                <a:cs typeface="Calibri"/>
              </a:rPr>
              <a:t>” </a:t>
            </a:r>
            <a:r>
              <a:rPr lang="tr-TR" sz="2400" spc="-5" dirty="0" err="1" smtClean="0">
                <a:solidFill>
                  <a:srgbClr val="252525"/>
                </a:solidFill>
                <a:latin typeface="+mn-lt"/>
                <a:cs typeface="Calibri"/>
              </a:rPr>
              <a:t>situation</a:t>
            </a:r>
            <a:r>
              <a:rPr lang="tr-TR" sz="2400" spc="-5" dirty="0" smtClean="0">
                <a:solidFill>
                  <a:srgbClr val="252525"/>
                </a:solidFill>
                <a:latin typeface="+mn-lt"/>
                <a:cs typeface="Calibri"/>
              </a:rPr>
              <a:t> </a:t>
            </a:r>
            <a:r>
              <a:rPr lang="tr-TR" sz="2400" dirty="0" smtClean="0">
                <a:solidFill>
                  <a:srgbClr val="252525"/>
                </a:solidFill>
                <a:latin typeface="+mn-lt"/>
                <a:cs typeface="Calibri"/>
              </a:rPr>
              <a:t>in </a:t>
            </a:r>
            <a:r>
              <a:rPr lang="tr-TR" sz="2400" spc="-5" dirty="0" err="1" smtClean="0">
                <a:solidFill>
                  <a:srgbClr val="252525"/>
                </a:solidFill>
                <a:latin typeface="+mn-lt"/>
                <a:cs typeface="Calibri"/>
              </a:rPr>
              <a:t>case</a:t>
            </a:r>
            <a:r>
              <a:rPr lang="tr-TR" sz="2400" spc="-5" dirty="0" smtClean="0">
                <a:solidFill>
                  <a:srgbClr val="252525"/>
                </a:solidFill>
                <a:latin typeface="+mn-lt"/>
                <a:cs typeface="Calibri"/>
              </a:rPr>
              <a:t> of </a:t>
            </a:r>
            <a:r>
              <a:rPr lang="tr-TR" sz="2400" spc="-5" dirty="0" err="1" smtClean="0">
                <a:solidFill>
                  <a:srgbClr val="252525"/>
                </a:solidFill>
                <a:latin typeface="+mn-lt"/>
                <a:cs typeface="Calibri"/>
              </a:rPr>
              <a:t>poor</a:t>
            </a:r>
            <a:r>
              <a:rPr lang="tr-TR" sz="2400" spc="-30" dirty="0" smtClean="0">
                <a:solidFill>
                  <a:srgbClr val="252525"/>
                </a:solidFill>
                <a:latin typeface="+mn-lt"/>
                <a:cs typeface="Calibri"/>
              </a:rPr>
              <a:t> </a:t>
            </a:r>
            <a:r>
              <a:rPr lang="tr-TR" sz="2400" spc="-5" dirty="0" err="1" smtClean="0">
                <a:solidFill>
                  <a:srgbClr val="252525"/>
                </a:solidFill>
                <a:latin typeface="+mn-lt"/>
                <a:cs typeface="Calibri"/>
              </a:rPr>
              <a:t>mobilization</a:t>
            </a:r>
            <a:endParaRPr lang="tr-TR" sz="2400" dirty="0" smtClean="0">
              <a:latin typeface="+mn-lt"/>
              <a:cs typeface="Calibri"/>
            </a:endParaRP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40</a:t>
            </a:fld>
            <a:endParaRPr lang="tr-T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29698" name="Notes Placeholder 2"/>
          <p:cNvSpPr>
            <a:spLocks noGrp="1"/>
          </p:cNvSpPr>
          <p:nvPr>
            <p:ph type="body" idx="1"/>
            <p:custDataLst>
              <p:tags r:id="rId1"/>
            </p:custDataLst>
          </p:nvPr>
        </p:nvSpPr>
        <p:spPr bwMode="auto">
          <a:noFill/>
        </p:spPr>
        <p:txBody>
          <a:bodyPr wrap="square" numCol="1" anchor="t" anchorCtr="0" compatLnSpc="1">
            <a:prstTxWarp prst="textNoShape">
              <a:avLst/>
            </a:prstTxWarp>
          </a:bodyPr>
          <a:lstStyle/>
          <a:p>
            <a:pPr>
              <a:spcBef>
                <a:spcPct val="0"/>
              </a:spcBef>
            </a:pPr>
            <a:r>
              <a:rPr lang="en-US" dirty="0">
                <a:latin typeface="Arial" charset="0"/>
                <a:cs typeface="Arial" charset="0"/>
              </a:rPr>
              <a:t>Once it has been determined that a patient is circulating sufficient CD34+ cells to undergo </a:t>
            </a:r>
            <a:r>
              <a:rPr lang="en-US" dirty="0" err="1">
                <a:latin typeface="Arial" charset="0"/>
                <a:cs typeface="Arial" charset="0"/>
              </a:rPr>
              <a:t>apheresis</a:t>
            </a:r>
            <a:r>
              <a:rPr lang="en-US" dirty="0">
                <a:latin typeface="Arial" charset="0"/>
                <a:cs typeface="Arial" charset="0"/>
              </a:rPr>
              <a:t>, the collection procedure begins. Patients may donate </a:t>
            </a:r>
            <a:r>
              <a:rPr lang="en-US" dirty="0" err="1">
                <a:latin typeface="Arial" charset="0"/>
                <a:cs typeface="Arial" charset="0"/>
              </a:rPr>
              <a:t>autologous</a:t>
            </a:r>
            <a:r>
              <a:rPr lang="en-US" dirty="0">
                <a:latin typeface="Arial" charset="0"/>
                <a:cs typeface="Arial" charset="0"/>
              </a:rPr>
              <a:t> cells via peripheral IV’s or via central venous catheter with two lumens. Whole blood is removed from the patient and flows through the </a:t>
            </a:r>
            <a:r>
              <a:rPr lang="en-US" dirty="0" err="1">
                <a:latin typeface="Arial" charset="0"/>
                <a:cs typeface="Arial" charset="0"/>
              </a:rPr>
              <a:t>apheresis</a:t>
            </a:r>
            <a:r>
              <a:rPr lang="en-US" dirty="0">
                <a:latin typeface="Arial" charset="0"/>
                <a:cs typeface="Arial" charset="0"/>
              </a:rPr>
              <a:t> machine. During </a:t>
            </a:r>
            <a:r>
              <a:rPr lang="en-US" dirty="0" err="1">
                <a:latin typeface="Arial" charset="0"/>
                <a:cs typeface="Arial" charset="0"/>
              </a:rPr>
              <a:t>apheresis</a:t>
            </a:r>
            <a:r>
              <a:rPr lang="en-US" dirty="0">
                <a:latin typeface="Arial" charset="0"/>
                <a:cs typeface="Arial" charset="0"/>
              </a:rPr>
              <a:t> the stem cell layer is separated from the remainder of the blood and removed. The remainder of the blood is returned to the patient and the stem cells are stored using 10% DMSO to prevent cell damage during the thaw procedure. This is a </a:t>
            </a:r>
            <a:r>
              <a:rPr lang="en-US" dirty="0" err="1">
                <a:latin typeface="Arial" charset="0"/>
                <a:cs typeface="Arial" charset="0"/>
              </a:rPr>
              <a:t>cryopreserved</a:t>
            </a:r>
            <a:r>
              <a:rPr lang="en-US" dirty="0">
                <a:latin typeface="Arial" charset="0"/>
                <a:cs typeface="Arial" charset="0"/>
              </a:rPr>
              <a:t> stem cell product.</a:t>
            </a:r>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AACBAB-B973-4498-86FC-624EC14DFADB}" type="slidenum">
              <a:rPr lang="en-US"/>
              <a:pPr fontAlgn="base">
                <a:spcBef>
                  <a:spcPct val="0"/>
                </a:spcBef>
                <a:spcAft>
                  <a:spcPct val="0"/>
                </a:spcAft>
              </a:pPr>
              <a:t>41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236B1A61-D2A1-4F7F-ACD2-BA8A4A3820AC}" type="slidenum">
              <a:rPr lang="tr-TR" smtClean="0"/>
              <a:pPr/>
              <a:t>44</a:t>
            </a:fld>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C24E406-C599-4C18-8738-3758217F38EC}" type="slidenum">
              <a:rPr lang="tr-TR" smtClean="0"/>
              <a:pPr/>
              <a:t>58</a:t>
            </a:fld>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86</a:t>
            </a:fld>
            <a:endParaRPr lang="tr-T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87</a:t>
            </a:fld>
            <a:endParaRPr lang="tr-T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a:prstGeom prst="rect">
            <a:avLst/>
          </a:prstGeo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CC1DAD2E-9E0C-4570-9EB2-CA143D5DEE11}" type="slidenum">
              <a:rPr lang="tr-TR" smtClean="0"/>
              <a:pPr/>
              <a:t>88</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207889" y="508828"/>
            <a:ext cx="3776219"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subTitle" idx="4"/>
          </p:nvPr>
        </p:nvSpPr>
        <p:spPr>
          <a:xfrm>
            <a:off x="1828800" y="3840480"/>
            <a:ext cx="853440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dirty="0"/>
          </a:p>
        </p:txBody>
      </p:sp>
      <p:sp>
        <p:nvSpPr>
          <p:cNvPr id="3" name="Holder 3"/>
          <p:cNvSpPr>
            <a:spLocks noGrp="1"/>
          </p:cNvSpPr>
          <p:nvPr>
            <p:ph type="body" idx="1"/>
          </p:nvPr>
        </p:nvSpPr>
        <p:spPr/>
        <p:txBody>
          <a:bodyPr lIns="0" tIns="0" rIns="0" bIns="0"/>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sz="half" idx="2"/>
          </p:nvPr>
        </p:nvSpPr>
        <p:spPr>
          <a:xfrm>
            <a:off x="609600" y="1577340"/>
            <a:ext cx="530352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01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şlık Slaydı">
    <p:spTree>
      <p:nvGrpSpPr>
        <p:cNvPr id="1" name=""/>
        <p:cNvGrpSpPr/>
        <p:nvPr/>
      </p:nvGrpSpPr>
      <p:grpSpPr>
        <a:xfrm>
          <a:off x="0" y="0"/>
          <a:ext cx="0" cy="0"/>
          <a:chOff x="0" y="0"/>
          <a:chExt cx="0" cy="0"/>
        </a:xfrm>
      </p:grpSpPr>
      <p:sp>
        <p:nvSpPr>
          <p:cNvPr id="3" name="2 Dikdörtgen"/>
          <p:cNvSpPr/>
          <p:nvPr userDrawn="1"/>
        </p:nvSpPr>
        <p:spPr>
          <a:xfrm>
            <a:off x="0" y="1052736"/>
            <a:ext cx="12192000" cy="580526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pic>
        <p:nvPicPr>
          <p:cNvPr id="4" name="Picture 1"/>
          <p:cNvPicPr>
            <a:picLocks noChangeAspect="1" noChangeArrowheads="1"/>
          </p:cNvPicPr>
          <p:nvPr userDrawn="1"/>
        </p:nvPicPr>
        <p:blipFill>
          <a:blip r:embed="rId2" cstate="print"/>
          <a:srcRect/>
          <a:stretch>
            <a:fillRect/>
          </a:stretch>
        </p:blipFill>
        <p:spPr bwMode="auto">
          <a:xfrm>
            <a:off x="0" y="0"/>
            <a:ext cx="12192000" cy="1052736"/>
          </a:xfrm>
          <a:prstGeom prst="rect">
            <a:avLst/>
          </a:prstGeom>
          <a:noFill/>
          <a:ln w="9525">
            <a:noFill/>
            <a:miter lim="800000"/>
            <a:headEnd/>
            <a:tailEnd/>
          </a:ln>
        </p:spPr>
      </p:pic>
    </p:spTree>
    <p:extLst>
      <p:ext uri="{BB962C8B-B14F-4D97-AF65-F5344CB8AC3E}">
        <p14:creationId xmlns="" xmlns:p14="http://schemas.microsoft.com/office/powerpoint/2010/main" val="3730776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dirty="0"/>
              <a:t>Click to edit Master title style</a:t>
            </a:r>
          </a:p>
        </p:txBody>
      </p:sp>
      <p:sp>
        <p:nvSpPr>
          <p:cNvPr id="9" name="Content Placeholder 8"/>
          <p:cNvSpPr>
            <a:spLocks noGrp="1"/>
          </p:cNvSpPr>
          <p:nvPr>
            <p:ph sz="quarter" idx="13"/>
          </p:nvPr>
        </p:nvSpPr>
        <p:spPr>
          <a:xfrm>
            <a:off x="609600" y="1447800"/>
            <a:ext cx="10972800" cy="1508105"/>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4"/>
          </p:nvPr>
        </p:nvSpPr>
        <p:spPr/>
        <p:txBody>
          <a:bodyPr/>
          <a:lstStyle>
            <a:lvl1pPr>
              <a:defRPr smtClean="0"/>
            </a:lvl1pPr>
          </a:lstStyle>
          <a:p>
            <a:pPr>
              <a:defRPr/>
            </a:pPr>
            <a:fld id="{B8880CA8-B760-498F-9250-D3C8DEDDA71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30912" y="508828"/>
            <a:ext cx="10930191"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body" idx="1"/>
          </p:nvPr>
        </p:nvSpPr>
        <p:spPr>
          <a:xfrm>
            <a:off x="414097" y="1643379"/>
            <a:ext cx="10798811" cy="40011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6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6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6" name="Holder 6"/>
          <p:cNvSpPr>
            <a:spLocks noGrp="1"/>
          </p:cNvSpPr>
          <p:nvPr>
            <p:ph type="sldNum" sz="quarter" idx="7"/>
          </p:nvPr>
        </p:nvSpPr>
        <p:spPr>
          <a:xfrm>
            <a:off x="8778240" y="637796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9" r:id="rId6"/>
    <p:sldLayoutId id="2147483670" r:id="rId7"/>
    <p:sldLayoutId id="2147483671"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7.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3.jpe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7.jpeg"/><Relationship Id="rId5" Type="http://schemas.openxmlformats.org/officeDocument/2006/relationships/image" Target="../media/image30.jpe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3.xml"/><Relationship Id="rId6" Type="http://schemas.openxmlformats.org/officeDocument/2006/relationships/image" Target="../media/image29.jpeg"/><Relationship Id="rId11" Type="http://schemas.openxmlformats.org/officeDocument/2006/relationships/image" Target="../media/image31.png"/><Relationship Id="rId5" Type="http://schemas.openxmlformats.org/officeDocument/2006/relationships/image" Target="../media/image28.jpeg"/><Relationship Id="rId10" Type="http://schemas.openxmlformats.org/officeDocument/2006/relationships/image" Target="../media/image32.png"/><Relationship Id="rId4" Type="http://schemas.openxmlformats.org/officeDocument/2006/relationships/image" Target="../media/image40.png"/><Relationship Id="rId9"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hyperlink" Target="http://www.bmdw.org/"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ncbi.nlm.nih.gov/pmc/articles/PMC3409810/" TargetMode="External"/><Relationship Id="rId2" Type="http://schemas.openxmlformats.org/officeDocument/2006/relationships/hyperlink" Target="https://www.ncbi.nlm.nih.gov/pubmed/?term=Bacigalupo%20A%5bAuthor%5d&amp;cauthor=true&amp;cauthor_uid=22315497" TargetMode="Externa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3.png"/></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77.png"/><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77.png"/><Relationship Id="rId4" Type="http://schemas.openxmlformats.org/officeDocument/2006/relationships/image" Target="../media/image79.png"/></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77.png"/><Relationship Id="rId4" Type="http://schemas.openxmlformats.org/officeDocument/2006/relationships/image" Target="../media/image81.png"/></Relationships>
</file>

<file path=ppt/slides/_rels/slide3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83.jpeg"/></Relationships>
</file>

<file path=ppt/slides/_rels/slide35.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7.xml.rels><?xml version="1.0" encoding="UTF-8" standalone="yes"?>
<Relationships xmlns="http://schemas.openxmlformats.org/package/2006/relationships"><Relationship Id="rId3" Type="http://schemas.openxmlformats.org/officeDocument/2006/relationships/image" Target="../media/image87.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notesSlide" Target="../notesSlides/notesSlide27.xml"/><Relationship Id="rId7" Type="http://schemas.openxmlformats.org/officeDocument/2006/relationships/image" Target="../media/image93.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92.png"/><Relationship Id="rId5" Type="http://schemas.openxmlformats.org/officeDocument/2006/relationships/image" Target="../media/image91.jpe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_rels/slide4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image" Target="../media/image99.jpeg"/></Relationships>
</file>

<file path=ppt/slides/_rels/slide4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4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5.xml"/><Relationship Id="rId5" Type="http://schemas.openxmlformats.org/officeDocument/2006/relationships/image" Target="../media/image108.jpeg"/><Relationship Id="rId4" Type="http://schemas.openxmlformats.org/officeDocument/2006/relationships/image" Target="../media/image107.png"/></Relationships>
</file>

<file path=ppt/slides/_rels/slide4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5.xml"/><Relationship Id="rId4" Type="http://schemas.openxmlformats.org/officeDocument/2006/relationships/image" Target="../media/image111.png"/></Relationships>
</file>

<file path=ppt/slides/_rels/slide4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5.xml"/><Relationship Id="rId6" Type="http://schemas.openxmlformats.org/officeDocument/2006/relationships/image" Target="../media/image123.png"/><Relationship Id="rId5" Type="http://schemas.openxmlformats.org/officeDocument/2006/relationships/image" Target="../media/image122.jpeg"/><Relationship Id="rId4" Type="http://schemas.openxmlformats.org/officeDocument/2006/relationships/image" Target="../media/image121.png"/></Relationships>
</file>

<file path=ppt/slides/_rels/slide5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2.xml"/><Relationship Id="rId5" Type="http://schemas.openxmlformats.org/officeDocument/2006/relationships/image" Target="../media/image127.jpeg"/><Relationship Id="rId4" Type="http://schemas.openxmlformats.org/officeDocument/2006/relationships/image" Target="../media/image126.jpeg"/></Relationships>
</file>

<file path=ppt/slides/_rels/slide5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2.xml"/><Relationship Id="rId5" Type="http://schemas.openxmlformats.org/officeDocument/2006/relationships/image" Target="../media/image131.jpeg"/><Relationship Id="rId4" Type="http://schemas.openxmlformats.org/officeDocument/2006/relationships/image" Target="../media/image130.png"/></Relationships>
</file>

<file path=ppt/slides/_rels/slide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xml"/><Relationship Id="rId4" Type="http://schemas.openxmlformats.org/officeDocument/2006/relationships/image" Target="../media/image139.jpeg"/></Relationships>
</file>

<file path=ppt/slides/_rels/slide66.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3.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jpeg"/><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7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Layout" Target="../slideLayouts/slideLayout5.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s/_rels/slide8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5.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169.png"/></Relationships>
</file>

<file path=ppt/slides/_rels/slide8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87.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6.jpeg"/><Relationship Id="rId3" Type="http://schemas.openxmlformats.org/officeDocument/2006/relationships/image" Target="../media/image177.png"/><Relationship Id="rId7" Type="http://schemas.openxmlformats.org/officeDocument/2006/relationships/image" Target="../media/image181.png"/><Relationship Id="rId12" Type="http://schemas.openxmlformats.org/officeDocument/2006/relationships/hyperlink" Target="http://www.google.com.tr/url?sa=i&amp;rct=j&amp;q=JACIE&amp;source=images&amp;cd=&amp;cad=rja&amp;docid=0ky0LeUYJ6al3M&amp;tbnid=W7X0J7DkoNS-oM:&amp;ved=0CAUQjRw&amp;url=http://www.ebmt.org/Contents/Quality-Management/Pages/Quality-Management0810-3594.aspx&amp;ei=hOApUbn0IKmH0AXxroHIAg&amp;psig=AFQjCNGbGNnlx3IBHIqbV0aPeYFg8chqMQ&amp;ust=1361785337425295"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180.jpeg"/><Relationship Id="rId11" Type="http://schemas.openxmlformats.org/officeDocument/2006/relationships/image" Target="../media/image185.jpeg"/><Relationship Id="rId5" Type="http://schemas.openxmlformats.org/officeDocument/2006/relationships/image" Target="../media/image179.jpeg"/><Relationship Id="rId10" Type="http://schemas.openxmlformats.org/officeDocument/2006/relationships/image" Target="../media/image184.png"/><Relationship Id="rId4" Type="http://schemas.openxmlformats.org/officeDocument/2006/relationships/image" Target="../media/image178.jpeg"/><Relationship Id="rId9" Type="http://schemas.openxmlformats.org/officeDocument/2006/relationships/image" Target="../media/image183.jpeg"/><Relationship Id="rId14" Type="http://schemas.openxmlformats.org/officeDocument/2006/relationships/image" Target="../media/image187.png"/></Relationships>
</file>

<file path=ppt/slides/_rels/slide89.xml.rels><?xml version="1.0" encoding="UTF-8" standalone="yes"?>
<Relationships xmlns="http://schemas.openxmlformats.org/package/2006/relationships"><Relationship Id="rId8" Type="http://schemas.openxmlformats.org/officeDocument/2006/relationships/image" Target="../media/image194.jpeg"/><Relationship Id="rId13" Type="http://schemas.openxmlformats.org/officeDocument/2006/relationships/image" Target="../media/image3.png"/><Relationship Id="rId3" Type="http://schemas.openxmlformats.org/officeDocument/2006/relationships/image" Target="../media/image189.jpeg"/><Relationship Id="rId7" Type="http://schemas.openxmlformats.org/officeDocument/2006/relationships/image" Target="../media/image193.jpeg"/><Relationship Id="rId12" Type="http://schemas.openxmlformats.org/officeDocument/2006/relationships/image" Target="../media/image198.png"/><Relationship Id="rId2" Type="http://schemas.openxmlformats.org/officeDocument/2006/relationships/image" Target="../media/image188.jpeg"/><Relationship Id="rId1" Type="http://schemas.openxmlformats.org/officeDocument/2006/relationships/slideLayout" Target="../slideLayouts/slideLayout6.xml"/><Relationship Id="rId6" Type="http://schemas.openxmlformats.org/officeDocument/2006/relationships/image" Target="../media/image192.jpeg"/><Relationship Id="rId11" Type="http://schemas.openxmlformats.org/officeDocument/2006/relationships/image" Target="../media/image197.png"/><Relationship Id="rId5" Type="http://schemas.openxmlformats.org/officeDocument/2006/relationships/image" Target="../media/image191.png"/><Relationship Id="rId15" Type="http://schemas.openxmlformats.org/officeDocument/2006/relationships/image" Target="../media/image199.png"/><Relationship Id="rId10" Type="http://schemas.openxmlformats.org/officeDocument/2006/relationships/image" Target="../media/image196.png"/><Relationship Id="rId4" Type="http://schemas.openxmlformats.org/officeDocument/2006/relationships/image" Target="../media/image190.jpeg"/><Relationship Id="rId9" Type="http://schemas.openxmlformats.org/officeDocument/2006/relationships/image" Target="../media/image195.png"/><Relationship Id="rId14" Type="http://schemas.openxmlformats.org/officeDocument/2006/relationships/image" Target="../media/image4.png"/></Relationships>
</file>

<file path=ppt/slides/_rels/slide90.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19200" y="3276600"/>
            <a:ext cx="10258212" cy="738664"/>
          </a:xfrm>
          <a:prstGeom prst="rect">
            <a:avLst/>
          </a:prstGeom>
        </p:spPr>
        <p:txBody>
          <a:bodyPr vert="horz" wrap="square" lIns="0" tIns="0" rIns="0" bIns="0" rtlCol="0">
            <a:spAutoFit/>
          </a:bodyPr>
          <a:lstStyle/>
          <a:p>
            <a:pPr marL="722488" marR="5078" indent="-710427">
              <a:lnSpc>
                <a:spcPct val="150000"/>
              </a:lnSpc>
            </a:pPr>
            <a:r>
              <a:rPr lang="tr-TR" sz="3200" b="1" i="1" spc="-5" dirty="0" smtClean="0">
                <a:solidFill>
                  <a:srgbClr val="CC3300"/>
                </a:solidFill>
              </a:rPr>
              <a:t>Allogenic </a:t>
            </a:r>
            <a:r>
              <a:rPr sz="3200" b="1" i="1" spc="-5" dirty="0" smtClean="0">
                <a:solidFill>
                  <a:srgbClr val="CC3300"/>
                </a:solidFill>
              </a:rPr>
              <a:t>Stem </a:t>
            </a:r>
            <a:r>
              <a:rPr sz="3200" b="1" i="1" spc="-5" dirty="0">
                <a:solidFill>
                  <a:srgbClr val="CC3300"/>
                </a:solidFill>
              </a:rPr>
              <a:t>Cell </a:t>
            </a:r>
            <a:r>
              <a:rPr sz="3200" b="1" i="1" spc="-15" dirty="0">
                <a:solidFill>
                  <a:srgbClr val="CC3300"/>
                </a:solidFill>
              </a:rPr>
              <a:t>Transplantation  </a:t>
            </a:r>
            <a:r>
              <a:rPr sz="3200" b="1" i="1" spc="-5" dirty="0">
                <a:solidFill>
                  <a:srgbClr val="CC3300"/>
                </a:solidFill>
              </a:rPr>
              <a:t>Present</a:t>
            </a:r>
            <a:r>
              <a:rPr lang="tr-TR" sz="3200" b="1" i="1" spc="-5" dirty="0">
                <a:solidFill>
                  <a:srgbClr val="CC3300"/>
                </a:solidFill>
              </a:rPr>
              <a:t>  </a:t>
            </a:r>
            <a:r>
              <a:rPr sz="3200" b="1" i="1" spc="-10" dirty="0">
                <a:solidFill>
                  <a:srgbClr val="CC3300"/>
                </a:solidFill>
              </a:rPr>
              <a:t>and</a:t>
            </a:r>
            <a:r>
              <a:rPr sz="3200" b="1" i="1" spc="20" dirty="0">
                <a:solidFill>
                  <a:srgbClr val="CC3300"/>
                </a:solidFill>
              </a:rPr>
              <a:t> </a:t>
            </a:r>
            <a:r>
              <a:rPr sz="3200" b="1" i="1" spc="-5" dirty="0">
                <a:solidFill>
                  <a:srgbClr val="CC3300"/>
                </a:solidFill>
              </a:rPr>
              <a:t>Future</a:t>
            </a:r>
          </a:p>
        </p:txBody>
      </p:sp>
      <p:sp>
        <p:nvSpPr>
          <p:cNvPr id="3" name="object 3"/>
          <p:cNvSpPr txBox="1"/>
          <p:nvPr/>
        </p:nvSpPr>
        <p:spPr>
          <a:xfrm>
            <a:off x="6096000" y="4724400"/>
            <a:ext cx="4821767" cy="335926"/>
          </a:xfrm>
          <a:prstGeom prst="rect">
            <a:avLst/>
          </a:prstGeom>
        </p:spPr>
        <p:txBody>
          <a:bodyPr vert="horz" wrap="square" lIns="0" tIns="0" rIns="0" bIns="0" rtlCol="0">
            <a:spAutoFit/>
          </a:bodyPr>
          <a:lstStyle/>
          <a:p>
            <a:pPr marL="12698" marR="5078" algn="ctr">
              <a:lnSpc>
                <a:spcPct val="120100"/>
              </a:lnSpc>
            </a:pPr>
            <a:r>
              <a:rPr lang="tr-TR" sz="2000" i="1" spc="-5" dirty="0">
                <a:solidFill>
                  <a:srgbClr val="0F4480"/>
                </a:solidFill>
                <a:latin typeface="Trebuchet MS" pitchFamily="34" charset="0"/>
                <a:cs typeface="Arial"/>
              </a:rPr>
              <a:t>Mustafa CETIN</a:t>
            </a:r>
            <a:r>
              <a:rPr sz="2000" i="1" spc="-15" dirty="0">
                <a:solidFill>
                  <a:srgbClr val="0F4480"/>
                </a:solidFill>
                <a:latin typeface="Trebuchet MS" pitchFamily="34" charset="0"/>
                <a:cs typeface="Arial"/>
              </a:rPr>
              <a:t>,</a:t>
            </a:r>
            <a:r>
              <a:rPr sz="2000" i="1" spc="-55" dirty="0">
                <a:solidFill>
                  <a:srgbClr val="0F4480"/>
                </a:solidFill>
                <a:latin typeface="Trebuchet MS" pitchFamily="34" charset="0"/>
                <a:cs typeface="Arial"/>
              </a:rPr>
              <a:t> </a:t>
            </a:r>
            <a:r>
              <a:rPr sz="2000" i="1" spc="-5" dirty="0">
                <a:solidFill>
                  <a:srgbClr val="0F4480"/>
                </a:solidFill>
                <a:latin typeface="Trebuchet MS" pitchFamily="34" charset="0"/>
                <a:cs typeface="Arial"/>
              </a:rPr>
              <a:t>MD  </a:t>
            </a:r>
            <a:r>
              <a:rPr sz="2000" i="1" spc="-10" dirty="0" smtClean="0">
                <a:solidFill>
                  <a:srgbClr val="0F4480"/>
                </a:solidFill>
                <a:latin typeface="Trebuchet MS" pitchFamily="34" charset="0"/>
                <a:cs typeface="Arial"/>
              </a:rPr>
              <a:t>201</a:t>
            </a:r>
            <a:r>
              <a:rPr lang="tr-TR" sz="2000" i="1" spc="-10" dirty="0" smtClean="0">
                <a:solidFill>
                  <a:srgbClr val="0F4480"/>
                </a:solidFill>
                <a:latin typeface="Trebuchet MS" pitchFamily="34" charset="0"/>
                <a:cs typeface="Arial"/>
              </a:rPr>
              <a:t>7</a:t>
            </a:r>
            <a:endParaRPr sz="2000" i="1" dirty="0">
              <a:latin typeface="Trebuchet MS" pitchFamily="34" charset="0"/>
              <a:cs typeface="Arial"/>
            </a:endParaRPr>
          </a:p>
        </p:txBody>
      </p:sp>
      <p:sp>
        <p:nvSpPr>
          <p:cNvPr id="17" name="16 Dikdörtgen"/>
          <p:cNvSpPr/>
          <p:nvPr/>
        </p:nvSpPr>
        <p:spPr>
          <a:xfrm>
            <a:off x="0" y="0"/>
            <a:ext cx="12192000" cy="2667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21" name="Picture 8" descr="stem cell ile ilgili görsel sonucu"/>
          <p:cNvPicPr>
            <a:picLocks noChangeAspect="1" noChangeArrowheads="1"/>
          </p:cNvPicPr>
          <p:nvPr/>
        </p:nvPicPr>
        <p:blipFill>
          <a:blip r:embed="rId2" cstate="print"/>
          <a:srcRect/>
          <a:stretch>
            <a:fillRect/>
          </a:stretch>
        </p:blipFill>
        <p:spPr bwMode="auto">
          <a:xfrm>
            <a:off x="4876800" y="381000"/>
            <a:ext cx="23622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23 Dikdörtgen"/>
          <p:cNvSpPr/>
          <p:nvPr/>
        </p:nvSpPr>
        <p:spPr>
          <a:xfrm>
            <a:off x="0" y="6019800"/>
            <a:ext cx="12192000"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25" name="Picture 7" descr="http://www.genkok.com/wp-content/uploads/2013/09/genkok_logo.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62200" y="6172199"/>
            <a:ext cx="22098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pic>
        <p:nvPicPr>
          <p:cNvPr id="27" name="Picture 5"/>
          <p:cNvPicPr>
            <a:picLocks noChangeAspect="1" noChangeArrowheads="1"/>
          </p:cNvPicPr>
          <p:nvPr/>
        </p:nvPicPr>
        <p:blipFill>
          <a:blip r:embed="rId4" cstate="print"/>
          <a:srcRect/>
          <a:stretch>
            <a:fillRect/>
          </a:stretch>
        </p:blipFill>
        <p:spPr bwMode="auto">
          <a:xfrm>
            <a:off x="152400" y="6172200"/>
            <a:ext cx="21336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8546" name="Picture 2" descr="İlgili resim"/>
          <p:cNvPicPr>
            <a:picLocks noChangeAspect="1" noChangeArrowheads="1"/>
          </p:cNvPicPr>
          <p:nvPr/>
        </p:nvPicPr>
        <p:blipFill>
          <a:blip r:embed="rId5" cstate="print"/>
          <a:srcRect/>
          <a:stretch>
            <a:fillRect/>
          </a:stretch>
        </p:blipFill>
        <p:spPr bwMode="auto">
          <a:xfrm>
            <a:off x="7391400" y="381000"/>
            <a:ext cx="22860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8548" name="Picture 4" descr="stem cell transplantation ile ilgili görsel sonucu"/>
          <p:cNvPicPr>
            <a:picLocks noChangeAspect="1" noChangeArrowheads="1"/>
          </p:cNvPicPr>
          <p:nvPr/>
        </p:nvPicPr>
        <p:blipFill>
          <a:blip r:embed="rId6" cstate="print"/>
          <a:srcRect/>
          <a:stretch>
            <a:fillRect/>
          </a:stretch>
        </p:blipFill>
        <p:spPr bwMode="auto">
          <a:xfrm>
            <a:off x="9753600" y="381000"/>
            <a:ext cx="21336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8552" name="Picture 8" descr="stem cell transplantation ile ilgili görsel sonucu"/>
          <p:cNvPicPr>
            <a:picLocks noChangeAspect="1" noChangeArrowheads="1"/>
          </p:cNvPicPr>
          <p:nvPr/>
        </p:nvPicPr>
        <p:blipFill>
          <a:blip r:embed="rId7" cstate="print"/>
          <a:srcRect/>
          <a:stretch>
            <a:fillRect/>
          </a:stretch>
        </p:blipFill>
        <p:spPr bwMode="auto">
          <a:xfrm>
            <a:off x="2514600" y="381000"/>
            <a:ext cx="22098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8554" name="Picture 10" descr="CANCER  CELL ile ilgili görsel sonucu"/>
          <p:cNvPicPr>
            <a:picLocks noChangeAspect="1" noChangeArrowheads="1"/>
          </p:cNvPicPr>
          <p:nvPr/>
        </p:nvPicPr>
        <p:blipFill>
          <a:blip r:embed="rId8" cstate="print"/>
          <a:srcRect/>
          <a:stretch>
            <a:fillRect/>
          </a:stretch>
        </p:blipFill>
        <p:spPr bwMode="auto">
          <a:xfrm>
            <a:off x="228600" y="304800"/>
            <a:ext cx="21717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object 5"/>
          <p:cNvSpPr txBox="1"/>
          <p:nvPr/>
        </p:nvSpPr>
        <p:spPr>
          <a:xfrm>
            <a:off x="5334000" y="6400800"/>
            <a:ext cx="6205220" cy="262957"/>
          </a:xfrm>
          <a:prstGeom prst="rect">
            <a:avLst/>
          </a:prstGeom>
        </p:spPr>
        <p:txBody>
          <a:bodyPr vert="horz" wrap="square" lIns="0" tIns="0" rIns="0" bIns="0" rtlCol="0">
            <a:spAutoFit/>
          </a:bodyPr>
          <a:lstStyle/>
          <a:p>
            <a:pPr algn="r">
              <a:lnSpc>
                <a:spcPts val="2400"/>
              </a:lnSpc>
            </a:pPr>
            <a:r>
              <a:rPr lang="tr-TR" sz="1100" i="1" dirty="0">
                <a:solidFill>
                  <a:srgbClr val="0F4480"/>
                </a:solidFill>
                <a:latin typeface="Arial"/>
                <a:cs typeface="Arial"/>
              </a:rPr>
              <a:t>Erciyes University BMT Center</a:t>
            </a:r>
            <a:endParaRPr sz="1100" i="1" dirty="0">
              <a:latin typeface="Arial"/>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a:t>
            </a:fld>
            <a:endParaRPr spc="-5" dirty="0"/>
          </a:p>
        </p:txBody>
      </p:sp>
      <p:pic>
        <p:nvPicPr>
          <p:cNvPr id="6146" name="Picture 2"/>
          <p:cNvPicPr>
            <a:picLocks noChangeAspect="1" noChangeArrowheads="1"/>
          </p:cNvPicPr>
          <p:nvPr/>
        </p:nvPicPr>
        <p:blipFill>
          <a:blip r:embed="rId2" cstate="print"/>
          <a:srcRect/>
          <a:stretch>
            <a:fillRect/>
          </a:stretch>
        </p:blipFill>
        <p:spPr bwMode="auto">
          <a:xfrm>
            <a:off x="1371600" y="2209800"/>
            <a:ext cx="8534400" cy="4152900"/>
          </a:xfrm>
          <a:prstGeom prst="rect">
            <a:avLst/>
          </a:prstGeom>
          <a:noFill/>
          <a:ln w="9525">
            <a:noFill/>
            <a:miter lim="800000"/>
            <a:headEnd/>
            <a:tailEnd/>
          </a:ln>
        </p:spPr>
      </p:pic>
      <p:sp>
        <p:nvSpPr>
          <p:cNvPr id="6" name="5 Dikdörtgen"/>
          <p:cNvSpPr/>
          <p:nvPr/>
        </p:nvSpPr>
        <p:spPr>
          <a:xfrm>
            <a:off x="3733800" y="1676400"/>
            <a:ext cx="1547218" cy="707886"/>
          </a:xfrm>
          <a:prstGeom prst="rect">
            <a:avLst/>
          </a:prstGeom>
        </p:spPr>
        <p:txBody>
          <a:bodyPr wrap="none">
            <a:spAutoFit/>
          </a:bodyPr>
          <a:lstStyle/>
          <a:p>
            <a:r>
              <a:rPr lang="tr-TR" sz="4000" b="1" dirty="0" smtClean="0">
                <a:solidFill>
                  <a:schemeClr val="accent6">
                    <a:lumMod val="50000"/>
                  </a:schemeClr>
                </a:solidFill>
              </a:rPr>
              <a:t>(</a:t>
            </a:r>
            <a:r>
              <a:rPr lang="tr-TR" sz="4000" b="1" dirty="0" err="1" smtClean="0">
                <a:solidFill>
                  <a:schemeClr val="accent6">
                    <a:lumMod val="50000"/>
                  </a:schemeClr>
                </a:solidFill>
              </a:rPr>
              <a:t>HSCs</a:t>
            </a:r>
            <a:r>
              <a:rPr lang="tr-TR" sz="4000" b="1" dirty="0" smtClean="0">
                <a:solidFill>
                  <a:schemeClr val="accent6">
                    <a:lumMod val="50000"/>
                  </a:schemeClr>
                </a:solidFill>
              </a:rPr>
              <a:t>)</a:t>
            </a:r>
            <a:endParaRPr lang="tr-TR" sz="4000" b="1" dirty="0">
              <a:solidFill>
                <a:schemeClr val="accent6">
                  <a:lumMod val="50000"/>
                </a:schemeClr>
              </a:solidFill>
            </a:endParaRPr>
          </a:p>
        </p:txBody>
      </p:sp>
      <p:sp>
        <p:nvSpPr>
          <p:cNvPr id="7" name="Rectangle 56"/>
          <p:cNvSpPr txBox="1">
            <a:spLocks noChangeArrowheads="1"/>
          </p:cNvSpPr>
          <p:nvPr/>
        </p:nvSpPr>
        <p:spPr>
          <a:xfrm>
            <a:off x="0" y="0"/>
            <a:ext cx="12192000" cy="764704"/>
          </a:xfrm>
          <a:prstGeom prst="rect">
            <a:avLst/>
          </a:prstGeom>
          <a:solidFill>
            <a:schemeClr val="bg1">
              <a:lumMod val="95000"/>
            </a:schemeClr>
          </a:solidFill>
          <a:extLst>
            <a:ext uri="{909E8E84-426E-40dd-AFC4-6F175D3DCCD1}">
              <a14:hiddenFill xmlns="" xmlns:a14="http://schemas.microsoft.com/office/drawing/2010/main">
                <a:solidFill>
                  <a:schemeClr val="bg1"/>
                </a:solidFill>
              </a14:hiddenFill>
            </a:ext>
          </a:extLst>
        </p:spPr>
        <p:txBody>
          <a:bodyPr anchor="ctr"/>
          <a:lst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156" algn="ctr" rtl="0" fontAlgn="base">
              <a:spcBef>
                <a:spcPct val="0"/>
              </a:spcBef>
              <a:spcAft>
                <a:spcPct val="0"/>
              </a:spcAft>
              <a:defRPr sz="4400">
                <a:solidFill>
                  <a:schemeClr val="tx2"/>
                </a:solidFill>
                <a:latin typeface="Arial" charset="0"/>
                <a:cs typeface="Arial" charset="0"/>
              </a:defRPr>
            </a:lvl6pPr>
            <a:lvl7pPr marL="914311" algn="ctr" rtl="0" fontAlgn="base">
              <a:spcBef>
                <a:spcPct val="0"/>
              </a:spcBef>
              <a:spcAft>
                <a:spcPct val="0"/>
              </a:spcAft>
              <a:defRPr sz="4400">
                <a:solidFill>
                  <a:schemeClr val="tx2"/>
                </a:solidFill>
                <a:latin typeface="Arial" charset="0"/>
                <a:cs typeface="Arial" charset="0"/>
              </a:defRPr>
            </a:lvl7pPr>
            <a:lvl8pPr marL="1371467" algn="ctr" rtl="0" fontAlgn="base">
              <a:spcBef>
                <a:spcPct val="0"/>
              </a:spcBef>
              <a:spcAft>
                <a:spcPct val="0"/>
              </a:spcAft>
              <a:defRPr sz="4400">
                <a:solidFill>
                  <a:schemeClr val="tx2"/>
                </a:solidFill>
                <a:latin typeface="Arial" charset="0"/>
                <a:cs typeface="Arial" charset="0"/>
              </a:defRPr>
            </a:lvl8pPr>
            <a:lvl9pPr marL="1828623" algn="ctr" rtl="0" fontAlgn="base">
              <a:spcBef>
                <a:spcPct val="0"/>
              </a:spcBef>
              <a:spcAft>
                <a:spcPct val="0"/>
              </a:spcAft>
              <a:defRPr sz="4400">
                <a:solidFill>
                  <a:schemeClr val="tx2"/>
                </a:solidFill>
                <a:latin typeface="Arial" charset="0"/>
                <a:cs typeface="Arial" charset="0"/>
              </a:defRPr>
            </a:lvl9pPr>
          </a:lstStyle>
          <a:p>
            <a:pPr>
              <a:lnSpc>
                <a:spcPts val="3110"/>
              </a:lnSpc>
            </a:pPr>
            <a:r>
              <a:rPr lang="en-US" sz="2800" spc="-5" dirty="0" smtClean="0">
                <a:latin typeface="Trebuchet MS" pitchFamily="34" charset="0"/>
              </a:rPr>
              <a:t>What are the Hematopoetic  Stem</a:t>
            </a:r>
            <a:r>
              <a:rPr lang="en-US" sz="2800" spc="-30" dirty="0" smtClean="0">
                <a:latin typeface="Trebuchet MS" pitchFamily="34" charset="0"/>
              </a:rPr>
              <a:t> </a:t>
            </a:r>
            <a:r>
              <a:rPr lang="en-US" sz="2800" spc="-5" dirty="0" smtClean="0">
                <a:latin typeface="Trebuchet MS" pitchFamily="34" charset="0"/>
              </a:rPr>
              <a:t>Cells?</a:t>
            </a:r>
            <a:endParaRPr lang="en-US" sz="2800" dirty="0">
              <a:solidFill>
                <a:srgbClr val="002060"/>
              </a:solidFill>
              <a:latin typeface="Trebuchet MS"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38200" y="1295400"/>
            <a:ext cx="11062480" cy="4611519"/>
          </a:xfrm>
          <a:prstGeom prst="rect">
            <a:avLst/>
          </a:prstGeom>
        </p:spPr>
        <p:txBody>
          <a:bodyPr vert="horz" wrap="square" lIns="0" tIns="0" rIns="0" bIns="0" rtlCol="0">
            <a:spAutoFit/>
          </a:bodyPr>
          <a:lstStyle/>
          <a:p>
            <a:pPr marL="355600" marR="675005" indent="-342900">
              <a:lnSpc>
                <a:spcPct val="150000"/>
              </a:lnSpc>
              <a:buChar char="•"/>
              <a:tabLst>
                <a:tab pos="354965" algn="l"/>
                <a:tab pos="355600" algn="l"/>
              </a:tabLst>
            </a:pPr>
            <a:r>
              <a:rPr lang="en-US" sz="2400" dirty="0" smtClean="0">
                <a:solidFill>
                  <a:srgbClr val="252525"/>
                </a:solidFill>
                <a:latin typeface="Trebuchet MS" pitchFamily="34" charset="0"/>
                <a:cs typeface="Arial"/>
              </a:rPr>
              <a:t>Restoration of patient’s own </a:t>
            </a:r>
            <a:r>
              <a:rPr lang="en-US" sz="2400" dirty="0" err="1" smtClean="0">
                <a:solidFill>
                  <a:srgbClr val="252525"/>
                </a:solidFill>
                <a:latin typeface="Trebuchet MS" pitchFamily="34" charset="0"/>
                <a:cs typeface="Arial"/>
              </a:rPr>
              <a:t>hematopoetic</a:t>
            </a:r>
            <a:r>
              <a:rPr lang="en-US" sz="2400" dirty="0" smtClean="0">
                <a:solidFill>
                  <a:srgbClr val="252525"/>
                </a:solidFill>
                <a:latin typeface="Trebuchet MS" pitchFamily="34" charset="0"/>
                <a:cs typeface="Arial"/>
              </a:rPr>
              <a:t> tissue </a:t>
            </a:r>
            <a:r>
              <a:rPr lang="en-US" sz="2400" spc="-10" dirty="0" smtClean="0">
                <a:solidFill>
                  <a:srgbClr val="252525"/>
                </a:solidFill>
                <a:latin typeface="Trebuchet MS" pitchFamily="34" charset="0"/>
                <a:cs typeface="Arial"/>
              </a:rPr>
              <a:t>in</a:t>
            </a:r>
            <a:r>
              <a:rPr lang="en-US" sz="2400" spc="-50" dirty="0" smtClean="0">
                <a:solidFill>
                  <a:srgbClr val="252525"/>
                </a:solidFill>
                <a:latin typeface="Trebuchet MS" pitchFamily="34" charset="0"/>
                <a:cs typeface="Arial"/>
              </a:rPr>
              <a:t> </a:t>
            </a:r>
            <a:r>
              <a:rPr lang="en-US" sz="2400" spc="-5" dirty="0" smtClean="0">
                <a:solidFill>
                  <a:srgbClr val="252525"/>
                </a:solidFill>
                <a:latin typeface="Trebuchet MS" pitchFamily="34" charset="0"/>
                <a:cs typeface="Arial"/>
              </a:rPr>
              <a:t>the….                   </a:t>
            </a:r>
            <a:r>
              <a:rPr lang="en-US" sz="2400" b="1" spc="-5" dirty="0" smtClean="0">
                <a:solidFill>
                  <a:srgbClr val="C00000"/>
                </a:solidFill>
                <a:latin typeface="Trebuchet MS" pitchFamily="34" charset="0"/>
                <a:cs typeface="Arial"/>
              </a:rPr>
              <a:t>autologous</a:t>
            </a:r>
            <a:r>
              <a:rPr lang="en-US" sz="2400" b="1" spc="-70" dirty="0" smtClean="0">
                <a:solidFill>
                  <a:srgbClr val="C00000"/>
                </a:solidFill>
                <a:latin typeface="Trebuchet MS" pitchFamily="34" charset="0"/>
                <a:cs typeface="Arial"/>
              </a:rPr>
              <a:t> </a:t>
            </a:r>
            <a:r>
              <a:rPr lang="en-US" sz="2400" b="1" spc="-5" dirty="0" smtClean="0">
                <a:solidFill>
                  <a:srgbClr val="C00000"/>
                </a:solidFill>
                <a:latin typeface="Trebuchet MS" pitchFamily="34" charset="0"/>
                <a:cs typeface="Arial"/>
              </a:rPr>
              <a:t>setting </a:t>
            </a:r>
            <a:r>
              <a:rPr lang="en-US" b="1" spc="-5" dirty="0" smtClean="0">
                <a:solidFill>
                  <a:srgbClr val="C00000"/>
                </a:solidFill>
                <a:latin typeface="Trebuchet MS" pitchFamily="34" charset="0"/>
                <a:cs typeface="Arial"/>
              </a:rPr>
              <a:t> </a:t>
            </a:r>
            <a:r>
              <a:rPr lang="en-US" u="sng" dirty="0" smtClean="0">
                <a:solidFill>
                  <a:srgbClr val="C00000"/>
                </a:solidFill>
                <a:latin typeface="Trebuchet MS" pitchFamily="34" charset="0"/>
                <a:cs typeface="Arial"/>
              </a:rPr>
              <a:t>(The correction of  </a:t>
            </a:r>
            <a:r>
              <a:rPr lang="en-US" u="sng" spc="-5" dirty="0" smtClean="0">
                <a:solidFill>
                  <a:srgbClr val="C00000"/>
                </a:solidFill>
                <a:latin typeface="Trebuchet MS" pitchFamily="34" charset="0"/>
                <a:cs typeface="Arial"/>
              </a:rPr>
              <a:t>HDC-induced </a:t>
            </a:r>
            <a:r>
              <a:rPr lang="en-US" u="sng" spc="-5" dirty="0" err="1" smtClean="0">
                <a:solidFill>
                  <a:srgbClr val="C00000"/>
                </a:solidFill>
                <a:latin typeface="Trebuchet MS" pitchFamily="34" charset="0"/>
                <a:cs typeface="Arial"/>
              </a:rPr>
              <a:t>aplasia</a:t>
            </a:r>
            <a:r>
              <a:rPr lang="en-US" u="sng" spc="-5" dirty="0" smtClean="0">
                <a:solidFill>
                  <a:srgbClr val="C00000"/>
                </a:solidFill>
                <a:latin typeface="Trebuchet MS" pitchFamily="34" charset="0"/>
                <a:cs typeface="Arial"/>
              </a:rPr>
              <a:t>)</a:t>
            </a:r>
            <a:endParaRPr lang="en-US" b="1" u="sng" spc="-5" dirty="0" smtClean="0">
              <a:solidFill>
                <a:srgbClr val="C00000"/>
              </a:solidFill>
              <a:latin typeface="Trebuchet MS" pitchFamily="34" charset="0"/>
              <a:cs typeface="Arial"/>
            </a:endParaRPr>
          </a:p>
          <a:p>
            <a:pPr marL="812712" marR="675005" lvl="1" indent="-342900">
              <a:lnSpc>
                <a:spcPct val="150000"/>
              </a:lnSpc>
              <a:buFont typeface="Wingdings" pitchFamily="2" charset="2"/>
              <a:buChar char="Ø"/>
              <a:tabLst>
                <a:tab pos="354965" algn="l"/>
                <a:tab pos="355600" algn="l"/>
              </a:tabLst>
            </a:pPr>
            <a:r>
              <a:rPr lang="en-US" sz="2400" spc="-5" dirty="0" smtClean="0">
                <a:solidFill>
                  <a:srgbClr val="252525"/>
                </a:solidFill>
                <a:latin typeface="Trebuchet MS" pitchFamily="34" charset="0"/>
                <a:cs typeface="Arial"/>
              </a:rPr>
              <a:t>to eradicate  </a:t>
            </a:r>
            <a:r>
              <a:rPr lang="en-US" sz="2400" spc="-5" dirty="0" err="1" smtClean="0">
                <a:solidFill>
                  <a:srgbClr val="252525"/>
                </a:solidFill>
                <a:latin typeface="Trebuchet MS" pitchFamily="34" charset="0"/>
                <a:cs typeface="Arial"/>
              </a:rPr>
              <a:t>chemosensitive</a:t>
            </a:r>
            <a:r>
              <a:rPr lang="en-US" sz="2400" spc="-5" dirty="0" smtClean="0">
                <a:solidFill>
                  <a:srgbClr val="252525"/>
                </a:solidFill>
                <a:latin typeface="Trebuchet MS" pitchFamily="34" charset="0"/>
                <a:cs typeface="Arial"/>
              </a:rPr>
              <a:t> tumor</a:t>
            </a:r>
            <a:endParaRPr lang="en-US" sz="2400" dirty="0" smtClean="0">
              <a:latin typeface="Trebuchet MS" pitchFamily="34" charset="0"/>
              <a:cs typeface="Arial"/>
            </a:endParaRPr>
          </a:p>
          <a:p>
            <a:pPr marL="355600" indent="-342900">
              <a:lnSpc>
                <a:spcPct val="150000"/>
              </a:lnSpc>
              <a:spcBef>
                <a:spcPts val="330"/>
              </a:spcBef>
              <a:buChar char="•"/>
              <a:tabLst>
                <a:tab pos="354965" algn="l"/>
                <a:tab pos="355600" algn="l"/>
              </a:tabLst>
            </a:pPr>
            <a:r>
              <a:rPr lang="en-US" sz="2400" dirty="0" smtClean="0">
                <a:solidFill>
                  <a:srgbClr val="252525"/>
                </a:solidFill>
                <a:latin typeface="Trebuchet MS" pitchFamily="34" charset="0"/>
                <a:cs typeface="Arial"/>
              </a:rPr>
              <a:t>Installation of  new </a:t>
            </a:r>
            <a:r>
              <a:rPr lang="en-US" sz="2400" spc="-5" dirty="0" smtClean="0">
                <a:solidFill>
                  <a:srgbClr val="252525"/>
                </a:solidFill>
                <a:latin typeface="Trebuchet MS" pitchFamily="34" charset="0"/>
                <a:cs typeface="Arial"/>
              </a:rPr>
              <a:t>hematopoietic tissue </a:t>
            </a:r>
            <a:r>
              <a:rPr lang="en-US" sz="2400" dirty="0" smtClean="0">
                <a:solidFill>
                  <a:srgbClr val="252525"/>
                </a:solidFill>
                <a:latin typeface="Trebuchet MS" pitchFamily="34" charset="0"/>
                <a:cs typeface="Arial"/>
              </a:rPr>
              <a:t>in</a:t>
            </a:r>
            <a:r>
              <a:rPr lang="en-US" sz="2400" spc="55" dirty="0" smtClean="0">
                <a:solidFill>
                  <a:srgbClr val="252525"/>
                </a:solidFill>
                <a:latin typeface="Trebuchet MS" pitchFamily="34" charset="0"/>
                <a:cs typeface="Arial"/>
              </a:rPr>
              <a:t> </a:t>
            </a:r>
            <a:r>
              <a:rPr lang="en-US" sz="2400" spc="-5" dirty="0" smtClean="0">
                <a:solidFill>
                  <a:srgbClr val="252525"/>
                </a:solidFill>
                <a:latin typeface="Trebuchet MS" pitchFamily="34" charset="0"/>
                <a:cs typeface="Arial"/>
              </a:rPr>
              <a:t>the….</a:t>
            </a:r>
            <a:endParaRPr lang="en-US" sz="2400" dirty="0" smtClean="0">
              <a:latin typeface="Trebuchet MS" pitchFamily="34" charset="0"/>
              <a:cs typeface="Arial"/>
            </a:endParaRPr>
          </a:p>
          <a:p>
            <a:pPr marL="354965">
              <a:lnSpc>
                <a:spcPct val="150000"/>
              </a:lnSpc>
            </a:pPr>
            <a:r>
              <a:rPr lang="en-US" sz="2400" b="1" spc="-5" dirty="0" smtClean="0">
                <a:solidFill>
                  <a:srgbClr val="C00000"/>
                </a:solidFill>
                <a:latin typeface="Trebuchet MS" pitchFamily="34" charset="0"/>
                <a:cs typeface="Arial"/>
              </a:rPr>
              <a:t>allogeneic</a:t>
            </a:r>
            <a:r>
              <a:rPr lang="en-US" sz="2400" b="1" spc="-60" dirty="0" smtClean="0">
                <a:solidFill>
                  <a:srgbClr val="C00000"/>
                </a:solidFill>
                <a:latin typeface="Trebuchet MS" pitchFamily="34" charset="0"/>
                <a:cs typeface="Arial"/>
              </a:rPr>
              <a:t> </a:t>
            </a:r>
            <a:r>
              <a:rPr lang="en-US" sz="2400" b="1" spc="-5" dirty="0" smtClean="0">
                <a:solidFill>
                  <a:srgbClr val="C00000"/>
                </a:solidFill>
                <a:latin typeface="Trebuchet MS" pitchFamily="34" charset="0"/>
                <a:cs typeface="Arial"/>
              </a:rPr>
              <a:t>setting  </a:t>
            </a:r>
            <a:r>
              <a:rPr lang="en-US" u="sng" spc="-5" dirty="0" smtClean="0">
                <a:solidFill>
                  <a:srgbClr val="C00000"/>
                </a:solidFill>
                <a:latin typeface="Trebuchet MS" pitchFamily="34" charset="0"/>
                <a:cs typeface="Arial"/>
              </a:rPr>
              <a:t>(</a:t>
            </a:r>
            <a:r>
              <a:rPr lang="en-US" u="sng" dirty="0" err="1" smtClean="0">
                <a:solidFill>
                  <a:srgbClr val="C00000"/>
                </a:solidFill>
                <a:latin typeface="Trebuchet MS" pitchFamily="34" charset="0"/>
                <a:cs typeface="Arial"/>
              </a:rPr>
              <a:t>chimerism</a:t>
            </a:r>
            <a:r>
              <a:rPr lang="en-US" u="sng" dirty="0" smtClean="0">
                <a:solidFill>
                  <a:srgbClr val="C00000"/>
                </a:solidFill>
                <a:latin typeface="Trebuchet MS" pitchFamily="34" charset="0"/>
                <a:cs typeface="Arial"/>
              </a:rPr>
              <a:t>) </a:t>
            </a:r>
            <a:endParaRPr lang="en-US" b="1" u="sng" dirty="0" smtClean="0">
              <a:solidFill>
                <a:srgbClr val="C00000"/>
              </a:solidFill>
              <a:latin typeface="Trebuchet MS" pitchFamily="34" charset="0"/>
              <a:cs typeface="Arial"/>
            </a:endParaRPr>
          </a:p>
          <a:p>
            <a:pPr marL="927100" lvl="1" indent="-457200">
              <a:lnSpc>
                <a:spcPct val="150000"/>
              </a:lnSpc>
              <a:spcBef>
                <a:spcPts val="350"/>
              </a:spcBef>
              <a:buFont typeface="Wingdings" pitchFamily="2" charset="2"/>
              <a:buChar char="Ø"/>
              <a:tabLst>
                <a:tab pos="756920" algn="l"/>
              </a:tabLst>
            </a:pPr>
            <a:r>
              <a:rPr lang="en-US" sz="2400" spc="-5" dirty="0" smtClean="0">
                <a:solidFill>
                  <a:srgbClr val="252525"/>
                </a:solidFill>
                <a:latin typeface="Trebuchet MS" pitchFamily="34" charset="0"/>
                <a:cs typeface="Arial"/>
              </a:rPr>
              <a:t>to develop </a:t>
            </a:r>
            <a:r>
              <a:rPr lang="en-US" sz="2400" dirty="0" err="1" smtClean="0">
                <a:solidFill>
                  <a:srgbClr val="252525"/>
                </a:solidFill>
                <a:latin typeface="Trebuchet MS" pitchFamily="34" charset="0"/>
                <a:cs typeface="Arial"/>
              </a:rPr>
              <a:t>alloreactivity</a:t>
            </a:r>
            <a:r>
              <a:rPr lang="en-US" sz="2400" dirty="0" smtClean="0">
                <a:solidFill>
                  <a:srgbClr val="252525"/>
                </a:solidFill>
                <a:latin typeface="Trebuchet MS" pitchFamily="34" charset="0"/>
                <a:cs typeface="Arial"/>
              </a:rPr>
              <a:t> </a:t>
            </a:r>
            <a:r>
              <a:rPr lang="en-US" u="sng" spc="-10" dirty="0" smtClean="0">
                <a:solidFill>
                  <a:srgbClr val="252525"/>
                </a:solidFill>
                <a:latin typeface="Trebuchet MS" pitchFamily="34" charset="0"/>
                <a:cs typeface="Arial"/>
              </a:rPr>
              <a:t>(GVL) </a:t>
            </a:r>
            <a:r>
              <a:rPr lang="en-US" sz="2400" spc="-10" dirty="0" smtClean="0">
                <a:solidFill>
                  <a:srgbClr val="252525"/>
                </a:solidFill>
                <a:latin typeface="Trebuchet MS" pitchFamily="34" charset="0"/>
                <a:cs typeface="Arial"/>
              </a:rPr>
              <a:t>against </a:t>
            </a:r>
            <a:r>
              <a:rPr lang="tr-TR" sz="2400" spc="-10" dirty="0" smtClean="0">
                <a:solidFill>
                  <a:srgbClr val="252525"/>
                </a:solidFill>
                <a:latin typeface="Trebuchet MS" pitchFamily="34" charset="0"/>
                <a:cs typeface="Arial"/>
              </a:rPr>
              <a:t> </a:t>
            </a:r>
            <a:r>
              <a:rPr lang="tr-TR" sz="2400" spc="-10" dirty="0" err="1" smtClean="0">
                <a:solidFill>
                  <a:srgbClr val="252525"/>
                </a:solidFill>
                <a:latin typeface="Trebuchet MS" pitchFamily="34" charset="0"/>
                <a:cs typeface="Arial"/>
              </a:rPr>
              <a:t>malignant</a:t>
            </a:r>
            <a:r>
              <a:rPr lang="tr-TR" sz="2400" spc="-10" dirty="0" smtClean="0">
                <a:solidFill>
                  <a:srgbClr val="252525"/>
                </a:solidFill>
                <a:latin typeface="Trebuchet MS" pitchFamily="34" charset="0"/>
                <a:cs typeface="Arial"/>
              </a:rPr>
              <a:t> </a:t>
            </a:r>
            <a:r>
              <a:rPr lang="tr-TR" sz="2400" spc="-10" dirty="0" err="1" smtClean="0">
                <a:solidFill>
                  <a:srgbClr val="252525"/>
                </a:solidFill>
                <a:latin typeface="Trebuchet MS" pitchFamily="34" charset="0"/>
                <a:cs typeface="Arial"/>
              </a:rPr>
              <a:t>disorders</a:t>
            </a:r>
            <a:endParaRPr lang="en-US" sz="2400" dirty="0" smtClean="0">
              <a:latin typeface="Trebuchet MS" pitchFamily="34" charset="0"/>
              <a:cs typeface="Arial"/>
            </a:endParaRPr>
          </a:p>
          <a:p>
            <a:pPr marL="927100" marR="900430" lvl="1" indent="-457200">
              <a:lnSpc>
                <a:spcPct val="150000"/>
              </a:lnSpc>
              <a:spcBef>
                <a:spcPts val="720"/>
              </a:spcBef>
              <a:buFont typeface="Wingdings" pitchFamily="2" charset="2"/>
              <a:buChar char="Ø"/>
              <a:tabLst>
                <a:tab pos="756920" algn="l"/>
              </a:tabLst>
            </a:pPr>
            <a:r>
              <a:rPr lang="en-US" sz="2400" spc="-5" dirty="0" smtClean="0">
                <a:solidFill>
                  <a:srgbClr val="252525"/>
                </a:solidFill>
                <a:latin typeface="Trebuchet MS" pitchFamily="34" charset="0"/>
                <a:cs typeface="Arial"/>
              </a:rPr>
              <a:t>to </a:t>
            </a:r>
            <a:r>
              <a:rPr lang="en-US" sz="2400" dirty="0" smtClean="0">
                <a:solidFill>
                  <a:srgbClr val="252525"/>
                </a:solidFill>
                <a:latin typeface="Trebuchet MS" pitchFamily="34" charset="0"/>
                <a:cs typeface="Arial"/>
              </a:rPr>
              <a:t>correct functional defects  observed in inherited or acquired non-  </a:t>
            </a:r>
            <a:r>
              <a:rPr lang="en-US" sz="2400" spc="-5" dirty="0" smtClean="0">
                <a:solidFill>
                  <a:srgbClr val="252525"/>
                </a:solidFill>
                <a:latin typeface="Trebuchet MS" pitchFamily="34" charset="0"/>
                <a:cs typeface="Arial"/>
              </a:rPr>
              <a:t>malignant</a:t>
            </a:r>
            <a:r>
              <a:rPr lang="en-US" sz="2400" spc="-65" dirty="0" smtClean="0">
                <a:solidFill>
                  <a:srgbClr val="252525"/>
                </a:solidFill>
                <a:latin typeface="Trebuchet MS" pitchFamily="34" charset="0"/>
                <a:cs typeface="Arial"/>
              </a:rPr>
              <a:t> </a:t>
            </a:r>
            <a:r>
              <a:rPr lang="en-US" sz="2400" dirty="0" smtClean="0">
                <a:solidFill>
                  <a:srgbClr val="252525"/>
                </a:solidFill>
                <a:latin typeface="Trebuchet MS" pitchFamily="34" charset="0"/>
                <a:cs typeface="Arial"/>
              </a:rPr>
              <a:t>disorders</a:t>
            </a:r>
            <a:endParaRPr lang="en-US" sz="2400" dirty="0">
              <a:latin typeface="Trebuchet MS" pitchFamily="34" charset="0"/>
              <a:cs typeface="Arial"/>
            </a:endParaRPr>
          </a:p>
        </p:txBody>
      </p:sp>
      <p:sp>
        <p:nvSpPr>
          <p:cNvPr id="5" name="4 Dikdörtgen"/>
          <p:cNvSpPr/>
          <p:nvPr/>
        </p:nvSpPr>
        <p:spPr>
          <a:xfrm>
            <a:off x="0" y="0"/>
            <a:ext cx="12192000" cy="584775"/>
          </a:xfrm>
          <a:prstGeom prst="rect">
            <a:avLst/>
          </a:prstGeom>
          <a:solidFill>
            <a:schemeClr val="bg1">
              <a:lumMod val="85000"/>
            </a:schemeClr>
          </a:solidFill>
        </p:spPr>
        <p:txBody>
          <a:bodyPr wrap="square">
            <a:spAutoFit/>
          </a:bodyPr>
          <a:lstStyle/>
          <a:p>
            <a:r>
              <a:rPr lang="tr-TR" sz="3200" dirty="0" smtClean="0">
                <a:solidFill>
                  <a:schemeClr val="tx2"/>
                </a:solidFill>
                <a:latin typeface="Trebuchet MS" pitchFamily="34" charset="0"/>
                <a:cs typeface="Arial"/>
              </a:rPr>
              <a:t>           </a:t>
            </a:r>
            <a:r>
              <a:rPr lang="en-US" sz="3200" dirty="0" smtClean="0">
                <a:solidFill>
                  <a:schemeClr val="tx2"/>
                </a:solidFill>
                <a:latin typeface="Trebuchet MS" pitchFamily="34" charset="0"/>
                <a:cs typeface="Arial"/>
              </a:rPr>
              <a:t>Why </a:t>
            </a:r>
            <a:r>
              <a:rPr lang="en-US" sz="3200" spc="-10" dirty="0" smtClean="0">
                <a:solidFill>
                  <a:schemeClr val="tx2"/>
                </a:solidFill>
                <a:latin typeface="Trebuchet MS" pitchFamily="34" charset="0"/>
                <a:cs typeface="Arial"/>
              </a:rPr>
              <a:t>do </a:t>
            </a:r>
            <a:r>
              <a:rPr lang="en-US" sz="3200" spc="-5" dirty="0" smtClean="0">
                <a:solidFill>
                  <a:schemeClr val="tx2"/>
                </a:solidFill>
                <a:latin typeface="Trebuchet MS" pitchFamily="34" charset="0"/>
                <a:cs typeface="Arial"/>
              </a:rPr>
              <a:t>we </a:t>
            </a:r>
            <a:r>
              <a:rPr lang="en-US" sz="3200" dirty="0" smtClean="0">
                <a:solidFill>
                  <a:schemeClr val="tx2"/>
                </a:solidFill>
                <a:latin typeface="Trebuchet MS" pitchFamily="34" charset="0"/>
                <a:cs typeface="Arial"/>
              </a:rPr>
              <a:t>want </a:t>
            </a:r>
            <a:r>
              <a:rPr lang="en-US" sz="3200" spc="-5" dirty="0" smtClean="0">
                <a:solidFill>
                  <a:schemeClr val="tx2"/>
                </a:solidFill>
                <a:latin typeface="Trebuchet MS" pitchFamily="34" charset="0"/>
                <a:cs typeface="Arial"/>
              </a:rPr>
              <a:t>Stem</a:t>
            </a:r>
            <a:r>
              <a:rPr lang="en-US" sz="3200" spc="-25" dirty="0" smtClean="0">
                <a:solidFill>
                  <a:schemeClr val="tx2"/>
                </a:solidFill>
                <a:latin typeface="Trebuchet MS" pitchFamily="34" charset="0"/>
                <a:cs typeface="Arial"/>
              </a:rPr>
              <a:t> </a:t>
            </a:r>
            <a:r>
              <a:rPr lang="en-US" sz="3200" dirty="0" smtClean="0">
                <a:solidFill>
                  <a:schemeClr val="tx2"/>
                </a:solidFill>
                <a:latin typeface="Trebuchet MS" pitchFamily="34" charset="0"/>
                <a:cs typeface="Arial"/>
              </a:rPr>
              <a:t>Cells</a:t>
            </a:r>
            <a:endParaRPr lang="tr-TR"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Yuvarlatılmış Dikdörtgen"/>
          <p:cNvSpPr/>
          <p:nvPr/>
        </p:nvSpPr>
        <p:spPr>
          <a:xfrm>
            <a:off x="203200" y="3048000"/>
            <a:ext cx="10871200" cy="33528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381000" y="838200"/>
            <a:ext cx="2271071" cy="707886"/>
          </a:xfrm>
          <a:prstGeom prst="rect">
            <a:avLst/>
          </a:prstGeom>
        </p:spPr>
        <p:txBody>
          <a:bodyPr wrap="none">
            <a:spAutoFit/>
          </a:bodyPr>
          <a:lstStyle/>
          <a:p>
            <a:r>
              <a:rPr lang="tr-TR" sz="4000" b="1" dirty="0" smtClean="0">
                <a:solidFill>
                  <a:srgbClr val="C00000"/>
                </a:solidFill>
              </a:rPr>
              <a:t>(</a:t>
            </a:r>
            <a:r>
              <a:rPr lang="tr-TR" sz="4000" b="1" dirty="0" err="1" smtClean="0">
                <a:solidFill>
                  <a:srgbClr val="C00000"/>
                </a:solidFill>
              </a:rPr>
              <a:t>Allo</a:t>
            </a:r>
            <a:r>
              <a:rPr lang="tr-TR" sz="4000" b="1" dirty="0" smtClean="0">
                <a:solidFill>
                  <a:srgbClr val="C00000"/>
                </a:solidFill>
              </a:rPr>
              <a:t>-SCT)</a:t>
            </a:r>
            <a:endParaRPr lang="tr-TR" sz="4000" b="1" dirty="0">
              <a:solidFill>
                <a:srgbClr val="C00000"/>
              </a:solidFill>
            </a:endParaRPr>
          </a:p>
        </p:txBody>
      </p:sp>
      <p:graphicFrame>
        <p:nvGraphicFramePr>
          <p:cNvPr id="8" name="3 İçerik Yer Tutucusu"/>
          <p:cNvGraphicFramePr>
            <a:graphicFrameLocks/>
          </p:cNvGraphicFramePr>
          <p:nvPr/>
        </p:nvGraphicFramePr>
        <p:xfrm>
          <a:off x="304800" y="3581401"/>
          <a:ext cx="11480800" cy="2743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13 Dikdörtgen"/>
          <p:cNvSpPr/>
          <p:nvPr/>
        </p:nvSpPr>
        <p:spPr>
          <a:xfrm>
            <a:off x="5715000" y="1066800"/>
            <a:ext cx="6299200" cy="1697901"/>
          </a:xfrm>
          <a:prstGeom prst="rect">
            <a:avLst/>
          </a:prstGeom>
        </p:spPr>
        <p:txBody>
          <a:bodyPr wrap="square">
            <a:spAutoFit/>
          </a:bodyPr>
          <a:lstStyle/>
          <a:p>
            <a:pPr marL="355600" indent="-342900">
              <a:lnSpc>
                <a:spcPct val="130000"/>
              </a:lnSpc>
              <a:tabLst>
                <a:tab pos="354965" algn="l"/>
                <a:tab pos="355600" algn="l"/>
              </a:tabLst>
            </a:pPr>
            <a:r>
              <a:rPr lang="tr-TR" sz="1400" dirty="0" smtClean="0">
                <a:latin typeface="Trebuchet MS" pitchFamily="34" charset="0"/>
                <a:cs typeface="Arial"/>
              </a:rPr>
              <a:t>	        </a:t>
            </a:r>
            <a:r>
              <a:rPr lang="en-US" sz="1400" b="1" dirty="0" smtClean="0">
                <a:solidFill>
                  <a:schemeClr val="tx2">
                    <a:lumMod val="60000"/>
                    <a:lumOff val="40000"/>
                  </a:schemeClr>
                </a:solidFill>
                <a:latin typeface="Trebuchet MS" pitchFamily="34" charset="0"/>
                <a:cs typeface="Arial"/>
              </a:rPr>
              <a:t>Allogeneic – from another</a:t>
            </a:r>
            <a:r>
              <a:rPr lang="en-US" sz="1400" b="1" spc="-130" dirty="0" smtClean="0">
                <a:solidFill>
                  <a:schemeClr val="tx2">
                    <a:lumMod val="60000"/>
                    <a:lumOff val="40000"/>
                  </a:schemeClr>
                </a:solidFill>
                <a:latin typeface="Trebuchet MS" pitchFamily="34" charset="0"/>
                <a:cs typeface="Arial"/>
              </a:rPr>
              <a:t> </a:t>
            </a:r>
            <a:r>
              <a:rPr lang="en-US" sz="1400" b="1" dirty="0" smtClean="0">
                <a:solidFill>
                  <a:schemeClr val="tx2">
                    <a:lumMod val="60000"/>
                    <a:lumOff val="40000"/>
                  </a:schemeClr>
                </a:solidFill>
                <a:latin typeface="Trebuchet MS" pitchFamily="34" charset="0"/>
                <a:cs typeface="Arial"/>
              </a:rPr>
              <a:t>person</a:t>
            </a:r>
          </a:p>
          <a:p>
            <a:pPr marL="756285" lvl="1" indent="-286385">
              <a:lnSpc>
                <a:spcPct val="130000"/>
              </a:lnSpc>
              <a:spcBef>
                <a:spcPts val="439"/>
              </a:spcBef>
              <a:buSzPct val="58333"/>
              <a:buFont typeface="Wingdings"/>
              <a:buChar char=""/>
              <a:tabLst>
                <a:tab pos="756285" algn="l"/>
                <a:tab pos="756920" algn="l"/>
              </a:tabLst>
            </a:pPr>
            <a:r>
              <a:rPr lang="en-US" sz="1400" spc="-5" dirty="0" smtClean="0">
                <a:latin typeface="Trebuchet MS" pitchFamily="34" charset="0"/>
                <a:cs typeface="Arial"/>
              </a:rPr>
              <a:t>Sibling donor – HLA matched brother </a:t>
            </a:r>
            <a:r>
              <a:rPr lang="en-US" sz="1400" dirty="0" smtClean="0">
                <a:latin typeface="Trebuchet MS" pitchFamily="34" charset="0"/>
                <a:cs typeface="Arial"/>
              </a:rPr>
              <a:t>or</a:t>
            </a:r>
            <a:r>
              <a:rPr lang="en-US" sz="1400" spc="-90" dirty="0" smtClean="0">
                <a:latin typeface="Trebuchet MS" pitchFamily="34" charset="0"/>
                <a:cs typeface="Arial"/>
              </a:rPr>
              <a:t> </a:t>
            </a:r>
            <a:r>
              <a:rPr lang="en-US" sz="1400" dirty="0" smtClean="0">
                <a:latin typeface="Trebuchet MS" pitchFamily="34" charset="0"/>
                <a:cs typeface="Arial"/>
              </a:rPr>
              <a:t>sister</a:t>
            </a:r>
          </a:p>
          <a:p>
            <a:pPr marL="756285" lvl="1" indent="-286385">
              <a:lnSpc>
                <a:spcPct val="130000"/>
              </a:lnSpc>
              <a:spcBef>
                <a:spcPts val="439"/>
              </a:spcBef>
              <a:buSzPct val="58333"/>
              <a:buFont typeface="Wingdings"/>
              <a:buChar char=""/>
              <a:tabLst>
                <a:tab pos="756285" algn="l"/>
                <a:tab pos="756920" algn="l"/>
              </a:tabLst>
            </a:pPr>
            <a:r>
              <a:rPr lang="en-US" sz="1400" spc="-10" dirty="0" smtClean="0">
                <a:latin typeface="Trebuchet MS" pitchFamily="34" charset="0"/>
                <a:cs typeface="Arial"/>
              </a:rPr>
              <a:t>Syngeneic </a:t>
            </a:r>
            <a:r>
              <a:rPr lang="en-US" sz="1400" dirty="0" smtClean="0">
                <a:latin typeface="Trebuchet MS" pitchFamily="34" charset="0"/>
                <a:cs typeface="Arial"/>
              </a:rPr>
              <a:t>– from </a:t>
            </a:r>
            <a:r>
              <a:rPr lang="en-US" sz="1400" spc="-5" dirty="0" smtClean="0">
                <a:latin typeface="Trebuchet MS" pitchFamily="34" charset="0"/>
                <a:cs typeface="Arial"/>
              </a:rPr>
              <a:t>an identical</a:t>
            </a:r>
            <a:r>
              <a:rPr lang="en-US" sz="1400" spc="-25" dirty="0" smtClean="0">
                <a:latin typeface="Trebuchet MS" pitchFamily="34" charset="0"/>
                <a:cs typeface="Arial"/>
              </a:rPr>
              <a:t> </a:t>
            </a:r>
            <a:r>
              <a:rPr lang="en-US" sz="1400" spc="-10" dirty="0" smtClean="0">
                <a:latin typeface="Trebuchet MS" pitchFamily="34" charset="0"/>
                <a:cs typeface="Arial"/>
              </a:rPr>
              <a:t>twin</a:t>
            </a:r>
            <a:endParaRPr lang="en-US" sz="1400" dirty="0" smtClean="0">
              <a:latin typeface="Trebuchet MS" pitchFamily="34" charset="0"/>
              <a:cs typeface="Arial"/>
            </a:endParaRPr>
          </a:p>
          <a:p>
            <a:pPr marL="756285" lvl="1" indent="-286385">
              <a:lnSpc>
                <a:spcPct val="130000"/>
              </a:lnSpc>
              <a:spcBef>
                <a:spcPts val="439"/>
              </a:spcBef>
              <a:buSzPct val="58333"/>
              <a:buFont typeface="Wingdings"/>
              <a:buChar char=""/>
              <a:tabLst>
                <a:tab pos="756285" algn="l"/>
                <a:tab pos="756920" algn="l"/>
              </a:tabLst>
            </a:pPr>
            <a:r>
              <a:rPr lang="en-US" sz="1400" spc="-5" dirty="0" smtClean="0">
                <a:latin typeface="Trebuchet MS" pitchFamily="34" charset="0"/>
                <a:cs typeface="Arial"/>
              </a:rPr>
              <a:t>Unrelated donor – found using a donor</a:t>
            </a:r>
            <a:r>
              <a:rPr lang="en-US" sz="1400" spc="30" dirty="0" smtClean="0">
                <a:latin typeface="Trebuchet MS" pitchFamily="34" charset="0"/>
                <a:cs typeface="Arial"/>
              </a:rPr>
              <a:t> </a:t>
            </a:r>
            <a:r>
              <a:rPr lang="en-US" sz="1400" spc="-5" dirty="0" smtClean="0">
                <a:latin typeface="Trebuchet MS" pitchFamily="34" charset="0"/>
                <a:cs typeface="Arial"/>
              </a:rPr>
              <a:t>registry</a:t>
            </a:r>
            <a:endParaRPr lang="en-US" sz="1400" dirty="0" smtClean="0">
              <a:latin typeface="Trebuchet MS" pitchFamily="34" charset="0"/>
              <a:cs typeface="Arial"/>
            </a:endParaRPr>
          </a:p>
          <a:p>
            <a:pPr marL="756285" lvl="1" indent="-286385">
              <a:lnSpc>
                <a:spcPct val="130000"/>
              </a:lnSpc>
              <a:spcBef>
                <a:spcPts val="430"/>
              </a:spcBef>
              <a:buSzPct val="58333"/>
              <a:buFont typeface="Wingdings"/>
              <a:buChar char=""/>
              <a:tabLst>
                <a:tab pos="756285" algn="l"/>
                <a:tab pos="756920" algn="l"/>
              </a:tabLst>
            </a:pPr>
            <a:r>
              <a:rPr lang="en-US" sz="1400" spc="-5" dirty="0" smtClean="0">
                <a:latin typeface="Trebuchet MS" pitchFamily="34" charset="0"/>
                <a:cs typeface="Arial"/>
              </a:rPr>
              <a:t>Haploidentical – half-matched family</a:t>
            </a:r>
            <a:r>
              <a:rPr lang="en-US" sz="1400" spc="40" dirty="0" smtClean="0">
                <a:latin typeface="Trebuchet MS" pitchFamily="34" charset="0"/>
                <a:cs typeface="Arial"/>
              </a:rPr>
              <a:t> </a:t>
            </a:r>
            <a:r>
              <a:rPr lang="en-US" sz="1400" spc="-5" dirty="0" smtClean="0">
                <a:latin typeface="Trebuchet MS" pitchFamily="34" charset="0"/>
                <a:cs typeface="Arial"/>
              </a:rPr>
              <a:t>member</a:t>
            </a:r>
            <a:endParaRPr lang="en-US" sz="1400" dirty="0">
              <a:latin typeface="Trebuchet MS" pitchFamily="34" charset="0"/>
              <a:cs typeface="Arial"/>
            </a:endParaRPr>
          </a:p>
        </p:txBody>
      </p:sp>
      <p:pic>
        <p:nvPicPr>
          <p:cNvPr id="67586" name="Picture 2" descr="Drawing of stem cells being removed from a patient or donor. Blood is collected from a vein in the arm and flows through a machine that removes the stem cells; the remaining blood is returned to a vein in the other arm."/>
          <p:cNvPicPr>
            <a:picLocks noChangeAspect="1" noChangeArrowheads="1"/>
          </p:cNvPicPr>
          <p:nvPr/>
        </p:nvPicPr>
        <p:blipFill>
          <a:blip r:embed="rId8" cstate="print"/>
          <a:srcRect/>
          <a:stretch>
            <a:fillRect/>
          </a:stretch>
        </p:blipFill>
        <p:spPr bwMode="auto">
          <a:xfrm>
            <a:off x="3352800" y="1828800"/>
            <a:ext cx="2133600" cy="1523867"/>
          </a:xfrm>
          <a:prstGeom prst="rect">
            <a:avLst/>
          </a:prstGeom>
          <a:noFill/>
          <a:ln>
            <a:solidFill>
              <a:srgbClr val="3072C2"/>
            </a:solidFill>
          </a:ln>
        </p:spPr>
      </p:pic>
      <p:grpSp>
        <p:nvGrpSpPr>
          <p:cNvPr id="3" name="11 Grup"/>
          <p:cNvGrpSpPr/>
          <p:nvPr/>
        </p:nvGrpSpPr>
        <p:grpSpPr>
          <a:xfrm>
            <a:off x="3276600" y="1524000"/>
            <a:ext cx="2300871" cy="339090"/>
            <a:chOff x="4612060" y="2133599"/>
            <a:chExt cx="1272069" cy="339090"/>
          </a:xfrm>
        </p:grpSpPr>
        <p:sp>
          <p:nvSpPr>
            <p:cNvPr id="15" name="14 Yuvarlatılmış Dikdörtgen"/>
            <p:cNvSpPr/>
            <p:nvPr/>
          </p:nvSpPr>
          <p:spPr>
            <a:xfrm>
              <a:off x="4612060" y="2133599"/>
              <a:ext cx="1235762" cy="3390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Yuvarlatılmış Dikdörtgen 4"/>
            <p:cNvSpPr/>
            <p:nvPr/>
          </p:nvSpPr>
          <p:spPr>
            <a:xfrm>
              <a:off x="4668231" y="2143531"/>
              <a:ext cx="1215898" cy="3192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Donor Apheresis</a:t>
              </a:r>
              <a:endParaRPr lang="tr-TR" sz="1400" b="1" kern="1200" dirty="0"/>
            </a:p>
          </p:txBody>
        </p:sp>
      </p:grpSp>
      <p:sp>
        <p:nvSpPr>
          <p:cNvPr id="19" name="18 Dikdörtgen"/>
          <p:cNvSpPr/>
          <p:nvPr/>
        </p:nvSpPr>
        <p:spPr>
          <a:xfrm>
            <a:off x="0" y="0"/>
            <a:ext cx="12192000" cy="584775"/>
          </a:xfrm>
          <a:prstGeom prst="rect">
            <a:avLst/>
          </a:prstGeom>
          <a:solidFill>
            <a:schemeClr val="bg1">
              <a:lumMod val="85000"/>
            </a:schemeClr>
          </a:solidFill>
        </p:spPr>
        <p:txBody>
          <a:bodyPr wrap="square">
            <a:spAutoFit/>
          </a:bodyPr>
          <a:lstStyle/>
          <a:p>
            <a:r>
              <a:rPr lang="tr-TR" sz="3200" dirty="0" smtClean="0">
                <a:solidFill>
                  <a:schemeClr val="tx2"/>
                </a:solidFill>
                <a:latin typeface="Trebuchet MS" pitchFamily="34" charset="0"/>
              </a:rPr>
              <a:t>    Allogenic  Haematopoietic Stem Cell Transplantation </a:t>
            </a:r>
            <a:endParaRPr lang="tr-TR" sz="3200"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30 Diyagram"/>
          <p:cNvGraphicFramePr/>
          <p:nvPr/>
        </p:nvGraphicFramePr>
        <p:xfrm>
          <a:off x="1447800" y="990600"/>
          <a:ext cx="86868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object 15"/>
          <p:cNvSpPr/>
          <p:nvPr/>
        </p:nvSpPr>
        <p:spPr>
          <a:xfrm>
            <a:off x="10134600" y="762000"/>
            <a:ext cx="990600" cy="990600"/>
          </a:xfrm>
          <a:prstGeom prst="rect">
            <a:avLst/>
          </a:prstGeom>
          <a:blipFill>
            <a:blip r:embed="rId8" cstate="print"/>
            <a:stretch>
              <a:fillRect/>
            </a:stretch>
          </a:blipFill>
        </p:spPr>
        <p:txBody>
          <a:bodyPr wrap="square" lIns="0" tIns="0" rIns="0" bIns="0" rtlCol="0"/>
          <a:lstStyle/>
          <a:p>
            <a:endParaRPr/>
          </a:p>
        </p:txBody>
      </p:sp>
      <p:sp>
        <p:nvSpPr>
          <p:cNvPr id="4" name="object 4"/>
          <p:cNvSpPr/>
          <p:nvPr/>
        </p:nvSpPr>
        <p:spPr>
          <a:xfrm>
            <a:off x="533400" y="2590800"/>
            <a:ext cx="11452012" cy="436627"/>
          </a:xfrm>
          <a:custGeom>
            <a:avLst/>
            <a:gdLst/>
            <a:ahLst/>
            <a:cxnLst/>
            <a:rect l="l" t="t" r="r" b="b"/>
            <a:pathLst>
              <a:path w="8470900" h="390525">
                <a:moveTo>
                  <a:pt x="0" y="106679"/>
                </a:moveTo>
                <a:lnTo>
                  <a:pt x="7331710" y="106679"/>
                </a:lnTo>
                <a:lnTo>
                  <a:pt x="7331710" y="0"/>
                </a:lnTo>
                <a:lnTo>
                  <a:pt x="8470392" y="195072"/>
                </a:lnTo>
                <a:lnTo>
                  <a:pt x="7331710" y="390144"/>
                </a:lnTo>
                <a:lnTo>
                  <a:pt x="7331710" y="283463"/>
                </a:lnTo>
                <a:lnTo>
                  <a:pt x="0" y="283463"/>
                </a:lnTo>
                <a:lnTo>
                  <a:pt x="0" y="106679"/>
                </a:lnTo>
                <a:close/>
              </a:path>
            </a:pathLst>
          </a:custGeom>
          <a:ln w="25908">
            <a:solidFill>
              <a:srgbClr val="FFFFFF"/>
            </a:solidFill>
          </a:ln>
        </p:spPr>
        <p:txBody>
          <a:bodyPr wrap="square" lIns="0" tIns="0" rIns="0" bIns="0" rtlCol="0"/>
          <a:lstStyle/>
          <a:p>
            <a:endParaRPr lang="en-US">
              <a:latin typeface="Trebuchet MS" pitchFamily="34" charset="0"/>
            </a:endParaRPr>
          </a:p>
        </p:txBody>
      </p:sp>
      <p:sp>
        <p:nvSpPr>
          <p:cNvPr id="5" name="object 5"/>
          <p:cNvSpPr txBox="1">
            <a:spLocks noGrp="1"/>
          </p:cNvSpPr>
          <p:nvPr>
            <p:ph type="title"/>
          </p:nvPr>
        </p:nvSpPr>
        <p:spPr>
          <a:xfrm>
            <a:off x="0" y="0"/>
            <a:ext cx="12192000" cy="492443"/>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3200" b="0" i="0" spc="-5" dirty="0" smtClean="0">
                <a:solidFill>
                  <a:schemeClr val="tx2"/>
                </a:solidFill>
                <a:latin typeface="Trebuchet MS" pitchFamily="34" charset="0"/>
                <a:cs typeface="Arial"/>
              </a:rPr>
              <a:t>    </a:t>
            </a:r>
            <a:r>
              <a:rPr sz="3200" b="0" i="0" spc="-5" dirty="0" smtClean="0">
                <a:solidFill>
                  <a:schemeClr val="tx2"/>
                </a:solidFill>
                <a:latin typeface="Trebuchet MS" pitchFamily="34" charset="0"/>
                <a:cs typeface="Arial"/>
              </a:rPr>
              <a:t>Factors </a:t>
            </a:r>
            <a:r>
              <a:rPr sz="3200" b="0" i="0" spc="-5" dirty="0">
                <a:solidFill>
                  <a:schemeClr val="tx2"/>
                </a:solidFill>
                <a:latin typeface="Trebuchet MS" pitchFamily="34" charset="0"/>
                <a:cs typeface="Arial"/>
              </a:rPr>
              <a:t>determining </a:t>
            </a:r>
            <a:r>
              <a:rPr sz="3200" b="0" i="0" spc="-10" dirty="0">
                <a:solidFill>
                  <a:schemeClr val="tx2"/>
                </a:solidFill>
                <a:latin typeface="Trebuchet MS" pitchFamily="34" charset="0"/>
                <a:cs typeface="Arial"/>
              </a:rPr>
              <a:t>HSCT</a:t>
            </a:r>
            <a:r>
              <a:rPr sz="3200" b="0" i="0" spc="45" dirty="0">
                <a:solidFill>
                  <a:schemeClr val="tx2"/>
                </a:solidFill>
                <a:latin typeface="Trebuchet MS" pitchFamily="34" charset="0"/>
                <a:cs typeface="Arial"/>
              </a:rPr>
              <a:t> </a:t>
            </a:r>
            <a:r>
              <a:rPr sz="3200" b="0" i="0" spc="-5" dirty="0">
                <a:solidFill>
                  <a:schemeClr val="tx2"/>
                </a:solidFill>
                <a:latin typeface="Trebuchet MS" pitchFamily="34" charset="0"/>
                <a:cs typeface="Arial"/>
              </a:rPr>
              <a:t>outcome</a:t>
            </a:r>
            <a:endParaRPr sz="3200" b="0" dirty="0">
              <a:solidFill>
                <a:schemeClr val="tx2"/>
              </a:solidFill>
              <a:latin typeface="Trebuchet MS" pitchFamily="34" charset="0"/>
              <a:cs typeface="Arial"/>
            </a:endParaRPr>
          </a:p>
        </p:txBody>
      </p:sp>
      <p:sp>
        <p:nvSpPr>
          <p:cNvPr id="7" name="object 7"/>
          <p:cNvSpPr txBox="1"/>
          <p:nvPr/>
        </p:nvSpPr>
        <p:spPr>
          <a:xfrm>
            <a:off x="609600" y="1219200"/>
            <a:ext cx="3454400" cy="2026196"/>
          </a:xfrm>
          <a:prstGeom prst="rect">
            <a:avLst/>
          </a:prstGeom>
        </p:spPr>
        <p:txBody>
          <a:bodyPr vert="horz" wrap="square" lIns="0" tIns="0" rIns="0" bIns="0" rtlCol="0">
            <a:spAutoFit/>
          </a:bodyPr>
          <a:lstStyle/>
          <a:p>
            <a:pPr marL="334010" algn="ctr">
              <a:lnSpc>
                <a:spcPct val="150000"/>
              </a:lnSpc>
            </a:pPr>
            <a:r>
              <a:rPr lang="en-US" sz="1400" b="1" spc="-10" dirty="0" smtClean="0">
                <a:solidFill>
                  <a:srgbClr val="C00000"/>
                </a:solidFill>
                <a:latin typeface="Trebuchet MS" pitchFamily="34" charset="0"/>
                <a:cs typeface="Arial"/>
              </a:rPr>
              <a:t>DISEASE  STATUS</a:t>
            </a:r>
            <a:endParaRPr lang="en-US" sz="1400" dirty="0" smtClean="0">
              <a:solidFill>
                <a:srgbClr val="C00000"/>
              </a:solidFill>
              <a:latin typeface="Trebuchet MS" pitchFamily="34" charset="0"/>
              <a:cs typeface="Arial"/>
            </a:endParaRPr>
          </a:p>
          <a:p>
            <a:pPr marL="12700" marR="5080" indent="537845" algn="ctr">
              <a:lnSpc>
                <a:spcPct val="150000"/>
              </a:lnSpc>
              <a:spcBef>
                <a:spcPts val="50"/>
              </a:spcBef>
            </a:pPr>
            <a:r>
              <a:rPr lang="en-US" sz="1400" b="1" spc="-45" dirty="0" smtClean="0">
                <a:latin typeface="Trebuchet MS" pitchFamily="34" charset="0"/>
                <a:cs typeface="Arial"/>
              </a:rPr>
              <a:t>Type  of Disease    </a:t>
            </a:r>
          </a:p>
          <a:p>
            <a:pPr marL="12700" marR="5080" indent="537845" algn="ctr">
              <a:lnSpc>
                <a:spcPct val="150000"/>
              </a:lnSpc>
              <a:spcBef>
                <a:spcPts val="50"/>
              </a:spcBef>
            </a:pPr>
            <a:r>
              <a:rPr lang="en-US" sz="1400" b="1" dirty="0" smtClean="0">
                <a:latin typeface="Trebuchet MS" pitchFamily="34" charset="0"/>
                <a:cs typeface="Century Gothic"/>
              </a:rPr>
              <a:t>Indication  </a:t>
            </a:r>
            <a:r>
              <a:rPr lang="en-US" sz="1400" b="1" spc="-5" dirty="0" smtClean="0">
                <a:latin typeface="Trebuchet MS" pitchFamily="34" charset="0"/>
                <a:cs typeface="Century Gothic"/>
              </a:rPr>
              <a:t>status</a:t>
            </a:r>
            <a:endParaRPr lang="en-US" sz="1400" b="1" spc="-45" dirty="0" smtClean="0">
              <a:latin typeface="Trebuchet MS" pitchFamily="34" charset="0"/>
              <a:cs typeface="Arial"/>
            </a:endParaRPr>
          </a:p>
          <a:p>
            <a:pPr marL="12700" marR="5080" indent="537845" algn="ctr">
              <a:lnSpc>
                <a:spcPct val="150000"/>
              </a:lnSpc>
              <a:spcBef>
                <a:spcPts val="50"/>
              </a:spcBef>
            </a:pPr>
            <a:r>
              <a:rPr lang="en-US" sz="1400" b="1" spc="-5" dirty="0" smtClean="0">
                <a:latin typeface="Trebuchet MS" pitchFamily="34" charset="0"/>
                <a:cs typeface="Arial"/>
              </a:rPr>
              <a:t>Remission</a:t>
            </a:r>
            <a:r>
              <a:rPr lang="en-US" sz="1400" b="1" spc="-85" dirty="0" smtClean="0">
                <a:latin typeface="Trebuchet MS" pitchFamily="34" charset="0"/>
                <a:cs typeface="Arial"/>
              </a:rPr>
              <a:t> </a:t>
            </a:r>
            <a:r>
              <a:rPr lang="en-US" sz="1400" b="1" dirty="0" smtClean="0">
                <a:latin typeface="Trebuchet MS" pitchFamily="34" charset="0"/>
                <a:cs typeface="Arial"/>
              </a:rPr>
              <a:t>status</a:t>
            </a:r>
          </a:p>
          <a:p>
            <a:pPr marL="12700" marR="5080" indent="537845" algn="ctr">
              <a:lnSpc>
                <a:spcPct val="150000"/>
              </a:lnSpc>
              <a:spcBef>
                <a:spcPts val="50"/>
              </a:spcBef>
            </a:pPr>
            <a:r>
              <a:rPr lang="en-US" sz="1400" dirty="0" smtClean="0">
                <a:latin typeface="Trebuchet MS" pitchFamily="34" charset="0"/>
                <a:cs typeface="Century Gothic"/>
              </a:rPr>
              <a:t>(Suitable BM)</a:t>
            </a:r>
          </a:p>
          <a:p>
            <a:pPr marL="12700" marR="5080" indent="537845" algn="ctr">
              <a:lnSpc>
                <a:spcPct val="150000"/>
              </a:lnSpc>
              <a:spcBef>
                <a:spcPts val="50"/>
              </a:spcBef>
            </a:pPr>
            <a:r>
              <a:rPr lang="en-US" sz="1400" b="1" dirty="0" smtClean="0">
                <a:latin typeface="Trebuchet MS" pitchFamily="34" charset="0"/>
                <a:cs typeface="Arial"/>
              </a:rPr>
              <a:t>Prior</a:t>
            </a:r>
            <a:r>
              <a:rPr lang="en-US" sz="1400" b="1" spc="-95" dirty="0" smtClean="0">
                <a:latin typeface="Trebuchet MS" pitchFamily="34" charset="0"/>
                <a:cs typeface="Arial"/>
              </a:rPr>
              <a:t> </a:t>
            </a:r>
            <a:r>
              <a:rPr lang="en-US" sz="1400" b="1" dirty="0" smtClean="0">
                <a:latin typeface="Trebuchet MS" pitchFamily="34" charset="0"/>
                <a:cs typeface="Arial"/>
              </a:rPr>
              <a:t>treatments</a:t>
            </a:r>
            <a:endParaRPr lang="en-US" sz="1400" dirty="0">
              <a:latin typeface="Trebuchet MS" pitchFamily="34" charset="0"/>
              <a:cs typeface="Arial"/>
            </a:endParaRPr>
          </a:p>
        </p:txBody>
      </p:sp>
      <p:sp>
        <p:nvSpPr>
          <p:cNvPr id="11" name="object 11"/>
          <p:cNvSpPr txBox="1"/>
          <p:nvPr/>
        </p:nvSpPr>
        <p:spPr>
          <a:xfrm>
            <a:off x="7467600" y="2209800"/>
            <a:ext cx="2621280" cy="992579"/>
          </a:xfrm>
          <a:prstGeom prst="rect">
            <a:avLst/>
          </a:prstGeom>
        </p:spPr>
        <p:txBody>
          <a:bodyPr vert="horz" wrap="square" lIns="0" tIns="0" rIns="0" bIns="0" rtlCol="0">
            <a:spAutoFit/>
          </a:bodyPr>
          <a:lstStyle/>
          <a:p>
            <a:pPr algn="ctr">
              <a:lnSpc>
                <a:spcPct val="150000"/>
              </a:lnSpc>
            </a:pPr>
            <a:r>
              <a:rPr lang="en-US" sz="1400" b="1" spc="-10" dirty="0" err="1" smtClean="0">
                <a:solidFill>
                  <a:srgbClr val="C00000"/>
                </a:solidFill>
                <a:latin typeface="Trebuchet MS" pitchFamily="34" charset="0"/>
                <a:cs typeface="Arial"/>
              </a:rPr>
              <a:t>GvHD</a:t>
            </a:r>
            <a:r>
              <a:rPr lang="en-US" sz="1400" b="1" spc="-30" dirty="0" smtClean="0">
                <a:solidFill>
                  <a:srgbClr val="C00000"/>
                </a:solidFill>
                <a:latin typeface="Trebuchet MS" pitchFamily="34" charset="0"/>
                <a:cs typeface="Arial"/>
              </a:rPr>
              <a:t> </a:t>
            </a:r>
            <a:r>
              <a:rPr lang="en-US" sz="1400" b="1" spc="-10" dirty="0" smtClean="0">
                <a:solidFill>
                  <a:srgbClr val="C00000"/>
                </a:solidFill>
                <a:latin typeface="Trebuchet MS" pitchFamily="34" charset="0"/>
                <a:cs typeface="Arial"/>
              </a:rPr>
              <a:t>PROPHYLAXIS</a:t>
            </a:r>
            <a:endParaRPr lang="en-US" sz="1400" dirty="0" smtClean="0">
              <a:solidFill>
                <a:srgbClr val="C00000"/>
              </a:solidFill>
              <a:latin typeface="Trebuchet MS" pitchFamily="34" charset="0"/>
              <a:cs typeface="Arial"/>
            </a:endParaRPr>
          </a:p>
          <a:p>
            <a:pPr marL="1905" algn="ctr">
              <a:lnSpc>
                <a:spcPct val="150000"/>
              </a:lnSpc>
            </a:pPr>
            <a:r>
              <a:rPr lang="en-US" sz="1400" b="1" spc="-5" dirty="0" smtClean="0">
                <a:latin typeface="Trebuchet MS" pitchFamily="34" charset="0"/>
                <a:cs typeface="Arial"/>
              </a:rPr>
              <a:t>Pharmacological</a:t>
            </a:r>
            <a:endParaRPr lang="en-US" sz="1400" dirty="0" smtClean="0">
              <a:latin typeface="Trebuchet MS" pitchFamily="34" charset="0"/>
              <a:cs typeface="Arial"/>
            </a:endParaRPr>
          </a:p>
          <a:p>
            <a:pPr marL="635" algn="ctr">
              <a:lnSpc>
                <a:spcPct val="150000"/>
              </a:lnSpc>
            </a:pPr>
            <a:r>
              <a:rPr lang="en-US" sz="1400" b="1" spc="-15" dirty="0" smtClean="0">
                <a:latin typeface="Trebuchet MS" pitchFamily="34" charset="0"/>
                <a:cs typeface="Arial"/>
              </a:rPr>
              <a:t>T-cell</a:t>
            </a:r>
            <a:r>
              <a:rPr lang="en-US" sz="1400" b="1" spc="-110" dirty="0" smtClean="0">
                <a:latin typeface="Trebuchet MS" pitchFamily="34" charset="0"/>
                <a:cs typeface="Arial"/>
              </a:rPr>
              <a:t> </a:t>
            </a:r>
            <a:r>
              <a:rPr lang="en-US" sz="1400" b="1" dirty="0" smtClean="0">
                <a:latin typeface="Trebuchet MS" pitchFamily="34" charset="0"/>
                <a:cs typeface="Arial"/>
              </a:rPr>
              <a:t>Depletion</a:t>
            </a:r>
            <a:endParaRPr lang="en-US" sz="1400" dirty="0">
              <a:latin typeface="Trebuchet MS" pitchFamily="34" charset="0"/>
              <a:cs typeface="Arial"/>
            </a:endParaRPr>
          </a:p>
        </p:txBody>
      </p:sp>
      <p:sp>
        <p:nvSpPr>
          <p:cNvPr id="13" name="object 13"/>
          <p:cNvSpPr txBox="1"/>
          <p:nvPr/>
        </p:nvSpPr>
        <p:spPr>
          <a:xfrm>
            <a:off x="1143000" y="4419600"/>
            <a:ext cx="3200400" cy="1938992"/>
          </a:xfrm>
          <a:prstGeom prst="rect">
            <a:avLst/>
          </a:prstGeom>
        </p:spPr>
        <p:txBody>
          <a:bodyPr vert="horz" wrap="square" lIns="0" tIns="0" rIns="0" bIns="0" rtlCol="0">
            <a:spAutoFit/>
          </a:bodyPr>
          <a:lstStyle/>
          <a:p>
            <a:pPr marL="321945" marR="311150" algn="ctr">
              <a:lnSpc>
                <a:spcPct val="150000"/>
              </a:lnSpc>
            </a:pPr>
            <a:r>
              <a:rPr lang="en-US" sz="1400" b="1" spc="-10" dirty="0" smtClean="0">
                <a:solidFill>
                  <a:srgbClr val="C00000"/>
                </a:solidFill>
                <a:latin typeface="Trebuchet MS" pitchFamily="34" charset="0"/>
                <a:cs typeface="Arial"/>
              </a:rPr>
              <a:t>DONOR STATUS</a:t>
            </a:r>
            <a:r>
              <a:rPr lang="tr-TR" sz="1400" b="1" spc="-10" dirty="0" smtClean="0">
                <a:solidFill>
                  <a:srgbClr val="C00000"/>
                </a:solidFill>
                <a:latin typeface="Trebuchet MS" pitchFamily="34" charset="0"/>
                <a:cs typeface="Arial"/>
              </a:rPr>
              <a:t> (IDEAL GRAFT)</a:t>
            </a:r>
            <a:r>
              <a:rPr lang="en-US" sz="1400" b="1" spc="-10" dirty="0" smtClean="0">
                <a:solidFill>
                  <a:srgbClr val="C00000"/>
                </a:solidFill>
                <a:latin typeface="Trebuchet MS" pitchFamily="34" charset="0"/>
                <a:cs typeface="Arial"/>
              </a:rPr>
              <a:t> </a:t>
            </a:r>
            <a:endParaRPr lang="tr-TR" sz="1400" b="1" spc="-5" dirty="0" smtClean="0">
              <a:solidFill>
                <a:srgbClr val="C00000"/>
              </a:solidFill>
              <a:latin typeface="Trebuchet MS" pitchFamily="34" charset="0"/>
              <a:cs typeface="Arial"/>
            </a:endParaRPr>
          </a:p>
          <a:p>
            <a:pPr marL="321945" marR="311150" algn="ctr">
              <a:lnSpc>
                <a:spcPct val="150000"/>
              </a:lnSpc>
            </a:pPr>
            <a:r>
              <a:rPr lang="en-US" sz="1400" b="1" spc="-5" dirty="0" smtClean="0">
                <a:latin typeface="Trebuchet MS" pitchFamily="34" charset="0"/>
                <a:cs typeface="Arial"/>
              </a:rPr>
              <a:t>HLA </a:t>
            </a:r>
            <a:r>
              <a:rPr lang="en-US" sz="1400" b="1" dirty="0" smtClean="0">
                <a:latin typeface="Trebuchet MS" pitchFamily="34" charset="0"/>
                <a:cs typeface="Arial"/>
              </a:rPr>
              <a:t>matched  </a:t>
            </a:r>
          </a:p>
          <a:p>
            <a:pPr marL="321945" marR="311150" algn="ctr">
              <a:lnSpc>
                <a:spcPct val="150000"/>
              </a:lnSpc>
            </a:pPr>
            <a:r>
              <a:rPr lang="en-US" sz="1400" b="1" spc="-5" dirty="0" smtClean="0">
                <a:latin typeface="Trebuchet MS" pitchFamily="34" charset="0"/>
                <a:cs typeface="Arial"/>
              </a:rPr>
              <a:t>HLA</a:t>
            </a:r>
            <a:r>
              <a:rPr lang="en-US" sz="1400" b="1" spc="-135" dirty="0" smtClean="0">
                <a:latin typeface="Trebuchet MS" pitchFamily="34" charset="0"/>
                <a:cs typeface="Arial"/>
              </a:rPr>
              <a:t> </a:t>
            </a:r>
            <a:r>
              <a:rPr lang="en-US" sz="1400" b="1" dirty="0" smtClean="0">
                <a:latin typeface="Trebuchet MS" pitchFamily="34" charset="0"/>
                <a:cs typeface="Arial"/>
              </a:rPr>
              <a:t>mismatched  </a:t>
            </a:r>
            <a:r>
              <a:rPr lang="en-US" sz="1400" b="1" spc="-5" dirty="0" smtClean="0">
                <a:latin typeface="Trebuchet MS" pitchFamily="34" charset="0"/>
                <a:cs typeface="Arial"/>
              </a:rPr>
              <a:t>Haploidentical</a:t>
            </a:r>
            <a:endParaRPr lang="en-US" sz="1400" dirty="0" smtClean="0">
              <a:latin typeface="Trebuchet MS" pitchFamily="34" charset="0"/>
              <a:cs typeface="Arial"/>
            </a:endParaRPr>
          </a:p>
          <a:p>
            <a:pPr marL="12700" marR="5080" indent="1270" algn="ctr">
              <a:lnSpc>
                <a:spcPct val="150000"/>
              </a:lnSpc>
            </a:pPr>
            <a:r>
              <a:rPr lang="en-US" sz="1400" b="1" spc="-5" dirty="0" smtClean="0">
                <a:latin typeface="Trebuchet MS" pitchFamily="34" charset="0"/>
                <a:cs typeface="Arial"/>
              </a:rPr>
              <a:t>D/R </a:t>
            </a:r>
            <a:r>
              <a:rPr lang="en-US" sz="1400" b="1" dirty="0" smtClean="0">
                <a:latin typeface="Trebuchet MS" pitchFamily="34" charset="0"/>
                <a:cs typeface="Arial"/>
              </a:rPr>
              <a:t>sex </a:t>
            </a:r>
            <a:r>
              <a:rPr lang="en-US" sz="1400" b="1" spc="-5" dirty="0" smtClean="0">
                <a:latin typeface="Trebuchet MS" pitchFamily="34" charset="0"/>
                <a:cs typeface="Arial"/>
              </a:rPr>
              <a:t>combinations  </a:t>
            </a:r>
          </a:p>
          <a:p>
            <a:pPr marL="12700" marR="5080" indent="1270" algn="ctr">
              <a:lnSpc>
                <a:spcPct val="150000"/>
              </a:lnSpc>
            </a:pPr>
            <a:r>
              <a:rPr lang="en-US" sz="1400" b="1" spc="-15" dirty="0" smtClean="0">
                <a:latin typeface="Trebuchet MS" pitchFamily="34" charset="0"/>
                <a:cs typeface="Arial"/>
              </a:rPr>
              <a:t>ABO, </a:t>
            </a:r>
            <a:r>
              <a:rPr lang="en-US" sz="1400" b="1" dirty="0" smtClean="0">
                <a:latin typeface="Trebuchet MS" pitchFamily="34" charset="0"/>
                <a:cs typeface="Arial"/>
              </a:rPr>
              <a:t>CMV</a:t>
            </a:r>
            <a:r>
              <a:rPr lang="en-US" sz="1400" b="1" spc="-10" dirty="0" smtClean="0">
                <a:latin typeface="Trebuchet MS" pitchFamily="34" charset="0"/>
                <a:cs typeface="Arial"/>
              </a:rPr>
              <a:t> </a:t>
            </a:r>
            <a:r>
              <a:rPr lang="en-US" sz="1400" b="1" spc="-5" dirty="0" err="1" smtClean="0">
                <a:latin typeface="Trebuchet MS" pitchFamily="34" charset="0"/>
                <a:cs typeface="Arial"/>
              </a:rPr>
              <a:t>serostatus</a:t>
            </a:r>
            <a:r>
              <a:rPr lang="en-US" sz="1400" b="1" spc="-5" dirty="0" smtClean="0">
                <a:latin typeface="Trebuchet MS" pitchFamily="34" charset="0"/>
                <a:cs typeface="Arial"/>
              </a:rPr>
              <a:t>,…</a:t>
            </a:r>
            <a:endParaRPr lang="en-US" sz="1400" dirty="0">
              <a:latin typeface="Trebuchet MS" pitchFamily="34" charset="0"/>
              <a:cs typeface="Arial"/>
            </a:endParaRPr>
          </a:p>
        </p:txBody>
      </p:sp>
      <p:sp>
        <p:nvSpPr>
          <p:cNvPr id="14" name="object 14"/>
          <p:cNvSpPr txBox="1"/>
          <p:nvPr/>
        </p:nvSpPr>
        <p:spPr>
          <a:xfrm>
            <a:off x="6934200" y="4267200"/>
            <a:ext cx="3385820" cy="1005403"/>
          </a:xfrm>
          <a:prstGeom prst="rect">
            <a:avLst/>
          </a:prstGeom>
        </p:spPr>
        <p:txBody>
          <a:bodyPr vert="horz" wrap="square" lIns="0" tIns="0" rIns="0" bIns="0" rtlCol="0">
            <a:spAutoFit/>
          </a:bodyPr>
          <a:lstStyle/>
          <a:p>
            <a:pPr algn="ctr">
              <a:lnSpc>
                <a:spcPct val="150000"/>
              </a:lnSpc>
            </a:pPr>
            <a:r>
              <a:rPr lang="en-US" sz="1400" b="1" dirty="0" smtClean="0">
                <a:solidFill>
                  <a:srgbClr val="C00000"/>
                </a:solidFill>
                <a:latin typeface="Trebuchet MS" pitchFamily="34" charset="0"/>
                <a:cs typeface="Arial"/>
              </a:rPr>
              <a:t>IMMUNE</a:t>
            </a:r>
            <a:r>
              <a:rPr lang="en-US" sz="1400" b="1" spc="-90" dirty="0" smtClean="0">
                <a:solidFill>
                  <a:srgbClr val="C00000"/>
                </a:solidFill>
                <a:latin typeface="Trebuchet MS" pitchFamily="34" charset="0"/>
                <a:cs typeface="Arial"/>
              </a:rPr>
              <a:t> </a:t>
            </a:r>
            <a:r>
              <a:rPr lang="en-US" sz="1400" b="1" spc="-5" dirty="0" smtClean="0">
                <a:solidFill>
                  <a:srgbClr val="C00000"/>
                </a:solidFill>
                <a:latin typeface="Trebuchet MS" pitchFamily="34" charset="0"/>
                <a:cs typeface="Arial"/>
              </a:rPr>
              <a:t>RECONSTITUTION</a:t>
            </a:r>
            <a:endParaRPr lang="en-US" sz="1400" dirty="0" smtClean="0">
              <a:solidFill>
                <a:srgbClr val="C00000"/>
              </a:solidFill>
              <a:latin typeface="Trebuchet MS" pitchFamily="34" charset="0"/>
              <a:cs typeface="Arial"/>
            </a:endParaRPr>
          </a:p>
          <a:p>
            <a:pPr marL="847725" marR="843280" algn="ctr">
              <a:lnSpc>
                <a:spcPct val="150000"/>
              </a:lnSpc>
              <a:spcBef>
                <a:spcPts val="50"/>
              </a:spcBef>
            </a:pPr>
            <a:r>
              <a:rPr lang="en-US" sz="1400" b="1" dirty="0" smtClean="0">
                <a:latin typeface="Trebuchet MS" pitchFamily="34" charset="0"/>
                <a:cs typeface="Arial"/>
              </a:rPr>
              <a:t>I</a:t>
            </a:r>
            <a:r>
              <a:rPr lang="en-US" sz="1400" b="1" spc="-10" dirty="0" smtClean="0">
                <a:latin typeface="Trebuchet MS" pitchFamily="34" charset="0"/>
                <a:cs typeface="Arial"/>
              </a:rPr>
              <a:t>n</a:t>
            </a:r>
            <a:r>
              <a:rPr lang="en-US" sz="1400" b="1" dirty="0" smtClean="0">
                <a:latin typeface="Trebuchet MS" pitchFamily="34" charset="0"/>
                <a:cs typeface="Arial"/>
              </a:rPr>
              <a:t>fecti</a:t>
            </a:r>
            <a:r>
              <a:rPr lang="en-US" sz="1400" b="1" spc="-20" dirty="0" smtClean="0">
                <a:latin typeface="Trebuchet MS" pitchFamily="34" charset="0"/>
                <a:cs typeface="Arial"/>
              </a:rPr>
              <a:t>o</a:t>
            </a:r>
            <a:r>
              <a:rPr lang="en-US" sz="1400" b="1" spc="-10" dirty="0" smtClean="0">
                <a:latin typeface="Trebuchet MS" pitchFamily="34" charset="0"/>
                <a:cs typeface="Arial"/>
              </a:rPr>
              <a:t>n</a:t>
            </a:r>
            <a:r>
              <a:rPr lang="en-US" sz="1400" b="1" dirty="0" smtClean="0">
                <a:latin typeface="Trebuchet MS" pitchFamily="34" charset="0"/>
                <a:cs typeface="Arial"/>
              </a:rPr>
              <a:t>s  </a:t>
            </a:r>
            <a:r>
              <a:rPr lang="en-US" sz="1400" b="1" spc="-5" dirty="0" err="1" smtClean="0">
                <a:latin typeface="Trebuchet MS" pitchFamily="34" charset="0"/>
                <a:cs typeface="Arial"/>
              </a:rPr>
              <a:t>GvHD</a:t>
            </a:r>
            <a:endParaRPr lang="en-US" sz="1400" dirty="0" smtClean="0">
              <a:latin typeface="Trebuchet MS" pitchFamily="34" charset="0"/>
              <a:cs typeface="Arial"/>
            </a:endParaRPr>
          </a:p>
          <a:p>
            <a:pPr algn="ctr">
              <a:lnSpc>
                <a:spcPct val="150000"/>
              </a:lnSpc>
            </a:pPr>
            <a:r>
              <a:rPr lang="en-US" sz="1400" b="1" dirty="0" smtClean="0">
                <a:latin typeface="Trebuchet MS" pitchFamily="34" charset="0"/>
                <a:cs typeface="Arial"/>
              </a:rPr>
              <a:t>GVT</a:t>
            </a:r>
            <a:r>
              <a:rPr lang="en-US" sz="1400" b="1" spc="-100" dirty="0" smtClean="0">
                <a:latin typeface="Trebuchet MS" pitchFamily="34" charset="0"/>
                <a:cs typeface="Arial"/>
              </a:rPr>
              <a:t> </a:t>
            </a:r>
            <a:r>
              <a:rPr lang="en-US" sz="1400" b="1" dirty="0" smtClean="0">
                <a:latin typeface="Trebuchet MS" pitchFamily="34" charset="0"/>
                <a:cs typeface="Arial"/>
              </a:rPr>
              <a:t>effect</a:t>
            </a:r>
            <a:endParaRPr lang="en-US" sz="1400" dirty="0">
              <a:latin typeface="Trebuchet MS" pitchFamily="34" charset="0"/>
              <a:cs typeface="Arial"/>
            </a:endParaRPr>
          </a:p>
        </p:txBody>
      </p:sp>
      <p:sp>
        <p:nvSpPr>
          <p:cNvPr id="27" name="object 6"/>
          <p:cNvSpPr txBox="1"/>
          <p:nvPr/>
        </p:nvSpPr>
        <p:spPr>
          <a:xfrm>
            <a:off x="3810000" y="1447800"/>
            <a:ext cx="3556000" cy="1951816"/>
          </a:xfrm>
          <a:prstGeom prst="rect">
            <a:avLst/>
          </a:prstGeom>
        </p:spPr>
        <p:txBody>
          <a:bodyPr vert="horz" wrap="square" lIns="0" tIns="0" rIns="0" bIns="0" rtlCol="0">
            <a:spAutoFit/>
          </a:bodyPr>
          <a:lstStyle/>
          <a:p>
            <a:pPr marL="635" algn="ctr">
              <a:lnSpc>
                <a:spcPct val="150000"/>
              </a:lnSpc>
            </a:pPr>
            <a:r>
              <a:rPr lang="en-US" sz="1400" b="1" spc="-45" dirty="0" smtClean="0">
                <a:solidFill>
                  <a:srgbClr val="C00000"/>
                </a:solidFill>
                <a:latin typeface="Trebuchet MS" pitchFamily="34" charset="0"/>
                <a:cs typeface="Arial"/>
              </a:rPr>
              <a:t>PATIENT</a:t>
            </a:r>
            <a:endParaRPr lang="en-US" sz="1400" dirty="0" smtClean="0">
              <a:solidFill>
                <a:srgbClr val="C00000"/>
              </a:solidFill>
              <a:latin typeface="Trebuchet MS" pitchFamily="34" charset="0"/>
              <a:cs typeface="Arial"/>
            </a:endParaRPr>
          </a:p>
          <a:p>
            <a:pPr marL="85090" algn="ctr">
              <a:lnSpc>
                <a:spcPct val="150000"/>
              </a:lnSpc>
            </a:pPr>
            <a:r>
              <a:rPr lang="en-US" sz="1400" b="1" spc="-5" dirty="0" smtClean="0">
                <a:latin typeface="Trebuchet MS" pitchFamily="34" charset="0"/>
                <a:cs typeface="Century Gothic"/>
              </a:rPr>
              <a:t>Clinical </a:t>
            </a:r>
            <a:r>
              <a:rPr lang="en-US" sz="1400" b="1" spc="-5" dirty="0" err="1" smtClean="0">
                <a:latin typeface="Trebuchet MS" pitchFamily="34" charset="0"/>
                <a:cs typeface="Century Gothic"/>
              </a:rPr>
              <a:t>Elgibility</a:t>
            </a:r>
            <a:r>
              <a:rPr lang="en-US" sz="1400" b="1" spc="-5" dirty="0" smtClean="0">
                <a:latin typeface="Trebuchet MS" pitchFamily="34" charset="0"/>
                <a:cs typeface="Century Gothic"/>
              </a:rPr>
              <a:t> </a:t>
            </a:r>
            <a:r>
              <a:rPr lang="tr-TR" sz="1400" b="1" spc="-5" dirty="0" smtClean="0">
                <a:latin typeface="Trebuchet MS" pitchFamily="34" charset="0"/>
                <a:cs typeface="Century Gothic"/>
              </a:rPr>
              <a:t>C</a:t>
            </a:r>
            <a:r>
              <a:rPr lang="en-US" sz="1400" b="1" spc="-5" dirty="0" err="1" smtClean="0">
                <a:latin typeface="Trebuchet MS" pitchFamily="34" charset="0"/>
                <a:cs typeface="Century Gothic"/>
              </a:rPr>
              <a:t>riterias</a:t>
            </a:r>
            <a:endParaRPr lang="en-US" sz="1400" b="1" spc="-5" dirty="0" smtClean="0">
              <a:latin typeface="Trebuchet MS" pitchFamily="34" charset="0"/>
              <a:cs typeface="Century Gothic"/>
            </a:endParaRPr>
          </a:p>
          <a:p>
            <a:pPr marL="85090" algn="ctr">
              <a:lnSpc>
                <a:spcPct val="150000"/>
              </a:lnSpc>
            </a:pPr>
            <a:r>
              <a:rPr lang="en-US" sz="1400" b="1" spc="-5" dirty="0" smtClean="0">
                <a:latin typeface="Trebuchet MS" pitchFamily="34" charset="0"/>
                <a:cs typeface="Century Gothic"/>
              </a:rPr>
              <a:t>EBMT risk score </a:t>
            </a:r>
            <a:r>
              <a:rPr lang="en-US" sz="1400" b="1" dirty="0" smtClean="0">
                <a:latin typeface="Trebuchet MS" pitchFamily="34" charset="0"/>
                <a:cs typeface="Century Gothic"/>
              </a:rPr>
              <a:t>(</a:t>
            </a:r>
            <a:r>
              <a:rPr lang="en-US" sz="1400" b="1" dirty="0" err="1" smtClean="0">
                <a:latin typeface="Trebuchet MS" pitchFamily="34" charset="0"/>
                <a:cs typeface="Century Gothic"/>
              </a:rPr>
              <a:t>Age,PS,etc</a:t>
            </a:r>
            <a:r>
              <a:rPr lang="en-US" sz="1400" b="1" dirty="0" smtClean="0">
                <a:latin typeface="Trebuchet MS" pitchFamily="34" charset="0"/>
                <a:cs typeface="Century Gothic"/>
              </a:rPr>
              <a:t>)</a:t>
            </a:r>
          </a:p>
          <a:p>
            <a:pPr marL="85090" algn="ctr">
              <a:lnSpc>
                <a:spcPct val="150000"/>
              </a:lnSpc>
            </a:pPr>
            <a:r>
              <a:rPr lang="en-US" sz="1400" b="1" dirty="0" err="1" smtClean="0">
                <a:latin typeface="Trebuchet MS" pitchFamily="34" charset="0"/>
              </a:rPr>
              <a:t>Comorbidity</a:t>
            </a:r>
            <a:r>
              <a:rPr lang="en-US" sz="1400" b="1" dirty="0" smtClean="0">
                <a:latin typeface="Trebuchet MS" pitchFamily="34" charset="0"/>
              </a:rPr>
              <a:t> index</a:t>
            </a:r>
            <a:endParaRPr lang="tr-TR" sz="1400" b="1" dirty="0" smtClean="0">
              <a:latin typeface="Trebuchet MS" pitchFamily="34" charset="0"/>
            </a:endParaRPr>
          </a:p>
          <a:p>
            <a:pPr marL="85090" algn="ctr">
              <a:lnSpc>
                <a:spcPct val="150000"/>
              </a:lnSpc>
            </a:pPr>
            <a:endParaRPr lang="en-US" sz="1400" b="1" spc="-5" dirty="0" smtClean="0">
              <a:latin typeface="Trebuchet MS" pitchFamily="34" charset="0"/>
              <a:cs typeface="Century Gothic"/>
            </a:endParaRPr>
          </a:p>
          <a:p>
            <a:pPr marL="12700" marR="5080" indent="-1270" algn="ctr">
              <a:lnSpc>
                <a:spcPct val="150000"/>
              </a:lnSpc>
              <a:spcBef>
                <a:spcPts val="50"/>
              </a:spcBef>
            </a:pPr>
            <a:endParaRPr lang="en-US" sz="1400" dirty="0">
              <a:latin typeface="Trebuchet MS" pitchFamily="34" charset="0"/>
              <a:cs typeface="Arial"/>
            </a:endParaRPr>
          </a:p>
        </p:txBody>
      </p:sp>
      <p:sp>
        <p:nvSpPr>
          <p:cNvPr id="29" name="object 8"/>
          <p:cNvSpPr txBox="1"/>
          <p:nvPr/>
        </p:nvSpPr>
        <p:spPr>
          <a:xfrm>
            <a:off x="4343400" y="4267200"/>
            <a:ext cx="2743200" cy="1790234"/>
          </a:xfrm>
          <a:prstGeom prst="rect">
            <a:avLst/>
          </a:prstGeom>
        </p:spPr>
        <p:txBody>
          <a:bodyPr vert="horz" wrap="square" lIns="0" tIns="0" rIns="0" bIns="0" rtlCol="0">
            <a:spAutoFit/>
          </a:bodyPr>
          <a:lstStyle/>
          <a:p>
            <a:pPr algn="ctr">
              <a:lnSpc>
                <a:spcPts val="1795"/>
              </a:lnSpc>
            </a:pPr>
            <a:r>
              <a:rPr lang="en-US" sz="1400" b="1" spc="-5" dirty="0" smtClean="0">
                <a:solidFill>
                  <a:srgbClr val="C00000"/>
                </a:solidFill>
                <a:latin typeface="Trebuchet MS" pitchFamily="34" charset="0"/>
                <a:cs typeface="Arial"/>
              </a:rPr>
              <a:t>COND</a:t>
            </a:r>
            <a:r>
              <a:rPr lang="en-US" sz="1400" b="1" dirty="0" smtClean="0">
                <a:solidFill>
                  <a:srgbClr val="C00000"/>
                </a:solidFill>
                <a:latin typeface="Trebuchet MS" pitchFamily="34" charset="0"/>
                <a:cs typeface="Arial"/>
              </a:rPr>
              <a:t>I</a:t>
            </a:r>
            <a:r>
              <a:rPr lang="en-US" sz="1400" b="1" spc="-30" dirty="0" smtClean="0">
                <a:solidFill>
                  <a:srgbClr val="C00000"/>
                </a:solidFill>
                <a:latin typeface="Trebuchet MS" pitchFamily="34" charset="0"/>
                <a:cs typeface="Arial"/>
              </a:rPr>
              <a:t>T</a:t>
            </a:r>
            <a:r>
              <a:rPr lang="en-US" sz="1400" b="1" dirty="0" smtClean="0">
                <a:solidFill>
                  <a:srgbClr val="C00000"/>
                </a:solidFill>
                <a:latin typeface="Trebuchet MS" pitchFamily="34" charset="0"/>
                <a:cs typeface="Arial"/>
              </a:rPr>
              <a:t>IO</a:t>
            </a:r>
            <a:r>
              <a:rPr lang="en-US" sz="1400" b="1" spc="-10" dirty="0" smtClean="0">
                <a:solidFill>
                  <a:srgbClr val="C00000"/>
                </a:solidFill>
                <a:latin typeface="Trebuchet MS" pitchFamily="34" charset="0"/>
                <a:cs typeface="Arial"/>
              </a:rPr>
              <a:t>N</a:t>
            </a:r>
            <a:r>
              <a:rPr lang="en-US" sz="1400" b="1" dirty="0" smtClean="0">
                <a:solidFill>
                  <a:srgbClr val="C00000"/>
                </a:solidFill>
                <a:latin typeface="Trebuchet MS" pitchFamily="34" charset="0"/>
                <a:cs typeface="Arial"/>
              </a:rPr>
              <a:t>ING</a:t>
            </a:r>
            <a:endParaRPr lang="en-US" sz="1400" dirty="0" smtClean="0">
              <a:solidFill>
                <a:srgbClr val="C00000"/>
              </a:solidFill>
              <a:latin typeface="Trebuchet MS" pitchFamily="34" charset="0"/>
              <a:cs typeface="Arial"/>
            </a:endParaRPr>
          </a:p>
          <a:p>
            <a:pPr marL="131445" marR="125095" algn="ctr">
              <a:lnSpc>
                <a:spcPts val="1680"/>
              </a:lnSpc>
              <a:spcBef>
                <a:spcPts val="50"/>
              </a:spcBef>
            </a:pPr>
            <a:r>
              <a:rPr lang="en-US" sz="1400" b="1" spc="15" dirty="0" err="1" smtClean="0">
                <a:latin typeface="Trebuchet MS" pitchFamily="34" charset="0"/>
                <a:cs typeface="Arial"/>
              </a:rPr>
              <a:t>M</a:t>
            </a:r>
            <a:r>
              <a:rPr lang="en-US" sz="1400" b="1" spc="-50" dirty="0" err="1" smtClean="0">
                <a:latin typeface="Trebuchet MS" pitchFamily="34" charset="0"/>
                <a:cs typeface="Arial"/>
              </a:rPr>
              <a:t>y</a:t>
            </a:r>
            <a:r>
              <a:rPr lang="en-US" sz="1400" b="1" dirty="0" err="1" smtClean="0">
                <a:latin typeface="Trebuchet MS" pitchFamily="34" charset="0"/>
                <a:cs typeface="Arial"/>
              </a:rPr>
              <a:t>el</a:t>
            </a:r>
            <a:r>
              <a:rPr lang="en-US" sz="1400" b="1" spc="-10" dirty="0" err="1" smtClean="0">
                <a:latin typeface="Trebuchet MS" pitchFamily="34" charset="0"/>
                <a:cs typeface="Arial"/>
              </a:rPr>
              <a:t>o</a:t>
            </a:r>
            <a:r>
              <a:rPr lang="en-US" sz="1400" b="1" dirty="0" err="1" smtClean="0">
                <a:latin typeface="Trebuchet MS" pitchFamily="34" charset="0"/>
                <a:cs typeface="Arial"/>
              </a:rPr>
              <a:t>a</a:t>
            </a:r>
            <a:r>
              <a:rPr lang="en-US" sz="1400" b="1" spc="-10" dirty="0" err="1" smtClean="0">
                <a:latin typeface="Trebuchet MS" pitchFamily="34" charset="0"/>
                <a:cs typeface="Arial"/>
              </a:rPr>
              <a:t>b</a:t>
            </a:r>
            <a:r>
              <a:rPr lang="en-US" sz="1400" b="1" dirty="0" err="1" smtClean="0">
                <a:latin typeface="Trebuchet MS" pitchFamily="34" charset="0"/>
                <a:cs typeface="Arial"/>
              </a:rPr>
              <a:t>lati</a:t>
            </a:r>
            <a:r>
              <a:rPr lang="en-US" sz="1400" b="1" spc="-15" dirty="0" err="1" smtClean="0">
                <a:latin typeface="Trebuchet MS" pitchFamily="34" charset="0"/>
                <a:cs typeface="Arial"/>
              </a:rPr>
              <a:t>v</a:t>
            </a:r>
            <a:r>
              <a:rPr lang="en-US" sz="1400" b="1" dirty="0" err="1" smtClean="0">
                <a:latin typeface="Trebuchet MS" pitchFamily="34" charset="0"/>
                <a:cs typeface="Arial"/>
              </a:rPr>
              <a:t>e</a:t>
            </a:r>
            <a:r>
              <a:rPr lang="tr-TR" sz="1400" b="1" dirty="0" smtClean="0">
                <a:latin typeface="Trebuchet MS" pitchFamily="34" charset="0"/>
                <a:cs typeface="Arial"/>
              </a:rPr>
              <a:t> &amp; </a:t>
            </a:r>
            <a:r>
              <a:rPr lang="en-US" sz="1400" b="1" dirty="0" smtClean="0">
                <a:latin typeface="Trebuchet MS" pitchFamily="34" charset="0"/>
                <a:cs typeface="Arial"/>
              </a:rPr>
              <a:t> </a:t>
            </a:r>
            <a:r>
              <a:rPr lang="en-US" sz="1400" b="1" spc="-5" dirty="0" smtClean="0">
                <a:latin typeface="Trebuchet MS" pitchFamily="34" charset="0"/>
                <a:cs typeface="Arial"/>
              </a:rPr>
              <a:t>RIC</a:t>
            </a:r>
            <a:endParaRPr lang="tr-TR" sz="1400" b="1" spc="-5" dirty="0" smtClean="0">
              <a:latin typeface="Trebuchet MS" pitchFamily="34" charset="0"/>
              <a:cs typeface="Arial"/>
            </a:endParaRPr>
          </a:p>
          <a:p>
            <a:pPr marL="131445" marR="125095" algn="ctr">
              <a:lnSpc>
                <a:spcPct val="150000"/>
              </a:lnSpc>
              <a:spcBef>
                <a:spcPts val="50"/>
              </a:spcBef>
            </a:pPr>
            <a:r>
              <a:rPr lang="tr-TR" sz="1400" b="1" spc="-5" dirty="0" smtClean="0">
                <a:latin typeface="Trebuchet MS" pitchFamily="34" charset="0"/>
                <a:cs typeface="Arial"/>
              </a:rPr>
              <a:t>Organ </a:t>
            </a:r>
            <a:r>
              <a:rPr lang="tr-TR" sz="1400" b="1" spc="-5" dirty="0" err="1" smtClean="0">
                <a:latin typeface="Trebuchet MS" pitchFamily="34" charset="0"/>
                <a:cs typeface="Arial"/>
              </a:rPr>
              <a:t>Toxicity</a:t>
            </a:r>
            <a:endParaRPr lang="tr-TR" sz="1400" b="1" spc="-5" dirty="0" smtClean="0">
              <a:latin typeface="Trebuchet MS" pitchFamily="34" charset="0"/>
              <a:cs typeface="Arial"/>
            </a:endParaRPr>
          </a:p>
          <a:p>
            <a:pPr algn="ctr">
              <a:lnSpc>
                <a:spcPct val="150000"/>
              </a:lnSpc>
            </a:pPr>
            <a:r>
              <a:rPr lang="en-US" sz="1400" b="1" spc="-10" dirty="0" smtClean="0">
                <a:solidFill>
                  <a:srgbClr val="C00000"/>
                </a:solidFill>
                <a:latin typeface="Trebuchet MS" pitchFamily="34" charset="0"/>
                <a:cs typeface="Arial"/>
              </a:rPr>
              <a:t>STEM </a:t>
            </a:r>
            <a:r>
              <a:rPr lang="en-US" sz="1400" b="1" spc="-5" dirty="0" smtClean="0">
                <a:solidFill>
                  <a:srgbClr val="C00000"/>
                </a:solidFill>
                <a:latin typeface="Trebuchet MS" pitchFamily="34" charset="0"/>
                <a:cs typeface="Arial"/>
              </a:rPr>
              <a:t>CELL</a:t>
            </a:r>
            <a:r>
              <a:rPr lang="en-US" sz="1400" b="1" spc="-85" dirty="0" smtClean="0">
                <a:solidFill>
                  <a:srgbClr val="C00000"/>
                </a:solidFill>
                <a:latin typeface="Trebuchet MS" pitchFamily="34" charset="0"/>
                <a:cs typeface="Arial"/>
              </a:rPr>
              <a:t> </a:t>
            </a:r>
            <a:r>
              <a:rPr lang="en-US" sz="1400" b="1" spc="-5" dirty="0" smtClean="0">
                <a:solidFill>
                  <a:srgbClr val="C00000"/>
                </a:solidFill>
                <a:latin typeface="Trebuchet MS" pitchFamily="34" charset="0"/>
                <a:cs typeface="Arial"/>
              </a:rPr>
              <a:t>SOURCE</a:t>
            </a:r>
            <a:r>
              <a:rPr lang="tr-TR" sz="1400" b="1" spc="-5" dirty="0" smtClean="0">
                <a:solidFill>
                  <a:srgbClr val="C00000"/>
                </a:solidFill>
                <a:latin typeface="Trebuchet MS" pitchFamily="34" charset="0"/>
                <a:cs typeface="Arial"/>
              </a:rPr>
              <a:t>/DOSE</a:t>
            </a:r>
            <a:endParaRPr lang="en-US" sz="1400" dirty="0" smtClean="0">
              <a:solidFill>
                <a:srgbClr val="C00000"/>
              </a:solidFill>
              <a:latin typeface="Trebuchet MS" pitchFamily="34" charset="0"/>
              <a:cs typeface="Arial"/>
            </a:endParaRPr>
          </a:p>
          <a:p>
            <a:pPr algn="ctr">
              <a:lnSpc>
                <a:spcPct val="150000"/>
              </a:lnSpc>
            </a:pPr>
            <a:r>
              <a:rPr lang="en-US" sz="1400" b="1" spc="-5" dirty="0" smtClean="0">
                <a:latin typeface="Trebuchet MS" pitchFamily="34" charset="0"/>
                <a:cs typeface="Arial"/>
              </a:rPr>
              <a:t>Bone</a:t>
            </a:r>
            <a:r>
              <a:rPr lang="en-US" sz="1400" b="1" spc="-100" dirty="0" smtClean="0">
                <a:latin typeface="Trebuchet MS" pitchFamily="34" charset="0"/>
                <a:cs typeface="Arial"/>
              </a:rPr>
              <a:t> </a:t>
            </a:r>
            <a:r>
              <a:rPr lang="en-US" sz="1400" b="1" dirty="0" smtClean="0">
                <a:latin typeface="Trebuchet MS" pitchFamily="34" charset="0"/>
                <a:cs typeface="Arial"/>
              </a:rPr>
              <a:t>Marrow</a:t>
            </a:r>
            <a:endParaRPr lang="en-US" sz="1400" dirty="0" smtClean="0">
              <a:latin typeface="Trebuchet MS" pitchFamily="34" charset="0"/>
              <a:cs typeface="Arial"/>
            </a:endParaRPr>
          </a:p>
          <a:p>
            <a:pPr algn="ctr">
              <a:lnSpc>
                <a:spcPct val="150000"/>
              </a:lnSpc>
            </a:pPr>
            <a:r>
              <a:rPr lang="en-US" sz="1400" b="1" spc="-5" dirty="0" smtClean="0">
                <a:latin typeface="Trebuchet MS" pitchFamily="34" charset="0"/>
                <a:cs typeface="Arial"/>
              </a:rPr>
              <a:t>Peripheral</a:t>
            </a:r>
            <a:r>
              <a:rPr lang="en-US" sz="1400" b="1" spc="-85" dirty="0" smtClean="0">
                <a:latin typeface="Trebuchet MS" pitchFamily="34" charset="0"/>
                <a:cs typeface="Arial"/>
              </a:rPr>
              <a:t> </a:t>
            </a:r>
            <a:r>
              <a:rPr lang="en-US" sz="1400" b="1" spc="-5" dirty="0" smtClean="0">
                <a:latin typeface="Trebuchet MS" pitchFamily="34" charset="0"/>
                <a:cs typeface="Arial"/>
              </a:rPr>
              <a:t>Blood  / UCB</a:t>
            </a:r>
            <a:endParaRPr lang="en-US" sz="1400" dirty="0" smtClean="0">
              <a:latin typeface="Trebuchet MS" pitchFamily="34" charset="0"/>
              <a:cs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172200" y="1143000"/>
            <a:ext cx="4191000" cy="4876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95375" y="1421890"/>
            <a:ext cx="4357625" cy="4902709"/>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762000" y="762000"/>
            <a:ext cx="4461933" cy="556895"/>
          </a:xfrm>
          <a:prstGeom prst="rect">
            <a:avLst/>
          </a:prstGeom>
        </p:spPr>
        <p:txBody>
          <a:bodyPr vert="horz" wrap="square" lIns="0" tIns="0" rIns="0" bIns="0" rtlCol="0">
            <a:spAutoFit/>
          </a:bodyPr>
          <a:lstStyle/>
          <a:p>
            <a:pPr marL="12700">
              <a:lnSpc>
                <a:spcPct val="100000"/>
              </a:lnSpc>
            </a:pPr>
            <a:r>
              <a:rPr sz="3600" b="0" i="0" dirty="0">
                <a:solidFill>
                  <a:schemeClr val="tx2"/>
                </a:solidFill>
                <a:latin typeface="Arial"/>
                <a:cs typeface="Arial"/>
              </a:rPr>
              <a:t>EBMT </a:t>
            </a:r>
            <a:r>
              <a:rPr sz="3600" b="0" i="0" spc="-5" dirty="0">
                <a:solidFill>
                  <a:schemeClr val="tx2"/>
                </a:solidFill>
                <a:latin typeface="Arial"/>
                <a:cs typeface="Arial"/>
              </a:rPr>
              <a:t>risk</a:t>
            </a:r>
            <a:r>
              <a:rPr sz="3600" b="0" i="0" spc="-150" dirty="0">
                <a:solidFill>
                  <a:schemeClr val="tx2"/>
                </a:solidFill>
                <a:latin typeface="Arial"/>
                <a:cs typeface="Arial"/>
              </a:rPr>
              <a:t> </a:t>
            </a:r>
            <a:r>
              <a:rPr sz="3600" b="0" i="0" dirty="0">
                <a:solidFill>
                  <a:schemeClr val="tx2"/>
                </a:solidFill>
                <a:latin typeface="Arial"/>
                <a:cs typeface="Arial"/>
              </a:rPr>
              <a:t>index</a:t>
            </a:r>
            <a:endParaRPr sz="3600" dirty="0">
              <a:solidFill>
                <a:schemeClr val="tx2"/>
              </a:solidFill>
              <a:latin typeface="Arial"/>
              <a:cs typeface="Arial"/>
            </a:endParaRPr>
          </a:p>
        </p:txBody>
      </p:sp>
      <p:sp>
        <p:nvSpPr>
          <p:cNvPr id="6" name="object 6"/>
          <p:cNvSpPr txBox="1"/>
          <p:nvPr/>
        </p:nvSpPr>
        <p:spPr>
          <a:xfrm>
            <a:off x="1431882" y="6310173"/>
            <a:ext cx="4080087" cy="269875"/>
          </a:xfrm>
          <a:prstGeom prst="rect">
            <a:avLst/>
          </a:prstGeom>
        </p:spPr>
        <p:txBody>
          <a:bodyPr vert="horz" wrap="square" lIns="0" tIns="0" rIns="0" bIns="0" rtlCol="0">
            <a:spAutoFit/>
          </a:bodyPr>
          <a:lstStyle/>
          <a:p>
            <a:pPr marL="12700">
              <a:lnSpc>
                <a:spcPct val="100000"/>
              </a:lnSpc>
            </a:pPr>
            <a:r>
              <a:rPr sz="1700" b="1" dirty="0">
                <a:solidFill>
                  <a:srgbClr val="FFFFFF"/>
                </a:solidFill>
                <a:latin typeface="Arial"/>
                <a:cs typeface="Arial"/>
              </a:rPr>
              <a:t>A Gratwohl et </a:t>
            </a:r>
            <a:r>
              <a:rPr sz="1700" b="1" spc="-5" dirty="0">
                <a:solidFill>
                  <a:srgbClr val="FFFFFF"/>
                </a:solidFill>
                <a:latin typeface="Arial"/>
                <a:cs typeface="Arial"/>
              </a:rPr>
              <a:t>al. </a:t>
            </a:r>
            <a:r>
              <a:rPr sz="1700" b="1" dirty="0">
                <a:solidFill>
                  <a:srgbClr val="FFFFFF"/>
                </a:solidFill>
                <a:latin typeface="Arial"/>
                <a:cs typeface="Arial"/>
              </a:rPr>
              <a:t>Cancer</a:t>
            </a:r>
            <a:r>
              <a:rPr sz="1700" b="1" spc="-110" dirty="0">
                <a:solidFill>
                  <a:srgbClr val="FFFFFF"/>
                </a:solidFill>
                <a:latin typeface="Arial"/>
                <a:cs typeface="Arial"/>
              </a:rPr>
              <a:t> </a:t>
            </a:r>
            <a:r>
              <a:rPr sz="1700" b="1" spc="-5" dirty="0">
                <a:solidFill>
                  <a:srgbClr val="FFFFFF"/>
                </a:solidFill>
                <a:latin typeface="Arial"/>
                <a:cs typeface="Arial"/>
              </a:rPr>
              <a:t>2009</a:t>
            </a:r>
            <a:endParaRPr sz="1700">
              <a:latin typeface="Arial"/>
              <a:cs typeface="Arial"/>
            </a:endParaRPr>
          </a:p>
        </p:txBody>
      </p:sp>
      <p:sp>
        <p:nvSpPr>
          <p:cNvPr id="9" name="8 Dikdörtgen"/>
          <p:cNvSpPr/>
          <p:nvPr/>
        </p:nvSpPr>
        <p:spPr>
          <a:xfrm>
            <a:off x="0" y="0"/>
            <a:ext cx="12192000" cy="523220"/>
          </a:xfrm>
          <a:prstGeom prst="rect">
            <a:avLst/>
          </a:prstGeom>
          <a:solidFill>
            <a:schemeClr val="bg1">
              <a:lumMod val="85000"/>
            </a:schemeClr>
          </a:solidFill>
        </p:spPr>
        <p:txBody>
          <a:bodyPr wrap="square">
            <a:spAutoFit/>
          </a:bodyPr>
          <a:lstStyle/>
          <a:p>
            <a:r>
              <a:rPr lang="tr-TR" sz="2800" b="1" dirty="0" smtClean="0">
                <a:solidFill>
                  <a:schemeClr val="tx2"/>
                </a:solidFill>
                <a:latin typeface="Trebuchet MS" pitchFamily="34" charset="0"/>
              </a:rPr>
              <a:t>     </a:t>
            </a:r>
            <a:r>
              <a:rPr lang="en-US" sz="2800" b="1" dirty="0" smtClean="0">
                <a:solidFill>
                  <a:schemeClr val="tx2"/>
                </a:solidFill>
                <a:latin typeface="Trebuchet MS" pitchFamily="34" charset="0"/>
              </a:rPr>
              <a:t>Hematopoietic cell transplantation</a:t>
            </a:r>
            <a:endParaRPr lang="tr-TR" sz="2800" b="1" dirty="0" smtClean="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141149" y="6569963"/>
            <a:ext cx="51647" cy="288290"/>
          </a:xfrm>
          <a:custGeom>
            <a:avLst/>
            <a:gdLst/>
            <a:ahLst/>
            <a:cxnLst/>
            <a:rect l="l" t="t" r="r" b="b"/>
            <a:pathLst>
              <a:path w="38734" h="288290">
                <a:moveTo>
                  <a:pt x="0" y="288035"/>
                </a:moveTo>
                <a:lnTo>
                  <a:pt x="38138" y="288035"/>
                </a:lnTo>
                <a:lnTo>
                  <a:pt x="38138" y="0"/>
                </a:lnTo>
                <a:lnTo>
                  <a:pt x="0" y="0"/>
                </a:lnTo>
                <a:lnTo>
                  <a:pt x="0" y="288035"/>
                </a:lnTo>
                <a:close/>
              </a:path>
            </a:pathLst>
          </a:custGeom>
          <a:solidFill>
            <a:srgbClr val="203C82"/>
          </a:solidFill>
        </p:spPr>
        <p:txBody>
          <a:bodyPr wrap="square" lIns="0" tIns="0" rIns="0" bIns="0" rtlCol="0"/>
          <a:lstStyle/>
          <a:p>
            <a:endParaRPr/>
          </a:p>
        </p:txBody>
      </p:sp>
      <p:sp>
        <p:nvSpPr>
          <p:cNvPr id="3" name="object 3"/>
          <p:cNvSpPr txBox="1"/>
          <p:nvPr/>
        </p:nvSpPr>
        <p:spPr>
          <a:xfrm>
            <a:off x="34543" y="30"/>
            <a:ext cx="12107333" cy="7140416"/>
          </a:xfrm>
          <a:prstGeom prst="rect">
            <a:avLst/>
          </a:prstGeom>
        </p:spPr>
        <p:txBody>
          <a:bodyPr vert="horz" wrap="square" lIns="0" tIns="0" rIns="0" bIns="0" rtlCol="0">
            <a:spAutoFit/>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400">
              <a:latin typeface="Times New Roman"/>
              <a:cs typeface="Times New Roman"/>
            </a:endParaRPr>
          </a:p>
          <a:p>
            <a:pPr marR="252095" algn="r">
              <a:lnSpc>
                <a:spcPct val="100000"/>
              </a:lnSpc>
            </a:pPr>
            <a:r>
              <a:rPr sz="1000" spc="-10" dirty="0">
                <a:solidFill>
                  <a:srgbClr val="FFFFFF"/>
                </a:solidFill>
                <a:latin typeface="Arial"/>
                <a:cs typeface="Arial"/>
              </a:rPr>
              <a:t>28</a:t>
            </a:r>
            <a:endParaRPr sz="1000">
              <a:latin typeface="Arial"/>
              <a:cs typeface="Arial"/>
            </a:endParaRPr>
          </a:p>
        </p:txBody>
      </p:sp>
      <p:sp>
        <p:nvSpPr>
          <p:cNvPr id="4" name="object 4"/>
          <p:cNvSpPr/>
          <p:nvPr/>
        </p:nvSpPr>
        <p:spPr>
          <a:xfrm>
            <a:off x="0" y="6569963"/>
            <a:ext cx="34712" cy="288290"/>
          </a:xfrm>
          <a:custGeom>
            <a:avLst/>
            <a:gdLst/>
            <a:ahLst/>
            <a:cxnLst/>
            <a:rect l="l" t="t" r="r" b="b"/>
            <a:pathLst>
              <a:path w="26034" h="288290">
                <a:moveTo>
                  <a:pt x="0" y="288035"/>
                </a:moveTo>
                <a:lnTo>
                  <a:pt x="25908" y="288035"/>
                </a:lnTo>
                <a:lnTo>
                  <a:pt x="25908" y="0"/>
                </a:lnTo>
                <a:lnTo>
                  <a:pt x="0" y="0"/>
                </a:lnTo>
                <a:lnTo>
                  <a:pt x="0" y="288035"/>
                </a:lnTo>
                <a:close/>
              </a:path>
            </a:pathLst>
          </a:custGeom>
          <a:solidFill>
            <a:srgbClr val="203C82"/>
          </a:solidFill>
        </p:spPr>
        <p:txBody>
          <a:bodyPr wrap="square" lIns="0" tIns="0" rIns="0" bIns="0" rtlCol="0"/>
          <a:lstStyle/>
          <a:p>
            <a:endParaRPr/>
          </a:p>
        </p:txBody>
      </p:sp>
      <p:sp>
        <p:nvSpPr>
          <p:cNvPr id="6" name="object 6"/>
          <p:cNvSpPr/>
          <p:nvPr/>
        </p:nvSpPr>
        <p:spPr>
          <a:xfrm>
            <a:off x="0" y="152401"/>
            <a:ext cx="3352800" cy="862583"/>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34543" y="6429575"/>
            <a:ext cx="12107333" cy="428625"/>
          </a:xfrm>
          <a:custGeom>
            <a:avLst/>
            <a:gdLst/>
            <a:ahLst/>
            <a:cxnLst/>
            <a:rect l="l" t="t" r="r" b="b"/>
            <a:pathLst>
              <a:path w="9080500" h="428625">
                <a:moveTo>
                  <a:pt x="0" y="428424"/>
                </a:moveTo>
                <a:lnTo>
                  <a:pt x="9079953" y="428424"/>
                </a:lnTo>
                <a:lnTo>
                  <a:pt x="9079953" y="0"/>
                </a:lnTo>
                <a:lnTo>
                  <a:pt x="0" y="0"/>
                </a:lnTo>
                <a:lnTo>
                  <a:pt x="0" y="428424"/>
                </a:lnTo>
                <a:close/>
              </a:path>
            </a:pathLst>
          </a:custGeom>
          <a:solidFill>
            <a:srgbClr val="203C82"/>
          </a:solidFill>
        </p:spPr>
        <p:txBody>
          <a:bodyPr wrap="square" lIns="0" tIns="0" rIns="0" bIns="0" rtlCol="0"/>
          <a:lstStyle/>
          <a:p>
            <a:endParaRPr/>
          </a:p>
        </p:txBody>
      </p:sp>
      <p:sp>
        <p:nvSpPr>
          <p:cNvPr id="10" name="object 10"/>
          <p:cNvSpPr/>
          <p:nvPr/>
        </p:nvSpPr>
        <p:spPr>
          <a:xfrm>
            <a:off x="3975181" y="1259139"/>
            <a:ext cx="7894320" cy="0"/>
          </a:xfrm>
          <a:custGeom>
            <a:avLst/>
            <a:gdLst/>
            <a:ahLst/>
            <a:cxnLst/>
            <a:rect l="l" t="t" r="r" b="b"/>
            <a:pathLst>
              <a:path w="5920740">
                <a:moveTo>
                  <a:pt x="0" y="0"/>
                </a:moveTo>
                <a:lnTo>
                  <a:pt x="0" y="0"/>
                </a:lnTo>
                <a:lnTo>
                  <a:pt x="5920355" y="0"/>
                </a:lnTo>
              </a:path>
            </a:pathLst>
          </a:custGeom>
          <a:ln w="12297">
            <a:solidFill>
              <a:srgbClr val="F5A133"/>
            </a:solidFill>
          </a:ln>
        </p:spPr>
        <p:txBody>
          <a:bodyPr wrap="square" lIns="0" tIns="0" rIns="0" bIns="0" rtlCol="0"/>
          <a:lstStyle/>
          <a:p>
            <a:endParaRPr/>
          </a:p>
        </p:txBody>
      </p:sp>
      <p:sp>
        <p:nvSpPr>
          <p:cNvPr id="11" name="object 11"/>
          <p:cNvSpPr txBox="1"/>
          <p:nvPr/>
        </p:nvSpPr>
        <p:spPr>
          <a:xfrm>
            <a:off x="11557372" y="6546130"/>
            <a:ext cx="260773" cy="184666"/>
          </a:xfrm>
          <a:prstGeom prst="rect">
            <a:avLst/>
          </a:prstGeom>
        </p:spPr>
        <p:txBody>
          <a:bodyPr vert="horz" wrap="square" lIns="0" tIns="0" rIns="0" bIns="0" rtlCol="0">
            <a:spAutoFit/>
          </a:bodyPr>
          <a:lstStyle/>
          <a:p>
            <a:pPr marL="12700">
              <a:lnSpc>
                <a:spcPct val="100000"/>
              </a:lnSpc>
            </a:pPr>
            <a:r>
              <a:rPr sz="1200" spc="-5" dirty="0">
                <a:solidFill>
                  <a:srgbClr val="FFFFFF"/>
                </a:solidFill>
                <a:latin typeface="Arial"/>
                <a:cs typeface="Arial"/>
              </a:rPr>
              <a:t>14</a:t>
            </a:r>
            <a:endParaRPr sz="1200">
              <a:latin typeface="Arial"/>
              <a:cs typeface="Arial"/>
            </a:endParaRPr>
          </a:p>
        </p:txBody>
      </p:sp>
      <p:sp>
        <p:nvSpPr>
          <p:cNvPr id="12" name="object 12"/>
          <p:cNvSpPr txBox="1">
            <a:spLocks noGrp="1"/>
          </p:cNvSpPr>
          <p:nvPr>
            <p:ph type="title"/>
          </p:nvPr>
        </p:nvSpPr>
        <p:spPr>
          <a:xfrm>
            <a:off x="4017861" y="254356"/>
            <a:ext cx="6475307" cy="742315"/>
          </a:xfrm>
          <a:prstGeom prst="rect">
            <a:avLst/>
          </a:prstGeom>
        </p:spPr>
        <p:txBody>
          <a:bodyPr vert="horz" wrap="square" lIns="0" tIns="0" rIns="0" bIns="0" rtlCol="0">
            <a:spAutoFit/>
          </a:bodyPr>
          <a:lstStyle/>
          <a:p>
            <a:pPr marL="12700" marR="5080">
              <a:lnSpc>
                <a:spcPct val="100000"/>
              </a:lnSpc>
            </a:pPr>
            <a:r>
              <a:rPr sz="2400" spc="-5" dirty="0">
                <a:solidFill>
                  <a:srgbClr val="203C82"/>
                </a:solidFill>
                <a:latin typeface="Arial"/>
                <a:cs typeface="Arial"/>
              </a:rPr>
              <a:t>Influence of age on </a:t>
            </a:r>
            <a:r>
              <a:rPr sz="2400" dirty="0">
                <a:solidFill>
                  <a:srgbClr val="203C82"/>
                </a:solidFill>
                <a:latin typeface="Arial"/>
                <a:cs typeface="Arial"/>
              </a:rPr>
              <a:t>10-year </a:t>
            </a:r>
            <a:r>
              <a:rPr sz="2400" spc="-5" dirty="0">
                <a:solidFill>
                  <a:srgbClr val="203C82"/>
                </a:solidFill>
                <a:latin typeface="Arial"/>
                <a:cs typeface="Arial"/>
              </a:rPr>
              <a:t>survival  </a:t>
            </a:r>
            <a:r>
              <a:rPr sz="2400" dirty="0">
                <a:solidFill>
                  <a:srgbClr val="203C82"/>
                </a:solidFill>
                <a:latin typeface="Arial"/>
                <a:cs typeface="Arial"/>
              </a:rPr>
              <a:t>in </a:t>
            </a:r>
            <a:r>
              <a:rPr sz="2400" spc="-5" dirty="0">
                <a:solidFill>
                  <a:srgbClr val="203C82"/>
                </a:solidFill>
                <a:latin typeface="Arial"/>
                <a:cs typeface="Arial"/>
              </a:rPr>
              <a:t>HLA identical</a:t>
            </a:r>
            <a:r>
              <a:rPr sz="2400" spc="-120" dirty="0">
                <a:solidFill>
                  <a:srgbClr val="203C82"/>
                </a:solidFill>
                <a:latin typeface="Arial"/>
                <a:cs typeface="Arial"/>
              </a:rPr>
              <a:t> </a:t>
            </a:r>
            <a:r>
              <a:rPr sz="2400" spc="-10" dirty="0">
                <a:solidFill>
                  <a:srgbClr val="203C82"/>
                </a:solidFill>
                <a:latin typeface="Arial"/>
                <a:cs typeface="Arial"/>
              </a:rPr>
              <a:t>siblings</a:t>
            </a:r>
            <a:endParaRPr sz="2400" dirty="0">
              <a:latin typeface="Arial"/>
              <a:cs typeface="Arial"/>
            </a:endParaRPr>
          </a:p>
        </p:txBody>
      </p:sp>
      <p:sp>
        <p:nvSpPr>
          <p:cNvPr id="13" name="object 13"/>
          <p:cNvSpPr txBox="1"/>
          <p:nvPr/>
        </p:nvSpPr>
        <p:spPr>
          <a:xfrm>
            <a:off x="8455905" y="1600201"/>
            <a:ext cx="2682240" cy="498475"/>
          </a:xfrm>
          <a:prstGeom prst="rect">
            <a:avLst/>
          </a:prstGeom>
        </p:spPr>
        <p:txBody>
          <a:bodyPr vert="horz" wrap="square" lIns="0" tIns="0" rIns="0" bIns="0" rtlCol="0">
            <a:spAutoFit/>
          </a:bodyPr>
          <a:lstStyle/>
          <a:p>
            <a:pPr marL="12700" marR="5080">
              <a:lnSpc>
                <a:spcPct val="100000"/>
              </a:lnSpc>
            </a:pPr>
            <a:r>
              <a:rPr sz="1600" spc="-10" dirty="0">
                <a:latin typeface="Arial"/>
                <a:cs typeface="Arial"/>
              </a:rPr>
              <a:t>OS </a:t>
            </a:r>
            <a:r>
              <a:rPr sz="1600" dirty="0">
                <a:latin typeface="Arial"/>
                <a:cs typeface="Arial"/>
              </a:rPr>
              <a:t>survival </a:t>
            </a:r>
            <a:r>
              <a:rPr sz="1600" spc="-5" dirty="0">
                <a:latin typeface="Arial"/>
                <a:cs typeface="Arial"/>
              </a:rPr>
              <a:t>at 5</a:t>
            </a:r>
            <a:r>
              <a:rPr sz="1600" spc="-25" dirty="0">
                <a:latin typeface="Arial"/>
                <a:cs typeface="Arial"/>
              </a:rPr>
              <a:t> </a:t>
            </a:r>
            <a:r>
              <a:rPr sz="1600" spc="-10" dirty="0">
                <a:latin typeface="Arial"/>
                <a:cs typeface="Arial"/>
              </a:rPr>
              <a:t>years  </a:t>
            </a:r>
            <a:r>
              <a:rPr sz="1600" spc="-5" dirty="0">
                <a:latin typeface="Arial"/>
                <a:cs typeface="Arial"/>
              </a:rPr>
              <a:t>n=4267</a:t>
            </a:r>
            <a:endParaRPr sz="1600" dirty="0">
              <a:latin typeface="Arial"/>
              <a:cs typeface="Arial"/>
            </a:endParaRPr>
          </a:p>
        </p:txBody>
      </p:sp>
      <p:sp>
        <p:nvSpPr>
          <p:cNvPr id="14" name="object 14"/>
          <p:cNvSpPr txBox="1"/>
          <p:nvPr/>
        </p:nvSpPr>
        <p:spPr>
          <a:xfrm>
            <a:off x="8455906" y="2286001"/>
            <a:ext cx="1413933" cy="254635"/>
          </a:xfrm>
          <a:prstGeom prst="rect">
            <a:avLst/>
          </a:prstGeom>
        </p:spPr>
        <p:txBody>
          <a:bodyPr vert="horz" wrap="square" lIns="0" tIns="0" rIns="0" bIns="0" rtlCol="0">
            <a:spAutoFit/>
          </a:bodyPr>
          <a:lstStyle/>
          <a:p>
            <a:pPr marL="12700">
              <a:lnSpc>
                <a:spcPct val="100000"/>
              </a:lnSpc>
            </a:pPr>
            <a:r>
              <a:rPr sz="1600" spc="-10" dirty="0">
                <a:latin typeface="Arial"/>
                <a:cs typeface="Arial"/>
              </a:rPr>
              <a:t>Age</a:t>
            </a:r>
            <a:r>
              <a:rPr sz="1600" spc="-85" dirty="0">
                <a:latin typeface="Arial"/>
                <a:cs typeface="Arial"/>
              </a:rPr>
              <a:t> </a:t>
            </a:r>
            <a:r>
              <a:rPr sz="1600" spc="-5" dirty="0">
                <a:latin typeface="Arial"/>
                <a:cs typeface="Arial"/>
              </a:rPr>
              <a:t>groups</a:t>
            </a:r>
            <a:endParaRPr sz="1600">
              <a:latin typeface="Arial"/>
              <a:cs typeface="Arial"/>
            </a:endParaRPr>
          </a:p>
        </p:txBody>
      </p:sp>
      <p:graphicFrame>
        <p:nvGraphicFramePr>
          <p:cNvPr id="15" name="object 15"/>
          <p:cNvGraphicFramePr>
            <a:graphicFrameLocks noGrp="1"/>
          </p:cNvGraphicFramePr>
          <p:nvPr/>
        </p:nvGraphicFramePr>
        <p:xfrm>
          <a:off x="8443206" y="2569809"/>
          <a:ext cx="1520212" cy="1242357"/>
        </p:xfrm>
        <a:graphic>
          <a:graphicData uri="http://schemas.openxmlformats.org/drawingml/2006/table">
            <a:tbl>
              <a:tblPr firstRow="1" bandRow="1">
                <a:tableStyleId>{2D5ABB26-0587-4C30-8999-92F81FD0307C}</a:tableStyleId>
              </a:tblPr>
              <a:tblGrid>
                <a:gridCol w="796091"/>
                <a:gridCol w="724121"/>
              </a:tblGrid>
              <a:tr h="223052">
                <a:tc>
                  <a:txBody>
                    <a:bodyPr/>
                    <a:lstStyle/>
                    <a:p>
                      <a:pPr marL="22225">
                        <a:lnSpc>
                          <a:spcPts val="1610"/>
                        </a:lnSpc>
                      </a:pPr>
                      <a:r>
                        <a:rPr sz="1600" spc="-5" dirty="0">
                          <a:latin typeface="Arial"/>
                          <a:cs typeface="Arial"/>
                        </a:rPr>
                        <a:t>&lt;=20</a:t>
                      </a:r>
                      <a:endParaRPr sz="1600" dirty="0">
                        <a:latin typeface="Arial"/>
                        <a:cs typeface="Arial"/>
                      </a:endParaRPr>
                    </a:p>
                  </a:txBody>
                  <a:tcPr marL="0" marR="0" marT="0" marB="0">
                    <a:solidFill>
                      <a:srgbClr val="FFFFFF"/>
                    </a:solidFill>
                  </a:tcPr>
                </a:tc>
                <a:tc>
                  <a:txBody>
                    <a:bodyPr/>
                    <a:lstStyle/>
                    <a:p>
                      <a:pPr marR="14604" algn="r">
                        <a:lnSpc>
                          <a:spcPts val="1610"/>
                        </a:lnSpc>
                      </a:pPr>
                      <a:r>
                        <a:rPr sz="1600" dirty="0">
                          <a:latin typeface="Arial"/>
                          <a:cs typeface="Arial"/>
                        </a:rPr>
                        <a:t>79%</a:t>
                      </a:r>
                      <a:endParaRPr sz="1600">
                        <a:latin typeface="Arial"/>
                        <a:cs typeface="Arial"/>
                      </a:endParaRPr>
                    </a:p>
                  </a:txBody>
                  <a:tcPr marL="0" marR="0" marT="0" marB="0">
                    <a:solidFill>
                      <a:srgbClr val="FFFFFF"/>
                    </a:solidFill>
                  </a:tcPr>
                </a:tc>
              </a:tr>
              <a:tr h="243802">
                <a:tc>
                  <a:txBody>
                    <a:bodyPr/>
                    <a:lstStyle/>
                    <a:p>
                      <a:pPr marL="22225">
                        <a:lnSpc>
                          <a:spcPts val="1775"/>
                        </a:lnSpc>
                      </a:pPr>
                      <a:r>
                        <a:rPr sz="1600" spc="-5" dirty="0">
                          <a:latin typeface="Arial"/>
                          <a:cs typeface="Arial"/>
                        </a:rPr>
                        <a:t>&gt;20</a:t>
                      </a:r>
                      <a:endParaRPr sz="1600">
                        <a:latin typeface="Arial"/>
                        <a:cs typeface="Arial"/>
                      </a:endParaRPr>
                    </a:p>
                  </a:txBody>
                  <a:tcPr marL="0" marR="0" marT="0" marB="0">
                    <a:solidFill>
                      <a:srgbClr val="FFFFFF"/>
                    </a:solidFill>
                  </a:tcPr>
                </a:tc>
                <a:tc>
                  <a:txBody>
                    <a:bodyPr/>
                    <a:lstStyle/>
                    <a:p>
                      <a:pPr marR="19050" algn="r">
                        <a:lnSpc>
                          <a:spcPts val="1775"/>
                        </a:lnSpc>
                      </a:pPr>
                      <a:r>
                        <a:rPr sz="1600" dirty="0">
                          <a:latin typeface="Arial"/>
                          <a:cs typeface="Arial"/>
                        </a:rPr>
                        <a:t>73%</a:t>
                      </a:r>
                      <a:endParaRPr sz="1600">
                        <a:latin typeface="Arial"/>
                        <a:cs typeface="Arial"/>
                      </a:endParaRPr>
                    </a:p>
                  </a:txBody>
                  <a:tcPr marL="0" marR="0" marT="0" marB="0">
                    <a:solidFill>
                      <a:srgbClr val="FFFFFF"/>
                    </a:solidFill>
                  </a:tcPr>
                </a:tc>
              </a:tr>
              <a:tr h="244727">
                <a:tc>
                  <a:txBody>
                    <a:bodyPr/>
                    <a:lstStyle/>
                    <a:p>
                      <a:pPr marL="22225">
                        <a:lnSpc>
                          <a:spcPts val="1780"/>
                        </a:lnSpc>
                      </a:pPr>
                      <a:r>
                        <a:rPr sz="1600" spc="-10" dirty="0">
                          <a:latin typeface="Arial"/>
                          <a:cs typeface="Arial"/>
                        </a:rPr>
                        <a:t>&gt;30</a:t>
                      </a:r>
                      <a:endParaRPr sz="1600">
                        <a:latin typeface="Arial"/>
                        <a:cs typeface="Arial"/>
                      </a:endParaRPr>
                    </a:p>
                  </a:txBody>
                  <a:tcPr marL="0" marR="0" marT="0" marB="0">
                    <a:solidFill>
                      <a:srgbClr val="FFFFFF"/>
                    </a:solidFill>
                  </a:tcPr>
                </a:tc>
                <a:tc>
                  <a:txBody>
                    <a:bodyPr/>
                    <a:lstStyle/>
                    <a:p>
                      <a:pPr marR="18415" algn="r">
                        <a:lnSpc>
                          <a:spcPts val="1780"/>
                        </a:lnSpc>
                      </a:pPr>
                      <a:r>
                        <a:rPr sz="1600" spc="-5" dirty="0">
                          <a:latin typeface="Arial"/>
                          <a:cs typeface="Arial"/>
                        </a:rPr>
                        <a:t>68%</a:t>
                      </a:r>
                      <a:endParaRPr sz="1600">
                        <a:latin typeface="Arial"/>
                        <a:cs typeface="Arial"/>
                      </a:endParaRPr>
                    </a:p>
                  </a:txBody>
                  <a:tcPr marL="0" marR="0" marT="0" marB="0">
                    <a:solidFill>
                      <a:srgbClr val="FFFFFF"/>
                    </a:solidFill>
                  </a:tcPr>
                </a:tc>
              </a:tr>
              <a:tr h="244097">
                <a:tc>
                  <a:txBody>
                    <a:bodyPr/>
                    <a:lstStyle/>
                    <a:p>
                      <a:pPr marL="22225">
                        <a:lnSpc>
                          <a:spcPts val="1775"/>
                        </a:lnSpc>
                      </a:pPr>
                      <a:r>
                        <a:rPr sz="1600" spc="-5" dirty="0">
                          <a:latin typeface="Arial"/>
                          <a:cs typeface="Arial"/>
                        </a:rPr>
                        <a:t>&gt;40</a:t>
                      </a:r>
                      <a:endParaRPr sz="1600">
                        <a:latin typeface="Arial"/>
                        <a:cs typeface="Arial"/>
                      </a:endParaRPr>
                    </a:p>
                  </a:txBody>
                  <a:tcPr marL="0" marR="0" marT="0" marB="0">
                    <a:solidFill>
                      <a:srgbClr val="FFFFFF"/>
                    </a:solidFill>
                  </a:tcPr>
                </a:tc>
                <a:tc>
                  <a:txBody>
                    <a:bodyPr/>
                    <a:lstStyle/>
                    <a:p>
                      <a:pPr marR="19050" algn="r">
                        <a:lnSpc>
                          <a:spcPts val="1775"/>
                        </a:lnSpc>
                      </a:pPr>
                      <a:r>
                        <a:rPr sz="1600" dirty="0">
                          <a:latin typeface="Arial"/>
                          <a:cs typeface="Arial"/>
                        </a:rPr>
                        <a:t>61%</a:t>
                      </a:r>
                    </a:p>
                  </a:txBody>
                  <a:tcPr marL="0" marR="0" marT="0" marB="0">
                    <a:solidFill>
                      <a:srgbClr val="FFFFFF"/>
                    </a:solidFill>
                  </a:tcPr>
                </a:tc>
              </a:tr>
              <a:tr h="286679">
                <a:tc>
                  <a:txBody>
                    <a:bodyPr/>
                    <a:lstStyle/>
                    <a:p>
                      <a:pPr marL="22225">
                        <a:lnSpc>
                          <a:spcPts val="1775"/>
                        </a:lnSpc>
                      </a:pPr>
                      <a:r>
                        <a:rPr sz="1600" spc="-5" dirty="0">
                          <a:latin typeface="Arial"/>
                          <a:cs typeface="Arial"/>
                        </a:rPr>
                        <a:t>&gt;50</a:t>
                      </a:r>
                      <a:endParaRPr sz="1600">
                        <a:latin typeface="Arial"/>
                        <a:cs typeface="Arial"/>
                      </a:endParaRPr>
                    </a:p>
                  </a:txBody>
                  <a:tcPr marL="0" marR="0" marT="0" marB="0">
                    <a:solidFill>
                      <a:srgbClr val="FFFFFF"/>
                    </a:solidFill>
                  </a:tcPr>
                </a:tc>
                <a:tc>
                  <a:txBody>
                    <a:bodyPr/>
                    <a:lstStyle/>
                    <a:p>
                      <a:pPr marR="19050" algn="r">
                        <a:lnSpc>
                          <a:spcPts val="1775"/>
                        </a:lnSpc>
                      </a:pPr>
                      <a:r>
                        <a:rPr sz="1600" dirty="0">
                          <a:latin typeface="Arial"/>
                          <a:cs typeface="Arial"/>
                        </a:rPr>
                        <a:t>46%</a:t>
                      </a:r>
                    </a:p>
                  </a:txBody>
                  <a:tcPr marL="0" marR="0" marT="0" marB="0">
                    <a:solidFill>
                      <a:srgbClr val="FFFFFF"/>
                    </a:solidFill>
                  </a:tcPr>
                </a:tc>
              </a:tr>
            </a:tbl>
          </a:graphicData>
        </a:graphic>
      </p:graphicFrame>
      <p:sp>
        <p:nvSpPr>
          <p:cNvPr id="16" name="object 16"/>
          <p:cNvSpPr/>
          <p:nvPr/>
        </p:nvSpPr>
        <p:spPr>
          <a:xfrm>
            <a:off x="636174" y="1884946"/>
            <a:ext cx="7297420" cy="4077970"/>
          </a:xfrm>
          <a:custGeom>
            <a:avLst/>
            <a:gdLst/>
            <a:ahLst/>
            <a:cxnLst/>
            <a:rect l="l" t="t" r="r" b="b"/>
            <a:pathLst>
              <a:path w="5473065" h="4077970">
                <a:moveTo>
                  <a:pt x="0" y="4077971"/>
                </a:moveTo>
                <a:lnTo>
                  <a:pt x="5472943" y="4077971"/>
                </a:lnTo>
                <a:lnTo>
                  <a:pt x="5472943" y="0"/>
                </a:lnTo>
                <a:lnTo>
                  <a:pt x="0" y="0"/>
                </a:lnTo>
                <a:lnTo>
                  <a:pt x="0" y="4077971"/>
                </a:lnTo>
                <a:close/>
              </a:path>
            </a:pathLst>
          </a:custGeom>
          <a:ln w="9459">
            <a:solidFill>
              <a:srgbClr val="FFFFFF"/>
            </a:solidFill>
          </a:ln>
        </p:spPr>
        <p:txBody>
          <a:bodyPr wrap="square" lIns="0" tIns="0" rIns="0" bIns="0" rtlCol="0"/>
          <a:lstStyle/>
          <a:p>
            <a:endParaRPr/>
          </a:p>
        </p:txBody>
      </p:sp>
      <p:sp>
        <p:nvSpPr>
          <p:cNvPr id="17" name="object 17"/>
          <p:cNvSpPr/>
          <p:nvPr/>
        </p:nvSpPr>
        <p:spPr>
          <a:xfrm>
            <a:off x="2070235" y="5163607"/>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18" name="object 18"/>
          <p:cNvSpPr/>
          <p:nvPr/>
        </p:nvSpPr>
        <p:spPr>
          <a:xfrm>
            <a:off x="2070235" y="5005345"/>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19" name="object 19"/>
          <p:cNvSpPr/>
          <p:nvPr/>
        </p:nvSpPr>
        <p:spPr>
          <a:xfrm>
            <a:off x="2070235" y="4846067"/>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0" name="object 20"/>
          <p:cNvSpPr/>
          <p:nvPr/>
        </p:nvSpPr>
        <p:spPr>
          <a:xfrm>
            <a:off x="2070235" y="468463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1" name="object 21"/>
          <p:cNvSpPr/>
          <p:nvPr/>
        </p:nvSpPr>
        <p:spPr>
          <a:xfrm>
            <a:off x="2070235" y="4526368"/>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2" name="object 22"/>
          <p:cNvSpPr/>
          <p:nvPr/>
        </p:nvSpPr>
        <p:spPr>
          <a:xfrm>
            <a:off x="2070235" y="436709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3" name="object 23"/>
          <p:cNvSpPr/>
          <p:nvPr/>
        </p:nvSpPr>
        <p:spPr>
          <a:xfrm>
            <a:off x="2070235" y="420794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4" name="object 24"/>
          <p:cNvSpPr/>
          <p:nvPr/>
        </p:nvSpPr>
        <p:spPr>
          <a:xfrm>
            <a:off x="2070235" y="4047391"/>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5" name="object 25"/>
          <p:cNvSpPr/>
          <p:nvPr/>
        </p:nvSpPr>
        <p:spPr>
          <a:xfrm>
            <a:off x="2070235" y="388913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6" name="object 26"/>
          <p:cNvSpPr/>
          <p:nvPr/>
        </p:nvSpPr>
        <p:spPr>
          <a:xfrm>
            <a:off x="2070235" y="3729852"/>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7" name="object 27"/>
          <p:cNvSpPr/>
          <p:nvPr/>
        </p:nvSpPr>
        <p:spPr>
          <a:xfrm>
            <a:off x="2070235" y="3568796"/>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8" name="object 28"/>
          <p:cNvSpPr/>
          <p:nvPr/>
        </p:nvSpPr>
        <p:spPr>
          <a:xfrm>
            <a:off x="2070235" y="3410534"/>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9" name="object 29"/>
          <p:cNvSpPr/>
          <p:nvPr/>
        </p:nvSpPr>
        <p:spPr>
          <a:xfrm>
            <a:off x="2070235" y="3250875"/>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0" name="object 30"/>
          <p:cNvSpPr/>
          <p:nvPr/>
        </p:nvSpPr>
        <p:spPr>
          <a:xfrm>
            <a:off x="2070235" y="3091724"/>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1" name="object 31"/>
          <p:cNvSpPr/>
          <p:nvPr/>
        </p:nvSpPr>
        <p:spPr>
          <a:xfrm>
            <a:off x="2070235" y="2931557"/>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2" name="object 32"/>
          <p:cNvSpPr/>
          <p:nvPr/>
        </p:nvSpPr>
        <p:spPr>
          <a:xfrm>
            <a:off x="2070235" y="2773295"/>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3" name="object 33"/>
          <p:cNvSpPr/>
          <p:nvPr/>
        </p:nvSpPr>
        <p:spPr>
          <a:xfrm>
            <a:off x="2070235" y="2613636"/>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4" name="object 34"/>
          <p:cNvSpPr/>
          <p:nvPr/>
        </p:nvSpPr>
        <p:spPr>
          <a:xfrm>
            <a:off x="2070235" y="245258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5" name="object 35"/>
          <p:cNvSpPr/>
          <p:nvPr/>
        </p:nvSpPr>
        <p:spPr>
          <a:xfrm>
            <a:off x="2070235" y="2294318"/>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6" name="object 36"/>
          <p:cNvSpPr/>
          <p:nvPr/>
        </p:nvSpPr>
        <p:spPr>
          <a:xfrm>
            <a:off x="2070235" y="213504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7" name="object 37"/>
          <p:cNvSpPr/>
          <p:nvPr/>
        </p:nvSpPr>
        <p:spPr>
          <a:xfrm>
            <a:off x="2070235" y="1972714"/>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8" name="object 38"/>
          <p:cNvSpPr/>
          <p:nvPr/>
        </p:nvSpPr>
        <p:spPr>
          <a:xfrm>
            <a:off x="2143652" y="1971825"/>
            <a:ext cx="0" cy="3192145"/>
          </a:xfrm>
          <a:custGeom>
            <a:avLst/>
            <a:gdLst/>
            <a:ahLst/>
            <a:cxnLst/>
            <a:rect l="l" t="t" r="r" b="b"/>
            <a:pathLst>
              <a:path h="3192145">
                <a:moveTo>
                  <a:pt x="0" y="0"/>
                </a:moveTo>
                <a:lnTo>
                  <a:pt x="0" y="3191782"/>
                </a:lnTo>
              </a:path>
            </a:pathLst>
          </a:custGeom>
          <a:ln w="4699">
            <a:solidFill>
              <a:srgbClr val="000080"/>
            </a:solidFill>
          </a:ln>
        </p:spPr>
        <p:txBody>
          <a:bodyPr wrap="square" lIns="0" tIns="0" rIns="0" bIns="0" rtlCol="0"/>
          <a:lstStyle/>
          <a:p>
            <a:endParaRPr/>
          </a:p>
        </p:txBody>
      </p:sp>
      <p:sp>
        <p:nvSpPr>
          <p:cNvPr id="39" name="object 39"/>
          <p:cNvSpPr txBox="1"/>
          <p:nvPr/>
        </p:nvSpPr>
        <p:spPr>
          <a:xfrm>
            <a:off x="1496671" y="5065318"/>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0</a:t>
            </a:r>
            <a:r>
              <a:rPr sz="1300" b="1" spc="-10" dirty="0">
                <a:latin typeface="Arial"/>
                <a:cs typeface="Arial"/>
              </a:rPr>
              <a:t>.</a:t>
            </a:r>
            <a:r>
              <a:rPr sz="1300" b="1" spc="-5" dirty="0">
                <a:latin typeface="Arial"/>
                <a:cs typeface="Arial"/>
              </a:rPr>
              <a:t>00</a:t>
            </a:r>
            <a:endParaRPr sz="1300">
              <a:latin typeface="Arial"/>
              <a:cs typeface="Arial"/>
            </a:endParaRPr>
          </a:p>
        </p:txBody>
      </p:sp>
      <p:sp>
        <p:nvSpPr>
          <p:cNvPr id="40" name="object 40"/>
          <p:cNvSpPr txBox="1"/>
          <p:nvPr/>
        </p:nvSpPr>
        <p:spPr>
          <a:xfrm>
            <a:off x="1496671" y="4268929"/>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0</a:t>
            </a:r>
            <a:r>
              <a:rPr sz="1300" b="1" spc="-10" dirty="0">
                <a:latin typeface="Arial"/>
                <a:cs typeface="Arial"/>
              </a:rPr>
              <a:t>.</a:t>
            </a:r>
            <a:r>
              <a:rPr sz="1300" b="1" spc="-5" dirty="0">
                <a:latin typeface="Arial"/>
                <a:cs typeface="Arial"/>
              </a:rPr>
              <a:t>25</a:t>
            </a:r>
            <a:endParaRPr sz="1300">
              <a:latin typeface="Arial"/>
              <a:cs typeface="Arial"/>
            </a:endParaRPr>
          </a:p>
        </p:txBody>
      </p:sp>
      <p:sp>
        <p:nvSpPr>
          <p:cNvPr id="41" name="object 41"/>
          <p:cNvSpPr txBox="1"/>
          <p:nvPr/>
        </p:nvSpPr>
        <p:spPr>
          <a:xfrm>
            <a:off x="1496671" y="3470507"/>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0</a:t>
            </a:r>
            <a:r>
              <a:rPr sz="1300" b="1" spc="-10" dirty="0">
                <a:latin typeface="Arial"/>
                <a:cs typeface="Arial"/>
              </a:rPr>
              <a:t>.</a:t>
            </a:r>
            <a:r>
              <a:rPr sz="1300" b="1" spc="-5" dirty="0">
                <a:latin typeface="Arial"/>
                <a:cs typeface="Arial"/>
              </a:rPr>
              <a:t>50</a:t>
            </a:r>
            <a:endParaRPr sz="1300">
              <a:latin typeface="Arial"/>
              <a:cs typeface="Arial"/>
            </a:endParaRPr>
          </a:p>
        </p:txBody>
      </p:sp>
      <p:sp>
        <p:nvSpPr>
          <p:cNvPr id="42" name="object 42"/>
          <p:cNvSpPr txBox="1"/>
          <p:nvPr/>
        </p:nvSpPr>
        <p:spPr>
          <a:xfrm>
            <a:off x="1496671" y="2671831"/>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0</a:t>
            </a:r>
            <a:r>
              <a:rPr sz="1300" b="1" spc="-10" dirty="0">
                <a:latin typeface="Arial"/>
                <a:cs typeface="Arial"/>
              </a:rPr>
              <a:t>.</a:t>
            </a:r>
            <a:r>
              <a:rPr sz="1300" b="1" spc="-5" dirty="0">
                <a:latin typeface="Arial"/>
                <a:cs typeface="Arial"/>
              </a:rPr>
              <a:t>75</a:t>
            </a:r>
            <a:endParaRPr sz="1300">
              <a:latin typeface="Arial"/>
              <a:cs typeface="Arial"/>
            </a:endParaRPr>
          </a:p>
        </p:txBody>
      </p:sp>
      <p:sp>
        <p:nvSpPr>
          <p:cNvPr id="43" name="object 43"/>
          <p:cNvSpPr txBox="1"/>
          <p:nvPr/>
        </p:nvSpPr>
        <p:spPr>
          <a:xfrm>
            <a:off x="1496671" y="1873409"/>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1</a:t>
            </a:r>
            <a:r>
              <a:rPr sz="1300" b="1" spc="-10" dirty="0">
                <a:latin typeface="Arial"/>
                <a:cs typeface="Arial"/>
              </a:rPr>
              <a:t>.</a:t>
            </a:r>
            <a:r>
              <a:rPr sz="1300" b="1" spc="-5" dirty="0">
                <a:latin typeface="Arial"/>
                <a:cs typeface="Arial"/>
              </a:rPr>
              <a:t>00</a:t>
            </a:r>
            <a:endParaRPr sz="1300">
              <a:latin typeface="Arial"/>
              <a:cs typeface="Arial"/>
            </a:endParaRPr>
          </a:p>
        </p:txBody>
      </p:sp>
      <p:sp>
        <p:nvSpPr>
          <p:cNvPr id="44" name="object 44"/>
          <p:cNvSpPr/>
          <p:nvPr/>
        </p:nvSpPr>
        <p:spPr>
          <a:xfrm>
            <a:off x="2141704"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5" name="object 45"/>
          <p:cNvSpPr/>
          <p:nvPr/>
        </p:nvSpPr>
        <p:spPr>
          <a:xfrm>
            <a:off x="2427581"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6" name="object 46"/>
          <p:cNvSpPr/>
          <p:nvPr/>
        </p:nvSpPr>
        <p:spPr>
          <a:xfrm>
            <a:off x="2712612"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7" name="object 47"/>
          <p:cNvSpPr/>
          <p:nvPr/>
        </p:nvSpPr>
        <p:spPr>
          <a:xfrm>
            <a:off x="2995949"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8" name="object 48"/>
          <p:cNvSpPr/>
          <p:nvPr/>
        </p:nvSpPr>
        <p:spPr>
          <a:xfrm>
            <a:off x="3279795"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9" name="object 49"/>
          <p:cNvSpPr/>
          <p:nvPr/>
        </p:nvSpPr>
        <p:spPr>
          <a:xfrm>
            <a:off x="3565672"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0" name="object 50"/>
          <p:cNvSpPr/>
          <p:nvPr/>
        </p:nvSpPr>
        <p:spPr>
          <a:xfrm>
            <a:off x="3850703"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1" name="object 51"/>
          <p:cNvSpPr/>
          <p:nvPr/>
        </p:nvSpPr>
        <p:spPr>
          <a:xfrm>
            <a:off x="4134039"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2" name="object 52"/>
          <p:cNvSpPr/>
          <p:nvPr/>
        </p:nvSpPr>
        <p:spPr>
          <a:xfrm>
            <a:off x="4420424"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3" name="object 53"/>
          <p:cNvSpPr/>
          <p:nvPr/>
        </p:nvSpPr>
        <p:spPr>
          <a:xfrm>
            <a:off x="4703761"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4" name="object 54"/>
          <p:cNvSpPr/>
          <p:nvPr/>
        </p:nvSpPr>
        <p:spPr>
          <a:xfrm>
            <a:off x="4988792"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5" name="object 55"/>
          <p:cNvSpPr/>
          <p:nvPr/>
        </p:nvSpPr>
        <p:spPr>
          <a:xfrm>
            <a:off x="5272129"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6" name="object 56"/>
          <p:cNvSpPr/>
          <p:nvPr/>
        </p:nvSpPr>
        <p:spPr>
          <a:xfrm>
            <a:off x="5558515"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7" name="object 57"/>
          <p:cNvSpPr/>
          <p:nvPr/>
        </p:nvSpPr>
        <p:spPr>
          <a:xfrm>
            <a:off x="5841852"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8" name="object 58"/>
          <p:cNvSpPr/>
          <p:nvPr/>
        </p:nvSpPr>
        <p:spPr>
          <a:xfrm>
            <a:off x="6126883"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9" name="object 59"/>
          <p:cNvSpPr/>
          <p:nvPr/>
        </p:nvSpPr>
        <p:spPr>
          <a:xfrm>
            <a:off x="6410220"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0" name="object 60"/>
          <p:cNvSpPr/>
          <p:nvPr/>
        </p:nvSpPr>
        <p:spPr>
          <a:xfrm>
            <a:off x="6696605"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1" name="object 61"/>
          <p:cNvSpPr/>
          <p:nvPr/>
        </p:nvSpPr>
        <p:spPr>
          <a:xfrm>
            <a:off x="6979943"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2" name="object 62"/>
          <p:cNvSpPr/>
          <p:nvPr/>
        </p:nvSpPr>
        <p:spPr>
          <a:xfrm>
            <a:off x="7264633"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3" name="object 63"/>
          <p:cNvSpPr/>
          <p:nvPr/>
        </p:nvSpPr>
        <p:spPr>
          <a:xfrm>
            <a:off x="7550851"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4" name="object 64"/>
          <p:cNvSpPr/>
          <p:nvPr/>
        </p:nvSpPr>
        <p:spPr>
          <a:xfrm>
            <a:off x="7830461"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5" name="object 65"/>
          <p:cNvSpPr/>
          <p:nvPr/>
        </p:nvSpPr>
        <p:spPr>
          <a:xfrm>
            <a:off x="2141705" y="5163607"/>
            <a:ext cx="5688753" cy="0"/>
          </a:xfrm>
          <a:custGeom>
            <a:avLst/>
            <a:gdLst/>
            <a:ahLst/>
            <a:cxnLst/>
            <a:rect l="l" t="t" r="r" b="b"/>
            <a:pathLst>
              <a:path w="4266565">
                <a:moveTo>
                  <a:pt x="4266568" y="0"/>
                </a:moveTo>
                <a:lnTo>
                  <a:pt x="4266568" y="0"/>
                </a:lnTo>
                <a:lnTo>
                  <a:pt x="0" y="0"/>
                </a:lnTo>
              </a:path>
            </a:pathLst>
          </a:custGeom>
          <a:ln w="3175">
            <a:solidFill>
              <a:srgbClr val="000080"/>
            </a:solidFill>
          </a:ln>
        </p:spPr>
        <p:txBody>
          <a:bodyPr wrap="square" lIns="0" tIns="0" rIns="0" bIns="0" rtlCol="0"/>
          <a:lstStyle/>
          <a:p>
            <a:endParaRPr/>
          </a:p>
        </p:txBody>
      </p:sp>
      <p:sp>
        <p:nvSpPr>
          <p:cNvPr id="66" name="object 66"/>
          <p:cNvSpPr txBox="1"/>
          <p:nvPr/>
        </p:nvSpPr>
        <p:spPr>
          <a:xfrm>
            <a:off x="2059569" y="5222691"/>
            <a:ext cx="155785" cy="200055"/>
          </a:xfrm>
          <a:prstGeom prst="rect">
            <a:avLst/>
          </a:prstGeom>
        </p:spPr>
        <p:txBody>
          <a:bodyPr vert="horz" wrap="square" lIns="0" tIns="0" rIns="0" bIns="0" rtlCol="0">
            <a:spAutoFit/>
          </a:bodyPr>
          <a:lstStyle/>
          <a:p>
            <a:pPr marL="12700">
              <a:lnSpc>
                <a:spcPct val="100000"/>
              </a:lnSpc>
            </a:pPr>
            <a:r>
              <a:rPr sz="1300" b="1" spc="-10" dirty="0">
                <a:latin typeface="Arial"/>
                <a:cs typeface="Arial"/>
              </a:rPr>
              <a:t>0</a:t>
            </a:r>
            <a:endParaRPr sz="1300">
              <a:latin typeface="Arial"/>
              <a:cs typeface="Arial"/>
            </a:endParaRPr>
          </a:p>
        </p:txBody>
      </p:sp>
      <p:sp>
        <p:nvSpPr>
          <p:cNvPr id="67" name="object 67"/>
          <p:cNvSpPr txBox="1"/>
          <p:nvPr/>
        </p:nvSpPr>
        <p:spPr>
          <a:xfrm>
            <a:off x="7527652" y="5222691"/>
            <a:ext cx="522393" cy="200055"/>
          </a:xfrm>
          <a:prstGeom prst="rect">
            <a:avLst/>
          </a:prstGeom>
        </p:spPr>
        <p:txBody>
          <a:bodyPr vert="horz" wrap="square" lIns="0" tIns="0" rIns="0" bIns="0" rtlCol="0">
            <a:spAutoFit/>
          </a:bodyPr>
          <a:lstStyle/>
          <a:p>
            <a:pPr marL="12700">
              <a:lnSpc>
                <a:spcPct val="100000"/>
              </a:lnSpc>
            </a:pPr>
            <a:r>
              <a:rPr sz="1300" b="1" spc="-10" dirty="0">
                <a:latin typeface="Arial"/>
                <a:cs typeface="Arial"/>
              </a:rPr>
              <a:t>2000</a:t>
            </a:r>
            <a:endParaRPr sz="1300">
              <a:latin typeface="Arial"/>
              <a:cs typeface="Arial"/>
            </a:endParaRPr>
          </a:p>
        </p:txBody>
      </p:sp>
      <p:sp>
        <p:nvSpPr>
          <p:cNvPr id="68" name="object 68"/>
          <p:cNvSpPr/>
          <p:nvPr/>
        </p:nvSpPr>
        <p:spPr>
          <a:xfrm>
            <a:off x="3274375" y="5506931"/>
            <a:ext cx="1065773" cy="341482"/>
          </a:xfrm>
          <a:prstGeom prst="rect">
            <a:avLst/>
          </a:prstGeom>
          <a:blipFill>
            <a:blip r:embed="rId4" cstate="print"/>
            <a:stretch>
              <a:fillRect/>
            </a:stretch>
          </a:blipFill>
        </p:spPr>
        <p:txBody>
          <a:bodyPr wrap="square" lIns="0" tIns="0" rIns="0" bIns="0" rtlCol="0"/>
          <a:lstStyle/>
          <a:p>
            <a:endParaRPr/>
          </a:p>
        </p:txBody>
      </p:sp>
      <p:sp>
        <p:nvSpPr>
          <p:cNvPr id="69" name="object 69"/>
          <p:cNvSpPr/>
          <p:nvPr/>
        </p:nvSpPr>
        <p:spPr>
          <a:xfrm>
            <a:off x="3966375" y="5506931"/>
            <a:ext cx="1008175" cy="341482"/>
          </a:xfrm>
          <a:prstGeom prst="rect">
            <a:avLst/>
          </a:prstGeom>
          <a:blipFill>
            <a:blip r:embed="rId5" cstate="print"/>
            <a:stretch>
              <a:fillRect/>
            </a:stretch>
          </a:blipFill>
        </p:spPr>
        <p:txBody>
          <a:bodyPr wrap="square" lIns="0" tIns="0" rIns="0" bIns="0" rtlCol="0"/>
          <a:lstStyle/>
          <a:p>
            <a:endParaRPr/>
          </a:p>
        </p:txBody>
      </p:sp>
      <p:sp>
        <p:nvSpPr>
          <p:cNvPr id="70" name="object 70"/>
          <p:cNvSpPr/>
          <p:nvPr/>
        </p:nvSpPr>
        <p:spPr>
          <a:xfrm>
            <a:off x="4600792" y="5506931"/>
            <a:ext cx="447749" cy="341482"/>
          </a:xfrm>
          <a:prstGeom prst="rect">
            <a:avLst/>
          </a:prstGeom>
          <a:blipFill>
            <a:blip r:embed="rId6" cstate="print"/>
            <a:stretch>
              <a:fillRect/>
            </a:stretch>
          </a:blipFill>
        </p:spPr>
        <p:txBody>
          <a:bodyPr wrap="square" lIns="0" tIns="0" rIns="0" bIns="0" rtlCol="0"/>
          <a:lstStyle/>
          <a:p>
            <a:endParaRPr/>
          </a:p>
        </p:txBody>
      </p:sp>
      <p:sp>
        <p:nvSpPr>
          <p:cNvPr id="71" name="object 71"/>
          <p:cNvSpPr/>
          <p:nvPr/>
        </p:nvSpPr>
        <p:spPr>
          <a:xfrm>
            <a:off x="4674801" y="5506931"/>
            <a:ext cx="2221139" cy="341482"/>
          </a:xfrm>
          <a:prstGeom prst="rect">
            <a:avLst/>
          </a:prstGeom>
          <a:blipFill>
            <a:blip r:embed="rId7" cstate="print"/>
            <a:stretch>
              <a:fillRect/>
            </a:stretch>
          </a:blipFill>
        </p:spPr>
        <p:txBody>
          <a:bodyPr wrap="square" lIns="0" tIns="0" rIns="0" bIns="0" rtlCol="0"/>
          <a:lstStyle/>
          <a:p>
            <a:endParaRPr/>
          </a:p>
        </p:txBody>
      </p:sp>
      <p:sp>
        <p:nvSpPr>
          <p:cNvPr id="72" name="object 72"/>
          <p:cNvSpPr/>
          <p:nvPr/>
        </p:nvSpPr>
        <p:spPr>
          <a:xfrm>
            <a:off x="6520812" y="5506931"/>
            <a:ext cx="450273" cy="341482"/>
          </a:xfrm>
          <a:prstGeom prst="rect">
            <a:avLst/>
          </a:prstGeom>
          <a:blipFill>
            <a:blip r:embed="rId6" cstate="print"/>
            <a:stretch>
              <a:fillRect/>
            </a:stretch>
          </a:blipFill>
        </p:spPr>
        <p:txBody>
          <a:bodyPr wrap="square" lIns="0" tIns="0" rIns="0" bIns="0" rtlCol="0"/>
          <a:lstStyle/>
          <a:p>
            <a:endParaRPr/>
          </a:p>
        </p:txBody>
      </p:sp>
      <p:sp>
        <p:nvSpPr>
          <p:cNvPr id="73" name="object 73"/>
          <p:cNvSpPr txBox="1"/>
          <p:nvPr/>
        </p:nvSpPr>
        <p:spPr>
          <a:xfrm>
            <a:off x="3333992" y="5222691"/>
            <a:ext cx="3376507" cy="602615"/>
          </a:xfrm>
          <a:prstGeom prst="rect">
            <a:avLst/>
          </a:prstGeom>
        </p:spPr>
        <p:txBody>
          <a:bodyPr vert="horz" wrap="square" lIns="0" tIns="0" rIns="0" bIns="0" rtlCol="0">
            <a:spAutoFit/>
          </a:bodyPr>
          <a:lstStyle/>
          <a:p>
            <a:pPr marL="12700">
              <a:lnSpc>
                <a:spcPct val="100000"/>
              </a:lnSpc>
              <a:tabLst>
                <a:tab pos="1022985" algn="l"/>
                <a:tab pos="2090420" algn="l"/>
              </a:tabLst>
            </a:pPr>
            <a:r>
              <a:rPr sz="1300" b="1" spc="-10" dirty="0">
                <a:latin typeface="Arial"/>
                <a:cs typeface="Arial"/>
              </a:rPr>
              <a:t>500	1000	1500</a:t>
            </a:r>
            <a:endParaRPr sz="1300">
              <a:latin typeface="Arial"/>
              <a:cs typeface="Arial"/>
            </a:endParaRPr>
          </a:p>
          <a:p>
            <a:pPr>
              <a:lnSpc>
                <a:spcPct val="100000"/>
              </a:lnSpc>
              <a:spcBef>
                <a:spcPts val="30"/>
              </a:spcBef>
            </a:pPr>
            <a:endParaRPr sz="1000">
              <a:latin typeface="Times New Roman"/>
              <a:cs typeface="Times New Roman"/>
            </a:endParaRPr>
          </a:p>
          <a:p>
            <a:pPr marL="83820">
              <a:lnSpc>
                <a:spcPct val="100000"/>
              </a:lnSpc>
            </a:pPr>
            <a:r>
              <a:rPr sz="1600" i="1" spc="-5" dirty="0">
                <a:solidFill>
                  <a:srgbClr val="001F5F"/>
                </a:solidFill>
                <a:latin typeface="Arial"/>
                <a:cs typeface="Arial"/>
              </a:rPr>
              <a:t>Days since</a:t>
            </a:r>
            <a:r>
              <a:rPr sz="1600" i="1" spc="-60" dirty="0">
                <a:solidFill>
                  <a:srgbClr val="001F5F"/>
                </a:solidFill>
                <a:latin typeface="Arial"/>
                <a:cs typeface="Arial"/>
              </a:rPr>
              <a:t> </a:t>
            </a:r>
            <a:r>
              <a:rPr sz="1600" i="1" spc="-10" dirty="0">
                <a:solidFill>
                  <a:srgbClr val="001F5F"/>
                </a:solidFill>
                <a:latin typeface="Arial"/>
                <a:cs typeface="Arial"/>
              </a:rPr>
              <a:t>Transplantation</a:t>
            </a:r>
            <a:endParaRPr sz="1600">
              <a:latin typeface="Arial"/>
              <a:cs typeface="Arial"/>
            </a:endParaRPr>
          </a:p>
        </p:txBody>
      </p:sp>
      <p:sp>
        <p:nvSpPr>
          <p:cNvPr id="74" name="object 74"/>
          <p:cNvSpPr/>
          <p:nvPr/>
        </p:nvSpPr>
        <p:spPr>
          <a:xfrm>
            <a:off x="920797" y="3055398"/>
            <a:ext cx="455320" cy="1006473"/>
          </a:xfrm>
          <a:prstGeom prst="rect">
            <a:avLst/>
          </a:prstGeom>
          <a:blipFill>
            <a:blip r:embed="rId8" cstate="print"/>
            <a:stretch>
              <a:fillRect/>
            </a:stretch>
          </a:blipFill>
        </p:spPr>
        <p:txBody>
          <a:bodyPr wrap="square" lIns="0" tIns="0" rIns="0" bIns="0" rtlCol="0"/>
          <a:lstStyle/>
          <a:p>
            <a:endParaRPr/>
          </a:p>
        </p:txBody>
      </p:sp>
      <p:sp>
        <p:nvSpPr>
          <p:cNvPr id="75" name="object 75"/>
          <p:cNvSpPr/>
          <p:nvPr/>
        </p:nvSpPr>
        <p:spPr>
          <a:xfrm>
            <a:off x="920797" y="2999258"/>
            <a:ext cx="455320" cy="337697"/>
          </a:xfrm>
          <a:prstGeom prst="rect">
            <a:avLst/>
          </a:prstGeom>
          <a:blipFill>
            <a:blip r:embed="rId9" cstate="print"/>
            <a:stretch>
              <a:fillRect/>
            </a:stretch>
          </a:blipFill>
        </p:spPr>
        <p:txBody>
          <a:bodyPr wrap="square" lIns="0" tIns="0" rIns="0" bIns="0" rtlCol="0"/>
          <a:lstStyle/>
          <a:p>
            <a:endParaRPr/>
          </a:p>
        </p:txBody>
      </p:sp>
      <p:sp>
        <p:nvSpPr>
          <p:cNvPr id="76" name="object 76"/>
          <p:cNvSpPr txBox="1"/>
          <p:nvPr/>
        </p:nvSpPr>
        <p:spPr>
          <a:xfrm>
            <a:off x="1039069" y="3197119"/>
            <a:ext cx="218008" cy="749935"/>
          </a:xfrm>
          <a:prstGeom prst="rect">
            <a:avLst/>
          </a:prstGeom>
        </p:spPr>
        <p:txBody>
          <a:bodyPr vert="vert270" wrap="square" lIns="0" tIns="0" rIns="0" bIns="0" rtlCol="0">
            <a:spAutoFit/>
          </a:bodyPr>
          <a:lstStyle/>
          <a:p>
            <a:pPr marL="12700">
              <a:lnSpc>
                <a:spcPts val="1710"/>
              </a:lnSpc>
            </a:pPr>
            <a:r>
              <a:rPr sz="1600" i="1" dirty="0">
                <a:solidFill>
                  <a:srgbClr val="001F5F"/>
                </a:solidFill>
                <a:latin typeface="Arial"/>
                <a:cs typeface="Arial"/>
              </a:rPr>
              <a:t>Sur</a:t>
            </a:r>
            <a:r>
              <a:rPr sz="1600" i="1" spc="5" dirty="0">
                <a:solidFill>
                  <a:srgbClr val="001F5F"/>
                </a:solidFill>
                <a:latin typeface="Arial"/>
                <a:cs typeface="Arial"/>
              </a:rPr>
              <a:t>viva</a:t>
            </a:r>
            <a:r>
              <a:rPr sz="1600" i="1" dirty="0">
                <a:solidFill>
                  <a:srgbClr val="001F5F"/>
                </a:solidFill>
                <a:latin typeface="Arial"/>
                <a:cs typeface="Arial"/>
              </a:rPr>
              <a:t>l</a:t>
            </a:r>
            <a:endParaRPr sz="1600">
              <a:latin typeface="Arial"/>
              <a:cs typeface="Arial"/>
            </a:endParaRPr>
          </a:p>
        </p:txBody>
      </p:sp>
      <p:sp>
        <p:nvSpPr>
          <p:cNvPr id="77" name="object 77"/>
          <p:cNvSpPr/>
          <p:nvPr/>
        </p:nvSpPr>
        <p:spPr>
          <a:xfrm>
            <a:off x="2145599" y="1972714"/>
            <a:ext cx="2540" cy="24130"/>
          </a:xfrm>
          <a:custGeom>
            <a:avLst/>
            <a:gdLst/>
            <a:ahLst/>
            <a:cxnLst/>
            <a:rect l="l" t="t" r="r" b="b"/>
            <a:pathLst>
              <a:path w="1905" h="24130">
                <a:moveTo>
                  <a:pt x="0" y="23878"/>
                </a:moveTo>
                <a:lnTo>
                  <a:pt x="1778" y="23878"/>
                </a:lnTo>
                <a:lnTo>
                  <a:pt x="1778" y="0"/>
                </a:lnTo>
                <a:lnTo>
                  <a:pt x="0" y="0"/>
                </a:lnTo>
                <a:lnTo>
                  <a:pt x="0" y="23878"/>
                </a:lnTo>
                <a:close/>
              </a:path>
            </a:pathLst>
          </a:custGeom>
          <a:solidFill>
            <a:srgbClr val="000080"/>
          </a:solidFill>
        </p:spPr>
        <p:txBody>
          <a:bodyPr wrap="square" lIns="0" tIns="0" rIns="0" bIns="0" rtlCol="0"/>
          <a:lstStyle/>
          <a:p>
            <a:endParaRPr/>
          </a:p>
        </p:txBody>
      </p:sp>
      <p:sp>
        <p:nvSpPr>
          <p:cNvPr id="78" name="object 78"/>
          <p:cNvSpPr/>
          <p:nvPr/>
        </p:nvSpPr>
        <p:spPr>
          <a:xfrm>
            <a:off x="2146784" y="1996593"/>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79" name="object 79"/>
          <p:cNvSpPr/>
          <p:nvPr/>
        </p:nvSpPr>
        <p:spPr>
          <a:xfrm>
            <a:off x="2147971" y="1996593"/>
            <a:ext cx="0" cy="7620"/>
          </a:xfrm>
          <a:custGeom>
            <a:avLst/>
            <a:gdLst/>
            <a:ahLst/>
            <a:cxnLst/>
            <a:rect l="l" t="t" r="r" b="b"/>
            <a:pathLst>
              <a:path h="7619">
                <a:moveTo>
                  <a:pt x="-889" y="3810"/>
                </a:moveTo>
                <a:lnTo>
                  <a:pt x="889" y="3810"/>
                </a:lnTo>
              </a:path>
            </a:pathLst>
          </a:custGeom>
          <a:ln w="7620">
            <a:solidFill>
              <a:srgbClr val="000080"/>
            </a:solidFill>
          </a:ln>
        </p:spPr>
        <p:txBody>
          <a:bodyPr wrap="square" lIns="0" tIns="0" rIns="0" bIns="0" rtlCol="0"/>
          <a:lstStyle/>
          <a:p>
            <a:endParaRPr/>
          </a:p>
        </p:txBody>
      </p:sp>
      <p:sp>
        <p:nvSpPr>
          <p:cNvPr id="80" name="object 80"/>
          <p:cNvSpPr/>
          <p:nvPr/>
        </p:nvSpPr>
        <p:spPr>
          <a:xfrm>
            <a:off x="2147971" y="2004214"/>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81" name="object 81"/>
          <p:cNvSpPr/>
          <p:nvPr/>
        </p:nvSpPr>
        <p:spPr>
          <a:xfrm>
            <a:off x="2150512" y="2004214"/>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82" name="object 82"/>
          <p:cNvSpPr/>
          <p:nvPr/>
        </p:nvSpPr>
        <p:spPr>
          <a:xfrm>
            <a:off x="2154405" y="2004214"/>
            <a:ext cx="0" cy="5715"/>
          </a:xfrm>
          <a:custGeom>
            <a:avLst/>
            <a:gdLst/>
            <a:ahLst/>
            <a:cxnLst/>
            <a:rect l="l" t="t" r="r" b="b"/>
            <a:pathLst>
              <a:path h="5714">
                <a:moveTo>
                  <a:pt x="-889" y="2857"/>
                </a:moveTo>
                <a:lnTo>
                  <a:pt x="889" y="2857"/>
                </a:lnTo>
              </a:path>
            </a:pathLst>
          </a:custGeom>
          <a:ln w="5715">
            <a:solidFill>
              <a:srgbClr val="000080"/>
            </a:solidFill>
          </a:ln>
        </p:spPr>
        <p:txBody>
          <a:bodyPr wrap="square" lIns="0" tIns="0" rIns="0" bIns="0" rtlCol="0"/>
          <a:lstStyle/>
          <a:p>
            <a:endParaRPr/>
          </a:p>
        </p:txBody>
      </p:sp>
      <p:sp>
        <p:nvSpPr>
          <p:cNvPr id="83" name="object 83"/>
          <p:cNvSpPr/>
          <p:nvPr/>
        </p:nvSpPr>
        <p:spPr>
          <a:xfrm>
            <a:off x="2154406" y="2009930"/>
            <a:ext cx="2540" cy="0"/>
          </a:xfrm>
          <a:custGeom>
            <a:avLst/>
            <a:gdLst/>
            <a:ahLst/>
            <a:cxnLst/>
            <a:rect l="l" t="t" r="r" b="b"/>
            <a:pathLst>
              <a:path w="1905">
                <a:moveTo>
                  <a:pt x="0" y="0"/>
                </a:moveTo>
                <a:lnTo>
                  <a:pt x="0" y="0"/>
                </a:lnTo>
                <a:lnTo>
                  <a:pt x="1778" y="0"/>
                </a:lnTo>
              </a:path>
            </a:pathLst>
          </a:custGeom>
          <a:ln w="3175">
            <a:solidFill>
              <a:srgbClr val="000080"/>
            </a:solidFill>
          </a:ln>
        </p:spPr>
        <p:txBody>
          <a:bodyPr wrap="square" lIns="0" tIns="0" rIns="0" bIns="0" rtlCol="0"/>
          <a:lstStyle/>
          <a:p>
            <a:endParaRPr/>
          </a:p>
        </p:txBody>
      </p:sp>
      <p:sp>
        <p:nvSpPr>
          <p:cNvPr id="84" name="object 84"/>
          <p:cNvSpPr/>
          <p:nvPr/>
        </p:nvSpPr>
        <p:spPr>
          <a:xfrm>
            <a:off x="2156777" y="2009931"/>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85" name="object 85"/>
          <p:cNvSpPr/>
          <p:nvPr/>
        </p:nvSpPr>
        <p:spPr>
          <a:xfrm>
            <a:off x="2156778" y="2012724"/>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86" name="object 86"/>
          <p:cNvSpPr/>
          <p:nvPr/>
        </p:nvSpPr>
        <p:spPr>
          <a:xfrm>
            <a:off x="2159317" y="2012725"/>
            <a:ext cx="0" cy="6985"/>
          </a:xfrm>
          <a:custGeom>
            <a:avLst/>
            <a:gdLst/>
            <a:ahLst/>
            <a:cxnLst/>
            <a:rect l="l" t="t" r="r" b="b"/>
            <a:pathLst>
              <a:path h="6985">
                <a:moveTo>
                  <a:pt x="-889" y="3429"/>
                </a:moveTo>
                <a:lnTo>
                  <a:pt x="889" y="3429"/>
                </a:lnTo>
              </a:path>
            </a:pathLst>
          </a:custGeom>
          <a:ln w="6858">
            <a:solidFill>
              <a:srgbClr val="000080"/>
            </a:solidFill>
          </a:ln>
        </p:spPr>
        <p:txBody>
          <a:bodyPr wrap="square" lIns="0" tIns="0" rIns="0" bIns="0" rtlCol="0"/>
          <a:lstStyle/>
          <a:p>
            <a:endParaRPr/>
          </a:p>
        </p:txBody>
      </p:sp>
      <p:sp>
        <p:nvSpPr>
          <p:cNvPr id="87" name="object 87"/>
          <p:cNvSpPr/>
          <p:nvPr/>
        </p:nvSpPr>
        <p:spPr>
          <a:xfrm>
            <a:off x="2159318" y="2019583"/>
            <a:ext cx="6773" cy="0"/>
          </a:xfrm>
          <a:custGeom>
            <a:avLst/>
            <a:gdLst/>
            <a:ahLst/>
            <a:cxnLst/>
            <a:rect l="l" t="t" r="r" b="b"/>
            <a:pathLst>
              <a:path w="5080">
                <a:moveTo>
                  <a:pt x="0" y="0"/>
                </a:moveTo>
                <a:lnTo>
                  <a:pt x="0" y="0"/>
                </a:lnTo>
                <a:lnTo>
                  <a:pt x="4826" y="0"/>
                </a:lnTo>
              </a:path>
            </a:pathLst>
          </a:custGeom>
          <a:ln w="3175">
            <a:solidFill>
              <a:srgbClr val="000080"/>
            </a:solidFill>
          </a:ln>
        </p:spPr>
        <p:txBody>
          <a:bodyPr wrap="square" lIns="0" tIns="0" rIns="0" bIns="0" rtlCol="0"/>
          <a:lstStyle/>
          <a:p>
            <a:endParaRPr/>
          </a:p>
        </p:txBody>
      </p:sp>
      <p:sp>
        <p:nvSpPr>
          <p:cNvPr id="88" name="object 88"/>
          <p:cNvSpPr/>
          <p:nvPr/>
        </p:nvSpPr>
        <p:spPr>
          <a:xfrm>
            <a:off x="2165753" y="2019584"/>
            <a:ext cx="0" cy="3175"/>
          </a:xfrm>
          <a:custGeom>
            <a:avLst/>
            <a:gdLst/>
            <a:ahLst/>
            <a:cxnLst/>
            <a:rect l="l" t="t" r="r" b="b"/>
            <a:pathLst>
              <a:path h="3175">
                <a:moveTo>
                  <a:pt x="-889" y="1460"/>
                </a:moveTo>
                <a:lnTo>
                  <a:pt x="889" y="1460"/>
                </a:lnTo>
              </a:path>
            </a:pathLst>
          </a:custGeom>
          <a:ln w="3175">
            <a:solidFill>
              <a:srgbClr val="000080"/>
            </a:solidFill>
          </a:ln>
        </p:spPr>
        <p:txBody>
          <a:bodyPr wrap="square" lIns="0" tIns="0" rIns="0" bIns="0" rtlCol="0"/>
          <a:lstStyle/>
          <a:p>
            <a:endParaRPr/>
          </a:p>
        </p:txBody>
      </p:sp>
      <p:sp>
        <p:nvSpPr>
          <p:cNvPr id="89" name="object 89"/>
          <p:cNvSpPr/>
          <p:nvPr/>
        </p:nvSpPr>
        <p:spPr>
          <a:xfrm>
            <a:off x="2165754" y="2022504"/>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90" name="object 90"/>
          <p:cNvSpPr/>
          <p:nvPr/>
        </p:nvSpPr>
        <p:spPr>
          <a:xfrm>
            <a:off x="2166939" y="2022504"/>
            <a:ext cx="0" cy="7620"/>
          </a:xfrm>
          <a:custGeom>
            <a:avLst/>
            <a:gdLst/>
            <a:ahLst/>
            <a:cxnLst/>
            <a:rect l="l" t="t" r="r" b="b"/>
            <a:pathLst>
              <a:path h="7619">
                <a:moveTo>
                  <a:pt x="-889" y="3746"/>
                </a:moveTo>
                <a:lnTo>
                  <a:pt x="889" y="3746"/>
                </a:lnTo>
              </a:path>
            </a:pathLst>
          </a:custGeom>
          <a:ln w="7493">
            <a:solidFill>
              <a:srgbClr val="000080"/>
            </a:solidFill>
          </a:ln>
        </p:spPr>
        <p:txBody>
          <a:bodyPr wrap="square" lIns="0" tIns="0" rIns="0" bIns="0" rtlCol="0"/>
          <a:lstStyle/>
          <a:p>
            <a:endParaRPr/>
          </a:p>
        </p:txBody>
      </p:sp>
      <p:sp>
        <p:nvSpPr>
          <p:cNvPr id="91" name="object 91"/>
          <p:cNvSpPr/>
          <p:nvPr/>
        </p:nvSpPr>
        <p:spPr>
          <a:xfrm>
            <a:off x="2166939" y="2029998"/>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92" name="object 92"/>
          <p:cNvSpPr/>
          <p:nvPr/>
        </p:nvSpPr>
        <p:spPr>
          <a:xfrm>
            <a:off x="2172019" y="2029998"/>
            <a:ext cx="0" cy="5080"/>
          </a:xfrm>
          <a:custGeom>
            <a:avLst/>
            <a:gdLst/>
            <a:ahLst/>
            <a:cxnLst/>
            <a:rect l="l" t="t" r="r" b="b"/>
            <a:pathLst>
              <a:path h="5080">
                <a:moveTo>
                  <a:pt x="-889" y="2413"/>
                </a:moveTo>
                <a:lnTo>
                  <a:pt x="889" y="2413"/>
                </a:lnTo>
              </a:path>
            </a:pathLst>
          </a:custGeom>
          <a:ln w="4826">
            <a:solidFill>
              <a:srgbClr val="000080"/>
            </a:solidFill>
          </a:ln>
        </p:spPr>
        <p:txBody>
          <a:bodyPr wrap="square" lIns="0" tIns="0" rIns="0" bIns="0" rtlCol="0"/>
          <a:lstStyle/>
          <a:p>
            <a:endParaRPr/>
          </a:p>
        </p:txBody>
      </p:sp>
      <p:sp>
        <p:nvSpPr>
          <p:cNvPr id="93" name="object 93"/>
          <p:cNvSpPr/>
          <p:nvPr/>
        </p:nvSpPr>
        <p:spPr>
          <a:xfrm>
            <a:off x="2172019" y="2034825"/>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94" name="object 94"/>
          <p:cNvSpPr/>
          <p:nvPr/>
        </p:nvSpPr>
        <p:spPr>
          <a:xfrm>
            <a:off x="2173205" y="2034825"/>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95" name="object 95"/>
          <p:cNvSpPr/>
          <p:nvPr/>
        </p:nvSpPr>
        <p:spPr>
          <a:xfrm>
            <a:off x="2173206" y="2039524"/>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96" name="object 96"/>
          <p:cNvSpPr/>
          <p:nvPr/>
        </p:nvSpPr>
        <p:spPr>
          <a:xfrm>
            <a:off x="2175745" y="2039525"/>
            <a:ext cx="0" cy="6985"/>
          </a:xfrm>
          <a:custGeom>
            <a:avLst/>
            <a:gdLst/>
            <a:ahLst/>
            <a:cxnLst/>
            <a:rect l="l" t="t" r="r" b="b"/>
            <a:pathLst>
              <a:path h="6985">
                <a:moveTo>
                  <a:pt x="-889" y="3302"/>
                </a:moveTo>
                <a:lnTo>
                  <a:pt x="889" y="3302"/>
                </a:lnTo>
              </a:path>
            </a:pathLst>
          </a:custGeom>
          <a:ln w="6604">
            <a:solidFill>
              <a:srgbClr val="000080"/>
            </a:solidFill>
          </a:ln>
        </p:spPr>
        <p:txBody>
          <a:bodyPr wrap="square" lIns="0" tIns="0" rIns="0" bIns="0" rtlCol="0"/>
          <a:lstStyle/>
          <a:p>
            <a:endParaRPr/>
          </a:p>
        </p:txBody>
      </p:sp>
      <p:sp>
        <p:nvSpPr>
          <p:cNvPr id="97" name="object 97"/>
          <p:cNvSpPr/>
          <p:nvPr/>
        </p:nvSpPr>
        <p:spPr>
          <a:xfrm>
            <a:off x="2175746" y="2046129"/>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98" name="object 98"/>
          <p:cNvSpPr/>
          <p:nvPr/>
        </p:nvSpPr>
        <p:spPr>
          <a:xfrm>
            <a:off x="2179471" y="2046130"/>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99" name="object 99"/>
          <p:cNvSpPr/>
          <p:nvPr/>
        </p:nvSpPr>
        <p:spPr>
          <a:xfrm>
            <a:off x="2179471" y="2048923"/>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00" name="object 100"/>
          <p:cNvSpPr/>
          <p:nvPr/>
        </p:nvSpPr>
        <p:spPr>
          <a:xfrm>
            <a:off x="2182011" y="2048924"/>
            <a:ext cx="0" cy="6985"/>
          </a:xfrm>
          <a:custGeom>
            <a:avLst/>
            <a:gdLst/>
            <a:ahLst/>
            <a:cxnLst/>
            <a:rect l="l" t="t" r="r" b="b"/>
            <a:pathLst>
              <a:path h="6985">
                <a:moveTo>
                  <a:pt x="-889" y="3492"/>
                </a:moveTo>
                <a:lnTo>
                  <a:pt x="889" y="3492"/>
                </a:lnTo>
              </a:path>
            </a:pathLst>
          </a:custGeom>
          <a:ln w="6985">
            <a:solidFill>
              <a:srgbClr val="000080"/>
            </a:solidFill>
          </a:ln>
        </p:spPr>
        <p:txBody>
          <a:bodyPr wrap="square" lIns="0" tIns="0" rIns="0" bIns="0" rtlCol="0"/>
          <a:lstStyle/>
          <a:p>
            <a:endParaRPr/>
          </a:p>
        </p:txBody>
      </p:sp>
      <p:sp>
        <p:nvSpPr>
          <p:cNvPr id="101" name="object 101"/>
          <p:cNvSpPr/>
          <p:nvPr/>
        </p:nvSpPr>
        <p:spPr>
          <a:xfrm>
            <a:off x="2182011" y="2055909"/>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02" name="object 102"/>
          <p:cNvSpPr/>
          <p:nvPr/>
        </p:nvSpPr>
        <p:spPr>
          <a:xfrm>
            <a:off x="2184552" y="2055909"/>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03" name="object 103"/>
          <p:cNvSpPr/>
          <p:nvPr/>
        </p:nvSpPr>
        <p:spPr>
          <a:xfrm>
            <a:off x="2184553" y="2060609"/>
            <a:ext cx="4233" cy="0"/>
          </a:xfrm>
          <a:custGeom>
            <a:avLst/>
            <a:gdLst/>
            <a:ahLst/>
            <a:cxnLst/>
            <a:rect l="l" t="t" r="r" b="b"/>
            <a:pathLst>
              <a:path w="3175">
                <a:moveTo>
                  <a:pt x="0" y="0"/>
                </a:moveTo>
                <a:lnTo>
                  <a:pt x="0" y="0"/>
                </a:lnTo>
                <a:lnTo>
                  <a:pt x="3175" y="0"/>
                </a:lnTo>
              </a:path>
            </a:pathLst>
          </a:custGeom>
          <a:ln w="3175">
            <a:solidFill>
              <a:srgbClr val="000080"/>
            </a:solidFill>
          </a:ln>
        </p:spPr>
        <p:txBody>
          <a:bodyPr wrap="square" lIns="0" tIns="0" rIns="0" bIns="0" rtlCol="0"/>
          <a:lstStyle/>
          <a:p>
            <a:endParaRPr/>
          </a:p>
        </p:txBody>
      </p:sp>
      <p:sp>
        <p:nvSpPr>
          <p:cNvPr id="104" name="object 104"/>
          <p:cNvSpPr/>
          <p:nvPr/>
        </p:nvSpPr>
        <p:spPr>
          <a:xfrm>
            <a:off x="2188785" y="2060609"/>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05" name="object 105"/>
          <p:cNvSpPr/>
          <p:nvPr/>
        </p:nvSpPr>
        <p:spPr>
          <a:xfrm>
            <a:off x="2188786" y="2061625"/>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06" name="object 106"/>
          <p:cNvSpPr/>
          <p:nvPr/>
        </p:nvSpPr>
        <p:spPr>
          <a:xfrm>
            <a:off x="2191327" y="206162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07" name="object 107"/>
          <p:cNvSpPr/>
          <p:nvPr/>
        </p:nvSpPr>
        <p:spPr>
          <a:xfrm>
            <a:off x="2191327" y="2063530"/>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08" name="object 108"/>
          <p:cNvSpPr/>
          <p:nvPr/>
        </p:nvSpPr>
        <p:spPr>
          <a:xfrm>
            <a:off x="2192512" y="2063530"/>
            <a:ext cx="0" cy="9525"/>
          </a:xfrm>
          <a:custGeom>
            <a:avLst/>
            <a:gdLst/>
            <a:ahLst/>
            <a:cxnLst/>
            <a:rect l="l" t="t" r="r" b="b"/>
            <a:pathLst>
              <a:path h="9525">
                <a:moveTo>
                  <a:pt x="-889" y="4699"/>
                </a:moveTo>
                <a:lnTo>
                  <a:pt x="889" y="4699"/>
                </a:lnTo>
              </a:path>
            </a:pathLst>
          </a:custGeom>
          <a:ln w="9399">
            <a:solidFill>
              <a:srgbClr val="000080"/>
            </a:solidFill>
          </a:ln>
        </p:spPr>
        <p:txBody>
          <a:bodyPr wrap="square" lIns="0" tIns="0" rIns="0" bIns="0" rtlCol="0"/>
          <a:lstStyle/>
          <a:p>
            <a:endParaRPr/>
          </a:p>
        </p:txBody>
      </p:sp>
      <p:sp>
        <p:nvSpPr>
          <p:cNvPr id="109" name="object 109"/>
          <p:cNvSpPr/>
          <p:nvPr/>
        </p:nvSpPr>
        <p:spPr>
          <a:xfrm>
            <a:off x="2192512" y="2072929"/>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10" name="object 110"/>
          <p:cNvSpPr/>
          <p:nvPr/>
        </p:nvSpPr>
        <p:spPr>
          <a:xfrm>
            <a:off x="2197592" y="2072929"/>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111" name="object 111"/>
          <p:cNvSpPr/>
          <p:nvPr/>
        </p:nvSpPr>
        <p:spPr>
          <a:xfrm>
            <a:off x="2197592" y="2076740"/>
            <a:ext cx="1693" cy="0"/>
          </a:xfrm>
          <a:custGeom>
            <a:avLst/>
            <a:gdLst/>
            <a:ahLst/>
            <a:cxnLst/>
            <a:rect l="l" t="t" r="r" b="b"/>
            <a:pathLst>
              <a:path w="1269">
                <a:moveTo>
                  <a:pt x="0" y="0"/>
                </a:moveTo>
                <a:lnTo>
                  <a:pt x="0" y="0"/>
                </a:lnTo>
                <a:lnTo>
                  <a:pt x="1016" y="0"/>
                </a:lnTo>
              </a:path>
            </a:pathLst>
          </a:custGeom>
          <a:ln w="3175">
            <a:solidFill>
              <a:srgbClr val="000080"/>
            </a:solidFill>
          </a:ln>
        </p:spPr>
        <p:txBody>
          <a:bodyPr wrap="square" lIns="0" tIns="0" rIns="0" bIns="0" rtlCol="0"/>
          <a:lstStyle/>
          <a:p>
            <a:endParaRPr/>
          </a:p>
        </p:txBody>
      </p:sp>
      <p:sp>
        <p:nvSpPr>
          <p:cNvPr id="112" name="object 112"/>
          <p:cNvSpPr/>
          <p:nvPr/>
        </p:nvSpPr>
        <p:spPr>
          <a:xfrm>
            <a:off x="2198947" y="2076741"/>
            <a:ext cx="0" cy="5715"/>
          </a:xfrm>
          <a:custGeom>
            <a:avLst/>
            <a:gdLst/>
            <a:ahLst/>
            <a:cxnLst/>
            <a:rect l="l" t="t" r="r" b="b"/>
            <a:pathLst>
              <a:path h="5714">
                <a:moveTo>
                  <a:pt x="-889" y="2794"/>
                </a:moveTo>
                <a:lnTo>
                  <a:pt x="889" y="2794"/>
                </a:lnTo>
              </a:path>
            </a:pathLst>
          </a:custGeom>
          <a:ln w="5588">
            <a:solidFill>
              <a:srgbClr val="000080"/>
            </a:solidFill>
          </a:ln>
        </p:spPr>
        <p:txBody>
          <a:bodyPr wrap="square" lIns="0" tIns="0" rIns="0" bIns="0" rtlCol="0"/>
          <a:lstStyle/>
          <a:p>
            <a:endParaRPr/>
          </a:p>
        </p:txBody>
      </p:sp>
      <p:sp>
        <p:nvSpPr>
          <p:cNvPr id="113" name="object 113"/>
          <p:cNvSpPr/>
          <p:nvPr/>
        </p:nvSpPr>
        <p:spPr>
          <a:xfrm>
            <a:off x="2198947" y="2082329"/>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14" name="object 114"/>
          <p:cNvSpPr/>
          <p:nvPr/>
        </p:nvSpPr>
        <p:spPr>
          <a:xfrm>
            <a:off x="2201488" y="2082329"/>
            <a:ext cx="0" cy="5080"/>
          </a:xfrm>
          <a:custGeom>
            <a:avLst/>
            <a:gdLst/>
            <a:ahLst/>
            <a:cxnLst/>
            <a:rect l="l" t="t" r="r" b="b"/>
            <a:pathLst>
              <a:path h="5080">
                <a:moveTo>
                  <a:pt x="-889" y="2413"/>
                </a:moveTo>
                <a:lnTo>
                  <a:pt x="889" y="2413"/>
                </a:lnTo>
              </a:path>
            </a:pathLst>
          </a:custGeom>
          <a:ln w="4826">
            <a:solidFill>
              <a:srgbClr val="000080"/>
            </a:solidFill>
          </a:ln>
        </p:spPr>
        <p:txBody>
          <a:bodyPr wrap="square" lIns="0" tIns="0" rIns="0" bIns="0" rtlCol="0"/>
          <a:lstStyle/>
          <a:p>
            <a:endParaRPr/>
          </a:p>
        </p:txBody>
      </p:sp>
      <p:sp>
        <p:nvSpPr>
          <p:cNvPr id="115" name="object 115"/>
          <p:cNvSpPr/>
          <p:nvPr/>
        </p:nvSpPr>
        <p:spPr>
          <a:xfrm>
            <a:off x="2201489" y="2087155"/>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16" name="object 116"/>
          <p:cNvSpPr/>
          <p:nvPr/>
        </p:nvSpPr>
        <p:spPr>
          <a:xfrm>
            <a:off x="2205213" y="208715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17" name="object 117"/>
          <p:cNvSpPr/>
          <p:nvPr/>
        </p:nvSpPr>
        <p:spPr>
          <a:xfrm>
            <a:off x="2205214" y="2089060"/>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18" name="object 118"/>
          <p:cNvSpPr/>
          <p:nvPr/>
        </p:nvSpPr>
        <p:spPr>
          <a:xfrm>
            <a:off x="2207753" y="2089060"/>
            <a:ext cx="0" cy="3175"/>
          </a:xfrm>
          <a:custGeom>
            <a:avLst/>
            <a:gdLst/>
            <a:ahLst/>
            <a:cxnLst/>
            <a:rect l="l" t="t" r="r" b="b"/>
            <a:pathLst>
              <a:path h="3175">
                <a:moveTo>
                  <a:pt x="-889" y="1524"/>
                </a:moveTo>
                <a:lnTo>
                  <a:pt x="889" y="1524"/>
                </a:lnTo>
              </a:path>
            </a:pathLst>
          </a:custGeom>
          <a:ln w="3175">
            <a:solidFill>
              <a:srgbClr val="000080"/>
            </a:solidFill>
          </a:ln>
        </p:spPr>
        <p:txBody>
          <a:bodyPr wrap="square" lIns="0" tIns="0" rIns="0" bIns="0" rtlCol="0"/>
          <a:lstStyle/>
          <a:p>
            <a:endParaRPr/>
          </a:p>
        </p:txBody>
      </p:sp>
      <p:sp>
        <p:nvSpPr>
          <p:cNvPr id="119" name="object 119"/>
          <p:cNvSpPr/>
          <p:nvPr/>
        </p:nvSpPr>
        <p:spPr>
          <a:xfrm>
            <a:off x="2207754" y="2092109"/>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20" name="object 120"/>
          <p:cNvSpPr/>
          <p:nvPr/>
        </p:nvSpPr>
        <p:spPr>
          <a:xfrm>
            <a:off x="2210295" y="2092110"/>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21" name="object 121"/>
          <p:cNvSpPr/>
          <p:nvPr/>
        </p:nvSpPr>
        <p:spPr>
          <a:xfrm>
            <a:off x="2210295" y="2094014"/>
            <a:ext cx="6773" cy="0"/>
          </a:xfrm>
          <a:custGeom>
            <a:avLst/>
            <a:gdLst/>
            <a:ahLst/>
            <a:cxnLst/>
            <a:rect l="l" t="t" r="r" b="b"/>
            <a:pathLst>
              <a:path w="5080">
                <a:moveTo>
                  <a:pt x="0" y="0"/>
                </a:moveTo>
                <a:lnTo>
                  <a:pt x="0" y="0"/>
                </a:lnTo>
                <a:lnTo>
                  <a:pt x="4699" y="0"/>
                </a:lnTo>
              </a:path>
            </a:pathLst>
          </a:custGeom>
          <a:ln w="3175">
            <a:solidFill>
              <a:srgbClr val="000080"/>
            </a:solidFill>
          </a:ln>
        </p:spPr>
        <p:txBody>
          <a:bodyPr wrap="square" lIns="0" tIns="0" rIns="0" bIns="0" rtlCol="0"/>
          <a:lstStyle/>
          <a:p>
            <a:endParaRPr/>
          </a:p>
        </p:txBody>
      </p:sp>
      <p:sp>
        <p:nvSpPr>
          <p:cNvPr id="122" name="object 122"/>
          <p:cNvSpPr/>
          <p:nvPr/>
        </p:nvSpPr>
        <p:spPr>
          <a:xfrm>
            <a:off x="2216560" y="2094014"/>
            <a:ext cx="0" cy="5080"/>
          </a:xfrm>
          <a:custGeom>
            <a:avLst/>
            <a:gdLst/>
            <a:ahLst/>
            <a:cxnLst/>
            <a:rect l="l" t="t" r="r" b="b"/>
            <a:pathLst>
              <a:path h="5080">
                <a:moveTo>
                  <a:pt x="-889" y="2413"/>
                </a:moveTo>
                <a:lnTo>
                  <a:pt x="889" y="2413"/>
                </a:lnTo>
              </a:path>
            </a:pathLst>
          </a:custGeom>
          <a:ln w="4826">
            <a:solidFill>
              <a:srgbClr val="000080"/>
            </a:solidFill>
          </a:ln>
        </p:spPr>
        <p:txBody>
          <a:bodyPr wrap="square" lIns="0" tIns="0" rIns="0" bIns="0" rtlCol="0"/>
          <a:lstStyle/>
          <a:p>
            <a:endParaRPr/>
          </a:p>
        </p:txBody>
      </p:sp>
      <p:sp>
        <p:nvSpPr>
          <p:cNvPr id="123" name="object 123"/>
          <p:cNvSpPr/>
          <p:nvPr/>
        </p:nvSpPr>
        <p:spPr>
          <a:xfrm>
            <a:off x="2216560" y="2098841"/>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24" name="object 124"/>
          <p:cNvSpPr/>
          <p:nvPr/>
        </p:nvSpPr>
        <p:spPr>
          <a:xfrm>
            <a:off x="2217745" y="2098841"/>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25" name="object 125"/>
          <p:cNvSpPr/>
          <p:nvPr/>
        </p:nvSpPr>
        <p:spPr>
          <a:xfrm>
            <a:off x="2217745" y="2103540"/>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26" name="object 126"/>
          <p:cNvSpPr/>
          <p:nvPr/>
        </p:nvSpPr>
        <p:spPr>
          <a:xfrm>
            <a:off x="2222827" y="2103541"/>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27" name="object 127"/>
          <p:cNvSpPr/>
          <p:nvPr/>
        </p:nvSpPr>
        <p:spPr>
          <a:xfrm>
            <a:off x="2222828" y="2106335"/>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28" name="object 128"/>
          <p:cNvSpPr/>
          <p:nvPr/>
        </p:nvSpPr>
        <p:spPr>
          <a:xfrm>
            <a:off x="2226552" y="210633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29" name="object 129"/>
          <p:cNvSpPr/>
          <p:nvPr/>
        </p:nvSpPr>
        <p:spPr>
          <a:xfrm>
            <a:off x="2226553" y="2108240"/>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130" name="object 130"/>
          <p:cNvSpPr/>
          <p:nvPr/>
        </p:nvSpPr>
        <p:spPr>
          <a:xfrm>
            <a:off x="2230448" y="2108240"/>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31" name="object 131"/>
          <p:cNvSpPr/>
          <p:nvPr/>
        </p:nvSpPr>
        <p:spPr>
          <a:xfrm>
            <a:off x="2230448" y="2112940"/>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32" name="object 132"/>
          <p:cNvSpPr/>
          <p:nvPr/>
        </p:nvSpPr>
        <p:spPr>
          <a:xfrm>
            <a:off x="2235528" y="2112940"/>
            <a:ext cx="0" cy="5080"/>
          </a:xfrm>
          <a:custGeom>
            <a:avLst/>
            <a:gdLst/>
            <a:ahLst/>
            <a:cxnLst/>
            <a:rect l="l" t="t" r="r" b="b"/>
            <a:pathLst>
              <a:path h="5080">
                <a:moveTo>
                  <a:pt x="-889" y="2413"/>
                </a:moveTo>
                <a:lnTo>
                  <a:pt x="889" y="2413"/>
                </a:lnTo>
              </a:path>
            </a:pathLst>
          </a:custGeom>
          <a:ln w="4826">
            <a:solidFill>
              <a:srgbClr val="000080"/>
            </a:solidFill>
          </a:ln>
        </p:spPr>
        <p:txBody>
          <a:bodyPr wrap="square" lIns="0" tIns="0" rIns="0" bIns="0" rtlCol="0"/>
          <a:lstStyle/>
          <a:p>
            <a:endParaRPr/>
          </a:p>
        </p:txBody>
      </p:sp>
      <p:sp>
        <p:nvSpPr>
          <p:cNvPr id="133" name="object 133"/>
          <p:cNvSpPr/>
          <p:nvPr/>
        </p:nvSpPr>
        <p:spPr>
          <a:xfrm>
            <a:off x="2235528" y="2117766"/>
            <a:ext cx="6773" cy="0"/>
          </a:xfrm>
          <a:custGeom>
            <a:avLst/>
            <a:gdLst/>
            <a:ahLst/>
            <a:cxnLst/>
            <a:rect l="l" t="t" r="r" b="b"/>
            <a:pathLst>
              <a:path w="5080">
                <a:moveTo>
                  <a:pt x="0" y="0"/>
                </a:moveTo>
                <a:lnTo>
                  <a:pt x="0" y="0"/>
                </a:lnTo>
                <a:lnTo>
                  <a:pt x="4953" y="0"/>
                </a:lnTo>
              </a:path>
            </a:pathLst>
          </a:custGeom>
          <a:ln w="3175">
            <a:solidFill>
              <a:srgbClr val="000080"/>
            </a:solidFill>
          </a:ln>
        </p:spPr>
        <p:txBody>
          <a:bodyPr wrap="square" lIns="0" tIns="0" rIns="0" bIns="0" rtlCol="0"/>
          <a:lstStyle/>
          <a:p>
            <a:endParaRPr/>
          </a:p>
        </p:txBody>
      </p:sp>
      <p:sp>
        <p:nvSpPr>
          <p:cNvPr id="134" name="object 134"/>
          <p:cNvSpPr/>
          <p:nvPr/>
        </p:nvSpPr>
        <p:spPr>
          <a:xfrm>
            <a:off x="2242133" y="2117767"/>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35" name="object 135"/>
          <p:cNvSpPr/>
          <p:nvPr/>
        </p:nvSpPr>
        <p:spPr>
          <a:xfrm>
            <a:off x="2242134" y="2120560"/>
            <a:ext cx="6773" cy="0"/>
          </a:xfrm>
          <a:custGeom>
            <a:avLst/>
            <a:gdLst/>
            <a:ahLst/>
            <a:cxnLst/>
            <a:rect l="l" t="t" r="r" b="b"/>
            <a:pathLst>
              <a:path w="5080">
                <a:moveTo>
                  <a:pt x="0" y="0"/>
                </a:moveTo>
                <a:lnTo>
                  <a:pt x="0" y="0"/>
                </a:lnTo>
                <a:lnTo>
                  <a:pt x="4826" y="0"/>
                </a:lnTo>
              </a:path>
            </a:pathLst>
          </a:custGeom>
          <a:ln w="3175">
            <a:solidFill>
              <a:srgbClr val="000080"/>
            </a:solidFill>
          </a:ln>
        </p:spPr>
        <p:txBody>
          <a:bodyPr wrap="square" lIns="0" tIns="0" rIns="0" bIns="0" rtlCol="0"/>
          <a:lstStyle/>
          <a:p>
            <a:endParaRPr/>
          </a:p>
        </p:txBody>
      </p:sp>
      <p:sp>
        <p:nvSpPr>
          <p:cNvPr id="136" name="object 136"/>
          <p:cNvSpPr/>
          <p:nvPr/>
        </p:nvSpPr>
        <p:spPr>
          <a:xfrm>
            <a:off x="2248569" y="2120560"/>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137" name="object 137"/>
          <p:cNvSpPr/>
          <p:nvPr/>
        </p:nvSpPr>
        <p:spPr>
          <a:xfrm>
            <a:off x="2248570" y="2124371"/>
            <a:ext cx="6773" cy="0"/>
          </a:xfrm>
          <a:custGeom>
            <a:avLst/>
            <a:gdLst/>
            <a:ahLst/>
            <a:cxnLst/>
            <a:rect l="l" t="t" r="r" b="b"/>
            <a:pathLst>
              <a:path w="5080">
                <a:moveTo>
                  <a:pt x="0" y="0"/>
                </a:moveTo>
                <a:lnTo>
                  <a:pt x="0" y="0"/>
                </a:lnTo>
                <a:lnTo>
                  <a:pt x="4699" y="0"/>
                </a:lnTo>
              </a:path>
            </a:pathLst>
          </a:custGeom>
          <a:ln w="3175">
            <a:solidFill>
              <a:srgbClr val="000080"/>
            </a:solidFill>
          </a:ln>
        </p:spPr>
        <p:txBody>
          <a:bodyPr wrap="square" lIns="0" tIns="0" rIns="0" bIns="0" rtlCol="0"/>
          <a:lstStyle/>
          <a:p>
            <a:endParaRPr/>
          </a:p>
        </p:txBody>
      </p:sp>
      <p:sp>
        <p:nvSpPr>
          <p:cNvPr id="138" name="object 138"/>
          <p:cNvSpPr/>
          <p:nvPr/>
        </p:nvSpPr>
        <p:spPr>
          <a:xfrm>
            <a:off x="2254836" y="2124371"/>
            <a:ext cx="0" cy="3810"/>
          </a:xfrm>
          <a:custGeom>
            <a:avLst/>
            <a:gdLst/>
            <a:ahLst/>
            <a:cxnLst/>
            <a:rect l="l" t="t" r="r" b="b"/>
            <a:pathLst>
              <a:path h="3810">
                <a:moveTo>
                  <a:pt x="-889" y="1841"/>
                </a:moveTo>
                <a:lnTo>
                  <a:pt x="889" y="1841"/>
                </a:lnTo>
              </a:path>
            </a:pathLst>
          </a:custGeom>
          <a:ln w="3683">
            <a:solidFill>
              <a:srgbClr val="000080"/>
            </a:solidFill>
          </a:ln>
        </p:spPr>
        <p:txBody>
          <a:bodyPr wrap="square" lIns="0" tIns="0" rIns="0" bIns="0" rtlCol="0"/>
          <a:lstStyle/>
          <a:p>
            <a:endParaRPr/>
          </a:p>
        </p:txBody>
      </p:sp>
      <p:sp>
        <p:nvSpPr>
          <p:cNvPr id="139" name="object 139"/>
          <p:cNvSpPr/>
          <p:nvPr/>
        </p:nvSpPr>
        <p:spPr>
          <a:xfrm>
            <a:off x="2254836" y="2128054"/>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40" name="object 140"/>
          <p:cNvSpPr/>
          <p:nvPr/>
        </p:nvSpPr>
        <p:spPr>
          <a:xfrm>
            <a:off x="2256021" y="2128054"/>
            <a:ext cx="0" cy="2540"/>
          </a:xfrm>
          <a:custGeom>
            <a:avLst/>
            <a:gdLst/>
            <a:ahLst/>
            <a:cxnLst/>
            <a:rect l="l" t="t" r="r" b="b"/>
            <a:pathLst>
              <a:path h="2539">
                <a:moveTo>
                  <a:pt x="-889" y="1143"/>
                </a:moveTo>
                <a:lnTo>
                  <a:pt x="889" y="1143"/>
                </a:lnTo>
              </a:path>
            </a:pathLst>
          </a:custGeom>
          <a:ln w="3175">
            <a:solidFill>
              <a:srgbClr val="000080"/>
            </a:solidFill>
          </a:ln>
        </p:spPr>
        <p:txBody>
          <a:bodyPr wrap="square" lIns="0" tIns="0" rIns="0" bIns="0" rtlCol="0"/>
          <a:lstStyle/>
          <a:p>
            <a:endParaRPr/>
          </a:p>
        </p:txBody>
      </p:sp>
      <p:sp>
        <p:nvSpPr>
          <p:cNvPr id="141" name="object 141"/>
          <p:cNvSpPr/>
          <p:nvPr/>
        </p:nvSpPr>
        <p:spPr>
          <a:xfrm>
            <a:off x="2256022" y="213034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42" name="object 142"/>
          <p:cNvSpPr/>
          <p:nvPr/>
        </p:nvSpPr>
        <p:spPr>
          <a:xfrm>
            <a:off x="2258561" y="2130342"/>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43" name="object 143"/>
          <p:cNvSpPr/>
          <p:nvPr/>
        </p:nvSpPr>
        <p:spPr>
          <a:xfrm>
            <a:off x="2258562" y="2132246"/>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44" name="object 144"/>
          <p:cNvSpPr/>
          <p:nvPr/>
        </p:nvSpPr>
        <p:spPr>
          <a:xfrm>
            <a:off x="2262288" y="2132246"/>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45" name="object 145"/>
          <p:cNvSpPr/>
          <p:nvPr/>
        </p:nvSpPr>
        <p:spPr>
          <a:xfrm>
            <a:off x="2262289" y="2136945"/>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46" name="object 146"/>
          <p:cNvSpPr/>
          <p:nvPr/>
        </p:nvSpPr>
        <p:spPr>
          <a:xfrm>
            <a:off x="2264828" y="2136946"/>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47" name="object 147"/>
          <p:cNvSpPr/>
          <p:nvPr/>
        </p:nvSpPr>
        <p:spPr>
          <a:xfrm>
            <a:off x="2264829" y="2139740"/>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48" name="object 148"/>
          <p:cNvSpPr/>
          <p:nvPr/>
        </p:nvSpPr>
        <p:spPr>
          <a:xfrm>
            <a:off x="2267368" y="2139741"/>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49" name="object 149"/>
          <p:cNvSpPr/>
          <p:nvPr/>
        </p:nvSpPr>
        <p:spPr>
          <a:xfrm>
            <a:off x="2267369" y="2141645"/>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150" name="object 150"/>
          <p:cNvSpPr/>
          <p:nvPr/>
        </p:nvSpPr>
        <p:spPr>
          <a:xfrm>
            <a:off x="2271263" y="2141646"/>
            <a:ext cx="0" cy="3175"/>
          </a:xfrm>
          <a:custGeom>
            <a:avLst/>
            <a:gdLst/>
            <a:ahLst/>
            <a:cxnLst/>
            <a:rect l="l" t="t" r="r" b="b"/>
            <a:pathLst>
              <a:path h="3175">
                <a:moveTo>
                  <a:pt x="-889" y="1460"/>
                </a:moveTo>
                <a:lnTo>
                  <a:pt x="889" y="1460"/>
                </a:lnTo>
              </a:path>
            </a:pathLst>
          </a:custGeom>
          <a:ln w="3175">
            <a:solidFill>
              <a:srgbClr val="000080"/>
            </a:solidFill>
          </a:ln>
        </p:spPr>
        <p:txBody>
          <a:bodyPr wrap="square" lIns="0" tIns="0" rIns="0" bIns="0" rtlCol="0"/>
          <a:lstStyle/>
          <a:p>
            <a:endParaRPr/>
          </a:p>
        </p:txBody>
      </p:sp>
      <p:sp>
        <p:nvSpPr>
          <p:cNvPr id="151" name="object 151"/>
          <p:cNvSpPr/>
          <p:nvPr/>
        </p:nvSpPr>
        <p:spPr>
          <a:xfrm>
            <a:off x="2271263" y="2144566"/>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52" name="object 152"/>
          <p:cNvSpPr/>
          <p:nvPr/>
        </p:nvSpPr>
        <p:spPr>
          <a:xfrm>
            <a:off x="2273804" y="2144567"/>
            <a:ext cx="0" cy="1905"/>
          </a:xfrm>
          <a:custGeom>
            <a:avLst/>
            <a:gdLst/>
            <a:ahLst/>
            <a:cxnLst/>
            <a:rect l="l" t="t" r="r" b="b"/>
            <a:pathLst>
              <a:path h="1905">
                <a:moveTo>
                  <a:pt x="-889" y="889"/>
                </a:moveTo>
                <a:lnTo>
                  <a:pt x="889" y="889"/>
                </a:lnTo>
              </a:path>
            </a:pathLst>
          </a:custGeom>
          <a:ln w="3175">
            <a:solidFill>
              <a:srgbClr val="000080"/>
            </a:solidFill>
          </a:ln>
        </p:spPr>
        <p:txBody>
          <a:bodyPr wrap="square" lIns="0" tIns="0" rIns="0" bIns="0" rtlCol="0"/>
          <a:lstStyle/>
          <a:p>
            <a:endParaRPr/>
          </a:p>
        </p:txBody>
      </p:sp>
      <p:sp>
        <p:nvSpPr>
          <p:cNvPr id="153" name="object 153"/>
          <p:cNvSpPr/>
          <p:nvPr/>
        </p:nvSpPr>
        <p:spPr>
          <a:xfrm>
            <a:off x="2273804" y="2146345"/>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54" name="object 154"/>
          <p:cNvSpPr/>
          <p:nvPr/>
        </p:nvSpPr>
        <p:spPr>
          <a:xfrm>
            <a:off x="2274989" y="2146345"/>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55" name="object 155"/>
          <p:cNvSpPr/>
          <p:nvPr/>
        </p:nvSpPr>
        <p:spPr>
          <a:xfrm>
            <a:off x="2274989" y="2147361"/>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56" name="object 156"/>
          <p:cNvSpPr/>
          <p:nvPr/>
        </p:nvSpPr>
        <p:spPr>
          <a:xfrm>
            <a:off x="2280069" y="2147361"/>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157" name="object 157"/>
          <p:cNvSpPr/>
          <p:nvPr/>
        </p:nvSpPr>
        <p:spPr>
          <a:xfrm>
            <a:off x="2280070" y="2151171"/>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58" name="object 158"/>
          <p:cNvSpPr/>
          <p:nvPr/>
        </p:nvSpPr>
        <p:spPr>
          <a:xfrm>
            <a:off x="2281256" y="2151171"/>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59" name="object 159"/>
          <p:cNvSpPr/>
          <p:nvPr/>
        </p:nvSpPr>
        <p:spPr>
          <a:xfrm>
            <a:off x="2281257" y="215587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60" name="object 160"/>
          <p:cNvSpPr/>
          <p:nvPr/>
        </p:nvSpPr>
        <p:spPr>
          <a:xfrm>
            <a:off x="2283796" y="2155872"/>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61" name="object 161"/>
          <p:cNvSpPr/>
          <p:nvPr/>
        </p:nvSpPr>
        <p:spPr>
          <a:xfrm>
            <a:off x="2283797" y="2158665"/>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62" name="object 162"/>
          <p:cNvSpPr/>
          <p:nvPr/>
        </p:nvSpPr>
        <p:spPr>
          <a:xfrm>
            <a:off x="2287521" y="2158665"/>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163" name="object 163"/>
          <p:cNvSpPr/>
          <p:nvPr/>
        </p:nvSpPr>
        <p:spPr>
          <a:xfrm>
            <a:off x="2287522" y="2162476"/>
            <a:ext cx="11853" cy="0"/>
          </a:xfrm>
          <a:custGeom>
            <a:avLst/>
            <a:gdLst/>
            <a:ahLst/>
            <a:cxnLst/>
            <a:rect l="l" t="t" r="r" b="b"/>
            <a:pathLst>
              <a:path w="8889">
                <a:moveTo>
                  <a:pt x="0" y="0"/>
                </a:moveTo>
                <a:lnTo>
                  <a:pt x="0" y="0"/>
                </a:lnTo>
                <a:lnTo>
                  <a:pt x="8891" y="0"/>
                </a:lnTo>
              </a:path>
            </a:pathLst>
          </a:custGeom>
          <a:ln w="3175">
            <a:solidFill>
              <a:srgbClr val="000080"/>
            </a:solidFill>
          </a:ln>
        </p:spPr>
        <p:txBody>
          <a:bodyPr wrap="square" lIns="0" tIns="0" rIns="0" bIns="0" rtlCol="0"/>
          <a:lstStyle/>
          <a:p>
            <a:endParaRPr/>
          </a:p>
        </p:txBody>
      </p:sp>
      <p:sp>
        <p:nvSpPr>
          <p:cNvPr id="164" name="object 164"/>
          <p:cNvSpPr/>
          <p:nvPr/>
        </p:nvSpPr>
        <p:spPr>
          <a:xfrm>
            <a:off x="2299377" y="2162476"/>
            <a:ext cx="0" cy="6350"/>
          </a:xfrm>
          <a:custGeom>
            <a:avLst/>
            <a:gdLst/>
            <a:ahLst/>
            <a:cxnLst/>
            <a:rect l="l" t="t" r="r" b="b"/>
            <a:pathLst>
              <a:path h="6350">
                <a:moveTo>
                  <a:pt x="-889" y="2984"/>
                </a:moveTo>
                <a:lnTo>
                  <a:pt x="889" y="2984"/>
                </a:lnTo>
              </a:path>
            </a:pathLst>
          </a:custGeom>
          <a:ln w="5969">
            <a:solidFill>
              <a:srgbClr val="000080"/>
            </a:solidFill>
          </a:ln>
        </p:spPr>
        <p:txBody>
          <a:bodyPr wrap="square" lIns="0" tIns="0" rIns="0" bIns="0" rtlCol="0"/>
          <a:lstStyle/>
          <a:p>
            <a:endParaRPr/>
          </a:p>
        </p:txBody>
      </p:sp>
      <p:sp>
        <p:nvSpPr>
          <p:cNvPr id="165" name="object 165"/>
          <p:cNvSpPr/>
          <p:nvPr/>
        </p:nvSpPr>
        <p:spPr>
          <a:xfrm>
            <a:off x="2299378" y="2168445"/>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66" name="object 166"/>
          <p:cNvSpPr/>
          <p:nvPr/>
        </p:nvSpPr>
        <p:spPr>
          <a:xfrm>
            <a:off x="2300563" y="216844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67" name="object 167"/>
          <p:cNvSpPr/>
          <p:nvPr/>
        </p:nvSpPr>
        <p:spPr>
          <a:xfrm>
            <a:off x="2300563" y="2170351"/>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68" name="object 168"/>
          <p:cNvSpPr/>
          <p:nvPr/>
        </p:nvSpPr>
        <p:spPr>
          <a:xfrm>
            <a:off x="2305643" y="2170352"/>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169" name="object 169"/>
          <p:cNvSpPr/>
          <p:nvPr/>
        </p:nvSpPr>
        <p:spPr>
          <a:xfrm>
            <a:off x="2305643" y="2173145"/>
            <a:ext cx="1693" cy="0"/>
          </a:xfrm>
          <a:custGeom>
            <a:avLst/>
            <a:gdLst/>
            <a:ahLst/>
            <a:cxnLst/>
            <a:rect l="l" t="t" r="r" b="b"/>
            <a:pathLst>
              <a:path w="1269">
                <a:moveTo>
                  <a:pt x="0" y="0"/>
                </a:moveTo>
                <a:lnTo>
                  <a:pt x="0" y="0"/>
                </a:lnTo>
                <a:lnTo>
                  <a:pt x="1016" y="0"/>
                </a:lnTo>
              </a:path>
            </a:pathLst>
          </a:custGeom>
          <a:ln w="3175">
            <a:solidFill>
              <a:srgbClr val="000080"/>
            </a:solidFill>
          </a:ln>
        </p:spPr>
        <p:txBody>
          <a:bodyPr wrap="square" lIns="0" tIns="0" rIns="0" bIns="0" rtlCol="0"/>
          <a:lstStyle/>
          <a:p>
            <a:endParaRPr/>
          </a:p>
        </p:txBody>
      </p:sp>
      <p:sp>
        <p:nvSpPr>
          <p:cNvPr id="170" name="object 170"/>
          <p:cNvSpPr/>
          <p:nvPr/>
        </p:nvSpPr>
        <p:spPr>
          <a:xfrm>
            <a:off x="2306999" y="2173145"/>
            <a:ext cx="0" cy="8890"/>
          </a:xfrm>
          <a:custGeom>
            <a:avLst/>
            <a:gdLst/>
            <a:ahLst/>
            <a:cxnLst/>
            <a:rect l="l" t="t" r="r" b="b"/>
            <a:pathLst>
              <a:path h="8889">
                <a:moveTo>
                  <a:pt x="-889" y="4255"/>
                </a:moveTo>
                <a:lnTo>
                  <a:pt x="889" y="4255"/>
                </a:lnTo>
              </a:path>
            </a:pathLst>
          </a:custGeom>
          <a:ln w="8510">
            <a:solidFill>
              <a:srgbClr val="000080"/>
            </a:solidFill>
          </a:ln>
        </p:spPr>
        <p:txBody>
          <a:bodyPr wrap="square" lIns="0" tIns="0" rIns="0" bIns="0" rtlCol="0"/>
          <a:lstStyle/>
          <a:p>
            <a:endParaRPr/>
          </a:p>
        </p:txBody>
      </p:sp>
      <p:sp>
        <p:nvSpPr>
          <p:cNvPr id="171" name="object 171"/>
          <p:cNvSpPr/>
          <p:nvPr/>
        </p:nvSpPr>
        <p:spPr>
          <a:xfrm>
            <a:off x="2306999" y="2181655"/>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72" name="object 172"/>
          <p:cNvSpPr/>
          <p:nvPr/>
        </p:nvSpPr>
        <p:spPr>
          <a:xfrm>
            <a:off x="2309539" y="2181655"/>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73" name="object 173"/>
          <p:cNvSpPr/>
          <p:nvPr/>
        </p:nvSpPr>
        <p:spPr>
          <a:xfrm>
            <a:off x="2309540" y="2182671"/>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74" name="object 174"/>
          <p:cNvSpPr/>
          <p:nvPr/>
        </p:nvSpPr>
        <p:spPr>
          <a:xfrm>
            <a:off x="2313264" y="2182671"/>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75" name="object 175"/>
          <p:cNvSpPr/>
          <p:nvPr/>
        </p:nvSpPr>
        <p:spPr>
          <a:xfrm>
            <a:off x="2313265" y="218737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76" name="object 176"/>
          <p:cNvSpPr/>
          <p:nvPr/>
        </p:nvSpPr>
        <p:spPr>
          <a:xfrm>
            <a:off x="2315804" y="2187371"/>
            <a:ext cx="0" cy="7620"/>
          </a:xfrm>
          <a:custGeom>
            <a:avLst/>
            <a:gdLst/>
            <a:ahLst/>
            <a:cxnLst/>
            <a:rect l="l" t="t" r="r" b="b"/>
            <a:pathLst>
              <a:path h="7619">
                <a:moveTo>
                  <a:pt x="-889" y="3810"/>
                </a:moveTo>
                <a:lnTo>
                  <a:pt x="889" y="3810"/>
                </a:lnTo>
              </a:path>
            </a:pathLst>
          </a:custGeom>
          <a:ln w="7620">
            <a:solidFill>
              <a:srgbClr val="000080"/>
            </a:solidFill>
          </a:ln>
        </p:spPr>
        <p:txBody>
          <a:bodyPr wrap="square" lIns="0" tIns="0" rIns="0" bIns="0" rtlCol="0"/>
          <a:lstStyle/>
          <a:p>
            <a:endParaRPr/>
          </a:p>
        </p:txBody>
      </p:sp>
      <p:sp>
        <p:nvSpPr>
          <p:cNvPr id="177" name="object 177"/>
          <p:cNvSpPr/>
          <p:nvPr/>
        </p:nvSpPr>
        <p:spPr>
          <a:xfrm>
            <a:off x="2315805" y="2194992"/>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78" name="object 178"/>
          <p:cNvSpPr/>
          <p:nvPr/>
        </p:nvSpPr>
        <p:spPr>
          <a:xfrm>
            <a:off x="2319531" y="2194993"/>
            <a:ext cx="0" cy="5715"/>
          </a:xfrm>
          <a:custGeom>
            <a:avLst/>
            <a:gdLst/>
            <a:ahLst/>
            <a:cxnLst/>
            <a:rect l="l" t="t" r="r" b="b"/>
            <a:pathLst>
              <a:path h="5714">
                <a:moveTo>
                  <a:pt x="-9459" y="2794"/>
                </a:moveTo>
                <a:lnTo>
                  <a:pt x="9459" y="2794"/>
                </a:lnTo>
              </a:path>
            </a:pathLst>
          </a:custGeom>
          <a:ln w="5588">
            <a:solidFill>
              <a:srgbClr val="000080"/>
            </a:solidFill>
          </a:ln>
        </p:spPr>
        <p:txBody>
          <a:bodyPr wrap="square" lIns="0" tIns="0" rIns="0" bIns="0" rtlCol="0"/>
          <a:lstStyle/>
          <a:p>
            <a:endParaRPr/>
          </a:p>
        </p:txBody>
      </p:sp>
      <p:sp>
        <p:nvSpPr>
          <p:cNvPr id="179" name="object 179"/>
          <p:cNvSpPr/>
          <p:nvPr/>
        </p:nvSpPr>
        <p:spPr>
          <a:xfrm>
            <a:off x="2319531" y="2200580"/>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80" name="object 180"/>
          <p:cNvSpPr/>
          <p:nvPr/>
        </p:nvSpPr>
        <p:spPr>
          <a:xfrm>
            <a:off x="2322071" y="2200580"/>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81" name="object 181"/>
          <p:cNvSpPr/>
          <p:nvPr/>
        </p:nvSpPr>
        <p:spPr>
          <a:xfrm>
            <a:off x="2322071" y="2201597"/>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82" name="object 182"/>
          <p:cNvSpPr/>
          <p:nvPr/>
        </p:nvSpPr>
        <p:spPr>
          <a:xfrm>
            <a:off x="2324611" y="2201598"/>
            <a:ext cx="0" cy="3175"/>
          </a:xfrm>
          <a:custGeom>
            <a:avLst/>
            <a:gdLst/>
            <a:ahLst/>
            <a:cxnLst/>
            <a:rect l="l" t="t" r="r" b="b"/>
            <a:pathLst>
              <a:path h="3175">
                <a:moveTo>
                  <a:pt x="-889" y="1587"/>
                </a:moveTo>
                <a:lnTo>
                  <a:pt x="889" y="1587"/>
                </a:lnTo>
              </a:path>
            </a:pathLst>
          </a:custGeom>
          <a:ln w="3175">
            <a:solidFill>
              <a:srgbClr val="000080"/>
            </a:solidFill>
          </a:ln>
        </p:spPr>
        <p:txBody>
          <a:bodyPr wrap="square" lIns="0" tIns="0" rIns="0" bIns="0" rtlCol="0"/>
          <a:lstStyle/>
          <a:p>
            <a:endParaRPr/>
          </a:p>
        </p:txBody>
      </p:sp>
      <p:sp>
        <p:nvSpPr>
          <p:cNvPr id="183" name="object 183"/>
          <p:cNvSpPr/>
          <p:nvPr/>
        </p:nvSpPr>
        <p:spPr>
          <a:xfrm>
            <a:off x="2324612" y="2204772"/>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84" name="object 184"/>
          <p:cNvSpPr/>
          <p:nvPr/>
        </p:nvSpPr>
        <p:spPr>
          <a:xfrm>
            <a:off x="2328337" y="2204773"/>
            <a:ext cx="0" cy="5715"/>
          </a:xfrm>
          <a:custGeom>
            <a:avLst/>
            <a:gdLst/>
            <a:ahLst/>
            <a:cxnLst/>
            <a:rect l="l" t="t" r="r" b="b"/>
            <a:pathLst>
              <a:path h="5714">
                <a:moveTo>
                  <a:pt x="-889" y="2794"/>
                </a:moveTo>
                <a:lnTo>
                  <a:pt x="889" y="2794"/>
                </a:lnTo>
              </a:path>
            </a:pathLst>
          </a:custGeom>
          <a:ln w="5588">
            <a:solidFill>
              <a:srgbClr val="000080"/>
            </a:solidFill>
          </a:ln>
        </p:spPr>
        <p:txBody>
          <a:bodyPr wrap="square" lIns="0" tIns="0" rIns="0" bIns="0" rtlCol="0"/>
          <a:lstStyle/>
          <a:p>
            <a:endParaRPr/>
          </a:p>
        </p:txBody>
      </p:sp>
      <p:sp>
        <p:nvSpPr>
          <p:cNvPr id="185" name="object 185"/>
          <p:cNvSpPr/>
          <p:nvPr/>
        </p:nvSpPr>
        <p:spPr>
          <a:xfrm>
            <a:off x="2328338" y="221036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86" name="object 186"/>
          <p:cNvSpPr/>
          <p:nvPr/>
        </p:nvSpPr>
        <p:spPr>
          <a:xfrm>
            <a:off x="2330877" y="2210361"/>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87" name="object 187"/>
          <p:cNvSpPr/>
          <p:nvPr/>
        </p:nvSpPr>
        <p:spPr>
          <a:xfrm>
            <a:off x="2330878" y="2211377"/>
            <a:ext cx="1693" cy="0"/>
          </a:xfrm>
          <a:custGeom>
            <a:avLst/>
            <a:gdLst/>
            <a:ahLst/>
            <a:cxnLst/>
            <a:rect l="l" t="t" r="r" b="b"/>
            <a:pathLst>
              <a:path w="1269">
                <a:moveTo>
                  <a:pt x="0" y="0"/>
                </a:moveTo>
                <a:lnTo>
                  <a:pt x="0" y="0"/>
                </a:lnTo>
                <a:lnTo>
                  <a:pt x="1016" y="0"/>
                </a:lnTo>
              </a:path>
            </a:pathLst>
          </a:custGeom>
          <a:ln w="3175">
            <a:solidFill>
              <a:srgbClr val="000080"/>
            </a:solidFill>
          </a:ln>
        </p:spPr>
        <p:txBody>
          <a:bodyPr wrap="square" lIns="0" tIns="0" rIns="0" bIns="0" rtlCol="0"/>
          <a:lstStyle/>
          <a:p>
            <a:endParaRPr/>
          </a:p>
        </p:txBody>
      </p:sp>
      <p:sp>
        <p:nvSpPr>
          <p:cNvPr id="188" name="object 188"/>
          <p:cNvSpPr/>
          <p:nvPr/>
        </p:nvSpPr>
        <p:spPr>
          <a:xfrm>
            <a:off x="2332232" y="2211378"/>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89" name="object 189"/>
          <p:cNvSpPr/>
          <p:nvPr/>
        </p:nvSpPr>
        <p:spPr>
          <a:xfrm>
            <a:off x="2332232" y="2214171"/>
            <a:ext cx="5080" cy="0"/>
          </a:xfrm>
          <a:custGeom>
            <a:avLst/>
            <a:gdLst/>
            <a:ahLst/>
            <a:cxnLst/>
            <a:rect l="l" t="t" r="r" b="b"/>
            <a:pathLst>
              <a:path w="3810">
                <a:moveTo>
                  <a:pt x="0" y="0"/>
                </a:moveTo>
                <a:lnTo>
                  <a:pt x="0" y="0"/>
                </a:lnTo>
                <a:lnTo>
                  <a:pt x="3683" y="0"/>
                </a:lnTo>
              </a:path>
            </a:pathLst>
          </a:custGeom>
          <a:ln w="3175">
            <a:solidFill>
              <a:srgbClr val="000080"/>
            </a:solidFill>
          </a:ln>
        </p:spPr>
        <p:txBody>
          <a:bodyPr wrap="square" lIns="0" tIns="0" rIns="0" bIns="0" rtlCol="0"/>
          <a:lstStyle/>
          <a:p>
            <a:endParaRPr/>
          </a:p>
        </p:txBody>
      </p:sp>
      <p:sp>
        <p:nvSpPr>
          <p:cNvPr id="190" name="object 190"/>
          <p:cNvSpPr/>
          <p:nvPr/>
        </p:nvSpPr>
        <p:spPr>
          <a:xfrm>
            <a:off x="2337144" y="2214172"/>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91" name="object 191"/>
          <p:cNvSpPr/>
          <p:nvPr/>
        </p:nvSpPr>
        <p:spPr>
          <a:xfrm>
            <a:off x="2337145" y="2216076"/>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192" name="object 192"/>
          <p:cNvSpPr/>
          <p:nvPr/>
        </p:nvSpPr>
        <p:spPr>
          <a:xfrm>
            <a:off x="2341039" y="2216077"/>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93" name="object 193"/>
          <p:cNvSpPr/>
          <p:nvPr/>
        </p:nvSpPr>
        <p:spPr>
          <a:xfrm>
            <a:off x="2341040" y="2217982"/>
            <a:ext cx="4233" cy="0"/>
          </a:xfrm>
          <a:custGeom>
            <a:avLst/>
            <a:gdLst/>
            <a:ahLst/>
            <a:cxnLst/>
            <a:rect l="l" t="t" r="r" b="b"/>
            <a:pathLst>
              <a:path w="3175">
                <a:moveTo>
                  <a:pt x="0" y="0"/>
                </a:moveTo>
                <a:lnTo>
                  <a:pt x="0" y="0"/>
                </a:lnTo>
                <a:lnTo>
                  <a:pt x="3175" y="0"/>
                </a:lnTo>
              </a:path>
            </a:pathLst>
          </a:custGeom>
          <a:ln w="3175">
            <a:solidFill>
              <a:srgbClr val="000080"/>
            </a:solidFill>
          </a:ln>
        </p:spPr>
        <p:txBody>
          <a:bodyPr wrap="square" lIns="0" tIns="0" rIns="0" bIns="0" rtlCol="0"/>
          <a:lstStyle/>
          <a:p>
            <a:endParaRPr/>
          </a:p>
        </p:txBody>
      </p:sp>
      <p:sp>
        <p:nvSpPr>
          <p:cNvPr id="194" name="object 194"/>
          <p:cNvSpPr/>
          <p:nvPr/>
        </p:nvSpPr>
        <p:spPr>
          <a:xfrm>
            <a:off x="2345273" y="2217983"/>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95" name="object 195"/>
          <p:cNvSpPr/>
          <p:nvPr/>
        </p:nvSpPr>
        <p:spPr>
          <a:xfrm>
            <a:off x="2345274" y="2219887"/>
            <a:ext cx="2540" cy="0"/>
          </a:xfrm>
          <a:custGeom>
            <a:avLst/>
            <a:gdLst/>
            <a:ahLst/>
            <a:cxnLst/>
            <a:rect l="l" t="t" r="r" b="b"/>
            <a:pathLst>
              <a:path w="1905">
                <a:moveTo>
                  <a:pt x="0" y="0"/>
                </a:moveTo>
                <a:lnTo>
                  <a:pt x="0" y="0"/>
                </a:lnTo>
                <a:lnTo>
                  <a:pt x="1778" y="0"/>
                </a:lnTo>
              </a:path>
            </a:pathLst>
          </a:custGeom>
          <a:ln w="3175">
            <a:solidFill>
              <a:srgbClr val="000080"/>
            </a:solidFill>
          </a:ln>
        </p:spPr>
        <p:txBody>
          <a:bodyPr wrap="square" lIns="0" tIns="0" rIns="0" bIns="0" rtlCol="0"/>
          <a:lstStyle/>
          <a:p>
            <a:endParaRPr/>
          </a:p>
        </p:txBody>
      </p:sp>
      <p:sp>
        <p:nvSpPr>
          <p:cNvPr id="196" name="object 196"/>
          <p:cNvSpPr/>
          <p:nvPr/>
        </p:nvSpPr>
        <p:spPr>
          <a:xfrm>
            <a:off x="2347644" y="2219888"/>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97" name="object 197"/>
          <p:cNvSpPr/>
          <p:nvPr/>
        </p:nvSpPr>
        <p:spPr>
          <a:xfrm>
            <a:off x="2347645" y="222268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98" name="object 198"/>
          <p:cNvSpPr/>
          <p:nvPr/>
        </p:nvSpPr>
        <p:spPr>
          <a:xfrm>
            <a:off x="2350184" y="2222682"/>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99" name="object 199"/>
          <p:cNvSpPr/>
          <p:nvPr/>
        </p:nvSpPr>
        <p:spPr>
          <a:xfrm>
            <a:off x="2350185" y="2225475"/>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200" name="object 200"/>
          <p:cNvSpPr/>
          <p:nvPr/>
        </p:nvSpPr>
        <p:spPr>
          <a:xfrm>
            <a:off x="2354080" y="222547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201" name="object 201"/>
          <p:cNvSpPr/>
          <p:nvPr/>
        </p:nvSpPr>
        <p:spPr>
          <a:xfrm>
            <a:off x="2354081" y="222738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202" name="object 202"/>
          <p:cNvSpPr/>
          <p:nvPr/>
        </p:nvSpPr>
        <p:spPr>
          <a:xfrm>
            <a:off x="2356620" y="2227382"/>
            <a:ext cx="0" cy="3175"/>
          </a:xfrm>
          <a:custGeom>
            <a:avLst/>
            <a:gdLst/>
            <a:ahLst/>
            <a:cxnLst/>
            <a:rect l="l" t="t" r="r" b="b"/>
            <a:pathLst>
              <a:path h="3175">
                <a:moveTo>
                  <a:pt x="-889" y="1460"/>
                </a:moveTo>
                <a:lnTo>
                  <a:pt x="889" y="1460"/>
                </a:lnTo>
              </a:path>
            </a:pathLst>
          </a:custGeom>
          <a:ln w="3175">
            <a:solidFill>
              <a:srgbClr val="000080"/>
            </a:solidFill>
          </a:ln>
        </p:spPr>
        <p:txBody>
          <a:bodyPr wrap="square" lIns="0" tIns="0" rIns="0" bIns="0" rtlCol="0"/>
          <a:lstStyle/>
          <a:p>
            <a:endParaRPr/>
          </a:p>
        </p:txBody>
      </p:sp>
      <p:sp>
        <p:nvSpPr>
          <p:cNvPr id="203" name="object 203"/>
          <p:cNvSpPr/>
          <p:nvPr/>
        </p:nvSpPr>
        <p:spPr>
          <a:xfrm>
            <a:off x="2356620" y="2230302"/>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204" name="object 204"/>
          <p:cNvSpPr/>
          <p:nvPr/>
        </p:nvSpPr>
        <p:spPr>
          <a:xfrm>
            <a:off x="2357805" y="2230303"/>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205" name="object 205"/>
          <p:cNvSpPr/>
          <p:nvPr/>
        </p:nvSpPr>
        <p:spPr>
          <a:xfrm>
            <a:off x="2357805" y="2232207"/>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206" name="object 206"/>
          <p:cNvSpPr/>
          <p:nvPr/>
        </p:nvSpPr>
        <p:spPr>
          <a:xfrm>
            <a:off x="2362887" y="2232207"/>
            <a:ext cx="0" cy="1270"/>
          </a:xfrm>
          <a:custGeom>
            <a:avLst/>
            <a:gdLst/>
            <a:ahLst/>
            <a:cxnLst/>
            <a:rect l="l" t="t" r="r" b="b"/>
            <a:pathLst>
              <a:path h="1269">
                <a:moveTo>
                  <a:pt x="-889" y="444"/>
                </a:moveTo>
                <a:lnTo>
                  <a:pt x="889" y="444"/>
                </a:lnTo>
              </a:path>
            </a:pathLst>
          </a:custGeom>
          <a:ln w="3175">
            <a:solidFill>
              <a:srgbClr val="000080"/>
            </a:solidFill>
          </a:ln>
        </p:spPr>
        <p:txBody>
          <a:bodyPr wrap="square" lIns="0" tIns="0" rIns="0" bIns="0" rtlCol="0"/>
          <a:lstStyle/>
          <a:p>
            <a:endParaRPr/>
          </a:p>
        </p:txBody>
      </p:sp>
      <p:sp>
        <p:nvSpPr>
          <p:cNvPr id="207" name="object 207"/>
          <p:cNvSpPr/>
          <p:nvPr/>
        </p:nvSpPr>
        <p:spPr>
          <a:xfrm>
            <a:off x="2362887" y="2233097"/>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208" name="object 208"/>
          <p:cNvSpPr/>
          <p:nvPr/>
        </p:nvSpPr>
        <p:spPr>
          <a:xfrm>
            <a:off x="2364072" y="2233098"/>
            <a:ext cx="0" cy="5715"/>
          </a:xfrm>
          <a:custGeom>
            <a:avLst/>
            <a:gdLst/>
            <a:ahLst/>
            <a:cxnLst/>
            <a:rect l="l" t="t" r="r" b="b"/>
            <a:pathLst>
              <a:path h="5714">
                <a:moveTo>
                  <a:pt x="-889" y="2857"/>
                </a:moveTo>
                <a:lnTo>
                  <a:pt x="889" y="2857"/>
                </a:lnTo>
              </a:path>
            </a:pathLst>
          </a:custGeom>
          <a:ln w="5715">
            <a:solidFill>
              <a:srgbClr val="000080"/>
            </a:solidFill>
          </a:ln>
        </p:spPr>
        <p:txBody>
          <a:bodyPr wrap="square" lIns="0" tIns="0" rIns="0" bIns="0" rtlCol="0"/>
          <a:lstStyle/>
          <a:p>
            <a:endParaRPr/>
          </a:p>
        </p:txBody>
      </p:sp>
      <p:sp>
        <p:nvSpPr>
          <p:cNvPr id="209" name="object 209"/>
          <p:cNvSpPr/>
          <p:nvPr/>
        </p:nvSpPr>
        <p:spPr>
          <a:xfrm>
            <a:off x="2364073" y="2238812"/>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210" name="object 210"/>
          <p:cNvSpPr/>
          <p:nvPr/>
        </p:nvSpPr>
        <p:spPr>
          <a:xfrm>
            <a:off x="2366612" y="2238813"/>
            <a:ext cx="0" cy="3175"/>
          </a:xfrm>
          <a:custGeom>
            <a:avLst/>
            <a:gdLst/>
            <a:ahLst/>
            <a:cxnLst/>
            <a:rect l="l" t="t" r="r" b="b"/>
            <a:pathLst>
              <a:path h="3175">
                <a:moveTo>
                  <a:pt x="-889" y="1587"/>
                </a:moveTo>
                <a:lnTo>
                  <a:pt x="889" y="1587"/>
                </a:lnTo>
              </a:path>
            </a:pathLst>
          </a:custGeom>
          <a:ln w="3175">
            <a:solidFill>
              <a:srgbClr val="000080"/>
            </a:solidFill>
          </a:ln>
        </p:spPr>
        <p:txBody>
          <a:bodyPr wrap="square" lIns="0" tIns="0" rIns="0" bIns="0" rtlCol="0"/>
          <a:lstStyle/>
          <a:p>
            <a:endParaRPr/>
          </a:p>
        </p:txBody>
      </p:sp>
      <p:sp>
        <p:nvSpPr>
          <p:cNvPr id="211" name="object 211"/>
          <p:cNvSpPr/>
          <p:nvPr/>
        </p:nvSpPr>
        <p:spPr>
          <a:xfrm>
            <a:off x="2366612" y="2241988"/>
            <a:ext cx="6773" cy="0"/>
          </a:xfrm>
          <a:custGeom>
            <a:avLst/>
            <a:gdLst/>
            <a:ahLst/>
            <a:cxnLst/>
            <a:rect l="l" t="t" r="r" b="b"/>
            <a:pathLst>
              <a:path w="5080">
                <a:moveTo>
                  <a:pt x="0" y="0"/>
                </a:moveTo>
                <a:lnTo>
                  <a:pt x="0" y="0"/>
                </a:lnTo>
                <a:lnTo>
                  <a:pt x="4699" y="0"/>
                </a:lnTo>
              </a:path>
            </a:pathLst>
          </a:custGeom>
          <a:ln w="3175">
            <a:solidFill>
              <a:srgbClr val="000080"/>
            </a:solidFill>
          </a:ln>
        </p:spPr>
        <p:txBody>
          <a:bodyPr wrap="square" lIns="0" tIns="0" rIns="0" bIns="0" rtlCol="0"/>
          <a:lstStyle/>
          <a:p>
            <a:endParaRPr/>
          </a:p>
        </p:txBody>
      </p:sp>
      <p:sp>
        <p:nvSpPr>
          <p:cNvPr id="212" name="object 212"/>
          <p:cNvSpPr/>
          <p:nvPr/>
        </p:nvSpPr>
        <p:spPr>
          <a:xfrm>
            <a:off x="2372879" y="2241988"/>
            <a:ext cx="0" cy="1270"/>
          </a:xfrm>
          <a:custGeom>
            <a:avLst/>
            <a:gdLst/>
            <a:ahLst/>
            <a:cxnLst/>
            <a:rect l="l" t="t" r="r" b="b"/>
            <a:pathLst>
              <a:path h="1269">
                <a:moveTo>
                  <a:pt x="-889" y="444"/>
                </a:moveTo>
                <a:lnTo>
                  <a:pt x="889" y="444"/>
                </a:lnTo>
              </a:path>
            </a:pathLst>
          </a:custGeom>
          <a:ln w="3175">
            <a:solidFill>
              <a:srgbClr val="000080"/>
            </a:solidFill>
          </a:ln>
        </p:spPr>
        <p:txBody>
          <a:bodyPr wrap="square" lIns="0" tIns="0" rIns="0" bIns="0" rtlCol="0"/>
          <a:lstStyle/>
          <a:p>
            <a:endParaRPr/>
          </a:p>
        </p:txBody>
      </p:sp>
      <p:sp>
        <p:nvSpPr>
          <p:cNvPr id="213" name="object 213"/>
          <p:cNvSpPr/>
          <p:nvPr/>
        </p:nvSpPr>
        <p:spPr>
          <a:xfrm>
            <a:off x="2372879" y="2242877"/>
            <a:ext cx="6773" cy="0"/>
          </a:xfrm>
          <a:custGeom>
            <a:avLst/>
            <a:gdLst/>
            <a:ahLst/>
            <a:cxnLst/>
            <a:rect l="l" t="t" r="r" b="b"/>
            <a:pathLst>
              <a:path w="5080">
                <a:moveTo>
                  <a:pt x="0" y="0"/>
                </a:moveTo>
                <a:lnTo>
                  <a:pt x="0" y="0"/>
                </a:lnTo>
                <a:lnTo>
                  <a:pt x="4826" y="0"/>
                </a:lnTo>
              </a:path>
            </a:pathLst>
          </a:custGeom>
          <a:ln w="3175">
            <a:solidFill>
              <a:srgbClr val="000080"/>
            </a:solidFill>
          </a:ln>
        </p:spPr>
        <p:txBody>
          <a:bodyPr wrap="square" lIns="0" tIns="0" rIns="0" bIns="0" rtlCol="0"/>
          <a:lstStyle/>
          <a:p>
            <a:endParaRPr/>
          </a:p>
        </p:txBody>
      </p:sp>
      <p:sp>
        <p:nvSpPr>
          <p:cNvPr id="214" name="object 214"/>
          <p:cNvSpPr/>
          <p:nvPr/>
        </p:nvSpPr>
        <p:spPr>
          <a:xfrm>
            <a:off x="2379315" y="2242877"/>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215" name="object 215"/>
          <p:cNvSpPr/>
          <p:nvPr/>
        </p:nvSpPr>
        <p:spPr>
          <a:xfrm>
            <a:off x="2379315" y="2246687"/>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216" name="object 216"/>
          <p:cNvSpPr/>
          <p:nvPr/>
        </p:nvSpPr>
        <p:spPr>
          <a:xfrm>
            <a:off x="2381855" y="2246688"/>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217" name="object 217"/>
          <p:cNvSpPr/>
          <p:nvPr/>
        </p:nvSpPr>
        <p:spPr>
          <a:xfrm>
            <a:off x="2381855" y="2249482"/>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218" name="object 218"/>
          <p:cNvSpPr/>
          <p:nvPr/>
        </p:nvSpPr>
        <p:spPr>
          <a:xfrm>
            <a:off x="2383040" y="2249482"/>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219" name="object 219"/>
          <p:cNvSpPr/>
          <p:nvPr/>
        </p:nvSpPr>
        <p:spPr>
          <a:xfrm>
            <a:off x="2383040" y="2254181"/>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20" name="object 220"/>
          <p:cNvSpPr/>
          <p:nvPr/>
        </p:nvSpPr>
        <p:spPr>
          <a:xfrm>
            <a:off x="2376774" y="2255134"/>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21" name="object 221"/>
          <p:cNvSpPr/>
          <p:nvPr/>
        </p:nvSpPr>
        <p:spPr>
          <a:xfrm>
            <a:off x="2389307" y="2246687"/>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22" name="object 222"/>
          <p:cNvSpPr/>
          <p:nvPr/>
        </p:nvSpPr>
        <p:spPr>
          <a:xfrm>
            <a:off x="2391847" y="2256086"/>
            <a:ext cx="0" cy="5080"/>
          </a:xfrm>
          <a:custGeom>
            <a:avLst/>
            <a:gdLst/>
            <a:ahLst/>
            <a:cxnLst/>
            <a:rect l="l" t="t" r="r" b="b"/>
            <a:pathLst>
              <a:path h="5080">
                <a:moveTo>
                  <a:pt x="-9459" y="2413"/>
                </a:moveTo>
                <a:lnTo>
                  <a:pt x="9459" y="2413"/>
                </a:lnTo>
              </a:path>
            </a:pathLst>
          </a:custGeom>
          <a:ln w="4826">
            <a:solidFill>
              <a:srgbClr val="000080"/>
            </a:solidFill>
          </a:ln>
        </p:spPr>
        <p:txBody>
          <a:bodyPr wrap="square" lIns="0" tIns="0" rIns="0" bIns="0" rtlCol="0"/>
          <a:lstStyle/>
          <a:p>
            <a:endParaRPr/>
          </a:p>
        </p:txBody>
      </p:sp>
      <p:sp>
        <p:nvSpPr>
          <p:cNvPr id="223" name="object 223"/>
          <p:cNvSpPr/>
          <p:nvPr/>
        </p:nvSpPr>
        <p:spPr>
          <a:xfrm>
            <a:off x="2391848" y="2260913"/>
            <a:ext cx="4233" cy="0"/>
          </a:xfrm>
          <a:custGeom>
            <a:avLst/>
            <a:gdLst/>
            <a:ahLst/>
            <a:cxnLst/>
            <a:rect l="l" t="t" r="r" b="b"/>
            <a:pathLst>
              <a:path w="3175">
                <a:moveTo>
                  <a:pt x="0" y="0"/>
                </a:moveTo>
                <a:lnTo>
                  <a:pt x="0" y="0"/>
                </a:lnTo>
                <a:lnTo>
                  <a:pt x="3175" y="0"/>
                </a:lnTo>
              </a:path>
            </a:pathLst>
          </a:custGeom>
          <a:ln w="18919">
            <a:solidFill>
              <a:srgbClr val="000080"/>
            </a:solidFill>
          </a:ln>
        </p:spPr>
        <p:txBody>
          <a:bodyPr wrap="square" lIns="0" tIns="0" rIns="0" bIns="0" rtlCol="0"/>
          <a:lstStyle/>
          <a:p>
            <a:endParaRPr/>
          </a:p>
        </p:txBody>
      </p:sp>
      <p:sp>
        <p:nvSpPr>
          <p:cNvPr id="224" name="object 224"/>
          <p:cNvSpPr/>
          <p:nvPr/>
        </p:nvSpPr>
        <p:spPr>
          <a:xfrm>
            <a:off x="2396080" y="2260914"/>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225" name="object 225"/>
          <p:cNvSpPr/>
          <p:nvPr/>
        </p:nvSpPr>
        <p:spPr>
          <a:xfrm>
            <a:off x="2396081" y="2254181"/>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26" name="object 226"/>
          <p:cNvSpPr/>
          <p:nvPr/>
        </p:nvSpPr>
        <p:spPr>
          <a:xfrm>
            <a:off x="2398621" y="2263708"/>
            <a:ext cx="0" cy="6985"/>
          </a:xfrm>
          <a:custGeom>
            <a:avLst/>
            <a:gdLst/>
            <a:ahLst/>
            <a:cxnLst/>
            <a:rect l="l" t="t" r="r" b="b"/>
            <a:pathLst>
              <a:path h="6985">
                <a:moveTo>
                  <a:pt x="-9459" y="3302"/>
                </a:moveTo>
                <a:lnTo>
                  <a:pt x="9459" y="3302"/>
                </a:lnTo>
              </a:path>
            </a:pathLst>
          </a:custGeom>
          <a:ln w="6604">
            <a:solidFill>
              <a:srgbClr val="000080"/>
            </a:solidFill>
          </a:ln>
        </p:spPr>
        <p:txBody>
          <a:bodyPr wrap="square" lIns="0" tIns="0" rIns="0" bIns="0" rtlCol="0"/>
          <a:lstStyle/>
          <a:p>
            <a:endParaRPr/>
          </a:p>
        </p:txBody>
      </p:sp>
      <p:sp>
        <p:nvSpPr>
          <p:cNvPr id="227" name="object 227"/>
          <p:cNvSpPr/>
          <p:nvPr/>
        </p:nvSpPr>
        <p:spPr>
          <a:xfrm>
            <a:off x="2398622" y="2270312"/>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28" name="object 228"/>
          <p:cNvSpPr/>
          <p:nvPr/>
        </p:nvSpPr>
        <p:spPr>
          <a:xfrm>
            <a:off x="2389307" y="2270757"/>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229" name="object 229"/>
          <p:cNvSpPr/>
          <p:nvPr/>
        </p:nvSpPr>
        <p:spPr>
          <a:xfrm>
            <a:off x="2402347" y="2271201"/>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230" name="object 230"/>
          <p:cNvSpPr/>
          <p:nvPr/>
        </p:nvSpPr>
        <p:spPr>
          <a:xfrm>
            <a:off x="2394725" y="227215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31" name="object 231"/>
          <p:cNvSpPr/>
          <p:nvPr/>
        </p:nvSpPr>
        <p:spPr>
          <a:xfrm>
            <a:off x="2407429" y="2273106"/>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32" name="object 232"/>
          <p:cNvSpPr/>
          <p:nvPr/>
        </p:nvSpPr>
        <p:spPr>
          <a:xfrm>
            <a:off x="2398621" y="227405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33" name="object 233"/>
          <p:cNvSpPr/>
          <p:nvPr/>
        </p:nvSpPr>
        <p:spPr>
          <a:xfrm>
            <a:off x="2411154" y="226561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234" name="object 234"/>
          <p:cNvSpPr/>
          <p:nvPr/>
        </p:nvSpPr>
        <p:spPr>
          <a:xfrm>
            <a:off x="2413693" y="2275013"/>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235" name="object 235"/>
          <p:cNvSpPr/>
          <p:nvPr/>
        </p:nvSpPr>
        <p:spPr>
          <a:xfrm>
            <a:off x="2413694" y="2268408"/>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000080"/>
          </a:solidFill>
        </p:spPr>
        <p:txBody>
          <a:bodyPr wrap="square" lIns="0" tIns="0" rIns="0" bIns="0" rtlCol="0"/>
          <a:lstStyle/>
          <a:p>
            <a:endParaRPr/>
          </a:p>
        </p:txBody>
      </p:sp>
      <p:sp>
        <p:nvSpPr>
          <p:cNvPr id="236" name="object 236"/>
          <p:cNvSpPr/>
          <p:nvPr/>
        </p:nvSpPr>
        <p:spPr>
          <a:xfrm>
            <a:off x="2415049" y="2277933"/>
            <a:ext cx="0" cy="5080"/>
          </a:xfrm>
          <a:custGeom>
            <a:avLst/>
            <a:gdLst/>
            <a:ahLst/>
            <a:cxnLst/>
            <a:rect l="l" t="t" r="r" b="b"/>
            <a:pathLst>
              <a:path h="5080">
                <a:moveTo>
                  <a:pt x="-9459" y="2476"/>
                </a:moveTo>
                <a:lnTo>
                  <a:pt x="9459" y="2476"/>
                </a:lnTo>
              </a:path>
            </a:pathLst>
          </a:custGeom>
          <a:ln w="4953">
            <a:solidFill>
              <a:srgbClr val="000080"/>
            </a:solidFill>
          </a:ln>
        </p:spPr>
        <p:txBody>
          <a:bodyPr wrap="square" lIns="0" tIns="0" rIns="0" bIns="0" rtlCol="0"/>
          <a:lstStyle/>
          <a:p>
            <a:endParaRPr/>
          </a:p>
        </p:txBody>
      </p:sp>
      <p:sp>
        <p:nvSpPr>
          <p:cNvPr id="237" name="object 237"/>
          <p:cNvSpPr/>
          <p:nvPr/>
        </p:nvSpPr>
        <p:spPr>
          <a:xfrm>
            <a:off x="2415049" y="2282887"/>
            <a:ext cx="5080" cy="0"/>
          </a:xfrm>
          <a:custGeom>
            <a:avLst/>
            <a:gdLst/>
            <a:ahLst/>
            <a:cxnLst/>
            <a:rect l="l" t="t" r="r" b="b"/>
            <a:pathLst>
              <a:path w="3810">
                <a:moveTo>
                  <a:pt x="0" y="0"/>
                </a:moveTo>
                <a:lnTo>
                  <a:pt x="0" y="0"/>
                </a:lnTo>
                <a:lnTo>
                  <a:pt x="3683" y="0"/>
                </a:lnTo>
              </a:path>
            </a:pathLst>
          </a:custGeom>
          <a:ln w="18919">
            <a:solidFill>
              <a:srgbClr val="000080"/>
            </a:solidFill>
          </a:ln>
        </p:spPr>
        <p:txBody>
          <a:bodyPr wrap="square" lIns="0" tIns="0" rIns="0" bIns="0" rtlCol="0"/>
          <a:lstStyle/>
          <a:p>
            <a:endParaRPr/>
          </a:p>
        </p:txBody>
      </p:sp>
      <p:sp>
        <p:nvSpPr>
          <p:cNvPr id="238" name="object 238"/>
          <p:cNvSpPr/>
          <p:nvPr/>
        </p:nvSpPr>
        <p:spPr>
          <a:xfrm>
            <a:off x="2419960" y="2282887"/>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239" name="object 239"/>
          <p:cNvSpPr/>
          <p:nvPr/>
        </p:nvSpPr>
        <p:spPr>
          <a:xfrm>
            <a:off x="2419961" y="2286697"/>
            <a:ext cx="4233" cy="0"/>
          </a:xfrm>
          <a:custGeom>
            <a:avLst/>
            <a:gdLst/>
            <a:ahLst/>
            <a:cxnLst/>
            <a:rect l="l" t="t" r="r" b="b"/>
            <a:pathLst>
              <a:path w="3175">
                <a:moveTo>
                  <a:pt x="0" y="0"/>
                </a:moveTo>
                <a:lnTo>
                  <a:pt x="0" y="0"/>
                </a:lnTo>
                <a:lnTo>
                  <a:pt x="2921" y="0"/>
                </a:lnTo>
              </a:path>
            </a:pathLst>
          </a:custGeom>
          <a:ln w="18919">
            <a:solidFill>
              <a:srgbClr val="000080"/>
            </a:solidFill>
          </a:ln>
        </p:spPr>
        <p:txBody>
          <a:bodyPr wrap="square" lIns="0" tIns="0" rIns="0" bIns="0" rtlCol="0"/>
          <a:lstStyle/>
          <a:p>
            <a:endParaRPr/>
          </a:p>
        </p:txBody>
      </p:sp>
      <p:sp>
        <p:nvSpPr>
          <p:cNvPr id="240" name="object 240"/>
          <p:cNvSpPr/>
          <p:nvPr/>
        </p:nvSpPr>
        <p:spPr>
          <a:xfrm>
            <a:off x="2411153" y="2287205"/>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41" name="object 241"/>
          <p:cNvSpPr/>
          <p:nvPr/>
        </p:nvSpPr>
        <p:spPr>
          <a:xfrm>
            <a:off x="2423857" y="2287713"/>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42" name="object 242"/>
          <p:cNvSpPr/>
          <p:nvPr/>
        </p:nvSpPr>
        <p:spPr>
          <a:xfrm>
            <a:off x="2415049" y="2288602"/>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43" name="object 243"/>
          <p:cNvSpPr/>
          <p:nvPr/>
        </p:nvSpPr>
        <p:spPr>
          <a:xfrm>
            <a:off x="2427582" y="2280092"/>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44" name="object 244"/>
          <p:cNvSpPr/>
          <p:nvPr/>
        </p:nvSpPr>
        <p:spPr>
          <a:xfrm>
            <a:off x="2430121" y="2289493"/>
            <a:ext cx="0" cy="6985"/>
          </a:xfrm>
          <a:custGeom>
            <a:avLst/>
            <a:gdLst/>
            <a:ahLst/>
            <a:cxnLst/>
            <a:rect l="l" t="t" r="r" b="b"/>
            <a:pathLst>
              <a:path h="6985">
                <a:moveTo>
                  <a:pt x="-9459" y="3365"/>
                </a:moveTo>
                <a:lnTo>
                  <a:pt x="9459" y="3365"/>
                </a:lnTo>
              </a:path>
            </a:pathLst>
          </a:custGeom>
          <a:ln w="6731">
            <a:solidFill>
              <a:srgbClr val="000080"/>
            </a:solidFill>
          </a:ln>
        </p:spPr>
        <p:txBody>
          <a:bodyPr wrap="square" lIns="0" tIns="0" rIns="0" bIns="0" rtlCol="0"/>
          <a:lstStyle/>
          <a:p>
            <a:endParaRPr/>
          </a:p>
        </p:txBody>
      </p:sp>
      <p:sp>
        <p:nvSpPr>
          <p:cNvPr id="245" name="object 245"/>
          <p:cNvSpPr/>
          <p:nvPr/>
        </p:nvSpPr>
        <p:spPr>
          <a:xfrm>
            <a:off x="2430122" y="2286697"/>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46" name="object 246"/>
          <p:cNvSpPr/>
          <p:nvPr/>
        </p:nvSpPr>
        <p:spPr>
          <a:xfrm>
            <a:off x="2432661" y="2296223"/>
            <a:ext cx="0" cy="3810"/>
          </a:xfrm>
          <a:custGeom>
            <a:avLst/>
            <a:gdLst/>
            <a:ahLst/>
            <a:cxnLst/>
            <a:rect l="l" t="t" r="r" b="b"/>
            <a:pathLst>
              <a:path h="3810">
                <a:moveTo>
                  <a:pt x="-9459" y="1841"/>
                </a:moveTo>
                <a:lnTo>
                  <a:pt x="9459" y="1841"/>
                </a:lnTo>
              </a:path>
            </a:pathLst>
          </a:custGeom>
          <a:ln w="3683">
            <a:solidFill>
              <a:srgbClr val="000080"/>
            </a:solidFill>
          </a:ln>
        </p:spPr>
        <p:txBody>
          <a:bodyPr wrap="square" lIns="0" tIns="0" rIns="0" bIns="0" rtlCol="0"/>
          <a:lstStyle/>
          <a:p>
            <a:endParaRPr/>
          </a:p>
        </p:txBody>
      </p:sp>
      <p:sp>
        <p:nvSpPr>
          <p:cNvPr id="247" name="object 247"/>
          <p:cNvSpPr/>
          <p:nvPr/>
        </p:nvSpPr>
        <p:spPr>
          <a:xfrm>
            <a:off x="2432662" y="2299907"/>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48" name="object 248"/>
          <p:cNvSpPr/>
          <p:nvPr/>
        </p:nvSpPr>
        <p:spPr>
          <a:xfrm>
            <a:off x="2423857" y="2300859"/>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49" name="object 249"/>
          <p:cNvSpPr/>
          <p:nvPr/>
        </p:nvSpPr>
        <p:spPr>
          <a:xfrm>
            <a:off x="2436389" y="2292413"/>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50" name="object 250"/>
          <p:cNvSpPr/>
          <p:nvPr/>
        </p:nvSpPr>
        <p:spPr>
          <a:xfrm>
            <a:off x="2438928" y="2301812"/>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251" name="object 251"/>
          <p:cNvSpPr/>
          <p:nvPr/>
        </p:nvSpPr>
        <p:spPr>
          <a:xfrm>
            <a:off x="2438928" y="2296223"/>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252" name="object 252"/>
          <p:cNvSpPr/>
          <p:nvPr/>
        </p:nvSpPr>
        <p:spPr>
          <a:xfrm>
            <a:off x="2440283" y="2305624"/>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253" name="object 253"/>
          <p:cNvSpPr/>
          <p:nvPr/>
        </p:nvSpPr>
        <p:spPr>
          <a:xfrm>
            <a:off x="2440283" y="2308417"/>
            <a:ext cx="6773" cy="0"/>
          </a:xfrm>
          <a:custGeom>
            <a:avLst/>
            <a:gdLst/>
            <a:ahLst/>
            <a:cxnLst/>
            <a:rect l="l" t="t" r="r" b="b"/>
            <a:pathLst>
              <a:path w="5080">
                <a:moveTo>
                  <a:pt x="0" y="0"/>
                </a:moveTo>
                <a:lnTo>
                  <a:pt x="0" y="0"/>
                </a:lnTo>
                <a:lnTo>
                  <a:pt x="4953" y="0"/>
                </a:lnTo>
              </a:path>
            </a:pathLst>
          </a:custGeom>
          <a:ln w="18919">
            <a:solidFill>
              <a:srgbClr val="000080"/>
            </a:solidFill>
          </a:ln>
        </p:spPr>
        <p:txBody>
          <a:bodyPr wrap="square" lIns="0" tIns="0" rIns="0" bIns="0" rtlCol="0"/>
          <a:lstStyle/>
          <a:p>
            <a:endParaRPr/>
          </a:p>
        </p:txBody>
      </p:sp>
      <p:sp>
        <p:nvSpPr>
          <p:cNvPr id="254" name="object 254"/>
          <p:cNvSpPr/>
          <p:nvPr/>
        </p:nvSpPr>
        <p:spPr>
          <a:xfrm>
            <a:off x="2433849" y="2308925"/>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255" name="object 255"/>
          <p:cNvSpPr/>
          <p:nvPr/>
        </p:nvSpPr>
        <p:spPr>
          <a:xfrm>
            <a:off x="2446889" y="2299908"/>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0080"/>
          </a:solidFill>
        </p:spPr>
        <p:txBody>
          <a:bodyPr wrap="square" lIns="0" tIns="0" rIns="0" bIns="0" rtlCol="0"/>
          <a:lstStyle/>
          <a:p>
            <a:endParaRPr/>
          </a:p>
        </p:txBody>
      </p:sp>
      <p:sp>
        <p:nvSpPr>
          <p:cNvPr id="256" name="object 256"/>
          <p:cNvSpPr/>
          <p:nvPr/>
        </p:nvSpPr>
        <p:spPr>
          <a:xfrm>
            <a:off x="2449428" y="2309433"/>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257" name="object 257"/>
          <p:cNvSpPr/>
          <p:nvPr/>
        </p:nvSpPr>
        <p:spPr>
          <a:xfrm>
            <a:off x="2449428" y="2313243"/>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58" name="object 258"/>
          <p:cNvSpPr/>
          <p:nvPr/>
        </p:nvSpPr>
        <p:spPr>
          <a:xfrm>
            <a:off x="2442655" y="2314196"/>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259" name="object 259"/>
          <p:cNvSpPr/>
          <p:nvPr/>
        </p:nvSpPr>
        <p:spPr>
          <a:xfrm>
            <a:off x="2455695" y="230562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260" name="object 260"/>
          <p:cNvSpPr/>
          <p:nvPr/>
        </p:nvSpPr>
        <p:spPr>
          <a:xfrm>
            <a:off x="2458235" y="2315149"/>
            <a:ext cx="0" cy="6350"/>
          </a:xfrm>
          <a:custGeom>
            <a:avLst/>
            <a:gdLst/>
            <a:ahLst/>
            <a:cxnLst/>
            <a:rect l="l" t="t" r="r" b="b"/>
            <a:pathLst>
              <a:path h="6350">
                <a:moveTo>
                  <a:pt x="-9459" y="2984"/>
                </a:moveTo>
                <a:lnTo>
                  <a:pt x="9459" y="2984"/>
                </a:lnTo>
              </a:path>
            </a:pathLst>
          </a:custGeom>
          <a:ln w="5969">
            <a:solidFill>
              <a:srgbClr val="000080"/>
            </a:solidFill>
          </a:ln>
        </p:spPr>
        <p:txBody>
          <a:bodyPr wrap="square" lIns="0" tIns="0" rIns="0" bIns="0" rtlCol="0"/>
          <a:lstStyle/>
          <a:p>
            <a:endParaRPr/>
          </a:p>
        </p:txBody>
      </p:sp>
      <p:sp>
        <p:nvSpPr>
          <p:cNvPr id="261" name="object 261"/>
          <p:cNvSpPr/>
          <p:nvPr/>
        </p:nvSpPr>
        <p:spPr>
          <a:xfrm>
            <a:off x="2458236" y="2321118"/>
            <a:ext cx="4233" cy="0"/>
          </a:xfrm>
          <a:custGeom>
            <a:avLst/>
            <a:gdLst/>
            <a:ahLst/>
            <a:cxnLst/>
            <a:rect l="l" t="t" r="r" b="b"/>
            <a:pathLst>
              <a:path w="3175">
                <a:moveTo>
                  <a:pt x="0" y="0"/>
                </a:moveTo>
                <a:lnTo>
                  <a:pt x="0" y="0"/>
                </a:lnTo>
                <a:lnTo>
                  <a:pt x="2921" y="0"/>
                </a:lnTo>
              </a:path>
            </a:pathLst>
          </a:custGeom>
          <a:ln w="18919">
            <a:solidFill>
              <a:srgbClr val="000080"/>
            </a:solidFill>
          </a:ln>
        </p:spPr>
        <p:txBody>
          <a:bodyPr wrap="square" lIns="0" tIns="0" rIns="0" bIns="0" rtlCol="0"/>
          <a:lstStyle/>
          <a:p>
            <a:endParaRPr/>
          </a:p>
        </p:txBody>
      </p:sp>
      <p:sp>
        <p:nvSpPr>
          <p:cNvPr id="262" name="object 262"/>
          <p:cNvSpPr/>
          <p:nvPr/>
        </p:nvSpPr>
        <p:spPr>
          <a:xfrm>
            <a:off x="2449428" y="2322071"/>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63" name="object 263"/>
          <p:cNvSpPr/>
          <p:nvPr/>
        </p:nvSpPr>
        <p:spPr>
          <a:xfrm>
            <a:off x="2462132" y="2323024"/>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64" name="object 264"/>
          <p:cNvSpPr/>
          <p:nvPr/>
        </p:nvSpPr>
        <p:spPr>
          <a:xfrm>
            <a:off x="2453324" y="2323913"/>
            <a:ext cx="25400" cy="0"/>
          </a:xfrm>
          <a:custGeom>
            <a:avLst/>
            <a:gdLst/>
            <a:ahLst/>
            <a:cxnLst/>
            <a:rect l="l" t="t" r="r" b="b"/>
            <a:pathLst>
              <a:path w="19050">
                <a:moveTo>
                  <a:pt x="0" y="0"/>
                </a:moveTo>
                <a:lnTo>
                  <a:pt x="18798" y="0"/>
                </a:lnTo>
              </a:path>
            </a:pathLst>
          </a:custGeom>
          <a:ln w="3175">
            <a:solidFill>
              <a:srgbClr val="000080"/>
            </a:solidFill>
          </a:ln>
        </p:spPr>
        <p:txBody>
          <a:bodyPr wrap="square" lIns="0" tIns="0" rIns="0" bIns="0" rtlCol="0"/>
          <a:lstStyle/>
          <a:p>
            <a:endParaRPr/>
          </a:p>
        </p:txBody>
      </p:sp>
      <p:sp>
        <p:nvSpPr>
          <p:cNvPr id="265" name="object 265"/>
          <p:cNvSpPr/>
          <p:nvPr/>
        </p:nvSpPr>
        <p:spPr>
          <a:xfrm>
            <a:off x="2465856" y="2324802"/>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66" name="object 266"/>
          <p:cNvSpPr/>
          <p:nvPr/>
        </p:nvSpPr>
        <p:spPr>
          <a:xfrm>
            <a:off x="2472123" y="2324803"/>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267" name="object 267"/>
          <p:cNvSpPr/>
          <p:nvPr/>
        </p:nvSpPr>
        <p:spPr>
          <a:xfrm>
            <a:off x="2472123" y="2327723"/>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68" name="object 268"/>
          <p:cNvSpPr/>
          <p:nvPr/>
        </p:nvSpPr>
        <p:spPr>
          <a:xfrm>
            <a:off x="2478389" y="2327724"/>
            <a:ext cx="0" cy="6985"/>
          </a:xfrm>
          <a:custGeom>
            <a:avLst/>
            <a:gdLst/>
            <a:ahLst/>
            <a:cxnLst/>
            <a:rect l="l" t="t" r="r" b="b"/>
            <a:pathLst>
              <a:path h="6985">
                <a:moveTo>
                  <a:pt x="-9459" y="3302"/>
                </a:moveTo>
                <a:lnTo>
                  <a:pt x="9459" y="3302"/>
                </a:lnTo>
              </a:path>
            </a:pathLst>
          </a:custGeom>
          <a:ln w="6604">
            <a:solidFill>
              <a:srgbClr val="000080"/>
            </a:solidFill>
          </a:ln>
        </p:spPr>
        <p:txBody>
          <a:bodyPr wrap="square" lIns="0" tIns="0" rIns="0" bIns="0" rtlCol="0"/>
          <a:lstStyle/>
          <a:p>
            <a:endParaRPr/>
          </a:p>
        </p:txBody>
      </p:sp>
      <p:sp>
        <p:nvSpPr>
          <p:cNvPr id="269" name="object 269"/>
          <p:cNvSpPr/>
          <p:nvPr/>
        </p:nvSpPr>
        <p:spPr>
          <a:xfrm>
            <a:off x="2478390" y="2324802"/>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70" name="object 270"/>
          <p:cNvSpPr/>
          <p:nvPr/>
        </p:nvSpPr>
        <p:spPr>
          <a:xfrm>
            <a:off x="2480929" y="2334329"/>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271" name="object 271"/>
          <p:cNvSpPr/>
          <p:nvPr/>
        </p:nvSpPr>
        <p:spPr>
          <a:xfrm>
            <a:off x="2480930" y="2327723"/>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72" name="object 272"/>
          <p:cNvSpPr/>
          <p:nvPr/>
        </p:nvSpPr>
        <p:spPr>
          <a:xfrm>
            <a:off x="2483469" y="2337124"/>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273" name="object 273"/>
          <p:cNvSpPr/>
          <p:nvPr/>
        </p:nvSpPr>
        <p:spPr>
          <a:xfrm>
            <a:off x="2483470" y="2340044"/>
            <a:ext cx="4233" cy="0"/>
          </a:xfrm>
          <a:custGeom>
            <a:avLst/>
            <a:gdLst/>
            <a:ahLst/>
            <a:cxnLst/>
            <a:rect l="l" t="t" r="r" b="b"/>
            <a:pathLst>
              <a:path w="3175">
                <a:moveTo>
                  <a:pt x="0" y="0"/>
                </a:moveTo>
                <a:lnTo>
                  <a:pt x="0" y="0"/>
                </a:lnTo>
                <a:lnTo>
                  <a:pt x="2921" y="0"/>
                </a:lnTo>
              </a:path>
            </a:pathLst>
          </a:custGeom>
          <a:ln w="18919">
            <a:solidFill>
              <a:srgbClr val="000080"/>
            </a:solidFill>
          </a:ln>
        </p:spPr>
        <p:txBody>
          <a:bodyPr wrap="square" lIns="0" tIns="0" rIns="0" bIns="0" rtlCol="0"/>
          <a:lstStyle/>
          <a:p>
            <a:endParaRPr/>
          </a:p>
        </p:txBody>
      </p:sp>
      <p:sp>
        <p:nvSpPr>
          <p:cNvPr id="274" name="object 274"/>
          <p:cNvSpPr/>
          <p:nvPr/>
        </p:nvSpPr>
        <p:spPr>
          <a:xfrm>
            <a:off x="2487365" y="2340044"/>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75" name="object 275"/>
          <p:cNvSpPr/>
          <p:nvPr/>
        </p:nvSpPr>
        <p:spPr>
          <a:xfrm>
            <a:off x="2487366" y="2335217"/>
            <a:ext cx="2540" cy="19050"/>
          </a:xfrm>
          <a:custGeom>
            <a:avLst/>
            <a:gdLst/>
            <a:ahLst/>
            <a:cxnLst/>
            <a:rect l="l" t="t" r="r" b="b"/>
            <a:pathLst>
              <a:path w="1905" h="19050">
                <a:moveTo>
                  <a:pt x="0" y="18925"/>
                </a:moveTo>
                <a:lnTo>
                  <a:pt x="1778" y="18925"/>
                </a:lnTo>
                <a:lnTo>
                  <a:pt x="1778" y="0"/>
                </a:lnTo>
                <a:lnTo>
                  <a:pt x="0" y="0"/>
                </a:lnTo>
                <a:lnTo>
                  <a:pt x="0" y="18925"/>
                </a:lnTo>
                <a:close/>
              </a:path>
            </a:pathLst>
          </a:custGeom>
          <a:solidFill>
            <a:srgbClr val="000080"/>
          </a:solidFill>
        </p:spPr>
        <p:txBody>
          <a:bodyPr wrap="square" lIns="0" tIns="0" rIns="0" bIns="0" rtlCol="0"/>
          <a:lstStyle/>
          <a:p>
            <a:endParaRPr/>
          </a:p>
        </p:txBody>
      </p:sp>
      <p:sp>
        <p:nvSpPr>
          <p:cNvPr id="276" name="object 276"/>
          <p:cNvSpPr/>
          <p:nvPr/>
        </p:nvSpPr>
        <p:spPr>
          <a:xfrm>
            <a:off x="2477205" y="2345696"/>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77" name="object 277"/>
          <p:cNvSpPr/>
          <p:nvPr/>
        </p:nvSpPr>
        <p:spPr>
          <a:xfrm>
            <a:off x="2489736" y="2337124"/>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000080"/>
          </a:solidFill>
        </p:spPr>
        <p:txBody>
          <a:bodyPr wrap="square" lIns="0" tIns="0" rIns="0" bIns="0" rtlCol="0"/>
          <a:lstStyle/>
          <a:p>
            <a:endParaRPr/>
          </a:p>
        </p:txBody>
      </p:sp>
      <p:sp>
        <p:nvSpPr>
          <p:cNvPr id="278" name="object 278"/>
          <p:cNvSpPr/>
          <p:nvPr/>
        </p:nvSpPr>
        <p:spPr>
          <a:xfrm>
            <a:off x="2491091" y="2346649"/>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79" name="object 279"/>
          <p:cNvSpPr/>
          <p:nvPr/>
        </p:nvSpPr>
        <p:spPr>
          <a:xfrm>
            <a:off x="2491091" y="2351348"/>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280" name="object 280"/>
          <p:cNvSpPr/>
          <p:nvPr/>
        </p:nvSpPr>
        <p:spPr>
          <a:xfrm>
            <a:off x="2496172" y="2351348"/>
            <a:ext cx="0" cy="5080"/>
          </a:xfrm>
          <a:custGeom>
            <a:avLst/>
            <a:gdLst/>
            <a:ahLst/>
            <a:cxnLst/>
            <a:rect l="l" t="t" r="r" b="b"/>
            <a:pathLst>
              <a:path h="5080">
                <a:moveTo>
                  <a:pt x="-9459" y="2540"/>
                </a:moveTo>
                <a:lnTo>
                  <a:pt x="9459" y="2540"/>
                </a:lnTo>
              </a:path>
            </a:pathLst>
          </a:custGeom>
          <a:ln w="5080">
            <a:solidFill>
              <a:srgbClr val="000080"/>
            </a:solidFill>
          </a:ln>
        </p:spPr>
        <p:txBody>
          <a:bodyPr wrap="square" lIns="0" tIns="0" rIns="0" bIns="0" rtlCol="0"/>
          <a:lstStyle/>
          <a:p>
            <a:endParaRPr/>
          </a:p>
        </p:txBody>
      </p:sp>
      <p:sp>
        <p:nvSpPr>
          <p:cNvPr id="281" name="object 281"/>
          <p:cNvSpPr/>
          <p:nvPr/>
        </p:nvSpPr>
        <p:spPr>
          <a:xfrm>
            <a:off x="2496173" y="2356429"/>
            <a:ext cx="4233" cy="0"/>
          </a:xfrm>
          <a:custGeom>
            <a:avLst/>
            <a:gdLst/>
            <a:ahLst/>
            <a:cxnLst/>
            <a:rect l="l" t="t" r="r" b="b"/>
            <a:pathLst>
              <a:path w="3175">
                <a:moveTo>
                  <a:pt x="0" y="0"/>
                </a:moveTo>
                <a:lnTo>
                  <a:pt x="0" y="0"/>
                </a:lnTo>
                <a:lnTo>
                  <a:pt x="3175" y="0"/>
                </a:lnTo>
              </a:path>
            </a:pathLst>
          </a:custGeom>
          <a:ln w="18919">
            <a:solidFill>
              <a:srgbClr val="000080"/>
            </a:solidFill>
          </a:ln>
        </p:spPr>
        <p:txBody>
          <a:bodyPr wrap="square" lIns="0" tIns="0" rIns="0" bIns="0" rtlCol="0"/>
          <a:lstStyle/>
          <a:p>
            <a:endParaRPr/>
          </a:p>
        </p:txBody>
      </p:sp>
      <p:sp>
        <p:nvSpPr>
          <p:cNvPr id="282" name="object 282"/>
          <p:cNvSpPr/>
          <p:nvPr/>
        </p:nvSpPr>
        <p:spPr>
          <a:xfrm>
            <a:off x="2500405" y="2356430"/>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283" name="object 283"/>
          <p:cNvSpPr/>
          <p:nvPr/>
        </p:nvSpPr>
        <p:spPr>
          <a:xfrm>
            <a:off x="2500406" y="2359223"/>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84" name="object 284"/>
          <p:cNvSpPr/>
          <p:nvPr/>
        </p:nvSpPr>
        <p:spPr>
          <a:xfrm>
            <a:off x="2506672" y="2359223"/>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85" name="object 285"/>
          <p:cNvSpPr/>
          <p:nvPr/>
        </p:nvSpPr>
        <p:spPr>
          <a:xfrm>
            <a:off x="2506673" y="2354144"/>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0080"/>
          </a:solidFill>
        </p:spPr>
        <p:txBody>
          <a:bodyPr wrap="square" lIns="0" tIns="0" rIns="0" bIns="0" rtlCol="0"/>
          <a:lstStyle/>
          <a:p>
            <a:endParaRPr/>
          </a:p>
        </p:txBody>
      </p:sp>
      <p:sp>
        <p:nvSpPr>
          <p:cNvPr id="286" name="object 286"/>
          <p:cNvSpPr/>
          <p:nvPr/>
        </p:nvSpPr>
        <p:spPr>
          <a:xfrm>
            <a:off x="2496173" y="2364875"/>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87" name="object 287"/>
          <p:cNvSpPr/>
          <p:nvPr/>
        </p:nvSpPr>
        <p:spPr>
          <a:xfrm>
            <a:off x="2509212" y="2365828"/>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88" name="object 288"/>
          <p:cNvSpPr/>
          <p:nvPr/>
        </p:nvSpPr>
        <p:spPr>
          <a:xfrm>
            <a:off x="2515479" y="2365828"/>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89" name="object 289"/>
          <p:cNvSpPr/>
          <p:nvPr/>
        </p:nvSpPr>
        <p:spPr>
          <a:xfrm>
            <a:off x="2515479" y="2370528"/>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90" name="object 290"/>
          <p:cNvSpPr/>
          <p:nvPr/>
        </p:nvSpPr>
        <p:spPr>
          <a:xfrm>
            <a:off x="2509212" y="2371480"/>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91" name="object 291"/>
          <p:cNvSpPr/>
          <p:nvPr/>
        </p:nvSpPr>
        <p:spPr>
          <a:xfrm>
            <a:off x="2521744" y="2363034"/>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292" name="object 292"/>
          <p:cNvSpPr/>
          <p:nvPr/>
        </p:nvSpPr>
        <p:spPr>
          <a:xfrm>
            <a:off x="2510397" y="2372941"/>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93" name="object 293"/>
          <p:cNvSpPr/>
          <p:nvPr/>
        </p:nvSpPr>
        <p:spPr>
          <a:xfrm>
            <a:off x="2523100" y="2373449"/>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94" name="object 294"/>
          <p:cNvSpPr/>
          <p:nvPr/>
        </p:nvSpPr>
        <p:spPr>
          <a:xfrm>
            <a:off x="2516664" y="2374402"/>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95" name="object 295"/>
          <p:cNvSpPr/>
          <p:nvPr/>
        </p:nvSpPr>
        <p:spPr>
          <a:xfrm>
            <a:off x="2529365" y="2375354"/>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296" name="object 296"/>
          <p:cNvSpPr/>
          <p:nvPr/>
        </p:nvSpPr>
        <p:spPr>
          <a:xfrm>
            <a:off x="2534447" y="2375354"/>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97" name="object 297"/>
          <p:cNvSpPr/>
          <p:nvPr/>
        </p:nvSpPr>
        <p:spPr>
          <a:xfrm>
            <a:off x="2534448" y="2380054"/>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98" name="object 298"/>
          <p:cNvSpPr/>
          <p:nvPr/>
        </p:nvSpPr>
        <p:spPr>
          <a:xfrm>
            <a:off x="2525641" y="2381006"/>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99" name="object 299"/>
          <p:cNvSpPr/>
          <p:nvPr/>
        </p:nvSpPr>
        <p:spPr>
          <a:xfrm>
            <a:off x="2538173" y="2381959"/>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00" name="object 300"/>
          <p:cNvSpPr/>
          <p:nvPr/>
        </p:nvSpPr>
        <p:spPr>
          <a:xfrm>
            <a:off x="2534447" y="2382404"/>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01" name="object 301"/>
          <p:cNvSpPr/>
          <p:nvPr/>
        </p:nvSpPr>
        <p:spPr>
          <a:xfrm>
            <a:off x="2546979" y="2373450"/>
            <a:ext cx="1693" cy="19685"/>
          </a:xfrm>
          <a:custGeom>
            <a:avLst/>
            <a:gdLst/>
            <a:ahLst/>
            <a:cxnLst/>
            <a:rect l="l" t="t" r="r" b="b"/>
            <a:pathLst>
              <a:path w="1269" h="19685">
                <a:moveTo>
                  <a:pt x="0" y="19179"/>
                </a:moveTo>
                <a:lnTo>
                  <a:pt x="1016" y="19179"/>
                </a:lnTo>
                <a:lnTo>
                  <a:pt x="1016" y="0"/>
                </a:lnTo>
                <a:lnTo>
                  <a:pt x="0" y="0"/>
                </a:lnTo>
                <a:lnTo>
                  <a:pt x="0" y="19179"/>
                </a:lnTo>
                <a:close/>
              </a:path>
            </a:pathLst>
          </a:custGeom>
          <a:solidFill>
            <a:srgbClr val="000080"/>
          </a:solidFill>
        </p:spPr>
        <p:txBody>
          <a:bodyPr wrap="square" lIns="0" tIns="0" rIns="0" bIns="0" rtlCol="0"/>
          <a:lstStyle/>
          <a:p>
            <a:endParaRPr/>
          </a:p>
        </p:txBody>
      </p:sp>
      <p:sp>
        <p:nvSpPr>
          <p:cNvPr id="302" name="object 302"/>
          <p:cNvSpPr/>
          <p:nvPr/>
        </p:nvSpPr>
        <p:spPr>
          <a:xfrm>
            <a:off x="2535633" y="2383801"/>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03" name="object 303"/>
          <p:cNvSpPr/>
          <p:nvPr/>
        </p:nvSpPr>
        <p:spPr>
          <a:xfrm>
            <a:off x="2548333" y="2375355"/>
            <a:ext cx="3387" cy="19685"/>
          </a:xfrm>
          <a:custGeom>
            <a:avLst/>
            <a:gdLst/>
            <a:ahLst/>
            <a:cxnLst/>
            <a:rect l="l" t="t" r="r" b="b"/>
            <a:pathLst>
              <a:path w="2539" h="19685">
                <a:moveTo>
                  <a:pt x="0" y="19179"/>
                </a:moveTo>
                <a:lnTo>
                  <a:pt x="2159" y="19179"/>
                </a:lnTo>
                <a:lnTo>
                  <a:pt x="2159" y="0"/>
                </a:lnTo>
                <a:lnTo>
                  <a:pt x="0" y="0"/>
                </a:lnTo>
                <a:lnTo>
                  <a:pt x="0" y="19179"/>
                </a:lnTo>
                <a:close/>
              </a:path>
            </a:pathLst>
          </a:custGeom>
          <a:solidFill>
            <a:srgbClr val="000080"/>
          </a:solidFill>
        </p:spPr>
        <p:txBody>
          <a:bodyPr wrap="square" lIns="0" tIns="0" rIns="0" bIns="0" rtlCol="0"/>
          <a:lstStyle/>
          <a:p>
            <a:endParaRPr/>
          </a:p>
        </p:txBody>
      </p:sp>
      <p:sp>
        <p:nvSpPr>
          <p:cNvPr id="304" name="object 304"/>
          <p:cNvSpPr/>
          <p:nvPr/>
        </p:nvSpPr>
        <p:spPr>
          <a:xfrm>
            <a:off x="2538173" y="2385261"/>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05" name="object 305"/>
          <p:cNvSpPr/>
          <p:nvPr/>
        </p:nvSpPr>
        <p:spPr>
          <a:xfrm>
            <a:off x="2551214" y="2385770"/>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306" name="object 306"/>
          <p:cNvSpPr/>
          <p:nvPr/>
        </p:nvSpPr>
        <p:spPr>
          <a:xfrm>
            <a:off x="2554939" y="2385771"/>
            <a:ext cx="0" cy="5715"/>
          </a:xfrm>
          <a:custGeom>
            <a:avLst/>
            <a:gdLst/>
            <a:ahLst/>
            <a:cxnLst/>
            <a:rect l="l" t="t" r="r" b="b"/>
            <a:pathLst>
              <a:path h="5714">
                <a:moveTo>
                  <a:pt x="-9459" y="2794"/>
                </a:moveTo>
                <a:lnTo>
                  <a:pt x="9459" y="2794"/>
                </a:lnTo>
              </a:path>
            </a:pathLst>
          </a:custGeom>
          <a:ln w="5588">
            <a:solidFill>
              <a:srgbClr val="000080"/>
            </a:solidFill>
          </a:ln>
        </p:spPr>
        <p:txBody>
          <a:bodyPr wrap="square" lIns="0" tIns="0" rIns="0" bIns="0" rtlCol="0"/>
          <a:lstStyle/>
          <a:p>
            <a:endParaRPr/>
          </a:p>
        </p:txBody>
      </p:sp>
      <p:sp>
        <p:nvSpPr>
          <p:cNvPr id="307" name="object 307"/>
          <p:cNvSpPr/>
          <p:nvPr/>
        </p:nvSpPr>
        <p:spPr>
          <a:xfrm>
            <a:off x="2554939" y="2381960"/>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308" name="object 308"/>
          <p:cNvSpPr/>
          <p:nvPr/>
        </p:nvSpPr>
        <p:spPr>
          <a:xfrm>
            <a:off x="2557480" y="2391359"/>
            <a:ext cx="0" cy="3175"/>
          </a:xfrm>
          <a:custGeom>
            <a:avLst/>
            <a:gdLst/>
            <a:ahLst/>
            <a:cxnLst/>
            <a:rect l="l" t="t" r="r" b="b"/>
            <a:pathLst>
              <a:path h="3175">
                <a:moveTo>
                  <a:pt x="-9459" y="1587"/>
                </a:moveTo>
                <a:lnTo>
                  <a:pt x="9459" y="1587"/>
                </a:lnTo>
              </a:path>
            </a:pathLst>
          </a:custGeom>
          <a:ln w="3175">
            <a:solidFill>
              <a:srgbClr val="000080"/>
            </a:solidFill>
          </a:ln>
        </p:spPr>
        <p:txBody>
          <a:bodyPr wrap="square" lIns="0" tIns="0" rIns="0" bIns="0" rtlCol="0"/>
          <a:lstStyle/>
          <a:p>
            <a:endParaRPr/>
          </a:p>
        </p:txBody>
      </p:sp>
      <p:sp>
        <p:nvSpPr>
          <p:cNvPr id="309" name="object 309"/>
          <p:cNvSpPr/>
          <p:nvPr/>
        </p:nvSpPr>
        <p:spPr>
          <a:xfrm>
            <a:off x="2557481" y="2394534"/>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10" name="object 310"/>
          <p:cNvSpPr/>
          <p:nvPr/>
        </p:nvSpPr>
        <p:spPr>
          <a:xfrm>
            <a:off x="2553753" y="2395042"/>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11" name="object 311"/>
          <p:cNvSpPr/>
          <p:nvPr/>
        </p:nvSpPr>
        <p:spPr>
          <a:xfrm>
            <a:off x="2566287" y="2395550"/>
            <a:ext cx="6773" cy="0"/>
          </a:xfrm>
          <a:custGeom>
            <a:avLst/>
            <a:gdLst/>
            <a:ahLst/>
            <a:cxnLst/>
            <a:rect l="l" t="t" r="r" b="b"/>
            <a:pathLst>
              <a:path w="5080">
                <a:moveTo>
                  <a:pt x="0" y="0"/>
                </a:moveTo>
                <a:lnTo>
                  <a:pt x="0" y="0"/>
                </a:lnTo>
                <a:lnTo>
                  <a:pt x="4826" y="0"/>
                </a:lnTo>
              </a:path>
            </a:pathLst>
          </a:custGeom>
          <a:ln w="18919">
            <a:solidFill>
              <a:srgbClr val="000080"/>
            </a:solidFill>
          </a:ln>
        </p:spPr>
        <p:txBody>
          <a:bodyPr wrap="square" lIns="0" tIns="0" rIns="0" bIns="0" rtlCol="0"/>
          <a:lstStyle/>
          <a:p>
            <a:endParaRPr/>
          </a:p>
        </p:txBody>
      </p:sp>
      <p:sp>
        <p:nvSpPr>
          <p:cNvPr id="312" name="object 312"/>
          <p:cNvSpPr/>
          <p:nvPr/>
        </p:nvSpPr>
        <p:spPr>
          <a:xfrm>
            <a:off x="2560020" y="239643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13" name="object 313"/>
          <p:cNvSpPr/>
          <p:nvPr/>
        </p:nvSpPr>
        <p:spPr>
          <a:xfrm>
            <a:off x="2572722" y="2387549"/>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000080"/>
          </a:solidFill>
        </p:spPr>
        <p:txBody>
          <a:bodyPr wrap="square" lIns="0" tIns="0" rIns="0" bIns="0" rtlCol="0"/>
          <a:lstStyle/>
          <a:p>
            <a:endParaRPr/>
          </a:p>
        </p:txBody>
      </p:sp>
      <p:sp>
        <p:nvSpPr>
          <p:cNvPr id="314" name="object 314"/>
          <p:cNvSpPr/>
          <p:nvPr/>
        </p:nvSpPr>
        <p:spPr>
          <a:xfrm>
            <a:off x="2573907" y="2397328"/>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315" name="object 315"/>
          <p:cNvSpPr/>
          <p:nvPr/>
        </p:nvSpPr>
        <p:spPr>
          <a:xfrm>
            <a:off x="2573908" y="2401138"/>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16" name="object 316"/>
          <p:cNvSpPr/>
          <p:nvPr/>
        </p:nvSpPr>
        <p:spPr>
          <a:xfrm>
            <a:off x="2570181" y="2401647"/>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17" name="object 317"/>
          <p:cNvSpPr/>
          <p:nvPr/>
        </p:nvSpPr>
        <p:spPr>
          <a:xfrm>
            <a:off x="2582714" y="2402155"/>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18" name="object 318"/>
          <p:cNvSpPr/>
          <p:nvPr/>
        </p:nvSpPr>
        <p:spPr>
          <a:xfrm>
            <a:off x="2578989" y="2403107"/>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19" name="object 319"/>
          <p:cNvSpPr/>
          <p:nvPr/>
        </p:nvSpPr>
        <p:spPr>
          <a:xfrm>
            <a:off x="2591520" y="2394534"/>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320" name="object 320"/>
          <p:cNvSpPr/>
          <p:nvPr/>
        </p:nvSpPr>
        <p:spPr>
          <a:xfrm>
            <a:off x="2580174" y="2404504"/>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21" name="object 321"/>
          <p:cNvSpPr/>
          <p:nvPr/>
        </p:nvSpPr>
        <p:spPr>
          <a:xfrm>
            <a:off x="2592876" y="2404949"/>
            <a:ext cx="5080" cy="0"/>
          </a:xfrm>
          <a:custGeom>
            <a:avLst/>
            <a:gdLst/>
            <a:ahLst/>
            <a:cxnLst/>
            <a:rect l="l" t="t" r="r" b="b"/>
            <a:pathLst>
              <a:path w="3810">
                <a:moveTo>
                  <a:pt x="0" y="0"/>
                </a:moveTo>
                <a:lnTo>
                  <a:pt x="0" y="0"/>
                </a:lnTo>
                <a:lnTo>
                  <a:pt x="3683" y="0"/>
                </a:lnTo>
              </a:path>
            </a:pathLst>
          </a:custGeom>
          <a:ln w="18919">
            <a:solidFill>
              <a:srgbClr val="000080"/>
            </a:solidFill>
          </a:ln>
        </p:spPr>
        <p:txBody>
          <a:bodyPr wrap="square" lIns="0" tIns="0" rIns="0" bIns="0" rtlCol="0"/>
          <a:lstStyle/>
          <a:p>
            <a:endParaRPr/>
          </a:p>
        </p:txBody>
      </p:sp>
      <p:sp>
        <p:nvSpPr>
          <p:cNvPr id="322" name="object 322"/>
          <p:cNvSpPr/>
          <p:nvPr/>
        </p:nvSpPr>
        <p:spPr>
          <a:xfrm>
            <a:off x="2597787" y="2404949"/>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323" name="object 323"/>
          <p:cNvSpPr/>
          <p:nvPr/>
        </p:nvSpPr>
        <p:spPr>
          <a:xfrm>
            <a:off x="2597787" y="2399233"/>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324" name="object 324"/>
          <p:cNvSpPr/>
          <p:nvPr/>
        </p:nvSpPr>
        <p:spPr>
          <a:xfrm>
            <a:off x="2599141" y="2408760"/>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25" name="object 325"/>
          <p:cNvSpPr/>
          <p:nvPr/>
        </p:nvSpPr>
        <p:spPr>
          <a:xfrm>
            <a:off x="2599142" y="2411554"/>
            <a:ext cx="5927" cy="0"/>
          </a:xfrm>
          <a:custGeom>
            <a:avLst/>
            <a:gdLst/>
            <a:ahLst/>
            <a:cxnLst/>
            <a:rect l="l" t="t" r="r" b="b"/>
            <a:pathLst>
              <a:path w="4444">
                <a:moveTo>
                  <a:pt x="0" y="0"/>
                </a:moveTo>
                <a:lnTo>
                  <a:pt x="0" y="0"/>
                </a:lnTo>
                <a:lnTo>
                  <a:pt x="4064" y="0"/>
                </a:lnTo>
              </a:path>
            </a:pathLst>
          </a:custGeom>
          <a:ln w="18919">
            <a:solidFill>
              <a:srgbClr val="000080"/>
            </a:solidFill>
          </a:ln>
        </p:spPr>
        <p:txBody>
          <a:bodyPr wrap="square" lIns="0" tIns="0" rIns="0" bIns="0" rtlCol="0"/>
          <a:lstStyle/>
          <a:p>
            <a:endParaRPr/>
          </a:p>
        </p:txBody>
      </p:sp>
      <p:sp>
        <p:nvSpPr>
          <p:cNvPr id="326" name="object 326"/>
          <p:cNvSpPr/>
          <p:nvPr/>
        </p:nvSpPr>
        <p:spPr>
          <a:xfrm>
            <a:off x="2604561" y="2411554"/>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327" name="object 327"/>
          <p:cNvSpPr/>
          <p:nvPr/>
        </p:nvSpPr>
        <p:spPr>
          <a:xfrm>
            <a:off x="2604562" y="2416253"/>
            <a:ext cx="4233" cy="0"/>
          </a:xfrm>
          <a:custGeom>
            <a:avLst/>
            <a:gdLst/>
            <a:ahLst/>
            <a:cxnLst/>
            <a:rect l="l" t="t" r="r" b="b"/>
            <a:pathLst>
              <a:path w="3175">
                <a:moveTo>
                  <a:pt x="0" y="0"/>
                </a:moveTo>
                <a:lnTo>
                  <a:pt x="0" y="0"/>
                </a:lnTo>
                <a:lnTo>
                  <a:pt x="2921" y="0"/>
                </a:lnTo>
              </a:path>
            </a:pathLst>
          </a:custGeom>
          <a:ln w="18919">
            <a:solidFill>
              <a:srgbClr val="000080"/>
            </a:solidFill>
          </a:ln>
        </p:spPr>
        <p:txBody>
          <a:bodyPr wrap="square" lIns="0" tIns="0" rIns="0" bIns="0" rtlCol="0"/>
          <a:lstStyle/>
          <a:p>
            <a:endParaRPr/>
          </a:p>
        </p:txBody>
      </p:sp>
      <p:sp>
        <p:nvSpPr>
          <p:cNvPr id="328" name="object 328"/>
          <p:cNvSpPr/>
          <p:nvPr/>
        </p:nvSpPr>
        <p:spPr>
          <a:xfrm>
            <a:off x="2595417" y="2417206"/>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29" name="object 329"/>
          <p:cNvSpPr/>
          <p:nvPr/>
        </p:nvSpPr>
        <p:spPr>
          <a:xfrm>
            <a:off x="2608457" y="2418159"/>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30" name="object 330"/>
          <p:cNvSpPr/>
          <p:nvPr/>
        </p:nvSpPr>
        <p:spPr>
          <a:xfrm>
            <a:off x="2617263" y="2418159"/>
            <a:ext cx="0" cy="5080"/>
          </a:xfrm>
          <a:custGeom>
            <a:avLst/>
            <a:gdLst/>
            <a:ahLst/>
            <a:cxnLst/>
            <a:rect l="l" t="t" r="r" b="b"/>
            <a:pathLst>
              <a:path h="5080">
                <a:moveTo>
                  <a:pt x="-9459" y="2413"/>
                </a:moveTo>
                <a:lnTo>
                  <a:pt x="9459" y="2413"/>
                </a:lnTo>
              </a:path>
            </a:pathLst>
          </a:custGeom>
          <a:ln w="4826">
            <a:solidFill>
              <a:srgbClr val="000080"/>
            </a:solidFill>
          </a:ln>
        </p:spPr>
        <p:txBody>
          <a:bodyPr wrap="square" lIns="0" tIns="0" rIns="0" bIns="0" rtlCol="0"/>
          <a:lstStyle/>
          <a:p>
            <a:endParaRPr/>
          </a:p>
        </p:txBody>
      </p:sp>
      <p:sp>
        <p:nvSpPr>
          <p:cNvPr id="331" name="object 331"/>
          <p:cNvSpPr/>
          <p:nvPr/>
        </p:nvSpPr>
        <p:spPr>
          <a:xfrm>
            <a:off x="2617264" y="2422985"/>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332" name="object 332"/>
          <p:cNvSpPr/>
          <p:nvPr/>
        </p:nvSpPr>
        <p:spPr>
          <a:xfrm>
            <a:off x="2620989" y="2422985"/>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333" name="object 333"/>
          <p:cNvSpPr/>
          <p:nvPr/>
        </p:nvSpPr>
        <p:spPr>
          <a:xfrm>
            <a:off x="2620990" y="2418160"/>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0080"/>
          </a:solidFill>
        </p:spPr>
        <p:txBody>
          <a:bodyPr wrap="square" lIns="0" tIns="0" rIns="0" bIns="0" rtlCol="0"/>
          <a:lstStyle/>
          <a:p>
            <a:endParaRPr/>
          </a:p>
        </p:txBody>
      </p:sp>
      <p:sp>
        <p:nvSpPr>
          <p:cNvPr id="334" name="object 334"/>
          <p:cNvSpPr/>
          <p:nvPr/>
        </p:nvSpPr>
        <p:spPr>
          <a:xfrm>
            <a:off x="2623529" y="2427686"/>
            <a:ext cx="0" cy="3175"/>
          </a:xfrm>
          <a:custGeom>
            <a:avLst/>
            <a:gdLst/>
            <a:ahLst/>
            <a:cxnLst/>
            <a:rect l="l" t="t" r="r" b="b"/>
            <a:pathLst>
              <a:path h="3175">
                <a:moveTo>
                  <a:pt x="-9459" y="1587"/>
                </a:moveTo>
                <a:lnTo>
                  <a:pt x="9459" y="1587"/>
                </a:lnTo>
              </a:path>
            </a:pathLst>
          </a:custGeom>
          <a:ln w="3175">
            <a:solidFill>
              <a:srgbClr val="000080"/>
            </a:solidFill>
          </a:ln>
        </p:spPr>
        <p:txBody>
          <a:bodyPr wrap="square" lIns="0" tIns="0" rIns="0" bIns="0" rtlCol="0"/>
          <a:lstStyle/>
          <a:p>
            <a:endParaRPr/>
          </a:p>
        </p:txBody>
      </p:sp>
      <p:sp>
        <p:nvSpPr>
          <p:cNvPr id="335" name="object 335"/>
          <p:cNvSpPr/>
          <p:nvPr/>
        </p:nvSpPr>
        <p:spPr>
          <a:xfrm>
            <a:off x="2623529" y="2430860"/>
            <a:ext cx="10160" cy="0"/>
          </a:xfrm>
          <a:custGeom>
            <a:avLst/>
            <a:gdLst/>
            <a:ahLst/>
            <a:cxnLst/>
            <a:rect l="l" t="t" r="r" b="b"/>
            <a:pathLst>
              <a:path w="7619">
                <a:moveTo>
                  <a:pt x="0" y="0"/>
                </a:moveTo>
                <a:lnTo>
                  <a:pt x="0" y="0"/>
                </a:lnTo>
                <a:lnTo>
                  <a:pt x="7494" y="0"/>
                </a:lnTo>
              </a:path>
            </a:pathLst>
          </a:custGeom>
          <a:ln w="18919">
            <a:solidFill>
              <a:srgbClr val="000080"/>
            </a:solidFill>
          </a:ln>
        </p:spPr>
        <p:txBody>
          <a:bodyPr wrap="square" lIns="0" tIns="0" rIns="0" bIns="0" rtlCol="0"/>
          <a:lstStyle/>
          <a:p>
            <a:endParaRPr/>
          </a:p>
        </p:txBody>
      </p:sp>
      <p:sp>
        <p:nvSpPr>
          <p:cNvPr id="336" name="object 336"/>
          <p:cNvSpPr/>
          <p:nvPr/>
        </p:nvSpPr>
        <p:spPr>
          <a:xfrm>
            <a:off x="2620989" y="243174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37" name="object 337"/>
          <p:cNvSpPr/>
          <p:nvPr/>
        </p:nvSpPr>
        <p:spPr>
          <a:xfrm>
            <a:off x="2633522" y="2432638"/>
            <a:ext cx="6773" cy="0"/>
          </a:xfrm>
          <a:custGeom>
            <a:avLst/>
            <a:gdLst/>
            <a:ahLst/>
            <a:cxnLst/>
            <a:rect l="l" t="t" r="r" b="b"/>
            <a:pathLst>
              <a:path w="5080">
                <a:moveTo>
                  <a:pt x="0" y="0"/>
                </a:moveTo>
                <a:lnTo>
                  <a:pt x="0" y="0"/>
                </a:lnTo>
                <a:lnTo>
                  <a:pt x="4826" y="0"/>
                </a:lnTo>
              </a:path>
            </a:pathLst>
          </a:custGeom>
          <a:ln w="18919">
            <a:solidFill>
              <a:srgbClr val="000080"/>
            </a:solidFill>
          </a:ln>
        </p:spPr>
        <p:txBody>
          <a:bodyPr wrap="square" lIns="0" tIns="0" rIns="0" bIns="0" rtlCol="0"/>
          <a:lstStyle/>
          <a:p>
            <a:endParaRPr/>
          </a:p>
        </p:txBody>
      </p:sp>
      <p:sp>
        <p:nvSpPr>
          <p:cNvPr id="338" name="object 338"/>
          <p:cNvSpPr/>
          <p:nvPr/>
        </p:nvSpPr>
        <p:spPr>
          <a:xfrm>
            <a:off x="2639957" y="2432639"/>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339" name="object 339"/>
          <p:cNvSpPr/>
          <p:nvPr/>
        </p:nvSpPr>
        <p:spPr>
          <a:xfrm>
            <a:off x="2639958" y="2425781"/>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340" name="object 340"/>
          <p:cNvSpPr/>
          <p:nvPr/>
        </p:nvSpPr>
        <p:spPr>
          <a:xfrm>
            <a:off x="2629797" y="2436512"/>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41" name="object 341"/>
          <p:cNvSpPr/>
          <p:nvPr/>
        </p:nvSpPr>
        <p:spPr>
          <a:xfrm>
            <a:off x="2642498" y="2437465"/>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342" name="object 342"/>
          <p:cNvSpPr/>
          <p:nvPr/>
        </p:nvSpPr>
        <p:spPr>
          <a:xfrm>
            <a:off x="2648764" y="2437466"/>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43" name="object 343"/>
          <p:cNvSpPr/>
          <p:nvPr/>
        </p:nvSpPr>
        <p:spPr>
          <a:xfrm>
            <a:off x="2648764" y="2430860"/>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000080"/>
          </a:solidFill>
        </p:spPr>
        <p:txBody>
          <a:bodyPr wrap="square" lIns="0" tIns="0" rIns="0" bIns="0" rtlCol="0"/>
          <a:lstStyle/>
          <a:p>
            <a:endParaRPr/>
          </a:p>
        </p:txBody>
      </p:sp>
      <p:sp>
        <p:nvSpPr>
          <p:cNvPr id="344" name="object 344"/>
          <p:cNvSpPr/>
          <p:nvPr/>
        </p:nvSpPr>
        <p:spPr>
          <a:xfrm>
            <a:off x="2637417" y="244121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45" name="object 345"/>
          <p:cNvSpPr/>
          <p:nvPr/>
        </p:nvSpPr>
        <p:spPr>
          <a:xfrm>
            <a:off x="2649950" y="2442165"/>
            <a:ext cx="5927" cy="0"/>
          </a:xfrm>
          <a:custGeom>
            <a:avLst/>
            <a:gdLst/>
            <a:ahLst/>
            <a:cxnLst/>
            <a:rect l="l" t="t" r="r" b="b"/>
            <a:pathLst>
              <a:path w="4444">
                <a:moveTo>
                  <a:pt x="0" y="0"/>
                </a:moveTo>
                <a:lnTo>
                  <a:pt x="0" y="0"/>
                </a:lnTo>
                <a:lnTo>
                  <a:pt x="4191" y="0"/>
                </a:lnTo>
              </a:path>
            </a:pathLst>
          </a:custGeom>
          <a:ln w="18919">
            <a:solidFill>
              <a:srgbClr val="000080"/>
            </a:solidFill>
          </a:ln>
        </p:spPr>
        <p:txBody>
          <a:bodyPr wrap="square" lIns="0" tIns="0" rIns="0" bIns="0" rtlCol="0"/>
          <a:lstStyle/>
          <a:p>
            <a:endParaRPr/>
          </a:p>
        </p:txBody>
      </p:sp>
      <p:sp>
        <p:nvSpPr>
          <p:cNvPr id="346" name="object 346"/>
          <p:cNvSpPr/>
          <p:nvPr/>
        </p:nvSpPr>
        <p:spPr>
          <a:xfrm>
            <a:off x="2655539" y="2442166"/>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47" name="object 347"/>
          <p:cNvSpPr/>
          <p:nvPr/>
        </p:nvSpPr>
        <p:spPr>
          <a:xfrm>
            <a:off x="2655540" y="2444959"/>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348" name="object 348"/>
          <p:cNvSpPr/>
          <p:nvPr/>
        </p:nvSpPr>
        <p:spPr>
          <a:xfrm>
            <a:off x="2646225" y="244591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49" name="object 349"/>
          <p:cNvSpPr/>
          <p:nvPr/>
        </p:nvSpPr>
        <p:spPr>
          <a:xfrm>
            <a:off x="2659265" y="2446864"/>
            <a:ext cx="12700" cy="0"/>
          </a:xfrm>
          <a:custGeom>
            <a:avLst/>
            <a:gdLst/>
            <a:ahLst/>
            <a:cxnLst/>
            <a:rect l="l" t="t" r="r" b="b"/>
            <a:pathLst>
              <a:path w="9525">
                <a:moveTo>
                  <a:pt x="0" y="0"/>
                </a:moveTo>
                <a:lnTo>
                  <a:pt x="0" y="0"/>
                </a:lnTo>
                <a:lnTo>
                  <a:pt x="9399" y="0"/>
                </a:lnTo>
              </a:path>
            </a:pathLst>
          </a:custGeom>
          <a:ln w="18919">
            <a:solidFill>
              <a:srgbClr val="000080"/>
            </a:solidFill>
          </a:ln>
        </p:spPr>
        <p:txBody>
          <a:bodyPr wrap="square" lIns="0" tIns="0" rIns="0" bIns="0" rtlCol="0"/>
          <a:lstStyle/>
          <a:p>
            <a:endParaRPr/>
          </a:p>
        </p:txBody>
      </p:sp>
      <p:sp>
        <p:nvSpPr>
          <p:cNvPr id="350" name="object 350"/>
          <p:cNvSpPr/>
          <p:nvPr/>
        </p:nvSpPr>
        <p:spPr>
          <a:xfrm>
            <a:off x="2659264" y="2447817"/>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51" name="object 351"/>
          <p:cNvSpPr/>
          <p:nvPr/>
        </p:nvSpPr>
        <p:spPr>
          <a:xfrm>
            <a:off x="2671796" y="2448769"/>
            <a:ext cx="10160" cy="0"/>
          </a:xfrm>
          <a:custGeom>
            <a:avLst/>
            <a:gdLst/>
            <a:ahLst/>
            <a:cxnLst/>
            <a:rect l="l" t="t" r="r" b="b"/>
            <a:pathLst>
              <a:path w="7619">
                <a:moveTo>
                  <a:pt x="0" y="0"/>
                </a:moveTo>
                <a:lnTo>
                  <a:pt x="0" y="0"/>
                </a:lnTo>
                <a:lnTo>
                  <a:pt x="7621" y="0"/>
                </a:lnTo>
              </a:path>
            </a:pathLst>
          </a:custGeom>
          <a:ln w="18919">
            <a:solidFill>
              <a:srgbClr val="000080"/>
            </a:solidFill>
          </a:ln>
        </p:spPr>
        <p:txBody>
          <a:bodyPr wrap="square" lIns="0" tIns="0" rIns="0" bIns="0" rtlCol="0"/>
          <a:lstStyle/>
          <a:p>
            <a:endParaRPr/>
          </a:p>
        </p:txBody>
      </p:sp>
      <p:sp>
        <p:nvSpPr>
          <p:cNvPr id="352" name="object 352"/>
          <p:cNvSpPr/>
          <p:nvPr/>
        </p:nvSpPr>
        <p:spPr>
          <a:xfrm>
            <a:off x="2681959" y="2448770"/>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53" name="object 353"/>
          <p:cNvSpPr/>
          <p:nvPr/>
        </p:nvSpPr>
        <p:spPr>
          <a:xfrm>
            <a:off x="2681959" y="2451564"/>
            <a:ext cx="12700" cy="0"/>
          </a:xfrm>
          <a:custGeom>
            <a:avLst/>
            <a:gdLst/>
            <a:ahLst/>
            <a:cxnLst/>
            <a:rect l="l" t="t" r="r" b="b"/>
            <a:pathLst>
              <a:path w="9525">
                <a:moveTo>
                  <a:pt x="0" y="0"/>
                </a:moveTo>
                <a:lnTo>
                  <a:pt x="0" y="0"/>
                </a:lnTo>
                <a:lnTo>
                  <a:pt x="9399" y="0"/>
                </a:lnTo>
              </a:path>
            </a:pathLst>
          </a:custGeom>
          <a:ln w="18919">
            <a:solidFill>
              <a:srgbClr val="000080"/>
            </a:solidFill>
          </a:ln>
        </p:spPr>
        <p:txBody>
          <a:bodyPr wrap="square" lIns="0" tIns="0" rIns="0" bIns="0" rtlCol="0"/>
          <a:lstStyle/>
          <a:p>
            <a:endParaRPr/>
          </a:p>
        </p:txBody>
      </p:sp>
      <p:sp>
        <p:nvSpPr>
          <p:cNvPr id="354" name="object 354"/>
          <p:cNvSpPr/>
          <p:nvPr/>
        </p:nvSpPr>
        <p:spPr>
          <a:xfrm>
            <a:off x="2681959" y="245207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55" name="object 355"/>
          <p:cNvSpPr/>
          <p:nvPr/>
        </p:nvSpPr>
        <p:spPr>
          <a:xfrm>
            <a:off x="2694491" y="2443054"/>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356" name="object 356"/>
          <p:cNvSpPr/>
          <p:nvPr/>
        </p:nvSpPr>
        <p:spPr>
          <a:xfrm>
            <a:off x="2684499" y="245353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57" name="object 357"/>
          <p:cNvSpPr/>
          <p:nvPr/>
        </p:nvSpPr>
        <p:spPr>
          <a:xfrm>
            <a:off x="2697031" y="244495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358" name="object 358"/>
          <p:cNvSpPr/>
          <p:nvPr/>
        </p:nvSpPr>
        <p:spPr>
          <a:xfrm>
            <a:off x="2687039" y="2455438"/>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59" name="object 359"/>
          <p:cNvSpPr/>
          <p:nvPr/>
        </p:nvSpPr>
        <p:spPr>
          <a:xfrm>
            <a:off x="2699571" y="2456390"/>
            <a:ext cx="8467" cy="0"/>
          </a:xfrm>
          <a:custGeom>
            <a:avLst/>
            <a:gdLst/>
            <a:ahLst/>
            <a:cxnLst/>
            <a:rect l="l" t="t" r="r" b="b"/>
            <a:pathLst>
              <a:path w="6350">
                <a:moveTo>
                  <a:pt x="0" y="0"/>
                </a:moveTo>
                <a:lnTo>
                  <a:pt x="0" y="0"/>
                </a:lnTo>
                <a:lnTo>
                  <a:pt x="5969" y="0"/>
                </a:lnTo>
              </a:path>
            </a:pathLst>
          </a:custGeom>
          <a:ln w="18919">
            <a:solidFill>
              <a:srgbClr val="000080"/>
            </a:solidFill>
          </a:ln>
        </p:spPr>
        <p:txBody>
          <a:bodyPr wrap="square" lIns="0" tIns="0" rIns="0" bIns="0" rtlCol="0"/>
          <a:lstStyle/>
          <a:p>
            <a:endParaRPr/>
          </a:p>
        </p:txBody>
      </p:sp>
      <p:sp>
        <p:nvSpPr>
          <p:cNvPr id="360" name="object 360"/>
          <p:cNvSpPr/>
          <p:nvPr/>
        </p:nvSpPr>
        <p:spPr>
          <a:xfrm>
            <a:off x="2694491" y="2457343"/>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61" name="object 361"/>
          <p:cNvSpPr/>
          <p:nvPr/>
        </p:nvSpPr>
        <p:spPr>
          <a:xfrm>
            <a:off x="2707531" y="2458296"/>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362" name="object 362"/>
          <p:cNvSpPr/>
          <p:nvPr/>
        </p:nvSpPr>
        <p:spPr>
          <a:xfrm>
            <a:off x="2712612" y="2458297"/>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63" name="object 363"/>
          <p:cNvSpPr/>
          <p:nvPr/>
        </p:nvSpPr>
        <p:spPr>
          <a:xfrm>
            <a:off x="2712612" y="2451565"/>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000080"/>
          </a:solidFill>
        </p:spPr>
        <p:txBody>
          <a:bodyPr wrap="square" lIns="0" tIns="0" rIns="0" bIns="0" rtlCol="0"/>
          <a:lstStyle/>
          <a:p>
            <a:endParaRPr/>
          </a:p>
        </p:txBody>
      </p:sp>
      <p:sp>
        <p:nvSpPr>
          <p:cNvPr id="364" name="object 364"/>
          <p:cNvSpPr/>
          <p:nvPr/>
        </p:nvSpPr>
        <p:spPr>
          <a:xfrm>
            <a:off x="2700927" y="2461535"/>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65" name="object 365"/>
          <p:cNvSpPr/>
          <p:nvPr/>
        </p:nvSpPr>
        <p:spPr>
          <a:xfrm>
            <a:off x="2713967" y="2452581"/>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366" name="object 366"/>
          <p:cNvSpPr/>
          <p:nvPr/>
        </p:nvSpPr>
        <p:spPr>
          <a:xfrm>
            <a:off x="2716507" y="2461979"/>
            <a:ext cx="0" cy="6350"/>
          </a:xfrm>
          <a:custGeom>
            <a:avLst/>
            <a:gdLst/>
            <a:ahLst/>
            <a:cxnLst/>
            <a:rect l="l" t="t" r="r" b="b"/>
            <a:pathLst>
              <a:path h="6350">
                <a:moveTo>
                  <a:pt x="-9459" y="3048"/>
                </a:moveTo>
                <a:lnTo>
                  <a:pt x="9459" y="3048"/>
                </a:lnTo>
              </a:path>
            </a:pathLst>
          </a:custGeom>
          <a:ln w="6096">
            <a:solidFill>
              <a:srgbClr val="000080"/>
            </a:solidFill>
          </a:ln>
        </p:spPr>
        <p:txBody>
          <a:bodyPr wrap="square" lIns="0" tIns="0" rIns="0" bIns="0" rtlCol="0"/>
          <a:lstStyle/>
          <a:p>
            <a:endParaRPr/>
          </a:p>
        </p:txBody>
      </p:sp>
      <p:sp>
        <p:nvSpPr>
          <p:cNvPr id="367" name="object 367"/>
          <p:cNvSpPr/>
          <p:nvPr/>
        </p:nvSpPr>
        <p:spPr>
          <a:xfrm>
            <a:off x="2716508" y="2468076"/>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368" name="object 368"/>
          <p:cNvSpPr/>
          <p:nvPr/>
        </p:nvSpPr>
        <p:spPr>
          <a:xfrm>
            <a:off x="2720233" y="2468077"/>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69" name="object 369"/>
          <p:cNvSpPr/>
          <p:nvPr/>
        </p:nvSpPr>
        <p:spPr>
          <a:xfrm>
            <a:off x="2720234" y="2461091"/>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370" name="object 370"/>
          <p:cNvSpPr/>
          <p:nvPr/>
        </p:nvSpPr>
        <p:spPr>
          <a:xfrm>
            <a:off x="2710072" y="2471315"/>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71" name="object 371"/>
          <p:cNvSpPr/>
          <p:nvPr/>
        </p:nvSpPr>
        <p:spPr>
          <a:xfrm>
            <a:off x="2722774" y="2471759"/>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372" name="object 372"/>
          <p:cNvSpPr/>
          <p:nvPr/>
        </p:nvSpPr>
        <p:spPr>
          <a:xfrm>
            <a:off x="2729040" y="2471760"/>
            <a:ext cx="0" cy="5715"/>
          </a:xfrm>
          <a:custGeom>
            <a:avLst/>
            <a:gdLst/>
            <a:ahLst/>
            <a:cxnLst/>
            <a:rect l="l" t="t" r="r" b="b"/>
            <a:pathLst>
              <a:path h="5714">
                <a:moveTo>
                  <a:pt x="-9459" y="2857"/>
                </a:moveTo>
                <a:lnTo>
                  <a:pt x="9459" y="2857"/>
                </a:lnTo>
              </a:path>
            </a:pathLst>
          </a:custGeom>
          <a:ln w="5715">
            <a:solidFill>
              <a:srgbClr val="000080"/>
            </a:solidFill>
          </a:ln>
        </p:spPr>
        <p:txBody>
          <a:bodyPr wrap="square" lIns="0" tIns="0" rIns="0" bIns="0" rtlCol="0"/>
          <a:lstStyle/>
          <a:p>
            <a:endParaRPr/>
          </a:p>
        </p:txBody>
      </p:sp>
      <p:sp>
        <p:nvSpPr>
          <p:cNvPr id="373" name="object 373"/>
          <p:cNvSpPr/>
          <p:nvPr/>
        </p:nvSpPr>
        <p:spPr>
          <a:xfrm>
            <a:off x="2729041" y="2468076"/>
            <a:ext cx="2540" cy="19050"/>
          </a:xfrm>
          <a:custGeom>
            <a:avLst/>
            <a:gdLst/>
            <a:ahLst/>
            <a:cxnLst/>
            <a:rect l="l" t="t" r="r" b="b"/>
            <a:pathLst>
              <a:path w="1905" h="19050">
                <a:moveTo>
                  <a:pt x="0" y="18798"/>
                </a:moveTo>
                <a:lnTo>
                  <a:pt x="1905" y="18798"/>
                </a:lnTo>
                <a:lnTo>
                  <a:pt x="1905" y="0"/>
                </a:lnTo>
                <a:lnTo>
                  <a:pt x="0" y="0"/>
                </a:lnTo>
                <a:lnTo>
                  <a:pt x="0" y="18798"/>
                </a:lnTo>
                <a:close/>
              </a:path>
            </a:pathLst>
          </a:custGeom>
          <a:solidFill>
            <a:srgbClr val="000080"/>
          </a:solidFill>
        </p:spPr>
        <p:txBody>
          <a:bodyPr wrap="square" lIns="0" tIns="0" rIns="0" bIns="0" rtlCol="0"/>
          <a:lstStyle/>
          <a:p>
            <a:endParaRPr/>
          </a:p>
        </p:txBody>
      </p:sp>
      <p:sp>
        <p:nvSpPr>
          <p:cNvPr id="374" name="object 374"/>
          <p:cNvSpPr/>
          <p:nvPr/>
        </p:nvSpPr>
        <p:spPr>
          <a:xfrm>
            <a:off x="2731580" y="2477475"/>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375" name="object 375"/>
          <p:cNvSpPr/>
          <p:nvPr/>
        </p:nvSpPr>
        <p:spPr>
          <a:xfrm>
            <a:off x="2731580" y="2471759"/>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000080"/>
          </a:solidFill>
        </p:spPr>
        <p:txBody>
          <a:bodyPr wrap="square" lIns="0" tIns="0" rIns="0" bIns="0" rtlCol="0"/>
          <a:lstStyle/>
          <a:p>
            <a:endParaRPr/>
          </a:p>
        </p:txBody>
      </p:sp>
      <p:sp>
        <p:nvSpPr>
          <p:cNvPr id="376" name="object 376"/>
          <p:cNvSpPr/>
          <p:nvPr/>
        </p:nvSpPr>
        <p:spPr>
          <a:xfrm>
            <a:off x="2720233" y="2482238"/>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77" name="object 377"/>
          <p:cNvSpPr/>
          <p:nvPr/>
        </p:nvSpPr>
        <p:spPr>
          <a:xfrm>
            <a:off x="2732766" y="2483191"/>
            <a:ext cx="12700" cy="0"/>
          </a:xfrm>
          <a:custGeom>
            <a:avLst/>
            <a:gdLst/>
            <a:ahLst/>
            <a:cxnLst/>
            <a:rect l="l" t="t" r="r" b="b"/>
            <a:pathLst>
              <a:path w="9525">
                <a:moveTo>
                  <a:pt x="0" y="0"/>
                </a:moveTo>
                <a:lnTo>
                  <a:pt x="0" y="0"/>
                </a:lnTo>
                <a:lnTo>
                  <a:pt x="9526" y="0"/>
                </a:lnTo>
              </a:path>
            </a:pathLst>
          </a:custGeom>
          <a:ln w="18919">
            <a:solidFill>
              <a:srgbClr val="000080"/>
            </a:solidFill>
          </a:ln>
        </p:spPr>
        <p:txBody>
          <a:bodyPr wrap="square" lIns="0" tIns="0" rIns="0" bIns="0" rtlCol="0"/>
          <a:lstStyle/>
          <a:p>
            <a:endParaRPr/>
          </a:p>
        </p:txBody>
      </p:sp>
      <p:sp>
        <p:nvSpPr>
          <p:cNvPr id="378" name="object 378"/>
          <p:cNvSpPr/>
          <p:nvPr/>
        </p:nvSpPr>
        <p:spPr>
          <a:xfrm>
            <a:off x="2732766" y="2484143"/>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79" name="object 379"/>
          <p:cNvSpPr/>
          <p:nvPr/>
        </p:nvSpPr>
        <p:spPr>
          <a:xfrm>
            <a:off x="2745468" y="2485096"/>
            <a:ext cx="18627" cy="0"/>
          </a:xfrm>
          <a:custGeom>
            <a:avLst/>
            <a:gdLst/>
            <a:ahLst/>
            <a:cxnLst/>
            <a:rect l="l" t="t" r="r" b="b"/>
            <a:pathLst>
              <a:path w="13969">
                <a:moveTo>
                  <a:pt x="0" y="0"/>
                </a:moveTo>
                <a:lnTo>
                  <a:pt x="0" y="0"/>
                </a:lnTo>
                <a:lnTo>
                  <a:pt x="13591" y="0"/>
                </a:lnTo>
              </a:path>
            </a:pathLst>
          </a:custGeom>
          <a:ln w="18919">
            <a:solidFill>
              <a:srgbClr val="000080"/>
            </a:solidFill>
          </a:ln>
        </p:spPr>
        <p:txBody>
          <a:bodyPr wrap="square" lIns="0" tIns="0" rIns="0" bIns="0" rtlCol="0"/>
          <a:lstStyle/>
          <a:p>
            <a:endParaRPr/>
          </a:p>
        </p:txBody>
      </p:sp>
      <p:sp>
        <p:nvSpPr>
          <p:cNvPr id="380" name="object 380"/>
          <p:cNvSpPr/>
          <p:nvPr/>
        </p:nvSpPr>
        <p:spPr>
          <a:xfrm>
            <a:off x="2750549" y="2485985"/>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81" name="object 381"/>
          <p:cNvSpPr/>
          <p:nvPr/>
        </p:nvSpPr>
        <p:spPr>
          <a:xfrm>
            <a:off x="2763590" y="2486938"/>
            <a:ext cx="1693" cy="0"/>
          </a:xfrm>
          <a:custGeom>
            <a:avLst/>
            <a:gdLst/>
            <a:ahLst/>
            <a:cxnLst/>
            <a:rect l="l" t="t" r="r" b="b"/>
            <a:pathLst>
              <a:path w="1269">
                <a:moveTo>
                  <a:pt x="0" y="0"/>
                </a:moveTo>
                <a:lnTo>
                  <a:pt x="889" y="0"/>
                </a:lnTo>
              </a:path>
            </a:pathLst>
          </a:custGeom>
          <a:ln w="18925">
            <a:solidFill>
              <a:srgbClr val="000080"/>
            </a:solidFill>
          </a:ln>
        </p:spPr>
        <p:txBody>
          <a:bodyPr wrap="square" lIns="0" tIns="0" rIns="0" bIns="0" rtlCol="0"/>
          <a:lstStyle/>
          <a:p>
            <a:endParaRPr/>
          </a:p>
        </p:txBody>
      </p:sp>
      <p:sp>
        <p:nvSpPr>
          <p:cNvPr id="382" name="object 382"/>
          <p:cNvSpPr/>
          <p:nvPr/>
        </p:nvSpPr>
        <p:spPr>
          <a:xfrm>
            <a:off x="2764775" y="2486875"/>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383" name="object 383"/>
          <p:cNvSpPr/>
          <p:nvPr/>
        </p:nvSpPr>
        <p:spPr>
          <a:xfrm>
            <a:off x="2764775" y="2489796"/>
            <a:ext cx="17780" cy="0"/>
          </a:xfrm>
          <a:custGeom>
            <a:avLst/>
            <a:gdLst/>
            <a:ahLst/>
            <a:cxnLst/>
            <a:rect l="l" t="t" r="r" b="b"/>
            <a:pathLst>
              <a:path w="13335">
                <a:moveTo>
                  <a:pt x="0" y="0"/>
                </a:moveTo>
                <a:lnTo>
                  <a:pt x="0" y="0"/>
                </a:lnTo>
                <a:lnTo>
                  <a:pt x="13209" y="0"/>
                </a:lnTo>
              </a:path>
            </a:pathLst>
          </a:custGeom>
          <a:ln w="18919">
            <a:solidFill>
              <a:srgbClr val="000080"/>
            </a:solidFill>
          </a:ln>
        </p:spPr>
        <p:txBody>
          <a:bodyPr wrap="square" lIns="0" tIns="0" rIns="0" bIns="0" rtlCol="0"/>
          <a:lstStyle/>
          <a:p>
            <a:endParaRPr/>
          </a:p>
        </p:txBody>
      </p:sp>
      <p:sp>
        <p:nvSpPr>
          <p:cNvPr id="384" name="object 384"/>
          <p:cNvSpPr/>
          <p:nvPr/>
        </p:nvSpPr>
        <p:spPr>
          <a:xfrm>
            <a:off x="2782388" y="2489797"/>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85" name="object 385"/>
          <p:cNvSpPr/>
          <p:nvPr/>
        </p:nvSpPr>
        <p:spPr>
          <a:xfrm>
            <a:off x="2782389" y="2492590"/>
            <a:ext cx="14393" cy="0"/>
          </a:xfrm>
          <a:custGeom>
            <a:avLst/>
            <a:gdLst/>
            <a:ahLst/>
            <a:cxnLst/>
            <a:rect l="l" t="t" r="r" b="b"/>
            <a:pathLst>
              <a:path w="10794">
                <a:moveTo>
                  <a:pt x="0" y="0"/>
                </a:moveTo>
                <a:lnTo>
                  <a:pt x="0" y="0"/>
                </a:lnTo>
                <a:lnTo>
                  <a:pt x="10415" y="0"/>
                </a:lnTo>
              </a:path>
            </a:pathLst>
          </a:custGeom>
          <a:ln w="18919">
            <a:solidFill>
              <a:srgbClr val="000080"/>
            </a:solidFill>
          </a:ln>
        </p:spPr>
        <p:txBody>
          <a:bodyPr wrap="square" lIns="0" tIns="0" rIns="0" bIns="0" rtlCol="0"/>
          <a:lstStyle/>
          <a:p>
            <a:endParaRPr/>
          </a:p>
        </p:txBody>
      </p:sp>
      <p:sp>
        <p:nvSpPr>
          <p:cNvPr id="386" name="object 386"/>
          <p:cNvSpPr/>
          <p:nvPr/>
        </p:nvSpPr>
        <p:spPr>
          <a:xfrm>
            <a:off x="2796275" y="2492590"/>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387" name="object 387"/>
          <p:cNvSpPr/>
          <p:nvPr/>
        </p:nvSpPr>
        <p:spPr>
          <a:xfrm>
            <a:off x="2796275" y="2497290"/>
            <a:ext cx="18627" cy="0"/>
          </a:xfrm>
          <a:custGeom>
            <a:avLst/>
            <a:gdLst/>
            <a:ahLst/>
            <a:cxnLst/>
            <a:rect l="l" t="t" r="r" b="b"/>
            <a:pathLst>
              <a:path w="13969">
                <a:moveTo>
                  <a:pt x="0" y="0"/>
                </a:moveTo>
                <a:lnTo>
                  <a:pt x="0" y="0"/>
                </a:lnTo>
                <a:lnTo>
                  <a:pt x="13591" y="0"/>
                </a:lnTo>
              </a:path>
            </a:pathLst>
          </a:custGeom>
          <a:ln w="18919">
            <a:solidFill>
              <a:srgbClr val="000080"/>
            </a:solidFill>
          </a:ln>
        </p:spPr>
        <p:txBody>
          <a:bodyPr wrap="square" lIns="0" tIns="0" rIns="0" bIns="0" rtlCol="0"/>
          <a:lstStyle/>
          <a:p>
            <a:endParaRPr/>
          </a:p>
        </p:txBody>
      </p:sp>
      <p:sp>
        <p:nvSpPr>
          <p:cNvPr id="388" name="object 388"/>
          <p:cNvSpPr/>
          <p:nvPr/>
        </p:nvSpPr>
        <p:spPr>
          <a:xfrm>
            <a:off x="2801357" y="249824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89" name="object 389"/>
          <p:cNvSpPr/>
          <p:nvPr/>
        </p:nvSpPr>
        <p:spPr>
          <a:xfrm>
            <a:off x="2814397" y="2499195"/>
            <a:ext cx="7620" cy="0"/>
          </a:xfrm>
          <a:custGeom>
            <a:avLst/>
            <a:gdLst/>
            <a:ahLst/>
            <a:cxnLst/>
            <a:rect l="l" t="t" r="r" b="b"/>
            <a:pathLst>
              <a:path w="5714">
                <a:moveTo>
                  <a:pt x="0" y="0"/>
                </a:moveTo>
                <a:lnTo>
                  <a:pt x="0" y="0"/>
                </a:lnTo>
                <a:lnTo>
                  <a:pt x="5715" y="0"/>
                </a:lnTo>
              </a:path>
            </a:pathLst>
          </a:custGeom>
          <a:ln w="18919">
            <a:solidFill>
              <a:srgbClr val="000080"/>
            </a:solidFill>
          </a:ln>
        </p:spPr>
        <p:txBody>
          <a:bodyPr wrap="square" lIns="0" tIns="0" rIns="0" bIns="0" rtlCol="0"/>
          <a:lstStyle/>
          <a:p>
            <a:endParaRPr/>
          </a:p>
        </p:txBody>
      </p:sp>
      <p:sp>
        <p:nvSpPr>
          <p:cNvPr id="390" name="object 390"/>
          <p:cNvSpPr/>
          <p:nvPr/>
        </p:nvSpPr>
        <p:spPr>
          <a:xfrm>
            <a:off x="2822017" y="2499195"/>
            <a:ext cx="0" cy="5080"/>
          </a:xfrm>
          <a:custGeom>
            <a:avLst/>
            <a:gdLst/>
            <a:ahLst/>
            <a:cxnLst/>
            <a:rect l="l" t="t" r="r" b="b"/>
            <a:pathLst>
              <a:path h="5080">
                <a:moveTo>
                  <a:pt x="-9459" y="2413"/>
                </a:moveTo>
                <a:lnTo>
                  <a:pt x="9459" y="2413"/>
                </a:lnTo>
              </a:path>
            </a:pathLst>
          </a:custGeom>
          <a:ln w="4826">
            <a:solidFill>
              <a:srgbClr val="000080"/>
            </a:solidFill>
          </a:ln>
        </p:spPr>
        <p:txBody>
          <a:bodyPr wrap="square" lIns="0" tIns="0" rIns="0" bIns="0" rtlCol="0"/>
          <a:lstStyle/>
          <a:p>
            <a:endParaRPr/>
          </a:p>
        </p:txBody>
      </p:sp>
      <p:sp>
        <p:nvSpPr>
          <p:cNvPr id="391" name="object 391"/>
          <p:cNvSpPr/>
          <p:nvPr/>
        </p:nvSpPr>
        <p:spPr>
          <a:xfrm>
            <a:off x="2822017" y="2504021"/>
            <a:ext cx="15240" cy="0"/>
          </a:xfrm>
          <a:custGeom>
            <a:avLst/>
            <a:gdLst/>
            <a:ahLst/>
            <a:cxnLst/>
            <a:rect l="l" t="t" r="r" b="b"/>
            <a:pathLst>
              <a:path w="11430">
                <a:moveTo>
                  <a:pt x="0" y="0"/>
                </a:moveTo>
                <a:lnTo>
                  <a:pt x="0" y="0"/>
                </a:lnTo>
                <a:lnTo>
                  <a:pt x="11304" y="0"/>
                </a:lnTo>
              </a:path>
            </a:pathLst>
          </a:custGeom>
          <a:ln w="18919">
            <a:solidFill>
              <a:srgbClr val="000080"/>
            </a:solidFill>
          </a:ln>
        </p:spPr>
        <p:txBody>
          <a:bodyPr wrap="square" lIns="0" tIns="0" rIns="0" bIns="0" rtlCol="0"/>
          <a:lstStyle/>
          <a:p>
            <a:endParaRPr/>
          </a:p>
        </p:txBody>
      </p:sp>
      <p:sp>
        <p:nvSpPr>
          <p:cNvPr id="392" name="object 392"/>
          <p:cNvSpPr/>
          <p:nvPr/>
        </p:nvSpPr>
        <p:spPr>
          <a:xfrm>
            <a:off x="2824557" y="2505101"/>
            <a:ext cx="25400" cy="0"/>
          </a:xfrm>
          <a:custGeom>
            <a:avLst/>
            <a:gdLst/>
            <a:ahLst/>
            <a:cxnLst/>
            <a:rect l="l" t="t" r="r" b="b"/>
            <a:pathLst>
              <a:path w="19050">
                <a:moveTo>
                  <a:pt x="0" y="0"/>
                </a:moveTo>
                <a:lnTo>
                  <a:pt x="18798" y="0"/>
                </a:lnTo>
              </a:path>
            </a:pathLst>
          </a:custGeom>
          <a:ln w="3175">
            <a:solidFill>
              <a:srgbClr val="000080"/>
            </a:solidFill>
          </a:ln>
        </p:spPr>
        <p:txBody>
          <a:bodyPr wrap="square" lIns="0" tIns="0" rIns="0" bIns="0" rtlCol="0"/>
          <a:lstStyle/>
          <a:p>
            <a:endParaRPr/>
          </a:p>
        </p:txBody>
      </p:sp>
      <p:sp>
        <p:nvSpPr>
          <p:cNvPr id="393" name="object 393"/>
          <p:cNvSpPr/>
          <p:nvPr/>
        </p:nvSpPr>
        <p:spPr>
          <a:xfrm>
            <a:off x="2837091" y="2506181"/>
            <a:ext cx="19472" cy="0"/>
          </a:xfrm>
          <a:custGeom>
            <a:avLst/>
            <a:gdLst/>
            <a:ahLst/>
            <a:cxnLst/>
            <a:rect l="l" t="t" r="r" b="b"/>
            <a:pathLst>
              <a:path w="14605">
                <a:moveTo>
                  <a:pt x="0" y="0"/>
                </a:moveTo>
                <a:lnTo>
                  <a:pt x="0" y="0"/>
                </a:lnTo>
                <a:lnTo>
                  <a:pt x="14226" y="0"/>
                </a:lnTo>
              </a:path>
            </a:pathLst>
          </a:custGeom>
          <a:ln w="18919">
            <a:solidFill>
              <a:srgbClr val="000080"/>
            </a:solidFill>
          </a:ln>
        </p:spPr>
        <p:txBody>
          <a:bodyPr wrap="square" lIns="0" tIns="0" rIns="0" bIns="0" rtlCol="0"/>
          <a:lstStyle/>
          <a:p>
            <a:endParaRPr/>
          </a:p>
        </p:txBody>
      </p:sp>
      <p:sp>
        <p:nvSpPr>
          <p:cNvPr id="394" name="object 394"/>
          <p:cNvSpPr/>
          <p:nvPr/>
        </p:nvSpPr>
        <p:spPr>
          <a:xfrm>
            <a:off x="2843358" y="2506625"/>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95" name="object 395"/>
          <p:cNvSpPr/>
          <p:nvPr/>
        </p:nvSpPr>
        <p:spPr>
          <a:xfrm>
            <a:off x="2856059" y="2497291"/>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0080"/>
          </a:solidFill>
        </p:spPr>
        <p:txBody>
          <a:bodyPr wrap="square" lIns="0" tIns="0" rIns="0" bIns="0" rtlCol="0"/>
          <a:lstStyle/>
          <a:p>
            <a:endParaRPr/>
          </a:p>
        </p:txBody>
      </p:sp>
      <p:sp>
        <p:nvSpPr>
          <p:cNvPr id="396" name="object 396"/>
          <p:cNvSpPr/>
          <p:nvPr/>
        </p:nvSpPr>
        <p:spPr>
          <a:xfrm>
            <a:off x="2858599" y="2507071"/>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397" name="object 397"/>
          <p:cNvSpPr/>
          <p:nvPr/>
        </p:nvSpPr>
        <p:spPr>
          <a:xfrm>
            <a:off x="2858599" y="2509991"/>
            <a:ext cx="8467" cy="0"/>
          </a:xfrm>
          <a:custGeom>
            <a:avLst/>
            <a:gdLst/>
            <a:ahLst/>
            <a:cxnLst/>
            <a:rect l="l" t="t" r="r" b="b"/>
            <a:pathLst>
              <a:path w="6350">
                <a:moveTo>
                  <a:pt x="0" y="0"/>
                </a:moveTo>
                <a:lnTo>
                  <a:pt x="0" y="0"/>
                </a:lnTo>
                <a:lnTo>
                  <a:pt x="5969" y="0"/>
                </a:lnTo>
              </a:path>
            </a:pathLst>
          </a:custGeom>
          <a:ln w="18919">
            <a:solidFill>
              <a:srgbClr val="000080"/>
            </a:solidFill>
          </a:ln>
        </p:spPr>
        <p:txBody>
          <a:bodyPr wrap="square" lIns="0" tIns="0" rIns="0" bIns="0" rtlCol="0"/>
          <a:lstStyle/>
          <a:p>
            <a:endParaRPr/>
          </a:p>
        </p:txBody>
      </p:sp>
      <p:sp>
        <p:nvSpPr>
          <p:cNvPr id="398" name="object 398"/>
          <p:cNvSpPr/>
          <p:nvPr/>
        </p:nvSpPr>
        <p:spPr>
          <a:xfrm>
            <a:off x="2853519" y="2510944"/>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99" name="object 399"/>
          <p:cNvSpPr/>
          <p:nvPr/>
        </p:nvSpPr>
        <p:spPr>
          <a:xfrm>
            <a:off x="2866559" y="2511896"/>
            <a:ext cx="30480" cy="0"/>
          </a:xfrm>
          <a:custGeom>
            <a:avLst/>
            <a:gdLst/>
            <a:ahLst/>
            <a:cxnLst/>
            <a:rect l="l" t="t" r="r" b="b"/>
            <a:pathLst>
              <a:path w="22860">
                <a:moveTo>
                  <a:pt x="0" y="0"/>
                </a:moveTo>
                <a:lnTo>
                  <a:pt x="0" y="0"/>
                </a:lnTo>
                <a:lnTo>
                  <a:pt x="22736" y="0"/>
                </a:lnTo>
              </a:path>
            </a:pathLst>
          </a:custGeom>
          <a:ln w="18919">
            <a:solidFill>
              <a:srgbClr val="000080"/>
            </a:solidFill>
          </a:ln>
        </p:spPr>
        <p:txBody>
          <a:bodyPr wrap="square" lIns="0" tIns="0" rIns="0" bIns="0" rtlCol="0"/>
          <a:lstStyle/>
          <a:p>
            <a:endParaRPr/>
          </a:p>
        </p:txBody>
      </p:sp>
      <p:sp>
        <p:nvSpPr>
          <p:cNvPr id="400" name="object 400"/>
          <p:cNvSpPr/>
          <p:nvPr/>
        </p:nvSpPr>
        <p:spPr>
          <a:xfrm>
            <a:off x="2896875" y="2511896"/>
            <a:ext cx="0" cy="3810"/>
          </a:xfrm>
          <a:custGeom>
            <a:avLst/>
            <a:gdLst/>
            <a:ahLst/>
            <a:cxnLst/>
            <a:rect l="l" t="t" r="r" b="b"/>
            <a:pathLst>
              <a:path h="3810">
                <a:moveTo>
                  <a:pt x="-9459" y="1841"/>
                </a:moveTo>
                <a:lnTo>
                  <a:pt x="9459" y="1841"/>
                </a:lnTo>
              </a:path>
            </a:pathLst>
          </a:custGeom>
          <a:ln w="3683">
            <a:solidFill>
              <a:srgbClr val="000080"/>
            </a:solidFill>
          </a:ln>
        </p:spPr>
        <p:txBody>
          <a:bodyPr wrap="square" lIns="0" tIns="0" rIns="0" bIns="0" rtlCol="0"/>
          <a:lstStyle/>
          <a:p>
            <a:endParaRPr/>
          </a:p>
        </p:txBody>
      </p:sp>
      <p:sp>
        <p:nvSpPr>
          <p:cNvPr id="401" name="object 401"/>
          <p:cNvSpPr/>
          <p:nvPr/>
        </p:nvSpPr>
        <p:spPr>
          <a:xfrm>
            <a:off x="2896875" y="2515580"/>
            <a:ext cx="32173" cy="0"/>
          </a:xfrm>
          <a:custGeom>
            <a:avLst/>
            <a:gdLst/>
            <a:ahLst/>
            <a:cxnLst/>
            <a:rect l="l" t="t" r="r" b="b"/>
            <a:pathLst>
              <a:path w="24130">
                <a:moveTo>
                  <a:pt x="0" y="0"/>
                </a:moveTo>
                <a:lnTo>
                  <a:pt x="0" y="0"/>
                </a:lnTo>
                <a:lnTo>
                  <a:pt x="23879" y="0"/>
                </a:lnTo>
              </a:path>
            </a:pathLst>
          </a:custGeom>
          <a:ln w="18919">
            <a:solidFill>
              <a:srgbClr val="000080"/>
            </a:solidFill>
          </a:ln>
        </p:spPr>
        <p:txBody>
          <a:bodyPr wrap="square" lIns="0" tIns="0" rIns="0" bIns="0" rtlCol="0"/>
          <a:lstStyle/>
          <a:p>
            <a:endParaRPr/>
          </a:p>
        </p:txBody>
      </p:sp>
      <p:sp>
        <p:nvSpPr>
          <p:cNvPr id="402" name="object 402"/>
          <p:cNvSpPr/>
          <p:nvPr/>
        </p:nvSpPr>
        <p:spPr>
          <a:xfrm>
            <a:off x="2916181" y="2516088"/>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03" name="object 403"/>
          <p:cNvSpPr/>
          <p:nvPr/>
        </p:nvSpPr>
        <p:spPr>
          <a:xfrm>
            <a:off x="2928713" y="2516596"/>
            <a:ext cx="10160" cy="0"/>
          </a:xfrm>
          <a:custGeom>
            <a:avLst/>
            <a:gdLst/>
            <a:ahLst/>
            <a:cxnLst/>
            <a:rect l="l" t="t" r="r" b="b"/>
            <a:pathLst>
              <a:path w="7619">
                <a:moveTo>
                  <a:pt x="0" y="0"/>
                </a:moveTo>
                <a:lnTo>
                  <a:pt x="0" y="0"/>
                </a:lnTo>
                <a:lnTo>
                  <a:pt x="7621" y="0"/>
                </a:lnTo>
              </a:path>
            </a:pathLst>
          </a:custGeom>
          <a:ln w="18919">
            <a:solidFill>
              <a:srgbClr val="000080"/>
            </a:solidFill>
          </a:ln>
        </p:spPr>
        <p:txBody>
          <a:bodyPr wrap="square" lIns="0" tIns="0" rIns="0" bIns="0" rtlCol="0"/>
          <a:lstStyle/>
          <a:p>
            <a:endParaRPr/>
          </a:p>
        </p:txBody>
      </p:sp>
      <p:sp>
        <p:nvSpPr>
          <p:cNvPr id="404" name="object 404"/>
          <p:cNvSpPr/>
          <p:nvPr/>
        </p:nvSpPr>
        <p:spPr>
          <a:xfrm>
            <a:off x="2926173" y="251754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05" name="object 405"/>
          <p:cNvSpPr/>
          <p:nvPr/>
        </p:nvSpPr>
        <p:spPr>
          <a:xfrm>
            <a:off x="2938875" y="250897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406" name="object 406"/>
          <p:cNvSpPr/>
          <p:nvPr/>
        </p:nvSpPr>
        <p:spPr>
          <a:xfrm>
            <a:off x="2928713" y="2518946"/>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07" name="object 407"/>
          <p:cNvSpPr/>
          <p:nvPr/>
        </p:nvSpPr>
        <p:spPr>
          <a:xfrm>
            <a:off x="2941416" y="2519390"/>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08" name="object 408"/>
          <p:cNvSpPr/>
          <p:nvPr/>
        </p:nvSpPr>
        <p:spPr>
          <a:xfrm>
            <a:off x="2947681" y="2519390"/>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09" name="object 409"/>
          <p:cNvSpPr/>
          <p:nvPr/>
        </p:nvSpPr>
        <p:spPr>
          <a:xfrm>
            <a:off x="2947682" y="2523201"/>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10" name="object 410"/>
          <p:cNvSpPr/>
          <p:nvPr/>
        </p:nvSpPr>
        <p:spPr>
          <a:xfrm>
            <a:off x="2941417" y="2524153"/>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11" name="object 411"/>
          <p:cNvSpPr/>
          <p:nvPr/>
        </p:nvSpPr>
        <p:spPr>
          <a:xfrm>
            <a:off x="2953948" y="2515580"/>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412" name="object 412"/>
          <p:cNvSpPr/>
          <p:nvPr/>
        </p:nvSpPr>
        <p:spPr>
          <a:xfrm>
            <a:off x="2955303" y="2525107"/>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13" name="object 413"/>
          <p:cNvSpPr/>
          <p:nvPr/>
        </p:nvSpPr>
        <p:spPr>
          <a:xfrm>
            <a:off x="2955303" y="2518501"/>
            <a:ext cx="2540" cy="19050"/>
          </a:xfrm>
          <a:custGeom>
            <a:avLst/>
            <a:gdLst/>
            <a:ahLst/>
            <a:cxnLst/>
            <a:rect l="l" t="t" r="r" b="b"/>
            <a:pathLst>
              <a:path w="1905" h="19050">
                <a:moveTo>
                  <a:pt x="0" y="18925"/>
                </a:moveTo>
                <a:lnTo>
                  <a:pt x="1778" y="18925"/>
                </a:lnTo>
                <a:lnTo>
                  <a:pt x="1778" y="0"/>
                </a:lnTo>
                <a:lnTo>
                  <a:pt x="0" y="0"/>
                </a:lnTo>
                <a:lnTo>
                  <a:pt x="0" y="18925"/>
                </a:lnTo>
                <a:close/>
              </a:path>
            </a:pathLst>
          </a:custGeom>
          <a:solidFill>
            <a:srgbClr val="000080"/>
          </a:solidFill>
        </p:spPr>
        <p:txBody>
          <a:bodyPr wrap="square" lIns="0" tIns="0" rIns="0" bIns="0" rtlCol="0"/>
          <a:lstStyle/>
          <a:p>
            <a:endParaRPr/>
          </a:p>
        </p:txBody>
      </p:sp>
      <p:sp>
        <p:nvSpPr>
          <p:cNvPr id="414" name="object 414"/>
          <p:cNvSpPr/>
          <p:nvPr/>
        </p:nvSpPr>
        <p:spPr>
          <a:xfrm>
            <a:off x="2945142" y="2528408"/>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15" name="object 415"/>
          <p:cNvSpPr/>
          <p:nvPr/>
        </p:nvSpPr>
        <p:spPr>
          <a:xfrm>
            <a:off x="2957674" y="2528916"/>
            <a:ext cx="16933" cy="0"/>
          </a:xfrm>
          <a:custGeom>
            <a:avLst/>
            <a:gdLst/>
            <a:ahLst/>
            <a:cxnLst/>
            <a:rect l="l" t="t" r="r" b="b"/>
            <a:pathLst>
              <a:path w="12700">
                <a:moveTo>
                  <a:pt x="0" y="0"/>
                </a:moveTo>
                <a:lnTo>
                  <a:pt x="0" y="0"/>
                </a:lnTo>
                <a:lnTo>
                  <a:pt x="12701" y="0"/>
                </a:lnTo>
              </a:path>
            </a:pathLst>
          </a:custGeom>
          <a:ln w="18919">
            <a:solidFill>
              <a:srgbClr val="000080"/>
            </a:solidFill>
          </a:ln>
        </p:spPr>
        <p:txBody>
          <a:bodyPr wrap="square" lIns="0" tIns="0" rIns="0" bIns="0" rtlCol="0"/>
          <a:lstStyle/>
          <a:p>
            <a:endParaRPr/>
          </a:p>
        </p:txBody>
      </p:sp>
      <p:sp>
        <p:nvSpPr>
          <p:cNvPr id="416" name="object 416"/>
          <p:cNvSpPr/>
          <p:nvPr/>
        </p:nvSpPr>
        <p:spPr>
          <a:xfrm>
            <a:off x="2961570" y="2529869"/>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17" name="object 417"/>
          <p:cNvSpPr/>
          <p:nvPr/>
        </p:nvSpPr>
        <p:spPr>
          <a:xfrm>
            <a:off x="2974610" y="2530822"/>
            <a:ext cx="12700" cy="0"/>
          </a:xfrm>
          <a:custGeom>
            <a:avLst/>
            <a:gdLst/>
            <a:ahLst/>
            <a:cxnLst/>
            <a:rect l="l" t="t" r="r" b="b"/>
            <a:pathLst>
              <a:path w="9525">
                <a:moveTo>
                  <a:pt x="0" y="0"/>
                </a:moveTo>
                <a:lnTo>
                  <a:pt x="0" y="0"/>
                </a:lnTo>
                <a:lnTo>
                  <a:pt x="9399" y="0"/>
                </a:lnTo>
              </a:path>
            </a:pathLst>
          </a:custGeom>
          <a:ln w="18919">
            <a:solidFill>
              <a:srgbClr val="000080"/>
            </a:solidFill>
          </a:ln>
        </p:spPr>
        <p:txBody>
          <a:bodyPr wrap="square" lIns="0" tIns="0" rIns="0" bIns="0" rtlCol="0"/>
          <a:lstStyle/>
          <a:p>
            <a:endParaRPr/>
          </a:p>
        </p:txBody>
      </p:sp>
      <p:sp>
        <p:nvSpPr>
          <p:cNvPr id="418" name="object 418"/>
          <p:cNvSpPr/>
          <p:nvPr/>
        </p:nvSpPr>
        <p:spPr>
          <a:xfrm>
            <a:off x="2987143" y="2530822"/>
            <a:ext cx="0" cy="3810"/>
          </a:xfrm>
          <a:custGeom>
            <a:avLst/>
            <a:gdLst/>
            <a:ahLst/>
            <a:cxnLst/>
            <a:rect l="l" t="t" r="r" b="b"/>
            <a:pathLst>
              <a:path h="3810">
                <a:moveTo>
                  <a:pt x="-9459" y="1841"/>
                </a:moveTo>
                <a:lnTo>
                  <a:pt x="9459" y="1841"/>
                </a:lnTo>
              </a:path>
            </a:pathLst>
          </a:custGeom>
          <a:ln w="3683">
            <a:solidFill>
              <a:srgbClr val="000080"/>
            </a:solidFill>
          </a:ln>
        </p:spPr>
        <p:txBody>
          <a:bodyPr wrap="square" lIns="0" tIns="0" rIns="0" bIns="0" rtlCol="0"/>
          <a:lstStyle/>
          <a:p>
            <a:endParaRPr/>
          </a:p>
        </p:txBody>
      </p:sp>
      <p:sp>
        <p:nvSpPr>
          <p:cNvPr id="419" name="object 419"/>
          <p:cNvSpPr/>
          <p:nvPr/>
        </p:nvSpPr>
        <p:spPr>
          <a:xfrm>
            <a:off x="2987143" y="2534505"/>
            <a:ext cx="27940" cy="0"/>
          </a:xfrm>
          <a:custGeom>
            <a:avLst/>
            <a:gdLst/>
            <a:ahLst/>
            <a:cxnLst/>
            <a:rect l="l" t="t" r="r" b="b"/>
            <a:pathLst>
              <a:path w="20955">
                <a:moveTo>
                  <a:pt x="0" y="0"/>
                </a:moveTo>
                <a:lnTo>
                  <a:pt x="0" y="0"/>
                </a:lnTo>
                <a:lnTo>
                  <a:pt x="20831" y="0"/>
                </a:lnTo>
              </a:path>
            </a:pathLst>
          </a:custGeom>
          <a:ln w="18919">
            <a:solidFill>
              <a:srgbClr val="000080"/>
            </a:solidFill>
          </a:ln>
        </p:spPr>
        <p:txBody>
          <a:bodyPr wrap="square" lIns="0" tIns="0" rIns="0" bIns="0" rtlCol="0"/>
          <a:lstStyle/>
          <a:p>
            <a:endParaRPr/>
          </a:p>
        </p:txBody>
      </p:sp>
      <p:sp>
        <p:nvSpPr>
          <p:cNvPr id="420" name="object 420"/>
          <p:cNvSpPr/>
          <p:nvPr/>
        </p:nvSpPr>
        <p:spPr>
          <a:xfrm>
            <a:off x="3002385" y="2535013"/>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21" name="object 421"/>
          <p:cNvSpPr/>
          <p:nvPr/>
        </p:nvSpPr>
        <p:spPr>
          <a:xfrm>
            <a:off x="3014918" y="2535521"/>
            <a:ext cx="32173" cy="0"/>
          </a:xfrm>
          <a:custGeom>
            <a:avLst/>
            <a:gdLst/>
            <a:ahLst/>
            <a:cxnLst/>
            <a:rect l="l" t="t" r="r" b="b"/>
            <a:pathLst>
              <a:path w="24130">
                <a:moveTo>
                  <a:pt x="0" y="0"/>
                </a:moveTo>
                <a:lnTo>
                  <a:pt x="0" y="0"/>
                </a:lnTo>
                <a:lnTo>
                  <a:pt x="24006" y="0"/>
                </a:lnTo>
              </a:path>
            </a:pathLst>
          </a:custGeom>
          <a:ln w="18919">
            <a:solidFill>
              <a:srgbClr val="000080"/>
            </a:solidFill>
          </a:ln>
        </p:spPr>
        <p:txBody>
          <a:bodyPr wrap="square" lIns="0" tIns="0" rIns="0" bIns="0" rtlCol="0"/>
          <a:lstStyle/>
          <a:p>
            <a:endParaRPr/>
          </a:p>
        </p:txBody>
      </p:sp>
      <p:sp>
        <p:nvSpPr>
          <p:cNvPr id="422" name="object 422"/>
          <p:cNvSpPr/>
          <p:nvPr/>
        </p:nvSpPr>
        <p:spPr>
          <a:xfrm>
            <a:off x="3034224" y="253647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23" name="object 423"/>
          <p:cNvSpPr/>
          <p:nvPr/>
        </p:nvSpPr>
        <p:spPr>
          <a:xfrm>
            <a:off x="3046927" y="2537427"/>
            <a:ext cx="19472" cy="0"/>
          </a:xfrm>
          <a:custGeom>
            <a:avLst/>
            <a:gdLst/>
            <a:ahLst/>
            <a:cxnLst/>
            <a:rect l="l" t="t" r="r" b="b"/>
            <a:pathLst>
              <a:path w="14605">
                <a:moveTo>
                  <a:pt x="0" y="0"/>
                </a:moveTo>
                <a:lnTo>
                  <a:pt x="0" y="0"/>
                </a:lnTo>
                <a:lnTo>
                  <a:pt x="14099" y="0"/>
                </a:lnTo>
              </a:path>
            </a:pathLst>
          </a:custGeom>
          <a:ln w="18919">
            <a:solidFill>
              <a:srgbClr val="000080"/>
            </a:solidFill>
          </a:ln>
        </p:spPr>
        <p:txBody>
          <a:bodyPr wrap="square" lIns="0" tIns="0" rIns="0" bIns="0" rtlCol="0"/>
          <a:lstStyle/>
          <a:p>
            <a:endParaRPr/>
          </a:p>
        </p:txBody>
      </p:sp>
      <p:sp>
        <p:nvSpPr>
          <p:cNvPr id="424" name="object 424"/>
          <p:cNvSpPr/>
          <p:nvPr/>
        </p:nvSpPr>
        <p:spPr>
          <a:xfrm>
            <a:off x="3065725" y="253742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25" name="object 425"/>
          <p:cNvSpPr/>
          <p:nvPr/>
        </p:nvSpPr>
        <p:spPr>
          <a:xfrm>
            <a:off x="3065726" y="2540221"/>
            <a:ext cx="4233" cy="0"/>
          </a:xfrm>
          <a:custGeom>
            <a:avLst/>
            <a:gdLst/>
            <a:ahLst/>
            <a:cxnLst/>
            <a:rect l="l" t="t" r="r" b="b"/>
            <a:pathLst>
              <a:path w="3175">
                <a:moveTo>
                  <a:pt x="0" y="0"/>
                </a:moveTo>
                <a:lnTo>
                  <a:pt x="0" y="0"/>
                </a:lnTo>
                <a:lnTo>
                  <a:pt x="3175" y="0"/>
                </a:lnTo>
              </a:path>
            </a:pathLst>
          </a:custGeom>
          <a:ln w="18919">
            <a:solidFill>
              <a:srgbClr val="000080"/>
            </a:solidFill>
          </a:ln>
        </p:spPr>
        <p:txBody>
          <a:bodyPr wrap="square" lIns="0" tIns="0" rIns="0" bIns="0" rtlCol="0"/>
          <a:lstStyle/>
          <a:p>
            <a:endParaRPr/>
          </a:p>
        </p:txBody>
      </p:sp>
      <p:sp>
        <p:nvSpPr>
          <p:cNvPr id="426" name="object 426"/>
          <p:cNvSpPr/>
          <p:nvPr/>
        </p:nvSpPr>
        <p:spPr>
          <a:xfrm>
            <a:off x="3056919" y="2541173"/>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427" name="object 427"/>
          <p:cNvSpPr/>
          <p:nvPr/>
        </p:nvSpPr>
        <p:spPr>
          <a:xfrm>
            <a:off x="3069959" y="2542126"/>
            <a:ext cx="19472" cy="0"/>
          </a:xfrm>
          <a:custGeom>
            <a:avLst/>
            <a:gdLst/>
            <a:ahLst/>
            <a:cxnLst/>
            <a:rect l="l" t="t" r="r" b="b"/>
            <a:pathLst>
              <a:path w="14605">
                <a:moveTo>
                  <a:pt x="0" y="0"/>
                </a:moveTo>
                <a:lnTo>
                  <a:pt x="0" y="0"/>
                </a:lnTo>
                <a:lnTo>
                  <a:pt x="14226" y="0"/>
                </a:lnTo>
              </a:path>
            </a:pathLst>
          </a:custGeom>
          <a:ln w="18919">
            <a:solidFill>
              <a:srgbClr val="000080"/>
            </a:solidFill>
          </a:ln>
        </p:spPr>
        <p:txBody>
          <a:bodyPr wrap="square" lIns="0" tIns="0" rIns="0" bIns="0" rtlCol="0"/>
          <a:lstStyle/>
          <a:p>
            <a:endParaRPr/>
          </a:p>
        </p:txBody>
      </p:sp>
      <p:sp>
        <p:nvSpPr>
          <p:cNvPr id="428" name="object 428"/>
          <p:cNvSpPr/>
          <p:nvPr/>
        </p:nvSpPr>
        <p:spPr>
          <a:xfrm>
            <a:off x="3088927" y="2542127"/>
            <a:ext cx="0" cy="3175"/>
          </a:xfrm>
          <a:custGeom>
            <a:avLst/>
            <a:gdLst/>
            <a:ahLst/>
            <a:cxnLst/>
            <a:rect l="l" t="t" r="r" b="b"/>
            <a:pathLst>
              <a:path h="3175">
                <a:moveTo>
                  <a:pt x="-9459" y="1587"/>
                </a:moveTo>
                <a:lnTo>
                  <a:pt x="9459" y="1587"/>
                </a:lnTo>
              </a:path>
            </a:pathLst>
          </a:custGeom>
          <a:ln w="3175">
            <a:solidFill>
              <a:srgbClr val="000080"/>
            </a:solidFill>
          </a:ln>
        </p:spPr>
        <p:txBody>
          <a:bodyPr wrap="square" lIns="0" tIns="0" rIns="0" bIns="0" rtlCol="0"/>
          <a:lstStyle/>
          <a:p>
            <a:endParaRPr/>
          </a:p>
        </p:txBody>
      </p:sp>
      <p:sp>
        <p:nvSpPr>
          <p:cNvPr id="429" name="object 429"/>
          <p:cNvSpPr/>
          <p:nvPr/>
        </p:nvSpPr>
        <p:spPr>
          <a:xfrm>
            <a:off x="3088927" y="2545302"/>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30" name="object 430"/>
          <p:cNvSpPr/>
          <p:nvPr/>
        </p:nvSpPr>
        <p:spPr>
          <a:xfrm>
            <a:off x="3082660" y="254625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31" name="object 431"/>
          <p:cNvSpPr/>
          <p:nvPr/>
        </p:nvSpPr>
        <p:spPr>
          <a:xfrm>
            <a:off x="3095194" y="2547207"/>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432" name="object 432"/>
          <p:cNvSpPr/>
          <p:nvPr/>
        </p:nvSpPr>
        <p:spPr>
          <a:xfrm>
            <a:off x="3091467" y="2547651"/>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33" name="object 433"/>
          <p:cNvSpPr/>
          <p:nvPr/>
        </p:nvSpPr>
        <p:spPr>
          <a:xfrm>
            <a:off x="3104000" y="2548096"/>
            <a:ext cx="23707" cy="0"/>
          </a:xfrm>
          <a:custGeom>
            <a:avLst/>
            <a:gdLst/>
            <a:ahLst/>
            <a:cxnLst/>
            <a:rect l="l" t="t" r="r" b="b"/>
            <a:pathLst>
              <a:path w="17780">
                <a:moveTo>
                  <a:pt x="0" y="0"/>
                </a:moveTo>
                <a:lnTo>
                  <a:pt x="0" y="0"/>
                </a:lnTo>
                <a:lnTo>
                  <a:pt x="17401" y="0"/>
                </a:lnTo>
              </a:path>
            </a:pathLst>
          </a:custGeom>
          <a:ln w="18919">
            <a:solidFill>
              <a:srgbClr val="000080"/>
            </a:solidFill>
          </a:ln>
        </p:spPr>
        <p:txBody>
          <a:bodyPr wrap="square" lIns="0" tIns="0" rIns="0" bIns="0" rtlCol="0"/>
          <a:lstStyle/>
          <a:p>
            <a:endParaRPr/>
          </a:p>
        </p:txBody>
      </p:sp>
      <p:sp>
        <p:nvSpPr>
          <p:cNvPr id="434" name="object 434"/>
          <p:cNvSpPr/>
          <p:nvPr/>
        </p:nvSpPr>
        <p:spPr>
          <a:xfrm>
            <a:off x="3127201" y="2548096"/>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35" name="object 435"/>
          <p:cNvSpPr/>
          <p:nvPr/>
        </p:nvSpPr>
        <p:spPr>
          <a:xfrm>
            <a:off x="3127202" y="2551906"/>
            <a:ext cx="27940" cy="0"/>
          </a:xfrm>
          <a:custGeom>
            <a:avLst/>
            <a:gdLst/>
            <a:ahLst/>
            <a:cxnLst/>
            <a:rect l="l" t="t" r="r" b="b"/>
            <a:pathLst>
              <a:path w="20955">
                <a:moveTo>
                  <a:pt x="0" y="0"/>
                </a:moveTo>
                <a:lnTo>
                  <a:pt x="0" y="0"/>
                </a:lnTo>
                <a:lnTo>
                  <a:pt x="20831" y="0"/>
                </a:lnTo>
              </a:path>
            </a:pathLst>
          </a:custGeom>
          <a:ln w="18919">
            <a:solidFill>
              <a:srgbClr val="000080"/>
            </a:solidFill>
          </a:ln>
        </p:spPr>
        <p:txBody>
          <a:bodyPr wrap="square" lIns="0" tIns="0" rIns="0" bIns="0" rtlCol="0"/>
          <a:lstStyle/>
          <a:p>
            <a:endParaRPr/>
          </a:p>
        </p:txBody>
      </p:sp>
      <p:sp>
        <p:nvSpPr>
          <p:cNvPr id="436" name="object 436"/>
          <p:cNvSpPr/>
          <p:nvPr/>
        </p:nvSpPr>
        <p:spPr>
          <a:xfrm>
            <a:off x="3142275" y="255285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37" name="object 437"/>
          <p:cNvSpPr/>
          <p:nvPr/>
        </p:nvSpPr>
        <p:spPr>
          <a:xfrm>
            <a:off x="3154978" y="2553812"/>
            <a:ext cx="32173" cy="0"/>
          </a:xfrm>
          <a:custGeom>
            <a:avLst/>
            <a:gdLst/>
            <a:ahLst/>
            <a:cxnLst/>
            <a:rect l="l" t="t" r="r" b="b"/>
            <a:pathLst>
              <a:path w="24130">
                <a:moveTo>
                  <a:pt x="0" y="0"/>
                </a:moveTo>
                <a:lnTo>
                  <a:pt x="0" y="0"/>
                </a:lnTo>
                <a:lnTo>
                  <a:pt x="23879" y="0"/>
                </a:lnTo>
              </a:path>
            </a:pathLst>
          </a:custGeom>
          <a:ln w="18919">
            <a:solidFill>
              <a:srgbClr val="000080"/>
            </a:solidFill>
          </a:ln>
        </p:spPr>
        <p:txBody>
          <a:bodyPr wrap="square" lIns="0" tIns="0" rIns="0" bIns="0" rtlCol="0"/>
          <a:lstStyle/>
          <a:p>
            <a:endParaRPr/>
          </a:p>
        </p:txBody>
      </p:sp>
      <p:sp>
        <p:nvSpPr>
          <p:cNvPr id="438" name="object 438"/>
          <p:cNvSpPr/>
          <p:nvPr/>
        </p:nvSpPr>
        <p:spPr>
          <a:xfrm>
            <a:off x="3174284" y="2554256"/>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39" name="object 439"/>
          <p:cNvSpPr/>
          <p:nvPr/>
        </p:nvSpPr>
        <p:spPr>
          <a:xfrm>
            <a:off x="3186817" y="2554701"/>
            <a:ext cx="12700" cy="0"/>
          </a:xfrm>
          <a:custGeom>
            <a:avLst/>
            <a:gdLst/>
            <a:ahLst/>
            <a:cxnLst/>
            <a:rect l="l" t="t" r="r" b="b"/>
            <a:pathLst>
              <a:path w="9525">
                <a:moveTo>
                  <a:pt x="0" y="0"/>
                </a:moveTo>
                <a:lnTo>
                  <a:pt x="0" y="0"/>
                </a:lnTo>
                <a:lnTo>
                  <a:pt x="9526" y="0"/>
                </a:lnTo>
              </a:path>
            </a:pathLst>
          </a:custGeom>
          <a:ln w="18919">
            <a:solidFill>
              <a:srgbClr val="000080"/>
            </a:solidFill>
          </a:ln>
        </p:spPr>
        <p:txBody>
          <a:bodyPr wrap="square" lIns="0" tIns="0" rIns="0" bIns="0" rtlCol="0"/>
          <a:lstStyle/>
          <a:p>
            <a:endParaRPr/>
          </a:p>
        </p:txBody>
      </p:sp>
      <p:sp>
        <p:nvSpPr>
          <p:cNvPr id="440" name="object 440"/>
          <p:cNvSpPr/>
          <p:nvPr/>
        </p:nvSpPr>
        <p:spPr>
          <a:xfrm>
            <a:off x="3199517" y="2554702"/>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41" name="object 441"/>
          <p:cNvSpPr/>
          <p:nvPr/>
        </p:nvSpPr>
        <p:spPr>
          <a:xfrm>
            <a:off x="3199518" y="2557622"/>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42" name="object 442"/>
          <p:cNvSpPr/>
          <p:nvPr/>
        </p:nvSpPr>
        <p:spPr>
          <a:xfrm>
            <a:off x="3205784" y="2557622"/>
            <a:ext cx="0" cy="3810"/>
          </a:xfrm>
          <a:custGeom>
            <a:avLst/>
            <a:gdLst/>
            <a:ahLst/>
            <a:cxnLst/>
            <a:rect l="l" t="t" r="r" b="b"/>
            <a:pathLst>
              <a:path h="3810">
                <a:moveTo>
                  <a:pt x="-9459" y="1841"/>
                </a:moveTo>
                <a:lnTo>
                  <a:pt x="9459" y="1841"/>
                </a:lnTo>
              </a:path>
            </a:pathLst>
          </a:custGeom>
          <a:ln w="3683">
            <a:solidFill>
              <a:srgbClr val="000080"/>
            </a:solidFill>
          </a:ln>
        </p:spPr>
        <p:txBody>
          <a:bodyPr wrap="square" lIns="0" tIns="0" rIns="0" bIns="0" rtlCol="0"/>
          <a:lstStyle/>
          <a:p>
            <a:endParaRPr/>
          </a:p>
        </p:txBody>
      </p:sp>
      <p:sp>
        <p:nvSpPr>
          <p:cNvPr id="443" name="object 443"/>
          <p:cNvSpPr/>
          <p:nvPr/>
        </p:nvSpPr>
        <p:spPr>
          <a:xfrm>
            <a:off x="3205785" y="2561306"/>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444" name="object 444"/>
          <p:cNvSpPr/>
          <p:nvPr/>
        </p:nvSpPr>
        <p:spPr>
          <a:xfrm>
            <a:off x="3196977" y="2562258"/>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45" name="object 445"/>
          <p:cNvSpPr/>
          <p:nvPr/>
        </p:nvSpPr>
        <p:spPr>
          <a:xfrm>
            <a:off x="3209511" y="2563211"/>
            <a:ext cx="47413" cy="0"/>
          </a:xfrm>
          <a:custGeom>
            <a:avLst/>
            <a:gdLst/>
            <a:ahLst/>
            <a:cxnLst/>
            <a:rect l="l" t="t" r="r" b="b"/>
            <a:pathLst>
              <a:path w="35560">
                <a:moveTo>
                  <a:pt x="0" y="0"/>
                </a:moveTo>
                <a:lnTo>
                  <a:pt x="0" y="0"/>
                </a:lnTo>
                <a:lnTo>
                  <a:pt x="35311" y="0"/>
                </a:lnTo>
              </a:path>
            </a:pathLst>
          </a:custGeom>
          <a:ln w="18919">
            <a:solidFill>
              <a:srgbClr val="000080"/>
            </a:solidFill>
          </a:ln>
        </p:spPr>
        <p:txBody>
          <a:bodyPr wrap="square" lIns="0" tIns="0" rIns="0" bIns="0" rtlCol="0"/>
          <a:lstStyle/>
          <a:p>
            <a:endParaRPr/>
          </a:p>
        </p:txBody>
      </p:sp>
      <p:sp>
        <p:nvSpPr>
          <p:cNvPr id="446" name="object 446"/>
          <p:cNvSpPr/>
          <p:nvPr/>
        </p:nvSpPr>
        <p:spPr>
          <a:xfrm>
            <a:off x="3256592" y="2563212"/>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47" name="object 447"/>
          <p:cNvSpPr/>
          <p:nvPr/>
        </p:nvSpPr>
        <p:spPr>
          <a:xfrm>
            <a:off x="3256592" y="2566132"/>
            <a:ext cx="42333" cy="0"/>
          </a:xfrm>
          <a:custGeom>
            <a:avLst/>
            <a:gdLst/>
            <a:ahLst/>
            <a:cxnLst/>
            <a:rect l="l" t="t" r="r" b="b"/>
            <a:pathLst>
              <a:path w="31750">
                <a:moveTo>
                  <a:pt x="0" y="0"/>
                </a:moveTo>
                <a:lnTo>
                  <a:pt x="0" y="0"/>
                </a:lnTo>
                <a:lnTo>
                  <a:pt x="31627" y="0"/>
                </a:lnTo>
              </a:path>
            </a:pathLst>
          </a:custGeom>
          <a:ln w="18919">
            <a:solidFill>
              <a:srgbClr val="000080"/>
            </a:solidFill>
          </a:ln>
        </p:spPr>
        <p:txBody>
          <a:bodyPr wrap="square" lIns="0" tIns="0" rIns="0" bIns="0" rtlCol="0"/>
          <a:lstStyle/>
          <a:p>
            <a:endParaRPr/>
          </a:p>
        </p:txBody>
      </p:sp>
      <p:sp>
        <p:nvSpPr>
          <p:cNvPr id="448" name="object 448"/>
          <p:cNvSpPr/>
          <p:nvPr/>
        </p:nvSpPr>
        <p:spPr>
          <a:xfrm>
            <a:off x="3286060" y="2566577"/>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49" name="object 449"/>
          <p:cNvSpPr/>
          <p:nvPr/>
        </p:nvSpPr>
        <p:spPr>
          <a:xfrm>
            <a:off x="3298763" y="2567021"/>
            <a:ext cx="57573" cy="0"/>
          </a:xfrm>
          <a:custGeom>
            <a:avLst/>
            <a:gdLst/>
            <a:ahLst/>
            <a:cxnLst/>
            <a:rect l="l" t="t" r="r" b="b"/>
            <a:pathLst>
              <a:path w="43180">
                <a:moveTo>
                  <a:pt x="0" y="0"/>
                </a:moveTo>
                <a:lnTo>
                  <a:pt x="0" y="0"/>
                </a:lnTo>
                <a:lnTo>
                  <a:pt x="42805" y="0"/>
                </a:lnTo>
              </a:path>
            </a:pathLst>
          </a:custGeom>
          <a:ln w="18919">
            <a:solidFill>
              <a:srgbClr val="000080"/>
            </a:solidFill>
          </a:ln>
        </p:spPr>
        <p:txBody>
          <a:bodyPr wrap="square" lIns="0" tIns="0" rIns="0" bIns="0" rtlCol="0"/>
          <a:lstStyle/>
          <a:p>
            <a:endParaRPr/>
          </a:p>
        </p:txBody>
      </p:sp>
      <p:sp>
        <p:nvSpPr>
          <p:cNvPr id="450" name="object 450"/>
          <p:cNvSpPr/>
          <p:nvPr/>
        </p:nvSpPr>
        <p:spPr>
          <a:xfrm>
            <a:off x="3355836" y="2567021"/>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51" name="object 451"/>
          <p:cNvSpPr/>
          <p:nvPr/>
        </p:nvSpPr>
        <p:spPr>
          <a:xfrm>
            <a:off x="3355837" y="2561306"/>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452" name="object 452"/>
          <p:cNvSpPr/>
          <p:nvPr/>
        </p:nvSpPr>
        <p:spPr>
          <a:xfrm>
            <a:off x="3345844" y="257178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53" name="object 453"/>
          <p:cNvSpPr/>
          <p:nvPr/>
        </p:nvSpPr>
        <p:spPr>
          <a:xfrm>
            <a:off x="3358376" y="2572737"/>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54" name="object 454"/>
          <p:cNvSpPr/>
          <p:nvPr/>
        </p:nvSpPr>
        <p:spPr>
          <a:xfrm>
            <a:off x="3364643" y="257273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55" name="object 455"/>
          <p:cNvSpPr/>
          <p:nvPr/>
        </p:nvSpPr>
        <p:spPr>
          <a:xfrm>
            <a:off x="3364644" y="2575531"/>
            <a:ext cx="9313" cy="0"/>
          </a:xfrm>
          <a:custGeom>
            <a:avLst/>
            <a:gdLst/>
            <a:ahLst/>
            <a:cxnLst/>
            <a:rect l="l" t="t" r="r" b="b"/>
            <a:pathLst>
              <a:path w="6985">
                <a:moveTo>
                  <a:pt x="0" y="0"/>
                </a:moveTo>
                <a:lnTo>
                  <a:pt x="0" y="0"/>
                </a:lnTo>
                <a:lnTo>
                  <a:pt x="6732" y="0"/>
                </a:lnTo>
              </a:path>
            </a:pathLst>
          </a:custGeom>
          <a:ln w="18919">
            <a:solidFill>
              <a:srgbClr val="000080"/>
            </a:solidFill>
          </a:ln>
        </p:spPr>
        <p:txBody>
          <a:bodyPr wrap="square" lIns="0" tIns="0" rIns="0" bIns="0" rtlCol="0"/>
          <a:lstStyle/>
          <a:p>
            <a:endParaRPr/>
          </a:p>
        </p:txBody>
      </p:sp>
      <p:sp>
        <p:nvSpPr>
          <p:cNvPr id="456" name="object 456"/>
          <p:cNvSpPr/>
          <p:nvPr/>
        </p:nvSpPr>
        <p:spPr>
          <a:xfrm>
            <a:off x="3360918" y="2575976"/>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457" name="object 457"/>
          <p:cNvSpPr/>
          <p:nvPr/>
        </p:nvSpPr>
        <p:spPr>
          <a:xfrm>
            <a:off x="3373619" y="2576420"/>
            <a:ext cx="38945" cy="0"/>
          </a:xfrm>
          <a:custGeom>
            <a:avLst/>
            <a:gdLst/>
            <a:ahLst/>
            <a:cxnLst/>
            <a:rect l="l" t="t" r="r" b="b"/>
            <a:pathLst>
              <a:path w="29210">
                <a:moveTo>
                  <a:pt x="0" y="0"/>
                </a:moveTo>
                <a:lnTo>
                  <a:pt x="0" y="0"/>
                </a:lnTo>
                <a:lnTo>
                  <a:pt x="28706" y="0"/>
                </a:lnTo>
              </a:path>
            </a:pathLst>
          </a:custGeom>
          <a:ln w="18919">
            <a:solidFill>
              <a:srgbClr val="000080"/>
            </a:solidFill>
          </a:ln>
        </p:spPr>
        <p:txBody>
          <a:bodyPr wrap="square" lIns="0" tIns="0" rIns="0" bIns="0" rtlCol="0"/>
          <a:lstStyle/>
          <a:p>
            <a:endParaRPr/>
          </a:p>
        </p:txBody>
      </p:sp>
      <p:sp>
        <p:nvSpPr>
          <p:cNvPr id="458" name="object 458"/>
          <p:cNvSpPr/>
          <p:nvPr/>
        </p:nvSpPr>
        <p:spPr>
          <a:xfrm>
            <a:off x="3411893" y="2576420"/>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59" name="object 459"/>
          <p:cNvSpPr/>
          <p:nvPr/>
        </p:nvSpPr>
        <p:spPr>
          <a:xfrm>
            <a:off x="3411893" y="2580231"/>
            <a:ext cx="19472" cy="0"/>
          </a:xfrm>
          <a:custGeom>
            <a:avLst/>
            <a:gdLst/>
            <a:ahLst/>
            <a:cxnLst/>
            <a:rect l="l" t="t" r="r" b="b"/>
            <a:pathLst>
              <a:path w="14605">
                <a:moveTo>
                  <a:pt x="0" y="0"/>
                </a:moveTo>
                <a:lnTo>
                  <a:pt x="0" y="0"/>
                </a:lnTo>
                <a:lnTo>
                  <a:pt x="14480" y="0"/>
                </a:lnTo>
              </a:path>
            </a:pathLst>
          </a:custGeom>
          <a:ln w="18919">
            <a:solidFill>
              <a:srgbClr val="000080"/>
            </a:solidFill>
          </a:ln>
        </p:spPr>
        <p:txBody>
          <a:bodyPr wrap="square" lIns="0" tIns="0" rIns="0" bIns="0" rtlCol="0"/>
          <a:lstStyle/>
          <a:p>
            <a:endParaRPr/>
          </a:p>
        </p:txBody>
      </p:sp>
      <p:sp>
        <p:nvSpPr>
          <p:cNvPr id="460" name="object 460"/>
          <p:cNvSpPr/>
          <p:nvPr/>
        </p:nvSpPr>
        <p:spPr>
          <a:xfrm>
            <a:off x="3418161" y="2581374"/>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61" name="object 461"/>
          <p:cNvSpPr/>
          <p:nvPr/>
        </p:nvSpPr>
        <p:spPr>
          <a:xfrm>
            <a:off x="3431202" y="2582517"/>
            <a:ext cx="115993" cy="0"/>
          </a:xfrm>
          <a:custGeom>
            <a:avLst/>
            <a:gdLst/>
            <a:ahLst/>
            <a:cxnLst/>
            <a:rect l="l" t="t" r="r" b="b"/>
            <a:pathLst>
              <a:path w="86994">
                <a:moveTo>
                  <a:pt x="0" y="0"/>
                </a:moveTo>
                <a:lnTo>
                  <a:pt x="0" y="0"/>
                </a:lnTo>
                <a:lnTo>
                  <a:pt x="86626" y="0"/>
                </a:lnTo>
              </a:path>
            </a:pathLst>
          </a:custGeom>
          <a:ln w="18919">
            <a:solidFill>
              <a:srgbClr val="000080"/>
            </a:solidFill>
          </a:ln>
        </p:spPr>
        <p:txBody>
          <a:bodyPr wrap="square" lIns="0" tIns="0" rIns="0" bIns="0" rtlCol="0"/>
          <a:lstStyle/>
          <a:p>
            <a:endParaRPr/>
          </a:p>
        </p:txBody>
      </p:sp>
      <p:sp>
        <p:nvSpPr>
          <p:cNvPr id="462" name="object 462"/>
          <p:cNvSpPr/>
          <p:nvPr/>
        </p:nvSpPr>
        <p:spPr>
          <a:xfrm>
            <a:off x="3546703" y="258251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63" name="object 463"/>
          <p:cNvSpPr/>
          <p:nvPr/>
        </p:nvSpPr>
        <p:spPr>
          <a:xfrm>
            <a:off x="3546703" y="2585311"/>
            <a:ext cx="34712" cy="0"/>
          </a:xfrm>
          <a:custGeom>
            <a:avLst/>
            <a:gdLst/>
            <a:ahLst/>
            <a:cxnLst/>
            <a:rect l="l" t="t" r="r" b="b"/>
            <a:pathLst>
              <a:path w="26035">
                <a:moveTo>
                  <a:pt x="0" y="0"/>
                </a:moveTo>
                <a:lnTo>
                  <a:pt x="0" y="0"/>
                </a:lnTo>
                <a:lnTo>
                  <a:pt x="25530" y="0"/>
                </a:lnTo>
              </a:path>
            </a:pathLst>
          </a:custGeom>
          <a:ln w="18919">
            <a:solidFill>
              <a:srgbClr val="000080"/>
            </a:solidFill>
          </a:ln>
        </p:spPr>
        <p:txBody>
          <a:bodyPr wrap="square" lIns="0" tIns="0" rIns="0" bIns="0" rtlCol="0"/>
          <a:lstStyle/>
          <a:p>
            <a:endParaRPr/>
          </a:p>
        </p:txBody>
      </p:sp>
      <p:sp>
        <p:nvSpPr>
          <p:cNvPr id="464" name="object 464"/>
          <p:cNvSpPr/>
          <p:nvPr/>
        </p:nvSpPr>
        <p:spPr>
          <a:xfrm>
            <a:off x="3580744" y="2585312"/>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65" name="object 465"/>
          <p:cNvSpPr/>
          <p:nvPr/>
        </p:nvSpPr>
        <p:spPr>
          <a:xfrm>
            <a:off x="3580744" y="2588106"/>
            <a:ext cx="51647" cy="0"/>
          </a:xfrm>
          <a:custGeom>
            <a:avLst/>
            <a:gdLst/>
            <a:ahLst/>
            <a:cxnLst/>
            <a:rect l="l" t="t" r="r" b="b"/>
            <a:pathLst>
              <a:path w="38735">
                <a:moveTo>
                  <a:pt x="0" y="0"/>
                </a:moveTo>
                <a:lnTo>
                  <a:pt x="0" y="0"/>
                </a:lnTo>
                <a:lnTo>
                  <a:pt x="38232" y="0"/>
                </a:lnTo>
              </a:path>
            </a:pathLst>
          </a:custGeom>
          <a:ln w="18919">
            <a:solidFill>
              <a:srgbClr val="000080"/>
            </a:solidFill>
          </a:ln>
        </p:spPr>
        <p:txBody>
          <a:bodyPr wrap="square" lIns="0" tIns="0" rIns="0" bIns="0" rtlCol="0"/>
          <a:lstStyle/>
          <a:p>
            <a:endParaRPr/>
          </a:p>
        </p:txBody>
      </p:sp>
      <p:sp>
        <p:nvSpPr>
          <p:cNvPr id="466" name="object 466"/>
          <p:cNvSpPr/>
          <p:nvPr/>
        </p:nvSpPr>
        <p:spPr>
          <a:xfrm>
            <a:off x="3619021" y="2589059"/>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467" name="object 467"/>
          <p:cNvSpPr/>
          <p:nvPr/>
        </p:nvSpPr>
        <p:spPr>
          <a:xfrm>
            <a:off x="3631721" y="2590011"/>
            <a:ext cx="34712" cy="0"/>
          </a:xfrm>
          <a:custGeom>
            <a:avLst/>
            <a:gdLst/>
            <a:ahLst/>
            <a:cxnLst/>
            <a:rect l="l" t="t" r="r" b="b"/>
            <a:pathLst>
              <a:path w="26035">
                <a:moveTo>
                  <a:pt x="0" y="0"/>
                </a:moveTo>
                <a:lnTo>
                  <a:pt x="0" y="0"/>
                </a:lnTo>
                <a:lnTo>
                  <a:pt x="25784" y="0"/>
                </a:lnTo>
              </a:path>
            </a:pathLst>
          </a:custGeom>
          <a:ln w="18919">
            <a:solidFill>
              <a:srgbClr val="000080"/>
            </a:solidFill>
          </a:ln>
        </p:spPr>
        <p:txBody>
          <a:bodyPr wrap="square" lIns="0" tIns="0" rIns="0" bIns="0" rtlCol="0"/>
          <a:lstStyle/>
          <a:p>
            <a:endParaRPr/>
          </a:p>
        </p:txBody>
      </p:sp>
      <p:sp>
        <p:nvSpPr>
          <p:cNvPr id="468" name="object 468"/>
          <p:cNvSpPr/>
          <p:nvPr/>
        </p:nvSpPr>
        <p:spPr>
          <a:xfrm>
            <a:off x="3666101" y="2590012"/>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69" name="object 469"/>
          <p:cNvSpPr/>
          <p:nvPr/>
        </p:nvSpPr>
        <p:spPr>
          <a:xfrm>
            <a:off x="3666101" y="2592933"/>
            <a:ext cx="20320" cy="0"/>
          </a:xfrm>
          <a:custGeom>
            <a:avLst/>
            <a:gdLst/>
            <a:ahLst/>
            <a:cxnLst/>
            <a:rect l="l" t="t" r="r" b="b"/>
            <a:pathLst>
              <a:path w="15239">
                <a:moveTo>
                  <a:pt x="0" y="0"/>
                </a:moveTo>
                <a:lnTo>
                  <a:pt x="0" y="0"/>
                </a:lnTo>
                <a:lnTo>
                  <a:pt x="15242" y="0"/>
                </a:lnTo>
              </a:path>
            </a:pathLst>
          </a:custGeom>
          <a:ln w="18919">
            <a:solidFill>
              <a:srgbClr val="000080"/>
            </a:solidFill>
          </a:ln>
        </p:spPr>
        <p:txBody>
          <a:bodyPr wrap="square" lIns="0" tIns="0" rIns="0" bIns="0" rtlCol="0"/>
          <a:lstStyle/>
          <a:p>
            <a:endParaRPr/>
          </a:p>
        </p:txBody>
      </p:sp>
      <p:sp>
        <p:nvSpPr>
          <p:cNvPr id="470" name="object 470"/>
          <p:cNvSpPr/>
          <p:nvPr/>
        </p:nvSpPr>
        <p:spPr>
          <a:xfrm>
            <a:off x="3686424" y="2592934"/>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71" name="object 471"/>
          <p:cNvSpPr/>
          <p:nvPr/>
        </p:nvSpPr>
        <p:spPr>
          <a:xfrm>
            <a:off x="3686424" y="2595727"/>
            <a:ext cx="57573" cy="0"/>
          </a:xfrm>
          <a:custGeom>
            <a:avLst/>
            <a:gdLst/>
            <a:ahLst/>
            <a:cxnLst/>
            <a:rect l="l" t="t" r="r" b="b"/>
            <a:pathLst>
              <a:path w="43180">
                <a:moveTo>
                  <a:pt x="0" y="0"/>
                </a:moveTo>
                <a:lnTo>
                  <a:pt x="0" y="0"/>
                </a:lnTo>
                <a:lnTo>
                  <a:pt x="43186" y="0"/>
                </a:lnTo>
              </a:path>
            </a:pathLst>
          </a:custGeom>
          <a:ln w="18919">
            <a:solidFill>
              <a:srgbClr val="000080"/>
            </a:solidFill>
          </a:ln>
        </p:spPr>
        <p:txBody>
          <a:bodyPr wrap="square" lIns="0" tIns="0" rIns="0" bIns="0" rtlCol="0"/>
          <a:lstStyle/>
          <a:p>
            <a:endParaRPr/>
          </a:p>
        </p:txBody>
      </p:sp>
      <p:sp>
        <p:nvSpPr>
          <p:cNvPr id="472" name="object 472"/>
          <p:cNvSpPr/>
          <p:nvPr/>
        </p:nvSpPr>
        <p:spPr>
          <a:xfrm>
            <a:off x="3730966" y="2596679"/>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73" name="object 473"/>
          <p:cNvSpPr/>
          <p:nvPr/>
        </p:nvSpPr>
        <p:spPr>
          <a:xfrm>
            <a:off x="3744007" y="2597632"/>
            <a:ext cx="12700" cy="0"/>
          </a:xfrm>
          <a:custGeom>
            <a:avLst/>
            <a:gdLst/>
            <a:ahLst/>
            <a:cxnLst/>
            <a:rect l="l" t="t" r="r" b="b"/>
            <a:pathLst>
              <a:path w="9525">
                <a:moveTo>
                  <a:pt x="0" y="0"/>
                </a:moveTo>
                <a:lnTo>
                  <a:pt x="0" y="0"/>
                </a:lnTo>
                <a:lnTo>
                  <a:pt x="9399" y="0"/>
                </a:lnTo>
              </a:path>
            </a:pathLst>
          </a:custGeom>
          <a:ln w="18919">
            <a:solidFill>
              <a:srgbClr val="000080"/>
            </a:solidFill>
          </a:ln>
        </p:spPr>
        <p:txBody>
          <a:bodyPr wrap="square" lIns="0" tIns="0" rIns="0" bIns="0" rtlCol="0"/>
          <a:lstStyle/>
          <a:p>
            <a:endParaRPr/>
          </a:p>
        </p:txBody>
      </p:sp>
      <p:sp>
        <p:nvSpPr>
          <p:cNvPr id="474" name="object 474"/>
          <p:cNvSpPr/>
          <p:nvPr/>
        </p:nvSpPr>
        <p:spPr>
          <a:xfrm>
            <a:off x="3756539" y="2597632"/>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75" name="object 475"/>
          <p:cNvSpPr/>
          <p:nvPr/>
        </p:nvSpPr>
        <p:spPr>
          <a:xfrm>
            <a:off x="3756539" y="2601442"/>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476" name="object 476"/>
          <p:cNvSpPr/>
          <p:nvPr/>
        </p:nvSpPr>
        <p:spPr>
          <a:xfrm>
            <a:off x="3761620" y="2601443"/>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77" name="object 477"/>
          <p:cNvSpPr/>
          <p:nvPr/>
        </p:nvSpPr>
        <p:spPr>
          <a:xfrm>
            <a:off x="3761621" y="2604237"/>
            <a:ext cx="29633" cy="0"/>
          </a:xfrm>
          <a:custGeom>
            <a:avLst/>
            <a:gdLst/>
            <a:ahLst/>
            <a:cxnLst/>
            <a:rect l="l" t="t" r="r" b="b"/>
            <a:pathLst>
              <a:path w="22225">
                <a:moveTo>
                  <a:pt x="0" y="0"/>
                </a:moveTo>
                <a:lnTo>
                  <a:pt x="0" y="0"/>
                </a:lnTo>
                <a:lnTo>
                  <a:pt x="21720" y="0"/>
                </a:lnTo>
              </a:path>
            </a:pathLst>
          </a:custGeom>
          <a:ln w="18919">
            <a:solidFill>
              <a:srgbClr val="000080"/>
            </a:solidFill>
          </a:ln>
        </p:spPr>
        <p:txBody>
          <a:bodyPr wrap="square" lIns="0" tIns="0" rIns="0" bIns="0" rtlCol="0"/>
          <a:lstStyle/>
          <a:p>
            <a:endParaRPr/>
          </a:p>
        </p:txBody>
      </p:sp>
      <p:sp>
        <p:nvSpPr>
          <p:cNvPr id="478" name="object 478"/>
          <p:cNvSpPr/>
          <p:nvPr/>
        </p:nvSpPr>
        <p:spPr>
          <a:xfrm>
            <a:off x="3790580" y="260423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79" name="object 479"/>
          <p:cNvSpPr/>
          <p:nvPr/>
        </p:nvSpPr>
        <p:spPr>
          <a:xfrm>
            <a:off x="3790581" y="2607031"/>
            <a:ext cx="38945" cy="0"/>
          </a:xfrm>
          <a:custGeom>
            <a:avLst/>
            <a:gdLst/>
            <a:ahLst/>
            <a:cxnLst/>
            <a:rect l="l" t="t" r="r" b="b"/>
            <a:pathLst>
              <a:path w="29210">
                <a:moveTo>
                  <a:pt x="0" y="0"/>
                </a:moveTo>
                <a:lnTo>
                  <a:pt x="0" y="0"/>
                </a:lnTo>
                <a:lnTo>
                  <a:pt x="28706" y="0"/>
                </a:lnTo>
              </a:path>
            </a:pathLst>
          </a:custGeom>
          <a:ln w="18919">
            <a:solidFill>
              <a:srgbClr val="000080"/>
            </a:solidFill>
          </a:ln>
        </p:spPr>
        <p:txBody>
          <a:bodyPr wrap="square" lIns="0" tIns="0" rIns="0" bIns="0" rtlCol="0"/>
          <a:lstStyle/>
          <a:p>
            <a:endParaRPr/>
          </a:p>
        </p:txBody>
      </p:sp>
      <p:sp>
        <p:nvSpPr>
          <p:cNvPr id="480" name="object 480"/>
          <p:cNvSpPr/>
          <p:nvPr/>
        </p:nvSpPr>
        <p:spPr>
          <a:xfrm>
            <a:off x="3816323" y="260798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81" name="object 481"/>
          <p:cNvSpPr/>
          <p:nvPr/>
        </p:nvSpPr>
        <p:spPr>
          <a:xfrm>
            <a:off x="3828855" y="2608936"/>
            <a:ext cx="23707" cy="0"/>
          </a:xfrm>
          <a:custGeom>
            <a:avLst/>
            <a:gdLst/>
            <a:ahLst/>
            <a:cxnLst/>
            <a:rect l="l" t="t" r="r" b="b"/>
            <a:pathLst>
              <a:path w="17780">
                <a:moveTo>
                  <a:pt x="0" y="0"/>
                </a:moveTo>
                <a:lnTo>
                  <a:pt x="0" y="0"/>
                </a:lnTo>
                <a:lnTo>
                  <a:pt x="17401" y="0"/>
                </a:lnTo>
              </a:path>
            </a:pathLst>
          </a:custGeom>
          <a:ln w="18919">
            <a:solidFill>
              <a:srgbClr val="000080"/>
            </a:solidFill>
          </a:ln>
        </p:spPr>
        <p:txBody>
          <a:bodyPr wrap="square" lIns="0" tIns="0" rIns="0" bIns="0" rtlCol="0"/>
          <a:lstStyle/>
          <a:p>
            <a:endParaRPr/>
          </a:p>
        </p:txBody>
      </p:sp>
      <p:sp>
        <p:nvSpPr>
          <p:cNvPr id="482" name="object 482"/>
          <p:cNvSpPr/>
          <p:nvPr/>
        </p:nvSpPr>
        <p:spPr>
          <a:xfrm>
            <a:off x="3852057" y="2608937"/>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83" name="object 483"/>
          <p:cNvSpPr/>
          <p:nvPr/>
        </p:nvSpPr>
        <p:spPr>
          <a:xfrm>
            <a:off x="3852058" y="2611858"/>
            <a:ext cx="68580" cy="0"/>
          </a:xfrm>
          <a:custGeom>
            <a:avLst/>
            <a:gdLst/>
            <a:ahLst/>
            <a:cxnLst/>
            <a:rect l="l" t="t" r="r" b="b"/>
            <a:pathLst>
              <a:path w="51435">
                <a:moveTo>
                  <a:pt x="0" y="0"/>
                </a:moveTo>
                <a:lnTo>
                  <a:pt x="0" y="0"/>
                </a:lnTo>
                <a:lnTo>
                  <a:pt x="51315" y="0"/>
                </a:lnTo>
              </a:path>
            </a:pathLst>
          </a:custGeom>
          <a:ln w="18919">
            <a:solidFill>
              <a:srgbClr val="000080"/>
            </a:solidFill>
          </a:ln>
        </p:spPr>
        <p:txBody>
          <a:bodyPr wrap="square" lIns="0" tIns="0" rIns="0" bIns="0" rtlCol="0"/>
          <a:lstStyle/>
          <a:p>
            <a:endParaRPr/>
          </a:p>
        </p:txBody>
      </p:sp>
      <p:sp>
        <p:nvSpPr>
          <p:cNvPr id="484" name="object 484"/>
          <p:cNvSpPr/>
          <p:nvPr/>
        </p:nvSpPr>
        <p:spPr>
          <a:xfrm>
            <a:off x="3920477" y="2611859"/>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85" name="object 485"/>
          <p:cNvSpPr/>
          <p:nvPr/>
        </p:nvSpPr>
        <p:spPr>
          <a:xfrm>
            <a:off x="3920478" y="2614652"/>
            <a:ext cx="90593" cy="0"/>
          </a:xfrm>
          <a:custGeom>
            <a:avLst/>
            <a:gdLst/>
            <a:ahLst/>
            <a:cxnLst/>
            <a:rect l="l" t="t" r="r" b="b"/>
            <a:pathLst>
              <a:path w="67944">
                <a:moveTo>
                  <a:pt x="0" y="0"/>
                </a:moveTo>
                <a:lnTo>
                  <a:pt x="0" y="0"/>
                </a:lnTo>
                <a:lnTo>
                  <a:pt x="67828" y="0"/>
                </a:lnTo>
              </a:path>
            </a:pathLst>
          </a:custGeom>
          <a:ln w="18919">
            <a:solidFill>
              <a:srgbClr val="000080"/>
            </a:solidFill>
          </a:ln>
        </p:spPr>
        <p:txBody>
          <a:bodyPr wrap="square" lIns="0" tIns="0" rIns="0" bIns="0" rtlCol="0"/>
          <a:lstStyle/>
          <a:p>
            <a:endParaRPr/>
          </a:p>
        </p:txBody>
      </p:sp>
      <p:sp>
        <p:nvSpPr>
          <p:cNvPr id="486" name="object 486"/>
          <p:cNvSpPr/>
          <p:nvPr/>
        </p:nvSpPr>
        <p:spPr>
          <a:xfrm>
            <a:off x="3997875" y="2615605"/>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87" name="object 487"/>
          <p:cNvSpPr/>
          <p:nvPr/>
        </p:nvSpPr>
        <p:spPr>
          <a:xfrm>
            <a:off x="4010916" y="2616557"/>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488" name="object 488"/>
          <p:cNvSpPr/>
          <p:nvPr/>
        </p:nvSpPr>
        <p:spPr>
          <a:xfrm>
            <a:off x="4015996" y="2616558"/>
            <a:ext cx="0" cy="4445"/>
          </a:xfrm>
          <a:custGeom>
            <a:avLst/>
            <a:gdLst/>
            <a:ahLst/>
            <a:cxnLst/>
            <a:rect l="l" t="t" r="r" b="b"/>
            <a:pathLst>
              <a:path h="4444">
                <a:moveTo>
                  <a:pt x="-9459" y="2032"/>
                </a:moveTo>
                <a:lnTo>
                  <a:pt x="9459" y="2032"/>
                </a:lnTo>
              </a:path>
            </a:pathLst>
          </a:custGeom>
          <a:ln w="4064">
            <a:solidFill>
              <a:srgbClr val="000080"/>
            </a:solidFill>
          </a:ln>
        </p:spPr>
        <p:txBody>
          <a:bodyPr wrap="square" lIns="0" tIns="0" rIns="0" bIns="0" rtlCol="0"/>
          <a:lstStyle/>
          <a:p>
            <a:endParaRPr/>
          </a:p>
        </p:txBody>
      </p:sp>
      <p:sp>
        <p:nvSpPr>
          <p:cNvPr id="489" name="object 489"/>
          <p:cNvSpPr/>
          <p:nvPr/>
        </p:nvSpPr>
        <p:spPr>
          <a:xfrm>
            <a:off x="4015996" y="2620622"/>
            <a:ext cx="60960" cy="0"/>
          </a:xfrm>
          <a:custGeom>
            <a:avLst/>
            <a:gdLst/>
            <a:ahLst/>
            <a:cxnLst/>
            <a:rect l="l" t="t" r="r" b="b"/>
            <a:pathLst>
              <a:path w="45719">
                <a:moveTo>
                  <a:pt x="0" y="0"/>
                </a:moveTo>
                <a:lnTo>
                  <a:pt x="0" y="0"/>
                </a:lnTo>
                <a:lnTo>
                  <a:pt x="45726" y="0"/>
                </a:lnTo>
              </a:path>
            </a:pathLst>
          </a:custGeom>
          <a:ln w="18919">
            <a:solidFill>
              <a:srgbClr val="000080"/>
            </a:solidFill>
          </a:ln>
        </p:spPr>
        <p:txBody>
          <a:bodyPr wrap="square" lIns="0" tIns="0" rIns="0" bIns="0" rtlCol="0"/>
          <a:lstStyle/>
          <a:p>
            <a:endParaRPr/>
          </a:p>
        </p:txBody>
      </p:sp>
      <p:sp>
        <p:nvSpPr>
          <p:cNvPr id="490" name="object 490"/>
          <p:cNvSpPr/>
          <p:nvPr/>
        </p:nvSpPr>
        <p:spPr>
          <a:xfrm>
            <a:off x="4076965" y="2620623"/>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91" name="object 491"/>
          <p:cNvSpPr/>
          <p:nvPr/>
        </p:nvSpPr>
        <p:spPr>
          <a:xfrm>
            <a:off x="4076966" y="2623416"/>
            <a:ext cx="72813" cy="0"/>
          </a:xfrm>
          <a:custGeom>
            <a:avLst/>
            <a:gdLst/>
            <a:ahLst/>
            <a:cxnLst/>
            <a:rect l="l" t="t" r="r" b="b"/>
            <a:pathLst>
              <a:path w="54610">
                <a:moveTo>
                  <a:pt x="0" y="0"/>
                </a:moveTo>
                <a:lnTo>
                  <a:pt x="0" y="0"/>
                </a:lnTo>
                <a:lnTo>
                  <a:pt x="54237" y="0"/>
                </a:lnTo>
              </a:path>
            </a:pathLst>
          </a:custGeom>
          <a:ln w="18919">
            <a:solidFill>
              <a:srgbClr val="000080"/>
            </a:solidFill>
          </a:ln>
        </p:spPr>
        <p:txBody>
          <a:bodyPr wrap="square" lIns="0" tIns="0" rIns="0" bIns="0" rtlCol="0"/>
          <a:lstStyle/>
          <a:p>
            <a:endParaRPr/>
          </a:p>
        </p:txBody>
      </p:sp>
      <p:sp>
        <p:nvSpPr>
          <p:cNvPr id="492" name="object 492"/>
          <p:cNvSpPr/>
          <p:nvPr/>
        </p:nvSpPr>
        <p:spPr>
          <a:xfrm>
            <a:off x="4149281" y="2623417"/>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93" name="object 493"/>
          <p:cNvSpPr/>
          <p:nvPr/>
        </p:nvSpPr>
        <p:spPr>
          <a:xfrm>
            <a:off x="4149281" y="2626338"/>
            <a:ext cx="45720" cy="0"/>
          </a:xfrm>
          <a:custGeom>
            <a:avLst/>
            <a:gdLst/>
            <a:ahLst/>
            <a:cxnLst/>
            <a:rect l="l" t="t" r="r" b="b"/>
            <a:pathLst>
              <a:path w="34289">
                <a:moveTo>
                  <a:pt x="0" y="0"/>
                </a:moveTo>
                <a:lnTo>
                  <a:pt x="0" y="0"/>
                </a:lnTo>
                <a:lnTo>
                  <a:pt x="34295" y="0"/>
                </a:lnTo>
              </a:path>
            </a:pathLst>
          </a:custGeom>
          <a:ln w="18919">
            <a:solidFill>
              <a:srgbClr val="000080"/>
            </a:solidFill>
          </a:ln>
        </p:spPr>
        <p:txBody>
          <a:bodyPr wrap="square" lIns="0" tIns="0" rIns="0" bIns="0" rtlCol="0"/>
          <a:lstStyle/>
          <a:p>
            <a:endParaRPr/>
          </a:p>
        </p:txBody>
      </p:sp>
      <p:sp>
        <p:nvSpPr>
          <p:cNvPr id="494" name="object 494"/>
          <p:cNvSpPr/>
          <p:nvPr/>
        </p:nvSpPr>
        <p:spPr>
          <a:xfrm>
            <a:off x="4182476" y="2627290"/>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95" name="object 495"/>
          <p:cNvSpPr/>
          <p:nvPr/>
        </p:nvSpPr>
        <p:spPr>
          <a:xfrm>
            <a:off x="4195009" y="2628243"/>
            <a:ext cx="77047" cy="0"/>
          </a:xfrm>
          <a:custGeom>
            <a:avLst/>
            <a:gdLst/>
            <a:ahLst/>
            <a:cxnLst/>
            <a:rect l="l" t="t" r="r" b="b"/>
            <a:pathLst>
              <a:path w="57785">
                <a:moveTo>
                  <a:pt x="0" y="0"/>
                </a:moveTo>
                <a:lnTo>
                  <a:pt x="0" y="0"/>
                </a:lnTo>
                <a:lnTo>
                  <a:pt x="57412" y="0"/>
                </a:lnTo>
              </a:path>
            </a:pathLst>
          </a:custGeom>
          <a:ln w="18919">
            <a:solidFill>
              <a:srgbClr val="000080"/>
            </a:solidFill>
          </a:ln>
        </p:spPr>
        <p:txBody>
          <a:bodyPr wrap="square" lIns="0" tIns="0" rIns="0" bIns="0" rtlCol="0"/>
          <a:lstStyle/>
          <a:p>
            <a:endParaRPr/>
          </a:p>
        </p:txBody>
      </p:sp>
      <p:sp>
        <p:nvSpPr>
          <p:cNvPr id="496" name="object 496"/>
          <p:cNvSpPr/>
          <p:nvPr/>
        </p:nvSpPr>
        <p:spPr>
          <a:xfrm>
            <a:off x="4271559" y="2628244"/>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97" name="object 497"/>
          <p:cNvSpPr/>
          <p:nvPr/>
        </p:nvSpPr>
        <p:spPr>
          <a:xfrm>
            <a:off x="4271559" y="2631037"/>
            <a:ext cx="44027" cy="0"/>
          </a:xfrm>
          <a:custGeom>
            <a:avLst/>
            <a:gdLst/>
            <a:ahLst/>
            <a:cxnLst/>
            <a:rect l="l" t="t" r="r" b="b"/>
            <a:pathLst>
              <a:path w="33019">
                <a:moveTo>
                  <a:pt x="0" y="0"/>
                </a:moveTo>
                <a:lnTo>
                  <a:pt x="0" y="0"/>
                </a:lnTo>
                <a:lnTo>
                  <a:pt x="32516" y="0"/>
                </a:lnTo>
              </a:path>
            </a:pathLst>
          </a:custGeom>
          <a:ln w="18919">
            <a:solidFill>
              <a:srgbClr val="000080"/>
            </a:solidFill>
          </a:ln>
        </p:spPr>
        <p:txBody>
          <a:bodyPr wrap="square" lIns="0" tIns="0" rIns="0" bIns="0" rtlCol="0"/>
          <a:lstStyle/>
          <a:p>
            <a:endParaRPr/>
          </a:p>
        </p:txBody>
      </p:sp>
      <p:sp>
        <p:nvSpPr>
          <p:cNvPr id="498" name="object 498"/>
          <p:cNvSpPr/>
          <p:nvPr/>
        </p:nvSpPr>
        <p:spPr>
          <a:xfrm>
            <a:off x="4314915" y="263103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99" name="object 499"/>
          <p:cNvSpPr/>
          <p:nvPr/>
        </p:nvSpPr>
        <p:spPr>
          <a:xfrm>
            <a:off x="4314916" y="2633832"/>
            <a:ext cx="131233" cy="0"/>
          </a:xfrm>
          <a:custGeom>
            <a:avLst/>
            <a:gdLst/>
            <a:ahLst/>
            <a:cxnLst/>
            <a:rect l="l" t="t" r="r" b="b"/>
            <a:pathLst>
              <a:path w="98425">
                <a:moveTo>
                  <a:pt x="0" y="0"/>
                </a:moveTo>
                <a:lnTo>
                  <a:pt x="0" y="0"/>
                </a:lnTo>
                <a:lnTo>
                  <a:pt x="98058" y="0"/>
                </a:lnTo>
              </a:path>
            </a:pathLst>
          </a:custGeom>
          <a:ln w="18919">
            <a:solidFill>
              <a:srgbClr val="000080"/>
            </a:solidFill>
          </a:ln>
        </p:spPr>
        <p:txBody>
          <a:bodyPr wrap="square" lIns="0" tIns="0" rIns="0" bIns="0" rtlCol="0"/>
          <a:lstStyle/>
          <a:p>
            <a:endParaRPr/>
          </a:p>
        </p:txBody>
      </p:sp>
      <p:sp>
        <p:nvSpPr>
          <p:cNvPr id="500" name="object 500"/>
          <p:cNvSpPr/>
          <p:nvPr/>
        </p:nvSpPr>
        <p:spPr>
          <a:xfrm>
            <a:off x="4445659" y="2633832"/>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501" name="object 501"/>
          <p:cNvSpPr/>
          <p:nvPr/>
        </p:nvSpPr>
        <p:spPr>
          <a:xfrm>
            <a:off x="4445659" y="2637642"/>
            <a:ext cx="10160" cy="0"/>
          </a:xfrm>
          <a:custGeom>
            <a:avLst/>
            <a:gdLst/>
            <a:ahLst/>
            <a:cxnLst/>
            <a:rect l="l" t="t" r="r" b="b"/>
            <a:pathLst>
              <a:path w="7620">
                <a:moveTo>
                  <a:pt x="0" y="0"/>
                </a:moveTo>
                <a:lnTo>
                  <a:pt x="0" y="0"/>
                </a:lnTo>
                <a:lnTo>
                  <a:pt x="7494" y="0"/>
                </a:lnTo>
              </a:path>
            </a:pathLst>
          </a:custGeom>
          <a:ln w="18919">
            <a:solidFill>
              <a:srgbClr val="000080"/>
            </a:solidFill>
          </a:ln>
        </p:spPr>
        <p:txBody>
          <a:bodyPr wrap="square" lIns="0" tIns="0" rIns="0" bIns="0" rtlCol="0"/>
          <a:lstStyle/>
          <a:p>
            <a:endParaRPr/>
          </a:p>
        </p:txBody>
      </p:sp>
      <p:sp>
        <p:nvSpPr>
          <p:cNvPr id="502" name="object 502"/>
          <p:cNvSpPr/>
          <p:nvPr/>
        </p:nvSpPr>
        <p:spPr>
          <a:xfrm>
            <a:off x="4455652" y="2637643"/>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503" name="object 503"/>
          <p:cNvSpPr/>
          <p:nvPr/>
        </p:nvSpPr>
        <p:spPr>
          <a:xfrm>
            <a:off x="4455652" y="2640436"/>
            <a:ext cx="18627" cy="0"/>
          </a:xfrm>
          <a:custGeom>
            <a:avLst/>
            <a:gdLst/>
            <a:ahLst/>
            <a:cxnLst/>
            <a:rect l="l" t="t" r="r" b="b"/>
            <a:pathLst>
              <a:path w="13970">
                <a:moveTo>
                  <a:pt x="0" y="0"/>
                </a:moveTo>
                <a:lnTo>
                  <a:pt x="0" y="0"/>
                </a:lnTo>
                <a:lnTo>
                  <a:pt x="13591" y="0"/>
                </a:lnTo>
              </a:path>
            </a:pathLst>
          </a:custGeom>
          <a:ln w="18919">
            <a:solidFill>
              <a:srgbClr val="000080"/>
            </a:solidFill>
          </a:ln>
        </p:spPr>
        <p:txBody>
          <a:bodyPr wrap="square" lIns="0" tIns="0" rIns="0" bIns="0" rtlCol="0"/>
          <a:lstStyle/>
          <a:p>
            <a:endParaRPr/>
          </a:p>
        </p:txBody>
      </p:sp>
      <p:sp>
        <p:nvSpPr>
          <p:cNvPr id="504" name="object 504"/>
          <p:cNvSpPr/>
          <p:nvPr/>
        </p:nvSpPr>
        <p:spPr>
          <a:xfrm>
            <a:off x="4473773" y="2640437"/>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505" name="object 505"/>
          <p:cNvSpPr/>
          <p:nvPr/>
        </p:nvSpPr>
        <p:spPr>
          <a:xfrm>
            <a:off x="4473773" y="2643358"/>
            <a:ext cx="878840" cy="0"/>
          </a:xfrm>
          <a:custGeom>
            <a:avLst/>
            <a:gdLst/>
            <a:ahLst/>
            <a:cxnLst/>
            <a:rect l="l" t="t" r="r" b="b"/>
            <a:pathLst>
              <a:path w="659129">
                <a:moveTo>
                  <a:pt x="0" y="0"/>
                </a:moveTo>
                <a:lnTo>
                  <a:pt x="0" y="0"/>
                </a:lnTo>
                <a:lnTo>
                  <a:pt x="658974" y="0"/>
                </a:lnTo>
              </a:path>
            </a:pathLst>
          </a:custGeom>
          <a:ln w="18919">
            <a:solidFill>
              <a:srgbClr val="000080"/>
            </a:solidFill>
          </a:ln>
        </p:spPr>
        <p:txBody>
          <a:bodyPr wrap="square" lIns="0" tIns="0" rIns="0" bIns="0" rtlCol="0"/>
          <a:lstStyle/>
          <a:p>
            <a:endParaRPr/>
          </a:p>
        </p:txBody>
      </p:sp>
      <p:sp>
        <p:nvSpPr>
          <p:cNvPr id="506" name="object 506"/>
          <p:cNvSpPr/>
          <p:nvPr/>
        </p:nvSpPr>
        <p:spPr>
          <a:xfrm>
            <a:off x="5352405" y="2643358"/>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507" name="object 507"/>
          <p:cNvSpPr/>
          <p:nvPr/>
        </p:nvSpPr>
        <p:spPr>
          <a:xfrm>
            <a:off x="5352405" y="2647168"/>
            <a:ext cx="15240" cy="0"/>
          </a:xfrm>
          <a:custGeom>
            <a:avLst/>
            <a:gdLst/>
            <a:ahLst/>
            <a:cxnLst/>
            <a:rect l="l" t="t" r="r" b="b"/>
            <a:pathLst>
              <a:path w="11429">
                <a:moveTo>
                  <a:pt x="0" y="0"/>
                </a:moveTo>
                <a:lnTo>
                  <a:pt x="0" y="0"/>
                </a:lnTo>
                <a:lnTo>
                  <a:pt x="11431" y="0"/>
                </a:lnTo>
              </a:path>
            </a:pathLst>
          </a:custGeom>
          <a:ln w="18919">
            <a:solidFill>
              <a:srgbClr val="000080"/>
            </a:solidFill>
          </a:ln>
        </p:spPr>
        <p:txBody>
          <a:bodyPr wrap="square" lIns="0" tIns="0" rIns="0" bIns="0" rtlCol="0"/>
          <a:lstStyle/>
          <a:p>
            <a:endParaRPr/>
          </a:p>
        </p:txBody>
      </p:sp>
      <p:sp>
        <p:nvSpPr>
          <p:cNvPr id="508" name="object 508"/>
          <p:cNvSpPr/>
          <p:nvPr/>
        </p:nvSpPr>
        <p:spPr>
          <a:xfrm>
            <a:off x="5367648" y="2647168"/>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509" name="object 509"/>
          <p:cNvSpPr/>
          <p:nvPr/>
        </p:nvSpPr>
        <p:spPr>
          <a:xfrm>
            <a:off x="5367649" y="2651868"/>
            <a:ext cx="161713" cy="0"/>
          </a:xfrm>
          <a:custGeom>
            <a:avLst/>
            <a:gdLst/>
            <a:ahLst/>
            <a:cxnLst/>
            <a:rect l="l" t="t" r="r" b="b"/>
            <a:pathLst>
              <a:path w="121285">
                <a:moveTo>
                  <a:pt x="0" y="0"/>
                </a:moveTo>
                <a:lnTo>
                  <a:pt x="0" y="0"/>
                </a:lnTo>
                <a:lnTo>
                  <a:pt x="121049" y="0"/>
                </a:lnTo>
              </a:path>
            </a:pathLst>
          </a:custGeom>
          <a:ln w="18919">
            <a:solidFill>
              <a:srgbClr val="000080"/>
            </a:solidFill>
          </a:ln>
        </p:spPr>
        <p:txBody>
          <a:bodyPr wrap="square" lIns="0" tIns="0" rIns="0" bIns="0" rtlCol="0"/>
          <a:lstStyle/>
          <a:p>
            <a:endParaRPr/>
          </a:p>
        </p:txBody>
      </p:sp>
      <p:sp>
        <p:nvSpPr>
          <p:cNvPr id="510" name="object 510"/>
          <p:cNvSpPr/>
          <p:nvPr/>
        </p:nvSpPr>
        <p:spPr>
          <a:xfrm>
            <a:off x="5529047" y="2651869"/>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511" name="object 511"/>
          <p:cNvSpPr/>
          <p:nvPr/>
        </p:nvSpPr>
        <p:spPr>
          <a:xfrm>
            <a:off x="5529047" y="2654662"/>
            <a:ext cx="49107" cy="0"/>
          </a:xfrm>
          <a:custGeom>
            <a:avLst/>
            <a:gdLst/>
            <a:ahLst/>
            <a:cxnLst/>
            <a:rect l="l" t="t" r="r" b="b"/>
            <a:pathLst>
              <a:path w="36829">
                <a:moveTo>
                  <a:pt x="0" y="0"/>
                </a:moveTo>
                <a:lnTo>
                  <a:pt x="0" y="0"/>
                </a:lnTo>
                <a:lnTo>
                  <a:pt x="36327" y="0"/>
                </a:lnTo>
              </a:path>
            </a:pathLst>
          </a:custGeom>
          <a:ln w="18919">
            <a:solidFill>
              <a:srgbClr val="000080"/>
            </a:solidFill>
          </a:ln>
        </p:spPr>
        <p:txBody>
          <a:bodyPr wrap="square" lIns="0" tIns="0" rIns="0" bIns="0" rtlCol="0"/>
          <a:lstStyle/>
          <a:p>
            <a:endParaRPr/>
          </a:p>
        </p:txBody>
      </p:sp>
      <p:sp>
        <p:nvSpPr>
          <p:cNvPr id="512" name="object 512"/>
          <p:cNvSpPr/>
          <p:nvPr/>
        </p:nvSpPr>
        <p:spPr>
          <a:xfrm>
            <a:off x="5577483" y="2654663"/>
            <a:ext cx="0" cy="4445"/>
          </a:xfrm>
          <a:custGeom>
            <a:avLst/>
            <a:gdLst/>
            <a:ahLst/>
            <a:cxnLst/>
            <a:rect l="l" t="t" r="r" b="b"/>
            <a:pathLst>
              <a:path h="4444">
                <a:moveTo>
                  <a:pt x="-9459" y="2032"/>
                </a:moveTo>
                <a:lnTo>
                  <a:pt x="9459" y="2032"/>
                </a:lnTo>
              </a:path>
            </a:pathLst>
          </a:custGeom>
          <a:ln w="4064">
            <a:solidFill>
              <a:srgbClr val="000080"/>
            </a:solidFill>
          </a:ln>
        </p:spPr>
        <p:txBody>
          <a:bodyPr wrap="square" lIns="0" tIns="0" rIns="0" bIns="0" rtlCol="0"/>
          <a:lstStyle/>
          <a:p>
            <a:endParaRPr/>
          </a:p>
        </p:txBody>
      </p:sp>
      <p:sp>
        <p:nvSpPr>
          <p:cNvPr id="513" name="object 513"/>
          <p:cNvSpPr/>
          <p:nvPr/>
        </p:nvSpPr>
        <p:spPr>
          <a:xfrm>
            <a:off x="5577483" y="2658727"/>
            <a:ext cx="191347" cy="0"/>
          </a:xfrm>
          <a:custGeom>
            <a:avLst/>
            <a:gdLst/>
            <a:ahLst/>
            <a:cxnLst/>
            <a:rect l="l" t="t" r="r" b="b"/>
            <a:pathLst>
              <a:path w="143510">
                <a:moveTo>
                  <a:pt x="0" y="0"/>
                </a:moveTo>
                <a:lnTo>
                  <a:pt x="0" y="0"/>
                </a:lnTo>
                <a:lnTo>
                  <a:pt x="143150" y="0"/>
                </a:lnTo>
              </a:path>
            </a:pathLst>
          </a:custGeom>
          <a:ln w="18919">
            <a:solidFill>
              <a:srgbClr val="000080"/>
            </a:solidFill>
          </a:ln>
        </p:spPr>
        <p:txBody>
          <a:bodyPr wrap="square" lIns="0" tIns="0" rIns="0" bIns="0" rtlCol="0"/>
          <a:lstStyle/>
          <a:p>
            <a:endParaRPr/>
          </a:p>
        </p:txBody>
      </p:sp>
      <p:sp>
        <p:nvSpPr>
          <p:cNvPr id="514" name="object 514"/>
          <p:cNvSpPr/>
          <p:nvPr/>
        </p:nvSpPr>
        <p:spPr>
          <a:xfrm>
            <a:off x="5768351" y="2658727"/>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515" name="object 515"/>
          <p:cNvSpPr/>
          <p:nvPr/>
        </p:nvSpPr>
        <p:spPr>
          <a:xfrm>
            <a:off x="5768351" y="2662537"/>
            <a:ext cx="363220" cy="0"/>
          </a:xfrm>
          <a:custGeom>
            <a:avLst/>
            <a:gdLst/>
            <a:ahLst/>
            <a:cxnLst/>
            <a:rect l="l" t="t" r="r" b="b"/>
            <a:pathLst>
              <a:path w="272414">
                <a:moveTo>
                  <a:pt x="0" y="0"/>
                </a:moveTo>
                <a:lnTo>
                  <a:pt x="0" y="0"/>
                </a:lnTo>
                <a:lnTo>
                  <a:pt x="271820" y="0"/>
                </a:lnTo>
              </a:path>
            </a:pathLst>
          </a:custGeom>
          <a:ln w="18919">
            <a:solidFill>
              <a:srgbClr val="000080"/>
            </a:solidFill>
          </a:ln>
        </p:spPr>
        <p:txBody>
          <a:bodyPr wrap="square" lIns="0" tIns="0" rIns="0" bIns="0" rtlCol="0"/>
          <a:lstStyle/>
          <a:p>
            <a:endParaRPr/>
          </a:p>
        </p:txBody>
      </p:sp>
      <p:sp>
        <p:nvSpPr>
          <p:cNvPr id="516" name="object 516"/>
          <p:cNvSpPr/>
          <p:nvPr/>
        </p:nvSpPr>
        <p:spPr>
          <a:xfrm>
            <a:off x="6130779" y="2662538"/>
            <a:ext cx="0" cy="5715"/>
          </a:xfrm>
          <a:custGeom>
            <a:avLst/>
            <a:gdLst/>
            <a:ahLst/>
            <a:cxnLst/>
            <a:rect l="l" t="t" r="r" b="b"/>
            <a:pathLst>
              <a:path h="5714">
                <a:moveTo>
                  <a:pt x="-9459" y="2857"/>
                </a:moveTo>
                <a:lnTo>
                  <a:pt x="9459" y="2857"/>
                </a:lnTo>
              </a:path>
            </a:pathLst>
          </a:custGeom>
          <a:ln w="5715">
            <a:solidFill>
              <a:srgbClr val="000080"/>
            </a:solidFill>
          </a:ln>
        </p:spPr>
        <p:txBody>
          <a:bodyPr wrap="square" lIns="0" tIns="0" rIns="0" bIns="0" rtlCol="0"/>
          <a:lstStyle/>
          <a:p>
            <a:endParaRPr/>
          </a:p>
        </p:txBody>
      </p:sp>
      <p:sp>
        <p:nvSpPr>
          <p:cNvPr id="517" name="object 517"/>
          <p:cNvSpPr/>
          <p:nvPr/>
        </p:nvSpPr>
        <p:spPr>
          <a:xfrm>
            <a:off x="6130779" y="2668253"/>
            <a:ext cx="829733" cy="0"/>
          </a:xfrm>
          <a:custGeom>
            <a:avLst/>
            <a:gdLst/>
            <a:ahLst/>
            <a:cxnLst/>
            <a:rect l="l" t="t" r="r" b="b"/>
            <a:pathLst>
              <a:path w="622300">
                <a:moveTo>
                  <a:pt x="0" y="0"/>
                </a:moveTo>
                <a:lnTo>
                  <a:pt x="0" y="0"/>
                </a:lnTo>
                <a:lnTo>
                  <a:pt x="621758" y="0"/>
                </a:lnTo>
              </a:path>
            </a:pathLst>
          </a:custGeom>
          <a:ln w="18919">
            <a:solidFill>
              <a:srgbClr val="000080"/>
            </a:solidFill>
          </a:ln>
        </p:spPr>
        <p:txBody>
          <a:bodyPr wrap="square" lIns="0" tIns="0" rIns="0" bIns="0" rtlCol="0"/>
          <a:lstStyle/>
          <a:p>
            <a:endParaRPr/>
          </a:p>
        </p:txBody>
      </p:sp>
      <p:sp>
        <p:nvSpPr>
          <p:cNvPr id="518" name="object 518"/>
          <p:cNvSpPr/>
          <p:nvPr/>
        </p:nvSpPr>
        <p:spPr>
          <a:xfrm>
            <a:off x="6959788" y="2668253"/>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519" name="object 519"/>
          <p:cNvSpPr/>
          <p:nvPr/>
        </p:nvSpPr>
        <p:spPr>
          <a:xfrm>
            <a:off x="6959789" y="2672063"/>
            <a:ext cx="385233" cy="0"/>
          </a:xfrm>
          <a:custGeom>
            <a:avLst/>
            <a:gdLst/>
            <a:ahLst/>
            <a:cxnLst/>
            <a:rect l="l" t="t" r="r" b="b"/>
            <a:pathLst>
              <a:path w="288925">
                <a:moveTo>
                  <a:pt x="0" y="0"/>
                </a:moveTo>
                <a:lnTo>
                  <a:pt x="0" y="0"/>
                </a:lnTo>
                <a:lnTo>
                  <a:pt x="288841" y="0"/>
                </a:lnTo>
              </a:path>
            </a:pathLst>
          </a:custGeom>
          <a:ln w="18919">
            <a:solidFill>
              <a:srgbClr val="000080"/>
            </a:solidFill>
          </a:ln>
        </p:spPr>
        <p:txBody>
          <a:bodyPr wrap="square" lIns="0" tIns="0" rIns="0" bIns="0" rtlCol="0"/>
          <a:lstStyle/>
          <a:p>
            <a:endParaRPr/>
          </a:p>
        </p:txBody>
      </p:sp>
      <p:sp>
        <p:nvSpPr>
          <p:cNvPr id="520" name="object 520"/>
          <p:cNvSpPr/>
          <p:nvPr/>
        </p:nvSpPr>
        <p:spPr>
          <a:xfrm>
            <a:off x="2141704" y="1972714"/>
            <a:ext cx="5080" cy="0"/>
          </a:xfrm>
          <a:custGeom>
            <a:avLst/>
            <a:gdLst/>
            <a:ahLst/>
            <a:cxnLst/>
            <a:rect l="l" t="t" r="r" b="b"/>
            <a:pathLst>
              <a:path w="3809">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521" name="object 521"/>
          <p:cNvSpPr/>
          <p:nvPr/>
        </p:nvSpPr>
        <p:spPr>
          <a:xfrm>
            <a:off x="2134172" y="1972714"/>
            <a:ext cx="25400" cy="27940"/>
          </a:xfrm>
          <a:custGeom>
            <a:avLst/>
            <a:gdLst/>
            <a:ahLst/>
            <a:cxnLst/>
            <a:rect l="l" t="t" r="r" b="b"/>
            <a:pathLst>
              <a:path w="19050" h="27939">
                <a:moveTo>
                  <a:pt x="0" y="27689"/>
                </a:moveTo>
                <a:lnTo>
                  <a:pt x="18919" y="27689"/>
                </a:lnTo>
                <a:lnTo>
                  <a:pt x="18919" y="0"/>
                </a:lnTo>
                <a:lnTo>
                  <a:pt x="0" y="0"/>
                </a:lnTo>
                <a:lnTo>
                  <a:pt x="0" y="27689"/>
                </a:lnTo>
                <a:close/>
              </a:path>
            </a:pathLst>
          </a:custGeom>
          <a:solidFill>
            <a:srgbClr val="800000"/>
          </a:solidFill>
        </p:spPr>
        <p:txBody>
          <a:bodyPr wrap="square" lIns="0" tIns="0" rIns="0" bIns="0" rtlCol="0"/>
          <a:lstStyle/>
          <a:p>
            <a:endParaRPr/>
          </a:p>
        </p:txBody>
      </p:sp>
      <p:sp>
        <p:nvSpPr>
          <p:cNvPr id="522" name="object 522"/>
          <p:cNvSpPr/>
          <p:nvPr/>
        </p:nvSpPr>
        <p:spPr>
          <a:xfrm>
            <a:off x="2146784" y="1991004"/>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00"/>
          </a:solidFill>
        </p:spPr>
        <p:txBody>
          <a:bodyPr wrap="square" lIns="0" tIns="0" rIns="0" bIns="0" rtlCol="0"/>
          <a:lstStyle/>
          <a:p>
            <a:endParaRPr/>
          </a:p>
        </p:txBody>
      </p:sp>
      <p:sp>
        <p:nvSpPr>
          <p:cNvPr id="523" name="object 523"/>
          <p:cNvSpPr/>
          <p:nvPr/>
        </p:nvSpPr>
        <p:spPr>
          <a:xfrm>
            <a:off x="2147971" y="2000404"/>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24" name="object 524"/>
          <p:cNvSpPr/>
          <p:nvPr/>
        </p:nvSpPr>
        <p:spPr>
          <a:xfrm>
            <a:off x="2147971" y="199379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25" name="object 525"/>
          <p:cNvSpPr/>
          <p:nvPr/>
        </p:nvSpPr>
        <p:spPr>
          <a:xfrm>
            <a:off x="2150511" y="2003199"/>
            <a:ext cx="0" cy="9525"/>
          </a:xfrm>
          <a:custGeom>
            <a:avLst/>
            <a:gdLst/>
            <a:ahLst/>
            <a:cxnLst/>
            <a:rect l="l" t="t" r="r" b="b"/>
            <a:pathLst>
              <a:path h="9525">
                <a:moveTo>
                  <a:pt x="-9459" y="4763"/>
                </a:moveTo>
                <a:lnTo>
                  <a:pt x="9459" y="4763"/>
                </a:lnTo>
              </a:path>
            </a:pathLst>
          </a:custGeom>
          <a:ln w="9526">
            <a:solidFill>
              <a:srgbClr val="800000"/>
            </a:solidFill>
          </a:ln>
        </p:spPr>
        <p:txBody>
          <a:bodyPr wrap="square" lIns="0" tIns="0" rIns="0" bIns="0" rtlCol="0"/>
          <a:lstStyle/>
          <a:p>
            <a:endParaRPr/>
          </a:p>
        </p:txBody>
      </p:sp>
      <p:sp>
        <p:nvSpPr>
          <p:cNvPr id="526" name="object 526"/>
          <p:cNvSpPr/>
          <p:nvPr/>
        </p:nvSpPr>
        <p:spPr>
          <a:xfrm>
            <a:off x="2150512" y="2012724"/>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527" name="object 527"/>
          <p:cNvSpPr/>
          <p:nvPr/>
        </p:nvSpPr>
        <p:spPr>
          <a:xfrm>
            <a:off x="2154405" y="2012725"/>
            <a:ext cx="0" cy="6985"/>
          </a:xfrm>
          <a:custGeom>
            <a:avLst/>
            <a:gdLst/>
            <a:ahLst/>
            <a:cxnLst/>
            <a:rect l="l" t="t" r="r" b="b"/>
            <a:pathLst>
              <a:path h="6985">
                <a:moveTo>
                  <a:pt x="-9459" y="3429"/>
                </a:moveTo>
                <a:lnTo>
                  <a:pt x="9459" y="3429"/>
                </a:lnTo>
              </a:path>
            </a:pathLst>
          </a:custGeom>
          <a:ln w="6858">
            <a:solidFill>
              <a:srgbClr val="800000"/>
            </a:solidFill>
          </a:ln>
        </p:spPr>
        <p:txBody>
          <a:bodyPr wrap="square" lIns="0" tIns="0" rIns="0" bIns="0" rtlCol="0"/>
          <a:lstStyle/>
          <a:p>
            <a:endParaRPr/>
          </a:p>
        </p:txBody>
      </p:sp>
      <p:sp>
        <p:nvSpPr>
          <p:cNvPr id="528" name="object 528"/>
          <p:cNvSpPr/>
          <p:nvPr/>
        </p:nvSpPr>
        <p:spPr>
          <a:xfrm>
            <a:off x="2154405" y="2019583"/>
            <a:ext cx="5080" cy="0"/>
          </a:xfrm>
          <a:custGeom>
            <a:avLst/>
            <a:gdLst/>
            <a:ahLst/>
            <a:cxnLst/>
            <a:rect l="l" t="t" r="r" b="b"/>
            <a:pathLst>
              <a:path w="3809">
                <a:moveTo>
                  <a:pt x="0" y="0"/>
                </a:moveTo>
                <a:lnTo>
                  <a:pt x="0" y="0"/>
                </a:lnTo>
                <a:lnTo>
                  <a:pt x="3683" y="0"/>
                </a:lnTo>
              </a:path>
            </a:pathLst>
          </a:custGeom>
          <a:ln w="18919">
            <a:solidFill>
              <a:srgbClr val="800000"/>
            </a:solidFill>
          </a:ln>
        </p:spPr>
        <p:txBody>
          <a:bodyPr wrap="square" lIns="0" tIns="0" rIns="0" bIns="0" rtlCol="0"/>
          <a:lstStyle/>
          <a:p>
            <a:endParaRPr/>
          </a:p>
        </p:txBody>
      </p:sp>
      <p:sp>
        <p:nvSpPr>
          <p:cNvPr id="529" name="object 529"/>
          <p:cNvSpPr/>
          <p:nvPr/>
        </p:nvSpPr>
        <p:spPr>
          <a:xfrm>
            <a:off x="2146704" y="2019584"/>
            <a:ext cx="25400" cy="17145"/>
          </a:xfrm>
          <a:custGeom>
            <a:avLst/>
            <a:gdLst/>
            <a:ahLst/>
            <a:cxnLst/>
            <a:rect l="l" t="t" r="r" b="b"/>
            <a:pathLst>
              <a:path w="19050" h="17144">
                <a:moveTo>
                  <a:pt x="0" y="17147"/>
                </a:moveTo>
                <a:lnTo>
                  <a:pt x="18919" y="17147"/>
                </a:lnTo>
                <a:lnTo>
                  <a:pt x="18919" y="0"/>
                </a:lnTo>
                <a:lnTo>
                  <a:pt x="0" y="0"/>
                </a:lnTo>
                <a:lnTo>
                  <a:pt x="0" y="17147"/>
                </a:lnTo>
                <a:close/>
              </a:path>
            </a:pathLst>
          </a:custGeom>
          <a:solidFill>
            <a:srgbClr val="800000"/>
          </a:solidFill>
        </p:spPr>
        <p:txBody>
          <a:bodyPr wrap="square" lIns="0" tIns="0" rIns="0" bIns="0" rtlCol="0"/>
          <a:lstStyle/>
          <a:p>
            <a:endParaRPr/>
          </a:p>
        </p:txBody>
      </p:sp>
      <p:sp>
        <p:nvSpPr>
          <p:cNvPr id="530" name="object 530"/>
          <p:cNvSpPr/>
          <p:nvPr/>
        </p:nvSpPr>
        <p:spPr>
          <a:xfrm>
            <a:off x="2159318" y="2036730"/>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531" name="object 531"/>
          <p:cNvSpPr/>
          <p:nvPr/>
        </p:nvSpPr>
        <p:spPr>
          <a:xfrm>
            <a:off x="2163212" y="2036731"/>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532" name="object 532"/>
          <p:cNvSpPr/>
          <p:nvPr/>
        </p:nvSpPr>
        <p:spPr>
          <a:xfrm>
            <a:off x="2163213" y="203291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33" name="object 533"/>
          <p:cNvSpPr/>
          <p:nvPr/>
        </p:nvSpPr>
        <p:spPr>
          <a:xfrm>
            <a:off x="2165753" y="2042320"/>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34" name="object 534"/>
          <p:cNvSpPr/>
          <p:nvPr/>
        </p:nvSpPr>
        <p:spPr>
          <a:xfrm>
            <a:off x="2165754" y="2039524"/>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00"/>
          </a:solidFill>
        </p:spPr>
        <p:txBody>
          <a:bodyPr wrap="square" lIns="0" tIns="0" rIns="0" bIns="0" rtlCol="0"/>
          <a:lstStyle/>
          <a:p>
            <a:endParaRPr/>
          </a:p>
        </p:txBody>
      </p:sp>
      <p:sp>
        <p:nvSpPr>
          <p:cNvPr id="535" name="object 535"/>
          <p:cNvSpPr/>
          <p:nvPr/>
        </p:nvSpPr>
        <p:spPr>
          <a:xfrm>
            <a:off x="2166939" y="2048924"/>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536" name="object 536"/>
          <p:cNvSpPr/>
          <p:nvPr/>
        </p:nvSpPr>
        <p:spPr>
          <a:xfrm>
            <a:off x="2166939" y="2051845"/>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537" name="object 537"/>
          <p:cNvSpPr/>
          <p:nvPr/>
        </p:nvSpPr>
        <p:spPr>
          <a:xfrm>
            <a:off x="2172019" y="2051845"/>
            <a:ext cx="0" cy="10160"/>
          </a:xfrm>
          <a:custGeom>
            <a:avLst/>
            <a:gdLst/>
            <a:ahLst/>
            <a:cxnLst/>
            <a:rect l="l" t="t" r="r" b="b"/>
            <a:pathLst>
              <a:path h="10160">
                <a:moveTo>
                  <a:pt x="-9459" y="4890"/>
                </a:moveTo>
                <a:lnTo>
                  <a:pt x="9459" y="4890"/>
                </a:lnTo>
              </a:path>
            </a:pathLst>
          </a:custGeom>
          <a:ln w="9780">
            <a:solidFill>
              <a:srgbClr val="800000"/>
            </a:solidFill>
          </a:ln>
        </p:spPr>
        <p:txBody>
          <a:bodyPr wrap="square" lIns="0" tIns="0" rIns="0" bIns="0" rtlCol="0"/>
          <a:lstStyle/>
          <a:p>
            <a:endParaRPr/>
          </a:p>
        </p:txBody>
      </p:sp>
      <p:sp>
        <p:nvSpPr>
          <p:cNvPr id="538" name="object 538"/>
          <p:cNvSpPr/>
          <p:nvPr/>
        </p:nvSpPr>
        <p:spPr>
          <a:xfrm>
            <a:off x="2172019" y="2051846"/>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00"/>
          </a:solidFill>
        </p:spPr>
        <p:txBody>
          <a:bodyPr wrap="square" lIns="0" tIns="0" rIns="0" bIns="0" rtlCol="0"/>
          <a:lstStyle/>
          <a:p>
            <a:endParaRPr/>
          </a:p>
        </p:txBody>
      </p:sp>
      <p:sp>
        <p:nvSpPr>
          <p:cNvPr id="539" name="object 539"/>
          <p:cNvSpPr/>
          <p:nvPr/>
        </p:nvSpPr>
        <p:spPr>
          <a:xfrm>
            <a:off x="2160592" y="2061625"/>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800000"/>
          </a:solidFill>
        </p:spPr>
        <p:txBody>
          <a:bodyPr wrap="square" lIns="0" tIns="0" rIns="0" bIns="0" rtlCol="0"/>
          <a:lstStyle/>
          <a:p>
            <a:endParaRPr/>
          </a:p>
        </p:txBody>
      </p:sp>
      <p:sp>
        <p:nvSpPr>
          <p:cNvPr id="540" name="object 540"/>
          <p:cNvSpPr/>
          <p:nvPr/>
        </p:nvSpPr>
        <p:spPr>
          <a:xfrm>
            <a:off x="2173206" y="206530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41" name="object 541"/>
          <p:cNvSpPr/>
          <p:nvPr/>
        </p:nvSpPr>
        <p:spPr>
          <a:xfrm>
            <a:off x="2175745" y="2074836"/>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42" name="object 542"/>
          <p:cNvSpPr/>
          <p:nvPr/>
        </p:nvSpPr>
        <p:spPr>
          <a:xfrm>
            <a:off x="2175746" y="2077629"/>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43" name="object 543"/>
          <p:cNvSpPr/>
          <p:nvPr/>
        </p:nvSpPr>
        <p:spPr>
          <a:xfrm>
            <a:off x="2179471" y="2077630"/>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544" name="object 544"/>
          <p:cNvSpPr/>
          <p:nvPr/>
        </p:nvSpPr>
        <p:spPr>
          <a:xfrm>
            <a:off x="2179471" y="2071024"/>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45" name="object 545"/>
          <p:cNvSpPr/>
          <p:nvPr/>
        </p:nvSpPr>
        <p:spPr>
          <a:xfrm>
            <a:off x="2182011" y="2080550"/>
            <a:ext cx="0" cy="8890"/>
          </a:xfrm>
          <a:custGeom>
            <a:avLst/>
            <a:gdLst/>
            <a:ahLst/>
            <a:cxnLst/>
            <a:rect l="l" t="t" r="r" b="b"/>
            <a:pathLst>
              <a:path h="8889">
                <a:moveTo>
                  <a:pt x="-9459" y="4255"/>
                </a:moveTo>
                <a:lnTo>
                  <a:pt x="9459" y="4255"/>
                </a:lnTo>
              </a:path>
            </a:pathLst>
          </a:custGeom>
          <a:ln w="8510">
            <a:solidFill>
              <a:srgbClr val="800000"/>
            </a:solidFill>
          </a:ln>
        </p:spPr>
        <p:txBody>
          <a:bodyPr wrap="square" lIns="0" tIns="0" rIns="0" bIns="0" rtlCol="0"/>
          <a:lstStyle/>
          <a:p>
            <a:endParaRPr/>
          </a:p>
        </p:txBody>
      </p:sp>
      <p:sp>
        <p:nvSpPr>
          <p:cNvPr id="546" name="object 546"/>
          <p:cNvSpPr/>
          <p:nvPr/>
        </p:nvSpPr>
        <p:spPr>
          <a:xfrm>
            <a:off x="2182011" y="2079535"/>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47" name="object 547"/>
          <p:cNvSpPr/>
          <p:nvPr/>
        </p:nvSpPr>
        <p:spPr>
          <a:xfrm>
            <a:off x="2184552" y="2089060"/>
            <a:ext cx="0" cy="3175"/>
          </a:xfrm>
          <a:custGeom>
            <a:avLst/>
            <a:gdLst/>
            <a:ahLst/>
            <a:cxnLst/>
            <a:rect l="l" t="t" r="r" b="b"/>
            <a:pathLst>
              <a:path h="3175">
                <a:moveTo>
                  <a:pt x="-9459" y="1524"/>
                </a:moveTo>
                <a:lnTo>
                  <a:pt x="9459" y="1524"/>
                </a:lnTo>
              </a:path>
            </a:pathLst>
          </a:custGeom>
          <a:ln w="3175">
            <a:solidFill>
              <a:srgbClr val="800000"/>
            </a:solidFill>
          </a:ln>
        </p:spPr>
        <p:txBody>
          <a:bodyPr wrap="square" lIns="0" tIns="0" rIns="0" bIns="0" rtlCol="0"/>
          <a:lstStyle/>
          <a:p>
            <a:endParaRPr/>
          </a:p>
        </p:txBody>
      </p:sp>
      <p:sp>
        <p:nvSpPr>
          <p:cNvPr id="548" name="object 548"/>
          <p:cNvSpPr/>
          <p:nvPr/>
        </p:nvSpPr>
        <p:spPr>
          <a:xfrm>
            <a:off x="2184553" y="2092109"/>
            <a:ext cx="4233" cy="0"/>
          </a:xfrm>
          <a:custGeom>
            <a:avLst/>
            <a:gdLst/>
            <a:ahLst/>
            <a:cxnLst/>
            <a:rect l="l" t="t" r="r" b="b"/>
            <a:pathLst>
              <a:path w="3175">
                <a:moveTo>
                  <a:pt x="0" y="0"/>
                </a:moveTo>
                <a:lnTo>
                  <a:pt x="0" y="0"/>
                </a:lnTo>
                <a:lnTo>
                  <a:pt x="3175" y="0"/>
                </a:lnTo>
              </a:path>
            </a:pathLst>
          </a:custGeom>
          <a:ln w="18919">
            <a:solidFill>
              <a:srgbClr val="800000"/>
            </a:solidFill>
          </a:ln>
        </p:spPr>
        <p:txBody>
          <a:bodyPr wrap="square" lIns="0" tIns="0" rIns="0" bIns="0" rtlCol="0"/>
          <a:lstStyle/>
          <a:p>
            <a:endParaRPr/>
          </a:p>
        </p:txBody>
      </p:sp>
      <p:sp>
        <p:nvSpPr>
          <p:cNvPr id="549" name="object 549"/>
          <p:cNvSpPr/>
          <p:nvPr/>
        </p:nvSpPr>
        <p:spPr>
          <a:xfrm>
            <a:off x="2188785" y="2092109"/>
            <a:ext cx="0" cy="9525"/>
          </a:xfrm>
          <a:custGeom>
            <a:avLst/>
            <a:gdLst/>
            <a:ahLst/>
            <a:cxnLst/>
            <a:rect l="l" t="t" r="r" b="b"/>
            <a:pathLst>
              <a:path h="9525">
                <a:moveTo>
                  <a:pt x="-9459" y="4763"/>
                </a:moveTo>
                <a:lnTo>
                  <a:pt x="9459" y="4763"/>
                </a:lnTo>
              </a:path>
            </a:pathLst>
          </a:custGeom>
          <a:ln w="9526">
            <a:solidFill>
              <a:srgbClr val="800000"/>
            </a:solidFill>
          </a:ln>
        </p:spPr>
        <p:txBody>
          <a:bodyPr wrap="square" lIns="0" tIns="0" rIns="0" bIns="0" rtlCol="0"/>
          <a:lstStyle/>
          <a:p>
            <a:endParaRPr/>
          </a:p>
        </p:txBody>
      </p:sp>
      <p:sp>
        <p:nvSpPr>
          <p:cNvPr id="550" name="object 550"/>
          <p:cNvSpPr/>
          <p:nvPr/>
        </p:nvSpPr>
        <p:spPr>
          <a:xfrm>
            <a:off x="2188786" y="209210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51" name="object 551"/>
          <p:cNvSpPr/>
          <p:nvPr/>
        </p:nvSpPr>
        <p:spPr>
          <a:xfrm>
            <a:off x="2191327" y="2101636"/>
            <a:ext cx="0" cy="9525"/>
          </a:xfrm>
          <a:custGeom>
            <a:avLst/>
            <a:gdLst/>
            <a:ahLst/>
            <a:cxnLst/>
            <a:rect l="l" t="t" r="r" b="b"/>
            <a:pathLst>
              <a:path h="9525">
                <a:moveTo>
                  <a:pt x="-9459" y="4699"/>
                </a:moveTo>
                <a:lnTo>
                  <a:pt x="9459" y="4699"/>
                </a:lnTo>
              </a:path>
            </a:pathLst>
          </a:custGeom>
          <a:ln w="9399">
            <a:solidFill>
              <a:srgbClr val="800000"/>
            </a:solidFill>
          </a:ln>
        </p:spPr>
        <p:txBody>
          <a:bodyPr wrap="square" lIns="0" tIns="0" rIns="0" bIns="0" rtlCol="0"/>
          <a:lstStyle/>
          <a:p>
            <a:endParaRPr/>
          </a:p>
        </p:txBody>
      </p:sp>
      <p:sp>
        <p:nvSpPr>
          <p:cNvPr id="552" name="object 552"/>
          <p:cNvSpPr/>
          <p:nvPr/>
        </p:nvSpPr>
        <p:spPr>
          <a:xfrm>
            <a:off x="2191327" y="2101635"/>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00"/>
          </a:solidFill>
        </p:spPr>
        <p:txBody>
          <a:bodyPr wrap="square" lIns="0" tIns="0" rIns="0" bIns="0" rtlCol="0"/>
          <a:lstStyle/>
          <a:p>
            <a:endParaRPr/>
          </a:p>
        </p:txBody>
      </p:sp>
      <p:sp>
        <p:nvSpPr>
          <p:cNvPr id="553" name="object 553"/>
          <p:cNvSpPr/>
          <p:nvPr/>
        </p:nvSpPr>
        <p:spPr>
          <a:xfrm>
            <a:off x="2192512" y="2111035"/>
            <a:ext cx="0" cy="6985"/>
          </a:xfrm>
          <a:custGeom>
            <a:avLst/>
            <a:gdLst/>
            <a:ahLst/>
            <a:cxnLst/>
            <a:rect l="l" t="t" r="r" b="b"/>
            <a:pathLst>
              <a:path h="6985">
                <a:moveTo>
                  <a:pt x="-9459" y="3365"/>
                </a:moveTo>
                <a:lnTo>
                  <a:pt x="9459" y="3365"/>
                </a:lnTo>
              </a:path>
            </a:pathLst>
          </a:custGeom>
          <a:ln w="6731">
            <a:solidFill>
              <a:srgbClr val="800000"/>
            </a:solidFill>
          </a:ln>
        </p:spPr>
        <p:txBody>
          <a:bodyPr wrap="square" lIns="0" tIns="0" rIns="0" bIns="0" rtlCol="0"/>
          <a:lstStyle/>
          <a:p>
            <a:endParaRPr/>
          </a:p>
        </p:txBody>
      </p:sp>
      <p:sp>
        <p:nvSpPr>
          <p:cNvPr id="554" name="object 554"/>
          <p:cNvSpPr/>
          <p:nvPr/>
        </p:nvSpPr>
        <p:spPr>
          <a:xfrm>
            <a:off x="2192512" y="2117766"/>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555" name="object 555"/>
          <p:cNvSpPr/>
          <p:nvPr/>
        </p:nvSpPr>
        <p:spPr>
          <a:xfrm>
            <a:off x="2197592" y="2117767"/>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56" name="object 556"/>
          <p:cNvSpPr/>
          <p:nvPr/>
        </p:nvSpPr>
        <p:spPr>
          <a:xfrm>
            <a:off x="2197592" y="2114846"/>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800000"/>
          </a:solidFill>
        </p:spPr>
        <p:txBody>
          <a:bodyPr wrap="square" lIns="0" tIns="0" rIns="0" bIns="0" rtlCol="0"/>
          <a:lstStyle/>
          <a:p>
            <a:endParaRPr/>
          </a:p>
        </p:txBody>
      </p:sp>
      <p:sp>
        <p:nvSpPr>
          <p:cNvPr id="557" name="object 557"/>
          <p:cNvSpPr/>
          <p:nvPr/>
        </p:nvSpPr>
        <p:spPr>
          <a:xfrm>
            <a:off x="2198947" y="2124372"/>
            <a:ext cx="0" cy="10795"/>
          </a:xfrm>
          <a:custGeom>
            <a:avLst/>
            <a:gdLst/>
            <a:ahLst/>
            <a:cxnLst/>
            <a:rect l="l" t="t" r="r" b="b"/>
            <a:pathLst>
              <a:path h="10794">
                <a:moveTo>
                  <a:pt x="-9459" y="5334"/>
                </a:moveTo>
                <a:lnTo>
                  <a:pt x="9459" y="5334"/>
                </a:lnTo>
              </a:path>
            </a:pathLst>
          </a:custGeom>
          <a:ln w="10669">
            <a:solidFill>
              <a:srgbClr val="800000"/>
            </a:solidFill>
          </a:ln>
        </p:spPr>
        <p:txBody>
          <a:bodyPr wrap="square" lIns="0" tIns="0" rIns="0" bIns="0" rtlCol="0"/>
          <a:lstStyle/>
          <a:p>
            <a:endParaRPr/>
          </a:p>
        </p:txBody>
      </p:sp>
      <p:sp>
        <p:nvSpPr>
          <p:cNvPr id="558" name="object 558"/>
          <p:cNvSpPr/>
          <p:nvPr/>
        </p:nvSpPr>
        <p:spPr>
          <a:xfrm>
            <a:off x="2198947" y="2125261"/>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59" name="object 559"/>
          <p:cNvSpPr/>
          <p:nvPr/>
        </p:nvSpPr>
        <p:spPr>
          <a:xfrm>
            <a:off x="2201488" y="2135041"/>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60" name="object 560"/>
          <p:cNvSpPr/>
          <p:nvPr/>
        </p:nvSpPr>
        <p:spPr>
          <a:xfrm>
            <a:off x="2201488" y="2141645"/>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561" name="object 561"/>
          <p:cNvSpPr/>
          <p:nvPr/>
        </p:nvSpPr>
        <p:spPr>
          <a:xfrm>
            <a:off x="2207753" y="2141646"/>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562" name="object 562"/>
          <p:cNvSpPr/>
          <p:nvPr/>
        </p:nvSpPr>
        <p:spPr>
          <a:xfrm>
            <a:off x="2207754" y="2135040"/>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63" name="object 563"/>
          <p:cNvSpPr/>
          <p:nvPr/>
        </p:nvSpPr>
        <p:spPr>
          <a:xfrm>
            <a:off x="2210295" y="2144567"/>
            <a:ext cx="0" cy="9525"/>
          </a:xfrm>
          <a:custGeom>
            <a:avLst/>
            <a:gdLst/>
            <a:ahLst/>
            <a:cxnLst/>
            <a:rect l="l" t="t" r="r" b="b"/>
            <a:pathLst>
              <a:path h="9525">
                <a:moveTo>
                  <a:pt x="-9459" y="4699"/>
                </a:moveTo>
                <a:lnTo>
                  <a:pt x="9459" y="4699"/>
                </a:lnTo>
              </a:path>
            </a:pathLst>
          </a:custGeom>
          <a:ln w="9399">
            <a:solidFill>
              <a:srgbClr val="800000"/>
            </a:solidFill>
          </a:ln>
        </p:spPr>
        <p:txBody>
          <a:bodyPr wrap="square" lIns="0" tIns="0" rIns="0" bIns="0" rtlCol="0"/>
          <a:lstStyle/>
          <a:p>
            <a:endParaRPr/>
          </a:p>
        </p:txBody>
      </p:sp>
      <p:sp>
        <p:nvSpPr>
          <p:cNvPr id="564" name="object 564"/>
          <p:cNvSpPr/>
          <p:nvPr/>
        </p:nvSpPr>
        <p:spPr>
          <a:xfrm>
            <a:off x="2210296" y="2153966"/>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65" name="object 565"/>
          <p:cNvSpPr/>
          <p:nvPr/>
        </p:nvSpPr>
        <p:spPr>
          <a:xfrm>
            <a:off x="2214020" y="2153967"/>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66" name="object 566"/>
          <p:cNvSpPr/>
          <p:nvPr/>
        </p:nvSpPr>
        <p:spPr>
          <a:xfrm>
            <a:off x="2214021" y="2156760"/>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67" name="object 567"/>
          <p:cNvSpPr/>
          <p:nvPr/>
        </p:nvSpPr>
        <p:spPr>
          <a:xfrm>
            <a:off x="2217745" y="215676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568" name="object 568"/>
          <p:cNvSpPr/>
          <p:nvPr/>
        </p:nvSpPr>
        <p:spPr>
          <a:xfrm>
            <a:off x="2217745" y="2160570"/>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569" name="object 569"/>
          <p:cNvSpPr/>
          <p:nvPr/>
        </p:nvSpPr>
        <p:spPr>
          <a:xfrm>
            <a:off x="2222827" y="2160570"/>
            <a:ext cx="0" cy="6350"/>
          </a:xfrm>
          <a:custGeom>
            <a:avLst/>
            <a:gdLst/>
            <a:ahLst/>
            <a:cxnLst/>
            <a:rect l="l" t="t" r="r" b="b"/>
            <a:pathLst>
              <a:path h="6350">
                <a:moveTo>
                  <a:pt x="-9459" y="2984"/>
                </a:moveTo>
                <a:lnTo>
                  <a:pt x="9459" y="2984"/>
                </a:lnTo>
              </a:path>
            </a:pathLst>
          </a:custGeom>
          <a:ln w="5969">
            <a:solidFill>
              <a:srgbClr val="800000"/>
            </a:solidFill>
          </a:ln>
        </p:spPr>
        <p:txBody>
          <a:bodyPr wrap="square" lIns="0" tIns="0" rIns="0" bIns="0" rtlCol="0"/>
          <a:lstStyle/>
          <a:p>
            <a:endParaRPr/>
          </a:p>
        </p:txBody>
      </p:sp>
      <p:sp>
        <p:nvSpPr>
          <p:cNvPr id="570" name="object 570"/>
          <p:cNvSpPr/>
          <p:nvPr/>
        </p:nvSpPr>
        <p:spPr>
          <a:xfrm>
            <a:off x="2222828" y="2166540"/>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71" name="object 571"/>
          <p:cNvSpPr/>
          <p:nvPr/>
        </p:nvSpPr>
        <p:spPr>
          <a:xfrm>
            <a:off x="2226552" y="216654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572" name="object 572"/>
          <p:cNvSpPr/>
          <p:nvPr/>
        </p:nvSpPr>
        <p:spPr>
          <a:xfrm>
            <a:off x="2226553" y="2170351"/>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573" name="object 573"/>
          <p:cNvSpPr/>
          <p:nvPr/>
        </p:nvSpPr>
        <p:spPr>
          <a:xfrm>
            <a:off x="2230448" y="2170352"/>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74" name="object 574"/>
          <p:cNvSpPr/>
          <p:nvPr/>
        </p:nvSpPr>
        <p:spPr>
          <a:xfrm>
            <a:off x="2230449" y="2163366"/>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75" name="object 575"/>
          <p:cNvSpPr/>
          <p:nvPr/>
        </p:nvSpPr>
        <p:spPr>
          <a:xfrm>
            <a:off x="2232988" y="2173146"/>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576" name="object 576"/>
          <p:cNvSpPr/>
          <p:nvPr/>
        </p:nvSpPr>
        <p:spPr>
          <a:xfrm>
            <a:off x="2232989" y="2176066"/>
            <a:ext cx="9313" cy="0"/>
          </a:xfrm>
          <a:custGeom>
            <a:avLst/>
            <a:gdLst/>
            <a:ahLst/>
            <a:cxnLst/>
            <a:rect l="l" t="t" r="r" b="b"/>
            <a:pathLst>
              <a:path w="6985">
                <a:moveTo>
                  <a:pt x="0" y="0"/>
                </a:moveTo>
                <a:lnTo>
                  <a:pt x="0" y="0"/>
                </a:lnTo>
                <a:lnTo>
                  <a:pt x="6859" y="0"/>
                </a:lnTo>
              </a:path>
            </a:pathLst>
          </a:custGeom>
          <a:ln w="18919">
            <a:solidFill>
              <a:srgbClr val="800000"/>
            </a:solidFill>
          </a:ln>
        </p:spPr>
        <p:txBody>
          <a:bodyPr wrap="square" lIns="0" tIns="0" rIns="0" bIns="0" rtlCol="0"/>
          <a:lstStyle/>
          <a:p>
            <a:endParaRPr/>
          </a:p>
        </p:txBody>
      </p:sp>
      <p:sp>
        <p:nvSpPr>
          <p:cNvPr id="577" name="object 577"/>
          <p:cNvSpPr/>
          <p:nvPr/>
        </p:nvSpPr>
        <p:spPr>
          <a:xfrm>
            <a:off x="2242133" y="2176066"/>
            <a:ext cx="0" cy="8890"/>
          </a:xfrm>
          <a:custGeom>
            <a:avLst/>
            <a:gdLst/>
            <a:ahLst/>
            <a:cxnLst/>
            <a:rect l="l" t="t" r="r" b="b"/>
            <a:pathLst>
              <a:path h="8889">
                <a:moveTo>
                  <a:pt x="-9459" y="4255"/>
                </a:moveTo>
                <a:lnTo>
                  <a:pt x="9459" y="4255"/>
                </a:lnTo>
              </a:path>
            </a:pathLst>
          </a:custGeom>
          <a:ln w="8510">
            <a:solidFill>
              <a:srgbClr val="800000"/>
            </a:solidFill>
          </a:ln>
        </p:spPr>
        <p:txBody>
          <a:bodyPr wrap="square" lIns="0" tIns="0" rIns="0" bIns="0" rtlCol="0"/>
          <a:lstStyle/>
          <a:p>
            <a:endParaRPr/>
          </a:p>
        </p:txBody>
      </p:sp>
      <p:sp>
        <p:nvSpPr>
          <p:cNvPr id="578" name="object 578"/>
          <p:cNvSpPr/>
          <p:nvPr/>
        </p:nvSpPr>
        <p:spPr>
          <a:xfrm>
            <a:off x="2242134" y="2184576"/>
            <a:ext cx="6773" cy="0"/>
          </a:xfrm>
          <a:custGeom>
            <a:avLst/>
            <a:gdLst/>
            <a:ahLst/>
            <a:cxnLst/>
            <a:rect l="l" t="t" r="r" b="b"/>
            <a:pathLst>
              <a:path w="5080">
                <a:moveTo>
                  <a:pt x="0" y="0"/>
                </a:moveTo>
                <a:lnTo>
                  <a:pt x="0" y="0"/>
                </a:lnTo>
                <a:lnTo>
                  <a:pt x="4826" y="0"/>
                </a:lnTo>
              </a:path>
            </a:pathLst>
          </a:custGeom>
          <a:ln w="18919">
            <a:solidFill>
              <a:srgbClr val="800000"/>
            </a:solidFill>
          </a:ln>
        </p:spPr>
        <p:txBody>
          <a:bodyPr wrap="square" lIns="0" tIns="0" rIns="0" bIns="0" rtlCol="0"/>
          <a:lstStyle/>
          <a:p>
            <a:endParaRPr/>
          </a:p>
        </p:txBody>
      </p:sp>
      <p:sp>
        <p:nvSpPr>
          <p:cNvPr id="579" name="object 579"/>
          <p:cNvSpPr/>
          <p:nvPr/>
        </p:nvSpPr>
        <p:spPr>
          <a:xfrm>
            <a:off x="2248569" y="2184577"/>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80" name="object 580"/>
          <p:cNvSpPr/>
          <p:nvPr/>
        </p:nvSpPr>
        <p:spPr>
          <a:xfrm>
            <a:off x="2248570" y="2177972"/>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00"/>
          </a:solidFill>
        </p:spPr>
        <p:txBody>
          <a:bodyPr wrap="square" lIns="0" tIns="0" rIns="0" bIns="0" rtlCol="0"/>
          <a:lstStyle/>
          <a:p>
            <a:endParaRPr/>
          </a:p>
        </p:txBody>
      </p:sp>
      <p:sp>
        <p:nvSpPr>
          <p:cNvPr id="581" name="object 581"/>
          <p:cNvSpPr/>
          <p:nvPr/>
        </p:nvSpPr>
        <p:spPr>
          <a:xfrm>
            <a:off x="2249755" y="2187372"/>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82" name="object 582"/>
          <p:cNvSpPr/>
          <p:nvPr/>
        </p:nvSpPr>
        <p:spPr>
          <a:xfrm>
            <a:off x="2249756" y="2193975"/>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583" name="object 583"/>
          <p:cNvSpPr/>
          <p:nvPr/>
        </p:nvSpPr>
        <p:spPr>
          <a:xfrm>
            <a:off x="2245948" y="2193975"/>
            <a:ext cx="25400" cy="12700"/>
          </a:xfrm>
          <a:custGeom>
            <a:avLst/>
            <a:gdLst/>
            <a:ahLst/>
            <a:cxnLst/>
            <a:rect l="l" t="t" r="r" b="b"/>
            <a:pathLst>
              <a:path w="19050" h="12700">
                <a:moveTo>
                  <a:pt x="0" y="12701"/>
                </a:moveTo>
                <a:lnTo>
                  <a:pt x="18919" y="12701"/>
                </a:lnTo>
                <a:lnTo>
                  <a:pt x="18919" y="0"/>
                </a:lnTo>
                <a:lnTo>
                  <a:pt x="0" y="0"/>
                </a:lnTo>
                <a:lnTo>
                  <a:pt x="0" y="12701"/>
                </a:lnTo>
                <a:close/>
              </a:path>
            </a:pathLst>
          </a:custGeom>
          <a:solidFill>
            <a:srgbClr val="800000"/>
          </a:solidFill>
        </p:spPr>
        <p:txBody>
          <a:bodyPr wrap="square" lIns="0" tIns="0" rIns="0" bIns="0" rtlCol="0"/>
          <a:lstStyle/>
          <a:p>
            <a:endParaRPr/>
          </a:p>
        </p:txBody>
      </p:sp>
      <p:sp>
        <p:nvSpPr>
          <p:cNvPr id="584" name="object 584"/>
          <p:cNvSpPr/>
          <p:nvPr/>
        </p:nvSpPr>
        <p:spPr>
          <a:xfrm>
            <a:off x="2258562" y="2206677"/>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85" name="object 585"/>
          <p:cNvSpPr/>
          <p:nvPr/>
        </p:nvSpPr>
        <p:spPr>
          <a:xfrm>
            <a:off x="2262288" y="2206677"/>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586" name="object 586"/>
          <p:cNvSpPr/>
          <p:nvPr/>
        </p:nvSpPr>
        <p:spPr>
          <a:xfrm>
            <a:off x="2262289" y="2200581"/>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87" name="object 587"/>
          <p:cNvSpPr/>
          <p:nvPr/>
        </p:nvSpPr>
        <p:spPr>
          <a:xfrm>
            <a:off x="2264828" y="2210361"/>
            <a:ext cx="0" cy="7620"/>
          </a:xfrm>
          <a:custGeom>
            <a:avLst/>
            <a:gdLst/>
            <a:ahLst/>
            <a:cxnLst/>
            <a:rect l="l" t="t" r="r" b="b"/>
            <a:pathLst>
              <a:path h="7619">
                <a:moveTo>
                  <a:pt x="-9459" y="3810"/>
                </a:moveTo>
                <a:lnTo>
                  <a:pt x="9459" y="3810"/>
                </a:lnTo>
              </a:path>
            </a:pathLst>
          </a:custGeom>
          <a:ln w="7620">
            <a:solidFill>
              <a:srgbClr val="800000"/>
            </a:solidFill>
          </a:ln>
        </p:spPr>
        <p:txBody>
          <a:bodyPr wrap="square" lIns="0" tIns="0" rIns="0" bIns="0" rtlCol="0"/>
          <a:lstStyle/>
          <a:p>
            <a:endParaRPr/>
          </a:p>
        </p:txBody>
      </p:sp>
      <p:sp>
        <p:nvSpPr>
          <p:cNvPr id="588" name="object 588"/>
          <p:cNvSpPr/>
          <p:nvPr/>
        </p:nvSpPr>
        <p:spPr>
          <a:xfrm>
            <a:off x="2264829" y="220845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89" name="object 589"/>
          <p:cNvSpPr/>
          <p:nvPr/>
        </p:nvSpPr>
        <p:spPr>
          <a:xfrm>
            <a:off x="2267368" y="2217983"/>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90" name="object 590"/>
          <p:cNvSpPr/>
          <p:nvPr/>
        </p:nvSpPr>
        <p:spPr>
          <a:xfrm>
            <a:off x="2267369" y="2220776"/>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591" name="object 591"/>
          <p:cNvSpPr/>
          <p:nvPr/>
        </p:nvSpPr>
        <p:spPr>
          <a:xfrm>
            <a:off x="2271263" y="2220777"/>
            <a:ext cx="0" cy="9525"/>
          </a:xfrm>
          <a:custGeom>
            <a:avLst/>
            <a:gdLst/>
            <a:ahLst/>
            <a:cxnLst/>
            <a:rect l="l" t="t" r="r" b="b"/>
            <a:pathLst>
              <a:path h="9525">
                <a:moveTo>
                  <a:pt x="-9459" y="4763"/>
                </a:moveTo>
                <a:lnTo>
                  <a:pt x="9459" y="4763"/>
                </a:lnTo>
              </a:path>
            </a:pathLst>
          </a:custGeom>
          <a:ln w="9526">
            <a:solidFill>
              <a:srgbClr val="800000"/>
            </a:solidFill>
          </a:ln>
        </p:spPr>
        <p:txBody>
          <a:bodyPr wrap="square" lIns="0" tIns="0" rIns="0" bIns="0" rtlCol="0"/>
          <a:lstStyle/>
          <a:p>
            <a:endParaRPr/>
          </a:p>
        </p:txBody>
      </p:sp>
      <p:sp>
        <p:nvSpPr>
          <p:cNvPr id="592" name="object 592"/>
          <p:cNvSpPr/>
          <p:nvPr/>
        </p:nvSpPr>
        <p:spPr>
          <a:xfrm>
            <a:off x="2271264" y="2230302"/>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593" name="object 593"/>
          <p:cNvSpPr/>
          <p:nvPr/>
        </p:nvSpPr>
        <p:spPr>
          <a:xfrm>
            <a:off x="2280069" y="2230303"/>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94" name="object 594"/>
          <p:cNvSpPr/>
          <p:nvPr/>
        </p:nvSpPr>
        <p:spPr>
          <a:xfrm>
            <a:off x="2280070" y="2233097"/>
            <a:ext cx="7620" cy="0"/>
          </a:xfrm>
          <a:custGeom>
            <a:avLst/>
            <a:gdLst/>
            <a:ahLst/>
            <a:cxnLst/>
            <a:rect l="l" t="t" r="r" b="b"/>
            <a:pathLst>
              <a:path w="5714">
                <a:moveTo>
                  <a:pt x="0" y="0"/>
                </a:moveTo>
                <a:lnTo>
                  <a:pt x="0" y="0"/>
                </a:lnTo>
                <a:lnTo>
                  <a:pt x="5588" y="0"/>
                </a:lnTo>
              </a:path>
            </a:pathLst>
          </a:custGeom>
          <a:ln w="18919">
            <a:solidFill>
              <a:srgbClr val="800000"/>
            </a:solidFill>
          </a:ln>
        </p:spPr>
        <p:txBody>
          <a:bodyPr wrap="square" lIns="0" tIns="0" rIns="0" bIns="0" rtlCol="0"/>
          <a:lstStyle/>
          <a:p>
            <a:endParaRPr/>
          </a:p>
        </p:txBody>
      </p:sp>
      <p:sp>
        <p:nvSpPr>
          <p:cNvPr id="595" name="object 595"/>
          <p:cNvSpPr/>
          <p:nvPr/>
        </p:nvSpPr>
        <p:spPr>
          <a:xfrm>
            <a:off x="2287521" y="2233098"/>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96" name="object 596"/>
          <p:cNvSpPr/>
          <p:nvPr/>
        </p:nvSpPr>
        <p:spPr>
          <a:xfrm>
            <a:off x="2287522" y="2239701"/>
            <a:ext cx="9313" cy="0"/>
          </a:xfrm>
          <a:custGeom>
            <a:avLst/>
            <a:gdLst/>
            <a:ahLst/>
            <a:cxnLst/>
            <a:rect l="l" t="t" r="r" b="b"/>
            <a:pathLst>
              <a:path w="6985">
                <a:moveTo>
                  <a:pt x="0" y="0"/>
                </a:moveTo>
                <a:lnTo>
                  <a:pt x="0" y="0"/>
                </a:lnTo>
                <a:lnTo>
                  <a:pt x="6986" y="0"/>
                </a:lnTo>
              </a:path>
            </a:pathLst>
          </a:custGeom>
          <a:ln w="18919">
            <a:solidFill>
              <a:srgbClr val="800000"/>
            </a:solidFill>
          </a:ln>
        </p:spPr>
        <p:txBody>
          <a:bodyPr wrap="square" lIns="0" tIns="0" rIns="0" bIns="0" rtlCol="0"/>
          <a:lstStyle/>
          <a:p>
            <a:endParaRPr/>
          </a:p>
        </p:txBody>
      </p:sp>
      <p:sp>
        <p:nvSpPr>
          <p:cNvPr id="597" name="object 597"/>
          <p:cNvSpPr/>
          <p:nvPr/>
        </p:nvSpPr>
        <p:spPr>
          <a:xfrm>
            <a:off x="2296836" y="2239702"/>
            <a:ext cx="0" cy="3175"/>
          </a:xfrm>
          <a:custGeom>
            <a:avLst/>
            <a:gdLst/>
            <a:ahLst/>
            <a:cxnLst/>
            <a:rect l="l" t="t" r="r" b="b"/>
            <a:pathLst>
              <a:path h="3175">
                <a:moveTo>
                  <a:pt x="-9459" y="1587"/>
                </a:moveTo>
                <a:lnTo>
                  <a:pt x="9459" y="1587"/>
                </a:lnTo>
              </a:path>
            </a:pathLst>
          </a:custGeom>
          <a:ln w="3175">
            <a:solidFill>
              <a:srgbClr val="800000"/>
            </a:solidFill>
          </a:ln>
        </p:spPr>
        <p:txBody>
          <a:bodyPr wrap="square" lIns="0" tIns="0" rIns="0" bIns="0" rtlCol="0"/>
          <a:lstStyle/>
          <a:p>
            <a:endParaRPr/>
          </a:p>
        </p:txBody>
      </p:sp>
      <p:sp>
        <p:nvSpPr>
          <p:cNvPr id="598" name="object 598"/>
          <p:cNvSpPr/>
          <p:nvPr/>
        </p:nvSpPr>
        <p:spPr>
          <a:xfrm>
            <a:off x="2296837" y="2233098"/>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99" name="object 599"/>
          <p:cNvSpPr/>
          <p:nvPr/>
        </p:nvSpPr>
        <p:spPr>
          <a:xfrm>
            <a:off x="2299377" y="2242877"/>
            <a:ext cx="0" cy="11430"/>
          </a:xfrm>
          <a:custGeom>
            <a:avLst/>
            <a:gdLst/>
            <a:ahLst/>
            <a:cxnLst/>
            <a:rect l="l" t="t" r="r" b="b"/>
            <a:pathLst>
              <a:path h="11430">
                <a:moveTo>
                  <a:pt x="-9459" y="5652"/>
                </a:moveTo>
                <a:lnTo>
                  <a:pt x="9459" y="5652"/>
                </a:lnTo>
              </a:path>
            </a:pathLst>
          </a:custGeom>
          <a:ln w="11304">
            <a:solidFill>
              <a:srgbClr val="800000"/>
            </a:solidFill>
          </a:ln>
        </p:spPr>
        <p:txBody>
          <a:bodyPr wrap="square" lIns="0" tIns="0" rIns="0" bIns="0" rtlCol="0"/>
          <a:lstStyle/>
          <a:p>
            <a:endParaRPr/>
          </a:p>
        </p:txBody>
      </p:sp>
      <p:sp>
        <p:nvSpPr>
          <p:cNvPr id="600" name="object 600"/>
          <p:cNvSpPr/>
          <p:nvPr/>
        </p:nvSpPr>
        <p:spPr>
          <a:xfrm>
            <a:off x="2299378" y="2254181"/>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01" name="object 601"/>
          <p:cNvSpPr/>
          <p:nvPr/>
        </p:nvSpPr>
        <p:spPr>
          <a:xfrm>
            <a:off x="2305643" y="2254181"/>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02" name="object 602"/>
          <p:cNvSpPr/>
          <p:nvPr/>
        </p:nvSpPr>
        <p:spPr>
          <a:xfrm>
            <a:off x="2305643" y="2248592"/>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00"/>
          </a:solidFill>
        </p:spPr>
        <p:txBody>
          <a:bodyPr wrap="square" lIns="0" tIns="0" rIns="0" bIns="0" rtlCol="0"/>
          <a:lstStyle/>
          <a:p>
            <a:endParaRPr/>
          </a:p>
        </p:txBody>
      </p:sp>
      <p:sp>
        <p:nvSpPr>
          <p:cNvPr id="603" name="object 603"/>
          <p:cNvSpPr/>
          <p:nvPr/>
        </p:nvSpPr>
        <p:spPr>
          <a:xfrm>
            <a:off x="2306999" y="2257993"/>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04" name="object 604"/>
          <p:cNvSpPr/>
          <p:nvPr/>
        </p:nvSpPr>
        <p:spPr>
          <a:xfrm>
            <a:off x="2306999" y="2251387"/>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05" name="object 605"/>
          <p:cNvSpPr/>
          <p:nvPr/>
        </p:nvSpPr>
        <p:spPr>
          <a:xfrm>
            <a:off x="2309539" y="2260914"/>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606" name="object 606"/>
          <p:cNvSpPr/>
          <p:nvPr/>
        </p:nvSpPr>
        <p:spPr>
          <a:xfrm>
            <a:off x="2309540" y="2267518"/>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607" name="object 607"/>
          <p:cNvSpPr/>
          <p:nvPr/>
        </p:nvSpPr>
        <p:spPr>
          <a:xfrm>
            <a:off x="2313264" y="2267519"/>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608" name="object 608"/>
          <p:cNvSpPr/>
          <p:nvPr/>
        </p:nvSpPr>
        <p:spPr>
          <a:xfrm>
            <a:off x="2313265" y="2263708"/>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00"/>
          </a:solidFill>
        </p:spPr>
        <p:txBody>
          <a:bodyPr wrap="square" lIns="0" tIns="0" rIns="0" bIns="0" rtlCol="0"/>
          <a:lstStyle/>
          <a:p>
            <a:endParaRPr/>
          </a:p>
        </p:txBody>
      </p:sp>
      <p:sp>
        <p:nvSpPr>
          <p:cNvPr id="609" name="object 609"/>
          <p:cNvSpPr/>
          <p:nvPr/>
        </p:nvSpPr>
        <p:spPr>
          <a:xfrm>
            <a:off x="2303192" y="2273107"/>
            <a:ext cx="25400" cy="12065"/>
          </a:xfrm>
          <a:custGeom>
            <a:avLst/>
            <a:gdLst/>
            <a:ahLst/>
            <a:cxnLst/>
            <a:rect l="l" t="t" r="r" b="b"/>
            <a:pathLst>
              <a:path w="19050" h="12064">
                <a:moveTo>
                  <a:pt x="0" y="11685"/>
                </a:moveTo>
                <a:lnTo>
                  <a:pt x="18919" y="11685"/>
                </a:lnTo>
                <a:lnTo>
                  <a:pt x="18919" y="0"/>
                </a:lnTo>
                <a:lnTo>
                  <a:pt x="0" y="0"/>
                </a:lnTo>
                <a:lnTo>
                  <a:pt x="0" y="11685"/>
                </a:lnTo>
                <a:close/>
              </a:path>
            </a:pathLst>
          </a:custGeom>
          <a:solidFill>
            <a:srgbClr val="800000"/>
          </a:solidFill>
        </p:spPr>
        <p:txBody>
          <a:bodyPr wrap="square" lIns="0" tIns="0" rIns="0" bIns="0" rtlCol="0"/>
          <a:lstStyle/>
          <a:p>
            <a:endParaRPr/>
          </a:p>
        </p:txBody>
      </p:sp>
      <p:sp>
        <p:nvSpPr>
          <p:cNvPr id="610" name="object 610"/>
          <p:cNvSpPr/>
          <p:nvPr/>
        </p:nvSpPr>
        <p:spPr>
          <a:xfrm>
            <a:off x="2315805" y="2284792"/>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611" name="object 611"/>
          <p:cNvSpPr/>
          <p:nvPr/>
        </p:nvSpPr>
        <p:spPr>
          <a:xfrm>
            <a:off x="2319531" y="2284793"/>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12" name="object 612"/>
          <p:cNvSpPr/>
          <p:nvPr/>
        </p:nvSpPr>
        <p:spPr>
          <a:xfrm>
            <a:off x="2319532" y="2287713"/>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13" name="object 613"/>
          <p:cNvSpPr/>
          <p:nvPr/>
        </p:nvSpPr>
        <p:spPr>
          <a:xfrm>
            <a:off x="2328337" y="2287714"/>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14" name="object 614"/>
          <p:cNvSpPr/>
          <p:nvPr/>
        </p:nvSpPr>
        <p:spPr>
          <a:xfrm>
            <a:off x="2328338" y="2280981"/>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15" name="object 615"/>
          <p:cNvSpPr/>
          <p:nvPr/>
        </p:nvSpPr>
        <p:spPr>
          <a:xfrm>
            <a:off x="2330877" y="2290508"/>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16" name="object 616"/>
          <p:cNvSpPr/>
          <p:nvPr/>
        </p:nvSpPr>
        <p:spPr>
          <a:xfrm>
            <a:off x="2330878" y="2284792"/>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00"/>
          </a:solidFill>
        </p:spPr>
        <p:txBody>
          <a:bodyPr wrap="square" lIns="0" tIns="0" rIns="0" bIns="0" rtlCol="0"/>
          <a:lstStyle/>
          <a:p>
            <a:endParaRPr/>
          </a:p>
        </p:txBody>
      </p:sp>
      <p:sp>
        <p:nvSpPr>
          <p:cNvPr id="617" name="object 617"/>
          <p:cNvSpPr/>
          <p:nvPr/>
        </p:nvSpPr>
        <p:spPr>
          <a:xfrm>
            <a:off x="2332232" y="2294319"/>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18" name="object 618"/>
          <p:cNvSpPr/>
          <p:nvPr/>
        </p:nvSpPr>
        <p:spPr>
          <a:xfrm>
            <a:off x="2332232" y="2297112"/>
            <a:ext cx="5080" cy="0"/>
          </a:xfrm>
          <a:custGeom>
            <a:avLst/>
            <a:gdLst/>
            <a:ahLst/>
            <a:cxnLst/>
            <a:rect l="l" t="t" r="r" b="b"/>
            <a:pathLst>
              <a:path w="3810">
                <a:moveTo>
                  <a:pt x="0" y="0"/>
                </a:moveTo>
                <a:lnTo>
                  <a:pt x="0" y="0"/>
                </a:lnTo>
                <a:lnTo>
                  <a:pt x="3683" y="0"/>
                </a:lnTo>
              </a:path>
            </a:pathLst>
          </a:custGeom>
          <a:ln w="18919">
            <a:solidFill>
              <a:srgbClr val="800000"/>
            </a:solidFill>
          </a:ln>
        </p:spPr>
        <p:txBody>
          <a:bodyPr wrap="square" lIns="0" tIns="0" rIns="0" bIns="0" rtlCol="0"/>
          <a:lstStyle/>
          <a:p>
            <a:endParaRPr/>
          </a:p>
        </p:txBody>
      </p:sp>
      <p:sp>
        <p:nvSpPr>
          <p:cNvPr id="619" name="object 619"/>
          <p:cNvSpPr/>
          <p:nvPr/>
        </p:nvSpPr>
        <p:spPr>
          <a:xfrm>
            <a:off x="2337144" y="2297113"/>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620" name="object 620"/>
          <p:cNvSpPr/>
          <p:nvPr/>
        </p:nvSpPr>
        <p:spPr>
          <a:xfrm>
            <a:off x="2337144" y="2303717"/>
            <a:ext cx="8467" cy="0"/>
          </a:xfrm>
          <a:custGeom>
            <a:avLst/>
            <a:gdLst/>
            <a:ahLst/>
            <a:cxnLst/>
            <a:rect l="l" t="t" r="r" b="b"/>
            <a:pathLst>
              <a:path w="6350">
                <a:moveTo>
                  <a:pt x="0" y="0"/>
                </a:moveTo>
                <a:lnTo>
                  <a:pt x="0" y="0"/>
                </a:lnTo>
                <a:lnTo>
                  <a:pt x="6096" y="0"/>
                </a:lnTo>
              </a:path>
            </a:pathLst>
          </a:custGeom>
          <a:ln w="18919">
            <a:solidFill>
              <a:srgbClr val="800000"/>
            </a:solidFill>
          </a:ln>
        </p:spPr>
        <p:txBody>
          <a:bodyPr wrap="square" lIns="0" tIns="0" rIns="0" bIns="0" rtlCol="0"/>
          <a:lstStyle/>
          <a:p>
            <a:endParaRPr/>
          </a:p>
        </p:txBody>
      </p:sp>
      <p:sp>
        <p:nvSpPr>
          <p:cNvPr id="621" name="object 621"/>
          <p:cNvSpPr/>
          <p:nvPr/>
        </p:nvSpPr>
        <p:spPr>
          <a:xfrm>
            <a:off x="2345273" y="2303717"/>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622" name="object 622"/>
          <p:cNvSpPr/>
          <p:nvPr/>
        </p:nvSpPr>
        <p:spPr>
          <a:xfrm>
            <a:off x="2345274" y="2299019"/>
            <a:ext cx="2540" cy="19685"/>
          </a:xfrm>
          <a:custGeom>
            <a:avLst/>
            <a:gdLst/>
            <a:ahLst/>
            <a:cxnLst/>
            <a:rect l="l" t="t" r="r" b="b"/>
            <a:pathLst>
              <a:path w="1905" h="19685">
                <a:moveTo>
                  <a:pt x="0" y="19179"/>
                </a:moveTo>
                <a:lnTo>
                  <a:pt x="1778" y="19179"/>
                </a:lnTo>
                <a:lnTo>
                  <a:pt x="1778" y="0"/>
                </a:lnTo>
                <a:lnTo>
                  <a:pt x="0" y="0"/>
                </a:lnTo>
                <a:lnTo>
                  <a:pt x="0" y="19179"/>
                </a:lnTo>
                <a:close/>
              </a:path>
            </a:pathLst>
          </a:custGeom>
          <a:solidFill>
            <a:srgbClr val="800000"/>
          </a:solidFill>
        </p:spPr>
        <p:txBody>
          <a:bodyPr wrap="square" lIns="0" tIns="0" rIns="0" bIns="0" rtlCol="0"/>
          <a:lstStyle/>
          <a:p>
            <a:endParaRPr/>
          </a:p>
        </p:txBody>
      </p:sp>
      <p:sp>
        <p:nvSpPr>
          <p:cNvPr id="623" name="object 623"/>
          <p:cNvSpPr/>
          <p:nvPr/>
        </p:nvSpPr>
        <p:spPr>
          <a:xfrm>
            <a:off x="2347644" y="2308418"/>
            <a:ext cx="0" cy="6985"/>
          </a:xfrm>
          <a:custGeom>
            <a:avLst/>
            <a:gdLst/>
            <a:ahLst/>
            <a:cxnLst/>
            <a:rect l="l" t="t" r="r" b="b"/>
            <a:pathLst>
              <a:path h="6985">
                <a:moveTo>
                  <a:pt x="-9459" y="3365"/>
                </a:moveTo>
                <a:lnTo>
                  <a:pt x="9459" y="3365"/>
                </a:lnTo>
              </a:path>
            </a:pathLst>
          </a:custGeom>
          <a:ln w="6731">
            <a:solidFill>
              <a:srgbClr val="800000"/>
            </a:solidFill>
          </a:ln>
        </p:spPr>
        <p:txBody>
          <a:bodyPr wrap="square" lIns="0" tIns="0" rIns="0" bIns="0" rtlCol="0"/>
          <a:lstStyle/>
          <a:p>
            <a:endParaRPr/>
          </a:p>
        </p:txBody>
      </p:sp>
      <p:sp>
        <p:nvSpPr>
          <p:cNvPr id="624" name="object 624"/>
          <p:cNvSpPr/>
          <p:nvPr/>
        </p:nvSpPr>
        <p:spPr>
          <a:xfrm>
            <a:off x="2347645" y="230562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00"/>
          </a:solidFill>
        </p:spPr>
        <p:txBody>
          <a:bodyPr wrap="square" lIns="0" tIns="0" rIns="0" bIns="0" rtlCol="0"/>
          <a:lstStyle/>
          <a:p>
            <a:endParaRPr/>
          </a:p>
        </p:txBody>
      </p:sp>
      <p:sp>
        <p:nvSpPr>
          <p:cNvPr id="625" name="object 625"/>
          <p:cNvSpPr/>
          <p:nvPr/>
        </p:nvSpPr>
        <p:spPr>
          <a:xfrm>
            <a:off x="2350184" y="2315150"/>
            <a:ext cx="0" cy="3175"/>
          </a:xfrm>
          <a:custGeom>
            <a:avLst/>
            <a:gdLst/>
            <a:ahLst/>
            <a:cxnLst/>
            <a:rect l="l" t="t" r="r" b="b"/>
            <a:pathLst>
              <a:path h="3175">
                <a:moveTo>
                  <a:pt x="-9459" y="1524"/>
                </a:moveTo>
                <a:lnTo>
                  <a:pt x="9459" y="1524"/>
                </a:lnTo>
              </a:path>
            </a:pathLst>
          </a:custGeom>
          <a:ln w="3175">
            <a:solidFill>
              <a:srgbClr val="800000"/>
            </a:solidFill>
          </a:ln>
        </p:spPr>
        <p:txBody>
          <a:bodyPr wrap="square" lIns="0" tIns="0" rIns="0" bIns="0" rtlCol="0"/>
          <a:lstStyle/>
          <a:p>
            <a:endParaRPr/>
          </a:p>
        </p:txBody>
      </p:sp>
      <p:sp>
        <p:nvSpPr>
          <p:cNvPr id="626" name="object 626"/>
          <p:cNvSpPr/>
          <p:nvPr/>
        </p:nvSpPr>
        <p:spPr>
          <a:xfrm>
            <a:off x="2350184" y="2318197"/>
            <a:ext cx="6773" cy="0"/>
          </a:xfrm>
          <a:custGeom>
            <a:avLst/>
            <a:gdLst/>
            <a:ahLst/>
            <a:cxnLst/>
            <a:rect l="l" t="t" r="r" b="b"/>
            <a:pathLst>
              <a:path w="5080">
                <a:moveTo>
                  <a:pt x="0" y="0"/>
                </a:moveTo>
                <a:lnTo>
                  <a:pt x="0" y="0"/>
                </a:lnTo>
                <a:lnTo>
                  <a:pt x="4826" y="0"/>
                </a:lnTo>
              </a:path>
            </a:pathLst>
          </a:custGeom>
          <a:ln w="18919">
            <a:solidFill>
              <a:srgbClr val="800000"/>
            </a:solidFill>
          </a:ln>
        </p:spPr>
        <p:txBody>
          <a:bodyPr wrap="square" lIns="0" tIns="0" rIns="0" bIns="0" rtlCol="0"/>
          <a:lstStyle/>
          <a:p>
            <a:endParaRPr/>
          </a:p>
        </p:txBody>
      </p:sp>
      <p:sp>
        <p:nvSpPr>
          <p:cNvPr id="627" name="object 627"/>
          <p:cNvSpPr/>
          <p:nvPr/>
        </p:nvSpPr>
        <p:spPr>
          <a:xfrm>
            <a:off x="2356620" y="2318198"/>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28" name="object 628"/>
          <p:cNvSpPr/>
          <p:nvPr/>
        </p:nvSpPr>
        <p:spPr>
          <a:xfrm>
            <a:off x="2356620" y="2311339"/>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00"/>
          </a:solidFill>
        </p:spPr>
        <p:txBody>
          <a:bodyPr wrap="square" lIns="0" tIns="0" rIns="0" bIns="0" rtlCol="0"/>
          <a:lstStyle/>
          <a:p>
            <a:endParaRPr/>
          </a:p>
        </p:txBody>
      </p:sp>
      <p:sp>
        <p:nvSpPr>
          <p:cNvPr id="629" name="object 629"/>
          <p:cNvSpPr/>
          <p:nvPr/>
        </p:nvSpPr>
        <p:spPr>
          <a:xfrm>
            <a:off x="2357805" y="2321118"/>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630" name="object 630"/>
          <p:cNvSpPr/>
          <p:nvPr/>
        </p:nvSpPr>
        <p:spPr>
          <a:xfrm>
            <a:off x="2357805" y="2324802"/>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631" name="object 631"/>
          <p:cNvSpPr/>
          <p:nvPr/>
        </p:nvSpPr>
        <p:spPr>
          <a:xfrm>
            <a:off x="2362887" y="2324803"/>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32" name="object 632"/>
          <p:cNvSpPr/>
          <p:nvPr/>
        </p:nvSpPr>
        <p:spPr>
          <a:xfrm>
            <a:off x="2362887" y="2327723"/>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633" name="object 633"/>
          <p:cNvSpPr/>
          <p:nvPr/>
        </p:nvSpPr>
        <p:spPr>
          <a:xfrm>
            <a:off x="2375419" y="2327724"/>
            <a:ext cx="0" cy="10795"/>
          </a:xfrm>
          <a:custGeom>
            <a:avLst/>
            <a:gdLst/>
            <a:ahLst/>
            <a:cxnLst/>
            <a:rect l="l" t="t" r="r" b="b"/>
            <a:pathLst>
              <a:path h="10794">
                <a:moveTo>
                  <a:pt x="-9459" y="5207"/>
                </a:moveTo>
                <a:lnTo>
                  <a:pt x="9459" y="5207"/>
                </a:lnTo>
              </a:path>
            </a:pathLst>
          </a:custGeom>
          <a:ln w="10415">
            <a:solidFill>
              <a:srgbClr val="800000"/>
            </a:solidFill>
          </a:ln>
        </p:spPr>
        <p:txBody>
          <a:bodyPr wrap="square" lIns="0" tIns="0" rIns="0" bIns="0" rtlCol="0"/>
          <a:lstStyle/>
          <a:p>
            <a:endParaRPr/>
          </a:p>
        </p:txBody>
      </p:sp>
      <p:sp>
        <p:nvSpPr>
          <p:cNvPr id="634" name="object 634"/>
          <p:cNvSpPr/>
          <p:nvPr/>
        </p:nvSpPr>
        <p:spPr>
          <a:xfrm>
            <a:off x="2375420" y="2338139"/>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635" name="object 635"/>
          <p:cNvSpPr/>
          <p:nvPr/>
        </p:nvSpPr>
        <p:spPr>
          <a:xfrm>
            <a:off x="2379315" y="2338139"/>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36" name="object 636"/>
          <p:cNvSpPr/>
          <p:nvPr/>
        </p:nvSpPr>
        <p:spPr>
          <a:xfrm>
            <a:off x="2379316" y="2341949"/>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37" name="object 637"/>
          <p:cNvSpPr/>
          <p:nvPr/>
        </p:nvSpPr>
        <p:spPr>
          <a:xfrm>
            <a:off x="2388121" y="2341950"/>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638" name="object 638"/>
          <p:cNvSpPr/>
          <p:nvPr/>
        </p:nvSpPr>
        <p:spPr>
          <a:xfrm>
            <a:off x="2388121" y="2347538"/>
            <a:ext cx="8467" cy="0"/>
          </a:xfrm>
          <a:custGeom>
            <a:avLst/>
            <a:gdLst/>
            <a:ahLst/>
            <a:cxnLst/>
            <a:rect l="l" t="t" r="r" b="b"/>
            <a:pathLst>
              <a:path w="6350">
                <a:moveTo>
                  <a:pt x="0" y="0"/>
                </a:moveTo>
                <a:lnTo>
                  <a:pt x="0" y="0"/>
                </a:lnTo>
                <a:lnTo>
                  <a:pt x="5969" y="0"/>
                </a:lnTo>
              </a:path>
            </a:pathLst>
          </a:custGeom>
          <a:ln w="18919">
            <a:solidFill>
              <a:srgbClr val="800000"/>
            </a:solidFill>
          </a:ln>
        </p:spPr>
        <p:txBody>
          <a:bodyPr wrap="square" lIns="0" tIns="0" rIns="0" bIns="0" rtlCol="0"/>
          <a:lstStyle/>
          <a:p>
            <a:endParaRPr/>
          </a:p>
        </p:txBody>
      </p:sp>
      <p:sp>
        <p:nvSpPr>
          <p:cNvPr id="639" name="object 639"/>
          <p:cNvSpPr/>
          <p:nvPr/>
        </p:nvSpPr>
        <p:spPr>
          <a:xfrm>
            <a:off x="2396080" y="2347538"/>
            <a:ext cx="0" cy="10160"/>
          </a:xfrm>
          <a:custGeom>
            <a:avLst/>
            <a:gdLst/>
            <a:ahLst/>
            <a:cxnLst/>
            <a:rect l="l" t="t" r="r" b="b"/>
            <a:pathLst>
              <a:path h="10160">
                <a:moveTo>
                  <a:pt x="-9459" y="4890"/>
                </a:moveTo>
                <a:lnTo>
                  <a:pt x="9459" y="4890"/>
                </a:lnTo>
              </a:path>
            </a:pathLst>
          </a:custGeom>
          <a:ln w="9780">
            <a:solidFill>
              <a:srgbClr val="800000"/>
            </a:solidFill>
          </a:ln>
        </p:spPr>
        <p:txBody>
          <a:bodyPr wrap="square" lIns="0" tIns="0" rIns="0" bIns="0" rtlCol="0"/>
          <a:lstStyle/>
          <a:p>
            <a:endParaRPr/>
          </a:p>
        </p:txBody>
      </p:sp>
      <p:sp>
        <p:nvSpPr>
          <p:cNvPr id="640" name="object 640"/>
          <p:cNvSpPr/>
          <p:nvPr/>
        </p:nvSpPr>
        <p:spPr>
          <a:xfrm>
            <a:off x="2396081" y="2347539"/>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641" name="object 641"/>
          <p:cNvSpPr/>
          <p:nvPr/>
        </p:nvSpPr>
        <p:spPr>
          <a:xfrm>
            <a:off x="2398621" y="2357319"/>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642" name="object 642"/>
          <p:cNvSpPr/>
          <p:nvPr/>
        </p:nvSpPr>
        <p:spPr>
          <a:xfrm>
            <a:off x="2398622" y="2363034"/>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43" name="object 643"/>
          <p:cNvSpPr/>
          <p:nvPr/>
        </p:nvSpPr>
        <p:spPr>
          <a:xfrm>
            <a:off x="2404887" y="2363035"/>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44" name="object 644"/>
          <p:cNvSpPr/>
          <p:nvPr/>
        </p:nvSpPr>
        <p:spPr>
          <a:xfrm>
            <a:off x="2404887" y="2365828"/>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45" name="object 645"/>
          <p:cNvSpPr/>
          <p:nvPr/>
        </p:nvSpPr>
        <p:spPr>
          <a:xfrm>
            <a:off x="2411153" y="2365829"/>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46" name="object 646"/>
          <p:cNvSpPr/>
          <p:nvPr/>
        </p:nvSpPr>
        <p:spPr>
          <a:xfrm>
            <a:off x="2411154" y="2368749"/>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47" name="object 647"/>
          <p:cNvSpPr/>
          <p:nvPr/>
        </p:nvSpPr>
        <p:spPr>
          <a:xfrm>
            <a:off x="2419960" y="2368749"/>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648" name="object 648"/>
          <p:cNvSpPr/>
          <p:nvPr/>
        </p:nvSpPr>
        <p:spPr>
          <a:xfrm>
            <a:off x="2419960" y="2363034"/>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00"/>
          </a:solidFill>
        </p:spPr>
        <p:txBody>
          <a:bodyPr wrap="square" lIns="0" tIns="0" rIns="0" bIns="0" rtlCol="0"/>
          <a:lstStyle/>
          <a:p>
            <a:endParaRPr/>
          </a:p>
        </p:txBody>
      </p:sp>
      <p:sp>
        <p:nvSpPr>
          <p:cNvPr id="649" name="object 649"/>
          <p:cNvSpPr/>
          <p:nvPr/>
        </p:nvSpPr>
        <p:spPr>
          <a:xfrm>
            <a:off x="2421315" y="2372434"/>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50" name="object 650"/>
          <p:cNvSpPr/>
          <p:nvPr/>
        </p:nvSpPr>
        <p:spPr>
          <a:xfrm>
            <a:off x="2421315" y="2365828"/>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51" name="object 651"/>
          <p:cNvSpPr/>
          <p:nvPr/>
        </p:nvSpPr>
        <p:spPr>
          <a:xfrm>
            <a:off x="2423856" y="2375354"/>
            <a:ext cx="0" cy="7620"/>
          </a:xfrm>
          <a:custGeom>
            <a:avLst/>
            <a:gdLst/>
            <a:ahLst/>
            <a:cxnLst/>
            <a:rect l="l" t="t" r="r" b="b"/>
            <a:pathLst>
              <a:path h="7619">
                <a:moveTo>
                  <a:pt x="-9459" y="3746"/>
                </a:moveTo>
                <a:lnTo>
                  <a:pt x="9459" y="3746"/>
                </a:lnTo>
              </a:path>
            </a:pathLst>
          </a:custGeom>
          <a:ln w="7493">
            <a:solidFill>
              <a:srgbClr val="800000"/>
            </a:solidFill>
          </a:ln>
        </p:spPr>
        <p:txBody>
          <a:bodyPr wrap="square" lIns="0" tIns="0" rIns="0" bIns="0" rtlCol="0"/>
          <a:lstStyle/>
          <a:p>
            <a:endParaRPr/>
          </a:p>
        </p:txBody>
      </p:sp>
      <p:sp>
        <p:nvSpPr>
          <p:cNvPr id="652" name="object 652"/>
          <p:cNvSpPr/>
          <p:nvPr/>
        </p:nvSpPr>
        <p:spPr>
          <a:xfrm>
            <a:off x="2423856" y="2382848"/>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53" name="object 653"/>
          <p:cNvSpPr/>
          <p:nvPr/>
        </p:nvSpPr>
        <p:spPr>
          <a:xfrm>
            <a:off x="2430121" y="2382849"/>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54" name="object 654"/>
          <p:cNvSpPr/>
          <p:nvPr/>
        </p:nvSpPr>
        <p:spPr>
          <a:xfrm>
            <a:off x="2430122" y="2376244"/>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655" name="object 655"/>
          <p:cNvSpPr/>
          <p:nvPr/>
        </p:nvSpPr>
        <p:spPr>
          <a:xfrm>
            <a:off x="2432661" y="2385770"/>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656" name="object 656"/>
          <p:cNvSpPr/>
          <p:nvPr/>
        </p:nvSpPr>
        <p:spPr>
          <a:xfrm>
            <a:off x="2432661" y="2389453"/>
            <a:ext cx="13547" cy="0"/>
          </a:xfrm>
          <a:custGeom>
            <a:avLst/>
            <a:gdLst/>
            <a:ahLst/>
            <a:cxnLst/>
            <a:rect l="l" t="t" r="r" b="b"/>
            <a:pathLst>
              <a:path w="10160">
                <a:moveTo>
                  <a:pt x="0" y="0"/>
                </a:moveTo>
                <a:lnTo>
                  <a:pt x="0" y="0"/>
                </a:lnTo>
                <a:lnTo>
                  <a:pt x="9780" y="0"/>
                </a:lnTo>
              </a:path>
            </a:pathLst>
          </a:custGeom>
          <a:ln w="18919">
            <a:solidFill>
              <a:srgbClr val="800000"/>
            </a:solidFill>
          </a:ln>
        </p:spPr>
        <p:txBody>
          <a:bodyPr wrap="square" lIns="0" tIns="0" rIns="0" bIns="0" rtlCol="0"/>
          <a:lstStyle/>
          <a:p>
            <a:endParaRPr/>
          </a:p>
        </p:txBody>
      </p:sp>
      <p:sp>
        <p:nvSpPr>
          <p:cNvPr id="657" name="object 657"/>
          <p:cNvSpPr/>
          <p:nvPr/>
        </p:nvSpPr>
        <p:spPr>
          <a:xfrm>
            <a:off x="2445703" y="2389454"/>
            <a:ext cx="0" cy="3175"/>
          </a:xfrm>
          <a:custGeom>
            <a:avLst/>
            <a:gdLst/>
            <a:ahLst/>
            <a:cxnLst/>
            <a:rect l="l" t="t" r="r" b="b"/>
            <a:pathLst>
              <a:path h="3175">
                <a:moveTo>
                  <a:pt x="-9459" y="1587"/>
                </a:moveTo>
                <a:lnTo>
                  <a:pt x="9459" y="1587"/>
                </a:lnTo>
              </a:path>
            </a:pathLst>
          </a:custGeom>
          <a:ln w="3175">
            <a:solidFill>
              <a:srgbClr val="800000"/>
            </a:solidFill>
          </a:ln>
        </p:spPr>
        <p:txBody>
          <a:bodyPr wrap="square" lIns="0" tIns="0" rIns="0" bIns="0" rtlCol="0"/>
          <a:lstStyle/>
          <a:p>
            <a:endParaRPr/>
          </a:p>
        </p:txBody>
      </p:sp>
      <p:sp>
        <p:nvSpPr>
          <p:cNvPr id="658" name="object 658"/>
          <p:cNvSpPr/>
          <p:nvPr/>
        </p:nvSpPr>
        <p:spPr>
          <a:xfrm>
            <a:off x="2445703" y="2392628"/>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659" name="object 659"/>
          <p:cNvSpPr/>
          <p:nvPr/>
        </p:nvSpPr>
        <p:spPr>
          <a:xfrm>
            <a:off x="2458235" y="2392628"/>
            <a:ext cx="0" cy="8890"/>
          </a:xfrm>
          <a:custGeom>
            <a:avLst/>
            <a:gdLst/>
            <a:ahLst/>
            <a:cxnLst/>
            <a:rect l="l" t="t" r="r" b="b"/>
            <a:pathLst>
              <a:path h="8889">
                <a:moveTo>
                  <a:pt x="-9459" y="4255"/>
                </a:moveTo>
                <a:lnTo>
                  <a:pt x="9459" y="4255"/>
                </a:lnTo>
              </a:path>
            </a:pathLst>
          </a:custGeom>
          <a:ln w="8510">
            <a:solidFill>
              <a:srgbClr val="800000"/>
            </a:solidFill>
          </a:ln>
        </p:spPr>
        <p:txBody>
          <a:bodyPr wrap="square" lIns="0" tIns="0" rIns="0" bIns="0" rtlCol="0"/>
          <a:lstStyle/>
          <a:p>
            <a:endParaRPr/>
          </a:p>
        </p:txBody>
      </p:sp>
      <p:sp>
        <p:nvSpPr>
          <p:cNvPr id="660" name="object 660"/>
          <p:cNvSpPr/>
          <p:nvPr/>
        </p:nvSpPr>
        <p:spPr>
          <a:xfrm>
            <a:off x="2458236" y="2401138"/>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661" name="object 661"/>
          <p:cNvSpPr/>
          <p:nvPr/>
        </p:nvSpPr>
        <p:spPr>
          <a:xfrm>
            <a:off x="2462131" y="2401139"/>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662" name="object 662"/>
          <p:cNvSpPr/>
          <p:nvPr/>
        </p:nvSpPr>
        <p:spPr>
          <a:xfrm>
            <a:off x="2462131" y="2397328"/>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63" name="object 663"/>
          <p:cNvSpPr/>
          <p:nvPr/>
        </p:nvSpPr>
        <p:spPr>
          <a:xfrm>
            <a:off x="2464671" y="2406854"/>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664" name="object 664"/>
          <p:cNvSpPr/>
          <p:nvPr/>
        </p:nvSpPr>
        <p:spPr>
          <a:xfrm>
            <a:off x="2464671" y="2411554"/>
            <a:ext cx="7620" cy="0"/>
          </a:xfrm>
          <a:custGeom>
            <a:avLst/>
            <a:gdLst/>
            <a:ahLst/>
            <a:cxnLst/>
            <a:rect l="l" t="t" r="r" b="b"/>
            <a:pathLst>
              <a:path w="5714">
                <a:moveTo>
                  <a:pt x="0" y="0"/>
                </a:moveTo>
                <a:lnTo>
                  <a:pt x="0" y="0"/>
                </a:lnTo>
                <a:lnTo>
                  <a:pt x="5588" y="0"/>
                </a:lnTo>
              </a:path>
            </a:pathLst>
          </a:custGeom>
          <a:ln w="18919">
            <a:solidFill>
              <a:srgbClr val="800000"/>
            </a:solidFill>
          </a:ln>
        </p:spPr>
        <p:txBody>
          <a:bodyPr wrap="square" lIns="0" tIns="0" rIns="0" bIns="0" rtlCol="0"/>
          <a:lstStyle/>
          <a:p>
            <a:endParaRPr/>
          </a:p>
        </p:txBody>
      </p:sp>
      <p:sp>
        <p:nvSpPr>
          <p:cNvPr id="665" name="object 665"/>
          <p:cNvSpPr/>
          <p:nvPr/>
        </p:nvSpPr>
        <p:spPr>
          <a:xfrm>
            <a:off x="2472123" y="2411555"/>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66" name="object 666"/>
          <p:cNvSpPr/>
          <p:nvPr/>
        </p:nvSpPr>
        <p:spPr>
          <a:xfrm>
            <a:off x="2472123" y="2414348"/>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67" name="object 667"/>
          <p:cNvSpPr/>
          <p:nvPr/>
        </p:nvSpPr>
        <p:spPr>
          <a:xfrm>
            <a:off x="2478389" y="2414348"/>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68" name="object 668"/>
          <p:cNvSpPr/>
          <p:nvPr/>
        </p:nvSpPr>
        <p:spPr>
          <a:xfrm>
            <a:off x="2478390" y="240875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69" name="object 669"/>
          <p:cNvSpPr/>
          <p:nvPr/>
        </p:nvSpPr>
        <p:spPr>
          <a:xfrm>
            <a:off x="2468316" y="2418159"/>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00"/>
          </a:solidFill>
        </p:spPr>
        <p:txBody>
          <a:bodyPr wrap="square" lIns="0" tIns="0" rIns="0" bIns="0" rtlCol="0"/>
          <a:lstStyle/>
          <a:p>
            <a:endParaRPr/>
          </a:p>
        </p:txBody>
      </p:sp>
      <p:sp>
        <p:nvSpPr>
          <p:cNvPr id="670" name="object 670"/>
          <p:cNvSpPr/>
          <p:nvPr/>
        </p:nvSpPr>
        <p:spPr>
          <a:xfrm>
            <a:off x="2480930" y="2429590"/>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71" name="object 671"/>
          <p:cNvSpPr/>
          <p:nvPr/>
        </p:nvSpPr>
        <p:spPr>
          <a:xfrm>
            <a:off x="2489736" y="2429591"/>
            <a:ext cx="0" cy="4445"/>
          </a:xfrm>
          <a:custGeom>
            <a:avLst/>
            <a:gdLst/>
            <a:ahLst/>
            <a:cxnLst/>
            <a:rect l="l" t="t" r="r" b="b"/>
            <a:pathLst>
              <a:path h="4444">
                <a:moveTo>
                  <a:pt x="-9459" y="2032"/>
                </a:moveTo>
                <a:lnTo>
                  <a:pt x="9459" y="2032"/>
                </a:lnTo>
              </a:path>
            </a:pathLst>
          </a:custGeom>
          <a:ln w="4064">
            <a:solidFill>
              <a:srgbClr val="800000"/>
            </a:solidFill>
          </a:ln>
        </p:spPr>
        <p:txBody>
          <a:bodyPr wrap="square" lIns="0" tIns="0" rIns="0" bIns="0" rtlCol="0"/>
          <a:lstStyle/>
          <a:p>
            <a:endParaRPr/>
          </a:p>
        </p:txBody>
      </p:sp>
      <p:sp>
        <p:nvSpPr>
          <p:cNvPr id="672" name="object 672"/>
          <p:cNvSpPr/>
          <p:nvPr/>
        </p:nvSpPr>
        <p:spPr>
          <a:xfrm>
            <a:off x="2489736" y="2433654"/>
            <a:ext cx="6773" cy="0"/>
          </a:xfrm>
          <a:custGeom>
            <a:avLst/>
            <a:gdLst/>
            <a:ahLst/>
            <a:cxnLst/>
            <a:rect l="l" t="t" r="r" b="b"/>
            <a:pathLst>
              <a:path w="5080">
                <a:moveTo>
                  <a:pt x="0" y="0"/>
                </a:moveTo>
                <a:lnTo>
                  <a:pt x="0" y="0"/>
                </a:lnTo>
                <a:lnTo>
                  <a:pt x="4826" y="0"/>
                </a:lnTo>
              </a:path>
            </a:pathLst>
          </a:custGeom>
          <a:ln w="18919">
            <a:solidFill>
              <a:srgbClr val="800000"/>
            </a:solidFill>
          </a:ln>
        </p:spPr>
        <p:txBody>
          <a:bodyPr wrap="square" lIns="0" tIns="0" rIns="0" bIns="0" rtlCol="0"/>
          <a:lstStyle/>
          <a:p>
            <a:endParaRPr/>
          </a:p>
        </p:txBody>
      </p:sp>
      <p:sp>
        <p:nvSpPr>
          <p:cNvPr id="673" name="object 673"/>
          <p:cNvSpPr/>
          <p:nvPr/>
        </p:nvSpPr>
        <p:spPr>
          <a:xfrm>
            <a:off x="2496172" y="2433654"/>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74" name="object 674"/>
          <p:cNvSpPr/>
          <p:nvPr/>
        </p:nvSpPr>
        <p:spPr>
          <a:xfrm>
            <a:off x="2496172" y="2437465"/>
            <a:ext cx="8467" cy="0"/>
          </a:xfrm>
          <a:custGeom>
            <a:avLst/>
            <a:gdLst/>
            <a:ahLst/>
            <a:cxnLst/>
            <a:rect l="l" t="t" r="r" b="b"/>
            <a:pathLst>
              <a:path w="6350">
                <a:moveTo>
                  <a:pt x="0" y="0"/>
                </a:moveTo>
                <a:lnTo>
                  <a:pt x="0" y="0"/>
                </a:lnTo>
                <a:lnTo>
                  <a:pt x="5969" y="0"/>
                </a:lnTo>
              </a:path>
            </a:pathLst>
          </a:custGeom>
          <a:ln w="18919">
            <a:solidFill>
              <a:srgbClr val="800000"/>
            </a:solidFill>
          </a:ln>
        </p:spPr>
        <p:txBody>
          <a:bodyPr wrap="square" lIns="0" tIns="0" rIns="0" bIns="0" rtlCol="0"/>
          <a:lstStyle/>
          <a:p>
            <a:endParaRPr/>
          </a:p>
        </p:txBody>
      </p:sp>
      <p:sp>
        <p:nvSpPr>
          <p:cNvPr id="675" name="object 675"/>
          <p:cNvSpPr/>
          <p:nvPr/>
        </p:nvSpPr>
        <p:spPr>
          <a:xfrm>
            <a:off x="2504132" y="2437466"/>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76" name="object 676"/>
          <p:cNvSpPr/>
          <p:nvPr/>
        </p:nvSpPr>
        <p:spPr>
          <a:xfrm>
            <a:off x="2504132" y="2440259"/>
            <a:ext cx="11853" cy="0"/>
          </a:xfrm>
          <a:custGeom>
            <a:avLst/>
            <a:gdLst/>
            <a:ahLst/>
            <a:cxnLst/>
            <a:rect l="l" t="t" r="r" b="b"/>
            <a:pathLst>
              <a:path w="8889">
                <a:moveTo>
                  <a:pt x="0" y="0"/>
                </a:moveTo>
                <a:lnTo>
                  <a:pt x="0" y="0"/>
                </a:lnTo>
                <a:lnTo>
                  <a:pt x="8510" y="0"/>
                </a:lnTo>
              </a:path>
            </a:pathLst>
          </a:custGeom>
          <a:ln w="18919">
            <a:solidFill>
              <a:srgbClr val="800000"/>
            </a:solidFill>
          </a:ln>
        </p:spPr>
        <p:txBody>
          <a:bodyPr wrap="square" lIns="0" tIns="0" rIns="0" bIns="0" rtlCol="0"/>
          <a:lstStyle/>
          <a:p>
            <a:endParaRPr/>
          </a:p>
        </p:txBody>
      </p:sp>
      <p:sp>
        <p:nvSpPr>
          <p:cNvPr id="677" name="object 677"/>
          <p:cNvSpPr/>
          <p:nvPr/>
        </p:nvSpPr>
        <p:spPr>
          <a:xfrm>
            <a:off x="2515479" y="2440259"/>
            <a:ext cx="0" cy="8890"/>
          </a:xfrm>
          <a:custGeom>
            <a:avLst/>
            <a:gdLst/>
            <a:ahLst/>
            <a:cxnLst/>
            <a:rect l="l" t="t" r="r" b="b"/>
            <a:pathLst>
              <a:path h="8889">
                <a:moveTo>
                  <a:pt x="-9459" y="4255"/>
                </a:moveTo>
                <a:lnTo>
                  <a:pt x="9459" y="4255"/>
                </a:lnTo>
              </a:path>
            </a:pathLst>
          </a:custGeom>
          <a:ln w="8510">
            <a:solidFill>
              <a:srgbClr val="800000"/>
            </a:solidFill>
          </a:ln>
        </p:spPr>
        <p:txBody>
          <a:bodyPr wrap="square" lIns="0" tIns="0" rIns="0" bIns="0" rtlCol="0"/>
          <a:lstStyle/>
          <a:p>
            <a:endParaRPr/>
          </a:p>
        </p:txBody>
      </p:sp>
      <p:sp>
        <p:nvSpPr>
          <p:cNvPr id="678" name="object 678"/>
          <p:cNvSpPr/>
          <p:nvPr/>
        </p:nvSpPr>
        <p:spPr>
          <a:xfrm>
            <a:off x="2515479" y="2448769"/>
            <a:ext cx="7620" cy="0"/>
          </a:xfrm>
          <a:custGeom>
            <a:avLst/>
            <a:gdLst/>
            <a:ahLst/>
            <a:cxnLst/>
            <a:rect l="l" t="t" r="r" b="b"/>
            <a:pathLst>
              <a:path w="5714">
                <a:moveTo>
                  <a:pt x="0" y="0"/>
                </a:moveTo>
                <a:lnTo>
                  <a:pt x="0" y="0"/>
                </a:lnTo>
                <a:lnTo>
                  <a:pt x="5715" y="0"/>
                </a:lnTo>
              </a:path>
            </a:pathLst>
          </a:custGeom>
          <a:ln w="18919">
            <a:solidFill>
              <a:srgbClr val="800000"/>
            </a:solidFill>
          </a:ln>
        </p:spPr>
        <p:txBody>
          <a:bodyPr wrap="square" lIns="0" tIns="0" rIns="0" bIns="0" rtlCol="0"/>
          <a:lstStyle/>
          <a:p>
            <a:endParaRPr/>
          </a:p>
        </p:txBody>
      </p:sp>
      <p:sp>
        <p:nvSpPr>
          <p:cNvPr id="679" name="object 679"/>
          <p:cNvSpPr/>
          <p:nvPr/>
        </p:nvSpPr>
        <p:spPr>
          <a:xfrm>
            <a:off x="2523100" y="2448769"/>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80" name="object 680"/>
          <p:cNvSpPr/>
          <p:nvPr/>
        </p:nvSpPr>
        <p:spPr>
          <a:xfrm>
            <a:off x="2523100" y="2452580"/>
            <a:ext cx="11853" cy="0"/>
          </a:xfrm>
          <a:custGeom>
            <a:avLst/>
            <a:gdLst/>
            <a:ahLst/>
            <a:cxnLst/>
            <a:rect l="l" t="t" r="r" b="b"/>
            <a:pathLst>
              <a:path w="8889">
                <a:moveTo>
                  <a:pt x="0" y="0"/>
                </a:moveTo>
                <a:lnTo>
                  <a:pt x="0" y="0"/>
                </a:lnTo>
                <a:lnTo>
                  <a:pt x="8510" y="0"/>
                </a:lnTo>
              </a:path>
            </a:pathLst>
          </a:custGeom>
          <a:ln w="18919">
            <a:solidFill>
              <a:srgbClr val="800000"/>
            </a:solidFill>
          </a:ln>
        </p:spPr>
        <p:txBody>
          <a:bodyPr wrap="square" lIns="0" tIns="0" rIns="0" bIns="0" rtlCol="0"/>
          <a:lstStyle/>
          <a:p>
            <a:endParaRPr/>
          </a:p>
        </p:txBody>
      </p:sp>
      <p:sp>
        <p:nvSpPr>
          <p:cNvPr id="681" name="object 681"/>
          <p:cNvSpPr/>
          <p:nvPr/>
        </p:nvSpPr>
        <p:spPr>
          <a:xfrm>
            <a:off x="2534447" y="2452581"/>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682" name="object 682"/>
          <p:cNvSpPr/>
          <p:nvPr/>
        </p:nvSpPr>
        <p:spPr>
          <a:xfrm>
            <a:off x="2534447" y="2459185"/>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683" name="object 683"/>
          <p:cNvSpPr/>
          <p:nvPr/>
        </p:nvSpPr>
        <p:spPr>
          <a:xfrm>
            <a:off x="2546979" y="2459185"/>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684" name="object 684"/>
          <p:cNvSpPr/>
          <p:nvPr/>
        </p:nvSpPr>
        <p:spPr>
          <a:xfrm>
            <a:off x="2546980" y="2463884"/>
            <a:ext cx="4233" cy="0"/>
          </a:xfrm>
          <a:custGeom>
            <a:avLst/>
            <a:gdLst/>
            <a:ahLst/>
            <a:cxnLst/>
            <a:rect l="l" t="t" r="r" b="b"/>
            <a:pathLst>
              <a:path w="3175">
                <a:moveTo>
                  <a:pt x="0" y="0"/>
                </a:moveTo>
                <a:lnTo>
                  <a:pt x="0" y="0"/>
                </a:lnTo>
                <a:lnTo>
                  <a:pt x="3175" y="0"/>
                </a:lnTo>
              </a:path>
            </a:pathLst>
          </a:custGeom>
          <a:ln w="18919">
            <a:solidFill>
              <a:srgbClr val="800000"/>
            </a:solidFill>
          </a:ln>
        </p:spPr>
        <p:txBody>
          <a:bodyPr wrap="square" lIns="0" tIns="0" rIns="0" bIns="0" rtlCol="0"/>
          <a:lstStyle/>
          <a:p>
            <a:endParaRPr/>
          </a:p>
        </p:txBody>
      </p:sp>
      <p:sp>
        <p:nvSpPr>
          <p:cNvPr id="685" name="object 685"/>
          <p:cNvSpPr/>
          <p:nvPr/>
        </p:nvSpPr>
        <p:spPr>
          <a:xfrm>
            <a:off x="2551213" y="2463885"/>
            <a:ext cx="0" cy="4445"/>
          </a:xfrm>
          <a:custGeom>
            <a:avLst/>
            <a:gdLst/>
            <a:ahLst/>
            <a:cxnLst/>
            <a:rect l="l" t="t" r="r" b="b"/>
            <a:pathLst>
              <a:path h="4444">
                <a:moveTo>
                  <a:pt x="-9459" y="2095"/>
                </a:moveTo>
                <a:lnTo>
                  <a:pt x="9459" y="2095"/>
                </a:lnTo>
              </a:path>
            </a:pathLst>
          </a:custGeom>
          <a:ln w="4191">
            <a:solidFill>
              <a:srgbClr val="800000"/>
            </a:solidFill>
          </a:ln>
        </p:spPr>
        <p:txBody>
          <a:bodyPr wrap="square" lIns="0" tIns="0" rIns="0" bIns="0" rtlCol="0"/>
          <a:lstStyle/>
          <a:p>
            <a:endParaRPr/>
          </a:p>
        </p:txBody>
      </p:sp>
      <p:sp>
        <p:nvSpPr>
          <p:cNvPr id="686" name="object 686"/>
          <p:cNvSpPr/>
          <p:nvPr/>
        </p:nvSpPr>
        <p:spPr>
          <a:xfrm>
            <a:off x="2551214" y="2468076"/>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687" name="object 687"/>
          <p:cNvSpPr/>
          <p:nvPr/>
        </p:nvSpPr>
        <p:spPr>
          <a:xfrm>
            <a:off x="2554939" y="2468076"/>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688" name="object 688"/>
          <p:cNvSpPr/>
          <p:nvPr/>
        </p:nvSpPr>
        <p:spPr>
          <a:xfrm>
            <a:off x="2554940" y="2471759"/>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89" name="object 689"/>
          <p:cNvSpPr/>
          <p:nvPr/>
        </p:nvSpPr>
        <p:spPr>
          <a:xfrm>
            <a:off x="2563745" y="2471759"/>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90" name="object 690"/>
          <p:cNvSpPr/>
          <p:nvPr/>
        </p:nvSpPr>
        <p:spPr>
          <a:xfrm>
            <a:off x="2563746" y="2475570"/>
            <a:ext cx="9313" cy="0"/>
          </a:xfrm>
          <a:custGeom>
            <a:avLst/>
            <a:gdLst/>
            <a:ahLst/>
            <a:cxnLst/>
            <a:rect l="l" t="t" r="r" b="b"/>
            <a:pathLst>
              <a:path w="6985">
                <a:moveTo>
                  <a:pt x="0" y="0"/>
                </a:moveTo>
                <a:lnTo>
                  <a:pt x="0" y="0"/>
                </a:lnTo>
                <a:lnTo>
                  <a:pt x="6732" y="0"/>
                </a:lnTo>
              </a:path>
            </a:pathLst>
          </a:custGeom>
          <a:ln w="18919">
            <a:solidFill>
              <a:srgbClr val="800000"/>
            </a:solidFill>
          </a:ln>
        </p:spPr>
        <p:txBody>
          <a:bodyPr wrap="square" lIns="0" tIns="0" rIns="0" bIns="0" rtlCol="0"/>
          <a:lstStyle/>
          <a:p>
            <a:endParaRPr/>
          </a:p>
        </p:txBody>
      </p:sp>
      <p:sp>
        <p:nvSpPr>
          <p:cNvPr id="691" name="object 691"/>
          <p:cNvSpPr/>
          <p:nvPr/>
        </p:nvSpPr>
        <p:spPr>
          <a:xfrm>
            <a:off x="2572721" y="2475570"/>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692" name="object 692"/>
          <p:cNvSpPr/>
          <p:nvPr/>
        </p:nvSpPr>
        <p:spPr>
          <a:xfrm>
            <a:off x="2572721" y="2480269"/>
            <a:ext cx="10160" cy="0"/>
          </a:xfrm>
          <a:custGeom>
            <a:avLst/>
            <a:gdLst/>
            <a:ahLst/>
            <a:cxnLst/>
            <a:rect l="l" t="t" r="r" b="b"/>
            <a:pathLst>
              <a:path w="7619">
                <a:moveTo>
                  <a:pt x="0" y="0"/>
                </a:moveTo>
                <a:lnTo>
                  <a:pt x="0" y="0"/>
                </a:lnTo>
                <a:lnTo>
                  <a:pt x="7494" y="0"/>
                </a:lnTo>
              </a:path>
            </a:pathLst>
          </a:custGeom>
          <a:ln w="18919">
            <a:solidFill>
              <a:srgbClr val="800000"/>
            </a:solidFill>
          </a:ln>
        </p:spPr>
        <p:txBody>
          <a:bodyPr wrap="square" lIns="0" tIns="0" rIns="0" bIns="0" rtlCol="0"/>
          <a:lstStyle/>
          <a:p>
            <a:endParaRPr/>
          </a:p>
        </p:txBody>
      </p:sp>
      <p:sp>
        <p:nvSpPr>
          <p:cNvPr id="693" name="object 693"/>
          <p:cNvSpPr/>
          <p:nvPr/>
        </p:nvSpPr>
        <p:spPr>
          <a:xfrm>
            <a:off x="2582713" y="2480269"/>
            <a:ext cx="0" cy="7620"/>
          </a:xfrm>
          <a:custGeom>
            <a:avLst/>
            <a:gdLst/>
            <a:ahLst/>
            <a:cxnLst/>
            <a:rect l="l" t="t" r="r" b="b"/>
            <a:pathLst>
              <a:path h="7619">
                <a:moveTo>
                  <a:pt x="-9459" y="3810"/>
                </a:moveTo>
                <a:lnTo>
                  <a:pt x="9459" y="3810"/>
                </a:lnTo>
              </a:path>
            </a:pathLst>
          </a:custGeom>
          <a:ln w="7620">
            <a:solidFill>
              <a:srgbClr val="800000"/>
            </a:solidFill>
          </a:ln>
        </p:spPr>
        <p:txBody>
          <a:bodyPr wrap="square" lIns="0" tIns="0" rIns="0" bIns="0" rtlCol="0"/>
          <a:lstStyle/>
          <a:p>
            <a:endParaRPr/>
          </a:p>
        </p:txBody>
      </p:sp>
      <p:sp>
        <p:nvSpPr>
          <p:cNvPr id="694" name="object 694"/>
          <p:cNvSpPr/>
          <p:nvPr/>
        </p:nvSpPr>
        <p:spPr>
          <a:xfrm>
            <a:off x="2582713" y="2487890"/>
            <a:ext cx="10160" cy="0"/>
          </a:xfrm>
          <a:custGeom>
            <a:avLst/>
            <a:gdLst/>
            <a:ahLst/>
            <a:cxnLst/>
            <a:rect l="l" t="t" r="r" b="b"/>
            <a:pathLst>
              <a:path w="7619">
                <a:moveTo>
                  <a:pt x="0" y="0"/>
                </a:moveTo>
                <a:lnTo>
                  <a:pt x="0" y="0"/>
                </a:lnTo>
                <a:lnTo>
                  <a:pt x="7621" y="0"/>
                </a:lnTo>
              </a:path>
            </a:pathLst>
          </a:custGeom>
          <a:ln w="18919">
            <a:solidFill>
              <a:srgbClr val="800000"/>
            </a:solidFill>
          </a:ln>
        </p:spPr>
        <p:txBody>
          <a:bodyPr wrap="square" lIns="0" tIns="0" rIns="0" bIns="0" rtlCol="0"/>
          <a:lstStyle/>
          <a:p>
            <a:endParaRPr/>
          </a:p>
        </p:txBody>
      </p:sp>
      <p:sp>
        <p:nvSpPr>
          <p:cNvPr id="695" name="object 695"/>
          <p:cNvSpPr/>
          <p:nvPr/>
        </p:nvSpPr>
        <p:spPr>
          <a:xfrm>
            <a:off x="2580263" y="2487890"/>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800000"/>
          </a:solidFill>
        </p:spPr>
        <p:txBody>
          <a:bodyPr wrap="square" lIns="0" tIns="0" rIns="0" bIns="0" rtlCol="0"/>
          <a:lstStyle/>
          <a:p>
            <a:endParaRPr/>
          </a:p>
        </p:txBody>
      </p:sp>
      <p:sp>
        <p:nvSpPr>
          <p:cNvPr id="696" name="object 696"/>
          <p:cNvSpPr/>
          <p:nvPr/>
        </p:nvSpPr>
        <p:spPr>
          <a:xfrm>
            <a:off x="2592876" y="2502116"/>
            <a:ext cx="5080" cy="0"/>
          </a:xfrm>
          <a:custGeom>
            <a:avLst/>
            <a:gdLst/>
            <a:ahLst/>
            <a:cxnLst/>
            <a:rect l="l" t="t" r="r" b="b"/>
            <a:pathLst>
              <a:path w="3810">
                <a:moveTo>
                  <a:pt x="0" y="0"/>
                </a:moveTo>
                <a:lnTo>
                  <a:pt x="0" y="0"/>
                </a:lnTo>
                <a:lnTo>
                  <a:pt x="3683" y="0"/>
                </a:lnTo>
              </a:path>
            </a:pathLst>
          </a:custGeom>
          <a:ln w="18919">
            <a:solidFill>
              <a:srgbClr val="800000"/>
            </a:solidFill>
          </a:ln>
        </p:spPr>
        <p:txBody>
          <a:bodyPr wrap="square" lIns="0" tIns="0" rIns="0" bIns="0" rtlCol="0"/>
          <a:lstStyle/>
          <a:p>
            <a:endParaRPr/>
          </a:p>
        </p:txBody>
      </p:sp>
      <p:sp>
        <p:nvSpPr>
          <p:cNvPr id="697" name="object 697"/>
          <p:cNvSpPr/>
          <p:nvPr/>
        </p:nvSpPr>
        <p:spPr>
          <a:xfrm>
            <a:off x="2597787" y="2502116"/>
            <a:ext cx="0" cy="5080"/>
          </a:xfrm>
          <a:custGeom>
            <a:avLst/>
            <a:gdLst/>
            <a:ahLst/>
            <a:cxnLst/>
            <a:rect l="l" t="t" r="r" b="b"/>
            <a:pathLst>
              <a:path h="5080">
                <a:moveTo>
                  <a:pt x="-9459" y="2476"/>
                </a:moveTo>
                <a:lnTo>
                  <a:pt x="9459" y="2476"/>
                </a:lnTo>
              </a:path>
            </a:pathLst>
          </a:custGeom>
          <a:ln w="4953">
            <a:solidFill>
              <a:srgbClr val="800000"/>
            </a:solidFill>
          </a:ln>
        </p:spPr>
        <p:txBody>
          <a:bodyPr wrap="square" lIns="0" tIns="0" rIns="0" bIns="0" rtlCol="0"/>
          <a:lstStyle/>
          <a:p>
            <a:endParaRPr/>
          </a:p>
        </p:txBody>
      </p:sp>
      <p:sp>
        <p:nvSpPr>
          <p:cNvPr id="698" name="object 698"/>
          <p:cNvSpPr/>
          <p:nvPr/>
        </p:nvSpPr>
        <p:spPr>
          <a:xfrm>
            <a:off x="2597787" y="2507070"/>
            <a:ext cx="6773" cy="0"/>
          </a:xfrm>
          <a:custGeom>
            <a:avLst/>
            <a:gdLst/>
            <a:ahLst/>
            <a:cxnLst/>
            <a:rect l="l" t="t" r="r" b="b"/>
            <a:pathLst>
              <a:path w="5080">
                <a:moveTo>
                  <a:pt x="0" y="0"/>
                </a:moveTo>
                <a:lnTo>
                  <a:pt x="0" y="0"/>
                </a:lnTo>
                <a:lnTo>
                  <a:pt x="5080" y="0"/>
                </a:lnTo>
              </a:path>
            </a:pathLst>
          </a:custGeom>
          <a:ln w="18919">
            <a:solidFill>
              <a:srgbClr val="800000"/>
            </a:solidFill>
          </a:ln>
        </p:spPr>
        <p:txBody>
          <a:bodyPr wrap="square" lIns="0" tIns="0" rIns="0" bIns="0" rtlCol="0"/>
          <a:lstStyle/>
          <a:p>
            <a:endParaRPr/>
          </a:p>
        </p:txBody>
      </p:sp>
      <p:sp>
        <p:nvSpPr>
          <p:cNvPr id="699" name="object 699"/>
          <p:cNvSpPr/>
          <p:nvPr/>
        </p:nvSpPr>
        <p:spPr>
          <a:xfrm>
            <a:off x="2604561" y="2507070"/>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00" name="object 700"/>
          <p:cNvSpPr/>
          <p:nvPr/>
        </p:nvSpPr>
        <p:spPr>
          <a:xfrm>
            <a:off x="2604561" y="2511896"/>
            <a:ext cx="19472" cy="0"/>
          </a:xfrm>
          <a:custGeom>
            <a:avLst/>
            <a:gdLst/>
            <a:ahLst/>
            <a:cxnLst/>
            <a:rect l="l" t="t" r="r" b="b"/>
            <a:pathLst>
              <a:path w="14605">
                <a:moveTo>
                  <a:pt x="0" y="0"/>
                </a:moveTo>
                <a:lnTo>
                  <a:pt x="0" y="0"/>
                </a:lnTo>
                <a:lnTo>
                  <a:pt x="14226" y="0"/>
                </a:lnTo>
              </a:path>
            </a:pathLst>
          </a:custGeom>
          <a:ln w="18919">
            <a:solidFill>
              <a:srgbClr val="800000"/>
            </a:solidFill>
          </a:ln>
        </p:spPr>
        <p:txBody>
          <a:bodyPr wrap="square" lIns="0" tIns="0" rIns="0" bIns="0" rtlCol="0"/>
          <a:lstStyle/>
          <a:p>
            <a:endParaRPr/>
          </a:p>
        </p:txBody>
      </p:sp>
      <p:sp>
        <p:nvSpPr>
          <p:cNvPr id="701" name="object 701"/>
          <p:cNvSpPr/>
          <p:nvPr/>
        </p:nvSpPr>
        <p:spPr>
          <a:xfrm>
            <a:off x="2623529" y="2511896"/>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702" name="object 702"/>
          <p:cNvSpPr/>
          <p:nvPr/>
        </p:nvSpPr>
        <p:spPr>
          <a:xfrm>
            <a:off x="2623530" y="2515580"/>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703" name="object 703"/>
          <p:cNvSpPr/>
          <p:nvPr/>
        </p:nvSpPr>
        <p:spPr>
          <a:xfrm>
            <a:off x="2629796" y="251558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04" name="object 704"/>
          <p:cNvSpPr/>
          <p:nvPr/>
        </p:nvSpPr>
        <p:spPr>
          <a:xfrm>
            <a:off x="2629796" y="2509991"/>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00"/>
          </a:solidFill>
        </p:spPr>
        <p:txBody>
          <a:bodyPr wrap="square" lIns="0" tIns="0" rIns="0" bIns="0" rtlCol="0"/>
          <a:lstStyle/>
          <a:p>
            <a:endParaRPr/>
          </a:p>
        </p:txBody>
      </p:sp>
      <p:sp>
        <p:nvSpPr>
          <p:cNvPr id="705" name="object 705"/>
          <p:cNvSpPr/>
          <p:nvPr/>
        </p:nvSpPr>
        <p:spPr>
          <a:xfrm>
            <a:off x="2631151" y="251939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06" name="object 706"/>
          <p:cNvSpPr/>
          <p:nvPr/>
        </p:nvSpPr>
        <p:spPr>
          <a:xfrm>
            <a:off x="2631151" y="2523201"/>
            <a:ext cx="15240" cy="0"/>
          </a:xfrm>
          <a:custGeom>
            <a:avLst/>
            <a:gdLst/>
            <a:ahLst/>
            <a:cxnLst/>
            <a:rect l="l" t="t" r="r" b="b"/>
            <a:pathLst>
              <a:path w="11430">
                <a:moveTo>
                  <a:pt x="0" y="0"/>
                </a:moveTo>
                <a:lnTo>
                  <a:pt x="0" y="0"/>
                </a:lnTo>
                <a:lnTo>
                  <a:pt x="11304" y="0"/>
                </a:lnTo>
              </a:path>
            </a:pathLst>
          </a:custGeom>
          <a:ln w="18919">
            <a:solidFill>
              <a:srgbClr val="800000"/>
            </a:solidFill>
          </a:ln>
        </p:spPr>
        <p:txBody>
          <a:bodyPr wrap="square" lIns="0" tIns="0" rIns="0" bIns="0" rtlCol="0"/>
          <a:lstStyle/>
          <a:p>
            <a:endParaRPr/>
          </a:p>
        </p:txBody>
      </p:sp>
      <p:sp>
        <p:nvSpPr>
          <p:cNvPr id="707" name="object 707"/>
          <p:cNvSpPr/>
          <p:nvPr/>
        </p:nvSpPr>
        <p:spPr>
          <a:xfrm>
            <a:off x="2646224" y="2523201"/>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08" name="object 708"/>
          <p:cNvSpPr/>
          <p:nvPr/>
        </p:nvSpPr>
        <p:spPr>
          <a:xfrm>
            <a:off x="2646225" y="2527900"/>
            <a:ext cx="9313" cy="0"/>
          </a:xfrm>
          <a:custGeom>
            <a:avLst/>
            <a:gdLst/>
            <a:ahLst/>
            <a:cxnLst/>
            <a:rect l="l" t="t" r="r" b="b"/>
            <a:pathLst>
              <a:path w="6985">
                <a:moveTo>
                  <a:pt x="0" y="0"/>
                </a:moveTo>
                <a:lnTo>
                  <a:pt x="0" y="0"/>
                </a:lnTo>
                <a:lnTo>
                  <a:pt x="6986" y="0"/>
                </a:lnTo>
              </a:path>
            </a:pathLst>
          </a:custGeom>
          <a:ln w="18919">
            <a:solidFill>
              <a:srgbClr val="800000"/>
            </a:solidFill>
          </a:ln>
        </p:spPr>
        <p:txBody>
          <a:bodyPr wrap="square" lIns="0" tIns="0" rIns="0" bIns="0" rtlCol="0"/>
          <a:lstStyle/>
          <a:p>
            <a:endParaRPr/>
          </a:p>
        </p:txBody>
      </p:sp>
      <p:sp>
        <p:nvSpPr>
          <p:cNvPr id="709" name="object 709"/>
          <p:cNvSpPr/>
          <p:nvPr/>
        </p:nvSpPr>
        <p:spPr>
          <a:xfrm>
            <a:off x="2655539" y="2527901"/>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710" name="object 710"/>
          <p:cNvSpPr/>
          <p:nvPr/>
        </p:nvSpPr>
        <p:spPr>
          <a:xfrm>
            <a:off x="2655539" y="2521295"/>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00"/>
          </a:solidFill>
        </p:spPr>
        <p:txBody>
          <a:bodyPr wrap="square" lIns="0" tIns="0" rIns="0" bIns="0" rtlCol="0"/>
          <a:lstStyle/>
          <a:p>
            <a:endParaRPr/>
          </a:p>
        </p:txBody>
      </p:sp>
      <p:sp>
        <p:nvSpPr>
          <p:cNvPr id="711" name="object 711"/>
          <p:cNvSpPr/>
          <p:nvPr/>
        </p:nvSpPr>
        <p:spPr>
          <a:xfrm>
            <a:off x="2656724" y="2530822"/>
            <a:ext cx="0" cy="7620"/>
          </a:xfrm>
          <a:custGeom>
            <a:avLst/>
            <a:gdLst/>
            <a:ahLst/>
            <a:cxnLst/>
            <a:rect l="l" t="t" r="r" b="b"/>
            <a:pathLst>
              <a:path h="7619">
                <a:moveTo>
                  <a:pt x="-9459" y="3746"/>
                </a:moveTo>
                <a:lnTo>
                  <a:pt x="9459" y="3746"/>
                </a:lnTo>
              </a:path>
            </a:pathLst>
          </a:custGeom>
          <a:ln w="7493">
            <a:solidFill>
              <a:srgbClr val="800000"/>
            </a:solidFill>
          </a:ln>
        </p:spPr>
        <p:txBody>
          <a:bodyPr wrap="square" lIns="0" tIns="0" rIns="0" bIns="0" rtlCol="0"/>
          <a:lstStyle/>
          <a:p>
            <a:endParaRPr/>
          </a:p>
        </p:txBody>
      </p:sp>
      <p:sp>
        <p:nvSpPr>
          <p:cNvPr id="712" name="object 712"/>
          <p:cNvSpPr/>
          <p:nvPr/>
        </p:nvSpPr>
        <p:spPr>
          <a:xfrm>
            <a:off x="2656725" y="252891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00"/>
          </a:solidFill>
        </p:spPr>
        <p:txBody>
          <a:bodyPr wrap="square" lIns="0" tIns="0" rIns="0" bIns="0" rtlCol="0"/>
          <a:lstStyle/>
          <a:p>
            <a:endParaRPr/>
          </a:p>
        </p:txBody>
      </p:sp>
      <p:sp>
        <p:nvSpPr>
          <p:cNvPr id="713" name="object 713"/>
          <p:cNvSpPr/>
          <p:nvPr/>
        </p:nvSpPr>
        <p:spPr>
          <a:xfrm>
            <a:off x="2659264" y="2538316"/>
            <a:ext cx="0" cy="6350"/>
          </a:xfrm>
          <a:custGeom>
            <a:avLst/>
            <a:gdLst/>
            <a:ahLst/>
            <a:cxnLst/>
            <a:rect l="l" t="t" r="r" b="b"/>
            <a:pathLst>
              <a:path h="6350">
                <a:moveTo>
                  <a:pt x="-9459" y="2984"/>
                </a:moveTo>
                <a:lnTo>
                  <a:pt x="9459" y="2984"/>
                </a:lnTo>
              </a:path>
            </a:pathLst>
          </a:custGeom>
          <a:ln w="5969">
            <a:solidFill>
              <a:srgbClr val="800000"/>
            </a:solidFill>
          </a:ln>
        </p:spPr>
        <p:txBody>
          <a:bodyPr wrap="square" lIns="0" tIns="0" rIns="0" bIns="0" rtlCol="0"/>
          <a:lstStyle/>
          <a:p>
            <a:endParaRPr/>
          </a:p>
        </p:txBody>
      </p:sp>
      <p:sp>
        <p:nvSpPr>
          <p:cNvPr id="714" name="object 714"/>
          <p:cNvSpPr/>
          <p:nvPr/>
        </p:nvSpPr>
        <p:spPr>
          <a:xfrm>
            <a:off x="2659264" y="2544285"/>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715" name="object 715"/>
          <p:cNvSpPr/>
          <p:nvPr/>
        </p:nvSpPr>
        <p:spPr>
          <a:xfrm>
            <a:off x="2665531" y="2544286"/>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716" name="object 716"/>
          <p:cNvSpPr/>
          <p:nvPr/>
        </p:nvSpPr>
        <p:spPr>
          <a:xfrm>
            <a:off x="2665531" y="2547207"/>
            <a:ext cx="10160" cy="0"/>
          </a:xfrm>
          <a:custGeom>
            <a:avLst/>
            <a:gdLst/>
            <a:ahLst/>
            <a:cxnLst/>
            <a:rect l="l" t="t" r="r" b="b"/>
            <a:pathLst>
              <a:path w="7619">
                <a:moveTo>
                  <a:pt x="0" y="0"/>
                </a:moveTo>
                <a:lnTo>
                  <a:pt x="0" y="0"/>
                </a:lnTo>
                <a:lnTo>
                  <a:pt x="7621" y="0"/>
                </a:lnTo>
              </a:path>
            </a:pathLst>
          </a:custGeom>
          <a:ln w="18919">
            <a:solidFill>
              <a:srgbClr val="800000"/>
            </a:solidFill>
          </a:ln>
        </p:spPr>
        <p:txBody>
          <a:bodyPr wrap="square" lIns="0" tIns="0" rIns="0" bIns="0" rtlCol="0"/>
          <a:lstStyle/>
          <a:p>
            <a:endParaRPr/>
          </a:p>
        </p:txBody>
      </p:sp>
      <p:sp>
        <p:nvSpPr>
          <p:cNvPr id="717" name="object 717"/>
          <p:cNvSpPr/>
          <p:nvPr/>
        </p:nvSpPr>
        <p:spPr>
          <a:xfrm>
            <a:off x="2675692" y="2547207"/>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18" name="object 718"/>
          <p:cNvSpPr/>
          <p:nvPr/>
        </p:nvSpPr>
        <p:spPr>
          <a:xfrm>
            <a:off x="2675693" y="2551906"/>
            <a:ext cx="27940" cy="0"/>
          </a:xfrm>
          <a:custGeom>
            <a:avLst/>
            <a:gdLst/>
            <a:ahLst/>
            <a:cxnLst/>
            <a:rect l="l" t="t" r="r" b="b"/>
            <a:pathLst>
              <a:path w="20955">
                <a:moveTo>
                  <a:pt x="0" y="0"/>
                </a:moveTo>
                <a:lnTo>
                  <a:pt x="0" y="0"/>
                </a:lnTo>
                <a:lnTo>
                  <a:pt x="20831" y="0"/>
                </a:lnTo>
              </a:path>
            </a:pathLst>
          </a:custGeom>
          <a:ln w="18919">
            <a:solidFill>
              <a:srgbClr val="800000"/>
            </a:solidFill>
          </a:ln>
        </p:spPr>
        <p:txBody>
          <a:bodyPr wrap="square" lIns="0" tIns="0" rIns="0" bIns="0" rtlCol="0"/>
          <a:lstStyle/>
          <a:p>
            <a:endParaRPr/>
          </a:p>
        </p:txBody>
      </p:sp>
      <p:sp>
        <p:nvSpPr>
          <p:cNvPr id="719" name="object 719"/>
          <p:cNvSpPr/>
          <p:nvPr/>
        </p:nvSpPr>
        <p:spPr>
          <a:xfrm>
            <a:off x="2703467" y="2551906"/>
            <a:ext cx="0" cy="7620"/>
          </a:xfrm>
          <a:custGeom>
            <a:avLst/>
            <a:gdLst/>
            <a:ahLst/>
            <a:cxnLst/>
            <a:rect l="l" t="t" r="r" b="b"/>
            <a:pathLst>
              <a:path h="7619">
                <a:moveTo>
                  <a:pt x="-9459" y="3746"/>
                </a:moveTo>
                <a:lnTo>
                  <a:pt x="9459" y="3746"/>
                </a:lnTo>
              </a:path>
            </a:pathLst>
          </a:custGeom>
          <a:ln w="7493">
            <a:solidFill>
              <a:srgbClr val="800000"/>
            </a:solidFill>
          </a:ln>
        </p:spPr>
        <p:txBody>
          <a:bodyPr wrap="square" lIns="0" tIns="0" rIns="0" bIns="0" rtlCol="0"/>
          <a:lstStyle/>
          <a:p>
            <a:endParaRPr/>
          </a:p>
        </p:txBody>
      </p:sp>
      <p:sp>
        <p:nvSpPr>
          <p:cNvPr id="720" name="object 720"/>
          <p:cNvSpPr/>
          <p:nvPr/>
        </p:nvSpPr>
        <p:spPr>
          <a:xfrm>
            <a:off x="2703467" y="2550001"/>
            <a:ext cx="3387" cy="19050"/>
          </a:xfrm>
          <a:custGeom>
            <a:avLst/>
            <a:gdLst/>
            <a:ahLst/>
            <a:cxnLst/>
            <a:rect l="l" t="t" r="r" b="b"/>
            <a:pathLst>
              <a:path w="2539" h="19050">
                <a:moveTo>
                  <a:pt x="0" y="18925"/>
                </a:moveTo>
                <a:lnTo>
                  <a:pt x="2159" y="18925"/>
                </a:lnTo>
                <a:lnTo>
                  <a:pt x="2159" y="0"/>
                </a:lnTo>
                <a:lnTo>
                  <a:pt x="0" y="0"/>
                </a:lnTo>
                <a:lnTo>
                  <a:pt x="0" y="18925"/>
                </a:lnTo>
                <a:close/>
              </a:path>
            </a:pathLst>
          </a:custGeom>
          <a:solidFill>
            <a:srgbClr val="800000"/>
          </a:solidFill>
        </p:spPr>
        <p:txBody>
          <a:bodyPr wrap="square" lIns="0" tIns="0" rIns="0" bIns="0" rtlCol="0"/>
          <a:lstStyle/>
          <a:p>
            <a:endParaRPr/>
          </a:p>
        </p:txBody>
      </p:sp>
      <p:sp>
        <p:nvSpPr>
          <p:cNvPr id="721" name="object 721"/>
          <p:cNvSpPr/>
          <p:nvPr/>
        </p:nvSpPr>
        <p:spPr>
          <a:xfrm>
            <a:off x="2706345" y="2559400"/>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22" name="object 722"/>
          <p:cNvSpPr/>
          <p:nvPr/>
        </p:nvSpPr>
        <p:spPr>
          <a:xfrm>
            <a:off x="2706346" y="2564227"/>
            <a:ext cx="14393" cy="0"/>
          </a:xfrm>
          <a:custGeom>
            <a:avLst/>
            <a:gdLst/>
            <a:ahLst/>
            <a:cxnLst/>
            <a:rect l="l" t="t" r="r" b="b"/>
            <a:pathLst>
              <a:path w="10794">
                <a:moveTo>
                  <a:pt x="0" y="0"/>
                </a:moveTo>
                <a:lnTo>
                  <a:pt x="0" y="0"/>
                </a:lnTo>
                <a:lnTo>
                  <a:pt x="10415" y="0"/>
                </a:lnTo>
              </a:path>
            </a:pathLst>
          </a:custGeom>
          <a:ln w="18919">
            <a:solidFill>
              <a:srgbClr val="800000"/>
            </a:solidFill>
          </a:ln>
        </p:spPr>
        <p:txBody>
          <a:bodyPr wrap="square" lIns="0" tIns="0" rIns="0" bIns="0" rtlCol="0"/>
          <a:lstStyle/>
          <a:p>
            <a:endParaRPr/>
          </a:p>
        </p:txBody>
      </p:sp>
      <p:sp>
        <p:nvSpPr>
          <p:cNvPr id="723" name="object 723"/>
          <p:cNvSpPr/>
          <p:nvPr/>
        </p:nvSpPr>
        <p:spPr>
          <a:xfrm>
            <a:off x="2720233" y="2564228"/>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724" name="object 724"/>
          <p:cNvSpPr/>
          <p:nvPr/>
        </p:nvSpPr>
        <p:spPr>
          <a:xfrm>
            <a:off x="2720234" y="2567021"/>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725" name="object 725"/>
          <p:cNvSpPr/>
          <p:nvPr/>
        </p:nvSpPr>
        <p:spPr>
          <a:xfrm>
            <a:off x="2729040" y="2567022"/>
            <a:ext cx="0" cy="9525"/>
          </a:xfrm>
          <a:custGeom>
            <a:avLst/>
            <a:gdLst/>
            <a:ahLst/>
            <a:cxnLst/>
            <a:rect l="l" t="t" r="r" b="b"/>
            <a:pathLst>
              <a:path h="9525">
                <a:moveTo>
                  <a:pt x="-9459" y="4699"/>
                </a:moveTo>
                <a:lnTo>
                  <a:pt x="9459" y="4699"/>
                </a:lnTo>
              </a:path>
            </a:pathLst>
          </a:custGeom>
          <a:ln w="9399">
            <a:solidFill>
              <a:srgbClr val="800000"/>
            </a:solidFill>
          </a:ln>
        </p:spPr>
        <p:txBody>
          <a:bodyPr wrap="square" lIns="0" tIns="0" rIns="0" bIns="0" rtlCol="0"/>
          <a:lstStyle/>
          <a:p>
            <a:endParaRPr/>
          </a:p>
        </p:txBody>
      </p:sp>
      <p:sp>
        <p:nvSpPr>
          <p:cNvPr id="726" name="object 726"/>
          <p:cNvSpPr/>
          <p:nvPr/>
        </p:nvSpPr>
        <p:spPr>
          <a:xfrm>
            <a:off x="2729040" y="2576420"/>
            <a:ext cx="10160" cy="0"/>
          </a:xfrm>
          <a:custGeom>
            <a:avLst/>
            <a:gdLst/>
            <a:ahLst/>
            <a:cxnLst/>
            <a:rect l="l" t="t" r="r" b="b"/>
            <a:pathLst>
              <a:path w="7619">
                <a:moveTo>
                  <a:pt x="0" y="0"/>
                </a:moveTo>
                <a:lnTo>
                  <a:pt x="0" y="0"/>
                </a:lnTo>
                <a:lnTo>
                  <a:pt x="7621" y="0"/>
                </a:lnTo>
              </a:path>
            </a:pathLst>
          </a:custGeom>
          <a:ln w="18919">
            <a:solidFill>
              <a:srgbClr val="800000"/>
            </a:solidFill>
          </a:ln>
        </p:spPr>
        <p:txBody>
          <a:bodyPr wrap="square" lIns="0" tIns="0" rIns="0" bIns="0" rtlCol="0"/>
          <a:lstStyle/>
          <a:p>
            <a:endParaRPr/>
          </a:p>
        </p:txBody>
      </p:sp>
      <p:sp>
        <p:nvSpPr>
          <p:cNvPr id="727" name="object 727"/>
          <p:cNvSpPr/>
          <p:nvPr/>
        </p:nvSpPr>
        <p:spPr>
          <a:xfrm>
            <a:off x="2739201" y="257642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28" name="object 728"/>
          <p:cNvSpPr/>
          <p:nvPr/>
        </p:nvSpPr>
        <p:spPr>
          <a:xfrm>
            <a:off x="2739202" y="2580231"/>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729" name="object 729"/>
          <p:cNvSpPr/>
          <p:nvPr/>
        </p:nvSpPr>
        <p:spPr>
          <a:xfrm>
            <a:off x="2748008" y="2580231"/>
            <a:ext cx="0" cy="5080"/>
          </a:xfrm>
          <a:custGeom>
            <a:avLst/>
            <a:gdLst/>
            <a:ahLst/>
            <a:cxnLst/>
            <a:rect l="l" t="t" r="r" b="b"/>
            <a:pathLst>
              <a:path h="5080">
                <a:moveTo>
                  <a:pt x="-9459" y="2540"/>
                </a:moveTo>
                <a:lnTo>
                  <a:pt x="9459" y="2540"/>
                </a:lnTo>
              </a:path>
            </a:pathLst>
          </a:custGeom>
          <a:ln w="5080">
            <a:solidFill>
              <a:srgbClr val="800000"/>
            </a:solidFill>
          </a:ln>
        </p:spPr>
        <p:txBody>
          <a:bodyPr wrap="square" lIns="0" tIns="0" rIns="0" bIns="0" rtlCol="0"/>
          <a:lstStyle/>
          <a:p>
            <a:endParaRPr/>
          </a:p>
        </p:txBody>
      </p:sp>
      <p:sp>
        <p:nvSpPr>
          <p:cNvPr id="730" name="object 730"/>
          <p:cNvSpPr/>
          <p:nvPr/>
        </p:nvSpPr>
        <p:spPr>
          <a:xfrm>
            <a:off x="2748008" y="2585311"/>
            <a:ext cx="72813" cy="0"/>
          </a:xfrm>
          <a:custGeom>
            <a:avLst/>
            <a:gdLst/>
            <a:ahLst/>
            <a:cxnLst/>
            <a:rect l="l" t="t" r="r" b="b"/>
            <a:pathLst>
              <a:path w="54610">
                <a:moveTo>
                  <a:pt x="0" y="0"/>
                </a:moveTo>
                <a:lnTo>
                  <a:pt x="0" y="0"/>
                </a:lnTo>
                <a:lnTo>
                  <a:pt x="54491" y="0"/>
                </a:lnTo>
              </a:path>
            </a:pathLst>
          </a:custGeom>
          <a:ln w="18919">
            <a:solidFill>
              <a:srgbClr val="800000"/>
            </a:solidFill>
          </a:ln>
        </p:spPr>
        <p:txBody>
          <a:bodyPr wrap="square" lIns="0" tIns="0" rIns="0" bIns="0" rtlCol="0"/>
          <a:lstStyle/>
          <a:p>
            <a:endParaRPr/>
          </a:p>
        </p:txBody>
      </p:sp>
      <p:sp>
        <p:nvSpPr>
          <p:cNvPr id="731" name="object 731"/>
          <p:cNvSpPr/>
          <p:nvPr/>
        </p:nvSpPr>
        <p:spPr>
          <a:xfrm>
            <a:off x="2820663" y="2585311"/>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32" name="object 732"/>
          <p:cNvSpPr/>
          <p:nvPr/>
        </p:nvSpPr>
        <p:spPr>
          <a:xfrm>
            <a:off x="2820663" y="2590011"/>
            <a:ext cx="7620" cy="0"/>
          </a:xfrm>
          <a:custGeom>
            <a:avLst/>
            <a:gdLst/>
            <a:ahLst/>
            <a:cxnLst/>
            <a:rect l="l" t="t" r="r" b="b"/>
            <a:pathLst>
              <a:path w="5714">
                <a:moveTo>
                  <a:pt x="0" y="0"/>
                </a:moveTo>
                <a:lnTo>
                  <a:pt x="0" y="0"/>
                </a:lnTo>
                <a:lnTo>
                  <a:pt x="5715" y="0"/>
                </a:lnTo>
              </a:path>
            </a:pathLst>
          </a:custGeom>
          <a:ln w="18919">
            <a:solidFill>
              <a:srgbClr val="800000"/>
            </a:solidFill>
          </a:ln>
        </p:spPr>
        <p:txBody>
          <a:bodyPr wrap="square" lIns="0" tIns="0" rIns="0" bIns="0" rtlCol="0"/>
          <a:lstStyle/>
          <a:p>
            <a:endParaRPr/>
          </a:p>
        </p:txBody>
      </p:sp>
      <p:sp>
        <p:nvSpPr>
          <p:cNvPr id="733" name="object 733"/>
          <p:cNvSpPr/>
          <p:nvPr/>
        </p:nvSpPr>
        <p:spPr>
          <a:xfrm>
            <a:off x="2828284" y="2590012"/>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734" name="object 734"/>
          <p:cNvSpPr/>
          <p:nvPr/>
        </p:nvSpPr>
        <p:spPr>
          <a:xfrm>
            <a:off x="2828284" y="2592933"/>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735" name="object 735"/>
          <p:cNvSpPr/>
          <p:nvPr/>
        </p:nvSpPr>
        <p:spPr>
          <a:xfrm>
            <a:off x="2833364" y="2592933"/>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36" name="object 736"/>
          <p:cNvSpPr/>
          <p:nvPr/>
        </p:nvSpPr>
        <p:spPr>
          <a:xfrm>
            <a:off x="2833364" y="2597632"/>
            <a:ext cx="25400" cy="0"/>
          </a:xfrm>
          <a:custGeom>
            <a:avLst/>
            <a:gdLst/>
            <a:ahLst/>
            <a:cxnLst/>
            <a:rect l="l" t="t" r="r" b="b"/>
            <a:pathLst>
              <a:path w="19050">
                <a:moveTo>
                  <a:pt x="0" y="0"/>
                </a:moveTo>
                <a:lnTo>
                  <a:pt x="0" y="0"/>
                </a:lnTo>
                <a:lnTo>
                  <a:pt x="18925" y="0"/>
                </a:lnTo>
              </a:path>
            </a:pathLst>
          </a:custGeom>
          <a:ln w="18919">
            <a:solidFill>
              <a:srgbClr val="800000"/>
            </a:solidFill>
          </a:ln>
        </p:spPr>
        <p:txBody>
          <a:bodyPr wrap="square" lIns="0" tIns="0" rIns="0" bIns="0" rtlCol="0"/>
          <a:lstStyle/>
          <a:p>
            <a:endParaRPr/>
          </a:p>
        </p:txBody>
      </p:sp>
      <p:sp>
        <p:nvSpPr>
          <p:cNvPr id="737" name="object 737"/>
          <p:cNvSpPr/>
          <p:nvPr/>
        </p:nvSpPr>
        <p:spPr>
          <a:xfrm>
            <a:off x="2858599" y="2597632"/>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38" name="object 738"/>
          <p:cNvSpPr/>
          <p:nvPr/>
        </p:nvSpPr>
        <p:spPr>
          <a:xfrm>
            <a:off x="2858599" y="2602332"/>
            <a:ext cx="16933" cy="0"/>
          </a:xfrm>
          <a:custGeom>
            <a:avLst/>
            <a:gdLst/>
            <a:ahLst/>
            <a:cxnLst/>
            <a:rect l="l" t="t" r="r" b="b"/>
            <a:pathLst>
              <a:path w="12700">
                <a:moveTo>
                  <a:pt x="0" y="0"/>
                </a:moveTo>
                <a:lnTo>
                  <a:pt x="0" y="0"/>
                </a:lnTo>
                <a:lnTo>
                  <a:pt x="12574" y="0"/>
                </a:lnTo>
              </a:path>
            </a:pathLst>
          </a:custGeom>
          <a:ln w="18919">
            <a:solidFill>
              <a:srgbClr val="800000"/>
            </a:solidFill>
          </a:ln>
        </p:spPr>
        <p:txBody>
          <a:bodyPr wrap="square" lIns="0" tIns="0" rIns="0" bIns="0" rtlCol="0"/>
          <a:lstStyle/>
          <a:p>
            <a:endParaRPr/>
          </a:p>
        </p:txBody>
      </p:sp>
      <p:sp>
        <p:nvSpPr>
          <p:cNvPr id="739" name="object 739"/>
          <p:cNvSpPr/>
          <p:nvPr/>
        </p:nvSpPr>
        <p:spPr>
          <a:xfrm>
            <a:off x="2875365" y="2602332"/>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40" name="object 740"/>
          <p:cNvSpPr/>
          <p:nvPr/>
        </p:nvSpPr>
        <p:spPr>
          <a:xfrm>
            <a:off x="2875366" y="2607031"/>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741" name="object 741"/>
          <p:cNvSpPr/>
          <p:nvPr/>
        </p:nvSpPr>
        <p:spPr>
          <a:xfrm>
            <a:off x="2879092" y="2607031"/>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42" name="object 742"/>
          <p:cNvSpPr/>
          <p:nvPr/>
        </p:nvSpPr>
        <p:spPr>
          <a:xfrm>
            <a:off x="2879093" y="2610842"/>
            <a:ext cx="12700" cy="0"/>
          </a:xfrm>
          <a:custGeom>
            <a:avLst/>
            <a:gdLst/>
            <a:ahLst/>
            <a:cxnLst/>
            <a:rect l="l" t="t" r="r" b="b"/>
            <a:pathLst>
              <a:path w="9525">
                <a:moveTo>
                  <a:pt x="0" y="0"/>
                </a:moveTo>
                <a:lnTo>
                  <a:pt x="0" y="0"/>
                </a:lnTo>
                <a:lnTo>
                  <a:pt x="9526" y="0"/>
                </a:lnTo>
              </a:path>
            </a:pathLst>
          </a:custGeom>
          <a:ln w="18919">
            <a:solidFill>
              <a:srgbClr val="800000"/>
            </a:solidFill>
          </a:ln>
        </p:spPr>
        <p:txBody>
          <a:bodyPr wrap="square" lIns="0" tIns="0" rIns="0" bIns="0" rtlCol="0"/>
          <a:lstStyle/>
          <a:p>
            <a:endParaRPr/>
          </a:p>
        </p:txBody>
      </p:sp>
      <p:sp>
        <p:nvSpPr>
          <p:cNvPr id="743" name="object 743"/>
          <p:cNvSpPr/>
          <p:nvPr/>
        </p:nvSpPr>
        <p:spPr>
          <a:xfrm>
            <a:off x="2891793" y="2610842"/>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44" name="object 744"/>
          <p:cNvSpPr/>
          <p:nvPr/>
        </p:nvSpPr>
        <p:spPr>
          <a:xfrm>
            <a:off x="2891794" y="2614652"/>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745" name="object 745"/>
          <p:cNvSpPr/>
          <p:nvPr/>
        </p:nvSpPr>
        <p:spPr>
          <a:xfrm>
            <a:off x="2900600" y="2614652"/>
            <a:ext cx="0" cy="6350"/>
          </a:xfrm>
          <a:custGeom>
            <a:avLst/>
            <a:gdLst/>
            <a:ahLst/>
            <a:cxnLst/>
            <a:rect l="l" t="t" r="r" b="b"/>
            <a:pathLst>
              <a:path h="6350">
                <a:moveTo>
                  <a:pt x="-9459" y="2984"/>
                </a:moveTo>
                <a:lnTo>
                  <a:pt x="9459" y="2984"/>
                </a:lnTo>
              </a:path>
            </a:pathLst>
          </a:custGeom>
          <a:ln w="5969">
            <a:solidFill>
              <a:srgbClr val="800000"/>
            </a:solidFill>
          </a:ln>
        </p:spPr>
        <p:txBody>
          <a:bodyPr wrap="square" lIns="0" tIns="0" rIns="0" bIns="0" rtlCol="0"/>
          <a:lstStyle/>
          <a:p>
            <a:endParaRPr/>
          </a:p>
        </p:txBody>
      </p:sp>
      <p:sp>
        <p:nvSpPr>
          <p:cNvPr id="746" name="object 746"/>
          <p:cNvSpPr/>
          <p:nvPr/>
        </p:nvSpPr>
        <p:spPr>
          <a:xfrm>
            <a:off x="2900600" y="2620622"/>
            <a:ext cx="23707" cy="0"/>
          </a:xfrm>
          <a:custGeom>
            <a:avLst/>
            <a:gdLst/>
            <a:ahLst/>
            <a:cxnLst/>
            <a:rect l="l" t="t" r="r" b="b"/>
            <a:pathLst>
              <a:path w="17780">
                <a:moveTo>
                  <a:pt x="0" y="0"/>
                </a:moveTo>
                <a:lnTo>
                  <a:pt x="0" y="0"/>
                </a:lnTo>
                <a:lnTo>
                  <a:pt x="17274" y="0"/>
                </a:lnTo>
              </a:path>
            </a:pathLst>
          </a:custGeom>
          <a:ln w="18919">
            <a:solidFill>
              <a:srgbClr val="800000"/>
            </a:solidFill>
          </a:ln>
        </p:spPr>
        <p:txBody>
          <a:bodyPr wrap="square" lIns="0" tIns="0" rIns="0" bIns="0" rtlCol="0"/>
          <a:lstStyle/>
          <a:p>
            <a:endParaRPr/>
          </a:p>
        </p:txBody>
      </p:sp>
      <p:sp>
        <p:nvSpPr>
          <p:cNvPr id="747" name="object 747"/>
          <p:cNvSpPr/>
          <p:nvPr/>
        </p:nvSpPr>
        <p:spPr>
          <a:xfrm>
            <a:off x="2923633" y="2620622"/>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48" name="object 748"/>
          <p:cNvSpPr/>
          <p:nvPr/>
        </p:nvSpPr>
        <p:spPr>
          <a:xfrm>
            <a:off x="2923633" y="2624432"/>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749" name="object 749"/>
          <p:cNvSpPr/>
          <p:nvPr/>
        </p:nvSpPr>
        <p:spPr>
          <a:xfrm>
            <a:off x="2928713" y="2624433"/>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750" name="object 750"/>
          <p:cNvSpPr/>
          <p:nvPr/>
        </p:nvSpPr>
        <p:spPr>
          <a:xfrm>
            <a:off x="2928714" y="2630021"/>
            <a:ext cx="55033" cy="0"/>
          </a:xfrm>
          <a:custGeom>
            <a:avLst/>
            <a:gdLst/>
            <a:ahLst/>
            <a:cxnLst/>
            <a:rect l="l" t="t" r="r" b="b"/>
            <a:pathLst>
              <a:path w="41275">
                <a:moveTo>
                  <a:pt x="0" y="0"/>
                </a:moveTo>
                <a:lnTo>
                  <a:pt x="0" y="0"/>
                </a:lnTo>
                <a:lnTo>
                  <a:pt x="41027" y="0"/>
                </a:lnTo>
              </a:path>
            </a:pathLst>
          </a:custGeom>
          <a:ln w="18919">
            <a:solidFill>
              <a:srgbClr val="800000"/>
            </a:solidFill>
          </a:ln>
        </p:spPr>
        <p:txBody>
          <a:bodyPr wrap="square" lIns="0" tIns="0" rIns="0" bIns="0" rtlCol="0"/>
          <a:lstStyle/>
          <a:p>
            <a:endParaRPr/>
          </a:p>
        </p:txBody>
      </p:sp>
      <p:sp>
        <p:nvSpPr>
          <p:cNvPr id="751" name="object 751"/>
          <p:cNvSpPr/>
          <p:nvPr/>
        </p:nvSpPr>
        <p:spPr>
          <a:xfrm>
            <a:off x="2983416" y="2630021"/>
            <a:ext cx="0" cy="7620"/>
          </a:xfrm>
          <a:custGeom>
            <a:avLst/>
            <a:gdLst/>
            <a:ahLst/>
            <a:cxnLst/>
            <a:rect l="l" t="t" r="r" b="b"/>
            <a:pathLst>
              <a:path h="7619">
                <a:moveTo>
                  <a:pt x="-9459" y="3810"/>
                </a:moveTo>
                <a:lnTo>
                  <a:pt x="9459" y="3810"/>
                </a:lnTo>
              </a:path>
            </a:pathLst>
          </a:custGeom>
          <a:ln w="7620">
            <a:solidFill>
              <a:srgbClr val="800000"/>
            </a:solidFill>
          </a:ln>
        </p:spPr>
        <p:txBody>
          <a:bodyPr wrap="square" lIns="0" tIns="0" rIns="0" bIns="0" rtlCol="0"/>
          <a:lstStyle/>
          <a:p>
            <a:endParaRPr/>
          </a:p>
        </p:txBody>
      </p:sp>
      <p:sp>
        <p:nvSpPr>
          <p:cNvPr id="752" name="object 752"/>
          <p:cNvSpPr/>
          <p:nvPr/>
        </p:nvSpPr>
        <p:spPr>
          <a:xfrm>
            <a:off x="2983417" y="2637642"/>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753" name="object 753"/>
          <p:cNvSpPr/>
          <p:nvPr/>
        </p:nvSpPr>
        <p:spPr>
          <a:xfrm>
            <a:off x="2995949" y="2637642"/>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54" name="object 754"/>
          <p:cNvSpPr/>
          <p:nvPr/>
        </p:nvSpPr>
        <p:spPr>
          <a:xfrm>
            <a:off x="2995949" y="2642342"/>
            <a:ext cx="66040" cy="0"/>
          </a:xfrm>
          <a:custGeom>
            <a:avLst/>
            <a:gdLst/>
            <a:ahLst/>
            <a:cxnLst/>
            <a:rect l="l" t="t" r="r" b="b"/>
            <a:pathLst>
              <a:path w="49530">
                <a:moveTo>
                  <a:pt x="0" y="0"/>
                </a:moveTo>
                <a:lnTo>
                  <a:pt x="0" y="0"/>
                </a:lnTo>
                <a:lnTo>
                  <a:pt x="49537" y="0"/>
                </a:lnTo>
              </a:path>
            </a:pathLst>
          </a:custGeom>
          <a:ln w="18919">
            <a:solidFill>
              <a:srgbClr val="800000"/>
            </a:solidFill>
          </a:ln>
        </p:spPr>
        <p:txBody>
          <a:bodyPr wrap="square" lIns="0" tIns="0" rIns="0" bIns="0" rtlCol="0"/>
          <a:lstStyle/>
          <a:p>
            <a:endParaRPr/>
          </a:p>
        </p:txBody>
      </p:sp>
      <p:sp>
        <p:nvSpPr>
          <p:cNvPr id="755" name="object 755"/>
          <p:cNvSpPr/>
          <p:nvPr/>
        </p:nvSpPr>
        <p:spPr>
          <a:xfrm>
            <a:off x="3061999" y="2642342"/>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56" name="object 756"/>
          <p:cNvSpPr/>
          <p:nvPr/>
        </p:nvSpPr>
        <p:spPr>
          <a:xfrm>
            <a:off x="3061999" y="2647168"/>
            <a:ext cx="13547" cy="0"/>
          </a:xfrm>
          <a:custGeom>
            <a:avLst/>
            <a:gdLst/>
            <a:ahLst/>
            <a:cxnLst/>
            <a:rect l="l" t="t" r="r" b="b"/>
            <a:pathLst>
              <a:path w="10160">
                <a:moveTo>
                  <a:pt x="0" y="0"/>
                </a:moveTo>
                <a:lnTo>
                  <a:pt x="0" y="0"/>
                </a:lnTo>
                <a:lnTo>
                  <a:pt x="9780" y="0"/>
                </a:lnTo>
              </a:path>
            </a:pathLst>
          </a:custGeom>
          <a:ln w="18919">
            <a:solidFill>
              <a:srgbClr val="800000"/>
            </a:solidFill>
          </a:ln>
        </p:spPr>
        <p:txBody>
          <a:bodyPr wrap="square" lIns="0" tIns="0" rIns="0" bIns="0" rtlCol="0"/>
          <a:lstStyle/>
          <a:p>
            <a:endParaRPr/>
          </a:p>
        </p:txBody>
      </p:sp>
      <p:sp>
        <p:nvSpPr>
          <p:cNvPr id="757" name="object 757"/>
          <p:cNvSpPr/>
          <p:nvPr/>
        </p:nvSpPr>
        <p:spPr>
          <a:xfrm>
            <a:off x="3075040" y="2647168"/>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58" name="object 758"/>
          <p:cNvSpPr/>
          <p:nvPr/>
        </p:nvSpPr>
        <p:spPr>
          <a:xfrm>
            <a:off x="3075041" y="2651868"/>
            <a:ext cx="38100" cy="0"/>
          </a:xfrm>
          <a:custGeom>
            <a:avLst/>
            <a:gdLst/>
            <a:ahLst/>
            <a:cxnLst/>
            <a:rect l="l" t="t" r="r" b="b"/>
            <a:pathLst>
              <a:path w="28575">
                <a:moveTo>
                  <a:pt x="0" y="0"/>
                </a:moveTo>
                <a:lnTo>
                  <a:pt x="0" y="0"/>
                </a:lnTo>
                <a:lnTo>
                  <a:pt x="28325" y="0"/>
                </a:lnTo>
              </a:path>
            </a:pathLst>
          </a:custGeom>
          <a:ln w="18919">
            <a:solidFill>
              <a:srgbClr val="800000"/>
            </a:solidFill>
          </a:ln>
        </p:spPr>
        <p:txBody>
          <a:bodyPr wrap="square" lIns="0" tIns="0" rIns="0" bIns="0" rtlCol="0"/>
          <a:lstStyle/>
          <a:p>
            <a:endParaRPr/>
          </a:p>
        </p:txBody>
      </p:sp>
      <p:sp>
        <p:nvSpPr>
          <p:cNvPr id="759" name="object 759"/>
          <p:cNvSpPr/>
          <p:nvPr/>
        </p:nvSpPr>
        <p:spPr>
          <a:xfrm>
            <a:off x="3112807" y="2651868"/>
            <a:ext cx="0" cy="5080"/>
          </a:xfrm>
          <a:custGeom>
            <a:avLst/>
            <a:gdLst/>
            <a:ahLst/>
            <a:cxnLst/>
            <a:rect l="l" t="t" r="r" b="b"/>
            <a:pathLst>
              <a:path h="5080">
                <a:moveTo>
                  <a:pt x="-9459" y="2476"/>
                </a:moveTo>
                <a:lnTo>
                  <a:pt x="9459" y="2476"/>
                </a:lnTo>
              </a:path>
            </a:pathLst>
          </a:custGeom>
          <a:ln w="4953">
            <a:solidFill>
              <a:srgbClr val="800000"/>
            </a:solidFill>
          </a:ln>
        </p:spPr>
        <p:txBody>
          <a:bodyPr wrap="square" lIns="0" tIns="0" rIns="0" bIns="0" rtlCol="0"/>
          <a:lstStyle/>
          <a:p>
            <a:endParaRPr/>
          </a:p>
        </p:txBody>
      </p:sp>
      <p:sp>
        <p:nvSpPr>
          <p:cNvPr id="760" name="object 760"/>
          <p:cNvSpPr/>
          <p:nvPr/>
        </p:nvSpPr>
        <p:spPr>
          <a:xfrm>
            <a:off x="3112807" y="2656821"/>
            <a:ext cx="19472" cy="0"/>
          </a:xfrm>
          <a:custGeom>
            <a:avLst/>
            <a:gdLst/>
            <a:ahLst/>
            <a:cxnLst/>
            <a:rect l="l" t="t" r="r" b="b"/>
            <a:pathLst>
              <a:path w="14605">
                <a:moveTo>
                  <a:pt x="0" y="0"/>
                </a:moveTo>
                <a:lnTo>
                  <a:pt x="0" y="0"/>
                </a:lnTo>
                <a:lnTo>
                  <a:pt x="14607" y="0"/>
                </a:lnTo>
              </a:path>
            </a:pathLst>
          </a:custGeom>
          <a:ln w="18919">
            <a:solidFill>
              <a:srgbClr val="800000"/>
            </a:solidFill>
          </a:ln>
        </p:spPr>
        <p:txBody>
          <a:bodyPr wrap="square" lIns="0" tIns="0" rIns="0" bIns="0" rtlCol="0"/>
          <a:lstStyle/>
          <a:p>
            <a:endParaRPr/>
          </a:p>
        </p:txBody>
      </p:sp>
      <p:sp>
        <p:nvSpPr>
          <p:cNvPr id="761" name="object 761"/>
          <p:cNvSpPr/>
          <p:nvPr/>
        </p:nvSpPr>
        <p:spPr>
          <a:xfrm>
            <a:off x="3132283" y="2656821"/>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62" name="object 762"/>
          <p:cNvSpPr/>
          <p:nvPr/>
        </p:nvSpPr>
        <p:spPr>
          <a:xfrm>
            <a:off x="3132283" y="2661648"/>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763" name="object 763"/>
          <p:cNvSpPr/>
          <p:nvPr/>
        </p:nvSpPr>
        <p:spPr>
          <a:xfrm>
            <a:off x="3144815" y="2661648"/>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64" name="object 764"/>
          <p:cNvSpPr/>
          <p:nvPr/>
        </p:nvSpPr>
        <p:spPr>
          <a:xfrm>
            <a:off x="3144815" y="2666348"/>
            <a:ext cx="10160" cy="0"/>
          </a:xfrm>
          <a:custGeom>
            <a:avLst/>
            <a:gdLst/>
            <a:ahLst/>
            <a:cxnLst/>
            <a:rect l="l" t="t" r="r" b="b"/>
            <a:pathLst>
              <a:path w="7619">
                <a:moveTo>
                  <a:pt x="0" y="0"/>
                </a:moveTo>
                <a:lnTo>
                  <a:pt x="0" y="0"/>
                </a:lnTo>
                <a:lnTo>
                  <a:pt x="7621" y="0"/>
                </a:lnTo>
              </a:path>
            </a:pathLst>
          </a:custGeom>
          <a:ln w="18919">
            <a:solidFill>
              <a:srgbClr val="800000"/>
            </a:solidFill>
          </a:ln>
        </p:spPr>
        <p:txBody>
          <a:bodyPr wrap="square" lIns="0" tIns="0" rIns="0" bIns="0" rtlCol="0"/>
          <a:lstStyle/>
          <a:p>
            <a:endParaRPr/>
          </a:p>
        </p:txBody>
      </p:sp>
      <p:sp>
        <p:nvSpPr>
          <p:cNvPr id="765" name="object 765"/>
          <p:cNvSpPr/>
          <p:nvPr/>
        </p:nvSpPr>
        <p:spPr>
          <a:xfrm>
            <a:off x="3154977" y="2666348"/>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66" name="object 766"/>
          <p:cNvSpPr/>
          <p:nvPr/>
        </p:nvSpPr>
        <p:spPr>
          <a:xfrm>
            <a:off x="3154978" y="2671047"/>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767" name="object 767"/>
          <p:cNvSpPr/>
          <p:nvPr/>
        </p:nvSpPr>
        <p:spPr>
          <a:xfrm>
            <a:off x="3161243" y="2671047"/>
            <a:ext cx="0" cy="7620"/>
          </a:xfrm>
          <a:custGeom>
            <a:avLst/>
            <a:gdLst/>
            <a:ahLst/>
            <a:cxnLst/>
            <a:rect l="l" t="t" r="r" b="b"/>
            <a:pathLst>
              <a:path h="7619">
                <a:moveTo>
                  <a:pt x="-9459" y="3810"/>
                </a:moveTo>
                <a:lnTo>
                  <a:pt x="9459" y="3810"/>
                </a:lnTo>
              </a:path>
            </a:pathLst>
          </a:custGeom>
          <a:ln w="7620">
            <a:solidFill>
              <a:srgbClr val="800000"/>
            </a:solidFill>
          </a:ln>
        </p:spPr>
        <p:txBody>
          <a:bodyPr wrap="square" lIns="0" tIns="0" rIns="0" bIns="0" rtlCol="0"/>
          <a:lstStyle/>
          <a:p>
            <a:endParaRPr/>
          </a:p>
        </p:txBody>
      </p:sp>
      <p:sp>
        <p:nvSpPr>
          <p:cNvPr id="768" name="object 768"/>
          <p:cNvSpPr/>
          <p:nvPr/>
        </p:nvSpPr>
        <p:spPr>
          <a:xfrm>
            <a:off x="3161243" y="2678668"/>
            <a:ext cx="67733" cy="0"/>
          </a:xfrm>
          <a:custGeom>
            <a:avLst/>
            <a:gdLst/>
            <a:ahLst/>
            <a:cxnLst/>
            <a:rect l="l" t="t" r="r" b="b"/>
            <a:pathLst>
              <a:path w="50800">
                <a:moveTo>
                  <a:pt x="0" y="0"/>
                </a:moveTo>
                <a:lnTo>
                  <a:pt x="0" y="0"/>
                </a:lnTo>
                <a:lnTo>
                  <a:pt x="50807" y="0"/>
                </a:lnTo>
              </a:path>
            </a:pathLst>
          </a:custGeom>
          <a:ln w="18919">
            <a:solidFill>
              <a:srgbClr val="800000"/>
            </a:solidFill>
          </a:ln>
        </p:spPr>
        <p:txBody>
          <a:bodyPr wrap="square" lIns="0" tIns="0" rIns="0" bIns="0" rtlCol="0"/>
          <a:lstStyle/>
          <a:p>
            <a:endParaRPr/>
          </a:p>
        </p:txBody>
      </p:sp>
      <p:sp>
        <p:nvSpPr>
          <p:cNvPr id="769" name="object 769"/>
          <p:cNvSpPr/>
          <p:nvPr/>
        </p:nvSpPr>
        <p:spPr>
          <a:xfrm>
            <a:off x="3228987" y="2678669"/>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770" name="object 770"/>
          <p:cNvSpPr/>
          <p:nvPr/>
        </p:nvSpPr>
        <p:spPr>
          <a:xfrm>
            <a:off x="3228988" y="2685273"/>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771" name="object 771"/>
          <p:cNvSpPr/>
          <p:nvPr/>
        </p:nvSpPr>
        <p:spPr>
          <a:xfrm>
            <a:off x="3237793" y="2685273"/>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72" name="object 772"/>
          <p:cNvSpPr/>
          <p:nvPr/>
        </p:nvSpPr>
        <p:spPr>
          <a:xfrm>
            <a:off x="3237793" y="2689973"/>
            <a:ext cx="34712" cy="0"/>
          </a:xfrm>
          <a:custGeom>
            <a:avLst/>
            <a:gdLst/>
            <a:ahLst/>
            <a:cxnLst/>
            <a:rect l="l" t="t" r="r" b="b"/>
            <a:pathLst>
              <a:path w="26035">
                <a:moveTo>
                  <a:pt x="0" y="0"/>
                </a:moveTo>
                <a:lnTo>
                  <a:pt x="0" y="0"/>
                </a:lnTo>
                <a:lnTo>
                  <a:pt x="25530" y="0"/>
                </a:lnTo>
              </a:path>
            </a:pathLst>
          </a:custGeom>
          <a:ln w="18919">
            <a:solidFill>
              <a:srgbClr val="800000"/>
            </a:solidFill>
          </a:ln>
        </p:spPr>
        <p:txBody>
          <a:bodyPr wrap="square" lIns="0" tIns="0" rIns="0" bIns="0" rtlCol="0"/>
          <a:lstStyle/>
          <a:p>
            <a:endParaRPr/>
          </a:p>
        </p:txBody>
      </p:sp>
      <p:sp>
        <p:nvSpPr>
          <p:cNvPr id="773" name="object 773"/>
          <p:cNvSpPr/>
          <p:nvPr/>
        </p:nvSpPr>
        <p:spPr>
          <a:xfrm>
            <a:off x="3271835" y="2689973"/>
            <a:ext cx="0" cy="5080"/>
          </a:xfrm>
          <a:custGeom>
            <a:avLst/>
            <a:gdLst/>
            <a:ahLst/>
            <a:cxnLst/>
            <a:rect l="l" t="t" r="r" b="b"/>
            <a:pathLst>
              <a:path h="5080">
                <a:moveTo>
                  <a:pt x="-9459" y="2540"/>
                </a:moveTo>
                <a:lnTo>
                  <a:pt x="9459" y="2540"/>
                </a:lnTo>
              </a:path>
            </a:pathLst>
          </a:custGeom>
          <a:ln w="5080">
            <a:solidFill>
              <a:srgbClr val="800000"/>
            </a:solidFill>
          </a:ln>
        </p:spPr>
        <p:txBody>
          <a:bodyPr wrap="square" lIns="0" tIns="0" rIns="0" bIns="0" rtlCol="0"/>
          <a:lstStyle/>
          <a:p>
            <a:endParaRPr/>
          </a:p>
        </p:txBody>
      </p:sp>
      <p:sp>
        <p:nvSpPr>
          <p:cNvPr id="774" name="object 774"/>
          <p:cNvSpPr/>
          <p:nvPr/>
        </p:nvSpPr>
        <p:spPr>
          <a:xfrm>
            <a:off x="3271835" y="2695053"/>
            <a:ext cx="108373" cy="0"/>
          </a:xfrm>
          <a:custGeom>
            <a:avLst/>
            <a:gdLst/>
            <a:ahLst/>
            <a:cxnLst/>
            <a:rect l="l" t="t" r="r" b="b"/>
            <a:pathLst>
              <a:path w="81280">
                <a:moveTo>
                  <a:pt x="0" y="0"/>
                </a:moveTo>
                <a:lnTo>
                  <a:pt x="0" y="0"/>
                </a:lnTo>
                <a:lnTo>
                  <a:pt x="81292" y="0"/>
                </a:lnTo>
              </a:path>
            </a:pathLst>
          </a:custGeom>
          <a:ln w="18919">
            <a:solidFill>
              <a:srgbClr val="800000"/>
            </a:solidFill>
          </a:ln>
        </p:spPr>
        <p:txBody>
          <a:bodyPr wrap="square" lIns="0" tIns="0" rIns="0" bIns="0" rtlCol="0"/>
          <a:lstStyle/>
          <a:p>
            <a:endParaRPr/>
          </a:p>
        </p:txBody>
      </p:sp>
      <p:sp>
        <p:nvSpPr>
          <p:cNvPr id="775" name="object 775"/>
          <p:cNvSpPr/>
          <p:nvPr/>
        </p:nvSpPr>
        <p:spPr>
          <a:xfrm>
            <a:off x="3380224" y="2695053"/>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76" name="object 776"/>
          <p:cNvSpPr/>
          <p:nvPr/>
        </p:nvSpPr>
        <p:spPr>
          <a:xfrm>
            <a:off x="3380225" y="2699753"/>
            <a:ext cx="51647" cy="0"/>
          </a:xfrm>
          <a:custGeom>
            <a:avLst/>
            <a:gdLst/>
            <a:ahLst/>
            <a:cxnLst/>
            <a:rect l="l" t="t" r="r" b="b"/>
            <a:pathLst>
              <a:path w="38735">
                <a:moveTo>
                  <a:pt x="0" y="0"/>
                </a:moveTo>
                <a:lnTo>
                  <a:pt x="0" y="0"/>
                </a:lnTo>
                <a:lnTo>
                  <a:pt x="38232" y="0"/>
                </a:lnTo>
              </a:path>
            </a:pathLst>
          </a:custGeom>
          <a:ln w="18919">
            <a:solidFill>
              <a:srgbClr val="800000"/>
            </a:solidFill>
          </a:ln>
        </p:spPr>
        <p:txBody>
          <a:bodyPr wrap="square" lIns="0" tIns="0" rIns="0" bIns="0" rtlCol="0"/>
          <a:lstStyle/>
          <a:p>
            <a:endParaRPr/>
          </a:p>
        </p:txBody>
      </p:sp>
      <p:sp>
        <p:nvSpPr>
          <p:cNvPr id="777" name="object 777"/>
          <p:cNvSpPr/>
          <p:nvPr/>
        </p:nvSpPr>
        <p:spPr>
          <a:xfrm>
            <a:off x="3431201" y="2699753"/>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78" name="object 778"/>
          <p:cNvSpPr/>
          <p:nvPr/>
        </p:nvSpPr>
        <p:spPr>
          <a:xfrm>
            <a:off x="3431202" y="2704452"/>
            <a:ext cx="7620" cy="0"/>
          </a:xfrm>
          <a:custGeom>
            <a:avLst/>
            <a:gdLst/>
            <a:ahLst/>
            <a:cxnLst/>
            <a:rect l="l" t="t" r="r" b="b"/>
            <a:pathLst>
              <a:path w="5714">
                <a:moveTo>
                  <a:pt x="0" y="0"/>
                </a:moveTo>
                <a:lnTo>
                  <a:pt x="0" y="0"/>
                </a:lnTo>
                <a:lnTo>
                  <a:pt x="5588" y="0"/>
                </a:lnTo>
              </a:path>
            </a:pathLst>
          </a:custGeom>
          <a:ln w="18919">
            <a:solidFill>
              <a:srgbClr val="800000"/>
            </a:solidFill>
          </a:ln>
        </p:spPr>
        <p:txBody>
          <a:bodyPr wrap="square" lIns="0" tIns="0" rIns="0" bIns="0" rtlCol="0"/>
          <a:lstStyle/>
          <a:p>
            <a:endParaRPr/>
          </a:p>
        </p:txBody>
      </p:sp>
      <p:sp>
        <p:nvSpPr>
          <p:cNvPr id="779" name="object 779"/>
          <p:cNvSpPr/>
          <p:nvPr/>
        </p:nvSpPr>
        <p:spPr>
          <a:xfrm>
            <a:off x="3438652" y="2704452"/>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80" name="object 780"/>
          <p:cNvSpPr/>
          <p:nvPr/>
        </p:nvSpPr>
        <p:spPr>
          <a:xfrm>
            <a:off x="3438652" y="2709279"/>
            <a:ext cx="82973" cy="0"/>
          </a:xfrm>
          <a:custGeom>
            <a:avLst/>
            <a:gdLst/>
            <a:ahLst/>
            <a:cxnLst/>
            <a:rect l="l" t="t" r="r" b="b"/>
            <a:pathLst>
              <a:path w="62230">
                <a:moveTo>
                  <a:pt x="0" y="0"/>
                </a:moveTo>
                <a:lnTo>
                  <a:pt x="0" y="0"/>
                </a:lnTo>
                <a:lnTo>
                  <a:pt x="61858" y="0"/>
                </a:lnTo>
              </a:path>
            </a:pathLst>
          </a:custGeom>
          <a:ln w="18919">
            <a:solidFill>
              <a:srgbClr val="800000"/>
            </a:solidFill>
          </a:ln>
        </p:spPr>
        <p:txBody>
          <a:bodyPr wrap="square" lIns="0" tIns="0" rIns="0" bIns="0" rtlCol="0"/>
          <a:lstStyle/>
          <a:p>
            <a:endParaRPr/>
          </a:p>
        </p:txBody>
      </p:sp>
      <p:sp>
        <p:nvSpPr>
          <p:cNvPr id="781" name="object 781"/>
          <p:cNvSpPr/>
          <p:nvPr/>
        </p:nvSpPr>
        <p:spPr>
          <a:xfrm>
            <a:off x="3521131" y="2709280"/>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782" name="object 782"/>
          <p:cNvSpPr/>
          <p:nvPr/>
        </p:nvSpPr>
        <p:spPr>
          <a:xfrm>
            <a:off x="3521131" y="2715884"/>
            <a:ext cx="32173" cy="0"/>
          </a:xfrm>
          <a:custGeom>
            <a:avLst/>
            <a:gdLst/>
            <a:ahLst/>
            <a:cxnLst/>
            <a:rect l="l" t="t" r="r" b="b"/>
            <a:pathLst>
              <a:path w="24130">
                <a:moveTo>
                  <a:pt x="0" y="0"/>
                </a:moveTo>
                <a:lnTo>
                  <a:pt x="0" y="0"/>
                </a:lnTo>
                <a:lnTo>
                  <a:pt x="24006" y="0"/>
                </a:lnTo>
              </a:path>
            </a:pathLst>
          </a:custGeom>
          <a:ln w="18919">
            <a:solidFill>
              <a:srgbClr val="800000"/>
            </a:solidFill>
          </a:ln>
        </p:spPr>
        <p:txBody>
          <a:bodyPr wrap="square" lIns="0" tIns="0" rIns="0" bIns="0" rtlCol="0"/>
          <a:lstStyle/>
          <a:p>
            <a:endParaRPr/>
          </a:p>
        </p:txBody>
      </p:sp>
      <p:sp>
        <p:nvSpPr>
          <p:cNvPr id="783" name="object 783"/>
          <p:cNvSpPr/>
          <p:nvPr/>
        </p:nvSpPr>
        <p:spPr>
          <a:xfrm>
            <a:off x="3553139" y="2715884"/>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784" name="object 784"/>
          <p:cNvSpPr/>
          <p:nvPr/>
        </p:nvSpPr>
        <p:spPr>
          <a:xfrm>
            <a:off x="3553139" y="2710168"/>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785" name="object 785"/>
          <p:cNvSpPr/>
          <p:nvPr/>
        </p:nvSpPr>
        <p:spPr>
          <a:xfrm>
            <a:off x="3555680" y="2719568"/>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786" name="object 786"/>
          <p:cNvSpPr/>
          <p:nvPr/>
        </p:nvSpPr>
        <p:spPr>
          <a:xfrm>
            <a:off x="3555680" y="2725283"/>
            <a:ext cx="15240" cy="0"/>
          </a:xfrm>
          <a:custGeom>
            <a:avLst/>
            <a:gdLst/>
            <a:ahLst/>
            <a:cxnLst/>
            <a:rect l="l" t="t" r="r" b="b"/>
            <a:pathLst>
              <a:path w="11430">
                <a:moveTo>
                  <a:pt x="0" y="0"/>
                </a:moveTo>
                <a:lnTo>
                  <a:pt x="0" y="0"/>
                </a:lnTo>
                <a:lnTo>
                  <a:pt x="11304" y="0"/>
                </a:lnTo>
              </a:path>
            </a:pathLst>
          </a:custGeom>
          <a:ln w="18919">
            <a:solidFill>
              <a:srgbClr val="800000"/>
            </a:solidFill>
          </a:ln>
        </p:spPr>
        <p:txBody>
          <a:bodyPr wrap="square" lIns="0" tIns="0" rIns="0" bIns="0" rtlCol="0"/>
          <a:lstStyle/>
          <a:p>
            <a:endParaRPr/>
          </a:p>
        </p:txBody>
      </p:sp>
      <p:sp>
        <p:nvSpPr>
          <p:cNvPr id="787" name="object 787"/>
          <p:cNvSpPr/>
          <p:nvPr/>
        </p:nvSpPr>
        <p:spPr>
          <a:xfrm>
            <a:off x="3570752" y="2725283"/>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88" name="object 788"/>
          <p:cNvSpPr/>
          <p:nvPr/>
        </p:nvSpPr>
        <p:spPr>
          <a:xfrm>
            <a:off x="3570753" y="2729093"/>
            <a:ext cx="70273" cy="0"/>
          </a:xfrm>
          <a:custGeom>
            <a:avLst/>
            <a:gdLst/>
            <a:ahLst/>
            <a:cxnLst/>
            <a:rect l="l" t="t" r="r" b="b"/>
            <a:pathLst>
              <a:path w="52705">
                <a:moveTo>
                  <a:pt x="0" y="0"/>
                </a:moveTo>
                <a:lnTo>
                  <a:pt x="0" y="0"/>
                </a:lnTo>
                <a:lnTo>
                  <a:pt x="52585" y="0"/>
                </a:lnTo>
              </a:path>
            </a:pathLst>
          </a:custGeom>
          <a:ln w="18919">
            <a:solidFill>
              <a:srgbClr val="800000"/>
            </a:solidFill>
          </a:ln>
        </p:spPr>
        <p:txBody>
          <a:bodyPr wrap="square" lIns="0" tIns="0" rIns="0" bIns="0" rtlCol="0"/>
          <a:lstStyle/>
          <a:p>
            <a:endParaRPr/>
          </a:p>
        </p:txBody>
      </p:sp>
      <p:sp>
        <p:nvSpPr>
          <p:cNvPr id="789" name="object 789"/>
          <p:cNvSpPr/>
          <p:nvPr/>
        </p:nvSpPr>
        <p:spPr>
          <a:xfrm>
            <a:off x="3640867" y="2729093"/>
            <a:ext cx="0" cy="6350"/>
          </a:xfrm>
          <a:custGeom>
            <a:avLst/>
            <a:gdLst/>
            <a:ahLst/>
            <a:cxnLst/>
            <a:rect l="l" t="t" r="r" b="b"/>
            <a:pathLst>
              <a:path h="6350">
                <a:moveTo>
                  <a:pt x="-9459" y="2984"/>
                </a:moveTo>
                <a:lnTo>
                  <a:pt x="9459" y="2984"/>
                </a:lnTo>
              </a:path>
            </a:pathLst>
          </a:custGeom>
          <a:ln w="5969">
            <a:solidFill>
              <a:srgbClr val="800000"/>
            </a:solidFill>
          </a:ln>
        </p:spPr>
        <p:txBody>
          <a:bodyPr wrap="square" lIns="0" tIns="0" rIns="0" bIns="0" rtlCol="0"/>
          <a:lstStyle/>
          <a:p>
            <a:endParaRPr/>
          </a:p>
        </p:txBody>
      </p:sp>
      <p:sp>
        <p:nvSpPr>
          <p:cNvPr id="790" name="object 790"/>
          <p:cNvSpPr/>
          <p:nvPr/>
        </p:nvSpPr>
        <p:spPr>
          <a:xfrm>
            <a:off x="3640867" y="2735063"/>
            <a:ext cx="20320" cy="0"/>
          </a:xfrm>
          <a:custGeom>
            <a:avLst/>
            <a:gdLst/>
            <a:ahLst/>
            <a:cxnLst/>
            <a:rect l="l" t="t" r="r" b="b"/>
            <a:pathLst>
              <a:path w="15239">
                <a:moveTo>
                  <a:pt x="0" y="0"/>
                </a:moveTo>
                <a:lnTo>
                  <a:pt x="0" y="0"/>
                </a:lnTo>
                <a:lnTo>
                  <a:pt x="15242" y="0"/>
                </a:lnTo>
              </a:path>
            </a:pathLst>
          </a:custGeom>
          <a:ln w="18919">
            <a:solidFill>
              <a:srgbClr val="800000"/>
            </a:solidFill>
          </a:ln>
        </p:spPr>
        <p:txBody>
          <a:bodyPr wrap="square" lIns="0" tIns="0" rIns="0" bIns="0" rtlCol="0"/>
          <a:lstStyle/>
          <a:p>
            <a:endParaRPr/>
          </a:p>
        </p:txBody>
      </p:sp>
      <p:sp>
        <p:nvSpPr>
          <p:cNvPr id="791" name="object 791"/>
          <p:cNvSpPr/>
          <p:nvPr/>
        </p:nvSpPr>
        <p:spPr>
          <a:xfrm>
            <a:off x="3661189" y="2735064"/>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792" name="object 792"/>
          <p:cNvSpPr/>
          <p:nvPr/>
        </p:nvSpPr>
        <p:spPr>
          <a:xfrm>
            <a:off x="3661190" y="2740588"/>
            <a:ext cx="2540" cy="0"/>
          </a:xfrm>
          <a:custGeom>
            <a:avLst/>
            <a:gdLst/>
            <a:ahLst/>
            <a:cxnLst/>
            <a:rect l="l" t="t" r="r" b="b"/>
            <a:pathLst>
              <a:path w="1905">
                <a:moveTo>
                  <a:pt x="0" y="0"/>
                </a:moveTo>
                <a:lnTo>
                  <a:pt x="1778" y="0"/>
                </a:lnTo>
              </a:path>
            </a:pathLst>
          </a:custGeom>
          <a:ln w="19179">
            <a:solidFill>
              <a:srgbClr val="800000"/>
            </a:solidFill>
          </a:ln>
        </p:spPr>
        <p:txBody>
          <a:bodyPr wrap="square" lIns="0" tIns="0" rIns="0" bIns="0" rtlCol="0"/>
          <a:lstStyle/>
          <a:p>
            <a:endParaRPr/>
          </a:p>
        </p:txBody>
      </p:sp>
      <p:sp>
        <p:nvSpPr>
          <p:cNvPr id="793" name="object 793"/>
          <p:cNvSpPr/>
          <p:nvPr/>
        </p:nvSpPr>
        <p:spPr>
          <a:xfrm>
            <a:off x="3663561" y="2740779"/>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94" name="object 794"/>
          <p:cNvSpPr/>
          <p:nvPr/>
        </p:nvSpPr>
        <p:spPr>
          <a:xfrm>
            <a:off x="3663562" y="2745478"/>
            <a:ext cx="63500" cy="0"/>
          </a:xfrm>
          <a:custGeom>
            <a:avLst/>
            <a:gdLst/>
            <a:ahLst/>
            <a:cxnLst/>
            <a:rect l="l" t="t" r="r" b="b"/>
            <a:pathLst>
              <a:path w="47625">
                <a:moveTo>
                  <a:pt x="0" y="0"/>
                </a:moveTo>
                <a:lnTo>
                  <a:pt x="0" y="0"/>
                </a:lnTo>
                <a:lnTo>
                  <a:pt x="47632" y="0"/>
                </a:lnTo>
              </a:path>
            </a:pathLst>
          </a:custGeom>
          <a:ln w="18919">
            <a:solidFill>
              <a:srgbClr val="800000"/>
            </a:solidFill>
          </a:ln>
        </p:spPr>
        <p:txBody>
          <a:bodyPr wrap="square" lIns="0" tIns="0" rIns="0" bIns="0" rtlCol="0"/>
          <a:lstStyle/>
          <a:p>
            <a:endParaRPr/>
          </a:p>
        </p:txBody>
      </p:sp>
      <p:sp>
        <p:nvSpPr>
          <p:cNvPr id="795" name="object 795"/>
          <p:cNvSpPr/>
          <p:nvPr/>
        </p:nvSpPr>
        <p:spPr>
          <a:xfrm>
            <a:off x="3727071" y="2745478"/>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96" name="object 796"/>
          <p:cNvSpPr/>
          <p:nvPr/>
        </p:nvSpPr>
        <p:spPr>
          <a:xfrm>
            <a:off x="3727071" y="2750178"/>
            <a:ext cx="201507" cy="0"/>
          </a:xfrm>
          <a:custGeom>
            <a:avLst/>
            <a:gdLst/>
            <a:ahLst/>
            <a:cxnLst/>
            <a:rect l="l" t="t" r="r" b="b"/>
            <a:pathLst>
              <a:path w="151130">
                <a:moveTo>
                  <a:pt x="0" y="0"/>
                </a:moveTo>
                <a:lnTo>
                  <a:pt x="0" y="0"/>
                </a:lnTo>
                <a:lnTo>
                  <a:pt x="150771" y="0"/>
                </a:lnTo>
              </a:path>
            </a:pathLst>
          </a:custGeom>
          <a:ln w="18919">
            <a:solidFill>
              <a:srgbClr val="800000"/>
            </a:solidFill>
          </a:ln>
        </p:spPr>
        <p:txBody>
          <a:bodyPr wrap="square" lIns="0" tIns="0" rIns="0" bIns="0" rtlCol="0"/>
          <a:lstStyle/>
          <a:p>
            <a:endParaRPr/>
          </a:p>
        </p:txBody>
      </p:sp>
      <p:sp>
        <p:nvSpPr>
          <p:cNvPr id="797" name="object 797"/>
          <p:cNvSpPr/>
          <p:nvPr/>
        </p:nvSpPr>
        <p:spPr>
          <a:xfrm>
            <a:off x="3928099" y="2750179"/>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798" name="object 798"/>
          <p:cNvSpPr/>
          <p:nvPr/>
        </p:nvSpPr>
        <p:spPr>
          <a:xfrm>
            <a:off x="3928099" y="2756783"/>
            <a:ext cx="32173" cy="0"/>
          </a:xfrm>
          <a:custGeom>
            <a:avLst/>
            <a:gdLst/>
            <a:ahLst/>
            <a:cxnLst/>
            <a:rect l="l" t="t" r="r" b="b"/>
            <a:pathLst>
              <a:path w="24130">
                <a:moveTo>
                  <a:pt x="0" y="0"/>
                </a:moveTo>
                <a:lnTo>
                  <a:pt x="0" y="0"/>
                </a:lnTo>
                <a:lnTo>
                  <a:pt x="24006" y="0"/>
                </a:lnTo>
              </a:path>
            </a:pathLst>
          </a:custGeom>
          <a:ln w="18919">
            <a:solidFill>
              <a:srgbClr val="800000"/>
            </a:solidFill>
          </a:ln>
        </p:spPr>
        <p:txBody>
          <a:bodyPr wrap="square" lIns="0" tIns="0" rIns="0" bIns="0" rtlCol="0"/>
          <a:lstStyle/>
          <a:p>
            <a:endParaRPr/>
          </a:p>
        </p:txBody>
      </p:sp>
      <p:sp>
        <p:nvSpPr>
          <p:cNvPr id="799" name="object 799"/>
          <p:cNvSpPr/>
          <p:nvPr/>
        </p:nvSpPr>
        <p:spPr>
          <a:xfrm>
            <a:off x="3960108" y="2756783"/>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800" name="object 800"/>
          <p:cNvSpPr/>
          <p:nvPr/>
        </p:nvSpPr>
        <p:spPr>
          <a:xfrm>
            <a:off x="3960108" y="2761610"/>
            <a:ext cx="88053" cy="0"/>
          </a:xfrm>
          <a:custGeom>
            <a:avLst/>
            <a:gdLst/>
            <a:ahLst/>
            <a:cxnLst/>
            <a:rect l="l" t="t" r="r" b="b"/>
            <a:pathLst>
              <a:path w="66039">
                <a:moveTo>
                  <a:pt x="0" y="0"/>
                </a:moveTo>
                <a:lnTo>
                  <a:pt x="0" y="0"/>
                </a:lnTo>
                <a:lnTo>
                  <a:pt x="65541" y="0"/>
                </a:lnTo>
              </a:path>
            </a:pathLst>
          </a:custGeom>
          <a:ln w="18919">
            <a:solidFill>
              <a:srgbClr val="800000"/>
            </a:solidFill>
          </a:ln>
        </p:spPr>
        <p:txBody>
          <a:bodyPr wrap="square" lIns="0" tIns="0" rIns="0" bIns="0" rtlCol="0"/>
          <a:lstStyle/>
          <a:p>
            <a:endParaRPr/>
          </a:p>
        </p:txBody>
      </p:sp>
      <p:sp>
        <p:nvSpPr>
          <p:cNvPr id="801" name="object 801"/>
          <p:cNvSpPr/>
          <p:nvPr/>
        </p:nvSpPr>
        <p:spPr>
          <a:xfrm>
            <a:off x="4047497" y="2761610"/>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802" name="object 802"/>
          <p:cNvSpPr/>
          <p:nvPr/>
        </p:nvSpPr>
        <p:spPr>
          <a:xfrm>
            <a:off x="4047497" y="2766309"/>
            <a:ext cx="74507" cy="0"/>
          </a:xfrm>
          <a:custGeom>
            <a:avLst/>
            <a:gdLst/>
            <a:ahLst/>
            <a:cxnLst/>
            <a:rect l="l" t="t" r="r" b="b"/>
            <a:pathLst>
              <a:path w="55880">
                <a:moveTo>
                  <a:pt x="0" y="0"/>
                </a:moveTo>
                <a:lnTo>
                  <a:pt x="0" y="0"/>
                </a:lnTo>
                <a:lnTo>
                  <a:pt x="55507" y="0"/>
                </a:lnTo>
              </a:path>
            </a:pathLst>
          </a:custGeom>
          <a:ln w="18919">
            <a:solidFill>
              <a:srgbClr val="800000"/>
            </a:solidFill>
          </a:ln>
        </p:spPr>
        <p:txBody>
          <a:bodyPr wrap="square" lIns="0" tIns="0" rIns="0" bIns="0" rtlCol="0"/>
          <a:lstStyle/>
          <a:p>
            <a:endParaRPr/>
          </a:p>
        </p:txBody>
      </p:sp>
      <p:sp>
        <p:nvSpPr>
          <p:cNvPr id="803" name="object 803"/>
          <p:cNvSpPr/>
          <p:nvPr/>
        </p:nvSpPr>
        <p:spPr>
          <a:xfrm>
            <a:off x="4121507" y="2766310"/>
            <a:ext cx="0" cy="6985"/>
          </a:xfrm>
          <a:custGeom>
            <a:avLst/>
            <a:gdLst/>
            <a:ahLst/>
            <a:cxnLst/>
            <a:rect l="l" t="t" r="r" b="b"/>
            <a:pathLst>
              <a:path h="6985">
                <a:moveTo>
                  <a:pt x="-9459" y="3492"/>
                </a:moveTo>
                <a:lnTo>
                  <a:pt x="9459" y="3492"/>
                </a:lnTo>
              </a:path>
            </a:pathLst>
          </a:custGeom>
          <a:ln w="6985">
            <a:solidFill>
              <a:srgbClr val="800000"/>
            </a:solidFill>
          </a:ln>
        </p:spPr>
        <p:txBody>
          <a:bodyPr wrap="square" lIns="0" tIns="0" rIns="0" bIns="0" rtlCol="0"/>
          <a:lstStyle/>
          <a:p>
            <a:endParaRPr/>
          </a:p>
        </p:txBody>
      </p:sp>
      <p:sp>
        <p:nvSpPr>
          <p:cNvPr id="804" name="object 804"/>
          <p:cNvSpPr/>
          <p:nvPr/>
        </p:nvSpPr>
        <p:spPr>
          <a:xfrm>
            <a:off x="4121507" y="2773295"/>
            <a:ext cx="280247" cy="0"/>
          </a:xfrm>
          <a:custGeom>
            <a:avLst/>
            <a:gdLst/>
            <a:ahLst/>
            <a:cxnLst/>
            <a:rect l="l" t="t" r="r" b="b"/>
            <a:pathLst>
              <a:path w="210185">
                <a:moveTo>
                  <a:pt x="0" y="0"/>
                </a:moveTo>
                <a:lnTo>
                  <a:pt x="0" y="0"/>
                </a:lnTo>
                <a:lnTo>
                  <a:pt x="209708" y="0"/>
                </a:lnTo>
              </a:path>
            </a:pathLst>
          </a:custGeom>
          <a:ln w="18919">
            <a:solidFill>
              <a:srgbClr val="800000"/>
            </a:solidFill>
          </a:ln>
        </p:spPr>
        <p:txBody>
          <a:bodyPr wrap="square" lIns="0" tIns="0" rIns="0" bIns="0" rtlCol="0"/>
          <a:lstStyle/>
          <a:p>
            <a:endParaRPr/>
          </a:p>
        </p:txBody>
      </p:sp>
      <p:sp>
        <p:nvSpPr>
          <p:cNvPr id="805" name="object 805"/>
          <p:cNvSpPr/>
          <p:nvPr/>
        </p:nvSpPr>
        <p:spPr>
          <a:xfrm>
            <a:off x="4401117" y="2773296"/>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806" name="object 806"/>
          <p:cNvSpPr/>
          <p:nvPr/>
        </p:nvSpPr>
        <p:spPr>
          <a:xfrm>
            <a:off x="4401118" y="2778947"/>
            <a:ext cx="2540" cy="0"/>
          </a:xfrm>
          <a:custGeom>
            <a:avLst/>
            <a:gdLst/>
            <a:ahLst/>
            <a:cxnLst/>
            <a:rect l="l" t="t" r="r" b="b"/>
            <a:pathLst>
              <a:path w="1904">
                <a:moveTo>
                  <a:pt x="0" y="0"/>
                </a:moveTo>
                <a:lnTo>
                  <a:pt x="1905" y="0"/>
                </a:lnTo>
              </a:path>
            </a:pathLst>
          </a:custGeom>
          <a:ln w="18925">
            <a:solidFill>
              <a:srgbClr val="800000"/>
            </a:solidFill>
          </a:ln>
        </p:spPr>
        <p:txBody>
          <a:bodyPr wrap="square" lIns="0" tIns="0" rIns="0" bIns="0" rtlCol="0"/>
          <a:lstStyle/>
          <a:p>
            <a:endParaRPr/>
          </a:p>
        </p:txBody>
      </p:sp>
      <p:sp>
        <p:nvSpPr>
          <p:cNvPr id="807" name="object 807"/>
          <p:cNvSpPr/>
          <p:nvPr/>
        </p:nvSpPr>
        <p:spPr>
          <a:xfrm>
            <a:off x="4403659" y="2778884"/>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808" name="object 808"/>
          <p:cNvSpPr/>
          <p:nvPr/>
        </p:nvSpPr>
        <p:spPr>
          <a:xfrm>
            <a:off x="4403659" y="2783583"/>
            <a:ext cx="516467" cy="0"/>
          </a:xfrm>
          <a:custGeom>
            <a:avLst/>
            <a:gdLst/>
            <a:ahLst/>
            <a:cxnLst/>
            <a:rect l="l" t="t" r="r" b="b"/>
            <a:pathLst>
              <a:path w="387350">
                <a:moveTo>
                  <a:pt x="0" y="0"/>
                </a:moveTo>
                <a:lnTo>
                  <a:pt x="0" y="0"/>
                </a:lnTo>
                <a:lnTo>
                  <a:pt x="387153" y="0"/>
                </a:lnTo>
              </a:path>
            </a:pathLst>
          </a:custGeom>
          <a:ln w="18919">
            <a:solidFill>
              <a:srgbClr val="800000"/>
            </a:solidFill>
          </a:ln>
        </p:spPr>
        <p:txBody>
          <a:bodyPr wrap="square" lIns="0" tIns="0" rIns="0" bIns="0" rtlCol="0"/>
          <a:lstStyle/>
          <a:p>
            <a:endParaRPr/>
          </a:p>
        </p:txBody>
      </p:sp>
      <p:sp>
        <p:nvSpPr>
          <p:cNvPr id="809" name="object 809"/>
          <p:cNvSpPr/>
          <p:nvPr/>
        </p:nvSpPr>
        <p:spPr>
          <a:xfrm>
            <a:off x="4919864" y="2783584"/>
            <a:ext cx="0" cy="6985"/>
          </a:xfrm>
          <a:custGeom>
            <a:avLst/>
            <a:gdLst/>
            <a:ahLst/>
            <a:cxnLst/>
            <a:rect l="l" t="t" r="r" b="b"/>
            <a:pathLst>
              <a:path h="6985">
                <a:moveTo>
                  <a:pt x="-9459" y="3365"/>
                </a:moveTo>
                <a:lnTo>
                  <a:pt x="9459" y="3365"/>
                </a:lnTo>
              </a:path>
            </a:pathLst>
          </a:custGeom>
          <a:ln w="6731">
            <a:solidFill>
              <a:srgbClr val="800000"/>
            </a:solidFill>
          </a:ln>
        </p:spPr>
        <p:txBody>
          <a:bodyPr wrap="square" lIns="0" tIns="0" rIns="0" bIns="0" rtlCol="0"/>
          <a:lstStyle/>
          <a:p>
            <a:endParaRPr/>
          </a:p>
        </p:txBody>
      </p:sp>
      <p:sp>
        <p:nvSpPr>
          <p:cNvPr id="810" name="object 810"/>
          <p:cNvSpPr/>
          <p:nvPr/>
        </p:nvSpPr>
        <p:spPr>
          <a:xfrm>
            <a:off x="4919865" y="2790315"/>
            <a:ext cx="100753" cy="0"/>
          </a:xfrm>
          <a:custGeom>
            <a:avLst/>
            <a:gdLst/>
            <a:ahLst/>
            <a:cxnLst/>
            <a:rect l="l" t="t" r="r" b="b"/>
            <a:pathLst>
              <a:path w="75564">
                <a:moveTo>
                  <a:pt x="0" y="0"/>
                </a:moveTo>
                <a:lnTo>
                  <a:pt x="0" y="0"/>
                </a:lnTo>
                <a:lnTo>
                  <a:pt x="75322" y="0"/>
                </a:lnTo>
              </a:path>
            </a:pathLst>
          </a:custGeom>
          <a:ln w="18919">
            <a:solidFill>
              <a:srgbClr val="800000"/>
            </a:solidFill>
          </a:ln>
        </p:spPr>
        <p:txBody>
          <a:bodyPr wrap="square" lIns="0" tIns="0" rIns="0" bIns="0" rtlCol="0"/>
          <a:lstStyle/>
          <a:p>
            <a:endParaRPr/>
          </a:p>
        </p:txBody>
      </p:sp>
      <p:sp>
        <p:nvSpPr>
          <p:cNvPr id="811" name="object 811"/>
          <p:cNvSpPr/>
          <p:nvPr/>
        </p:nvSpPr>
        <p:spPr>
          <a:xfrm>
            <a:off x="5020293" y="2790315"/>
            <a:ext cx="0" cy="7620"/>
          </a:xfrm>
          <a:custGeom>
            <a:avLst/>
            <a:gdLst/>
            <a:ahLst/>
            <a:cxnLst/>
            <a:rect l="l" t="t" r="r" b="b"/>
            <a:pathLst>
              <a:path h="7619">
                <a:moveTo>
                  <a:pt x="-9459" y="3746"/>
                </a:moveTo>
                <a:lnTo>
                  <a:pt x="9459" y="3746"/>
                </a:lnTo>
              </a:path>
            </a:pathLst>
          </a:custGeom>
          <a:ln w="7493">
            <a:solidFill>
              <a:srgbClr val="800000"/>
            </a:solidFill>
          </a:ln>
        </p:spPr>
        <p:txBody>
          <a:bodyPr wrap="square" lIns="0" tIns="0" rIns="0" bIns="0" rtlCol="0"/>
          <a:lstStyle/>
          <a:p>
            <a:endParaRPr/>
          </a:p>
        </p:txBody>
      </p:sp>
      <p:sp>
        <p:nvSpPr>
          <p:cNvPr id="812" name="object 812"/>
          <p:cNvSpPr/>
          <p:nvPr/>
        </p:nvSpPr>
        <p:spPr>
          <a:xfrm>
            <a:off x="5020294" y="2797809"/>
            <a:ext cx="46567" cy="0"/>
          </a:xfrm>
          <a:custGeom>
            <a:avLst/>
            <a:gdLst/>
            <a:ahLst/>
            <a:cxnLst/>
            <a:rect l="l" t="t" r="r" b="b"/>
            <a:pathLst>
              <a:path w="34925">
                <a:moveTo>
                  <a:pt x="0" y="0"/>
                </a:moveTo>
                <a:lnTo>
                  <a:pt x="0" y="0"/>
                </a:lnTo>
                <a:lnTo>
                  <a:pt x="34422" y="0"/>
                </a:lnTo>
              </a:path>
            </a:pathLst>
          </a:custGeom>
          <a:ln w="18919">
            <a:solidFill>
              <a:srgbClr val="800000"/>
            </a:solidFill>
          </a:ln>
        </p:spPr>
        <p:txBody>
          <a:bodyPr wrap="square" lIns="0" tIns="0" rIns="0" bIns="0" rtlCol="0"/>
          <a:lstStyle/>
          <a:p>
            <a:endParaRPr/>
          </a:p>
        </p:txBody>
      </p:sp>
      <p:sp>
        <p:nvSpPr>
          <p:cNvPr id="813" name="object 813"/>
          <p:cNvSpPr/>
          <p:nvPr/>
        </p:nvSpPr>
        <p:spPr>
          <a:xfrm>
            <a:off x="5066189" y="2797810"/>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814" name="object 814"/>
          <p:cNvSpPr/>
          <p:nvPr/>
        </p:nvSpPr>
        <p:spPr>
          <a:xfrm>
            <a:off x="5066190" y="2804414"/>
            <a:ext cx="60113" cy="0"/>
          </a:xfrm>
          <a:custGeom>
            <a:avLst/>
            <a:gdLst/>
            <a:ahLst/>
            <a:cxnLst/>
            <a:rect l="l" t="t" r="r" b="b"/>
            <a:pathLst>
              <a:path w="45085">
                <a:moveTo>
                  <a:pt x="0" y="0"/>
                </a:moveTo>
                <a:lnTo>
                  <a:pt x="0" y="0"/>
                </a:lnTo>
                <a:lnTo>
                  <a:pt x="44710" y="0"/>
                </a:lnTo>
              </a:path>
            </a:pathLst>
          </a:custGeom>
          <a:ln w="18919">
            <a:solidFill>
              <a:srgbClr val="800000"/>
            </a:solidFill>
          </a:ln>
        </p:spPr>
        <p:txBody>
          <a:bodyPr wrap="square" lIns="0" tIns="0" rIns="0" bIns="0" rtlCol="0"/>
          <a:lstStyle/>
          <a:p>
            <a:endParaRPr/>
          </a:p>
        </p:txBody>
      </p:sp>
      <p:sp>
        <p:nvSpPr>
          <p:cNvPr id="815" name="object 815"/>
          <p:cNvSpPr/>
          <p:nvPr/>
        </p:nvSpPr>
        <p:spPr>
          <a:xfrm>
            <a:off x="5125804" y="2804415"/>
            <a:ext cx="0" cy="6985"/>
          </a:xfrm>
          <a:custGeom>
            <a:avLst/>
            <a:gdLst/>
            <a:ahLst/>
            <a:cxnLst/>
            <a:rect l="l" t="t" r="r" b="b"/>
            <a:pathLst>
              <a:path h="6985">
                <a:moveTo>
                  <a:pt x="-9459" y="3492"/>
                </a:moveTo>
                <a:lnTo>
                  <a:pt x="9459" y="3492"/>
                </a:lnTo>
              </a:path>
            </a:pathLst>
          </a:custGeom>
          <a:ln w="6985">
            <a:solidFill>
              <a:srgbClr val="800000"/>
            </a:solidFill>
          </a:ln>
        </p:spPr>
        <p:txBody>
          <a:bodyPr wrap="square" lIns="0" tIns="0" rIns="0" bIns="0" rtlCol="0"/>
          <a:lstStyle/>
          <a:p>
            <a:endParaRPr/>
          </a:p>
        </p:txBody>
      </p:sp>
      <p:sp>
        <p:nvSpPr>
          <p:cNvPr id="816" name="object 816"/>
          <p:cNvSpPr/>
          <p:nvPr/>
        </p:nvSpPr>
        <p:spPr>
          <a:xfrm>
            <a:off x="5125805" y="2811400"/>
            <a:ext cx="36407" cy="0"/>
          </a:xfrm>
          <a:custGeom>
            <a:avLst/>
            <a:gdLst/>
            <a:ahLst/>
            <a:cxnLst/>
            <a:rect l="l" t="t" r="r" b="b"/>
            <a:pathLst>
              <a:path w="27304">
                <a:moveTo>
                  <a:pt x="0" y="0"/>
                </a:moveTo>
                <a:lnTo>
                  <a:pt x="0" y="0"/>
                </a:lnTo>
                <a:lnTo>
                  <a:pt x="26801" y="0"/>
                </a:lnTo>
              </a:path>
            </a:pathLst>
          </a:custGeom>
          <a:ln w="18919">
            <a:solidFill>
              <a:srgbClr val="800000"/>
            </a:solidFill>
          </a:ln>
        </p:spPr>
        <p:txBody>
          <a:bodyPr wrap="square" lIns="0" tIns="0" rIns="0" bIns="0" rtlCol="0"/>
          <a:lstStyle/>
          <a:p>
            <a:endParaRPr/>
          </a:p>
        </p:txBody>
      </p:sp>
      <p:sp>
        <p:nvSpPr>
          <p:cNvPr id="817" name="object 817"/>
          <p:cNvSpPr/>
          <p:nvPr/>
        </p:nvSpPr>
        <p:spPr>
          <a:xfrm>
            <a:off x="5161539" y="2811401"/>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818" name="object 818"/>
          <p:cNvSpPr/>
          <p:nvPr/>
        </p:nvSpPr>
        <p:spPr>
          <a:xfrm>
            <a:off x="5161539" y="2817116"/>
            <a:ext cx="397087" cy="0"/>
          </a:xfrm>
          <a:custGeom>
            <a:avLst/>
            <a:gdLst/>
            <a:ahLst/>
            <a:cxnLst/>
            <a:rect l="l" t="t" r="r" b="b"/>
            <a:pathLst>
              <a:path w="297814">
                <a:moveTo>
                  <a:pt x="0" y="0"/>
                </a:moveTo>
                <a:lnTo>
                  <a:pt x="0" y="0"/>
                </a:lnTo>
                <a:lnTo>
                  <a:pt x="297732" y="0"/>
                </a:lnTo>
              </a:path>
            </a:pathLst>
          </a:custGeom>
          <a:ln w="18919">
            <a:solidFill>
              <a:srgbClr val="800000"/>
            </a:solidFill>
          </a:ln>
        </p:spPr>
        <p:txBody>
          <a:bodyPr wrap="square" lIns="0" tIns="0" rIns="0" bIns="0" rtlCol="0"/>
          <a:lstStyle/>
          <a:p>
            <a:endParaRPr/>
          </a:p>
        </p:txBody>
      </p:sp>
      <p:sp>
        <p:nvSpPr>
          <p:cNvPr id="819" name="object 819"/>
          <p:cNvSpPr/>
          <p:nvPr/>
        </p:nvSpPr>
        <p:spPr>
          <a:xfrm>
            <a:off x="5558515" y="2817116"/>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820" name="object 820"/>
          <p:cNvSpPr/>
          <p:nvPr/>
        </p:nvSpPr>
        <p:spPr>
          <a:xfrm>
            <a:off x="5558515" y="2824609"/>
            <a:ext cx="125307" cy="0"/>
          </a:xfrm>
          <a:custGeom>
            <a:avLst/>
            <a:gdLst/>
            <a:ahLst/>
            <a:cxnLst/>
            <a:rect l="l" t="t" r="r" b="b"/>
            <a:pathLst>
              <a:path w="93979">
                <a:moveTo>
                  <a:pt x="0" y="0"/>
                </a:moveTo>
                <a:lnTo>
                  <a:pt x="0" y="0"/>
                </a:lnTo>
                <a:lnTo>
                  <a:pt x="93358" y="0"/>
                </a:lnTo>
              </a:path>
            </a:pathLst>
          </a:custGeom>
          <a:ln w="18919">
            <a:solidFill>
              <a:srgbClr val="800000"/>
            </a:solidFill>
          </a:ln>
        </p:spPr>
        <p:txBody>
          <a:bodyPr wrap="square" lIns="0" tIns="0" rIns="0" bIns="0" rtlCol="0"/>
          <a:lstStyle/>
          <a:p>
            <a:endParaRPr/>
          </a:p>
        </p:txBody>
      </p:sp>
      <p:sp>
        <p:nvSpPr>
          <p:cNvPr id="821" name="object 821"/>
          <p:cNvSpPr/>
          <p:nvPr/>
        </p:nvSpPr>
        <p:spPr>
          <a:xfrm>
            <a:off x="5682993" y="2824609"/>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822" name="object 822"/>
          <p:cNvSpPr/>
          <p:nvPr/>
        </p:nvSpPr>
        <p:spPr>
          <a:xfrm>
            <a:off x="5682993" y="2833119"/>
            <a:ext cx="89747" cy="0"/>
          </a:xfrm>
          <a:custGeom>
            <a:avLst/>
            <a:gdLst/>
            <a:ahLst/>
            <a:cxnLst/>
            <a:rect l="l" t="t" r="r" b="b"/>
            <a:pathLst>
              <a:path w="67310">
                <a:moveTo>
                  <a:pt x="0" y="0"/>
                </a:moveTo>
                <a:lnTo>
                  <a:pt x="0" y="0"/>
                </a:lnTo>
                <a:lnTo>
                  <a:pt x="66811" y="0"/>
                </a:lnTo>
              </a:path>
            </a:pathLst>
          </a:custGeom>
          <a:ln w="18919">
            <a:solidFill>
              <a:srgbClr val="800000"/>
            </a:solidFill>
          </a:ln>
        </p:spPr>
        <p:txBody>
          <a:bodyPr wrap="square" lIns="0" tIns="0" rIns="0" bIns="0" rtlCol="0"/>
          <a:lstStyle/>
          <a:p>
            <a:endParaRPr/>
          </a:p>
        </p:txBody>
      </p:sp>
      <p:sp>
        <p:nvSpPr>
          <p:cNvPr id="823" name="object 823"/>
          <p:cNvSpPr/>
          <p:nvPr/>
        </p:nvSpPr>
        <p:spPr>
          <a:xfrm>
            <a:off x="5772076" y="2833119"/>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824" name="object 824"/>
          <p:cNvSpPr/>
          <p:nvPr/>
        </p:nvSpPr>
        <p:spPr>
          <a:xfrm>
            <a:off x="5772077" y="2840740"/>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825" name="object 825"/>
          <p:cNvSpPr/>
          <p:nvPr/>
        </p:nvSpPr>
        <p:spPr>
          <a:xfrm>
            <a:off x="5780883" y="2840741"/>
            <a:ext cx="0" cy="6985"/>
          </a:xfrm>
          <a:custGeom>
            <a:avLst/>
            <a:gdLst/>
            <a:ahLst/>
            <a:cxnLst/>
            <a:rect l="l" t="t" r="r" b="b"/>
            <a:pathLst>
              <a:path h="6985">
                <a:moveTo>
                  <a:pt x="-9459" y="3429"/>
                </a:moveTo>
                <a:lnTo>
                  <a:pt x="9459" y="3429"/>
                </a:lnTo>
              </a:path>
            </a:pathLst>
          </a:custGeom>
          <a:ln w="6858">
            <a:solidFill>
              <a:srgbClr val="A40020"/>
            </a:solidFill>
          </a:ln>
        </p:spPr>
        <p:txBody>
          <a:bodyPr wrap="square" lIns="0" tIns="0" rIns="0" bIns="0" rtlCol="0"/>
          <a:lstStyle/>
          <a:p>
            <a:endParaRPr/>
          </a:p>
        </p:txBody>
      </p:sp>
      <p:sp>
        <p:nvSpPr>
          <p:cNvPr id="826" name="object 826"/>
          <p:cNvSpPr/>
          <p:nvPr/>
        </p:nvSpPr>
        <p:spPr>
          <a:xfrm>
            <a:off x="5780883" y="2847599"/>
            <a:ext cx="1564640" cy="0"/>
          </a:xfrm>
          <a:custGeom>
            <a:avLst/>
            <a:gdLst/>
            <a:ahLst/>
            <a:cxnLst/>
            <a:rect l="l" t="t" r="r" b="b"/>
            <a:pathLst>
              <a:path w="1173479">
                <a:moveTo>
                  <a:pt x="0" y="0"/>
                </a:moveTo>
                <a:lnTo>
                  <a:pt x="0" y="0"/>
                </a:lnTo>
                <a:lnTo>
                  <a:pt x="1173020" y="0"/>
                </a:lnTo>
              </a:path>
            </a:pathLst>
          </a:custGeom>
          <a:ln w="18919">
            <a:solidFill>
              <a:srgbClr val="800000"/>
            </a:solidFill>
          </a:ln>
        </p:spPr>
        <p:txBody>
          <a:bodyPr wrap="square" lIns="0" tIns="0" rIns="0" bIns="0" rtlCol="0"/>
          <a:lstStyle/>
          <a:p>
            <a:endParaRPr/>
          </a:p>
        </p:txBody>
      </p:sp>
      <p:sp>
        <p:nvSpPr>
          <p:cNvPr id="827" name="object 827"/>
          <p:cNvSpPr/>
          <p:nvPr/>
        </p:nvSpPr>
        <p:spPr>
          <a:xfrm>
            <a:off x="2141704" y="1972714"/>
            <a:ext cx="5080" cy="0"/>
          </a:xfrm>
          <a:custGeom>
            <a:avLst/>
            <a:gdLst/>
            <a:ahLst/>
            <a:cxnLst/>
            <a:rect l="l" t="t" r="r" b="b"/>
            <a:pathLst>
              <a:path w="3809">
                <a:moveTo>
                  <a:pt x="0" y="0"/>
                </a:moveTo>
                <a:lnTo>
                  <a:pt x="0" y="0"/>
                </a:lnTo>
                <a:lnTo>
                  <a:pt x="3810" y="0"/>
                </a:lnTo>
              </a:path>
            </a:pathLst>
          </a:custGeom>
          <a:ln w="18919">
            <a:solidFill>
              <a:srgbClr val="008000"/>
            </a:solidFill>
          </a:ln>
        </p:spPr>
        <p:txBody>
          <a:bodyPr wrap="square" lIns="0" tIns="0" rIns="0" bIns="0" rtlCol="0"/>
          <a:lstStyle/>
          <a:p>
            <a:endParaRPr/>
          </a:p>
        </p:txBody>
      </p:sp>
      <p:sp>
        <p:nvSpPr>
          <p:cNvPr id="828" name="object 828"/>
          <p:cNvSpPr/>
          <p:nvPr/>
        </p:nvSpPr>
        <p:spPr>
          <a:xfrm>
            <a:off x="2134172" y="1972714"/>
            <a:ext cx="25400" cy="14604"/>
          </a:xfrm>
          <a:custGeom>
            <a:avLst/>
            <a:gdLst/>
            <a:ahLst/>
            <a:cxnLst/>
            <a:rect l="l" t="t" r="r" b="b"/>
            <a:pathLst>
              <a:path w="19050" h="14605">
                <a:moveTo>
                  <a:pt x="0" y="14479"/>
                </a:moveTo>
                <a:lnTo>
                  <a:pt x="18919" y="14479"/>
                </a:lnTo>
                <a:lnTo>
                  <a:pt x="18919" y="0"/>
                </a:lnTo>
                <a:lnTo>
                  <a:pt x="0" y="0"/>
                </a:lnTo>
                <a:lnTo>
                  <a:pt x="0" y="14479"/>
                </a:lnTo>
                <a:close/>
              </a:path>
            </a:pathLst>
          </a:custGeom>
          <a:solidFill>
            <a:srgbClr val="008000"/>
          </a:solidFill>
        </p:spPr>
        <p:txBody>
          <a:bodyPr wrap="square" lIns="0" tIns="0" rIns="0" bIns="0" rtlCol="0"/>
          <a:lstStyle/>
          <a:p>
            <a:endParaRPr/>
          </a:p>
        </p:txBody>
      </p:sp>
      <p:sp>
        <p:nvSpPr>
          <p:cNvPr id="829" name="object 829"/>
          <p:cNvSpPr/>
          <p:nvPr/>
        </p:nvSpPr>
        <p:spPr>
          <a:xfrm>
            <a:off x="2146785" y="1987194"/>
            <a:ext cx="7620" cy="0"/>
          </a:xfrm>
          <a:custGeom>
            <a:avLst/>
            <a:gdLst/>
            <a:ahLst/>
            <a:cxnLst/>
            <a:rect l="l" t="t" r="r" b="b"/>
            <a:pathLst>
              <a:path w="5715">
                <a:moveTo>
                  <a:pt x="0" y="0"/>
                </a:moveTo>
                <a:lnTo>
                  <a:pt x="0" y="0"/>
                </a:lnTo>
                <a:lnTo>
                  <a:pt x="5715" y="0"/>
                </a:lnTo>
              </a:path>
            </a:pathLst>
          </a:custGeom>
          <a:ln w="18919">
            <a:solidFill>
              <a:srgbClr val="008000"/>
            </a:solidFill>
          </a:ln>
        </p:spPr>
        <p:txBody>
          <a:bodyPr wrap="square" lIns="0" tIns="0" rIns="0" bIns="0" rtlCol="0"/>
          <a:lstStyle/>
          <a:p>
            <a:endParaRPr/>
          </a:p>
        </p:txBody>
      </p:sp>
      <p:sp>
        <p:nvSpPr>
          <p:cNvPr id="830" name="object 830"/>
          <p:cNvSpPr/>
          <p:nvPr/>
        </p:nvSpPr>
        <p:spPr>
          <a:xfrm>
            <a:off x="2141793" y="1987194"/>
            <a:ext cx="25400" cy="14604"/>
          </a:xfrm>
          <a:custGeom>
            <a:avLst/>
            <a:gdLst/>
            <a:ahLst/>
            <a:cxnLst/>
            <a:rect l="l" t="t" r="r" b="b"/>
            <a:pathLst>
              <a:path w="19050" h="14605">
                <a:moveTo>
                  <a:pt x="0" y="14098"/>
                </a:moveTo>
                <a:lnTo>
                  <a:pt x="18919" y="14098"/>
                </a:lnTo>
                <a:lnTo>
                  <a:pt x="18919" y="0"/>
                </a:lnTo>
                <a:lnTo>
                  <a:pt x="0" y="0"/>
                </a:lnTo>
                <a:lnTo>
                  <a:pt x="0" y="14098"/>
                </a:lnTo>
                <a:close/>
              </a:path>
            </a:pathLst>
          </a:custGeom>
          <a:solidFill>
            <a:srgbClr val="008000"/>
          </a:solidFill>
        </p:spPr>
        <p:txBody>
          <a:bodyPr wrap="square" lIns="0" tIns="0" rIns="0" bIns="0" rtlCol="0"/>
          <a:lstStyle/>
          <a:p>
            <a:endParaRPr/>
          </a:p>
        </p:txBody>
      </p:sp>
      <p:sp>
        <p:nvSpPr>
          <p:cNvPr id="831" name="object 831"/>
          <p:cNvSpPr/>
          <p:nvPr/>
        </p:nvSpPr>
        <p:spPr>
          <a:xfrm>
            <a:off x="2154406" y="1991893"/>
            <a:ext cx="2540" cy="19050"/>
          </a:xfrm>
          <a:custGeom>
            <a:avLst/>
            <a:gdLst/>
            <a:ahLst/>
            <a:cxnLst/>
            <a:rect l="l" t="t" r="r" b="b"/>
            <a:pathLst>
              <a:path w="1905" h="19050">
                <a:moveTo>
                  <a:pt x="0" y="18925"/>
                </a:moveTo>
                <a:lnTo>
                  <a:pt x="1778" y="18925"/>
                </a:lnTo>
                <a:lnTo>
                  <a:pt x="1778" y="0"/>
                </a:lnTo>
                <a:lnTo>
                  <a:pt x="0" y="0"/>
                </a:lnTo>
                <a:lnTo>
                  <a:pt x="0" y="18925"/>
                </a:lnTo>
                <a:close/>
              </a:path>
            </a:pathLst>
          </a:custGeom>
          <a:solidFill>
            <a:srgbClr val="008000"/>
          </a:solidFill>
        </p:spPr>
        <p:txBody>
          <a:bodyPr wrap="square" lIns="0" tIns="0" rIns="0" bIns="0" rtlCol="0"/>
          <a:lstStyle/>
          <a:p>
            <a:endParaRPr/>
          </a:p>
        </p:txBody>
      </p:sp>
      <p:sp>
        <p:nvSpPr>
          <p:cNvPr id="832" name="object 832"/>
          <p:cNvSpPr/>
          <p:nvPr/>
        </p:nvSpPr>
        <p:spPr>
          <a:xfrm>
            <a:off x="2156777" y="2001292"/>
            <a:ext cx="0" cy="8890"/>
          </a:xfrm>
          <a:custGeom>
            <a:avLst/>
            <a:gdLst/>
            <a:ahLst/>
            <a:cxnLst/>
            <a:rect l="l" t="t" r="r" b="b"/>
            <a:pathLst>
              <a:path h="8889">
                <a:moveTo>
                  <a:pt x="-9459" y="4318"/>
                </a:moveTo>
                <a:lnTo>
                  <a:pt x="9459" y="4318"/>
                </a:lnTo>
              </a:path>
            </a:pathLst>
          </a:custGeom>
          <a:ln w="8637">
            <a:solidFill>
              <a:srgbClr val="008000"/>
            </a:solidFill>
          </a:ln>
        </p:spPr>
        <p:txBody>
          <a:bodyPr wrap="square" lIns="0" tIns="0" rIns="0" bIns="0" rtlCol="0"/>
          <a:lstStyle/>
          <a:p>
            <a:endParaRPr/>
          </a:p>
        </p:txBody>
      </p:sp>
      <p:sp>
        <p:nvSpPr>
          <p:cNvPr id="833" name="object 833"/>
          <p:cNvSpPr/>
          <p:nvPr/>
        </p:nvSpPr>
        <p:spPr>
          <a:xfrm>
            <a:off x="2156778" y="2009930"/>
            <a:ext cx="6773" cy="0"/>
          </a:xfrm>
          <a:custGeom>
            <a:avLst/>
            <a:gdLst/>
            <a:ahLst/>
            <a:cxnLst/>
            <a:rect l="l" t="t" r="r" b="b"/>
            <a:pathLst>
              <a:path w="5080">
                <a:moveTo>
                  <a:pt x="0" y="0"/>
                </a:moveTo>
                <a:lnTo>
                  <a:pt x="0" y="0"/>
                </a:lnTo>
                <a:lnTo>
                  <a:pt x="4826" y="0"/>
                </a:lnTo>
              </a:path>
            </a:pathLst>
          </a:custGeom>
          <a:ln w="18919">
            <a:solidFill>
              <a:srgbClr val="008000"/>
            </a:solidFill>
          </a:ln>
        </p:spPr>
        <p:txBody>
          <a:bodyPr wrap="square" lIns="0" tIns="0" rIns="0" bIns="0" rtlCol="0"/>
          <a:lstStyle/>
          <a:p>
            <a:endParaRPr/>
          </a:p>
        </p:txBody>
      </p:sp>
      <p:sp>
        <p:nvSpPr>
          <p:cNvPr id="834" name="object 834"/>
          <p:cNvSpPr/>
          <p:nvPr/>
        </p:nvSpPr>
        <p:spPr>
          <a:xfrm>
            <a:off x="2163212" y="2009930"/>
            <a:ext cx="0" cy="6350"/>
          </a:xfrm>
          <a:custGeom>
            <a:avLst/>
            <a:gdLst/>
            <a:ahLst/>
            <a:cxnLst/>
            <a:rect l="l" t="t" r="r" b="b"/>
            <a:pathLst>
              <a:path h="6350">
                <a:moveTo>
                  <a:pt x="-9459" y="2984"/>
                </a:moveTo>
                <a:lnTo>
                  <a:pt x="9459" y="2984"/>
                </a:lnTo>
              </a:path>
            </a:pathLst>
          </a:custGeom>
          <a:ln w="5969">
            <a:solidFill>
              <a:srgbClr val="008000"/>
            </a:solidFill>
          </a:ln>
        </p:spPr>
        <p:txBody>
          <a:bodyPr wrap="square" lIns="0" tIns="0" rIns="0" bIns="0" rtlCol="0"/>
          <a:lstStyle/>
          <a:p>
            <a:endParaRPr/>
          </a:p>
        </p:txBody>
      </p:sp>
      <p:sp>
        <p:nvSpPr>
          <p:cNvPr id="835" name="object 835"/>
          <p:cNvSpPr/>
          <p:nvPr/>
        </p:nvSpPr>
        <p:spPr>
          <a:xfrm>
            <a:off x="2163213" y="2006119"/>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836" name="object 836"/>
          <p:cNvSpPr/>
          <p:nvPr/>
        </p:nvSpPr>
        <p:spPr>
          <a:xfrm>
            <a:off x="2165753" y="2015900"/>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37" name="object 837"/>
          <p:cNvSpPr/>
          <p:nvPr/>
        </p:nvSpPr>
        <p:spPr>
          <a:xfrm>
            <a:off x="2165754" y="2022504"/>
            <a:ext cx="7620" cy="0"/>
          </a:xfrm>
          <a:custGeom>
            <a:avLst/>
            <a:gdLst/>
            <a:ahLst/>
            <a:cxnLst/>
            <a:rect l="l" t="t" r="r" b="b"/>
            <a:pathLst>
              <a:path w="5714">
                <a:moveTo>
                  <a:pt x="0" y="0"/>
                </a:moveTo>
                <a:lnTo>
                  <a:pt x="0" y="0"/>
                </a:lnTo>
                <a:lnTo>
                  <a:pt x="5588" y="0"/>
                </a:lnTo>
              </a:path>
            </a:pathLst>
          </a:custGeom>
          <a:ln w="18919">
            <a:solidFill>
              <a:srgbClr val="008000"/>
            </a:solidFill>
          </a:ln>
        </p:spPr>
        <p:txBody>
          <a:bodyPr wrap="square" lIns="0" tIns="0" rIns="0" bIns="0" rtlCol="0"/>
          <a:lstStyle/>
          <a:p>
            <a:endParaRPr/>
          </a:p>
        </p:txBody>
      </p:sp>
      <p:sp>
        <p:nvSpPr>
          <p:cNvPr id="838" name="object 838"/>
          <p:cNvSpPr/>
          <p:nvPr/>
        </p:nvSpPr>
        <p:spPr>
          <a:xfrm>
            <a:off x="2173205" y="2022504"/>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839" name="object 839"/>
          <p:cNvSpPr/>
          <p:nvPr/>
        </p:nvSpPr>
        <p:spPr>
          <a:xfrm>
            <a:off x="2173206" y="202059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840" name="object 840"/>
          <p:cNvSpPr/>
          <p:nvPr/>
        </p:nvSpPr>
        <p:spPr>
          <a:xfrm>
            <a:off x="2163132" y="2029998"/>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841" name="object 841"/>
          <p:cNvSpPr/>
          <p:nvPr/>
        </p:nvSpPr>
        <p:spPr>
          <a:xfrm>
            <a:off x="2175746" y="2044224"/>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842" name="object 842"/>
          <p:cNvSpPr/>
          <p:nvPr/>
        </p:nvSpPr>
        <p:spPr>
          <a:xfrm>
            <a:off x="2166857" y="2044225"/>
            <a:ext cx="25400" cy="27305"/>
          </a:xfrm>
          <a:custGeom>
            <a:avLst/>
            <a:gdLst/>
            <a:ahLst/>
            <a:cxnLst/>
            <a:rect l="l" t="t" r="r" b="b"/>
            <a:pathLst>
              <a:path w="19050" h="27305">
                <a:moveTo>
                  <a:pt x="0" y="26800"/>
                </a:moveTo>
                <a:lnTo>
                  <a:pt x="18919" y="26800"/>
                </a:lnTo>
                <a:lnTo>
                  <a:pt x="18919" y="0"/>
                </a:lnTo>
                <a:lnTo>
                  <a:pt x="0" y="0"/>
                </a:lnTo>
                <a:lnTo>
                  <a:pt x="0" y="26800"/>
                </a:lnTo>
                <a:close/>
              </a:path>
            </a:pathLst>
          </a:custGeom>
          <a:solidFill>
            <a:srgbClr val="008000"/>
          </a:solidFill>
        </p:spPr>
        <p:txBody>
          <a:bodyPr wrap="square" lIns="0" tIns="0" rIns="0" bIns="0" rtlCol="0"/>
          <a:lstStyle/>
          <a:p>
            <a:endParaRPr/>
          </a:p>
        </p:txBody>
      </p:sp>
      <p:sp>
        <p:nvSpPr>
          <p:cNvPr id="843" name="object 843"/>
          <p:cNvSpPr/>
          <p:nvPr/>
        </p:nvSpPr>
        <p:spPr>
          <a:xfrm>
            <a:off x="2179471" y="206162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844" name="object 844"/>
          <p:cNvSpPr/>
          <p:nvPr/>
        </p:nvSpPr>
        <p:spPr>
          <a:xfrm>
            <a:off x="2182011" y="2071024"/>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45" name="object 845"/>
          <p:cNvSpPr/>
          <p:nvPr/>
        </p:nvSpPr>
        <p:spPr>
          <a:xfrm>
            <a:off x="2182011" y="2068230"/>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846" name="object 846"/>
          <p:cNvSpPr/>
          <p:nvPr/>
        </p:nvSpPr>
        <p:spPr>
          <a:xfrm>
            <a:off x="2171939" y="2077629"/>
            <a:ext cx="25400" cy="14604"/>
          </a:xfrm>
          <a:custGeom>
            <a:avLst/>
            <a:gdLst/>
            <a:ahLst/>
            <a:cxnLst/>
            <a:rect l="l" t="t" r="r" b="b"/>
            <a:pathLst>
              <a:path w="19050" h="14605">
                <a:moveTo>
                  <a:pt x="0" y="14479"/>
                </a:moveTo>
                <a:lnTo>
                  <a:pt x="18919" y="14479"/>
                </a:lnTo>
                <a:lnTo>
                  <a:pt x="18919" y="0"/>
                </a:lnTo>
                <a:lnTo>
                  <a:pt x="0" y="0"/>
                </a:lnTo>
                <a:lnTo>
                  <a:pt x="0" y="14479"/>
                </a:lnTo>
                <a:close/>
              </a:path>
            </a:pathLst>
          </a:custGeom>
          <a:solidFill>
            <a:srgbClr val="008000"/>
          </a:solidFill>
        </p:spPr>
        <p:txBody>
          <a:bodyPr wrap="square" lIns="0" tIns="0" rIns="0" bIns="0" rtlCol="0"/>
          <a:lstStyle/>
          <a:p>
            <a:endParaRPr/>
          </a:p>
        </p:txBody>
      </p:sp>
      <p:sp>
        <p:nvSpPr>
          <p:cNvPr id="847" name="object 847"/>
          <p:cNvSpPr/>
          <p:nvPr/>
        </p:nvSpPr>
        <p:spPr>
          <a:xfrm>
            <a:off x="2184553" y="2092109"/>
            <a:ext cx="4233" cy="0"/>
          </a:xfrm>
          <a:custGeom>
            <a:avLst/>
            <a:gdLst/>
            <a:ahLst/>
            <a:cxnLst/>
            <a:rect l="l" t="t" r="r" b="b"/>
            <a:pathLst>
              <a:path w="3175">
                <a:moveTo>
                  <a:pt x="0" y="0"/>
                </a:moveTo>
                <a:lnTo>
                  <a:pt x="0" y="0"/>
                </a:lnTo>
                <a:lnTo>
                  <a:pt x="3175" y="0"/>
                </a:lnTo>
              </a:path>
            </a:pathLst>
          </a:custGeom>
          <a:ln w="18919">
            <a:solidFill>
              <a:srgbClr val="008000"/>
            </a:solidFill>
          </a:ln>
        </p:spPr>
        <p:txBody>
          <a:bodyPr wrap="square" lIns="0" tIns="0" rIns="0" bIns="0" rtlCol="0"/>
          <a:lstStyle/>
          <a:p>
            <a:endParaRPr/>
          </a:p>
        </p:txBody>
      </p:sp>
      <p:sp>
        <p:nvSpPr>
          <p:cNvPr id="848" name="object 848"/>
          <p:cNvSpPr/>
          <p:nvPr/>
        </p:nvSpPr>
        <p:spPr>
          <a:xfrm>
            <a:off x="2176173" y="2092109"/>
            <a:ext cx="25400" cy="35560"/>
          </a:xfrm>
          <a:custGeom>
            <a:avLst/>
            <a:gdLst/>
            <a:ahLst/>
            <a:cxnLst/>
            <a:rect l="l" t="t" r="r" b="b"/>
            <a:pathLst>
              <a:path w="19050" h="35560">
                <a:moveTo>
                  <a:pt x="0" y="35056"/>
                </a:moveTo>
                <a:lnTo>
                  <a:pt x="18919" y="35056"/>
                </a:lnTo>
                <a:lnTo>
                  <a:pt x="18919" y="0"/>
                </a:lnTo>
                <a:lnTo>
                  <a:pt x="0" y="0"/>
                </a:lnTo>
                <a:lnTo>
                  <a:pt x="0" y="35056"/>
                </a:lnTo>
                <a:close/>
              </a:path>
            </a:pathLst>
          </a:custGeom>
          <a:solidFill>
            <a:srgbClr val="008000"/>
          </a:solidFill>
        </p:spPr>
        <p:txBody>
          <a:bodyPr wrap="square" lIns="0" tIns="0" rIns="0" bIns="0" rtlCol="0"/>
          <a:lstStyle/>
          <a:p>
            <a:endParaRPr/>
          </a:p>
        </p:txBody>
      </p:sp>
      <p:sp>
        <p:nvSpPr>
          <p:cNvPr id="849" name="object 849"/>
          <p:cNvSpPr/>
          <p:nvPr/>
        </p:nvSpPr>
        <p:spPr>
          <a:xfrm>
            <a:off x="2188786" y="211776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850" name="object 850"/>
          <p:cNvSpPr/>
          <p:nvPr/>
        </p:nvSpPr>
        <p:spPr>
          <a:xfrm>
            <a:off x="2191327" y="2127166"/>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851" name="object 851"/>
          <p:cNvSpPr/>
          <p:nvPr/>
        </p:nvSpPr>
        <p:spPr>
          <a:xfrm>
            <a:off x="2191327" y="2135040"/>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852" name="object 852"/>
          <p:cNvSpPr/>
          <p:nvPr/>
        </p:nvSpPr>
        <p:spPr>
          <a:xfrm>
            <a:off x="2184979" y="2135040"/>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853" name="object 853"/>
          <p:cNvSpPr/>
          <p:nvPr/>
        </p:nvSpPr>
        <p:spPr>
          <a:xfrm>
            <a:off x="2197592" y="2139740"/>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8000"/>
          </a:solidFill>
        </p:spPr>
        <p:txBody>
          <a:bodyPr wrap="square" lIns="0" tIns="0" rIns="0" bIns="0" rtlCol="0"/>
          <a:lstStyle/>
          <a:p>
            <a:endParaRPr/>
          </a:p>
        </p:txBody>
      </p:sp>
      <p:sp>
        <p:nvSpPr>
          <p:cNvPr id="854" name="object 854"/>
          <p:cNvSpPr/>
          <p:nvPr/>
        </p:nvSpPr>
        <p:spPr>
          <a:xfrm>
            <a:off x="2198947" y="2149267"/>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55" name="object 855"/>
          <p:cNvSpPr/>
          <p:nvPr/>
        </p:nvSpPr>
        <p:spPr>
          <a:xfrm>
            <a:off x="2198947" y="214634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856" name="object 856"/>
          <p:cNvSpPr/>
          <p:nvPr/>
        </p:nvSpPr>
        <p:spPr>
          <a:xfrm>
            <a:off x="2201488" y="2155872"/>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57" name="object 857"/>
          <p:cNvSpPr/>
          <p:nvPr/>
        </p:nvSpPr>
        <p:spPr>
          <a:xfrm>
            <a:off x="2201489" y="2162476"/>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858" name="object 858"/>
          <p:cNvSpPr/>
          <p:nvPr/>
        </p:nvSpPr>
        <p:spPr>
          <a:xfrm>
            <a:off x="2205213" y="2162477"/>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859" name="object 859"/>
          <p:cNvSpPr/>
          <p:nvPr/>
        </p:nvSpPr>
        <p:spPr>
          <a:xfrm>
            <a:off x="2205214" y="2160571"/>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00"/>
          </a:solidFill>
        </p:spPr>
        <p:txBody>
          <a:bodyPr wrap="square" lIns="0" tIns="0" rIns="0" bIns="0" rtlCol="0"/>
          <a:lstStyle/>
          <a:p>
            <a:endParaRPr/>
          </a:p>
        </p:txBody>
      </p:sp>
      <p:sp>
        <p:nvSpPr>
          <p:cNvPr id="860" name="object 860"/>
          <p:cNvSpPr/>
          <p:nvPr/>
        </p:nvSpPr>
        <p:spPr>
          <a:xfrm>
            <a:off x="2195141" y="2170351"/>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861" name="object 861"/>
          <p:cNvSpPr/>
          <p:nvPr/>
        </p:nvSpPr>
        <p:spPr>
          <a:xfrm>
            <a:off x="2207754" y="2184576"/>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862" name="object 862"/>
          <p:cNvSpPr/>
          <p:nvPr/>
        </p:nvSpPr>
        <p:spPr>
          <a:xfrm>
            <a:off x="2201407" y="2184576"/>
            <a:ext cx="25400" cy="14604"/>
          </a:xfrm>
          <a:custGeom>
            <a:avLst/>
            <a:gdLst/>
            <a:ahLst/>
            <a:cxnLst/>
            <a:rect l="l" t="t" r="r" b="b"/>
            <a:pathLst>
              <a:path w="19050" h="14605">
                <a:moveTo>
                  <a:pt x="0" y="14098"/>
                </a:moveTo>
                <a:lnTo>
                  <a:pt x="18919" y="14098"/>
                </a:lnTo>
                <a:lnTo>
                  <a:pt x="18919" y="0"/>
                </a:lnTo>
                <a:lnTo>
                  <a:pt x="0" y="0"/>
                </a:lnTo>
                <a:lnTo>
                  <a:pt x="0" y="14098"/>
                </a:lnTo>
                <a:close/>
              </a:path>
            </a:pathLst>
          </a:custGeom>
          <a:solidFill>
            <a:srgbClr val="008000"/>
          </a:solidFill>
        </p:spPr>
        <p:txBody>
          <a:bodyPr wrap="square" lIns="0" tIns="0" rIns="0" bIns="0" rtlCol="0"/>
          <a:lstStyle/>
          <a:p>
            <a:endParaRPr/>
          </a:p>
        </p:txBody>
      </p:sp>
      <p:sp>
        <p:nvSpPr>
          <p:cNvPr id="863" name="object 863"/>
          <p:cNvSpPr/>
          <p:nvPr/>
        </p:nvSpPr>
        <p:spPr>
          <a:xfrm>
            <a:off x="2214021" y="218927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864" name="object 864"/>
          <p:cNvSpPr/>
          <p:nvPr/>
        </p:nvSpPr>
        <p:spPr>
          <a:xfrm>
            <a:off x="2216560" y="2198675"/>
            <a:ext cx="0" cy="6350"/>
          </a:xfrm>
          <a:custGeom>
            <a:avLst/>
            <a:gdLst/>
            <a:ahLst/>
            <a:cxnLst/>
            <a:rect l="l" t="t" r="r" b="b"/>
            <a:pathLst>
              <a:path h="6350">
                <a:moveTo>
                  <a:pt x="-9459" y="3048"/>
                </a:moveTo>
                <a:lnTo>
                  <a:pt x="9459" y="3048"/>
                </a:lnTo>
              </a:path>
            </a:pathLst>
          </a:custGeom>
          <a:ln w="6096">
            <a:solidFill>
              <a:srgbClr val="008000"/>
            </a:solidFill>
          </a:ln>
        </p:spPr>
        <p:txBody>
          <a:bodyPr wrap="square" lIns="0" tIns="0" rIns="0" bIns="0" rtlCol="0"/>
          <a:lstStyle/>
          <a:p>
            <a:endParaRPr/>
          </a:p>
        </p:txBody>
      </p:sp>
      <p:sp>
        <p:nvSpPr>
          <p:cNvPr id="865" name="object 865"/>
          <p:cNvSpPr/>
          <p:nvPr/>
        </p:nvSpPr>
        <p:spPr>
          <a:xfrm>
            <a:off x="2216560" y="2194993"/>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008000"/>
          </a:solidFill>
        </p:spPr>
        <p:txBody>
          <a:bodyPr wrap="square" lIns="0" tIns="0" rIns="0" bIns="0" rtlCol="0"/>
          <a:lstStyle/>
          <a:p>
            <a:endParaRPr/>
          </a:p>
        </p:txBody>
      </p:sp>
      <p:sp>
        <p:nvSpPr>
          <p:cNvPr id="866" name="object 866"/>
          <p:cNvSpPr/>
          <p:nvPr/>
        </p:nvSpPr>
        <p:spPr>
          <a:xfrm>
            <a:off x="2205133" y="2204773"/>
            <a:ext cx="25400" cy="20955"/>
          </a:xfrm>
          <a:custGeom>
            <a:avLst/>
            <a:gdLst/>
            <a:ahLst/>
            <a:cxnLst/>
            <a:rect l="l" t="t" r="r" b="b"/>
            <a:pathLst>
              <a:path w="19050" h="20955">
                <a:moveTo>
                  <a:pt x="0" y="20703"/>
                </a:moveTo>
                <a:lnTo>
                  <a:pt x="18919" y="20703"/>
                </a:lnTo>
                <a:lnTo>
                  <a:pt x="18919" y="0"/>
                </a:lnTo>
                <a:lnTo>
                  <a:pt x="0" y="0"/>
                </a:lnTo>
                <a:lnTo>
                  <a:pt x="0" y="20703"/>
                </a:lnTo>
                <a:close/>
              </a:path>
            </a:pathLst>
          </a:custGeom>
          <a:solidFill>
            <a:srgbClr val="008000"/>
          </a:solidFill>
        </p:spPr>
        <p:txBody>
          <a:bodyPr wrap="square" lIns="0" tIns="0" rIns="0" bIns="0" rtlCol="0"/>
          <a:lstStyle/>
          <a:p>
            <a:endParaRPr/>
          </a:p>
        </p:txBody>
      </p:sp>
      <p:sp>
        <p:nvSpPr>
          <p:cNvPr id="867" name="object 867"/>
          <p:cNvSpPr/>
          <p:nvPr/>
        </p:nvSpPr>
        <p:spPr>
          <a:xfrm>
            <a:off x="2217745" y="2225475"/>
            <a:ext cx="5080" cy="0"/>
          </a:xfrm>
          <a:custGeom>
            <a:avLst/>
            <a:gdLst/>
            <a:ahLst/>
            <a:cxnLst/>
            <a:rect l="l" t="t" r="r" b="b"/>
            <a:pathLst>
              <a:path w="3810">
                <a:moveTo>
                  <a:pt x="0" y="0"/>
                </a:moveTo>
                <a:lnTo>
                  <a:pt x="0" y="0"/>
                </a:lnTo>
                <a:lnTo>
                  <a:pt x="3810" y="0"/>
                </a:lnTo>
              </a:path>
            </a:pathLst>
          </a:custGeom>
          <a:ln w="18919">
            <a:solidFill>
              <a:srgbClr val="008000"/>
            </a:solidFill>
          </a:ln>
        </p:spPr>
        <p:txBody>
          <a:bodyPr wrap="square" lIns="0" tIns="0" rIns="0" bIns="0" rtlCol="0"/>
          <a:lstStyle/>
          <a:p>
            <a:endParaRPr/>
          </a:p>
        </p:txBody>
      </p:sp>
      <p:sp>
        <p:nvSpPr>
          <p:cNvPr id="868" name="object 868"/>
          <p:cNvSpPr/>
          <p:nvPr/>
        </p:nvSpPr>
        <p:spPr>
          <a:xfrm>
            <a:off x="2222827" y="2225475"/>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869" name="object 869"/>
          <p:cNvSpPr/>
          <p:nvPr/>
        </p:nvSpPr>
        <p:spPr>
          <a:xfrm>
            <a:off x="2222827" y="2233097"/>
            <a:ext cx="7620" cy="0"/>
          </a:xfrm>
          <a:custGeom>
            <a:avLst/>
            <a:gdLst/>
            <a:ahLst/>
            <a:cxnLst/>
            <a:rect l="l" t="t" r="r" b="b"/>
            <a:pathLst>
              <a:path w="5714">
                <a:moveTo>
                  <a:pt x="0" y="0"/>
                </a:moveTo>
                <a:lnTo>
                  <a:pt x="0" y="0"/>
                </a:lnTo>
                <a:lnTo>
                  <a:pt x="5715" y="0"/>
                </a:lnTo>
              </a:path>
            </a:pathLst>
          </a:custGeom>
          <a:ln w="18919">
            <a:solidFill>
              <a:srgbClr val="008000"/>
            </a:solidFill>
          </a:ln>
        </p:spPr>
        <p:txBody>
          <a:bodyPr wrap="square" lIns="0" tIns="0" rIns="0" bIns="0" rtlCol="0"/>
          <a:lstStyle/>
          <a:p>
            <a:endParaRPr/>
          </a:p>
        </p:txBody>
      </p:sp>
      <p:sp>
        <p:nvSpPr>
          <p:cNvPr id="870" name="object 870"/>
          <p:cNvSpPr/>
          <p:nvPr/>
        </p:nvSpPr>
        <p:spPr>
          <a:xfrm>
            <a:off x="2217835" y="2233098"/>
            <a:ext cx="25400" cy="15875"/>
          </a:xfrm>
          <a:custGeom>
            <a:avLst/>
            <a:gdLst/>
            <a:ahLst/>
            <a:cxnLst/>
            <a:rect l="l" t="t" r="r" b="b"/>
            <a:pathLst>
              <a:path w="19050" h="15875">
                <a:moveTo>
                  <a:pt x="0" y="15495"/>
                </a:moveTo>
                <a:lnTo>
                  <a:pt x="18919" y="15495"/>
                </a:lnTo>
                <a:lnTo>
                  <a:pt x="18919" y="0"/>
                </a:lnTo>
                <a:lnTo>
                  <a:pt x="0" y="0"/>
                </a:lnTo>
                <a:lnTo>
                  <a:pt x="0" y="15495"/>
                </a:lnTo>
                <a:close/>
              </a:path>
            </a:pathLst>
          </a:custGeom>
          <a:solidFill>
            <a:srgbClr val="008000"/>
          </a:solidFill>
        </p:spPr>
        <p:txBody>
          <a:bodyPr wrap="square" lIns="0" tIns="0" rIns="0" bIns="0" rtlCol="0"/>
          <a:lstStyle/>
          <a:p>
            <a:endParaRPr/>
          </a:p>
        </p:txBody>
      </p:sp>
      <p:sp>
        <p:nvSpPr>
          <p:cNvPr id="871" name="object 871"/>
          <p:cNvSpPr/>
          <p:nvPr/>
        </p:nvSpPr>
        <p:spPr>
          <a:xfrm>
            <a:off x="2230448" y="2248592"/>
            <a:ext cx="5080" cy="0"/>
          </a:xfrm>
          <a:custGeom>
            <a:avLst/>
            <a:gdLst/>
            <a:ahLst/>
            <a:cxnLst/>
            <a:rect l="l" t="t" r="r" b="b"/>
            <a:pathLst>
              <a:path w="3810">
                <a:moveTo>
                  <a:pt x="0" y="0"/>
                </a:moveTo>
                <a:lnTo>
                  <a:pt x="0" y="0"/>
                </a:lnTo>
                <a:lnTo>
                  <a:pt x="3810" y="0"/>
                </a:lnTo>
              </a:path>
            </a:pathLst>
          </a:custGeom>
          <a:ln w="18919">
            <a:solidFill>
              <a:srgbClr val="008000"/>
            </a:solidFill>
          </a:ln>
        </p:spPr>
        <p:txBody>
          <a:bodyPr wrap="square" lIns="0" tIns="0" rIns="0" bIns="0" rtlCol="0"/>
          <a:lstStyle/>
          <a:p>
            <a:endParaRPr/>
          </a:p>
        </p:txBody>
      </p:sp>
      <p:sp>
        <p:nvSpPr>
          <p:cNvPr id="872" name="object 872"/>
          <p:cNvSpPr/>
          <p:nvPr/>
        </p:nvSpPr>
        <p:spPr>
          <a:xfrm>
            <a:off x="2235528" y="2248593"/>
            <a:ext cx="0" cy="5715"/>
          </a:xfrm>
          <a:custGeom>
            <a:avLst/>
            <a:gdLst/>
            <a:ahLst/>
            <a:cxnLst/>
            <a:rect l="l" t="t" r="r" b="b"/>
            <a:pathLst>
              <a:path h="5714">
                <a:moveTo>
                  <a:pt x="-9459" y="2794"/>
                </a:moveTo>
                <a:lnTo>
                  <a:pt x="9459" y="2794"/>
                </a:lnTo>
              </a:path>
            </a:pathLst>
          </a:custGeom>
          <a:ln w="5588">
            <a:solidFill>
              <a:srgbClr val="008000"/>
            </a:solidFill>
          </a:ln>
        </p:spPr>
        <p:txBody>
          <a:bodyPr wrap="square" lIns="0" tIns="0" rIns="0" bIns="0" rtlCol="0"/>
          <a:lstStyle/>
          <a:p>
            <a:endParaRPr/>
          </a:p>
        </p:txBody>
      </p:sp>
      <p:sp>
        <p:nvSpPr>
          <p:cNvPr id="873" name="object 873"/>
          <p:cNvSpPr/>
          <p:nvPr/>
        </p:nvSpPr>
        <p:spPr>
          <a:xfrm>
            <a:off x="2235529" y="2254181"/>
            <a:ext cx="4233" cy="0"/>
          </a:xfrm>
          <a:custGeom>
            <a:avLst/>
            <a:gdLst/>
            <a:ahLst/>
            <a:cxnLst/>
            <a:rect l="l" t="t" r="r" b="b"/>
            <a:pathLst>
              <a:path w="3175">
                <a:moveTo>
                  <a:pt x="0" y="0"/>
                </a:moveTo>
                <a:lnTo>
                  <a:pt x="0" y="0"/>
                </a:lnTo>
                <a:lnTo>
                  <a:pt x="3048" y="0"/>
                </a:lnTo>
              </a:path>
            </a:pathLst>
          </a:custGeom>
          <a:ln w="18919">
            <a:solidFill>
              <a:srgbClr val="008000"/>
            </a:solidFill>
          </a:ln>
        </p:spPr>
        <p:txBody>
          <a:bodyPr wrap="square" lIns="0" tIns="0" rIns="0" bIns="0" rtlCol="0"/>
          <a:lstStyle/>
          <a:p>
            <a:endParaRPr/>
          </a:p>
        </p:txBody>
      </p:sp>
      <p:sp>
        <p:nvSpPr>
          <p:cNvPr id="874" name="object 874"/>
          <p:cNvSpPr/>
          <p:nvPr/>
        </p:nvSpPr>
        <p:spPr>
          <a:xfrm>
            <a:off x="2239593" y="2254182"/>
            <a:ext cx="0" cy="6985"/>
          </a:xfrm>
          <a:custGeom>
            <a:avLst/>
            <a:gdLst/>
            <a:ahLst/>
            <a:cxnLst/>
            <a:rect l="l" t="t" r="r" b="b"/>
            <a:pathLst>
              <a:path h="6985">
                <a:moveTo>
                  <a:pt x="-9459" y="3365"/>
                </a:moveTo>
                <a:lnTo>
                  <a:pt x="9459" y="3365"/>
                </a:lnTo>
              </a:path>
            </a:pathLst>
          </a:custGeom>
          <a:ln w="6731">
            <a:solidFill>
              <a:srgbClr val="008000"/>
            </a:solidFill>
          </a:ln>
        </p:spPr>
        <p:txBody>
          <a:bodyPr wrap="square" lIns="0" tIns="0" rIns="0" bIns="0" rtlCol="0"/>
          <a:lstStyle/>
          <a:p>
            <a:endParaRPr/>
          </a:p>
        </p:txBody>
      </p:sp>
      <p:sp>
        <p:nvSpPr>
          <p:cNvPr id="875" name="object 875"/>
          <p:cNvSpPr/>
          <p:nvPr/>
        </p:nvSpPr>
        <p:spPr>
          <a:xfrm>
            <a:off x="2239594" y="2260913"/>
            <a:ext cx="4233" cy="0"/>
          </a:xfrm>
          <a:custGeom>
            <a:avLst/>
            <a:gdLst/>
            <a:ahLst/>
            <a:cxnLst/>
            <a:rect l="l" t="t" r="r" b="b"/>
            <a:pathLst>
              <a:path w="3175">
                <a:moveTo>
                  <a:pt x="0" y="0"/>
                </a:moveTo>
                <a:lnTo>
                  <a:pt x="0" y="0"/>
                </a:lnTo>
                <a:lnTo>
                  <a:pt x="2921" y="0"/>
                </a:lnTo>
              </a:path>
            </a:pathLst>
          </a:custGeom>
          <a:ln w="18919">
            <a:solidFill>
              <a:srgbClr val="008000"/>
            </a:solidFill>
          </a:ln>
        </p:spPr>
        <p:txBody>
          <a:bodyPr wrap="square" lIns="0" tIns="0" rIns="0" bIns="0" rtlCol="0"/>
          <a:lstStyle/>
          <a:p>
            <a:endParaRPr/>
          </a:p>
        </p:txBody>
      </p:sp>
      <p:sp>
        <p:nvSpPr>
          <p:cNvPr id="876" name="object 876"/>
          <p:cNvSpPr/>
          <p:nvPr/>
        </p:nvSpPr>
        <p:spPr>
          <a:xfrm>
            <a:off x="2243488" y="2260913"/>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877" name="object 877"/>
          <p:cNvSpPr/>
          <p:nvPr/>
        </p:nvSpPr>
        <p:spPr>
          <a:xfrm>
            <a:off x="2243488" y="2268407"/>
            <a:ext cx="11853" cy="0"/>
          </a:xfrm>
          <a:custGeom>
            <a:avLst/>
            <a:gdLst/>
            <a:ahLst/>
            <a:cxnLst/>
            <a:rect l="l" t="t" r="r" b="b"/>
            <a:pathLst>
              <a:path w="8889">
                <a:moveTo>
                  <a:pt x="0" y="0"/>
                </a:moveTo>
                <a:lnTo>
                  <a:pt x="0" y="0"/>
                </a:lnTo>
                <a:lnTo>
                  <a:pt x="8510" y="0"/>
                </a:lnTo>
              </a:path>
            </a:pathLst>
          </a:custGeom>
          <a:ln w="18919">
            <a:solidFill>
              <a:srgbClr val="008000"/>
            </a:solidFill>
          </a:ln>
        </p:spPr>
        <p:txBody>
          <a:bodyPr wrap="square" lIns="0" tIns="0" rIns="0" bIns="0" rtlCol="0"/>
          <a:lstStyle/>
          <a:p>
            <a:endParaRPr/>
          </a:p>
        </p:txBody>
      </p:sp>
      <p:sp>
        <p:nvSpPr>
          <p:cNvPr id="878" name="object 878"/>
          <p:cNvSpPr/>
          <p:nvPr/>
        </p:nvSpPr>
        <p:spPr>
          <a:xfrm>
            <a:off x="2254836" y="2268408"/>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79" name="object 879"/>
          <p:cNvSpPr/>
          <p:nvPr/>
        </p:nvSpPr>
        <p:spPr>
          <a:xfrm>
            <a:off x="2254836" y="2275012"/>
            <a:ext cx="10160" cy="0"/>
          </a:xfrm>
          <a:custGeom>
            <a:avLst/>
            <a:gdLst/>
            <a:ahLst/>
            <a:cxnLst/>
            <a:rect l="l" t="t" r="r" b="b"/>
            <a:pathLst>
              <a:path w="7619">
                <a:moveTo>
                  <a:pt x="0" y="0"/>
                </a:moveTo>
                <a:lnTo>
                  <a:pt x="0" y="0"/>
                </a:lnTo>
                <a:lnTo>
                  <a:pt x="7494" y="0"/>
                </a:lnTo>
              </a:path>
            </a:pathLst>
          </a:custGeom>
          <a:ln w="18919">
            <a:solidFill>
              <a:srgbClr val="008000"/>
            </a:solidFill>
          </a:ln>
        </p:spPr>
        <p:txBody>
          <a:bodyPr wrap="square" lIns="0" tIns="0" rIns="0" bIns="0" rtlCol="0"/>
          <a:lstStyle/>
          <a:p>
            <a:endParaRPr/>
          </a:p>
        </p:txBody>
      </p:sp>
      <p:sp>
        <p:nvSpPr>
          <p:cNvPr id="880" name="object 880"/>
          <p:cNvSpPr/>
          <p:nvPr/>
        </p:nvSpPr>
        <p:spPr>
          <a:xfrm>
            <a:off x="2264828" y="2275013"/>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881" name="object 881"/>
          <p:cNvSpPr/>
          <p:nvPr/>
        </p:nvSpPr>
        <p:spPr>
          <a:xfrm>
            <a:off x="2264829" y="2273107"/>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00"/>
          </a:solidFill>
        </p:spPr>
        <p:txBody>
          <a:bodyPr wrap="square" lIns="0" tIns="0" rIns="0" bIns="0" rtlCol="0"/>
          <a:lstStyle/>
          <a:p>
            <a:endParaRPr/>
          </a:p>
        </p:txBody>
      </p:sp>
      <p:sp>
        <p:nvSpPr>
          <p:cNvPr id="882" name="object 882"/>
          <p:cNvSpPr/>
          <p:nvPr/>
        </p:nvSpPr>
        <p:spPr>
          <a:xfrm>
            <a:off x="2254755" y="2282887"/>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883" name="object 883"/>
          <p:cNvSpPr/>
          <p:nvPr/>
        </p:nvSpPr>
        <p:spPr>
          <a:xfrm>
            <a:off x="2267369" y="2297112"/>
            <a:ext cx="12700" cy="0"/>
          </a:xfrm>
          <a:custGeom>
            <a:avLst/>
            <a:gdLst/>
            <a:ahLst/>
            <a:cxnLst/>
            <a:rect l="l" t="t" r="r" b="b"/>
            <a:pathLst>
              <a:path w="9525">
                <a:moveTo>
                  <a:pt x="0" y="0"/>
                </a:moveTo>
                <a:lnTo>
                  <a:pt x="0" y="0"/>
                </a:lnTo>
                <a:lnTo>
                  <a:pt x="9526" y="0"/>
                </a:lnTo>
              </a:path>
            </a:pathLst>
          </a:custGeom>
          <a:ln w="18919">
            <a:solidFill>
              <a:srgbClr val="008000"/>
            </a:solidFill>
          </a:ln>
        </p:spPr>
        <p:txBody>
          <a:bodyPr wrap="square" lIns="0" tIns="0" rIns="0" bIns="0" rtlCol="0"/>
          <a:lstStyle/>
          <a:p>
            <a:endParaRPr/>
          </a:p>
        </p:txBody>
      </p:sp>
      <p:sp>
        <p:nvSpPr>
          <p:cNvPr id="884" name="object 884"/>
          <p:cNvSpPr/>
          <p:nvPr/>
        </p:nvSpPr>
        <p:spPr>
          <a:xfrm>
            <a:off x="2267457" y="2297112"/>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00"/>
          </a:solidFill>
        </p:spPr>
        <p:txBody>
          <a:bodyPr wrap="square" lIns="0" tIns="0" rIns="0" bIns="0" rtlCol="0"/>
          <a:lstStyle/>
          <a:p>
            <a:endParaRPr/>
          </a:p>
        </p:txBody>
      </p:sp>
      <p:sp>
        <p:nvSpPr>
          <p:cNvPr id="885" name="object 885"/>
          <p:cNvSpPr/>
          <p:nvPr/>
        </p:nvSpPr>
        <p:spPr>
          <a:xfrm>
            <a:off x="2280070" y="2299908"/>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008000"/>
          </a:solidFill>
        </p:spPr>
        <p:txBody>
          <a:bodyPr wrap="square" lIns="0" tIns="0" rIns="0" bIns="0" rtlCol="0"/>
          <a:lstStyle/>
          <a:p>
            <a:endParaRPr/>
          </a:p>
        </p:txBody>
      </p:sp>
      <p:sp>
        <p:nvSpPr>
          <p:cNvPr id="886" name="object 886"/>
          <p:cNvSpPr/>
          <p:nvPr/>
        </p:nvSpPr>
        <p:spPr>
          <a:xfrm>
            <a:off x="2281256" y="2309433"/>
            <a:ext cx="0" cy="8890"/>
          </a:xfrm>
          <a:custGeom>
            <a:avLst/>
            <a:gdLst/>
            <a:ahLst/>
            <a:cxnLst/>
            <a:rect l="l" t="t" r="r" b="b"/>
            <a:pathLst>
              <a:path h="8889">
                <a:moveTo>
                  <a:pt x="-9459" y="4382"/>
                </a:moveTo>
                <a:lnTo>
                  <a:pt x="9459" y="4382"/>
                </a:lnTo>
              </a:path>
            </a:pathLst>
          </a:custGeom>
          <a:ln w="8764">
            <a:solidFill>
              <a:srgbClr val="008000"/>
            </a:solidFill>
          </a:ln>
        </p:spPr>
        <p:txBody>
          <a:bodyPr wrap="square" lIns="0" tIns="0" rIns="0" bIns="0" rtlCol="0"/>
          <a:lstStyle/>
          <a:p>
            <a:endParaRPr/>
          </a:p>
        </p:txBody>
      </p:sp>
      <p:sp>
        <p:nvSpPr>
          <p:cNvPr id="887" name="object 887"/>
          <p:cNvSpPr/>
          <p:nvPr/>
        </p:nvSpPr>
        <p:spPr>
          <a:xfrm>
            <a:off x="2281257" y="2308418"/>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00"/>
          </a:solidFill>
        </p:spPr>
        <p:txBody>
          <a:bodyPr wrap="square" lIns="0" tIns="0" rIns="0" bIns="0" rtlCol="0"/>
          <a:lstStyle/>
          <a:p>
            <a:endParaRPr/>
          </a:p>
        </p:txBody>
      </p:sp>
      <p:sp>
        <p:nvSpPr>
          <p:cNvPr id="888" name="object 888"/>
          <p:cNvSpPr/>
          <p:nvPr/>
        </p:nvSpPr>
        <p:spPr>
          <a:xfrm>
            <a:off x="2283796" y="2318198"/>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89" name="object 889"/>
          <p:cNvSpPr/>
          <p:nvPr/>
        </p:nvSpPr>
        <p:spPr>
          <a:xfrm>
            <a:off x="2283797" y="2324802"/>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890" name="object 890"/>
          <p:cNvSpPr/>
          <p:nvPr/>
        </p:nvSpPr>
        <p:spPr>
          <a:xfrm>
            <a:off x="2287521" y="2324802"/>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891" name="object 891"/>
          <p:cNvSpPr/>
          <p:nvPr/>
        </p:nvSpPr>
        <p:spPr>
          <a:xfrm>
            <a:off x="2287522" y="2332423"/>
            <a:ext cx="5927" cy="0"/>
          </a:xfrm>
          <a:custGeom>
            <a:avLst/>
            <a:gdLst/>
            <a:ahLst/>
            <a:cxnLst/>
            <a:rect l="l" t="t" r="r" b="b"/>
            <a:pathLst>
              <a:path w="4444">
                <a:moveTo>
                  <a:pt x="0" y="0"/>
                </a:moveTo>
                <a:lnTo>
                  <a:pt x="0" y="0"/>
                </a:lnTo>
                <a:lnTo>
                  <a:pt x="4191" y="0"/>
                </a:lnTo>
              </a:path>
            </a:pathLst>
          </a:custGeom>
          <a:ln w="18919">
            <a:solidFill>
              <a:srgbClr val="008000"/>
            </a:solidFill>
          </a:ln>
        </p:spPr>
        <p:txBody>
          <a:bodyPr wrap="square" lIns="0" tIns="0" rIns="0" bIns="0" rtlCol="0"/>
          <a:lstStyle/>
          <a:p>
            <a:endParaRPr/>
          </a:p>
        </p:txBody>
      </p:sp>
      <p:sp>
        <p:nvSpPr>
          <p:cNvPr id="892" name="object 892"/>
          <p:cNvSpPr/>
          <p:nvPr/>
        </p:nvSpPr>
        <p:spPr>
          <a:xfrm>
            <a:off x="2293111" y="2332424"/>
            <a:ext cx="0" cy="5715"/>
          </a:xfrm>
          <a:custGeom>
            <a:avLst/>
            <a:gdLst/>
            <a:ahLst/>
            <a:cxnLst/>
            <a:rect l="l" t="t" r="r" b="b"/>
            <a:pathLst>
              <a:path h="5714">
                <a:moveTo>
                  <a:pt x="-9459" y="2857"/>
                </a:moveTo>
                <a:lnTo>
                  <a:pt x="9459" y="2857"/>
                </a:lnTo>
              </a:path>
            </a:pathLst>
          </a:custGeom>
          <a:ln w="5715">
            <a:solidFill>
              <a:srgbClr val="008000"/>
            </a:solidFill>
          </a:ln>
        </p:spPr>
        <p:txBody>
          <a:bodyPr wrap="square" lIns="0" tIns="0" rIns="0" bIns="0" rtlCol="0"/>
          <a:lstStyle/>
          <a:p>
            <a:endParaRPr/>
          </a:p>
        </p:txBody>
      </p:sp>
      <p:sp>
        <p:nvSpPr>
          <p:cNvPr id="893" name="object 893"/>
          <p:cNvSpPr/>
          <p:nvPr/>
        </p:nvSpPr>
        <p:spPr>
          <a:xfrm>
            <a:off x="2293112" y="2338139"/>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894" name="object 894"/>
          <p:cNvSpPr/>
          <p:nvPr/>
        </p:nvSpPr>
        <p:spPr>
          <a:xfrm>
            <a:off x="2296836" y="2338139"/>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895" name="object 895"/>
          <p:cNvSpPr/>
          <p:nvPr/>
        </p:nvSpPr>
        <p:spPr>
          <a:xfrm>
            <a:off x="2296837" y="2346649"/>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896" name="object 896"/>
          <p:cNvSpPr/>
          <p:nvPr/>
        </p:nvSpPr>
        <p:spPr>
          <a:xfrm>
            <a:off x="2305643" y="2346650"/>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97" name="object 897"/>
          <p:cNvSpPr/>
          <p:nvPr/>
        </p:nvSpPr>
        <p:spPr>
          <a:xfrm>
            <a:off x="2305643" y="2343728"/>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008000"/>
          </a:solidFill>
        </p:spPr>
        <p:txBody>
          <a:bodyPr wrap="square" lIns="0" tIns="0" rIns="0" bIns="0" rtlCol="0"/>
          <a:lstStyle/>
          <a:p>
            <a:endParaRPr/>
          </a:p>
        </p:txBody>
      </p:sp>
      <p:sp>
        <p:nvSpPr>
          <p:cNvPr id="898" name="object 898"/>
          <p:cNvSpPr/>
          <p:nvPr/>
        </p:nvSpPr>
        <p:spPr>
          <a:xfrm>
            <a:off x="2306999" y="2353255"/>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899" name="object 899"/>
          <p:cNvSpPr/>
          <p:nvPr/>
        </p:nvSpPr>
        <p:spPr>
          <a:xfrm>
            <a:off x="2306999" y="2351349"/>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00" name="object 900"/>
          <p:cNvSpPr/>
          <p:nvPr/>
        </p:nvSpPr>
        <p:spPr>
          <a:xfrm>
            <a:off x="2309539" y="2361129"/>
            <a:ext cx="0" cy="5715"/>
          </a:xfrm>
          <a:custGeom>
            <a:avLst/>
            <a:gdLst/>
            <a:ahLst/>
            <a:cxnLst/>
            <a:rect l="l" t="t" r="r" b="b"/>
            <a:pathLst>
              <a:path h="5714">
                <a:moveTo>
                  <a:pt x="-9459" y="2857"/>
                </a:moveTo>
                <a:lnTo>
                  <a:pt x="9459" y="2857"/>
                </a:lnTo>
              </a:path>
            </a:pathLst>
          </a:custGeom>
          <a:ln w="5715">
            <a:solidFill>
              <a:srgbClr val="008000"/>
            </a:solidFill>
          </a:ln>
        </p:spPr>
        <p:txBody>
          <a:bodyPr wrap="square" lIns="0" tIns="0" rIns="0" bIns="0" rtlCol="0"/>
          <a:lstStyle/>
          <a:p>
            <a:endParaRPr/>
          </a:p>
        </p:txBody>
      </p:sp>
      <p:sp>
        <p:nvSpPr>
          <p:cNvPr id="901" name="object 901"/>
          <p:cNvSpPr/>
          <p:nvPr/>
        </p:nvSpPr>
        <p:spPr>
          <a:xfrm>
            <a:off x="2309540" y="2366844"/>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902" name="object 902"/>
          <p:cNvSpPr/>
          <p:nvPr/>
        </p:nvSpPr>
        <p:spPr>
          <a:xfrm>
            <a:off x="2313264" y="2366844"/>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03" name="object 903"/>
          <p:cNvSpPr/>
          <p:nvPr/>
        </p:nvSpPr>
        <p:spPr>
          <a:xfrm>
            <a:off x="2313264" y="2375354"/>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904" name="object 904"/>
          <p:cNvSpPr/>
          <p:nvPr/>
        </p:nvSpPr>
        <p:spPr>
          <a:xfrm>
            <a:off x="2319531" y="2375355"/>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905" name="object 905"/>
          <p:cNvSpPr/>
          <p:nvPr/>
        </p:nvSpPr>
        <p:spPr>
          <a:xfrm>
            <a:off x="2319532" y="2381959"/>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906" name="object 906"/>
          <p:cNvSpPr/>
          <p:nvPr/>
        </p:nvSpPr>
        <p:spPr>
          <a:xfrm>
            <a:off x="2328337" y="2381959"/>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07" name="object 907"/>
          <p:cNvSpPr/>
          <p:nvPr/>
        </p:nvSpPr>
        <p:spPr>
          <a:xfrm>
            <a:off x="2328338" y="2389453"/>
            <a:ext cx="4233" cy="0"/>
          </a:xfrm>
          <a:custGeom>
            <a:avLst/>
            <a:gdLst/>
            <a:ahLst/>
            <a:cxnLst/>
            <a:rect l="l" t="t" r="r" b="b"/>
            <a:pathLst>
              <a:path w="3175">
                <a:moveTo>
                  <a:pt x="0" y="0"/>
                </a:moveTo>
                <a:lnTo>
                  <a:pt x="0" y="0"/>
                </a:lnTo>
                <a:lnTo>
                  <a:pt x="2921" y="0"/>
                </a:lnTo>
              </a:path>
            </a:pathLst>
          </a:custGeom>
          <a:ln w="18919">
            <a:solidFill>
              <a:srgbClr val="008000"/>
            </a:solidFill>
          </a:ln>
        </p:spPr>
        <p:txBody>
          <a:bodyPr wrap="square" lIns="0" tIns="0" rIns="0" bIns="0" rtlCol="0"/>
          <a:lstStyle/>
          <a:p>
            <a:endParaRPr/>
          </a:p>
        </p:txBody>
      </p:sp>
      <p:sp>
        <p:nvSpPr>
          <p:cNvPr id="908" name="object 908"/>
          <p:cNvSpPr/>
          <p:nvPr/>
        </p:nvSpPr>
        <p:spPr>
          <a:xfrm>
            <a:off x="2332232" y="2389453"/>
            <a:ext cx="0" cy="6350"/>
          </a:xfrm>
          <a:custGeom>
            <a:avLst/>
            <a:gdLst/>
            <a:ahLst/>
            <a:cxnLst/>
            <a:rect l="l" t="t" r="r" b="b"/>
            <a:pathLst>
              <a:path h="6350">
                <a:moveTo>
                  <a:pt x="-9459" y="3048"/>
                </a:moveTo>
                <a:lnTo>
                  <a:pt x="9459" y="3048"/>
                </a:lnTo>
              </a:path>
            </a:pathLst>
          </a:custGeom>
          <a:ln w="6096">
            <a:solidFill>
              <a:srgbClr val="008000"/>
            </a:solidFill>
          </a:ln>
        </p:spPr>
        <p:txBody>
          <a:bodyPr wrap="square" lIns="0" tIns="0" rIns="0" bIns="0" rtlCol="0"/>
          <a:lstStyle/>
          <a:p>
            <a:endParaRPr/>
          </a:p>
        </p:txBody>
      </p:sp>
      <p:sp>
        <p:nvSpPr>
          <p:cNvPr id="909" name="object 909"/>
          <p:cNvSpPr/>
          <p:nvPr/>
        </p:nvSpPr>
        <p:spPr>
          <a:xfrm>
            <a:off x="2332232" y="2395550"/>
            <a:ext cx="5080" cy="0"/>
          </a:xfrm>
          <a:custGeom>
            <a:avLst/>
            <a:gdLst/>
            <a:ahLst/>
            <a:cxnLst/>
            <a:rect l="l" t="t" r="r" b="b"/>
            <a:pathLst>
              <a:path w="3810">
                <a:moveTo>
                  <a:pt x="0" y="0"/>
                </a:moveTo>
                <a:lnTo>
                  <a:pt x="0" y="0"/>
                </a:lnTo>
                <a:lnTo>
                  <a:pt x="3683" y="0"/>
                </a:lnTo>
              </a:path>
            </a:pathLst>
          </a:custGeom>
          <a:ln w="18919">
            <a:solidFill>
              <a:srgbClr val="008000"/>
            </a:solidFill>
          </a:ln>
        </p:spPr>
        <p:txBody>
          <a:bodyPr wrap="square" lIns="0" tIns="0" rIns="0" bIns="0" rtlCol="0"/>
          <a:lstStyle/>
          <a:p>
            <a:endParaRPr/>
          </a:p>
        </p:txBody>
      </p:sp>
      <p:sp>
        <p:nvSpPr>
          <p:cNvPr id="910" name="object 910"/>
          <p:cNvSpPr/>
          <p:nvPr/>
        </p:nvSpPr>
        <p:spPr>
          <a:xfrm>
            <a:off x="2337144" y="2395550"/>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11" name="object 911"/>
          <p:cNvSpPr/>
          <p:nvPr/>
        </p:nvSpPr>
        <p:spPr>
          <a:xfrm>
            <a:off x="2337144" y="2404060"/>
            <a:ext cx="19472" cy="0"/>
          </a:xfrm>
          <a:custGeom>
            <a:avLst/>
            <a:gdLst/>
            <a:ahLst/>
            <a:cxnLst/>
            <a:rect l="l" t="t" r="r" b="b"/>
            <a:pathLst>
              <a:path w="14605">
                <a:moveTo>
                  <a:pt x="0" y="0"/>
                </a:moveTo>
                <a:lnTo>
                  <a:pt x="0" y="0"/>
                </a:lnTo>
                <a:lnTo>
                  <a:pt x="14607" y="0"/>
                </a:lnTo>
              </a:path>
            </a:pathLst>
          </a:custGeom>
          <a:ln w="18919">
            <a:solidFill>
              <a:srgbClr val="008000"/>
            </a:solidFill>
          </a:ln>
        </p:spPr>
        <p:txBody>
          <a:bodyPr wrap="square" lIns="0" tIns="0" rIns="0" bIns="0" rtlCol="0"/>
          <a:lstStyle/>
          <a:p>
            <a:endParaRPr/>
          </a:p>
        </p:txBody>
      </p:sp>
      <p:sp>
        <p:nvSpPr>
          <p:cNvPr id="912" name="object 912"/>
          <p:cNvSpPr/>
          <p:nvPr/>
        </p:nvSpPr>
        <p:spPr>
          <a:xfrm>
            <a:off x="2344007" y="2404060"/>
            <a:ext cx="25400" cy="20320"/>
          </a:xfrm>
          <a:custGeom>
            <a:avLst/>
            <a:gdLst/>
            <a:ahLst/>
            <a:cxnLst/>
            <a:rect l="l" t="t" r="r" b="b"/>
            <a:pathLst>
              <a:path w="19050" h="20319">
                <a:moveTo>
                  <a:pt x="0" y="19814"/>
                </a:moveTo>
                <a:lnTo>
                  <a:pt x="18919" y="19814"/>
                </a:lnTo>
                <a:lnTo>
                  <a:pt x="18919" y="0"/>
                </a:lnTo>
                <a:lnTo>
                  <a:pt x="0" y="0"/>
                </a:lnTo>
                <a:lnTo>
                  <a:pt x="0" y="19814"/>
                </a:lnTo>
                <a:close/>
              </a:path>
            </a:pathLst>
          </a:custGeom>
          <a:solidFill>
            <a:srgbClr val="008000"/>
          </a:solidFill>
        </p:spPr>
        <p:txBody>
          <a:bodyPr wrap="square" lIns="0" tIns="0" rIns="0" bIns="0" rtlCol="0"/>
          <a:lstStyle/>
          <a:p>
            <a:endParaRPr/>
          </a:p>
        </p:txBody>
      </p:sp>
      <p:sp>
        <p:nvSpPr>
          <p:cNvPr id="913" name="object 913"/>
          <p:cNvSpPr/>
          <p:nvPr/>
        </p:nvSpPr>
        <p:spPr>
          <a:xfrm>
            <a:off x="2356620" y="2414349"/>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008000"/>
          </a:solidFill>
        </p:spPr>
        <p:txBody>
          <a:bodyPr wrap="square" lIns="0" tIns="0" rIns="0" bIns="0" rtlCol="0"/>
          <a:lstStyle/>
          <a:p>
            <a:endParaRPr/>
          </a:p>
        </p:txBody>
      </p:sp>
      <p:sp>
        <p:nvSpPr>
          <p:cNvPr id="914" name="object 914"/>
          <p:cNvSpPr/>
          <p:nvPr/>
        </p:nvSpPr>
        <p:spPr>
          <a:xfrm>
            <a:off x="2345192" y="2423875"/>
            <a:ext cx="25400" cy="15875"/>
          </a:xfrm>
          <a:custGeom>
            <a:avLst/>
            <a:gdLst/>
            <a:ahLst/>
            <a:cxnLst/>
            <a:rect l="l" t="t" r="r" b="b"/>
            <a:pathLst>
              <a:path w="19050" h="15875">
                <a:moveTo>
                  <a:pt x="0" y="15495"/>
                </a:moveTo>
                <a:lnTo>
                  <a:pt x="18919" y="15495"/>
                </a:lnTo>
                <a:lnTo>
                  <a:pt x="18919" y="0"/>
                </a:lnTo>
                <a:lnTo>
                  <a:pt x="0" y="0"/>
                </a:lnTo>
                <a:lnTo>
                  <a:pt x="0" y="15495"/>
                </a:lnTo>
                <a:close/>
              </a:path>
            </a:pathLst>
          </a:custGeom>
          <a:solidFill>
            <a:srgbClr val="008000"/>
          </a:solidFill>
        </p:spPr>
        <p:txBody>
          <a:bodyPr wrap="square" lIns="0" tIns="0" rIns="0" bIns="0" rtlCol="0"/>
          <a:lstStyle/>
          <a:p>
            <a:endParaRPr/>
          </a:p>
        </p:txBody>
      </p:sp>
      <p:sp>
        <p:nvSpPr>
          <p:cNvPr id="915" name="object 915"/>
          <p:cNvSpPr/>
          <p:nvPr/>
        </p:nvSpPr>
        <p:spPr>
          <a:xfrm>
            <a:off x="2357806" y="2439370"/>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916" name="object 916"/>
          <p:cNvSpPr/>
          <p:nvPr/>
        </p:nvSpPr>
        <p:spPr>
          <a:xfrm>
            <a:off x="2364072" y="2439371"/>
            <a:ext cx="0" cy="5715"/>
          </a:xfrm>
          <a:custGeom>
            <a:avLst/>
            <a:gdLst/>
            <a:ahLst/>
            <a:cxnLst/>
            <a:rect l="l" t="t" r="r" b="b"/>
            <a:pathLst>
              <a:path h="5714">
                <a:moveTo>
                  <a:pt x="-9459" y="2794"/>
                </a:moveTo>
                <a:lnTo>
                  <a:pt x="9459" y="2794"/>
                </a:lnTo>
              </a:path>
            </a:pathLst>
          </a:custGeom>
          <a:ln w="5588">
            <a:solidFill>
              <a:srgbClr val="008000"/>
            </a:solidFill>
          </a:ln>
        </p:spPr>
        <p:txBody>
          <a:bodyPr wrap="square" lIns="0" tIns="0" rIns="0" bIns="0" rtlCol="0"/>
          <a:lstStyle/>
          <a:p>
            <a:endParaRPr/>
          </a:p>
        </p:txBody>
      </p:sp>
      <p:sp>
        <p:nvSpPr>
          <p:cNvPr id="917" name="object 917"/>
          <p:cNvSpPr/>
          <p:nvPr/>
        </p:nvSpPr>
        <p:spPr>
          <a:xfrm>
            <a:off x="2364073" y="2444959"/>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918" name="object 918"/>
          <p:cNvSpPr/>
          <p:nvPr/>
        </p:nvSpPr>
        <p:spPr>
          <a:xfrm>
            <a:off x="2360265" y="2444960"/>
            <a:ext cx="25400" cy="23495"/>
          </a:xfrm>
          <a:custGeom>
            <a:avLst/>
            <a:gdLst/>
            <a:ahLst/>
            <a:cxnLst/>
            <a:rect l="l" t="t" r="r" b="b"/>
            <a:pathLst>
              <a:path w="19050" h="23494">
                <a:moveTo>
                  <a:pt x="0" y="23116"/>
                </a:moveTo>
                <a:lnTo>
                  <a:pt x="18919" y="23116"/>
                </a:lnTo>
                <a:lnTo>
                  <a:pt x="18919" y="0"/>
                </a:lnTo>
                <a:lnTo>
                  <a:pt x="0" y="0"/>
                </a:lnTo>
                <a:lnTo>
                  <a:pt x="0" y="23116"/>
                </a:lnTo>
                <a:close/>
              </a:path>
            </a:pathLst>
          </a:custGeom>
          <a:solidFill>
            <a:srgbClr val="008000"/>
          </a:solidFill>
        </p:spPr>
        <p:txBody>
          <a:bodyPr wrap="square" lIns="0" tIns="0" rIns="0" bIns="0" rtlCol="0"/>
          <a:lstStyle/>
          <a:p>
            <a:endParaRPr/>
          </a:p>
        </p:txBody>
      </p:sp>
      <p:sp>
        <p:nvSpPr>
          <p:cNvPr id="919" name="object 919"/>
          <p:cNvSpPr/>
          <p:nvPr/>
        </p:nvSpPr>
        <p:spPr>
          <a:xfrm>
            <a:off x="2372879" y="245829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20" name="object 920"/>
          <p:cNvSpPr/>
          <p:nvPr/>
        </p:nvSpPr>
        <p:spPr>
          <a:xfrm>
            <a:off x="2375419" y="2468076"/>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21" name="object 921"/>
          <p:cNvSpPr/>
          <p:nvPr/>
        </p:nvSpPr>
        <p:spPr>
          <a:xfrm>
            <a:off x="2375419" y="2475570"/>
            <a:ext cx="27093" cy="0"/>
          </a:xfrm>
          <a:custGeom>
            <a:avLst/>
            <a:gdLst/>
            <a:ahLst/>
            <a:cxnLst/>
            <a:rect l="l" t="t" r="r" b="b"/>
            <a:pathLst>
              <a:path w="20319">
                <a:moveTo>
                  <a:pt x="0" y="0"/>
                </a:moveTo>
                <a:lnTo>
                  <a:pt x="0" y="0"/>
                </a:lnTo>
                <a:lnTo>
                  <a:pt x="20196" y="0"/>
                </a:lnTo>
              </a:path>
            </a:pathLst>
          </a:custGeom>
          <a:ln w="18919">
            <a:solidFill>
              <a:srgbClr val="008000"/>
            </a:solidFill>
          </a:ln>
        </p:spPr>
        <p:txBody>
          <a:bodyPr wrap="square" lIns="0" tIns="0" rIns="0" bIns="0" rtlCol="0"/>
          <a:lstStyle/>
          <a:p>
            <a:endParaRPr/>
          </a:p>
        </p:txBody>
      </p:sp>
      <p:sp>
        <p:nvSpPr>
          <p:cNvPr id="922" name="object 922"/>
          <p:cNvSpPr/>
          <p:nvPr/>
        </p:nvSpPr>
        <p:spPr>
          <a:xfrm>
            <a:off x="2389733" y="2475570"/>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923" name="object 923"/>
          <p:cNvSpPr/>
          <p:nvPr/>
        </p:nvSpPr>
        <p:spPr>
          <a:xfrm>
            <a:off x="2402347" y="248026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924" name="object 924"/>
          <p:cNvSpPr/>
          <p:nvPr/>
        </p:nvSpPr>
        <p:spPr>
          <a:xfrm>
            <a:off x="2404887" y="2489797"/>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925" name="object 925"/>
          <p:cNvSpPr/>
          <p:nvPr/>
        </p:nvSpPr>
        <p:spPr>
          <a:xfrm>
            <a:off x="2404887" y="2486875"/>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00"/>
          </a:solidFill>
        </p:spPr>
        <p:txBody>
          <a:bodyPr wrap="square" lIns="0" tIns="0" rIns="0" bIns="0" rtlCol="0"/>
          <a:lstStyle/>
          <a:p>
            <a:endParaRPr/>
          </a:p>
        </p:txBody>
      </p:sp>
      <p:sp>
        <p:nvSpPr>
          <p:cNvPr id="926" name="object 926"/>
          <p:cNvSpPr/>
          <p:nvPr/>
        </p:nvSpPr>
        <p:spPr>
          <a:xfrm>
            <a:off x="2407428" y="2496400"/>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927" name="object 927"/>
          <p:cNvSpPr/>
          <p:nvPr/>
        </p:nvSpPr>
        <p:spPr>
          <a:xfrm>
            <a:off x="2407428" y="2504021"/>
            <a:ext cx="20320" cy="0"/>
          </a:xfrm>
          <a:custGeom>
            <a:avLst/>
            <a:gdLst/>
            <a:ahLst/>
            <a:cxnLst/>
            <a:rect l="l" t="t" r="r" b="b"/>
            <a:pathLst>
              <a:path w="15239">
                <a:moveTo>
                  <a:pt x="0" y="0"/>
                </a:moveTo>
                <a:lnTo>
                  <a:pt x="0" y="0"/>
                </a:lnTo>
                <a:lnTo>
                  <a:pt x="15115" y="0"/>
                </a:lnTo>
              </a:path>
            </a:pathLst>
          </a:custGeom>
          <a:ln w="18919">
            <a:solidFill>
              <a:srgbClr val="008000"/>
            </a:solidFill>
          </a:ln>
        </p:spPr>
        <p:txBody>
          <a:bodyPr wrap="square" lIns="0" tIns="0" rIns="0" bIns="0" rtlCol="0"/>
          <a:lstStyle/>
          <a:p>
            <a:endParaRPr/>
          </a:p>
        </p:txBody>
      </p:sp>
      <p:sp>
        <p:nvSpPr>
          <p:cNvPr id="928" name="object 928"/>
          <p:cNvSpPr/>
          <p:nvPr/>
        </p:nvSpPr>
        <p:spPr>
          <a:xfrm>
            <a:off x="2427581" y="2504022"/>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929" name="object 929"/>
          <p:cNvSpPr/>
          <p:nvPr/>
        </p:nvSpPr>
        <p:spPr>
          <a:xfrm>
            <a:off x="2427581" y="2511896"/>
            <a:ext cx="5080" cy="0"/>
          </a:xfrm>
          <a:custGeom>
            <a:avLst/>
            <a:gdLst/>
            <a:ahLst/>
            <a:cxnLst/>
            <a:rect l="l" t="t" r="r" b="b"/>
            <a:pathLst>
              <a:path w="3810">
                <a:moveTo>
                  <a:pt x="0" y="0"/>
                </a:moveTo>
                <a:lnTo>
                  <a:pt x="0" y="0"/>
                </a:lnTo>
                <a:lnTo>
                  <a:pt x="3810" y="0"/>
                </a:lnTo>
              </a:path>
            </a:pathLst>
          </a:custGeom>
          <a:ln w="18919">
            <a:solidFill>
              <a:srgbClr val="008000"/>
            </a:solidFill>
          </a:ln>
        </p:spPr>
        <p:txBody>
          <a:bodyPr wrap="square" lIns="0" tIns="0" rIns="0" bIns="0" rtlCol="0"/>
          <a:lstStyle/>
          <a:p>
            <a:endParaRPr/>
          </a:p>
        </p:txBody>
      </p:sp>
      <p:sp>
        <p:nvSpPr>
          <p:cNvPr id="930" name="object 930"/>
          <p:cNvSpPr/>
          <p:nvPr/>
        </p:nvSpPr>
        <p:spPr>
          <a:xfrm>
            <a:off x="2432661" y="2511897"/>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931" name="object 931"/>
          <p:cNvSpPr/>
          <p:nvPr/>
        </p:nvSpPr>
        <p:spPr>
          <a:xfrm>
            <a:off x="2432662" y="2518501"/>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932" name="object 932"/>
          <p:cNvSpPr/>
          <p:nvPr/>
        </p:nvSpPr>
        <p:spPr>
          <a:xfrm>
            <a:off x="2436388" y="2518501"/>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33" name="object 933"/>
          <p:cNvSpPr/>
          <p:nvPr/>
        </p:nvSpPr>
        <p:spPr>
          <a:xfrm>
            <a:off x="2436388" y="2525995"/>
            <a:ext cx="16933" cy="0"/>
          </a:xfrm>
          <a:custGeom>
            <a:avLst/>
            <a:gdLst/>
            <a:ahLst/>
            <a:cxnLst/>
            <a:rect l="l" t="t" r="r" b="b"/>
            <a:pathLst>
              <a:path w="12700">
                <a:moveTo>
                  <a:pt x="0" y="0"/>
                </a:moveTo>
                <a:lnTo>
                  <a:pt x="0" y="0"/>
                </a:lnTo>
                <a:lnTo>
                  <a:pt x="12701" y="0"/>
                </a:lnTo>
              </a:path>
            </a:pathLst>
          </a:custGeom>
          <a:ln w="18919">
            <a:solidFill>
              <a:srgbClr val="008000"/>
            </a:solidFill>
          </a:ln>
        </p:spPr>
        <p:txBody>
          <a:bodyPr wrap="square" lIns="0" tIns="0" rIns="0" bIns="0" rtlCol="0"/>
          <a:lstStyle/>
          <a:p>
            <a:endParaRPr/>
          </a:p>
        </p:txBody>
      </p:sp>
      <p:sp>
        <p:nvSpPr>
          <p:cNvPr id="934" name="object 934"/>
          <p:cNvSpPr/>
          <p:nvPr/>
        </p:nvSpPr>
        <p:spPr>
          <a:xfrm>
            <a:off x="2453324" y="2525995"/>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35" name="object 935"/>
          <p:cNvSpPr/>
          <p:nvPr/>
        </p:nvSpPr>
        <p:spPr>
          <a:xfrm>
            <a:off x="2453325" y="2534505"/>
            <a:ext cx="17780" cy="0"/>
          </a:xfrm>
          <a:custGeom>
            <a:avLst/>
            <a:gdLst/>
            <a:ahLst/>
            <a:cxnLst/>
            <a:rect l="l" t="t" r="r" b="b"/>
            <a:pathLst>
              <a:path w="13335">
                <a:moveTo>
                  <a:pt x="0" y="0"/>
                </a:moveTo>
                <a:lnTo>
                  <a:pt x="0" y="0"/>
                </a:lnTo>
                <a:lnTo>
                  <a:pt x="13209" y="0"/>
                </a:lnTo>
              </a:path>
            </a:pathLst>
          </a:custGeom>
          <a:ln w="18919">
            <a:solidFill>
              <a:srgbClr val="008000"/>
            </a:solidFill>
          </a:ln>
        </p:spPr>
        <p:txBody>
          <a:bodyPr wrap="square" lIns="0" tIns="0" rIns="0" bIns="0" rtlCol="0"/>
          <a:lstStyle/>
          <a:p>
            <a:endParaRPr/>
          </a:p>
        </p:txBody>
      </p:sp>
      <p:sp>
        <p:nvSpPr>
          <p:cNvPr id="936" name="object 936"/>
          <p:cNvSpPr/>
          <p:nvPr/>
        </p:nvSpPr>
        <p:spPr>
          <a:xfrm>
            <a:off x="2470937" y="2534505"/>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937" name="object 937"/>
          <p:cNvSpPr/>
          <p:nvPr/>
        </p:nvSpPr>
        <p:spPr>
          <a:xfrm>
            <a:off x="2470938" y="2542126"/>
            <a:ext cx="7620" cy="0"/>
          </a:xfrm>
          <a:custGeom>
            <a:avLst/>
            <a:gdLst/>
            <a:ahLst/>
            <a:cxnLst/>
            <a:rect l="l" t="t" r="r" b="b"/>
            <a:pathLst>
              <a:path w="5714">
                <a:moveTo>
                  <a:pt x="0" y="0"/>
                </a:moveTo>
                <a:lnTo>
                  <a:pt x="0" y="0"/>
                </a:lnTo>
                <a:lnTo>
                  <a:pt x="5588" y="0"/>
                </a:lnTo>
              </a:path>
            </a:pathLst>
          </a:custGeom>
          <a:ln w="18919">
            <a:solidFill>
              <a:srgbClr val="008000"/>
            </a:solidFill>
          </a:ln>
        </p:spPr>
        <p:txBody>
          <a:bodyPr wrap="square" lIns="0" tIns="0" rIns="0" bIns="0" rtlCol="0"/>
          <a:lstStyle/>
          <a:p>
            <a:endParaRPr/>
          </a:p>
        </p:txBody>
      </p:sp>
      <p:sp>
        <p:nvSpPr>
          <p:cNvPr id="938" name="object 938"/>
          <p:cNvSpPr/>
          <p:nvPr/>
        </p:nvSpPr>
        <p:spPr>
          <a:xfrm>
            <a:off x="2478389" y="2542127"/>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939" name="object 939"/>
          <p:cNvSpPr/>
          <p:nvPr/>
        </p:nvSpPr>
        <p:spPr>
          <a:xfrm>
            <a:off x="2478390" y="2540222"/>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40" name="object 940"/>
          <p:cNvSpPr/>
          <p:nvPr/>
        </p:nvSpPr>
        <p:spPr>
          <a:xfrm>
            <a:off x="2480929" y="2550001"/>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941" name="object 941"/>
          <p:cNvSpPr/>
          <p:nvPr/>
        </p:nvSpPr>
        <p:spPr>
          <a:xfrm>
            <a:off x="2480930" y="2557622"/>
            <a:ext cx="16933" cy="0"/>
          </a:xfrm>
          <a:custGeom>
            <a:avLst/>
            <a:gdLst/>
            <a:ahLst/>
            <a:cxnLst/>
            <a:rect l="l" t="t" r="r" b="b"/>
            <a:pathLst>
              <a:path w="12700">
                <a:moveTo>
                  <a:pt x="0" y="0"/>
                </a:moveTo>
                <a:lnTo>
                  <a:pt x="0" y="0"/>
                </a:lnTo>
                <a:lnTo>
                  <a:pt x="12701" y="0"/>
                </a:lnTo>
              </a:path>
            </a:pathLst>
          </a:custGeom>
          <a:ln w="18919">
            <a:solidFill>
              <a:srgbClr val="008000"/>
            </a:solidFill>
          </a:ln>
        </p:spPr>
        <p:txBody>
          <a:bodyPr wrap="square" lIns="0" tIns="0" rIns="0" bIns="0" rtlCol="0"/>
          <a:lstStyle/>
          <a:p>
            <a:endParaRPr/>
          </a:p>
        </p:txBody>
      </p:sp>
      <p:sp>
        <p:nvSpPr>
          <p:cNvPr id="942" name="object 942"/>
          <p:cNvSpPr/>
          <p:nvPr/>
        </p:nvSpPr>
        <p:spPr>
          <a:xfrm>
            <a:off x="2497865" y="2557623"/>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43" name="object 943"/>
          <p:cNvSpPr/>
          <p:nvPr/>
        </p:nvSpPr>
        <p:spPr>
          <a:xfrm>
            <a:off x="2497865" y="2567021"/>
            <a:ext cx="15240" cy="0"/>
          </a:xfrm>
          <a:custGeom>
            <a:avLst/>
            <a:gdLst/>
            <a:ahLst/>
            <a:cxnLst/>
            <a:rect l="l" t="t" r="r" b="b"/>
            <a:pathLst>
              <a:path w="11430">
                <a:moveTo>
                  <a:pt x="0" y="0"/>
                </a:moveTo>
                <a:lnTo>
                  <a:pt x="0" y="0"/>
                </a:lnTo>
                <a:lnTo>
                  <a:pt x="11304" y="0"/>
                </a:lnTo>
              </a:path>
            </a:pathLst>
          </a:custGeom>
          <a:ln w="18919">
            <a:solidFill>
              <a:srgbClr val="008000"/>
            </a:solidFill>
          </a:ln>
        </p:spPr>
        <p:txBody>
          <a:bodyPr wrap="square" lIns="0" tIns="0" rIns="0" bIns="0" rtlCol="0"/>
          <a:lstStyle/>
          <a:p>
            <a:endParaRPr/>
          </a:p>
        </p:txBody>
      </p:sp>
      <p:sp>
        <p:nvSpPr>
          <p:cNvPr id="944" name="object 944"/>
          <p:cNvSpPr/>
          <p:nvPr/>
        </p:nvSpPr>
        <p:spPr>
          <a:xfrm>
            <a:off x="2512937" y="2567021"/>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45" name="object 945"/>
          <p:cNvSpPr/>
          <p:nvPr/>
        </p:nvSpPr>
        <p:spPr>
          <a:xfrm>
            <a:off x="2512938" y="2566133"/>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46" name="object 946"/>
          <p:cNvSpPr/>
          <p:nvPr/>
        </p:nvSpPr>
        <p:spPr>
          <a:xfrm>
            <a:off x="2515479" y="2575532"/>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947" name="object 947"/>
          <p:cNvSpPr/>
          <p:nvPr/>
        </p:nvSpPr>
        <p:spPr>
          <a:xfrm>
            <a:off x="2515479" y="2583406"/>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948" name="object 948"/>
          <p:cNvSpPr/>
          <p:nvPr/>
        </p:nvSpPr>
        <p:spPr>
          <a:xfrm>
            <a:off x="2509132" y="2583406"/>
            <a:ext cx="25400" cy="16510"/>
          </a:xfrm>
          <a:custGeom>
            <a:avLst/>
            <a:gdLst/>
            <a:ahLst/>
            <a:cxnLst/>
            <a:rect l="l" t="t" r="r" b="b"/>
            <a:pathLst>
              <a:path w="19050" h="16510">
                <a:moveTo>
                  <a:pt x="0" y="16131"/>
                </a:moveTo>
                <a:lnTo>
                  <a:pt x="18919" y="16131"/>
                </a:lnTo>
                <a:lnTo>
                  <a:pt x="18919" y="0"/>
                </a:lnTo>
                <a:lnTo>
                  <a:pt x="0" y="0"/>
                </a:lnTo>
                <a:lnTo>
                  <a:pt x="0" y="16131"/>
                </a:lnTo>
                <a:close/>
              </a:path>
            </a:pathLst>
          </a:custGeom>
          <a:solidFill>
            <a:srgbClr val="008000"/>
          </a:solidFill>
        </p:spPr>
        <p:txBody>
          <a:bodyPr wrap="square" lIns="0" tIns="0" rIns="0" bIns="0" rtlCol="0"/>
          <a:lstStyle/>
          <a:p>
            <a:endParaRPr/>
          </a:p>
        </p:txBody>
      </p:sp>
      <p:sp>
        <p:nvSpPr>
          <p:cNvPr id="949" name="object 949"/>
          <p:cNvSpPr/>
          <p:nvPr/>
        </p:nvSpPr>
        <p:spPr>
          <a:xfrm>
            <a:off x="2521744" y="2599537"/>
            <a:ext cx="16933" cy="0"/>
          </a:xfrm>
          <a:custGeom>
            <a:avLst/>
            <a:gdLst/>
            <a:ahLst/>
            <a:cxnLst/>
            <a:rect l="l" t="t" r="r" b="b"/>
            <a:pathLst>
              <a:path w="12700">
                <a:moveTo>
                  <a:pt x="0" y="0"/>
                </a:moveTo>
                <a:lnTo>
                  <a:pt x="0" y="0"/>
                </a:lnTo>
                <a:lnTo>
                  <a:pt x="12320" y="0"/>
                </a:lnTo>
              </a:path>
            </a:pathLst>
          </a:custGeom>
          <a:ln w="18919">
            <a:solidFill>
              <a:srgbClr val="008000"/>
            </a:solidFill>
          </a:ln>
        </p:spPr>
        <p:txBody>
          <a:bodyPr wrap="square" lIns="0" tIns="0" rIns="0" bIns="0" rtlCol="0"/>
          <a:lstStyle/>
          <a:p>
            <a:endParaRPr/>
          </a:p>
        </p:txBody>
      </p:sp>
      <p:sp>
        <p:nvSpPr>
          <p:cNvPr id="950" name="object 950"/>
          <p:cNvSpPr/>
          <p:nvPr/>
        </p:nvSpPr>
        <p:spPr>
          <a:xfrm>
            <a:off x="2538172" y="2599538"/>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51" name="object 951"/>
          <p:cNvSpPr/>
          <p:nvPr/>
        </p:nvSpPr>
        <p:spPr>
          <a:xfrm>
            <a:off x="2538173" y="2609127"/>
            <a:ext cx="2540" cy="0"/>
          </a:xfrm>
          <a:custGeom>
            <a:avLst/>
            <a:gdLst/>
            <a:ahLst/>
            <a:cxnLst/>
            <a:rect l="l" t="t" r="r" b="b"/>
            <a:pathLst>
              <a:path w="1905">
                <a:moveTo>
                  <a:pt x="0" y="0"/>
                </a:moveTo>
                <a:lnTo>
                  <a:pt x="1905" y="0"/>
                </a:lnTo>
              </a:path>
            </a:pathLst>
          </a:custGeom>
          <a:ln w="19179">
            <a:solidFill>
              <a:srgbClr val="008000"/>
            </a:solidFill>
          </a:ln>
        </p:spPr>
        <p:txBody>
          <a:bodyPr wrap="square" lIns="0" tIns="0" rIns="0" bIns="0" rtlCol="0"/>
          <a:lstStyle/>
          <a:p>
            <a:endParaRPr/>
          </a:p>
        </p:txBody>
      </p:sp>
      <p:sp>
        <p:nvSpPr>
          <p:cNvPr id="952" name="object 952"/>
          <p:cNvSpPr/>
          <p:nvPr/>
        </p:nvSpPr>
        <p:spPr>
          <a:xfrm>
            <a:off x="2540713" y="2608936"/>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953" name="object 953"/>
          <p:cNvSpPr/>
          <p:nvPr/>
        </p:nvSpPr>
        <p:spPr>
          <a:xfrm>
            <a:off x="2540714" y="2616557"/>
            <a:ext cx="36407" cy="0"/>
          </a:xfrm>
          <a:custGeom>
            <a:avLst/>
            <a:gdLst/>
            <a:ahLst/>
            <a:cxnLst/>
            <a:rect l="l" t="t" r="r" b="b"/>
            <a:pathLst>
              <a:path w="27305">
                <a:moveTo>
                  <a:pt x="0" y="0"/>
                </a:moveTo>
                <a:lnTo>
                  <a:pt x="0" y="0"/>
                </a:lnTo>
                <a:lnTo>
                  <a:pt x="26801" y="0"/>
                </a:lnTo>
              </a:path>
            </a:pathLst>
          </a:custGeom>
          <a:ln w="18919">
            <a:solidFill>
              <a:srgbClr val="008000"/>
            </a:solidFill>
          </a:ln>
        </p:spPr>
        <p:txBody>
          <a:bodyPr wrap="square" lIns="0" tIns="0" rIns="0" bIns="0" rtlCol="0"/>
          <a:lstStyle/>
          <a:p>
            <a:endParaRPr/>
          </a:p>
        </p:txBody>
      </p:sp>
      <p:sp>
        <p:nvSpPr>
          <p:cNvPr id="954" name="object 954"/>
          <p:cNvSpPr/>
          <p:nvPr/>
        </p:nvSpPr>
        <p:spPr>
          <a:xfrm>
            <a:off x="2576448" y="2616557"/>
            <a:ext cx="0" cy="10160"/>
          </a:xfrm>
          <a:custGeom>
            <a:avLst/>
            <a:gdLst/>
            <a:ahLst/>
            <a:cxnLst/>
            <a:rect l="l" t="t" r="r" b="b"/>
            <a:pathLst>
              <a:path h="10160">
                <a:moveTo>
                  <a:pt x="-9459" y="4890"/>
                </a:moveTo>
                <a:lnTo>
                  <a:pt x="9459" y="4890"/>
                </a:lnTo>
              </a:path>
            </a:pathLst>
          </a:custGeom>
          <a:ln w="9780">
            <a:solidFill>
              <a:srgbClr val="008000"/>
            </a:solidFill>
          </a:ln>
        </p:spPr>
        <p:txBody>
          <a:bodyPr wrap="square" lIns="0" tIns="0" rIns="0" bIns="0" rtlCol="0"/>
          <a:lstStyle/>
          <a:p>
            <a:endParaRPr/>
          </a:p>
        </p:txBody>
      </p:sp>
      <p:sp>
        <p:nvSpPr>
          <p:cNvPr id="955" name="object 955"/>
          <p:cNvSpPr/>
          <p:nvPr/>
        </p:nvSpPr>
        <p:spPr>
          <a:xfrm>
            <a:off x="2576449" y="2626338"/>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956" name="object 956"/>
          <p:cNvSpPr/>
          <p:nvPr/>
        </p:nvSpPr>
        <p:spPr>
          <a:xfrm>
            <a:off x="2572641" y="2626338"/>
            <a:ext cx="25400" cy="26034"/>
          </a:xfrm>
          <a:custGeom>
            <a:avLst/>
            <a:gdLst/>
            <a:ahLst/>
            <a:cxnLst/>
            <a:rect l="l" t="t" r="r" b="b"/>
            <a:pathLst>
              <a:path w="19050" h="26035">
                <a:moveTo>
                  <a:pt x="0" y="25530"/>
                </a:moveTo>
                <a:lnTo>
                  <a:pt x="18919" y="25530"/>
                </a:lnTo>
                <a:lnTo>
                  <a:pt x="18919" y="0"/>
                </a:lnTo>
                <a:lnTo>
                  <a:pt x="0" y="0"/>
                </a:lnTo>
                <a:lnTo>
                  <a:pt x="0" y="25530"/>
                </a:lnTo>
                <a:close/>
              </a:path>
            </a:pathLst>
          </a:custGeom>
          <a:solidFill>
            <a:srgbClr val="008000"/>
          </a:solidFill>
        </p:spPr>
        <p:txBody>
          <a:bodyPr wrap="square" lIns="0" tIns="0" rIns="0" bIns="0" rtlCol="0"/>
          <a:lstStyle/>
          <a:p>
            <a:endParaRPr/>
          </a:p>
        </p:txBody>
      </p:sp>
      <p:sp>
        <p:nvSpPr>
          <p:cNvPr id="957" name="object 957"/>
          <p:cNvSpPr/>
          <p:nvPr/>
        </p:nvSpPr>
        <p:spPr>
          <a:xfrm>
            <a:off x="2585256" y="2651868"/>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958" name="object 958"/>
          <p:cNvSpPr/>
          <p:nvPr/>
        </p:nvSpPr>
        <p:spPr>
          <a:xfrm>
            <a:off x="2588980" y="2651869"/>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959" name="object 959"/>
          <p:cNvSpPr/>
          <p:nvPr/>
        </p:nvSpPr>
        <p:spPr>
          <a:xfrm>
            <a:off x="2588981" y="2659743"/>
            <a:ext cx="16087" cy="0"/>
          </a:xfrm>
          <a:custGeom>
            <a:avLst/>
            <a:gdLst/>
            <a:ahLst/>
            <a:cxnLst/>
            <a:rect l="l" t="t" r="r" b="b"/>
            <a:pathLst>
              <a:path w="12064">
                <a:moveTo>
                  <a:pt x="0" y="0"/>
                </a:moveTo>
                <a:lnTo>
                  <a:pt x="0" y="0"/>
                </a:lnTo>
                <a:lnTo>
                  <a:pt x="11685" y="0"/>
                </a:lnTo>
              </a:path>
            </a:pathLst>
          </a:custGeom>
          <a:ln w="18919">
            <a:solidFill>
              <a:srgbClr val="008000"/>
            </a:solidFill>
          </a:ln>
        </p:spPr>
        <p:txBody>
          <a:bodyPr wrap="square" lIns="0" tIns="0" rIns="0" bIns="0" rtlCol="0"/>
          <a:lstStyle/>
          <a:p>
            <a:endParaRPr/>
          </a:p>
        </p:txBody>
      </p:sp>
      <p:sp>
        <p:nvSpPr>
          <p:cNvPr id="960" name="object 960"/>
          <p:cNvSpPr/>
          <p:nvPr/>
        </p:nvSpPr>
        <p:spPr>
          <a:xfrm>
            <a:off x="2604561" y="2659743"/>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61" name="object 961"/>
          <p:cNvSpPr/>
          <p:nvPr/>
        </p:nvSpPr>
        <p:spPr>
          <a:xfrm>
            <a:off x="2604562" y="2668253"/>
            <a:ext cx="4233" cy="0"/>
          </a:xfrm>
          <a:custGeom>
            <a:avLst/>
            <a:gdLst/>
            <a:ahLst/>
            <a:cxnLst/>
            <a:rect l="l" t="t" r="r" b="b"/>
            <a:pathLst>
              <a:path w="3175">
                <a:moveTo>
                  <a:pt x="0" y="0"/>
                </a:moveTo>
                <a:lnTo>
                  <a:pt x="0" y="0"/>
                </a:lnTo>
                <a:lnTo>
                  <a:pt x="2921" y="0"/>
                </a:lnTo>
              </a:path>
            </a:pathLst>
          </a:custGeom>
          <a:ln w="18919">
            <a:solidFill>
              <a:srgbClr val="008000"/>
            </a:solidFill>
          </a:ln>
        </p:spPr>
        <p:txBody>
          <a:bodyPr wrap="square" lIns="0" tIns="0" rIns="0" bIns="0" rtlCol="0"/>
          <a:lstStyle/>
          <a:p>
            <a:endParaRPr/>
          </a:p>
        </p:txBody>
      </p:sp>
      <p:sp>
        <p:nvSpPr>
          <p:cNvPr id="962" name="object 962"/>
          <p:cNvSpPr/>
          <p:nvPr/>
        </p:nvSpPr>
        <p:spPr>
          <a:xfrm>
            <a:off x="2608456" y="2668254"/>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63" name="object 963"/>
          <p:cNvSpPr/>
          <p:nvPr/>
        </p:nvSpPr>
        <p:spPr>
          <a:xfrm>
            <a:off x="2608457" y="2677652"/>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964" name="object 964"/>
          <p:cNvSpPr/>
          <p:nvPr/>
        </p:nvSpPr>
        <p:spPr>
          <a:xfrm>
            <a:off x="2599569" y="2677652"/>
            <a:ext cx="25400" cy="17780"/>
          </a:xfrm>
          <a:custGeom>
            <a:avLst/>
            <a:gdLst/>
            <a:ahLst/>
            <a:cxnLst/>
            <a:rect l="l" t="t" r="r" b="b"/>
            <a:pathLst>
              <a:path w="19050" h="17780">
                <a:moveTo>
                  <a:pt x="0" y="17401"/>
                </a:moveTo>
                <a:lnTo>
                  <a:pt x="18919" y="17401"/>
                </a:lnTo>
                <a:lnTo>
                  <a:pt x="18919" y="0"/>
                </a:lnTo>
                <a:lnTo>
                  <a:pt x="0" y="0"/>
                </a:lnTo>
                <a:lnTo>
                  <a:pt x="0" y="17401"/>
                </a:lnTo>
                <a:close/>
              </a:path>
            </a:pathLst>
          </a:custGeom>
          <a:solidFill>
            <a:srgbClr val="008000"/>
          </a:solidFill>
        </p:spPr>
        <p:txBody>
          <a:bodyPr wrap="square" lIns="0" tIns="0" rIns="0" bIns="0" rtlCol="0"/>
          <a:lstStyle/>
          <a:p>
            <a:endParaRPr/>
          </a:p>
        </p:txBody>
      </p:sp>
      <p:sp>
        <p:nvSpPr>
          <p:cNvPr id="965" name="object 965"/>
          <p:cNvSpPr/>
          <p:nvPr/>
        </p:nvSpPr>
        <p:spPr>
          <a:xfrm>
            <a:off x="2612183" y="268527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66" name="object 966"/>
          <p:cNvSpPr/>
          <p:nvPr/>
        </p:nvSpPr>
        <p:spPr>
          <a:xfrm>
            <a:off x="2614723" y="2695053"/>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67" name="object 967"/>
          <p:cNvSpPr/>
          <p:nvPr/>
        </p:nvSpPr>
        <p:spPr>
          <a:xfrm>
            <a:off x="2614723" y="2702547"/>
            <a:ext cx="82973" cy="0"/>
          </a:xfrm>
          <a:custGeom>
            <a:avLst/>
            <a:gdLst/>
            <a:ahLst/>
            <a:cxnLst/>
            <a:rect l="l" t="t" r="r" b="b"/>
            <a:pathLst>
              <a:path w="62230">
                <a:moveTo>
                  <a:pt x="0" y="0"/>
                </a:moveTo>
                <a:lnTo>
                  <a:pt x="0" y="0"/>
                </a:lnTo>
                <a:lnTo>
                  <a:pt x="61731" y="0"/>
                </a:lnTo>
              </a:path>
            </a:pathLst>
          </a:custGeom>
          <a:ln w="18919">
            <a:solidFill>
              <a:srgbClr val="008000"/>
            </a:solidFill>
          </a:ln>
        </p:spPr>
        <p:txBody>
          <a:bodyPr wrap="square" lIns="0" tIns="0" rIns="0" bIns="0" rtlCol="0"/>
          <a:lstStyle/>
          <a:p>
            <a:endParaRPr/>
          </a:p>
        </p:txBody>
      </p:sp>
      <p:sp>
        <p:nvSpPr>
          <p:cNvPr id="968" name="object 968"/>
          <p:cNvSpPr/>
          <p:nvPr/>
        </p:nvSpPr>
        <p:spPr>
          <a:xfrm>
            <a:off x="2697031" y="2702548"/>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69" name="object 969"/>
          <p:cNvSpPr/>
          <p:nvPr/>
        </p:nvSpPr>
        <p:spPr>
          <a:xfrm>
            <a:off x="2697032" y="2712073"/>
            <a:ext cx="9313" cy="0"/>
          </a:xfrm>
          <a:custGeom>
            <a:avLst/>
            <a:gdLst/>
            <a:ahLst/>
            <a:cxnLst/>
            <a:rect l="l" t="t" r="r" b="b"/>
            <a:pathLst>
              <a:path w="6985">
                <a:moveTo>
                  <a:pt x="0" y="0"/>
                </a:moveTo>
                <a:lnTo>
                  <a:pt x="0" y="0"/>
                </a:lnTo>
                <a:lnTo>
                  <a:pt x="6986" y="0"/>
                </a:lnTo>
              </a:path>
            </a:pathLst>
          </a:custGeom>
          <a:ln w="18919">
            <a:solidFill>
              <a:srgbClr val="008000"/>
            </a:solidFill>
          </a:ln>
        </p:spPr>
        <p:txBody>
          <a:bodyPr wrap="square" lIns="0" tIns="0" rIns="0" bIns="0" rtlCol="0"/>
          <a:lstStyle/>
          <a:p>
            <a:endParaRPr/>
          </a:p>
        </p:txBody>
      </p:sp>
      <p:sp>
        <p:nvSpPr>
          <p:cNvPr id="970" name="object 970"/>
          <p:cNvSpPr/>
          <p:nvPr/>
        </p:nvSpPr>
        <p:spPr>
          <a:xfrm>
            <a:off x="2706345" y="2712073"/>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71" name="object 971"/>
          <p:cNvSpPr/>
          <p:nvPr/>
        </p:nvSpPr>
        <p:spPr>
          <a:xfrm>
            <a:off x="2706346" y="2719567"/>
            <a:ext cx="32173" cy="0"/>
          </a:xfrm>
          <a:custGeom>
            <a:avLst/>
            <a:gdLst/>
            <a:ahLst/>
            <a:cxnLst/>
            <a:rect l="l" t="t" r="r" b="b"/>
            <a:pathLst>
              <a:path w="24130">
                <a:moveTo>
                  <a:pt x="0" y="0"/>
                </a:moveTo>
                <a:lnTo>
                  <a:pt x="0" y="0"/>
                </a:lnTo>
                <a:lnTo>
                  <a:pt x="23625" y="0"/>
                </a:lnTo>
              </a:path>
            </a:pathLst>
          </a:custGeom>
          <a:ln w="18919">
            <a:solidFill>
              <a:srgbClr val="008000"/>
            </a:solidFill>
          </a:ln>
        </p:spPr>
        <p:txBody>
          <a:bodyPr wrap="square" lIns="0" tIns="0" rIns="0" bIns="0" rtlCol="0"/>
          <a:lstStyle/>
          <a:p>
            <a:endParaRPr/>
          </a:p>
        </p:txBody>
      </p:sp>
      <p:sp>
        <p:nvSpPr>
          <p:cNvPr id="972" name="object 972"/>
          <p:cNvSpPr/>
          <p:nvPr/>
        </p:nvSpPr>
        <p:spPr>
          <a:xfrm>
            <a:off x="2737847" y="2719568"/>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73" name="object 973"/>
          <p:cNvSpPr/>
          <p:nvPr/>
        </p:nvSpPr>
        <p:spPr>
          <a:xfrm>
            <a:off x="2737847" y="2729093"/>
            <a:ext cx="36407" cy="0"/>
          </a:xfrm>
          <a:custGeom>
            <a:avLst/>
            <a:gdLst/>
            <a:ahLst/>
            <a:cxnLst/>
            <a:rect l="l" t="t" r="r" b="b"/>
            <a:pathLst>
              <a:path w="27305">
                <a:moveTo>
                  <a:pt x="0" y="0"/>
                </a:moveTo>
                <a:lnTo>
                  <a:pt x="0" y="0"/>
                </a:lnTo>
                <a:lnTo>
                  <a:pt x="26801" y="0"/>
                </a:lnTo>
              </a:path>
            </a:pathLst>
          </a:custGeom>
          <a:ln w="18919">
            <a:solidFill>
              <a:srgbClr val="008000"/>
            </a:solidFill>
          </a:ln>
        </p:spPr>
        <p:txBody>
          <a:bodyPr wrap="square" lIns="0" tIns="0" rIns="0" bIns="0" rtlCol="0"/>
          <a:lstStyle/>
          <a:p>
            <a:endParaRPr/>
          </a:p>
        </p:txBody>
      </p:sp>
      <p:sp>
        <p:nvSpPr>
          <p:cNvPr id="974" name="object 974"/>
          <p:cNvSpPr/>
          <p:nvPr/>
        </p:nvSpPr>
        <p:spPr>
          <a:xfrm>
            <a:off x="2773581" y="2729093"/>
            <a:ext cx="0" cy="10160"/>
          </a:xfrm>
          <a:custGeom>
            <a:avLst/>
            <a:gdLst/>
            <a:ahLst/>
            <a:cxnLst/>
            <a:rect l="l" t="t" r="r" b="b"/>
            <a:pathLst>
              <a:path h="10160">
                <a:moveTo>
                  <a:pt x="-9459" y="4890"/>
                </a:moveTo>
                <a:lnTo>
                  <a:pt x="9459" y="4890"/>
                </a:lnTo>
              </a:path>
            </a:pathLst>
          </a:custGeom>
          <a:ln w="9780">
            <a:solidFill>
              <a:srgbClr val="008000"/>
            </a:solidFill>
          </a:ln>
        </p:spPr>
        <p:txBody>
          <a:bodyPr wrap="square" lIns="0" tIns="0" rIns="0" bIns="0" rtlCol="0"/>
          <a:lstStyle/>
          <a:p>
            <a:endParaRPr/>
          </a:p>
        </p:txBody>
      </p:sp>
      <p:sp>
        <p:nvSpPr>
          <p:cNvPr id="975" name="object 975"/>
          <p:cNvSpPr/>
          <p:nvPr/>
        </p:nvSpPr>
        <p:spPr>
          <a:xfrm>
            <a:off x="2773582" y="2738874"/>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976" name="object 976"/>
          <p:cNvSpPr/>
          <p:nvPr/>
        </p:nvSpPr>
        <p:spPr>
          <a:xfrm>
            <a:off x="2779847" y="2738874"/>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77" name="object 977"/>
          <p:cNvSpPr/>
          <p:nvPr/>
        </p:nvSpPr>
        <p:spPr>
          <a:xfrm>
            <a:off x="2779848" y="2747384"/>
            <a:ext cx="9313" cy="0"/>
          </a:xfrm>
          <a:custGeom>
            <a:avLst/>
            <a:gdLst/>
            <a:ahLst/>
            <a:cxnLst/>
            <a:rect l="l" t="t" r="r" b="b"/>
            <a:pathLst>
              <a:path w="6985">
                <a:moveTo>
                  <a:pt x="0" y="0"/>
                </a:moveTo>
                <a:lnTo>
                  <a:pt x="0" y="0"/>
                </a:lnTo>
                <a:lnTo>
                  <a:pt x="6732" y="0"/>
                </a:lnTo>
              </a:path>
            </a:pathLst>
          </a:custGeom>
          <a:ln w="18919">
            <a:solidFill>
              <a:srgbClr val="008000"/>
            </a:solidFill>
          </a:ln>
        </p:spPr>
        <p:txBody>
          <a:bodyPr wrap="square" lIns="0" tIns="0" rIns="0" bIns="0" rtlCol="0"/>
          <a:lstStyle/>
          <a:p>
            <a:endParaRPr/>
          </a:p>
        </p:txBody>
      </p:sp>
      <p:sp>
        <p:nvSpPr>
          <p:cNvPr id="978" name="object 978"/>
          <p:cNvSpPr/>
          <p:nvPr/>
        </p:nvSpPr>
        <p:spPr>
          <a:xfrm>
            <a:off x="2788824" y="2747385"/>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79" name="object 979"/>
          <p:cNvSpPr/>
          <p:nvPr/>
        </p:nvSpPr>
        <p:spPr>
          <a:xfrm>
            <a:off x="2788825" y="2756783"/>
            <a:ext cx="65193" cy="0"/>
          </a:xfrm>
          <a:custGeom>
            <a:avLst/>
            <a:gdLst/>
            <a:ahLst/>
            <a:cxnLst/>
            <a:rect l="l" t="t" r="r" b="b"/>
            <a:pathLst>
              <a:path w="48894">
                <a:moveTo>
                  <a:pt x="0" y="0"/>
                </a:moveTo>
                <a:lnTo>
                  <a:pt x="0" y="0"/>
                </a:lnTo>
                <a:lnTo>
                  <a:pt x="48521" y="0"/>
                </a:lnTo>
              </a:path>
            </a:pathLst>
          </a:custGeom>
          <a:ln w="18919">
            <a:solidFill>
              <a:srgbClr val="008000"/>
            </a:solidFill>
          </a:ln>
        </p:spPr>
        <p:txBody>
          <a:bodyPr wrap="square" lIns="0" tIns="0" rIns="0" bIns="0" rtlCol="0"/>
          <a:lstStyle/>
          <a:p>
            <a:endParaRPr/>
          </a:p>
        </p:txBody>
      </p:sp>
      <p:sp>
        <p:nvSpPr>
          <p:cNvPr id="980" name="object 980"/>
          <p:cNvSpPr/>
          <p:nvPr/>
        </p:nvSpPr>
        <p:spPr>
          <a:xfrm>
            <a:off x="2853519" y="2756784"/>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81" name="object 981"/>
          <p:cNvSpPr/>
          <p:nvPr/>
        </p:nvSpPr>
        <p:spPr>
          <a:xfrm>
            <a:off x="2853519" y="2766309"/>
            <a:ext cx="37253" cy="0"/>
          </a:xfrm>
          <a:custGeom>
            <a:avLst/>
            <a:gdLst/>
            <a:ahLst/>
            <a:cxnLst/>
            <a:rect l="l" t="t" r="r" b="b"/>
            <a:pathLst>
              <a:path w="27939">
                <a:moveTo>
                  <a:pt x="0" y="0"/>
                </a:moveTo>
                <a:lnTo>
                  <a:pt x="0" y="0"/>
                </a:lnTo>
                <a:lnTo>
                  <a:pt x="27690" y="0"/>
                </a:lnTo>
              </a:path>
            </a:pathLst>
          </a:custGeom>
          <a:ln w="18919">
            <a:solidFill>
              <a:srgbClr val="008000"/>
            </a:solidFill>
          </a:ln>
        </p:spPr>
        <p:txBody>
          <a:bodyPr wrap="square" lIns="0" tIns="0" rIns="0" bIns="0" rtlCol="0"/>
          <a:lstStyle/>
          <a:p>
            <a:endParaRPr/>
          </a:p>
        </p:txBody>
      </p:sp>
      <p:sp>
        <p:nvSpPr>
          <p:cNvPr id="982" name="object 982"/>
          <p:cNvSpPr/>
          <p:nvPr/>
        </p:nvSpPr>
        <p:spPr>
          <a:xfrm>
            <a:off x="2890439" y="2766309"/>
            <a:ext cx="0" cy="10160"/>
          </a:xfrm>
          <a:custGeom>
            <a:avLst/>
            <a:gdLst/>
            <a:ahLst/>
            <a:cxnLst/>
            <a:rect l="l" t="t" r="r" b="b"/>
            <a:pathLst>
              <a:path h="10160">
                <a:moveTo>
                  <a:pt x="-9459" y="4890"/>
                </a:moveTo>
                <a:lnTo>
                  <a:pt x="9459" y="4890"/>
                </a:lnTo>
              </a:path>
            </a:pathLst>
          </a:custGeom>
          <a:ln w="9780">
            <a:solidFill>
              <a:srgbClr val="008000"/>
            </a:solidFill>
          </a:ln>
        </p:spPr>
        <p:txBody>
          <a:bodyPr wrap="square" lIns="0" tIns="0" rIns="0" bIns="0" rtlCol="0"/>
          <a:lstStyle/>
          <a:p>
            <a:endParaRPr/>
          </a:p>
        </p:txBody>
      </p:sp>
      <p:sp>
        <p:nvSpPr>
          <p:cNvPr id="983" name="object 983"/>
          <p:cNvSpPr/>
          <p:nvPr/>
        </p:nvSpPr>
        <p:spPr>
          <a:xfrm>
            <a:off x="2890440" y="2776089"/>
            <a:ext cx="38945" cy="0"/>
          </a:xfrm>
          <a:custGeom>
            <a:avLst/>
            <a:gdLst/>
            <a:ahLst/>
            <a:cxnLst/>
            <a:rect l="l" t="t" r="r" b="b"/>
            <a:pathLst>
              <a:path w="29210">
                <a:moveTo>
                  <a:pt x="0" y="0"/>
                </a:moveTo>
                <a:lnTo>
                  <a:pt x="0" y="0"/>
                </a:lnTo>
                <a:lnTo>
                  <a:pt x="28706" y="0"/>
                </a:lnTo>
              </a:path>
            </a:pathLst>
          </a:custGeom>
          <a:ln w="18919">
            <a:solidFill>
              <a:srgbClr val="008000"/>
            </a:solidFill>
          </a:ln>
        </p:spPr>
        <p:txBody>
          <a:bodyPr wrap="square" lIns="0" tIns="0" rIns="0" bIns="0" rtlCol="0"/>
          <a:lstStyle/>
          <a:p>
            <a:endParaRPr/>
          </a:p>
        </p:txBody>
      </p:sp>
      <p:sp>
        <p:nvSpPr>
          <p:cNvPr id="984" name="object 984"/>
          <p:cNvSpPr/>
          <p:nvPr/>
        </p:nvSpPr>
        <p:spPr>
          <a:xfrm>
            <a:off x="2928713" y="2776090"/>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85" name="object 985"/>
          <p:cNvSpPr/>
          <p:nvPr/>
        </p:nvSpPr>
        <p:spPr>
          <a:xfrm>
            <a:off x="2928714" y="2785489"/>
            <a:ext cx="44873" cy="0"/>
          </a:xfrm>
          <a:custGeom>
            <a:avLst/>
            <a:gdLst/>
            <a:ahLst/>
            <a:cxnLst/>
            <a:rect l="l" t="t" r="r" b="b"/>
            <a:pathLst>
              <a:path w="33655">
                <a:moveTo>
                  <a:pt x="0" y="0"/>
                </a:moveTo>
                <a:lnTo>
                  <a:pt x="0" y="0"/>
                </a:lnTo>
                <a:lnTo>
                  <a:pt x="33405" y="0"/>
                </a:lnTo>
              </a:path>
            </a:pathLst>
          </a:custGeom>
          <a:ln w="18919">
            <a:solidFill>
              <a:srgbClr val="008000"/>
            </a:solidFill>
          </a:ln>
        </p:spPr>
        <p:txBody>
          <a:bodyPr wrap="square" lIns="0" tIns="0" rIns="0" bIns="0" rtlCol="0"/>
          <a:lstStyle/>
          <a:p>
            <a:endParaRPr/>
          </a:p>
        </p:txBody>
      </p:sp>
      <p:sp>
        <p:nvSpPr>
          <p:cNvPr id="986" name="object 986"/>
          <p:cNvSpPr/>
          <p:nvPr/>
        </p:nvSpPr>
        <p:spPr>
          <a:xfrm>
            <a:off x="2973255" y="2785490"/>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87" name="object 987"/>
          <p:cNvSpPr/>
          <p:nvPr/>
        </p:nvSpPr>
        <p:spPr>
          <a:xfrm>
            <a:off x="2973255" y="2795015"/>
            <a:ext cx="97367" cy="0"/>
          </a:xfrm>
          <a:custGeom>
            <a:avLst/>
            <a:gdLst/>
            <a:ahLst/>
            <a:cxnLst/>
            <a:rect l="l" t="t" r="r" b="b"/>
            <a:pathLst>
              <a:path w="73025">
                <a:moveTo>
                  <a:pt x="0" y="0"/>
                </a:moveTo>
                <a:lnTo>
                  <a:pt x="0" y="0"/>
                </a:lnTo>
                <a:lnTo>
                  <a:pt x="72527" y="0"/>
                </a:lnTo>
              </a:path>
            </a:pathLst>
          </a:custGeom>
          <a:ln w="18919">
            <a:solidFill>
              <a:srgbClr val="008000"/>
            </a:solidFill>
          </a:ln>
        </p:spPr>
        <p:txBody>
          <a:bodyPr wrap="square" lIns="0" tIns="0" rIns="0" bIns="0" rtlCol="0"/>
          <a:lstStyle/>
          <a:p>
            <a:endParaRPr/>
          </a:p>
        </p:txBody>
      </p:sp>
      <p:sp>
        <p:nvSpPr>
          <p:cNvPr id="988" name="object 988"/>
          <p:cNvSpPr/>
          <p:nvPr/>
        </p:nvSpPr>
        <p:spPr>
          <a:xfrm>
            <a:off x="3069959" y="2795016"/>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89" name="object 989"/>
          <p:cNvSpPr/>
          <p:nvPr/>
        </p:nvSpPr>
        <p:spPr>
          <a:xfrm>
            <a:off x="3069959" y="2804414"/>
            <a:ext cx="25400" cy="0"/>
          </a:xfrm>
          <a:custGeom>
            <a:avLst/>
            <a:gdLst/>
            <a:ahLst/>
            <a:cxnLst/>
            <a:rect l="l" t="t" r="r" b="b"/>
            <a:pathLst>
              <a:path w="19050">
                <a:moveTo>
                  <a:pt x="0" y="0"/>
                </a:moveTo>
                <a:lnTo>
                  <a:pt x="0" y="0"/>
                </a:lnTo>
                <a:lnTo>
                  <a:pt x="18925" y="0"/>
                </a:lnTo>
              </a:path>
            </a:pathLst>
          </a:custGeom>
          <a:ln w="18919">
            <a:solidFill>
              <a:srgbClr val="008000"/>
            </a:solidFill>
          </a:ln>
        </p:spPr>
        <p:txBody>
          <a:bodyPr wrap="square" lIns="0" tIns="0" rIns="0" bIns="0" rtlCol="0"/>
          <a:lstStyle/>
          <a:p>
            <a:endParaRPr/>
          </a:p>
        </p:txBody>
      </p:sp>
      <p:sp>
        <p:nvSpPr>
          <p:cNvPr id="990" name="object 990"/>
          <p:cNvSpPr/>
          <p:nvPr/>
        </p:nvSpPr>
        <p:spPr>
          <a:xfrm>
            <a:off x="3095193" y="2804414"/>
            <a:ext cx="0" cy="10160"/>
          </a:xfrm>
          <a:custGeom>
            <a:avLst/>
            <a:gdLst/>
            <a:ahLst/>
            <a:cxnLst/>
            <a:rect l="l" t="t" r="r" b="b"/>
            <a:pathLst>
              <a:path h="10160">
                <a:moveTo>
                  <a:pt x="-9459" y="4890"/>
                </a:moveTo>
                <a:lnTo>
                  <a:pt x="9459" y="4890"/>
                </a:lnTo>
              </a:path>
            </a:pathLst>
          </a:custGeom>
          <a:ln w="9780">
            <a:solidFill>
              <a:srgbClr val="008000"/>
            </a:solidFill>
          </a:ln>
        </p:spPr>
        <p:txBody>
          <a:bodyPr wrap="square" lIns="0" tIns="0" rIns="0" bIns="0" rtlCol="0"/>
          <a:lstStyle/>
          <a:p>
            <a:endParaRPr/>
          </a:p>
        </p:txBody>
      </p:sp>
      <p:sp>
        <p:nvSpPr>
          <p:cNvPr id="991" name="object 991"/>
          <p:cNvSpPr/>
          <p:nvPr/>
        </p:nvSpPr>
        <p:spPr>
          <a:xfrm>
            <a:off x="3095194" y="2814194"/>
            <a:ext cx="68580" cy="0"/>
          </a:xfrm>
          <a:custGeom>
            <a:avLst/>
            <a:gdLst/>
            <a:ahLst/>
            <a:cxnLst/>
            <a:rect l="l" t="t" r="r" b="b"/>
            <a:pathLst>
              <a:path w="51435">
                <a:moveTo>
                  <a:pt x="0" y="0"/>
                </a:moveTo>
                <a:lnTo>
                  <a:pt x="0" y="0"/>
                </a:lnTo>
                <a:lnTo>
                  <a:pt x="51442" y="0"/>
                </a:lnTo>
              </a:path>
            </a:pathLst>
          </a:custGeom>
          <a:ln w="18919">
            <a:solidFill>
              <a:srgbClr val="008000"/>
            </a:solidFill>
          </a:ln>
        </p:spPr>
        <p:txBody>
          <a:bodyPr wrap="square" lIns="0" tIns="0" rIns="0" bIns="0" rtlCol="0"/>
          <a:lstStyle/>
          <a:p>
            <a:endParaRPr/>
          </a:p>
        </p:txBody>
      </p:sp>
      <p:sp>
        <p:nvSpPr>
          <p:cNvPr id="992" name="object 992"/>
          <p:cNvSpPr/>
          <p:nvPr/>
        </p:nvSpPr>
        <p:spPr>
          <a:xfrm>
            <a:off x="3163784" y="2814195"/>
            <a:ext cx="0" cy="10795"/>
          </a:xfrm>
          <a:custGeom>
            <a:avLst/>
            <a:gdLst/>
            <a:ahLst/>
            <a:cxnLst/>
            <a:rect l="l" t="t" r="r" b="b"/>
            <a:pathLst>
              <a:path h="10794">
                <a:moveTo>
                  <a:pt x="-9459" y="5207"/>
                </a:moveTo>
                <a:lnTo>
                  <a:pt x="9459" y="5207"/>
                </a:lnTo>
              </a:path>
            </a:pathLst>
          </a:custGeom>
          <a:ln w="10415">
            <a:solidFill>
              <a:srgbClr val="008000"/>
            </a:solidFill>
          </a:ln>
        </p:spPr>
        <p:txBody>
          <a:bodyPr wrap="square" lIns="0" tIns="0" rIns="0" bIns="0" rtlCol="0"/>
          <a:lstStyle/>
          <a:p>
            <a:endParaRPr/>
          </a:p>
        </p:txBody>
      </p:sp>
      <p:sp>
        <p:nvSpPr>
          <p:cNvPr id="993" name="object 993"/>
          <p:cNvSpPr/>
          <p:nvPr/>
        </p:nvSpPr>
        <p:spPr>
          <a:xfrm>
            <a:off x="3163785" y="2824609"/>
            <a:ext cx="148167" cy="0"/>
          </a:xfrm>
          <a:custGeom>
            <a:avLst/>
            <a:gdLst/>
            <a:ahLst/>
            <a:cxnLst/>
            <a:rect l="l" t="t" r="r" b="b"/>
            <a:pathLst>
              <a:path w="111125">
                <a:moveTo>
                  <a:pt x="0" y="0"/>
                </a:moveTo>
                <a:lnTo>
                  <a:pt x="0" y="0"/>
                </a:lnTo>
                <a:lnTo>
                  <a:pt x="110633" y="0"/>
                </a:lnTo>
              </a:path>
            </a:pathLst>
          </a:custGeom>
          <a:ln w="18919">
            <a:solidFill>
              <a:srgbClr val="008000"/>
            </a:solidFill>
          </a:ln>
        </p:spPr>
        <p:txBody>
          <a:bodyPr wrap="square" lIns="0" tIns="0" rIns="0" bIns="0" rtlCol="0"/>
          <a:lstStyle/>
          <a:p>
            <a:endParaRPr/>
          </a:p>
        </p:txBody>
      </p:sp>
      <p:sp>
        <p:nvSpPr>
          <p:cNvPr id="994" name="object 994"/>
          <p:cNvSpPr/>
          <p:nvPr/>
        </p:nvSpPr>
        <p:spPr>
          <a:xfrm>
            <a:off x="3311295" y="2824610"/>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95" name="object 995"/>
          <p:cNvSpPr/>
          <p:nvPr/>
        </p:nvSpPr>
        <p:spPr>
          <a:xfrm>
            <a:off x="3311295" y="2834136"/>
            <a:ext cx="88053" cy="0"/>
          </a:xfrm>
          <a:custGeom>
            <a:avLst/>
            <a:gdLst/>
            <a:ahLst/>
            <a:cxnLst/>
            <a:rect l="l" t="t" r="r" b="b"/>
            <a:pathLst>
              <a:path w="66039">
                <a:moveTo>
                  <a:pt x="0" y="0"/>
                </a:moveTo>
                <a:lnTo>
                  <a:pt x="0" y="0"/>
                </a:lnTo>
                <a:lnTo>
                  <a:pt x="65922" y="0"/>
                </a:lnTo>
              </a:path>
            </a:pathLst>
          </a:custGeom>
          <a:ln w="18919">
            <a:solidFill>
              <a:srgbClr val="008000"/>
            </a:solidFill>
          </a:ln>
        </p:spPr>
        <p:txBody>
          <a:bodyPr wrap="square" lIns="0" tIns="0" rIns="0" bIns="0" rtlCol="0"/>
          <a:lstStyle/>
          <a:p>
            <a:endParaRPr/>
          </a:p>
        </p:txBody>
      </p:sp>
      <p:sp>
        <p:nvSpPr>
          <p:cNvPr id="996" name="object 996"/>
          <p:cNvSpPr/>
          <p:nvPr/>
        </p:nvSpPr>
        <p:spPr>
          <a:xfrm>
            <a:off x="3386579" y="2834137"/>
            <a:ext cx="25400" cy="12065"/>
          </a:xfrm>
          <a:custGeom>
            <a:avLst/>
            <a:gdLst/>
            <a:ahLst/>
            <a:cxnLst/>
            <a:rect l="l" t="t" r="r" b="b"/>
            <a:pathLst>
              <a:path w="19050" h="12064">
                <a:moveTo>
                  <a:pt x="0" y="11558"/>
                </a:moveTo>
                <a:lnTo>
                  <a:pt x="18919" y="11558"/>
                </a:lnTo>
                <a:lnTo>
                  <a:pt x="18919" y="0"/>
                </a:lnTo>
                <a:lnTo>
                  <a:pt x="0" y="0"/>
                </a:lnTo>
                <a:lnTo>
                  <a:pt x="0" y="11558"/>
                </a:lnTo>
                <a:close/>
              </a:path>
            </a:pathLst>
          </a:custGeom>
          <a:solidFill>
            <a:srgbClr val="008000"/>
          </a:solidFill>
        </p:spPr>
        <p:txBody>
          <a:bodyPr wrap="square" lIns="0" tIns="0" rIns="0" bIns="0" rtlCol="0"/>
          <a:lstStyle/>
          <a:p>
            <a:endParaRPr/>
          </a:p>
        </p:txBody>
      </p:sp>
      <p:sp>
        <p:nvSpPr>
          <p:cNvPr id="997" name="object 997"/>
          <p:cNvSpPr/>
          <p:nvPr/>
        </p:nvSpPr>
        <p:spPr>
          <a:xfrm>
            <a:off x="3399193" y="2845694"/>
            <a:ext cx="14393" cy="0"/>
          </a:xfrm>
          <a:custGeom>
            <a:avLst/>
            <a:gdLst/>
            <a:ahLst/>
            <a:cxnLst/>
            <a:rect l="l" t="t" r="r" b="b"/>
            <a:pathLst>
              <a:path w="10794">
                <a:moveTo>
                  <a:pt x="0" y="0"/>
                </a:moveTo>
                <a:lnTo>
                  <a:pt x="0" y="0"/>
                </a:lnTo>
                <a:lnTo>
                  <a:pt x="10415" y="0"/>
                </a:lnTo>
              </a:path>
            </a:pathLst>
          </a:custGeom>
          <a:ln w="18919">
            <a:solidFill>
              <a:srgbClr val="008000"/>
            </a:solidFill>
          </a:ln>
        </p:spPr>
        <p:txBody>
          <a:bodyPr wrap="square" lIns="0" tIns="0" rIns="0" bIns="0" rtlCol="0"/>
          <a:lstStyle/>
          <a:p>
            <a:endParaRPr/>
          </a:p>
        </p:txBody>
      </p:sp>
      <p:sp>
        <p:nvSpPr>
          <p:cNvPr id="998" name="object 998"/>
          <p:cNvSpPr/>
          <p:nvPr/>
        </p:nvSpPr>
        <p:spPr>
          <a:xfrm>
            <a:off x="3400467" y="2845694"/>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008000"/>
          </a:solidFill>
        </p:spPr>
        <p:txBody>
          <a:bodyPr wrap="square" lIns="0" tIns="0" rIns="0" bIns="0" rtlCol="0"/>
          <a:lstStyle/>
          <a:p>
            <a:endParaRPr/>
          </a:p>
        </p:txBody>
      </p:sp>
      <p:sp>
        <p:nvSpPr>
          <p:cNvPr id="999" name="object 999"/>
          <p:cNvSpPr/>
          <p:nvPr/>
        </p:nvSpPr>
        <p:spPr>
          <a:xfrm>
            <a:off x="3413080" y="2857125"/>
            <a:ext cx="115147" cy="0"/>
          </a:xfrm>
          <a:custGeom>
            <a:avLst/>
            <a:gdLst/>
            <a:ahLst/>
            <a:cxnLst/>
            <a:rect l="l" t="t" r="r" b="b"/>
            <a:pathLst>
              <a:path w="86360">
                <a:moveTo>
                  <a:pt x="0" y="0"/>
                </a:moveTo>
                <a:lnTo>
                  <a:pt x="0" y="0"/>
                </a:lnTo>
                <a:lnTo>
                  <a:pt x="85737" y="0"/>
                </a:lnTo>
              </a:path>
            </a:pathLst>
          </a:custGeom>
          <a:ln w="18919">
            <a:solidFill>
              <a:srgbClr val="008000"/>
            </a:solidFill>
          </a:ln>
        </p:spPr>
        <p:txBody>
          <a:bodyPr wrap="square" lIns="0" tIns="0" rIns="0" bIns="0" rtlCol="0"/>
          <a:lstStyle/>
          <a:p>
            <a:endParaRPr/>
          </a:p>
        </p:txBody>
      </p:sp>
      <p:sp>
        <p:nvSpPr>
          <p:cNvPr id="1000" name="object 1000"/>
          <p:cNvSpPr/>
          <p:nvPr/>
        </p:nvSpPr>
        <p:spPr>
          <a:xfrm>
            <a:off x="3527396" y="2857126"/>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1001" name="object 1001"/>
          <p:cNvSpPr/>
          <p:nvPr/>
        </p:nvSpPr>
        <p:spPr>
          <a:xfrm>
            <a:off x="3527397" y="2866525"/>
            <a:ext cx="44873" cy="0"/>
          </a:xfrm>
          <a:custGeom>
            <a:avLst/>
            <a:gdLst/>
            <a:ahLst/>
            <a:cxnLst/>
            <a:rect l="l" t="t" r="r" b="b"/>
            <a:pathLst>
              <a:path w="33655">
                <a:moveTo>
                  <a:pt x="0" y="0"/>
                </a:moveTo>
                <a:lnTo>
                  <a:pt x="0" y="0"/>
                </a:lnTo>
                <a:lnTo>
                  <a:pt x="33405" y="0"/>
                </a:lnTo>
              </a:path>
            </a:pathLst>
          </a:custGeom>
          <a:ln w="18919">
            <a:solidFill>
              <a:srgbClr val="008000"/>
            </a:solidFill>
          </a:ln>
        </p:spPr>
        <p:txBody>
          <a:bodyPr wrap="square" lIns="0" tIns="0" rIns="0" bIns="0" rtlCol="0"/>
          <a:lstStyle/>
          <a:p>
            <a:endParaRPr/>
          </a:p>
        </p:txBody>
      </p:sp>
      <p:sp>
        <p:nvSpPr>
          <p:cNvPr id="1002" name="object 1002"/>
          <p:cNvSpPr/>
          <p:nvPr/>
        </p:nvSpPr>
        <p:spPr>
          <a:xfrm>
            <a:off x="3559325" y="2866525"/>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008000"/>
          </a:solidFill>
        </p:spPr>
        <p:txBody>
          <a:bodyPr wrap="square" lIns="0" tIns="0" rIns="0" bIns="0" rtlCol="0"/>
          <a:lstStyle/>
          <a:p>
            <a:endParaRPr/>
          </a:p>
        </p:txBody>
      </p:sp>
      <p:sp>
        <p:nvSpPr>
          <p:cNvPr id="1003" name="object 1003"/>
          <p:cNvSpPr/>
          <p:nvPr/>
        </p:nvSpPr>
        <p:spPr>
          <a:xfrm>
            <a:off x="3571938" y="2877956"/>
            <a:ext cx="6773" cy="0"/>
          </a:xfrm>
          <a:custGeom>
            <a:avLst/>
            <a:gdLst/>
            <a:ahLst/>
            <a:cxnLst/>
            <a:rect l="l" t="t" r="r" b="b"/>
            <a:pathLst>
              <a:path w="5080">
                <a:moveTo>
                  <a:pt x="0" y="0"/>
                </a:moveTo>
                <a:lnTo>
                  <a:pt x="0" y="0"/>
                </a:lnTo>
                <a:lnTo>
                  <a:pt x="4826" y="0"/>
                </a:lnTo>
              </a:path>
            </a:pathLst>
          </a:custGeom>
          <a:ln w="18919">
            <a:solidFill>
              <a:srgbClr val="008000"/>
            </a:solidFill>
          </a:ln>
        </p:spPr>
        <p:txBody>
          <a:bodyPr wrap="square" lIns="0" tIns="0" rIns="0" bIns="0" rtlCol="0"/>
          <a:lstStyle/>
          <a:p>
            <a:endParaRPr/>
          </a:p>
        </p:txBody>
      </p:sp>
      <p:sp>
        <p:nvSpPr>
          <p:cNvPr id="1004" name="object 1004"/>
          <p:cNvSpPr/>
          <p:nvPr/>
        </p:nvSpPr>
        <p:spPr>
          <a:xfrm>
            <a:off x="3578373" y="2877957"/>
            <a:ext cx="0" cy="10795"/>
          </a:xfrm>
          <a:custGeom>
            <a:avLst/>
            <a:gdLst/>
            <a:ahLst/>
            <a:cxnLst/>
            <a:rect l="l" t="t" r="r" b="b"/>
            <a:pathLst>
              <a:path h="10794">
                <a:moveTo>
                  <a:pt x="-9459" y="5334"/>
                </a:moveTo>
                <a:lnTo>
                  <a:pt x="9459" y="5334"/>
                </a:lnTo>
              </a:path>
            </a:pathLst>
          </a:custGeom>
          <a:ln w="10669">
            <a:solidFill>
              <a:srgbClr val="008000"/>
            </a:solidFill>
          </a:ln>
        </p:spPr>
        <p:txBody>
          <a:bodyPr wrap="square" lIns="0" tIns="0" rIns="0" bIns="0" rtlCol="0"/>
          <a:lstStyle/>
          <a:p>
            <a:endParaRPr/>
          </a:p>
        </p:txBody>
      </p:sp>
      <p:sp>
        <p:nvSpPr>
          <p:cNvPr id="1005" name="object 1005"/>
          <p:cNvSpPr/>
          <p:nvPr/>
        </p:nvSpPr>
        <p:spPr>
          <a:xfrm>
            <a:off x="3578373" y="2888626"/>
            <a:ext cx="482600" cy="0"/>
          </a:xfrm>
          <a:custGeom>
            <a:avLst/>
            <a:gdLst/>
            <a:ahLst/>
            <a:cxnLst/>
            <a:rect l="l" t="t" r="r" b="b"/>
            <a:pathLst>
              <a:path w="361950">
                <a:moveTo>
                  <a:pt x="0" y="0"/>
                </a:moveTo>
                <a:lnTo>
                  <a:pt x="0" y="0"/>
                </a:lnTo>
                <a:lnTo>
                  <a:pt x="361623" y="0"/>
                </a:lnTo>
              </a:path>
            </a:pathLst>
          </a:custGeom>
          <a:ln w="18919">
            <a:solidFill>
              <a:srgbClr val="008000"/>
            </a:solidFill>
          </a:ln>
        </p:spPr>
        <p:txBody>
          <a:bodyPr wrap="square" lIns="0" tIns="0" rIns="0" bIns="0" rtlCol="0"/>
          <a:lstStyle/>
          <a:p>
            <a:endParaRPr/>
          </a:p>
        </p:txBody>
      </p:sp>
      <p:sp>
        <p:nvSpPr>
          <p:cNvPr id="1006" name="object 1006"/>
          <p:cNvSpPr/>
          <p:nvPr/>
        </p:nvSpPr>
        <p:spPr>
          <a:xfrm>
            <a:off x="4060537" y="2888626"/>
            <a:ext cx="0" cy="11430"/>
          </a:xfrm>
          <a:custGeom>
            <a:avLst/>
            <a:gdLst/>
            <a:ahLst/>
            <a:cxnLst/>
            <a:rect l="l" t="t" r="r" b="b"/>
            <a:pathLst>
              <a:path h="11430">
                <a:moveTo>
                  <a:pt x="-9459" y="5652"/>
                </a:moveTo>
                <a:lnTo>
                  <a:pt x="9459" y="5652"/>
                </a:lnTo>
              </a:path>
            </a:pathLst>
          </a:custGeom>
          <a:ln w="11304">
            <a:solidFill>
              <a:srgbClr val="008000"/>
            </a:solidFill>
          </a:ln>
        </p:spPr>
        <p:txBody>
          <a:bodyPr wrap="square" lIns="0" tIns="0" rIns="0" bIns="0" rtlCol="0"/>
          <a:lstStyle/>
          <a:p>
            <a:endParaRPr/>
          </a:p>
        </p:txBody>
      </p:sp>
      <p:sp>
        <p:nvSpPr>
          <p:cNvPr id="1007" name="object 1007"/>
          <p:cNvSpPr/>
          <p:nvPr/>
        </p:nvSpPr>
        <p:spPr>
          <a:xfrm>
            <a:off x="4060537" y="2899930"/>
            <a:ext cx="186267" cy="0"/>
          </a:xfrm>
          <a:custGeom>
            <a:avLst/>
            <a:gdLst/>
            <a:ahLst/>
            <a:cxnLst/>
            <a:rect l="l" t="t" r="r" b="b"/>
            <a:pathLst>
              <a:path w="139700">
                <a:moveTo>
                  <a:pt x="0" y="0"/>
                </a:moveTo>
                <a:lnTo>
                  <a:pt x="0" y="0"/>
                </a:lnTo>
                <a:lnTo>
                  <a:pt x="139085" y="0"/>
                </a:lnTo>
              </a:path>
            </a:pathLst>
          </a:custGeom>
          <a:ln w="18919">
            <a:solidFill>
              <a:srgbClr val="008000"/>
            </a:solidFill>
          </a:ln>
        </p:spPr>
        <p:txBody>
          <a:bodyPr wrap="square" lIns="0" tIns="0" rIns="0" bIns="0" rtlCol="0"/>
          <a:lstStyle/>
          <a:p>
            <a:endParaRPr/>
          </a:p>
        </p:txBody>
      </p:sp>
      <p:sp>
        <p:nvSpPr>
          <p:cNvPr id="1008" name="object 1008"/>
          <p:cNvSpPr/>
          <p:nvPr/>
        </p:nvSpPr>
        <p:spPr>
          <a:xfrm>
            <a:off x="4245985" y="2899930"/>
            <a:ext cx="0" cy="12700"/>
          </a:xfrm>
          <a:custGeom>
            <a:avLst/>
            <a:gdLst/>
            <a:ahLst/>
            <a:cxnLst/>
            <a:rect l="l" t="t" r="r" b="b"/>
            <a:pathLst>
              <a:path h="12700">
                <a:moveTo>
                  <a:pt x="-9459" y="6160"/>
                </a:moveTo>
                <a:lnTo>
                  <a:pt x="9459" y="6160"/>
                </a:lnTo>
              </a:path>
            </a:pathLst>
          </a:custGeom>
          <a:ln w="12320">
            <a:solidFill>
              <a:srgbClr val="008000"/>
            </a:solidFill>
          </a:ln>
        </p:spPr>
        <p:txBody>
          <a:bodyPr wrap="square" lIns="0" tIns="0" rIns="0" bIns="0" rtlCol="0"/>
          <a:lstStyle/>
          <a:p>
            <a:endParaRPr/>
          </a:p>
        </p:txBody>
      </p:sp>
      <p:sp>
        <p:nvSpPr>
          <p:cNvPr id="1009" name="object 1009"/>
          <p:cNvSpPr/>
          <p:nvPr/>
        </p:nvSpPr>
        <p:spPr>
          <a:xfrm>
            <a:off x="4245986" y="2912250"/>
            <a:ext cx="572345" cy="0"/>
          </a:xfrm>
          <a:custGeom>
            <a:avLst/>
            <a:gdLst/>
            <a:ahLst/>
            <a:cxnLst/>
            <a:rect l="l" t="t" r="r" b="b"/>
            <a:pathLst>
              <a:path w="429260">
                <a:moveTo>
                  <a:pt x="0" y="0"/>
                </a:moveTo>
                <a:lnTo>
                  <a:pt x="0" y="0"/>
                </a:lnTo>
                <a:lnTo>
                  <a:pt x="429070" y="0"/>
                </a:lnTo>
              </a:path>
            </a:pathLst>
          </a:custGeom>
          <a:ln w="18919">
            <a:solidFill>
              <a:srgbClr val="008000"/>
            </a:solidFill>
          </a:ln>
        </p:spPr>
        <p:txBody>
          <a:bodyPr wrap="square" lIns="0" tIns="0" rIns="0" bIns="0" rtlCol="0"/>
          <a:lstStyle/>
          <a:p>
            <a:endParaRPr/>
          </a:p>
        </p:txBody>
      </p:sp>
      <p:sp>
        <p:nvSpPr>
          <p:cNvPr id="1010" name="object 1010"/>
          <p:cNvSpPr/>
          <p:nvPr/>
        </p:nvSpPr>
        <p:spPr>
          <a:xfrm>
            <a:off x="4818079" y="2912250"/>
            <a:ext cx="0" cy="14604"/>
          </a:xfrm>
          <a:custGeom>
            <a:avLst/>
            <a:gdLst/>
            <a:ahLst/>
            <a:cxnLst/>
            <a:rect l="l" t="t" r="r" b="b"/>
            <a:pathLst>
              <a:path h="14605">
                <a:moveTo>
                  <a:pt x="-9459" y="7239"/>
                </a:moveTo>
                <a:lnTo>
                  <a:pt x="9459" y="7239"/>
                </a:lnTo>
              </a:path>
            </a:pathLst>
          </a:custGeom>
          <a:ln w="14479">
            <a:solidFill>
              <a:srgbClr val="008000"/>
            </a:solidFill>
          </a:ln>
        </p:spPr>
        <p:txBody>
          <a:bodyPr wrap="square" lIns="0" tIns="0" rIns="0" bIns="0" rtlCol="0"/>
          <a:lstStyle/>
          <a:p>
            <a:endParaRPr/>
          </a:p>
        </p:txBody>
      </p:sp>
      <p:sp>
        <p:nvSpPr>
          <p:cNvPr id="1011" name="object 1011"/>
          <p:cNvSpPr/>
          <p:nvPr/>
        </p:nvSpPr>
        <p:spPr>
          <a:xfrm>
            <a:off x="4818079" y="2926730"/>
            <a:ext cx="145627" cy="0"/>
          </a:xfrm>
          <a:custGeom>
            <a:avLst/>
            <a:gdLst/>
            <a:ahLst/>
            <a:cxnLst/>
            <a:rect l="l" t="t" r="r" b="b"/>
            <a:pathLst>
              <a:path w="109220">
                <a:moveTo>
                  <a:pt x="0" y="0"/>
                </a:moveTo>
                <a:lnTo>
                  <a:pt x="0" y="0"/>
                </a:lnTo>
                <a:lnTo>
                  <a:pt x="108855" y="0"/>
                </a:lnTo>
              </a:path>
            </a:pathLst>
          </a:custGeom>
          <a:ln w="18919">
            <a:solidFill>
              <a:srgbClr val="008000"/>
            </a:solidFill>
          </a:ln>
        </p:spPr>
        <p:txBody>
          <a:bodyPr wrap="square" lIns="0" tIns="0" rIns="0" bIns="0" rtlCol="0"/>
          <a:lstStyle/>
          <a:p>
            <a:endParaRPr/>
          </a:p>
        </p:txBody>
      </p:sp>
      <p:sp>
        <p:nvSpPr>
          <p:cNvPr id="1012" name="object 1012"/>
          <p:cNvSpPr/>
          <p:nvPr/>
        </p:nvSpPr>
        <p:spPr>
          <a:xfrm>
            <a:off x="4963220" y="2926730"/>
            <a:ext cx="0" cy="16510"/>
          </a:xfrm>
          <a:custGeom>
            <a:avLst/>
            <a:gdLst/>
            <a:ahLst/>
            <a:cxnLst/>
            <a:rect l="l" t="t" r="r" b="b"/>
            <a:pathLst>
              <a:path h="16510">
                <a:moveTo>
                  <a:pt x="-9459" y="8065"/>
                </a:moveTo>
                <a:lnTo>
                  <a:pt x="9459" y="8065"/>
                </a:lnTo>
              </a:path>
            </a:pathLst>
          </a:custGeom>
          <a:ln w="16131">
            <a:solidFill>
              <a:srgbClr val="008000"/>
            </a:solidFill>
          </a:ln>
        </p:spPr>
        <p:txBody>
          <a:bodyPr wrap="square" lIns="0" tIns="0" rIns="0" bIns="0" rtlCol="0"/>
          <a:lstStyle/>
          <a:p>
            <a:endParaRPr/>
          </a:p>
        </p:txBody>
      </p:sp>
      <p:sp>
        <p:nvSpPr>
          <p:cNvPr id="1013" name="object 1013"/>
          <p:cNvSpPr/>
          <p:nvPr/>
        </p:nvSpPr>
        <p:spPr>
          <a:xfrm>
            <a:off x="4963221" y="2942861"/>
            <a:ext cx="739140" cy="0"/>
          </a:xfrm>
          <a:custGeom>
            <a:avLst/>
            <a:gdLst/>
            <a:ahLst/>
            <a:cxnLst/>
            <a:rect l="l" t="t" r="r" b="b"/>
            <a:pathLst>
              <a:path w="554354">
                <a:moveTo>
                  <a:pt x="0" y="0"/>
                </a:moveTo>
                <a:lnTo>
                  <a:pt x="0" y="0"/>
                </a:lnTo>
                <a:lnTo>
                  <a:pt x="553929" y="0"/>
                </a:lnTo>
              </a:path>
            </a:pathLst>
          </a:custGeom>
          <a:ln w="18919">
            <a:solidFill>
              <a:srgbClr val="008000"/>
            </a:solidFill>
          </a:ln>
        </p:spPr>
        <p:txBody>
          <a:bodyPr wrap="square" lIns="0" tIns="0" rIns="0" bIns="0" rtlCol="0"/>
          <a:lstStyle/>
          <a:p>
            <a:endParaRPr/>
          </a:p>
        </p:txBody>
      </p:sp>
      <p:sp>
        <p:nvSpPr>
          <p:cNvPr id="1014" name="object 1014"/>
          <p:cNvSpPr/>
          <p:nvPr/>
        </p:nvSpPr>
        <p:spPr>
          <a:xfrm>
            <a:off x="5701792" y="2942861"/>
            <a:ext cx="0" cy="17780"/>
          </a:xfrm>
          <a:custGeom>
            <a:avLst/>
            <a:gdLst/>
            <a:ahLst/>
            <a:cxnLst/>
            <a:rect l="l" t="t" r="r" b="b"/>
            <a:pathLst>
              <a:path h="17780">
                <a:moveTo>
                  <a:pt x="-9459" y="8700"/>
                </a:moveTo>
                <a:lnTo>
                  <a:pt x="9459" y="8700"/>
                </a:lnTo>
              </a:path>
            </a:pathLst>
          </a:custGeom>
          <a:ln w="17401">
            <a:solidFill>
              <a:srgbClr val="008000"/>
            </a:solidFill>
          </a:ln>
        </p:spPr>
        <p:txBody>
          <a:bodyPr wrap="square" lIns="0" tIns="0" rIns="0" bIns="0" rtlCol="0"/>
          <a:lstStyle/>
          <a:p>
            <a:endParaRPr/>
          </a:p>
        </p:txBody>
      </p:sp>
      <p:sp>
        <p:nvSpPr>
          <p:cNvPr id="1015" name="object 1015"/>
          <p:cNvSpPr/>
          <p:nvPr/>
        </p:nvSpPr>
        <p:spPr>
          <a:xfrm>
            <a:off x="5701793" y="2960262"/>
            <a:ext cx="464820" cy="0"/>
          </a:xfrm>
          <a:custGeom>
            <a:avLst/>
            <a:gdLst/>
            <a:ahLst/>
            <a:cxnLst/>
            <a:rect l="l" t="t" r="r" b="b"/>
            <a:pathLst>
              <a:path w="348614">
                <a:moveTo>
                  <a:pt x="0" y="0"/>
                </a:moveTo>
                <a:lnTo>
                  <a:pt x="0" y="0"/>
                </a:lnTo>
                <a:lnTo>
                  <a:pt x="348159" y="0"/>
                </a:lnTo>
              </a:path>
            </a:pathLst>
          </a:custGeom>
          <a:ln w="18919">
            <a:solidFill>
              <a:srgbClr val="008000"/>
            </a:solidFill>
          </a:ln>
        </p:spPr>
        <p:txBody>
          <a:bodyPr wrap="square" lIns="0" tIns="0" rIns="0" bIns="0" rtlCol="0"/>
          <a:lstStyle/>
          <a:p>
            <a:endParaRPr/>
          </a:p>
        </p:txBody>
      </p:sp>
      <p:sp>
        <p:nvSpPr>
          <p:cNvPr id="1016" name="object 1016"/>
          <p:cNvSpPr/>
          <p:nvPr/>
        </p:nvSpPr>
        <p:spPr>
          <a:xfrm>
            <a:off x="6166004" y="2960263"/>
            <a:ext cx="0" cy="17145"/>
          </a:xfrm>
          <a:custGeom>
            <a:avLst/>
            <a:gdLst/>
            <a:ahLst/>
            <a:cxnLst/>
            <a:rect l="l" t="t" r="r" b="b"/>
            <a:pathLst>
              <a:path h="17144">
                <a:moveTo>
                  <a:pt x="-9459" y="8510"/>
                </a:moveTo>
                <a:lnTo>
                  <a:pt x="9459" y="8510"/>
                </a:lnTo>
              </a:path>
            </a:pathLst>
          </a:custGeom>
          <a:ln w="17020">
            <a:solidFill>
              <a:srgbClr val="008000"/>
            </a:solidFill>
          </a:ln>
        </p:spPr>
        <p:txBody>
          <a:bodyPr wrap="square" lIns="0" tIns="0" rIns="0" bIns="0" rtlCol="0"/>
          <a:lstStyle/>
          <a:p>
            <a:endParaRPr/>
          </a:p>
        </p:txBody>
      </p:sp>
      <p:sp>
        <p:nvSpPr>
          <p:cNvPr id="1017" name="object 1017"/>
          <p:cNvSpPr/>
          <p:nvPr/>
        </p:nvSpPr>
        <p:spPr>
          <a:xfrm>
            <a:off x="6166004" y="2977282"/>
            <a:ext cx="299720" cy="0"/>
          </a:xfrm>
          <a:custGeom>
            <a:avLst/>
            <a:gdLst/>
            <a:ahLst/>
            <a:cxnLst/>
            <a:rect l="l" t="t" r="r" b="b"/>
            <a:pathLst>
              <a:path w="224789">
                <a:moveTo>
                  <a:pt x="0" y="0"/>
                </a:moveTo>
                <a:lnTo>
                  <a:pt x="0" y="0"/>
                </a:lnTo>
                <a:lnTo>
                  <a:pt x="224188" y="0"/>
                </a:lnTo>
              </a:path>
            </a:pathLst>
          </a:custGeom>
          <a:ln w="18919">
            <a:solidFill>
              <a:srgbClr val="008000"/>
            </a:solidFill>
          </a:ln>
        </p:spPr>
        <p:txBody>
          <a:bodyPr wrap="square" lIns="0" tIns="0" rIns="0" bIns="0" rtlCol="0"/>
          <a:lstStyle/>
          <a:p>
            <a:endParaRPr/>
          </a:p>
        </p:txBody>
      </p:sp>
      <p:sp>
        <p:nvSpPr>
          <p:cNvPr id="1018" name="object 1018"/>
          <p:cNvSpPr/>
          <p:nvPr/>
        </p:nvSpPr>
        <p:spPr>
          <a:xfrm>
            <a:off x="6464923" y="2977282"/>
            <a:ext cx="0" cy="21590"/>
          </a:xfrm>
          <a:custGeom>
            <a:avLst/>
            <a:gdLst/>
            <a:ahLst/>
            <a:cxnLst/>
            <a:rect l="l" t="t" r="r" b="b"/>
            <a:pathLst>
              <a:path h="21589">
                <a:moveTo>
                  <a:pt x="-9459" y="10542"/>
                </a:moveTo>
                <a:lnTo>
                  <a:pt x="9459" y="10542"/>
                </a:lnTo>
              </a:path>
            </a:pathLst>
          </a:custGeom>
          <a:ln w="21084">
            <a:solidFill>
              <a:srgbClr val="008000"/>
            </a:solidFill>
          </a:ln>
        </p:spPr>
        <p:txBody>
          <a:bodyPr wrap="square" lIns="0" tIns="0" rIns="0" bIns="0" rtlCol="0"/>
          <a:lstStyle/>
          <a:p>
            <a:endParaRPr/>
          </a:p>
        </p:txBody>
      </p:sp>
      <p:sp>
        <p:nvSpPr>
          <p:cNvPr id="1019" name="object 1019"/>
          <p:cNvSpPr/>
          <p:nvPr/>
        </p:nvSpPr>
        <p:spPr>
          <a:xfrm>
            <a:off x="6464924" y="2998367"/>
            <a:ext cx="212513" cy="0"/>
          </a:xfrm>
          <a:custGeom>
            <a:avLst/>
            <a:gdLst/>
            <a:ahLst/>
            <a:cxnLst/>
            <a:rect l="l" t="t" r="r" b="b"/>
            <a:pathLst>
              <a:path w="159385">
                <a:moveTo>
                  <a:pt x="0" y="0"/>
                </a:moveTo>
                <a:lnTo>
                  <a:pt x="0" y="0"/>
                </a:lnTo>
                <a:lnTo>
                  <a:pt x="159281" y="0"/>
                </a:lnTo>
              </a:path>
            </a:pathLst>
          </a:custGeom>
          <a:ln w="18919">
            <a:solidFill>
              <a:srgbClr val="008000"/>
            </a:solidFill>
          </a:ln>
        </p:spPr>
        <p:txBody>
          <a:bodyPr wrap="square" lIns="0" tIns="0" rIns="0" bIns="0" rtlCol="0"/>
          <a:lstStyle/>
          <a:p>
            <a:endParaRPr/>
          </a:p>
        </p:txBody>
      </p:sp>
      <p:sp>
        <p:nvSpPr>
          <p:cNvPr id="1020" name="object 1020"/>
          <p:cNvSpPr/>
          <p:nvPr/>
        </p:nvSpPr>
        <p:spPr>
          <a:xfrm>
            <a:off x="6677299" y="2998367"/>
            <a:ext cx="0" cy="22860"/>
          </a:xfrm>
          <a:custGeom>
            <a:avLst/>
            <a:gdLst/>
            <a:ahLst/>
            <a:cxnLst/>
            <a:rect l="l" t="t" r="r" b="b"/>
            <a:pathLst>
              <a:path h="22860">
                <a:moveTo>
                  <a:pt x="-9459" y="11367"/>
                </a:moveTo>
                <a:lnTo>
                  <a:pt x="9459" y="11367"/>
                </a:lnTo>
              </a:path>
            </a:pathLst>
          </a:custGeom>
          <a:ln w="22735">
            <a:solidFill>
              <a:srgbClr val="008000"/>
            </a:solidFill>
          </a:ln>
        </p:spPr>
        <p:txBody>
          <a:bodyPr wrap="square" lIns="0" tIns="0" rIns="0" bIns="0" rtlCol="0"/>
          <a:lstStyle/>
          <a:p>
            <a:endParaRPr/>
          </a:p>
        </p:txBody>
      </p:sp>
      <p:sp>
        <p:nvSpPr>
          <p:cNvPr id="1021" name="object 1021"/>
          <p:cNvSpPr/>
          <p:nvPr/>
        </p:nvSpPr>
        <p:spPr>
          <a:xfrm>
            <a:off x="6677299" y="3021103"/>
            <a:ext cx="668020" cy="0"/>
          </a:xfrm>
          <a:custGeom>
            <a:avLst/>
            <a:gdLst/>
            <a:ahLst/>
            <a:cxnLst/>
            <a:rect l="l" t="t" r="r" b="b"/>
            <a:pathLst>
              <a:path w="501014">
                <a:moveTo>
                  <a:pt x="0" y="0"/>
                </a:moveTo>
                <a:lnTo>
                  <a:pt x="0" y="0"/>
                </a:lnTo>
                <a:lnTo>
                  <a:pt x="500708" y="0"/>
                </a:lnTo>
              </a:path>
            </a:pathLst>
          </a:custGeom>
          <a:ln w="18919">
            <a:solidFill>
              <a:srgbClr val="008000"/>
            </a:solidFill>
          </a:ln>
        </p:spPr>
        <p:txBody>
          <a:bodyPr wrap="square" lIns="0" tIns="0" rIns="0" bIns="0" rtlCol="0"/>
          <a:lstStyle/>
          <a:p>
            <a:endParaRPr/>
          </a:p>
        </p:txBody>
      </p:sp>
      <p:sp>
        <p:nvSpPr>
          <p:cNvPr id="1022" name="object 1022"/>
          <p:cNvSpPr/>
          <p:nvPr/>
        </p:nvSpPr>
        <p:spPr>
          <a:xfrm>
            <a:off x="2141704" y="1972714"/>
            <a:ext cx="5080" cy="0"/>
          </a:xfrm>
          <a:custGeom>
            <a:avLst/>
            <a:gdLst/>
            <a:ahLst/>
            <a:cxnLst/>
            <a:rect l="l" t="t" r="r" b="b"/>
            <a:pathLst>
              <a:path w="3809">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023" name="object 1023"/>
          <p:cNvSpPr/>
          <p:nvPr/>
        </p:nvSpPr>
        <p:spPr>
          <a:xfrm>
            <a:off x="2147377" y="1972714"/>
            <a:ext cx="0" cy="76200"/>
          </a:xfrm>
          <a:custGeom>
            <a:avLst/>
            <a:gdLst/>
            <a:ahLst/>
            <a:cxnLst/>
            <a:rect l="l" t="t" r="r" b="b"/>
            <a:pathLst>
              <a:path h="76200">
                <a:moveTo>
                  <a:pt x="0" y="0"/>
                </a:moveTo>
                <a:lnTo>
                  <a:pt x="0" y="76209"/>
                </a:lnTo>
              </a:path>
            </a:pathLst>
          </a:custGeom>
          <a:ln w="19808">
            <a:solidFill>
              <a:srgbClr val="008080"/>
            </a:solidFill>
          </a:ln>
        </p:spPr>
        <p:txBody>
          <a:bodyPr wrap="square" lIns="0" tIns="0" rIns="0" bIns="0" rtlCol="0"/>
          <a:lstStyle/>
          <a:p>
            <a:endParaRPr/>
          </a:p>
        </p:txBody>
      </p:sp>
      <p:sp>
        <p:nvSpPr>
          <p:cNvPr id="1024" name="object 1024"/>
          <p:cNvSpPr/>
          <p:nvPr/>
        </p:nvSpPr>
        <p:spPr>
          <a:xfrm>
            <a:off x="2146784" y="2010820"/>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008080"/>
          </a:solidFill>
        </p:spPr>
        <p:txBody>
          <a:bodyPr wrap="square" lIns="0" tIns="0" rIns="0" bIns="0" rtlCol="0"/>
          <a:lstStyle/>
          <a:p>
            <a:endParaRPr/>
          </a:p>
        </p:txBody>
      </p:sp>
      <p:sp>
        <p:nvSpPr>
          <p:cNvPr id="1025" name="object 1025"/>
          <p:cNvSpPr/>
          <p:nvPr/>
        </p:nvSpPr>
        <p:spPr>
          <a:xfrm>
            <a:off x="2147971" y="2048923"/>
            <a:ext cx="6773" cy="0"/>
          </a:xfrm>
          <a:custGeom>
            <a:avLst/>
            <a:gdLst/>
            <a:ahLst/>
            <a:cxnLst/>
            <a:rect l="l" t="t" r="r" b="b"/>
            <a:pathLst>
              <a:path w="5080">
                <a:moveTo>
                  <a:pt x="0" y="0"/>
                </a:moveTo>
                <a:lnTo>
                  <a:pt x="0" y="0"/>
                </a:lnTo>
                <a:lnTo>
                  <a:pt x="4826" y="0"/>
                </a:lnTo>
              </a:path>
            </a:pathLst>
          </a:custGeom>
          <a:ln w="18919">
            <a:solidFill>
              <a:srgbClr val="008080"/>
            </a:solidFill>
          </a:ln>
        </p:spPr>
        <p:txBody>
          <a:bodyPr wrap="square" lIns="0" tIns="0" rIns="0" bIns="0" rtlCol="0"/>
          <a:lstStyle/>
          <a:p>
            <a:endParaRPr/>
          </a:p>
        </p:txBody>
      </p:sp>
      <p:sp>
        <p:nvSpPr>
          <p:cNvPr id="1026" name="object 1026"/>
          <p:cNvSpPr/>
          <p:nvPr/>
        </p:nvSpPr>
        <p:spPr>
          <a:xfrm>
            <a:off x="2154405" y="2048923"/>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27" name="object 1027"/>
          <p:cNvSpPr/>
          <p:nvPr/>
        </p:nvSpPr>
        <p:spPr>
          <a:xfrm>
            <a:off x="2154406" y="2048924"/>
            <a:ext cx="2540" cy="19685"/>
          </a:xfrm>
          <a:custGeom>
            <a:avLst/>
            <a:gdLst/>
            <a:ahLst/>
            <a:cxnLst/>
            <a:rect l="l" t="t" r="r" b="b"/>
            <a:pathLst>
              <a:path w="1905" h="19685">
                <a:moveTo>
                  <a:pt x="0" y="19306"/>
                </a:moveTo>
                <a:lnTo>
                  <a:pt x="1778" y="19306"/>
                </a:lnTo>
                <a:lnTo>
                  <a:pt x="1778" y="0"/>
                </a:lnTo>
                <a:lnTo>
                  <a:pt x="0" y="0"/>
                </a:lnTo>
                <a:lnTo>
                  <a:pt x="0" y="19306"/>
                </a:lnTo>
                <a:close/>
              </a:path>
            </a:pathLst>
          </a:custGeom>
          <a:solidFill>
            <a:srgbClr val="008080"/>
          </a:solidFill>
        </p:spPr>
        <p:txBody>
          <a:bodyPr wrap="square" lIns="0" tIns="0" rIns="0" bIns="0" rtlCol="0"/>
          <a:lstStyle/>
          <a:p>
            <a:endParaRPr/>
          </a:p>
        </p:txBody>
      </p:sp>
      <p:sp>
        <p:nvSpPr>
          <p:cNvPr id="1028" name="object 1028"/>
          <p:cNvSpPr/>
          <p:nvPr/>
        </p:nvSpPr>
        <p:spPr>
          <a:xfrm>
            <a:off x="2156777" y="2058704"/>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29" name="object 1029"/>
          <p:cNvSpPr/>
          <p:nvPr/>
        </p:nvSpPr>
        <p:spPr>
          <a:xfrm>
            <a:off x="2156778" y="2068230"/>
            <a:ext cx="6773" cy="0"/>
          </a:xfrm>
          <a:custGeom>
            <a:avLst/>
            <a:gdLst/>
            <a:ahLst/>
            <a:cxnLst/>
            <a:rect l="l" t="t" r="r" b="b"/>
            <a:pathLst>
              <a:path w="5080">
                <a:moveTo>
                  <a:pt x="0" y="0"/>
                </a:moveTo>
                <a:lnTo>
                  <a:pt x="0" y="0"/>
                </a:lnTo>
                <a:lnTo>
                  <a:pt x="4826" y="0"/>
                </a:lnTo>
              </a:path>
            </a:pathLst>
          </a:custGeom>
          <a:ln w="18919">
            <a:solidFill>
              <a:srgbClr val="008080"/>
            </a:solidFill>
          </a:ln>
        </p:spPr>
        <p:txBody>
          <a:bodyPr wrap="square" lIns="0" tIns="0" rIns="0" bIns="0" rtlCol="0"/>
          <a:lstStyle/>
          <a:p>
            <a:endParaRPr/>
          </a:p>
        </p:txBody>
      </p:sp>
      <p:sp>
        <p:nvSpPr>
          <p:cNvPr id="1030" name="object 1030"/>
          <p:cNvSpPr/>
          <p:nvPr/>
        </p:nvSpPr>
        <p:spPr>
          <a:xfrm>
            <a:off x="2163212" y="2068231"/>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31" name="object 1031"/>
          <p:cNvSpPr/>
          <p:nvPr/>
        </p:nvSpPr>
        <p:spPr>
          <a:xfrm>
            <a:off x="2163213" y="2077629"/>
            <a:ext cx="4233" cy="0"/>
          </a:xfrm>
          <a:custGeom>
            <a:avLst/>
            <a:gdLst/>
            <a:ahLst/>
            <a:cxnLst/>
            <a:rect l="l" t="t" r="r" b="b"/>
            <a:pathLst>
              <a:path w="3175">
                <a:moveTo>
                  <a:pt x="0" y="0"/>
                </a:moveTo>
                <a:lnTo>
                  <a:pt x="0" y="0"/>
                </a:lnTo>
                <a:lnTo>
                  <a:pt x="2794" y="0"/>
                </a:lnTo>
              </a:path>
            </a:pathLst>
          </a:custGeom>
          <a:ln w="18919">
            <a:solidFill>
              <a:srgbClr val="008080"/>
            </a:solidFill>
          </a:ln>
        </p:spPr>
        <p:txBody>
          <a:bodyPr wrap="square" lIns="0" tIns="0" rIns="0" bIns="0" rtlCol="0"/>
          <a:lstStyle/>
          <a:p>
            <a:endParaRPr/>
          </a:p>
        </p:txBody>
      </p:sp>
      <p:sp>
        <p:nvSpPr>
          <p:cNvPr id="1032" name="object 1032"/>
          <p:cNvSpPr/>
          <p:nvPr/>
        </p:nvSpPr>
        <p:spPr>
          <a:xfrm>
            <a:off x="2154325" y="2077630"/>
            <a:ext cx="25400" cy="19685"/>
          </a:xfrm>
          <a:custGeom>
            <a:avLst/>
            <a:gdLst/>
            <a:ahLst/>
            <a:cxnLst/>
            <a:rect l="l" t="t" r="r" b="b"/>
            <a:pathLst>
              <a:path w="19050" h="19685">
                <a:moveTo>
                  <a:pt x="0" y="19306"/>
                </a:moveTo>
                <a:lnTo>
                  <a:pt x="18919" y="19306"/>
                </a:lnTo>
                <a:lnTo>
                  <a:pt x="18919" y="0"/>
                </a:lnTo>
                <a:lnTo>
                  <a:pt x="0" y="0"/>
                </a:lnTo>
                <a:lnTo>
                  <a:pt x="0" y="19306"/>
                </a:lnTo>
                <a:close/>
              </a:path>
            </a:pathLst>
          </a:custGeom>
          <a:solidFill>
            <a:srgbClr val="008080"/>
          </a:solidFill>
        </p:spPr>
        <p:txBody>
          <a:bodyPr wrap="square" lIns="0" tIns="0" rIns="0" bIns="0" rtlCol="0"/>
          <a:lstStyle/>
          <a:p>
            <a:endParaRPr/>
          </a:p>
        </p:txBody>
      </p:sp>
      <p:sp>
        <p:nvSpPr>
          <p:cNvPr id="1033" name="object 1033"/>
          <p:cNvSpPr/>
          <p:nvPr/>
        </p:nvSpPr>
        <p:spPr>
          <a:xfrm>
            <a:off x="2166939" y="2096935"/>
            <a:ext cx="5080" cy="0"/>
          </a:xfrm>
          <a:custGeom>
            <a:avLst/>
            <a:gdLst/>
            <a:ahLst/>
            <a:cxnLst/>
            <a:rect l="l" t="t" r="r" b="b"/>
            <a:pathLst>
              <a:path w="3810">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034" name="object 1034"/>
          <p:cNvSpPr/>
          <p:nvPr/>
        </p:nvSpPr>
        <p:spPr>
          <a:xfrm>
            <a:off x="2159407" y="2096935"/>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008080"/>
          </a:solidFill>
        </p:spPr>
        <p:txBody>
          <a:bodyPr wrap="square" lIns="0" tIns="0" rIns="0" bIns="0" rtlCol="0"/>
          <a:lstStyle/>
          <a:p>
            <a:endParaRPr/>
          </a:p>
        </p:txBody>
      </p:sp>
      <p:sp>
        <p:nvSpPr>
          <p:cNvPr id="1035" name="object 1035"/>
          <p:cNvSpPr/>
          <p:nvPr/>
        </p:nvSpPr>
        <p:spPr>
          <a:xfrm>
            <a:off x="2172019" y="2106335"/>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008080"/>
          </a:solidFill>
        </p:spPr>
        <p:txBody>
          <a:bodyPr wrap="square" lIns="0" tIns="0" rIns="0" bIns="0" rtlCol="0"/>
          <a:lstStyle/>
          <a:p>
            <a:endParaRPr/>
          </a:p>
        </p:txBody>
      </p:sp>
      <p:sp>
        <p:nvSpPr>
          <p:cNvPr id="1036" name="object 1036"/>
          <p:cNvSpPr/>
          <p:nvPr/>
        </p:nvSpPr>
        <p:spPr>
          <a:xfrm>
            <a:off x="2160592" y="2115862"/>
            <a:ext cx="25400" cy="29209"/>
          </a:xfrm>
          <a:custGeom>
            <a:avLst/>
            <a:gdLst/>
            <a:ahLst/>
            <a:cxnLst/>
            <a:rect l="l" t="t" r="r" b="b"/>
            <a:pathLst>
              <a:path w="19050" h="29210">
                <a:moveTo>
                  <a:pt x="0" y="28705"/>
                </a:moveTo>
                <a:lnTo>
                  <a:pt x="18919" y="28705"/>
                </a:lnTo>
                <a:lnTo>
                  <a:pt x="18919" y="0"/>
                </a:lnTo>
                <a:lnTo>
                  <a:pt x="0" y="0"/>
                </a:lnTo>
                <a:lnTo>
                  <a:pt x="0" y="28705"/>
                </a:lnTo>
                <a:close/>
              </a:path>
            </a:pathLst>
          </a:custGeom>
          <a:solidFill>
            <a:srgbClr val="008080"/>
          </a:solidFill>
        </p:spPr>
        <p:txBody>
          <a:bodyPr wrap="square" lIns="0" tIns="0" rIns="0" bIns="0" rtlCol="0"/>
          <a:lstStyle/>
          <a:p>
            <a:endParaRPr/>
          </a:p>
        </p:txBody>
      </p:sp>
      <p:sp>
        <p:nvSpPr>
          <p:cNvPr id="1037" name="object 1037"/>
          <p:cNvSpPr/>
          <p:nvPr/>
        </p:nvSpPr>
        <p:spPr>
          <a:xfrm>
            <a:off x="2173206" y="2135040"/>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80"/>
          </a:solidFill>
        </p:spPr>
        <p:txBody>
          <a:bodyPr wrap="square" lIns="0" tIns="0" rIns="0" bIns="0" rtlCol="0"/>
          <a:lstStyle/>
          <a:p>
            <a:endParaRPr/>
          </a:p>
        </p:txBody>
      </p:sp>
      <p:sp>
        <p:nvSpPr>
          <p:cNvPr id="1038" name="object 1038"/>
          <p:cNvSpPr/>
          <p:nvPr/>
        </p:nvSpPr>
        <p:spPr>
          <a:xfrm>
            <a:off x="2163132" y="2144567"/>
            <a:ext cx="25400" cy="18415"/>
          </a:xfrm>
          <a:custGeom>
            <a:avLst/>
            <a:gdLst/>
            <a:ahLst/>
            <a:cxnLst/>
            <a:rect l="l" t="t" r="r" b="b"/>
            <a:pathLst>
              <a:path w="19050" h="18414">
                <a:moveTo>
                  <a:pt x="0" y="17909"/>
                </a:moveTo>
                <a:lnTo>
                  <a:pt x="18919" y="17909"/>
                </a:lnTo>
                <a:lnTo>
                  <a:pt x="18919" y="0"/>
                </a:lnTo>
                <a:lnTo>
                  <a:pt x="0" y="0"/>
                </a:lnTo>
                <a:lnTo>
                  <a:pt x="0" y="17909"/>
                </a:lnTo>
                <a:close/>
              </a:path>
            </a:pathLst>
          </a:custGeom>
          <a:solidFill>
            <a:srgbClr val="008080"/>
          </a:solidFill>
        </p:spPr>
        <p:txBody>
          <a:bodyPr wrap="square" lIns="0" tIns="0" rIns="0" bIns="0" rtlCol="0"/>
          <a:lstStyle/>
          <a:p>
            <a:endParaRPr/>
          </a:p>
        </p:txBody>
      </p:sp>
      <p:sp>
        <p:nvSpPr>
          <p:cNvPr id="1039" name="object 1039"/>
          <p:cNvSpPr/>
          <p:nvPr/>
        </p:nvSpPr>
        <p:spPr>
          <a:xfrm>
            <a:off x="2175746" y="2162476"/>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040" name="object 1040"/>
          <p:cNvSpPr/>
          <p:nvPr/>
        </p:nvSpPr>
        <p:spPr>
          <a:xfrm>
            <a:off x="2182011" y="2162476"/>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41" name="object 1041"/>
          <p:cNvSpPr/>
          <p:nvPr/>
        </p:nvSpPr>
        <p:spPr>
          <a:xfrm>
            <a:off x="2182011" y="2172256"/>
            <a:ext cx="11007" cy="0"/>
          </a:xfrm>
          <a:custGeom>
            <a:avLst/>
            <a:gdLst/>
            <a:ahLst/>
            <a:cxnLst/>
            <a:rect l="l" t="t" r="r" b="b"/>
            <a:pathLst>
              <a:path w="8255">
                <a:moveTo>
                  <a:pt x="0" y="0"/>
                </a:moveTo>
                <a:lnTo>
                  <a:pt x="0" y="0"/>
                </a:lnTo>
                <a:lnTo>
                  <a:pt x="7875" y="0"/>
                </a:lnTo>
              </a:path>
            </a:pathLst>
          </a:custGeom>
          <a:ln w="18919">
            <a:solidFill>
              <a:srgbClr val="008080"/>
            </a:solidFill>
          </a:ln>
        </p:spPr>
        <p:txBody>
          <a:bodyPr wrap="square" lIns="0" tIns="0" rIns="0" bIns="0" rtlCol="0"/>
          <a:lstStyle/>
          <a:p>
            <a:endParaRPr/>
          </a:p>
        </p:txBody>
      </p:sp>
      <p:sp>
        <p:nvSpPr>
          <p:cNvPr id="1042" name="object 1042"/>
          <p:cNvSpPr/>
          <p:nvPr/>
        </p:nvSpPr>
        <p:spPr>
          <a:xfrm>
            <a:off x="2192512" y="2172257"/>
            <a:ext cx="0" cy="10795"/>
          </a:xfrm>
          <a:custGeom>
            <a:avLst/>
            <a:gdLst/>
            <a:ahLst/>
            <a:cxnLst/>
            <a:rect l="l" t="t" r="r" b="b"/>
            <a:pathLst>
              <a:path h="10794">
                <a:moveTo>
                  <a:pt x="-9459" y="5207"/>
                </a:moveTo>
                <a:lnTo>
                  <a:pt x="9459" y="5207"/>
                </a:lnTo>
              </a:path>
            </a:pathLst>
          </a:custGeom>
          <a:ln w="10415">
            <a:solidFill>
              <a:srgbClr val="008080"/>
            </a:solidFill>
          </a:ln>
        </p:spPr>
        <p:txBody>
          <a:bodyPr wrap="square" lIns="0" tIns="0" rIns="0" bIns="0" rtlCol="0"/>
          <a:lstStyle/>
          <a:p>
            <a:endParaRPr/>
          </a:p>
        </p:txBody>
      </p:sp>
      <p:sp>
        <p:nvSpPr>
          <p:cNvPr id="1043" name="object 1043"/>
          <p:cNvSpPr/>
          <p:nvPr/>
        </p:nvSpPr>
        <p:spPr>
          <a:xfrm>
            <a:off x="2192512" y="2182671"/>
            <a:ext cx="6773" cy="0"/>
          </a:xfrm>
          <a:custGeom>
            <a:avLst/>
            <a:gdLst/>
            <a:ahLst/>
            <a:cxnLst/>
            <a:rect l="l" t="t" r="r" b="b"/>
            <a:pathLst>
              <a:path w="5080">
                <a:moveTo>
                  <a:pt x="0" y="0"/>
                </a:moveTo>
                <a:lnTo>
                  <a:pt x="0" y="0"/>
                </a:lnTo>
                <a:lnTo>
                  <a:pt x="4826" y="0"/>
                </a:lnTo>
              </a:path>
            </a:pathLst>
          </a:custGeom>
          <a:ln w="18919">
            <a:solidFill>
              <a:srgbClr val="008080"/>
            </a:solidFill>
          </a:ln>
        </p:spPr>
        <p:txBody>
          <a:bodyPr wrap="square" lIns="0" tIns="0" rIns="0" bIns="0" rtlCol="0"/>
          <a:lstStyle/>
          <a:p>
            <a:endParaRPr/>
          </a:p>
        </p:txBody>
      </p:sp>
      <p:sp>
        <p:nvSpPr>
          <p:cNvPr id="1044" name="object 1044"/>
          <p:cNvSpPr/>
          <p:nvPr/>
        </p:nvSpPr>
        <p:spPr>
          <a:xfrm>
            <a:off x="2186335" y="2182672"/>
            <a:ext cx="25400" cy="18415"/>
          </a:xfrm>
          <a:custGeom>
            <a:avLst/>
            <a:gdLst/>
            <a:ahLst/>
            <a:cxnLst/>
            <a:rect l="l" t="t" r="r" b="b"/>
            <a:pathLst>
              <a:path w="19050" h="18414">
                <a:moveTo>
                  <a:pt x="0" y="17909"/>
                </a:moveTo>
                <a:lnTo>
                  <a:pt x="18919" y="17909"/>
                </a:lnTo>
                <a:lnTo>
                  <a:pt x="18919" y="0"/>
                </a:lnTo>
                <a:lnTo>
                  <a:pt x="0" y="0"/>
                </a:lnTo>
                <a:lnTo>
                  <a:pt x="0" y="17909"/>
                </a:lnTo>
                <a:close/>
              </a:path>
            </a:pathLst>
          </a:custGeom>
          <a:solidFill>
            <a:srgbClr val="008080"/>
          </a:solidFill>
        </p:spPr>
        <p:txBody>
          <a:bodyPr wrap="square" lIns="0" tIns="0" rIns="0" bIns="0" rtlCol="0"/>
          <a:lstStyle/>
          <a:p>
            <a:endParaRPr/>
          </a:p>
        </p:txBody>
      </p:sp>
      <p:sp>
        <p:nvSpPr>
          <p:cNvPr id="1045" name="object 1045"/>
          <p:cNvSpPr/>
          <p:nvPr/>
        </p:nvSpPr>
        <p:spPr>
          <a:xfrm>
            <a:off x="2198947" y="2200580"/>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046" name="object 1046"/>
          <p:cNvSpPr/>
          <p:nvPr/>
        </p:nvSpPr>
        <p:spPr>
          <a:xfrm>
            <a:off x="2192600" y="2200581"/>
            <a:ext cx="25400" cy="29209"/>
          </a:xfrm>
          <a:custGeom>
            <a:avLst/>
            <a:gdLst/>
            <a:ahLst/>
            <a:cxnLst/>
            <a:rect l="l" t="t" r="r" b="b"/>
            <a:pathLst>
              <a:path w="19050" h="29210">
                <a:moveTo>
                  <a:pt x="0" y="28705"/>
                </a:moveTo>
                <a:lnTo>
                  <a:pt x="18919" y="28705"/>
                </a:lnTo>
                <a:lnTo>
                  <a:pt x="18919" y="0"/>
                </a:lnTo>
                <a:lnTo>
                  <a:pt x="0" y="0"/>
                </a:lnTo>
                <a:lnTo>
                  <a:pt x="0" y="28705"/>
                </a:lnTo>
                <a:close/>
              </a:path>
            </a:pathLst>
          </a:custGeom>
          <a:solidFill>
            <a:srgbClr val="008080"/>
          </a:solidFill>
        </p:spPr>
        <p:txBody>
          <a:bodyPr wrap="square" lIns="0" tIns="0" rIns="0" bIns="0" rtlCol="0"/>
          <a:lstStyle/>
          <a:p>
            <a:endParaRPr/>
          </a:p>
        </p:txBody>
      </p:sp>
      <p:sp>
        <p:nvSpPr>
          <p:cNvPr id="1047" name="object 1047"/>
          <p:cNvSpPr/>
          <p:nvPr/>
        </p:nvSpPr>
        <p:spPr>
          <a:xfrm>
            <a:off x="2205214" y="2219887"/>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80"/>
          </a:solidFill>
        </p:spPr>
        <p:txBody>
          <a:bodyPr wrap="square" lIns="0" tIns="0" rIns="0" bIns="0" rtlCol="0"/>
          <a:lstStyle/>
          <a:p>
            <a:endParaRPr/>
          </a:p>
        </p:txBody>
      </p:sp>
      <p:sp>
        <p:nvSpPr>
          <p:cNvPr id="1048" name="object 1048"/>
          <p:cNvSpPr/>
          <p:nvPr/>
        </p:nvSpPr>
        <p:spPr>
          <a:xfrm>
            <a:off x="2195141" y="2229287"/>
            <a:ext cx="25400" cy="19685"/>
          </a:xfrm>
          <a:custGeom>
            <a:avLst/>
            <a:gdLst/>
            <a:ahLst/>
            <a:cxnLst/>
            <a:rect l="l" t="t" r="r" b="b"/>
            <a:pathLst>
              <a:path w="19050" h="19685">
                <a:moveTo>
                  <a:pt x="0" y="19306"/>
                </a:moveTo>
                <a:lnTo>
                  <a:pt x="18919" y="19306"/>
                </a:lnTo>
                <a:lnTo>
                  <a:pt x="18919" y="0"/>
                </a:lnTo>
                <a:lnTo>
                  <a:pt x="0" y="0"/>
                </a:lnTo>
                <a:lnTo>
                  <a:pt x="0" y="19306"/>
                </a:lnTo>
                <a:close/>
              </a:path>
            </a:pathLst>
          </a:custGeom>
          <a:solidFill>
            <a:srgbClr val="008080"/>
          </a:solidFill>
        </p:spPr>
        <p:txBody>
          <a:bodyPr wrap="square" lIns="0" tIns="0" rIns="0" bIns="0" rtlCol="0"/>
          <a:lstStyle/>
          <a:p>
            <a:endParaRPr/>
          </a:p>
        </p:txBody>
      </p:sp>
      <p:sp>
        <p:nvSpPr>
          <p:cNvPr id="1049" name="object 1049"/>
          <p:cNvSpPr/>
          <p:nvPr/>
        </p:nvSpPr>
        <p:spPr>
          <a:xfrm>
            <a:off x="2207754" y="2248592"/>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050" name="object 1050"/>
          <p:cNvSpPr/>
          <p:nvPr/>
        </p:nvSpPr>
        <p:spPr>
          <a:xfrm>
            <a:off x="2216560" y="2248593"/>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51" name="object 1051"/>
          <p:cNvSpPr/>
          <p:nvPr/>
        </p:nvSpPr>
        <p:spPr>
          <a:xfrm>
            <a:off x="2216560" y="2257992"/>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052" name="object 1052"/>
          <p:cNvSpPr/>
          <p:nvPr/>
        </p:nvSpPr>
        <p:spPr>
          <a:xfrm>
            <a:off x="2222827" y="2257993"/>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53" name="object 1053"/>
          <p:cNvSpPr/>
          <p:nvPr/>
        </p:nvSpPr>
        <p:spPr>
          <a:xfrm>
            <a:off x="2222827" y="2257992"/>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8080"/>
          </a:solidFill>
        </p:spPr>
        <p:txBody>
          <a:bodyPr wrap="square" lIns="0" tIns="0" rIns="0" bIns="0" rtlCol="0"/>
          <a:lstStyle/>
          <a:p>
            <a:endParaRPr/>
          </a:p>
        </p:txBody>
      </p:sp>
      <p:sp>
        <p:nvSpPr>
          <p:cNvPr id="1054" name="object 1054"/>
          <p:cNvSpPr/>
          <p:nvPr/>
        </p:nvSpPr>
        <p:spPr>
          <a:xfrm>
            <a:off x="2211568" y="2267519"/>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008080"/>
          </a:solidFill>
        </p:spPr>
        <p:txBody>
          <a:bodyPr wrap="square" lIns="0" tIns="0" rIns="0" bIns="0" rtlCol="0"/>
          <a:lstStyle/>
          <a:p>
            <a:endParaRPr/>
          </a:p>
        </p:txBody>
      </p:sp>
      <p:sp>
        <p:nvSpPr>
          <p:cNvPr id="1055" name="object 1055"/>
          <p:cNvSpPr/>
          <p:nvPr/>
        </p:nvSpPr>
        <p:spPr>
          <a:xfrm>
            <a:off x="2224182" y="2276918"/>
            <a:ext cx="2540" cy="19685"/>
          </a:xfrm>
          <a:custGeom>
            <a:avLst/>
            <a:gdLst/>
            <a:ahLst/>
            <a:cxnLst/>
            <a:rect l="l" t="t" r="r" b="b"/>
            <a:pathLst>
              <a:path w="1905" h="19685">
                <a:moveTo>
                  <a:pt x="0" y="19306"/>
                </a:moveTo>
                <a:lnTo>
                  <a:pt x="1778" y="19306"/>
                </a:lnTo>
                <a:lnTo>
                  <a:pt x="1778" y="0"/>
                </a:lnTo>
                <a:lnTo>
                  <a:pt x="0" y="0"/>
                </a:lnTo>
                <a:lnTo>
                  <a:pt x="0" y="19306"/>
                </a:lnTo>
                <a:close/>
              </a:path>
            </a:pathLst>
          </a:custGeom>
          <a:solidFill>
            <a:srgbClr val="008080"/>
          </a:solidFill>
        </p:spPr>
        <p:txBody>
          <a:bodyPr wrap="square" lIns="0" tIns="0" rIns="0" bIns="0" rtlCol="0"/>
          <a:lstStyle/>
          <a:p>
            <a:endParaRPr/>
          </a:p>
        </p:txBody>
      </p:sp>
      <p:sp>
        <p:nvSpPr>
          <p:cNvPr id="1056" name="object 1056"/>
          <p:cNvSpPr/>
          <p:nvPr/>
        </p:nvSpPr>
        <p:spPr>
          <a:xfrm>
            <a:off x="2226552" y="2286698"/>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57" name="object 1057"/>
          <p:cNvSpPr/>
          <p:nvPr/>
        </p:nvSpPr>
        <p:spPr>
          <a:xfrm>
            <a:off x="2226553" y="2296223"/>
            <a:ext cx="4233" cy="0"/>
          </a:xfrm>
          <a:custGeom>
            <a:avLst/>
            <a:gdLst/>
            <a:ahLst/>
            <a:cxnLst/>
            <a:rect l="l" t="t" r="r" b="b"/>
            <a:pathLst>
              <a:path w="3175">
                <a:moveTo>
                  <a:pt x="0" y="0"/>
                </a:moveTo>
                <a:lnTo>
                  <a:pt x="0" y="0"/>
                </a:lnTo>
                <a:lnTo>
                  <a:pt x="2921" y="0"/>
                </a:lnTo>
              </a:path>
            </a:pathLst>
          </a:custGeom>
          <a:ln w="18919">
            <a:solidFill>
              <a:srgbClr val="008080"/>
            </a:solidFill>
          </a:ln>
        </p:spPr>
        <p:txBody>
          <a:bodyPr wrap="square" lIns="0" tIns="0" rIns="0" bIns="0" rtlCol="0"/>
          <a:lstStyle/>
          <a:p>
            <a:endParaRPr/>
          </a:p>
        </p:txBody>
      </p:sp>
      <p:sp>
        <p:nvSpPr>
          <p:cNvPr id="1058" name="object 1058"/>
          <p:cNvSpPr/>
          <p:nvPr/>
        </p:nvSpPr>
        <p:spPr>
          <a:xfrm>
            <a:off x="2230448" y="2296224"/>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59" name="object 1059"/>
          <p:cNvSpPr/>
          <p:nvPr/>
        </p:nvSpPr>
        <p:spPr>
          <a:xfrm>
            <a:off x="2230448" y="2305623"/>
            <a:ext cx="5080" cy="0"/>
          </a:xfrm>
          <a:custGeom>
            <a:avLst/>
            <a:gdLst/>
            <a:ahLst/>
            <a:cxnLst/>
            <a:rect l="l" t="t" r="r" b="b"/>
            <a:pathLst>
              <a:path w="3810">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060" name="object 1060"/>
          <p:cNvSpPr/>
          <p:nvPr/>
        </p:nvSpPr>
        <p:spPr>
          <a:xfrm>
            <a:off x="2222916" y="2305624"/>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008080"/>
          </a:solidFill>
        </p:spPr>
        <p:txBody>
          <a:bodyPr wrap="square" lIns="0" tIns="0" rIns="0" bIns="0" rtlCol="0"/>
          <a:lstStyle/>
          <a:p>
            <a:endParaRPr/>
          </a:p>
        </p:txBody>
      </p:sp>
      <p:sp>
        <p:nvSpPr>
          <p:cNvPr id="1061" name="object 1061"/>
          <p:cNvSpPr/>
          <p:nvPr/>
        </p:nvSpPr>
        <p:spPr>
          <a:xfrm>
            <a:off x="2235528" y="2324802"/>
            <a:ext cx="8467" cy="0"/>
          </a:xfrm>
          <a:custGeom>
            <a:avLst/>
            <a:gdLst/>
            <a:ahLst/>
            <a:cxnLst/>
            <a:rect l="l" t="t" r="r" b="b"/>
            <a:pathLst>
              <a:path w="6350">
                <a:moveTo>
                  <a:pt x="0" y="0"/>
                </a:moveTo>
                <a:lnTo>
                  <a:pt x="0" y="0"/>
                </a:lnTo>
                <a:lnTo>
                  <a:pt x="5969" y="0"/>
                </a:lnTo>
              </a:path>
            </a:pathLst>
          </a:custGeom>
          <a:ln w="18919">
            <a:solidFill>
              <a:srgbClr val="008080"/>
            </a:solidFill>
          </a:ln>
        </p:spPr>
        <p:txBody>
          <a:bodyPr wrap="square" lIns="0" tIns="0" rIns="0" bIns="0" rtlCol="0"/>
          <a:lstStyle/>
          <a:p>
            <a:endParaRPr/>
          </a:p>
        </p:txBody>
      </p:sp>
      <p:sp>
        <p:nvSpPr>
          <p:cNvPr id="1062" name="object 1062"/>
          <p:cNvSpPr/>
          <p:nvPr/>
        </p:nvSpPr>
        <p:spPr>
          <a:xfrm>
            <a:off x="2243488" y="2324803"/>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63" name="object 1063"/>
          <p:cNvSpPr/>
          <p:nvPr/>
        </p:nvSpPr>
        <p:spPr>
          <a:xfrm>
            <a:off x="2243488" y="2334328"/>
            <a:ext cx="5080" cy="0"/>
          </a:xfrm>
          <a:custGeom>
            <a:avLst/>
            <a:gdLst/>
            <a:ahLst/>
            <a:cxnLst/>
            <a:rect l="l" t="t" r="r" b="b"/>
            <a:pathLst>
              <a:path w="3810">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064" name="object 1064"/>
          <p:cNvSpPr/>
          <p:nvPr/>
        </p:nvSpPr>
        <p:spPr>
          <a:xfrm>
            <a:off x="2235956" y="2334328"/>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008080"/>
          </a:solidFill>
        </p:spPr>
        <p:txBody>
          <a:bodyPr wrap="square" lIns="0" tIns="0" rIns="0" bIns="0" rtlCol="0"/>
          <a:lstStyle/>
          <a:p>
            <a:endParaRPr/>
          </a:p>
        </p:txBody>
      </p:sp>
      <p:sp>
        <p:nvSpPr>
          <p:cNvPr id="1065" name="object 1065"/>
          <p:cNvSpPr/>
          <p:nvPr/>
        </p:nvSpPr>
        <p:spPr>
          <a:xfrm>
            <a:off x="2248569" y="2353254"/>
            <a:ext cx="10160" cy="0"/>
          </a:xfrm>
          <a:custGeom>
            <a:avLst/>
            <a:gdLst/>
            <a:ahLst/>
            <a:cxnLst/>
            <a:rect l="l" t="t" r="r" b="b"/>
            <a:pathLst>
              <a:path w="7619">
                <a:moveTo>
                  <a:pt x="0" y="0"/>
                </a:moveTo>
                <a:lnTo>
                  <a:pt x="0" y="0"/>
                </a:lnTo>
                <a:lnTo>
                  <a:pt x="7494" y="0"/>
                </a:lnTo>
              </a:path>
            </a:pathLst>
          </a:custGeom>
          <a:ln w="18919">
            <a:solidFill>
              <a:srgbClr val="008080"/>
            </a:solidFill>
          </a:ln>
        </p:spPr>
        <p:txBody>
          <a:bodyPr wrap="square" lIns="0" tIns="0" rIns="0" bIns="0" rtlCol="0"/>
          <a:lstStyle/>
          <a:p>
            <a:endParaRPr/>
          </a:p>
        </p:txBody>
      </p:sp>
      <p:sp>
        <p:nvSpPr>
          <p:cNvPr id="1066" name="object 1066"/>
          <p:cNvSpPr/>
          <p:nvPr/>
        </p:nvSpPr>
        <p:spPr>
          <a:xfrm>
            <a:off x="2245948" y="2353255"/>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008080"/>
          </a:solidFill>
        </p:spPr>
        <p:txBody>
          <a:bodyPr wrap="square" lIns="0" tIns="0" rIns="0" bIns="0" rtlCol="0"/>
          <a:lstStyle/>
          <a:p>
            <a:endParaRPr/>
          </a:p>
        </p:txBody>
      </p:sp>
      <p:sp>
        <p:nvSpPr>
          <p:cNvPr id="1067" name="object 1067"/>
          <p:cNvSpPr/>
          <p:nvPr/>
        </p:nvSpPr>
        <p:spPr>
          <a:xfrm>
            <a:off x="2258561" y="2372433"/>
            <a:ext cx="15240" cy="0"/>
          </a:xfrm>
          <a:custGeom>
            <a:avLst/>
            <a:gdLst/>
            <a:ahLst/>
            <a:cxnLst/>
            <a:rect l="l" t="t" r="r" b="b"/>
            <a:pathLst>
              <a:path w="11430">
                <a:moveTo>
                  <a:pt x="0" y="0"/>
                </a:moveTo>
                <a:lnTo>
                  <a:pt x="0" y="0"/>
                </a:lnTo>
                <a:lnTo>
                  <a:pt x="11431" y="0"/>
                </a:lnTo>
              </a:path>
            </a:pathLst>
          </a:custGeom>
          <a:ln w="18919">
            <a:solidFill>
              <a:srgbClr val="008080"/>
            </a:solidFill>
          </a:ln>
        </p:spPr>
        <p:txBody>
          <a:bodyPr wrap="square" lIns="0" tIns="0" rIns="0" bIns="0" rtlCol="0"/>
          <a:lstStyle/>
          <a:p>
            <a:endParaRPr/>
          </a:p>
        </p:txBody>
      </p:sp>
      <p:sp>
        <p:nvSpPr>
          <p:cNvPr id="1068" name="object 1068"/>
          <p:cNvSpPr/>
          <p:nvPr/>
        </p:nvSpPr>
        <p:spPr>
          <a:xfrm>
            <a:off x="2261191" y="2372433"/>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008080"/>
          </a:solidFill>
        </p:spPr>
        <p:txBody>
          <a:bodyPr wrap="square" lIns="0" tIns="0" rIns="0" bIns="0" rtlCol="0"/>
          <a:lstStyle/>
          <a:p>
            <a:endParaRPr/>
          </a:p>
        </p:txBody>
      </p:sp>
      <p:sp>
        <p:nvSpPr>
          <p:cNvPr id="1069" name="object 1069"/>
          <p:cNvSpPr/>
          <p:nvPr/>
        </p:nvSpPr>
        <p:spPr>
          <a:xfrm>
            <a:off x="2273805" y="2391358"/>
            <a:ext cx="7620" cy="0"/>
          </a:xfrm>
          <a:custGeom>
            <a:avLst/>
            <a:gdLst/>
            <a:ahLst/>
            <a:cxnLst/>
            <a:rect l="l" t="t" r="r" b="b"/>
            <a:pathLst>
              <a:path w="5714">
                <a:moveTo>
                  <a:pt x="0" y="0"/>
                </a:moveTo>
                <a:lnTo>
                  <a:pt x="0" y="0"/>
                </a:lnTo>
                <a:lnTo>
                  <a:pt x="5588" y="0"/>
                </a:lnTo>
              </a:path>
            </a:pathLst>
          </a:custGeom>
          <a:ln w="18919">
            <a:solidFill>
              <a:srgbClr val="008080"/>
            </a:solidFill>
          </a:ln>
        </p:spPr>
        <p:txBody>
          <a:bodyPr wrap="square" lIns="0" tIns="0" rIns="0" bIns="0" rtlCol="0"/>
          <a:lstStyle/>
          <a:p>
            <a:endParaRPr/>
          </a:p>
        </p:txBody>
      </p:sp>
      <p:sp>
        <p:nvSpPr>
          <p:cNvPr id="1070" name="object 1070"/>
          <p:cNvSpPr/>
          <p:nvPr/>
        </p:nvSpPr>
        <p:spPr>
          <a:xfrm>
            <a:off x="2281256" y="2391358"/>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71" name="object 1071"/>
          <p:cNvSpPr/>
          <p:nvPr/>
        </p:nvSpPr>
        <p:spPr>
          <a:xfrm>
            <a:off x="2281257" y="2391359"/>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80"/>
          </a:solidFill>
        </p:spPr>
        <p:txBody>
          <a:bodyPr wrap="square" lIns="0" tIns="0" rIns="0" bIns="0" rtlCol="0"/>
          <a:lstStyle/>
          <a:p>
            <a:endParaRPr/>
          </a:p>
        </p:txBody>
      </p:sp>
      <p:sp>
        <p:nvSpPr>
          <p:cNvPr id="1072" name="object 1072"/>
          <p:cNvSpPr/>
          <p:nvPr/>
        </p:nvSpPr>
        <p:spPr>
          <a:xfrm>
            <a:off x="2283796" y="2401139"/>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73" name="object 1073"/>
          <p:cNvSpPr/>
          <p:nvPr/>
        </p:nvSpPr>
        <p:spPr>
          <a:xfrm>
            <a:off x="2283797" y="2410665"/>
            <a:ext cx="4233" cy="0"/>
          </a:xfrm>
          <a:custGeom>
            <a:avLst/>
            <a:gdLst/>
            <a:ahLst/>
            <a:cxnLst/>
            <a:rect l="l" t="t" r="r" b="b"/>
            <a:pathLst>
              <a:path w="3175">
                <a:moveTo>
                  <a:pt x="0" y="0"/>
                </a:moveTo>
                <a:lnTo>
                  <a:pt x="0" y="0"/>
                </a:lnTo>
                <a:lnTo>
                  <a:pt x="2794" y="0"/>
                </a:lnTo>
              </a:path>
            </a:pathLst>
          </a:custGeom>
          <a:ln w="18919">
            <a:solidFill>
              <a:srgbClr val="008080"/>
            </a:solidFill>
          </a:ln>
        </p:spPr>
        <p:txBody>
          <a:bodyPr wrap="square" lIns="0" tIns="0" rIns="0" bIns="0" rtlCol="0"/>
          <a:lstStyle/>
          <a:p>
            <a:endParaRPr/>
          </a:p>
        </p:txBody>
      </p:sp>
      <p:sp>
        <p:nvSpPr>
          <p:cNvPr id="1074" name="object 1074"/>
          <p:cNvSpPr/>
          <p:nvPr/>
        </p:nvSpPr>
        <p:spPr>
          <a:xfrm>
            <a:off x="2287521" y="2410666"/>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75" name="object 1075"/>
          <p:cNvSpPr/>
          <p:nvPr/>
        </p:nvSpPr>
        <p:spPr>
          <a:xfrm>
            <a:off x="2287522" y="2420064"/>
            <a:ext cx="5927" cy="0"/>
          </a:xfrm>
          <a:custGeom>
            <a:avLst/>
            <a:gdLst/>
            <a:ahLst/>
            <a:cxnLst/>
            <a:rect l="l" t="t" r="r" b="b"/>
            <a:pathLst>
              <a:path w="4444">
                <a:moveTo>
                  <a:pt x="0" y="0"/>
                </a:moveTo>
                <a:lnTo>
                  <a:pt x="0" y="0"/>
                </a:lnTo>
                <a:lnTo>
                  <a:pt x="4191" y="0"/>
                </a:lnTo>
              </a:path>
            </a:pathLst>
          </a:custGeom>
          <a:ln w="18919">
            <a:solidFill>
              <a:srgbClr val="008080"/>
            </a:solidFill>
          </a:ln>
        </p:spPr>
        <p:txBody>
          <a:bodyPr wrap="square" lIns="0" tIns="0" rIns="0" bIns="0" rtlCol="0"/>
          <a:lstStyle/>
          <a:p>
            <a:endParaRPr/>
          </a:p>
        </p:txBody>
      </p:sp>
      <p:sp>
        <p:nvSpPr>
          <p:cNvPr id="1076" name="object 1076"/>
          <p:cNvSpPr/>
          <p:nvPr/>
        </p:nvSpPr>
        <p:spPr>
          <a:xfrm>
            <a:off x="2293111" y="2420065"/>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77" name="object 1077"/>
          <p:cNvSpPr/>
          <p:nvPr/>
        </p:nvSpPr>
        <p:spPr>
          <a:xfrm>
            <a:off x="2293112" y="2429590"/>
            <a:ext cx="4233" cy="0"/>
          </a:xfrm>
          <a:custGeom>
            <a:avLst/>
            <a:gdLst/>
            <a:ahLst/>
            <a:cxnLst/>
            <a:rect l="l" t="t" r="r" b="b"/>
            <a:pathLst>
              <a:path w="3175">
                <a:moveTo>
                  <a:pt x="0" y="0"/>
                </a:moveTo>
                <a:lnTo>
                  <a:pt x="0" y="0"/>
                </a:lnTo>
                <a:lnTo>
                  <a:pt x="2794" y="0"/>
                </a:lnTo>
              </a:path>
            </a:pathLst>
          </a:custGeom>
          <a:ln w="18919">
            <a:solidFill>
              <a:srgbClr val="008080"/>
            </a:solidFill>
          </a:ln>
        </p:spPr>
        <p:txBody>
          <a:bodyPr wrap="square" lIns="0" tIns="0" rIns="0" bIns="0" rtlCol="0"/>
          <a:lstStyle/>
          <a:p>
            <a:endParaRPr/>
          </a:p>
        </p:txBody>
      </p:sp>
      <p:sp>
        <p:nvSpPr>
          <p:cNvPr id="1078" name="object 1078"/>
          <p:cNvSpPr/>
          <p:nvPr/>
        </p:nvSpPr>
        <p:spPr>
          <a:xfrm>
            <a:off x="2296836" y="2429590"/>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79" name="object 1079"/>
          <p:cNvSpPr/>
          <p:nvPr/>
        </p:nvSpPr>
        <p:spPr>
          <a:xfrm>
            <a:off x="2296837" y="2439370"/>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080" name="object 1080"/>
          <p:cNvSpPr/>
          <p:nvPr/>
        </p:nvSpPr>
        <p:spPr>
          <a:xfrm>
            <a:off x="2305643" y="2439371"/>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81" name="object 1081"/>
          <p:cNvSpPr/>
          <p:nvPr/>
        </p:nvSpPr>
        <p:spPr>
          <a:xfrm>
            <a:off x="2305643" y="2448769"/>
            <a:ext cx="7620" cy="0"/>
          </a:xfrm>
          <a:custGeom>
            <a:avLst/>
            <a:gdLst/>
            <a:ahLst/>
            <a:cxnLst/>
            <a:rect l="l" t="t" r="r" b="b"/>
            <a:pathLst>
              <a:path w="5714">
                <a:moveTo>
                  <a:pt x="0" y="0"/>
                </a:moveTo>
                <a:lnTo>
                  <a:pt x="0" y="0"/>
                </a:lnTo>
                <a:lnTo>
                  <a:pt x="5715" y="0"/>
                </a:lnTo>
              </a:path>
            </a:pathLst>
          </a:custGeom>
          <a:ln w="18919">
            <a:solidFill>
              <a:srgbClr val="008080"/>
            </a:solidFill>
          </a:ln>
        </p:spPr>
        <p:txBody>
          <a:bodyPr wrap="square" lIns="0" tIns="0" rIns="0" bIns="0" rtlCol="0"/>
          <a:lstStyle/>
          <a:p>
            <a:endParaRPr/>
          </a:p>
        </p:txBody>
      </p:sp>
      <p:sp>
        <p:nvSpPr>
          <p:cNvPr id="1082" name="object 1082"/>
          <p:cNvSpPr/>
          <p:nvPr/>
        </p:nvSpPr>
        <p:spPr>
          <a:xfrm>
            <a:off x="2313264" y="2448770"/>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83" name="object 1083"/>
          <p:cNvSpPr/>
          <p:nvPr/>
        </p:nvSpPr>
        <p:spPr>
          <a:xfrm>
            <a:off x="2313265" y="2458296"/>
            <a:ext cx="17780" cy="0"/>
          </a:xfrm>
          <a:custGeom>
            <a:avLst/>
            <a:gdLst/>
            <a:ahLst/>
            <a:cxnLst/>
            <a:rect l="l" t="t" r="r" b="b"/>
            <a:pathLst>
              <a:path w="13335">
                <a:moveTo>
                  <a:pt x="0" y="0"/>
                </a:moveTo>
                <a:lnTo>
                  <a:pt x="0" y="0"/>
                </a:lnTo>
                <a:lnTo>
                  <a:pt x="13209" y="0"/>
                </a:lnTo>
              </a:path>
            </a:pathLst>
          </a:custGeom>
          <a:ln w="18919">
            <a:solidFill>
              <a:srgbClr val="008080"/>
            </a:solidFill>
          </a:ln>
        </p:spPr>
        <p:txBody>
          <a:bodyPr wrap="square" lIns="0" tIns="0" rIns="0" bIns="0" rtlCol="0"/>
          <a:lstStyle/>
          <a:p>
            <a:endParaRPr/>
          </a:p>
        </p:txBody>
      </p:sp>
      <p:sp>
        <p:nvSpPr>
          <p:cNvPr id="1084" name="object 1084"/>
          <p:cNvSpPr/>
          <p:nvPr/>
        </p:nvSpPr>
        <p:spPr>
          <a:xfrm>
            <a:off x="2330877" y="2458296"/>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85" name="object 1085"/>
          <p:cNvSpPr/>
          <p:nvPr/>
        </p:nvSpPr>
        <p:spPr>
          <a:xfrm>
            <a:off x="2330878" y="2458297"/>
            <a:ext cx="1693" cy="19685"/>
          </a:xfrm>
          <a:custGeom>
            <a:avLst/>
            <a:gdLst/>
            <a:ahLst/>
            <a:cxnLst/>
            <a:rect l="l" t="t" r="r" b="b"/>
            <a:pathLst>
              <a:path w="1269" h="19685">
                <a:moveTo>
                  <a:pt x="0" y="19179"/>
                </a:moveTo>
                <a:lnTo>
                  <a:pt x="1016" y="19179"/>
                </a:lnTo>
                <a:lnTo>
                  <a:pt x="1016" y="0"/>
                </a:lnTo>
                <a:lnTo>
                  <a:pt x="0" y="0"/>
                </a:lnTo>
                <a:lnTo>
                  <a:pt x="0" y="19179"/>
                </a:lnTo>
                <a:close/>
              </a:path>
            </a:pathLst>
          </a:custGeom>
          <a:solidFill>
            <a:srgbClr val="008080"/>
          </a:solidFill>
        </p:spPr>
        <p:txBody>
          <a:bodyPr wrap="square" lIns="0" tIns="0" rIns="0" bIns="0" rtlCol="0"/>
          <a:lstStyle/>
          <a:p>
            <a:endParaRPr/>
          </a:p>
        </p:txBody>
      </p:sp>
      <p:sp>
        <p:nvSpPr>
          <p:cNvPr id="1086" name="object 1086"/>
          <p:cNvSpPr/>
          <p:nvPr/>
        </p:nvSpPr>
        <p:spPr>
          <a:xfrm>
            <a:off x="2332232" y="2468077"/>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87" name="object 1087"/>
          <p:cNvSpPr/>
          <p:nvPr/>
        </p:nvSpPr>
        <p:spPr>
          <a:xfrm>
            <a:off x="2332233" y="2477475"/>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088" name="object 1088"/>
          <p:cNvSpPr/>
          <p:nvPr/>
        </p:nvSpPr>
        <p:spPr>
          <a:xfrm>
            <a:off x="2328425" y="2477476"/>
            <a:ext cx="25400" cy="29209"/>
          </a:xfrm>
          <a:custGeom>
            <a:avLst/>
            <a:gdLst/>
            <a:ahLst/>
            <a:cxnLst/>
            <a:rect l="l" t="t" r="r" b="b"/>
            <a:pathLst>
              <a:path w="19050" h="29210">
                <a:moveTo>
                  <a:pt x="0" y="28705"/>
                </a:moveTo>
                <a:lnTo>
                  <a:pt x="18919" y="28705"/>
                </a:lnTo>
                <a:lnTo>
                  <a:pt x="18919" y="0"/>
                </a:lnTo>
                <a:lnTo>
                  <a:pt x="0" y="0"/>
                </a:lnTo>
                <a:lnTo>
                  <a:pt x="0" y="28705"/>
                </a:lnTo>
                <a:close/>
              </a:path>
            </a:pathLst>
          </a:custGeom>
          <a:solidFill>
            <a:srgbClr val="008080"/>
          </a:solidFill>
        </p:spPr>
        <p:txBody>
          <a:bodyPr wrap="square" lIns="0" tIns="0" rIns="0" bIns="0" rtlCol="0"/>
          <a:lstStyle/>
          <a:p>
            <a:endParaRPr/>
          </a:p>
        </p:txBody>
      </p:sp>
      <p:sp>
        <p:nvSpPr>
          <p:cNvPr id="1089" name="object 1089"/>
          <p:cNvSpPr/>
          <p:nvPr/>
        </p:nvSpPr>
        <p:spPr>
          <a:xfrm>
            <a:off x="2341039" y="2506181"/>
            <a:ext cx="6773" cy="0"/>
          </a:xfrm>
          <a:custGeom>
            <a:avLst/>
            <a:gdLst/>
            <a:ahLst/>
            <a:cxnLst/>
            <a:rect l="l" t="t" r="r" b="b"/>
            <a:pathLst>
              <a:path w="5080">
                <a:moveTo>
                  <a:pt x="0" y="0"/>
                </a:moveTo>
                <a:lnTo>
                  <a:pt x="0" y="0"/>
                </a:lnTo>
                <a:lnTo>
                  <a:pt x="4953" y="0"/>
                </a:lnTo>
              </a:path>
            </a:pathLst>
          </a:custGeom>
          <a:ln w="18919">
            <a:solidFill>
              <a:srgbClr val="008080"/>
            </a:solidFill>
          </a:ln>
        </p:spPr>
        <p:txBody>
          <a:bodyPr wrap="square" lIns="0" tIns="0" rIns="0" bIns="0" rtlCol="0"/>
          <a:lstStyle/>
          <a:p>
            <a:endParaRPr/>
          </a:p>
        </p:txBody>
      </p:sp>
      <p:sp>
        <p:nvSpPr>
          <p:cNvPr id="1090" name="object 1090"/>
          <p:cNvSpPr/>
          <p:nvPr/>
        </p:nvSpPr>
        <p:spPr>
          <a:xfrm>
            <a:off x="2335031" y="2506182"/>
            <a:ext cx="25400" cy="28575"/>
          </a:xfrm>
          <a:custGeom>
            <a:avLst/>
            <a:gdLst/>
            <a:ahLst/>
            <a:cxnLst/>
            <a:rect l="l" t="t" r="r" b="b"/>
            <a:pathLst>
              <a:path w="19050" h="28575">
                <a:moveTo>
                  <a:pt x="0" y="28324"/>
                </a:moveTo>
                <a:lnTo>
                  <a:pt x="18919" y="28324"/>
                </a:lnTo>
                <a:lnTo>
                  <a:pt x="18919" y="0"/>
                </a:lnTo>
                <a:lnTo>
                  <a:pt x="0" y="0"/>
                </a:lnTo>
                <a:lnTo>
                  <a:pt x="0" y="28324"/>
                </a:lnTo>
                <a:close/>
              </a:path>
            </a:pathLst>
          </a:custGeom>
          <a:solidFill>
            <a:srgbClr val="008080"/>
          </a:solidFill>
        </p:spPr>
        <p:txBody>
          <a:bodyPr wrap="square" lIns="0" tIns="0" rIns="0" bIns="0" rtlCol="0"/>
          <a:lstStyle/>
          <a:p>
            <a:endParaRPr/>
          </a:p>
        </p:txBody>
      </p:sp>
      <p:sp>
        <p:nvSpPr>
          <p:cNvPr id="1091" name="object 1091"/>
          <p:cNvSpPr/>
          <p:nvPr/>
        </p:nvSpPr>
        <p:spPr>
          <a:xfrm>
            <a:off x="2347645" y="252510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80"/>
          </a:solidFill>
        </p:spPr>
        <p:txBody>
          <a:bodyPr wrap="square" lIns="0" tIns="0" rIns="0" bIns="0" rtlCol="0"/>
          <a:lstStyle/>
          <a:p>
            <a:endParaRPr/>
          </a:p>
        </p:txBody>
      </p:sp>
      <p:sp>
        <p:nvSpPr>
          <p:cNvPr id="1092" name="object 1092"/>
          <p:cNvSpPr/>
          <p:nvPr/>
        </p:nvSpPr>
        <p:spPr>
          <a:xfrm>
            <a:off x="2350184" y="2534505"/>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93" name="object 1093"/>
          <p:cNvSpPr/>
          <p:nvPr/>
        </p:nvSpPr>
        <p:spPr>
          <a:xfrm>
            <a:off x="2350185" y="2544285"/>
            <a:ext cx="4233" cy="0"/>
          </a:xfrm>
          <a:custGeom>
            <a:avLst/>
            <a:gdLst/>
            <a:ahLst/>
            <a:cxnLst/>
            <a:rect l="l" t="t" r="r" b="b"/>
            <a:pathLst>
              <a:path w="3175">
                <a:moveTo>
                  <a:pt x="0" y="0"/>
                </a:moveTo>
                <a:lnTo>
                  <a:pt x="0" y="0"/>
                </a:lnTo>
                <a:lnTo>
                  <a:pt x="2921" y="0"/>
                </a:lnTo>
              </a:path>
            </a:pathLst>
          </a:custGeom>
          <a:ln w="18919">
            <a:solidFill>
              <a:srgbClr val="008080"/>
            </a:solidFill>
          </a:ln>
        </p:spPr>
        <p:txBody>
          <a:bodyPr wrap="square" lIns="0" tIns="0" rIns="0" bIns="0" rtlCol="0"/>
          <a:lstStyle/>
          <a:p>
            <a:endParaRPr/>
          </a:p>
        </p:txBody>
      </p:sp>
      <p:sp>
        <p:nvSpPr>
          <p:cNvPr id="1094" name="object 1094"/>
          <p:cNvSpPr/>
          <p:nvPr/>
        </p:nvSpPr>
        <p:spPr>
          <a:xfrm>
            <a:off x="2341467" y="2544285"/>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008080"/>
          </a:solidFill>
        </p:spPr>
        <p:txBody>
          <a:bodyPr wrap="square" lIns="0" tIns="0" rIns="0" bIns="0" rtlCol="0"/>
          <a:lstStyle/>
          <a:p>
            <a:endParaRPr/>
          </a:p>
        </p:txBody>
      </p:sp>
      <p:sp>
        <p:nvSpPr>
          <p:cNvPr id="1095" name="object 1095"/>
          <p:cNvSpPr/>
          <p:nvPr/>
        </p:nvSpPr>
        <p:spPr>
          <a:xfrm>
            <a:off x="2354081" y="2553812"/>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80"/>
          </a:solidFill>
        </p:spPr>
        <p:txBody>
          <a:bodyPr wrap="square" lIns="0" tIns="0" rIns="0" bIns="0" rtlCol="0"/>
          <a:lstStyle/>
          <a:p>
            <a:endParaRPr/>
          </a:p>
        </p:txBody>
      </p:sp>
      <p:sp>
        <p:nvSpPr>
          <p:cNvPr id="1096" name="object 1096"/>
          <p:cNvSpPr/>
          <p:nvPr/>
        </p:nvSpPr>
        <p:spPr>
          <a:xfrm>
            <a:off x="2344007" y="2563212"/>
            <a:ext cx="25400" cy="29209"/>
          </a:xfrm>
          <a:custGeom>
            <a:avLst/>
            <a:gdLst/>
            <a:ahLst/>
            <a:cxnLst/>
            <a:rect l="l" t="t" r="r" b="b"/>
            <a:pathLst>
              <a:path w="19050" h="29210">
                <a:moveTo>
                  <a:pt x="0" y="28705"/>
                </a:moveTo>
                <a:lnTo>
                  <a:pt x="18919" y="28705"/>
                </a:lnTo>
                <a:lnTo>
                  <a:pt x="18919" y="0"/>
                </a:lnTo>
                <a:lnTo>
                  <a:pt x="0" y="0"/>
                </a:lnTo>
                <a:lnTo>
                  <a:pt x="0" y="28705"/>
                </a:lnTo>
                <a:close/>
              </a:path>
            </a:pathLst>
          </a:custGeom>
          <a:solidFill>
            <a:srgbClr val="008080"/>
          </a:solidFill>
        </p:spPr>
        <p:txBody>
          <a:bodyPr wrap="square" lIns="0" tIns="0" rIns="0" bIns="0" rtlCol="0"/>
          <a:lstStyle/>
          <a:p>
            <a:endParaRPr/>
          </a:p>
        </p:txBody>
      </p:sp>
      <p:sp>
        <p:nvSpPr>
          <p:cNvPr id="1097" name="object 1097"/>
          <p:cNvSpPr/>
          <p:nvPr/>
        </p:nvSpPr>
        <p:spPr>
          <a:xfrm>
            <a:off x="2356620" y="2582517"/>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008080"/>
          </a:solidFill>
        </p:spPr>
        <p:txBody>
          <a:bodyPr wrap="square" lIns="0" tIns="0" rIns="0" bIns="0" rtlCol="0"/>
          <a:lstStyle/>
          <a:p>
            <a:endParaRPr/>
          </a:p>
        </p:txBody>
      </p:sp>
      <p:sp>
        <p:nvSpPr>
          <p:cNvPr id="1098" name="object 1098"/>
          <p:cNvSpPr/>
          <p:nvPr/>
        </p:nvSpPr>
        <p:spPr>
          <a:xfrm>
            <a:off x="2357805" y="2591917"/>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99" name="object 1099"/>
          <p:cNvSpPr/>
          <p:nvPr/>
        </p:nvSpPr>
        <p:spPr>
          <a:xfrm>
            <a:off x="2357806" y="2601442"/>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100" name="object 1100"/>
          <p:cNvSpPr/>
          <p:nvPr/>
        </p:nvSpPr>
        <p:spPr>
          <a:xfrm>
            <a:off x="2366612" y="2601443"/>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101" name="object 1101"/>
          <p:cNvSpPr/>
          <p:nvPr/>
        </p:nvSpPr>
        <p:spPr>
          <a:xfrm>
            <a:off x="2366613" y="2610842"/>
            <a:ext cx="12700" cy="0"/>
          </a:xfrm>
          <a:custGeom>
            <a:avLst/>
            <a:gdLst/>
            <a:ahLst/>
            <a:cxnLst/>
            <a:rect l="l" t="t" r="r" b="b"/>
            <a:pathLst>
              <a:path w="9525">
                <a:moveTo>
                  <a:pt x="0" y="0"/>
                </a:moveTo>
                <a:lnTo>
                  <a:pt x="0" y="0"/>
                </a:lnTo>
                <a:lnTo>
                  <a:pt x="9526" y="0"/>
                </a:lnTo>
              </a:path>
            </a:pathLst>
          </a:custGeom>
          <a:ln w="18919">
            <a:solidFill>
              <a:srgbClr val="008080"/>
            </a:solidFill>
          </a:ln>
        </p:spPr>
        <p:txBody>
          <a:bodyPr wrap="square" lIns="0" tIns="0" rIns="0" bIns="0" rtlCol="0"/>
          <a:lstStyle/>
          <a:p>
            <a:endParaRPr/>
          </a:p>
        </p:txBody>
      </p:sp>
      <p:sp>
        <p:nvSpPr>
          <p:cNvPr id="1102" name="object 1102"/>
          <p:cNvSpPr/>
          <p:nvPr/>
        </p:nvSpPr>
        <p:spPr>
          <a:xfrm>
            <a:off x="2379315" y="2610842"/>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103" name="object 1103"/>
          <p:cNvSpPr/>
          <p:nvPr/>
        </p:nvSpPr>
        <p:spPr>
          <a:xfrm>
            <a:off x="2379315" y="2620622"/>
            <a:ext cx="16933" cy="0"/>
          </a:xfrm>
          <a:custGeom>
            <a:avLst/>
            <a:gdLst/>
            <a:ahLst/>
            <a:cxnLst/>
            <a:rect l="l" t="t" r="r" b="b"/>
            <a:pathLst>
              <a:path w="12700">
                <a:moveTo>
                  <a:pt x="0" y="0"/>
                </a:moveTo>
                <a:lnTo>
                  <a:pt x="0" y="0"/>
                </a:lnTo>
                <a:lnTo>
                  <a:pt x="12574" y="0"/>
                </a:lnTo>
              </a:path>
            </a:pathLst>
          </a:custGeom>
          <a:ln w="18919">
            <a:solidFill>
              <a:srgbClr val="008080"/>
            </a:solidFill>
          </a:ln>
        </p:spPr>
        <p:txBody>
          <a:bodyPr wrap="square" lIns="0" tIns="0" rIns="0" bIns="0" rtlCol="0"/>
          <a:lstStyle/>
          <a:p>
            <a:endParaRPr/>
          </a:p>
        </p:txBody>
      </p:sp>
      <p:sp>
        <p:nvSpPr>
          <p:cNvPr id="1104" name="object 1104"/>
          <p:cNvSpPr/>
          <p:nvPr/>
        </p:nvSpPr>
        <p:spPr>
          <a:xfrm>
            <a:off x="2396080" y="2620623"/>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105" name="object 1105"/>
          <p:cNvSpPr/>
          <p:nvPr/>
        </p:nvSpPr>
        <p:spPr>
          <a:xfrm>
            <a:off x="2396080" y="2630021"/>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106" name="object 1106"/>
          <p:cNvSpPr/>
          <p:nvPr/>
        </p:nvSpPr>
        <p:spPr>
          <a:xfrm>
            <a:off x="2402347" y="2630022"/>
            <a:ext cx="0" cy="10795"/>
          </a:xfrm>
          <a:custGeom>
            <a:avLst/>
            <a:gdLst/>
            <a:ahLst/>
            <a:cxnLst/>
            <a:rect l="l" t="t" r="r" b="b"/>
            <a:pathLst>
              <a:path h="10794">
                <a:moveTo>
                  <a:pt x="-9459" y="5207"/>
                </a:moveTo>
                <a:lnTo>
                  <a:pt x="9459" y="5207"/>
                </a:lnTo>
              </a:path>
            </a:pathLst>
          </a:custGeom>
          <a:ln w="10415">
            <a:solidFill>
              <a:srgbClr val="008080"/>
            </a:solidFill>
          </a:ln>
        </p:spPr>
        <p:txBody>
          <a:bodyPr wrap="square" lIns="0" tIns="0" rIns="0" bIns="0" rtlCol="0"/>
          <a:lstStyle/>
          <a:p>
            <a:endParaRPr/>
          </a:p>
        </p:txBody>
      </p:sp>
      <p:sp>
        <p:nvSpPr>
          <p:cNvPr id="1107" name="object 1107"/>
          <p:cNvSpPr/>
          <p:nvPr/>
        </p:nvSpPr>
        <p:spPr>
          <a:xfrm>
            <a:off x="2402347" y="2640436"/>
            <a:ext cx="11853" cy="0"/>
          </a:xfrm>
          <a:custGeom>
            <a:avLst/>
            <a:gdLst/>
            <a:ahLst/>
            <a:cxnLst/>
            <a:rect l="l" t="t" r="r" b="b"/>
            <a:pathLst>
              <a:path w="8889">
                <a:moveTo>
                  <a:pt x="0" y="0"/>
                </a:moveTo>
                <a:lnTo>
                  <a:pt x="0" y="0"/>
                </a:lnTo>
                <a:lnTo>
                  <a:pt x="8510" y="0"/>
                </a:lnTo>
              </a:path>
            </a:pathLst>
          </a:custGeom>
          <a:ln w="18919">
            <a:solidFill>
              <a:srgbClr val="008080"/>
            </a:solidFill>
          </a:ln>
        </p:spPr>
        <p:txBody>
          <a:bodyPr wrap="square" lIns="0" tIns="0" rIns="0" bIns="0" rtlCol="0"/>
          <a:lstStyle/>
          <a:p>
            <a:endParaRPr/>
          </a:p>
        </p:txBody>
      </p:sp>
      <p:sp>
        <p:nvSpPr>
          <p:cNvPr id="1108" name="object 1108"/>
          <p:cNvSpPr/>
          <p:nvPr/>
        </p:nvSpPr>
        <p:spPr>
          <a:xfrm>
            <a:off x="2413693" y="2640437"/>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109" name="object 1109"/>
          <p:cNvSpPr/>
          <p:nvPr/>
        </p:nvSpPr>
        <p:spPr>
          <a:xfrm>
            <a:off x="2413694" y="2649963"/>
            <a:ext cx="16933" cy="0"/>
          </a:xfrm>
          <a:custGeom>
            <a:avLst/>
            <a:gdLst/>
            <a:ahLst/>
            <a:cxnLst/>
            <a:rect l="l" t="t" r="r" b="b"/>
            <a:pathLst>
              <a:path w="12700">
                <a:moveTo>
                  <a:pt x="0" y="0"/>
                </a:moveTo>
                <a:lnTo>
                  <a:pt x="0" y="0"/>
                </a:lnTo>
                <a:lnTo>
                  <a:pt x="12320" y="0"/>
                </a:lnTo>
              </a:path>
            </a:pathLst>
          </a:custGeom>
          <a:ln w="18919">
            <a:solidFill>
              <a:srgbClr val="008080"/>
            </a:solidFill>
          </a:ln>
        </p:spPr>
        <p:txBody>
          <a:bodyPr wrap="square" lIns="0" tIns="0" rIns="0" bIns="0" rtlCol="0"/>
          <a:lstStyle/>
          <a:p>
            <a:endParaRPr/>
          </a:p>
        </p:txBody>
      </p:sp>
      <p:sp>
        <p:nvSpPr>
          <p:cNvPr id="1110" name="object 1110"/>
          <p:cNvSpPr/>
          <p:nvPr/>
        </p:nvSpPr>
        <p:spPr>
          <a:xfrm>
            <a:off x="2430121" y="2649963"/>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111" name="object 1111"/>
          <p:cNvSpPr/>
          <p:nvPr/>
        </p:nvSpPr>
        <p:spPr>
          <a:xfrm>
            <a:off x="2430122" y="2659743"/>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112" name="object 1112"/>
          <p:cNvSpPr/>
          <p:nvPr/>
        </p:nvSpPr>
        <p:spPr>
          <a:xfrm>
            <a:off x="2436388" y="2659743"/>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13" name="object 1113"/>
          <p:cNvSpPr/>
          <p:nvPr/>
        </p:nvSpPr>
        <p:spPr>
          <a:xfrm>
            <a:off x="2436388" y="2671047"/>
            <a:ext cx="13547" cy="0"/>
          </a:xfrm>
          <a:custGeom>
            <a:avLst/>
            <a:gdLst/>
            <a:ahLst/>
            <a:cxnLst/>
            <a:rect l="l" t="t" r="r" b="b"/>
            <a:pathLst>
              <a:path w="10160">
                <a:moveTo>
                  <a:pt x="0" y="0"/>
                </a:moveTo>
                <a:lnTo>
                  <a:pt x="0" y="0"/>
                </a:lnTo>
                <a:lnTo>
                  <a:pt x="9780" y="0"/>
                </a:lnTo>
              </a:path>
            </a:pathLst>
          </a:custGeom>
          <a:ln w="18919">
            <a:solidFill>
              <a:srgbClr val="008080"/>
            </a:solidFill>
          </a:ln>
        </p:spPr>
        <p:txBody>
          <a:bodyPr wrap="square" lIns="0" tIns="0" rIns="0" bIns="0" rtlCol="0"/>
          <a:lstStyle/>
          <a:p>
            <a:endParaRPr/>
          </a:p>
        </p:txBody>
      </p:sp>
      <p:sp>
        <p:nvSpPr>
          <p:cNvPr id="1114" name="object 1114"/>
          <p:cNvSpPr/>
          <p:nvPr/>
        </p:nvSpPr>
        <p:spPr>
          <a:xfrm>
            <a:off x="2436816" y="2671047"/>
            <a:ext cx="25400" cy="20320"/>
          </a:xfrm>
          <a:custGeom>
            <a:avLst/>
            <a:gdLst/>
            <a:ahLst/>
            <a:cxnLst/>
            <a:rect l="l" t="t" r="r" b="b"/>
            <a:pathLst>
              <a:path w="19050" h="20319">
                <a:moveTo>
                  <a:pt x="0" y="19941"/>
                </a:moveTo>
                <a:lnTo>
                  <a:pt x="18919" y="19941"/>
                </a:lnTo>
                <a:lnTo>
                  <a:pt x="18919" y="0"/>
                </a:lnTo>
                <a:lnTo>
                  <a:pt x="0" y="0"/>
                </a:lnTo>
                <a:lnTo>
                  <a:pt x="0" y="19941"/>
                </a:lnTo>
                <a:close/>
              </a:path>
            </a:pathLst>
          </a:custGeom>
          <a:solidFill>
            <a:srgbClr val="008080"/>
          </a:solidFill>
        </p:spPr>
        <p:txBody>
          <a:bodyPr wrap="square" lIns="0" tIns="0" rIns="0" bIns="0" rtlCol="0"/>
          <a:lstStyle/>
          <a:p>
            <a:endParaRPr/>
          </a:p>
        </p:txBody>
      </p:sp>
      <p:sp>
        <p:nvSpPr>
          <p:cNvPr id="1115" name="object 1115"/>
          <p:cNvSpPr/>
          <p:nvPr/>
        </p:nvSpPr>
        <p:spPr>
          <a:xfrm>
            <a:off x="2449429" y="2690989"/>
            <a:ext cx="12700" cy="0"/>
          </a:xfrm>
          <a:custGeom>
            <a:avLst/>
            <a:gdLst/>
            <a:ahLst/>
            <a:cxnLst/>
            <a:rect l="l" t="t" r="r" b="b"/>
            <a:pathLst>
              <a:path w="9525">
                <a:moveTo>
                  <a:pt x="0" y="0"/>
                </a:moveTo>
                <a:lnTo>
                  <a:pt x="0" y="0"/>
                </a:lnTo>
                <a:lnTo>
                  <a:pt x="9526" y="0"/>
                </a:lnTo>
              </a:path>
            </a:pathLst>
          </a:custGeom>
          <a:ln w="18919">
            <a:solidFill>
              <a:srgbClr val="008080"/>
            </a:solidFill>
          </a:ln>
        </p:spPr>
        <p:txBody>
          <a:bodyPr wrap="square" lIns="0" tIns="0" rIns="0" bIns="0" rtlCol="0"/>
          <a:lstStyle/>
          <a:p>
            <a:endParaRPr/>
          </a:p>
        </p:txBody>
      </p:sp>
      <p:sp>
        <p:nvSpPr>
          <p:cNvPr id="1116" name="object 1116"/>
          <p:cNvSpPr/>
          <p:nvPr/>
        </p:nvSpPr>
        <p:spPr>
          <a:xfrm>
            <a:off x="2449517" y="2690990"/>
            <a:ext cx="25400" cy="12065"/>
          </a:xfrm>
          <a:custGeom>
            <a:avLst/>
            <a:gdLst/>
            <a:ahLst/>
            <a:cxnLst/>
            <a:rect l="l" t="t" r="r" b="b"/>
            <a:pathLst>
              <a:path w="19050" h="12064">
                <a:moveTo>
                  <a:pt x="0" y="11558"/>
                </a:moveTo>
                <a:lnTo>
                  <a:pt x="18919" y="11558"/>
                </a:lnTo>
                <a:lnTo>
                  <a:pt x="18919" y="0"/>
                </a:lnTo>
                <a:lnTo>
                  <a:pt x="0" y="0"/>
                </a:lnTo>
                <a:lnTo>
                  <a:pt x="0" y="11558"/>
                </a:lnTo>
                <a:close/>
              </a:path>
            </a:pathLst>
          </a:custGeom>
          <a:solidFill>
            <a:srgbClr val="008080"/>
          </a:solidFill>
        </p:spPr>
        <p:txBody>
          <a:bodyPr wrap="square" lIns="0" tIns="0" rIns="0" bIns="0" rtlCol="0"/>
          <a:lstStyle/>
          <a:p>
            <a:endParaRPr/>
          </a:p>
        </p:txBody>
      </p:sp>
      <p:sp>
        <p:nvSpPr>
          <p:cNvPr id="1117" name="object 1117"/>
          <p:cNvSpPr/>
          <p:nvPr/>
        </p:nvSpPr>
        <p:spPr>
          <a:xfrm>
            <a:off x="2462131" y="2702547"/>
            <a:ext cx="10160" cy="0"/>
          </a:xfrm>
          <a:custGeom>
            <a:avLst/>
            <a:gdLst/>
            <a:ahLst/>
            <a:cxnLst/>
            <a:rect l="l" t="t" r="r" b="b"/>
            <a:pathLst>
              <a:path w="7619">
                <a:moveTo>
                  <a:pt x="0" y="0"/>
                </a:moveTo>
                <a:lnTo>
                  <a:pt x="0" y="0"/>
                </a:lnTo>
                <a:lnTo>
                  <a:pt x="7494" y="0"/>
                </a:lnTo>
              </a:path>
            </a:pathLst>
          </a:custGeom>
          <a:ln w="18919">
            <a:solidFill>
              <a:srgbClr val="008080"/>
            </a:solidFill>
          </a:ln>
        </p:spPr>
        <p:txBody>
          <a:bodyPr wrap="square" lIns="0" tIns="0" rIns="0" bIns="0" rtlCol="0"/>
          <a:lstStyle/>
          <a:p>
            <a:endParaRPr/>
          </a:p>
        </p:txBody>
      </p:sp>
      <p:sp>
        <p:nvSpPr>
          <p:cNvPr id="1118" name="object 1118"/>
          <p:cNvSpPr/>
          <p:nvPr/>
        </p:nvSpPr>
        <p:spPr>
          <a:xfrm>
            <a:off x="2459509" y="2702547"/>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008080"/>
          </a:solidFill>
        </p:spPr>
        <p:txBody>
          <a:bodyPr wrap="square" lIns="0" tIns="0" rIns="0" bIns="0" rtlCol="0"/>
          <a:lstStyle/>
          <a:p>
            <a:endParaRPr/>
          </a:p>
        </p:txBody>
      </p:sp>
      <p:sp>
        <p:nvSpPr>
          <p:cNvPr id="1119" name="object 1119"/>
          <p:cNvSpPr/>
          <p:nvPr/>
        </p:nvSpPr>
        <p:spPr>
          <a:xfrm>
            <a:off x="2472124" y="2713979"/>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120" name="object 1120"/>
          <p:cNvSpPr/>
          <p:nvPr/>
        </p:nvSpPr>
        <p:spPr>
          <a:xfrm>
            <a:off x="2480929" y="2713979"/>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21" name="object 1121"/>
          <p:cNvSpPr/>
          <p:nvPr/>
        </p:nvSpPr>
        <p:spPr>
          <a:xfrm>
            <a:off x="2480930" y="2715885"/>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80"/>
          </a:solidFill>
        </p:spPr>
        <p:txBody>
          <a:bodyPr wrap="square" lIns="0" tIns="0" rIns="0" bIns="0" rtlCol="0"/>
          <a:lstStyle/>
          <a:p>
            <a:endParaRPr/>
          </a:p>
        </p:txBody>
      </p:sp>
      <p:sp>
        <p:nvSpPr>
          <p:cNvPr id="1122" name="object 1122"/>
          <p:cNvSpPr/>
          <p:nvPr/>
        </p:nvSpPr>
        <p:spPr>
          <a:xfrm>
            <a:off x="2483469" y="2725284"/>
            <a:ext cx="0" cy="10795"/>
          </a:xfrm>
          <a:custGeom>
            <a:avLst/>
            <a:gdLst/>
            <a:ahLst/>
            <a:cxnLst/>
            <a:rect l="l" t="t" r="r" b="b"/>
            <a:pathLst>
              <a:path h="10794">
                <a:moveTo>
                  <a:pt x="-9459" y="5398"/>
                </a:moveTo>
                <a:lnTo>
                  <a:pt x="9459" y="5398"/>
                </a:lnTo>
              </a:path>
            </a:pathLst>
          </a:custGeom>
          <a:ln w="10796">
            <a:solidFill>
              <a:srgbClr val="008080"/>
            </a:solidFill>
          </a:ln>
        </p:spPr>
        <p:txBody>
          <a:bodyPr wrap="square" lIns="0" tIns="0" rIns="0" bIns="0" rtlCol="0"/>
          <a:lstStyle/>
          <a:p>
            <a:endParaRPr/>
          </a:p>
        </p:txBody>
      </p:sp>
      <p:sp>
        <p:nvSpPr>
          <p:cNvPr id="1123" name="object 1123"/>
          <p:cNvSpPr/>
          <p:nvPr/>
        </p:nvSpPr>
        <p:spPr>
          <a:xfrm>
            <a:off x="2483470" y="2736079"/>
            <a:ext cx="14393" cy="0"/>
          </a:xfrm>
          <a:custGeom>
            <a:avLst/>
            <a:gdLst/>
            <a:ahLst/>
            <a:cxnLst/>
            <a:rect l="l" t="t" r="r" b="b"/>
            <a:pathLst>
              <a:path w="10794">
                <a:moveTo>
                  <a:pt x="0" y="0"/>
                </a:moveTo>
                <a:lnTo>
                  <a:pt x="0" y="0"/>
                </a:lnTo>
                <a:lnTo>
                  <a:pt x="10796" y="0"/>
                </a:lnTo>
              </a:path>
            </a:pathLst>
          </a:custGeom>
          <a:ln w="18919">
            <a:solidFill>
              <a:srgbClr val="008080"/>
            </a:solidFill>
          </a:ln>
        </p:spPr>
        <p:txBody>
          <a:bodyPr wrap="square" lIns="0" tIns="0" rIns="0" bIns="0" rtlCol="0"/>
          <a:lstStyle/>
          <a:p>
            <a:endParaRPr/>
          </a:p>
        </p:txBody>
      </p:sp>
      <p:sp>
        <p:nvSpPr>
          <p:cNvPr id="1124" name="object 1124"/>
          <p:cNvSpPr/>
          <p:nvPr/>
        </p:nvSpPr>
        <p:spPr>
          <a:xfrm>
            <a:off x="2497865" y="2736079"/>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25" name="object 1125"/>
          <p:cNvSpPr/>
          <p:nvPr/>
        </p:nvSpPr>
        <p:spPr>
          <a:xfrm>
            <a:off x="2497866" y="2747384"/>
            <a:ext cx="32173" cy="0"/>
          </a:xfrm>
          <a:custGeom>
            <a:avLst/>
            <a:gdLst/>
            <a:ahLst/>
            <a:cxnLst/>
            <a:rect l="l" t="t" r="r" b="b"/>
            <a:pathLst>
              <a:path w="24130">
                <a:moveTo>
                  <a:pt x="0" y="0"/>
                </a:moveTo>
                <a:lnTo>
                  <a:pt x="0" y="0"/>
                </a:lnTo>
                <a:lnTo>
                  <a:pt x="23625" y="0"/>
                </a:lnTo>
              </a:path>
            </a:pathLst>
          </a:custGeom>
          <a:ln w="18919">
            <a:solidFill>
              <a:srgbClr val="008080"/>
            </a:solidFill>
          </a:ln>
        </p:spPr>
        <p:txBody>
          <a:bodyPr wrap="square" lIns="0" tIns="0" rIns="0" bIns="0" rtlCol="0"/>
          <a:lstStyle/>
          <a:p>
            <a:endParaRPr/>
          </a:p>
        </p:txBody>
      </p:sp>
      <p:sp>
        <p:nvSpPr>
          <p:cNvPr id="1126" name="object 1126"/>
          <p:cNvSpPr/>
          <p:nvPr/>
        </p:nvSpPr>
        <p:spPr>
          <a:xfrm>
            <a:off x="2529365" y="2747385"/>
            <a:ext cx="0" cy="10795"/>
          </a:xfrm>
          <a:custGeom>
            <a:avLst/>
            <a:gdLst/>
            <a:ahLst/>
            <a:cxnLst/>
            <a:rect l="l" t="t" r="r" b="b"/>
            <a:pathLst>
              <a:path h="10794">
                <a:moveTo>
                  <a:pt x="-9459" y="5207"/>
                </a:moveTo>
                <a:lnTo>
                  <a:pt x="9459" y="5207"/>
                </a:lnTo>
              </a:path>
            </a:pathLst>
          </a:custGeom>
          <a:ln w="10415">
            <a:solidFill>
              <a:srgbClr val="008080"/>
            </a:solidFill>
          </a:ln>
        </p:spPr>
        <p:txBody>
          <a:bodyPr wrap="square" lIns="0" tIns="0" rIns="0" bIns="0" rtlCol="0"/>
          <a:lstStyle/>
          <a:p>
            <a:endParaRPr/>
          </a:p>
        </p:txBody>
      </p:sp>
      <p:sp>
        <p:nvSpPr>
          <p:cNvPr id="1127" name="object 1127"/>
          <p:cNvSpPr/>
          <p:nvPr/>
        </p:nvSpPr>
        <p:spPr>
          <a:xfrm>
            <a:off x="2529365" y="2757799"/>
            <a:ext cx="5080" cy="0"/>
          </a:xfrm>
          <a:custGeom>
            <a:avLst/>
            <a:gdLst/>
            <a:ahLst/>
            <a:cxnLst/>
            <a:rect l="l" t="t" r="r" b="b"/>
            <a:pathLst>
              <a:path w="3810">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128" name="object 1128"/>
          <p:cNvSpPr/>
          <p:nvPr/>
        </p:nvSpPr>
        <p:spPr>
          <a:xfrm>
            <a:off x="2521833" y="2757800"/>
            <a:ext cx="25400" cy="12065"/>
          </a:xfrm>
          <a:custGeom>
            <a:avLst/>
            <a:gdLst/>
            <a:ahLst/>
            <a:cxnLst/>
            <a:rect l="l" t="t" r="r" b="b"/>
            <a:pathLst>
              <a:path w="19050" h="12064">
                <a:moveTo>
                  <a:pt x="0" y="11685"/>
                </a:moveTo>
                <a:lnTo>
                  <a:pt x="18919" y="11685"/>
                </a:lnTo>
                <a:lnTo>
                  <a:pt x="18919" y="0"/>
                </a:lnTo>
                <a:lnTo>
                  <a:pt x="0" y="0"/>
                </a:lnTo>
                <a:lnTo>
                  <a:pt x="0" y="11685"/>
                </a:lnTo>
                <a:close/>
              </a:path>
            </a:pathLst>
          </a:custGeom>
          <a:solidFill>
            <a:srgbClr val="008080"/>
          </a:solidFill>
        </p:spPr>
        <p:txBody>
          <a:bodyPr wrap="square" lIns="0" tIns="0" rIns="0" bIns="0" rtlCol="0"/>
          <a:lstStyle/>
          <a:p>
            <a:endParaRPr/>
          </a:p>
        </p:txBody>
      </p:sp>
      <p:sp>
        <p:nvSpPr>
          <p:cNvPr id="1129" name="object 1129"/>
          <p:cNvSpPr/>
          <p:nvPr/>
        </p:nvSpPr>
        <p:spPr>
          <a:xfrm>
            <a:off x="2534447" y="2769485"/>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130" name="object 1130"/>
          <p:cNvSpPr/>
          <p:nvPr/>
        </p:nvSpPr>
        <p:spPr>
          <a:xfrm>
            <a:off x="2540713" y="2769485"/>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31" name="object 1131"/>
          <p:cNvSpPr/>
          <p:nvPr/>
        </p:nvSpPr>
        <p:spPr>
          <a:xfrm>
            <a:off x="2540714" y="2780789"/>
            <a:ext cx="7620" cy="0"/>
          </a:xfrm>
          <a:custGeom>
            <a:avLst/>
            <a:gdLst/>
            <a:ahLst/>
            <a:cxnLst/>
            <a:rect l="l" t="t" r="r" b="b"/>
            <a:pathLst>
              <a:path w="5714">
                <a:moveTo>
                  <a:pt x="0" y="0"/>
                </a:moveTo>
                <a:lnTo>
                  <a:pt x="0" y="0"/>
                </a:lnTo>
                <a:lnTo>
                  <a:pt x="5715" y="0"/>
                </a:lnTo>
              </a:path>
            </a:pathLst>
          </a:custGeom>
          <a:ln w="18919">
            <a:solidFill>
              <a:srgbClr val="008080"/>
            </a:solidFill>
          </a:ln>
        </p:spPr>
        <p:txBody>
          <a:bodyPr wrap="square" lIns="0" tIns="0" rIns="0" bIns="0" rtlCol="0"/>
          <a:lstStyle/>
          <a:p>
            <a:endParaRPr/>
          </a:p>
        </p:txBody>
      </p:sp>
      <p:sp>
        <p:nvSpPr>
          <p:cNvPr id="1132" name="object 1132"/>
          <p:cNvSpPr/>
          <p:nvPr/>
        </p:nvSpPr>
        <p:spPr>
          <a:xfrm>
            <a:off x="2535721" y="2780789"/>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80"/>
          </a:solidFill>
        </p:spPr>
        <p:txBody>
          <a:bodyPr wrap="square" lIns="0" tIns="0" rIns="0" bIns="0" rtlCol="0"/>
          <a:lstStyle/>
          <a:p>
            <a:endParaRPr/>
          </a:p>
        </p:txBody>
      </p:sp>
      <p:sp>
        <p:nvSpPr>
          <p:cNvPr id="1133" name="object 1133"/>
          <p:cNvSpPr/>
          <p:nvPr/>
        </p:nvSpPr>
        <p:spPr>
          <a:xfrm>
            <a:off x="2548334" y="2793109"/>
            <a:ext cx="24553" cy="0"/>
          </a:xfrm>
          <a:custGeom>
            <a:avLst/>
            <a:gdLst/>
            <a:ahLst/>
            <a:cxnLst/>
            <a:rect l="l" t="t" r="r" b="b"/>
            <a:pathLst>
              <a:path w="18414">
                <a:moveTo>
                  <a:pt x="0" y="0"/>
                </a:moveTo>
                <a:lnTo>
                  <a:pt x="0" y="0"/>
                </a:lnTo>
                <a:lnTo>
                  <a:pt x="18290" y="0"/>
                </a:lnTo>
              </a:path>
            </a:pathLst>
          </a:custGeom>
          <a:ln w="18919">
            <a:solidFill>
              <a:srgbClr val="008080"/>
            </a:solidFill>
          </a:ln>
        </p:spPr>
        <p:txBody>
          <a:bodyPr wrap="square" lIns="0" tIns="0" rIns="0" bIns="0" rtlCol="0"/>
          <a:lstStyle/>
          <a:p>
            <a:endParaRPr/>
          </a:p>
        </p:txBody>
      </p:sp>
      <p:sp>
        <p:nvSpPr>
          <p:cNvPr id="1134" name="object 1134"/>
          <p:cNvSpPr/>
          <p:nvPr/>
        </p:nvSpPr>
        <p:spPr>
          <a:xfrm>
            <a:off x="2572721" y="2793109"/>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35" name="object 1135"/>
          <p:cNvSpPr/>
          <p:nvPr/>
        </p:nvSpPr>
        <p:spPr>
          <a:xfrm>
            <a:off x="2572721" y="2804414"/>
            <a:ext cx="20320" cy="0"/>
          </a:xfrm>
          <a:custGeom>
            <a:avLst/>
            <a:gdLst/>
            <a:ahLst/>
            <a:cxnLst/>
            <a:rect l="l" t="t" r="r" b="b"/>
            <a:pathLst>
              <a:path w="15239">
                <a:moveTo>
                  <a:pt x="0" y="0"/>
                </a:moveTo>
                <a:lnTo>
                  <a:pt x="0" y="0"/>
                </a:lnTo>
                <a:lnTo>
                  <a:pt x="15115" y="0"/>
                </a:lnTo>
              </a:path>
            </a:pathLst>
          </a:custGeom>
          <a:ln w="18919">
            <a:solidFill>
              <a:srgbClr val="008080"/>
            </a:solidFill>
          </a:ln>
        </p:spPr>
        <p:txBody>
          <a:bodyPr wrap="square" lIns="0" tIns="0" rIns="0" bIns="0" rtlCol="0"/>
          <a:lstStyle/>
          <a:p>
            <a:endParaRPr/>
          </a:p>
        </p:txBody>
      </p:sp>
      <p:sp>
        <p:nvSpPr>
          <p:cNvPr id="1136" name="object 1136"/>
          <p:cNvSpPr/>
          <p:nvPr/>
        </p:nvSpPr>
        <p:spPr>
          <a:xfrm>
            <a:off x="2592876" y="2804415"/>
            <a:ext cx="0" cy="10795"/>
          </a:xfrm>
          <a:custGeom>
            <a:avLst/>
            <a:gdLst/>
            <a:ahLst/>
            <a:cxnLst/>
            <a:rect l="l" t="t" r="r" b="b"/>
            <a:pathLst>
              <a:path h="10794">
                <a:moveTo>
                  <a:pt x="-9459" y="5398"/>
                </a:moveTo>
                <a:lnTo>
                  <a:pt x="9459" y="5398"/>
                </a:lnTo>
              </a:path>
            </a:pathLst>
          </a:custGeom>
          <a:ln w="10796">
            <a:solidFill>
              <a:srgbClr val="008080"/>
            </a:solidFill>
          </a:ln>
        </p:spPr>
        <p:txBody>
          <a:bodyPr wrap="square" lIns="0" tIns="0" rIns="0" bIns="0" rtlCol="0"/>
          <a:lstStyle/>
          <a:p>
            <a:endParaRPr/>
          </a:p>
        </p:txBody>
      </p:sp>
      <p:sp>
        <p:nvSpPr>
          <p:cNvPr id="1137" name="object 1137"/>
          <p:cNvSpPr/>
          <p:nvPr/>
        </p:nvSpPr>
        <p:spPr>
          <a:xfrm>
            <a:off x="2592876" y="2815210"/>
            <a:ext cx="37253" cy="0"/>
          </a:xfrm>
          <a:custGeom>
            <a:avLst/>
            <a:gdLst/>
            <a:ahLst/>
            <a:cxnLst/>
            <a:rect l="l" t="t" r="r" b="b"/>
            <a:pathLst>
              <a:path w="27939">
                <a:moveTo>
                  <a:pt x="0" y="0"/>
                </a:moveTo>
                <a:lnTo>
                  <a:pt x="0" y="0"/>
                </a:lnTo>
                <a:lnTo>
                  <a:pt x="27690" y="0"/>
                </a:lnTo>
              </a:path>
            </a:pathLst>
          </a:custGeom>
          <a:ln w="18919">
            <a:solidFill>
              <a:srgbClr val="008080"/>
            </a:solidFill>
          </a:ln>
        </p:spPr>
        <p:txBody>
          <a:bodyPr wrap="square" lIns="0" tIns="0" rIns="0" bIns="0" rtlCol="0"/>
          <a:lstStyle/>
          <a:p>
            <a:endParaRPr/>
          </a:p>
        </p:txBody>
      </p:sp>
      <p:sp>
        <p:nvSpPr>
          <p:cNvPr id="1138" name="object 1138"/>
          <p:cNvSpPr/>
          <p:nvPr/>
        </p:nvSpPr>
        <p:spPr>
          <a:xfrm>
            <a:off x="2629796" y="2815211"/>
            <a:ext cx="0" cy="13335"/>
          </a:xfrm>
          <a:custGeom>
            <a:avLst/>
            <a:gdLst/>
            <a:ahLst/>
            <a:cxnLst/>
            <a:rect l="l" t="t" r="r" b="b"/>
            <a:pathLst>
              <a:path h="13335">
                <a:moveTo>
                  <a:pt x="-9459" y="6604"/>
                </a:moveTo>
                <a:lnTo>
                  <a:pt x="9459" y="6604"/>
                </a:lnTo>
              </a:path>
            </a:pathLst>
          </a:custGeom>
          <a:ln w="13209">
            <a:solidFill>
              <a:srgbClr val="008080"/>
            </a:solidFill>
          </a:ln>
        </p:spPr>
        <p:txBody>
          <a:bodyPr wrap="square" lIns="0" tIns="0" rIns="0" bIns="0" rtlCol="0"/>
          <a:lstStyle/>
          <a:p>
            <a:endParaRPr/>
          </a:p>
        </p:txBody>
      </p:sp>
      <p:sp>
        <p:nvSpPr>
          <p:cNvPr id="1139" name="object 1139"/>
          <p:cNvSpPr/>
          <p:nvPr/>
        </p:nvSpPr>
        <p:spPr>
          <a:xfrm>
            <a:off x="2629796" y="2828420"/>
            <a:ext cx="57573" cy="0"/>
          </a:xfrm>
          <a:custGeom>
            <a:avLst/>
            <a:gdLst/>
            <a:ahLst/>
            <a:cxnLst/>
            <a:rect l="l" t="t" r="r" b="b"/>
            <a:pathLst>
              <a:path w="43180">
                <a:moveTo>
                  <a:pt x="0" y="0"/>
                </a:moveTo>
                <a:lnTo>
                  <a:pt x="0" y="0"/>
                </a:lnTo>
                <a:lnTo>
                  <a:pt x="42932" y="0"/>
                </a:lnTo>
              </a:path>
            </a:pathLst>
          </a:custGeom>
          <a:ln w="18919">
            <a:solidFill>
              <a:srgbClr val="008080"/>
            </a:solidFill>
          </a:ln>
        </p:spPr>
        <p:txBody>
          <a:bodyPr wrap="square" lIns="0" tIns="0" rIns="0" bIns="0" rtlCol="0"/>
          <a:lstStyle/>
          <a:p>
            <a:endParaRPr/>
          </a:p>
        </p:txBody>
      </p:sp>
      <p:sp>
        <p:nvSpPr>
          <p:cNvPr id="1140" name="object 1140"/>
          <p:cNvSpPr/>
          <p:nvPr/>
        </p:nvSpPr>
        <p:spPr>
          <a:xfrm>
            <a:off x="2687039" y="2828420"/>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41" name="object 1141"/>
          <p:cNvSpPr/>
          <p:nvPr/>
        </p:nvSpPr>
        <p:spPr>
          <a:xfrm>
            <a:off x="2687039" y="2839724"/>
            <a:ext cx="12700" cy="0"/>
          </a:xfrm>
          <a:custGeom>
            <a:avLst/>
            <a:gdLst/>
            <a:ahLst/>
            <a:cxnLst/>
            <a:rect l="l" t="t" r="r" b="b"/>
            <a:pathLst>
              <a:path w="9525">
                <a:moveTo>
                  <a:pt x="0" y="0"/>
                </a:moveTo>
                <a:lnTo>
                  <a:pt x="0" y="0"/>
                </a:lnTo>
                <a:lnTo>
                  <a:pt x="9399" y="0"/>
                </a:lnTo>
              </a:path>
            </a:pathLst>
          </a:custGeom>
          <a:ln w="18919">
            <a:solidFill>
              <a:srgbClr val="008080"/>
            </a:solidFill>
          </a:ln>
        </p:spPr>
        <p:txBody>
          <a:bodyPr wrap="square" lIns="0" tIns="0" rIns="0" bIns="0" rtlCol="0"/>
          <a:lstStyle/>
          <a:p>
            <a:endParaRPr/>
          </a:p>
        </p:txBody>
      </p:sp>
      <p:sp>
        <p:nvSpPr>
          <p:cNvPr id="1142" name="object 1142"/>
          <p:cNvSpPr/>
          <p:nvPr/>
        </p:nvSpPr>
        <p:spPr>
          <a:xfrm>
            <a:off x="2686959" y="2839724"/>
            <a:ext cx="25400" cy="12700"/>
          </a:xfrm>
          <a:custGeom>
            <a:avLst/>
            <a:gdLst/>
            <a:ahLst/>
            <a:cxnLst/>
            <a:rect l="l" t="t" r="r" b="b"/>
            <a:pathLst>
              <a:path w="19050" h="12700">
                <a:moveTo>
                  <a:pt x="0" y="12701"/>
                </a:moveTo>
                <a:lnTo>
                  <a:pt x="18919" y="12701"/>
                </a:lnTo>
                <a:lnTo>
                  <a:pt x="18919" y="0"/>
                </a:lnTo>
                <a:lnTo>
                  <a:pt x="0" y="0"/>
                </a:lnTo>
                <a:lnTo>
                  <a:pt x="0" y="12701"/>
                </a:lnTo>
                <a:close/>
              </a:path>
            </a:pathLst>
          </a:custGeom>
          <a:solidFill>
            <a:srgbClr val="008080"/>
          </a:solidFill>
        </p:spPr>
        <p:txBody>
          <a:bodyPr wrap="square" lIns="0" tIns="0" rIns="0" bIns="0" rtlCol="0"/>
          <a:lstStyle/>
          <a:p>
            <a:endParaRPr/>
          </a:p>
        </p:txBody>
      </p:sp>
      <p:sp>
        <p:nvSpPr>
          <p:cNvPr id="1143" name="object 1143"/>
          <p:cNvSpPr/>
          <p:nvPr/>
        </p:nvSpPr>
        <p:spPr>
          <a:xfrm>
            <a:off x="2699571" y="2852426"/>
            <a:ext cx="134620" cy="0"/>
          </a:xfrm>
          <a:custGeom>
            <a:avLst/>
            <a:gdLst/>
            <a:ahLst/>
            <a:cxnLst/>
            <a:rect l="l" t="t" r="r" b="b"/>
            <a:pathLst>
              <a:path w="100964">
                <a:moveTo>
                  <a:pt x="0" y="0"/>
                </a:moveTo>
                <a:lnTo>
                  <a:pt x="0" y="0"/>
                </a:lnTo>
                <a:lnTo>
                  <a:pt x="100345" y="0"/>
                </a:lnTo>
              </a:path>
            </a:pathLst>
          </a:custGeom>
          <a:ln w="18919">
            <a:solidFill>
              <a:srgbClr val="008080"/>
            </a:solidFill>
          </a:ln>
        </p:spPr>
        <p:txBody>
          <a:bodyPr wrap="square" lIns="0" tIns="0" rIns="0" bIns="0" rtlCol="0"/>
          <a:lstStyle/>
          <a:p>
            <a:endParaRPr/>
          </a:p>
        </p:txBody>
      </p:sp>
      <p:sp>
        <p:nvSpPr>
          <p:cNvPr id="1144" name="object 1144"/>
          <p:cNvSpPr/>
          <p:nvPr/>
        </p:nvSpPr>
        <p:spPr>
          <a:xfrm>
            <a:off x="2833364" y="2852427"/>
            <a:ext cx="0" cy="10795"/>
          </a:xfrm>
          <a:custGeom>
            <a:avLst/>
            <a:gdLst/>
            <a:ahLst/>
            <a:cxnLst/>
            <a:rect l="l" t="t" r="r" b="b"/>
            <a:pathLst>
              <a:path h="10794">
                <a:moveTo>
                  <a:pt x="-9459" y="5207"/>
                </a:moveTo>
                <a:lnTo>
                  <a:pt x="9459" y="5207"/>
                </a:lnTo>
              </a:path>
            </a:pathLst>
          </a:custGeom>
          <a:ln w="10415">
            <a:solidFill>
              <a:srgbClr val="008080"/>
            </a:solidFill>
          </a:ln>
        </p:spPr>
        <p:txBody>
          <a:bodyPr wrap="square" lIns="0" tIns="0" rIns="0" bIns="0" rtlCol="0"/>
          <a:lstStyle/>
          <a:p>
            <a:endParaRPr/>
          </a:p>
        </p:txBody>
      </p:sp>
      <p:sp>
        <p:nvSpPr>
          <p:cNvPr id="1145" name="object 1145"/>
          <p:cNvSpPr/>
          <p:nvPr/>
        </p:nvSpPr>
        <p:spPr>
          <a:xfrm>
            <a:off x="2833365" y="2862841"/>
            <a:ext cx="12700" cy="0"/>
          </a:xfrm>
          <a:custGeom>
            <a:avLst/>
            <a:gdLst/>
            <a:ahLst/>
            <a:cxnLst/>
            <a:rect l="l" t="t" r="r" b="b"/>
            <a:pathLst>
              <a:path w="9525">
                <a:moveTo>
                  <a:pt x="0" y="0"/>
                </a:moveTo>
                <a:lnTo>
                  <a:pt x="0" y="0"/>
                </a:lnTo>
                <a:lnTo>
                  <a:pt x="9399" y="0"/>
                </a:lnTo>
              </a:path>
            </a:pathLst>
          </a:custGeom>
          <a:ln w="18919">
            <a:solidFill>
              <a:srgbClr val="008080"/>
            </a:solidFill>
          </a:ln>
        </p:spPr>
        <p:txBody>
          <a:bodyPr wrap="square" lIns="0" tIns="0" rIns="0" bIns="0" rtlCol="0"/>
          <a:lstStyle/>
          <a:p>
            <a:endParaRPr/>
          </a:p>
        </p:txBody>
      </p:sp>
      <p:sp>
        <p:nvSpPr>
          <p:cNvPr id="1146" name="object 1146"/>
          <p:cNvSpPr/>
          <p:nvPr/>
        </p:nvSpPr>
        <p:spPr>
          <a:xfrm>
            <a:off x="2833284" y="2862842"/>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008080"/>
          </a:solidFill>
        </p:spPr>
        <p:txBody>
          <a:bodyPr wrap="square" lIns="0" tIns="0" rIns="0" bIns="0" rtlCol="0"/>
          <a:lstStyle/>
          <a:p>
            <a:endParaRPr/>
          </a:p>
        </p:txBody>
      </p:sp>
      <p:sp>
        <p:nvSpPr>
          <p:cNvPr id="1147" name="object 1147"/>
          <p:cNvSpPr/>
          <p:nvPr/>
        </p:nvSpPr>
        <p:spPr>
          <a:xfrm>
            <a:off x="2845897" y="2876051"/>
            <a:ext cx="60960" cy="0"/>
          </a:xfrm>
          <a:custGeom>
            <a:avLst/>
            <a:gdLst/>
            <a:ahLst/>
            <a:cxnLst/>
            <a:rect l="l" t="t" r="r" b="b"/>
            <a:pathLst>
              <a:path w="45719">
                <a:moveTo>
                  <a:pt x="0" y="0"/>
                </a:moveTo>
                <a:lnTo>
                  <a:pt x="0" y="0"/>
                </a:lnTo>
                <a:lnTo>
                  <a:pt x="45726" y="0"/>
                </a:lnTo>
              </a:path>
            </a:pathLst>
          </a:custGeom>
          <a:ln w="18919">
            <a:solidFill>
              <a:srgbClr val="008080"/>
            </a:solidFill>
          </a:ln>
        </p:spPr>
        <p:txBody>
          <a:bodyPr wrap="square" lIns="0" tIns="0" rIns="0" bIns="0" rtlCol="0"/>
          <a:lstStyle/>
          <a:p>
            <a:endParaRPr/>
          </a:p>
        </p:txBody>
      </p:sp>
      <p:sp>
        <p:nvSpPr>
          <p:cNvPr id="1148" name="object 1148"/>
          <p:cNvSpPr/>
          <p:nvPr/>
        </p:nvSpPr>
        <p:spPr>
          <a:xfrm>
            <a:off x="2906867" y="2876051"/>
            <a:ext cx="0" cy="12700"/>
          </a:xfrm>
          <a:custGeom>
            <a:avLst/>
            <a:gdLst/>
            <a:ahLst/>
            <a:cxnLst/>
            <a:rect l="l" t="t" r="r" b="b"/>
            <a:pathLst>
              <a:path h="12700">
                <a:moveTo>
                  <a:pt x="-9459" y="6287"/>
                </a:moveTo>
                <a:lnTo>
                  <a:pt x="9459" y="6287"/>
                </a:lnTo>
              </a:path>
            </a:pathLst>
          </a:custGeom>
          <a:ln w="12574">
            <a:solidFill>
              <a:srgbClr val="008080"/>
            </a:solidFill>
          </a:ln>
        </p:spPr>
        <p:txBody>
          <a:bodyPr wrap="square" lIns="0" tIns="0" rIns="0" bIns="0" rtlCol="0"/>
          <a:lstStyle/>
          <a:p>
            <a:endParaRPr/>
          </a:p>
        </p:txBody>
      </p:sp>
      <p:sp>
        <p:nvSpPr>
          <p:cNvPr id="1149" name="object 1149"/>
          <p:cNvSpPr/>
          <p:nvPr/>
        </p:nvSpPr>
        <p:spPr>
          <a:xfrm>
            <a:off x="2906867" y="2888626"/>
            <a:ext cx="50800" cy="0"/>
          </a:xfrm>
          <a:custGeom>
            <a:avLst/>
            <a:gdLst/>
            <a:ahLst/>
            <a:cxnLst/>
            <a:rect l="l" t="t" r="r" b="b"/>
            <a:pathLst>
              <a:path w="38100">
                <a:moveTo>
                  <a:pt x="0" y="0"/>
                </a:moveTo>
                <a:lnTo>
                  <a:pt x="0" y="0"/>
                </a:lnTo>
                <a:lnTo>
                  <a:pt x="38105" y="0"/>
                </a:lnTo>
              </a:path>
            </a:pathLst>
          </a:custGeom>
          <a:ln w="18919">
            <a:solidFill>
              <a:srgbClr val="008080"/>
            </a:solidFill>
          </a:ln>
        </p:spPr>
        <p:txBody>
          <a:bodyPr wrap="square" lIns="0" tIns="0" rIns="0" bIns="0" rtlCol="0"/>
          <a:lstStyle/>
          <a:p>
            <a:endParaRPr/>
          </a:p>
        </p:txBody>
      </p:sp>
      <p:sp>
        <p:nvSpPr>
          <p:cNvPr id="1150" name="object 1150"/>
          <p:cNvSpPr/>
          <p:nvPr/>
        </p:nvSpPr>
        <p:spPr>
          <a:xfrm>
            <a:off x="2945061" y="2888626"/>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80"/>
          </a:solidFill>
        </p:spPr>
        <p:txBody>
          <a:bodyPr wrap="square" lIns="0" tIns="0" rIns="0" bIns="0" rtlCol="0"/>
          <a:lstStyle/>
          <a:p>
            <a:endParaRPr/>
          </a:p>
        </p:txBody>
      </p:sp>
      <p:sp>
        <p:nvSpPr>
          <p:cNvPr id="1151" name="object 1151"/>
          <p:cNvSpPr/>
          <p:nvPr/>
        </p:nvSpPr>
        <p:spPr>
          <a:xfrm>
            <a:off x="2957674" y="2900946"/>
            <a:ext cx="26247" cy="0"/>
          </a:xfrm>
          <a:custGeom>
            <a:avLst/>
            <a:gdLst/>
            <a:ahLst/>
            <a:cxnLst/>
            <a:rect l="l" t="t" r="r" b="b"/>
            <a:pathLst>
              <a:path w="19685">
                <a:moveTo>
                  <a:pt x="0" y="0"/>
                </a:moveTo>
                <a:lnTo>
                  <a:pt x="0" y="0"/>
                </a:lnTo>
                <a:lnTo>
                  <a:pt x="19306" y="0"/>
                </a:lnTo>
              </a:path>
            </a:pathLst>
          </a:custGeom>
          <a:ln w="18919">
            <a:solidFill>
              <a:srgbClr val="008080"/>
            </a:solidFill>
          </a:ln>
        </p:spPr>
        <p:txBody>
          <a:bodyPr wrap="square" lIns="0" tIns="0" rIns="0" bIns="0" rtlCol="0"/>
          <a:lstStyle/>
          <a:p>
            <a:endParaRPr/>
          </a:p>
        </p:txBody>
      </p:sp>
      <p:sp>
        <p:nvSpPr>
          <p:cNvPr id="1152" name="object 1152"/>
          <p:cNvSpPr/>
          <p:nvPr/>
        </p:nvSpPr>
        <p:spPr>
          <a:xfrm>
            <a:off x="2970804" y="2900947"/>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008080"/>
          </a:solidFill>
        </p:spPr>
        <p:txBody>
          <a:bodyPr wrap="square" lIns="0" tIns="0" rIns="0" bIns="0" rtlCol="0"/>
          <a:lstStyle/>
          <a:p>
            <a:endParaRPr/>
          </a:p>
        </p:txBody>
      </p:sp>
      <p:sp>
        <p:nvSpPr>
          <p:cNvPr id="1153" name="object 1153"/>
          <p:cNvSpPr/>
          <p:nvPr/>
        </p:nvSpPr>
        <p:spPr>
          <a:xfrm>
            <a:off x="2983417" y="2914156"/>
            <a:ext cx="55033" cy="0"/>
          </a:xfrm>
          <a:custGeom>
            <a:avLst/>
            <a:gdLst/>
            <a:ahLst/>
            <a:cxnLst/>
            <a:rect l="l" t="t" r="r" b="b"/>
            <a:pathLst>
              <a:path w="41275">
                <a:moveTo>
                  <a:pt x="0" y="0"/>
                </a:moveTo>
                <a:lnTo>
                  <a:pt x="0" y="0"/>
                </a:lnTo>
                <a:lnTo>
                  <a:pt x="41027" y="0"/>
                </a:lnTo>
              </a:path>
            </a:pathLst>
          </a:custGeom>
          <a:ln w="18919">
            <a:solidFill>
              <a:srgbClr val="008080"/>
            </a:solidFill>
          </a:ln>
        </p:spPr>
        <p:txBody>
          <a:bodyPr wrap="square" lIns="0" tIns="0" rIns="0" bIns="0" rtlCol="0"/>
          <a:lstStyle/>
          <a:p>
            <a:endParaRPr/>
          </a:p>
        </p:txBody>
      </p:sp>
      <p:sp>
        <p:nvSpPr>
          <p:cNvPr id="1154" name="object 1154"/>
          <p:cNvSpPr/>
          <p:nvPr/>
        </p:nvSpPr>
        <p:spPr>
          <a:xfrm>
            <a:off x="3025507" y="2914156"/>
            <a:ext cx="25400" cy="12700"/>
          </a:xfrm>
          <a:custGeom>
            <a:avLst/>
            <a:gdLst/>
            <a:ahLst/>
            <a:cxnLst/>
            <a:rect l="l" t="t" r="r" b="b"/>
            <a:pathLst>
              <a:path w="19050" h="12700">
                <a:moveTo>
                  <a:pt x="0" y="12574"/>
                </a:moveTo>
                <a:lnTo>
                  <a:pt x="18919" y="12574"/>
                </a:lnTo>
                <a:lnTo>
                  <a:pt x="18919" y="0"/>
                </a:lnTo>
                <a:lnTo>
                  <a:pt x="0" y="0"/>
                </a:lnTo>
                <a:lnTo>
                  <a:pt x="0" y="12574"/>
                </a:lnTo>
                <a:close/>
              </a:path>
            </a:pathLst>
          </a:custGeom>
          <a:solidFill>
            <a:srgbClr val="008080"/>
          </a:solidFill>
        </p:spPr>
        <p:txBody>
          <a:bodyPr wrap="square" lIns="0" tIns="0" rIns="0" bIns="0" rtlCol="0"/>
          <a:lstStyle/>
          <a:p>
            <a:endParaRPr/>
          </a:p>
        </p:txBody>
      </p:sp>
      <p:sp>
        <p:nvSpPr>
          <p:cNvPr id="1155" name="object 1155"/>
          <p:cNvSpPr/>
          <p:nvPr/>
        </p:nvSpPr>
        <p:spPr>
          <a:xfrm>
            <a:off x="3038119" y="2926730"/>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156" name="object 1156"/>
          <p:cNvSpPr/>
          <p:nvPr/>
        </p:nvSpPr>
        <p:spPr>
          <a:xfrm>
            <a:off x="3031773" y="2926730"/>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80"/>
          </a:solidFill>
        </p:spPr>
        <p:txBody>
          <a:bodyPr wrap="square" lIns="0" tIns="0" rIns="0" bIns="0" rtlCol="0"/>
          <a:lstStyle/>
          <a:p>
            <a:endParaRPr/>
          </a:p>
        </p:txBody>
      </p:sp>
      <p:sp>
        <p:nvSpPr>
          <p:cNvPr id="1157" name="object 1157"/>
          <p:cNvSpPr/>
          <p:nvPr/>
        </p:nvSpPr>
        <p:spPr>
          <a:xfrm>
            <a:off x="3044386" y="2929651"/>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80"/>
          </a:solidFill>
        </p:spPr>
        <p:txBody>
          <a:bodyPr wrap="square" lIns="0" tIns="0" rIns="0" bIns="0" rtlCol="0"/>
          <a:lstStyle/>
          <a:p>
            <a:endParaRPr/>
          </a:p>
        </p:txBody>
      </p:sp>
      <p:sp>
        <p:nvSpPr>
          <p:cNvPr id="1158" name="object 1158"/>
          <p:cNvSpPr/>
          <p:nvPr/>
        </p:nvSpPr>
        <p:spPr>
          <a:xfrm>
            <a:off x="3034313" y="2939051"/>
            <a:ext cx="25400" cy="15240"/>
          </a:xfrm>
          <a:custGeom>
            <a:avLst/>
            <a:gdLst/>
            <a:ahLst/>
            <a:cxnLst/>
            <a:rect l="l" t="t" r="r" b="b"/>
            <a:pathLst>
              <a:path w="19050" h="15239">
                <a:moveTo>
                  <a:pt x="0" y="15114"/>
                </a:moveTo>
                <a:lnTo>
                  <a:pt x="18919" y="15114"/>
                </a:lnTo>
                <a:lnTo>
                  <a:pt x="18919" y="0"/>
                </a:lnTo>
                <a:lnTo>
                  <a:pt x="0" y="0"/>
                </a:lnTo>
                <a:lnTo>
                  <a:pt x="0" y="15114"/>
                </a:lnTo>
                <a:close/>
              </a:path>
            </a:pathLst>
          </a:custGeom>
          <a:solidFill>
            <a:srgbClr val="008080"/>
          </a:solidFill>
        </p:spPr>
        <p:txBody>
          <a:bodyPr wrap="square" lIns="0" tIns="0" rIns="0" bIns="0" rtlCol="0"/>
          <a:lstStyle/>
          <a:p>
            <a:endParaRPr/>
          </a:p>
        </p:txBody>
      </p:sp>
      <p:sp>
        <p:nvSpPr>
          <p:cNvPr id="1159" name="object 1159"/>
          <p:cNvSpPr/>
          <p:nvPr/>
        </p:nvSpPr>
        <p:spPr>
          <a:xfrm>
            <a:off x="3046927" y="2954166"/>
            <a:ext cx="23707" cy="0"/>
          </a:xfrm>
          <a:custGeom>
            <a:avLst/>
            <a:gdLst/>
            <a:ahLst/>
            <a:cxnLst/>
            <a:rect l="l" t="t" r="r" b="b"/>
            <a:pathLst>
              <a:path w="17780">
                <a:moveTo>
                  <a:pt x="0" y="0"/>
                </a:moveTo>
                <a:lnTo>
                  <a:pt x="0" y="0"/>
                </a:lnTo>
                <a:lnTo>
                  <a:pt x="17274" y="0"/>
                </a:lnTo>
              </a:path>
            </a:pathLst>
          </a:custGeom>
          <a:ln w="18919">
            <a:solidFill>
              <a:srgbClr val="008080"/>
            </a:solidFill>
          </a:ln>
        </p:spPr>
        <p:txBody>
          <a:bodyPr wrap="square" lIns="0" tIns="0" rIns="0" bIns="0" rtlCol="0"/>
          <a:lstStyle/>
          <a:p>
            <a:endParaRPr/>
          </a:p>
        </p:txBody>
      </p:sp>
      <p:sp>
        <p:nvSpPr>
          <p:cNvPr id="1160" name="object 1160"/>
          <p:cNvSpPr/>
          <p:nvPr/>
        </p:nvSpPr>
        <p:spPr>
          <a:xfrm>
            <a:off x="3057345" y="2954166"/>
            <a:ext cx="25400" cy="12700"/>
          </a:xfrm>
          <a:custGeom>
            <a:avLst/>
            <a:gdLst/>
            <a:ahLst/>
            <a:cxnLst/>
            <a:rect l="l" t="t" r="r" b="b"/>
            <a:pathLst>
              <a:path w="19050" h="12700">
                <a:moveTo>
                  <a:pt x="0" y="12701"/>
                </a:moveTo>
                <a:lnTo>
                  <a:pt x="18919" y="12701"/>
                </a:lnTo>
                <a:lnTo>
                  <a:pt x="18919" y="0"/>
                </a:lnTo>
                <a:lnTo>
                  <a:pt x="0" y="0"/>
                </a:lnTo>
                <a:lnTo>
                  <a:pt x="0" y="12701"/>
                </a:lnTo>
                <a:close/>
              </a:path>
            </a:pathLst>
          </a:custGeom>
          <a:solidFill>
            <a:srgbClr val="008080"/>
          </a:solidFill>
        </p:spPr>
        <p:txBody>
          <a:bodyPr wrap="square" lIns="0" tIns="0" rIns="0" bIns="0" rtlCol="0"/>
          <a:lstStyle/>
          <a:p>
            <a:endParaRPr/>
          </a:p>
        </p:txBody>
      </p:sp>
      <p:sp>
        <p:nvSpPr>
          <p:cNvPr id="1161" name="object 1161"/>
          <p:cNvSpPr/>
          <p:nvPr/>
        </p:nvSpPr>
        <p:spPr>
          <a:xfrm>
            <a:off x="3069959" y="2966867"/>
            <a:ext cx="37253" cy="0"/>
          </a:xfrm>
          <a:custGeom>
            <a:avLst/>
            <a:gdLst/>
            <a:ahLst/>
            <a:cxnLst/>
            <a:rect l="l" t="t" r="r" b="b"/>
            <a:pathLst>
              <a:path w="27939">
                <a:moveTo>
                  <a:pt x="0" y="0"/>
                </a:moveTo>
                <a:lnTo>
                  <a:pt x="0" y="0"/>
                </a:lnTo>
                <a:lnTo>
                  <a:pt x="27436" y="0"/>
                </a:lnTo>
              </a:path>
            </a:pathLst>
          </a:custGeom>
          <a:ln w="18919">
            <a:solidFill>
              <a:srgbClr val="008080"/>
            </a:solidFill>
          </a:ln>
        </p:spPr>
        <p:txBody>
          <a:bodyPr wrap="square" lIns="0" tIns="0" rIns="0" bIns="0" rtlCol="0"/>
          <a:lstStyle/>
          <a:p>
            <a:endParaRPr/>
          </a:p>
        </p:txBody>
      </p:sp>
      <p:sp>
        <p:nvSpPr>
          <p:cNvPr id="1162" name="object 1162"/>
          <p:cNvSpPr/>
          <p:nvPr/>
        </p:nvSpPr>
        <p:spPr>
          <a:xfrm>
            <a:off x="3093927" y="2966867"/>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80"/>
          </a:solidFill>
        </p:spPr>
        <p:txBody>
          <a:bodyPr wrap="square" lIns="0" tIns="0" rIns="0" bIns="0" rtlCol="0"/>
          <a:lstStyle/>
          <a:p>
            <a:endParaRPr/>
          </a:p>
        </p:txBody>
      </p:sp>
      <p:sp>
        <p:nvSpPr>
          <p:cNvPr id="1163" name="object 1163"/>
          <p:cNvSpPr/>
          <p:nvPr/>
        </p:nvSpPr>
        <p:spPr>
          <a:xfrm>
            <a:off x="3106540" y="2979188"/>
            <a:ext cx="23707" cy="0"/>
          </a:xfrm>
          <a:custGeom>
            <a:avLst/>
            <a:gdLst/>
            <a:ahLst/>
            <a:cxnLst/>
            <a:rect l="l" t="t" r="r" b="b"/>
            <a:pathLst>
              <a:path w="17780">
                <a:moveTo>
                  <a:pt x="0" y="0"/>
                </a:moveTo>
                <a:lnTo>
                  <a:pt x="0" y="0"/>
                </a:lnTo>
                <a:lnTo>
                  <a:pt x="17401" y="0"/>
                </a:lnTo>
              </a:path>
            </a:pathLst>
          </a:custGeom>
          <a:ln w="18919">
            <a:solidFill>
              <a:srgbClr val="008080"/>
            </a:solidFill>
          </a:ln>
        </p:spPr>
        <p:txBody>
          <a:bodyPr wrap="square" lIns="0" tIns="0" rIns="0" bIns="0" rtlCol="0"/>
          <a:lstStyle/>
          <a:p>
            <a:endParaRPr/>
          </a:p>
        </p:txBody>
      </p:sp>
      <p:sp>
        <p:nvSpPr>
          <p:cNvPr id="1164" name="object 1164"/>
          <p:cNvSpPr/>
          <p:nvPr/>
        </p:nvSpPr>
        <p:spPr>
          <a:xfrm>
            <a:off x="3117129" y="2979189"/>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008080"/>
          </a:solidFill>
        </p:spPr>
        <p:txBody>
          <a:bodyPr wrap="square" lIns="0" tIns="0" rIns="0" bIns="0" rtlCol="0"/>
          <a:lstStyle/>
          <a:p>
            <a:endParaRPr/>
          </a:p>
        </p:txBody>
      </p:sp>
      <p:sp>
        <p:nvSpPr>
          <p:cNvPr id="1165" name="object 1165"/>
          <p:cNvSpPr/>
          <p:nvPr/>
        </p:nvSpPr>
        <p:spPr>
          <a:xfrm>
            <a:off x="3129743" y="2992397"/>
            <a:ext cx="125307" cy="0"/>
          </a:xfrm>
          <a:custGeom>
            <a:avLst/>
            <a:gdLst/>
            <a:ahLst/>
            <a:cxnLst/>
            <a:rect l="l" t="t" r="r" b="b"/>
            <a:pathLst>
              <a:path w="93980">
                <a:moveTo>
                  <a:pt x="0" y="0"/>
                </a:moveTo>
                <a:lnTo>
                  <a:pt x="0" y="0"/>
                </a:lnTo>
                <a:lnTo>
                  <a:pt x="93358" y="0"/>
                </a:lnTo>
              </a:path>
            </a:pathLst>
          </a:custGeom>
          <a:ln w="18919">
            <a:solidFill>
              <a:srgbClr val="008080"/>
            </a:solidFill>
          </a:ln>
        </p:spPr>
        <p:txBody>
          <a:bodyPr wrap="square" lIns="0" tIns="0" rIns="0" bIns="0" rtlCol="0"/>
          <a:lstStyle/>
          <a:p>
            <a:endParaRPr/>
          </a:p>
        </p:txBody>
      </p:sp>
      <p:sp>
        <p:nvSpPr>
          <p:cNvPr id="1166" name="object 1166"/>
          <p:cNvSpPr/>
          <p:nvPr/>
        </p:nvSpPr>
        <p:spPr>
          <a:xfrm>
            <a:off x="3254221" y="2992397"/>
            <a:ext cx="0" cy="13970"/>
          </a:xfrm>
          <a:custGeom>
            <a:avLst/>
            <a:gdLst/>
            <a:ahLst/>
            <a:cxnLst/>
            <a:rect l="l" t="t" r="r" b="b"/>
            <a:pathLst>
              <a:path h="13969">
                <a:moveTo>
                  <a:pt x="-9459" y="6795"/>
                </a:moveTo>
                <a:lnTo>
                  <a:pt x="9459" y="6795"/>
                </a:lnTo>
              </a:path>
            </a:pathLst>
          </a:custGeom>
          <a:ln w="13590">
            <a:solidFill>
              <a:srgbClr val="008080"/>
            </a:solidFill>
          </a:ln>
        </p:spPr>
        <p:txBody>
          <a:bodyPr wrap="square" lIns="0" tIns="0" rIns="0" bIns="0" rtlCol="0"/>
          <a:lstStyle/>
          <a:p>
            <a:endParaRPr/>
          </a:p>
        </p:txBody>
      </p:sp>
      <p:sp>
        <p:nvSpPr>
          <p:cNvPr id="1167" name="object 1167"/>
          <p:cNvSpPr/>
          <p:nvPr/>
        </p:nvSpPr>
        <p:spPr>
          <a:xfrm>
            <a:off x="3254222" y="3005988"/>
            <a:ext cx="187113" cy="0"/>
          </a:xfrm>
          <a:custGeom>
            <a:avLst/>
            <a:gdLst/>
            <a:ahLst/>
            <a:cxnLst/>
            <a:rect l="l" t="t" r="r" b="b"/>
            <a:pathLst>
              <a:path w="140335">
                <a:moveTo>
                  <a:pt x="0" y="0"/>
                </a:moveTo>
                <a:lnTo>
                  <a:pt x="0" y="0"/>
                </a:lnTo>
                <a:lnTo>
                  <a:pt x="140228" y="0"/>
                </a:lnTo>
              </a:path>
            </a:pathLst>
          </a:custGeom>
          <a:ln w="18919">
            <a:solidFill>
              <a:srgbClr val="008080"/>
            </a:solidFill>
          </a:ln>
        </p:spPr>
        <p:txBody>
          <a:bodyPr wrap="square" lIns="0" tIns="0" rIns="0" bIns="0" rtlCol="0"/>
          <a:lstStyle/>
          <a:p>
            <a:endParaRPr/>
          </a:p>
        </p:txBody>
      </p:sp>
      <p:sp>
        <p:nvSpPr>
          <p:cNvPr id="1168" name="object 1168"/>
          <p:cNvSpPr/>
          <p:nvPr/>
        </p:nvSpPr>
        <p:spPr>
          <a:xfrm>
            <a:off x="3441193" y="3005988"/>
            <a:ext cx="0" cy="15240"/>
          </a:xfrm>
          <a:custGeom>
            <a:avLst/>
            <a:gdLst/>
            <a:ahLst/>
            <a:cxnLst/>
            <a:rect l="l" t="t" r="r" b="b"/>
            <a:pathLst>
              <a:path h="15239">
                <a:moveTo>
                  <a:pt x="-9459" y="7557"/>
                </a:moveTo>
                <a:lnTo>
                  <a:pt x="9459" y="7557"/>
                </a:lnTo>
              </a:path>
            </a:pathLst>
          </a:custGeom>
          <a:ln w="15114">
            <a:solidFill>
              <a:srgbClr val="008080"/>
            </a:solidFill>
          </a:ln>
        </p:spPr>
        <p:txBody>
          <a:bodyPr wrap="square" lIns="0" tIns="0" rIns="0" bIns="0" rtlCol="0"/>
          <a:lstStyle/>
          <a:p>
            <a:endParaRPr/>
          </a:p>
        </p:txBody>
      </p:sp>
      <p:sp>
        <p:nvSpPr>
          <p:cNvPr id="1169" name="object 1169"/>
          <p:cNvSpPr/>
          <p:nvPr/>
        </p:nvSpPr>
        <p:spPr>
          <a:xfrm>
            <a:off x="3441194" y="3021103"/>
            <a:ext cx="248073" cy="0"/>
          </a:xfrm>
          <a:custGeom>
            <a:avLst/>
            <a:gdLst/>
            <a:ahLst/>
            <a:cxnLst/>
            <a:rect l="l" t="t" r="r" b="b"/>
            <a:pathLst>
              <a:path w="186055">
                <a:moveTo>
                  <a:pt x="0" y="0"/>
                </a:moveTo>
                <a:lnTo>
                  <a:pt x="0" y="0"/>
                </a:lnTo>
                <a:lnTo>
                  <a:pt x="185701" y="0"/>
                </a:lnTo>
              </a:path>
            </a:pathLst>
          </a:custGeom>
          <a:ln w="18919">
            <a:solidFill>
              <a:srgbClr val="008080"/>
            </a:solidFill>
          </a:ln>
        </p:spPr>
        <p:txBody>
          <a:bodyPr wrap="square" lIns="0" tIns="0" rIns="0" bIns="0" rtlCol="0"/>
          <a:lstStyle/>
          <a:p>
            <a:endParaRPr/>
          </a:p>
        </p:txBody>
      </p:sp>
      <p:sp>
        <p:nvSpPr>
          <p:cNvPr id="1170" name="object 1170"/>
          <p:cNvSpPr/>
          <p:nvPr/>
        </p:nvSpPr>
        <p:spPr>
          <a:xfrm>
            <a:off x="3676183" y="3021104"/>
            <a:ext cx="25400" cy="15875"/>
          </a:xfrm>
          <a:custGeom>
            <a:avLst/>
            <a:gdLst/>
            <a:ahLst/>
            <a:cxnLst/>
            <a:rect l="l" t="t" r="r" b="b"/>
            <a:pathLst>
              <a:path w="19050" h="15875">
                <a:moveTo>
                  <a:pt x="0" y="15368"/>
                </a:moveTo>
                <a:lnTo>
                  <a:pt x="18919" y="15368"/>
                </a:lnTo>
                <a:lnTo>
                  <a:pt x="18919" y="0"/>
                </a:lnTo>
                <a:lnTo>
                  <a:pt x="0" y="0"/>
                </a:lnTo>
                <a:lnTo>
                  <a:pt x="0" y="15368"/>
                </a:lnTo>
                <a:close/>
              </a:path>
            </a:pathLst>
          </a:custGeom>
          <a:solidFill>
            <a:srgbClr val="008080"/>
          </a:solidFill>
        </p:spPr>
        <p:txBody>
          <a:bodyPr wrap="square" lIns="0" tIns="0" rIns="0" bIns="0" rtlCol="0"/>
          <a:lstStyle/>
          <a:p>
            <a:endParaRPr/>
          </a:p>
        </p:txBody>
      </p:sp>
      <p:sp>
        <p:nvSpPr>
          <p:cNvPr id="1171" name="object 1171"/>
          <p:cNvSpPr/>
          <p:nvPr/>
        </p:nvSpPr>
        <p:spPr>
          <a:xfrm>
            <a:off x="3688797" y="3036472"/>
            <a:ext cx="16087" cy="0"/>
          </a:xfrm>
          <a:custGeom>
            <a:avLst/>
            <a:gdLst/>
            <a:ahLst/>
            <a:cxnLst/>
            <a:rect l="l" t="t" r="r" b="b"/>
            <a:pathLst>
              <a:path w="12064">
                <a:moveTo>
                  <a:pt x="0" y="0"/>
                </a:moveTo>
                <a:lnTo>
                  <a:pt x="0" y="0"/>
                </a:lnTo>
                <a:lnTo>
                  <a:pt x="11685" y="0"/>
                </a:lnTo>
              </a:path>
            </a:pathLst>
          </a:custGeom>
          <a:ln w="18919">
            <a:solidFill>
              <a:srgbClr val="008080"/>
            </a:solidFill>
          </a:ln>
        </p:spPr>
        <p:txBody>
          <a:bodyPr wrap="square" lIns="0" tIns="0" rIns="0" bIns="0" rtlCol="0"/>
          <a:lstStyle/>
          <a:p>
            <a:endParaRPr/>
          </a:p>
        </p:txBody>
      </p:sp>
      <p:sp>
        <p:nvSpPr>
          <p:cNvPr id="1172" name="object 1172"/>
          <p:cNvSpPr/>
          <p:nvPr/>
        </p:nvSpPr>
        <p:spPr>
          <a:xfrm>
            <a:off x="3691764" y="3036472"/>
            <a:ext cx="25400" cy="16510"/>
          </a:xfrm>
          <a:custGeom>
            <a:avLst/>
            <a:gdLst/>
            <a:ahLst/>
            <a:cxnLst/>
            <a:rect l="l" t="t" r="r" b="b"/>
            <a:pathLst>
              <a:path w="19050" h="16510">
                <a:moveTo>
                  <a:pt x="0" y="16131"/>
                </a:moveTo>
                <a:lnTo>
                  <a:pt x="18919" y="16131"/>
                </a:lnTo>
                <a:lnTo>
                  <a:pt x="18919" y="0"/>
                </a:lnTo>
                <a:lnTo>
                  <a:pt x="0" y="0"/>
                </a:lnTo>
                <a:lnTo>
                  <a:pt x="0" y="16131"/>
                </a:lnTo>
                <a:close/>
              </a:path>
            </a:pathLst>
          </a:custGeom>
          <a:solidFill>
            <a:srgbClr val="008080"/>
          </a:solidFill>
        </p:spPr>
        <p:txBody>
          <a:bodyPr wrap="square" lIns="0" tIns="0" rIns="0" bIns="0" rtlCol="0"/>
          <a:lstStyle/>
          <a:p>
            <a:endParaRPr/>
          </a:p>
        </p:txBody>
      </p:sp>
      <p:sp>
        <p:nvSpPr>
          <p:cNvPr id="1173" name="object 1173"/>
          <p:cNvSpPr/>
          <p:nvPr/>
        </p:nvSpPr>
        <p:spPr>
          <a:xfrm>
            <a:off x="3704376" y="3052603"/>
            <a:ext cx="191347" cy="0"/>
          </a:xfrm>
          <a:custGeom>
            <a:avLst/>
            <a:gdLst/>
            <a:ahLst/>
            <a:cxnLst/>
            <a:rect l="l" t="t" r="r" b="b"/>
            <a:pathLst>
              <a:path w="143510">
                <a:moveTo>
                  <a:pt x="0" y="0"/>
                </a:moveTo>
                <a:lnTo>
                  <a:pt x="0" y="0"/>
                </a:lnTo>
                <a:lnTo>
                  <a:pt x="142896" y="0"/>
                </a:lnTo>
              </a:path>
            </a:pathLst>
          </a:custGeom>
          <a:ln w="18919">
            <a:solidFill>
              <a:srgbClr val="008080"/>
            </a:solidFill>
          </a:ln>
        </p:spPr>
        <p:txBody>
          <a:bodyPr wrap="square" lIns="0" tIns="0" rIns="0" bIns="0" rtlCol="0"/>
          <a:lstStyle/>
          <a:p>
            <a:endParaRPr/>
          </a:p>
        </p:txBody>
      </p:sp>
      <p:sp>
        <p:nvSpPr>
          <p:cNvPr id="1174" name="object 1174"/>
          <p:cNvSpPr/>
          <p:nvPr/>
        </p:nvSpPr>
        <p:spPr>
          <a:xfrm>
            <a:off x="3894905" y="3052604"/>
            <a:ext cx="0" cy="17145"/>
          </a:xfrm>
          <a:custGeom>
            <a:avLst/>
            <a:gdLst/>
            <a:ahLst/>
            <a:cxnLst/>
            <a:rect l="l" t="t" r="r" b="b"/>
            <a:pathLst>
              <a:path h="17144">
                <a:moveTo>
                  <a:pt x="-9459" y="8510"/>
                </a:moveTo>
                <a:lnTo>
                  <a:pt x="9459" y="8510"/>
                </a:lnTo>
              </a:path>
            </a:pathLst>
          </a:custGeom>
          <a:ln w="17020">
            <a:solidFill>
              <a:srgbClr val="008080"/>
            </a:solidFill>
          </a:ln>
        </p:spPr>
        <p:txBody>
          <a:bodyPr wrap="square" lIns="0" tIns="0" rIns="0" bIns="0" rtlCol="0"/>
          <a:lstStyle/>
          <a:p>
            <a:endParaRPr/>
          </a:p>
        </p:txBody>
      </p:sp>
      <p:sp>
        <p:nvSpPr>
          <p:cNvPr id="1175" name="object 1175"/>
          <p:cNvSpPr/>
          <p:nvPr/>
        </p:nvSpPr>
        <p:spPr>
          <a:xfrm>
            <a:off x="3894905" y="3069623"/>
            <a:ext cx="343747" cy="0"/>
          </a:xfrm>
          <a:custGeom>
            <a:avLst/>
            <a:gdLst/>
            <a:ahLst/>
            <a:cxnLst/>
            <a:rect l="l" t="t" r="r" b="b"/>
            <a:pathLst>
              <a:path w="257810">
                <a:moveTo>
                  <a:pt x="0" y="0"/>
                </a:moveTo>
                <a:lnTo>
                  <a:pt x="0" y="0"/>
                </a:lnTo>
                <a:lnTo>
                  <a:pt x="257594" y="0"/>
                </a:lnTo>
              </a:path>
            </a:pathLst>
          </a:custGeom>
          <a:ln w="18919">
            <a:solidFill>
              <a:srgbClr val="008080"/>
            </a:solidFill>
          </a:ln>
        </p:spPr>
        <p:txBody>
          <a:bodyPr wrap="square" lIns="0" tIns="0" rIns="0" bIns="0" rtlCol="0"/>
          <a:lstStyle/>
          <a:p>
            <a:endParaRPr/>
          </a:p>
        </p:txBody>
      </p:sp>
      <p:sp>
        <p:nvSpPr>
          <p:cNvPr id="1176" name="object 1176"/>
          <p:cNvSpPr/>
          <p:nvPr/>
        </p:nvSpPr>
        <p:spPr>
          <a:xfrm>
            <a:off x="4238364" y="3069624"/>
            <a:ext cx="0" cy="18415"/>
          </a:xfrm>
          <a:custGeom>
            <a:avLst/>
            <a:gdLst/>
            <a:ahLst/>
            <a:cxnLst/>
            <a:rect l="l" t="t" r="r" b="b"/>
            <a:pathLst>
              <a:path h="18414">
                <a:moveTo>
                  <a:pt x="-9459" y="9145"/>
                </a:moveTo>
                <a:lnTo>
                  <a:pt x="9459" y="9145"/>
                </a:lnTo>
              </a:path>
            </a:pathLst>
          </a:custGeom>
          <a:ln w="18290">
            <a:solidFill>
              <a:srgbClr val="008080"/>
            </a:solidFill>
          </a:ln>
        </p:spPr>
        <p:txBody>
          <a:bodyPr wrap="square" lIns="0" tIns="0" rIns="0" bIns="0" rtlCol="0"/>
          <a:lstStyle/>
          <a:p>
            <a:endParaRPr/>
          </a:p>
        </p:txBody>
      </p:sp>
      <p:sp>
        <p:nvSpPr>
          <p:cNvPr id="1177" name="object 1177"/>
          <p:cNvSpPr/>
          <p:nvPr/>
        </p:nvSpPr>
        <p:spPr>
          <a:xfrm>
            <a:off x="4238364" y="3087913"/>
            <a:ext cx="140547" cy="0"/>
          </a:xfrm>
          <a:custGeom>
            <a:avLst/>
            <a:gdLst/>
            <a:ahLst/>
            <a:cxnLst/>
            <a:rect l="l" t="t" r="r" b="b"/>
            <a:pathLst>
              <a:path w="105410">
                <a:moveTo>
                  <a:pt x="0" y="0"/>
                </a:moveTo>
                <a:lnTo>
                  <a:pt x="0" y="0"/>
                </a:lnTo>
                <a:lnTo>
                  <a:pt x="105044" y="0"/>
                </a:lnTo>
              </a:path>
            </a:pathLst>
          </a:custGeom>
          <a:ln w="18919">
            <a:solidFill>
              <a:srgbClr val="008080"/>
            </a:solidFill>
          </a:ln>
        </p:spPr>
        <p:txBody>
          <a:bodyPr wrap="square" lIns="0" tIns="0" rIns="0" bIns="0" rtlCol="0"/>
          <a:lstStyle/>
          <a:p>
            <a:endParaRPr/>
          </a:p>
        </p:txBody>
      </p:sp>
      <p:sp>
        <p:nvSpPr>
          <p:cNvPr id="1178" name="object 1178"/>
          <p:cNvSpPr/>
          <p:nvPr/>
        </p:nvSpPr>
        <p:spPr>
          <a:xfrm>
            <a:off x="4378424" y="3087913"/>
            <a:ext cx="0" cy="20320"/>
          </a:xfrm>
          <a:custGeom>
            <a:avLst/>
            <a:gdLst/>
            <a:ahLst/>
            <a:cxnLst/>
            <a:rect l="l" t="t" r="r" b="b"/>
            <a:pathLst>
              <a:path h="20319">
                <a:moveTo>
                  <a:pt x="-9459" y="9907"/>
                </a:moveTo>
                <a:lnTo>
                  <a:pt x="9459" y="9907"/>
                </a:lnTo>
              </a:path>
            </a:pathLst>
          </a:custGeom>
          <a:ln w="19814">
            <a:solidFill>
              <a:srgbClr val="008080"/>
            </a:solidFill>
          </a:ln>
        </p:spPr>
        <p:txBody>
          <a:bodyPr wrap="square" lIns="0" tIns="0" rIns="0" bIns="0" rtlCol="0"/>
          <a:lstStyle/>
          <a:p>
            <a:endParaRPr/>
          </a:p>
        </p:txBody>
      </p:sp>
      <p:sp>
        <p:nvSpPr>
          <p:cNvPr id="1179" name="object 1179"/>
          <p:cNvSpPr/>
          <p:nvPr/>
        </p:nvSpPr>
        <p:spPr>
          <a:xfrm>
            <a:off x="4378424" y="3107728"/>
            <a:ext cx="118533" cy="0"/>
          </a:xfrm>
          <a:custGeom>
            <a:avLst/>
            <a:gdLst/>
            <a:ahLst/>
            <a:cxnLst/>
            <a:rect l="l" t="t" r="r" b="b"/>
            <a:pathLst>
              <a:path w="88900">
                <a:moveTo>
                  <a:pt x="0" y="0"/>
                </a:moveTo>
                <a:lnTo>
                  <a:pt x="0" y="0"/>
                </a:lnTo>
                <a:lnTo>
                  <a:pt x="88532" y="0"/>
                </a:lnTo>
              </a:path>
            </a:pathLst>
          </a:custGeom>
          <a:ln w="18919">
            <a:solidFill>
              <a:srgbClr val="008080"/>
            </a:solidFill>
          </a:ln>
        </p:spPr>
        <p:txBody>
          <a:bodyPr wrap="square" lIns="0" tIns="0" rIns="0" bIns="0" rtlCol="0"/>
          <a:lstStyle/>
          <a:p>
            <a:endParaRPr/>
          </a:p>
        </p:txBody>
      </p:sp>
      <p:sp>
        <p:nvSpPr>
          <p:cNvPr id="1180" name="object 1180"/>
          <p:cNvSpPr/>
          <p:nvPr/>
        </p:nvSpPr>
        <p:spPr>
          <a:xfrm>
            <a:off x="4483853" y="3107728"/>
            <a:ext cx="25400" cy="21590"/>
          </a:xfrm>
          <a:custGeom>
            <a:avLst/>
            <a:gdLst/>
            <a:ahLst/>
            <a:cxnLst/>
            <a:rect l="l" t="t" r="r" b="b"/>
            <a:pathLst>
              <a:path w="19050" h="21589">
                <a:moveTo>
                  <a:pt x="0" y="21211"/>
                </a:moveTo>
                <a:lnTo>
                  <a:pt x="18919" y="21211"/>
                </a:lnTo>
                <a:lnTo>
                  <a:pt x="18919" y="0"/>
                </a:lnTo>
                <a:lnTo>
                  <a:pt x="0" y="0"/>
                </a:lnTo>
                <a:lnTo>
                  <a:pt x="0" y="21211"/>
                </a:lnTo>
                <a:close/>
              </a:path>
            </a:pathLst>
          </a:custGeom>
          <a:solidFill>
            <a:srgbClr val="008080"/>
          </a:solidFill>
        </p:spPr>
        <p:txBody>
          <a:bodyPr wrap="square" lIns="0" tIns="0" rIns="0" bIns="0" rtlCol="0"/>
          <a:lstStyle/>
          <a:p>
            <a:endParaRPr/>
          </a:p>
        </p:txBody>
      </p:sp>
      <p:sp>
        <p:nvSpPr>
          <p:cNvPr id="1181" name="object 1181"/>
          <p:cNvSpPr/>
          <p:nvPr/>
        </p:nvSpPr>
        <p:spPr>
          <a:xfrm>
            <a:off x="4496467" y="3128940"/>
            <a:ext cx="15240" cy="0"/>
          </a:xfrm>
          <a:custGeom>
            <a:avLst/>
            <a:gdLst/>
            <a:ahLst/>
            <a:cxnLst/>
            <a:rect l="l" t="t" r="r" b="b"/>
            <a:pathLst>
              <a:path w="11429">
                <a:moveTo>
                  <a:pt x="0" y="0"/>
                </a:moveTo>
                <a:lnTo>
                  <a:pt x="0" y="0"/>
                </a:lnTo>
                <a:lnTo>
                  <a:pt x="11431" y="0"/>
                </a:lnTo>
              </a:path>
            </a:pathLst>
          </a:custGeom>
          <a:ln w="18919">
            <a:solidFill>
              <a:srgbClr val="008080"/>
            </a:solidFill>
          </a:ln>
        </p:spPr>
        <p:txBody>
          <a:bodyPr wrap="square" lIns="0" tIns="0" rIns="0" bIns="0" rtlCol="0"/>
          <a:lstStyle/>
          <a:p>
            <a:endParaRPr/>
          </a:p>
        </p:txBody>
      </p:sp>
      <p:sp>
        <p:nvSpPr>
          <p:cNvPr id="1182" name="object 1182"/>
          <p:cNvSpPr/>
          <p:nvPr/>
        </p:nvSpPr>
        <p:spPr>
          <a:xfrm>
            <a:off x="4499096" y="3128941"/>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008080"/>
          </a:solidFill>
        </p:spPr>
        <p:txBody>
          <a:bodyPr wrap="square" lIns="0" tIns="0" rIns="0" bIns="0" rtlCol="0"/>
          <a:lstStyle/>
          <a:p>
            <a:endParaRPr/>
          </a:p>
        </p:txBody>
      </p:sp>
      <p:sp>
        <p:nvSpPr>
          <p:cNvPr id="1183" name="object 1183"/>
          <p:cNvSpPr/>
          <p:nvPr/>
        </p:nvSpPr>
        <p:spPr>
          <a:xfrm>
            <a:off x="4511710" y="3148119"/>
            <a:ext cx="710353" cy="0"/>
          </a:xfrm>
          <a:custGeom>
            <a:avLst/>
            <a:gdLst/>
            <a:ahLst/>
            <a:cxnLst/>
            <a:rect l="l" t="t" r="r" b="b"/>
            <a:pathLst>
              <a:path w="532764">
                <a:moveTo>
                  <a:pt x="0" y="0"/>
                </a:moveTo>
                <a:lnTo>
                  <a:pt x="0" y="0"/>
                </a:lnTo>
                <a:lnTo>
                  <a:pt x="532209" y="0"/>
                </a:lnTo>
              </a:path>
            </a:pathLst>
          </a:custGeom>
          <a:ln w="18919">
            <a:solidFill>
              <a:srgbClr val="008080"/>
            </a:solidFill>
          </a:ln>
        </p:spPr>
        <p:txBody>
          <a:bodyPr wrap="square" lIns="0" tIns="0" rIns="0" bIns="0" rtlCol="0"/>
          <a:lstStyle/>
          <a:p>
            <a:endParaRPr/>
          </a:p>
        </p:txBody>
      </p:sp>
      <p:sp>
        <p:nvSpPr>
          <p:cNvPr id="1184" name="object 1184"/>
          <p:cNvSpPr/>
          <p:nvPr/>
        </p:nvSpPr>
        <p:spPr>
          <a:xfrm>
            <a:off x="5221321" y="3148119"/>
            <a:ext cx="0" cy="26034"/>
          </a:xfrm>
          <a:custGeom>
            <a:avLst/>
            <a:gdLst/>
            <a:ahLst/>
            <a:cxnLst/>
            <a:rect l="l" t="t" r="r" b="b"/>
            <a:pathLst>
              <a:path h="26035">
                <a:moveTo>
                  <a:pt x="-9459" y="12765"/>
                </a:moveTo>
                <a:lnTo>
                  <a:pt x="9459" y="12765"/>
                </a:lnTo>
              </a:path>
            </a:pathLst>
          </a:custGeom>
          <a:ln w="25530">
            <a:solidFill>
              <a:srgbClr val="008080"/>
            </a:solidFill>
          </a:ln>
        </p:spPr>
        <p:txBody>
          <a:bodyPr wrap="square" lIns="0" tIns="0" rIns="0" bIns="0" rtlCol="0"/>
          <a:lstStyle/>
          <a:p>
            <a:endParaRPr/>
          </a:p>
        </p:txBody>
      </p:sp>
      <p:sp>
        <p:nvSpPr>
          <p:cNvPr id="1185" name="object 1185"/>
          <p:cNvSpPr/>
          <p:nvPr/>
        </p:nvSpPr>
        <p:spPr>
          <a:xfrm>
            <a:off x="5221322" y="3173649"/>
            <a:ext cx="214207" cy="0"/>
          </a:xfrm>
          <a:custGeom>
            <a:avLst/>
            <a:gdLst/>
            <a:ahLst/>
            <a:cxnLst/>
            <a:rect l="l" t="t" r="r" b="b"/>
            <a:pathLst>
              <a:path w="160654">
                <a:moveTo>
                  <a:pt x="0" y="0"/>
                </a:moveTo>
                <a:lnTo>
                  <a:pt x="0" y="0"/>
                </a:lnTo>
                <a:lnTo>
                  <a:pt x="160170" y="0"/>
                </a:lnTo>
              </a:path>
            </a:pathLst>
          </a:custGeom>
          <a:ln w="18919">
            <a:solidFill>
              <a:srgbClr val="008080"/>
            </a:solidFill>
          </a:ln>
        </p:spPr>
        <p:txBody>
          <a:bodyPr wrap="square" lIns="0" tIns="0" rIns="0" bIns="0" rtlCol="0"/>
          <a:lstStyle/>
          <a:p>
            <a:endParaRPr/>
          </a:p>
        </p:txBody>
      </p:sp>
      <p:sp>
        <p:nvSpPr>
          <p:cNvPr id="1186" name="object 1186"/>
          <p:cNvSpPr/>
          <p:nvPr/>
        </p:nvSpPr>
        <p:spPr>
          <a:xfrm>
            <a:off x="5434883" y="3173650"/>
            <a:ext cx="0" cy="23495"/>
          </a:xfrm>
          <a:custGeom>
            <a:avLst/>
            <a:gdLst/>
            <a:ahLst/>
            <a:cxnLst/>
            <a:rect l="l" t="t" r="r" b="b"/>
            <a:pathLst>
              <a:path h="23494">
                <a:moveTo>
                  <a:pt x="-9459" y="11494"/>
                </a:moveTo>
                <a:lnTo>
                  <a:pt x="9459" y="11494"/>
                </a:lnTo>
              </a:path>
            </a:pathLst>
          </a:custGeom>
          <a:ln w="22989">
            <a:solidFill>
              <a:srgbClr val="008080"/>
            </a:solidFill>
          </a:ln>
        </p:spPr>
        <p:txBody>
          <a:bodyPr wrap="square" lIns="0" tIns="0" rIns="0" bIns="0" rtlCol="0"/>
          <a:lstStyle/>
          <a:p>
            <a:endParaRPr/>
          </a:p>
        </p:txBody>
      </p:sp>
      <p:sp>
        <p:nvSpPr>
          <p:cNvPr id="1187" name="object 1187"/>
          <p:cNvSpPr/>
          <p:nvPr/>
        </p:nvSpPr>
        <p:spPr>
          <a:xfrm>
            <a:off x="5434883" y="3196639"/>
            <a:ext cx="1392767" cy="0"/>
          </a:xfrm>
          <a:custGeom>
            <a:avLst/>
            <a:gdLst/>
            <a:ahLst/>
            <a:cxnLst/>
            <a:rect l="l" t="t" r="r" b="b"/>
            <a:pathLst>
              <a:path w="1044575">
                <a:moveTo>
                  <a:pt x="0" y="0"/>
                </a:moveTo>
                <a:lnTo>
                  <a:pt x="0" y="0"/>
                </a:lnTo>
                <a:lnTo>
                  <a:pt x="1044350" y="0"/>
                </a:lnTo>
              </a:path>
            </a:pathLst>
          </a:custGeom>
          <a:ln w="18919">
            <a:solidFill>
              <a:srgbClr val="008080"/>
            </a:solidFill>
          </a:ln>
        </p:spPr>
        <p:txBody>
          <a:bodyPr wrap="square" lIns="0" tIns="0" rIns="0" bIns="0" rtlCol="0"/>
          <a:lstStyle/>
          <a:p>
            <a:endParaRPr/>
          </a:p>
        </p:txBody>
      </p:sp>
      <p:sp>
        <p:nvSpPr>
          <p:cNvPr id="1188" name="object 1188"/>
          <p:cNvSpPr/>
          <p:nvPr/>
        </p:nvSpPr>
        <p:spPr>
          <a:xfrm>
            <a:off x="6827351" y="3196639"/>
            <a:ext cx="0" cy="35560"/>
          </a:xfrm>
          <a:custGeom>
            <a:avLst/>
            <a:gdLst/>
            <a:ahLst/>
            <a:cxnLst/>
            <a:rect l="l" t="t" r="r" b="b"/>
            <a:pathLst>
              <a:path h="35560">
                <a:moveTo>
                  <a:pt x="-9459" y="17655"/>
                </a:moveTo>
                <a:lnTo>
                  <a:pt x="9459" y="17655"/>
                </a:lnTo>
              </a:path>
            </a:pathLst>
          </a:custGeom>
          <a:ln w="35310">
            <a:solidFill>
              <a:srgbClr val="008080"/>
            </a:solidFill>
          </a:ln>
        </p:spPr>
        <p:txBody>
          <a:bodyPr wrap="square" lIns="0" tIns="0" rIns="0" bIns="0" rtlCol="0"/>
          <a:lstStyle/>
          <a:p>
            <a:endParaRPr/>
          </a:p>
        </p:txBody>
      </p:sp>
      <p:sp>
        <p:nvSpPr>
          <p:cNvPr id="1189" name="object 1189"/>
          <p:cNvSpPr/>
          <p:nvPr/>
        </p:nvSpPr>
        <p:spPr>
          <a:xfrm>
            <a:off x="6827351" y="3231949"/>
            <a:ext cx="518160" cy="0"/>
          </a:xfrm>
          <a:custGeom>
            <a:avLst/>
            <a:gdLst/>
            <a:ahLst/>
            <a:cxnLst/>
            <a:rect l="l" t="t" r="r" b="b"/>
            <a:pathLst>
              <a:path w="388620">
                <a:moveTo>
                  <a:pt x="0" y="0"/>
                </a:moveTo>
                <a:lnTo>
                  <a:pt x="0" y="0"/>
                </a:lnTo>
                <a:lnTo>
                  <a:pt x="388170" y="0"/>
                </a:lnTo>
              </a:path>
            </a:pathLst>
          </a:custGeom>
          <a:ln w="18919">
            <a:solidFill>
              <a:srgbClr val="008080"/>
            </a:solidFill>
          </a:ln>
        </p:spPr>
        <p:txBody>
          <a:bodyPr wrap="square" lIns="0" tIns="0" rIns="0" bIns="0" rtlCol="0"/>
          <a:lstStyle/>
          <a:p>
            <a:endParaRPr/>
          </a:p>
        </p:txBody>
      </p:sp>
      <p:sp>
        <p:nvSpPr>
          <p:cNvPr id="1190" name="object 1190"/>
          <p:cNvSpPr/>
          <p:nvPr/>
        </p:nvSpPr>
        <p:spPr>
          <a:xfrm>
            <a:off x="2141704" y="1972714"/>
            <a:ext cx="5080" cy="0"/>
          </a:xfrm>
          <a:custGeom>
            <a:avLst/>
            <a:gdLst/>
            <a:ahLst/>
            <a:cxnLst/>
            <a:rect l="l" t="t" r="r" b="b"/>
            <a:pathLst>
              <a:path w="3809">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191" name="object 1191"/>
          <p:cNvSpPr/>
          <p:nvPr/>
        </p:nvSpPr>
        <p:spPr>
          <a:xfrm>
            <a:off x="2147377" y="1972714"/>
            <a:ext cx="0" cy="59690"/>
          </a:xfrm>
          <a:custGeom>
            <a:avLst/>
            <a:gdLst/>
            <a:ahLst/>
            <a:cxnLst/>
            <a:rect l="l" t="t" r="r" b="b"/>
            <a:pathLst>
              <a:path h="59689">
                <a:moveTo>
                  <a:pt x="0" y="0"/>
                </a:moveTo>
                <a:lnTo>
                  <a:pt x="0" y="59189"/>
                </a:lnTo>
              </a:path>
            </a:pathLst>
          </a:custGeom>
          <a:ln w="19808">
            <a:solidFill>
              <a:srgbClr val="800080"/>
            </a:solidFill>
          </a:ln>
        </p:spPr>
        <p:txBody>
          <a:bodyPr wrap="square" lIns="0" tIns="0" rIns="0" bIns="0" rtlCol="0"/>
          <a:lstStyle/>
          <a:p>
            <a:endParaRPr/>
          </a:p>
        </p:txBody>
      </p:sp>
      <p:sp>
        <p:nvSpPr>
          <p:cNvPr id="1192" name="object 1192"/>
          <p:cNvSpPr/>
          <p:nvPr/>
        </p:nvSpPr>
        <p:spPr>
          <a:xfrm>
            <a:off x="2146784" y="2013614"/>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193" name="object 1193"/>
          <p:cNvSpPr/>
          <p:nvPr/>
        </p:nvSpPr>
        <p:spPr>
          <a:xfrm>
            <a:off x="2147972" y="2031903"/>
            <a:ext cx="9313" cy="0"/>
          </a:xfrm>
          <a:custGeom>
            <a:avLst/>
            <a:gdLst/>
            <a:ahLst/>
            <a:cxnLst/>
            <a:rect l="l" t="t" r="r" b="b"/>
            <a:pathLst>
              <a:path w="6984">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194" name="object 1194"/>
          <p:cNvSpPr/>
          <p:nvPr/>
        </p:nvSpPr>
        <p:spPr>
          <a:xfrm>
            <a:off x="2144164" y="2031904"/>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195" name="object 1195"/>
          <p:cNvSpPr/>
          <p:nvPr/>
        </p:nvSpPr>
        <p:spPr>
          <a:xfrm>
            <a:off x="2156778" y="203952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80"/>
          </a:solidFill>
        </p:spPr>
        <p:txBody>
          <a:bodyPr wrap="square" lIns="0" tIns="0" rIns="0" bIns="0" rtlCol="0"/>
          <a:lstStyle/>
          <a:p>
            <a:endParaRPr/>
          </a:p>
        </p:txBody>
      </p:sp>
      <p:sp>
        <p:nvSpPr>
          <p:cNvPr id="1196" name="object 1196"/>
          <p:cNvSpPr/>
          <p:nvPr/>
        </p:nvSpPr>
        <p:spPr>
          <a:xfrm>
            <a:off x="2159317" y="2048923"/>
            <a:ext cx="0" cy="8890"/>
          </a:xfrm>
          <a:custGeom>
            <a:avLst/>
            <a:gdLst/>
            <a:ahLst/>
            <a:cxnLst/>
            <a:rect l="l" t="t" r="r" b="b"/>
            <a:pathLst>
              <a:path h="8889">
                <a:moveTo>
                  <a:pt x="-9459" y="4445"/>
                </a:moveTo>
                <a:lnTo>
                  <a:pt x="9459" y="4445"/>
                </a:lnTo>
              </a:path>
            </a:pathLst>
          </a:custGeom>
          <a:ln w="8891">
            <a:solidFill>
              <a:srgbClr val="800080"/>
            </a:solidFill>
          </a:ln>
        </p:spPr>
        <p:txBody>
          <a:bodyPr wrap="square" lIns="0" tIns="0" rIns="0" bIns="0" rtlCol="0"/>
          <a:lstStyle/>
          <a:p>
            <a:endParaRPr/>
          </a:p>
        </p:txBody>
      </p:sp>
      <p:sp>
        <p:nvSpPr>
          <p:cNvPr id="1197" name="object 1197"/>
          <p:cNvSpPr/>
          <p:nvPr/>
        </p:nvSpPr>
        <p:spPr>
          <a:xfrm>
            <a:off x="2159318" y="2057815"/>
            <a:ext cx="4233" cy="0"/>
          </a:xfrm>
          <a:custGeom>
            <a:avLst/>
            <a:gdLst/>
            <a:ahLst/>
            <a:cxnLst/>
            <a:rect l="l" t="t" r="r" b="b"/>
            <a:pathLst>
              <a:path w="3175">
                <a:moveTo>
                  <a:pt x="0" y="0"/>
                </a:moveTo>
                <a:lnTo>
                  <a:pt x="0" y="0"/>
                </a:lnTo>
                <a:lnTo>
                  <a:pt x="2921" y="0"/>
                </a:lnTo>
              </a:path>
            </a:pathLst>
          </a:custGeom>
          <a:ln w="18919">
            <a:solidFill>
              <a:srgbClr val="800080"/>
            </a:solidFill>
          </a:ln>
        </p:spPr>
        <p:txBody>
          <a:bodyPr wrap="square" lIns="0" tIns="0" rIns="0" bIns="0" rtlCol="0"/>
          <a:lstStyle/>
          <a:p>
            <a:endParaRPr/>
          </a:p>
        </p:txBody>
      </p:sp>
      <p:sp>
        <p:nvSpPr>
          <p:cNvPr id="1198" name="object 1198"/>
          <p:cNvSpPr/>
          <p:nvPr/>
        </p:nvSpPr>
        <p:spPr>
          <a:xfrm>
            <a:off x="2150600" y="2057816"/>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199" name="object 1199"/>
          <p:cNvSpPr/>
          <p:nvPr/>
        </p:nvSpPr>
        <p:spPr>
          <a:xfrm>
            <a:off x="2163213" y="206530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00" name="object 1200"/>
          <p:cNvSpPr/>
          <p:nvPr/>
        </p:nvSpPr>
        <p:spPr>
          <a:xfrm>
            <a:off x="2153140" y="2074835"/>
            <a:ext cx="25400" cy="17780"/>
          </a:xfrm>
          <a:custGeom>
            <a:avLst/>
            <a:gdLst/>
            <a:ahLst/>
            <a:cxnLst/>
            <a:rect l="l" t="t" r="r" b="b"/>
            <a:pathLst>
              <a:path w="19050" h="17780">
                <a:moveTo>
                  <a:pt x="0" y="17274"/>
                </a:moveTo>
                <a:lnTo>
                  <a:pt x="18919" y="17274"/>
                </a:lnTo>
                <a:lnTo>
                  <a:pt x="18919" y="0"/>
                </a:lnTo>
                <a:lnTo>
                  <a:pt x="0" y="0"/>
                </a:lnTo>
                <a:lnTo>
                  <a:pt x="0" y="17274"/>
                </a:lnTo>
                <a:close/>
              </a:path>
            </a:pathLst>
          </a:custGeom>
          <a:solidFill>
            <a:srgbClr val="800080"/>
          </a:solidFill>
        </p:spPr>
        <p:txBody>
          <a:bodyPr wrap="square" lIns="0" tIns="0" rIns="0" bIns="0" rtlCol="0"/>
          <a:lstStyle/>
          <a:p>
            <a:endParaRPr/>
          </a:p>
        </p:txBody>
      </p:sp>
      <p:sp>
        <p:nvSpPr>
          <p:cNvPr id="1201" name="object 1201"/>
          <p:cNvSpPr/>
          <p:nvPr/>
        </p:nvSpPr>
        <p:spPr>
          <a:xfrm>
            <a:off x="2165754" y="2082330"/>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202" name="object 1202"/>
          <p:cNvSpPr/>
          <p:nvPr/>
        </p:nvSpPr>
        <p:spPr>
          <a:xfrm>
            <a:off x="2154325" y="2092109"/>
            <a:ext cx="25400" cy="16510"/>
          </a:xfrm>
          <a:custGeom>
            <a:avLst/>
            <a:gdLst/>
            <a:ahLst/>
            <a:cxnLst/>
            <a:rect l="l" t="t" r="r" b="b"/>
            <a:pathLst>
              <a:path w="19050" h="16510">
                <a:moveTo>
                  <a:pt x="0" y="16131"/>
                </a:moveTo>
                <a:lnTo>
                  <a:pt x="18919" y="16131"/>
                </a:lnTo>
                <a:lnTo>
                  <a:pt x="18919" y="0"/>
                </a:lnTo>
                <a:lnTo>
                  <a:pt x="0" y="0"/>
                </a:lnTo>
                <a:lnTo>
                  <a:pt x="0" y="16131"/>
                </a:lnTo>
                <a:close/>
              </a:path>
            </a:pathLst>
          </a:custGeom>
          <a:solidFill>
            <a:srgbClr val="800080"/>
          </a:solidFill>
        </p:spPr>
        <p:txBody>
          <a:bodyPr wrap="square" lIns="0" tIns="0" rIns="0" bIns="0" rtlCol="0"/>
          <a:lstStyle/>
          <a:p>
            <a:endParaRPr/>
          </a:p>
        </p:txBody>
      </p:sp>
      <p:sp>
        <p:nvSpPr>
          <p:cNvPr id="1203" name="object 1203"/>
          <p:cNvSpPr/>
          <p:nvPr/>
        </p:nvSpPr>
        <p:spPr>
          <a:xfrm>
            <a:off x="2166939" y="2108240"/>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04" name="object 1204"/>
          <p:cNvSpPr/>
          <p:nvPr/>
        </p:nvSpPr>
        <p:spPr>
          <a:xfrm>
            <a:off x="2159407" y="2108241"/>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205" name="object 1205"/>
          <p:cNvSpPr/>
          <p:nvPr/>
        </p:nvSpPr>
        <p:spPr>
          <a:xfrm>
            <a:off x="2172019" y="2115862"/>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80"/>
          </a:solidFill>
        </p:spPr>
        <p:txBody>
          <a:bodyPr wrap="square" lIns="0" tIns="0" rIns="0" bIns="0" rtlCol="0"/>
          <a:lstStyle/>
          <a:p>
            <a:endParaRPr/>
          </a:p>
        </p:txBody>
      </p:sp>
      <p:sp>
        <p:nvSpPr>
          <p:cNvPr id="1206" name="object 1206"/>
          <p:cNvSpPr/>
          <p:nvPr/>
        </p:nvSpPr>
        <p:spPr>
          <a:xfrm>
            <a:off x="2160592" y="2125261"/>
            <a:ext cx="25400" cy="18415"/>
          </a:xfrm>
          <a:custGeom>
            <a:avLst/>
            <a:gdLst/>
            <a:ahLst/>
            <a:cxnLst/>
            <a:rect l="l" t="t" r="r" b="b"/>
            <a:pathLst>
              <a:path w="19050" h="18414">
                <a:moveTo>
                  <a:pt x="0" y="18290"/>
                </a:moveTo>
                <a:lnTo>
                  <a:pt x="18919" y="18290"/>
                </a:lnTo>
                <a:lnTo>
                  <a:pt x="18919" y="0"/>
                </a:lnTo>
                <a:lnTo>
                  <a:pt x="0" y="0"/>
                </a:lnTo>
                <a:lnTo>
                  <a:pt x="0" y="18290"/>
                </a:lnTo>
                <a:close/>
              </a:path>
            </a:pathLst>
          </a:custGeom>
          <a:solidFill>
            <a:srgbClr val="800080"/>
          </a:solidFill>
        </p:spPr>
        <p:txBody>
          <a:bodyPr wrap="square" lIns="0" tIns="0" rIns="0" bIns="0" rtlCol="0"/>
          <a:lstStyle/>
          <a:p>
            <a:endParaRPr/>
          </a:p>
        </p:txBody>
      </p:sp>
      <p:sp>
        <p:nvSpPr>
          <p:cNvPr id="1207" name="object 1207"/>
          <p:cNvSpPr/>
          <p:nvPr/>
        </p:nvSpPr>
        <p:spPr>
          <a:xfrm>
            <a:off x="2173206" y="2143550"/>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08" name="object 1208"/>
          <p:cNvSpPr/>
          <p:nvPr/>
        </p:nvSpPr>
        <p:spPr>
          <a:xfrm>
            <a:off x="2179471" y="2143550"/>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09" name="object 1209"/>
          <p:cNvSpPr/>
          <p:nvPr/>
        </p:nvSpPr>
        <p:spPr>
          <a:xfrm>
            <a:off x="2179471" y="214164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10" name="object 1210"/>
          <p:cNvSpPr/>
          <p:nvPr/>
        </p:nvSpPr>
        <p:spPr>
          <a:xfrm>
            <a:off x="2169399" y="2151171"/>
            <a:ext cx="25400" cy="25400"/>
          </a:xfrm>
          <a:custGeom>
            <a:avLst/>
            <a:gdLst/>
            <a:ahLst/>
            <a:cxnLst/>
            <a:rect l="l" t="t" r="r" b="b"/>
            <a:pathLst>
              <a:path w="19050" h="25400">
                <a:moveTo>
                  <a:pt x="0" y="24895"/>
                </a:moveTo>
                <a:lnTo>
                  <a:pt x="18919" y="24895"/>
                </a:lnTo>
                <a:lnTo>
                  <a:pt x="18919" y="0"/>
                </a:lnTo>
                <a:lnTo>
                  <a:pt x="0" y="0"/>
                </a:lnTo>
                <a:lnTo>
                  <a:pt x="0" y="24895"/>
                </a:lnTo>
                <a:close/>
              </a:path>
            </a:pathLst>
          </a:custGeom>
          <a:solidFill>
            <a:srgbClr val="800080"/>
          </a:solidFill>
        </p:spPr>
        <p:txBody>
          <a:bodyPr wrap="square" lIns="0" tIns="0" rIns="0" bIns="0" rtlCol="0"/>
          <a:lstStyle/>
          <a:p>
            <a:endParaRPr/>
          </a:p>
        </p:txBody>
      </p:sp>
      <p:sp>
        <p:nvSpPr>
          <p:cNvPr id="1211" name="object 1211"/>
          <p:cNvSpPr/>
          <p:nvPr/>
        </p:nvSpPr>
        <p:spPr>
          <a:xfrm>
            <a:off x="2182011" y="2176066"/>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212" name="object 1212"/>
          <p:cNvSpPr/>
          <p:nvPr/>
        </p:nvSpPr>
        <p:spPr>
          <a:xfrm>
            <a:off x="2176173" y="2176067"/>
            <a:ext cx="25400" cy="18415"/>
          </a:xfrm>
          <a:custGeom>
            <a:avLst/>
            <a:gdLst/>
            <a:ahLst/>
            <a:cxnLst/>
            <a:rect l="l" t="t" r="r" b="b"/>
            <a:pathLst>
              <a:path w="19050" h="18414">
                <a:moveTo>
                  <a:pt x="0" y="17909"/>
                </a:moveTo>
                <a:lnTo>
                  <a:pt x="18919" y="17909"/>
                </a:lnTo>
                <a:lnTo>
                  <a:pt x="18919" y="0"/>
                </a:lnTo>
                <a:lnTo>
                  <a:pt x="0" y="0"/>
                </a:lnTo>
                <a:lnTo>
                  <a:pt x="0" y="17909"/>
                </a:lnTo>
                <a:close/>
              </a:path>
            </a:pathLst>
          </a:custGeom>
          <a:solidFill>
            <a:srgbClr val="800080"/>
          </a:solidFill>
        </p:spPr>
        <p:txBody>
          <a:bodyPr wrap="square" lIns="0" tIns="0" rIns="0" bIns="0" rtlCol="0"/>
          <a:lstStyle/>
          <a:p>
            <a:endParaRPr/>
          </a:p>
        </p:txBody>
      </p:sp>
      <p:sp>
        <p:nvSpPr>
          <p:cNvPr id="1213" name="object 1213"/>
          <p:cNvSpPr/>
          <p:nvPr/>
        </p:nvSpPr>
        <p:spPr>
          <a:xfrm>
            <a:off x="2188786" y="2184576"/>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14" name="object 1214"/>
          <p:cNvSpPr/>
          <p:nvPr/>
        </p:nvSpPr>
        <p:spPr>
          <a:xfrm>
            <a:off x="2178713" y="2193975"/>
            <a:ext cx="25400" cy="16510"/>
          </a:xfrm>
          <a:custGeom>
            <a:avLst/>
            <a:gdLst/>
            <a:ahLst/>
            <a:cxnLst/>
            <a:rect l="l" t="t" r="r" b="b"/>
            <a:pathLst>
              <a:path w="19050" h="16510">
                <a:moveTo>
                  <a:pt x="0" y="16385"/>
                </a:moveTo>
                <a:lnTo>
                  <a:pt x="18919" y="16385"/>
                </a:lnTo>
                <a:lnTo>
                  <a:pt x="18919" y="0"/>
                </a:lnTo>
                <a:lnTo>
                  <a:pt x="0" y="0"/>
                </a:lnTo>
                <a:lnTo>
                  <a:pt x="0" y="16385"/>
                </a:lnTo>
                <a:close/>
              </a:path>
            </a:pathLst>
          </a:custGeom>
          <a:solidFill>
            <a:srgbClr val="800080"/>
          </a:solidFill>
        </p:spPr>
        <p:txBody>
          <a:bodyPr wrap="square" lIns="0" tIns="0" rIns="0" bIns="0" rtlCol="0"/>
          <a:lstStyle/>
          <a:p>
            <a:endParaRPr/>
          </a:p>
        </p:txBody>
      </p:sp>
      <p:sp>
        <p:nvSpPr>
          <p:cNvPr id="1215" name="object 1215"/>
          <p:cNvSpPr/>
          <p:nvPr/>
        </p:nvSpPr>
        <p:spPr>
          <a:xfrm>
            <a:off x="2191327" y="2200581"/>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216" name="object 1216"/>
          <p:cNvSpPr/>
          <p:nvPr/>
        </p:nvSpPr>
        <p:spPr>
          <a:xfrm>
            <a:off x="2192512" y="2210362"/>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217" name="object 1217"/>
          <p:cNvSpPr/>
          <p:nvPr/>
        </p:nvSpPr>
        <p:spPr>
          <a:xfrm>
            <a:off x="2192513" y="2219887"/>
            <a:ext cx="9313" cy="0"/>
          </a:xfrm>
          <a:custGeom>
            <a:avLst/>
            <a:gdLst/>
            <a:ahLst/>
            <a:cxnLst/>
            <a:rect l="l" t="t" r="r" b="b"/>
            <a:pathLst>
              <a:path w="6985">
                <a:moveTo>
                  <a:pt x="0" y="0"/>
                </a:moveTo>
                <a:lnTo>
                  <a:pt x="0" y="0"/>
                </a:lnTo>
                <a:lnTo>
                  <a:pt x="6732" y="0"/>
                </a:lnTo>
              </a:path>
            </a:pathLst>
          </a:custGeom>
          <a:ln w="18919">
            <a:solidFill>
              <a:srgbClr val="800080"/>
            </a:solidFill>
          </a:ln>
        </p:spPr>
        <p:txBody>
          <a:bodyPr wrap="square" lIns="0" tIns="0" rIns="0" bIns="0" rtlCol="0"/>
          <a:lstStyle/>
          <a:p>
            <a:endParaRPr/>
          </a:p>
        </p:txBody>
      </p:sp>
      <p:sp>
        <p:nvSpPr>
          <p:cNvPr id="1218" name="object 1218"/>
          <p:cNvSpPr/>
          <p:nvPr/>
        </p:nvSpPr>
        <p:spPr>
          <a:xfrm>
            <a:off x="2188875" y="2219887"/>
            <a:ext cx="25400" cy="33020"/>
          </a:xfrm>
          <a:custGeom>
            <a:avLst/>
            <a:gdLst/>
            <a:ahLst/>
            <a:cxnLst/>
            <a:rect l="l" t="t" r="r" b="b"/>
            <a:pathLst>
              <a:path w="19050" h="33019">
                <a:moveTo>
                  <a:pt x="0" y="32516"/>
                </a:moveTo>
                <a:lnTo>
                  <a:pt x="18919" y="32516"/>
                </a:lnTo>
                <a:lnTo>
                  <a:pt x="18919" y="0"/>
                </a:lnTo>
                <a:lnTo>
                  <a:pt x="0" y="0"/>
                </a:lnTo>
                <a:lnTo>
                  <a:pt x="0" y="32516"/>
                </a:lnTo>
                <a:close/>
              </a:path>
            </a:pathLst>
          </a:custGeom>
          <a:solidFill>
            <a:srgbClr val="800080"/>
          </a:solidFill>
        </p:spPr>
        <p:txBody>
          <a:bodyPr wrap="square" lIns="0" tIns="0" rIns="0" bIns="0" rtlCol="0"/>
          <a:lstStyle/>
          <a:p>
            <a:endParaRPr/>
          </a:p>
        </p:txBody>
      </p:sp>
      <p:sp>
        <p:nvSpPr>
          <p:cNvPr id="1219" name="object 1219"/>
          <p:cNvSpPr/>
          <p:nvPr/>
        </p:nvSpPr>
        <p:spPr>
          <a:xfrm>
            <a:off x="2201489" y="2252403"/>
            <a:ext cx="4233" cy="0"/>
          </a:xfrm>
          <a:custGeom>
            <a:avLst/>
            <a:gdLst/>
            <a:ahLst/>
            <a:cxnLst/>
            <a:rect l="l" t="t" r="r" b="b"/>
            <a:pathLst>
              <a:path w="3175">
                <a:moveTo>
                  <a:pt x="0" y="0"/>
                </a:moveTo>
                <a:lnTo>
                  <a:pt x="0" y="0"/>
                </a:lnTo>
                <a:lnTo>
                  <a:pt x="2794" y="0"/>
                </a:lnTo>
              </a:path>
            </a:pathLst>
          </a:custGeom>
          <a:ln w="18919">
            <a:solidFill>
              <a:srgbClr val="800080"/>
            </a:solidFill>
          </a:ln>
        </p:spPr>
        <p:txBody>
          <a:bodyPr wrap="square" lIns="0" tIns="0" rIns="0" bIns="0" rtlCol="0"/>
          <a:lstStyle/>
          <a:p>
            <a:endParaRPr/>
          </a:p>
        </p:txBody>
      </p:sp>
      <p:sp>
        <p:nvSpPr>
          <p:cNvPr id="1220" name="object 1220"/>
          <p:cNvSpPr/>
          <p:nvPr/>
        </p:nvSpPr>
        <p:spPr>
          <a:xfrm>
            <a:off x="2205213" y="2252404"/>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221" name="object 1221"/>
          <p:cNvSpPr/>
          <p:nvPr/>
        </p:nvSpPr>
        <p:spPr>
          <a:xfrm>
            <a:off x="2205214" y="2261802"/>
            <a:ext cx="11853" cy="0"/>
          </a:xfrm>
          <a:custGeom>
            <a:avLst/>
            <a:gdLst/>
            <a:ahLst/>
            <a:cxnLst/>
            <a:rect l="l" t="t" r="r" b="b"/>
            <a:pathLst>
              <a:path w="8889">
                <a:moveTo>
                  <a:pt x="0" y="0"/>
                </a:moveTo>
                <a:lnTo>
                  <a:pt x="0" y="0"/>
                </a:lnTo>
                <a:lnTo>
                  <a:pt x="8510" y="0"/>
                </a:lnTo>
              </a:path>
            </a:pathLst>
          </a:custGeom>
          <a:ln w="18919">
            <a:solidFill>
              <a:srgbClr val="800080"/>
            </a:solidFill>
          </a:ln>
        </p:spPr>
        <p:txBody>
          <a:bodyPr wrap="square" lIns="0" tIns="0" rIns="0" bIns="0" rtlCol="0"/>
          <a:lstStyle/>
          <a:p>
            <a:endParaRPr/>
          </a:p>
        </p:txBody>
      </p:sp>
      <p:sp>
        <p:nvSpPr>
          <p:cNvPr id="1222" name="object 1222"/>
          <p:cNvSpPr/>
          <p:nvPr/>
        </p:nvSpPr>
        <p:spPr>
          <a:xfrm>
            <a:off x="2216560" y="2261802"/>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23" name="object 1223"/>
          <p:cNvSpPr/>
          <p:nvPr/>
        </p:nvSpPr>
        <p:spPr>
          <a:xfrm>
            <a:off x="2216560" y="2260914"/>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80"/>
          </a:solidFill>
        </p:spPr>
        <p:txBody>
          <a:bodyPr wrap="square" lIns="0" tIns="0" rIns="0" bIns="0" rtlCol="0"/>
          <a:lstStyle/>
          <a:p>
            <a:endParaRPr/>
          </a:p>
        </p:txBody>
      </p:sp>
      <p:sp>
        <p:nvSpPr>
          <p:cNvPr id="1224" name="object 1224"/>
          <p:cNvSpPr/>
          <p:nvPr/>
        </p:nvSpPr>
        <p:spPr>
          <a:xfrm>
            <a:off x="2205133" y="2270312"/>
            <a:ext cx="25400" cy="16510"/>
          </a:xfrm>
          <a:custGeom>
            <a:avLst/>
            <a:gdLst/>
            <a:ahLst/>
            <a:cxnLst/>
            <a:rect l="l" t="t" r="r" b="b"/>
            <a:pathLst>
              <a:path w="19050" h="16510">
                <a:moveTo>
                  <a:pt x="0" y="16385"/>
                </a:moveTo>
                <a:lnTo>
                  <a:pt x="18919" y="16385"/>
                </a:lnTo>
                <a:lnTo>
                  <a:pt x="18919" y="0"/>
                </a:lnTo>
                <a:lnTo>
                  <a:pt x="0" y="0"/>
                </a:lnTo>
                <a:lnTo>
                  <a:pt x="0" y="16385"/>
                </a:lnTo>
                <a:close/>
              </a:path>
            </a:pathLst>
          </a:custGeom>
          <a:solidFill>
            <a:srgbClr val="800080"/>
          </a:solidFill>
        </p:spPr>
        <p:txBody>
          <a:bodyPr wrap="square" lIns="0" tIns="0" rIns="0" bIns="0" rtlCol="0"/>
          <a:lstStyle/>
          <a:p>
            <a:endParaRPr/>
          </a:p>
        </p:txBody>
      </p:sp>
      <p:sp>
        <p:nvSpPr>
          <p:cNvPr id="1225" name="object 1225"/>
          <p:cNvSpPr/>
          <p:nvPr/>
        </p:nvSpPr>
        <p:spPr>
          <a:xfrm>
            <a:off x="2217745" y="2286697"/>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26" name="object 1226"/>
          <p:cNvSpPr/>
          <p:nvPr/>
        </p:nvSpPr>
        <p:spPr>
          <a:xfrm>
            <a:off x="2222827" y="2286698"/>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227" name="object 1227"/>
          <p:cNvSpPr/>
          <p:nvPr/>
        </p:nvSpPr>
        <p:spPr>
          <a:xfrm>
            <a:off x="2222827" y="2286697"/>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80"/>
          </a:solidFill>
        </p:spPr>
        <p:txBody>
          <a:bodyPr wrap="square" lIns="0" tIns="0" rIns="0" bIns="0" rtlCol="0"/>
          <a:lstStyle/>
          <a:p>
            <a:endParaRPr/>
          </a:p>
        </p:txBody>
      </p:sp>
      <p:sp>
        <p:nvSpPr>
          <p:cNvPr id="1228" name="object 1228"/>
          <p:cNvSpPr/>
          <p:nvPr/>
        </p:nvSpPr>
        <p:spPr>
          <a:xfrm>
            <a:off x="2224181" y="2296223"/>
            <a:ext cx="0" cy="7620"/>
          </a:xfrm>
          <a:custGeom>
            <a:avLst/>
            <a:gdLst/>
            <a:ahLst/>
            <a:cxnLst/>
            <a:rect l="l" t="t" r="r" b="b"/>
            <a:pathLst>
              <a:path h="7619">
                <a:moveTo>
                  <a:pt x="-9459" y="3746"/>
                </a:moveTo>
                <a:lnTo>
                  <a:pt x="9459" y="3746"/>
                </a:lnTo>
              </a:path>
            </a:pathLst>
          </a:custGeom>
          <a:ln w="7493">
            <a:solidFill>
              <a:srgbClr val="800080"/>
            </a:solidFill>
          </a:ln>
        </p:spPr>
        <p:txBody>
          <a:bodyPr wrap="square" lIns="0" tIns="0" rIns="0" bIns="0" rtlCol="0"/>
          <a:lstStyle/>
          <a:p>
            <a:endParaRPr/>
          </a:p>
        </p:txBody>
      </p:sp>
      <p:sp>
        <p:nvSpPr>
          <p:cNvPr id="1229" name="object 1229"/>
          <p:cNvSpPr/>
          <p:nvPr/>
        </p:nvSpPr>
        <p:spPr>
          <a:xfrm>
            <a:off x="2224182" y="2294318"/>
            <a:ext cx="2540" cy="19050"/>
          </a:xfrm>
          <a:custGeom>
            <a:avLst/>
            <a:gdLst/>
            <a:ahLst/>
            <a:cxnLst/>
            <a:rect l="l" t="t" r="r" b="b"/>
            <a:pathLst>
              <a:path w="1905" h="19050">
                <a:moveTo>
                  <a:pt x="0" y="18925"/>
                </a:moveTo>
                <a:lnTo>
                  <a:pt x="1778" y="18925"/>
                </a:lnTo>
                <a:lnTo>
                  <a:pt x="1778" y="0"/>
                </a:lnTo>
                <a:lnTo>
                  <a:pt x="0" y="0"/>
                </a:lnTo>
                <a:lnTo>
                  <a:pt x="0" y="18925"/>
                </a:lnTo>
                <a:close/>
              </a:path>
            </a:pathLst>
          </a:custGeom>
          <a:solidFill>
            <a:srgbClr val="800080"/>
          </a:solidFill>
        </p:spPr>
        <p:txBody>
          <a:bodyPr wrap="square" lIns="0" tIns="0" rIns="0" bIns="0" rtlCol="0"/>
          <a:lstStyle/>
          <a:p>
            <a:endParaRPr/>
          </a:p>
        </p:txBody>
      </p:sp>
      <p:sp>
        <p:nvSpPr>
          <p:cNvPr id="1230" name="object 1230"/>
          <p:cNvSpPr/>
          <p:nvPr/>
        </p:nvSpPr>
        <p:spPr>
          <a:xfrm>
            <a:off x="2226552" y="2303718"/>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231" name="object 1231"/>
          <p:cNvSpPr/>
          <p:nvPr/>
        </p:nvSpPr>
        <p:spPr>
          <a:xfrm>
            <a:off x="2226552" y="2313243"/>
            <a:ext cx="6773" cy="0"/>
          </a:xfrm>
          <a:custGeom>
            <a:avLst/>
            <a:gdLst/>
            <a:ahLst/>
            <a:cxnLst/>
            <a:rect l="l" t="t" r="r" b="b"/>
            <a:pathLst>
              <a:path w="5080">
                <a:moveTo>
                  <a:pt x="0" y="0"/>
                </a:moveTo>
                <a:lnTo>
                  <a:pt x="0" y="0"/>
                </a:lnTo>
                <a:lnTo>
                  <a:pt x="4826" y="0"/>
                </a:lnTo>
              </a:path>
            </a:pathLst>
          </a:custGeom>
          <a:ln w="18919">
            <a:solidFill>
              <a:srgbClr val="800080"/>
            </a:solidFill>
          </a:ln>
        </p:spPr>
        <p:txBody>
          <a:bodyPr wrap="square" lIns="0" tIns="0" rIns="0" bIns="0" rtlCol="0"/>
          <a:lstStyle/>
          <a:p>
            <a:endParaRPr/>
          </a:p>
        </p:txBody>
      </p:sp>
      <p:sp>
        <p:nvSpPr>
          <p:cNvPr id="1232" name="object 1232"/>
          <p:cNvSpPr/>
          <p:nvPr/>
        </p:nvSpPr>
        <p:spPr>
          <a:xfrm>
            <a:off x="2220375" y="2313243"/>
            <a:ext cx="25400" cy="25400"/>
          </a:xfrm>
          <a:custGeom>
            <a:avLst/>
            <a:gdLst/>
            <a:ahLst/>
            <a:cxnLst/>
            <a:rect l="l" t="t" r="r" b="b"/>
            <a:pathLst>
              <a:path w="19050" h="25400">
                <a:moveTo>
                  <a:pt x="0" y="24895"/>
                </a:moveTo>
                <a:lnTo>
                  <a:pt x="18919" y="24895"/>
                </a:lnTo>
                <a:lnTo>
                  <a:pt x="18919" y="0"/>
                </a:lnTo>
                <a:lnTo>
                  <a:pt x="0" y="0"/>
                </a:lnTo>
                <a:lnTo>
                  <a:pt x="0" y="24895"/>
                </a:lnTo>
                <a:close/>
              </a:path>
            </a:pathLst>
          </a:custGeom>
          <a:solidFill>
            <a:srgbClr val="800080"/>
          </a:solidFill>
        </p:spPr>
        <p:txBody>
          <a:bodyPr wrap="square" lIns="0" tIns="0" rIns="0" bIns="0" rtlCol="0"/>
          <a:lstStyle/>
          <a:p>
            <a:endParaRPr/>
          </a:p>
        </p:txBody>
      </p:sp>
      <p:sp>
        <p:nvSpPr>
          <p:cNvPr id="1233" name="object 1233"/>
          <p:cNvSpPr/>
          <p:nvPr/>
        </p:nvSpPr>
        <p:spPr>
          <a:xfrm>
            <a:off x="2232988" y="2338139"/>
            <a:ext cx="6773" cy="0"/>
          </a:xfrm>
          <a:custGeom>
            <a:avLst/>
            <a:gdLst/>
            <a:ahLst/>
            <a:cxnLst/>
            <a:rect l="l" t="t" r="r" b="b"/>
            <a:pathLst>
              <a:path w="5080">
                <a:moveTo>
                  <a:pt x="0" y="0"/>
                </a:moveTo>
                <a:lnTo>
                  <a:pt x="0" y="0"/>
                </a:lnTo>
                <a:lnTo>
                  <a:pt x="4953" y="0"/>
                </a:lnTo>
              </a:path>
            </a:pathLst>
          </a:custGeom>
          <a:ln w="18919">
            <a:solidFill>
              <a:srgbClr val="800080"/>
            </a:solidFill>
          </a:ln>
        </p:spPr>
        <p:txBody>
          <a:bodyPr wrap="square" lIns="0" tIns="0" rIns="0" bIns="0" rtlCol="0"/>
          <a:lstStyle/>
          <a:p>
            <a:endParaRPr/>
          </a:p>
        </p:txBody>
      </p:sp>
      <p:sp>
        <p:nvSpPr>
          <p:cNvPr id="1234" name="object 1234"/>
          <p:cNvSpPr/>
          <p:nvPr/>
        </p:nvSpPr>
        <p:spPr>
          <a:xfrm>
            <a:off x="2239593" y="2338139"/>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35" name="object 1235"/>
          <p:cNvSpPr/>
          <p:nvPr/>
        </p:nvSpPr>
        <p:spPr>
          <a:xfrm>
            <a:off x="2239594" y="2337124"/>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80"/>
          </a:solidFill>
        </p:spPr>
        <p:txBody>
          <a:bodyPr wrap="square" lIns="0" tIns="0" rIns="0" bIns="0" rtlCol="0"/>
          <a:lstStyle/>
          <a:p>
            <a:endParaRPr/>
          </a:p>
        </p:txBody>
      </p:sp>
      <p:sp>
        <p:nvSpPr>
          <p:cNvPr id="1236" name="object 1236"/>
          <p:cNvSpPr/>
          <p:nvPr/>
        </p:nvSpPr>
        <p:spPr>
          <a:xfrm>
            <a:off x="2229520" y="2346649"/>
            <a:ext cx="25400" cy="17780"/>
          </a:xfrm>
          <a:custGeom>
            <a:avLst/>
            <a:gdLst/>
            <a:ahLst/>
            <a:cxnLst/>
            <a:rect l="l" t="t" r="r" b="b"/>
            <a:pathLst>
              <a:path w="19050" h="17780">
                <a:moveTo>
                  <a:pt x="0" y="17274"/>
                </a:moveTo>
                <a:lnTo>
                  <a:pt x="18919" y="17274"/>
                </a:lnTo>
                <a:lnTo>
                  <a:pt x="18919" y="0"/>
                </a:lnTo>
                <a:lnTo>
                  <a:pt x="0" y="0"/>
                </a:lnTo>
                <a:lnTo>
                  <a:pt x="0" y="17274"/>
                </a:lnTo>
                <a:close/>
              </a:path>
            </a:pathLst>
          </a:custGeom>
          <a:solidFill>
            <a:srgbClr val="800080"/>
          </a:solidFill>
        </p:spPr>
        <p:txBody>
          <a:bodyPr wrap="square" lIns="0" tIns="0" rIns="0" bIns="0" rtlCol="0"/>
          <a:lstStyle/>
          <a:p>
            <a:endParaRPr/>
          </a:p>
        </p:txBody>
      </p:sp>
      <p:sp>
        <p:nvSpPr>
          <p:cNvPr id="1237" name="object 1237"/>
          <p:cNvSpPr/>
          <p:nvPr/>
        </p:nvSpPr>
        <p:spPr>
          <a:xfrm>
            <a:off x="2242134" y="2354144"/>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800080"/>
          </a:solidFill>
        </p:spPr>
        <p:txBody>
          <a:bodyPr wrap="square" lIns="0" tIns="0" rIns="0" bIns="0" rtlCol="0"/>
          <a:lstStyle/>
          <a:p>
            <a:endParaRPr/>
          </a:p>
        </p:txBody>
      </p:sp>
      <p:sp>
        <p:nvSpPr>
          <p:cNvPr id="1238" name="object 1238"/>
          <p:cNvSpPr/>
          <p:nvPr/>
        </p:nvSpPr>
        <p:spPr>
          <a:xfrm>
            <a:off x="2243488" y="2363923"/>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39" name="object 1239"/>
          <p:cNvSpPr/>
          <p:nvPr/>
        </p:nvSpPr>
        <p:spPr>
          <a:xfrm>
            <a:off x="2243488" y="2372433"/>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40" name="object 1240"/>
          <p:cNvSpPr/>
          <p:nvPr/>
        </p:nvSpPr>
        <p:spPr>
          <a:xfrm>
            <a:off x="2248569" y="2372433"/>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41" name="object 1241"/>
          <p:cNvSpPr/>
          <p:nvPr/>
        </p:nvSpPr>
        <p:spPr>
          <a:xfrm>
            <a:off x="2248570" y="2370528"/>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80"/>
          </a:solidFill>
        </p:spPr>
        <p:txBody>
          <a:bodyPr wrap="square" lIns="0" tIns="0" rIns="0" bIns="0" rtlCol="0"/>
          <a:lstStyle/>
          <a:p>
            <a:endParaRPr/>
          </a:p>
        </p:txBody>
      </p:sp>
      <p:sp>
        <p:nvSpPr>
          <p:cNvPr id="1242" name="object 1242"/>
          <p:cNvSpPr/>
          <p:nvPr/>
        </p:nvSpPr>
        <p:spPr>
          <a:xfrm>
            <a:off x="2237141" y="2380054"/>
            <a:ext cx="25400" cy="17780"/>
          </a:xfrm>
          <a:custGeom>
            <a:avLst/>
            <a:gdLst/>
            <a:ahLst/>
            <a:cxnLst/>
            <a:rect l="l" t="t" r="r" b="b"/>
            <a:pathLst>
              <a:path w="19050" h="17780">
                <a:moveTo>
                  <a:pt x="0" y="17274"/>
                </a:moveTo>
                <a:lnTo>
                  <a:pt x="18919" y="17274"/>
                </a:lnTo>
                <a:lnTo>
                  <a:pt x="18919" y="0"/>
                </a:lnTo>
                <a:lnTo>
                  <a:pt x="0" y="0"/>
                </a:lnTo>
                <a:lnTo>
                  <a:pt x="0" y="17274"/>
                </a:lnTo>
                <a:close/>
              </a:path>
            </a:pathLst>
          </a:custGeom>
          <a:solidFill>
            <a:srgbClr val="800080"/>
          </a:solidFill>
        </p:spPr>
        <p:txBody>
          <a:bodyPr wrap="square" lIns="0" tIns="0" rIns="0" bIns="0" rtlCol="0"/>
          <a:lstStyle/>
          <a:p>
            <a:endParaRPr/>
          </a:p>
        </p:txBody>
      </p:sp>
      <p:sp>
        <p:nvSpPr>
          <p:cNvPr id="1243" name="object 1243"/>
          <p:cNvSpPr/>
          <p:nvPr/>
        </p:nvSpPr>
        <p:spPr>
          <a:xfrm>
            <a:off x="2249755" y="2397328"/>
            <a:ext cx="15240" cy="0"/>
          </a:xfrm>
          <a:custGeom>
            <a:avLst/>
            <a:gdLst/>
            <a:ahLst/>
            <a:cxnLst/>
            <a:rect l="l" t="t" r="r" b="b"/>
            <a:pathLst>
              <a:path w="11430">
                <a:moveTo>
                  <a:pt x="0" y="0"/>
                </a:moveTo>
                <a:lnTo>
                  <a:pt x="0" y="0"/>
                </a:lnTo>
                <a:lnTo>
                  <a:pt x="11304" y="0"/>
                </a:lnTo>
              </a:path>
            </a:pathLst>
          </a:custGeom>
          <a:ln w="18919">
            <a:solidFill>
              <a:srgbClr val="800080"/>
            </a:solidFill>
          </a:ln>
        </p:spPr>
        <p:txBody>
          <a:bodyPr wrap="square" lIns="0" tIns="0" rIns="0" bIns="0" rtlCol="0"/>
          <a:lstStyle/>
          <a:p>
            <a:endParaRPr/>
          </a:p>
        </p:txBody>
      </p:sp>
      <p:sp>
        <p:nvSpPr>
          <p:cNvPr id="1244" name="object 1244"/>
          <p:cNvSpPr/>
          <p:nvPr/>
        </p:nvSpPr>
        <p:spPr>
          <a:xfrm>
            <a:off x="2252215" y="2397328"/>
            <a:ext cx="25400" cy="26034"/>
          </a:xfrm>
          <a:custGeom>
            <a:avLst/>
            <a:gdLst/>
            <a:ahLst/>
            <a:cxnLst/>
            <a:rect l="l" t="t" r="r" b="b"/>
            <a:pathLst>
              <a:path w="19050" h="26035">
                <a:moveTo>
                  <a:pt x="0" y="25657"/>
                </a:moveTo>
                <a:lnTo>
                  <a:pt x="18919" y="25657"/>
                </a:lnTo>
                <a:lnTo>
                  <a:pt x="18919" y="0"/>
                </a:lnTo>
                <a:lnTo>
                  <a:pt x="0" y="0"/>
                </a:lnTo>
                <a:lnTo>
                  <a:pt x="0" y="25657"/>
                </a:lnTo>
                <a:close/>
              </a:path>
            </a:pathLst>
          </a:custGeom>
          <a:solidFill>
            <a:srgbClr val="800080"/>
          </a:solidFill>
        </p:spPr>
        <p:txBody>
          <a:bodyPr wrap="square" lIns="0" tIns="0" rIns="0" bIns="0" rtlCol="0"/>
          <a:lstStyle/>
          <a:p>
            <a:endParaRPr/>
          </a:p>
        </p:txBody>
      </p:sp>
      <p:sp>
        <p:nvSpPr>
          <p:cNvPr id="1245" name="object 1245"/>
          <p:cNvSpPr/>
          <p:nvPr/>
        </p:nvSpPr>
        <p:spPr>
          <a:xfrm>
            <a:off x="2264829" y="2413460"/>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80"/>
          </a:solidFill>
        </p:spPr>
        <p:txBody>
          <a:bodyPr wrap="square" lIns="0" tIns="0" rIns="0" bIns="0" rtlCol="0"/>
          <a:lstStyle/>
          <a:p>
            <a:endParaRPr/>
          </a:p>
        </p:txBody>
      </p:sp>
      <p:sp>
        <p:nvSpPr>
          <p:cNvPr id="1246" name="object 1246"/>
          <p:cNvSpPr/>
          <p:nvPr/>
        </p:nvSpPr>
        <p:spPr>
          <a:xfrm>
            <a:off x="2267368" y="2422985"/>
            <a:ext cx="0" cy="10160"/>
          </a:xfrm>
          <a:custGeom>
            <a:avLst/>
            <a:gdLst/>
            <a:ahLst/>
            <a:cxnLst/>
            <a:rect l="l" t="t" r="r" b="b"/>
            <a:pathLst>
              <a:path h="10160">
                <a:moveTo>
                  <a:pt x="-9459" y="4826"/>
                </a:moveTo>
                <a:lnTo>
                  <a:pt x="9459" y="4826"/>
                </a:lnTo>
              </a:path>
            </a:pathLst>
          </a:custGeom>
          <a:ln w="9653">
            <a:solidFill>
              <a:srgbClr val="800080"/>
            </a:solidFill>
          </a:ln>
        </p:spPr>
        <p:txBody>
          <a:bodyPr wrap="square" lIns="0" tIns="0" rIns="0" bIns="0" rtlCol="0"/>
          <a:lstStyle/>
          <a:p>
            <a:endParaRPr/>
          </a:p>
        </p:txBody>
      </p:sp>
      <p:sp>
        <p:nvSpPr>
          <p:cNvPr id="1247" name="object 1247"/>
          <p:cNvSpPr/>
          <p:nvPr/>
        </p:nvSpPr>
        <p:spPr>
          <a:xfrm>
            <a:off x="2267369" y="2432638"/>
            <a:ext cx="4233" cy="0"/>
          </a:xfrm>
          <a:custGeom>
            <a:avLst/>
            <a:gdLst/>
            <a:ahLst/>
            <a:cxnLst/>
            <a:rect l="l" t="t" r="r" b="b"/>
            <a:pathLst>
              <a:path w="3175">
                <a:moveTo>
                  <a:pt x="0" y="0"/>
                </a:moveTo>
                <a:lnTo>
                  <a:pt x="0" y="0"/>
                </a:lnTo>
                <a:lnTo>
                  <a:pt x="2921" y="0"/>
                </a:lnTo>
              </a:path>
            </a:pathLst>
          </a:custGeom>
          <a:ln w="18919">
            <a:solidFill>
              <a:srgbClr val="800080"/>
            </a:solidFill>
          </a:ln>
        </p:spPr>
        <p:txBody>
          <a:bodyPr wrap="square" lIns="0" tIns="0" rIns="0" bIns="0" rtlCol="0"/>
          <a:lstStyle/>
          <a:p>
            <a:endParaRPr/>
          </a:p>
        </p:txBody>
      </p:sp>
      <p:sp>
        <p:nvSpPr>
          <p:cNvPr id="1248" name="object 1248"/>
          <p:cNvSpPr/>
          <p:nvPr/>
        </p:nvSpPr>
        <p:spPr>
          <a:xfrm>
            <a:off x="2271263" y="2432638"/>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49" name="object 1249"/>
          <p:cNvSpPr/>
          <p:nvPr/>
        </p:nvSpPr>
        <p:spPr>
          <a:xfrm>
            <a:off x="2271263" y="2430860"/>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50" name="object 1250"/>
          <p:cNvSpPr/>
          <p:nvPr/>
        </p:nvSpPr>
        <p:spPr>
          <a:xfrm>
            <a:off x="2273804" y="2440259"/>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51" name="object 1251"/>
          <p:cNvSpPr/>
          <p:nvPr/>
        </p:nvSpPr>
        <p:spPr>
          <a:xfrm>
            <a:off x="2273804" y="2448769"/>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52" name="object 1252"/>
          <p:cNvSpPr/>
          <p:nvPr/>
        </p:nvSpPr>
        <p:spPr>
          <a:xfrm>
            <a:off x="2267457" y="2448769"/>
            <a:ext cx="25400" cy="25400"/>
          </a:xfrm>
          <a:custGeom>
            <a:avLst/>
            <a:gdLst/>
            <a:ahLst/>
            <a:cxnLst/>
            <a:rect l="l" t="t" r="r" b="b"/>
            <a:pathLst>
              <a:path w="19050" h="25400">
                <a:moveTo>
                  <a:pt x="0" y="24895"/>
                </a:moveTo>
                <a:lnTo>
                  <a:pt x="18919" y="24895"/>
                </a:lnTo>
                <a:lnTo>
                  <a:pt x="18919" y="0"/>
                </a:lnTo>
                <a:lnTo>
                  <a:pt x="0" y="0"/>
                </a:lnTo>
                <a:lnTo>
                  <a:pt x="0" y="24895"/>
                </a:lnTo>
                <a:close/>
              </a:path>
            </a:pathLst>
          </a:custGeom>
          <a:solidFill>
            <a:srgbClr val="800080"/>
          </a:solidFill>
        </p:spPr>
        <p:txBody>
          <a:bodyPr wrap="square" lIns="0" tIns="0" rIns="0" bIns="0" rtlCol="0"/>
          <a:lstStyle/>
          <a:p>
            <a:endParaRPr/>
          </a:p>
        </p:txBody>
      </p:sp>
      <p:sp>
        <p:nvSpPr>
          <p:cNvPr id="1253" name="object 1253"/>
          <p:cNvSpPr/>
          <p:nvPr/>
        </p:nvSpPr>
        <p:spPr>
          <a:xfrm>
            <a:off x="2280070" y="2463885"/>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254" name="object 1254"/>
          <p:cNvSpPr/>
          <p:nvPr/>
        </p:nvSpPr>
        <p:spPr>
          <a:xfrm>
            <a:off x="2281256" y="2473666"/>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255" name="object 1255"/>
          <p:cNvSpPr/>
          <p:nvPr/>
        </p:nvSpPr>
        <p:spPr>
          <a:xfrm>
            <a:off x="2281257" y="247366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56" name="object 1256"/>
          <p:cNvSpPr/>
          <p:nvPr/>
        </p:nvSpPr>
        <p:spPr>
          <a:xfrm>
            <a:off x="2271183" y="2483191"/>
            <a:ext cx="25400" cy="16510"/>
          </a:xfrm>
          <a:custGeom>
            <a:avLst/>
            <a:gdLst/>
            <a:ahLst/>
            <a:cxnLst/>
            <a:rect l="l" t="t" r="r" b="b"/>
            <a:pathLst>
              <a:path w="19050" h="16510">
                <a:moveTo>
                  <a:pt x="0" y="16004"/>
                </a:moveTo>
                <a:lnTo>
                  <a:pt x="18919" y="16004"/>
                </a:lnTo>
                <a:lnTo>
                  <a:pt x="18919" y="0"/>
                </a:lnTo>
                <a:lnTo>
                  <a:pt x="0" y="0"/>
                </a:lnTo>
                <a:lnTo>
                  <a:pt x="0" y="16004"/>
                </a:lnTo>
                <a:close/>
              </a:path>
            </a:pathLst>
          </a:custGeom>
          <a:solidFill>
            <a:srgbClr val="800080"/>
          </a:solidFill>
        </p:spPr>
        <p:txBody>
          <a:bodyPr wrap="square" lIns="0" tIns="0" rIns="0" bIns="0" rtlCol="0"/>
          <a:lstStyle/>
          <a:p>
            <a:endParaRPr/>
          </a:p>
        </p:txBody>
      </p:sp>
      <p:sp>
        <p:nvSpPr>
          <p:cNvPr id="1257" name="object 1257"/>
          <p:cNvSpPr/>
          <p:nvPr/>
        </p:nvSpPr>
        <p:spPr>
          <a:xfrm>
            <a:off x="2283796" y="2499195"/>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258" name="object 1258"/>
          <p:cNvSpPr/>
          <p:nvPr/>
        </p:nvSpPr>
        <p:spPr>
          <a:xfrm>
            <a:off x="2290571" y="2499195"/>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259" name="object 1259"/>
          <p:cNvSpPr/>
          <p:nvPr/>
        </p:nvSpPr>
        <p:spPr>
          <a:xfrm>
            <a:off x="2290571" y="2499196"/>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80"/>
          </a:solidFill>
        </p:spPr>
        <p:txBody>
          <a:bodyPr wrap="square" lIns="0" tIns="0" rIns="0" bIns="0" rtlCol="0"/>
          <a:lstStyle/>
          <a:p>
            <a:endParaRPr/>
          </a:p>
        </p:txBody>
      </p:sp>
      <p:sp>
        <p:nvSpPr>
          <p:cNvPr id="1260" name="object 1260"/>
          <p:cNvSpPr/>
          <p:nvPr/>
        </p:nvSpPr>
        <p:spPr>
          <a:xfrm>
            <a:off x="2280497" y="2508976"/>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261" name="object 1261"/>
          <p:cNvSpPr/>
          <p:nvPr/>
        </p:nvSpPr>
        <p:spPr>
          <a:xfrm>
            <a:off x="2293111" y="2525995"/>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62" name="object 1262"/>
          <p:cNvSpPr/>
          <p:nvPr/>
        </p:nvSpPr>
        <p:spPr>
          <a:xfrm>
            <a:off x="2299377" y="2525995"/>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63" name="object 1263"/>
          <p:cNvSpPr/>
          <p:nvPr/>
        </p:nvSpPr>
        <p:spPr>
          <a:xfrm>
            <a:off x="2299378" y="2534505"/>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64" name="object 1264"/>
          <p:cNvSpPr/>
          <p:nvPr/>
        </p:nvSpPr>
        <p:spPr>
          <a:xfrm>
            <a:off x="2305643" y="2534505"/>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65" name="object 1265"/>
          <p:cNvSpPr/>
          <p:nvPr/>
        </p:nvSpPr>
        <p:spPr>
          <a:xfrm>
            <a:off x="2305644" y="2542126"/>
            <a:ext cx="4233" cy="0"/>
          </a:xfrm>
          <a:custGeom>
            <a:avLst/>
            <a:gdLst/>
            <a:ahLst/>
            <a:cxnLst/>
            <a:rect l="l" t="t" r="r" b="b"/>
            <a:pathLst>
              <a:path w="3175">
                <a:moveTo>
                  <a:pt x="0" y="0"/>
                </a:moveTo>
                <a:lnTo>
                  <a:pt x="0" y="0"/>
                </a:lnTo>
                <a:lnTo>
                  <a:pt x="2921" y="0"/>
                </a:lnTo>
              </a:path>
            </a:pathLst>
          </a:custGeom>
          <a:ln w="18919">
            <a:solidFill>
              <a:srgbClr val="800080"/>
            </a:solidFill>
          </a:ln>
        </p:spPr>
        <p:txBody>
          <a:bodyPr wrap="square" lIns="0" tIns="0" rIns="0" bIns="0" rtlCol="0"/>
          <a:lstStyle/>
          <a:p>
            <a:endParaRPr/>
          </a:p>
        </p:txBody>
      </p:sp>
      <p:sp>
        <p:nvSpPr>
          <p:cNvPr id="1266" name="object 1266"/>
          <p:cNvSpPr/>
          <p:nvPr/>
        </p:nvSpPr>
        <p:spPr>
          <a:xfrm>
            <a:off x="2296925" y="2542126"/>
            <a:ext cx="25400" cy="17780"/>
          </a:xfrm>
          <a:custGeom>
            <a:avLst/>
            <a:gdLst/>
            <a:ahLst/>
            <a:cxnLst/>
            <a:rect l="l" t="t" r="r" b="b"/>
            <a:pathLst>
              <a:path w="19050" h="17780">
                <a:moveTo>
                  <a:pt x="0" y="17274"/>
                </a:moveTo>
                <a:lnTo>
                  <a:pt x="18919" y="17274"/>
                </a:lnTo>
                <a:lnTo>
                  <a:pt x="18919" y="0"/>
                </a:lnTo>
                <a:lnTo>
                  <a:pt x="0" y="0"/>
                </a:lnTo>
                <a:lnTo>
                  <a:pt x="0" y="17274"/>
                </a:lnTo>
                <a:close/>
              </a:path>
            </a:pathLst>
          </a:custGeom>
          <a:solidFill>
            <a:srgbClr val="800080"/>
          </a:solidFill>
        </p:spPr>
        <p:txBody>
          <a:bodyPr wrap="square" lIns="0" tIns="0" rIns="0" bIns="0" rtlCol="0"/>
          <a:lstStyle/>
          <a:p>
            <a:endParaRPr/>
          </a:p>
        </p:txBody>
      </p:sp>
      <p:sp>
        <p:nvSpPr>
          <p:cNvPr id="1267" name="object 1267"/>
          <p:cNvSpPr/>
          <p:nvPr/>
        </p:nvSpPr>
        <p:spPr>
          <a:xfrm>
            <a:off x="2309540" y="2559400"/>
            <a:ext cx="4233" cy="0"/>
          </a:xfrm>
          <a:custGeom>
            <a:avLst/>
            <a:gdLst/>
            <a:ahLst/>
            <a:cxnLst/>
            <a:rect l="l" t="t" r="r" b="b"/>
            <a:pathLst>
              <a:path w="3175">
                <a:moveTo>
                  <a:pt x="0" y="0"/>
                </a:moveTo>
                <a:lnTo>
                  <a:pt x="0" y="0"/>
                </a:lnTo>
                <a:lnTo>
                  <a:pt x="2794" y="0"/>
                </a:lnTo>
              </a:path>
            </a:pathLst>
          </a:custGeom>
          <a:ln w="18919">
            <a:solidFill>
              <a:srgbClr val="800080"/>
            </a:solidFill>
          </a:ln>
        </p:spPr>
        <p:txBody>
          <a:bodyPr wrap="square" lIns="0" tIns="0" rIns="0" bIns="0" rtlCol="0"/>
          <a:lstStyle/>
          <a:p>
            <a:endParaRPr/>
          </a:p>
        </p:txBody>
      </p:sp>
      <p:sp>
        <p:nvSpPr>
          <p:cNvPr id="1268" name="object 1268"/>
          <p:cNvSpPr/>
          <p:nvPr/>
        </p:nvSpPr>
        <p:spPr>
          <a:xfrm>
            <a:off x="2313264" y="2559400"/>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69" name="object 1269"/>
          <p:cNvSpPr/>
          <p:nvPr/>
        </p:nvSpPr>
        <p:spPr>
          <a:xfrm>
            <a:off x="2313264" y="2567021"/>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70" name="object 1270"/>
          <p:cNvSpPr/>
          <p:nvPr/>
        </p:nvSpPr>
        <p:spPr>
          <a:xfrm>
            <a:off x="2319531" y="2567022"/>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271" name="object 1271"/>
          <p:cNvSpPr/>
          <p:nvPr/>
        </p:nvSpPr>
        <p:spPr>
          <a:xfrm>
            <a:off x="2319531" y="2576420"/>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72" name="object 1272"/>
          <p:cNvSpPr/>
          <p:nvPr/>
        </p:nvSpPr>
        <p:spPr>
          <a:xfrm>
            <a:off x="2324611" y="2576420"/>
            <a:ext cx="0" cy="8890"/>
          </a:xfrm>
          <a:custGeom>
            <a:avLst/>
            <a:gdLst/>
            <a:ahLst/>
            <a:cxnLst/>
            <a:rect l="l" t="t" r="r" b="b"/>
            <a:pathLst>
              <a:path h="8889">
                <a:moveTo>
                  <a:pt x="-9459" y="4445"/>
                </a:moveTo>
                <a:lnTo>
                  <a:pt x="9459" y="4445"/>
                </a:lnTo>
              </a:path>
            </a:pathLst>
          </a:custGeom>
          <a:ln w="8891">
            <a:solidFill>
              <a:srgbClr val="800080"/>
            </a:solidFill>
          </a:ln>
        </p:spPr>
        <p:txBody>
          <a:bodyPr wrap="square" lIns="0" tIns="0" rIns="0" bIns="0" rtlCol="0"/>
          <a:lstStyle/>
          <a:p>
            <a:endParaRPr/>
          </a:p>
        </p:txBody>
      </p:sp>
      <p:sp>
        <p:nvSpPr>
          <p:cNvPr id="1273" name="object 1273"/>
          <p:cNvSpPr/>
          <p:nvPr/>
        </p:nvSpPr>
        <p:spPr>
          <a:xfrm>
            <a:off x="2324611" y="2585311"/>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74" name="object 1274"/>
          <p:cNvSpPr/>
          <p:nvPr/>
        </p:nvSpPr>
        <p:spPr>
          <a:xfrm>
            <a:off x="2318264" y="2585312"/>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275" name="object 1275"/>
          <p:cNvSpPr/>
          <p:nvPr/>
        </p:nvSpPr>
        <p:spPr>
          <a:xfrm>
            <a:off x="2330878" y="2602332"/>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76" name="object 1276"/>
          <p:cNvSpPr/>
          <p:nvPr/>
        </p:nvSpPr>
        <p:spPr>
          <a:xfrm>
            <a:off x="2337144" y="2602332"/>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77" name="object 1277"/>
          <p:cNvSpPr/>
          <p:nvPr/>
        </p:nvSpPr>
        <p:spPr>
          <a:xfrm>
            <a:off x="2337144" y="2610842"/>
            <a:ext cx="8467" cy="0"/>
          </a:xfrm>
          <a:custGeom>
            <a:avLst/>
            <a:gdLst/>
            <a:ahLst/>
            <a:cxnLst/>
            <a:rect l="l" t="t" r="r" b="b"/>
            <a:pathLst>
              <a:path w="6350">
                <a:moveTo>
                  <a:pt x="0" y="0"/>
                </a:moveTo>
                <a:lnTo>
                  <a:pt x="0" y="0"/>
                </a:lnTo>
                <a:lnTo>
                  <a:pt x="6096" y="0"/>
                </a:lnTo>
              </a:path>
            </a:pathLst>
          </a:custGeom>
          <a:ln w="18919">
            <a:solidFill>
              <a:srgbClr val="800080"/>
            </a:solidFill>
          </a:ln>
        </p:spPr>
        <p:txBody>
          <a:bodyPr wrap="square" lIns="0" tIns="0" rIns="0" bIns="0" rtlCol="0"/>
          <a:lstStyle/>
          <a:p>
            <a:endParaRPr/>
          </a:p>
        </p:txBody>
      </p:sp>
      <p:sp>
        <p:nvSpPr>
          <p:cNvPr id="1278" name="object 1278"/>
          <p:cNvSpPr/>
          <p:nvPr/>
        </p:nvSpPr>
        <p:spPr>
          <a:xfrm>
            <a:off x="2345273" y="2610842"/>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279" name="object 1279"/>
          <p:cNvSpPr/>
          <p:nvPr/>
        </p:nvSpPr>
        <p:spPr>
          <a:xfrm>
            <a:off x="2345273" y="2620622"/>
            <a:ext cx="5080" cy="0"/>
          </a:xfrm>
          <a:custGeom>
            <a:avLst/>
            <a:gdLst/>
            <a:ahLst/>
            <a:cxnLst/>
            <a:rect l="l" t="t" r="r" b="b"/>
            <a:pathLst>
              <a:path w="3810">
                <a:moveTo>
                  <a:pt x="0" y="0"/>
                </a:moveTo>
                <a:lnTo>
                  <a:pt x="0" y="0"/>
                </a:lnTo>
                <a:lnTo>
                  <a:pt x="3683" y="0"/>
                </a:lnTo>
              </a:path>
            </a:pathLst>
          </a:custGeom>
          <a:ln w="18919">
            <a:solidFill>
              <a:srgbClr val="800080"/>
            </a:solidFill>
          </a:ln>
        </p:spPr>
        <p:txBody>
          <a:bodyPr wrap="square" lIns="0" tIns="0" rIns="0" bIns="0" rtlCol="0"/>
          <a:lstStyle/>
          <a:p>
            <a:endParaRPr/>
          </a:p>
        </p:txBody>
      </p:sp>
      <p:sp>
        <p:nvSpPr>
          <p:cNvPr id="1280" name="object 1280"/>
          <p:cNvSpPr/>
          <p:nvPr/>
        </p:nvSpPr>
        <p:spPr>
          <a:xfrm>
            <a:off x="2350184" y="2620622"/>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81" name="object 1281"/>
          <p:cNvSpPr/>
          <p:nvPr/>
        </p:nvSpPr>
        <p:spPr>
          <a:xfrm>
            <a:off x="2350184" y="2628243"/>
            <a:ext cx="6773" cy="0"/>
          </a:xfrm>
          <a:custGeom>
            <a:avLst/>
            <a:gdLst/>
            <a:ahLst/>
            <a:cxnLst/>
            <a:rect l="l" t="t" r="r" b="b"/>
            <a:pathLst>
              <a:path w="5080">
                <a:moveTo>
                  <a:pt x="0" y="0"/>
                </a:moveTo>
                <a:lnTo>
                  <a:pt x="0" y="0"/>
                </a:lnTo>
                <a:lnTo>
                  <a:pt x="4826" y="0"/>
                </a:lnTo>
              </a:path>
            </a:pathLst>
          </a:custGeom>
          <a:ln w="18919">
            <a:solidFill>
              <a:srgbClr val="800080"/>
            </a:solidFill>
          </a:ln>
        </p:spPr>
        <p:txBody>
          <a:bodyPr wrap="square" lIns="0" tIns="0" rIns="0" bIns="0" rtlCol="0"/>
          <a:lstStyle/>
          <a:p>
            <a:endParaRPr/>
          </a:p>
        </p:txBody>
      </p:sp>
      <p:sp>
        <p:nvSpPr>
          <p:cNvPr id="1282" name="object 1282"/>
          <p:cNvSpPr/>
          <p:nvPr/>
        </p:nvSpPr>
        <p:spPr>
          <a:xfrm>
            <a:off x="2356620" y="2628244"/>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283" name="object 1283"/>
          <p:cNvSpPr/>
          <p:nvPr/>
        </p:nvSpPr>
        <p:spPr>
          <a:xfrm>
            <a:off x="2356620" y="2628243"/>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80"/>
          </a:solidFill>
        </p:spPr>
        <p:txBody>
          <a:bodyPr wrap="square" lIns="0" tIns="0" rIns="0" bIns="0" rtlCol="0"/>
          <a:lstStyle/>
          <a:p>
            <a:endParaRPr/>
          </a:p>
        </p:txBody>
      </p:sp>
      <p:sp>
        <p:nvSpPr>
          <p:cNvPr id="1284" name="object 1284"/>
          <p:cNvSpPr/>
          <p:nvPr/>
        </p:nvSpPr>
        <p:spPr>
          <a:xfrm>
            <a:off x="2357805" y="2637642"/>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85" name="object 1285"/>
          <p:cNvSpPr/>
          <p:nvPr/>
        </p:nvSpPr>
        <p:spPr>
          <a:xfrm>
            <a:off x="2357805" y="2645263"/>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86" name="object 1286"/>
          <p:cNvSpPr/>
          <p:nvPr/>
        </p:nvSpPr>
        <p:spPr>
          <a:xfrm>
            <a:off x="2362887" y="2645264"/>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287" name="object 1287"/>
          <p:cNvSpPr/>
          <p:nvPr/>
        </p:nvSpPr>
        <p:spPr>
          <a:xfrm>
            <a:off x="2362888" y="2654662"/>
            <a:ext cx="4233" cy="0"/>
          </a:xfrm>
          <a:custGeom>
            <a:avLst/>
            <a:gdLst/>
            <a:ahLst/>
            <a:cxnLst/>
            <a:rect l="l" t="t" r="r" b="b"/>
            <a:pathLst>
              <a:path w="3175">
                <a:moveTo>
                  <a:pt x="0" y="0"/>
                </a:moveTo>
                <a:lnTo>
                  <a:pt x="0" y="0"/>
                </a:lnTo>
                <a:lnTo>
                  <a:pt x="2794" y="0"/>
                </a:lnTo>
              </a:path>
            </a:pathLst>
          </a:custGeom>
          <a:ln w="18919">
            <a:solidFill>
              <a:srgbClr val="800080"/>
            </a:solidFill>
          </a:ln>
        </p:spPr>
        <p:txBody>
          <a:bodyPr wrap="square" lIns="0" tIns="0" rIns="0" bIns="0" rtlCol="0"/>
          <a:lstStyle/>
          <a:p>
            <a:endParaRPr/>
          </a:p>
        </p:txBody>
      </p:sp>
      <p:sp>
        <p:nvSpPr>
          <p:cNvPr id="1288" name="object 1288"/>
          <p:cNvSpPr/>
          <p:nvPr/>
        </p:nvSpPr>
        <p:spPr>
          <a:xfrm>
            <a:off x="2353999" y="2654662"/>
            <a:ext cx="25400" cy="26034"/>
          </a:xfrm>
          <a:custGeom>
            <a:avLst/>
            <a:gdLst/>
            <a:ahLst/>
            <a:cxnLst/>
            <a:rect l="l" t="t" r="r" b="b"/>
            <a:pathLst>
              <a:path w="19050" h="26035">
                <a:moveTo>
                  <a:pt x="0" y="25911"/>
                </a:moveTo>
                <a:lnTo>
                  <a:pt x="18919" y="25911"/>
                </a:lnTo>
                <a:lnTo>
                  <a:pt x="18919" y="0"/>
                </a:lnTo>
                <a:lnTo>
                  <a:pt x="0" y="0"/>
                </a:lnTo>
                <a:lnTo>
                  <a:pt x="0" y="25911"/>
                </a:lnTo>
                <a:close/>
              </a:path>
            </a:pathLst>
          </a:custGeom>
          <a:solidFill>
            <a:srgbClr val="800080"/>
          </a:solidFill>
        </p:spPr>
        <p:txBody>
          <a:bodyPr wrap="square" lIns="0" tIns="0" rIns="0" bIns="0" rtlCol="0"/>
          <a:lstStyle/>
          <a:p>
            <a:endParaRPr/>
          </a:p>
        </p:txBody>
      </p:sp>
      <p:sp>
        <p:nvSpPr>
          <p:cNvPr id="1289" name="object 1289"/>
          <p:cNvSpPr/>
          <p:nvPr/>
        </p:nvSpPr>
        <p:spPr>
          <a:xfrm>
            <a:off x="2366613" y="2680573"/>
            <a:ext cx="4233" cy="0"/>
          </a:xfrm>
          <a:custGeom>
            <a:avLst/>
            <a:gdLst/>
            <a:ahLst/>
            <a:cxnLst/>
            <a:rect l="l" t="t" r="r" b="b"/>
            <a:pathLst>
              <a:path w="3175">
                <a:moveTo>
                  <a:pt x="0" y="0"/>
                </a:moveTo>
                <a:lnTo>
                  <a:pt x="0" y="0"/>
                </a:lnTo>
                <a:lnTo>
                  <a:pt x="2794" y="0"/>
                </a:lnTo>
              </a:path>
            </a:pathLst>
          </a:custGeom>
          <a:ln w="18919">
            <a:solidFill>
              <a:srgbClr val="800080"/>
            </a:solidFill>
          </a:ln>
        </p:spPr>
        <p:txBody>
          <a:bodyPr wrap="square" lIns="0" tIns="0" rIns="0" bIns="0" rtlCol="0"/>
          <a:lstStyle/>
          <a:p>
            <a:endParaRPr/>
          </a:p>
        </p:txBody>
      </p:sp>
      <p:sp>
        <p:nvSpPr>
          <p:cNvPr id="1290" name="object 1290"/>
          <p:cNvSpPr/>
          <p:nvPr/>
        </p:nvSpPr>
        <p:spPr>
          <a:xfrm>
            <a:off x="2357725" y="2680573"/>
            <a:ext cx="25400" cy="16510"/>
          </a:xfrm>
          <a:custGeom>
            <a:avLst/>
            <a:gdLst/>
            <a:ahLst/>
            <a:cxnLst/>
            <a:rect l="l" t="t" r="r" b="b"/>
            <a:pathLst>
              <a:path w="19050" h="16510">
                <a:moveTo>
                  <a:pt x="0" y="16385"/>
                </a:moveTo>
                <a:lnTo>
                  <a:pt x="18919" y="16385"/>
                </a:lnTo>
                <a:lnTo>
                  <a:pt x="18919" y="0"/>
                </a:lnTo>
                <a:lnTo>
                  <a:pt x="0" y="0"/>
                </a:lnTo>
                <a:lnTo>
                  <a:pt x="0" y="16385"/>
                </a:lnTo>
                <a:close/>
              </a:path>
            </a:pathLst>
          </a:custGeom>
          <a:solidFill>
            <a:srgbClr val="800080"/>
          </a:solidFill>
        </p:spPr>
        <p:txBody>
          <a:bodyPr wrap="square" lIns="0" tIns="0" rIns="0" bIns="0" rtlCol="0"/>
          <a:lstStyle/>
          <a:p>
            <a:endParaRPr/>
          </a:p>
        </p:txBody>
      </p:sp>
      <p:sp>
        <p:nvSpPr>
          <p:cNvPr id="1291" name="object 1291"/>
          <p:cNvSpPr/>
          <p:nvPr/>
        </p:nvSpPr>
        <p:spPr>
          <a:xfrm>
            <a:off x="2370339" y="2696959"/>
            <a:ext cx="11853" cy="0"/>
          </a:xfrm>
          <a:custGeom>
            <a:avLst/>
            <a:gdLst/>
            <a:ahLst/>
            <a:cxnLst/>
            <a:rect l="l" t="t" r="r" b="b"/>
            <a:pathLst>
              <a:path w="8889">
                <a:moveTo>
                  <a:pt x="0" y="0"/>
                </a:moveTo>
                <a:lnTo>
                  <a:pt x="0" y="0"/>
                </a:lnTo>
                <a:lnTo>
                  <a:pt x="8637" y="0"/>
                </a:lnTo>
              </a:path>
            </a:pathLst>
          </a:custGeom>
          <a:ln w="18919">
            <a:solidFill>
              <a:srgbClr val="800080"/>
            </a:solidFill>
          </a:ln>
        </p:spPr>
        <p:txBody>
          <a:bodyPr wrap="square" lIns="0" tIns="0" rIns="0" bIns="0" rtlCol="0"/>
          <a:lstStyle/>
          <a:p>
            <a:endParaRPr/>
          </a:p>
        </p:txBody>
      </p:sp>
      <p:sp>
        <p:nvSpPr>
          <p:cNvPr id="1292" name="object 1292"/>
          <p:cNvSpPr/>
          <p:nvPr/>
        </p:nvSpPr>
        <p:spPr>
          <a:xfrm>
            <a:off x="2369241" y="2696959"/>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800080"/>
          </a:solidFill>
        </p:spPr>
        <p:txBody>
          <a:bodyPr wrap="square" lIns="0" tIns="0" rIns="0" bIns="0" rtlCol="0"/>
          <a:lstStyle/>
          <a:p>
            <a:endParaRPr/>
          </a:p>
        </p:txBody>
      </p:sp>
      <p:sp>
        <p:nvSpPr>
          <p:cNvPr id="1293" name="object 1293"/>
          <p:cNvSpPr/>
          <p:nvPr/>
        </p:nvSpPr>
        <p:spPr>
          <a:xfrm>
            <a:off x="2381855" y="2706358"/>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80"/>
          </a:solidFill>
        </p:spPr>
        <p:txBody>
          <a:bodyPr wrap="square" lIns="0" tIns="0" rIns="0" bIns="0" rtlCol="0"/>
          <a:lstStyle/>
          <a:p>
            <a:endParaRPr/>
          </a:p>
        </p:txBody>
      </p:sp>
      <p:sp>
        <p:nvSpPr>
          <p:cNvPr id="1294" name="object 1294"/>
          <p:cNvSpPr/>
          <p:nvPr/>
        </p:nvSpPr>
        <p:spPr>
          <a:xfrm>
            <a:off x="2383040" y="2715884"/>
            <a:ext cx="0" cy="7620"/>
          </a:xfrm>
          <a:custGeom>
            <a:avLst/>
            <a:gdLst/>
            <a:ahLst/>
            <a:cxnLst/>
            <a:rect l="l" t="t" r="r" b="b"/>
            <a:pathLst>
              <a:path h="7619">
                <a:moveTo>
                  <a:pt x="-9459" y="3746"/>
                </a:moveTo>
                <a:lnTo>
                  <a:pt x="9459" y="3746"/>
                </a:lnTo>
              </a:path>
            </a:pathLst>
          </a:custGeom>
          <a:ln w="7493">
            <a:solidFill>
              <a:srgbClr val="800080"/>
            </a:solidFill>
          </a:ln>
        </p:spPr>
        <p:txBody>
          <a:bodyPr wrap="square" lIns="0" tIns="0" rIns="0" bIns="0" rtlCol="0"/>
          <a:lstStyle/>
          <a:p>
            <a:endParaRPr/>
          </a:p>
        </p:txBody>
      </p:sp>
      <p:sp>
        <p:nvSpPr>
          <p:cNvPr id="1295" name="object 1295"/>
          <p:cNvSpPr/>
          <p:nvPr/>
        </p:nvSpPr>
        <p:spPr>
          <a:xfrm>
            <a:off x="2383041" y="2723378"/>
            <a:ext cx="41487" cy="0"/>
          </a:xfrm>
          <a:custGeom>
            <a:avLst/>
            <a:gdLst/>
            <a:ahLst/>
            <a:cxnLst/>
            <a:rect l="l" t="t" r="r" b="b"/>
            <a:pathLst>
              <a:path w="31114">
                <a:moveTo>
                  <a:pt x="0" y="0"/>
                </a:moveTo>
                <a:lnTo>
                  <a:pt x="0" y="0"/>
                </a:lnTo>
                <a:lnTo>
                  <a:pt x="30611" y="0"/>
                </a:lnTo>
              </a:path>
            </a:pathLst>
          </a:custGeom>
          <a:ln w="18919">
            <a:solidFill>
              <a:srgbClr val="800080"/>
            </a:solidFill>
          </a:ln>
        </p:spPr>
        <p:txBody>
          <a:bodyPr wrap="square" lIns="0" tIns="0" rIns="0" bIns="0" rtlCol="0"/>
          <a:lstStyle/>
          <a:p>
            <a:endParaRPr/>
          </a:p>
        </p:txBody>
      </p:sp>
      <p:sp>
        <p:nvSpPr>
          <p:cNvPr id="1296" name="object 1296"/>
          <p:cNvSpPr/>
          <p:nvPr/>
        </p:nvSpPr>
        <p:spPr>
          <a:xfrm>
            <a:off x="2423856" y="2723378"/>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297" name="object 1297"/>
          <p:cNvSpPr/>
          <p:nvPr/>
        </p:nvSpPr>
        <p:spPr>
          <a:xfrm>
            <a:off x="2423857" y="2733158"/>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298" name="object 1298"/>
          <p:cNvSpPr/>
          <p:nvPr/>
        </p:nvSpPr>
        <p:spPr>
          <a:xfrm>
            <a:off x="2420049" y="2733159"/>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299" name="object 1299"/>
          <p:cNvSpPr/>
          <p:nvPr/>
        </p:nvSpPr>
        <p:spPr>
          <a:xfrm>
            <a:off x="2432662" y="2750178"/>
            <a:ext cx="7620" cy="0"/>
          </a:xfrm>
          <a:custGeom>
            <a:avLst/>
            <a:gdLst/>
            <a:ahLst/>
            <a:cxnLst/>
            <a:rect l="l" t="t" r="r" b="b"/>
            <a:pathLst>
              <a:path w="5714">
                <a:moveTo>
                  <a:pt x="0" y="0"/>
                </a:moveTo>
                <a:lnTo>
                  <a:pt x="0" y="0"/>
                </a:lnTo>
                <a:lnTo>
                  <a:pt x="5715" y="0"/>
                </a:lnTo>
              </a:path>
            </a:pathLst>
          </a:custGeom>
          <a:ln w="18919">
            <a:solidFill>
              <a:srgbClr val="800080"/>
            </a:solidFill>
          </a:ln>
        </p:spPr>
        <p:txBody>
          <a:bodyPr wrap="square" lIns="0" tIns="0" rIns="0" bIns="0" rtlCol="0"/>
          <a:lstStyle/>
          <a:p>
            <a:endParaRPr/>
          </a:p>
        </p:txBody>
      </p:sp>
      <p:sp>
        <p:nvSpPr>
          <p:cNvPr id="1300" name="object 1300"/>
          <p:cNvSpPr/>
          <p:nvPr/>
        </p:nvSpPr>
        <p:spPr>
          <a:xfrm>
            <a:off x="2440283" y="2750179"/>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01" name="object 1301"/>
          <p:cNvSpPr/>
          <p:nvPr/>
        </p:nvSpPr>
        <p:spPr>
          <a:xfrm>
            <a:off x="2440284" y="2759704"/>
            <a:ext cx="9313" cy="0"/>
          </a:xfrm>
          <a:custGeom>
            <a:avLst/>
            <a:gdLst/>
            <a:ahLst/>
            <a:cxnLst/>
            <a:rect l="l" t="t" r="r" b="b"/>
            <a:pathLst>
              <a:path w="6985">
                <a:moveTo>
                  <a:pt x="0" y="0"/>
                </a:moveTo>
                <a:lnTo>
                  <a:pt x="0" y="0"/>
                </a:lnTo>
                <a:lnTo>
                  <a:pt x="6859" y="0"/>
                </a:lnTo>
              </a:path>
            </a:pathLst>
          </a:custGeom>
          <a:ln w="18919">
            <a:solidFill>
              <a:srgbClr val="800080"/>
            </a:solidFill>
          </a:ln>
        </p:spPr>
        <p:txBody>
          <a:bodyPr wrap="square" lIns="0" tIns="0" rIns="0" bIns="0" rtlCol="0"/>
          <a:lstStyle/>
          <a:p>
            <a:endParaRPr/>
          </a:p>
        </p:txBody>
      </p:sp>
      <p:sp>
        <p:nvSpPr>
          <p:cNvPr id="1302" name="object 1302"/>
          <p:cNvSpPr/>
          <p:nvPr/>
        </p:nvSpPr>
        <p:spPr>
          <a:xfrm>
            <a:off x="2436816" y="2759705"/>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800080"/>
          </a:solidFill>
        </p:spPr>
        <p:txBody>
          <a:bodyPr wrap="square" lIns="0" tIns="0" rIns="0" bIns="0" rtlCol="0"/>
          <a:lstStyle/>
          <a:p>
            <a:endParaRPr/>
          </a:p>
        </p:txBody>
      </p:sp>
      <p:sp>
        <p:nvSpPr>
          <p:cNvPr id="1303" name="object 1303"/>
          <p:cNvSpPr/>
          <p:nvPr/>
        </p:nvSpPr>
        <p:spPr>
          <a:xfrm>
            <a:off x="2449429" y="2778884"/>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304" name="object 1304"/>
          <p:cNvSpPr/>
          <p:nvPr/>
        </p:nvSpPr>
        <p:spPr>
          <a:xfrm>
            <a:off x="2445623" y="2778884"/>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800080"/>
          </a:solidFill>
        </p:spPr>
        <p:txBody>
          <a:bodyPr wrap="square" lIns="0" tIns="0" rIns="0" bIns="0" rtlCol="0"/>
          <a:lstStyle/>
          <a:p>
            <a:endParaRPr/>
          </a:p>
        </p:txBody>
      </p:sp>
      <p:sp>
        <p:nvSpPr>
          <p:cNvPr id="1305" name="object 1305"/>
          <p:cNvSpPr/>
          <p:nvPr/>
        </p:nvSpPr>
        <p:spPr>
          <a:xfrm>
            <a:off x="2458235" y="2797809"/>
            <a:ext cx="6773" cy="0"/>
          </a:xfrm>
          <a:custGeom>
            <a:avLst/>
            <a:gdLst/>
            <a:ahLst/>
            <a:cxnLst/>
            <a:rect l="l" t="t" r="r" b="b"/>
            <a:pathLst>
              <a:path w="5080">
                <a:moveTo>
                  <a:pt x="0" y="0"/>
                </a:moveTo>
                <a:lnTo>
                  <a:pt x="0" y="0"/>
                </a:lnTo>
                <a:lnTo>
                  <a:pt x="4826" y="0"/>
                </a:lnTo>
              </a:path>
            </a:pathLst>
          </a:custGeom>
          <a:ln w="18919">
            <a:solidFill>
              <a:srgbClr val="800080"/>
            </a:solidFill>
          </a:ln>
        </p:spPr>
        <p:txBody>
          <a:bodyPr wrap="square" lIns="0" tIns="0" rIns="0" bIns="0" rtlCol="0"/>
          <a:lstStyle/>
          <a:p>
            <a:endParaRPr/>
          </a:p>
        </p:txBody>
      </p:sp>
      <p:sp>
        <p:nvSpPr>
          <p:cNvPr id="1306" name="object 1306"/>
          <p:cNvSpPr/>
          <p:nvPr/>
        </p:nvSpPr>
        <p:spPr>
          <a:xfrm>
            <a:off x="2464671" y="2797809"/>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307" name="object 1307"/>
          <p:cNvSpPr/>
          <p:nvPr/>
        </p:nvSpPr>
        <p:spPr>
          <a:xfrm>
            <a:off x="2464671" y="2797810"/>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308" name="object 1308"/>
          <p:cNvSpPr/>
          <p:nvPr/>
        </p:nvSpPr>
        <p:spPr>
          <a:xfrm>
            <a:off x="2453244" y="2807589"/>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800080"/>
          </a:solidFill>
        </p:spPr>
        <p:txBody>
          <a:bodyPr wrap="square" lIns="0" tIns="0" rIns="0" bIns="0" rtlCol="0"/>
          <a:lstStyle/>
          <a:p>
            <a:endParaRPr/>
          </a:p>
        </p:txBody>
      </p:sp>
      <p:sp>
        <p:nvSpPr>
          <p:cNvPr id="1309" name="object 1309"/>
          <p:cNvSpPr/>
          <p:nvPr/>
        </p:nvSpPr>
        <p:spPr>
          <a:xfrm>
            <a:off x="2465856" y="2826515"/>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310" name="object 1310"/>
          <p:cNvSpPr/>
          <p:nvPr/>
        </p:nvSpPr>
        <p:spPr>
          <a:xfrm>
            <a:off x="2472123" y="2826516"/>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11" name="object 1311"/>
          <p:cNvSpPr/>
          <p:nvPr/>
        </p:nvSpPr>
        <p:spPr>
          <a:xfrm>
            <a:off x="2472123" y="2836041"/>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312" name="object 1312"/>
          <p:cNvSpPr/>
          <p:nvPr/>
        </p:nvSpPr>
        <p:spPr>
          <a:xfrm>
            <a:off x="2478389" y="2836041"/>
            <a:ext cx="0" cy="10160"/>
          </a:xfrm>
          <a:custGeom>
            <a:avLst/>
            <a:gdLst/>
            <a:ahLst/>
            <a:cxnLst/>
            <a:rect l="l" t="t" r="r" b="b"/>
            <a:pathLst>
              <a:path h="10160">
                <a:moveTo>
                  <a:pt x="-9459" y="4826"/>
                </a:moveTo>
                <a:lnTo>
                  <a:pt x="9459" y="4826"/>
                </a:lnTo>
              </a:path>
            </a:pathLst>
          </a:custGeom>
          <a:ln w="9653">
            <a:solidFill>
              <a:srgbClr val="800080"/>
            </a:solidFill>
          </a:ln>
        </p:spPr>
        <p:txBody>
          <a:bodyPr wrap="square" lIns="0" tIns="0" rIns="0" bIns="0" rtlCol="0"/>
          <a:lstStyle/>
          <a:p>
            <a:endParaRPr/>
          </a:p>
        </p:txBody>
      </p:sp>
      <p:sp>
        <p:nvSpPr>
          <p:cNvPr id="1313" name="object 1313"/>
          <p:cNvSpPr/>
          <p:nvPr/>
        </p:nvSpPr>
        <p:spPr>
          <a:xfrm>
            <a:off x="2478390" y="2836042"/>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80"/>
          </a:solidFill>
        </p:spPr>
        <p:txBody>
          <a:bodyPr wrap="square" lIns="0" tIns="0" rIns="0" bIns="0" rtlCol="0"/>
          <a:lstStyle/>
          <a:p>
            <a:endParaRPr/>
          </a:p>
        </p:txBody>
      </p:sp>
      <p:sp>
        <p:nvSpPr>
          <p:cNvPr id="1314" name="object 1314"/>
          <p:cNvSpPr/>
          <p:nvPr/>
        </p:nvSpPr>
        <p:spPr>
          <a:xfrm>
            <a:off x="2480929" y="2845695"/>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15" name="object 1315"/>
          <p:cNvSpPr/>
          <p:nvPr/>
        </p:nvSpPr>
        <p:spPr>
          <a:xfrm>
            <a:off x="2480930" y="2845694"/>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316" name="object 1316"/>
          <p:cNvSpPr/>
          <p:nvPr/>
        </p:nvSpPr>
        <p:spPr>
          <a:xfrm>
            <a:off x="2483469" y="2855221"/>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17" name="object 1317"/>
          <p:cNvSpPr/>
          <p:nvPr/>
        </p:nvSpPr>
        <p:spPr>
          <a:xfrm>
            <a:off x="2483470" y="2864619"/>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318" name="object 1318"/>
          <p:cNvSpPr/>
          <p:nvPr/>
        </p:nvSpPr>
        <p:spPr>
          <a:xfrm>
            <a:off x="2489736" y="2864620"/>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19" name="object 1319"/>
          <p:cNvSpPr/>
          <p:nvPr/>
        </p:nvSpPr>
        <p:spPr>
          <a:xfrm>
            <a:off x="2489736" y="2864620"/>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800080"/>
          </a:solidFill>
        </p:spPr>
        <p:txBody>
          <a:bodyPr wrap="square" lIns="0" tIns="0" rIns="0" bIns="0" rtlCol="0"/>
          <a:lstStyle/>
          <a:p>
            <a:endParaRPr/>
          </a:p>
        </p:txBody>
      </p:sp>
      <p:sp>
        <p:nvSpPr>
          <p:cNvPr id="1320" name="object 1320"/>
          <p:cNvSpPr/>
          <p:nvPr/>
        </p:nvSpPr>
        <p:spPr>
          <a:xfrm>
            <a:off x="2491091" y="2874146"/>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321" name="object 1321"/>
          <p:cNvSpPr/>
          <p:nvPr/>
        </p:nvSpPr>
        <p:spPr>
          <a:xfrm>
            <a:off x="2491091" y="2883926"/>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322" name="object 1322"/>
          <p:cNvSpPr/>
          <p:nvPr/>
        </p:nvSpPr>
        <p:spPr>
          <a:xfrm>
            <a:off x="2497865" y="2883927"/>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23" name="object 1323"/>
          <p:cNvSpPr/>
          <p:nvPr/>
        </p:nvSpPr>
        <p:spPr>
          <a:xfrm>
            <a:off x="2497866" y="2893325"/>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324" name="object 1324"/>
          <p:cNvSpPr/>
          <p:nvPr/>
        </p:nvSpPr>
        <p:spPr>
          <a:xfrm>
            <a:off x="2491519" y="2893325"/>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80"/>
          </a:solidFill>
        </p:spPr>
        <p:txBody>
          <a:bodyPr wrap="square" lIns="0" tIns="0" rIns="0" bIns="0" rtlCol="0"/>
          <a:lstStyle/>
          <a:p>
            <a:endParaRPr/>
          </a:p>
        </p:txBody>
      </p:sp>
      <p:sp>
        <p:nvSpPr>
          <p:cNvPr id="1325" name="object 1325"/>
          <p:cNvSpPr/>
          <p:nvPr/>
        </p:nvSpPr>
        <p:spPr>
          <a:xfrm>
            <a:off x="2504133" y="2904756"/>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326" name="object 1326"/>
          <p:cNvSpPr/>
          <p:nvPr/>
        </p:nvSpPr>
        <p:spPr>
          <a:xfrm>
            <a:off x="2512937" y="2904757"/>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27" name="object 1327"/>
          <p:cNvSpPr/>
          <p:nvPr/>
        </p:nvSpPr>
        <p:spPr>
          <a:xfrm>
            <a:off x="2512938" y="2914156"/>
            <a:ext cx="22013" cy="0"/>
          </a:xfrm>
          <a:custGeom>
            <a:avLst/>
            <a:gdLst/>
            <a:ahLst/>
            <a:cxnLst/>
            <a:rect l="l" t="t" r="r" b="b"/>
            <a:pathLst>
              <a:path w="16510">
                <a:moveTo>
                  <a:pt x="0" y="0"/>
                </a:moveTo>
                <a:lnTo>
                  <a:pt x="0" y="0"/>
                </a:lnTo>
                <a:lnTo>
                  <a:pt x="16131" y="0"/>
                </a:lnTo>
              </a:path>
            </a:pathLst>
          </a:custGeom>
          <a:ln w="18919">
            <a:solidFill>
              <a:srgbClr val="800080"/>
            </a:solidFill>
          </a:ln>
        </p:spPr>
        <p:txBody>
          <a:bodyPr wrap="square" lIns="0" tIns="0" rIns="0" bIns="0" rtlCol="0"/>
          <a:lstStyle/>
          <a:p>
            <a:endParaRPr/>
          </a:p>
        </p:txBody>
      </p:sp>
      <p:sp>
        <p:nvSpPr>
          <p:cNvPr id="1328" name="object 1328"/>
          <p:cNvSpPr/>
          <p:nvPr/>
        </p:nvSpPr>
        <p:spPr>
          <a:xfrm>
            <a:off x="2534447" y="2914156"/>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329" name="object 1329"/>
          <p:cNvSpPr/>
          <p:nvPr/>
        </p:nvSpPr>
        <p:spPr>
          <a:xfrm>
            <a:off x="2534448" y="2923936"/>
            <a:ext cx="14393" cy="0"/>
          </a:xfrm>
          <a:custGeom>
            <a:avLst/>
            <a:gdLst/>
            <a:ahLst/>
            <a:cxnLst/>
            <a:rect l="l" t="t" r="r" b="b"/>
            <a:pathLst>
              <a:path w="10794">
                <a:moveTo>
                  <a:pt x="0" y="0"/>
                </a:moveTo>
                <a:lnTo>
                  <a:pt x="0" y="0"/>
                </a:lnTo>
                <a:lnTo>
                  <a:pt x="10415" y="0"/>
                </a:lnTo>
              </a:path>
            </a:pathLst>
          </a:custGeom>
          <a:ln w="18919">
            <a:solidFill>
              <a:srgbClr val="800080"/>
            </a:solidFill>
          </a:ln>
        </p:spPr>
        <p:txBody>
          <a:bodyPr wrap="square" lIns="0" tIns="0" rIns="0" bIns="0" rtlCol="0"/>
          <a:lstStyle/>
          <a:p>
            <a:endParaRPr/>
          </a:p>
        </p:txBody>
      </p:sp>
      <p:sp>
        <p:nvSpPr>
          <p:cNvPr id="1330" name="object 1330"/>
          <p:cNvSpPr/>
          <p:nvPr/>
        </p:nvSpPr>
        <p:spPr>
          <a:xfrm>
            <a:off x="2548333" y="2923936"/>
            <a:ext cx="0" cy="11430"/>
          </a:xfrm>
          <a:custGeom>
            <a:avLst/>
            <a:gdLst/>
            <a:ahLst/>
            <a:cxnLst/>
            <a:rect l="l" t="t" r="r" b="b"/>
            <a:pathLst>
              <a:path h="11430">
                <a:moveTo>
                  <a:pt x="-9459" y="5652"/>
                </a:moveTo>
                <a:lnTo>
                  <a:pt x="9459" y="5652"/>
                </a:lnTo>
              </a:path>
            </a:pathLst>
          </a:custGeom>
          <a:ln w="11304">
            <a:solidFill>
              <a:srgbClr val="800080"/>
            </a:solidFill>
          </a:ln>
        </p:spPr>
        <p:txBody>
          <a:bodyPr wrap="square" lIns="0" tIns="0" rIns="0" bIns="0" rtlCol="0"/>
          <a:lstStyle/>
          <a:p>
            <a:endParaRPr/>
          </a:p>
        </p:txBody>
      </p:sp>
      <p:sp>
        <p:nvSpPr>
          <p:cNvPr id="1331" name="object 1331"/>
          <p:cNvSpPr/>
          <p:nvPr/>
        </p:nvSpPr>
        <p:spPr>
          <a:xfrm>
            <a:off x="2548334" y="2935240"/>
            <a:ext cx="49953" cy="0"/>
          </a:xfrm>
          <a:custGeom>
            <a:avLst/>
            <a:gdLst/>
            <a:ahLst/>
            <a:cxnLst/>
            <a:rect l="l" t="t" r="r" b="b"/>
            <a:pathLst>
              <a:path w="37464">
                <a:moveTo>
                  <a:pt x="0" y="0"/>
                </a:moveTo>
                <a:lnTo>
                  <a:pt x="0" y="0"/>
                </a:lnTo>
                <a:lnTo>
                  <a:pt x="37089" y="0"/>
                </a:lnTo>
              </a:path>
            </a:pathLst>
          </a:custGeom>
          <a:ln w="18919">
            <a:solidFill>
              <a:srgbClr val="800080"/>
            </a:solidFill>
          </a:ln>
        </p:spPr>
        <p:txBody>
          <a:bodyPr wrap="square" lIns="0" tIns="0" rIns="0" bIns="0" rtlCol="0"/>
          <a:lstStyle/>
          <a:p>
            <a:endParaRPr/>
          </a:p>
        </p:txBody>
      </p:sp>
      <p:sp>
        <p:nvSpPr>
          <p:cNvPr id="1332" name="object 1332"/>
          <p:cNvSpPr/>
          <p:nvPr/>
        </p:nvSpPr>
        <p:spPr>
          <a:xfrm>
            <a:off x="2597787" y="2935241"/>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33" name="object 1333"/>
          <p:cNvSpPr/>
          <p:nvPr/>
        </p:nvSpPr>
        <p:spPr>
          <a:xfrm>
            <a:off x="2597787" y="2944766"/>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334" name="object 1334"/>
          <p:cNvSpPr/>
          <p:nvPr/>
        </p:nvSpPr>
        <p:spPr>
          <a:xfrm>
            <a:off x="2604561" y="2944767"/>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35" name="object 1335"/>
          <p:cNvSpPr/>
          <p:nvPr/>
        </p:nvSpPr>
        <p:spPr>
          <a:xfrm>
            <a:off x="2604561" y="2954166"/>
            <a:ext cx="10160" cy="0"/>
          </a:xfrm>
          <a:custGeom>
            <a:avLst/>
            <a:gdLst/>
            <a:ahLst/>
            <a:cxnLst/>
            <a:rect l="l" t="t" r="r" b="b"/>
            <a:pathLst>
              <a:path w="7619">
                <a:moveTo>
                  <a:pt x="0" y="0"/>
                </a:moveTo>
                <a:lnTo>
                  <a:pt x="0" y="0"/>
                </a:lnTo>
                <a:lnTo>
                  <a:pt x="7621" y="0"/>
                </a:lnTo>
              </a:path>
            </a:pathLst>
          </a:custGeom>
          <a:ln w="18919">
            <a:solidFill>
              <a:srgbClr val="800080"/>
            </a:solidFill>
          </a:ln>
        </p:spPr>
        <p:txBody>
          <a:bodyPr wrap="square" lIns="0" tIns="0" rIns="0" bIns="0" rtlCol="0"/>
          <a:lstStyle/>
          <a:p>
            <a:endParaRPr/>
          </a:p>
        </p:txBody>
      </p:sp>
      <p:sp>
        <p:nvSpPr>
          <p:cNvPr id="1336" name="object 1336"/>
          <p:cNvSpPr/>
          <p:nvPr/>
        </p:nvSpPr>
        <p:spPr>
          <a:xfrm>
            <a:off x="2614723" y="2954167"/>
            <a:ext cx="0" cy="10795"/>
          </a:xfrm>
          <a:custGeom>
            <a:avLst/>
            <a:gdLst/>
            <a:ahLst/>
            <a:cxnLst/>
            <a:rect l="l" t="t" r="r" b="b"/>
            <a:pathLst>
              <a:path h="10794">
                <a:moveTo>
                  <a:pt x="-9459" y="5398"/>
                </a:moveTo>
                <a:lnTo>
                  <a:pt x="9459" y="5398"/>
                </a:lnTo>
              </a:path>
            </a:pathLst>
          </a:custGeom>
          <a:ln w="10796">
            <a:solidFill>
              <a:srgbClr val="800080"/>
            </a:solidFill>
          </a:ln>
        </p:spPr>
        <p:txBody>
          <a:bodyPr wrap="square" lIns="0" tIns="0" rIns="0" bIns="0" rtlCol="0"/>
          <a:lstStyle/>
          <a:p>
            <a:endParaRPr/>
          </a:p>
        </p:txBody>
      </p:sp>
      <p:sp>
        <p:nvSpPr>
          <p:cNvPr id="1337" name="object 1337"/>
          <p:cNvSpPr/>
          <p:nvPr/>
        </p:nvSpPr>
        <p:spPr>
          <a:xfrm>
            <a:off x="2614724" y="2964962"/>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338" name="object 1338"/>
          <p:cNvSpPr/>
          <p:nvPr/>
        </p:nvSpPr>
        <p:spPr>
          <a:xfrm>
            <a:off x="2623529" y="2964963"/>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39" name="object 1339"/>
          <p:cNvSpPr/>
          <p:nvPr/>
        </p:nvSpPr>
        <p:spPr>
          <a:xfrm>
            <a:off x="2623529" y="2974361"/>
            <a:ext cx="25400" cy="0"/>
          </a:xfrm>
          <a:custGeom>
            <a:avLst/>
            <a:gdLst/>
            <a:ahLst/>
            <a:cxnLst/>
            <a:rect l="l" t="t" r="r" b="b"/>
            <a:pathLst>
              <a:path w="19050">
                <a:moveTo>
                  <a:pt x="0" y="0"/>
                </a:moveTo>
                <a:lnTo>
                  <a:pt x="0" y="0"/>
                </a:lnTo>
                <a:lnTo>
                  <a:pt x="18925" y="0"/>
                </a:lnTo>
              </a:path>
            </a:pathLst>
          </a:custGeom>
          <a:ln w="18919">
            <a:solidFill>
              <a:srgbClr val="800080"/>
            </a:solidFill>
          </a:ln>
        </p:spPr>
        <p:txBody>
          <a:bodyPr wrap="square" lIns="0" tIns="0" rIns="0" bIns="0" rtlCol="0"/>
          <a:lstStyle/>
          <a:p>
            <a:endParaRPr/>
          </a:p>
        </p:txBody>
      </p:sp>
      <p:sp>
        <p:nvSpPr>
          <p:cNvPr id="1340" name="object 1340"/>
          <p:cNvSpPr/>
          <p:nvPr/>
        </p:nvSpPr>
        <p:spPr>
          <a:xfrm>
            <a:off x="2636151" y="2974361"/>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80"/>
          </a:solidFill>
        </p:spPr>
        <p:txBody>
          <a:bodyPr wrap="square" lIns="0" tIns="0" rIns="0" bIns="0" rtlCol="0"/>
          <a:lstStyle/>
          <a:p>
            <a:endParaRPr/>
          </a:p>
        </p:txBody>
      </p:sp>
      <p:sp>
        <p:nvSpPr>
          <p:cNvPr id="1341" name="object 1341"/>
          <p:cNvSpPr/>
          <p:nvPr/>
        </p:nvSpPr>
        <p:spPr>
          <a:xfrm>
            <a:off x="2648764" y="2985793"/>
            <a:ext cx="74507" cy="0"/>
          </a:xfrm>
          <a:custGeom>
            <a:avLst/>
            <a:gdLst/>
            <a:ahLst/>
            <a:cxnLst/>
            <a:rect l="l" t="t" r="r" b="b"/>
            <a:pathLst>
              <a:path w="55880">
                <a:moveTo>
                  <a:pt x="0" y="0"/>
                </a:moveTo>
                <a:lnTo>
                  <a:pt x="0" y="0"/>
                </a:lnTo>
                <a:lnTo>
                  <a:pt x="55507" y="0"/>
                </a:lnTo>
              </a:path>
            </a:pathLst>
          </a:custGeom>
          <a:ln w="18919">
            <a:solidFill>
              <a:srgbClr val="800080"/>
            </a:solidFill>
          </a:ln>
        </p:spPr>
        <p:txBody>
          <a:bodyPr wrap="square" lIns="0" tIns="0" rIns="0" bIns="0" rtlCol="0"/>
          <a:lstStyle/>
          <a:p>
            <a:endParaRPr/>
          </a:p>
        </p:txBody>
      </p:sp>
      <p:sp>
        <p:nvSpPr>
          <p:cNvPr id="1342" name="object 1342"/>
          <p:cNvSpPr/>
          <p:nvPr/>
        </p:nvSpPr>
        <p:spPr>
          <a:xfrm>
            <a:off x="2722773" y="2985794"/>
            <a:ext cx="0" cy="10795"/>
          </a:xfrm>
          <a:custGeom>
            <a:avLst/>
            <a:gdLst/>
            <a:ahLst/>
            <a:cxnLst/>
            <a:rect l="l" t="t" r="r" b="b"/>
            <a:pathLst>
              <a:path h="10794">
                <a:moveTo>
                  <a:pt x="-9459" y="5334"/>
                </a:moveTo>
                <a:lnTo>
                  <a:pt x="9459" y="5334"/>
                </a:lnTo>
              </a:path>
            </a:pathLst>
          </a:custGeom>
          <a:ln w="10669">
            <a:solidFill>
              <a:srgbClr val="800080"/>
            </a:solidFill>
          </a:ln>
        </p:spPr>
        <p:txBody>
          <a:bodyPr wrap="square" lIns="0" tIns="0" rIns="0" bIns="0" rtlCol="0"/>
          <a:lstStyle/>
          <a:p>
            <a:endParaRPr/>
          </a:p>
        </p:txBody>
      </p:sp>
      <p:sp>
        <p:nvSpPr>
          <p:cNvPr id="1343" name="object 1343"/>
          <p:cNvSpPr/>
          <p:nvPr/>
        </p:nvSpPr>
        <p:spPr>
          <a:xfrm>
            <a:off x="2722774" y="2986683"/>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80"/>
          </a:solidFill>
        </p:spPr>
        <p:txBody>
          <a:bodyPr wrap="square" lIns="0" tIns="0" rIns="0" bIns="0" rtlCol="0"/>
          <a:lstStyle/>
          <a:p>
            <a:endParaRPr/>
          </a:p>
        </p:txBody>
      </p:sp>
      <p:sp>
        <p:nvSpPr>
          <p:cNvPr id="1344" name="object 1344"/>
          <p:cNvSpPr/>
          <p:nvPr/>
        </p:nvSpPr>
        <p:spPr>
          <a:xfrm>
            <a:off x="2725313" y="2996463"/>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45" name="object 1345"/>
          <p:cNvSpPr/>
          <p:nvPr/>
        </p:nvSpPr>
        <p:spPr>
          <a:xfrm>
            <a:off x="2725314" y="3005988"/>
            <a:ext cx="7620" cy="0"/>
          </a:xfrm>
          <a:custGeom>
            <a:avLst/>
            <a:gdLst/>
            <a:ahLst/>
            <a:cxnLst/>
            <a:rect l="l" t="t" r="r" b="b"/>
            <a:pathLst>
              <a:path w="5714">
                <a:moveTo>
                  <a:pt x="0" y="0"/>
                </a:moveTo>
                <a:lnTo>
                  <a:pt x="0" y="0"/>
                </a:lnTo>
                <a:lnTo>
                  <a:pt x="5588" y="0"/>
                </a:lnTo>
              </a:path>
            </a:pathLst>
          </a:custGeom>
          <a:ln w="18919">
            <a:solidFill>
              <a:srgbClr val="800080"/>
            </a:solidFill>
          </a:ln>
        </p:spPr>
        <p:txBody>
          <a:bodyPr wrap="square" lIns="0" tIns="0" rIns="0" bIns="0" rtlCol="0"/>
          <a:lstStyle/>
          <a:p>
            <a:endParaRPr/>
          </a:p>
        </p:txBody>
      </p:sp>
      <p:sp>
        <p:nvSpPr>
          <p:cNvPr id="1346" name="object 1346"/>
          <p:cNvSpPr/>
          <p:nvPr/>
        </p:nvSpPr>
        <p:spPr>
          <a:xfrm>
            <a:off x="2732765" y="3005988"/>
            <a:ext cx="0" cy="11430"/>
          </a:xfrm>
          <a:custGeom>
            <a:avLst/>
            <a:gdLst/>
            <a:ahLst/>
            <a:cxnLst/>
            <a:rect l="l" t="t" r="r" b="b"/>
            <a:pathLst>
              <a:path h="11430">
                <a:moveTo>
                  <a:pt x="-9459" y="5652"/>
                </a:moveTo>
                <a:lnTo>
                  <a:pt x="9459" y="5652"/>
                </a:lnTo>
              </a:path>
            </a:pathLst>
          </a:custGeom>
          <a:ln w="11304">
            <a:solidFill>
              <a:srgbClr val="800080"/>
            </a:solidFill>
          </a:ln>
        </p:spPr>
        <p:txBody>
          <a:bodyPr wrap="square" lIns="0" tIns="0" rIns="0" bIns="0" rtlCol="0"/>
          <a:lstStyle/>
          <a:p>
            <a:endParaRPr/>
          </a:p>
        </p:txBody>
      </p:sp>
      <p:sp>
        <p:nvSpPr>
          <p:cNvPr id="1347" name="object 1347"/>
          <p:cNvSpPr/>
          <p:nvPr/>
        </p:nvSpPr>
        <p:spPr>
          <a:xfrm>
            <a:off x="2732765" y="3017292"/>
            <a:ext cx="19472" cy="0"/>
          </a:xfrm>
          <a:custGeom>
            <a:avLst/>
            <a:gdLst/>
            <a:ahLst/>
            <a:cxnLst/>
            <a:rect l="l" t="t" r="r" b="b"/>
            <a:pathLst>
              <a:path w="14605">
                <a:moveTo>
                  <a:pt x="0" y="0"/>
                </a:moveTo>
                <a:lnTo>
                  <a:pt x="0" y="0"/>
                </a:lnTo>
                <a:lnTo>
                  <a:pt x="14226" y="0"/>
                </a:lnTo>
              </a:path>
            </a:pathLst>
          </a:custGeom>
          <a:ln w="18919">
            <a:solidFill>
              <a:srgbClr val="800080"/>
            </a:solidFill>
          </a:ln>
        </p:spPr>
        <p:txBody>
          <a:bodyPr wrap="square" lIns="0" tIns="0" rIns="0" bIns="0" rtlCol="0"/>
          <a:lstStyle/>
          <a:p>
            <a:endParaRPr/>
          </a:p>
        </p:txBody>
      </p:sp>
      <p:sp>
        <p:nvSpPr>
          <p:cNvPr id="1348" name="object 1348"/>
          <p:cNvSpPr/>
          <p:nvPr/>
        </p:nvSpPr>
        <p:spPr>
          <a:xfrm>
            <a:off x="2751733" y="3017292"/>
            <a:ext cx="0" cy="11430"/>
          </a:xfrm>
          <a:custGeom>
            <a:avLst/>
            <a:gdLst/>
            <a:ahLst/>
            <a:cxnLst/>
            <a:rect l="l" t="t" r="r" b="b"/>
            <a:pathLst>
              <a:path h="11430">
                <a:moveTo>
                  <a:pt x="-9459" y="5652"/>
                </a:moveTo>
                <a:lnTo>
                  <a:pt x="9459" y="5652"/>
                </a:lnTo>
              </a:path>
            </a:pathLst>
          </a:custGeom>
          <a:ln w="11304">
            <a:solidFill>
              <a:srgbClr val="800080"/>
            </a:solidFill>
          </a:ln>
        </p:spPr>
        <p:txBody>
          <a:bodyPr wrap="square" lIns="0" tIns="0" rIns="0" bIns="0" rtlCol="0"/>
          <a:lstStyle/>
          <a:p>
            <a:endParaRPr/>
          </a:p>
        </p:txBody>
      </p:sp>
      <p:sp>
        <p:nvSpPr>
          <p:cNvPr id="1349" name="object 1349"/>
          <p:cNvSpPr/>
          <p:nvPr/>
        </p:nvSpPr>
        <p:spPr>
          <a:xfrm>
            <a:off x="2751734" y="3028597"/>
            <a:ext cx="22013" cy="0"/>
          </a:xfrm>
          <a:custGeom>
            <a:avLst/>
            <a:gdLst/>
            <a:ahLst/>
            <a:cxnLst/>
            <a:rect l="l" t="t" r="r" b="b"/>
            <a:pathLst>
              <a:path w="16510">
                <a:moveTo>
                  <a:pt x="0" y="0"/>
                </a:moveTo>
                <a:lnTo>
                  <a:pt x="0" y="0"/>
                </a:lnTo>
                <a:lnTo>
                  <a:pt x="16385" y="0"/>
                </a:lnTo>
              </a:path>
            </a:pathLst>
          </a:custGeom>
          <a:ln w="18919">
            <a:solidFill>
              <a:srgbClr val="800080"/>
            </a:solidFill>
          </a:ln>
        </p:spPr>
        <p:txBody>
          <a:bodyPr wrap="square" lIns="0" tIns="0" rIns="0" bIns="0" rtlCol="0"/>
          <a:lstStyle/>
          <a:p>
            <a:endParaRPr/>
          </a:p>
        </p:txBody>
      </p:sp>
      <p:sp>
        <p:nvSpPr>
          <p:cNvPr id="1350" name="object 1350"/>
          <p:cNvSpPr/>
          <p:nvPr/>
        </p:nvSpPr>
        <p:spPr>
          <a:xfrm>
            <a:off x="2773581" y="3028597"/>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351" name="object 1351"/>
          <p:cNvSpPr/>
          <p:nvPr/>
        </p:nvSpPr>
        <p:spPr>
          <a:xfrm>
            <a:off x="2773582" y="3038377"/>
            <a:ext cx="16933" cy="0"/>
          </a:xfrm>
          <a:custGeom>
            <a:avLst/>
            <a:gdLst/>
            <a:ahLst/>
            <a:cxnLst/>
            <a:rect l="l" t="t" r="r" b="b"/>
            <a:pathLst>
              <a:path w="12700">
                <a:moveTo>
                  <a:pt x="0" y="0"/>
                </a:moveTo>
                <a:lnTo>
                  <a:pt x="0" y="0"/>
                </a:lnTo>
                <a:lnTo>
                  <a:pt x="12320" y="0"/>
                </a:lnTo>
              </a:path>
            </a:pathLst>
          </a:custGeom>
          <a:ln w="18919">
            <a:solidFill>
              <a:srgbClr val="800080"/>
            </a:solidFill>
          </a:ln>
        </p:spPr>
        <p:txBody>
          <a:bodyPr wrap="square" lIns="0" tIns="0" rIns="0" bIns="0" rtlCol="0"/>
          <a:lstStyle/>
          <a:p>
            <a:endParaRPr/>
          </a:p>
        </p:txBody>
      </p:sp>
      <p:sp>
        <p:nvSpPr>
          <p:cNvPr id="1352" name="object 1352"/>
          <p:cNvSpPr/>
          <p:nvPr/>
        </p:nvSpPr>
        <p:spPr>
          <a:xfrm>
            <a:off x="2777396" y="3038377"/>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80"/>
          </a:solidFill>
        </p:spPr>
        <p:txBody>
          <a:bodyPr wrap="square" lIns="0" tIns="0" rIns="0" bIns="0" rtlCol="0"/>
          <a:lstStyle/>
          <a:p>
            <a:endParaRPr/>
          </a:p>
        </p:txBody>
      </p:sp>
      <p:sp>
        <p:nvSpPr>
          <p:cNvPr id="1353" name="object 1353"/>
          <p:cNvSpPr/>
          <p:nvPr/>
        </p:nvSpPr>
        <p:spPr>
          <a:xfrm>
            <a:off x="2790009" y="3049808"/>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354" name="object 1354"/>
          <p:cNvSpPr/>
          <p:nvPr/>
        </p:nvSpPr>
        <p:spPr>
          <a:xfrm>
            <a:off x="2795089" y="3049809"/>
            <a:ext cx="0" cy="10795"/>
          </a:xfrm>
          <a:custGeom>
            <a:avLst/>
            <a:gdLst/>
            <a:ahLst/>
            <a:cxnLst/>
            <a:rect l="l" t="t" r="r" b="b"/>
            <a:pathLst>
              <a:path h="10794">
                <a:moveTo>
                  <a:pt x="-9459" y="5207"/>
                </a:moveTo>
                <a:lnTo>
                  <a:pt x="9459" y="5207"/>
                </a:lnTo>
              </a:path>
            </a:pathLst>
          </a:custGeom>
          <a:ln w="10415">
            <a:solidFill>
              <a:srgbClr val="800080"/>
            </a:solidFill>
          </a:ln>
        </p:spPr>
        <p:txBody>
          <a:bodyPr wrap="square" lIns="0" tIns="0" rIns="0" bIns="0" rtlCol="0"/>
          <a:lstStyle/>
          <a:p>
            <a:endParaRPr/>
          </a:p>
        </p:txBody>
      </p:sp>
      <p:sp>
        <p:nvSpPr>
          <p:cNvPr id="1355" name="object 1355"/>
          <p:cNvSpPr/>
          <p:nvPr/>
        </p:nvSpPr>
        <p:spPr>
          <a:xfrm>
            <a:off x="2795090" y="3060224"/>
            <a:ext cx="7620" cy="0"/>
          </a:xfrm>
          <a:custGeom>
            <a:avLst/>
            <a:gdLst/>
            <a:ahLst/>
            <a:cxnLst/>
            <a:rect l="l" t="t" r="r" b="b"/>
            <a:pathLst>
              <a:path w="5714">
                <a:moveTo>
                  <a:pt x="0" y="0"/>
                </a:moveTo>
                <a:lnTo>
                  <a:pt x="0" y="0"/>
                </a:lnTo>
                <a:lnTo>
                  <a:pt x="5588" y="0"/>
                </a:lnTo>
              </a:path>
            </a:pathLst>
          </a:custGeom>
          <a:ln w="18919">
            <a:solidFill>
              <a:srgbClr val="800080"/>
            </a:solidFill>
          </a:ln>
        </p:spPr>
        <p:txBody>
          <a:bodyPr wrap="square" lIns="0" tIns="0" rIns="0" bIns="0" rtlCol="0"/>
          <a:lstStyle/>
          <a:p>
            <a:endParaRPr/>
          </a:p>
        </p:txBody>
      </p:sp>
      <p:sp>
        <p:nvSpPr>
          <p:cNvPr id="1356" name="object 1356"/>
          <p:cNvSpPr/>
          <p:nvPr/>
        </p:nvSpPr>
        <p:spPr>
          <a:xfrm>
            <a:off x="2789928" y="3060225"/>
            <a:ext cx="25400" cy="12065"/>
          </a:xfrm>
          <a:custGeom>
            <a:avLst/>
            <a:gdLst/>
            <a:ahLst/>
            <a:cxnLst/>
            <a:rect l="l" t="t" r="r" b="b"/>
            <a:pathLst>
              <a:path w="19050" h="12064">
                <a:moveTo>
                  <a:pt x="0" y="11558"/>
                </a:moveTo>
                <a:lnTo>
                  <a:pt x="18919" y="11558"/>
                </a:lnTo>
                <a:lnTo>
                  <a:pt x="18919" y="0"/>
                </a:lnTo>
                <a:lnTo>
                  <a:pt x="0" y="0"/>
                </a:lnTo>
                <a:lnTo>
                  <a:pt x="0" y="11558"/>
                </a:lnTo>
                <a:close/>
              </a:path>
            </a:pathLst>
          </a:custGeom>
          <a:solidFill>
            <a:srgbClr val="800080"/>
          </a:solidFill>
        </p:spPr>
        <p:txBody>
          <a:bodyPr wrap="square" lIns="0" tIns="0" rIns="0" bIns="0" rtlCol="0"/>
          <a:lstStyle/>
          <a:p>
            <a:endParaRPr/>
          </a:p>
        </p:txBody>
      </p:sp>
      <p:sp>
        <p:nvSpPr>
          <p:cNvPr id="1357" name="object 1357"/>
          <p:cNvSpPr/>
          <p:nvPr/>
        </p:nvSpPr>
        <p:spPr>
          <a:xfrm>
            <a:off x="2802542" y="3071782"/>
            <a:ext cx="31327" cy="0"/>
          </a:xfrm>
          <a:custGeom>
            <a:avLst/>
            <a:gdLst/>
            <a:ahLst/>
            <a:cxnLst/>
            <a:rect l="l" t="t" r="r" b="b"/>
            <a:pathLst>
              <a:path w="23494">
                <a:moveTo>
                  <a:pt x="0" y="0"/>
                </a:moveTo>
                <a:lnTo>
                  <a:pt x="0" y="0"/>
                </a:lnTo>
                <a:lnTo>
                  <a:pt x="23117" y="0"/>
                </a:lnTo>
              </a:path>
            </a:pathLst>
          </a:custGeom>
          <a:ln w="18919">
            <a:solidFill>
              <a:srgbClr val="800080"/>
            </a:solidFill>
          </a:ln>
        </p:spPr>
        <p:txBody>
          <a:bodyPr wrap="square" lIns="0" tIns="0" rIns="0" bIns="0" rtlCol="0"/>
          <a:lstStyle/>
          <a:p>
            <a:endParaRPr/>
          </a:p>
        </p:txBody>
      </p:sp>
      <p:sp>
        <p:nvSpPr>
          <p:cNvPr id="1358" name="object 1358"/>
          <p:cNvSpPr/>
          <p:nvPr/>
        </p:nvSpPr>
        <p:spPr>
          <a:xfrm>
            <a:off x="2833364" y="3071783"/>
            <a:ext cx="0" cy="10795"/>
          </a:xfrm>
          <a:custGeom>
            <a:avLst/>
            <a:gdLst/>
            <a:ahLst/>
            <a:cxnLst/>
            <a:rect l="l" t="t" r="r" b="b"/>
            <a:pathLst>
              <a:path h="10794">
                <a:moveTo>
                  <a:pt x="-9459" y="5207"/>
                </a:moveTo>
                <a:lnTo>
                  <a:pt x="9459" y="5207"/>
                </a:lnTo>
              </a:path>
            </a:pathLst>
          </a:custGeom>
          <a:ln w="10415">
            <a:solidFill>
              <a:srgbClr val="800080"/>
            </a:solidFill>
          </a:ln>
        </p:spPr>
        <p:txBody>
          <a:bodyPr wrap="square" lIns="0" tIns="0" rIns="0" bIns="0" rtlCol="0"/>
          <a:lstStyle/>
          <a:p>
            <a:endParaRPr/>
          </a:p>
        </p:txBody>
      </p:sp>
      <p:sp>
        <p:nvSpPr>
          <p:cNvPr id="1359" name="object 1359"/>
          <p:cNvSpPr/>
          <p:nvPr/>
        </p:nvSpPr>
        <p:spPr>
          <a:xfrm>
            <a:off x="2833364" y="3082198"/>
            <a:ext cx="32173" cy="0"/>
          </a:xfrm>
          <a:custGeom>
            <a:avLst/>
            <a:gdLst/>
            <a:ahLst/>
            <a:cxnLst/>
            <a:rect l="l" t="t" r="r" b="b"/>
            <a:pathLst>
              <a:path w="24130">
                <a:moveTo>
                  <a:pt x="0" y="0"/>
                </a:moveTo>
                <a:lnTo>
                  <a:pt x="0" y="0"/>
                </a:lnTo>
                <a:lnTo>
                  <a:pt x="23879" y="0"/>
                </a:lnTo>
              </a:path>
            </a:pathLst>
          </a:custGeom>
          <a:ln w="18919">
            <a:solidFill>
              <a:srgbClr val="800080"/>
            </a:solidFill>
          </a:ln>
        </p:spPr>
        <p:txBody>
          <a:bodyPr wrap="square" lIns="0" tIns="0" rIns="0" bIns="0" rtlCol="0"/>
          <a:lstStyle/>
          <a:p>
            <a:endParaRPr/>
          </a:p>
        </p:txBody>
      </p:sp>
      <p:sp>
        <p:nvSpPr>
          <p:cNvPr id="1360" name="object 1360"/>
          <p:cNvSpPr/>
          <p:nvPr/>
        </p:nvSpPr>
        <p:spPr>
          <a:xfrm>
            <a:off x="2852591" y="3082198"/>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80"/>
          </a:solidFill>
        </p:spPr>
        <p:txBody>
          <a:bodyPr wrap="square" lIns="0" tIns="0" rIns="0" bIns="0" rtlCol="0"/>
          <a:lstStyle/>
          <a:p>
            <a:endParaRPr/>
          </a:p>
        </p:txBody>
      </p:sp>
      <p:sp>
        <p:nvSpPr>
          <p:cNvPr id="1361" name="object 1361"/>
          <p:cNvSpPr/>
          <p:nvPr/>
        </p:nvSpPr>
        <p:spPr>
          <a:xfrm>
            <a:off x="2865204" y="3084103"/>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80"/>
          </a:solidFill>
        </p:spPr>
        <p:txBody>
          <a:bodyPr wrap="square" lIns="0" tIns="0" rIns="0" bIns="0" rtlCol="0"/>
          <a:lstStyle/>
          <a:p>
            <a:endParaRPr/>
          </a:p>
        </p:txBody>
      </p:sp>
      <p:sp>
        <p:nvSpPr>
          <p:cNvPr id="1362" name="object 1362"/>
          <p:cNvSpPr/>
          <p:nvPr/>
        </p:nvSpPr>
        <p:spPr>
          <a:xfrm>
            <a:off x="2866559" y="3093629"/>
            <a:ext cx="0" cy="11430"/>
          </a:xfrm>
          <a:custGeom>
            <a:avLst/>
            <a:gdLst/>
            <a:ahLst/>
            <a:cxnLst/>
            <a:rect l="l" t="t" r="r" b="b"/>
            <a:pathLst>
              <a:path h="11430">
                <a:moveTo>
                  <a:pt x="-9459" y="5652"/>
                </a:moveTo>
                <a:lnTo>
                  <a:pt x="9459" y="5652"/>
                </a:lnTo>
              </a:path>
            </a:pathLst>
          </a:custGeom>
          <a:ln w="11304">
            <a:solidFill>
              <a:srgbClr val="800080"/>
            </a:solidFill>
          </a:ln>
        </p:spPr>
        <p:txBody>
          <a:bodyPr wrap="square" lIns="0" tIns="0" rIns="0" bIns="0" rtlCol="0"/>
          <a:lstStyle/>
          <a:p>
            <a:endParaRPr/>
          </a:p>
        </p:txBody>
      </p:sp>
      <p:sp>
        <p:nvSpPr>
          <p:cNvPr id="1363" name="object 1363"/>
          <p:cNvSpPr/>
          <p:nvPr/>
        </p:nvSpPr>
        <p:spPr>
          <a:xfrm>
            <a:off x="2866559" y="3104933"/>
            <a:ext cx="44027" cy="0"/>
          </a:xfrm>
          <a:custGeom>
            <a:avLst/>
            <a:gdLst/>
            <a:ahLst/>
            <a:cxnLst/>
            <a:rect l="l" t="t" r="r" b="b"/>
            <a:pathLst>
              <a:path w="33019">
                <a:moveTo>
                  <a:pt x="0" y="0"/>
                </a:moveTo>
                <a:lnTo>
                  <a:pt x="0" y="0"/>
                </a:lnTo>
                <a:lnTo>
                  <a:pt x="33024" y="0"/>
                </a:lnTo>
              </a:path>
            </a:pathLst>
          </a:custGeom>
          <a:ln w="18919">
            <a:solidFill>
              <a:srgbClr val="800080"/>
            </a:solidFill>
          </a:ln>
        </p:spPr>
        <p:txBody>
          <a:bodyPr wrap="square" lIns="0" tIns="0" rIns="0" bIns="0" rtlCol="0"/>
          <a:lstStyle/>
          <a:p>
            <a:endParaRPr/>
          </a:p>
        </p:txBody>
      </p:sp>
      <p:sp>
        <p:nvSpPr>
          <p:cNvPr id="1364" name="object 1364"/>
          <p:cNvSpPr/>
          <p:nvPr/>
        </p:nvSpPr>
        <p:spPr>
          <a:xfrm>
            <a:off x="2897979" y="3104934"/>
            <a:ext cx="25400" cy="12065"/>
          </a:xfrm>
          <a:custGeom>
            <a:avLst/>
            <a:gdLst/>
            <a:ahLst/>
            <a:cxnLst/>
            <a:rect l="l" t="t" r="r" b="b"/>
            <a:pathLst>
              <a:path w="19050" h="12064">
                <a:moveTo>
                  <a:pt x="0" y="11685"/>
                </a:moveTo>
                <a:lnTo>
                  <a:pt x="18919" y="11685"/>
                </a:lnTo>
                <a:lnTo>
                  <a:pt x="18919" y="0"/>
                </a:lnTo>
                <a:lnTo>
                  <a:pt x="0" y="0"/>
                </a:lnTo>
                <a:lnTo>
                  <a:pt x="0" y="11685"/>
                </a:lnTo>
                <a:close/>
              </a:path>
            </a:pathLst>
          </a:custGeom>
          <a:solidFill>
            <a:srgbClr val="800080"/>
          </a:solidFill>
        </p:spPr>
        <p:txBody>
          <a:bodyPr wrap="square" lIns="0" tIns="0" rIns="0" bIns="0" rtlCol="0"/>
          <a:lstStyle/>
          <a:p>
            <a:endParaRPr/>
          </a:p>
        </p:txBody>
      </p:sp>
      <p:sp>
        <p:nvSpPr>
          <p:cNvPr id="1365" name="object 1365"/>
          <p:cNvSpPr/>
          <p:nvPr/>
        </p:nvSpPr>
        <p:spPr>
          <a:xfrm>
            <a:off x="2910593" y="3116619"/>
            <a:ext cx="5927" cy="0"/>
          </a:xfrm>
          <a:custGeom>
            <a:avLst/>
            <a:gdLst/>
            <a:ahLst/>
            <a:cxnLst/>
            <a:rect l="l" t="t" r="r" b="b"/>
            <a:pathLst>
              <a:path w="4444">
                <a:moveTo>
                  <a:pt x="0" y="0"/>
                </a:moveTo>
                <a:lnTo>
                  <a:pt x="0" y="0"/>
                </a:lnTo>
                <a:lnTo>
                  <a:pt x="4191" y="0"/>
                </a:lnTo>
              </a:path>
            </a:pathLst>
          </a:custGeom>
          <a:ln w="18919">
            <a:solidFill>
              <a:srgbClr val="800080"/>
            </a:solidFill>
          </a:ln>
        </p:spPr>
        <p:txBody>
          <a:bodyPr wrap="square" lIns="0" tIns="0" rIns="0" bIns="0" rtlCol="0"/>
          <a:lstStyle/>
          <a:p>
            <a:endParaRPr/>
          </a:p>
        </p:txBody>
      </p:sp>
      <p:sp>
        <p:nvSpPr>
          <p:cNvPr id="1366" name="object 1366"/>
          <p:cNvSpPr/>
          <p:nvPr/>
        </p:nvSpPr>
        <p:spPr>
          <a:xfrm>
            <a:off x="2903568" y="3116619"/>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800080"/>
          </a:solidFill>
        </p:spPr>
        <p:txBody>
          <a:bodyPr wrap="square" lIns="0" tIns="0" rIns="0" bIns="0" rtlCol="0"/>
          <a:lstStyle/>
          <a:p>
            <a:endParaRPr/>
          </a:p>
        </p:txBody>
      </p:sp>
      <p:sp>
        <p:nvSpPr>
          <p:cNvPr id="1367" name="object 1367"/>
          <p:cNvSpPr/>
          <p:nvPr/>
        </p:nvSpPr>
        <p:spPr>
          <a:xfrm>
            <a:off x="2916182" y="3128940"/>
            <a:ext cx="14393" cy="0"/>
          </a:xfrm>
          <a:custGeom>
            <a:avLst/>
            <a:gdLst/>
            <a:ahLst/>
            <a:cxnLst/>
            <a:rect l="l" t="t" r="r" b="b"/>
            <a:pathLst>
              <a:path w="10794">
                <a:moveTo>
                  <a:pt x="0" y="0"/>
                </a:moveTo>
                <a:lnTo>
                  <a:pt x="0" y="0"/>
                </a:lnTo>
                <a:lnTo>
                  <a:pt x="10415" y="0"/>
                </a:lnTo>
              </a:path>
            </a:pathLst>
          </a:custGeom>
          <a:ln w="18919">
            <a:solidFill>
              <a:srgbClr val="800080"/>
            </a:solidFill>
          </a:ln>
        </p:spPr>
        <p:txBody>
          <a:bodyPr wrap="square" lIns="0" tIns="0" rIns="0" bIns="0" rtlCol="0"/>
          <a:lstStyle/>
          <a:p>
            <a:endParaRPr/>
          </a:p>
        </p:txBody>
      </p:sp>
      <p:sp>
        <p:nvSpPr>
          <p:cNvPr id="1368" name="object 1368"/>
          <p:cNvSpPr/>
          <p:nvPr/>
        </p:nvSpPr>
        <p:spPr>
          <a:xfrm>
            <a:off x="2930068" y="3128941"/>
            <a:ext cx="0" cy="10795"/>
          </a:xfrm>
          <a:custGeom>
            <a:avLst/>
            <a:gdLst/>
            <a:ahLst/>
            <a:cxnLst/>
            <a:rect l="l" t="t" r="r" b="b"/>
            <a:pathLst>
              <a:path h="10794">
                <a:moveTo>
                  <a:pt x="-9459" y="5207"/>
                </a:moveTo>
                <a:lnTo>
                  <a:pt x="9459" y="5207"/>
                </a:lnTo>
              </a:path>
            </a:pathLst>
          </a:custGeom>
          <a:ln w="10415">
            <a:solidFill>
              <a:srgbClr val="800080"/>
            </a:solidFill>
          </a:ln>
        </p:spPr>
        <p:txBody>
          <a:bodyPr wrap="square" lIns="0" tIns="0" rIns="0" bIns="0" rtlCol="0"/>
          <a:lstStyle/>
          <a:p>
            <a:endParaRPr/>
          </a:p>
        </p:txBody>
      </p:sp>
      <p:sp>
        <p:nvSpPr>
          <p:cNvPr id="1369" name="object 1369"/>
          <p:cNvSpPr/>
          <p:nvPr/>
        </p:nvSpPr>
        <p:spPr>
          <a:xfrm>
            <a:off x="2930069" y="3139355"/>
            <a:ext cx="27940" cy="0"/>
          </a:xfrm>
          <a:custGeom>
            <a:avLst/>
            <a:gdLst/>
            <a:ahLst/>
            <a:cxnLst/>
            <a:rect l="l" t="t" r="r" b="b"/>
            <a:pathLst>
              <a:path w="20955">
                <a:moveTo>
                  <a:pt x="0" y="0"/>
                </a:moveTo>
                <a:lnTo>
                  <a:pt x="0" y="0"/>
                </a:lnTo>
                <a:lnTo>
                  <a:pt x="20704" y="0"/>
                </a:lnTo>
              </a:path>
            </a:pathLst>
          </a:custGeom>
          <a:ln w="18919">
            <a:solidFill>
              <a:srgbClr val="800080"/>
            </a:solidFill>
          </a:ln>
        </p:spPr>
        <p:txBody>
          <a:bodyPr wrap="square" lIns="0" tIns="0" rIns="0" bIns="0" rtlCol="0"/>
          <a:lstStyle/>
          <a:p>
            <a:endParaRPr/>
          </a:p>
        </p:txBody>
      </p:sp>
      <p:sp>
        <p:nvSpPr>
          <p:cNvPr id="1370" name="object 1370"/>
          <p:cNvSpPr/>
          <p:nvPr/>
        </p:nvSpPr>
        <p:spPr>
          <a:xfrm>
            <a:off x="2945061" y="3139356"/>
            <a:ext cx="25400" cy="12065"/>
          </a:xfrm>
          <a:custGeom>
            <a:avLst/>
            <a:gdLst/>
            <a:ahLst/>
            <a:cxnLst/>
            <a:rect l="l" t="t" r="r" b="b"/>
            <a:pathLst>
              <a:path w="19050" h="12064">
                <a:moveTo>
                  <a:pt x="0" y="11558"/>
                </a:moveTo>
                <a:lnTo>
                  <a:pt x="18919" y="11558"/>
                </a:lnTo>
                <a:lnTo>
                  <a:pt x="18919" y="0"/>
                </a:lnTo>
                <a:lnTo>
                  <a:pt x="0" y="0"/>
                </a:lnTo>
                <a:lnTo>
                  <a:pt x="0" y="11558"/>
                </a:lnTo>
                <a:close/>
              </a:path>
            </a:pathLst>
          </a:custGeom>
          <a:solidFill>
            <a:srgbClr val="800080"/>
          </a:solidFill>
        </p:spPr>
        <p:txBody>
          <a:bodyPr wrap="square" lIns="0" tIns="0" rIns="0" bIns="0" rtlCol="0"/>
          <a:lstStyle/>
          <a:p>
            <a:endParaRPr/>
          </a:p>
        </p:txBody>
      </p:sp>
      <p:sp>
        <p:nvSpPr>
          <p:cNvPr id="1371" name="object 1371"/>
          <p:cNvSpPr/>
          <p:nvPr/>
        </p:nvSpPr>
        <p:spPr>
          <a:xfrm>
            <a:off x="2957674" y="3150913"/>
            <a:ext cx="41487" cy="0"/>
          </a:xfrm>
          <a:custGeom>
            <a:avLst/>
            <a:gdLst/>
            <a:ahLst/>
            <a:cxnLst/>
            <a:rect l="l" t="t" r="r" b="b"/>
            <a:pathLst>
              <a:path w="31114">
                <a:moveTo>
                  <a:pt x="0" y="0"/>
                </a:moveTo>
                <a:lnTo>
                  <a:pt x="0" y="0"/>
                </a:lnTo>
                <a:lnTo>
                  <a:pt x="30611" y="0"/>
                </a:lnTo>
              </a:path>
            </a:pathLst>
          </a:custGeom>
          <a:ln w="18919">
            <a:solidFill>
              <a:srgbClr val="800080"/>
            </a:solidFill>
          </a:ln>
        </p:spPr>
        <p:txBody>
          <a:bodyPr wrap="square" lIns="0" tIns="0" rIns="0" bIns="0" rtlCol="0"/>
          <a:lstStyle/>
          <a:p>
            <a:endParaRPr/>
          </a:p>
        </p:txBody>
      </p:sp>
      <p:sp>
        <p:nvSpPr>
          <p:cNvPr id="1372" name="object 1372"/>
          <p:cNvSpPr/>
          <p:nvPr/>
        </p:nvSpPr>
        <p:spPr>
          <a:xfrm>
            <a:off x="2998489" y="3150913"/>
            <a:ext cx="0" cy="11430"/>
          </a:xfrm>
          <a:custGeom>
            <a:avLst/>
            <a:gdLst/>
            <a:ahLst/>
            <a:cxnLst/>
            <a:rect l="l" t="t" r="r" b="b"/>
            <a:pathLst>
              <a:path h="11430">
                <a:moveTo>
                  <a:pt x="-9459" y="5715"/>
                </a:moveTo>
                <a:lnTo>
                  <a:pt x="9459" y="5715"/>
                </a:lnTo>
              </a:path>
            </a:pathLst>
          </a:custGeom>
          <a:ln w="11431">
            <a:solidFill>
              <a:srgbClr val="800080"/>
            </a:solidFill>
          </a:ln>
        </p:spPr>
        <p:txBody>
          <a:bodyPr wrap="square" lIns="0" tIns="0" rIns="0" bIns="0" rtlCol="0"/>
          <a:lstStyle/>
          <a:p>
            <a:endParaRPr/>
          </a:p>
        </p:txBody>
      </p:sp>
      <p:sp>
        <p:nvSpPr>
          <p:cNvPr id="1373" name="object 1373"/>
          <p:cNvSpPr/>
          <p:nvPr/>
        </p:nvSpPr>
        <p:spPr>
          <a:xfrm>
            <a:off x="2998490" y="3162345"/>
            <a:ext cx="39793" cy="0"/>
          </a:xfrm>
          <a:custGeom>
            <a:avLst/>
            <a:gdLst/>
            <a:ahLst/>
            <a:cxnLst/>
            <a:rect l="l" t="t" r="r" b="b"/>
            <a:pathLst>
              <a:path w="29844">
                <a:moveTo>
                  <a:pt x="0" y="0"/>
                </a:moveTo>
                <a:lnTo>
                  <a:pt x="0" y="0"/>
                </a:lnTo>
                <a:lnTo>
                  <a:pt x="29722" y="0"/>
                </a:lnTo>
              </a:path>
            </a:pathLst>
          </a:custGeom>
          <a:ln w="18919">
            <a:solidFill>
              <a:srgbClr val="800080"/>
            </a:solidFill>
          </a:ln>
        </p:spPr>
        <p:txBody>
          <a:bodyPr wrap="square" lIns="0" tIns="0" rIns="0" bIns="0" rtlCol="0"/>
          <a:lstStyle/>
          <a:p>
            <a:endParaRPr/>
          </a:p>
        </p:txBody>
      </p:sp>
      <p:sp>
        <p:nvSpPr>
          <p:cNvPr id="1374" name="object 1374"/>
          <p:cNvSpPr/>
          <p:nvPr/>
        </p:nvSpPr>
        <p:spPr>
          <a:xfrm>
            <a:off x="3025507" y="3162345"/>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800080"/>
          </a:solidFill>
        </p:spPr>
        <p:txBody>
          <a:bodyPr wrap="square" lIns="0" tIns="0" rIns="0" bIns="0" rtlCol="0"/>
          <a:lstStyle/>
          <a:p>
            <a:endParaRPr/>
          </a:p>
        </p:txBody>
      </p:sp>
      <p:sp>
        <p:nvSpPr>
          <p:cNvPr id="1375" name="object 1375"/>
          <p:cNvSpPr/>
          <p:nvPr/>
        </p:nvSpPr>
        <p:spPr>
          <a:xfrm>
            <a:off x="3038119" y="3174665"/>
            <a:ext cx="19472" cy="0"/>
          </a:xfrm>
          <a:custGeom>
            <a:avLst/>
            <a:gdLst/>
            <a:ahLst/>
            <a:cxnLst/>
            <a:rect l="l" t="t" r="r" b="b"/>
            <a:pathLst>
              <a:path w="14605">
                <a:moveTo>
                  <a:pt x="0" y="0"/>
                </a:moveTo>
                <a:lnTo>
                  <a:pt x="0" y="0"/>
                </a:lnTo>
                <a:lnTo>
                  <a:pt x="14099" y="0"/>
                </a:lnTo>
              </a:path>
            </a:pathLst>
          </a:custGeom>
          <a:ln w="18919">
            <a:solidFill>
              <a:srgbClr val="800080"/>
            </a:solidFill>
          </a:ln>
        </p:spPr>
        <p:txBody>
          <a:bodyPr wrap="square" lIns="0" tIns="0" rIns="0" bIns="0" rtlCol="0"/>
          <a:lstStyle/>
          <a:p>
            <a:endParaRPr/>
          </a:p>
        </p:txBody>
      </p:sp>
      <p:sp>
        <p:nvSpPr>
          <p:cNvPr id="1376" name="object 1376"/>
          <p:cNvSpPr/>
          <p:nvPr/>
        </p:nvSpPr>
        <p:spPr>
          <a:xfrm>
            <a:off x="3044305" y="3174665"/>
            <a:ext cx="25400" cy="24130"/>
          </a:xfrm>
          <a:custGeom>
            <a:avLst/>
            <a:gdLst/>
            <a:ahLst/>
            <a:cxnLst/>
            <a:rect l="l" t="t" r="r" b="b"/>
            <a:pathLst>
              <a:path w="19050" h="24130">
                <a:moveTo>
                  <a:pt x="0" y="23878"/>
                </a:moveTo>
                <a:lnTo>
                  <a:pt x="18919" y="23878"/>
                </a:lnTo>
                <a:lnTo>
                  <a:pt x="18919" y="0"/>
                </a:lnTo>
                <a:lnTo>
                  <a:pt x="0" y="0"/>
                </a:lnTo>
                <a:lnTo>
                  <a:pt x="0" y="23878"/>
                </a:lnTo>
                <a:close/>
              </a:path>
            </a:pathLst>
          </a:custGeom>
          <a:solidFill>
            <a:srgbClr val="800080"/>
          </a:solidFill>
        </p:spPr>
        <p:txBody>
          <a:bodyPr wrap="square" lIns="0" tIns="0" rIns="0" bIns="0" rtlCol="0"/>
          <a:lstStyle/>
          <a:p>
            <a:endParaRPr/>
          </a:p>
        </p:txBody>
      </p:sp>
      <p:sp>
        <p:nvSpPr>
          <p:cNvPr id="1377" name="object 1377"/>
          <p:cNvSpPr/>
          <p:nvPr/>
        </p:nvSpPr>
        <p:spPr>
          <a:xfrm>
            <a:off x="3056920" y="3198544"/>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378" name="object 1378"/>
          <p:cNvSpPr/>
          <p:nvPr/>
        </p:nvSpPr>
        <p:spPr>
          <a:xfrm>
            <a:off x="3053112" y="3198545"/>
            <a:ext cx="25400" cy="13335"/>
          </a:xfrm>
          <a:custGeom>
            <a:avLst/>
            <a:gdLst/>
            <a:ahLst/>
            <a:cxnLst/>
            <a:rect l="l" t="t" r="r" b="b"/>
            <a:pathLst>
              <a:path w="19050" h="13335">
                <a:moveTo>
                  <a:pt x="0" y="13336"/>
                </a:moveTo>
                <a:lnTo>
                  <a:pt x="18919" y="13336"/>
                </a:lnTo>
                <a:lnTo>
                  <a:pt x="18919" y="0"/>
                </a:lnTo>
                <a:lnTo>
                  <a:pt x="0" y="0"/>
                </a:lnTo>
                <a:lnTo>
                  <a:pt x="0" y="13336"/>
                </a:lnTo>
                <a:close/>
              </a:path>
            </a:pathLst>
          </a:custGeom>
          <a:solidFill>
            <a:srgbClr val="800080"/>
          </a:solidFill>
        </p:spPr>
        <p:txBody>
          <a:bodyPr wrap="square" lIns="0" tIns="0" rIns="0" bIns="0" rtlCol="0"/>
          <a:lstStyle/>
          <a:p>
            <a:endParaRPr/>
          </a:p>
        </p:txBody>
      </p:sp>
      <p:sp>
        <p:nvSpPr>
          <p:cNvPr id="1379" name="object 1379"/>
          <p:cNvSpPr/>
          <p:nvPr/>
        </p:nvSpPr>
        <p:spPr>
          <a:xfrm>
            <a:off x="3065726" y="3211881"/>
            <a:ext cx="26247" cy="0"/>
          </a:xfrm>
          <a:custGeom>
            <a:avLst/>
            <a:gdLst/>
            <a:ahLst/>
            <a:cxnLst/>
            <a:rect l="l" t="t" r="r" b="b"/>
            <a:pathLst>
              <a:path w="19685">
                <a:moveTo>
                  <a:pt x="0" y="0"/>
                </a:moveTo>
                <a:lnTo>
                  <a:pt x="0" y="0"/>
                </a:lnTo>
                <a:lnTo>
                  <a:pt x="19306" y="0"/>
                </a:lnTo>
              </a:path>
            </a:pathLst>
          </a:custGeom>
          <a:ln w="18919">
            <a:solidFill>
              <a:srgbClr val="800080"/>
            </a:solidFill>
          </a:ln>
        </p:spPr>
        <p:txBody>
          <a:bodyPr wrap="square" lIns="0" tIns="0" rIns="0" bIns="0" rtlCol="0"/>
          <a:lstStyle/>
          <a:p>
            <a:endParaRPr/>
          </a:p>
        </p:txBody>
      </p:sp>
      <p:sp>
        <p:nvSpPr>
          <p:cNvPr id="1380" name="object 1380"/>
          <p:cNvSpPr/>
          <p:nvPr/>
        </p:nvSpPr>
        <p:spPr>
          <a:xfrm>
            <a:off x="3091467" y="3211882"/>
            <a:ext cx="0" cy="10795"/>
          </a:xfrm>
          <a:custGeom>
            <a:avLst/>
            <a:gdLst/>
            <a:ahLst/>
            <a:cxnLst/>
            <a:rect l="l" t="t" r="r" b="b"/>
            <a:pathLst>
              <a:path h="10794">
                <a:moveTo>
                  <a:pt x="-9459" y="5334"/>
                </a:moveTo>
                <a:lnTo>
                  <a:pt x="9459" y="5334"/>
                </a:lnTo>
              </a:path>
            </a:pathLst>
          </a:custGeom>
          <a:ln w="10669">
            <a:solidFill>
              <a:srgbClr val="800080"/>
            </a:solidFill>
          </a:ln>
        </p:spPr>
        <p:txBody>
          <a:bodyPr wrap="square" lIns="0" tIns="0" rIns="0" bIns="0" rtlCol="0"/>
          <a:lstStyle/>
          <a:p>
            <a:endParaRPr/>
          </a:p>
        </p:txBody>
      </p:sp>
      <p:sp>
        <p:nvSpPr>
          <p:cNvPr id="1381" name="object 1381"/>
          <p:cNvSpPr/>
          <p:nvPr/>
        </p:nvSpPr>
        <p:spPr>
          <a:xfrm>
            <a:off x="3091467" y="3222550"/>
            <a:ext cx="47413" cy="0"/>
          </a:xfrm>
          <a:custGeom>
            <a:avLst/>
            <a:gdLst/>
            <a:ahLst/>
            <a:cxnLst/>
            <a:rect l="l" t="t" r="r" b="b"/>
            <a:pathLst>
              <a:path w="35560">
                <a:moveTo>
                  <a:pt x="0" y="0"/>
                </a:moveTo>
                <a:lnTo>
                  <a:pt x="0" y="0"/>
                </a:lnTo>
                <a:lnTo>
                  <a:pt x="35311" y="0"/>
                </a:lnTo>
              </a:path>
            </a:pathLst>
          </a:custGeom>
          <a:ln w="18919">
            <a:solidFill>
              <a:srgbClr val="800080"/>
            </a:solidFill>
          </a:ln>
        </p:spPr>
        <p:txBody>
          <a:bodyPr wrap="square" lIns="0" tIns="0" rIns="0" bIns="0" rtlCol="0"/>
          <a:lstStyle/>
          <a:p>
            <a:endParaRPr/>
          </a:p>
        </p:txBody>
      </p:sp>
      <p:sp>
        <p:nvSpPr>
          <p:cNvPr id="1382" name="object 1382"/>
          <p:cNvSpPr/>
          <p:nvPr/>
        </p:nvSpPr>
        <p:spPr>
          <a:xfrm>
            <a:off x="3125936" y="3222550"/>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800080"/>
          </a:solidFill>
        </p:spPr>
        <p:txBody>
          <a:bodyPr wrap="square" lIns="0" tIns="0" rIns="0" bIns="0" rtlCol="0"/>
          <a:lstStyle/>
          <a:p>
            <a:endParaRPr/>
          </a:p>
        </p:txBody>
      </p:sp>
      <p:sp>
        <p:nvSpPr>
          <p:cNvPr id="1383" name="object 1383"/>
          <p:cNvSpPr/>
          <p:nvPr/>
        </p:nvSpPr>
        <p:spPr>
          <a:xfrm>
            <a:off x="3138550" y="3234871"/>
            <a:ext cx="22860" cy="0"/>
          </a:xfrm>
          <a:custGeom>
            <a:avLst/>
            <a:gdLst/>
            <a:ahLst/>
            <a:cxnLst/>
            <a:rect l="l" t="t" r="r" b="b"/>
            <a:pathLst>
              <a:path w="17144">
                <a:moveTo>
                  <a:pt x="0" y="0"/>
                </a:moveTo>
                <a:lnTo>
                  <a:pt x="0" y="0"/>
                </a:lnTo>
                <a:lnTo>
                  <a:pt x="17020" y="0"/>
                </a:lnTo>
              </a:path>
            </a:pathLst>
          </a:custGeom>
          <a:ln w="18919">
            <a:solidFill>
              <a:srgbClr val="800080"/>
            </a:solidFill>
          </a:ln>
        </p:spPr>
        <p:txBody>
          <a:bodyPr wrap="square" lIns="0" tIns="0" rIns="0" bIns="0" rtlCol="0"/>
          <a:lstStyle/>
          <a:p>
            <a:endParaRPr/>
          </a:p>
        </p:txBody>
      </p:sp>
      <p:sp>
        <p:nvSpPr>
          <p:cNvPr id="1384" name="object 1384"/>
          <p:cNvSpPr/>
          <p:nvPr/>
        </p:nvSpPr>
        <p:spPr>
          <a:xfrm>
            <a:off x="3148631" y="3234872"/>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800080"/>
          </a:solidFill>
        </p:spPr>
        <p:txBody>
          <a:bodyPr wrap="square" lIns="0" tIns="0" rIns="0" bIns="0" rtlCol="0"/>
          <a:lstStyle/>
          <a:p>
            <a:endParaRPr/>
          </a:p>
        </p:txBody>
      </p:sp>
      <p:sp>
        <p:nvSpPr>
          <p:cNvPr id="1385" name="object 1385"/>
          <p:cNvSpPr/>
          <p:nvPr/>
        </p:nvSpPr>
        <p:spPr>
          <a:xfrm>
            <a:off x="3161243" y="3248080"/>
            <a:ext cx="92287" cy="0"/>
          </a:xfrm>
          <a:custGeom>
            <a:avLst/>
            <a:gdLst/>
            <a:ahLst/>
            <a:cxnLst/>
            <a:rect l="l" t="t" r="r" b="b"/>
            <a:pathLst>
              <a:path w="69214">
                <a:moveTo>
                  <a:pt x="0" y="0"/>
                </a:moveTo>
                <a:lnTo>
                  <a:pt x="0" y="0"/>
                </a:lnTo>
                <a:lnTo>
                  <a:pt x="68717" y="0"/>
                </a:lnTo>
              </a:path>
            </a:pathLst>
          </a:custGeom>
          <a:ln w="18919">
            <a:solidFill>
              <a:srgbClr val="800080"/>
            </a:solidFill>
          </a:ln>
        </p:spPr>
        <p:txBody>
          <a:bodyPr wrap="square" lIns="0" tIns="0" rIns="0" bIns="0" rtlCol="0"/>
          <a:lstStyle/>
          <a:p>
            <a:endParaRPr/>
          </a:p>
        </p:txBody>
      </p:sp>
      <p:sp>
        <p:nvSpPr>
          <p:cNvPr id="1386" name="object 1386"/>
          <p:cNvSpPr/>
          <p:nvPr/>
        </p:nvSpPr>
        <p:spPr>
          <a:xfrm>
            <a:off x="3240253" y="3248080"/>
            <a:ext cx="25400" cy="12700"/>
          </a:xfrm>
          <a:custGeom>
            <a:avLst/>
            <a:gdLst/>
            <a:ahLst/>
            <a:cxnLst/>
            <a:rect l="l" t="t" r="r" b="b"/>
            <a:pathLst>
              <a:path w="19050" h="12700">
                <a:moveTo>
                  <a:pt x="0" y="12574"/>
                </a:moveTo>
                <a:lnTo>
                  <a:pt x="18919" y="12574"/>
                </a:lnTo>
                <a:lnTo>
                  <a:pt x="18919" y="0"/>
                </a:lnTo>
                <a:lnTo>
                  <a:pt x="0" y="0"/>
                </a:lnTo>
                <a:lnTo>
                  <a:pt x="0" y="12574"/>
                </a:lnTo>
                <a:close/>
              </a:path>
            </a:pathLst>
          </a:custGeom>
          <a:solidFill>
            <a:srgbClr val="800080"/>
          </a:solidFill>
        </p:spPr>
        <p:txBody>
          <a:bodyPr wrap="square" lIns="0" tIns="0" rIns="0" bIns="0" rtlCol="0"/>
          <a:lstStyle/>
          <a:p>
            <a:endParaRPr/>
          </a:p>
        </p:txBody>
      </p:sp>
      <p:sp>
        <p:nvSpPr>
          <p:cNvPr id="1387" name="object 1387"/>
          <p:cNvSpPr/>
          <p:nvPr/>
        </p:nvSpPr>
        <p:spPr>
          <a:xfrm>
            <a:off x="3252867" y="3260655"/>
            <a:ext cx="27093" cy="0"/>
          </a:xfrm>
          <a:custGeom>
            <a:avLst/>
            <a:gdLst/>
            <a:ahLst/>
            <a:cxnLst/>
            <a:rect l="l" t="t" r="r" b="b"/>
            <a:pathLst>
              <a:path w="20319">
                <a:moveTo>
                  <a:pt x="0" y="0"/>
                </a:moveTo>
                <a:lnTo>
                  <a:pt x="0" y="0"/>
                </a:lnTo>
                <a:lnTo>
                  <a:pt x="20196" y="0"/>
                </a:lnTo>
              </a:path>
            </a:pathLst>
          </a:custGeom>
          <a:ln w="18919">
            <a:solidFill>
              <a:srgbClr val="800080"/>
            </a:solidFill>
          </a:ln>
        </p:spPr>
        <p:txBody>
          <a:bodyPr wrap="square" lIns="0" tIns="0" rIns="0" bIns="0" rtlCol="0"/>
          <a:lstStyle/>
          <a:p>
            <a:endParaRPr/>
          </a:p>
        </p:txBody>
      </p:sp>
      <p:sp>
        <p:nvSpPr>
          <p:cNvPr id="1388" name="object 1388"/>
          <p:cNvSpPr/>
          <p:nvPr/>
        </p:nvSpPr>
        <p:spPr>
          <a:xfrm>
            <a:off x="3267181" y="3260655"/>
            <a:ext cx="25400" cy="14604"/>
          </a:xfrm>
          <a:custGeom>
            <a:avLst/>
            <a:gdLst/>
            <a:ahLst/>
            <a:cxnLst/>
            <a:rect l="l" t="t" r="r" b="b"/>
            <a:pathLst>
              <a:path w="19050" h="14604">
                <a:moveTo>
                  <a:pt x="0" y="14225"/>
                </a:moveTo>
                <a:lnTo>
                  <a:pt x="18919" y="14225"/>
                </a:lnTo>
                <a:lnTo>
                  <a:pt x="18919" y="0"/>
                </a:lnTo>
                <a:lnTo>
                  <a:pt x="0" y="0"/>
                </a:lnTo>
                <a:lnTo>
                  <a:pt x="0" y="14225"/>
                </a:lnTo>
                <a:close/>
              </a:path>
            </a:pathLst>
          </a:custGeom>
          <a:solidFill>
            <a:srgbClr val="800080"/>
          </a:solidFill>
        </p:spPr>
        <p:txBody>
          <a:bodyPr wrap="square" lIns="0" tIns="0" rIns="0" bIns="0" rtlCol="0"/>
          <a:lstStyle/>
          <a:p>
            <a:endParaRPr/>
          </a:p>
        </p:txBody>
      </p:sp>
      <p:sp>
        <p:nvSpPr>
          <p:cNvPr id="1389" name="object 1389"/>
          <p:cNvSpPr/>
          <p:nvPr/>
        </p:nvSpPr>
        <p:spPr>
          <a:xfrm>
            <a:off x="3279796" y="3274881"/>
            <a:ext cx="49953" cy="0"/>
          </a:xfrm>
          <a:custGeom>
            <a:avLst/>
            <a:gdLst/>
            <a:ahLst/>
            <a:cxnLst/>
            <a:rect l="l" t="t" r="r" b="b"/>
            <a:pathLst>
              <a:path w="37464">
                <a:moveTo>
                  <a:pt x="0" y="0"/>
                </a:moveTo>
                <a:lnTo>
                  <a:pt x="0" y="0"/>
                </a:lnTo>
                <a:lnTo>
                  <a:pt x="37216" y="0"/>
                </a:lnTo>
              </a:path>
            </a:pathLst>
          </a:custGeom>
          <a:ln w="18919">
            <a:solidFill>
              <a:srgbClr val="800080"/>
            </a:solidFill>
          </a:ln>
        </p:spPr>
        <p:txBody>
          <a:bodyPr wrap="square" lIns="0" tIns="0" rIns="0" bIns="0" rtlCol="0"/>
          <a:lstStyle/>
          <a:p>
            <a:endParaRPr/>
          </a:p>
        </p:txBody>
      </p:sp>
      <p:sp>
        <p:nvSpPr>
          <p:cNvPr id="1390" name="object 1390"/>
          <p:cNvSpPr/>
          <p:nvPr/>
        </p:nvSpPr>
        <p:spPr>
          <a:xfrm>
            <a:off x="3329416" y="3274882"/>
            <a:ext cx="0" cy="13335"/>
          </a:xfrm>
          <a:custGeom>
            <a:avLst/>
            <a:gdLst/>
            <a:ahLst/>
            <a:cxnLst/>
            <a:rect l="l" t="t" r="r" b="b"/>
            <a:pathLst>
              <a:path h="13335">
                <a:moveTo>
                  <a:pt x="-9459" y="6604"/>
                </a:moveTo>
                <a:lnTo>
                  <a:pt x="9459" y="6604"/>
                </a:lnTo>
              </a:path>
            </a:pathLst>
          </a:custGeom>
          <a:ln w="13209">
            <a:solidFill>
              <a:srgbClr val="800080"/>
            </a:solidFill>
          </a:ln>
        </p:spPr>
        <p:txBody>
          <a:bodyPr wrap="square" lIns="0" tIns="0" rIns="0" bIns="0" rtlCol="0"/>
          <a:lstStyle/>
          <a:p>
            <a:endParaRPr/>
          </a:p>
        </p:txBody>
      </p:sp>
      <p:sp>
        <p:nvSpPr>
          <p:cNvPr id="1391" name="object 1391"/>
          <p:cNvSpPr/>
          <p:nvPr/>
        </p:nvSpPr>
        <p:spPr>
          <a:xfrm>
            <a:off x="3329417" y="3288090"/>
            <a:ext cx="38100" cy="0"/>
          </a:xfrm>
          <a:custGeom>
            <a:avLst/>
            <a:gdLst/>
            <a:ahLst/>
            <a:cxnLst/>
            <a:rect l="l" t="t" r="r" b="b"/>
            <a:pathLst>
              <a:path w="28575">
                <a:moveTo>
                  <a:pt x="0" y="0"/>
                </a:moveTo>
                <a:lnTo>
                  <a:pt x="0" y="0"/>
                </a:lnTo>
                <a:lnTo>
                  <a:pt x="28325" y="0"/>
                </a:lnTo>
              </a:path>
            </a:pathLst>
          </a:custGeom>
          <a:ln w="18919">
            <a:solidFill>
              <a:srgbClr val="800080"/>
            </a:solidFill>
          </a:ln>
        </p:spPr>
        <p:txBody>
          <a:bodyPr wrap="square" lIns="0" tIns="0" rIns="0" bIns="0" rtlCol="0"/>
          <a:lstStyle/>
          <a:p>
            <a:endParaRPr/>
          </a:p>
        </p:txBody>
      </p:sp>
      <p:sp>
        <p:nvSpPr>
          <p:cNvPr id="1392" name="object 1392"/>
          <p:cNvSpPr/>
          <p:nvPr/>
        </p:nvSpPr>
        <p:spPr>
          <a:xfrm>
            <a:off x="3354571" y="3288090"/>
            <a:ext cx="25400" cy="13970"/>
          </a:xfrm>
          <a:custGeom>
            <a:avLst/>
            <a:gdLst/>
            <a:ahLst/>
            <a:cxnLst/>
            <a:rect l="l" t="t" r="r" b="b"/>
            <a:pathLst>
              <a:path w="19050" h="13970">
                <a:moveTo>
                  <a:pt x="0" y="13590"/>
                </a:moveTo>
                <a:lnTo>
                  <a:pt x="18919" y="13590"/>
                </a:lnTo>
                <a:lnTo>
                  <a:pt x="18919" y="0"/>
                </a:lnTo>
                <a:lnTo>
                  <a:pt x="0" y="0"/>
                </a:lnTo>
                <a:lnTo>
                  <a:pt x="0" y="13590"/>
                </a:lnTo>
                <a:close/>
              </a:path>
            </a:pathLst>
          </a:custGeom>
          <a:solidFill>
            <a:srgbClr val="800080"/>
          </a:solidFill>
        </p:spPr>
        <p:txBody>
          <a:bodyPr wrap="square" lIns="0" tIns="0" rIns="0" bIns="0" rtlCol="0"/>
          <a:lstStyle/>
          <a:p>
            <a:endParaRPr/>
          </a:p>
        </p:txBody>
      </p:sp>
      <p:sp>
        <p:nvSpPr>
          <p:cNvPr id="1393" name="object 1393"/>
          <p:cNvSpPr/>
          <p:nvPr/>
        </p:nvSpPr>
        <p:spPr>
          <a:xfrm>
            <a:off x="3367183" y="3301681"/>
            <a:ext cx="7620" cy="0"/>
          </a:xfrm>
          <a:custGeom>
            <a:avLst/>
            <a:gdLst/>
            <a:ahLst/>
            <a:cxnLst/>
            <a:rect l="l" t="t" r="r" b="b"/>
            <a:pathLst>
              <a:path w="5714">
                <a:moveTo>
                  <a:pt x="0" y="0"/>
                </a:moveTo>
                <a:lnTo>
                  <a:pt x="0" y="0"/>
                </a:lnTo>
                <a:lnTo>
                  <a:pt x="5715" y="0"/>
                </a:lnTo>
              </a:path>
            </a:pathLst>
          </a:custGeom>
          <a:ln w="18919">
            <a:solidFill>
              <a:srgbClr val="800080"/>
            </a:solidFill>
          </a:ln>
        </p:spPr>
        <p:txBody>
          <a:bodyPr wrap="square" lIns="0" tIns="0" rIns="0" bIns="0" rtlCol="0"/>
          <a:lstStyle/>
          <a:p>
            <a:endParaRPr/>
          </a:p>
        </p:txBody>
      </p:sp>
      <p:sp>
        <p:nvSpPr>
          <p:cNvPr id="1394" name="object 1394"/>
          <p:cNvSpPr/>
          <p:nvPr/>
        </p:nvSpPr>
        <p:spPr>
          <a:xfrm>
            <a:off x="3362191" y="3301681"/>
            <a:ext cx="25400" cy="15240"/>
          </a:xfrm>
          <a:custGeom>
            <a:avLst/>
            <a:gdLst/>
            <a:ahLst/>
            <a:cxnLst/>
            <a:rect l="l" t="t" r="r" b="b"/>
            <a:pathLst>
              <a:path w="19050" h="15239">
                <a:moveTo>
                  <a:pt x="0" y="15114"/>
                </a:moveTo>
                <a:lnTo>
                  <a:pt x="18919" y="15114"/>
                </a:lnTo>
                <a:lnTo>
                  <a:pt x="18919" y="0"/>
                </a:lnTo>
                <a:lnTo>
                  <a:pt x="0" y="0"/>
                </a:lnTo>
                <a:lnTo>
                  <a:pt x="0" y="15114"/>
                </a:lnTo>
                <a:close/>
              </a:path>
            </a:pathLst>
          </a:custGeom>
          <a:solidFill>
            <a:srgbClr val="800080"/>
          </a:solidFill>
        </p:spPr>
        <p:txBody>
          <a:bodyPr wrap="square" lIns="0" tIns="0" rIns="0" bIns="0" rtlCol="0"/>
          <a:lstStyle/>
          <a:p>
            <a:endParaRPr/>
          </a:p>
        </p:txBody>
      </p:sp>
      <p:sp>
        <p:nvSpPr>
          <p:cNvPr id="1395" name="object 1395"/>
          <p:cNvSpPr/>
          <p:nvPr/>
        </p:nvSpPr>
        <p:spPr>
          <a:xfrm>
            <a:off x="3374804" y="3316796"/>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396" name="object 1396"/>
          <p:cNvSpPr/>
          <p:nvPr/>
        </p:nvSpPr>
        <p:spPr>
          <a:xfrm>
            <a:off x="3368965" y="3316797"/>
            <a:ext cx="25400" cy="13335"/>
          </a:xfrm>
          <a:custGeom>
            <a:avLst/>
            <a:gdLst/>
            <a:ahLst/>
            <a:cxnLst/>
            <a:rect l="l" t="t" r="r" b="b"/>
            <a:pathLst>
              <a:path w="19050" h="13335">
                <a:moveTo>
                  <a:pt x="0" y="13336"/>
                </a:moveTo>
                <a:lnTo>
                  <a:pt x="18919" y="13336"/>
                </a:lnTo>
                <a:lnTo>
                  <a:pt x="18919" y="0"/>
                </a:lnTo>
                <a:lnTo>
                  <a:pt x="0" y="0"/>
                </a:lnTo>
                <a:lnTo>
                  <a:pt x="0" y="13336"/>
                </a:lnTo>
                <a:close/>
              </a:path>
            </a:pathLst>
          </a:custGeom>
          <a:solidFill>
            <a:srgbClr val="800080"/>
          </a:solidFill>
        </p:spPr>
        <p:txBody>
          <a:bodyPr wrap="square" lIns="0" tIns="0" rIns="0" bIns="0" rtlCol="0"/>
          <a:lstStyle/>
          <a:p>
            <a:endParaRPr/>
          </a:p>
        </p:txBody>
      </p:sp>
      <p:sp>
        <p:nvSpPr>
          <p:cNvPr id="1397" name="object 1397"/>
          <p:cNvSpPr/>
          <p:nvPr/>
        </p:nvSpPr>
        <p:spPr>
          <a:xfrm>
            <a:off x="3381579" y="3330133"/>
            <a:ext cx="81280" cy="0"/>
          </a:xfrm>
          <a:custGeom>
            <a:avLst/>
            <a:gdLst/>
            <a:ahLst/>
            <a:cxnLst/>
            <a:rect l="l" t="t" r="r" b="b"/>
            <a:pathLst>
              <a:path w="60960">
                <a:moveTo>
                  <a:pt x="0" y="0"/>
                </a:moveTo>
                <a:lnTo>
                  <a:pt x="0" y="0"/>
                </a:lnTo>
                <a:lnTo>
                  <a:pt x="60842" y="0"/>
                </a:lnTo>
              </a:path>
            </a:pathLst>
          </a:custGeom>
          <a:ln w="18919">
            <a:solidFill>
              <a:srgbClr val="800080"/>
            </a:solidFill>
          </a:ln>
        </p:spPr>
        <p:txBody>
          <a:bodyPr wrap="square" lIns="0" tIns="0" rIns="0" bIns="0" rtlCol="0"/>
          <a:lstStyle/>
          <a:p>
            <a:endParaRPr/>
          </a:p>
        </p:txBody>
      </p:sp>
      <p:sp>
        <p:nvSpPr>
          <p:cNvPr id="1398" name="object 1398"/>
          <p:cNvSpPr/>
          <p:nvPr/>
        </p:nvSpPr>
        <p:spPr>
          <a:xfrm>
            <a:off x="3462701" y="3330134"/>
            <a:ext cx="0" cy="15875"/>
          </a:xfrm>
          <a:custGeom>
            <a:avLst/>
            <a:gdLst/>
            <a:ahLst/>
            <a:cxnLst/>
            <a:rect l="l" t="t" r="r" b="b"/>
            <a:pathLst>
              <a:path h="15875">
                <a:moveTo>
                  <a:pt x="-9459" y="7684"/>
                </a:moveTo>
                <a:lnTo>
                  <a:pt x="9459" y="7684"/>
                </a:lnTo>
              </a:path>
            </a:pathLst>
          </a:custGeom>
          <a:ln w="15368">
            <a:solidFill>
              <a:srgbClr val="800080"/>
            </a:solidFill>
          </a:ln>
        </p:spPr>
        <p:txBody>
          <a:bodyPr wrap="square" lIns="0" tIns="0" rIns="0" bIns="0" rtlCol="0"/>
          <a:lstStyle/>
          <a:p>
            <a:endParaRPr/>
          </a:p>
        </p:txBody>
      </p:sp>
      <p:sp>
        <p:nvSpPr>
          <p:cNvPr id="1399" name="object 1399"/>
          <p:cNvSpPr/>
          <p:nvPr/>
        </p:nvSpPr>
        <p:spPr>
          <a:xfrm>
            <a:off x="3462701" y="3345501"/>
            <a:ext cx="160867" cy="0"/>
          </a:xfrm>
          <a:custGeom>
            <a:avLst/>
            <a:gdLst/>
            <a:ahLst/>
            <a:cxnLst/>
            <a:rect l="l" t="t" r="r" b="b"/>
            <a:pathLst>
              <a:path w="120650">
                <a:moveTo>
                  <a:pt x="0" y="0"/>
                </a:moveTo>
                <a:lnTo>
                  <a:pt x="0" y="0"/>
                </a:lnTo>
                <a:lnTo>
                  <a:pt x="120159" y="0"/>
                </a:lnTo>
              </a:path>
            </a:pathLst>
          </a:custGeom>
          <a:ln w="18919">
            <a:solidFill>
              <a:srgbClr val="800080"/>
            </a:solidFill>
          </a:ln>
        </p:spPr>
        <p:txBody>
          <a:bodyPr wrap="square" lIns="0" tIns="0" rIns="0" bIns="0" rtlCol="0"/>
          <a:lstStyle/>
          <a:p>
            <a:endParaRPr/>
          </a:p>
        </p:txBody>
      </p:sp>
      <p:sp>
        <p:nvSpPr>
          <p:cNvPr id="1400" name="object 1400"/>
          <p:cNvSpPr/>
          <p:nvPr/>
        </p:nvSpPr>
        <p:spPr>
          <a:xfrm>
            <a:off x="3610301" y="3345501"/>
            <a:ext cx="25400" cy="15240"/>
          </a:xfrm>
          <a:custGeom>
            <a:avLst/>
            <a:gdLst/>
            <a:ahLst/>
            <a:cxnLst/>
            <a:rect l="l" t="t" r="r" b="b"/>
            <a:pathLst>
              <a:path w="19050" h="15239">
                <a:moveTo>
                  <a:pt x="0" y="15114"/>
                </a:moveTo>
                <a:lnTo>
                  <a:pt x="18919" y="15114"/>
                </a:lnTo>
                <a:lnTo>
                  <a:pt x="18919" y="0"/>
                </a:lnTo>
                <a:lnTo>
                  <a:pt x="0" y="0"/>
                </a:lnTo>
                <a:lnTo>
                  <a:pt x="0" y="15114"/>
                </a:lnTo>
                <a:close/>
              </a:path>
            </a:pathLst>
          </a:custGeom>
          <a:solidFill>
            <a:srgbClr val="800080"/>
          </a:solidFill>
        </p:spPr>
        <p:txBody>
          <a:bodyPr wrap="square" lIns="0" tIns="0" rIns="0" bIns="0" rtlCol="0"/>
          <a:lstStyle/>
          <a:p>
            <a:endParaRPr/>
          </a:p>
        </p:txBody>
      </p:sp>
      <p:sp>
        <p:nvSpPr>
          <p:cNvPr id="1401" name="object 1401"/>
          <p:cNvSpPr/>
          <p:nvPr/>
        </p:nvSpPr>
        <p:spPr>
          <a:xfrm>
            <a:off x="3622915" y="3360616"/>
            <a:ext cx="5080" cy="0"/>
          </a:xfrm>
          <a:custGeom>
            <a:avLst/>
            <a:gdLst/>
            <a:ahLst/>
            <a:cxnLst/>
            <a:rect l="l" t="t" r="r" b="b"/>
            <a:pathLst>
              <a:path w="3810">
                <a:moveTo>
                  <a:pt x="0" y="0"/>
                </a:moveTo>
                <a:lnTo>
                  <a:pt x="0" y="0"/>
                </a:lnTo>
                <a:lnTo>
                  <a:pt x="3683" y="0"/>
                </a:lnTo>
              </a:path>
            </a:pathLst>
          </a:custGeom>
          <a:ln w="18919">
            <a:solidFill>
              <a:srgbClr val="800080"/>
            </a:solidFill>
          </a:ln>
        </p:spPr>
        <p:txBody>
          <a:bodyPr wrap="square" lIns="0" tIns="0" rIns="0" bIns="0" rtlCol="0"/>
          <a:lstStyle/>
          <a:p>
            <a:endParaRPr/>
          </a:p>
        </p:txBody>
      </p:sp>
      <p:sp>
        <p:nvSpPr>
          <p:cNvPr id="1402" name="object 1402"/>
          <p:cNvSpPr/>
          <p:nvPr/>
        </p:nvSpPr>
        <p:spPr>
          <a:xfrm>
            <a:off x="3615213" y="3360616"/>
            <a:ext cx="25400" cy="16510"/>
          </a:xfrm>
          <a:custGeom>
            <a:avLst/>
            <a:gdLst/>
            <a:ahLst/>
            <a:cxnLst/>
            <a:rect l="l" t="t" r="r" b="b"/>
            <a:pathLst>
              <a:path w="19050" h="16510">
                <a:moveTo>
                  <a:pt x="0" y="16385"/>
                </a:moveTo>
                <a:lnTo>
                  <a:pt x="18919" y="16385"/>
                </a:lnTo>
                <a:lnTo>
                  <a:pt x="18919" y="0"/>
                </a:lnTo>
                <a:lnTo>
                  <a:pt x="0" y="0"/>
                </a:lnTo>
                <a:lnTo>
                  <a:pt x="0" y="16385"/>
                </a:lnTo>
                <a:close/>
              </a:path>
            </a:pathLst>
          </a:custGeom>
          <a:solidFill>
            <a:srgbClr val="800080"/>
          </a:solidFill>
        </p:spPr>
        <p:txBody>
          <a:bodyPr wrap="square" lIns="0" tIns="0" rIns="0" bIns="0" rtlCol="0"/>
          <a:lstStyle/>
          <a:p>
            <a:endParaRPr/>
          </a:p>
        </p:txBody>
      </p:sp>
      <p:sp>
        <p:nvSpPr>
          <p:cNvPr id="1403" name="object 1403"/>
          <p:cNvSpPr/>
          <p:nvPr/>
        </p:nvSpPr>
        <p:spPr>
          <a:xfrm>
            <a:off x="3627827" y="3377002"/>
            <a:ext cx="21167" cy="0"/>
          </a:xfrm>
          <a:custGeom>
            <a:avLst/>
            <a:gdLst/>
            <a:ahLst/>
            <a:cxnLst/>
            <a:rect l="l" t="t" r="r" b="b"/>
            <a:pathLst>
              <a:path w="15875">
                <a:moveTo>
                  <a:pt x="0" y="0"/>
                </a:moveTo>
                <a:lnTo>
                  <a:pt x="0" y="0"/>
                </a:lnTo>
                <a:lnTo>
                  <a:pt x="15496" y="0"/>
                </a:lnTo>
              </a:path>
            </a:pathLst>
          </a:custGeom>
          <a:ln w="18919">
            <a:solidFill>
              <a:srgbClr val="800080"/>
            </a:solidFill>
          </a:ln>
        </p:spPr>
        <p:txBody>
          <a:bodyPr wrap="square" lIns="0" tIns="0" rIns="0" bIns="0" rtlCol="0"/>
          <a:lstStyle/>
          <a:p>
            <a:endParaRPr/>
          </a:p>
        </p:txBody>
      </p:sp>
      <p:sp>
        <p:nvSpPr>
          <p:cNvPr id="1404" name="object 1404"/>
          <p:cNvSpPr/>
          <p:nvPr/>
        </p:nvSpPr>
        <p:spPr>
          <a:xfrm>
            <a:off x="3635875" y="3377002"/>
            <a:ext cx="25400" cy="16510"/>
          </a:xfrm>
          <a:custGeom>
            <a:avLst/>
            <a:gdLst/>
            <a:ahLst/>
            <a:cxnLst/>
            <a:rect l="l" t="t" r="r" b="b"/>
            <a:pathLst>
              <a:path w="19050" h="16510">
                <a:moveTo>
                  <a:pt x="0" y="16131"/>
                </a:moveTo>
                <a:lnTo>
                  <a:pt x="18919" y="16131"/>
                </a:lnTo>
                <a:lnTo>
                  <a:pt x="18919" y="0"/>
                </a:lnTo>
                <a:lnTo>
                  <a:pt x="0" y="0"/>
                </a:lnTo>
                <a:lnTo>
                  <a:pt x="0" y="16131"/>
                </a:lnTo>
                <a:close/>
              </a:path>
            </a:pathLst>
          </a:custGeom>
          <a:solidFill>
            <a:srgbClr val="800080"/>
          </a:solidFill>
        </p:spPr>
        <p:txBody>
          <a:bodyPr wrap="square" lIns="0" tIns="0" rIns="0" bIns="0" rtlCol="0"/>
          <a:lstStyle/>
          <a:p>
            <a:endParaRPr/>
          </a:p>
        </p:txBody>
      </p:sp>
      <p:sp>
        <p:nvSpPr>
          <p:cNvPr id="1405" name="object 1405"/>
          <p:cNvSpPr/>
          <p:nvPr/>
        </p:nvSpPr>
        <p:spPr>
          <a:xfrm>
            <a:off x="3648488" y="3393132"/>
            <a:ext cx="88053" cy="0"/>
          </a:xfrm>
          <a:custGeom>
            <a:avLst/>
            <a:gdLst/>
            <a:ahLst/>
            <a:cxnLst/>
            <a:rect l="l" t="t" r="r" b="b"/>
            <a:pathLst>
              <a:path w="66039">
                <a:moveTo>
                  <a:pt x="0" y="0"/>
                </a:moveTo>
                <a:lnTo>
                  <a:pt x="0" y="0"/>
                </a:lnTo>
                <a:lnTo>
                  <a:pt x="65541" y="0"/>
                </a:lnTo>
              </a:path>
            </a:pathLst>
          </a:custGeom>
          <a:ln w="18919">
            <a:solidFill>
              <a:srgbClr val="800080"/>
            </a:solidFill>
          </a:ln>
        </p:spPr>
        <p:txBody>
          <a:bodyPr wrap="square" lIns="0" tIns="0" rIns="0" bIns="0" rtlCol="0"/>
          <a:lstStyle/>
          <a:p>
            <a:endParaRPr/>
          </a:p>
        </p:txBody>
      </p:sp>
      <p:sp>
        <p:nvSpPr>
          <p:cNvPr id="1406" name="object 1406"/>
          <p:cNvSpPr/>
          <p:nvPr/>
        </p:nvSpPr>
        <p:spPr>
          <a:xfrm>
            <a:off x="3735877" y="3393132"/>
            <a:ext cx="0" cy="15240"/>
          </a:xfrm>
          <a:custGeom>
            <a:avLst/>
            <a:gdLst/>
            <a:ahLst/>
            <a:cxnLst/>
            <a:rect l="l" t="t" r="r" b="b"/>
            <a:pathLst>
              <a:path h="15239">
                <a:moveTo>
                  <a:pt x="-9459" y="7557"/>
                </a:moveTo>
                <a:lnTo>
                  <a:pt x="9459" y="7557"/>
                </a:lnTo>
              </a:path>
            </a:pathLst>
          </a:custGeom>
          <a:ln w="15114">
            <a:solidFill>
              <a:srgbClr val="800080"/>
            </a:solidFill>
          </a:ln>
        </p:spPr>
        <p:txBody>
          <a:bodyPr wrap="square" lIns="0" tIns="0" rIns="0" bIns="0" rtlCol="0"/>
          <a:lstStyle/>
          <a:p>
            <a:endParaRPr/>
          </a:p>
        </p:txBody>
      </p:sp>
      <p:sp>
        <p:nvSpPr>
          <p:cNvPr id="1407" name="object 1407"/>
          <p:cNvSpPr/>
          <p:nvPr/>
        </p:nvSpPr>
        <p:spPr>
          <a:xfrm>
            <a:off x="3735878" y="3408247"/>
            <a:ext cx="312420" cy="0"/>
          </a:xfrm>
          <a:custGeom>
            <a:avLst/>
            <a:gdLst/>
            <a:ahLst/>
            <a:cxnLst/>
            <a:rect l="l" t="t" r="r" b="b"/>
            <a:pathLst>
              <a:path w="234314">
                <a:moveTo>
                  <a:pt x="0" y="0"/>
                </a:moveTo>
                <a:lnTo>
                  <a:pt x="0" y="0"/>
                </a:lnTo>
                <a:lnTo>
                  <a:pt x="233714" y="0"/>
                </a:lnTo>
              </a:path>
            </a:pathLst>
          </a:custGeom>
          <a:ln w="18919">
            <a:solidFill>
              <a:srgbClr val="800080"/>
            </a:solidFill>
          </a:ln>
        </p:spPr>
        <p:txBody>
          <a:bodyPr wrap="square" lIns="0" tIns="0" rIns="0" bIns="0" rtlCol="0"/>
          <a:lstStyle/>
          <a:p>
            <a:endParaRPr/>
          </a:p>
        </p:txBody>
      </p:sp>
      <p:sp>
        <p:nvSpPr>
          <p:cNvPr id="1408" name="object 1408"/>
          <p:cNvSpPr/>
          <p:nvPr/>
        </p:nvSpPr>
        <p:spPr>
          <a:xfrm>
            <a:off x="4047497" y="3408247"/>
            <a:ext cx="0" cy="16510"/>
          </a:xfrm>
          <a:custGeom>
            <a:avLst/>
            <a:gdLst/>
            <a:ahLst/>
            <a:cxnLst/>
            <a:rect l="l" t="t" r="r" b="b"/>
            <a:pathLst>
              <a:path h="16510">
                <a:moveTo>
                  <a:pt x="-9459" y="8192"/>
                </a:moveTo>
                <a:lnTo>
                  <a:pt x="9459" y="8192"/>
                </a:lnTo>
              </a:path>
            </a:pathLst>
          </a:custGeom>
          <a:ln w="16385">
            <a:solidFill>
              <a:srgbClr val="800080"/>
            </a:solidFill>
          </a:ln>
        </p:spPr>
        <p:txBody>
          <a:bodyPr wrap="square" lIns="0" tIns="0" rIns="0" bIns="0" rtlCol="0"/>
          <a:lstStyle/>
          <a:p>
            <a:endParaRPr/>
          </a:p>
        </p:txBody>
      </p:sp>
      <p:sp>
        <p:nvSpPr>
          <p:cNvPr id="1409" name="object 1409"/>
          <p:cNvSpPr/>
          <p:nvPr/>
        </p:nvSpPr>
        <p:spPr>
          <a:xfrm>
            <a:off x="4047498" y="3424632"/>
            <a:ext cx="46567" cy="0"/>
          </a:xfrm>
          <a:custGeom>
            <a:avLst/>
            <a:gdLst/>
            <a:ahLst/>
            <a:cxnLst/>
            <a:rect l="l" t="t" r="r" b="b"/>
            <a:pathLst>
              <a:path w="34925">
                <a:moveTo>
                  <a:pt x="0" y="0"/>
                </a:moveTo>
                <a:lnTo>
                  <a:pt x="0" y="0"/>
                </a:lnTo>
                <a:lnTo>
                  <a:pt x="34422" y="0"/>
                </a:lnTo>
              </a:path>
            </a:pathLst>
          </a:custGeom>
          <a:ln w="18919">
            <a:solidFill>
              <a:srgbClr val="800080"/>
            </a:solidFill>
          </a:ln>
        </p:spPr>
        <p:txBody>
          <a:bodyPr wrap="square" lIns="0" tIns="0" rIns="0" bIns="0" rtlCol="0"/>
          <a:lstStyle/>
          <a:p>
            <a:endParaRPr/>
          </a:p>
        </p:txBody>
      </p:sp>
      <p:sp>
        <p:nvSpPr>
          <p:cNvPr id="1410" name="object 1410"/>
          <p:cNvSpPr/>
          <p:nvPr/>
        </p:nvSpPr>
        <p:spPr>
          <a:xfrm>
            <a:off x="4080780" y="3424632"/>
            <a:ext cx="25400" cy="17145"/>
          </a:xfrm>
          <a:custGeom>
            <a:avLst/>
            <a:gdLst/>
            <a:ahLst/>
            <a:cxnLst/>
            <a:rect l="l" t="t" r="r" b="b"/>
            <a:pathLst>
              <a:path w="19050" h="17145">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411" name="object 1411"/>
          <p:cNvSpPr/>
          <p:nvPr/>
        </p:nvSpPr>
        <p:spPr>
          <a:xfrm>
            <a:off x="4093393" y="3441653"/>
            <a:ext cx="19472" cy="0"/>
          </a:xfrm>
          <a:custGeom>
            <a:avLst/>
            <a:gdLst/>
            <a:ahLst/>
            <a:cxnLst/>
            <a:rect l="l" t="t" r="r" b="b"/>
            <a:pathLst>
              <a:path w="14605">
                <a:moveTo>
                  <a:pt x="0" y="0"/>
                </a:moveTo>
                <a:lnTo>
                  <a:pt x="0" y="0"/>
                </a:lnTo>
                <a:lnTo>
                  <a:pt x="14480" y="0"/>
                </a:lnTo>
              </a:path>
            </a:pathLst>
          </a:custGeom>
          <a:ln w="18919">
            <a:solidFill>
              <a:srgbClr val="800080"/>
            </a:solidFill>
          </a:ln>
        </p:spPr>
        <p:txBody>
          <a:bodyPr wrap="square" lIns="0" tIns="0" rIns="0" bIns="0" rtlCol="0"/>
          <a:lstStyle/>
          <a:p>
            <a:endParaRPr/>
          </a:p>
        </p:txBody>
      </p:sp>
      <p:sp>
        <p:nvSpPr>
          <p:cNvPr id="1412" name="object 1412"/>
          <p:cNvSpPr/>
          <p:nvPr/>
        </p:nvSpPr>
        <p:spPr>
          <a:xfrm>
            <a:off x="4100087" y="3441653"/>
            <a:ext cx="25400" cy="19685"/>
          </a:xfrm>
          <a:custGeom>
            <a:avLst/>
            <a:gdLst/>
            <a:ahLst/>
            <a:cxnLst/>
            <a:rect l="l" t="t" r="r" b="b"/>
            <a:pathLst>
              <a:path w="19050" h="19685">
                <a:moveTo>
                  <a:pt x="0" y="19306"/>
                </a:moveTo>
                <a:lnTo>
                  <a:pt x="18919" y="19306"/>
                </a:lnTo>
                <a:lnTo>
                  <a:pt x="18919" y="0"/>
                </a:lnTo>
                <a:lnTo>
                  <a:pt x="0" y="0"/>
                </a:lnTo>
                <a:lnTo>
                  <a:pt x="0" y="19306"/>
                </a:lnTo>
                <a:close/>
              </a:path>
            </a:pathLst>
          </a:custGeom>
          <a:solidFill>
            <a:srgbClr val="800080"/>
          </a:solidFill>
        </p:spPr>
        <p:txBody>
          <a:bodyPr wrap="square" lIns="0" tIns="0" rIns="0" bIns="0" rtlCol="0"/>
          <a:lstStyle/>
          <a:p>
            <a:endParaRPr/>
          </a:p>
        </p:txBody>
      </p:sp>
      <p:sp>
        <p:nvSpPr>
          <p:cNvPr id="1413" name="object 1413"/>
          <p:cNvSpPr/>
          <p:nvPr/>
        </p:nvSpPr>
        <p:spPr>
          <a:xfrm>
            <a:off x="4112701" y="3460959"/>
            <a:ext cx="24553" cy="0"/>
          </a:xfrm>
          <a:custGeom>
            <a:avLst/>
            <a:gdLst/>
            <a:ahLst/>
            <a:cxnLst/>
            <a:rect l="l" t="t" r="r" b="b"/>
            <a:pathLst>
              <a:path w="18414">
                <a:moveTo>
                  <a:pt x="0" y="0"/>
                </a:moveTo>
                <a:lnTo>
                  <a:pt x="0" y="0"/>
                </a:lnTo>
                <a:lnTo>
                  <a:pt x="17909" y="0"/>
                </a:lnTo>
              </a:path>
            </a:pathLst>
          </a:custGeom>
          <a:ln w="18919">
            <a:solidFill>
              <a:srgbClr val="800080"/>
            </a:solidFill>
          </a:ln>
        </p:spPr>
        <p:txBody>
          <a:bodyPr wrap="square" lIns="0" tIns="0" rIns="0" bIns="0" rtlCol="0"/>
          <a:lstStyle/>
          <a:p>
            <a:endParaRPr/>
          </a:p>
        </p:txBody>
      </p:sp>
      <p:sp>
        <p:nvSpPr>
          <p:cNvPr id="1414" name="object 1414"/>
          <p:cNvSpPr/>
          <p:nvPr/>
        </p:nvSpPr>
        <p:spPr>
          <a:xfrm>
            <a:off x="4123967" y="3460960"/>
            <a:ext cx="25400" cy="18415"/>
          </a:xfrm>
          <a:custGeom>
            <a:avLst/>
            <a:gdLst/>
            <a:ahLst/>
            <a:cxnLst/>
            <a:rect l="l" t="t" r="r" b="b"/>
            <a:pathLst>
              <a:path w="19050" h="18414">
                <a:moveTo>
                  <a:pt x="0" y="17909"/>
                </a:moveTo>
                <a:lnTo>
                  <a:pt x="18919" y="17909"/>
                </a:lnTo>
                <a:lnTo>
                  <a:pt x="18919" y="0"/>
                </a:lnTo>
                <a:lnTo>
                  <a:pt x="0" y="0"/>
                </a:lnTo>
                <a:lnTo>
                  <a:pt x="0" y="17909"/>
                </a:lnTo>
                <a:close/>
              </a:path>
            </a:pathLst>
          </a:custGeom>
          <a:solidFill>
            <a:srgbClr val="800080"/>
          </a:solidFill>
        </p:spPr>
        <p:txBody>
          <a:bodyPr wrap="square" lIns="0" tIns="0" rIns="0" bIns="0" rtlCol="0"/>
          <a:lstStyle/>
          <a:p>
            <a:endParaRPr/>
          </a:p>
        </p:txBody>
      </p:sp>
      <p:sp>
        <p:nvSpPr>
          <p:cNvPr id="1415" name="object 1415"/>
          <p:cNvSpPr/>
          <p:nvPr/>
        </p:nvSpPr>
        <p:spPr>
          <a:xfrm>
            <a:off x="4136580" y="3478868"/>
            <a:ext cx="10160" cy="0"/>
          </a:xfrm>
          <a:custGeom>
            <a:avLst/>
            <a:gdLst/>
            <a:ahLst/>
            <a:cxnLst/>
            <a:rect l="l" t="t" r="r" b="b"/>
            <a:pathLst>
              <a:path w="7619">
                <a:moveTo>
                  <a:pt x="0" y="0"/>
                </a:moveTo>
                <a:lnTo>
                  <a:pt x="0" y="0"/>
                </a:lnTo>
                <a:lnTo>
                  <a:pt x="7621" y="0"/>
                </a:lnTo>
              </a:path>
            </a:pathLst>
          </a:custGeom>
          <a:ln w="18919">
            <a:solidFill>
              <a:srgbClr val="800080"/>
            </a:solidFill>
          </a:ln>
        </p:spPr>
        <p:txBody>
          <a:bodyPr wrap="square" lIns="0" tIns="0" rIns="0" bIns="0" rtlCol="0"/>
          <a:lstStyle/>
          <a:p>
            <a:endParaRPr/>
          </a:p>
        </p:txBody>
      </p:sp>
      <p:sp>
        <p:nvSpPr>
          <p:cNvPr id="1416" name="object 1416"/>
          <p:cNvSpPr/>
          <p:nvPr/>
        </p:nvSpPr>
        <p:spPr>
          <a:xfrm>
            <a:off x="4134128" y="3478868"/>
            <a:ext cx="25400" cy="17780"/>
          </a:xfrm>
          <a:custGeom>
            <a:avLst/>
            <a:gdLst/>
            <a:ahLst/>
            <a:cxnLst/>
            <a:rect l="l" t="t" r="r" b="b"/>
            <a:pathLst>
              <a:path w="19050" h="17779">
                <a:moveTo>
                  <a:pt x="0" y="17401"/>
                </a:moveTo>
                <a:lnTo>
                  <a:pt x="18919" y="17401"/>
                </a:lnTo>
                <a:lnTo>
                  <a:pt x="18919" y="0"/>
                </a:lnTo>
                <a:lnTo>
                  <a:pt x="0" y="0"/>
                </a:lnTo>
                <a:lnTo>
                  <a:pt x="0" y="17401"/>
                </a:lnTo>
                <a:close/>
              </a:path>
            </a:pathLst>
          </a:custGeom>
          <a:solidFill>
            <a:srgbClr val="800080"/>
          </a:solidFill>
        </p:spPr>
        <p:txBody>
          <a:bodyPr wrap="square" lIns="0" tIns="0" rIns="0" bIns="0" rtlCol="0"/>
          <a:lstStyle/>
          <a:p>
            <a:endParaRPr/>
          </a:p>
        </p:txBody>
      </p:sp>
      <p:sp>
        <p:nvSpPr>
          <p:cNvPr id="1417" name="object 1417"/>
          <p:cNvSpPr/>
          <p:nvPr/>
        </p:nvSpPr>
        <p:spPr>
          <a:xfrm>
            <a:off x="4146742" y="3496269"/>
            <a:ext cx="80433" cy="0"/>
          </a:xfrm>
          <a:custGeom>
            <a:avLst/>
            <a:gdLst/>
            <a:ahLst/>
            <a:cxnLst/>
            <a:rect l="l" t="t" r="r" b="b"/>
            <a:pathLst>
              <a:path w="60325">
                <a:moveTo>
                  <a:pt x="0" y="0"/>
                </a:moveTo>
                <a:lnTo>
                  <a:pt x="0" y="0"/>
                </a:lnTo>
                <a:lnTo>
                  <a:pt x="60207" y="0"/>
                </a:lnTo>
              </a:path>
            </a:pathLst>
          </a:custGeom>
          <a:ln w="18919">
            <a:solidFill>
              <a:srgbClr val="800080"/>
            </a:solidFill>
          </a:ln>
        </p:spPr>
        <p:txBody>
          <a:bodyPr wrap="square" lIns="0" tIns="0" rIns="0" bIns="0" rtlCol="0"/>
          <a:lstStyle/>
          <a:p>
            <a:endParaRPr/>
          </a:p>
        </p:txBody>
      </p:sp>
      <p:sp>
        <p:nvSpPr>
          <p:cNvPr id="1418" name="object 1418"/>
          <p:cNvSpPr/>
          <p:nvPr/>
        </p:nvSpPr>
        <p:spPr>
          <a:xfrm>
            <a:off x="4227017" y="3496269"/>
            <a:ext cx="0" cy="19050"/>
          </a:xfrm>
          <a:custGeom>
            <a:avLst/>
            <a:gdLst/>
            <a:ahLst/>
            <a:cxnLst/>
            <a:rect l="l" t="t" r="r" b="b"/>
            <a:pathLst>
              <a:path h="19050">
                <a:moveTo>
                  <a:pt x="-9459" y="9462"/>
                </a:moveTo>
                <a:lnTo>
                  <a:pt x="9459" y="9462"/>
                </a:lnTo>
              </a:path>
            </a:pathLst>
          </a:custGeom>
          <a:ln w="18925">
            <a:solidFill>
              <a:srgbClr val="800080"/>
            </a:solidFill>
          </a:ln>
        </p:spPr>
        <p:txBody>
          <a:bodyPr wrap="square" lIns="0" tIns="0" rIns="0" bIns="0" rtlCol="0"/>
          <a:lstStyle/>
          <a:p>
            <a:endParaRPr/>
          </a:p>
        </p:txBody>
      </p:sp>
      <p:sp>
        <p:nvSpPr>
          <p:cNvPr id="1419" name="object 1419"/>
          <p:cNvSpPr/>
          <p:nvPr/>
        </p:nvSpPr>
        <p:spPr>
          <a:xfrm>
            <a:off x="4227018" y="3515195"/>
            <a:ext cx="27940" cy="0"/>
          </a:xfrm>
          <a:custGeom>
            <a:avLst/>
            <a:gdLst/>
            <a:ahLst/>
            <a:cxnLst/>
            <a:rect l="l" t="t" r="r" b="b"/>
            <a:pathLst>
              <a:path w="20955">
                <a:moveTo>
                  <a:pt x="0" y="0"/>
                </a:moveTo>
                <a:lnTo>
                  <a:pt x="0" y="0"/>
                </a:lnTo>
                <a:lnTo>
                  <a:pt x="20831" y="0"/>
                </a:lnTo>
              </a:path>
            </a:pathLst>
          </a:custGeom>
          <a:ln w="3175">
            <a:solidFill>
              <a:srgbClr val="800080"/>
            </a:solidFill>
          </a:ln>
        </p:spPr>
        <p:txBody>
          <a:bodyPr wrap="square" lIns="0" tIns="0" rIns="0" bIns="0" rtlCol="0"/>
          <a:lstStyle/>
          <a:p>
            <a:endParaRPr/>
          </a:p>
        </p:txBody>
      </p:sp>
      <p:sp>
        <p:nvSpPr>
          <p:cNvPr id="1420" name="object 1420"/>
          <p:cNvSpPr/>
          <p:nvPr/>
        </p:nvSpPr>
        <p:spPr>
          <a:xfrm>
            <a:off x="4242179" y="3515196"/>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A40020"/>
          </a:solidFill>
        </p:spPr>
        <p:txBody>
          <a:bodyPr wrap="square" lIns="0" tIns="0" rIns="0" bIns="0" rtlCol="0"/>
          <a:lstStyle/>
          <a:p>
            <a:endParaRPr/>
          </a:p>
        </p:txBody>
      </p:sp>
      <p:sp>
        <p:nvSpPr>
          <p:cNvPr id="1421" name="object 1421"/>
          <p:cNvSpPr/>
          <p:nvPr/>
        </p:nvSpPr>
        <p:spPr>
          <a:xfrm>
            <a:off x="4254792" y="3534374"/>
            <a:ext cx="16933" cy="0"/>
          </a:xfrm>
          <a:custGeom>
            <a:avLst/>
            <a:gdLst/>
            <a:ahLst/>
            <a:cxnLst/>
            <a:rect l="l" t="t" r="r" b="b"/>
            <a:pathLst>
              <a:path w="12700">
                <a:moveTo>
                  <a:pt x="0" y="0"/>
                </a:moveTo>
                <a:lnTo>
                  <a:pt x="0" y="0"/>
                </a:lnTo>
                <a:lnTo>
                  <a:pt x="12574" y="0"/>
                </a:lnTo>
              </a:path>
            </a:pathLst>
          </a:custGeom>
          <a:ln w="18919">
            <a:solidFill>
              <a:srgbClr val="800080"/>
            </a:solidFill>
          </a:ln>
        </p:spPr>
        <p:txBody>
          <a:bodyPr wrap="square" lIns="0" tIns="0" rIns="0" bIns="0" rtlCol="0"/>
          <a:lstStyle/>
          <a:p>
            <a:endParaRPr/>
          </a:p>
        </p:txBody>
      </p:sp>
      <p:sp>
        <p:nvSpPr>
          <p:cNvPr id="1422" name="object 1422"/>
          <p:cNvSpPr/>
          <p:nvPr/>
        </p:nvSpPr>
        <p:spPr>
          <a:xfrm>
            <a:off x="4271559" y="3534374"/>
            <a:ext cx="0" cy="19050"/>
          </a:xfrm>
          <a:custGeom>
            <a:avLst/>
            <a:gdLst/>
            <a:ahLst/>
            <a:cxnLst/>
            <a:rect l="l" t="t" r="r" b="b"/>
            <a:pathLst>
              <a:path h="19050">
                <a:moveTo>
                  <a:pt x="-889" y="9462"/>
                </a:moveTo>
                <a:lnTo>
                  <a:pt x="889" y="9462"/>
                </a:lnTo>
              </a:path>
            </a:pathLst>
          </a:custGeom>
          <a:ln w="18925">
            <a:solidFill>
              <a:srgbClr val="800080"/>
            </a:solidFill>
          </a:ln>
        </p:spPr>
        <p:txBody>
          <a:bodyPr wrap="square" lIns="0" tIns="0" rIns="0" bIns="0" rtlCol="0"/>
          <a:lstStyle/>
          <a:p>
            <a:endParaRPr/>
          </a:p>
        </p:txBody>
      </p:sp>
      <p:sp>
        <p:nvSpPr>
          <p:cNvPr id="1423" name="object 1423"/>
          <p:cNvSpPr/>
          <p:nvPr/>
        </p:nvSpPr>
        <p:spPr>
          <a:xfrm>
            <a:off x="4271560" y="3553300"/>
            <a:ext cx="49953" cy="0"/>
          </a:xfrm>
          <a:custGeom>
            <a:avLst/>
            <a:gdLst/>
            <a:ahLst/>
            <a:cxnLst/>
            <a:rect l="l" t="t" r="r" b="b"/>
            <a:pathLst>
              <a:path w="37464">
                <a:moveTo>
                  <a:pt x="0" y="0"/>
                </a:moveTo>
                <a:lnTo>
                  <a:pt x="0" y="0"/>
                </a:lnTo>
                <a:lnTo>
                  <a:pt x="37216" y="0"/>
                </a:lnTo>
              </a:path>
            </a:pathLst>
          </a:custGeom>
          <a:ln w="18919">
            <a:solidFill>
              <a:srgbClr val="800080"/>
            </a:solidFill>
          </a:ln>
        </p:spPr>
        <p:txBody>
          <a:bodyPr wrap="square" lIns="0" tIns="0" rIns="0" bIns="0" rtlCol="0"/>
          <a:lstStyle/>
          <a:p>
            <a:endParaRPr/>
          </a:p>
        </p:txBody>
      </p:sp>
      <p:sp>
        <p:nvSpPr>
          <p:cNvPr id="1424" name="object 1424"/>
          <p:cNvSpPr/>
          <p:nvPr/>
        </p:nvSpPr>
        <p:spPr>
          <a:xfrm>
            <a:off x="4321180" y="3553301"/>
            <a:ext cx="0" cy="19685"/>
          </a:xfrm>
          <a:custGeom>
            <a:avLst/>
            <a:gdLst/>
            <a:ahLst/>
            <a:cxnLst/>
            <a:rect l="l" t="t" r="r" b="b"/>
            <a:pathLst>
              <a:path h="19685">
                <a:moveTo>
                  <a:pt x="-889" y="9653"/>
                </a:moveTo>
                <a:lnTo>
                  <a:pt x="889" y="9653"/>
                </a:lnTo>
              </a:path>
            </a:pathLst>
          </a:custGeom>
          <a:ln w="19306">
            <a:solidFill>
              <a:srgbClr val="800080"/>
            </a:solidFill>
          </a:ln>
        </p:spPr>
        <p:txBody>
          <a:bodyPr wrap="square" lIns="0" tIns="0" rIns="0" bIns="0" rtlCol="0"/>
          <a:lstStyle/>
          <a:p>
            <a:endParaRPr/>
          </a:p>
        </p:txBody>
      </p:sp>
      <p:sp>
        <p:nvSpPr>
          <p:cNvPr id="1425" name="object 1425"/>
          <p:cNvSpPr/>
          <p:nvPr/>
        </p:nvSpPr>
        <p:spPr>
          <a:xfrm>
            <a:off x="4321181" y="3572606"/>
            <a:ext cx="46567" cy="0"/>
          </a:xfrm>
          <a:custGeom>
            <a:avLst/>
            <a:gdLst/>
            <a:ahLst/>
            <a:cxnLst/>
            <a:rect l="l" t="t" r="r" b="b"/>
            <a:pathLst>
              <a:path w="34925">
                <a:moveTo>
                  <a:pt x="0" y="0"/>
                </a:moveTo>
                <a:lnTo>
                  <a:pt x="0" y="0"/>
                </a:lnTo>
                <a:lnTo>
                  <a:pt x="34422" y="0"/>
                </a:lnTo>
              </a:path>
            </a:pathLst>
          </a:custGeom>
          <a:ln w="18919">
            <a:solidFill>
              <a:srgbClr val="800080"/>
            </a:solidFill>
          </a:ln>
        </p:spPr>
        <p:txBody>
          <a:bodyPr wrap="square" lIns="0" tIns="0" rIns="0" bIns="0" rtlCol="0"/>
          <a:lstStyle/>
          <a:p>
            <a:endParaRPr/>
          </a:p>
        </p:txBody>
      </p:sp>
      <p:sp>
        <p:nvSpPr>
          <p:cNvPr id="1426" name="object 1426"/>
          <p:cNvSpPr/>
          <p:nvPr/>
        </p:nvSpPr>
        <p:spPr>
          <a:xfrm>
            <a:off x="4367077" y="3572606"/>
            <a:ext cx="0" cy="19050"/>
          </a:xfrm>
          <a:custGeom>
            <a:avLst/>
            <a:gdLst/>
            <a:ahLst/>
            <a:cxnLst/>
            <a:rect l="l" t="t" r="r" b="b"/>
            <a:pathLst>
              <a:path h="19050">
                <a:moveTo>
                  <a:pt x="-9459" y="9399"/>
                </a:moveTo>
                <a:lnTo>
                  <a:pt x="9459" y="9399"/>
                </a:lnTo>
              </a:path>
            </a:pathLst>
          </a:custGeom>
          <a:ln w="18798">
            <a:solidFill>
              <a:srgbClr val="800080"/>
            </a:solidFill>
          </a:ln>
        </p:spPr>
        <p:txBody>
          <a:bodyPr wrap="square" lIns="0" tIns="0" rIns="0" bIns="0" rtlCol="0"/>
          <a:lstStyle/>
          <a:p>
            <a:endParaRPr/>
          </a:p>
        </p:txBody>
      </p:sp>
      <p:sp>
        <p:nvSpPr>
          <p:cNvPr id="1427" name="object 1427"/>
          <p:cNvSpPr/>
          <p:nvPr/>
        </p:nvSpPr>
        <p:spPr>
          <a:xfrm>
            <a:off x="4367078" y="3591404"/>
            <a:ext cx="146473" cy="0"/>
          </a:xfrm>
          <a:custGeom>
            <a:avLst/>
            <a:gdLst/>
            <a:ahLst/>
            <a:cxnLst/>
            <a:rect l="l" t="t" r="r" b="b"/>
            <a:pathLst>
              <a:path w="109854">
                <a:moveTo>
                  <a:pt x="0" y="0"/>
                </a:moveTo>
                <a:lnTo>
                  <a:pt x="0" y="0"/>
                </a:lnTo>
                <a:lnTo>
                  <a:pt x="109363" y="0"/>
                </a:lnTo>
              </a:path>
            </a:pathLst>
          </a:custGeom>
          <a:ln w="18919">
            <a:solidFill>
              <a:srgbClr val="800080"/>
            </a:solidFill>
          </a:ln>
        </p:spPr>
        <p:txBody>
          <a:bodyPr wrap="square" lIns="0" tIns="0" rIns="0" bIns="0" rtlCol="0"/>
          <a:lstStyle/>
          <a:p>
            <a:endParaRPr/>
          </a:p>
        </p:txBody>
      </p:sp>
      <p:sp>
        <p:nvSpPr>
          <p:cNvPr id="1428" name="object 1428"/>
          <p:cNvSpPr/>
          <p:nvPr/>
        </p:nvSpPr>
        <p:spPr>
          <a:xfrm>
            <a:off x="4512895" y="3591404"/>
            <a:ext cx="0" cy="21590"/>
          </a:xfrm>
          <a:custGeom>
            <a:avLst/>
            <a:gdLst/>
            <a:ahLst/>
            <a:cxnLst/>
            <a:rect l="l" t="t" r="r" b="b"/>
            <a:pathLst>
              <a:path h="21589">
                <a:moveTo>
                  <a:pt x="-889" y="10605"/>
                </a:moveTo>
                <a:lnTo>
                  <a:pt x="889" y="10605"/>
                </a:lnTo>
              </a:path>
            </a:pathLst>
          </a:custGeom>
          <a:ln w="21211">
            <a:solidFill>
              <a:srgbClr val="800080"/>
            </a:solidFill>
          </a:ln>
        </p:spPr>
        <p:txBody>
          <a:bodyPr wrap="square" lIns="0" tIns="0" rIns="0" bIns="0" rtlCol="0"/>
          <a:lstStyle/>
          <a:p>
            <a:endParaRPr/>
          </a:p>
        </p:txBody>
      </p:sp>
      <p:sp>
        <p:nvSpPr>
          <p:cNvPr id="1429" name="object 1429"/>
          <p:cNvSpPr/>
          <p:nvPr/>
        </p:nvSpPr>
        <p:spPr>
          <a:xfrm>
            <a:off x="4512895" y="3612616"/>
            <a:ext cx="276860" cy="0"/>
          </a:xfrm>
          <a:custGeom>
            <a:avLst/>
            <a:gdLst/>
            <a:ahLst/>
            <a:cxnLst/>
            <a:rect l="l" t="t" r="r" b="b"/>
            <a:pathLst>
              <a:path w="207645">
                <a:moveTo>
                  <a:pt x="0" y="0"/>
                </a:moveTo>
                <a:lnTo>
                  <a:pt x="0" y="0"/>
                </a:lnTo>
                <a:lnTo>
                  <a:pt x="207167" y="0"/>
                </a:lnTo>
              </a:path>
            </a:pathLst>
          </a:custGeom>
          <a:ln w="18919">
            <a:solidFill>
              <a:srgbClr val="800080"/>
            </a:solidFill>
          </a:ln>
        </p:spPr>
        <p:txBody>
          <a:bodyPr wrap="square" lIns="0" tIns="0" rIns="0" bIns="0" rtlCol="0"/>
          <a:lstStyle/>
          <a:p>
            <a:endParaRPr/>
          </a:p>
        </p:txBody>
      </p:sp>
      <p:sp>
        <p:nvSpPr>
          <p:cNvPr id="1430" name="object 1430"/>
          <p:cNvSpPr/>
          <p:nvPr/>
        </p:nvSpPr>
        <p:spPr>
          <a:xfrm>
            <a:off x="4789119" y="3612616"/>
            <a:ext cx="0" cy="20320"/>
          </a:xfrm>
          <a:custGeom>
            <a:avLst/>
            <a:gdLst/>
            <a:ahLst/>
            <a:cxnLst/>
            <a:rect l="l" t="t" r="r" b="b"/>
            <a:pathLst>
              <a:path h="20320">
                <a:moveTo>
                  <a:pt x="-889" y="9907"/>
                </a:moveTo>
                <a:lnTo>
                  <a:pt x="889" y="9907"/>
                </a:lnTo>
              </a:path>
            </a:pathLst>
          </a:custGeom>
          <a:ln w="19814">
            <a:solidFill>
              <a:srgbClr val="800080"/>
            </a:solidFill>
          </a:ln>
        </p:spPr>
        <p:txBody>
          <a:bodyPr wrap="square" lIns="0" tIns="0" rIns="0" bIns="0" rtlCol="0"/>
          <a:lstStyle/>
          <a:p>
            <a:endParaRPr/>
          </a:p>
        </p:txBody>
      </p:sp>
      <p:sp>
        <p:nvSpPr>
          <p:cNvPr id="1431" name="object 1431"/>
          <p:cNvSpPr/>
          <p:nvPr/>
        </p:nvSpPr>
        <p:spPr>
          <a:xfrm>
            <a:off x="4789119" y="3632430"/>
            <a:ext cx="257387" cy="0"/>
          </a:xfrm>
          <a:custGeom>
            <a:avLst/>
            <a:gdLst/>
            <a:ahLst/>
            <a:cxnLst/>
            <a:rect l="l" t="t" r="r" b="b"/>
            <a:pathLst>
              <a:path w="193039">
                <a:moveTo>
                  <a:pt x="0" y="0"/>
                </a:moveTo>
                <a:lnTo>
                  <a:pt x="0" y="0"/>
                </a:lnTo>
                <a:lnTo>
                  <a:pt x="192687" y="0"/>
                </a:lnTo>
              </a:path>
            </a:pathLst>
          </a:custGeom>
          <a:ln w="18919">
            <a:solidFill>
              <a:srgbClr val="800080"/>
            </a:solidFill>
          </a:ln>
        </p:spPr>
        <p:txBody>
          <a:bodyPr wrap="square" lIns="0" tIns="0" rIns="0" bIns="0" rtlCol="0"/>
          <a:lstStyle/>
          <a:p>
            <a:endParaRPr/>
          </a:p>
        </p:txBody>
      </p:sp>
      <p:sp>
        <p:nvSpPr>
          <p:cNvPr id="1432" name="object 1432"/>
          <p:cNvSpPr/>
          <p:nvPr/>
        </p:nvSpPr>
        <p:spPr>
          <a:xfrm>
            <a:off x="5046036" y="3632430"/>
            <a:ext cx="0" cy="22225"/>
          </a:xfrm>
          <a:custGeom>
            <a:avLst/>
            <a:gdLst/>
            <a:ahLst/>
            <a:cxnLst/>
            <a:rect l="l" t="t" r="r" b="b"/>
            <a:pathLst>
              <a:path h="22225">
                <a:moveTo>
                  <a:pt x="-9459" y="11050"/>
                </a:moveTo>
                <a:lnTo>
                  <a:pt x="9459" y="11050"/>
                </a:lnTo>
              </a:path>
            </a:pathLst>
          </a:custGeom>
          <a:ln w="22100">
            <a:solidFill>
              <a:srgbClr val="800080"/>
            </a:solidFill>
          </a:ln>
        </p:spPr>
        <p:txBody>
          <a:bodyPr wrap="square" lIns="0" tIns="0" rIns="0" bIns="0" rtlCol="0"/>
          <a:lstStyle/>
          <a:p>
            <a:endParaRPr/>
          </a:p>
        </p:txBody>
      </p:sp>
      <p:sp>
        <p:nvSpPr>
          <p:cNvPr id="1433" name="object 1433"/>
          <p:cNvSpPr/>
          <p:nvPr/>
        </p:nvSpPr>
        <p:spPr>
          <a:xfrm>
            <a:off x="5046036" y="3654531"/>
            <a:ext cx="159173" cy="0"/>
          </a:xfrm>
          <a:custGeom>
            <a:avLst/>
            <a:gdLst/>
            <a:ahLst/>
            <a:cxnLst/>
            <a:rect l="l" t="t" r="r" b="b"/>
            <a:pathLst>
              <a:path w="119379">
                <a:moveTo>
                  <a:pt x="0" y="0"/>
                </a:moveTo>
                <a:lnTo>
                  <a:pt x="0" y="0"/>
                </a:lnTo>
                <a:lnTo>
                  <a:pt x="119143" y="0"/>
                </a:lnTo>
              </a:path>
            </a:pathLst>
          </a:custGeom>
          <a:ln w="18919">
            <a:solidFill>
              <a:srgbClr val="800080"/>
            </a:solidFill>
          </a:ln>
        </p:spPr>
        <p:txBody>
          <a:bodyPr wrap="square" lIns="0" tIns="0" rIns="0" bIns="0" rtlCol="0"/>
          <a:lstStyle/>
          <a:p>
            <a:endParaRPr/>
          </a:p>
        </p:txBody>
      </p:sp>
      <p:sp>
        <p:nvSpPr>
          <p:cNvPr id="1434" name="object 1434"/>
          <p:cNvSpPr/>
          <p:nvPr/>
        </p:nvSpPr>
        <p:spPr>
          <a:xfrm>
            <a:off x="5204895" y="3654532"/>
            <a:ext cx="0" cy="23495"/>
          </a:xfrm>
          <a:custGeom>
            <a:avLst/>
            <a:gdLst/>
            <a:ahLst/>
            <a:cxnLst/>
            <a:rect l="l" t="t" r="r" b="b"/>
            <a:pathLst>
              <a:path h="23495">
                <a:moveTo>
                  <a:pt x="-9459" y="11494"/>
                </a:moveTo>
                <a:lnTo>
                  <a:pt x="9459" y="11494"/>
                </a:lnTo>
              </a:path>
            </a:pathLst>
          </a:custGeom>
          <a:ln w="22989">
            <a:solidFill>
              <a:srgbClr val="800080"/>
            </a:solidFill>
          </a:ln>
        </p:spPr>
        <p:txBody>
          <a:bodyPr wrap="square" lIns="0" tIns="0" rIns="0" bIns="0" rtlCol="0"/>
          <a:lstStyle/>
          <a:p>
            <a:endParaRPr/>
          </a:p>
        </p:txBody>
      </p:sp>
      <p:sp>
        <p:nvSpPr>
          <p:cNvPr id="1435" name="object 1435"/>
          <p:cNvSpPr/>
          <p:nvPr/>
        </p:nvSpPr>
        <p:spPr>
          <a:xfrm>
            <a:off x="5204895" y="3677521"/>
            <a:ext cx="229447" cy="0"/>
          </a:xfrm>
          <a:custGeom>
            <a:avLst/>
            <a:gdLst/>
            <a:ahLst/>
            <a:cxnLst/>
            <a:rect l="l" t="t" r="r" b="b"/>
            <a:pathLst>
              <a:path w="172085">
                <a:moveTo>
                  <a:pt x="0" y="0"/>
                </a:moveTo>
                <a:lnTo>
                  <a:pt x="0" y="0"/>
                </a:lnTo>
                <a:lnTo>
                  <a:pt x="171602" y="0"/>
                </a:lnTo>
              </a:path>
            </a:pathLst>
          </a:custGeom>
          <a:ln w="18919">
            <a:solidFill>
              <a:srgbClr val="800080"/>
            </a:solidFill>
          </a:ln>
        </p:spPr>
        <p:txBody>
          <a:bodyPr wrap="square" lIns="0" tIns="0" rIns="0" bIns="0" rtlCol="0"/>
          <a:lstStyle/>
          <a:p>
            <a:endParaRPr/>
          </a:p>
        </p:txBody>
      </p:sp>
      <p:sp>
        <p:nvSpPr>
          <p:cNvPr id="1436" name="object 1436"/>
          <p:cNvSpPr/>
          <p:nvPr/>
        </p:nvSpPr>
        <p:spPr>
          <a:xfrm>
            <a:off x="5433697" y="3677522"/>
            <a:ext cx="0" cy="24765"/>
          </a:xfrm>
          <a:custGeom>
            <a:avLst/>
            <a:gdLst/>
            <a:ahLst/>
            <a:cxnLst/>
            <a:rect l="l" t="t" r="r" b="b"/>
            <a:pathLst>
              <a:path h="24764">
                <a:moveTo>
                  <a:pt x="-9459" y="12320"/>
                </a:moveTo>
                <a:lnTo>
                  <a:pt x="9459" y="12320"/>
                </a:lnTo>
              </a:path>
            </a:pathLst>
          </a:custGeom>
          <a:ln w="24641">
            <a:solidFill>
              <a:srgbClr val="800080"/>
            </a:solidFill>
          </a:ln>
        </p:spPr>
        <p:txBody>
          <a:bodyPr wrap="square" lIns="0" tIns="0" rIns="0" bIns="0" rtlCol="0"/>
          <a:lstStyle/>
          <a:p>
            <a:endParaRPr/>
          </a:p>
        </p:txBody>
      </p:sp>
      <p:sp>
        <p:nvSpPr>
          <p:cNvPr id="1437" name="object 1437"/>
          <p:cNvSpPr/>
          <p:nvPr/>
        </p:nvSpPr>
        <p:spPr>
          <a:xfrm>
            <a:off x="5433698" y="3702162"/>
            <a:ext cx="16933" cy="0"/>
          </a:xfrm>
          <a:custGeom>
            <a:avLst/>
            <a:gdLst/>
            <a:ahLst/>
            <a:cxnLst/>
            <a:rect l="l" t="t" r="r" b="b"/>
            <a:pathLst>
              <a:path w="12700">
                <a:moveTo>
                  <a:pt x="0" y="0"/>
                </a:moveTo>
                <a:lnTo>
                  <a:pt x="0" y="0"/>
                </a:lnTo>
                <a:lnTo>
                  <a:pt x="12193" y="0"/>
                </a:lnTo>
              </a:path>
            </a:pathLst>
          </a:custGeom>
          <a:ln w="3175">
            <a:solidFill>
              <a:srgbClr val="800080"/>
            </a:solidFill>
          </a:ln>
        </p:spPr>
        <p:txBody>
          <a:bodyPr wrap="square" lIns="0" tIns="0" rIns="0" bIns="0" rtlCol="0"/>
          <a:lstStyle/>
          <a:p>
            <a:endParaRPr/>
          </a:p>
        </p:txBody>
      </p:sp>
      <p:sp>
        <p:nvSpPr>
          <p:cNvPr id="1438" name="object 1438"/>
          <p:cNvSpPr/>
          <p:nvPr/>
        </p:nvSpPr>
        <p:spPr>
          <a:xfrm>
            <a:off x="5449956" y="3702162"/>
            <a:ext cx="0" cy="25400"/>
          </a:xfrm>
          <a:custGeom>
            <a:avLst/>
            <a:gdLst/>
            <a:ahLst/>
            <a:cxnLst/>
            <a:rect l="l" t="t" r="r" b="b"/>
            <a:pathLst>
              <a:path h="25400">
                <a:moveTo>
                  <a:pt x="-9459" y="12447"/>
                </a:moveTo>
                <a:lnTo>
                  <a:pt x="9459" y="12447"/>
                </a:lnTo>
              </a:path>
            </a:pathLst>
          </a:custGeom>
          <a:ln w="24895">
            <a:solidFill>
              <a:srgbClr val="800080"/>
            </a:solidFill>
          </a:ln>
        </p:spPr>
        <p:txBody>
          <a:bodyPr wrap="square" lIns="0" tIns="0" rIns="0" bIns="0" rtlCol="0"/>
          <a:lstStyle/>
          <a:p>
            <a:endParaRPr/>
          </a:p>
        </p:txBody>
      </p:sp>
      <p:sp>
        <p:nvSpPr>
          <p:cNvPr id="1439" name="object 1439"/>
          <p:cNvSpPr txBox="1"/>
          <p:nvPr/>
        </p:nvSpPr>
        <p:spPr>
          <a:xfrm>
            <a:off x="742415" y="6606847"/>
            <a:ext cx="2979420" cy="146194"/>
          </a:xfrm>
          <a:prstGeom prst="rect">
            <a:avLst/>
          </a:prstGeom>
        </p:spPr>
        <p:txBody>
          <a:bodyPr vert="horz" wrap="square" lIns="0" tIns="0" rIns="0" bIns="0" rtlCol="0">
            <a:spAutoFit/>
          </a:bodyPr>
          <a:lstStyle/>
          <a:p>
            <a:pPr marL="12700">
              <a:lnSpc>
                <a:spcPct val="100000"/>
              </a:lnSpc>
            </a:pPr>
            <a:r>
              <a:rPr sz="950" b="1" spc="-5" dirty="0">
                <a:solidFill>
                  <a:srgbClr val="FFFFFF"/>
                </a:solidFill>
                <a:latin typeface="Trebuchet MS"/>
                <a:cs typeface="Trebuchet MS"/>
              </a:rPr>
              <a:t>SAA-EBMT registry, </a:t>
            </a:r>
            <a:r>
              <a:rPr sz="950" b="1" spc="-10" dirty="0">
                <a:solidFill>
                  <a:srgbClr val="FFFFFF"/>
                </a:solidFill>
                <a:latin typeface="Trebuchet MS"/>
                <a:cs typeface="Trebuchet MS"/>
              </a:rPr>
              <a:t>update July</a:t>
            </a:r>
            <a:r>
              <a:rPr sz="950" b="1" spc="140" dirty="0">
                <a:solidFill>
                  <a:srgbClr val="FFFFFF"/>
                </a:solidFill>
                <a:latin typeface="Trebuchet MS"/>
                <a:cs typeface="Trebuchet MS"/>
              </a:rPr>
              <a:t> </a:t>
            </a:r>
            <a:r>
              <a:rPr sz="950" b="1" spc="-5" dirty="0">
                <a:solidFill>
                  <a:srgbClr val="FFFFFF"/>
                </a:solidFill>
                <a:latin typeface="Trebuchet MS"/>
                <a:cs typeface="Trebuchet MS"/>
              </a:rPr>
              <a:t>2012</a:t>
            </a:r>
            <a:endParaRPr sz="950">
              <a:latin typeface="Trebuchet MS"/>
              <a:cs typeface="Trebuchet M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9"/>
          <p:cNvSpPr txBox="1">
            <a:spLocks/>
          </p:cNvSpPr>
          <p:nvPr/>
        </p:nvSpPr>
        <p:spPr>
          <a:xfrm>
            <a:off x="0" y="0"/>
            <a:ext cx="12192000" cy="615553"/>
          </a:xfrm>
          <a:prstGeom prst="rect">
            <a:avLst/>
          </a:prstGeom>
          <a:solidFill>
            <a:schemeClr val="bg1">
              <a:lumMod val="85000"/>
            </a:schemeClr>
          </a:solid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4000" i="0" u="none" strike="noStrike" kern="0" cap="none" spc="-5" normalizeH="0" baseline="0" noProof="0" dirty="0" smtClean="0">
                <a:ln>
                  <a:noFill/>
                </a:ln>
                <a:solidFill>
                  <a:schemeClr val="tx2"/>
                </a:solidFill>
                <a:effectLst/>
                <a:uLnTx/>
                <a:uFillTx/>
                <a:latin typeface="Trebuchet MS" pitchFamily="34" charset="0"/>
                <a:ea typeface="+mj-ea"/>
                <a:cs typeface="+mj-cs"/>
              </a:rPr>
              <a:t>     </a:t>
            </a:r>
            <a:r>
              <a:rPr kumimoji="0" lang="en-US" sz="4000" i="0" u="none" strike="noStrike" kern="0" cap="none" spc="-5" normalizeH="0" baseline="0" noProof="0" dirty="0" smtClean="0">
                <a:ln>
                  <a:noFill/>
                </a:ln>
                <a:solidFill>
                  <a:schemeClr val="tx2"/>
                </a:solidFill>
                <a:effectLst/>
                <a:uLnTx/>
                <a:uFillTx/>
                <a:latin typeface="Trebuchet MS" pitchFamily="34" charset="0"/>
                <a:ea typeface="+mj-ea"/>
                <a:cs typeface="+mj-cs"/>
              </a:rPr>
              <a:t>Allogeneic SCT is a complex</a:t>
            </a:r>
            <a:r>
              <a:rPr kumimoji="0" lang="en-US" sz="4000" i="0" u="none" strike="noStrike" kern="0" cap="none" spc="110" normalizeH="0" baseline="0" noProof="0" dirty="0" smtClean="0">
                <a:ln>
                  <a:noFill/>
                </a:ln>
                <a:solidFill>
                  <a:schemeClr val="tx2"/>
                </a:solidFill>
                <a:effectLst/>
                <a:uLnTx/>
                <a:uFillTx/>
                <a:latin typeface="Trebuchet MS" pitchFamily="34" charset="0"/>
                <a:ea typeface="+mj-ea"/>
                <a:cs typeface="+mj-cs"/>
              </a:rPr>
              <a:t> </a:t>
            </a:r>
            <a:r>
              <a:rPr kumimoji="0" lang="en-US" sz="4000" i="0" u="none" strike="noStrike" kern="0" cap="none" spc="-5" normalizeH="0" baseline="0" noProof="0" dirty="0" smtClean="0">
                <a:ln>
                  <a:noFill/>
                </a:ln>
                <a:solidFill>
                  <a:schemeClr val="tx2"/>
                </a:solidFill>
                <a:effectLst/>
                <a:uLnTx/>
                <a:uFillTx/>
                <a:latin typeface="Trebuchet MS" pitchFamily="34" charset="0"/>
                <a:ea typeface="+mj-ea"/>
                <a:cs typeface="+mj-cs"/>
              </a:rPr>
              <a:t>procedure</a:t>
            </a:r>
            <a:endParaRPr kumimoji="0" lang="en-US" sz="4000" i="0" u="none" strike="noStrike" kern="0" cap="none" spc="-5" normalizeH="0" baseline="0" noProof="0" dirty="0">
              <a:ln>
                <a:noFill/>
              </a:ln>
              <a:solidFill>
                <a:schemeClr val="tx2"/>
              </a:solidFill>
              <a:effectLst/>
              <a:uLnTx/>
              <a:uFillTx/>
              <a:latin typeface="Trebuchet MS" pitchFamily="34" charset="0"/>
              <a:ea typeface="+mj-ea"/>
              <a:cs typeface="+mj-cs"/>
            </a:endParaRPr>
          </a:p>
        </p:txBody>
      </p:sp>
      <p:pic>
        <p:nvPicPr>
          <p:cNvPr id="18" name="Picture 4"/>
          <p:cNvPicPr>
            <a:picLocks noChangeAspect="1" noChangeArrowheads="1"/>
          </p:cNvPicPr>
          <p:nvPr/>
        </p:nvPicPr>
        <p:blipFill>
          <a:blip r:embed="rId2" cstate="print"/>
          <a:srcRect/>
          <a:stretch>
            <a:fillRect/>
          </a:stretch>
        </p:blipFill>
        <p:spPr bwMode="auto">
          <a:xfrm>
            <a:off x="11176000" y="3619500"/>
            <a:ext cx="406400" cy="342900"/>
          </a:xfrm>
          <a:prstGeom prst="rect">
            <a:avLst/>
          </a:prstGeom>
          <a:noFill/>
          <a:ln w="9525">
            <a:noFill/>
            <a:miter lim="800000"/>
            <a:headEnd/>
            <a:tailEnd/>
          </a:ln>
        </p:spPr>
      </p:pic>
      <p:pic>
        <p:nvPicPr>
          <p:cNvPr id="34" name="Picture 4"/>
          <p:cNvPicPr>
            <a:picLocks noChangeAspect="1" noChangeArrowheads="1"/>
          </p:cNvPicPr>
          <p:nvPr/>
        </p:nvPicPr>
        <p:blipFill>
          <a:blip r:embed="rId2" cstate="print"/>
          <a:srcRect/>
          <a:stretch>
            <a:fillRect/>
          </a:stretch>
        </p:blipFill>
        <p:spPr bwMode="auto">
          <a:xfrm>
            <a:off x="10744200" y="3657600"/>
            <a:ext cx="609600" cy="342900"/>
          </a:xfrm>
          <a:prstGeom prst="rect">
            <a:avLst/>
          </a:prstGeom>
          <a:noFill/>
          <a:ln w="9525">
            <a:noFill/>
            <a:miter lim="800000"/>
            <a:headEnd/>
            <a:tailEnd/>
          </a:ln>
        </p:spPr>
      </p:pic>
      <p:sp>
        <p:nvSpPr>
          <p:cNvPr id="13"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14" name="object 5"/>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34</a:t>
            </a:r>
            <a:endParaRPr sz="1000">
              <a:latin typeface="Arial"/>
              <a:cs typeface="Arial"/>
            </a:endParaRPr>
          </a:p>
        </p:txBody>
      </p:sp>
      <p:pic>
        <p:nvPicPr>
          <p:cNvPr id="15" name="Picture 1"/>
          <p:cNvPicPr>
            <a:picLocks noChangeAspect="1" noChangeArrowheads="1"/>
          </p:cNvPicPr>
          <p:nvPr/>
        </p:nvPicPr>
        <p:blipFill>
          <a:blip r:embed="rId3" cstate="print"/>
          <a:srcRect/>
          <a:stretch>
            <a:fillRect/>
          </a:stretch>
        </p:blipFill>
        <p:spPr bwMode="auto">
          <a:xfrm>
            <a:off x="0" y="1019175"/>
            <a:ext cx="11353800" cy="4819650"/>
          </a:xfrm>
          <a:prstGeom prst="rect">
            <a:avLst/>
          </a:prstGeom>
          <a:noFill/>
          <a:ln w="9525">
            <a:noFill/>
            <a:miter lim="800000"/>
            <a:headEnd/>
            <a:tailEnd/>
          </a:ln>
        </p:spPr>
      </p:pic>
      <p:pic>
        <p:nvPicPr>
          <p:cNvPr id="1031" name="Picture 7" descr="İlgili resim"/>
          <p:cNvPicPr>
            <a:picLocks noChangeAspect="1" noChangeArrowheads="1"/>
          </p:cNvPicPr>
          <p:nvPr/>
        </p:nvPicPr>
        <p:blipFill>
          <a:blip r:embed="rId4" cstate="print"/>
          <a:srcRect/>
          <a:stretch>
            <a:fillRect/>
          </a:stretch>
        </p:blipFill>
        <p:spPr bwMode="auto">
          <a:xfrm>
            <a:off x="11277600" y="3810000"/>
            <a:ext cx="762000" cy="685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amond(in)">
                                      <p:cBhvr>
                                        <p:cTn id="7" dur="2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31"/>
                                        </p:tgtEl>
                                        <p:attrNameLst>
                                          <p:attrName>style.visibility</p:attrName>
                                        </p:attrNameLst>
                                      </p:cBhvr>
                                      <p:to>
                                        <p:strVal val="visible"/>
                                      </p:to>
                                    </p:set>
                                    <p:animEffect transition="in" filter="diamond(in)">
                                      <p:cBhvr>
                                        <p:cTn id="12" dur="2000"/>
                                        <p:tgtEl>
                                          <p:spTgt spid="1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12192000" cy="615553"/>
          </a:xfrm>
          <a:solidFill>
            <a:schemeClr val="bg1">
              <a:lumMod val="85000"/>
            </a:schemeClr>
          </a:solidFill>
        </p:spPr>
        <p:txBody>
          <a:bodyPr/>
          <a:lstStyle/>
          <a:p>
            <a:pPr algn="l"/>
            <a:r>
              <a:rPr lang="tr-TR" b="1" dirty="0" smtClean="0">
                <a:latin typeface="+mn-lt"/>
              </a:rPr>
              <a:t>                           Today </a:t>
            </a:r>
            <a:r>
              <a:rPr lang="tr-TR" b="1" dirty="0" err="1" smtClean="0">
                <a:latin typeface="+mn-lt"/>
              </a:rPr>
              <a:t>Topics</a:t>
            </a:r>
            <a:r>
              <a:rPr lang="tr-TR" b="1" dirty="0" smtClean="0">
                <a:latin typeface="+mn-lt"/>
              </a:rPr>
              <a:t>  </a:t>
            </a:r>
            <a:endParaRPr lang="tr-TR" b="1" dirty="0">
              <a:latin typeface="+mn-lt"/>
            </a:endParaRPr>
          </a:p>
        </p:txBody>
      </p:sp>
      <p:sp>
        <p:nvSpPr>
          <p:cNvPr id="3" name="2 Metin Yer Tutucusu"/>
          <p:cNvSpPr>
            <a:spLocks noGrp="1"/>
          </p:cNvSpPr>
          <p:nvPr>
            <p:ph type="body" idx="1"/>
          </p:nvPr>
        </p:nvSpPr>
        <p:spPr>
          <a:xfrm>
            <a:off x="2743200" y="816346"/>
            <a:ext cx="8399779" cy="6041654"/>
          </a:xfrm>
        </p:spPr>
        <p:txBody>
          <a:bodyPr/>
          <a:lstStyle/>
          <a:p>
            <a:pPr marL="870585" indent="-457200">
              <a:lnSpc>
                <a:spcPct val="130000"/>
              </a:lnSpc>
              <a:tabLst>
                <a:tab pos="870585" algn="l"/>
                <a:tab pos="871219" algn="l"/>
              </a:tabLst>
            </a:pPr>
            <a:endParaRPr lang="en-US" spc="-5" dirty="0" smtClean="0">
              <a:solidFill>
                <a:srgbClr val="252525"/>
              </a:solidFill>
              <a:latin typeface="+mj-lt"/>
            </a:endParaRP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Donor</a:t>
            </a:r>
            <a:r>
              <a:rPr lang="en-US" sz="2000" spc="-110" dirty="0" smtClean="0">
                <a:solidFill>
                  <a:srgbClr val="252525"/>
                </a:solidFill>
                <a:latin typeface="+mj-lt"/>
                <a:cs typeface="Arial"/>
              </a:rPr>
              <a:t> </a:t>
            </a:r>
            <a:r>
              <a:rPr lang="en-US" sz="2000" dirty="0" smtClean="0">
                <a:solidFill>
                  <a:srgbClr val="252525"/>
                </a:solidFill>
                <a:latin typeface="+mj-lt"/>
                <a:cs typeface="Arial"/>
              </a:rPr>
              <a:t> selection</a:t>
            </a:r>
          </a:p>
          <a:p>
            <a:pPr marL="1327695" lvl="2" indent="-457200" algn="l">
              <a:lnSpc>
                <a:spcPct val="130000"/>
              </a:lnSpc>
              <a:buFont typeface="+mj-lt"/>
              <a:buAutoNum type="alphaLcPeriod"/>
              <a:tabLst>
                <a:tab pos="870585" algn="l"/>
                <a:tab pos="871219" algn="l"/>
              </a:tabLst>
            </a:pPr>
            <a:r>
              <a:rPr lang="en-US" sz="2000" b="1" spc="-5" dirty="0" smtClean="0">
                <a:latin typeface="+mj-lt"/>
              </a:rPr>
              <a:t>Donor </a:t>
            </a:r>
            <a:r>
              <a:rPr lang="en-US" sz="2000" b="1" dirty="0" smtClean="0">
                <a:latin typeface="+mj-lt"/>
              </a:rPr>
              <a:t>Screening </a:t>
            </a:r>
            <a:r>
              <a:rPr lang="en-US" sz="2000" b="1" spc="-5" dirty="0" smtClean="0">
                <a:latin typeface="+mj-lt"/>
              </a:rPr>
              <a:t>&amp; </a:t>
            </a:r>
            <a:r>
              <a:rPr lang="en-US" sz="2000" b="1" dirty="0" smtClean="0">
                <a:latin typeface="+mj-lt"/>
              </a:rPr>
              <a:t>Identification </a:t>
            </a:r>
            <a:endParaRPr lang="en-US" sz="2000" dirty="0" smtClean="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Source of Stem Cells </a:t>
            </a:r>
          </a:p>
          <a:p>
            <a:pPr marL="1327695" lvl="2" indent="-457200">
              <a:lnSpc>
                <a:spcPct val="130000"/>
              </a:lnSpc>
              <a:buFont typeface="+mj-lt"/>
              <a:buAutoNum type="alphaLcPeriod"/>
              <a:tabLst>
                <a:tab pos="870585" algn="l"/>
                <a:tab pos="871219" algn="l"/>
              </a:tabLst>
            </a:pPr>
            <a:r>
              <a:rPr lang="en-US" sz="2000" b="1" spc="-5" dirty="0" smtClean="0">
                <a:latin typeface="+mj-lt"/>
              </a:rPr>
              <a:t>Stem </a:t>
            </a:r>
            <a:r>
              <a:rPr lang="en-US" sz="2000" b="1" dirty="0" smtClean="0">
                <a:latin typeface="+mj-lt"/>
              </a:rPr>
              <a:t>Cell</a:t>
            </a:r>
            <a:r>
              <a:rPr lang="en-US" sz="2000" b="1" spc="-55" dirty="0" smtClean="0">
                <a:latin typeface="+mj-lt"/>
              </a:rPr>
              <a:t> </a:t>
            </a:r>
            <a:r>
              <a:rPr lang="en-US" sz="2000" b="1" spc="-5" dirty="0" smtClean="0">
                <a:latin typeface="+mj-lt"/>
              </a:rPr>
              <a:t>Mobilization</a:t>
            </a:r>
            <a:endParaRPr lang="en-US" sz="2000" b="1" dirty="0" smtClean="0">
              <a:latin typeface="+mj-lt"/>
            </a:endParaRPr>
          </a:p>
          <a:p>
            <a:pPr marL="1327695" lvl="2" indent="-457200">
              <a:lnSpc>
                <a:spcPct val="130000"/>
              </a:lnSpc>
              <a:buFont typeface="+mj-lt"/>
              <a:buAutoNum type="alphaLcPeriod"/>
              <a:tabLst>
                <a:tab pos="870585" algn="l"/>
                <a:tab pos="871219" algn="l"/>
              </a:tabLst>
            </a:pPr>
            <a:r>
              <a:rPr lang="en-US" sz="2000" b="1" dirty="0" smtClean="0">
                <a:latin typeface="+mj-lt"/>
              </a:rPr>
              <a:t>Stem Cell</a:t>
            </a:r>
            <a:r>
              <a:rPr lang="en-US" sz="2000" b="1" spc="-60" dirty="0" smtClean="0">
                <a:latin typeface="+mj-lt"/>
              </a:rPr>
              <a:t> </a:t>
            </a:r>
            <a:r>
              <a:rPr lang="en-US" sz="2000" b="1" spc="-5" dirty="0" smtClean="0">
                <a:latin typeface="+mj-lt"/>
              </a:rPr>
              <a:t>Collection</a:t>
            </a:r>
            <a:r>
              <a:rPr lang="en-US" sz="2000" b="1" dirty="0" smtClean="0">
                <a:latin typeface="+mj-lt"/>
              </a:rPr>
              <a:t> </a:t>
            </a:r>
          </a:p>
          <a:p>
            <a:pPr marL="1327695" lvl="2" indent="-457200">
              <a:lnSpc>
                <a:spcPct val="130000"/>
              </a:lnSpc>
              <a:buFont typeface="+mj-lt"/>
              <a:buAutoNum type="alphaLcPeriod"/>
              <a:tabLst>
                <a:tab pos="870585" algn="l"/>
                <a:tab pos="871219" algn="l"/>
              </a:tabLst>
            </a:pPr>
            <a:r>
              <a:rPr lang="en-US" sz="2000" b="1" spc="-5" dirty="0" smtClean="0">
                <a:solidFill>
                  <a:srgbClr val="252525"/>
                </a:solidFill>
                <a:latin typeface="+mj-lt"/>
                <a:cs typeface="Arial"/>
              </a:rPr>
              <a:t>Stem Cell processing </a:t>
            </a:r>
            <a:endParaRPr lang="en-US" sz="2000" b="1" dirty="0" smtClean="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Conditioning Regimen </a:t>
            </a: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Stem Cell Infusion</a:t>
            </a: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Engraftment (allograft /</a:t>
            </a:r>
            <a:r>
              <a:rPr lang="en-US" sz="2000" dirty="0" err="1" smtClean="0">
                <a:solidFill>
                  <a:srgbClr val="252525"/>
                </a:solidFill>
                <a:latin typeface="+mj-lt"/>
                <a:cs typeface="Arial"/>
              </a:rPr>
              <a:t>Chemerism</a:t>
            </a:r>
            <a:r>
              <a:rPr lang="en-US" sz="2000" dirty="0" smtClean="0">
                <a:solidFill>
                  <a:srgbClr val="252525"/>
                </a:solidFill>
                <a:latin typeface="+mj-lt"/>
                <a:cs typeface="Arial"/>
              </a:rPr>
              <a:t>)</a:t>
            </a:r>
          </a:p>
          <a:p>
            <a:pPr marL="870585" lvl="1" indent="-457200">
              <a:lnSpc>
                <a:spcPct val="130000"/>
              </a:lnSpc>
              <a:buFont typeface="+mj-lt"/>
              <a:buAutoNum type="arabicPeriod"/>
              <a:tabLst>
                <a:tab pos="870585" algn="l"/>
                <a:tab pos="871219" algn="l"/>
              </a:tabLst>
            </a:pPr>
            <a:r>
              <a:rPr lang="en-US" sz="2000" dirty="0" err="1" smtClean="0">
                <a:solidFill>
                  <a:srgbClr val="252525"/>
                </a:solidFill>
                <a:latin typeface="+mj-lt"/>
                <a:cs typeface="Arial"/>
              </a:rPr>
              <a:t>Prophilaxis</a:t>
            </a:r>
            <a:r>
              <a:rPr lang="en-US" sz="2000" dirty="0" smtClean="0">
                <a:solidFill>
                  <a:srgbClr val="252525"/>
                </a:solidFill>
                <a:latin typeface="+mj-lt"/>
                <a:cs typeface="Arial"/>
              </a:rPr>
              <a:t> (GVHD, </a:t>
            </a:r>
            <a:r>
              <a:rPr lang="en-US" sz="2000" dirty="0" err="1" smtClean="0">
                <a:solidFill>
                  <a:srgbClr val="252525"/>
                </a:solidFill>
                <a:latin typeface="+mj-lt"/>
                <a:cs typeface="Arial"/>
              </a:rPr>
              <a:t>infection,VOD</a:t>
            </a:r>
            <a:r>
              <a:rPr lang="en-US" sz="2000" dirty="0" smtClean="0">
                <a:solidFill>
                  <a:srgbClr val="252525"/>
                </a:solidFill>
                <a:latin typeface="+mj-lt"/>
                <a:cs typeface="Arial"/>
              </a:rPr>
              <a:t> ) </a:t>
            </a: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Early &amp; Late Effects (Control)</a:t>
            </a:r>
            <a:endParaRPr lang="tr-TR" sz="2000" dirty="0" smtClean="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tr-TR" sz="2000" dirty="0" smtClean="0">
                <a:solidFill>
                  <a:srgbClr val="252525"/>
                </a:solidFill>
                <a:latin typeface="+mj-lt"/>
                <a:cs typeface="Arial"/>
              </a:rPr>
              <a:t>IBMTR </a:t>
            </a:r>
            <a:r>
              <a:rPr lang="tr-TR" sz="2000" dirty="0" err="1" smtClean="0">
                <a:solidFill>
                  <a:srgbClr val="252525"/>
                </a:solidFill>
                <a:latin typeface="+mj-lt"/>
                <a:cs typeface="Arial"/>
              </a:rPr>
              <a:t>results</a:t>
            </a:r>
            <a:endParaRPr lang="en-US" sz="2000" dirty="0" smtClean="0">
              <a:solidFill>
                <a:srgbClr val="252525"/>
              </a:solidFill>
              <a:latin typeface="+mj-lt"/>
              <a:cs typeface="Arial"/>
            </a:endParaRPr>
          </a:p>
          <a:p>
            <a:pPr marL="870585" lvl="1" indent="-457200">
              <a:lnSpc>
                <a:spcPct val="130000"/>
              </a:lnSpc>
              <a:tabLst>
                <a:tab pos="870585" algn="l"/>
                <a:tab pos="871219" algn="l"/>
              </a:tabLst>
            </a:pPr>
            <a:endParaRPr lang="en-US" dirty="0" smtClean="0">
              <a:latin typeface="+mj-lt"/>
              <a:cs typeface="Arial"/>
            </a:endParaRPr>
          </a:p>
          <a:p>
            <a:pPr marL="870585" lvl="1" indent="-457200">
              <a:lnSpc>
                <a:spcPct val="130000"/>
              </a:lnSpc>
              <a:buFont typeface="+mj-lt"/>
              <a:buAutoNum type="arabicPeriod"/>
              <a:tabLst>
                <a:tab pos="870585" algn="l"/>
                <a:tab pos="871219" algn="l"/>
              </a:tabLst>
            </a:pPr>
            <a:endParaRPr lang="en-US" spc="-5" dirty="0" smtClean="0">
              <a:solidFill>
                <a:srgbClr val="252525"/>
              </a:solidFill>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sz="half" idx="4294967295"/>
          </p:nvPr>
        </p:nvSpPr>
        <p:spPr>
          <a:xfrm>
            <a:off x="533400" y="1371600"/>
            <a:ext cx="4897967" cy="4498667"/>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sz="2400" spc="-5" dirty="0">
                <a:latin typeface="Trebuchet MS" pitchFamily="34" charset="0"/>
              </a:rPr>
              <a:t>HLA-identical</a:t>
            </a:r>
            <a:r>
              <a:rPr sz="2400" spc="-20" dirty="0">
                <a:latin typeface="Trebuchet MS" pitchFamily="34" charset="0"/>
              </a:rPr>
              <a:t> </a:t>
            </a:r>
            <a:r>
              <a:rPr sz="2400" spc="-5" dirty="0">
                <a:latin typeface="Trebuchet MS" pitchFamily="34" charset="0"/>
              </a:rPr>
              <a:t>sibling</a:t>
            </a:r>
          </a:p>
          <a:p>
            <a:pPr marL="756285" lvl="1" indent="-286385">
              <a:lnSpc>
                <a:spcPct val="150000"/>
              </a:lnSpc>
              <a:spcBef>
                <a:spcPts val="484"/>
              </a:spcBef>
              <a:buChar char="–"/>
              <a:tabLst>
                <a:tab pos="756285" algn="l"/>
                <a:tab pos="756920" algn="l"/>
              </a:tabLst>
            </a:pPr>
            <a:r>
              <a:rPr sz="2400" dirty="0">
                <a:latin typeface="Trebuchet MS" pitchFamily="34" charset="0"/>
                <a:cs typeface="Arial"/>
              </a:rPr>
              <a:t>First</a:t>
            </a:r>
            <a:r>
              <a:rPr sz="2400" spc="-100" dirty="0">
                <a:latin typeface="Trebuchet MS" pitchFamily="34" charset="0"/>
                <a:cs typeface="Arial"/>
              </a:rPr>
              <a:t> </a:t>
            </a:r>
            <a:r>
              <a:rPr sz="2400" dirty="0" smtClean="0">
                <a:latin typeface="Trebuchet MS" pitchFamily="34" charset="0"/>
                <a:cs typeface="Arial"/>
              </a:rPr>
              <a:t>choice</a:t>
            </a:r>
            <a:endParaRPr sz="2400" dirty="0">
              <a:latin typeface="Trebuchet MS" pitchFamily="34" charset="0"/>
              <a:cs typeface="Times New Roman"/>
            </a:endParaRPr>
          </a:p>
          <a:p>
            <a:pPr marL="355600" indent="-342900">
              <a:lnSpc>
                <a:spcPct val="150000"/>
              </a:lnSpc>
              <a:spcBef>
                <a:spcPts val="1155"/>
              </a:spcBef>
              <a:buChar char="•"/>
              <a:tabLst>
                <a:tab pos="354965" algn="l"/>
                <a:tab pos="355600" algn="l"/>
              </a:tabLst>
            </a:pPr>
            <a:r>
              <a:rPr sz="2400" spc="-5" dirty="0">
                <a:latin typeface="Trebuchet MS" pitchFamily="34" charset="0"/>
              </a:rPr>
              <a:t>Unrelated</a:t>
            </a:r>
            <a:r>
              <a:rPr sz="2400" spc="-35" dirty="0">
                <a:latin typeface="Trebuchet MS" pitchFamily="34" charset="0"/>
              </a:rPr>
              <a:t> </a:t>
            </a:r>
            <a:r>
              <a:rPr sz="2400" spc="-5" dirty="0" smtClean="0">
                <a:latin typeface="Trebuchet MS" pitchFamily="34" charset="0"/>
              </a:rPr>
              <a:t>donor</a:t>
            </a:r>
            <a:endParaRPr lang="tr-TR" sz="2400" spc="-5" dirty="0" smtClean="0">
              <a:latin typeface="Trebuchet MS" pitchFamily="34" charset="0"/>
            </a:endParaRPr>
          </a:p>
          <a:p>
            <a:pPr marL="355600" indent="-342900">
              <a:spcBef>
                <a:spcPts val="1155"/>
              </a:spcBef>
              <a:buChar char="•"/>
              <a:tabLst>
                <a:tab pos="354965" algn="l"/>
                <a:tab pos="355600" algn="l"/>
              </a:tabLst>
            </a:pPr>
            <a:endParaRPr sz="2400" dirty="0">
              <a:latin typeface="Trebuchet MS" pitchFamily="34" charset="0"/>
              <a:cs typeface="Times New Roman"/>
            </a:endParaRPr>
          </a:p>
          <a:p>
            <a:pPr marL="355600" indent="-342900">
              <a:lnSpc>
                <a:spcPct val="150000"/>
              </a:lnSpc>
              <a:buChar char="•"/>
              <a:tabLst>
                <a:tab pos="354965" algn="l"/>
                <a:tab pos="355600" algn="l"/>
              </a:tabLst>
            </a:pPr>
            <a:r>
              <a:rPr sz="2400" spc="-5" dirty="0">
                <a:latin typeface="Trebuchet MS" pitchFamily="34" charset="0"/>
              </a:rPr>
              <a:t>Cord</a:t>
            </a:r>
            <a:r>
              <a:rPr sz="2400" spc="-65" dirty="0">
                <a:latin typeface="Trebuchet MS" pitchFamily="34" charset="0"/>
              </a:rPr>
              <a:t> </a:t>
            </a:r>
            <a:r>
              <a:rPr sz="2400" spc="-5" dirty="0">
                <a:latin typeface="Trebuchet MS" pitchFamily="34" charset="0"/>
              </a:rPr>
              <a:t>blood</a:t>
            </a:r>
          </a:p>
          <a:p>
            <a:pPr>
              <a:spcBef>
                <a:spcPts val="10"/>
              </a:spcBef>
              <a:buFont typeface="Arial"/>
              <a:buChar char="•"/>
            </a:pPr>
            <a:endParaRPr sz="2400" dirty="0">
              <a:latin typeface="Trebuchet MS" pitchFamily="34" charset="0"/>
              <a:cs typeface="Times New Roman"/>
            </a:endParaRPr>
          </a:p>
          <a:p>
            <a:pPr marL="355600" indent="-342900">
              <a:lnSpc>
                <a:spcPct val="150000"/>
              </a:lnSpc>
              <a:buChar char="•"/>
              <a:tabLst>
                <a:tab pos="354965" algn="l"/>
                <a:tab pos="355600" algn="l"/>
              </a:tabLst>
            </a:pPr>
            <a:r>
              <a:rPr sz="2400" dirty="0">
                <a:latin typeface="Trebuchet MS" pitchFamily="34" charset="0"/>
              </a:rPr>
              <a:t>Other </a:t>
            </a:r>
            <a:r>
              <a:rPr sz="2400" spc="-5" dirty="0">
                <a:latin typeface="Trebuchet MS" pitchFamily="34" charset="0"/>
              </a:rPr>
              <a:t>related</a:t>
            </a:r>
            <a:r>
              <a:rPr sz="2400" spc="-60" dirty="0">
                <a:latin typeface="Trebuchet MS" pitchFamily="34" charset="0"/>
              </a:rPr>
              <a:t> </a:t>
            </a:r>
            <a:r>
              <a:rPr sz="2400" spc="-5" dirty="0">
                <a:latin typeface="Trebuchet MS" pitchFamily="34" charset="0"/>
              </a:rPr>
              <a:t>donor</a:t>
            </a:r>
          </a:p>
          <a:p>
            <a:pPr marL="756285" lvl="1" indent="-286385">
              <a:lnSpc>
                <a:spcPct val="150000"/>
              </a:lnSpc>
              <a:spcBef>
                <a:spcPts val="480"/>
              </a:spcBef>
              <a:buChar char="–"/>
              <a:tabLst>
                <a:tab pos="756285" algn="l"/>
                <a:tab pos="756920" algn="l"/>
              </a:tabLst>
            </a:pPr>
            <a:r>
              <a:rPr sz="2400" dirty="0">
                <a:latin typeface="Trebuchet MS" pitchFamily="34" charset="0"/>
                <a:cs typeface="Arial"/>
              </a:rPr>
              <a:t>Haploidentical</a:t>
            </a:r>
          </a:p>
        </p:txBody>
      </p:sp>
      <p:sp>
        <p:nvSpPr>
          <p:cNvPr id="4" name="object 4"/>
          <p:cNvSpPr txBox="1"/>
          <p:nvPr/>
        </p:nvSpPr>
        <p:spPr>
          <a:xfrm>
            <a:off x="6172200" y="1447800"/>
            <a:ext cx="5519420" cy="4524315"/>
          </a:xfrm>
          <a:prstGeom prst="rect">
            <a:avLst/>
          </a:prstGeom>
        </p:spPr>
        <p:txBody>
          <a:bodyPr vert="horz" wrap="square" lIns="0" tIns="0" rIns="0" bIns="0" rtlCol="0">
            <a:spAutoFit/>
          </a:bodyPr>
          <a:lstStyle/>
          <a:p>
            <a:pPr marL="288290" indent="-275590">
              <a:lnSpc>
                <a:spcPct val="150000"/>
              </a:lnSpc>
              <a:spcBef>
                <a:spcPts val="195"/>
              </a:spcBef>
              <a:buChar char="•"/>
              <a:tabLst>
                <a:tab pos="288290" algn="l"/>
                <a:tab pos="288925" algn="l"/>
              </a:tabLst>
            </a:pPr>
            <a:r>
              <a:rPr sz="2400" dirty="0" smtClean="0">
                <a:latin typeface="Trebuchet MS" pitchFamily="34" charset="0"/>
                <a:cs typeface="Arial"/>
              </a:rPr>
              <a:t>1/3</a:t>
            </a:r>
            <a:r>
              <a:rPr lang="tr-TR" sz="2400" dirty="0" smtClean="0">
                <a:latin typeface="Trebuchet MS" pitchFamily="34" charset="0"/>
                <a:cs typeface="Arial"/>
              </a:rPr>
              <a:t> </a:t>
            </a:r>
            <a:r>
              <a:rPr lang="tr-TR" sz="2400" dirty="0" err="1" smtClean="0">
                <a:latin typeface="Trebuchet MS" pitchFamily="34" charset="0"/>
                <a:cs typeface="Arial"/>
              </a:rPr>
              <a:t>patients</a:t>
            </a:r>
            <a:r>
              <a:rPr lang="tr-TR" sz="2400" dirty="0" smtClean="0">
                <a:latin typeface="Trebuchet MS" pitchFamily="34" charset="0"/>
                <a:cs typeface="Arial"/>
              </a:rPr>
              <a:t> </a:t>
            </a:r>
            <a:r>
              <a:rPr sz="2400" dirty="0" smtClean="0">
                <a:latin typeface="Trebuchet MS" pitchFamily="34" charset="0"/>
                <a:cs typeface="Arial"/>
              </a:rPr>
              <a:t> </a:t>
            </a:r>
            <a:r>
              <a:rPr sz="2400" spc="-5" dirty="0">
                <a:latin typeface="Trebuchet MS" pitchFamily="34" charset="0"/>
                <a:cs typeface="Arial"/>
              </a:rPr>
              <a:t>in </a:t>
            </a:r>
            <a:r>
              <a:rPr sz="2400" spc="-15" dirty="0" smtClean="0">
                <a:latin typeface="Trebuchet MS" pitchFamily="34" charset="0"/>
                <a:cs typeface="Arial"/>
              </a:rPr>
              <a:t> </a:t>
            </a:r>
            <a:r>
              <a:rPr sz="2400" spc="-5" dirty="0" smtClean="0">
                <a:latin typeface="Trebuchet MS" pitchFamily="34" charset="0"/>
                <a:cs typeface="Arial"/>
              </a:rPr>
              <a:t>population</a:t>
            </a:r>
            <a:endParaRPr sz="2400" dirty="0">
              <a:latin typeface="Trebuchet MS" pitchFamily="34" charset="0"/>
              <a:cs typeface="Times New Roman"/>
            </a:endParaRPr>
          </a:p>
          <a:p>
            <a:pPr>
              <a:lnSpc>
                <a:spcPct val="150000"/>
              </a:lnSpc>
              <a:spcBef>
                <a:spcPts val="10"/>
              </a:spcBef>
              <a:buFont typeface="Arial"/>
              <a:buChar char="•"/>
            </a:pPr>
            <a:endParaRPr sz="2600" dirty="0">
              <a:latin typeface="Trebuchet MS" pitchFamily="34" charset="0"/>
              <a:cs typeface="Times New Roman"/>
            </a:endParaRPr>
          </a:p>
          <a:p>
            <a:pPr marL="203200" indent="-190500">
              <a:lnSpc>
                <a:spcPct val="150000"/>
              </a:lnSpc>
              <a:buChar char="•"/>
              <a:tabLst>
                <a:tab pos="203835" algn="l"/>
              </a:tabLst>
            </a:pPr>
            <a:r>
              <a:rPr lang="tr-TR" sz="2400" dirty="0" smtClean="0">
                <a:latin typeface="Trebuchet MS" pitchFamily="34" charset="0"/>
                <a:cs typeface="Arial"/>
              </a:rPr>
              <a:t>  </a:t>
            </a:r>
            <a:r>
              <a:rPr sz="2400" dirty="0" smtClean="0">
                <a:latin typeface="Trebuchet MS" pitchFamily="34" charset="0"/>
                <a:cs typeface="Arial"/>
              </a:rPr>
              <a:t>&gt;2</a:t>
            </a:r>
            <a:r>
              <a:rPr lang="tr-TR" sz="2400" dirty="0" smtClean="0">
                <a:latin typeface="Trebuchet MS" pitchFamily="34" charset="0"/>
                <a:cs typeface="Arial"/>
              </a:rPr>
              <a:t>9</a:t>
            </a:r>
            <a:r>
              <a:rPr sz="2400" dirty="0" smtClean="0">
                <a:latin typeface="Trebuchet MS" pitchFamily="34" charset="0"/>
                <a:cs typeface="Arial"/>
              </a:rPr>
              <a:t> </a:t>
            </a:r>
            <a:r>
              <a:rPr sz="2400" spc="-5" dirty="0">
                <a:latin typeface="Trebuchet MS" pitchFamily="34" charset="0"/>
                <a:cs typeface="Arial"/>
              </a:rPr>
              <a:t>million donors</a:t>
            </a:r>
            <a:r>
              <a:rPr sz="2400" spc="5" dirty="0">
                <a:latin typeface="Trebuchet MS" pitchFamily="34" charset="0"/>
                <a:cs typeface="Arial"/>
              </a:rPr>
              <a:t> </a:t>
            </a:r>
            <a:r>
              <a:rPr sz="2400" spc="-5" dirty="0">
                <a:latin typeface="Trebuchet MS" pitchFamily="34" charset="0"/>
                <a:cs typeface="Arial"/>
              </a:rPr>
              <a:t>worldwide</a:t>
            </a:r>
            <a:endParaRPr sz="2400" dirty="0">
              <a:latin typeface="Trebuchet MS" pitchFamily="34" charset="0"/>
              <a:cs typeface="Arial"/>
            </a:endParaRPr>
          </a:p>
          <a:p>
            <a:pPr>
              <a:lnSpc>
                <a:spcPct val="150000"/>
              </a:lnSpc>
              <a:spcBef>
                <a:spcPts val="10"/>
              </a:spcBef>
            </a:pPr>
            <a:endParaRPr sz="2600" dirty="0">
              <a:latin typeface="Trebuchet MS" pitchFamily="34" charset="0"/>
              <a:cs typeface="Times New Roman"/>
            </a:endParaRPr>
          </a:p>
          <a:p>
            <a:pPr marL="12700">
              <a:lnSpc>
                <a:spcPct val="150000"/>
              </a:lnSpc>
            </a:pPr>
            <a:r>
              <a:rPr sz="2400" spc="-5" dirty="0">
                <a:latin typeface="Trebuchet MS" pitchFamily="34" charset="0"/>
                <a:cs typeface="Arial"/>
              </a:rPr>
              <a:t>• </a:t>
            </a:r>
            <a:r>
              <a:rPr lang="tr-TR" sz="2400" spc="-5" dirty="0" smtClean="0">
                <a:latin typeface="Trebuchet MS" pitchFamily="34" charset="0"/>
                <a:cs typeface="Arial"/>
              </a:rPr>
              <a:t>  </a:t>
            </a:r>
            <a:r>
              <a:rPr sz="2400" spc="-5" dirty="0" smtClean="0">
                <a:latin typeface="Trebuchet MS" pitchFamily="34" charset="0"/>
                <a:cs typeface="Arial"/>
              </a:rPr>
              <a:t>~</a:t>
            </a:r>
            <a:r>
              <a:rPr lang="tr-TR" sz="2400" spc="-5" dirty="0" smtClean="0">
                <a:latin typeface="Trebuchet MS" pitchFamily="34" charset="0"/>
                <a:cs typeface="Arial"/>
              </a:rPr>
              <a:t>7</a:t>
            </a:r>
            <a:r>
              <a:rPr sz="2400" spc="-5" dirty="0" smtClean="0">
                <a:latin typeface="Trebuchet MS" pitchFamily="34" charset="0"/>
                <a:cs typeface="Arial"/>
              </a:rPr>
              <a:t>00 </a:t>
            </a:r>
            <a:r>
              <a:rPr sz="2400" spc="-5" dirty="0">
                <a:latin typeface="Trebuchet MS" pitchFamily="34" charset="0"/>
                <a:cs typeface="Arial"/>
              </a:rPr>
              <a:t>000</a:t>
            </a:r>
            <a:r>
              <a:rPr sz="2400" spc="-30" dirty="0">
                <a:latin typeface="Trebuchet MS" pitchFamily="34" charset="0"/>
                <a:cs typeface="Arial"/>
              </a:rPr>
              <a:t> </a:t>
            </a:r>
            <a:r>
              <a:rPr sz="2400" spc="-5" dirty="0" smtClean="0">
                <a:latin typeface="Trebuchet MS" pitchFamily="34" charset="0"/>
                <a:cs typeface="Arial"/>
              </a:rPr>
              <a:t>cords</a:t>
            </a:r>
            <a:endParaRPr lang="tr-TR" sz="2400" spc="-5" dirty="0" smtClean="0">
              <a:latin typeface="Trebuchet MS" pitchFamily="34" charset="0"/>
              <a:cs typeface="Arial"/>
            </a:endParaRPr>
          </a:p>
          <a:p>
            <a:pPr marL="12700">
              <a:lnSpc>
                <a:spcPct val="150000"/>
              </a:lnSpc>
            </a:pPr>
            <a:endParaRPr lang="tr-TR" sz="2400" spc="-5" dirty="0" smtClean="0">
              <a:latin typeface="Trebuchet MS" pitchFamily="34" charset="0"/>
              <a:cs typeface="Arial"/>
            </a:endParaRPr>
          </a:p>
          <a:p>
            <a:pPr marL="12700">
              <a:lnSpc>
                <a:spcPct val="150000"/>
              </a:lnSpc>
            </a:pPr>
            <a:r>
              <a:rPr lang="tr-TR" sz="2400" spc="-5" dirty="0" smtClean="0">
                <a:latin typeface="Trebuchet MS" pitchFamily="34" charset="0"/>
                <a:cs typeface="Arial"/>
              </a:rPr>
              <a:t>•   </a:t>
            </a:r>
            <a:r>
              <a:rPr lang="tr-TR" sz="2400" spc="-5" dirty="0" err="1" smtClean="0">
                <a:latin typeface="Trebuchet MS" pitchFamily="34" charset="0"/>
                <a:cs typeface="Arial"/>
              </a:rPr>
              <a:t>Inevitable</a:t>
            </a:r>
            <a:r>
              <a:rPr lang="tr-TR" sz="2400" spc="-5" dirty="0" smtClean="0">
                <a:latin typeface="Trebuchet MS" pitchFamily="34" charset="0"/>
                <a:cs typeface="Arial"/>
              </a:rPr>
              <a:t> ?</a:t>
            </a:r>
            <a:endParaRPr lang="tr-TR" sz="2400" dirty="0" smtClean="0">
              <a:latin typeface="Trebuchet MS" pitchFamily="34" charset="0"/>
              <a:cs typeface="Arial"/>
            </a:endParaRPr>
          </a:p>
          <a:p>
            <a:pPr marL="12700">
              <a:lnSpc>
                <a:spcPct val="150000"/>
              </a:lnSpc>
            </a:pPr>
            <a:endParaRPr sz="2400" dirty="0">
              <a:latin typeface="Trebuchet MS" pitchFamily="34" charset="0"/>
              <a:cs typeface="Arial"/>
            </a:endParaRPr>
          </a:p>
        </p:txBody>
      </p:sp>
      <p:sp>
        <p:nvSpPr>
          <p:cNvPr id="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8" name="7 Dikdörtgen"/>
          <p:cNvSpPr/>
          <p:nvPr/>
        </p:nvSpPr>
        <p:spPr>
          <a:xfrm>
            <a:off x="533400" y="762000"/>
            <a:ext cx="184731" cy="769441"/>
          </a:xfrm>
          <a:prstGeom prst="rect">
            <a:avLst/>
          </a:prstGeom>
        </p:spPr>
        <p:txBody>
          <a:bodyPr wrap="none">
            <a:spAutoFit/>
          </a:bodyPr>
          <a:lstStyle/>
          <a:p>
            <a:endParaRPr lang="tr-TR" sz="4400" dirty="0">
              <a:solidFill>
                <a:srgbClr val="C00000"/>
              </a:solidFill>
            </a:endParaRPr>
          </a:p>
        </p:txBody>
      </p:sp>
      <p:sp>
        <p:nvSpPr>
          <p:cNvPr id="9" name="8 Dikdörtgen"/>
          <p:cNvSpPr/>
          <p:nvPr/>
        </p:nvSpPr>
        <p:spPr>
          <a:xfrm>
            <a:off x="457200" y="685800"/>
            <a:ext cx="12192000" cy="461665"/>
          </a:xfrm>
          <a:prstGeom prst="rect">
            <a:avLst/>
          </a:prstGeom>
          <a:noFill/>
        </p:spPr>
        <p:txBody>
          <a:bodyPr wrap="square">
            <a:spAutoFit/>
          </a:bodyPr>
          <a:lstStyle/>
          <a:p>
            <a:r>
              <a:rPr lang="tr-TR" sz="2400" b="1" u="sng" spc="-5" dirty="0" smtClean="0">
                <a:solidFill>
                  <a:srgbClr val="C00000"/>
                </a:solidFill>
              </a:rPr>
              <a:t>Stem Cell</a:t>
            </a:r>
            <a:r>
              <a:rPr lang="tr-TR" sz="2400" b="1" u="sng" spc="-45" dirty="0" smtClean="0">
                <a:solidFill>
                  <a:srgbClr val="C00000"/>
                </a:solidFill>
              </a:rPr>
              <a:t> Donor  </a:t>
            </a:r>
            <a:r>
              <a:rPr lang="tr-TR" sz="2400" b="1" spc="-45" dirty="0" smtClean="0">
                <a:solidFill>
                  <a:srgbClr val="C00000"/>
                </a:solidFill>
              </a:rPr>
              <a:t>                                                         </a:t>
            </a:r>
            <a:r>
              <a:rPr lang="tr-TR" sz="2400" b="1" u="sng" spc="-45" dirty="0" smtClean="0">
                <a:solidFill>
                  <a:srgbClr val="C00000"/>
                </a:solidFill>
              </a:rPr>
              <a:t>AVAILABILITY</a:t>
            </a:r>
            <a:endParaRPr lang="tr-TR" sz="2400" u="sng" dirty="0">
              <a:solidFill>
                <a:srgbClr val="C00000"/>
              </a:solidFill>
            </a:endParaRPr>
          </a:p>
        </p:txBody>
      </p:sp>
      <p:sp>
        <p:nvSpPr>
          <p:cNvPr id="10" name="object 11"/>
          <p:cNvSpPr/>
          <p:nvPr/>
        </p:nvSpPr>
        <p:spPr>
          <a:xfrm>
            <a:off x="10744200" y="2590800"/>
            <a:ext cx="990600" cy="914400"/>
          </a:xfrm>
          <a:prstGeom prst="rect">
            <a:avLst/>
          </a:prstGeom>
          <a:blipFill>
            <a:blip r:embed="rId3" cstate="print"/>
            <a:stretch>
              <a:fillRect/>
            </a:stretch>
          </a:blipFill>
        </p:spPr>
        <p:txBody>
          <a:bodyPr wrap="square" lIns="0" tIns="0" rIns="0" bIns="0" rtlCol="0"/>
          <a:lstStyle/>
          <a:p>
            <a:endParaRPr/>
          </a:p>
        </p:txBody>
      </p:sp>
      <p:sp>
        <p:nvSpPr>
          <p:cNvPr id="11" name="object 75"/>
          <p:cNvSpPr/>
          <p:nvPr/>
        </p:nvSpPr>
        <p:spPr>
          <a:xfrm flipH="1">
            <a:off x="9677402" y="3810000"/>
            <a:ext cx="1447800" cy="1049401"/>
          </a:xfrm>
          <a:prstGeom prst="rect">
            <a:avLst/>
          </a:prstGeom>
          <a:blipFill>
            <a:blip r:embed="rId4" cstate="print"/>
            <a:stretch>
              <a:fillRect/>
            </a:stretch>
          </a:blipFill>
        </p:spPr>
        <p:txBody>
          <a:bodyPr wrap="square" lIns="0" tIns="0" rIns="0" bIns="0" rtlCol="0"/>
          <a:lstStyle/>
          <a:p>
            <a:endParaRPr/>
          </a:p>
        </p:txBody>
      </p:sp>
      <p:sp>
        <p:nvSpPr>
          <p:cNvPr id="12" name="object 8"/>
          <p:cNvSpPr/>
          <p:nvPr/>
        </p:nvSpPr>
        <p:spPr>
          <a:xfrm>
            <a:off x="10363200" y="1219200"/>
            <a:ext cx="1329267" cy="1219202"/>
          </a:xfrm>
          <a:prstGeom prst="rect">
            <a:avLst/>
          </a:prstGeom>
          <a:blipFill>
            <a:blip r:embed="rId5" cstate="print"/>
            <a:stretch>
              <a:fillRect/>
            </a:stretch>
          </a:blipFill>
        </p:spPr>
        <p:txBody>
          <a:bodyPr wrap="square" lIns="0" tIns="0" rIns="0" bIns="0" rtlCol="0"/>
          <a:lstStyle/>
          <a:p>
            <a:endParaRPr/>
          </a:p>
        </p:txBody>
      </p:sp>
      <p:pic>
        <p:nvPicPr>
          <p:cNvPr id="14" name="Picture 3"/>
          <p:cNvPicPr>
            <a:picLocks noChangeAspect="1" noChangeArrowheads="1"/>
          </p:cNvPicPr>
          <p:nvPr/>
        </p:nvPicPr>
        <p:blipFill>
          <a:blip r:embed="rId6" cstate="print"/>
          <a:srcRect/>
          <a:stretch>
            <a:fillRect/>
          </a:stretch>
        </p:blipFill>
        <p:spPr bwMode="auto">
          <a:xfrm flipH="1">
            <a:off x="4648200" y="1143000"/>
            <a:ext cx="1143000" cy="1066800"/>
          </a:xfrm>
          <a:prstGeom prst="rect">
            <a:avLst/>
          </a:prstGeom>
          <a:noFill/>
          <a:ln w="9525">
            <a:noFill/>
            <a:miter lim="800000"/>
            <a:headEnd/>
            <a:tailEnd/>
          </a:ln>
        </p:spPr>
      </p:pic>
      <p:pic>
        <p:nvPicPr>
          <p:cNvPr id="17" name="Picture 2"/>
          <p:cNvPicPr>
            <a:picLocks noChangeAspect="1" noChangeArrowheads="1"/>
          </p:cNvPicPr>
          <p:nvPr/>
        </p:nvPicPr>
        <p:blipFill>
          <a:blip r:embed="rId7" cstate="print"/>
          <a:srcRect/>
          <a:stretch>
            <a:fillRect/>
          </a:stretch>
        </p:blipFill>
        <p:spPr bwMode="auto">
          <a:xfrm flipH="1">
            <a:off x="10591799" y="4876800"/>
            <a:ext cx="1066800" cy="1219200"/>
          </a:xfrm>
          <a:prstGeom prst="rect">
            <a:avLst/>
          </a:prstGeom>
          <a:noFill/>
          <a:ln w="9525">
            <a:noFill/>
            <a:miter lim="800000"/>
            <a:headEnd/>
            <a:tailEnd/>
          </a:ln>
        </p:spPr>
      </p:pic>
      <p:pic>
        <p:nvPicPr>
          <p:cNvPr id="19" name="Picture 3"/>
          <p:cNvPicPr>
            <a:picLocks noChangeAspect="1" noChangeArrowheads="1"/>
          </p:cNvPicPr>
          <p:nvPr/>
        </p:nvPicPr>
        <p:blipFill>
          <a:blip r:embed="rId6" cstate="print"/>
          <a:srcRect/>
          <a:stretch>
            <a:fillRect/>
          </a:stretch>
        </p:blipFill>
        <p:spPr bwMode="auto">
          <a:xfrm flipH="1">
            <a:off x="4648200" y="2362200"/>
            <a:ext cx="1143000" cy="1066800"/>
          </a:xfrm>
          <a:prstGeom prst="rect">
            <a:avLst/>
          </a:prstGeom>
          <a:noFill/>
          <a:ln w="9525">
            <a:noFill/>
            <a:miter lim="800000"/>
            <a:headEnd/>
            <a:tailEnd/>
          </a:ln>
        </p:spPr>
      </p:pic>
      <p:pic>
        <p:nvPicPr>
          <p:cNvPr id="20" name="Picture 3"/>
          <p:cNvPicPr>
            <a:picLocks noChangeAspect="1" noChangeArrowheads="1"/>
          </p:cNvPicPr>
          <p:nvPr/>
        </p:nvPicPr>
        <p:blipFill>
          <a:blip r:embed="rId6" cstate="print"/>
          <a:srcRect/>
          <a:stretch>
            <a:fillRect/>
          </a:stretch>
        </p:blipFill>
        <p:spPr bwMode="auto">
          <a:xfrm flipH="1">
            <a:off x="4648200" y="3505200"/>
            <a:ext cx="1143000" cy="1066800"/>
          </a:xfrm>
          <a:prstGeom prst="rect">
            <a:avLst/>
          </a:prstGeom>
          <a:noFill/>
          <a:ln w="9525">
            <a:noFill/>
            <a:miter lim="800000"/>
            <a:headEnd/>
            <a:tailEnd/>
          </a:ln>
        </p:spPr>
      </p:pic>
      <p:pic>
        <p:nvPicPr>
          <p:cNvPr id="21" name="Picture 3"/>
          <p:cNvPicPr>
            <a:picLocks noChangeAspect="1" noChangeArrowheads="1"/>
          </p:cNvPicPr>
          <p:nvPr/>
        </p:nvPicPr>
        <p:blipFill>
          <a:blip r:embed="rId6" cstate="print"/>
          <a:srcRect/>
          <a:stretch>
            <a:fillRect/>
          </a:stretch>
        </p:blipFill>
        <p:spPr bwMode="auto">
          <a:xfrm flipH="1">
            <a:off x="4724400" y="4800600"/>
            <a:ext cx="1143000" cy="1066800"/>
          </a:xfrm>
          <a:prstGeom prst="rect">
            <a:avLst/>
          </a:prstGeom>
          <a:noFill/>
          <a:ln w="9525">
            <a:noFill/>
            <a:miter lim="800000"/>
            <a:headEnd/>
            <a:tailEnd/>
          </a:ln>
        </p:spPr>
      </p:pic>
      <p:sp>
        <p:nvSpPr>
          <p:cNvPr id="22" name="object 73"/>
          <p:cNvSpPr/>
          <p:nvPr/>
        </p:nvSpPr>
        <p:spPr>
          <a:xfrm flipH="1">
            <a:off x="10363201" y="3810000"/>
            <a:ext cx="1371599" cy="1066800"/>
          </a:xfrm>
          <a:prstGeom prst="rect">
            <a:avLst/>
          </a:prstGeom>
          <a:blipFill>
            <a:blip r:embed="rId8"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amond(in)">
                                      <p:cBhvr>
                                        <p:cTn id="10" dur="2000"/>
                                        <p:tgtEl>
                                          <p:spTgt spid="11"/>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amond(in)">
                                      <p:cBhvr>
                                        <p:cTn id="13"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838200"/>
            <a:ext cx="10217573" cy="511809"/>
          </a:xfrm>
          <a:prstGeom prst="rect">
            <a:avLst/>
          </a:prstGeom>
        </p:spPr>
        <p:txBody>
          <a:bodyPr vert="horz" wrap="square" lIns="0" tIns="0" rIns="0" bIns="0" rtlCol="0">
            <a:spAutoFit/>
          </a:bodyPr>
          <a:lstStyle/>
          <a:p>
            <a:pPr marL="12700">
              <a:lnSpc>
                <a:spcPct val="100000"/>
              </a:lnSpc>
            </a:pPr>
            <a:r>
              <a:rPr sz="3300" b="0" i="0" dirty="0">
                <a:solidFill>
                  <a:srgbClr val="C00000"/>
                </a:solidFill>
                <a:latin typeface="Trebuchet MS" pitchFamily="34" charset="0"/>
                <a:cs typeface="Arial"/>
              </a:rPr>
              <a:t>Requirements </a:t>
            </a:r>
            <a:r>
              <a:rPr sz="3300" b="0" i="0" spc="-5" dirty="0">
                <a:solidFill>
                  <a:srgbClr val="C00000"/>
                </a:solidFill>
                <a:latin typeface="Trebuchet MS" pitchFamily="34" charset="0"/>
                <a:cs typeface="Arial"/>
              </a:rPr>
              <a:t>for the ideal</a:t>
            </a:r>
            <a:r>
              <a:rPr sz="3300" b="0" i="0" spc="-55" dirty="0">
                <a:solidFill>
                  <a:srgbClr val="C00000"/>
                </a:solidFill>
                <a:latin typeface="Trebuchet MS" pitchFamily="34" charset="0"/>
                <a:cs typeface="Arial"/>
              </a:rPr>
              <a:t> </a:t>
            </a:r>
            <a:r>
              <a:rPr sz="3300" b="0" i="0" dirty="0">
                <a:solidFill>
                  <a:srgbClr val="C00000"/>
                </a:solidFill>
                <a:latin typeface="Trebuchet MS" pitchFamily="34" charset="0"/>
                <a:cs typeface="Arial"/>
              </a:rPr>
              <a:t>graft/donor</a:t>
            </a:r>
            <a:endParaRPr sz="3300" b="0" dirty="0">
              <a:solidFill>
                <a:srgbClr val="C00000"/>
              </a:solidFill>
              <a:latin typeface="Trebuchet MS" pitchFamily="34" charset="0"/>
              <a:cs typeface="Arial"/>
            </a:endParaRPr>
          </a:p>
        </p:txBody>
      </p:sp>
      <p:sp>
        <p:nvSpPr>
          <p:cNvPr id="3" name="object 3"/>
          <p:cNvSpPr txBox="1"/>
          <p:nvPr/>
        </p:nvSpPr>
        <p:spPr>
          <a:xfrm>
            <a:off x="406400" y="1676400"/>
            <a:ext cx="11785600" cy="4385816"/>
          </a:xfrm>
          <a:prstGeom prst="rect">
            <a:avLst/>
          </a:prstGeom>
        </p:spPr>
        <p:txBody>
          <a:bodyPr vert="horz" wrap="square" lIns="0" tIns="0" rIns="0" bIns="0" rtlCol="0">
            <a:spAutoFit/>
          </a:bodyPr>
          <a:lstStyle/>
          <a:p>
            <a:pPr marL="321945" indent="-309245">
              <a:lnSpc>
                <a:spcPct val="100000"/>
              </a:lnSpc>
              <a:buChar char="•"/>
              <a:tabLst>
                <a:tab pos="321945" algn="l"/>
                <a:tab pos="322580" algn="l"/>
              </a:tabLst>
            </a:pPr>
            <a:r>
              <a:rPr sz="2500" spc="-5" dirty="0">
                <a:latin typeface="Trebuchet MS" pitchFamily="34" charset="0"/>
                <a:cs typeface="Arial"/>
              </a:rPr>
              <a:t>Fast and stable</a:t>
            </a:r>
            <a:r>
              <a:rPr sz="2500" spc="5" dirty="0">
                <a:latin typeface="Trebuchet MS" pitchFamily="34" charset="0"/>
                <a:cs typeface="Arial"/>
              </a:rPr>
              <a:t> </a:t>
            </a:r>
            <a:r>
              <a:rPr sz="2500" spc="-5" dirty="0" smtClean="0">
                <a:latin typeface="Trebuchet MS" pitchFamily="34" charset="0"/>
                <a:cs typeface="Arial"/>
              </a:rPr>
              <a:t>engraftment</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HAPLO and 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smtClean="0">
                <a:latin typeface="Trebuchet MS" pitchFamily="34" charset="0"/>
                <a:cs typeface="Arial"/>
              </a:rPr>
              <a:t>No</a:t>
            </a:r>
            <a:r>
              <a:rPr lang="tr-TR" sz="2500" spc="-5" dirty="0" smtClean="0">
                <a:latin typeface="Trebuchet MS" pitchFamily="34" charset="0"/>
                <a:cs typeface="Arial"/>
              </a:rPr>
              <a:t> / </a:t>
            </a:r>
            <a:r>
              <a:rPr lang="tr-TR" sz="2500" spc="-5" dirty="0" err="1" smtClean="0">
                <a:latin typeface="Trebuchet MS" pitchFamily="34" charset="0"/>
                <a:cs typeface="Arial"/>
              </a:rPr>
              <a:t>Low</a:t>
            </a:r>
            <a:r>
              <a:rPr lang="tr-TR" sz="2500" spc="-5" dirty="0" smtClean="0">
                <a:latin typeface="Trebuchet MS" pitchFamily="34" charset="0"/>
                <a:cs typeface="Arial"/>
              </a:rPr>
              <a:t> </a:t>
            </a:r>
            <a:r>
              <a:rPr sz="2500" spc="-90" dirty="0" smtClean="0">
                <a:latin typeface="Trebuchet MS" pitchFamily="34" charset="0"/>
                <a:cs typeface="Arial"/>
              </a:rPr>
              <a:t> </a:t>
            </a:r>
            <a:r>
              <a:rPr sz="2500" spc="-5" dirty="0" err="1" smtClean="0">
                <a:latin typeface="Trebuchet MS" pitchFamily="34" charset="0"/>
                <a:cs typeface="Arial"/>
              </a:rPr>
              <a:t>GvHD</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TWIN / 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Early immune</a:t>
            </a:r>
            <a:r>
              <a:rPr sz="2500" dirty="0">
                <a:latin typeface="Trebuchet MS" pitchFamily="34" charset="0"/>
                <a:cs typeface="Arial"/>
              </a:rPr>
              <a:t> </a:t>
            </a:r>
            <a:r>
              <a:rPr sz="2500" spc="-5" dirty="0" smtClean="0">
                <a:latin typeface="Trebuchet MS" pitchFamily="34" charset="0"/>
                <a:cs typeface="Arial"/>
              </a:rPr>
              <a:t>reconstitution</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Strong </a:t>
            </a:r>
            <a:r>
              <a:rPr sz="2500" dirty="0">
                <a:latin typeface="Trebuchet MS" pitchFamily="34" charset="0"/>
                <a:cs typeface="Arial"/>
              </a:rPr>
              <a:t>and </a:t>
            </a:r>
            <a:r>
              <a:rPr sz="2500" spc="-5" dirty="0">
                <a:latin typeface="Trebuchet MS" pitchFamily="34" charset="0"/>
                <a:cs typeface="Arial"/>
              </a:rPr>
              <a:t>lasting </a:t>
            </a:r>
            <a:r>
              <a:rPr sz="2500" spc="-5" dirty="0" err="1">
                <a:latin typeface="Trebuchet MS" pitchFamily="34" charset="0"/>
                <a:cs typeface="Arial"/>
              </a:rPr>
              <a:t>GvT</a:t>
            </a:r>
            <a:r>
              <a:rPr sz="2500" spc="-15" dirty="0">
                <a:latin typeface="Trebuchet MS" pitchFamily="34" charset="0"/>
                <a:cs typeface="Arial"/>
              </a:rPr>
              <a:t> </a:t>
            </a:r>
            <a:r>
              <a:rPr sz="2500" dirty="0" smtClean="0">
                <a:latin typeface="Trebuchet MS" pitchFamily="34" charset="0"/>
                <a:cs typeface="Arial"/>
              </a:rPr>
              <a:t>effect</a:t>
            </a:r>
            <a:r>
              <a:rPr lang="tr-TR" sz="2500" dirty="0" smtClean="0">
                <a:latin typeface="Trebuchet MS" pitchFamily="34" charset="0"/>
                <a:cs typeface="Arial"/>
              </a:rPr>
              <a:t>                  </a:t>
            </a:r>
            <a:r>
              <a:rPr lang="tr-TR" dirty="0" smtClean="0">
                <a:solidFill>
                  <a:srgbClr val="FF0000"/>
                </a:solidFill>
                <a:latin typeface="Trebuchet MS" pitchFamily="34" charset="0"/>
                <a:cs typeface="Arial"/>
              </a:rPr>
              <a:t>HAPLO&gt;CB&gt;SIB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Chances for immunotherapy</a:t>
            </a:r>
            <a:r>
              <a:rPr sz="2500" spc="25" dirty="0">
                <a:latin typeface="Trebuchet MS" pitchFamily="34" charset="0"/>
                <a:cs typeface="Arial"/>
              </a:rPr>
              <a:t> </a:t>
            </a:r>
            <a:r>
              <a:rPr lang="tr-TR" sz="2500" spc="25" dirty="0" smtClean="0">
                <a:latin typeface="Trebuchet MS" pitchFamily="34" charset="0"/>
                <a:cs typeface="Arial"/>
              </a:rPr>
              <a:t>                  </a:t>
            </a:r>
            <a:r>
              <a:rPr lang="tr-TR" spc="25" dirty="0" smtClean="0">
                <a:solidFill>
                  <a:srgbClr val="FF0000"/>
                </a:solidFill>
                <a:latin typeface="Trebuchet MS" pitchFamily="34" charset="0"/>
                <a:cs typeface="Arial"/>
              </a:rPr>
              <a:t>SIB &gt;HAPLO &gt;, </a:t>
            </a:r>
            <a:r>
              <a:rPr lang="tr-TR" spc="-5" dirty="0" smtClean="0">
                <a:solidFill>
                  <a:srgbClr val="FF0000"/>
                </a:solidFill>
                <a:latin typeface="Trebuchet MS" pitchFamily="34" charset="0"/>
                <a:cs typeface="Arial"/>
              </a:rPr>
              <a:t>CML- </a:t>
            </a:r>
            <a:r>
              <a:rPr spc="-5" dirty="0" smtClean="0">
                <a:solidFill>
                  <a:srgbClr val="FF0000"/>
                </a:solidFill>
                <a:latin typeface="Trebuchet MS" pitchFamily="34" charset="0"/>
                <a:cs typeface="Arial"/>
              </a:rPr>
              <a:t>DLI</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Quick </a:t>
            </a:r>
            <a:r>
              <a:rPr sz="2500" spc="-5" dirty="0" smtClean="0">
                <a:latin typeface="Trebuchet MS" pitchFamily="34" charset="0"/>
                <a:cs typeface="Arial"/>
              </a:rPr>
              <a:t>availability</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SIB&gt;HAPLO&gt;CB&gt;URD</a:t>
            </a:r>
            <a:endParaRPr sz="2500" dirty="0">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smtClean="0">
                <a:latin typeface="Trebuchet MS" pitchFamily="34" charset="0"/>
                <a:cs typeface="Arial"/>
              </a:rPr>
              <a:t>No</a:t>
            </a:r>
            <a:r>
              <a:rPr lang="tr-TR" sz="2500" spc="-5" dirty="0" smtClean="0">
                <a:latin typeface="Trebuchet MS" pitchFamily="34" charset="0"/>
                <a:cs typeface="Arial"/>
              </a:rPr>
              <a:t>/</a:t>
            </a:r>
            <a:r>
              <a:rPr lang="tr-TR" sz="2500" spc="-5" dirty="0" err="1" smtClean="0">
                <a:latin typeface="Trebuchet MS" pitchFamily="34" charset="0"/>
                <a:cs typeface="Arial"/>
              </a:rPr>
              <a:t>Low</a:t>
            </a:r>
            <a:r>
              <a:rPr lang="tr-TR" sz="2500" spc="-5" dirty="0" smtClean="0">
                <a:latin typeface="Trebuchet MS" pitchFamily="34" charset="0"/>
                <a:cs typeface="Arial"/>
              </a:rPr>
              <a:t> </a:t>
            </a:r>
            <a:r>
              <a:rPr sz="2500" spc="-5" dirty="0" smtClean="0">
                <a:latin typeface="Trebuchet MS" pitchFamily="34" charset="0"/>
                <a:cs typeface="Arial"/>
              </a:rPr>
              <a:t> </a:t>
            </a:r>
            <a:r>
              <a:rPr sz="2500" spc="-5" dirty="0">
                <a:latin typeface="Trebuchet MS" pitchFamily="34" charset="0"/>
                <a:cs typeface="Arial"/>
              </a:rPr>
              <a:t>infectious</a:t>
            </a:r>
            <a:r>
              <a:rPr sz="2500" spc="-40" dirty="0">
                <a:latin typeface="Trebuchet MS" pitchFamily="34" charset="0"/>
                <a:cs typeface="Arial"/>
              </a:rPr>
              <a:t> </a:t>
            </a:r>
            <a:r>
              <a:rPr sz="2500" spc="-5" dirty="0" smtClean="0">
                <a:latin typeface="Trebuchet MS" pitchFamily="34" charset="0"/>
                <a:cs typeface="Arial"/>
              </a:rPr>
              <a:t>risks</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TWIN/SIB</a:t>
            </a:r>
            <a:r>
              <a:rPr lang="tr-TR" sz="2500" spc="-5" dirty="0" smtClean="0">
                <a:latin typeface="Trebuchet MS" pitchFamily="34" charset="0"/>
                <a:cs typeface="Arial"/>
              </a:rPr>
              <a:t> </a:t>
            </a:r>
            <a:endParaRPr sz="2500" dirty="0">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Safe for</a:t>
            </a:r>
            <a:r>
              <a:rPr sz="2500" dirty="0">
                <a:latin typeface="Trebuchet MS" pitchFamily="34" charset="0"/>
                <a:cs typeface="Arial"/>
              </a:rPr>
              <a:t> </a:t>
            </a:r>
            <a:r>
              <a:rPr lang="tr-TR" sz="2500" spc="-5" dirty="0" smtClean="0">
                <a:latin typeface="Trebuchet MS" pitchFamily="34" charset="0"/>
                <a:cs typeface="Arial"/>
              </a:rPr>
              <a:t> </a:t>
            </a:r>
            <a:r>
              <a:rPr sz="2500" spc="-5" dirty="0" smtClean="0">
                <a:latin typeface="Trebuchet MS" pitchFamily="34" charset="0"/>
                <a:cs typeface="Arial"/>
              </a:rPr>
              <a:t>patient</a:t>
            </a:r>
            <a:r>
              <a:rPr lang="tr-TR" sz="2500" spc="-5" dirty="0" smtClean="0">
                <a:latin typeface="Trebuchet MS" pitchFamily="34" charset="0"/>
                <a:cs typeface="Arial"/>
              </a:rPr>
              <a:t>, </a:t>
            </a:r>
            <a:r>
              <a:rPr lang="tr-TR" sz="2500" spc="-5" dirty="0" err="1" smtClean="0">
                <a:latin typeface="Trebuchet MS" pitchFamily="34" charset="0"/>
                <a:cs typeface="Arial"/>
              </a:rPr>
              <a:t>low</a:t>
            </a:r>
            <a:r>
              <a:rPr lang="tr-TR" sz="2500" spc="-5" dirty="0" smtClean="0">
                <a:latin typeface="Trebuchet MS" pitchFamily="34" charset="0"/>
                <a:cs typeface="Arial"/>
              </a:rPr>
              <a:t> TRM                       </a:t>
            </a:r>
            <a:r>
              <a:rPr lang="tr-TR" spc="-5" dirty="0" smtClean="0">
                <a:solidFill>
                  <a:srgbClr val="FF0000"/>
                </a:solidFill>
                <a:latin typeface="Trebuchet MS" pitchFamily="34" charset="0"/>
                <a:cs typeface="Arial"/>
              </a:rPr>
              <a:t>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Cheapest</a:t>
            </a:r>
            <a:r>
              <a:rPr sz="2500" spc="-30" dirty="0">
                <a:latin typeface="Trebuchet MS" pitchFamily="34" charset="0"/>
                <a:cs typeface="Arial"/>
              </a:rPr>
              <a:t> </a:t>
            </a:r>
            <a:r>
              <a:rPr lang="tr-TR" sz="2500" spc="-30" dirty="0" smtClean="0">
                <a:latin typeface="Trebuchet MS" pitchFamily="34" charset="0"/>
                <a:cs typeface="Arial"/>
              </a:rPr>
              <a:t> </a:t>
            </a:r>
            <a:r>
              <a:rPr sz="2500" spc="-5" dirty="0" smtClean="0">
                <a:latin typeface="Trebuchet MS" pitchFamily="34" charset="0"/>
                <a:cs typeface="Arial"/>
              </a:rPr>
              <a:t>procedure</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SIB</a:t>
            </a:r>
            <a:endParaRPr dirty="0">
              <a:solidFill>
                <a:srgbClr val="FF0000"/>
              </a:solidFill>
              <a:latin typeface="Trebuchet MS" pitchFamily="34" charset="0"/>
              <a:cs typeface="Arial"/>
            </a:endParaRPr>
          </a:p>
        </p:txBody>
      </p:sp>
      <p:cxnSp>
        <p:nvCxnSpPr>
          <p:cNvPr id="7" name="6 Düz Ok Bağlayıcısı"/>
          <p:cNvCxnSpPr/>
          <p:nvPr/>
        </p:nvCxnSpPr>
        <p:spPr>
          <a:xfrm>
            <a:off x="4724400" y="1981200"/>
            <a:ext cx="16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3048000" y="2438400"/>
            <a:ext cx="3276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p:nvPr/>
        </p:nvCxnSpPr>
        <p:spPr>
          <a:xfrm>
            <a:off x="4724400" y="2895600"/>
            <a:ext cx="16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10 Düz Ok Bağlayıcısı"/>
          <p:cNvCxnSpPr/>
          <p:nvPr/>
        </p:nvCxnSpPr>
        <p:spPr>
          <a:xfrm>
            <a:off x="4953000" y="3429000"/>
            <a:ext cx="1371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a:off x="4800600" y="3962400"/>
            <a:ext cx="16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3276600" y="4419600"/>
            <a:ext cx="3200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14 Düz Ok Bağlayıcısı"/>
          <p:cNvCxnSpPr/>
          <p:nvPr/>
        </p:nvCxnSpPr>
        <p:spPr>
          <a:xfrm>
            <a:off x="4267200" y="4953000"/>
            <a:ext cx="2133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Düz Ok Bağlayıcısı"/>
          <p:cNvCxnSpPr/>
          <p:nvPr/>
        </p:nvCxnSpPr>
        <p:spPr>
          <a:xfrm>
            <a:off x="4648200" y="5410200"/>
            <a:ext cx="1828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Düz Ok Bağlayıcısı"/>
          <p:cNvCxnSpPr/>
          <p:nvPr/>
        </p:nvCxnSpPr>
        <p:spPr>
          <a:xfrm>
            <a:off x="3810000" y="5943600"/>
            <a:ext cx="2590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en-US" b="0" dirty="0" smtClean="0">
                <a:solidFill>
                  <a:srgbClr val="C00000"/>
                </a:solidFill>
                <a:latin typeface="Trebuchet MS" pitchFamily="34" charset="0"/>
              </a:rPr>
              <a:t>Why is HLA so</a:t>
            </a:r>
            <a:r>
              <a:rPr lang="en-US" b="0" spc="-85" dirty="0" smtClean="0">
                <a:solidFill>
                  <a:srgbClr val="C00000"/>
                </a:solidFill>
                <a:latin typeface="Trebuchet MS" pitchFamily="34" charset="0"/>
              </a:rPr>
              <a:t> </a:t>
            </a:r>
            <a:r>
              <a:rPr lang="en-US" b="0" dirty="0" smtClean="0">
                <a:solidFill>
                  <a:srgbClr val="C00000"/>
                </a:solidFill>
                <a:latin typeface="Trebuchet MS" pitchFamily="34" charset="0"/>
              </a:rPr>
              <a:t>important?</a:t>
            </a:r>
            <a:endParaRPr lang="tr-TR" b="0" dirty="0">
              <a:solidFill>
                <a:srgbClr val="C00000"/>
              </a:solidFill>
              <a:latin typeface="Trebuchet MS" pitchFamily="34" charset="0"/>
            </a:endParaRPr>
          </a:p>
        </p:txBody>
      </p:sp>
      <p:sp>
        <p:nvSpPr>
          <p:cNvPr id="3" name="object 3"/>
          <p:cNvSpPr txBox="1"/>
          <p:nvPr/>
        </p:nvSpPr>
        <p:spPr>
          <a:xfrm>
            <a:off x="2209800" y="4495800"/>
            <a:ext cx="9474200" cy="2077492"/>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spc="-5" dirty="0" smtClean="0">
                <a:cs typeface="Arial"/>
              </a:rPr>
              <a:t>Discovered</a:t>
            </a:r>
            <a:r>
              <a:rPr spc="-5" dirty="0">
                <a:cs typeface="Arial"/>
              </a:rPr>
              <a:t>: in mice (1937), </a:t>
            </a:r>
            <a:r>
              <a:rPr dirty="0">
                <a:cs typeface="Arial"/>
              </a:rPr>
              <a:t>humans</a:t>
            </a:r>
            <a:r>
              <a:rPr spc="105" dirty="0">
                <a:cs typeface="Arial"/>
              </a:rPr>
              <a:t> </a:t>
            </a:r>
            <a:r>
              <a:rPr spc="-5" dirty="0">
                <a:cs typeface="Arial"/>
              </a:rPr>
              <a:t>(1954</a:t>
            </a:r>
            <a:r>
              <a:rPr spc="-5" dirty="0" smtClean="0">
                <a:cs typeface="Arial"/>
              </a:rPr>
              <a:t>)</a:t>
            </a:r>
            <a:endParaRPr dirty="0">
              <a:cs typeface="Times New Roman"/>
            </a:endParaRPr>
          </a:p>
          <a:p>
            <a:pPr marL="355600" marR="296545" indent="-342900">
              <a:lnSpc>
                <a:spcPct val="150000"/>
              </a:lnSpc>
              <a:buChar char="•"/>
              <a:tabLst>
                <a:tab pos="355600" algn="l"/>
                <a:tab pos="356235" algn="l"/>
              </a:tabLst>
            </a:pPr>
            <a:r>
              <a:rPr spc="-5" dirty="0">
                <a:cs typeface="Arial"/>
              </a:rPr>
              <a:t>HLA is in the </a:t>
            </a:r>
            <a:r>
              <a:rPr dirty="0">
                <a:cs typeface="Arial"/>
              </a:rPr>
              <a:t>MHC </a:t>
            </a:r>
            <a:r>
              <a:rPr spc="-5" dirty="0">
                <a:cs typeface="Arial"/>
              </a:rPr>
              <a:t>on Chr6: </a:t>
            </a:r>
            <a:endParaRPr lang="tr-TR" spc="-5" dirty="0" smtClean="0">
              <a:cs typeface="Arial"/>
            </a:endParaRPr>
          </a:p>
          <a:p>
            <a:pPr marL="355600" marR="296545" indent="-342900">
              <a:lnSpc>
                <a:spcPct val="150000"/>
              </a:lnSpc>
              <a:buChar char="•"/>
              <a:tabLst>
                <a:tab pos="355600" algn="l"/>
                <a:tab pos="356235" algn="l"/>
              </a:tabLst>
            </a:pPr>
            <a:r>
              <a:rPr lang="en-US" b="1" dirty="0" smtClean="0"/>
              <a:t>HLA is a protein – or marker – found on most cells in your body. </a:t>
            </a:r>
            <a:endParaRPr lang="en-US" b="1" dirty="0" smtClean="0">
              <a:cs typeface="Times New Roman"/>
            </a:endParaRPr>
          </a:p>
          <a:p>
            <a:pPr marL="355600" marR="296545" indent="-342900">
              <a:lnSpc>
                <a:spcPct val="150000"/>
              </a:lnSpc>
              <a:buChar char="•"/>
              <a:tabLst>
                <a:tab pos="355600" algn="l"/>
                <a:tab pos="356235" algn="l"/>
              </a:tabLst>
            </a:pPr>
            <a:endParaRPr lang="tr-TR" spc="-5" dirty="0" smtClean="0">
              <a:cs typeface="Arial"/>
            </a:endParaRPr>
          </a:p>
          <a:p>
            <a:pPr marL="355600" marR="296545" indent="-342900">
              <a:lnSpc>
                <a:spcPct val="150000"/>
              </a:lnSpc>
              <a:tabLst>
                <a:tab pos="355600" algn="l"/>
                <a:tab pos="356235" algn="l"/>
              </a:tabLst>
            </a:pPr>
            <a:r>
              <a:rPr lang="tr-TR" dirty="0" smtClean="0">
                <a:cs typeface="Arial"/>
              </a:rPr>
              <a:t>    </a:t>
            </a:r>
            <a:endParaRPr dirty="0">
              <a:cs typeface="Arial"/>
            </a:endParaRPr>
          </a:p>
        </p:txBody>
      </p:sp>
      <p:pic>
        <p:nvPicPr>
          <p:cNvPr id="5" name="Picture 4" descr="bone marrow stem cell transplant HLA ile ilgili görsel sonucu"/>
          <p:cNvPicPr>
            <a:picLocks noChangeAspect="1" noChangeArrowheads="1"/>
          </p:cNvPicPr>
          <p:nvPr/>
        </p:nvPicPr>
        <p:blipFill>
          <a:blip r:embed="rId3" cstate="print"/>
          <a:srcRect/>
          <a:stretch>
            <a:fillRect/>
          </a:stretch>
        </p:blipFill>
        <p:spPr bwMode="auto">
          <a:xfrm>
            <a:off x="1117600" y="1981200"/>
            <a:ext cx="8178800" cy="2438400"/>
          </a:xfrm>
          <a:prstGeom prst="rect">
            <a:avLst/>
          </a:prstGeom>
          <a:noFill/>
        </p:spPr>
      </p:pic>
      <p:sp>
        <p:nvSpPr>
          <p:cNvPr id="7" name="6 Dikdörtgen"/>
          <p:cNvSpPr/>
          <p:nvPr/>
        </p:nvSpPr>
        <p:spPr>
          <a:xfrm>
            <a:off x="1981200" y="1295400"/>
            <a:ext cx="3535327" cy="589072"/>
          </a:xfrm>
          <a:prstGeom prst="rect">
            <a:avLst/>
          </a:prstGeom>
        </p:spPr>
        <p:txBody>
          <a:bodyPr wrap="none">
            <a:spAutoFit/>
          </a:bodyPr>
          <a:lstStyle/>
          <a:p>
            <a:pPr marL="355600" indent="-342900">
              <a:lnSpc>
                <a:spcPct val="150000"/>
              </a:lnSpc>
              <a:tabLst>
                <a:tab pos="355600" algn="l"/>
                <a:tab pos="356235" algn="l"/>
              </a:tabLst>
            </a:pPr>
            <a:r>
              <a:rPr lang="tr-TR" sz="2400" b="1" spc="-5" dirty="0" err="1" smtClean="0">
                <a:cs typeface="Arial"/>
              </a:rPr>
              <a:t>Human</a:t>
            </a:r>
            <a:r>
              <a:rPr lang="tr-TR" sz="2400" b="1" spc="-5" dirty="0" smtClean="0">
                <a:cs typeface="Arial"/>
              </a:rPr>
              <a:t> </a:t>
            </a:r>
            <a:r>
              <a:rPr lang="tr-TR" sz="2400" b="1" dirty="0" err="1" smtClean="0">
                <a:cs typeface="Arial"/>
              </a:rPr>
              <a:t>Leukocyte</a:t>
            </a:r>
            <a:r>
              <a:rPr lang="tr-TR" sz="2400" b="1" spc="-10" dirty="0" smtClean="0">
                <a:cs typeface="Arial"/>
              </a:rPr>
              <a:t> </a:t>
            </a:r>
            <a:r>
              <a:rPr lang="tr-TR" sz="2400" b="1" spc="-5" dirty="0" err="1" smtClean="0">
                <a:cs typeface="Arial"/>
              </a:rPr>
              <a:t>Antigen</a:t>
            </a:r>
            <a:endParaRPr lang="tr-TR" sz="2400" b="1" dirty="0">
              <a:cs typeface="Times New Roman"/>
            </a:endParaRPr>
          </a:p>
        </p:txBody>
      </p:sp>
      <p:sp>
        <p:nvSpPr>
          <p:cNvPr id="8" name="7 Dikdörtgen"/>
          <p:cNvSpPr/>
          <p:nvPr/>
        </p:nvSpPr>
        <p:spPr>
          <a:xfrm>
            <a:off x="6629400" y="1905000"/>
            <a:ext cx="4140200" cy="307777"/>
          </a:xfrm>
          <a:prstGeom prst="rect">
            <a:avLst/>
          </a:prstGeom>
          <a:solidFill>
            <a:schemeClr val="bg1"/>
          </a:solidFill>
        </p:spPr>
        <p:txBody>
          <a:bodyPr wrap="square">
            <a:spAutoFit/>
          </a:bodyPr>
          <a:lstStyle/>
          <a:p>
            <a:r>
              <a:rPr lang="en-US" sz="1400" dirty="0" smtClean="0">
                <a:solidFill>
                  <a:srgbClr val="FF0000"/>
                </a:solidFill>
                <a:cs typeface="Arial"/>
              </a:rPr>
              <a:t>One of the most </a:t>
            </a:r>
            <a:r>
              <a:rPr lang="en-US" sz="1400" spc="-10" dirty="0" smtClean="0">
                <a:solidFill>
                  <a:srgbClr val="FF0000"/>
                </a:solidFill>
                <a:cs typeface="Arial"/>
              </a:rPr>
              <a:t>gene-  </a:t>
            </a:r>
            <a:r>
              <a:rPr lang="en-US" sz="1400" spc="-5" dirty="0" smtClean="0">
                <a:solidFill>
                  <a:srgbClr val="FF0000"/>
                </a:solidFill>
                <a:cs typeface="Arial"/>
              </a:rPr>
              <a:t>dense regions </a:t>
            </a:r>
            <a:r>
              <a:rPr lang="en-US" sz="1400" dirty="0" smtClean="0">
                <a:solidFill>
                  <a:srgbClr val="FF0000"/>
                </a:solidFill>
                <a:cs typeface="Arial"/>
              </a:rPr>
              <a:t>of the</a:t>
            </a:r>
            <a:r>
              <a:rPr lang="en-US" sz="1400" spc="20" dirty="0" smtClean="0">
                <a:solidFill>
                  <a:srgbClr val="FF0000"/>
                </a:solidFill>
                <a:cs typeface="Arial"/>
              </a:rPr>
              <a:t> </a:t>
            </a:r>
            <a:r>
              <a:rPr lang="en-US" sz="1400" spc="-5" dirty="0" smtClean="0">
                <a:solidFill>
                  <a:srgbClr val="FF0000"/>
                </a:solidFill>
                <a:cs typeface="Arial"/>
              </a:rPr>
              <a:t>genome</a:t>
            </a:r>
            <a:endParaRPr lang="tr-TR" sz="1400" dirty="0">
              <a:solidFill>
                <a:srgbClr val="FF0000"/>
              </a:solidFill>
            </a:endParaRPr>
          </a:p>
        </p:txBody>
      </p:sp>
      <p:sp>
        <p:nvSpPr>
          <p:cNvPr id="9"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3" cstate="print"/>
          <a:srcRect/>
          <a:stretch>
            <a:fillRect/>
          </a:stretch>
        </p:blipFill>
        <p:spPr bwMode="auto">
          <a:xfrm>
            <a:off x="1625600" y="1981200"/>
            <a:ext cx="7721600" cy="2743200"/>
          </a:xfrm>
          <a:prstGeom prst="rect">
            <a:avLst/>
          </a:prstGeom>
          <a:noFill/>
          <a:ln w="9525">
            <a:noFill/>
            <a:miter lim="800000"/>
            <a:headEnd/>
            <a:tailEnd/>
          </a:ln>
        </p:spPr>
      </p:pic>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13</a:t>
            </a:fld>
            <a:endParaRPr spc="-5" dirty="0"/>
          </a:p>
        </p:txBody>
      </p:sp>
      <p:sp>
        <p:nvSpPr>
          <p:cNvPr id="10" name="object 3"/>
          <p:cNvSpPr txBox="1">
            <a:spLocks noGrp="1"/>
          </p:cNvSpPr>
          <p:nvPr>
            <p:ph type="title"/>
          </p:nvPr>
        </p:nvSpPr>
        <p:spPr>
          <a:xfrm>
            <a:off x="609600" y="1143000"/>
            <a:ext cx="10668000" cy="714041"/>
          </a:xfrm>
          <a:prstGeom prst="rect">
            <a:avLst/>
          </a:prstGeom>
        </p:spPr>
        <p:txBody>
          <a:bodyPr vert="horz" wrap="square" lIns="0" tIns="402335" rIns="0" bIns="0" rtlCol="0">
            <a:spAutoFit/>
          </a:bodyPr>
          <a:lstStyle/>
          <a:p>
            <a:pPr marL="12700">
              <a:lnSpc>
                <a:spcPct val="100000"/>
              </a:lnSpc>
            </a:pPr>
            <a:r>
              <a:rPr lang="tr-TR" sz="2000" dirty="0" smtClean="0">
                <a:solidFill>
                  <a:srgbClr val="C00000"/>
                </a:solidFill>
                <a:latin typeface="Trebuchet MS" pitchFamily="34" charset="0"/>
              </a:rPr>
              <a:t>The Major </a:t>
            </a:r>
            <a:r>
              <a:rPr lang="tr-TR" sz="2000" dirty="0" err="1" smtClean="0">
                <a:solidFill>
                  <a:srgbClr val="C00000"/>
                </a:solidFill>
                <a:latin typeface="Trebuchet MS" pitchFamily="34" charset="0"/>
              </a:rPr>
              <a:t>Histocompatibility</a:t>
            </a:r>
            <a:r>
              <a:rPr lang="tr-TR" sz="2000" dirty="0" smtClean="0">
                <a:solidFill>
                  <a:srgbClr val="C00000"/>
                </a:solidFill>
                <a:latin typeface="Trebuchet MS" pitchFamily="34" charset="0"/>
              </a:rPr>
              <a:t> </a:t>
            </a:r>
            <a:r>
              <a:rPr lang="tr-TR" sz="2000" dirty="0" err="1" smtClean="0">
                <a:solidFill>
                  <a:srgbClr val="C00000"/>
                </a:solidFill>
                <a:latin typeface="Trebuchet MS" pitchFamily="34" charset="0"/>
              </a:rPr>
              <a:t>Complex</a:t>
            </a:r>
            <a:r>
              <a:rPr lang="tr-TR" sz="2000" dirty="0" smtClean="0">
                <a:solidFill>
                  <a:srgbClr val="C00000"/>
                </a:solidFill>
                <a:latin typeface="Trebuchet MS" pitchFamily="34" charset="0"/>
              </a:rPr>
              <a:t> &amp; </a:t>
            </a:r>
            <a:r>
              <a:rPr lang="tr-TR" sz="2000" dirty="0" err="1" smtClean="0">
                <a:solidFill>
                  <a:srgbClr val="C00000"/>
                </a:solidFill>
                <a:latin typeface="Trebuchet MS" pitchFamily="34" charset="0"/>
              </a:rPr>
              <a:t>Antigen</a:t>
            </a:r>
            <a:r>
              <a:rPr lang="tr-TR" sz="2000" dirty="0" smtClean="0">
                <a:solidFill>
                  <a:srgbClr val="C00000"/>
                </a:solidFill>
                <a:latin typeface="Trebuchet MS" pitchFamily="34" charset="0"/>
              </a:rPr>
              <a:t> </a:t>
            </a:r>
            <a:r>
              <a:rPr lang="tr-TR" sz="2000" dirty="0" err="1" smtClean="0">
                <a:solidFill>
                  <a:srgbClr val="C00000"/>
                </a:solidFill>
                <a:latin typeface="Trebuchet MS" pitchFamily="34" charset="0"/>
              </a:rPr>
              <a:t>recognition</a:t>
            </a:r>
            <a:endParaRPr sz="2000" spc="-5" dirty="0">
              <a:solidFill>
                <a:srgbClr val="C00000"/>
              </a:solidFill>
              <a:latin typeface="Trebuchet MS" pitchFamily="34" charset="0"/>
            </a:endParaRPr>
          </a:p>
        </p:txBody>
      </p:sp>
      <p:sp>
        <p:nvSpPr>
          <p:cNvPr id="9" name="8 Dikdörtgen"/>
          <p:cNvSpPr/>
          <p:nvPr/>
        </p:nvSpPr>
        <p:spPr>
          <a:xfrm>
            <a:off x="1905000" y="4953000"/>
            <a:ext cx="6705600" cy="707886"/>
          </a:xfrm>
          <a:prstGeom prst="rect">
            <a:avLst/>
          </a:prstGeom>
        </p:spPr>
        <p:txBody>
          <a:bodyPr wrap="square">
            <a:spAutoFit/>
          </a:bodyPr>
          <a:lstStyle/>
          <a:p>
            <a:pPr marL="355600" marR="5080" indent="-342900" algn="ctr">
              <a:tabLst>
                <a:tab pos="356235" algn="l"/>
              </a:tabLst>
            </a:pPr>
            <a:r>
              <a:rPr lang="tr-TR" sz="2000" b="1" dirty="0" smtClean="0">
                <a:solidFill>
                  <a:srgbClr val="C00000"/>
                </a:solidFill>
                <a:cs typeface="Arial"/>
              </a:rPr>
              <a:t>HLA, </a:t>
            </a:r>
            <a:r>
              <a:rPr lang="en-US" sz="2000" spc="-5" dirty="0" smtClean="0">
                <a:cs typeface="Arial"/>
              </a:rPr>
              <a:t>present peptides </a:t>
            </a:r>
            <a:r>
              <a:rPr lang="en-US" sz="2000" dirty="0" smtClean="0">
                <a:cs typeface="Arial"/>
              </a:rPr>
              <a:t>to T </a:t>
            </a:r>
            <a:r>
              <a:rPr lang="en-US" sz="2000" spc="-5" dirty="0" smtClean="0">
                <a:cs typeface="Arial"/>
              </a:rPr>
              <a:t>cells, </a:t>
            </a:r>
            <a:r>
              <a:rPr lang="en-US" sz="2000" dirty="0" smtClean="0">
                <a:cs typeface="Arial"/>
              </a:rPr>
              <a:t>thus </a:t>
            </a:r>
            <a:r>
              <a:rPr lang="en-US" sz="2000" spc="-5" dirty="0" smtClean="0">
                <a:cs typeface="Arial"/>
              </a:rPr>
              <a:t>allowing  elimination </a:t>
            </a:r>
            <a:r>
              <a:rPr lang="en-US" sz="2000" dirty="0" smtClean="0">
                <a:cs typeface="Arial"/>
              </a:rPr>
              <a:t>of foreign </a:t>
            </a:r>
            <a:r>
              <a:rPr lang="tr-TR" sz="2000" dirty="0" smtClean="0">
                <a:cs typeface="Arial"/>
              </a:rPr>
              <a:t> </a:t>
            </a:r>
            <a:r>
              <a:rPr lang="en-US" sz="2000" spc="-5" dirty="0" smtClean="0">
                <a:cs typeface="Arial"/>
              </a:rPr>
              <a:t>particles and recognition </a:t>
            </a:r>
            <a:r>
              <a:rPr lang="en-US" sz="2000" dirty="0" smtClean="0">
                <a:cs typeface="Arial"/>
              </a:rPr>
              <a:t>of self</a:t>
            </a:r>
            <a:r>
              <a:rPr lang="tr-TR" sz="2000" dirty="0" smtClean="0">
                <a:cs typeface="Arial"/>
              </a:rPr>
              <a:t> </a:t>
            </a:r>
            <a:r>
              <a:rPr lang="tr-TR" sz="2000" dirty="0" err="1" smtClean="0">
                <a:cs typeface="Arial"/>
              </a:rPr>
              <a:t>or</a:t>
            </a:r>
            <a:r>
              <a:rPr lang="tr-TR" sz="2000" dirty="0" smtClean="0">
                <a:cs typeface="Arial"/>
              </a:rPr>
              <a:t> </a:t>
            </a:r>
            <a:r>
              <a:rPr lang="tr-TR" sz="2000" dirty="0" err="1" smtClean="0">
                <a:cs typeface="Arial"/>
              </a:rPr>
              <a:t>non</a:t>
            </a:r>
            <a:r>
              <a:rPr lang="tr-TR" sz="2000" dirty="0" smtClean="0">
                <a:cs typeface="Arial"/>
              </a:rPr>
              <a:t>-self</a:t>
            </a:r>
            <a:endParaRPr lang="tr-TR" sz="2000" dirty="0">
              <a:cs typeface="Arial"/>
            </a:endParaRPr>
          </a:p>
        </p:txBody>
      </p:sp>
      <p:sp>
        <p:nvSpPr>
          <p:cNvPr id="11" name="10 Dikdörtgen"/>
          <p:cNvSpPr/>
          <p:nvPr/>
        </p:nvSpPr>
        <p:spPr>
          <a:xfrm>
            <a:off x="381000" y="533400"/>
            <a:ext cx="1348446" cy="769441"/>
          </a:xfrm>
          <a:prstGeom prst="rect">
            <a:avLst/>
          </a:prstGeom>
        </p:spPr>
        <p:txBody>
          <a:bodyPr wrap="none">
            <a:spAutoFit/>
          </a:bodyPr>
          <a:lstStyle/>
          <a:p>
            <a:pPr marL="12700" lvl="0" defTabSz="914400">
              <a:defRPr/>
            </a:pPr>
            <a:r>
              <a:rPr lang="tr-TR" sz="4400" b="1" kern="0" smtClean="0">
                <a:latin typeface="Trebuchet MS" pitchFamily="34" charset="0"/>
                <a:cs typeface="Arial"/>
              </a:rPr>
              <a:t>MHC</a:t>
            </a:r>
            <a:endParaRPr lang="tr-TR" sz="4400" kern="0" spc="-5" dirty="0">
              <a:latin typeface="Trebuchet MS" pitchFamily="34" charset="0"/>
              <a:cs typeface="Arial"/>
            </a:endParaRPr>
          </a:p>
        </p:txBody>
      </p:sp>
      <p:sp>
        <p:nvSpPr>
          <p:cNvPr id="12" name="11 Dikdörtgen"/>
          <p:cNvSpPr/>
          <p:nvPr/>
        </p:nvSpPr>
        <p:spPr>
          <a:xfrm>
            <a:off x="2133600" y="5715000"/>
            <a:ext cx="10058400" cy="812530"/>
          </a:xfrm>
          <a:prstGeom prst="rect">
            <a:avLst/>
          </a:prstGeom>
        </p:spPr>
        <p:txBody>
          <a:bodyPr wrap="square">
            <a:spAutoFit/>
          </a:bodyPr>
          <a:lstStyle/>
          <a:p>
            <a:pPr marL="355600" marR="5080" indent="-342900" algn="just">
              <a:lnSpc>
                <a:spcPct val="130000"/>
              </a:lnSpc>
              <a:tabLst>
                <a:tab pos="356235" algn="l"/>
              </a:tabLst>
            </a:pPr>
            <a:r>
              <a:rPr lang="tr-TR" b="1" dirty="0" smtClean="0">
                <a:solidFill>
                  <a:srgbClr val="C00000"/>
                </a:solidFill>
                <a:cs typeface="Arial"/>
              </a:rPr>
              <a:t>SO,  </a:t>
            </a:r>
            <a:r>
              <a:rPr lang="tr-TR" b="1" dirty="0" err="1" smtClean="0">
                <a:cs typeface="Arial"/>
              </a:rPr>
              <a:t>If</a:t>
            </a:r>
            <a:r>
              <a:rPr lang="tr-TR" b="1" dirty="0" smtClean="0">
                <a:solidFill>
                  <a:srgbClr val="C00000"/>
                </a:solidFill>
                <a:cs typeface="Arial"/>
              </a:rPr>
              <a:t> </a:t>
            </a:r>
            <a:r>
              <a:rPr lang="tr-TR" dirty="0" err="1" smtClean="0">
                <a:cs typeface="Arial"/>
              </a:rPr>
              <a:t>donor</a:t>
            </a:r>
            <a:r>
              <a:rPr lang="tr-TR" dirty="0" smtClean="0">
                <a:cs typeface="Arial"/>
              </a:rPr>
              <a:t> </a:t>
            </a:r>
            <a:r>
              <a:rPr lang="tr-TR" dirty="0" err="1" smtClean="0">
                <a:cs typeface="Arial"/>
              </a:rPr>
              <a:t>proteins</a:t>
            </a:r>
            <a:r>
              <a:rPr lang="tr-TR" dirty="0" smtClean="0">
                <a:cs typeface="Arial"/>
              </a:rPr>
              <a:t> are </a:t>
            </a:r>
            <a:r>
              <a:rPr lang="tr-TR" dirty="0" err="1" smtClean="0">
                <a:cs typeface="Arial"/>
              </a:rPr>
              <a:t>presented</a:t>
            </a:r>
            <a:r>
              <a:rPr lang="tr-TR" dirty="0" smtClean="0">
                <a:cs typeface="Arial"/>
              </a:rPr>
              <a:t> to the host T CELL , (HVG,</a:t>
            </a:r>
            <a:r>
              <a:rPr lang="tr-TR" dirty="0" err="1" smtClean="0">
                <a:cs typeface="Arial"/>
              </a:rPr>
              <a:t>Rejection</a:t>
            </a:r>
            <a:r>
              <a:rPr lang="tr-TR" dirty="0" smtClean="0">
                <a:cs typeface="Arial"/>
              </a:rPr>
              <a:t>)</a:t>
            </a:r>
          </a:p>
          <a:p>
            <a:pPr marL="355600" marR="5080" indent="-342900" algn="just">
              <a:lnSpc>
                <a:spcPct val="130000"/>
              </a:lnSpc>
              <a:tabLst>
                <a:tab pos="356235" algn="l"/>
              </a:tabLst>
            </a:pPr>
            <a:r>
              <a:rPr lang="tr-TR" dirty="0" smtClean="0">
                <a:cs typeface="Arial"/>
              </a:rPr>
              <a:t>        </a:t>
            </a:r>
            <a:r>
              <a:rPr lang="tr-TR" b="1" dirty="0" err="1" smtClean="0">
                <a:cs typeface="Arial"/>
              </a:rPr>
              <a:t>If</a:t>
            </a:r>
            <a:r>
              <a:rPr lang="tr-TR" b="1" dirty="0" smtClean="0">
                <a:solidFill>
                  <a:srgbClr val="C00000"/>
                </a:solidFill>
                <a:cs typeface="Arial"/>
              </a:rPr>
              <a:t> </a:t>
            </a:r>
            <a:r>
              <a:rPr lang="tr-TR" dirty="0" smtClean="0">
                <a:cs typeface="Arial"/>
              </a:rPr>
              <a:t>host </a:t>
            </a:r>
            <a:r>
              <a:rPr lang="tr-TR" dirty="0" err="1" smtClean="0">
                <a:cs typeface="Arial"/>
              </a:rPr>
              <a:t>proteins</a:t>
            </a:r>
            <a:r>
              <a:rPr lang="tr-TR" dirty="0" smtClean="0">
                <a:cs typeface="Arial"/>
              </a:rPr>
              <a:t> are </a:t>
            </a:r>
            <a:r>
              <a:rPr lang="tr-TR" dirty="0" err="1" smtClean="0">
                <a:cs typeface="Arial"/>
              </a:rPr>
              <a:t>presented</a:t>
            </a:r>
            <a:r>
              <a:rPr lang="tr-TR" dirty="0" smtClean="0">
                <a:cs typeface="Arial"/>
              </a:rPr>
              <a:t> Donor T  CELL (GVHD, GVT </a:t>
            </a:r>
            <a:r>
              <a:rPr lang="tr-TR" dirty="0" err="1" smtClean="0">
                <a:cs typeface="Arial"/>
              </a:rPr>
              <a:t>effect</a:t>
            </a:r>
            <a:r>
              <a:rPr lang="tr-TR" dirty="0" smtClean="0">
                <a:cs typeface="Arial"/>
              </a:rPr>
              <a:t>)</a:t>
            </a:r>
          </a:p>
        </p:txBody>
      </p:sp>
      <p:sp>
        <p:nvSpPr>
          <p:cNvPr id="13"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flipH="1">
            <a:off x="7416800" y="1676400"/>
            <a:ext cx="1625600" cy="152400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09600" y="5181600"/>
            <a:ext cx="1329267" cy="1219202"/>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5181600" y="5410200"/>
            <a:ext cx="1225549" cy="838202"/>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12"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13" name="object 13"/>
          <p:cNvSpPr/>
          <p:nvPr/>
        </p:nvSpPr>
        <p:spPr>
          <a:xfrm>
            <a:off x="6371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4" name="object 14"/>
          <p:cNvSpPr/>
          <p:nvPr/>
        </p:nvSpPr>
        <p:spPr>
          <a:xfrm>
            <a:off x="6371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5" name="object 15"/>
          <p:cNvSpPr/>
          <p:nvPr/>
        </p:nvSpPr>
        <p:spPr>
          <a:xfrm>
            <a:off x="6371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 name="object 16"/>
          <p:cNvSpPr txBox="1"/>
          <p:nvPr/>
        </p:nvSpPr>
        <p:spPr>
          <a:xfrm>
            <a:off x="740596"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17"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8"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9" name="object 19"/>
          <p:cNvSpPr txBox="1"/>
          <p:nvPr/>
        </p:nvSpPr>
        <p:spPr>
          <a:xfrm>
            <a:off x="3022110"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A2</a:t>
            </a:r>
            <a:endParaRPr sz="1200">
              <a:latin typeface="Trebuchet MS"/>
              <a:cs typeface="Trebuchet MS"/>
            </a:endParaRPr>
          </a:p>
        </p:txBody>
      </p:sp>
      <p:sp>
        <p:nvSpPr>
          <p:cNvPr id="20"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21"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22" name="object 22"/>
          <p:cNvSpPr txBox="1"/>
          <p:nvPr/>
        </p:nvSpPr>
        <p:spPr>
          <a:xfrm>
            <a:off x="2945300" y="22664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Cw5</a:t>
            </a:r>
            <a:endParaRPr sz="1200" dirty="0">
              <a:latin typeface="Trebuchet MS"/>
              <a:cs typeface="Trebuchet MS"/>
            </a:endParaRPr>
          </a:p>
        </p:txBody>
      </p:sp>
      <p:sp>
        <p:nvSpPr>
          <p:cNvPr id="23"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24"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25" name="object 25"/>
          <p:cNvSpPr txBox="1"/>
          <p:nvPr/>
        </p:nvSpPr>
        <p:spPr>
          <a:xfrm>
            <a:off x="3026174" y="25716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B44</a:t>
            </a:r>
            <a:endParaRPr sz="1200">
              <a:latin typeface="Trebuchet MS"/>
              <a:cs typeface="Trebuchet MS"/>
            </a:endParaRPr>
          </a:p>
        </p:txBody>
      </p:sp>
      <p:sp>
        <p:nvSpPr>
          <p:cNvPr id="26" name="object 26"/>
          <p:cNvSpPr/>
          <p:nvPr/>
        </p:nvSpPr>
        <p:spPr>
          <a:xfrm>
            <a:off x="62992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27" name="object 27"/>
          <p:cNvSpPr/>
          <p:nvPr/>
        </p:nvSpPr>
        <p:spPr>
          <a:xfrm>
            <a:off x="68580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28"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29" name="object 29"/>
          <p:cNvSpPr/>
          <p:nvPr/>
        </p:nvSpPr>
        <p:spPr>
          <a:xfrm>
            <a:off x="62992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30" name="object 30"/>
          <p:cNvSpPr/>
          <p:nvPr/>
        </p:nvSpPr>
        <p:spPr>
          <a:xfrm>
            <a:off x="68580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31" name="object 31"/>
          <p:cNvSpPr txBox="1"/>
          <p:nvPr/>
        </p:nvSpPr>
        <p:spPr>
          <a:xfrm>
            <a:off x="6322906" y="23426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32" name="object 32"/>
          <p:cNvSpPr/>
          <p:nvPr/>
        </p:nvSpPr>
        <p:spPr>
          <a:xfrm>
            <a:off x="62992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33" name="object 33"/>
          <p:cNvSpPr/>
          <p:nvPr/>
        </p:nvSpPr>
        <p:spPr>
          <a:xfrm>
            <a:off x="68580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34" name="object 34"/>
          <p:cNvSpPr txBox="1"/>
          <p:nvPr/>
        </p:nvSpPr>
        <p:spPr>
          <a:xfrm>
            <a:off x="6403848" y="26478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B14</a:t>
            </a:r>
            <a:endParaRPr sz="1200" dirty="0">
              <a:latin typeface="Trebuchet MS"/>
              <a:cs typeface="Trebuchet MS"/>
            </a:endParaRPr>
          </a:p>
        </p:txBody>
      </p:sp>
      <p:sp>
        <p:nvSpPr>
          <p:cNvPr id="35"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36"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37" name="object 37"/>
          <p:cNvSpPr txBox="1"/>
          <p:nvPr/>
        </p:nvSpPr>
        <p:spPr>
          <a:xfrm>
            <a:off x="2921339"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38"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39"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40" name="object 40"/>
          <p:cNvSpPr txBox="1"/>
          <p:nvPr/>
        </p:nvSpPr>
        <p:spPr>
          <a:xfrm>
            <a:off x="2844124" y="4477257"/>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20"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41"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42"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43" name="object 43"/>
          <p:cNvSpPr txBox="1"/>
          <p:nvPr/>
        </p:nvSpPr>
        <p:spPr>
          <a:xfrm>
            <a:off x="2925402" y="4782057"/>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B14</a:t>
            </a:r>
            <a:endParaRPr sz="1200">
              <a:latin typeface="Trebuchet MS"/>
              <a:cs typeface="Trebuchet MS"/>
            </a:endParaRPr>
          </a:p>
        </p:txBody>
      </p:sp>
      <p:sp>
        <p:nvSpPr>
          <p:cNvPr id="44"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45"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46"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47" name="object 47"/>
          <p:cNvSpPr/>
          <p:nvPr/>
        </p:nvSpPr>
        <p:spPr>
          <a:xfrm>
            <a:off x="12467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48"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49" name="object 49"/>
          <p:cNvSpPr/>
          <p:nvPr/>
        </p:nvSpPr>
        <p:spPr>
          <a:xfrm>
            <a:off x="12467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50" name="object 50"/>
          <p:cNvSpPr txBox="1"/>
          <p:nvPr/>
        </p:nvSpPr>
        <p:spPr>
          <a:xfrm>
            <a:off x="659722" y="4477257"/>
            <a:ext cx="104563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	</a:t>
            </a: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51" name="object 51"/>
          <p:cNvSpPr/>
          <p:nvPr/>
        </p:nvSpPr>
        <p:spPr>
          <a:xfrm>
            <a:off x="12467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52" name="object 52"/>
          <p:cNvSpPr txBox="1"/>
          <p:nvPr/>
        </p:nvSpPr>
        <p:spPr>
          <a:xfrm>
            <a:off x="1350603"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53"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54" name="object 54"/>
          <p:cNvSpPr txBox="1"/>
          <p:nvPr/>
        </p:nvSpPr>
        <p:spPr>
          <a:xfrm>
            <a:off x="5360078"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55"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56" name="object 56"/>
          <p:cNvSpPr txBox="1"/>
          <p:nvPr/>
        </p:nvSpPr>
        <p:spPr>
          <a:xfrm>
            <a:off x="5282861" y="4477257"/>
            <a:ext cx="995680"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Cw5 </a:t>
            </a:r>
            <a:r>
              <a:rPr sz="1200" b="1" spc="120" dirty="0">
                <a:latin typeface="Trebuchet MS"/>
                <a:cs typeface="Trebuchet MS"/>
              </a:rPr>
              <a:t> </a:t>
            </a:r>
            <a:r>
              <a:rPr sz="1200" b="1" spc="-5" dirty="0">
                <a:latin typeface="Trebuchet MS"/>
                <a:cs typeface="Trebuchet MS"/>
              </a:rPr>
              <a:t>Cw7</a:t>
            </a:r>
            <a:endParaRPr sz="1200">
              <a:latin typeface="Trebuchet MS"/>
              <a:cs typeface="Trebuchet MS"/>
            </a:endParaRPr>
          </a:p>
        </p:txBody>
      </p:sp>
      <p:sp>
        <p:nvSpPr>
          <p:cNvPr id="57"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58" name="object 58"/>
          <p:cNvSpPr txBox="1"/>
          <p:nvPr/>
        </p:nvSpPr>
        <p:spPr>
          <a:xfrm>
            <a:off x="5303181" y="4782057"/>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sz="1200" b="1" spc="5" dirty="0">
                <a:latin typeface="Trebuchet MS"/>
                <a:cs typeface="Trebuchet MS"/>
              </a:rPr>
              <a:t>B7</a:t>
            </a:r>
            <a:endParaRPr sz="1200">
              <a:latin typeface="Trebuchet MS"/>
              <a:cs typeface="Trebuchet MS"/>
            </a:endParaRPr>
          </a:p>
        </p:txBody>
      </p:sp>
      <p:sp>
        <p:nvSpPr>
          <p:cNvPr id="59"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60"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61"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62"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2050" name="Picture 2"/>
          <p:cNvPicPr>
            <a:picLocks noChangeAspect="1" noChangeArrowheads="1"/>
          </p:cNvPicPr>
          <p:nvPr/>
        </p:nvPicPr>
        <p:blipFill>
          <a:blip r:embed="rId6" cstate="print"/>
          <a:srcRect/>
          <a:stretch>
            <a:fillRect/>
          </a:stretch>
        </p:blipFill>
        <p:spPr bwMode="auto">
          <a:xfrm>
            <a:off x="609601" y="1600201"/>
            <a:ext cx="1828799" cy="1781175"/>
          </a:xfrm>
          <a:prstGeom prst="rect">
            <a:avLst/>
          </a:prstGeom>
          <a:noFill/>
          <a:ln w="9525">
            <a:noFill/>
            <a:miter lim="800000"/>
            <a:headEnd/>
            <a:tailEnd/>
          </a:ln>
        </p:spPr>
      </p:pic>
      <p:pic>
        <p:nvPicPr>
          <p:cNvPr id="2051" name="Picture 3"/>
          <p:cNvPicPr>
            <a:picLocks noChangeAspect="1" noChangeArrowheads="1"/>
          </p:cNvPicPr>
          <p:nvPr/>
        </p:nvPicPr>
        <p:blipFill>
          <a:blip r:embed="rId7" cstate="print"/>
          <a:srcRect/>
          <a:stretch>
            <a:fillRect/>
          </a:stretch>
        </p:blipFill>
        <p:spPr bwMode="auto">
          <a:xfrm>
            <a:off x="2743200" y="5181600"/>
            <a:ext cx="1422400" cy="1219200"/>
          </a:xfrm>
          <a:prstGeom prst="rect">
            <a:avLst/>
          </a:prstGeom>
          <a:noFill/>
          <a:ln w="9525">
            <a:noFill/>
            <a:miter lim="800000"/>
            <a:headEnd/>
            <a:tailEnd/>
          </a:ln>
        </p:spPr>
      </p:pic>
      <p:sp>
        <p:nvSpPr>
          <p:cNvPr id="65" name="64 Dikdörtgen"/>
          <p:cNvSpPr/>
          <p:nvPr/>
        </p:nvSpPr>
        <p:spPr>
          <a:xfrm>
            <a:off x="7010400" y="3733801"/>
            <a:ext cx="4267200" cy="1015663"/>
          </a:xfrm>
          <a:prstGeom prst="rect">
            <a:avLst/>
          </a:prstGeom>
        </p:spPr>
        <p:txBody>
          <a:bodyPr wrap="square">
            <a:spAutoFit/>
          </a:bodyPr>
          <a:lstStyle/>
          <a:p>
            <a:r>
              <a:rPr lang="en-US" sz="2000" dirty="0" smtClean="0"/>
              <a:t>Half of </a:t>
            </a:r>
            <a:r>
              <a:rPr lang="tr-TR" sz="2000" dirty="0" smtClean="0"/>
              <a:t> </a:t>
            </a:r>
            <a:r>
              <a:rPr lang="en-US" sz="2000" dirty="0" smtClean="0"/>
              <a:t>our HLA markers are inherited from our mother and half from our father</a:t>
            </a:r>
            <a:endParaRPr lang="tr-TR" sz="2000" dirty="0"/>
          </a:p>
        </p:txBody>
      </p:sp>
      <p:sp>
        <p:nvSpPr>
          <p:cNvPr id="71" name="object 3"/>
          <p:cNvSpPr txBox="1">
            <a:spLocks/>
          </p:cNvSpPr>
          <p:nvPr/>
        </p:nvSpPr>
        <p:spPr>
          <a:xfrm>
            <a:off x="304800" y="685800"/>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63" name="62 Dikdörtgen"/>
          <p:cNvSpPr/>
          <p:nvPr/>
        </p:nvSpPr>
        <p:spPr>
          <a:xfrm>
            <a:off x="7112000" y="4953000"/>
            <a:ext cx="4064000" cy="954107"/>
          </a:xfrm>
          <a:prstGeom prst="rect">
            <a:avLst/>
          </a:prstGeom>
        </p:spPr>
        <p:txBody>
          <a:bodyPr wrap="square">
            <a:spAutoFit/>
          </a:bodyPr>
          <a:lstStyle/>
          <a:p>
            <a:r>
              <a:rPr lang="en-US" sz="2000" dirty="0" smtClean="0"/>
              <a:t>Each</a:t>
            </a:r>
            <a:r>
              <a:rPr lang="en-US" dirty="0" smtClean="0"/>
              <a:t> brother and sister has a 25%, or 1 in 4, chance of matching you, if </a:t>
            </a:r>
            <a:r>
              <a:rPr lang="tr-TR" dirty="0" err="1" smtClean="0"/>
              <a:t>they</a:t>
            </a:r>
            <a:r>
              <a:rPr lang="tr-TR" dirty="0" smtClean="0"/>
              <a:t> </a:t>
            </a:r>
            <a:r>
              <a:rPr lang="en-US" dirty="0" smtClean="0"/>
              <a:t> have the same mother and father</a:t>
            </a:r>
            <a:endParaRPr lang="tr-TR" dirty="0"/>
          </a:p>
        </p:txBody>
      </p:sp>
      <p:sp>
        <p:nvSpPr>
          <p:cNvPr id="64"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bject 59"/>
          <p:cNvSpPr/>
          <p:nvPr/>
        </p:nvSpPr>
        <p:spPr>
          <a:xfrm flipV="1">
            <a:off x="1117600" y="3581400"/>
            <a:ext cx="72136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64" name="object 63"/>
          <p:cNvSpPr/>
          <p:nvPr/>
        </p:nvSpPr>
        <p:spPr>
          <a:xfrm>
            <a:off x="7010400"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5" name="object 64"/>
          <p:cNvSpPr/>
          <p:nvPr/>
        </p:nvSpPr>
        <p:spPr>
          <a:xfrm>
            <a:off x="7010400" y="4572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66" name="object 65"/>
          <p:cNvSpPr/>
          <p:nvPr/>
        </p:nvSpPr>
        <p:spPr>
          <a:xfrm>
            <a:off x="7010400" y="4876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67" name="object 66"/>
          <p:cNvSpPr txBox="1"/>
          <p:nvPr/>
        </p:nvSpPr>
        <p:spPr>
          <a:xfrm>
            <a:off x="7115387" y="49344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68" name="object 67"/>
          <p:cNvSpPr/>
          <p:nvPr/>
        </p:nvSpPr>
        <p:spPr>
          <a:xfrm>
            <a:off x="7620000"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9" name="object 68"/>
          <p:cNvSpPr txBox="1"/>
          <p:nvPr/>
        </p:nvSpPr>
        <p:spPr>
          <a:xfrm>
            <a:off x="7111322" y="4324477"/>
            <a:ext cx="89069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70" name="object 69"/>
          <p:cNvSpPr/>
          <p:nvPr/>
        </p:nvSpPr>
        <p:spPr>
          <a:xfrm>
            <a:off x="7620000" y="4572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1" name="object 70"/>
          <p:cNvSpPr txBox="1"/>
          <p:nvPr/>
        </p:nvSpPr>
        <p:spPr>
          <a:xfrm>
            <a:off x="7034106" y="4629277"/>
            <a:ext cx="1045633" cy="184666"/>
          </a:xfrm>
          <a:prstGeom prst="rect">
            <a:avLst/>
          </a:prstGeom>
        </p:spPr>
        <p:txBody>
          <a:bodyPr vert="horz" wrap="square" lIns="0" tIns="0" rIns="0" bIns="0" rtlCol="0">
            <a:spAutoFit/>
          </a:bodyPr>
          <a:lstStyle/>
          <a:p>
            <a:pPr marL="12700">
              <a:lnSpc>
                <a:spcPct val="100000"/>
              </a:lnSpc>
              <a:tabLst>
                <a:tab pos="469265" algn="l"/>
              </a:tabLst>
            </a:pPr>
            <a:r>
              <a:rPr sz="1200" b="1" dirty="0">
                <a:latin typeface="Trebuchet MS"/>
                <a:cs typeface="Trebuchet MS"/>
              </a:rPr>
              <a:t>C</a:t>
            </a:r>
            <a:r>
              <a:rPr sz="1200" b="1" spc="-10" dirty="0">
                <a:latin typeface="Trebuchet MS"/>
                <a:cs typeface="Trebuchet MS"/>
              </a:rPr>
              <a:t>w</a:t>
            </a:r>
            <a:r>
              <a:rPr sz="1200" b="1" dirty="0">
                <a:latin typeface="Trebuchet MS"/>
                <a:cs typeface="Trebuchet MS"/>
              </a:rPr>
              <a:t>7	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72" name="object 71"/>
          <p:cNvSpPr/>
          <p:nvPr/>
        </p:nvSpPr>
        <p:spPr>
          <a:xfrm>
            <a:off x="7620000" y="4876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73" name="object 72"/>
          <p:cNvSpPr txBox="1"/>
          <p:nvPr/>
        </p:nvSpPr>
        <p:spPr>
          <a:xfrm>
            <a:off x="7724987" y="49344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74" name="object 73"/>
          <p:cNvSpPr/>
          <p:nvPr/>
        </p:nvSpPr>
        <p:spPr>
          <a:xfrm>
            <a:off x="8331200" y="3581400"/>
            <a:ext cx="2523067" cy="1600200"/>
          </a:xfrm>
          <a:prstGeom prst="rect">
            <a:avLst/>
          </a:prstGeom>
          <a:blipFill>
            <a:blip r:embed="rId3" cstate="print"/>
            <a:stretch>
              <a:fillRect/>
            </a:stretch>
          </a:blipFill>
        </p:spPr>
        <p:txBody>
          <a:bodyPr wrap="square" lIns="0" tIns="0" rIns="0" bIns="0" rtlCol="0"/>
          <a:lstStyle/>
          <a:p>
            <a:endParaRPr/>
          </a:p>
        </p:txBody>
      </p:sp>
      <p:sp>
        <p:nvSpPr>
          <p:cNvPr id="75" name="object 62"/>
          <p:cNvSpPr/>
          <p:nvPr/>
        </p:nvSpPr>
        <p:spPr>
          <a:xfrm>
            <a:off x="76200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76" name="object 6"/>
          <p:cNvSpPr/>
          <p:nvPr/>
        </p:nvSpPr>
        <p:spPr>
          <a:xfrm flipH="1">
            <a:off x="7416800" y="1676400"/>
            <a:ext cx="1625600" cy="1524000"/>
          </a:xfrm>
          <a:prstGeom prst="rect">
            <a:avLst/>
          </a:prstGeom>
          <a:blipFill>
            <a:blip r:embed="rId4" cstate="print"/>
            <a:stretch>
              <a:fillRect/>
            </a:stretch>
          </a:blipFill>
        </p:spPr>
        <p:txBody>
          <a:bodyPr wrap="square" lIns="0" tIns="0" rIns="0" bIns="0" rtlCol="0"/>
          <a:lstStyle/>
          <a:p>
            <a:endParaRPr/>
          </a:p>
        </p:txBody>
      </p:sp>
      <p:sp>
        <p:nvSpPr>
          <p:cNvPr id="77" name="object 8"/>
          <p:cNvSpPr/>
          <p:nvPr/>
        </p:nvSpPr>
        <p:spPr>
          <a:xfrm>
            <a:off x="609600" y="5181600"/>
            <a:ext cx="1329267" cy="1219202"/>
          </a:xfrm>
          <a:prstGeom prst="rect">
            <a:avLst/>
          </a:prstGeom>
          <a:blipFill>
            <a:blip r:embed="rId5" cstate="print"/>
            <a:stretch>
              <a:fillRect/>
            </a:stretch>
          </a:blipFill>
        </p:spPr>
        <p:txBody>
          <a:bodyPr wrap="square" lIns="0" tIns="0" rIns="0" bIns="0" rtlCol="0"/>
          <a:lstStyle/>
          <a:p>
            <a:endParaRPr/>
          </a:p>
        </p:txBody>
      </p:sp>
      <p:sp>
        <p:nvSpPr>
          <p:cNvPr id="78" name="object 10"/>
          <p:cNvSpPr/>
          <p:nvPr/>
        </p:nvSpPr>
        <p:spPr>
          <a:xfrm>
            <a:off x="5181600" y="5410200"/>
            <a:ext cx="1225549" cy="838202"/>
          </a:xfrm>
          <a:prstGeom prst="rect">
            <a:avLst/>
          </a:prstGeom>
          <a:blipFill>
            <a:blip r:embed="rId6" cstate="print"/>
            <a:stretch>
              <a:fillRect/>
            </a:stretch>
          </a:blipFill>
        </p:spPr>
        <p:txBody>
          <a:bodyPr wrap="square" lIns="0" tIns="0" rIns="0" bIns="0" rtlCol="0"/>
          <a:lstStyle/>
          <a:p>
            <a:endParaRPr/>
          </a:p>
        </p:txBody>
      </p:sp>
      <p:sp>
        <p:nvSpPr>
          <p:cNvPr id="7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8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81" name="object 13"/>
          <p:cNvSpPr/>
          <p:nvPr/>
        </p:nvSpPr>
        <p:spPr>
          <a:xfrm>
            <a:off x="6371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2" name="object 14"/>
          <p:cNvSpPr/>
          <p:nvPr/>
        </p:nvSpPr>
        <p:spPr>
          <a:xfrm>
            <a:off x="6371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3" name="object 15"/>
          <p:cNvSpPr/>
          <p:nvPr/>
        </p:nvSpPr>
        <p:spPr>
          <a:xfrm>
            <a:off x="6371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4" name="object 16"/>
          <p:cNvSpPr txBox="1"/>
          <p:nvPr/>
        </p:nvSpPr>
        <p:spPr>
          <a:xfrm>
            <a:off x="740596"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85"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6"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7" name="object 19"/>
          <p:cNvSpPr txBox="1"/>
          <p:nvPr/>
        </p:nvSpPr>
        <p:spPr>
          <a:xfrm>
            <a:off x="3022110"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A2</a:t>
            </a:r>
            <a:endParaRPr sz="1200">
              <a:latin typeface="Trebuchet MS"/>
              <a:cs typeface="Trebuchet MS"/>
            </a:endParaRPr>
          </a:p>
        </p:txBody>
      </p:sp>
      <p:sp>
        <p:nvSpPr>
          <p:cNvPr id="88"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9"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0" name="object 22"/>
          <p:cNvSpPr txBox="1"/>
          <p:nvPr/>
        </p:nvSpPr>
        <p:spPr>
          <a:xfrm>
            <a:off x="2945300" y="22664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Cw5</a:t>
            </a:r>
            <a:endParaRPr sz="1200" dirty="0">
              <a:latin typeface="Trebuchet MS"/>
              <a:cs typeface="Trebuchet MS"/>
            </a:endParaRPr>
          </a:p>
        </p:txBody>
      </p:sp>
      <p:sp>
        <p:nvSpPr>
          <p:cNvPr id="91"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2"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3" name="object 25"/>
          <p:cNvSpPr txBox="1"/>
          <p:nvPr/>
        </p:nvSpPr>
        <p:spPr>
          <a:xfrm>
            <a:off x="3026174" y="25716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B44</a:t>
            </a:r>
            <a:endParaRPr sz="1200">
              <a:latin typeface="Trebuchet MS"/>
              <a:cs typeface="Trebuchet MS"/>
            </a:endParaRPr>
          </a:p>
        </p:txBody>
      </p:sp>
      <p:sp>
        <p:nvSpPr>
          <p:cNvPr id="94" name="object 26"/>
          <p:cNvSpPr/>
          <p:nvPr/>
        </p:nvSpPr>
        <p:spPr>
          <a:xfrm>
            <a:off x="62992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5" name="object 27"/>
          <p:cNvSpPr/>
          <p:nvPr/>
        </p:nvSpPr>
        <p:spPr>
          <a:xfrm>
            <a:off x="68580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6"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97" name="object 29"/>
          <p:cNvSpPr/>
          <p:nvPr/>
        </p:nvSpPr>
        <p:spPr>
          <a:xfrm>
            <a:off x="62992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8" name="object 30"/>
          <p:cNvSpPr/>
          <p:nvPr/>
        </p:nvSpPr>
        <p:spPr>
          <a:xfrm>
            <a:off x="68580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9" name="object 31"/>
          <p:cNvSpPr txBox="1"/>
          <p:nvPr/>
        </p:nvSpPr>
        <p:spPr>
          <a:xfrm>
            <a:off x="6322906" y="23426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100" name="object 32"/>
          <p:cNvSpPr/>
          <p:nvPr/>
        </p:nvSpPr>
        <p:spPr>
          <a:xfrm>
            <a:off x="62992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1" name="object 33"/>
          <p:cNvSpPr/>
          <p:nvPr/>
        </p:nvSpPr>
        <p:spPr>
          <a:xfrm>
            <a:off x="68580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2" name="object 34"/>
          <p:cNvSpPr txBox="1"/>
          <p:nvPr/>
        </p:nvSpPr>
        <p:spPr>
          <a:xfrm>
            <a:off x="6403848" y="26478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B14</a:t>
            </a:r>
            <a:endParaRPr sz="1200" dirty="0">
              <a:latin typeface="Trebuchet MS"/>
              <a:cs typeface="Trebuchet MS"/>
            </a:endParaRPr>
          </a:p>
        </p:txBody>
      </p:sp>
      <p:sp>
        <p:nvSpPr>
          <p:cNvPr id="10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37"/>
          <p:cNvSpPr txBox="1"/>
          <p:nvPr/>
        </p:nvSpPr>
        <p:spPr>
          <a:xfrm>
            <a:off x="2921339"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10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40"/>
          <p:cNvSpPr txBox="1"/>
          <p:nvPr/>
        </p:nvSpPr>
        <p:spPr>
          <a:xfrm>
            <a:off x="2844124" y="4477257"/>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20"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109"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0"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1" name="object 43"/>
          <p:cNvSpPr txBox="1"/>
          <p:nvPr/>
        </p:nvSpPr>
        <p:spPr>
          <a:xfrm>
            <a:off x="2925402" y="4782057"/>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B14</a:t>
            </a:r>
            <a:endParaRPr sz="1200">
              <a:latin typeface="Trebuchet MS"/>
              <a:cs typeface="Trebuchet MS"/>
            </a:endParaRPr>
          </a:p>
        </p:txBody>
      </p:sp>
      <p:sp>
        <p:nvSpPr>
          <p:cNvPr id="112"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3"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4"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5" name="object 47"/>
          <p:cNvSpPr/>
          <p:nvPr/>
        </p:nvSpPr>
        <p:spPr>
          <a:xfrm>
            <a:off x="12467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6"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117" name="object 49"/>
          <p:cNvSpPr/>
          <p:nvPr/>
        </p:nvSpPr>
        <p:spPr>
          <a:xfrm>
            <a:off x="12467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8" name="object 50"/>
          <p:cNvSpPr txBox="1"/>
          <p:nvPr/>
        </p:nvSpPr>
        <p:spPr>
          <a:xfrm>
            <a:off x="659722" y="4477257"/>
            <a:ext cx="104563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	</a:t>
            </a: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119" name="object 51"/>
          <p:cNvSpPr/>
          <p:nvPr/>
        </p:nvSpPr>
        <p:spPr>
          <a:xfrm>
            <a:off x="12467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52"/>
          <p:cNvSpPr txBox="1"/>
          <p:nvPr/>
        </p:nvSpPr>
        <p:spPr>
          <a:xfrm>
            <a:off x="1350603"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121"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2" name="object 54"/>
          <p:cNvSpPr txBox="1"/>
          <p:nvPr/>
        </p:nvSpPr>
        <p:spPr>
          <a:xfrm>
            <a:off x="5360078"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dirty="0">
              <a:latin typeface="Trebuchet MS"/>
              <a:cs typeface="Trebuchet MS"/>
            </a:endParaRPr>
          </a:p>
        </p:txBody>
      </p:sp>
      <p:sp>
        <p:nvSpPr>
          <p:cNvPr id="123"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4" name="object 56"/>
          <p:cNvSpPr txBox="1"/>
          <p:nvPr/>
        </p:nvSpPr>
        <p:spPr>
          <a:xfrm>
            <a:off x="5282861" y="4477257"/>
            <a:ext cx="995680"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Cw5 </a:t>
            </a:r>
            <a:r>
              <a:rPr sz="1200" b="1" spc="120" dirty="0">
                <a:latin typeface="Trebuchet MS"/>
                <a:cs typeface="Trebuchet MS"/>
              </a:rPr>
              <a:t> </a:t>
            </a:r>
            <a:r>
              <a:rPr sz="1200" b="1" spc="-5" dirty="0">
                <a:latin typeface="Trebuchet MS"/>
                <a:cs typeface="Trebuchet MS"/>
              </a:rPr>
              <a:t>Cw7</a:t>
            </a:r>
            <a:endParaRPr sz="1200">
              <a:latin typeface="Trebuchet MS"/>
              <a:cs typeface="Trebuchet MS"/>
            </a:endParaRPr>
          </a:p>
        </p:txBody>
      </p:sp>
      <p:sp>
        <p:nvSpPr>
          <p:cNvPr id="12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6" name="object 58"/>
          <p:cNvSpPr txBox="1"/>
          <p:nvPr/>
        </p:nvSpPr>
        <p:spPr>
          <a:xfrm>
            <a:off x="5303181" y="4782057"/>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sz="1200" b="1" spc="5" dirty="0">
                <a:latin typeface="Trebuchet MS"/>
                <a:cs typeface="Trebuchet MS"/>
              </a:rPr>
              <a:t>B7</a:t>
            </a:r>
            <a:endParaRPr sz="1200">
              <a:latin typeface="Trebuchet MS"/>
              <a:cs typeface="Trebuchet MS"/>
            </a:endParaRPr>
          </a:p>
        </p:txBody>
      </p:sp>
      <p:sp>
        <p:nvSpPr>
          <p:cNvPr id="12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28"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2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31" name="Picture 2"/>
          <p:cNvPicPr>
            <a:picLocks noChangeAspect="1" noChangeArrowheads="1"/>
          </p:cNvPicPr>
          <p:nvPr/>
        </p:nvPicPr>
        <p:blipFill>
          <a:blip r:embed="rId7" cstate="print"/>
          <a:srcRect/>
          <a:stretch>
            <a:fillRect/>
          </a:stretch>
        </p:blipFill>
        <p:spPr bwMode="auto">
          <a:xfrm>
            <a:off x="609601" y="1600201"/>
            <a:ext cx="2222500" cy="1781175"/>
          </a:xfrm>
          <a:prstGeom prst="rect">
            <a:avLst/>
          </a:prstGeom>
          <a:noFill/>
          <a:ln w="9525">
            <a:noFill/>
            <a:miter lim="800000"/>
            <a:headEnd/>
            <a:tailEnd/>
          </a:ln>
        </p:spPr>
      </p:pic>
      <p:pic>
        <p:nvPicPr>
          <p:cNvPr id="132" name="Picture 3"/>
          <p:cNvPicPr>
            <a:picLocks noChangeAspect="1" noChangeArrowheads="1"/>
          </p:cNvPicPr>
          <p:nvPr/>
        </p:nvPicPr>
        <p:blipFill>
          <a:blip r:embed="rId8" cstate="print"/>
          <a:srcRect/>
          <a:stretch>
            <a:fillRect/>
          </a:stretch>
        </p:blipFill>
        <p:spPr bwMode="auto">
          <a:xfrm>
            <a:off x="2743200" y="5181600"/>
            <a:ext cx="1422400" cy="1219200"/>
          </a:xfrm>
          <a:prstGeom prst="rect">
            <a:avLst/>
          </a:prstGeom>
          <a:noFill/>
          <a:ln w="9525">
            <a:noFill/>
            <a:miter lim="800000"/>
            <a:headEnd/>
            <a:tailEnd/>
          </a:ln>
        </p:spPr>
      </p:pic>
      <p:sp>
        <p:nvSpPr>
          <p:cNvPr id="133" name="132 Oval"/>
          <p:cNvSpPr/>
          <p:nvPr/>
        </p:nvSpPr>
        <p:spPr>
          <a:xfrm>
            <a:off x="6705600" y="40386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4" name="133 Oval"/>
          <p:cNvSpPr/>
          <p:nvPr/>
        </p:nvSpPr>
        <p:spPr>
          <a:xfrm>
            <a:off x="304800" y="38862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5" name="134 Dikdörtgen"/>
          <p:cNvSpPr/>
          <p:nvPr/>
        </p:nvSpPr>
        <p:spPr>
          <a:xfrm>
            <a:off x="6705600" y="5715000"/>
            <a:ext cx="4876800" cy="707886"/>
          </a:xfrm>
          <a:prstGeom prst="rect">
            <a:avLst/>
          </a:prstGeom>
        </p:spPr>
        <p:txBody>
          <a:bodyPr wrap="square">
            <a:spAutoFit/>
          </a:bodyPr>
          <a:lstStyle/>
          <a:p>
            <a:r>
              <a:rPr lang="en-US" sz="2000" dirty="0" smtClean="0"/>
              <a:t>Unfortunately, there is only a 25-percent chance of a sibling match</a:t>
            </a:r>
            <a:endParaRPr lang="tr-TR" sz="2000" dirty="0"/>
          </a:p>
        </p:txBody>
      </p:sp>
      <p:sp>
        <p:nvSpPr>
          <p:cNvPr id="140" name="139 Dikdörtgen"/>
          <p:cNvSpPr/>
          <p:nvPr/>
        </p:nvSpPr>
        <p:spPr>
          <a:xfrm>
            <a:off x="2540000" y="5181600"/>
            <a:ext cx="40640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9" name="object 27"/>
          <p:cNvSpPr txBox="1"/>
          <p:nvPr/>
        </p:nvSpPr>
        <p:spPr>
          <a:xfrm>
            <a:off x="3454401" y="5715001"/>
            <a:ext cx="1860127" cy="285115"/>
          </a:xfrm>
          <a:prstGeom prst="rect">
            <a:avLst/>
          </a:prstGeom>
          <a:noFill/>
        </p:spPr>
        <p:txBody>
          <a:bodyPr vert="horz" wrap="square" lIns="0" tIns="0" rIns="0" bIns="0" rtlCol="0">
            <a:spAutoFit/>
          </a:bodyPr>
          <a:lstStyle/>
          <a:p>
            <a:pPr marL="12700">
              <a:lnSpc>
                <a:spcPct val="100000"/>
              </a:lnSpc>
            </a:pPr>
            <a:r>
              <a:rPr sz="1800" spc="-5" dirty="0">
                <a:latin typeface="Arial"/>
                <a:cs typeface="Arial"/>
              </a:rPr>
              <a:t>HLA</a:t>
            </a:r>
            <a:r>
              <a:rPr sz="1800" spc="-185" dirty="0">
                <a:latin typeface="Arial"/>
                <a:cs typeface="Arial"/>
              </a:rPr>
              <a:t> </a:t>
            </a:r>
            <a:r>
              <a:rPr sz="1800" spc="-5" dirty="0">
                <a:latin typeface="Arial"/>
                <a:cs typeface="Arial"/>
              </a:rPr>
              <a:t>matched</a:t>
            </a:r>
            <a:endParaRPr sz="1800" dirty="0">
              <a:latin typeface="Arial"/>
              <a:cs typeface="Arial"/>
            </a:endParaRPr>
          </a:p>
        </p:txBody>
      </p:sp>
      <p:sp>
        <p:nvSpPr>
          <p:cNvPr id="143" name="142 Sol Yukarı Ok"/>
          <p:cNvSpPr/>
          <p:nvPr/>
        </p:nvSpPr>
        <p:spPr>
          <a:xfrm>
            <a:off x="1930400" y="5181600"/>
            <a:ext cx="7010400" cy="457200"/>
          </a:xfrm>
          <a:prstGeom prst="leftUpArrow">
            <a:avLst>
              <a:gd name="adj1" fmla="val 15361"/>
              <a:gd name="adj2" fmla="val 25000"/>
              <a:gd name="adj3" fmla="val 25000"/>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141" name="object 3"/>
          <p:cNvSpPr txBox="1">
            <a:spLocks/>
          </p:cNvSpPr>
          <p:nvPr/>
        </p:nvSpPr>
        <p:spPr>
          <a:xfrm>
            <a:off x="304800" y="685800"/>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diamond(in)">
                                      <p:cBhvr>
                                        <p:cTn id="7" dur="2000"/>
                                        <p:tgtEl>
                                          <p:spTgt spid="6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diamond(in)">
                                      <p:cBhvr>
                                        <p:cTn id="10" dur="2000"/>
                                        <p:tgtEl>
                                          <p:spTgt spid="65"/>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diamond(in)">
                                      <p:cBhvr>
                                        <p:cTn id="13" dur="2000"/>
                                        <p:tgtEl>
                                          <p:spTgt spid="66"/>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diamond(in)">
                                      <p:cBhvr>
                                        <p:cTn id="16" dur="2000"/>
                                        <p:tgtEl>
                                          <p:spTgt spid="67"/>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diamond(in)">
                                      <p:cBhvr>
                                        <p:cTn id="19" dur="2000"/>
                                        <p:tgtEl>
                                          <p:spTgt spid="68"/>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diamond(in)">
                                      <p:cBhvr>
                                        <p:cTn id="22" dur="2000"/>
                                        <p:tgtEl>
                                          <p:spTgt spid="69"/>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diamond(in)">
                                      <p:cBhvr>
                                        <p:cTn id="25" dur="2000"/>
                                        <p:tgtEl>
                                          <p:spTgt spid="70"/>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diamond(in)">
                                      <p:cBhvr>
                                        <p:cTn id="28" dur="2000"/>
                                        <p:tgtEl>
                                          <p:spTgt spid="71"/>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diamond(in)">
                                      <p:cBhvr>
                                        <p:cTn id="31" dur="2000"/>
                                        <p:tgtEl>
                                          <p:spTgt spid="72"/>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diamond(in)">
                                      <p:cBhvr>
                                        <p:cTn id="34" dur="2000"/>
                                        <p:tgtEl>
                                          <p:spTgt spid="73"/>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diamond(in)">
                                      <p:cBhvr>
                                        <p:cTn id="37" dur="2000"/>
                                        <p:tgtEl>
                                          <p:spTgt spid="75"/>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amond(in)">
                                      <p:cBhvr>
                                        <p:cTn id="40" dur="2000"/>
                                        <p:tgtEl>
                                          <p:spTgt spid="74"/>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diamond(in)">
                                      <p:cBhvr>
                                        <p:cTn id="45" dur="2000"/>
                                        <p:tgtEl>
                                          <p:spTgt spid="134"/>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143"/>
                                        </p:tgtEl>
                                        <p:attrNameLst>
                                          <p:attrName>style.visibility</p:attrName>
                                        </p:attrNameLst>
                                      </p:cBhvr>
                                      <p:to>
                                        <p:strVal val="visible"/>
                                      </p:to>
                                    </p:set>
                                    <p:animEffect transition="in" filter="diamond(in)">
                                      <p:cBhvr>
                                        <p:cTn id="48" dur="2000"/>
                                        <p:tgtEl>
                                          <p:spTgt spid="143"/>
                                        </p:tgtEl>
                                      </p:cBhvr>
                                    </p:animEffect>
                                  </p:childTnLst>
                                </p:cTn>
                              </p:par>
                              <p:par>
                                <p:cTn id="49" presetID="8" presetClass="entr" presetSubtype="16" fill="hold" grpId="0" nodeType="withEffect">
                                  <p:stCondLst>
                                    <p:cond delay="0"/>
                                  </p:stCondLst>
                                  <p:childTnLst>
                                    <p:set>
                                      <p:cBhvr>
                                        <p:cTn id="50" dur="1" fill="hold">
                                          <p:stCondLst>
                                            <p:cond delay="0"/>
                                          </p:stCondLst>
                                        </p:cTn>
                                        <p:tgtEl>
                                          <p:spTgt spid="139"/>
                                        </p:tgtEl>
                                        <p:attrNameLst>
                                          <p:attrName>style.visibility</p:attrName>
                                        </p:attrNameLst>
                                      </p:cBhvr>
                                      <p:to>
                                        <p:strVal val="visible"/>
                                      </p:to>
                                    </p:set>
                                    <p:animEffect transition="in" filter="diamond(in)">
                                      <p:cBhvr>
                                        <p:cTn id="51" dur="2000"/>
                                        <p:tgtEl>
                                          <p:spTgt spid="139"/>
                                        </p:tgtEl>
                                      </p:cBhvr>
                                    </p:animEffect>
                                  </p:childTnLst>
                                </p:cTn>
                              </p:par>
                              <p:par>
                                <p:cTn id="52" presetID="8" presetClass="entr" presetSubtype="16" fill="hold" grpId="0" nodeType="with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diamond(in)">
                                      <p:cBhvr>
                                        <p:cTn id="54" dur="2000"/>
                                        <p:tgtEl>
                                          <p:spTgt spid="133"/>
                                        </p:tgtEl>
                                      </p:cBhvr>
                                    </p:animEffect>
                                  </p:childTnLst>
                                </p:cTn>
                              </p:par>
                              <p:par>
                                <p:cTn id="55" presetID="8" presetClass="entr" presetSubtype="16" fill="hold" grpId="0" nodeType="withEffect">
                                  <p:stCondLst>
                                    <p:cond delay="0"/>
                                  </p:stCondLst>
                                  <p:childTnLst>
                                    <p:set>
                                      <p:cBhvr>
                                        <p:cTn id="56" dur="1" fill="hold">
                                          <p:stCondLst>
                                            <p:cond delay="0"/>
                                          </p:stCondLst>
                                        </p:cTn>
                                        <p:tgtEl>
                                          <p:spTgt spid="135"/>
                                        </p:tgtEl>
                                        <p:attrNameLst>
                                          <p:attrName>style.visibility</p:attrName>
                                        </p:attrNameLst>
                                      </p:cBhvr>
                                      <p:to>
                                        <p:strVal val="visible"/>
                                      </p:to>
                                    </p:set>
                                    <p:animEffect transition="in" filter="diamond(in)">
                                      <p:cBhvr>
                                        <p:cTn id="57" dur="20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p:bldP spid="68" grpId="0" animBg="1"/>
      <p:bldP spid="69" grpId="0"/>
      <p:bldP spid="70" grpId="0" animBg="1"/>
      <p:bldP spid="71" grpId="0"/>
      <p:bldP spid="72" grpId="0" animBg="1"/>
      <p:bldP spid="73" grpId="0"/>
      <p:bldP spid="74" grpId="0" animBg="1"/>
      <p:bldP spid="75" grpId="0" animBg="1"/>
      <p:bldP spid="133" grpId="0" animBg="1"/>
      <p:bldP spid="134" grpId="0" animBg="1"/>
      <p:bldP spid="135" grpId="0"/>
      <p:bldP spid="139" grpId="0"/>
      <p:bldP spid="1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cstate="print"/>
          <a:srcRect/>
          <a:stretch>
            <a:fillRect/>
          </a:stretch>
        </p:blipFill>
        <p:spPr bwMode="auto">
          <a:xfrm>
            <a:off x="5384801" y="5638800"/>
            <a:ext cx="774700" cy="17145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3149600" y="5638801"/>
            <a:ext cx="431800" cy="200025"/>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1219200" y="5257801"/>
            <a:ext cx="660400" cy="180975"/>
          </a:xfrm>
          <a:prstGeom prst="rect">
            <a:avLst/>
          </a:prstGeom>
          <a:noFill/>
          <a:ln w="9525">
            <a:noFill/>
            <a:miter lim="800000"/>
            <a:headEnd/>
            <a:tailEnd/>
          </a:ln>
        </p:spPr>
      </p:pic>
      <p:sp>
        <p:nvSpPr>
          <p:cNvPr id="76" name="object 11"/>
          <p:cNvSpPr/>
          <p:nvPr/>
        </p:nvSpPr>
        <p:spPr>
          <a:xfrm>
            <a:off x="10464800" y="2514600"/>
            <a:ext cx="1564216" cy="2057400"/>
          </a:xfrm>
          <a:prstGeom prst="rect">
            <a:avLst/>
          </a:prstGeom>
          <a:blipFill>
            <a:blip r:embed="rId5" cstate="print"/>
            <a:stretch>
              <a:fillRect/>
            </a:stretch>
          </a:blipFill>
        </p:spPr>
        <p:txBody>
          <a:bodyPr wrap="square" lIns="0" tIns="0" rIns="0" bIns="0" rtlCol="0"/>
          <a:lstStyle/>
          <a:p>
            <a:endParaRPr/>
          </a:p>
        </p:txBody>
      </p:sp>
      <p:sp>
        <p:nvSpPr>
          <p:cNvPr id="77" name="object 60"/>
          <p:cNvSpPr/>
          <p:nvPr/>
        </p:nvSpPr>
        <p:spPr>
          <a:xfrm>
            <a:off x="9245600" y="3200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78" name="object 61"/>
          <p:cNvSpPr/>
          <p:nvPr/>
        </p:nvSpPr>
        <p:spPr>
          <a:xfrm>
            <a:off x="9245600" y="3505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9" name="object 62"/>
          <p:cNvSpPr/>
          <p:nvPr/>
        </p:nvSpPr>
        <p:spPr>
          <a:xfrm>
            <a:off x="9245600" y="3810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0" name="object 63"/>
          <p:cNvSpPr txBox="1"/>
          <p:nvPr/>
        </p:nvSpPr>
        <p:spPr>
          <a:xfrm>
            <a:off x="9350587" y="386727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81" name="object 64"/>
          <p:cNvSpPr/>
          <p:nvPr/>
        </p:nvSpPr>
        <p:spPr>
          <a:xfrm>
            <a:off x="9855200" y="3200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2" name="object 65"/>
          <p:cNvSpPr txBox="1"/>
          <p:nvPr/>
        </p:nvSpPr>
        <p:spPr>
          <a:xfrm>
            <a:off x="9346523" y="3257677"/>
            <a:ext cx="89069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83" name="object 66"/>
          <p:cNvSpPr/>
          <p:nvPr/>
        </p:nvSpPr>
        <p:spPr>
          <a:xfrm>
            <a:off x="9855200" y="3505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4" name="object 67"/>
          <p:cNvSpPr txBox="1"/>
          <p:nvPr/>
        </p:nvSpPr>
        <p:spPr>
          <a:xfrm>
            <a:off x="9269308" y="3562477"/>
            <a:ext cx="1045633" cy="184666"/>
          </a:xfrm>
          <a:prstGeom prst="rect">
            <a:avLst/>
          </a:prstGeom>
        </p:spPr>
        <p:txBody>
          <a:bodyPr vert="horz" wrap="square" lIns="0" tIns="0" rIns="0" bIns="0" rtlCol="0">
            <a:spAutoFit/>
          </a:bodyPr>
          <a:lstStyle/>
          <a:p>
            <a:pPr marL="12700">
              <a:lnSpc>
                <a:spcPct val="100000"/>
              </a:lnSpc>
              <a:tabLst>
                <a:tab pos="469900" algn="l"/>
              </a:tabLst>
            </a:pPr>
            <a:r>
              <a:rPr sz="1200" b="1" dirty="0">
                <a:latin typeface="Trebuchet MS"/>
                <a:cs typeface="Trebuchet MS"/>
              </a:rPr>
              <a:t>C</a:t>
            </a:r>
            <a:r>
              <a:rPr sz="1200" b="1" spc="-10" dirty="0">
                <a:latin typeface="Trebuchet MS"/>
                <a:cs typeface="Trebuchet MS"/>
              </a:rPr>
              <a:t>w</a:t>
            </a:r>
            <a:r>
              <a:rPr sz="1200" b="1" dirty="0">
                <a:latin typeface="Trebuchet MS"/>
                <a:cs typeface="Trebuchet MS"/>
              </a:rPr>
              <a:t>7	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85" name="object 68"/>
          <p:cNvSpPr/>
          <p:nvPr/>
        </p:nvSpPr>
        <p:spPr>
          <a:xfrm>
            <a:off x="9855200" y="3810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6" name="object 69"/>
          <p:cNvSpPr txBox="1"/>
          <p:nvPr/>
        </p:nvSpPr>
        <p:spPr>
          <a:xfrm>
            <a:off x="9960187" y="386727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87" name="object 75"/>
          <p:cNvSpPr/>
          <p:nvPr/>
        </p:nvSpPr>
        <p:spPr>
          <a:xfrm>
            <a:off x="7632701" y="4149726"/>
            <a:ext cx="1824567" cy="1354201"/>
          </a:xfrm>
          <a:prstGeom prst="rect">
            <a:avLst/>
          </a:prstGeom>
          <a:blipFill>
            <a:blip r:embed="rId6" cstate="print"/>
            <a:stretch>
              <a:fillRect/>
            </a:stretch>
          </a:blipFill>
        </p:spPr>
        <p:txBody>
          <a:bodyPr wrap="square" lIns="0" tIns="0" rIns="0" bIns="0" rtlCol="0"/>
          <a:lstStyle/>
          <a:p>
            <a:endParaRPr/>
          </a:p>
        </p:txBody>
      </p:sp>
      <p:sp>
        <p:nvSpPr>
          <p:cNvPr id="74" name="object 6"/>
          <p:cNvSpPr/>
          <p:nvPr/>
        </p:nvSpPr>
        <p:spPr>
          <a:xfrm flipH="1">
            <a:off x="7416800" y="1676400"/>
            <a:ext cx="1625600" cy="1524000"/>
          </a:xfrm>
          <a:prstGeom prst="rect">
            <a:avLst/>
          </a:prstGeom>
          <a:blipFill>
            <a:blip r:embed="rId7" cstate="print"/>
            <a:stretch>
              <a:fillRect/>
            </a:stretch>
          </a:blipFill>
        </p:spPr>
        <p:txBody>
          <a:bodyPr wrap="square" lIns="0" tIns="0" rIns="0" bIns="0" rtlCol="0"/>
          <a:lstStyle/>
          <a:p>
            <a:endParaRPr/>
          </a:p>
        </p:txBody>
      </p:sp>
      <p:sp>
        <p:nvSpPr>
          <p:cNvPr id="75" name="object 8"/>
          <p:cNvSpPr/>
          <p:nvPr/>
        </p:nvSpPr>
        <p:spPr>
          <a:xfrm>
            <a:off x="609600" y="5257800"/>
            <a:ext cx="1329267" cy="1219202"/>
          </a:xfrm>
          <a:prstGeom prst="rect">
            <a:avLst/>
          </a:prstGeom>
          <a:blipFill>
            <a:blip r:embed="rId8" cstate="print"/>
            <a:stretch>
              <a:fillRect/>
            </a:stretch>
          </a:blipFill>
        </p:spPr>
        <p:txBody>
          <a:bodyPr wrap="square" lIns="0" tIns="0" rIns="0" bIns="0" rtlCol="0"/>
          <a:lstStyle/>
          <a:p>
            <a:endParaRPr/>
          </a:p>
        </p:txBody>
      </p:sp>
      <p:sp>
        <p:nvSpPr>
          <p:cNvPr id="88" name="object 10"/>
          <p:cNvSpPr/>
          <p:nvPr/>
        </p:nvSpPr>
        <p:spPr>
          <a:xfrm>
            <a:off x="5181600" y="5410200"/>
            <a:ext cx="1225549" cy="838202"/>
          </a:xfrm>
          <a:prstGeom prst="rect">
            <a:avLst/>
          </a:prstGeom>
          <a:blipFill>
            <a:blip r:embed="rId9" cstate="print"/>
            <a:stretch>
              <a:fillRect/>
            </a:stretch>
          </a:blipFill>
        </p:spPr>
        <p:txBody>
          <a:bodyPr wrap="square" lIns="0" tIns="0" rIns="0" bIns="0" rtlCol="0"/>
          <a:lstStyle/>
          <a:p>
            <a:endParaRPr/>
          </a:p>
        </p:txBody>
      </p:sp>
      <p:sp>
        <p:nvSpPr>
          <p:cNvPr id="8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9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91" name="object 13"/>
          <p:cNvSpPr/>
          <p:nvPr/>
        </p:nvSpPr>
        <p:spPr>
          <a:xfrm>
            <a:off x="6371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2" name="object 14"/>
          <p:cNvSpPr/>
          <p:nvPr/>
        </p:nvSpPr>
        <p:spPr>
          <a:xfrm>
            <a:off x="6371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3" name="object 15"/>
          <p:cNvSpPr/>
          <p:nvPr/>
        </p:nvSpPr>
        <p:spPr>
          <a:xfrm>
            <a:off x="6371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4" name="object 16"/>
          <p:cNvSpPr txBox="1"/>
          <p:nvPr/>
        </p:nvSpPr>
        <p:spPr>
          <a:xfrm>
            <a:off x="740596"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95"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6"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7" name="object 19"/>
          <p:cNvSpPr txBox="1"/>
          <p:nvPr/>
        </p:nvSpPr>
        <p:spPr>
          <a:xfrm>
            <a:off x="3022110"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A2</a:t>
            </a:r>
            <a:endParaRPr sz="1200">
              <a:latin typeface="Trebuchet MS"/>
              <a:cs typeface="Trebuchet MS"/>
            </a:endParaRPr>
          </a:p>
        </p:txBody>
      </p:sp>
      <p:sp>
        <p:nvSpPr>
          <p:cNvPr id="98"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9"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0" name="object 22"/>
          <p:cNvSpPr txBox="1"/>
          <p:nvPr/>
        </p:nvSpPr>
        <p:spPr>
          <a:xfrm>
            <a:off x="2945300" y="22664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Cw5</a:t>
            </a:r>
            <a:endParaRPr sz="1200" dirty="0">
              <a:latin typeface="Trebuchet MS"/>
              <a:cs typeface="Trebuchet MS"/>
            </a:endParaRPr>
          </a:p>
        </p:txBody>
      </p:sp>
      <p:sp>
        <p:nvSpPr>
          <p:cNvPr id="101"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2"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3" name="object 25"/>
          <p:cNvSpPr txBox="1"/>
          <p:nvPr/>
        </p:nvSpPr>
        <p:spPr>
          <a:xfrm>
            <a:off x="3026174" y="25716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B44</a:t>
            </a:r>
            <a:endParaRPr sz="1200">
              <a:latin typeface="Trebuchet MS"/>
              <a:cs typeface="Trebuchet MS"/>
            </a:endParaRPr>
          </a:p>
        </p:txBody>
      </p:sp>
      <p:sp>
        <p:nvSpPr>
          <p:cNvPr id="104" name="object 26"/>
          <p:cNvSpPr/>
          <p:nvPr/>
        </p:nvSpPr>
        <p:spPr>
          <a:xfrm>
            <a:off x="62992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27"/>
          <p:cNvSpPr/>
          <p:nvPr/>
        </p:nvSpPr>
        <p:spPr>
          <a:xfrm>
            <a:off x="68580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6"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107" name="object 29"/>
          <p:cNvSpPr/>
          <p:nvPr/>
        </p:nvSpPr>
        <p:spPr>
          <a:xfrm>
            <a:off x="62992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30"/>
          <p:cNvSpPr/>
          <p:nvPr/>
        </p:nvSpPr>
        <p:spPr>
          <a:xfrm>
            <a:off x="68580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9" name="object 31"/>
          <p:cNvSpPr txBox="1"/>
          <p:nvPr/>
        </p:nvSpPr>
        <p:spPr>
          <a:xfrm>
            <a:off x="6322906" y="23426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110" name="object 32"/>
          <p:cNvSpPr/>
          <p:nvPr/>
        </p:nvSpPr>
        <p:spPr>
          <a:xfrm>
            <a:off x="62992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1" name="object 33"/>
          <p:cNvSpPr/>
          <p:nvPr/>
        </p:nvSpPr>
        <p:spPr>
          <a:xfrm>
            <a:off x="68580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2" name="object 34"/>
          <p:cNvSpPr txBox="1"/>
          <p:nvPr/>
        </p:nvSpPr>
        <p:spPr>
          <a:xfrm>
            <a:off x="6403848" y="26478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B14</a:t>
            </a:r>
            <a:endParaRPr sz="1200" dirty="0">
              <a:latin typeface="Trebuchet MS"/>
              <a:cs typeface="Trebuchet MS"/>
            </a:endParaRPr>
          </a:p>
        </p:txBody>
      </p:sp>
      <p:sp>
        <p:nvSpPr>
          <p:cNvPr id="11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5" name="object 37"/>
          <p:cNvSpPr txBox="1"/>
          <p:nvPr/>
        </p:nvSpPr>
        <p:spPr>
          <a:xfrm>
            <a:off x="2921339"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11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8" name="object 40"/>
          <p:cNvSpPr txBox="1"/>
          <p:nvPr/>
        </p:nvSpPr>
        <p:spPr>
          <a:xfrm>
            <a:off x="2844124" y="4477257"/>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20"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119"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1" name="object 43"/>
          <p:cNvSpPr txBox="1"/>
          <p:nvPr/>
        </p:nvSpPr>
        <p:spPr>
          <a:xfrm>
            <a:off x="2925402" y="4782057"/>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B14</a:t>
            </a:r>
            <a:endParaRPr sz="1200">
              <a:latin typeface="Trebuchet MS"/>
              <a:cs typeface="Trebuchet MS"/>
            </a:endParaRPr>
          </a:p>
        </p:txBody>
      </p:sp>
      <p:sp>
        <p:nvSpPr>
          <p:cNvPr id="122"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3"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4"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5" name="object 47"/>
          <p:cNvSpPr/>
          <p:nvPr/>
        </p:nvSpPr>
        <p:spPr>
          <a:xfrm>
            <a:off x="12467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6"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127" name="object 49"/>
          <p:cNvSpPr/>
          <p:nvPr/>
        </p:nvSpPr>
        <p:spPr>
          <a:xfrm>
            <a:off x="12467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8" name="object 50"/>
          <p:cNvSpPr txBox="1"/>
          <p:nvPr/>
        </p:nvSpPr>
        <p:spPr>
          <a:xfrm>
            <a:off x="659722" y="4477257"/>
            <a:ext cx="104563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	</a:t>
            </a: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129" name="object 51"/>
          <p:cNvSpPr/>
          <p:nvPr/>
        </p:nvSpPr>
        <p:spPr>
          <a:xfrm>
            <a:off x="12467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0" name="object 52"/>
          <p:cNvSpPr txBox="1"/>
          <p:nvPr/>
        </p:nvSpPr>
        <p:spPr>
          <a:xfrm>
            <a:off x="1350603"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131"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32" name="object 54"/>
          <p:cNvSpPr txBox="1"/>
          <p:nvPr/>
        </p:nvSpPr>
        <p:spPr>
          <a:xfrm>
            <a:off x="5360078"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133"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34" name="object 56"/>
          <p:cNvSpPr txBox="1"/>
          <p:nvPr/>
        </p:nvSpPr>
        <p:spPr>
          <a:xfrm>
            <a:off x="5282861" y="4477257"/>
            <a:ext cx="995680"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Cw5 </a:t>
            </a:r>
            <a:r>
              <a:rPr sz="1200" b="1" spc="120" dirty="0">
                <a:latin typeface="Trebuchet MS"/>
                <a:cs typeface="Trebuchet MS"/>
              </a:rPr>
              <a:t> </a:t>
            </a:r>
            <a:r>
              <a:rPr sz="1200" b="1" spc="-5" dirty="0">
                <a:latin typeface="Trebuchet MS"/>
                <a:cs typeface="Trebuchet MS"/>
              </a:rPr>
              <a:t>Cw7</a:t>
            </a:r>
            <a:endParaRPr sz="1200">
              <a:latin typeface="Trebuchet MS"/>
              <a:cs typeface="Trebuchet MS"/>
            </a:endParaRPr>
          </a:p>
        </p:txBody>
      </p:sp>
      <p:sp>
        <p:nvSpPr>
          <p:cNvPr id="13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6" name="object 58"/>
          <p:cNvSpPr txBox="1"/>
          <p:nvPr/>
        </p:nvSpPr>
        <p:spPr>
          <a:xfrm>
            <a:off x="5303181" y="4782057"/>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sz="1200" b="1" spc="5" dirty="0">
                <a:latin typeface="Trebuchet MS"/>
                <a:cs typeface="Trebuchet MS"/>
              </a:rPr>
              <a:t>B7</a:t>
            </a:r>
            <a:endParaRPr sz="1200">
              <a:latin typeface="Trebuchet MS"/>
              <a:cs typeface="Trebuchet MS"/>
            </a:endParaRPr>
          </a:p>
        </p:txBody>
      </p:sp>
      <p:sp>
        <p:nvSpPr>
          <p:cNvPr id="13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38"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4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41" name="Picture 2"/>
          <p:cNvPicPr>
            <a:picLocks noChangeAspect="1" noChangeArrowheads="1"/>
          </p:cNvPicPr>
          <p:nvPr/>
        </p:nvPicPr>
        <p:blipFill>
          <a:blip r:embed="rId10" cstate="print"/>
          <a:srcRect/>
          <a:stretch>
            <a:fillRect/>
          </a:stretch>
        </p:blipFill>
        <p:spPr bwMode="auto">
          <a:xfrm>
            <a:off x="609601" y="1600201"/>
            <a:ext cx="2222500" cy="1781175"/>
          </a:xfrm>
          <a:prstGeom prst="rect">
            <a:avLst/>
          </a:prstGeom>
          <a:noFill/>
          <a:ln w="9525">
            <a:noFill/>
            <a:miter lim="800000"/>
            <a:headEnd/>
            <a:tailEnd/>
          </a:ln>
        </p:spPr>
      </p:pic>
      <p:pic>
        <p:nvPicPr>
          <p:cNvPr id="142" name="Picture 3"/>
          <p:cNvPicPr>
            <a:picLocks noChangeAspect="1" noChangeArrowheads="1"/>
          </p:cNvPicPr>
          <p:nvPr/>
        </p:nvPicPr>
        <p:blipFill>
          <a:blip r:embed="rId11" cstate="print"/>
          <a:srcRect/>
          <a:stretch>
            <a:fillRect/>
          </a:stretch>
        </p:blipFill>
        <p:spPr bwMode="auto">
          <a:xfrm>
            <a:off x="2641600" y="5257800"/>
            <a:ext cx="1422400" cy="1219200"/>
          </a:xfrm>
          <a:prstGeom prst="rect">
            <a:avLst/>
          </a:prstGeom>
          <a:noFill/>
          <a:ln w="9525">
            <a:noFill/>
            <a:miter lim="800000"/>
            <a:headEnd/>
            <a:tailEnd/>
          </a:ln>
        </p:spPr>
      </p:pic>
      <p:sp>
        <p:nvSpPr>
          <p:cNvPr id="143" name="142 Oval"/>
          <p:cNvSpPr/>
          <p:nvPr/>
        </p:nvSpPr>
        <p:spPr>
          <a:xfrm>
            <a:off x="304800" y="38862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4" name="143 Oval"/>
          <p:cNvSpPr/>
          <p:nvPr/>
        </p:nvSpPr>
        <p:spPr>
          <a:xfrm>
            <a:off x="8940800" y="28956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5" name="144 Oval"/>
          <p:cNvSpPr/>
          <p:nvPr/>
        </p:nvSpPr>
        <p:spPr>
          <a:xfrm>
            <a:off x="2641600" y="16764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6"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148" name="object 3"/>
          <p:cNvSpPr txBox="1">
            <a:spLocks/>
          </p:cNvSpPr>
          <p:nvPr/>
        </p:nvSpPr>
        <p:spPr>
          <a:xfrm>
            <a:off x="304800" y="685800"/>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diamond(in)">
                                      <p:cBhvr>
                                        <p:cTn id="7" dur="2000"/>
                                        <p:tgtEl>
                                          <p:spTgt spid="76"/>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diamond(in)">
                                      <p:cBhvr>
                                        <p:cTn id="10" dur="2000"/>
                                        <p:tgtEl>
                                          <p:spTgt spid="77"/>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diamond(in)">
                                      <p:cBhvr>
                                        <p:cTn id="13" dur="2000"/>
                                        <p:tgtEl>
                                          <p:spTgt spid="78"/>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diamond(in)">
                                      <p:cBhvr>
                                        <p:cTn id="16" dur="2000"/>
                                        <p:tgtEl>
                                          <p:spTgt spid="79"/>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diamond(in)">
                                      <p:cBhvr>
                                        <p:cTn id="19" dur="2000"/>
                                        <p:tgtEl>
                                          <p:spTgt spid="80"/>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diamond(in)">
                                      <p:cBhvr>
                                        <p:cTn id="22" dur="2000"/>
                                        <p:tgtEl>
                                          <p:spTgt spid="81"/>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diamond(in)">
                                      <p:cBhvr>
                                        <p:cTn id="25" dur="2000"/>
                                        <p:tgtEl>
                                          <p:spTgt spid="82"/>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diamond(in)">
                                      <p:cBhvr>
                                        <p:cTn id="28" dur="2000"/>
                                        <p:tgtEl>
                                          <p:spTgt spid="83"/>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diamond(in)">
                                      <p:cBhvr>
                                        <p:cTn id="31" dur="2000"/>
                                        <p:tgtEl>
                                          <p:spTgt spid="84"/>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diamond(in)">
                                      <p:cBhvr>
                                        <p:cTn id="34" dur="2000"/>
                                        <p:tgtEl>
                                          <p:spTgt spid="85"/>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diamond(in)">
                                      <p:cBhvr>
                                        <p:cTn id="37" dur="2000"/>
                                        <p:tgtEl>
                                          <p:spTgt spid="86"/>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diamond(in)">
                                      <p:cBhvr>
                                        <p:cTn id="40" dur="2000"/>
                                        <p:tgtEl>
                                          <p:spTgt spid="87"/>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144"/>
                                        </p:tgtEl>
                                        <p:attrNameLst>
                                          <p:attrName>style.visibility</p:attrName>
                                        </p:attrNameLst>
                                      </p:cBhvr>
                                      <p:to>
                                        <p:strVal val="visible"/>
                                      </p:to>
                                    </p:set>
                                    <p:animEffect transition="in" filter="diamond(in)">
                                      <p:cBhvr>
                                        <p:cTn id="43" dur="2000"/>
                                        <p:tgtEl>
                                          <p:spTgt spid="144"/>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143"/>
                                        </p:tgtEl>
                                        <p:attrNameLst>
                                          <p:attrName>style.visibility</p:attrName>
                                        </p:attrNameLst>
                                      </p:cBhvr>
                                      <p:to>
                                        <p:strVal val="visible"/>
                                      </p:to>
                                    </p:set>
                                    <p:animEffect transition="in" filter="diamond(in)">
                                      <p:cBhvr>
                                        <p:cTn id="46" dur="2000"/>
                                        <p:tgtEl>
                                          <p:spTgt spid="143"/>
                                        </p:tgtEl>
                                      </p:cBhvr>
                                    </p:animEffect>
                                  </p:childTnLst>
                                </p:cTn>
                              </p:par>
                            </p:childTnLst>
                          </p:cTn>
                        </p:par>
                      </p:childTnLst>
                    </p:cTn>
                  </p:par>
                  <p:par>
                    <p:cTn id="47" fill="hold">
                      <p:stCondLst>
                        <p:cond delay="indefinite"/>
                      </p:stCondLst>
                      <p:childTnLst>
                        <p:par>
                          <p:cTn id="48" fill="hold">
                            <p:stCondLst>
                              <p:cond delay="0"/>
                            </p:stCondLst>
                            <p:childTnLst>
                              <p:par>
                                <p:cTn id="49" presetID="8" presetClass="entr" presetSubtype="16" fill="hold" grpId="0" nodeType="clickEffect">
                                  <p:stCondLst>
                                    <p:cond delay="0"/>
                                  </p:stCondLst>
                                  <p:childTnLst>
                                    <p:set>
                                      <p:cBhvr>
                                        <p:cTn id="50" dur="1" fill="hold">
                                          <p:stCondLst>
                                            <p:cond delay="0"/>
                                          </p:stCondLst>
                                        </p:cTn>
                                        <p:tgtEl>
                                          <p:spTgt spid="145"/>
                                        </p:tgtEl>
                                        <p:attrNameLst>
                                          <p:attrName>style.visibility</p:attrName>
                                        </p:attrNameLst>
                                      </p:cBhvr>
                                      <p:to>
                                        <p:strVal val="visible"/>
                                      </p:to>
                                    </p:set>
                                    <p:animEffect transition="in" filter="diamond(in)">
                                      <p:cBhvr>
                                        <p:cTn id="51" dur="20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0" grpId="0"/>
      <p:bldP spid="81" grpId="0" animBg="1"/>
      <p:bldP spid="82" grpId="0"/>
      <p:bldP spid="83" grpId="0" animBg="1"/>
      <p:bldP spid="84" grpId="0"/>
      <p:bldP spid="85" grpId="0" animBg="1"/>
      <p:bldP spid="86" grpId="0"/>
      <p:bldP spid="87" grpId="0" animBg="1"/>
      <p:bldP spid="143" grpId="0" animBg="1"/>
      <p:bldP spid="144" grpId="0" animBg="1"/>
      <p:bldP spid="14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0" y="0"/>
            <a:ext cx="12192000" cy="7140416"/>
          </a:xfrm>
          <a:prstGeom prst="rect">
            <a:avLst/>
          </a:prstGeom>
        </p:spPr>
        <p:txBody>
          <a:bodyPr vert="horz" wrap="square" lIns="0" tIns="0" rIns="0" bIns="0" rtlCol="0">
            <a:spAutoFit/>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400">
              <a:latin typeface="Times New Roman"/>
              <a:cs typeface="Times New Roman"/>
            </a:endParaRPr>
          </a:p>
          <a:p>
            <a:pPr marR="290195" algn="r">
              <a:lnSpc>
                <a:spcPct val="100000"/>
              </a:lnSpc>
            </a:pPr>
            <a:r>
              <a:rPr sz="1000" spc="-5" dirty="0">
                <a:solidFill>
                  <a:srgbClr val="FFFFFF"/>
                </a:solidFill>
                <a:latin typeface="Arial"/>
                <a:cs typeface="Arial"/>
              </a:rPr>
              <a:t>7</a:t>
            </a:r>
            <a:endParaRPr sz="1000">
              <a:latin typeface="Arial"/>
              <a:cs typeface="Arial"/>
            </a:endParaRPr>
          </a:p>
        </p:txBody>
      </p:sp>
      <p:pic>
        <p:nvPicPr>
          <p:cNvPr id="1026" name="Picture 2"/>
          <p:cNvPicPr>
            <a:picLocks noChangeAspect="1" noChangeArrowheads="1"/>
          </p:cNvPicPr>
          <p:nvPr/>
        </p:nvPicPr>
        <p:blipFill>
          <a:blip r:embed="rId3" cstate="print"/>
          <a:srcRect/>
          <a:stretch>
            <a:fillRect/>
          </a:stretch>
        </p:blipFill>
        <p:spPr bwMode="auto">
          <a:xfrm>
            <a:off x="838200" y="914400"/>
            <a:ext cx="9829800" cy="5562600"/>
          </a:xfrm>
          <a:prstGeom prst="rect">
            <a:avLst/>
          </a:prstGeom>
          <a:noFill/>
          <a:ln w="9525">
            <a:noFill/>
            <a:miter lim="800000"/>
            <a:headEnd/>
            <a:tailEnd/>
          </a:ln>
        </p:spPr>
      </p:pic>
      <p:sp>
        <p:nvSpPr>
          <p:cNvPr id="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2400" y="1138827"/>
            <a:ext cx="10930191" cy="296235"/>
          </a:xfrm>
          <a:prstGeom prst="rect">
            <a:avLst/>
          </a:prstGeom>
        </p:spPr>
        <p:txBody>
          <a:bodyPr vert="horz" wrap="square" lIns="0" tIns="0" rIns="0" bIns="0" rtlCol="0">
            <a:spAutoFit/>
          </a:bodyPr>
          <a:lstStyle/>
          <a:p>
            <a:pPr marL="12700">
              <a:lnSpc>
                <a:spcPts val="2100"/>
              </a:lnSpc>
            </a:pPr>
            <a:r>
              <a:rPr sz="3200" b="0" i="0" spc="-5" dirty="0">
                <a:solidFill>
                  <a:srgbClr val="C00000"/>
                </a:solidFill>
                <a:latin typeface="Trebuchet MS" pitchFamily="34" charset="0"/>
                <a:cs typeface="Verdana"/>
              </a:rPr>
              <a:t>Provision </a:t>
            </a:r>
            <a:r>
              <a:rPr sz="3200" b="0" i="0" dirty="0">
                <a:solidFill>
                  <a:srgbClr val="C00000"/>
                </a:solidFill>
                <a:latin typeface="Trebuchet MS" pitchFamily="34" charset="0"/>
                <a:cs typeface="Verdana"/>
              </a:rPr>
              <a:t>of </a:t>
            </a:r>
            <a:r>
              <a:rPr sz="3200" b="0" i="0" spc="-5" dirty="0">
                <a:solidFill>
                  <a:srgbClr val="C00000"/>
                </a:solidFill>
                <a:latin typeface="Trebuchet MS" pitchFamily="34" charset="0"/>
                <a:cs typeface="Verdana"/>
              </a:rPr>
              <a:t>unrelated </a:t>
            </a:r>
            <a:r>
              <a:rPr sz="3200" b="0" i="0" spc="-5" dirty="0" smtClean="0">
                <a:solidFill>
                  <a:srgbClr val="C00000"/>
                </a:solidFill>
                <a:latin typeface="Trebuchet MS" pitchFamily="34" charset="0"/>
                <a:cs typeface="Verdana"/>
              </a:rPr>
              <a:t>H</a:t>
            </a:r>
            <a:r>
              <a:rPr lang="tr-TR" sz="3200" b="0" i="0" spc="-5" dirty="0" smtClean="0">
                <a:solidFill>
                  <a:srgbClr val="C00000"/>
                </a:solidFill>
                <a:latin typeface="Trebuchet MS" pitchFamily="34" charset="0"/>
                <a:cs typeface="Verdana"/>
              </a:rPr>
              <a:t>S</a:t>
            </a:r>
            <a:r>
              <a:rPr sz="3200" b="0" i="0" spc="-5" dirty="0" smtClean="0">
                <a:solidFill>
                  <a:srgbClr val="C00000"/>
                </a:solidFill>
                <a:latin typeface="Trebuchet MS" pitchFamily="34" charset="0"/>
                <a:cs typeface="Verdana"/>
              </a:rPr>
              <a:t>C</a:t>
            </a:r>
            <a:r>
              <a:rPr sz="3200" b="0" i="0" dirty="0" smtClean="0">
                <a:solidFill>
                  <a:srgbClr val="C00000"/>
                </a:solidFill>
                <a:latin typeface="Trebuchet MS" pitchFamily="34" charset="0"/>
                <a:cs typeface="Verdana"/>
              </a:rPr>
              <a:t> </a:t>
            </a:r>
            <a:r>
              <a:rPr sz="3200" b="0" i="0" spc="-5" dirty="0">
                <a:solidFill>
                  <a:srgbClr val="C00000"/>
                </a:solidFill>
                <a:latin typeface="Trebuchet MS" pitchFamily="34" charset="0"/>
                <a:cs typeface="Verdana"/>
              </a:rPr>
              <a:t>donors</a:t>
            </a:r>
            <a:endParaRPr sz="3200" b="0" dirty="0">
              <a:solidFill>
                <a:srgbClr val="C00000"/>
              </a:solidFill>
              <a:latin typeface="Trebuchet MS" pitchFamily="34" charset="0"/>
              <a:cs typeface="Verdana"/>
            </a:endParaRPr>
          </a:p>
        </p:txBody>
      </p:sp>
      <p:sp>
        <p:nvSpPr>
          <p:cNvPr id="6" name="5 İçerik Yer Tutucusu"/>
          <p:cNvSpPr>
            <a:spLocks noGrp="1"/>
          </p:cNvSpPr>
          <p:nvPr>
            <p:ph sz="quarter" idx="13"/>
          </p:nvPr>
        </p:nvSpPr>
        <p:spPr>
          <a:xfrm>
            <a:off x="228600" y="2362200"/>
            <a:ext cx="9144000" cy="4154984"/>
          </a:xfrm>
        </p:spPr>
        <p:txBody>
          <a:bodyPr/>
          <a:lstStyle/>
          <a:p>
            <a:pPr>
              <a:lnSpc>
                <a:spcPct val="250000"/>
              </a:lnSpc>
              <a:buFont typeface="Wingdings" pitchFamily="2" charset="2"/>
              <a:buChar char="Ø"/>
            </a:pPr>
            <a:r>
              <a:rPr lang="en-US" sz="1800" dirty="0" smtClean="0">
                <a:solidFill>
                  <a:schemeClr val="accent5">
                    <a:lumMod val="50000"/>
                  </a:schemeClr>
                </a:solidFill>
                <a:latin typeface="Trebuchet MS" pitchFamily="34" charset="0"/>
              </a:rPr>
              <a:t>A matched, related donor is the accepted </a:t>
            </a:r>
            <a:r>
              <a:rPr lang="tr-TR" sz="1800" dirty="0" smtClean="0">
                <a:solidFill>
                  <a:schemeClr val="accent5">
                    <a:lumMod val="50000"/>
                  </a:schemeClr>
                </a:solidFill>
                <a:latin typeface="Trebuchet MS" pitchFamily="34" charset="0"/>
              </a:rPr>
              <a:t>   </a:t>
            </a:r>
            <a:r>
              <a:rPr lang="en-US" sz="1800" dirty="0" smtClean="0">
                <a:solidFill>
                  <a:schemeClr val="accent5">
                    <a:lumMod val="50000"/>
                  </a:schemeClr>
                </a:solidFill>
                <a:latin typeface="Trebuchet MS" pitchFamily="34" charset="0"/>
              </a:rPr>
              <a:t>first choice. </a:t>
            </a:r>
            <a:endParaRPr lang="tr-TR" sz="1800" dirty="0" smtClean="0">
              <a:solidFill>
                <a:schemeClr val="accent5">
                  <a:lumMod val="50000"/>
                </a:schemeClr>
              </a:solidFill>
              <a:latin typeface="Trebuchet MS" pitchFamily="34" charset="0"/>
            </a:endParaRPr>
          </a:p>
          <a:p>
            <a:pPr>
              <a:lnSpc>
                <a:spcPct val="250000"/>
              </a:lnSpc>
              <a:buFont typeface="Wingdings" pitchFamily="2" charset="2"/>
              <a:buChar char="Ø"/>
            </a:pPr>
            <a:r>
              <a:rPr lang="en-US" sz="1800" dirty="0" smtClean="0">
                <a:latin typeface="Trebuchet MS" pitchFamily="34" charset="0"/>
              </a:rPr>
              <a:t>Genetics dictate that siblings have a 25 percent chance of matching. </a:t>
            </a:r>
            <a:endParaRPr lang="tr-TR" sz="1800" dirty="0" smtClean="0">
              <a:latin typeface="Trebuchet MS" pitchFamily="34" charset="0"/>
            </a:endParaRPr>
          </a:p>
          <a:p>
            <a:pPr>
              <a:lnSpc>
                <a:spcPct val="250000"/>
              </a:lnSpc>
              <a:buFont typeface="Wingdings" pitchFamily="2" charset="2"/>
              <a:buChar char="Ø"/>
            </a:pPr>
            <a:r>
              <a:rPr lang="en-US" sz="1800" dirty="0" smtClean="0">
                <a:solidFill>
                  <a:schemeClr val="tx2">
                    <a:lumMod val="60000"/>
                    <a:lumOff val="40000"/>
                  </a:schemeClr>
                </a:solidFill>
                <a:latin typeface="Trebuchet MS" pitchFamily="34" charset="0"/>
              </a:rPr>
              <a:t>Those without a matched, related donor have 70 percent chance for Caucasians</a:t>
            </a:r>
            <a:endParaRPr lang="tr-TR" sz="1800" dirty="0" smtClean="0">
              <a:solidFill>
                <a:schemeClr val="tx2">
                  <a:lumMod val="60000"/>
                  <a:lumOff val="40000"/>
                </a:schemeClr>
              </a:solidFill>
              <a:latin typeface="Trebuchet MS" pitchFamily="34" charset="0"/>
            </a:endParaRPr>
          </a:p>
          <a:p>
            <a:pPr>
              <a:lnSpc>
                <a:spcPct val="250000"/>
              </a:lnSpc>
              <a:buFont typeface="Wingdings" pitchFamily="2" charset="2"/>
              <a:buChar char="Ø"/>
            </a:pPr>
            <a:r>
              <a:rPr lang="en-US" sz="1800" dirty="0" smtClean="0">
                <a:solidFill>
                  <a:schemeClr val="tx2">
                    <a:lumMod val="60000"/>
                    <a:lumOff val="40000"/>
                  </a:schemeClr>
                </a:solidFill>
                <a:latin typeface="Trebuchet MS" pitchFamily="34" charset="0"/>
              </a:rPr>
              <a:t> </a:t>
            </a:r>
            <a:r>
              <a:rPr lang="tr-TR" sz="1800" dirty="0" smtClean="0">
                <a:solidFill>
                  <a:schemeClr val="accent6">
                    <a:lumMod val="50000"/>
                  </a:schemeClr>
                </a:solidFill>
                <a:latin typeface="Trebuchet MS" pitchFamily="34" charset="0"/>
              </a:rPr>
              <a:t>O</a:t>
            </a:r>
            <a:r>
              <a:rPr lang="en-US" sz="1800" dirty="0" smtClean="0">
                <a:solidFill>
                  <a:schemeClr val="accent6">
                    <a:lumMod val="50000"/>
                  </a:schemeClr>
                </a:solidFill>
                <a:latin typeface="Trebuchet MS" pitchFamily="34" charset="0"/>
              </a:rPr>
              <a:t>r only 10 percent chance for other or mixed ethnicities of finding a matched,</a:t>
            </a:r>
            <a:endParaRPr lang="tr-TR" sz="1800" dirty="0" smtClean="0">
              <a:solidFill>
                <a:schemeClr val="accent6">
                  <a:lumMod val="50000"/>
                </a:schemeClr>
              </a:solidFill>
              <a:latin typeface="Trebuchet MS" pitchFamily="34" charset="0"/>
            </a:endParaRPr>
          </a:p>
          <a:p>
            <a:pPr>
              <a:lnSpc>
                <a:spcPct val="250000"/>
              </a:lnSpc>
              <a:buFont typeface="Wingdings" pitchFamily="2" charset="2"/>
              <a:buChar char="Ø"/>
            </a:pPr>
            <a:r>
              <a:rPr lang="en-US" sz="1800" dirty="0" smtClean="0">
                <a:latin typeface="Trebuchet MS" pitchFamily="34" charset="0"/>
              </a:rPr>
              <a:t>Cord blood </a:t>
            </a:r>
            <a:r>
              <a:rPr lang="tr-TR" sz="1800" dirty="0" smtClean="0">
                <a:latin typeface="Trebuchet MS" pitchFamily="34" charset="0"/>
              </a:rPr>
              <a:t> &amp; </a:t>
            </a:r>
            <a:r>
              <a:rPr lang="en-US" sz="1800" dirty="0" smtClean="0">
                <a:latin typeface="Trebuchet MS" pitchFamily="34" charset="0"/>
              </a:rPr>
              <a:t>Haploidentical</a:t>
            </a:r>
            <a:r>
              <a:rPr lang="tr-TR" sz="1800" dirty="0" smtClean="0">
                <a:latin typeface="Trebuchet MS" pitchFamily="34" charset="0"/>
              </a:rPr>
              <a:t>  ARE </a:t>
            </a:r>
            <a:r>
              <a:rPr lang="en-US" sz="1800" dirty="0" smtClean="0">
                <a:latin typeface="Trebuchet MS" pitchFamily="34" charset="0"/>
              </a:rPr>
              <a:t>matched to be acceptable as a donor source.</a:t>
            </a:r>
            <a:endParaRPr lang="tr-TR" sz="1800" dirty="0" smtClean="0">
              <a:latin typeface="Trebuchet MS" pitchFamily="34" charset="0"/>
            </a:endParaRPr>
          </a:p>
          <a:p>
            <a:pPr>
              <a:lnSpc>
                <a:spcPct val="250000"/>
              </a:lnSpc>
            </a:pPr>
            <a:endParaRPr lang="tr-TR" sz="1800" dirty="0">
              <a:latin typeface="Trebuchet MS" pitchFamily="34" charset="0"/>
            </a:endParaRPr>
          </a:p>
        </p:txBody>
      </p:sp>
      <p:sp>
        <p:nvSpPr>
          <p:cNvPr id="4" name="object 4"/>
          <p:cNvSpPr txBox="1"/>
          <p:nvPr/>
        </p:nvSpPr>
        <p:spPr>
          <a:xfrm>
            <a:off x="304800" y="1748427"/>
            <a:ext cx="9582065" cy="218008"/>
          </a:xfrm>
          <a:prstGeom prst="rect">
            <a:avLst/>
          </a:prstGeom>
        </p:spPr>
        <p:txBody>
          <a:bodyPr vert="horz" wrap="square" lIns="0" tIns="0" rIns="0" bIns="0" rtlCol="0">
            <a:spAutoFit/>
          </a:bodyPr>
          <a:lstStyle/>
          <a:p>
            <a:pPr marL="12700">
              <a:lnSpc>
                <a:spcPts val="1680"/>
              </a:lnSpc>
            </a:pPr>
            <a:r>
              <a:rPr sz="1500" b="1" spc="-5" dirty="0">
                <a:solidFill>
                  <a:schemeClr val="accent6">
                    <a:lumMod val="50000"/>
                  </a:schemeClr>
                </a:solidFill>
                <a:cs typeface="Verdana"/>
              </a:rPr>
              <a:t>RN </a:t>
            </a:r>
            <a:r>
              <a:rPr sz="1500" b="1" dirty="0">
                <a:solidFill>
                  <a:schemeClr val="accent6">
                    <a:lumMod val="50000"/>
                  </a:schemeClr>
                </a:solidFill>
                <a:cs typeface="Verdana"/>
              </a:rPr>
              <a:t>Lown </a:t>
            </a:r>
            <a:r>
              <a:rPr sz="1500" b="1" spc="-5" dirty="0">
                <a:solidFill>
                  <a:schemeClr val="accent6">
                    <a:lumMod val="50000"/>
                  </a:schemeClr>
                </a:solidFill>
                <a:cs typeface="Verdana"/>
              </a:rPr>
              <a:t>and </a:t>
            </a:r>
            <a:r>
              <a:rPr sz="1500" b="1" dirty="0">
                <a:solidFill>
                  <a:schemeClr val="accent6">
                    <a:lumMod val="50000"/>
                  </a:schemeClr>
                </a:solidFill>
                <a:cs typeface="Verdana"/>
              </a:rPr>
              <a:t>BE</a:t>
            </a:r>
            <a:r>
              <a:rPr sz="1500" b="1" spc="-85" dirty="0">
                <a:solidFill>
                  <a:schemeClr val="accent6">
                    <a:lumMod val="50000"/>
                  </a:schemeClr>
                </a:solidFill>
                <a:cs typeface="Verdana"/>
              </a:rPr>
              <a:t> </a:t>
            </a:r>
            <a:r>
              <a:rPr sz="1500" b="1" spc="-5" dirty="0" smtClean="0">
                <a:solidFill>
                  <a:schemeClr val="accent6">
                    <a:lumMod val="50000"/>
                  </a:schemeClr>
                </a:solidFill>
                <a:cs typeface="Verdana"/>
              </a:rPr>
              <a:t>Shaw</a:t>
            </a:r>
            <a:r>
              <a:rPr lang="tr-TR" sz="1500" b="1" spc="-5" dirty="0" smtClean="0">
                <a:solidFill>
                  <a:schemeClr val="accent6">
                    <a:lumMod val="50000"/>
                  </a:schemeClr>
                </a:solidFill>
                <a:cs typeface="Verdana"/>
              </a:rPr>
              <a:t>, </a:t>
            </a:r>
            <a:r>
              <a:rPr lang="tr-TR" sz="1500" b="1" dirty="0" smtClean="0">
                <a:solidFill>
                  <a:schemeClr val="accent6">
                    <a:lumMod val="50000"/>
                  </a:schemeClr>
                </a:solidFill>
                <a:cs typeface="Verdana"/>
              </a:rPr>
              <a:t> </a:t>
            </a:r>
            <a:r>
              <a:rPr sz="1500" b="1" dirty="0" smtClean="0">
                <a:solidFill>
                  <a:schemeClr val="accent6">
                    <a:lumMod val="50000"/>
                  </a:schemeClr>
                </a:solidFill>
                <a:cs typeface="Verdana"/>
              </a:rPr>
              <a:t>Bone </a:t>
            </a:r>
            <a:r>
              <a:rPr sz="1500" b="1" spc="-5" dirty="0">
                <a:solidFill>
                  <a:schemeClr val="accent6">
                    <a:lumMod val="50000"/>
                  </a:schemeClr>
                </a:solidFill>
                <a:cs typeface="Verdana"/>
              </a:rPr>
              <a:t>Marrow Transplantation </a:t>
            </a:r>
            <a:r>
              <a:rPr sz="1500" b="1" spc="-10" dirty="0">
                <a:solidFill>
                  <a:schemeClr val="accent6">
                    <a:lumMod val="50000"/>
                  </a:schemeClr>
                </a:solidFill>
                <a:cs typeface="Verdana"/>
              </a:rPr>
              <a:t>(2013) 48,</a:t>
            </a:r>
            <a:r>
              <a:rPr sz="1500" b="1" spc="-20" dirty="0">
                <a:solidFill>
                  <a:schemeClr val="accent6">
                    <a:lumMod val="50000"/>
                  </a:schemeClr>
                </a:solidFill>
                <a:cs typeface="Verdana"/>
              </a:rPr>
              <a:t> </a:t>
            </a:r>
            <a:r>
              <a:rPr sz="1500" b="1" spc="-5" dirty="0">
                <a:solidFill>
                  <a:schemeClr val="accent6">
                    <a:lumMod val="50000"/>
                  </a:schemeClr>
                </a:solidFill>
                <a:cs typeface="Verdana"/>
              </a:rPr>
              <a:t>210-219</a:t>
            </a:r>
            <a:endParaRPr sz="1500" b="1" dirty="0">
              <a:solidFill>
                <a:schemeClr val="accent6">
                  <a:lumMod val="50000"/>
                </a:schemeClr>
              </a:solidFill>
              <a:cs typeface="Verdana"/>
            </a:endParaRPr>
          </a:p>
        </p:txBody>
      </p:sp>
      <p:sp>
        <p:nvSpPr>
          <p:cNvPr id="9" name="8 Dikdörtgen"/>
          <p:cNvSpPr/>
          <p:nvPr/>
        </p:nvSpPr>
        <p:spPr>
          <a:xfrm>
            <a:off x="508000" y="1672227"/>
            <a:ext cx="6705600" cy="400110"/>
          </a:xfrm>
          <a:prstGeom prst="rect">
            <a:avLst/>
          </a:prstGeom>
        </p:spPr>
        <p:txBody>
          <a:bodyPr wrap="square">
            <a:spAutoFit/>
          </a:bodyPr>
          <a:lstStyle/>
          <a:p>
            <a:endParaRPr lang="tr-TR" sz="2000" dirty="0"/>
          </a:p>
        </p:txBody>
      </p:sp>
      <p:pic>
        <p:nvPicPr>
          <p:cNvPr id="4103" name="Picture 7"/>
          <p:cNvPicPr>
            <a:picLocks noChangeAspect="1" noChangeArrowheads="1"/>
          </p:cNvPicPr>
          <p:nvPr/>
        </p:nvPicPr>
        <p:blipFill>
          <a:blip r:embed="rId3" cstate="print"/>
          <a:srcRect/>
          <a:stretch>
            <a:fillRect/>
          </a:stretch>
        </p:blipFill>
        <p:spPr bwMode="auto">
          <a:xfrm>
            <a:off x="9067800" y="1676400"/>
            <a:ext cx="2828944" cy="4191000"/>
          </a:xfrm>
          <a:prstGeom prst="rect">
            <a:avLst/>
          </a:prstGeom>
          <a:noFill/>
          <a:ln w="9525">
            <a:solidFill>
              <a:srgbClr val="C00000"/>
            </a:solidFill>
            <a:miter lim="800000"/>
            <a:headEnd/>
            <a:tailEnd/>
          </a:ln>
        </p:spPr>
      </p:pic>
      <p:sp>
        <p:nvSpPr>
          <p:cNvPr id="8"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2167108" y="6569963"/>
            <a:ext cx="25400" cy="288290"/>
          </a:xfrm>
          <a:custGeom>
            <a:avLst/>
            <a:gdLst/>
            <a:ahLst/>
            <a:cxnLst/>
            <a:rect l="l" t="t" r="r" b="b"/>
            <a:pathLst>
              <a:path w="19050" h="288290">
                <a:moveTo>
                  <a:pt x="0" y="288035"/>
                </a:moveTo>
                <a:lnTo>
                  <a:pt x="18668" y="288035"/>
                </a:lnTo>
                <a:lnTo>
                  <a:pt x="18668" y="0"/>
                </a:lnTo>
                <a:lnTo>
                  <a:pt x="0" y="0"/>
                </a:lnTo>
                <a:lnTo>
                  <a:pt x="0" y="288035"/>
                </a:lnTo>
                <a:close/>
              </a:path>
            </a:pathLst>
          </a:custGeom>
          <a:solidFill>
            <a:srgbClr val="203C82"/>
          </a:solidFill>
        </p:spPr>
        <p:txBody>
          <a:bodyPr wrap="square" lIns="0" tIns="0" rIns="0" bIns="0" rtlCol="0"/>
          <a:lstStyle/>
          <a:p>
            <a:endParaRPr/>
          </a:p>
        </p:txBody>
      </p:sp>
      <p:sp>
        <p:nvSpPr>
          <p:cNvPr id="7" name="object 7"/>
          <p:cNvSpPr/>
          <p:nvPr/>
        </p:nvSpPr>
        <p:spPr>
          <a:xfrm>
            <a:off x="11857737" y="6633350"/>
            <a:ext cx="80433" cy="97155"/>
          </a:xfrm>
          <a:custGeom>
            <a:avLst/>
            <a:gdLst/>
            <a:ahLst/>
            <a:cxnLst/>
            <a:rect l="l" t="t" r="r" b="b"/>
            <a:pathLst>
              <a:path w="60325" h="97154">
                <a:moveTo>
                  <a:pt x="58357" y="11418"/>
                </a:moveTo>
                <a:lnTo>
                  <a:pt x="34528" y="11418"/>
                </a:lnTo>
                <a:lnTo>
                  <a:pt x="38341" y="13323"/>
                </a:lnTo>
                <a:lnTo>
                  <a:pt x="40247" y="13323"/>
                </a:lnTo>
                <a:lnTo>
                  <a:pt x="42153" y="15228"/>
                </a:lnTo>
                <a:lnTo>
                  <a:pt x="43043" y="16181"/>
                </a:lnTo>
                <a:lnTo>
                  <a:pt x="44949" y="18086"/>
                </a:lnTo>
                <a:lnTo>
                  <a:pt x="45966" y="19038"/>
                </a:lnTo>
                <a:lnTo>
                  <a:pt x="45966" y="20944"/>
                </a:lnTo>
                <a:lnTo>
                  <a:pt x="46856" y="22861"/>
                </a:lnTo>
                <a:lnTo>
                  <a:pt x="47872" y="24766"/>
                </a:lnTo>
                <a:lnTo>
                  <a:pt x="47872" y="29529"/>
                </a:lnTo>
                <a:lnTo>
                  <a:pt x="46856" y="31434"/>
                </a:lnTo>
                <a:lnTo>
                  <a:pt x="46856" y="34292"/>
                </a:lnTo>
                <a:lnTo>
                  <a:pt x="45966" y="36197"/>
                </a:lnTo>
                <a:lnTo>
                  <a:pt x="44949" y="39055"/>
                </a:lnTo>
                <a:lnTo>
                  <a:pt x="44060" y="41912"/>
                </a:lnTo>
                <a:lnTo>
                  <a:pt x="42153" y="44770"/>
                </a:lnTo>
                <a:lnTo>
                  <a:pt x="38341" y="52390"/>
                </a:lnTo>
                <a:lnTo>
                  <a:pt x="35418" y="55248"/>
                </a:lnTo>
                <a:lnTo>
                  <a:pt x="31605" y="60011"/>
                </a:lnTo>
                <a:lnTo>
                  <a:pt x="27793" y="63821"/>
                </a:lnTo>
                <a:lnTo>
                  <a:pt x="8730" y="83824"/>
                </a:lnTo>
                <a:lnTo>
                  <a:pt x="8730" y="84777"/>
                </a:lnTo>
                <a:lnTo>
                  <a:pt x="7841" y="84777"/>
                </a:lnTo>
                <a:lnTo>
                  <a:pt x="7841" y="85729"/>
                </a:lnTo>
                <a:lnTo>
                  <a:pt x="6824" y="86682"/>
                </a:lnTo>
                <a:lnTo>
                  <a:pt x="6824" y="87635"/>
                </a:lnTo>
                <a:lnTo>
                  <a:pt x="5934" y="88587"/>
                </a:lnTo>
                <a:lnTo>
                  <a:pt x="5934" y="94302"/>
                </a:lnTo>
                <a:lnTo>
                  <a:pt x="6824" y="95255"/>
                </a:lnTo>
                <a:lnTo>
                  <a:pt x="6824" y="96207"/>
                </a:lnTo>
                <a:lnTo>
                  <a:pt x="7841" y="97160"/>
                </a:lnTo>
                <a:lnTo>
                  <a:pt x="65029" y="97160"/>
                </a:lnTo>
                <a:lnTo>
                  <a:pt x="65029" y="96207"/>
                </a:lnTo>
                <a:lnTo>
                  <a:pt x="65918" y="95255"/>
                </a:lnTo>
                <a:lnTo>
                  <a:pt x="65918" y="88587"/>
                </a:lnTo>
                <a:lnTo>
                  <a:pt x="65029" y="87635"/>
                </a:lnTo>
                <a:lnTo>
                  <a:pt x="64012" y="86682"/>
                </a:lnTo>
                <a:lnTo>
                  <a:pt x="21184" y="86682"/>
                </a:lnTo>
                <a:lnTo>
                  <a:pt x="36435" y="70489"/>
                </a:lnTo>
                <a:lnTo>
                  <a:pt x="42153" y="65726"/>
                </a:lnTo>
                <a:lnTo>
                  <a:pt x="46856" y="60011"/>
                </a:lnTo>
                <a:lnTo>
                  <a:pt x="49779" y="56200"/>
                </a:lnTo>
                <a:lnTo>
                  <a:pt x="53591" y="51438"/>
                </a:lnTo>
                <a:lnTo>
                  <a:pt x="57404" y="43817"/>
                </a:lnTo>
                <a:lnTo>
                  <a:pt x="59310" y="40960"/>
                </a:lnTo>
                <a:lnTo>
                  <a:pt x="60199" y="37150"/>
                </a:lnTo>
                <a:lnTo>
                  <a:pt x="61216" y="34292"/>
                </a:lnTo>
                <a:lnTo>
                  <a:pt x="61216" y="31434"/>
                </a:lnTo>
                <a:lnTo>
                  <a:pt x="62106" y="28577"/>
                </a:lnTo>
                <a:lnTo>
                  <a:pt x="62106" y="21896"/>
                </a:lnTo>
                <a:lnTo>
                  <a:pt x="61216" y="19038"/>
                </a:lnTo>
                <a:lnTo>
                  <a:pt x="60199" y="15228"/>
                </a:lnTo>
                <a:lnTo>
                  <a:pt x="59310" y="12371"/>
                </a:lnTo>
                <a:lnTo>
                  <a:pt x="58357" y="11418"/>
                </a:lnTo>
                <a:close/>
              </a:path>
              <a:path w="60325" h="97154">
                <a:moveTo>
                  <a:pt x="38341" y="-12"/>
                </a:moveTo>
                <a:lnTo>
                  <a:pt x="30716" y="-12"/>
                </a:lnTo>
                <a:lnTo>
                  <a:pt x="28810" y="940"/>
                </a:lnTo>
                <a:lnTo>
                  <a:pt x="25887" y="940"/>
                </a:lnTo>
                <a:lnTo>
                  <a:pt x="23091" y="1893"/>
                </a:lnTo>
                <a:lnTo>
                  <a:pt x="20168" y="2845"/>
                </a:lnTo>
                <a:lnTo>
                  <a:pt x="16355" y="4750"/>
                </a:lnTo>
                <a:lnTo>
                  <a:pt x="14449" y="4750"/>
                </a:lnTo>
                <a:lnTo>
                  <a:pt x="12543" y="5703"/>
                </a:lnTo>
                <a:lnTo>
                  <a:pt x="11653" y="6655"/>
                </a:lnTo>
                <a:lnTo>
                  <a:pt x="10636" y="7608"/>
                </a:lnTo>
                <a:lnTo>
                  <a:pt x="9747" y="8560"/>
                </a:lnTo>
                <a:lnTo>
                  <a:pt x="8730" y="9513"/>
                </a:lnTo>
                <a:lnTo>
                  <a:pt x="8730" y="10466"/>
                </a:lnTo>
                <a:lnTo>
                  <a:pt x="7841" y="10466"/>
                </a:lnTo>
                <a:lnTo>
                  <a:pt x="7841" y="18086"/>
                </a:lnTo>
                <a:lnTo>
                  <a:pt x="8730" y="18086"/>
                </a:lnTo>
                <a:lnTo>
                  <a:pt x="8730" y="19038"/>
                </a:lnTo>
                <a:lnTo>
                  <a:pt x="9747" y="19991"/>
                </a:lnTo>
                <a:lnTo>
                  <a:pt x="10636" y="19991"/>
                </a:lnTo>
                <a:lnTo>
                  <a:pt x="11653" y="19038"/>
                </a:lnTo>
                <a:lnTo>
                  <a:pt x="12543" y="18086"/>
                </a:lnTo>
                <a:lnTo>
                  <a:pt x="13559" y="17133"/>
                </a:lnTo>
                <a:lnTo>
                  <a:pt x="21184" y="13323"/>
                </a:lnTo>
                <a:lnTo>
                  <a:pt x="23980" y="13323"/>
                </a:lnTo>
                <a:lnTo>
                  <a:pt x="25887" y="12371"/>
                </a:lnTo>
                <a:lnTo>
                  <a:pt x="28810" y="11418"/>
                </a:lnTo>
                <a:lnTo>
                  <a:pt x="58357" y="11418"/>
                </a:lnTo>
                <a:lnTo>
                  <a:pt x="54481" y="7608"/>
                </a:lnTo>
                <a:lnTo>
                  <a:pt x="52574" y="5703"/>
                </a:lnTo>
                <a:lnTo>
                  <a:pt x="49779" y="3798"/>
                </a:lnTo>
                <a:lnTo>
                  <a:pt x="45966" y="2845"/>
                </a:lnTo>
                <a:lnTo>
                  <a:pt x="43043" y="940"/>
                </a:lnTo>
                <a:lnTo>
                  <a:pt x="38341" y="-12"/>
                </a:lnTo>
                <a:close/>
              </a:path>
            </a:pathLst>
          </a:custGeom>
          <a:solidFill>
            <a:srgbClr val="FFFFFF"/>
          </a:solidFill>
        </p:spPr>
        <p:txBody>
          <a:bodyPr wrap="square" lIns="0" tIns="0" rIns="0" bIns="0" rtlCol="0"/>
          <a:lstStyle/>
          <a:p>
            <a:endParaRPr/>
          </a:p>
        </p:txBody>
      </p:sp>
      <p:sp>
        <p:nvSpPr>
          <p:cNvPr id="8" name="object 8"/>
          <p:cNvSpPr/>
          <p:nvPr/>
        </p:nvSpPr>
        <p:spPr>
          <a:xfrm>
            <a:off x="11960522" y="6635254"/>
            <a:ext cx="80433" cy="97790"/>
          </a:xfrm>
          <a:custGeom>
            <a:avLst/>
            <a:gdLst/>
            <a:ahLst/>
            <a:cxnLst/>
            <a:rect l="l" t="t" r="r" b="b"/>
            <a:pathLst>
              <a:path w="60325" h="97790">
                <a:moveTo>
                  <a:pt x="8909" y="80967"/>
                </a:moveTo>
                <a:lnTo>
                  <a:pt x="7002" y="80967"/>
                </a:lnTo>
                <a:lnTo>
                  <a:pt x="5986" y="81919"/>
                </a:lnTo>
                <a:lnTo>
                  <a:pt x="5986" y="90492"/>
                </a:lnTo>
                <a:lnTo>
                  <a:pt x="7002" y="90492"/>
                </a:lnTo>
                <a:lnTo>
                  <a:pt x="7002" y="91445"/>
                </a:lnTo>
                <a:lnTo>
                  <a:pt x="7892" y="92397"/>
                </a:lnTo>
                <a:lnTo>
                  <a:pt x="8909" y="92397"/>
                </a:lnTo>
                <a:lnTo>
                  <a:pt x="9798" y="93350"/>
                </a:lnTo>
                <a:lnTo>
                  <a:pt x="10815" y="93350"/>
                </a:lnTo>
                <a:lnTo>
                  <a:pt x="14628" y="95255"/>
                </a:lnTo>
                <a:lnTo>
                  <a:pt x="17423" y="95255"/>
                </a:lnTo>
                <a:lnTo>
                  <a:pt x="19330" y="96211"/>
                </a:lnTo>
                <a:lnTo>
                  <a:pt x="22253" y="96211"/>
                </a:lnTo>
                <a:lnTo>
                  <a:pt x="25048" y="97164"/>
                </a:lnTo>
                <a:lnTo>
                  <a:pt x="35596" y="97164"/>
                </a:lnTo>
                <a:lnTo>
                  <a:pt x="45128" y="95255"/>
                </a:lnTo>
                <a:lnTo>
                  <a:pt x="49830" y="93350"/>
                </a:lnTo>
                <a:lnTo>
                  <a:pt x="53643" y="91445"/>
                </a:lnTo>
                <a:lnTo>
                  <a:pt x="56565" y="88587"/>
                </a:lnTo>
                <a:lnTo>
                  <a:pt x="58429" y="86682"/>
                </a:lnTo>
                <a:lnTo>
                  <a:pt x="23142" y="86682"/>
                </a:lnTo>
                <a:lnTo>
                  <a:pt x="21236" y="85730"/>
                </a:lnTo>
                <a:lnTo>
                  <a:pt x="18440" y="84777"/>
                </a:lnTo>
                <a:lnTo>
                  <a:pt x="16534" y="83824"/>
                </a:lnTo>
                <a:lnTo>
                  <a:pt x="14628" y="83824"/>
                </a:lnTo>
                <a:lnTo>
                  <a:pt x="12721" y="82872"/>
                </a:lnTo>
                <a:lnTo>
                  <a:pt x="11705" y="81919"/>
                </a:lnTo>
                <a:lnTo>
                  <a:pt x="9798" y="81919"/>
                </a:lnTo>
                <a:lnTo>
                  <a:pt x="8909" y="80967"/>
                </a:lnTo>
                <a:close/>
              </a:path>
              <a:path w="60325" h="97790">
                <a:moveTo>
                  <a:pt x="60378" y="47628"/>
                </a:moveTo>
                <a:lnTo>
                  <a:pt x="36486" y="47628"/>
                </a:lnTo>
                <a:lnTo>
                  <a:pt x="39409" y="48580"/>
                </a:lnTo>
                <a:lnTo>
                  <a:pt x="42205" y="49533"/>
                </a:lnTo>
                <a:lnTo>
                  <a:pt x="45128" y="50485"/>
                </a:lnTo>
                <a:lnTo>
                  <a:pt x="47034" y="52390"/>
                </a:lnTo>
                <a:lnTo>
                  <a:pt x="48940" y="53343"/>
                </a:lnTo>
                <a:lnTo>
                  <a:pt x="50847" y="55248"/>
                </a:lnTo>
                <a:lnTo>
                  <a:pt x="51736" y="58106"/>
                </a:lnTo>
                <a:lnTo>
                  <a:pt x="52753" y="60011"/>
                </a:lnTo>
                <a:lnTo>
                  <a:pt x="52753" y="72394"/>
                </a:lnTo>
                <a:lnTo>
                  <a:pt x="50847" y="75252"/>
                </a:lnTo>
                <a:lnTo>
                  <a:pt x="49830" y="78109"/>
                </a:lnTo>
                <a:lnTo>
                  <a:pt x="46017" y="81919"/>
                </a:lnTo>
                <a:lnTo>
                  <a:pt x="44111" y="82872"/>
                </a:lnTo>
                <a:lnTo>
                  <a:pt x="42205" y="84777"/>
                </a:lnTo>
                <a:lnTo>
                  <a:pt x="39409" y="85730"/>
                </a:lnTo>
                <a:lnTo>
                  <a:pt x="36486" y="85730"/>
                </a:lnTo>
                <a:lnTo>
                  <a:pt x="33690" y="86682"/>
                </a:lnTo>
                <a:lnTo>
                  <a:pt x="58429" y="86682"/>
                </a:lnTo>
                <a:lnTo>
                  <a:pt x="59361" y="85730"/>
                </a:lnTo>
                <a:lnTo>
                  <a:pt x="62284" y="82872"/>
                </a:lnTo>
                <a:lnTo>
                  <a:pt x="64191" y="78109"/>
                </a:lnTo>
                <a:lnTo>
                  <a:pt x="65080" y="74299"/>
                </a:lnTo>
                <a:lnTo>
                  <a:pt x="66097" y="69536"/>
                </a:lnTo>
                <a:lnTo>
                  <a:pt x="66097" y="60963"/>
                </a:lnTo>
                <a:lnTo>
                  <a:pt x="65080" y="57153"/>
                </a:lnTo>
                <a:lnTo>
                  <a:pt x="64191" y="53343"/>
                </a:lnTo>
                <a:lnTo>
                  <a:pt x="63174" y="50485"/>
                </a:lnTo>
                <a:lnTo>
                  <a:pt x="60378" y="47628"/>
                </a:lnTo>
                <a:close/>
              </a:path>
              <a:path w="60325" h="97790">
                <a:moveTo>
                  <a:pt x="58472" y="-11"/>
                </a:moveTo>
                <a:lnTo>
                  <a:pt x="12721" y="-11"/>
                </a:lnTo>
                <a:lnTo>
                  <a:pt x="11705" y="940"/>
                </a:lnTo>
                <a:lnTo>
                  <a:pt x="10815" y="1893"/>
                </a:lnTo>
                <a:lnTo>
                  <a:pt x="10815" y="46675"/>
                </a:lnTo>
                <a:lnTo>
                  <a:pt x="11705" y="47628"/>
                </a:lnTo>
                <a:lnTo>
                  <a:pt x="13611" y="48580"/>
                </a:lnTo>
                <a:lnTo>
                  <a:pt x="18440" y="48580"/>
                </a:lnTo>
                <a:lnTo>
                  <a:pt x="20346" y="47628"/>
                </a:lnTo>
                <a:lnTo>
                  <a:pt x="60378" y="47628"/>
                </a:lnTo>
                <a:lnTo>
                  <a:pt x="58472" y="44770"/>
                </a:lnTo>
                <a:lnTo>
                  <a:pt x="55549" y="42865"/>
                </a:lnTo>
                <a:lnTo>
                  <a:pt x="47924" y="39055"/>
                </a:lnTo>
                <a:lnTo>
                  <a:pt x="43158" y="38102"/>
                </a:lnTo>
                <a:lnTo>
                  <a:pt x="22253" y="38102"/>
                </a:lnTo>
                <a:lnTo>
                  <a:pt x="22253" y="11418"/>
                </a:lnTo>
                <a:lnTo>
                  <a:pt x="58472" y="11418"/>
                </a:lnTo>
                <a:lnTo>
                  <a:pt x="59361" y="10466"/>
                </a:lnTo>
                <a:lnTo>
                  <a:pt x="59361" y="9513"/>
                </a:lnTo>
                <a:lnTo>
                  <a:pt x="60378" y="8561"/>
                </a:lnTo>
                <a:lnTo>
                  <a:pt x="60378" y="1893"/>
                </a:lnTo>
                <a:lnTo>
                  <a:pt x="59361" y="940"/>
                </a:lnTo>
                <a:lnTo>
                  <a:pt x="58472" y="-11"/>
                </a:lnTo>
                <a:close/>
              </a:path>
              <a:path w="60325" h="97790">
                <a:moveTo>
                  <a:pt x="38392" y="37150"/>
                </a:moveTo>
                <a:lnTo>
                  <a:pt x="23142" y="37150"/>
                </a:lnTo>
                <a:lnTo>
                  <a:pt x="22253" y="38102"/>
                </a:lnTo>
                <a:lnTo>
                  <a:pt x="43158" y="38102"/>
                </a:lnTo>
                <a:lnTo>
                  <a:pt x="38392" y="37150"/>
                </a:lnTo>
                <a:close/>
              </a:path>
            </a:pathLst>
          </a:custGeom>
          <a:solidFill>
            <a:srgbClr val="FFFFFF"/>
          </a:solidFill>
        </p:spPr>
        <p:txBody>
          <a:bodyPr wrap="square" lIns="0" tIns="0" rIns="0" bIns="0" rtlCol="0"/>
          <a:lstStyle/>
          <a:p>
            <a:endParaRPr/>
          </a:p>
        </p:txBody>
      </p:sp>
      <p:sp>
        <p:nvSpPr>
          <p:cNvPr id="12" name="object 12"/>
          <p:cNvSpPr/>
          <p:nvPr/>
        </p:nvSpPr>
        <p:spPr>
          <a:xfrm>
            <a:off x="1" y="6420916"/>
            <a:ext cx="12167447" cy="436880"/>
          </a:xfrm>
          <a:custGeom>
            <a:avLst/>
            <a:gdLst/>
            <a:ahLst/>
            <a:cxnLst/>
            <a:rect l="l" t="t" r="r" b="b"/>
            <a:pathLst>
              <a:path w="9125585" h="436879">
                <a:moveTo>
                  <a:pt x="0" y="-22"/>
                </a:moveTo>
                <a:lnTo>
                  <a:pt x="0" y="436304"/>
                </a:lnTo>
                <a:lnTo>
                  <a:pt x="9131420" y="436304"/>
                </a:lnTo>
                <a:lnTo>
                  <a:pt x="9131420" y="-22"/>
                </a:lnTo>
                <a:lnTo>
                  <a:pt x="0" y="-22"/>
                </a:lnTo>
                <a:close/>
              </a:path>
            </a:pathLst>
          </a:custGeom>
          <a:solidFill>
            <a:srgbClr val="203C82"/>
          </a:solidFill>
        </p:spPr>
        <p:txBody>
          <a:bodyPr wrap="square" lIns="0" tIns="0" rIns="0" bIns="0" rtlCol="0"/>
          <a:lstStyle/>
          <a:p>
            <a:endParaRPr/>
          </a:p>
        </p:txBody>
      </p:sp>
      <p:sp>
        <p:nvSpPr>
          <p:cNvPr id="14" name="object 14"/>
          <p:cNvSpPr/>
          <p:nvPr/>
        </p:nvSpPr>
        <p:spPr>
          <a:xfrm>
            <a:off x="11555308" y="6580962"/>
            <a:ext cx="95673" cy="108585"/>
          </a:xfrm>
          <a:custGeom>
            <a:avLst/>
            <a:gdLst/>
            <a:ahLst/>
            <a:cxnLst/>
            <a:rect l="l" t="t" r="r" b="b"/>
            <a:pathLst>
              <a:path w="71754" h="108584">
                <a:moveTo>
                  <a:pt x="70003" y="10463"/>
                </a:moveTo>
                <a:lnTo>
                  <a:pt x="48738" y="10463"/>
                </a:lnTo>
                <a:lnTo>
                  <a:pt x="53440" y="12368"/>
                </a:lnTo>
                <a:lnTo>
                  <a:pt x="61065" y="19988"/>
                </a:lnTo>
                <a:lnTo>
                  <a:pt x="62971" y="23799"/>
                </a:lnTo>
                <a:lnTo>
                  <a:pt x="62971" y="34277"/>
                </a:lnTo>
                <a:lnTo>
                  <a:pt x="33487" y="68568"/>
                </a:lnTo>
                <a:lnTo>
                  <a:pt x="25862" y="74284"/>
                </a:lnTo>
                <a:lnTo>
                  <a:pt x="20144" y="80012"/>
                </a:lnTo>
                <a:lnTo>
                  <a:pt x="5783" y="101920"/>
                </a:lnTo>
                <a:lnTo>
                  <a:pt x="5783" y="108588"/>
                </a:lnTo>
                <a:lnTo>
                  <a:pt x="77332" y="108588"/>
                </a:lnTo>
                <a:lnTo>
                  <a:pt x="77332" y="95252"/>
                </a:lnTo>
                <a:lnTo>
                  <a:pt x="23956" y="95252"/>
                </a:lnTo>
                <a:lnTo>
                  <a:pt x="25862" y="93347"/>
                </a:lnTo>
                <a:lnTo>
                  <a:pt x="27769" y="90490"/>
                </a:lnTo>
                <a:lnTo>
                  <a:pt x="29675" y="88584"/>
                </a:lnTo>
                <a:lnTo>
                  <a:pt x="31581" y="85727"/>
                </a:lnTo>
                <a:lnTo>
                  <a:pt x="37300" y="81917"/>
                </a:lnTo>
                <a:lnTo>
                  <a:pt x="44925" y="75249"/>
                </a:lnTo>
                <a:lnTo>
                  <a:pt x="51543" y="69184"/>
                </a:lnTo>
                <a:lnTo>
                  <a:pt x="57173" y="63926"/>
                </a:lnTo>
                <a:lnTo>
                  <a:pt x="61921" y="59564"/>
                </a:lnTo>
                <a:lnTo>
                  <a:pt x="77332" y="34277"/>
                </a:lnTo>
                <a:lnTo>
                  <a:pt x="77332" y="20941"/>
                </a:lnTo>
                <a:lnTo>
                  <a:pt x="74409" y="14273"/>
                </a:lnTo>
                <a:lnTo>
                  <a:pt x="70003" y="10463"/>
                </a:lnTo>
                <a:close/>
              </a:path>
              <a:path w="71754" h="108584">
                <a:moveTo>
                  <a:pt x="43019" y="-14"/>
                </a:moveTo>
                <a:lnTo>
                  <a:pt x="8962" y="24081"/>
                </a:lnTo>
                <a:lnTo>
                  <a:pt x="7689" y="31419"/>
                </a:lnTo>
                <a:lnTo>
                  <a:pt x="22050" y="32371"/>
                </a:lnTo>
                <a:lnTo>
                  <a:pt x="22050" y="25704"/>
                </a:lnTo>
                <a:lnTo>
                  <a:pt x="23956" y="19988"/>
                </a:lnTo>
                <a:lnTo>
                  <a:pt x="31581" y="12368"/>
                </a:lnTo>
                <a:lnTo>
                  <a:pt x="36283" y="10463"/>
                </a:lnTo>
                <a:lnTo>
                  <a:pt x="70003" y="10463"/>
                </a:lnTo>
                <a:lnTo>
                  <a:pt x="67800" y="8558"/>
                </a:lnTo>
                <a:lnTo>
                  <a:pt x="62981" y="4807"/>
                </a:lnTo>
                <a:lnTo>
                  <a:pt x="57173" y="2128"/>
                </a:lnTo>
                <a:lnTo>
                  <a:pt x="50483" y="521"/>
                </a:lnTo>
                <a:lnTo>
                  <a:pt x="43019" y="-14"/>
                </a:lnTo>
                <a:close/>
              </a:path>
            </a:pathLst>
          </a:custGeom>
          <a:solidFill>
            <a:srgbClr val="FFFFFF"/>
          </a:solidFill>
        </p:spPr>
        <p:txBody>
          <a:bodyPr wrap="square" lIns="0" tIns="0" rIns="0" bIns="0" rtlCol="0"/>
          <a:lstStyle/>
          <a:p>
            <a:endParaRPr/>
          </a:p>
        </p:txBody>
      </p:sp>
      <p:sp>
        <p:nvSpPr>
          <p:cNvPr id="15" name="object 15"/>
          <p:cNvSpPr/>
          <p:nvPr/>
        </p:nvSpPr>
        <p:spPr>
          <a:xfrm>
            <a:off x="11670960" y="6582867"/>
            <a:ext cx="96520" cy="109220"/>
          </a:xfrm>
          <a:custGeom>
            <a:avLst/>
            <a:gdLst/>
            <a:ahLst/>
            <a:cxnLst/>
            <a:rect l="l" t="t" r="r" b="b"/>
            <a:pathLst>
              <a:path w="72390" h="109220">
                <a:moveTo>
                  <a:pt x="20074" y="77154"/>
                </a:moveTo>
                <a:lnTo>
                  <a:pt x="5841" y="78107"/>
                </a:lnTo>
                <a:lnTo>
                  <a:pt x="6730" y="87632"/>
                </a:lnTo>
                <a:lnTo>
                  <a:pt x="10543" y="94300"/>
                </a:lnTo>
                <a:lnTo>
                  <a:pt x="41043" y="108588"/>
                </a:lnTo>
                <a:lnTo>
                  <a:pt x="49338" y="107710"/>
                </a:lnTo>
                <a:lnTo>
                  <a:pt x="56881" y="105135"/>
                </a:lnTo>
                <a:lnTo>
                  <a:pt x="63686" y="100953"/>
                </a:lnTo>
                <a:lnTo>
                  <a:pt x="67733" y="97158"/>
                </a:lnTo>
                <a:lnTo>
                  <a:pt x="35324" y="97158"/>
                </a:lnTo>
                <a:lnTo>
                  <a:pt x="30622" y="96205"/>
                </a:lnTo>
                <a:lnTo>
                  <a:pt x="22997" y="88585"/>
                </a:lnTo>
                <a:lnTo>
                  <a:pt x="21091" y="83822"/>
                </a:lnTo>
                <a:lnTo>
                  <a:pt x="20074" y="77154"/>
                </a:lnTo>
                <a:close/>
              </a:path>
              <a:path w="72390" h="109220">
                <a:moveTo>
                  <a:pt x="69473" y="46660"/>
                </a:moveTo>
                <a:lnTo>
                  <a:pt x="47779" y="46660"/>
                </a:lnTo>
                <a:lnTo>
                  <a:pt x="52608" y="48565"/>
                </a:lnTo>
                <a:lnTo>
                  <a:pt x="57310" y="53328"/>
                </a:lnTo>
                <a:lnTo>
                  <a:pt x="61123" y="57138"/>
                </a:lnTo>
                <a:lnTo>
                  <a:pt x="64046" y="63806"/>
                </a:lnTo>
                <a:lnTo>
                  <a:pt x="64046" y="79059"/>
                </a:lnTo>
                <a:lnTo>
                  <a:pt x="61123" y="85727"/>
                </a:lnTo>
                <a:lnTo>
                  <a:pt x="57310" y="90490"/>
                </a:lnTo>
                <a:lnTo>
                  <a:pt x="52608" y="95252"/>
                </a:lnTo>
                <a:lnTo>
                  <a:pt x="46889" y="97158"/>
                </a:lnTo>
                <a:lnTo>
                  <a:pt x="67733" y="97158"/>
                </a:lnTo>
                <a:lnTo>
                  <a:pt x="78279" y="69521"/>
                </a:lnTo>
                <a:lnTo>
                  <a:pt x="77580" y="62168"/>
                </a:lnTo>
                <a:lnTo>
                  <a:pt x="75547" y="55709"/>
                </a:lnTo>
                <a:lnTo>
                  <a:pt x="72274" y="49964"/>
                </a:lnTo>
                <a:lnTo>
                  <a:pt x="69473" y="46660"/>
                </a:lnTo>
                <a:close/>
              </a:path>
              <a:path w="72390" h="109220">
                <a:moveTo>
                  <a:pt x="72560" y="-14"/>
                </a:moveTo>
                <a:lnTo>
                  <a:pt x="19185" y="-14"/>
                </a:lnTo>
                <a:lnTo>
                  <a:pt x="8637" y="55233"/>
                </a:lnTo>
                <a:lnTo>
                  <a:pt x="21091" y="57138"/>
                </a:lnTo>
                <a:lnTo>
                  <a:pt x="22997" y="54280"/>
                </a:lnTo>
                <a:lnTo>
                  <a:pt x="25793" y="51423"/>
                </a:lnTo>
                <a:lnTo>
                  <a:pt x="28716" y="49517"/>
                </a:lnTo>
                <a:lnTo>
                  <a:pt x="32529" y="47612"/>
                </a:lnTo>
                <a:lnTo>
                  <a:pt x="36341" y="46660"/>
                </a:lnTo>
                <a:lnTo>
                  <a:pt x="69473" y="46660"/>
                </a:lnTo>
                <a:lnTo>
                  <a:pt x="67858" y="44755"/>
                </a:lnTo>
                <a:lnTo>
                  <a:pt x="64497" y="41897"/>
                </a:lnTo>
                <a:lnTo>
                  <a:pt x="23887" y="41897"/>
                </a:lnTo>
                <a:lnTo>
                  <a:pt x="29606" y="12368"/>
                </a:lnTo>
                <a:lnTo>
                  <a:pt x="72560" y="12368"/>
                </a:lnTo>
                <a:lnTo>
                  <a:pt x="72560" y="-14"/>
                </a:lnTo>
                <a:close/>
              </a:path>
              <a:path w="72390" h="109220">
                <a:moveTo>
                  <a:pt x="43966" y="34277"/>
                </a:moveTo>
                <a:lnTo>
                  <a:pt x="37231" y="34277"/>
                </a:lnTo>
                <a:lnTo>
                  <a:pt x="29606" y="37134"/>
                </a:lnTo>
                <a:lnTo>
                  <a:pt x="23887" y="41897"/>
                </a:lnTo>
                <a:lnTo>
                  <a:pt x="64497" y="41897"/>
                </a:lnTo>
                <a:lnTo>
                  <a:pt x="62624" y="40305"/>
                </a:lnTo>
                <a:lnTo>
                  <a:pt x="56961" y="37015"/>
                </a:lnTo>
                <a:lnTo>
                  <a:pt x="50773" y="34976"/>
                </a:lnTo>
                <a:lnTo>
                  <a:pt x="43966" y="34277"/>
                </a:lnTo>
                <a:close/>
              </a:path>
            </a:pathLst>
          </a:custGeom>
          <a:solidFill>
            <a:srgbClr val="FFFFFF"/>
          </a:solidFill>
        </p:spPr>
        <p:txBody>
          <a:bodyPr wrap="square" lIns="0" tIns="0" rIns="0" bIns="0" rtlCol="0"/>
          <a:lstStyle/>
          <a:p>
            <a:endParaRPr/>
          </a:p>
        </p:txBody>
      </p:sp>
      <p:sp>
        <p:nvSpPr>
          <p:cNvPr id="80" name="object 80"/>
          <p:cNvSpPr/>
          <p:nvPr/>
        </p:nvSpPr>
        <p:spPr>
          <a:xfrm>
            <a:off x="2971800" y="2057400"/>
            <a:ext cx="5145644" cy="2954317"/>
          </a:xfrm>
          <a:prstGeom prst="rect">
            <a:avLst/>
          </a:prstGeom>
          <a:blipFill>
            <a:blip r:embed="rId3" cstate="print"/>
            <a:stretch>
              <a:fillRect/>
            </a:stretch>
          </a:blipFill>
        </p:spPr>
        <p:txBody>
          <a:bodyPr wrap="square" lIns="0" tIns="0" rIns="0" bIns="0" rtlCol="0"/>
          <a:lstStyle/>
          <a:p>
            <a:endParaRPr/>
          </a:p>
        </p:txBody>
      </p:sp>
      <p:sp>
        <p:nvSpPr>
          <p:cNvPr id="206"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rgbClr val="C00000"/>
                </a:solidFill>
                <a:sym typeface="Wingdings"/>
              </a:rPr>
              <a:t> </a:t>
            </a:r>
            <a:r>
              <a:rPr lang="tr-TR" sz="2000" b="1" spc="-5" dirty="0" smtClean="0">
                <a:solidFill>
                  <a:srgbClr val="C00000"/>
                </a:solidFill>
                <a:latin typeface="Arial"/>
                <a:cs typeface="Arial"/>
              </a:rPr>
              <a:t>D</a:t>
            </a:r>
            <a:r>
              <a:rPr sz="2000" b="1" spc="-5" dirty="0" err="1" smtClean="0">
                <a:solidFill>
                  <a:srgbClr val="C00000"/>
                </a:solidFill>
                <a:latin typeface="Arial"/>
                <a:cs typeface="Arial"/>
              </a:rPr>
              <a:t>onor</a:t>
            </a:r>
            <a:r>
              <a:rPr sz="2000" b="1" spc="-40" dirty="0" smtClean="0">
                <a:solidFill>
                  <a:srgbClr val="C00000"/>
                </a:solidFill>
                <a:latin typeface="Arial"/>
                <a:cs typeface="Arial"/>
              </a:rPr>
              <a:t> </a:t>
            </a:r>
            <a:r>
              <a:rPr lang="tr-TR" sz="2000" b="1" spc="-5" dirty="0" err="1" smtClean="0">
                <a:solidFill>
                  <a:srgbClr val="C00000"/>
                </a:solidFill>
                <a:latin typeface="Arial"/>
                <a:cs typeface="Arial"/>
              </a:rPr>
              <a:t>Selection</a:t>
            </a:r>
            <a:endParaRPr sz="2000" dirty="0">
              <a:solidFill>
                <a:schemeClr val="tx2"/>
              </a:solidFill>
              <a:latin typeface="Arial"/>
              <a:cs typeface="Arial"/>
            </a:endParaRPr>
          </a:p>
        </p:txBody>
      </p:sp>
      <p:sp>
        <p:nvSpPr>
          <p:cNvPr id="204" name="203 Metin kutusu"/>
          <p:cNvSpPr txBox="1"/>
          <p:nvPr/>
        </p:nvSpPr>
        <p:spPr>
          <a:xfrm>
            <a:off x="3429000" y="5334000"/>
            <a:ext cx="4724400" cy="923330"/>
          </a:xfrm>
          <a:prstGeom prst="rect">
            <a:avLst/>
          </a:prstGeom>
          <a:noFill/>
        </p:spPr>
        <p:txBody>
          <a:bodyPr wrap="square" rtlCol="0">
            <a:spAutoFit/>
          </a:bodyPr>
          <a:lstStyle/>
          <a:p>
            <a:pPr>
              <a:buFont typeface="Arial" pitchFamily="34" charset="0"/>
              <a:buChar char="•"/>
            </a:pPr>
            <a:r>
              <a:rPr lang="tr-TR" dirty="0" smtClean="0"/>
              <a:t> </a:t>
            </a:r>
            <a:r>
              <a:rPr lang="en-US" dirty="0" err="1" smtClean="0"/>
              <a:t>İmprovement</a:t>
            </a:r>
            <a:r>
              <a:rPr lang="en-US" dirty="0" smtClean="0"/>
              <a:t>  of transplantation procedures.</a:t>
            </a:r>
          </a:p>
          <a:p>
            <a:pPr>
              <a:buFont typeface="Arial" pitchFamily="34" charset="0"/>
              <a:buChar char="•"/>
            </a:pPr>
            <a:r>
              <a:rPr lang="tr-TR" dirty="0" smtClean="0"/>
              <a:t> </a:t>
            </a:r>
            <a:r>
              <a:rPr lang="en-US" dirty="0" smtClean="0"/>
              <a:t>Better donor  selection (genetic HLA matching</a:t>
            </a:r>
          </a:p>
          <a:p>
            <a:pPr>
              <a:buFont typeface="Arial" pitchFamily="34" charset="0"/>
              <a:buChar char="•"/>
            </a:pPr>
            <a:r>
              <a:rPr lang="tr-TR" dirty="0" smtClean="0"/>
              <a:t> </a:t>
            </a:r>
            <a:r>
              <a:rPr lang="en-US" dirty="0" smtClean="0"/>
              <a:t>Effective conditioning regimens</a:t>
            </a:r>
            <a:endParaRPr lang="en-US" dirty="0"/>
          </a:p>
        </p:txBody>
      </p:sp>
      <p:sp>
        <p:nvSpPr>
          <p:cNvPr id="207" name="206 Metin kutusu"/>
          <p:cNvSpPr txBox="1"/>
          <p:nvPr/>
        </p:nvSpPr>
        <p:spPr>
          <a:xfrm>
            <a:off x="1219200" y="990600"/>
            <a:ext cx="9525000" cy="954107"/>
          </a:xfrm>
          <a:prstGeom prst="rect">
            <a:avLst/>
          </a:prstGeom>
          <a:noFill/>
        </p:spPr>
        <p:txBody>
          <a:bodyPr wrap="square" rtlCol="0">
            <a:spAutoFit/>
          </a:bodyPr>
          <a:lstStyle/>
          <a:p>
            <a:r>
              <a:rPr lang="en-US" sz="2800" b="1" dirty="0" smtClean="0">
                <a:solidFill>
                  <a:schemeClr val="accent1"/>
                </a:solidFill>
              </a:rPr>
              <a:t>Alternative  Donor for Aplastic Anemia patient refractory to immunosuppressive treatment- without a match sibling  donor </a:t>
            </a:r>
            <a:endParaRPr lang="en-US" sz="2800" b="1" dirty="0">
              <a:solidFill>
                <a:schemeClr val="accent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object 634"/>
          <p:cNvSpPr txBox="1">
            <a:spLocks noGrp="1"/>
          </p:cNvSpPr>
          <p:nvPr>
            <p:ph type="title"/>
          </p:nvPr>
        </p:nvSpPr>
        <p:spPr>
          <a:xfrm>
            <a:off x="0" y="0"/>
            <a:ext cx="12192000" cy="492443"/>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3200" b="1" i="0" spc="-5" dirty="0" smtClean="0">
                <a:solidFill>
                  <a:schemeClr val="tx2"/>
                </a:solidFill>
                <a:latin typeface="Arial"/>
                <a:cs typeface="Arial"/>
              </a:rPr>
              <a:t>      </a:t>
            </a:r>
            <a:r>
              <a:rPr sz="3200" b="1" i="0" spc="-5" dirty="0" smtClean="0">
                <a:solidFill>
                  <a:schemeClr val="tx2"/>
                </a:solidFill>
                <a:latin typeface="Arial"/>
                <a:cs typeface="Arial"/>
              </a:rPr>
              <a:t>The </a:t>
            </a:r>
            <a:r>
              <a:rPr sz="3200" b="1" i="0" spc="-5" dirty="0">
                <a:solidFill>
                  <a:schemeClr val="tx2"/>
                </a:solidFill>
                <a:latin typeface="Arial"/>
                <a:cs typeface="Arial"/>
              </a:rPr>
              <a:t>Genova</a:t>
            </a:r>
            <a:r>
              <a:rPr sz="3200" b="1" i="0" spc="-20" dirty="0">
                <a:solidFill>
                  <a:schemeClr val="tx2"/>
                </a:solidFill>
                <a:latin typeface="Arial"/>
                <a:cs typeface="Arial"/>
              </a:rPr>
              <a:t> </a:t>
            </a:r>
            <a:r>
              <a:rPr sz="3200" b="1" i="0" spc="-5" dirty="0">
                <a:solidFill>
                  <a:schemeClr val="tx2"/>
                </a:solidFill>
                <a:latin typeface="Arial"/>
                <a:cs typeface="Arial"/>
              </a:rPr>
              <a:t>experience</a:t>
            </a:r>
            <a:endParaRPr sz="3200" b="1" dirty="0">
              <a:solidFill>
                <a:schemeClr val="tx2"/>
              </a:solidFill>
              <a:latin typeface="Arial"/>
              <a:cs typeface="Arial"/>
            </a:endParaRPr>
          </a:p>
        </p:txBody>
      </p:sp>
      <p:pic>
        <p:nvPicPr>
          <p:cNvPr id="2050" name="Picture 2"/>
          <p:cNvPicPr>
            <a:picLocks noChangeAspect="1" noChangeArrowheads="1"/>
          </p:cNvPicPr>
          <p:nvPr/>
        </p:nvPicPr>
        <p:blipFill>
          <a:blip r:embed="rId3" cstate="print"/>
          <a:srcRect/>
          <a:stretch>
            <a:fillRect/>
          </a:stretch>
        </p:blipFill>
        <p:spPr bwMode="auto">
          <a:xfrm>
            <a:off x="609600" y="990600"/>
            <a:ext cx="10439400" cy="5400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35200" y="1371600"/>
            <a:ext cx="9956800" cy="3734356"/>
          </a:xfrm>
          <a:prstGeom prst="rect">
            <a:avLst/>
          </a:prstGeom>
        </p:spPr>
        <p:txBody>
          <a:bodyPr vert="horz" wrap="square" lIns="0" tIns="0" rIns="0" bIns="0" rtlCol="0">
            <a:spAutoFit/>
          </a:bodyPr>
          <a:lstStyle/>
          <a:p>
            <a:pPr>
              <a:lnSpc>
                <a:spcPct val="150000"/>
              </a:lnSpc>
              <a:spcBef>
                <a:spcPts val="5"/>
              </a:spcBef>
            </a:pPr>
            <a:endParaRPr sz="2400" dirty="0">
              <a:cs typeface="Times New Roman"/>
            </a:endParaRPr>
          </a:p>
          <a:p>
            <a:pPr marL="2557145" indent="-342900">
              <a:lnSpc>
                <a:spcPct val="150000"/>
              </a:lnSpc>
              <a:buChar char="•"/>
              <a:tabLst>
                <a:tab pos="2557145" algn="l"/>
                <a:tab pos="2557780" algn="l"/>
              </a:tabLst>
            </a:pPr>
            <a:r>
              <a:rPr sz="2400" spc="-5" dirty="0">
                <a:cs typeface="Arial"/>
              </a:rPr>
              <a:t>Total </a:t>
            </a:r>
            <a:r>
              <a:rPr sz="2400" dirty="0">
                <a:cs typeface="Arial"/>
              </a:rPr>
              <a:t>&gt; </a:t>
            </a:r>
            <a:r>
              <a:rPr lang="tr-TR" sz="2400" spc="-5" dirty="0" smtClean="0">
                <a:cs typeface="Arial"/>
              </a:rPr>
              <a:t>~ </a:t>
            </a:r>
            <a:r>
              <a:rPr lang="tr-TR" sz="2400" dirty="0" smtClean="0">
                <a:cs typeface="Arial"/>
              </a:rPr>
              <a:t>30</a:t>
            </a:r>
            <a:r>
              <a:rPr sz="2400" dirty="0" smtClean="0">
                <a:cs typeface="Arial"/>
              </a:rPr>
              <a:t> </a:t>
            </a:r>
            <a:r>
              <a:rPr sz="2400" spc="-5" dirty="0">
                <a:cs typeface="Arial"/>
              </a:rPr>
              <a:t>million</a:t>
            </a:r>
            <a:r>
              <a:rPr sz="2400" spc="-60" dirty="0">
                <a:cs typeface="Arial"/>
              </a:rPr>
              <a:t> </a:t>
            </a:r>
            <a:r>
              <a:rPr sz="2400" spc="-5" dirty="0">
                <a:cs typeface="Arial"/>
              </a:rPr>
              <a:t>donors</a:t>
            </a:r>
            <a:endParaRPr sz="2400" dirty="0">
              <a:cs typeface="Arial"/>
            </a:endParaRPr>
          </a:p>
          <a:p>
            <a:pPr marL="2557145" marR="1268095" indent="-342900">
              <a:lnSpc>
                <a:spcPct val="150000"/>
              </a:lnSpc>
              <a:spcBef>
                <a:spcPts val="765"/>
              </a:spcBef>
              <a:buChar char="•"/>
              <a:tabLst>
                <a:tab pos="2557145" algn="l"/>
                <a:tab pos="2557780" algn="l"/>
              </a:tabLst>
            </a:pPr>
            <a:endParaRPr lang="tr-TR" sz="2400" dirty="0" smtClean="0">
              <a:cs typeface="Arial"/>
            </a:endParaRPr>
          </a:p>
          <a:p>
            <a:pPr marL="2557145" marR="1268095" indent="-342900">
              <a:lnSpc>
                <a:spcPct val="150000"/>
              </a:lnSpc>
              <a:spcBef>
                <a:spcPts val="765"/>
              </a:spcBef>
              <a:tabLst>
                <a:tab pos="2557145" algn="l"/>
                <a:tab pos="2557780" algn="l"/>
              </a:tabLst>
            </a:pPr>
            <a:endParaRPr lang="tr-TR" sz="2400" dirty="0" smtClean="0">
              <a:cs typeface="Arial"/>
            </a:endParaRPr>
          </a:p>
          <a:p>
            <a:pPr marL="2557145" marR="1268095" indent="-342900">
              <a:lnSpc>
                <a:spcPct val="150000"/>
              </a:lnSpc>
              <a:spcBef>
                <a:spcPts val="765"/>
              </a:spcBef>
              <a:buChar char="•"/>
              <a:tabLst>
                <a:tab pos="2557145" algn="l"/>
                <a:tab pos="2557780" algn="l"/>
              </a:tabLst>
            </a:pPr>
            <a:r>
              <a:rPr sz="2400" dirty="0" smtClean="0">
                <a:cs typeface="Arial"/>
              </a:rPr>
              <a:t>73 </a:t>
            </a:r>
            <a:r>
              <a:rPr sz="2400" dirty="0">
                <a:cs typeface="Arial"/>
              </a:rPr>
              <a:t>stem cell</a:t>
            </a:r>
            <a:r>
              <a:rPr sz="2400" spc="-110" dirty="0">
                <a:cs typeface="Arial"/>
              </a:rPr>
              <a:t> </a:t>
            </a:r>
            <a:r>
              <a:rPr sz="2400" spc="-5" dirty="0">
                <a:cs typeface="Arial"/>
              </a:rPr>
              <a:t>donor  registries </a:t>
            </a:r>
            <a:r>
              <a:rPr sz="2400" dirty="0">
                <a:cs typeface="Arial"/>
              </a:rPr>
              <a:t>from 52  </a:t>
            </a:r>
            <a:r>
              <a:rPr sz="2400" spc="-5" dirty="0">
                <a:cs typeface="Arial"/>
              </a:rPr>
              <a:t>countries</a:t>
            </a:r>
            <a:endParaRPr sz="2400" dirty="0">
              <a:cs typeface="Arial"/>
            </a:endParaRPr>
          </a:p>
          <a:p>
            <a:pPr marL="2557145" marR="5080" indent="-342900">
              <a:lnSpc>
                <a:spcPct val="150000"/>
              </a:lnSpc>
              <a:spcBef>
                <a:spcPts val="765"/>
              </a:spcBef>
              <a:buChar char="•"/>
              <a:tabLst>
                <a:tab pos="2557145" algn="l"/>
                <a:tab pos="2557780" algn="l"/>
              </a:tabLst>
            </a:pPr>
            <a:r>
              <a:rPr sz="2400" dirty="0">
                <a:cs typeface="Arial"/>
              </a:rPr>
              <a:t>47 cord </a:t>
            </a:r>
            <a:r>
              <a:rPr sz="2400" spc="-5" dirty="0">
                <a:cs typeface="Arial"/>
              </a:rPr>
              <a:t>blood banks</a:t>
            </a:r>
            <a:r>
              <a:rPr sz="2400" spc="-90" dirty="0">
                <a:cs typeface="Arial"/>
              </a:rPr>
              <a:t> </a:t>
            </a:r>
            <a:r>
              <a:rPr sz="2400" spc="-5" dirty="0">
                <a:cs typeface="Arial"/>
              </a:rPr>
              <a:t>from  </a:t>
            </a:r>
            <a:r>
              <a:rPr sz="2400" dirty="0">
                <a:cs typeface="Arial"/>
              </a:rPr>
              <a:t>33</a:t>
            </a:r>
            <a:r>
              <a:rPr sz="2400" spc="-75" dirty="0">
                <a:cs typeface="Arial"/>
              </a:rPr>
              <a:t> </a:t>
            </a:r>
            <a:r>
              <a:rPr sz="2400" spc="-5" dirty="0">
                <a:cs typeface="Arial"/>
              </a:rPr>
              <a:t>countries</a:t>
            </a:r>
            <a:endParaRPr sz="2400" dirty="0">
              <a:cs typeface="Arial"/>
            </a:endParaRPr>
          </a:p>
        </p:txBody>
      </p:sp>
      <p:sp>
        <p:nvSpPr>
          <p:cNvPr id="3" name="object 3"/>
          <p:cNvSpPr/>
          <p:nvPr/>
        </p:nvSpPr>
        <p:spPr>
          <a:xfrm>
            <a:off x="0" y="2133600"/>
            <a:ext cx="4978400" cy="3276600"/>
          </a:xfrm>
          <a:prstGeom prst="rect">
            <a:avLst/>
          </a:prstGeom>
          <a:blipFill>
            <a:blip r:embed="rId3" cstate="print"/>
            <a:stretch>
              <a:fillRect/>
            </a:stretch>
          </a:blipFill>
        </p:spPr>
        <p:txBody>
          <a:bodyPr wrap="square" lIns="0" tIns="0" rIns="0" bIns="0" rtlCol="0"/>
          <a:lstStyle/>
          <a:p>
            <a:endParaRPr/>
          </a:p>
        </p:txBody>
      </p:sp>
      <p:sp>
        <p:nvSpPr>
          <p:cNvPr id="4" name="3 Başlık"/>
          <p:cNvSpPr>
            <a:spLocks noGrp="1"/>
          </p:cNvSpPr>
          <p:nvPr>
            <p:ph type="title"/>
          </p:nvPr>
        </p:nvSpPr>
        <p:spPr>
          <a:xfrm>
            <a:off x="685800" y="685800"/>
            <a:ext cx="10737765" cy="1846659"/>
          </a:xfrm>
        </p:spPr>
        <p:txBody>
          <a:bodyPr/>
          <a:lstStyle/>
          <a:p>
            <a:pPr marR="1272540" algn="l">
              <a:lnSpc>
                <a:spcPct val="100000"/>
              </a:lnSpc>
            </a:pPr>
            <a:r>
              <a:rPr lang="en-US" b="0" spc="-5" dirty="0" smtClean="0">
                <a:solidFill>
                  <a:srgbClr val="C00000"/>
                </a:solidFill>
                <a:latin typeface="Trebuchet MS" pitchFamily="34" charset="0"/>
              </a:rPr>
              <a:t>Bone Marrow Donors</a:t>
            </a:r>
            <a:r>
              <a:rPr lang="en-US" b="0" spc="-30" dirty="0" smtClean="0">
                <a:solidFill>
                  <a:srgbClr val="C00000"/>
                </a:solidFill>
                <a:latin typeface="Trebuchet MS" pitchFamily="34" charset="0"/>
              </a:rPr>
              <a:t> </a:t>
            </a:r>
            <a:r>
              <a:rPr lang="en-US" b="0" spc="-5" dirty="0" smtClean="0">
                <a:solidFill>
                  <a:srgbClr val="C00000"/>
                </a:solidFill>
                <a:latin typeface="Trebuchet MS" pitchFamily="34" charset="0"/>
              </a:rPr>
              <a:t>Worldwide</a:t>
            </a:r>
            <a:r>
              <a:rPr lang="en-US" b="0" dirty="0" smtClean="0">
                <a:solidFill>
                  <a:srgbClr val="C00000"/>
                </a:solidFill>
                <a:latin typeface="Trebuchet MS" pitchFamily="34" charset="0"/>
              </a:rPr>
              <a:t/>
            </a:r>
            <a:br>
              <a:rPr lang="en-US" b="0" dirty="0" smtClean="0">
                <a:solidFill>
                  <a:srgbClr val="C00000"/>
                </a:solidFill>
                <a:latin typeface="Trebuchet MS" pitchFamily="34" charset="0"/>
              </a:rPr>
            </a:br>
            <a:r>
              <a:rPr lang="en-US" b="0" dirty="0" smtClean="0">
                <a:solidFill>
                  <a:srgbClr val="C00000"/>
                </a:solidFill>
                <a:latin typeface="Trebuchet MS" pitchFamily="34" charset="0"/>
              </a:rPr>
              <a:t/>
            </a:r>
            <a:br>
              <a:rPr lang="en-US" b="0" dirty="0" smtClean="0">
                <a:solidFill>
                  <a:srgbClr val="C00000"/>
                </a:solidFill>
                <a:latin typeface="Trebuchet MS" pitchFamily="34" charset="0"/>
              </a:rPr>
            </a:br>
            <a:endParaRPr lang="tr-TR" b="0" dirty="0">
              <a:solidFill>
                <a:srgbClr val="C00000"/>
              </a:solidFill>
              <a:latin typeface="Trebuchet MS" pitchFamily="34" charset="0"/>
            </a:endParaRPr>
          </a:p>
        </p:txBody>
      </p:sp>
      <p:sp>
        <p:nvSpPr>
          <p:cNvPr id="5" name="4 Dikdörtgen"/>
          <p:cNvSpPr/>
          <p:nvPr/>
        </p:nvSpPr>
        <p:spPr>
          <a:xfrm>
            <a:off x="1524000" y="5029200"/>
            <a:ext cx="1668662" cy="369332"/>
          </a:xfrm>
          <a:prstGeom prst="rect">
            <a:avLst/>
          </a:prstGeom>
        </p:spPr>
        <p:txBody>
          <a:bodyPr wrap="none">
            <a:spAutoFit/>
          </a:bodyPr>
          <a:lstStyle/>
          <a:p>
            <a:r>
              <a:rPr lang="en-US" dirty="0" smtClean="0">
                <a:hlinkClick r:id="rId4"/>
              </a:rPr>
              <a:t>www.bmdw.org</a:t>
            </a:r>
            <a:endParaRPr lang="tr-TR" dirty="0"/>
          </a:p>
        </p:txBody>
      </p:sp>
      <p:pic>
        <p:nvPicPr>
          <p:cNvPr id="6148" name="Picture 4"/>
          <p:cNvPicPr>
            <a:picLocks noChangeAspect="1" noChangeArrowheads="1"/>
          </p:cNvPicPr>
          <p:nvPr/>
        </p:nvPicPr>
        <p:blipFill>
          <a:blip r:embed="rId5" cstate="print"/>
          <a:srcRect/>
          <a:stretch>
            <a:fillRect/>
          </a:stretch>
        </p:blipFill>
        <p:spPr bwMode="auto">
          <a:xfrm>
            <a:off x="5080000" y="2819400"/>
            <a:ext cx="2717800" cy="779302"/>
          </a:xfrm>
          <a:prstGeom prst="rect">
            <a:avLst/>
          </a:prstGeom>
          <a:noFill/>
          <a:ln w="9525">
            <a:solidFill>
              <a:schemeClr val="accent3">
                <a:lumMod val="60000"/>
                <a:lumOff val="40000"/>
              </a:schemeClr>
            </a:solidFill>
            <a:miter lim="800000"/>
            <a:headEnd/>
            <a:tailEnd/>
          </a:ln>
        </p:spPr>
      </p:pic>
      <p:pic>
        <p:nvPicPr>
          <p:cNvPr id="6149" name="Picture 5"/>
          <p:cNvPicPr>
            <a:picLocks noChangeAspect="1" noChangeArrowheads="1"/>
          </p:cNvPicPr>
          <p:nvPr/>
        </p:nvPicPr>
        <p:blipFill>
          <a:blip r:embed="rId6" cstate="print"/>
          <a:srcRect/>
          <a:stretch>
            <a:fillRect/>
          </a:stretch>
        </p:blipFill>
        <p:spPr bwMode="auto">
          <a:xfrm>
            <a:off x="914400" y="1371600"/>
            <a:ext cx="6184900" cy="409575"/>
          </a:xfrm>
          <a:prstGeom prst="rect">
            <a:avLst/>
          </a:prstGeom>
          <a:noFill/>
          <a:ln w="9525">
            <a:noFill/>
            <a:miter lim="800000"/>
            <a:headEnd/>
            <a:tailEnd/>
          </a:ln>
        </p:spPr>
      </p:pic>
      <p:pic>
        <p:nvPicPr>
          <p:cNvPr id="6150" name="Picture 6"/>
          <p:cNvPicPr>
            <a:picLocks noChangeAspect="1" noChangeArrowheads="1"/>
          </p:cNvPicPr>
          <p:nvPr/>
        </p:nvPicPr>
        <p:blipFill>
          <a:blip r:embed="rId7" cstate="print"/>
          <a:srcRect/>
          <a:stretch>
            <a:fillRect/>
          </a:stretch>
        </p:blipFill>
        <p:spPr bwMode="auto">
          <a:xfrm>
            <a:off x="8229600" y="2819400"/>
            <a:ext cx="2393949" cy="762000"/>
          </a:xfrm>
          <a:prstGeom prst="rect">
            <a:avLst/>
          </a:prstGeom>
          <a:noFill/>
          <a:ln w="9525">
            <a:solidFill>
              <a:schemeClr val="accent3">
                <a:lumMod val="60000"/>
                <a:lumOff val="40000"/>
              </a:schemeClr>
            </a:solidFill>
            <a:miter lim="800000"/>
            <a:headEnd/>
            <a:tailEnd/>
          </a:ln>
        </p:spPr>
      </p:pic>
      <p:sp>
        <p:nvSpPr>
          <p:cNvPr id="9"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533400"/>
            <a:ext cx="11684000" cy="578363"/>
          </a:xfrm>
          <a:prstGeom prst="rect">
            <a:avLst/>
          </a:prstGeom>
          <a:ln w="38100">
            <a:noFill/>
          </a:ln>
        </p:spPr>
        <p:txBody>
          <a:bodyPr vert="horz" wrap="square" lIns="0" tIns="85090" rIns="0" bIns="0" rtlCol="0">
            <a:spAutoFit/>
          </a:bodyPr>
          <a:lstStyle/>
          <a:p>
            <a:pPr marL="527050">
              <a:lnSpc>
                <a:spcPct val="100000"/>
              </a:lnSpc>
              <a:spcBef>
                <a:spcPts val="670"/>
              </a:spcBef>
            </a:pPr>
            <a:r>
              <a:rPr sz="2800" b="1" i="0" spc="-5" dirty="0">
                <a:solidFill>
                  <a:srgbClr val="C00000"/>
                </a:solidFill>
                <a:latin typeface="Arial"/>
                <a:cs typeface="Arial"/>
              </a:rPr>
              <a:t>Alternative donor search algorithm in</a:t>
            </a:r>
            <a:r>
              <a:rPr sz="2800" b="1" i="0" spc="85" dirty="0">
                <a:solidFill>
                  <a:srgbClr val="C00000"/>
                </a:solidFill>
                <a:latin typeface="Arial"/>
                <a:cs typeface="Arial"/>
              </a:rPr>
              <a:t> </a:t>
            </a:r>
            <a:r>
              <a:rPr sz="3200" b="1" i="0" spc="-5" dirty="0">
                <a:solidFill>
                  <a:srgbClr val="C00000"/>
                </a:solidFill>
                <a:latin typeface="Arial"/>
                <a:cs typeface="Arial"/>
              </a:rPr>
              <a:t>HGUGM</a:t>
            </a:r>
            <a:endParaRPr sz="3200" b="1" dirty="0">
              <a:solidFill>
                <a:srgbClr val="C00000"/>
              </a:solidFill>
              <a:latin typeface="Arial"/>
              <a:cs typeface="Arial"/>
            </a:endParaRPr>
          </a:p>
        </p:txBody>
      </p:sp>
      <p:sp>
        <p:nvSpPr>
          <p:cNvPr id="22" name="object 22"/>
          <p:cNvSpPr txBox="1"/>
          <p:nvPr/>
        </p:nvSpPr>
        <p:spPr>
          <a:xfrm>
            <a:off x="1320800" y="1447800"/>
            <a:ext cx="9652000" cy="859210"/>
          </a:xfrm>
          <a:prstGeom prst="rect">
            <a:avLst/>
          </a:prstGeom>
        </p:spPr>
        <p:txBody>
          <a:bodyPr vert="horz" wrap="square" lIns="0" tIns="0" rIns="0" bIns="0" rtlCol="0">
            <a:spAutoFit/>
          </a:bodyPr>
          <a:lstStyle/>
          <a:p>
            <a:pPr marL="12700">
              <a:lnSpc>
                <a:spcPct val="100000"/>
              </a:lnSpc>
            </a:pPr>
            <a:r>
              <a:rPr sz="2200" b="1" spc="-5" dirty="0">
                <a:solidFill>
                  <a:schemeClr val="accent6">
                    <a:lumMod val="50000"/>
                  </a:schemeClr>
                </a:solidFill>
                <a:latin typeface="Arial"/>
                <a:cs typeface="Arial"/>
              </a:rPr>
              <a:t>Indication for Allo-HSCT &amp; no HLA-id family</a:t>
            </a:r>
            <a:r>
              <a:rPr sz="2200" b="1" spc="100" dirty="0">
                <a:solidFill>
                  <a:schemeClr val="accent6">
                    <a:lumMod val="50000"/>
                  </a:schemeClr>
                </a:solidFill>
                <a:latin typeface="Arial"/>
                <a:cs typeface="Arial"/>
              </a:rPr>
              <a:t> </a:t>
            </a:r>
            <a:r>
              <a:rPr sz="2200" b="1" spc="-5" dirty="0">
                <a:solidFill>
                  <a:schemeClr val="accent6">
                    <a:lumMod val="50000"/>
                  </a:schemeClr>
                </a:solidFill>
                <a:latin typeface="Arial"/>
                <a:cs typeface="Arial"/>
              </a:rPr>
              <a:t>donor</a:t>
            </a:r>
            <a:endParaRPr sz="2200" b="1" dirty="0">
              <a:solidFill>
                <a:schemeClr val="accent6">
                  <a:lumMod val="50000"/>
                </a:schemeClr>
              </a:solidFill>
              <a:latin typeface="Arial"/>
              <a:cs typeface="Arial"/>
            </a:endParaRPr>
          </a:p>
          <a:p>
            <a:pPr marL="353060">
              <a:lnSpc>
                <a:spcPct val="100000"/>
              </a:lnSpc>
              <a:spcBef>
                <a:spcPts val="1875"/>
              </a:spcBef>
            </a:pPr>
            <a:r>
              <a:rPr sz="1800" b="1" dirty="0">
                <a:solidFill>
                  <a:srgbClr val="1F487C"/>
                </a:solidFill>
                <a:latin typeface="Arial"/>
                <a:cs typeface="Arial"/>
              </a:rPr>
              <a:t>Start </a:t>
            </a:r>
            <a:r>
              <a:rPr sz="1800" b="1" spc="-5" dirty="0">
                <a:solidFill>
                  <a:srgbClr val="1F487C"/>
                </a:solidFill>
                <a:latin typeface="Arial"/>
                <a:cs typeface="Arial"/>
              </a:rPr>
              <a:t>URD search if age &lt;60-65y </a:t>
            </a:r>
            <a:r>
              <a:rPr sz="1800" b="1" dirty="0">
                <a:solidFill>
                  <a:srgbClr val="1F487C"/>
                </a:solidFill>
                <a:latin typeface="Arial"/>
                <a:cs typeface="Arial"/>
              </a:rPr>
              <a:t>(</a:t>
            </a:r>
            <a:r>
              <a:rPr sz="1800" b="1" dirty="0">
                <a:solidFill>
                  <a:srgbClr val="FF3300"/>
                </a:solidFill>
                <a:latin typeface="Arial"/>
                <a:cs typeface="Arial"/>
              </a:rPr>
              <a:t>+ </a:t>
            </a:r>
            <a:r>
              <a:rPr sz="1800" b="1" spc="-5" dirty="0">
                <a:solidFill>
                  <a:srgbClr val="1F487C"/>
                </a:solidFill>
                <a:latin typeface="Arial"/>
                <a:cs typeface="Arial"/>
              </a:rPr>
              <a:t>UCB if age</a:t>
            </a:r>
            <a:r>
              <a:rPr sz="1800" b="1" spc="70" dirty="0">
                <a:solidFill>
                  <a:srgbClr val="1F487C"/>
                </a:solidFill>
                <a:latin typeface="Arial"/>
                <a:cs typeface="Arial"/>
              </a:rPr>
              <a:t> </a:t>
            </a:r>
            <a:r>
              <a:rPr sz="1800" b="1" spc="-10" dirty="0">
                <a:solidFill>
                  <a:srgbClr val="1F487C"/>
                </a:solidFill>
                <a:latin typeface="Arial"/>
                <a:cs typeface="Arial"/>
              </a:rPr>
              <a:t>&lt;55-60y)</a:t>
            </a:r>
            <a:endParaRPr sz="1800" b="1" dirty="0">
              <a:latin typeface="Arial"/>
              <a:cs typeface="Arial"/>
            </a:endParaRPr>
          </a:p>
        </p:txBody>
      </p:sp>
      <p:sp>
        <p:nvSpPr>
          <p:cNvPr id="41" name="object 41"/>
          <p:cNvSpPr txBox="1"/>
          <p:nvPr/>
        </p:nvSpPr>
        <p:spPr>
          <a:xfrm>
            <a:off x="4673601" y="4267200"/>
            <a:ext cx="3091180" cy="853440"/>
          </a:xfrm>
          <a:prstGeom prst="rect">
            <a:avLst/>
          </a:prstGeom>
        </p:spPr>
        <p:txBody>
          <a:bodyPr vert="horz" wrap="square" lIns="0" tIns="0" rIns="0" bIns="0" rtlCol="0">
            <a:spAutoFit/>
          </a:bodyPr>
          <a:lstStyle/>
          <a:p>
            <a:pPr marL="12700">
              <a:lnSpc>
                <a:spcPct val="100000"/>
              </a:lnSpc>
            </a:pPr>
            <a:r>
              <a:rPr sz="1800" b="1" spc="-5" dirty="0">
                <a:latin typeface="Arial"/>
                <a:cs typeface="Arial"/>
              </a:rPr>
              <a:t>¿UCB</a:t>
            </a:r>
            <a:r>
              <a:rPr sz="1800" b="1" spc="-85" dirty="0">
                <a:latin typeface="Arial"/>
                <a:cs typeface="Arial"/>
              </a:rPr>
              <a:t> </a:t>
            </a:r>
            <a:r>
              <a:rPr sz="1800" b="1" spc="-5" dirty="0">
                <a:latin typeface="Arial"/>
                <a:cs typeface="Arial"/>
              </a:rPr>
              <a:t>available?</a:t>
            </a:r>
            <a:endParaRPr sz="1800" b="1" dirty="0">
              <a:latin typeface="Arial"/>
              <a:cs typeface="Arial"/>
            </a:endParaRPr>
          </a:p>
          <a:p>
            <a:pPr marL="25400">
              <a:lnSpc>
                <a:spcPts val="1280"/>
              </a:lnSpc>
              <a:spcBef>
                <a:spcPts val="685"/>
              </a:spcBef>
            </a:pPr>
            <a:r>
              <a:rPr sz="1100" spc="-5" dirty="0">
                <a:solidFill>
                  <a:srgbClr val="1F487C"/>
                </a:solidFill>
                <a:latin typeface="Arial"/>
                <a:cs typeface="Arial"/>
              </a:rPr>
              <a:t>HLA </a:t>
            </a:r>
            <a:r>
              <a:rPr sz="1100" dirty="0">
                <a:solidFill>
                  <a:srgbClr val="1F487C"/>
                </a:solidFill>
                <a:latin typeface="Arial"/>
                <a:cs typeface="Arial"/>
              </a:rPr>
              <a:t>match ≥</a:t>
            </a:r>
            <a:r>
              <a:rPr sz="1100" spc="-105" dirty="0">
                <a:solidFill>
                  <a:srgbClr val="1F487C"/>
                </a:solidFill>
                <a:latin typeface="Arial"/>
                <a:cs typeface="Arial"/>
              </a:rPr>
              <a:t> </a:t>
            </a:r>
            <a:r>
              <a:rPr sz="1100" dirty="0">
                <a:solidFill>
                  <a:srgbClr val="1F487C"/>
                </a:solidFill>
                <a:latin typeface="Arial"/>
                <a:cs typeface="Arial"/>
              </a:rPr>
              <a:t>4/8</a:t>
            </a:r>
            <a:endParaRPr sz="1100" dirty="0">
              <a:latin typeface="Arial"/>
              <a:cs typeface="Arial"/>
            </a:endParaRPr>
          </a:p>
          <a:p>
            <a:pPr marL="25400">
              <a:lnSpc>
                <a:spcPts val="1230"/>
              </a:lnSpc>
            </a:pPr>
            <a:r>
              <a:rPr sz="1100" dirty="0">
                <a:solidFill>
                  <a:srgbClr val="1F487C"/>
                </a:solidFill>
                <a:latin typeface="Arial"/>
                <a:cs typeface="Arial"/>
              </a:rPr>
              <a:t>TNC ≥ 2.5-3 x10</a:t>
            </a:r>
            <a:r>
              <a:rPr sz="1050" baseline="27777" dirty="0">
                <a:solidFill>
                  <a:srgbClr val="1F487C"/>
                </a:solidFill>
                <a:latin typeface="Arial"/>
                <a:cs typeface="Arial"/>
              </a:rPr>
              <a:t>7</a:t>
            </a:r>
            <a:r>
              <a:rPr sz="1100" dirty="0">
                <a:solidFill>
                  <a:srgbClr val="1F487C"/>
                </a:solidFill>
                <a:latin typeface="Arial"/>
                <a:cs typeface="Arial"/>
              </a:rPr>
              <a:t>/kg (min 1500</a:t>
            </a:r>
            <a:r>
              <a:rPr sz="1100" spc="-145" dirty="0">
                <a:solidFill>
                  <a:srgbClr val="1F487C"/>
                </a:solidFill>
                <a:latin typeface="Arial"/>
                <a:cs typeface="Arial"/>
              </a:rPr>
              <a:t> </a:t>
            </a:r>
            <a:r>
              <a:rPr sz="1100" dirty="0">
                <a:solidFill>
                  <a:srgbClr val="1F487C"/>
                </a:solidFill>
                <a:latin typeface="Arial"/>
                <a:cs typeface="Arial"/>
              </a:rPr>
              <a:t>x10</a:t>
            </a:r>
            <a:r>
              <a:rPr sz="1050" baseline="27777" dirty="0">
                <a:solidFill>
                  <a:srgbClr val="1F487C"/>
                </a:solidFill>
                <a:latin typeface="Arial"/>
                <a:cs typeface="Arial"/>
              </a:rPr>
              <a:t>6</a:t>
            </a:r>
            <a:r>
              <a:rPr sz="1100" dirty="0">
                <a:solidFill>
                  <a:srgbClr val="1F487C"/>
                </a:solidFill>
                <a:latin typeface="Arial"/>
                <a:cs typeface="Arial"/>
              </a:rPr>
              <a:t>)</a:t>
            </a:r>
            <a:endParaRPr sz="1100" dirty="0">
              <a:latin typeface="Arial"/>
              <a:cs typeface="Arial"/>
            </a:endParaRPr>
          </a:p>
          <a:p>
            <a:pPr marL="25400">
              <a:lnSpc>
                <a:spcPts val="1275"/>
              </a:lnSpc>
            </a:pPr>
            <a:r>
              <a:rPr sz="1100" spc="-5" dirty="0">
                <a:solidFill>
                  <a:srgbClr val="1F487C"/>
                </a:solidFill>
                <a:latin typeface="Arial"/>
                <a:cs typeface="Arial"/>
              </a:rPr>
              <a:t>CD34+ </a:t>
            </a:r>
            <a:r>
              <a:rPr sz="1100" dirty="0">
                <a:solidFill>
                  <a:srgbClr val="1F487C"/>
                </a:solidFill>
                <a:latin typeface="Arial"/>
                <a:cs typeface="Arial"/>
              </a:rPr>
              <a:t>≥1.5-2 x10</a:t>
            </a:r>
            <a:r>
              <a:rPr sz="1050" baseline="27777" dirty="0">
                <a:solidFill>
                  <a:srgbClr val="1F487C"/>
                </a:solidFill>
                <a:latin typeface="Arial"/>
                <a:cs typeface="Arial"/>
              </a:rPr>
              <a:t>5</a:t>
            </a:r>
            <a:r>
              <a:rPr sz="1100" dirty="0">
                <a:solidFill>
                  <a:srgbClr val="1F487C"/>
                </a:solidFill>
                <a:latin typeface="Arial"/>
                <a:cs typeface="Arial"/>
              </a:rPr>
              <a:t>/kg </a:t>
            </a:r>
            <a:r>
              <a:rPr sz="1100" spc="-5" dirty="0">
                <a:solidFill>
                  <a:srgbClr val="1F487C"/>
                </a:solidFill>
                <a:latin typeface="Arial"/>
                <a:cs typeface="Arial"/>
              </a:rPr>
              <a:t>(min </a:t>
            </a:r>
            <a:r>
              <a:rPr sz="1100" dirty="0">
                <a:solidFill>
                  <a:srgbClr val="1F487C"/>
                </a:solidFill>
                <a:latin typeface="Arial"/>
                <a:cs typeface="Arial"/>
              </a:rPr>
              <a:t>10</a:t>
            </a:r>
            <a:r>
              <a:rPr sz="1100" spc="-110" dirty="0">
                <a:solidFill>
                  <a:srgbClr val="1F487C"/>
                </a:solidFill>
                <a:latin typeface="Arial"/>
                <a:cs typeface="Arial"/>
              </a:rPr>
              <a:t> </a:t>
            </a:r>
            <a:r>
              <a:rPr sz="1100" dirty="0">
                <a:solidFill>
                  <a:srgbClr val="1F487C"/>
                </a:solidFill>
                <a:latin typeface="Arial"/>
                <a:cs typeface="Arial"/>
              </a:rPr>
              <a:t>x10</a:t>
            </a:r>
            <a:r>
              <a:rPr sz="1050" baseline="27777" dirty="0">
                <a:solidFill>
                  <a:srgbClr val="1F487C"/>
                </a:solidFill>
                <a:latin typeface="Arial"/>
                <a:cs typeface="Arial"/>
              </a:rPr>
              <a:t>6</a:t>
            </a:r>
            <a:r>
              <a:rPr sz="1100" dirty="0">
                <a:solidFill>
                  <a:srgbClr val="1F487C"/>
                </a:solidFill>
                <a:latin typeface="Arial"/>
                <a:cs typeface="Arial"/>
              </a:rPr>
              <a:t>)</a:t>
            </a:r>
            <a:endParaRPr sz="1100" dirty="0">
              <a:latin typeface="Arial"/>
              <a:cs typeface="Arial"/>
            </a:endParaRPr>
          </a:p>
        </p:txBody>
      </p:sp>
      <p:sp>
        <p:nvSpPr>
          <p:cNvPr id="42" name="object 42"/>
          <p:cNvSpPr/>
          <p:nvPr/>
        </p:nvSpPr>
        <p:spPr>
          <a:xfrm>
            <a:off x="5961887" y="3614166"/>
            <a:ext cx="101600" cy="358140"/>
          </a:xfrm>
          <a:custGeom>
            <a:avLst/>
            <a:gdLst/>
            <a:ahLst/>
            <a:cxnLst/>
            <a:rect l="l" t="t" r="r" b="b"/>
            <a:pathLst>
              <a:path w="76200" h="358139">
                <a:moveTo>
                  <a:pt x="31750" y="281939"/>
                </a:moveTo>
                <a:lnTo>
                  <a:pt x="0" y="281939"/>
                </a:lnTo>
                <a:lnTo>
                  <a:pt x="38100" y="358139"/>
                </a:lnTo>
                <a:lnTo>
                  <a:pt x="69850" y="294639"/>
                </a:lnTo>
                <a:lnTo>
                  <a:pt x="31750" y="294639"/>
                </a:lnTo>
                <a:lnTo>
                  <a:pt x="31750" y="281939"/>
                </a:lnTo>
                <a:close/>
              </a:path>
              <a:path w="76200" h="358139">
                <a:moveTo>
                  <a:pt x="44450" y="0"/>
                </a:moveTo>
                <a:lnTo>
                  <a:pt x="31750" y="0"/>
                </a:lnTo>
                <a:lnTo>
                  <a:pt x="31750" y="294639"/>
                </a:lnTo>
                <a:lnTo>
                  <a:pt x="44450" y="294639"/>
                </a:lnTo>
                <a:lnTo>
                  <a:pt x="44450" y="0"/>
                </a:lnTo>
                <a:close/>
              </a:path>
              <a:path w="76200" h="358139">
                <a:moveTo>
                  <a:pt x="76200" y="281939"/>
                </a:moveTo>
                <a:lnTo>
                  <a:pt x="44450" y="281939"/>
                </a:lnTo>
                <a:lnTo>
                  <a:pt x="44450" y="294639"/>
                </a:lnTo>
                <a:lnTo>
                  <a:pt x="69850" y="294639"/>
                </a:lnTo>
                <a:lnTo>
                  <a:pt x="76200" y="281939"/>
                </a:lnTo>
                <a:close/>
              </a:path>
            </a:pathLst>
          </a:custGeom>
          <a:solidFill>
            <a:srgbClr val="000000"/>
          </a:solidFill>
        </p:spPr>
        <p:txBody>
          <a:bodyPr wrap="square" lIns="0" tIns="0" rIns="0" bIns="0" rtlCol="0"/>
          <a:lstStyle/>
          <a:p>
            <a:endParaRPr/>
          </a:p>
        </p:txBody>
      </p:sp>
      <p:sp>
        <p:nvSpPr>
          <p:cNvPr id="43" name="object 43"/>
          <p:cNvSpPr txBox="1"/>
          <p:nvPr/>
        </p:nvSpPr>
        <p:spPr>
          <a:xfrm>
            <a:off x="5556843" y="3663061"/>
            <a:ext cx="363220" cy="200055"/>
          </a:xfrm>
          <a:prstGeom prst="rect">
            <a:avLst/>
          </a:prstGeom>
        </p:spPr>
        <p:txBody>
          <a:bodyPr vert="horz" wrap="square" lIns="0" tIns="0" rIns="0" bIns="0" rtlCol="0">
            <a:spAutoFit/>
          </a:bodyPr>
          <a:lstStyle/>
          <a:p>
            <a:pPr marL="12700">
              <a:lnSpc>
                <a:spcPct val="100000"/>
              </a:lnSpc>
            </a:pPr>
            <a:r>
              <a:rPr sz="1300" spc="-5" dirty="0">
                <a:latin typeface="Arial"/>
                <a:cs typeface="Arial"/>
              </a:rPr>
              <a:t>NO</a:t>
            </a:r>
            <a:endParaRPr sz="1300">
              <a:latin typeface="Arial"/>
              <a:cs typeface="Arial"/>
            </a:endParaRPr>
          </a:p>
        </p:txBody>
      </p:sp>
      <p:sp>
        <p:nvSpPr>
          <p:cNvPr id="44" name="object 44"/>
          <p:cNvSpPr txBox="1"/>
          <p:nvPr/>
        </p:nvSpPr>
        <p:spPr>
          <a:xfrm>
            <a:off x="5421883" y="5728844"/>
            <a:ext cx="1385316"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a:t>
            </a:r>
            <a:r>
              <a:rPr sz="1800" b="1" spc="-5" dirty="0">
                <a:latin typeface="Arial"/>
                <a:cs typeface="Arial"/>
              </a:rPr>
              <a:t>Ha</a:t>
            </a:r>
            <a:r>
              <a:rPr sz="1800" b="1" spc="-15" dirty="0">
                <a:latin typeface="Arial"/>
                <a:cs typeface="Arial"/>
              </a:rPr>
              <a:t>p</a:t>
            </a:r>
            <a:r>
              <a:rPr sz="1800" b="1" spc="-5" dirty="0">
                <a:latin typeface="Arial"/>
                <a:cs typeface="Arial"/>
              </a:rPr>
              <a:t>l</a:t>
            </a:r>
            <a:r>
              <a:rPr sz="1800" b="1" spc="-15" dirty="0">
                <a:latin typeface="Arial"/>
                <a:cs typeface="Arial"/>
              </a:rPr>
              <a:t>o</a:t>
            </a:r>
            <a:r>
              <a:rPr sz="1800" b="1" spc="-5" dirty="0">
                <a:latin typeface="Arial"/>
                <a:cs typeface="Arial"/>
              </a:rPr>
              <a:t>?</a:t>
            </a:r>
            <a:endParaRPr sz="1800" b="1" dirty="0">
              <a:latin typeface="Arial"/>
              <a:cs typeface="Arial"/>
            </a:endParaRPr>
          </a:p>
        </p:txBody>
      </p:sp>
      <p:sp>
        <p:nvSpPr>
          <p:cNvPr id="45" name="object 45"/>
          <p:cNvSpPr/>
          <p:nvPr/>
        </p:nvSpPr>
        <p:spPr>
          <a:xfrm>
            <a:off x="5961887" y="5241799"/>
            <a:ext cx="101600" cy="358140"/>
          </a:xfrm>
          <a:custGeom>
            <a:avLst/>
            <a:gdLst/>
            <a:ahLst/>
            <a:cxnLst/>
            <a:rect l="l" t="t" r="r" b="b"/>
            <a:pathLst>
              <a:path w="76200" h="358139">
                <a:moveTo>
                  <a:pt x="31750" y="281940"/>
                </a:moveTo>
                <a:lnTo>
                  <a:pt x="0" y="281940"/>
                </a:lnTo>
                <a:lnTo>
                  <a:pt x="38100" y="358140"/>
                </a:lnTo>
                <a:lnTo>
                  <a:pt x="69850" y="294640"/>
                </a:lnTo>
                <a:lnTo>
                  <a:pt x="31750" y="294640"/>
                </a:lnTo>
                <a:lnTo>
                  <a:pt x="31750" y="281940"/>
                </a:lnTo>
                <a:close/>
              </a:path>
              <a:path w="76200" h="358139">
                <a:moveTo>
                  <a:pt x="44450" y="0"/>
                </a:moveTo>
                <a:lnTo>
                  <a:pt x="31750" y="0"/>
                </a:lnTo>
                <a:lnTo>
                  <a:pt x="31750" y="294640"/>
                </a:lnTo>
                <a:lnTo>
                  <a:pt x="44450" y="294640"/>
                </a:lnTo>
                <a:lnTo>
                  <a:pt x="44450" y="0"/>
                </a:lnTo>
                <a:close/>
              </a:path>
              <a:path w="76200" h="358139">
                <a:moveTo>
                  <a:pt x="76200" y="281940"/>
                </a:moveTo>
                <a:lnTo>
                  <a:pt x="44450" y="281940"/>
                </a:lnTo>
                <a:lnTo>
                  <a:pt x="44450" y="294640"/>
                </a:lnTo>
                <a:lnTo>
                  <a:pt x="69850" y="294640"/>
                </a:lnTo>
                <a:lnTo>
                  <a:pt x="76200" y="281940"/>
                </a:lnTo>
                <a:close/>
              </a:path>
            </a:pathLst>
          </a:custGeom>
          <a:solidFill>
            <a:srgbClr val="000000"/>
          </a:solidFill>
        </p:spPr>
        <p:txBody>
          <a:bodyPr wrap="square" lIns="0" tIns="0" rIns="0" bIns="0" rtlCol="0"/>
          <a:lstStyle/>
          <a:p>
            <a:endParaRPr/>
          </a:p>
        </p:txBody>
      </p:sp>
      <p:sp>
        <p:nvSpPr>
          <p:cNvPr id="46" name="object 46"/>
          <p:cNvSpPr txBox="1"/>
          <p:nvPr/>
        </p:nvSpPr>
        <p:spPr>
          <a:xfrm>
            <a:off x="5577502" y="5275072"/>
            <a:ext cx="363220" cy="200055"/>
          </a:xfrm>
          <a:prstGeom prst="rect">
            <a:avLst/>
          </a:prstGeom>
        </p:spPr>
        <p:txBody>
          <a:bodyPr vert="horz" wrap="square" lIns="0" tIns="0" rIns="0" bIns="0" rtlCol="0">
            <a:spAutoFit/>
          </a:bodyPr>
          <a:lstStyle/>
          <a:p>
            <a:pPr marL="12700">
              <a:lnSpc>
                <a:spcPct val="100000"/>
              </a:lnSpc>
            </a:pPr>
            <a:r>
              <a:rPr sz="1300" spc="-5" dirty="0">
                <a:latin typeface="Arial"/>
                <a:cs typeface="Arial"/>
              </a:rPr>
              <a:t>NO</a:t>
            </a:r>
            <a:endParaRPr sz="1300">
              <a:latin typeface="Arial"/>
              <a:cs typeface="Arial"/>
            </a:endParaRPr>
          </a:p>
        </p:txBody>
      </p:sp>
      <p:sp>
        <p:nvSpPr>
          <p:cNvPr id="47" name="object 47"/>
          <p:cNvSpPr/>
          <p:nvPr/>
        </p:nvSpPr>
        <p:spPr>
          <a:xfrm>
            <a:off x="7213600" y="4343400"/>
            <a:ext cx="1422400" cy="76200"/>
          </a:xfrm>
          <a:custGeom>
            <a:avLst/>
            <a:gdLst/>
            <a:ahLst/>
            <a:cxnLst/>
            <a:rect l="l" t="t" r="r" b="b"/>
            <a:pathLst>
              <a:path w="1240790" h="76200">
                <a:moveTo>
                  <a:pt x="1164336" y="0"/>
                </a:moveTo>
                <a:lnTo>
                  <a:pt x="1164336" y="76200"/>
                </a:lnTo>
                <a:lnTo>
                  <a:pt x="1227836" y="44450"/>
                </a:lnTo>
                <a:lnTo>
                  <a:pt x="1177036" y="44450"/>
                </a:lnTo>
                <a:lnTo>
                  <a:pt x="1177036" y="31750"/>
                </a:lnTo>
                <a:lnTo>
                  <a:pt x="1227836" y="31750"/>
                </a:lnTo>
                <a:lnTo>
                  <a:pt x="1164336" y="0"/>
                </a:lnTo>
                <a:close/>
              </a:path>
              <a:path w="1240790" h="76200">
                <a:moveTo>
                  <a:pt x="1164336" y="31750"/>
                </a:moveTo>
                <a:lnTo>
                  <a:pt x="0" y="31750"/>
                </a:lnTo>
                <a:lnTo>
                  <a:pt x="0" y="44450"/>
                </a:lnTo>
                <a:lnTo>
                  <a:pt x="1164336" y="44450"/>
                </a:lnTo>
                <a:lnTo>
                  <a:pt x="1164336" y="31750"/>
                </a:lnTo>
                <a:close/>
              </a:path>
              <a:path w="1240790" h="76200">
                <a:moveTo>
                  <a:pt x="1227836" y="31750"/>
                </a:moveTo>
                <a:lnTo>
                  <a:pt x="1177036" y="31750"/>
                </a:lnTo>
                <a:lnTo>
                  <a:pt x="1177036" y="44450"/>
                </a:lnTo>
                <a:lnTo>
                  <a:pt x="1227836" y="44450"/>
                </a:lnTo>
                <a:lnTo>
                  <a:pt x="1240536" y="38100"/>
                </a:lnTo>
                <a:lnTo>
                  <a:pt x="1227836" y="31750"/>
                </a:lnTo>
                <a:close/>
              </a:path>
            </a:pathLst>
          </a:custGeom>
          <a:solidFill>
            <a:srgbClr val="000000"/>
          </a:solidFill>
          <a:ln w="28575">
            <a:solidFill>
              <a:srgbClr val="00B050"/>
            </a:solidFill>
          </a:ln>
        </p:spPr>
        <p:txBody>
          <a:bodyPr wrap="square" lIns="0" tIns="0" rIns="0" bIns="0" rtlCol="0"/>
          <a:lstStyle/>
          <a:p>
            <a:endParaRPr/>
          </a:p>
        </p:txBody>
      </p:sp>
      <p:sp>
        <p:nvSpPr>
          <p:cNvPr id="48" name="object 48"/>
          <p:cNvSpPr txBox="1"/>
          <p:nvPr/>
        </p:nvSpPr>
        <p:spPr>
          <a:xfrm>
            <a:off x="7554808" y="4191001"/>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65" name="object 65"/>
          <p:cNvSpPr txBox="1"/>
          <p:nvPr/>
        </p:nvSpPr>
        <p:spPr>
          <a:xfrm>
            <a:off x="8940800" y="4191001"/>
            <a:ext cx="3251200" cy="584134"/>
          </a:xfrm>
          <a:prstGeom prst="rect">
            <a:avLst/>
          </a:prstGeom>
        </p:spPr>
        <p:txBody>
          <a:bodyPr vert="horz" wrap="square" lIns="0" tIns="0" rIns="0" bIns="0" rtlCol="0">
            <a:spAutoFit/>
          </a:bodyPr>
          <a:lstStyle/>
          <a:p>
            <a:pPr marL="12700">
              <a:lnSpc>
                <a:spcPts val="2090"/>
              </a:lnSpc>
            </a:pPr>
            <a:r>
              <a:rPr sz="1800" b="1" spc="-5" dirty="0">
                <a:latin typeface="Arial"/>
                <a:cs typeface="Arial"/>
              </a:rPr>
              <a:t>UCB</a:t>
            </a:r>
            <a:r>
              <a:rPr sz="1800" b="1" spc="-80" dirty="0">
                <a:latin typeface="Arial"/>
                <a:cs typeface="Arial"/>
              </a:rPr>
              <a:t> </a:t>
            </a:r>
            <a:r>
              <a:rPr sz="1800" b="1" spc="-5" dirty="0" smtClean="0">
                <a:latin typeface="Arial"/>
                <a:cs typeface="Arial"/>
              </a:rPr>
              <a:t>Allo-HSCT</a:t>
            </a:r>
            <a:r>
              <a:rPr lang="tr-TR" b="1" dirty="0" smtClean="0">
                <a:latin typeface="Arial"/>
                <a:cs typeface="Arial"/>
              </a:rPr>
              <a:t> </a:t>
            </a:r>
            <a:r>
              <a:rPr sz="1800" spc="-5" dirty="0" smtClean="0">
                <a:latin typeface="Arial"/>
                <a:cs typeface="Arial"/>
              </a:rPr>
              <a:t>“Dual”</a:t>
            </a:r>
            <a:endParaRPr sz="1800" dirty="0" smtClean="0">
              <a:latin typeface="Arial"/>
              <a:cs typeface="Arial"/>
            </a:endParaRPr>
          </a:p>
          <a:p>
            <a:pPr marL="12700" marR="107314">
              <a:lnSpc>
                <a:spcPct val="93300"/>
              </a:lnSpc>
              <a:spcBef>
                <a:spcPts val="15"/>
              </a:spcBef>
            </a:pPr>
            <a:r>
              <a:rPr sz="1100" spc="-5" dirty="0" smtClean="0">
                <a:solidFill>
                  <a:srgbClr val="1F487C"/>
                </a:solidFill>
                <a:latin typeface="Arial"/>
                <a:cs typeface="Arial"/>
              </a:rPr>
              <a:t>UCB </a:t>
            </a:r>
            <a:r>
              <a:rPr sz="1100" spc="-5" dirty="0">
                <a:solidFill>
                  <a:srgbClr val="1F487C"/>
                </a:solidFill>
                <a:latin typeface="Arial"/>
                <a:cs typeface="Arial"/>
              </a:rPr>
              <a:t>Unit validation </a:t>
            </a:r>
            <a:endParaRPr lang="tr-TR" sz="1100" spc="-5" dirty="0" smtClean="0">
              <a:solidFill>
                <a:srgbClr val="1F487C"/>
              </a:solidFill>
              <a:latin typeface="Arial"/>
              <a:cs typeface="Arial"/>
            </a:endParaRPr>
          </a:p>
          <a:p>
            <a:pPr marL="12700" marR="107314">
              <a:lnSpc>
                <a:spcPct val="93300"/>
              </a:lnSpc>
              <a:spcBef>
                <a:spcPts val="15"/>
              </a:spcBef>
            </a:pPr>
            <a:r>
              <a:rPr sz="1100" spc="-5" dirty="0" smtClean="0">
                <a:solidFill>
                  <a:srgbClr val="1F487C"/>
                </a:solidFill>
                <a:latin typeface="Arial"/>
                <a:cs typeface="Arial"/>
              </a:rPr>
              <a:t> </a:t>
            </a:r>
            <a:r>
              <a:rPr sz="1100" spc="-5" dirty="0">
                <a:solidFill>
                  <a:srgbClr val="1F487C"/>
                </a:solidFill>
                <a:latin typeface="Arial"/>
                <a:cs typeface="Arial"/>
              </a:rPr>
              <a:t>(Viability, CFU-GMs, cell  recovery, CB</a:t>
            </a:r>
            <a:r>
              <a:rPr sz="1100" spc="-60" dirty="0">
                <a:solidFill>
                  <a:srgbClr val="1F487C"/>
                </a:solidFill>
                <a:latin typeface="Arial"/>
                <a:cs typeface="Arial"/>
              </a:rPr>
              <a:t> </a:t>
            </a:r>
            <a:r>
              <a:rPr sz="1100" dirty="0">
                <a:solidFill>
                  <a:srgbClr val="1F487C"/>
                </a:solidFill>
                <a:latin typeface="Arial"/>
                <a:cs typeface="Arial"/>
              </a:rPr>
              <a:t>Bank,…)</a:t>
            </a:r>
            <a:endParaRPr sz="1100" dirty="0">
              <a:latin typeface="Arial"/>
              <a:cs typeface="Arial"/>
            </a:endParaRPr>
          </a:p>
        </p:txBody>
      </p:sp>
      <p:sp>
        <p:nvSpPr>
          <p:cNvPr id="66" name="object 66"/>
          <p:cNvSpPr txBox="1"/>
          <p:nvPr/>
        </p:nvSpPr>
        <p:spPr>
          <a:xfrm>
            <a:off x="4329851" y="3137410"/>
            <a:ext cx="3696548"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¿HLA-id URD</a:t>
            </a:r>
            <a:r>
              <a:rPr sz="1800" b="1" spc="-20" dirty="0">
                <a:latin typeface="Arial"/>
                <a:cs typeface="Arial"/>
              </a:rPr>
              <a:t> </a:t>
            </a:r>
            <a:r>
              <a:rPr sz="1800" b="1" spc="-5" dirty="0">
                <a:latin typeface="Arial"/>
                <a:cs typeface="Arial"/>
              </a:rPr>
              <a:t>“on-time”?</a:t>
            </a:r>
            <a:endParaRPr sz="1800" b="1" dirty="0">
              <a:latin typeface="Arial"/>
              <a:cs typeface="Arial"/>
            </a:endParaRPr>
          </a:p>
        </p:txBody>
      </p:sp>
      <p:sp>
        <p:nvSpPr>
          <p:cNvPr id="67" name="object 67"/>
          <p:cNvSpPr txBox="1"/>
          <p:nvPr/>
        </p:nvSpPr>
        <p:spPr>
          <a:xfrm>
            <a:off x="8915400" y="3200400"/>
            <a:ext cx="2530179"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URD</a:t>
            </a:r>
            <a:r>
              <a:rPr sz="1800" b="1" spc="-70" dirty="0">
                <a:latin typeface="Arial"/>
                <a:cs typeface="Arial"/>
              </a:rPr>
              <a:t> </a:t>
            </a:r>
            <a:r>
              <a:rPr sz="1800" b="1" spc="-5" dirty="0">
                <a:latin typeface="Arial"/>
                <a:cs typeface="Arial"/>
              </a:rPr>
              <a:t>Allo-HSCT</a:t>
            </a:r>
            <a:endParaRPr sz="1800" b="1" dirty="0">
              <a:latin typeface="Arial"/>
              <a:cs typeface="Arial"/>
            </a:endParaRPr>
          </a:p>
        </p:txBody>
      </p:sp>
      <p:sp>
        <p:nvSpPr>
          <p:cNvPr id="68" name="object 68"/>
          <p:cNvSpPr/>
          <p:nvPr/>
        </p:nvSpPr>
        <p:spPr>
          <a:xfrm>
            <a:off x="7315200" y="3276600"/>
            <a:ext cx="1295400" cy="93725"/>
          </a:xfrm>
          <a:custGeom>
            <a:avLst/>
            <a:gdLst/>
            <a:ahLst/>
            <a:cxnLst/>
            <a:rect l="l" t="t" r="r" b="b"/>
            <a:pathLst>
              <a:path w="1153795" h="76200">
                <a:moveTo>
                  <a:pt x="1077467" y="0"/>
                </a:moveTo>
                <a:lnTo>
                  <a:pt x="1077467" y="76200"/>
                </a:lnTo>
                <a:lnTo>
                  <a:pt x="1140967" y="44450"/>
                </a:lnTo>
                <a:lnTo>
                  <a:pt x="1090167" y="44450"/>
                </a:lnTo>
                <a:lnTo>
                  <a:pt x="1090167" y="31750"/>
                </a:lnTo>
                <a:lnTo>
                  <a:pt x="1140967" y="31750"/>
                </a:lnTo>
                <a:lnTo>
                  <a:pt x="1077467" y="0"/>
                </a:lnTo>
                <a:close/>
              </a:path>
              <a:path w="1153795" h="76200">
                <a:moveTo>
                  <a:pt x="1077467" y="31750"/>
                </a:moveTo>
                <a:lnTo>
                  <a:pt x="0" y="31750"/>
                </a:lnTo>
                <a:lnTo>
                  <a:pt x="0" y="44450"/>
                </a:lnTo>
                <a:lnTo>
                  <a:pt x="1077467" y="44450"/>
                </a:lnTo>
                <a:lnTo>
                  <a:pt x="1077467" y="31750"/>
                </a:lnTo>
                <a:close/>
              </a:path>
              <a:path w="1153795" h="76200">
                <a:moveTo>
                  <a:pt x="1140967" y="31750"/>
                </a:moveTo>
                <a:lnTo>
                  <a:pt x="1090167" y="31750"/>
                </a:lnTo>
                <a:lnTo>
                  <a:pt x="1090167" y="44450"/>
                </a:lnTo>
                <a:lnTo>
                  <a:pt x="1140967" y="44450"/>
                </a:lnTo>
                <a:lnTo>
                  <a:pt x="1153667" y="38100"/>
                </a:lnTo>
                <a:lnTo>
                  <a:pt x="1140967" y="31750"/>
                </a:lnTo>
                <a:close/>
              </a:path>
            </a:pathLst>
          </a:custGeom>
          <a:solidFill>
            <a:srgbClr val="000000"/>
          </a:solidFill>
          <a:ln w="38100">
            <a:solidFill>
              <a:srgbClr val="00B050"/>
            </a:solidFill>
          </a:ln>
        </p:spPr>
        <p:txBody>
          <a:bodyPr wrap="square" lIns="0" tIns="0" rIns="0" bIns="0" rtlCol="0"/>
          <a:lstStyle/>
          <a:p>
            <a:endParaRPr/>
          </a:p>
        </p:txBody>
      </p:sp>
      <p:sp>
        <p:nvSpPr>
          <p:cNvPr id="69" name="object 69"/>
          <p:cNvSpPr txBox="1"/>
          <p:nvPr/>
        </p:nvSpPr>
        <p:spPr>
          <a:xfrm>
            <a:off x="7543800" y="3124200"/>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70" name="object 70"/>
          <p:cNvSpPr/>
          <p:nvPr/>
        </p:nvSpPr>
        <p:spPr>
          <a:xfrm>
            <a:off x="5961887" y="2634236"/>
            <a:ext cx="101600" cy="360045"/>
          </a:xfrm>
          <a:custGeom>
            <a:avLst/>
            <a:gdLst/>
            <a:ahLst/>
            <a:cxnLst/>
            <a:rect l="l" t="t" r="r" b="b"/>
            <a:pathLst>
              <a:path w="76200" h="360044">
                <a:moveTo>
                  <a:pt x="31750" y="283463"/>
                </a:moveTo>
                <a:lnTo>
                  <a:pt x="0" y="283463"/>
                </a:lnTo>
                <a:lnTo>
                  <a:pt x="38100" y="359663"/>
                </a:lnTo>
                <a:lnTo>
                  <a:pt x="69850" y="296163"/>
                </a:lnTo>
                <a:lnTo>
                  <a:pt x="31750" y="296163"/>
                </a:lnTo>
                <a:lnTo>
                  <a:pt x="31750" y="283463"/>
                </a:lnTo>
                <a:close/>
              </a:path>
              <a:path w="76200" h="360044">
                <a:moveTo>
                  <a:pt x="44450" y="0"/>
                </a:moveTo>
                <a:lnTo>
                  <a:pt x="31750" y="0"/>
                </a:lnTo>
                <a:lnTo>
                  <a:pt x="31750" y="296163"/>
                </a:lnTo>
                <a:lnTo>
                  <a:pt x="44450" y="296163"/>
                </a:lnTo>
                <a:lnTo>
                  <a:pt x="44450" y="0"/>
                </a:lnTo>
                <a:close/>
              </a:path>
              <a:path w="76200" h="360044">
                <a:moveTo>
                  <a:pt x="76200" y="283463"/>
                </a:moveTo>
                <a:lnTo>
                  <a:pt x="44450" y="283463"/>
                </a:lnTo>
                <a:lnTo>
                  <a:pt x="44450" y="296163"/>
                </a:lnTo>
                <a:lnTo>
                  <a:pt x="69850" y="296163"/>
                </a:lnTo>
                <a:lnTo>
                  <a:pt x="76200" y="283463"/>
                </a:lnTo>
                <a:close/>
              </a:path>
            </a:pathLst>
          </a:custGeom>
          <a:solidFill>
            <a:srgbClr val="000000"/>
          </a:solidFill>
        </p:spPr>
        <p:txBody>
          <a:bodyPr wrap="square" lIns="0" tIns="0" rIns="0" bIns="0" rtlCol="0"/>
          <a:lstStyle/>
          <a:p>
            <a:endParaRPr/>
          </a:p>
        </p:txBody>
      </p:sp>
      <p:sp>
        <p:nvSpPr>
          <p:cNvPr id="74" name="object 74"/>
          <p:cNvSpPr/>
          <p:nvPr/>
        </p:nvSpPr>
        <p:spPr>
          <a:xfrm>
            <a:off x="3438143" y="5833111"/>
            <a:ext cx="1654387" cy="186689"/>
          </a:xfrm>
          <a:custGeom>
            <a:avLst/>
            <a:gdLst/>
            <a:ahLst/>
            <a:cxnLst/>
            <a:rect l="l" t="t" r="r" b="b"/>
            <a:pathLst>
              <a:path w="1240789" h="76200">
                <a:moveTo>
                  <a:pt x="1164336" y="0"/>
                </a:moveTo>
                <a:lnTo>
                  <a:pt x="1164336" y="76199"/>
                </a:lnTo>
                <a:lnTo>
                  <a:pt x="1227836" y="44449"/>
                </a:lnTo>
                <a:lnTo>
                  <a:pt x="1177036" y="44449"/>
                </a:lnTo>
                <a:lnTo>
                  <a:pt x="1177036" y="31749"/>
                </a:lnTo>
                <a:lnTo>
                  <a:pt x="1227836" y="31749"/>
                </a:lnTo>
                <a:lnTo>
                  <a:pt x="1164336" y="0"/>
                </a:lnTo>
                <a:close/>
              </a:path>
              <a:path w="1240789" h="76200">
                <a:moveTo>
                  <a:pt x="1164336" y="31749"/>
                </a:moveTo>
                <a:lnTo>
                  <a:pt x="0" y="31749"/>
                </a:lnTo>
                <a:lnTo>
                  <a:pt x="0" y="44449"/>
                </a:lnTo>
                <a:lnTo>
                  <a:pt x="1164336" y="44449"/>
                </a:lnTo>
                <a:lnTo>
                  <a:pt x="1164336" y="31749"/>
                </a:lnTo>
                <a:close/>
              </a:path>
              <a:path w="1240789" h="76200">
                <a:moveTo>
                  <a:pt x="1227836" y="31749"/>
                </a:moveTo>
                <a:lnTo>
                  <a:pt x="1177036" y="31749"/>
                </a:lnTo>
                <a:lnTo>
                  <a:pt x="1177036" y="44449"/>
                </a:lnTo>
                <a:lnTo>
                  <a:pt x="1227836" y="44449"/>
                </a:lnTo>
                <a:lnTo>
                  <a:pt x="1240536" y="38099"/>
                </a:lnTo>
                <a:lnTo>
                  <a:pt x="1227836" y="31749"/>
                </a:lnTo>
                <a:close/>
              </a:path>
            </a:pathLst>
          </a:custGeom>
          <a:solidFill>
            <a:srgbClr val="FF0000"/>
          </a:solidFill>
          <a:ln w="76200">
            <a:solidFill>
              <a:srgbClr val="00B050"/>
            </a:solidFill>
          </a:ln>
        </p:spPr>
        <p:txBody>
          <a:bodyPr wrap="square" lIns="0" tIns="0" rIns="0" bIns="0" rtlCol="0"/>
          <a:lstStyle/>
          <a:p>
            <a:endParaRPr/>
          </a:p>
        </p:txBody>
      </p:sp>
      <p:sp>
        <p:nvSpPr>
          <p:cNvPr id="75" name="object 75"/>
          <p:cNvSpPr/>
          <p:nvPr/>
        </p:nvSpPr>
        <p:spPr>
          <a:xfrm>
            <a:off x="134112" y="3141726"/>
            <a:ext cx="3767667" cy="2862580"/>
          </a:xfrm>
          <a:custGeom>
            <a:avLst/>
            <a:gdLst/>
            <a:ahLst/>
            <a:cxnLst/>
            <a:rect l="l" t="t" r="r" b="b"/>
            <a:pathLst>
              <a:path w="2825750" h="2862579">
                <a:moveTo>
                  <a:pt x="0" y="2862072"/>
                </a:moveTo>
                <a:lnTo>
                  <a:pt x="2825496" y="2862072"/>
                </a:lnTo>
                <a:lnTo>
                  <a:pt x="2825496" y="0"/>
                </a:lnTo>
                <a:lnTo>
                  <a:pt x="0" y="0"/>
                </a:lnTo>
                <a:lnTo>
                  <a:pt x="0" y="2862072"/>
                </a:lnTo>
                <a:close/>
              </a:path>
            </a:pathLst>
          </a:custGeom>
          <a:solidFill>
            <a:schemeClr val="accent1">
              <a:lumMod val="20000"/>
              <a:lumOff val="80000"/>
            </a:schemeClr>
          </a:solidFill>
          <a:ln w="28575">
            <a:solidFill>
              <a:srgbClr val="FF0000"/>
            </a:solidFill>
          </a:ln>
        </p:spPr>
        <p:txBody>
          <a:bodyPr wrap="square" lIns="0" tIns="0" rIns="0" bIns="0" rtlCol="0"/>
          <a:lstStyle/>
          <a:p>
            <a:endParaRPr/>
          </a:p>
        </p:txBody>
      </p:sp>
      <p:sp>
        <p:nvSpPr>
          <p:cNvPr id="76" name="object 76"/>
          <p:cNvSpPr/>
          <p:nvPr/>
        </p:nvSpPr>
        <p:spPr>
          <a:xfrm>
            <a:off x="570992" y="3243835"/>
            <a:ext cx="1485392" cy="441960"/>
          </a:xfrm>
          <a:prstGeom prst="rect">
            <a:avLst/>
          </a:prstGeom>
          <a:blipFill>
            <a:blip r:embed="rId2" cstate="print"/>
            <a:stretch>
              <a:fillRect/>
            </a:stretch>
          </a:blipFill>
        </p:spPr>
        <p:txBody>
          <a:bodyPr wrap="square" lIns="0" tIns="0" rIns="0" bIns="0" rtlCol="0"/>
          <a:lstStyle/>
          <a:p>
            <a:endParaRPr/>
          </a:p>
        </p:txBody>
      </p:sp>
      <p:sp>
        <p:nvSpPr>
          <p:cNvPr id="77" name="object 77"/>
          <p:cNvSpPr/>
          <p:nvPr/>
        </p:nvSpPr>
        <p:spPr>
          <a:xfrm>
            <a:off x="1788159" y="3243835"/>
            <a:ext cx="849376" cy="441960"/>
          </a:xfrm>
          <a:prstGeom prst="rect">
            <a:avLst/>
          </a:prstGeom>
          <a:blipFill>
            <a:blip r:embed="rId3" cstate="print"/>
            <a:stretch>
              <a:fillRect/>
            </a:stretch>
          </a:blipFill>
        </p:spPr>
        <p:txBody>
          <a:bodyPr wrap="square" lIns="0" tIns="0" rIns="0" bIns="0" rtlCol="0"/>
          <a:lstStyle/>
          <a:p>
            <a:endParaRPr/>
          </a:p>
        </p:txBody>
      </p:sp>
      <p:sp>
        <p:nvSpPr>
          <p:cNvPr id="78" name="object 78"/>
          <p:cNvSpPr/>
          <p:nvPr/>
        </p:nvSpPr>
        <p:spPr>
          <a:xfrm>
            <a:off x="2292096" y="3243835"/>
            <a:ext cx="434848" cy="441960"/>
          </a:xfrm>
          <a:prstGeom prst="rect">
            <a:avLst/>
          </a:prstGeom>
          <a:blipFill>
            <a:blip r:embed="rId4" cstate="print"/>
            <a:stretch>
              <a:fillRect/>
            </a:stretch>
          </a:blipFill>
        </p:spPr>
        <p:txBody>
          <a:bodyPr wrap="square" lIns="0" tIns="0" rIns="0" bIns="0" rtlCol="0"/>
          <a:lstStyle/>
          <a:p>
            <a:endParaRPr/>
          </a:p>
        </p:txBody>
      </p:sp>
      <p:sp>
        <p:nvSpPr>
          <p:cNvPr id="79" name="object 79"/>
          <p:cNvSpPr/>
          <p:nvPr/>
        </p:nvSpPr>
        <p:spPr>
          <a:xfrm>
            <a:off x="2381503" y="3243835"/>
            <a:ext cx="1083056" cy="441960"/>
          </a:xfrm>
          <a:prstGeom prst="rect">
            <a:avLst/>
          </a:prstGeom>
          <a:blipFill>
            <a:blip r:embed="rId5" cstate="print"/>
            <a:stretch>
              <a:fillRect/>
            </a:stretch>
          </a:blipFill>
        </p:spPr>
        <p:txBody>
          <a:bodyPr wrap="square" lIns="0" tIns="0" rIns="0" bIns="0" rtlCol="0"/>
          <a:lstStyle/>
          <a:p>
            <a:endParaRPr/>
          </a:p>
        </p:txBody>
      </p:sp>
      <p:sp>
        <p:nvSpPr>
          <p:cNvPr id="80" name="object 80"/>
          <p:cNvSpPr/>
          <p:nvPr/>
        </p:nvSpPr>
        <p:spPr>
          <a:xfrm>
            <a:off x="3119119" y="3243835"/>
            <a:ext cx="434848" cy="441960"/>
          </a:xfrm>
          <a:prstGeom prst="rect">
            <a:avLst/>
          </a:prstGeom>
          <a:blipFill>
            <a:blip r:embed="rId6" cstate="print"/>
            <a:stretch>
              <a:fillRect/>
            </a:stretch>
          </a:blipFill>
        </p:spPr>
        <p:txBody>
          <a:bodyPr wrap="square" lIns="0" tIns="0" rIns="0" bIns="0" rtlCol="0"/>
          <a:lstStyle/>
          <a:p>
            <a:endParaRPr/>
          </a:p>
        </p:txBody>
      </p:sp>
      <p:sp>
        <p:nvSpPr>
          <p:cNvPr id="82" name="object 82"/>
          <p:cNvSpPr/>
          <p:nvPr/>
        </p:nvSpPr>
        <p:spPr>
          <a:xfrm>
            <a:off x="1144015" y="3697987"/>
            <a:ext cx="944880" cy="441960"/>
          </a:xfrm>
          <a:prstGeom prst="rect">
            <a:avLst/>
          </a:prstGeom>
          <a:blipFill>
            <a:blip r:embed="rId7" cstate="print"/>
            <a:stretch>
              <a:fillRect/>
            </a:stretch>
          </a:blipFill>
        </p:spPr>
        <p:txBody>
          <a:bodyPr wrap="square" lIns="0" tIns="0" rIns="0" bIns="0" rtlCol="0"/>
          <a:lstStyle/>
          <a:p>
            <a:endParaRPr/>
          </a:p>
        </p:txBody>
      </p:sp>
      <p:sp>
        <p:nvSpPr>
          <p:cNvPr id="83" name="object 83"/>
          <p:cNvSpPr/>
          <p:nvPr/>
        </p:nvSpPr>
        <p:spPr>
          <a:xfrm>
            <a:off x="1824737" y="3697987"/>
            <a:ext cx="1083055" cy="441960"/>
          </a:xfrm>
          <a:prstGeom prst="rect">
            <a:avLst/>
          </a:prstGeom>
          <a:blipFill>
            <a:blip r:embed="rId8" cstate="print"/>
            <a:stretch>
              <a:fillRect/>
            </a:stretch>
          </a:blipFill>
        </p:spPr>
        <p:txBody>
          <a:bodyPr wrap="square" lIns="0" tIns="0" rIns="0" bIns="0" rtlCol="0"/>
          <a:lstStyle/>
          <a:p>
            <a:endParaRPr/>
          </a:p>
        </p:txBody>
      </p:sp>
      <p:sp>
        <p:nvSpPr>
          <p:cNvPr id="85" name="object 85"/>
          <p:cNvSpPr/>
          <p:nvPr/>
        </p:nvSpPr>
        <p:spPr>
          <a:xfrm>
            <a:off x="678688" y="4152139"/>
            <a:ext cx="975360" cy="441959"/>
          </a:xfrm>
          <a:prstGeom prst="rect">
            <a:avLst/>
          </a:prstGeom>
          <a:blipFill>
            <a:blip r:embed="rId9" cstate="print"/>
            <a:stretch>
              <a:fillRect/>
            </a:stretch>
          </a:blipFill>
        </p:spPr>
        <p:txBody>
          <a:bodyPr wrap="square" lIns="0" tIns="0" rIns="0" bIns="0" rtlCol="0"/>
          <a:lstStyle/>
          <a:p>
            <a:endParaRPr/>
          </a:p>
        </p:txBody>
      </p:sp>
      <p:sp>
        <p:nvSpPr>
          <p:cNvPr id="86" name="object 86"/>
          <p:cNvSpPr/>
          <p:nvPr/>
        </p:nvSpPr>
        <p:spPr>
          <a:xfrm>
            <a:off x="1308607" y="4152139"/>
            <a:ext cx="768096" cy="441959"/>
          </a:xfrm>
          <a:prstGeom prst="rect">
            <a:avLst/>
          </a:prstGeom>
          <a:blipFill>
            <a:blip r:embed="rId10" cstate="print"/>
            <a:stretch>
              <a:fillRect/>
            </a:stretch>
          </a:blipFill>
        </p:spPr>
        <p:txBody>
          <a:bodyPr wrap="square" lIns="0" tIns="0" rIns="0" bIns="0" rtlCol="0"/>
          <a:lstStyle/>
          <a:p>
            <a:endParaRPr/>
          </a:p>
        </p:txBody>
      </p:sp>
      <p:sp>
        <p:nvSpPr>
          <p:cNvPr id="87" name="object 87"/>
          <p:cNvSpPr/>
          <p:nvPr/>
        </p:nvSpPr>
        <p:spPr>
          <a:xfrm>
            <a:off x="1806449" y="4152139"/>
            <a:ext cx="1566671" cy="441959"/>
          </a:xfrm>
          <a:prstGeom prst="rect">
            <a:avLst/>
          </a:prstGeom>
          <a:blipFill>
            <a:blip r:embed="rId11" cstate="print"/>
            <a:stretch>
              <a:fillRect/>
            </a:stretch>
          </a:blipFill>
        </p:spPr>
        <p:txBody>
          <a:bodyPr wrap="square" lIns="0" tIns="0" rIns="0" bIns="0" rtlCol="0"/>
          <a:lstStyle/>
          <a:p>
            <a:endParaRPr/>
          </a:p>
        </p:txBody>
      </p:sp>
      <p:sp>
        <p:nvSpPr>
          <p:cNvPr id="89" name="object 89"/>
          <p:cNvSpPr/>
          <p:nvPr/>
        </p:nvSpPr>
        <p:spPr>
          <a:xfrm>
            <a:off x="410463" y="5058918"/>
            <a:ext cx="1605280" cy="441960"/>
          </a:xfrm>
          <a:prstGeom prst="rect">
            <a:avLst/>
          </a:prstGeom>
          <a:blipFill>
            <a:blip r:embed="rId12" cstate="print"/>
            <a:stretch>
              <a:fillRect/>
            </a:stretch>
          </a:blipFill>
        </p:spPr>
        <p:txBody>
          <a:bodyPr wrap="square" lIns="0" tIns="0" rIns="0" bIns="0" rtlCol="0"/>
          <a:lstStyle/>
          <a:p>
            <a:endParaRPr/>
          </a:p>
        </p:txBody>
      </p:sp>
      <p:sp>
        <p:nvSpPr>
          <p:cNvPr id="90" name="object 90"/>
          <p:cNvSpPr/>
          <p:nvPr/>
        </p:nvSpPr>
        <p:spPr>
          <a:xfrm>
            <a:off x="1749551" y="5058918"/>
            <a:ext cx="1889760" cy="441960"/>
          </a:xfrm>
          <a:prstGeom prst="rect">
            <a:avLst/>
          </a:prstGeom>
          <a:blipFill>
            <a:blip r:embed="rId13" cstate="print"/>
            <a:stretch>
              <a:fillRect/>
            </a:stretch>
          </a:blipFill>
        </p:spPr>
        <p:txBody>
          <a:bodyPr wrap="square" lIns="0" tIns="0" rIns="0" bIns="0" rtlCol="0"/>
          <a:lstStyle/>
          <a:p>
            <a:endParaRPr/>
          </a:p>
        </p:txBody>
      </p:sp>
      <p:sp>
        <p:nvSpPr>
          <p:cNvPr id="93" name="object 93"/>
          <p:cNvSpPr txBox="1"/>
          <p:nvPr/>
        </p:nvSpPr>
        <p:spPr>
          <a:xfrm>
            <a:off x="7554808" y="5657851"/>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94" name="object 94"/>
          <p:cNvSpPr/>
          <p:nvPr/>
        </p:nvSpPr>
        <p:spPr>
          <a:xfrm>
            <a:off x="6705600" y="5863591"/>
            <a:ext cx="1981200" cy="45719"/>
          </a:xfrm>
          <a:custGeom>
            <a:avLst/>
            <a:gdLst/>
            <a:ahLst/>
            <a:cxnLst/>
            <a:rect l="l" t="t" r="r" b="b"/>
            <a:pathLst>
              <a:path w="1242060" h="76200">
                <a:moveTo>
                  <a:pt x="1165860" y="0"/>
                </a:moveTo>
                <a:lnTo>
                  <a:pt x="1165860" y="76199"/>
                </a:lnTo>
                <a:lnTo>
                  <a:pt x="1229360" y="44449"/>
                </a:lnTo>
                <a:lnTo>
                  <a:pt x="1178560" y="44449"/>
                </a:lnTo>
                <a:lnTo>
                  <a:pt x="1178560" y="31749"/>
                </a:lnTo>
                <a:lnTo>
                  <a:pt x="1229360" y="31749"/>
                </a:lnTo>
                <a:lnTo>
                  <a:pt x="1165860" y="0"/>
                </a:lnTo>
                <a:close/>
              </a:path>
              <a:path w="1242060" h="76200">
                <a:moveTo>
                  <a:pt x="1165860" y="31749"/>
                </a:moveTo>
                <a:lnTo>
                  <a:pt x="0" y="31749"/>
                </a:lnTo>
                <a:lnTo>
                  <a:pt x="0" y="44449"/>
                </a:lnTo>
                <a:lnTo>
                  <a:pt x="1165860" y="44449"/>
                </a:lnTo>
                <a:lnTo>
                  <a:pt x="1165860" y="31749"/>
                </a:lnTo>
                <a:close/>
              </a:path>
              <a:path w="1242060" h="76200">
                <a:moveTo>
                  <a:pt x="1229360" y="31749"/>
                </a:moveTo>
                <a:lnTo>
                  <a:pt x="1178560" y="31749"/>
                </a:lnTo>
                <a:lnTo>
                  <a:pt x="1178560" y="44449"/>
                </a:lnTo>
                <a:lnTo>
                  <a:pt x="1229360" y="44449"/>
                </a:lnTo>
                <a:lnTo>
                  <a:pt x="1242060" y="38099"/>
                </a:lnTo>
                <a:lnTo>
                  <a:pt x="1229360" y="31749"/>
                </a:lnTo>
                <a:close/>
              </a:path>
            </a:pathLst>
          </a:custGeom>
          <a:solidFill>
            <a:srgbClr val="000000"/>
          </a:solidFill>
          <a:ln w="38100">
            <a:solidFill>
              <a:srgbClr val="00B050"/>
            </a:solidFill>
          </a:ln>
        </p:spPr>
        <p:txBody>
          <a:bodyPr wrap="square" lIns="0" tIns="0" rIns="0" bIns="0" rtlCol="0"/>
          <a:lstStyle/>
          <a:p>
            <a:endParaRPr/>
          </a:p>
        </p:txBody>
      </p:sp>
      <p:sp>
        <p:nvSpPr>
          <p:cNvPr id="95" name="object 95"/>
          <p:cNvSpPr txBox="1"/>
          <p:nvPr/>
        </p:nvSpPr>
        <p:spPr>
          <a:xfrm>
            <a:off x="8991600" y="5638800"/>
            <a:ext cx="2143592" cy="512961"/>
          </a:xfrm>
          <a:prstGeom prst="rect">
            <a:avLst/>
          </a:prstGeom>
        </p:spPr>
        <p:txBody>
          <a:bodyPr vert="horz" wrap="square" lIns="0" tIns="0" rIns="0" bIns="0" rtlCol="0">
            <a:spAutoFit/>
          </a:bodyPr>
          <a:lstStyle/>
          <a:p>
            <a:pPr marL="12700" marR="5080">
              <a:lnSpc>
                <a:spcPts val="2020"/>
              </a:lnSpc>
            </a:pPr>
            <a:r>
              <a:rPr sz="1800" b="1" spc="-5" dirty="0">
                <a:latin typeface="Arial"/>
                <a:cs typeface="Arial"/>
              </a:rPr>
              <a:t>H</a:t>
            </a:r>
            <a:r>
              <a:rPr sz="1800" b="1" spc="-15" dirty="0">
                <a:latin typeface="Arial"/>
                <a:cs typeface="Arial"/>
              </a:rPr>
              <a:t>a</a:t>
            </a:r>
            <a:r>
              <a:rPr sz="1800" b="1" spc="-5" dirty="0">
                <a:latin typeface="Arial"/>
                <a:cs typeface="Arial"/>
              </a:rPr>
              <a:t>p</a:t>
            </a:r>
            <a:r>
              <a:rPr sz="1800" b="1" spc="-15" dirty="0">
                <a:latin typeface="Arial"/>
                <a:cs typeface="Arial"/>
              </a:rPr>
              <a:t>l</a:t>
            </a:r>
            <a:r>
              <a:rPr sz="1800" b="1" spc="-10" dirty="0">
                <a:latin typeface="Arial"/>
                <a:cs typeface="Arial"/>
              </a:rPr>
              <a:t>o</a:t>
            </a:r>
            <a:r>
              <a:rPr sz="1800" b="1" dirty="0">
                <a:latin typeface="Arial"/>
                <a:cs typeface="Arial"/>
              </a:rPr>
              <a:t>-</a:t>
            </a:r>
            <a:r>
              <a:rPr sz="1800" b="1" spc="-5" dirty="0">
                <a:latin typeface="Arial"/>
                <a:cs typeface="Arial"/>
              </a:rPr>
              <a:t>HS</a:t>
            </a:r>
            <a:r>
              <a:rPr sz="1800" b="1" spc="-15" dirty="0">
                <a:latin typeface="Arial"/>
                <a:cs typeface="Arial"/>
              </a:rPr>
              <a:t>C</a:t>
            </a:r>
            <a:r>
              <a:rPr sz="1800" dirty="0">
                <a:latin typeface="Arial"/>
                <a:cs typeface="Arial"/>
              </a:rPr>
              <a:t>T  </a:t>
            </a:r>
            <a:r>
              <a:rPr sz="1800" spc="-5" dirty="0">
                <a:latin typeface="Arial"/>
                <a:cs typeface="Arial"/>
              </a:rPr>
              <a:t>(PTCy)</a:t>
            </a:r>
            <a:endParaRPr sz="1800" dirty="0">
              <a:latin typeface="Arial"/>
              <a:cs typeface="Arial"/>
            </a:endParaRPr>
          </a:p>
        </p:txBody>
      </p:sp>
      <p:sp>
        <p:nvSpPr>
          <p:cNvPr id="36" name="35 Şimşek İşareti"/>
          <p:cNvSpPr/>
          <p:nvPr/>
        </p:nvSpPr>
        <p:spPr>
          <a:xfrm flipH="1">
            <a:off x="2336800" y="2362200"/>
            <a:ext cx="609600" cy="685800"/>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32001" y="1750556"/>
            <a:ext cx="8279553" cy="3888244"/>
          </a:xfrm>
          <a:prstGeom prst="rect">
            <a:avLst/>
          </a:prstGeom>
        </p:spPr>
        <p:txBody>
          <a:bodyPr vert="horz" wrap="square" lIns="0" tIns="0" rIns="0" bIns="0" rtlCol="0">
            <a:spAutoFit/>
          </a:bodyPr>
          <a:lstStyle/>
          <a:p>
            <a:pPr marL="321945" indent="-309245">
              <a:lnSpc>
                <a:spcPct val="150000"/>
              </a:lnSpc>
              <a:buChar char="•"/>
              <a:tabLst>
                <a:tab pos="321945" algn="l"/>
                <a:tab pos="322580" algn="l"/>
              </a:tabLst>
            </a:pPr>
            <a:r>
              <a:rPr sz="2400" spc="-5" dirty="0">
                <a:cs typeface="Arial"/>
              </a:rPr>
              <a:t>HLA matched and permissive mismatches</a:t>
            </a:r>
            <a:r>
              <a:rPr sz="2400" spc="110" dirty="0">
                <a:cs typeface="Arial"/>
              </a:rPr>
              <a:t> </a:t>
            </a:r>
            <a:r>
              <a:rPr sz="2400" spc="-5" dirty="0">
                <a:cs typeface="Arial"/>
              </a:rPr>
              <a:t>(DP)</a:t>
            </a:r>
            <a:endParaRPr sz="2400" dirty="0">
              <a:cs typeface="Arial"/>
            </a:endParaRPr>
          </a:p>
          <a:p>
            <a:pPr marL="321945" indent="-309245">
              <a:lnSpc>
                <a:spcPct val="150000"/>
              </a:lnSpc>
              <a:spcBef>
                <a:spcPts val="1055"/>
              </a:spcBef>
              <a:buChar char="•"/>
              <a:tabLst>
                <a:tab pos="321945" algn="l"/>
                <a:tab pos="322580" algn="l"/>
              </a:tabLst>
            </a:pPr>
            <a:r>
              <a:rPr sz="2400" spc="-5" dirty="0">
                <a:cs typeface="Arial"/>
              </a:rPr>
              <a:t>Sex mismatch</a:t>
            </a:r>
            <a:r>
              <a:rPr sz="2400" spc="-35" dirty="0">
                <a:cs typeface="Arial"/>
              </a:rPr>
              <a:t> </a:t>
            </a:r>
            <a:r>
              <a:rPr sz="2400" spc="-5" dirty="0">
                <a:cs typeface="Arial"/>
              </a:rPr>
              <a:t>D/R</a:t>
            </a:r>
            <a:endParaRPr sz="2400" dirty="0">
              <a:cs typeface="Arial"/>
            </a:endParaRPr>
          </a:p>
          <a:p>
            <a:pPr marL="321945" indent="-309245">
              <a:lnSpc>
                <a:spcPct val="150000"/>
              </a:lnSpc>
              <a:spcBef>
                <a:spcPts val="1055"/>
              </a:spcBef>
              <a:buChar char="•"/>
              <a:tabLst>
                <a:tab pos="321945" algn="l"/>
                <a:tab pos="322580" algn="l"/>
              </a:tabLst>
            </a:pPr>
            <a:r>
              <a:rPr sz="2400" spc="-5" dirty="0">
                <a:cs typeface="Arial"/>
              </a:rPr>
              <a:t>ABO</a:t>
            </a:r>
            <a:r>
              <a:rPr sz="2400" spc="-50" dirty="0">
                <a:cs typeface="Arial"/>
              </a:rPr>
              <a:t> </a:t>
            </a:r>
            <a:r>
              <a:rPr sz="2400" spc="-5" dirty="0">
                <a:cs typeface="Arial"/>
              </a:rPr>
              <a:t>compatibility</a:t>
            </a:r>
            <a:endParaRPr sz="2400" dirty="0">
              <a:cs typeface="Arial"/>
            </a:endParaRPr>
          </a:p>
          <a:p>
            <a:pPr marL="321945" indent="-309245">
              <a:lnSpc>
                <a:spcPct val="150000"/>
              </a:lnSpc>
              <a:spcBef>
                <a:spcPts val="1055"/>
              </a:spcBef>
              <a:buChar char="•"/>
              <a:tabLst>
                <a:tab pos="321945" algn="l"/>
                <a:tab pos="322580" algn="l"/>
              </a:tabLst>
            </a:pPr>
            <a:r>
              <a:rPr sz="2400" spc="-10" dirty="0">
                <a:cs typeface="Arial"/>
              </a:rPr>
              <a:t>CMV </a:t>
            </a:r>
            <a:r>
              <a:rPr sz="2400" spc="-5" dirty="0">
                <a:cs typeface="Arial"/>
              </a:rPr>
              <a:t>serological status</a:t>
            </a:r>
            <a:r>
              <a:rPr sz="2400" spc="15" dirty="0">
                <a:cs typeface="Arial"/>
              </a:rPr>
              <a:t> </a:t>
            </a:r>
            <a:r>
              <a:rPr sz="2400" spc="-5" dirty="0">
                <a:cs typeface="Arial"/>
              </a:rPr>
              <a:t>D/R</a:t>
            </a:r>
            <a:endParaRPr sz="2400" dirty="0">
              <a:cs typeface="Arial"/>
            </a:endParaRPr>
          </a:p>
          <a:p>
            <a:pPr marL="321945" indent="-309245">
              <a:lnSpc>
                <a:spcPct val="150000"/>
              </a:lnSpc>
              <a:spcBef>
                <a:spcPts val="1055"/>
              </a:spcBef>
              <a:buChar char="•"/>
              <a:tabLst>
                <a:tab pos="321945" algn="l"/>
                <a:tab pos="322580" algn="l"/>
              </a:tabLst>
            </a:pPr>
            <a:r>
              <a:rPr sz="2400" spc="-5" dirty="0">
                <a:cs typeface="Arial"/>
              </a:rPr>
              <a:t>Donor: age and</a:t>
            </a:r>
            <a:r>
              <a:rPr sz="2400" dirty="0">
                <a:cs typeface="Arial"/>
              </a:rPr>
              <a:t> </a:t>
            </a:r>
            <a:r>
              <a:rPr sz="2400" spc="-5" dirty="0" smtClean="0">
                <a:cs typeface="Arial"/>
              </a:rPr>
              <a:t>gender</a:t>
            </a:r>
            <a:endParaRPr sz="2400" dirty="0">
              <a:cs typeface="Times New Roman"/>
            </a:endParaRPr>
          </a:p>
          <a:p>
            <a:pPr marL="321945" indent="-309245">
              <a:lnSpc>
                <a:spcPct val="150000"/>
              </a:lnSpc>
              <a:spcBef>
                <a:spcPts val="5"/>
              </a:spcBef>
              <a:buChar char="•"/>
              <a:tabLst>
                <a:tab pos="321945" algn="l"/>
                <a:tab pos="322580" algn="l"/>
              </a:tabLst>
            </a:pPr>
            <a:r>
              <a:rPr sz="2400" spc="-5" dirty="0">
                <a:cs typeface="Arial"/>
              </a:rPr>
              <a:t>HLA antibodies in the</a:t>
            </a:r>
            <a:r>
              <a:rPr sz="2400" spc="20" dirty="0">
                <a:cs typeface="Arial"/>
              </a:rPr>
              <a:t> </a:t>
            </a:r>
            <a:r>
              <a:rPr sz="2400" spc="-5" dirty="0" smtClean="0">
                <a:cs typeface="Arial"/>
              </a:rPr>
              <a:t>patient</a:t>
            </a:r>
            <a:endParaRPr sz="2400" dirty="0">
              <a:cs typeface="Arial"/>
            </a:endParaRPr>
          </a:p>
        </p:txBody>
      </p:sp>
      <p:sp>
        <p:nvSpPr>
          <p:cNvPr id="3" name="object 3"/>
          <p:cNvSpPr txBox="1">
            <a:spLocks noGrp="1"/>
          </p:cNvSpPr>
          <p:nvPr>
            <p:ph type="title"/>
          </p:nvPr>
        </p:nvSpPr>
        <p:spPr>
          <a:xfrm>
            <a:off x="1295400" y="762000"/>
            <a:ext cx="9347200" cy="615553"/>
          </a:xfrm>
          <a:prstGeom prst="rect">
            <a:avLst/>
          </a:prstGeom>
        </p:spPr>
        <p:txBody>
          <a:bodyPr vert="horz" wrap="square" lIns="0" tIns="0" rIns="0" bIns="0" rtlCol="0">
            <a:spAutoFit/>
          </a:bodyPr>
          <a:lstStyle/>
          <a:p>
            <a:pPr marL="12700">
              <a:lnSpc>
                <a:spcPct val="100000"/>
              </a:lnSpc>
            </a:pPr>
            <a:r>
              <a:rPr b="1" i="0" spc="-5" dirty="0">
                <a:solidFill>
                  <a:srgbClr val="C00000"/>
                </a:solidFill>
                <a:latin typeface="Arial"/>
                <a:cs typeface="Arial"/>
              </a:rPr>
              <a:t>UNRELATED</a:t>
            </a:r>
            <a:r>
              <a:rPr sz="2800" b="1" i="0" spc="-5" dirty="0">
                <a:solidFill>
                  <a:srgbClr val="C00000"/>
                </a:solidFill>
                <a:latin typeface="Arial"/>
                <a:cs typeface="Arial"/>
              </a:rPr>
              <a:t> </a:t>
            </a:r>
            <a:r>
              <a:rPr lang="tr-TR" sz="2800" b="1" i="0" spc="-5" dirty="0" smtClean="0">
                <a:solidFill>
                  <a:srgbClr val="C00000"/>
                </a:solidFill>
                <a:latin typeface="Arial"/>
                <a:cs typeface="Arial"/>
              </a:rPr>
              <a:t> </a:t>
            </a:r>
            <a:r>
              <a:rPr sz="2800" b="1" i="0" spc="-10" dirty="0" smtClean="0">
                <a:solidFill>
                  <a:srgbClr val="C00000"/>
                </a:solidFill>
                <a:latin typeface="Arial"/>
                <a:cs typeface="Arial"/>
              </a:rPr>
              <a:t>donor </a:t>
            </a:r>
            <a:r>
              <a:rPr sz="2800" b="1" i="0" spc="-5" dirty="0">
                <a:solidFill>
                  <a:srgbClr val="C00000"/>
                </a:solidFill>
                <a:latin typeface="Arial"/>
                <a:cs typeface="Arial"/>
              </a:rPr>
              <a:t>selection</a:t>
            </a:r>
            <a:r>
              <a:rPr sz="2800" b="1" i="0" spc="30" dirty="0">
                <a:solidFill>
                  <a:srgbClr val="C00000"/>
                </a:solidFill>
                <a:latin typeface="Arial"/>
                <a:cs typeface="Arial"/>
              </a:rPr>
              <a:t> </a:t>
            </a:r>
            <a:r>
              <a:rPr sz="2800" b="1" i="0" spc="-5" dirty="0">
                <a:solidFill>
                  <a:srgbClr val="C00000"/>
                </a:solidFill>
                <a:latin typeface="Arial"/>
                <a:cs typeface="Arial"/>
              </a:rPr>
              <a:t>criteria</a:t>
            </a:r>
            <a:endParaRPr sz="2800" b="1" dirty="0">
              <a:solidFill>
                <a:srgbClr val="C00000"/>
              </a:solidFill>
              <a:latin typeface="Arial"/>
              <a:cs typeface="Arial"/>
            </a:endParaRPr>
          </a:p>
        </p:txBody>
      </p:sp>
      <p:sp>
        <p:nvSpPr>
          <p:cNvPr id="4"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086600" y="1447800"/>
            <a:ext cx="4343400" cy="5029200"/>
          </a:xfrm>
          <a:prstGeom prst="rect">
            <a:avLst/>
          </a:prstGeom>
          <a:blipFill>
            <a:blip r:embed="rId2" cstate="print"/>
            <a:stretch>
              <a:fillRect/>
            </a:stretch>
          </a:blipFill>
          <a:ln>
            <a:noFill/>
          </a:ln>
        </p:spPr>
        <p:txBody>
          <a:bodyPr wrap="square" lIns="0" tIns="0" rIns="0" bIns="0" rtlCol="0"/>
          <a:lstStyle/>
          <a:p>
            <a:endParaRPr dirty="0">
              <a:solidFill>
                <a:schemeClr val="accent6">
                  <a:lumMod val="50000"/>
                </a:schemeClr>
              </a:solidFill>
            </a:endParaRPr>
          </a:p>
        </p:txBody>
      </p:sp>
      <p:sp>
        <p:nvSpPr>
          <p:cNvPr id="3" name="object 3"/>
          <p:cNvSpPr txBox="1">
            <a:spLocks noGrp="1"/>
          </p:cNvSpPr>
          <p:nvPr>
            <p:ph type="title"/>
          </p:nvPr>
        </p:nvSpPr>
        <p:spPr>
          <a:xfrm>
            <a:off x="304800" y="533400"/>
            <a:ext cx="10160000" cy="615553"/>
          </a:xfrm>
          <a:prstGeom prst="rect">
            <a:avLst/>
          </a:prstGeom>
        </p:spPr>
        <p:txBody>
          <a:bodyPr vert="horz" wrap="square" lIns="0" tIns="0" rIns="0" bIns="0" rtlCol="0">
            <a:spAutoFit/>
          </a:bodyPr>
          <a:lstStyle/>
          <a:p>
            <a:pPr marL="12700">
              <a:lnSpc>
                <a:spcPct val="100000"/>
              </a:lnSpc>
            </a:pPr>
            <a:r>
              <a:rPr lang="tr-TR" b="1" i="0" spc="-5" dirty="0" smtClean="0">
                <a:solidFill>
                  <a:srgbClr val="C00000"/>
                </a:solidFill>
                <a:latin typeface="+mn-lt"/>
                <a:cs typeface="Arial"/>
              </a:rPr>
              <a:t>HAPLOIDENTICAL</a:t>
            </a:r>
            <a:r>
              <a:rPr lang="tr-TR" sz="4000" b="1" i="0" spc="-5" dirty="0" smtClean="0">
                <a:solidFill>
                  <a:srgbClr val="C00000"/>
                </a:solidFill>
                <a:latin typeface="+mn-lt"/>
                <a:cs typeface="Arial"/>
              </a:rPr>
              <a:t>  </a:t>
            </a:r>
            <a:r>
              <a:rPr lang="tr-TR" sz="3200" b="1" i="0" spc="-5" dirty="0" smtClean="0">
                <a:solidFill>
                  <a:srgbClr val="0070C0"/>
                </a:solidFill>
                <a:latin typeface="+mn-lt"/>
                <a:cs typeface="Arial"/>
              </a:rPr>
              <a:t>donor</a:t>
            </a:r>
            <a:r>
              <a:rPr lang="tr-TR" sz="3200" b="1" i="0" spc="-15" dirty="0" smtClean="0">
                <a:solidFill>
                  <a:srgbClr val="0070C0"/>
                </a:solidFill>
                <a:latin typeface="+mn-lt"/>
                <a:cs typeface="Arial"/>
              </a:rPr>
              <a:t> </a:t>
            </a:r>
            <a:r>
              <a:rPr lang="tr-TR" sz="3200" b="1" i="0" spc="-5" dirty="0" err="1" smtClean="0">
                <a:solidFill>
                  <a:srgbClr val="0070C0"/>
                </a:solidFill>
                <a:latin typeface="+mn-lt"/>
                <a:cs typeface="Arial"/>
              </a:rPr>
              <a:t>selection</a:t>
            </a:r>
            <a:r>
              <a:rPr lang="tr-TR" sz="3200" b="1" i="0" spc="-5" dirty="0" smtClean="0">
                <a:solidFill>
                  <a:srgbClr val="0070C0"/>
                </a:solidFill>
                <a:latin typeface="+mn-lt"/>
                <a:cs typeface="Arial"/>
              </a:rPr>
              <a:t> </a:t>
            </a:r>
            <a:r>
              <a:rPr lang="tr-TR" sz="3200" dirty="0" err="1" smtClean="0">
                <a:solidFill>
                  <a:srgbClr val="0070C0"/>
                </a:solidFill>
                <a:cs typeface="Arial"/>
              </a:rPr>
              <a:t>criteria</a:t>
            </a:r>
            <a:endParaRPr lang="tr-TR" sz="3200" b="1" dirty="0">
              <a:solidFill>
                <a:srgbClr val="0070C0"/>
              </a:solidFill>
              <a:latin typeface="+mn-lt"/>
              <a:cs typeface="Arial"/>
            </a:endParaRPr>
          </a:p>
        </p:txBody>
      </p:sp>
      <p:sp>
        <p:nvSpPr>
          <p:cNvPr id="4" name="object 4"/>
          <p:cNvSpPr/>
          <p:nvPr/>
        </p:nvSpPr>
        <p:spPr>
          <a:xfrm>
            <a:off x="304800" y="1447800"/>
            <a:ext cx="5657088" cy="111404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28600" y="6096000"/>
            <a:ext cx="4753864" cy="321563"/>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609600" y="2819400"/>
            <a:ext cx="5879253" cy="2627771"/>
          </a:xfrm>
          <a:prstGeom prst="rect">
            <a:avLst/>
          </a:prstGeom>
        </p:spPr>
        <p:txBody>
          <a:bodyPr vert="horz" wrap="square" lIns="0" tIns="0" rIns="0" bIns="0" rtlCol="0">
            <a:spAutoFit/>
          </a:bodyPr>
          <a:lstStyle/>
          <a:p>
            <a:pPr marL="12700" marR="5080">
              <a:lnSpc>
                <a:spcPct val="150000"/>
              </a:lnSpc>
            </a:pPr>
            <a:r>
              <a:rPr sz="2200" spc="-5" dirty="0">
                <a:cs typeface="Arial"/>
              </a:rPr>
              <a:t>1.- No anti-HLA antibodies (patient)  </a:t>
            </a:r>
            <a:endParaRPr lang="tr-TR" sz="2200" spc="-5" dirty="0" smtClean="0">
              <a:cs typeface="Arial"/>
            </a:endParaRPr>
          </a:p>
          <a:p>
            <a:pPr marL="12700" marR="5080">
              <a:lnSpc>
                <a:spcPct val="150000"/>
              </a:lnSpc>
            </a:pPr>
            <a:r>
              <a:rPr sz="2200" spc="-5" dirty="0" smtClean="0">
                <a:cs typeface="Arial"/>
              </a:rPr>
              <a:t>2</a:t>
            </a:r>
            <a:r>
              <a:rPr sz="2200" spc="-5" dirty="0">
                <a:cs typeface="Arial"/>
              </a:rPr>
              <a:t>.- Higher HLA</a:t>
            </a:r>
            <a:r>
              <a:rPr sz="2200" dirty="0">
                <a:cs typeface="Arial"/>
              </a:rPr>
              <a:t> </a:t>
            </a:r>
            <a:r>
              <a:rPr sz="2200" spc="-5" dirty="0">
                <a:cs typeface="Arial"/>
              </a:rPr>
              <a:t>mismatch</a:t>
            </a:r>
            <a:endParaRPr sz="2200" dirty="0">
              <a:cs typeface="Arial"/>
            </a:endParaRPr>
          </a:p>
          <a:p>
            <a:pPr marL="12700" marR="1200785">
              <a:lnSpc>
                <a:spcPct val="150000"/>
              </a:lnSpc>
            </a:pPr>
            <a:r>
              <a:rPr sz="2200" spc="-5" dirty="0">
                <a:cs typeface="Arial"/>
              </a:rPr>
              <a:t>3.- KIR alo-reactive donor </a:t>
            </a:r>
            <a:endParaRPr lang="tr-TR" sz="2200" spc="-5" dirty="0" smtClean="0">
              <a:cs typeface="Arial"/>
            </a:endParaRPr>
          </a:p>
          <a:p>
            <a:pPr marL="12700" marR="1200785">
              <a:lnSpc>
                <a:spcPct val="150000"/>
              </a:lnSpc>
            </a:pPr>
            <a:r>
              <a:rPr sz="2200" spc="-5" dirty="0" smtClean="0">
                <a:cs typeface="Arial"/>
              </a:rPr>
              <a:t>4</a:t>
            </a:r>
            <a:r>
              <a:rPr sz="2200" spc="-5" dirty="0">
                <a:cs typeface="Arial"/>
              </a:rPr>
              <a:t>.- Younger</a:t>
            </a:r>
            <a:r>
              <a:rPr sz="2200" spc="-30" dirty="0">
                <a:cs typeface="Arial"/>
              </a:rPr>
              <a:t> </a:t>
            </a:r>
            <a:r>
              <a:rPr sz="2200" spc="-5" dirty="0">
                <a:cs typeface="Arial"/>
              </a:rPr>
              <a:t>donor</a:t>
            </a:r>
            <a:endParaRPr sz="2200" dirty="0">
              <a:cs typeface="Arial"/>
            </a:endParaRPr>
          </a:p>
          <a:p>
            <a:pPr marL="12700">
              <a:lnSpc>
                <a:spcPct val="150000"/>
              </a:lnSpc>
              <a:spcBef>
                <a:spcPts val="1055"/>
              </a:spcBef>
            </a:pPr>
            <a:r>
              <a:rPr sz="2200" spc="-5" dirty="0">
                <a:cs typeface="Arial"/>
              </a:rPr>
              <a:t>5.- Male </a:t>
            </a:r>
            <a:r>
              <a:rPr sz="2200" spc="-5" dirty="0">
                <a:cs typeface="Wingdings"/>
              </a:rPr>
              <a:t></a:t>
            </a:r>
            <a:r>
              <a:rPr sz="2200" spc="-5" dirty="0">
                <a:cs typeface="Times New Roman"/>
              </a:rPr>
              <a:t> </a:t>
            </a:r>
            <a:r>
              <a:rPr sz="2200" spc="-5" dirty="0">
                <a:cs typeface="Arial"/>
              </a:rPr>
              <a:t>Male (avoid</a:t>
            </a:r>
            <a:r>
              <a:rPr sz="2200" spc="125" dirty="0">
                <a:cs typeface="Arial"/>
              </a:rPr>
              <a:t> </a:t>
            </a:r>
            <a:r>
              <a:rPr sz="2200" spc="-5" dirty="0">
                <a:cs typeface="Arial"/>
              </a:rPr>
              <a:t>mothers)</a:t>
            </a:r>
            <a:endParaRPr sz="2200" dirty="0">
              <a:cs typeface="Arial"/>
            </a:endParaRPr>
          </a:p>
        </p:txBody>
      </p:sp>
      <p:cxnSp>
        <p:nvCxnSpPr>
          <p:cNvPr id="8" name="7 Düz Bağlayıcı"/>
          <p:cNvCxnSpPr/>
          <p:nvPr/>
        </p:nvCxnSpPr>
        <p:spPr>
          <a:xfrm>
            <a:off x="1752600" y="2057400"/>
            <a:ext cx="3962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a:off x="381000" y="2286000"/>
            <a:ext cx="51816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txBox="1">
            <a:spLocks/>
          </p:cNvSpPr>
          <p:nvPr/>
        </p:nvSpPr>
        <p:spPr>
          <a:xfrm>
            <a:off x="1295400" y="1295401"/>
            <a:ext cx="10255165" cy="620683"/>
          </a:xfrm>
          <a:prstGeom prst="rect">
            <a:avLst/>
          </a:prstGeom>
        </p:spPr>
        <p:txBody>
          <a:bodyPr vert="horz" wrap="square" lIns="0" tIns="187960" rIns="0" bIns="0" rtlCol="0">
            <a:spAutoFit/>
          </a:bodyPr>
          <a:lstStyle/>
          <a:p>
            <a:pPr marL="187325"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5" normalizeH="0" baseline="0" noProof="0" dirty="0" smtClean="0">
                <a:ln>
                  <a:noFill/>
                </a:ln>
                <a:solidFill>
                  <a:schemeClr val="accent6">
                    <a:lumMod val="50000"/>
                  </a:schemeClr>
                </a:solidFill>
                <a:effectLst/>
                <a:uLnTx/>
                <a:uFillTx/>
                <a:latin typeface="Arial"/>
                <a:ea typeface="+mj-ea"/>
                <a:cs typeface="Arial"/>
              </a:rPr>
              <a:t>UK consensus: WHICH UNIT OR</a:t>
            </a:r>
            <a:r>
              <a:rPr kumimoji="0" lang="en-US" sz="2800" b="1" i="0" u="none" strike="noStrike" kern="0" cap="none" spc="45" normalizeH="0" baseline="0" noProof="0" dirty="0" smtClean="0">
                <a:ln>
                  <a:noFill/>
                </a:ln>
                <a:solidFill>
                  <a:schemeClr val="accent6">
                    <a:lumMod val="50000"/>
                  </a:schemeClr>
                </a:solidFill>
                <a:effectLst/>
                <a:uLnTx/>
                <a:uFillTx/>
                <a:latin typeface="Arial"/>
                <a:ea typeface="+mj-ea"/>
                <a:cs typeface="Arial"/>
              </a:rPr>
              <a:t> </a:t>
            </a:r>
            <a:r>
              <a:rPr kumimoji="0" lang="en-US" sz="2800" b="1" i="0" u="none" strike="noStrike" kern="0" cap="none" spc="-5" normalizeH="0" baseline="0" noProof="0" dirty="0" smtClean="0">
                <a:ln>
                  <a:noFill/>
                </a:ln>
                <a:solidFill>
                  <a:schemeClr val="accent6">
                    <a:lumMod val="50000"/>
                  </a:schemeClr>
                </a:solidFill>
                <a:effectLst/>
                <a:uLnTx/>
                <a:uFillTx/>
                <a:latin typeface="Arial"/>
                <a:ea typeface="+mj-ea"/>
                <a:cs typeface="Arial"/>
              </a:rPr>
              <a:t>UNITS?</a:t>
            </a:r>
            <a:endParaRPr kumimoji="0" lang="en-US" sz="2800" b="0" i="0" u="none" strike="noStrike" kern="0" cap="none" spc="0" normalizeH="0" baseline="0" noProof="0" dirty="0">
              <a:ln>
                <a:noFill/>
              </a:ln>
              <a:solidFill>
                <a:schemeClr val="accent6">
                  <a:lumMod val="50000"/>
                </a:schemeClr>
              </a:solidFill>
              <a:effectLst/>
              <a:uLnTx/>
              <a:uFillTx/>
              <a:latin typeface="Arial"/>
              <a:ea typeface="+mj-ea"/>
              <a:cs typeface="Arial"/>
            </a:endParaRPr>
          </a:p>
        </p:txBody>
      </p:sp>
      <p:graphicFrame>
        <p:nvGraphicFramePr>
          <p:cNvPr id="5" name="object 3"/>
          <p:cNvGraphicFramePr>
            <a:graphicFrameLocks noGrp="1"/>
          </p:cNvGraphicFramePr>
          <p:nvPr/>
        </p:nvGraphicFramePr>
        <p:xfrm>
          <a:off x="1320800" y="2043734"/>
          <a:ext cx="8940800" cy="4052267"/>
        </p:xfrm>
        <a:graphic>
          <a:graphicData uri="http://schemas.openxmlformats.org/drawingml/2006/table">
            <a:tbl>
              <a:tblPr firstRow="1" bandRow="1">
                <a:tableStyleId>{2D5ABB26-0587-4C30-8999-92F81FD0307C}</a:tableStyleId>
              </a:tblPr>
              <a:tblGrid>
                <a:gridCol w="1364407"/>
                <a:gridCol w="2801193"/>
                <a:gridCol w="4775200"/>
              </a:tblGrid>
              <a:tr h="355503">
                <a:tc>
                  <a:txBody>
                    <a:bodyPr/>
                    <a:lstStyle/>
                    <a:p>
                      <a:pPr marR="635" algn="ctr">
                        <a:lnSpc>
                          <a:spcPct val="100000"/>
                        </a:lnSpc>
                        <a:spcBef>
                          <a:spcPts val="209"/>
                        </a:spcBef>
                      </a:pPr>
                      <a:r>
                        <a:rPr sz="1200" b="1" spc="-5" dirty="0">
                          <a:latin typeface="Arial"/>
                          <a:cs typeface="Arial"/>
                        </a:rPr>
                        <a:t>Search</a:t>
                      </a:r>
                      <a:r>
                        <a:rPr sz="1200" b="1" spc="-75" dirty="0">
                          <a:latin typeface="Arial"/>
                          <a:cs typeface="Arial"/>
                        </a:rPr>
                        <a:t> </a:t>
                      </a:r>
                      <a:r>
                        <a:rPr sz="1200" b="1" spc="-5" dirty="0">
                          <a:latin typeface="Arial"/>
                          <a:cs typeface="Arial"/>
                        </a:rPr>
                        <a:t>step</a:t>
                      </a:r>
                      <a:endParaRPr sz="1200" b="1" dirty="0">
                        <a:latin typeface="Arial"/>
                        <a:cs typeface="Arial"/>
                      </a:endParaRPr>
                    </a:p>
                  </a:txBody>
                  <a:tcPr marL="0" marR="0" marT="0" marB="0" anchor="ctr">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gn="ctr">
                        <a:lnSpc>
                          <a:spcPct val="100000"/>
                        </a:lnSpc>
                        <a:spcBef>
                          <a:spcPts val="209"/>
                        </a:spcBef>
                      </a:pPr>
                      <a:r>
                        <a:rPr sz="1200" b="1" spc="-5" dirty="0">
                          <a:latin typeface="Arial"/>
                          <a:cs typeface="Arial"/>
                        </a:rPr>
                        <a:t>Search</a:t>
                      </a:r>
                      <a:r>
                        <a:rPr sz="1200" b="1" spc="-60" dirty="0">
                          <a:latin typeface="Arial"/>
                          <a:cs typeface="Arial"/>
                        </a:rPr>
                        <a:t> </a:t>
                      </a:r>
                      <a:r>
                        <a:rPr sz="1200" b="1" spc="-5" dirty="0">
                          <a:latin typeface="Arial"/>
                          <a:cs typeface="Arial"/>
                        </a:rPr>
                        <a:t>criteria</a:t>
                      </a:r>
                      <a:endParaRPr sz="1200" b="1">
                        <a:latin typeface="Arial"/>
                        <a:cs typeface="Arial"/>
                      </a:endParaRP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8890" algn="ctr">
                        <a:lnSpc>
                          <a:spcPct val="100000"/>
                        </a:lnSpc>
                        <a:spcBef>
                          <a:spcPts val="209"/>
                        </a:spcBef>
                      </a:pPr>
                      <a:r>
                        <a:rPr sz="1200" b="1" spc="-5" dirty="0">
                          <a:latin typeface="Arial"/>
                          <a:cs typeface="Arial"/>
                        </a:rPr>
                        <a:t>Comments</a:t>
                      </a:r>
                      <a:endParaRPr sz="1200" b="1" dirty="0">
                        <a:latin typeface="Arial"/>
                        <a:cs typeface="Arial"/>
                      </a:endParaRPr>
                    </a:p>
                  </a:txBody>
                  <a:tcPr marL="0" marR="0" marT="0" marB="0" anchor="ctr">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596410">
                <a:tc>
                  <a:txBody>
                    <a:bodyPr/>
                    <a:lstStyle/>
                    <a:p>
                      <a:pPr marR="635" algn="ctr">
                        <a:lnSpc>
                          <a:spcPct val="100000"/>
                        </a:lnSpc>
                        <a:spcBef>
                          <a:spcPts val="265"/>
                        </a:spcBef>
                      </a:pPr>
                      <a:r>
                        <a:rPr sz="1200" dirty="0">
                          <a:latin typeface="Arial"/>
                          <a:cs typeface="Arial"/>
                        </a:rPr>
                        <a:t>1st</a:t>
                      </a:r>
                      <a:endParaRPr sz="12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65"/>
                        </a:spcBef>
                      </a:pPr>
                      <a:r>
                        <a:rPr sz="1200" spc="-5" dirty="0">
                          <a:latin typeface="Arial"/>
                          <a:cs typeface="Arial"/>
                        </a:rPr>
                        <a:t>Cell</a:t>
                      </a:r>
                      <a:r>
                        <a:rPr sz="1200" spc="-75" dirty="0">
                          <a:latin typeface="Arial"/>
                          <a:cs typeface="Arial"/>
                        </a:rPr>
                        <a:t> </a:t>
                      </a:r>
                      <a:r>
                        <a:rPr sz="1200" spc="-5" dirty="0">
                          <a:latin typeface="Arial"/>
                          <a:cs typeface="Arial"/>
                        </a:rPr>
                        <a:t>Dose</a:t>
                      </a:r>
                      <a:endParaRPr sz="12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7970">
                        <a:lnSpc>
                          <a:spcPct val="100000"/>
                        </a:lnSpc>
                        <a:spcBef>
                          <a:spcPts val="265"/>
                        </a:spcBef>
                      </a:pPr>
                      <a:r>
                        <a:rPr sz="1050" dirty="0">
                          <a:latin typeface="Arial"/>
                          <a:cs typeface="Arial"/>
                        </a:rPr>
                        <a:t>Same cell dose required for </a:t>
                      </a:r>
                      <a:r>
                        <a:rPr sz="1050" spc="-5" dirty="0">
                          <a:latin typeface="Arial"/>
                          <a:cs typeface="Arial"/>
                        </a:rPr>
                        <a:t>RIC </a:t>
                      </a:r>
                      <a:r>
                        <a:rPr sz="1050" dirty="0">
                          <a:latin typeface="Arial"/>
                          <a:cs typeface="Arial"/>
                        </a:rPr>
                        <a:t>and</a:t>
                      </a:r>
                      <a:r>
                        <a:rPr sz="1050" spc="-175" dirty="0">
                          <a:latin typeface="Arial"/>
                          <a:cs typeface="Arial"/>
                        </a:rPr>
                        <a:t> </a:t>
                      </a:r>
                      <a:r>
                        <a:rPr sz="1050" spc="-5" dirty="0">
                          <a:latin typeface="Arial"/>
                          <a:cs typeface="Arial"/>
                        </a:rPr>
                        <a:t>MAC</a:t>
                      </a:r>
                      <a:endParaRPr sz="1050" dirty="0">
                        <a:latin typeface="Arial"/>
                        <a:cs typeface="Arial"/>
                      </a:endParaRPr>
                    </a:p>
                    <a:p>
                      <a:pPr marL="267970">
                        <a:lnSpc>
                          <a:spcPct val="100000"/>
                        </a:lnSpc>
                        <a:spcBef>
                          <a:spcPts val="340"/>
                        </a:spcBef>
                      </a:pPr>
                      <a:r>
                        <a:rPr sz="1050" u="sng" dirty="0">
                          <a:latin typeface="Arial"/>
                          <a:cs typeface="Arial"/>
                        </a:rPr>
                        <a:t>&gt;</a:t>
                      </a:r>
                      <a:r>
                        <a:rPr sz="1050" dirty="0">
                          <a:latin typeface="Arial"/>
                          <a:cs typeface="Arial"/>
                        </a:rPr>
                        <a:t>3.0 x10</a:t>
                      </a:r>
                      <a:r>
                        <a:rPr sz="1050" baseline="24691" dirty="0">
                          <a:latin typeface="Arial"/>
                          <a:cs typeface="Arial"/>
                        </a:rPr>
                        <a:t>7  </a:t>
                      </a:r>
                      <a:r>
                        <a:rPr sz="1050" spc="-5" dirty="0">
                          <a:latin typeface="Arial"/>
                          <a:cs typeface="Arial"/>
                        </a:rPr>
                        <a:t>NC/kg</a:t>
                      </a:r>
                      <a:r>
                        <a:rPr sz="1050" spc="-215" dirty="0">
                          <a:latin typeface="Arial"/>
                          <a:cs typeface="Arial"/>
                        </a:rPr>
                        <a:t> </a:t>
                      </a:r>
                      <a:r>
                        <a:rPr sz="1050" dirty="0">
                          <a:latin typeface="Arial"/>
                          <a:cs typeface="Arial"/>
                        </a:rPr>
                        <a:t>and/or</a:t>
                      </a:r>
                    </a:p>
                    <a:p>
                      <a:pPr marL="267970">
                        <a:lnSpc>
                          <a:spcPct val="100000"/>
                        </a:lnSpc>
                        <a:spcBef>
                          <a:spcPts val="335"/>
                        </a:spcBef>
                      </a:pPr>
                      <a:r>
                        <a:rPr sz="1050" u="sng" dirty="0">
                          <a:latin typeface="Arial"/>
                          <a:cs typeface="Arial"/>
                        </a:rPr>
                        <a:t>&gt;</a:t>
                      </a:r>
                      <a:r>
                        <a:rPr sz="1050" dirty="0">
                          <a:latin typeface="Arial"/>
                          <a:cs typeface="Arial"/>
                        </a:rPr>
                        <a:t>1x10</a:t>
                      </a:r>
                      <a:r>
                        <a:rPr sz="1050" baseline="24691" dirty="0">
                          <a:latin typeface="Arial"/>
                          <a:cs typeface="Arial"/>
                        </a:rPr>
                        <a:t>5</a:t>
                      </a:r>
                      <a:r>
                        <a:rPr sz="1050" spc="97" baseline="24691" dirty="0">
                          <a:latin typeface="Arial"/>
                          <a:cs typeface="Arial"/>
                        </a:rPr>
                        <a:t> </a:t>
                      </a:r>
                      <a:r>
                        <a:rPr sz="1050" spc="-5" dirty="0">
                          <a:latin typeface="Arial"/>
                          <a:cs typeface="Arial"/>
                        </a:rPr>
                        <a:t>CD34+/kg</a:t>
                      </a:r>
                      <a:endParaRPr sz="105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935822">
                <a:tc>
                  <a:txBody>
                    <a:bodyPr/>
                    <a:lstStyle/>
                    <a:p>
                      <a:pPr algn="ctr">
                        <a:lnSpc>
                          <a:spcPct val="100000"/>
                        </a:lnSpc>
                        <a:spcBef>
                          <a:spcPts val="270"/>
                        </a:spcBef>
                      </a:pPr>
                      <a:r>
                        <a:rPr sz="1200" spc="-5" dirty="0">
                          <a:latin typeface="Arial"/>
                          <a:cs typeface="Arial"/>
                        </a:rPr>
                        <a:t>2nd</a:t>
                      </a:r>
                      <a:endParaRPr sz="12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70"/>
                        </a:spcBef>
                      </a:pPr>
                      <a:r>
                        <a:rPr sz="1200" spc="-5" dirty="0">
                          <a:latin typeface="Arial"/>
                          <a:cs typeface="Arial"/>
                        </a:rPr>
                        <a:t>HLA</a:t>
                      </a:r>
                      <a:r>
                        <a:rPr sz="1200" spc="-170" dirty="0">
                          <a:latin typeface="Arial"/>
                          <a:cs typeface="Arial"/>
                        </a:rPr>
                        <a:t> </a:t>
                      </a:r>
                      <a:r>
                        <a:rPr sz="1200" dirty="0">
                          <a:latin typeface="Arial"/>
                          <a:cs typeface="Arial"/>
                        </a:rPr>
                        <a:t>match</a:t>
                      </a: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5430" marR="1149985">
                        <a:lnSpc>
                          <a:spcPts val="2020"/>
                        </a:lnSpc>
                        <a:spcBef>
                          <a:spcPts val="55"/>
                        </a:spcBef>
                      </a:pPr>
                      <a:r>
                        <a:rPr sz="1050" dirty="0">
                          <a:latin typeface="Arial"/>
                          <a:cs typeface="Arial"/>
                        </a:rPr>
                        <a:t>0-1 </a:t>
                      </a:r>
                      <a:r>
                        <a:rPr sz="1050" spc="-5" dirty="0">
                          <a:latin typeface="Arial"/>
                          <a:cs typeface="Arial"/>
                        </a:rPr>
                        <a:t>MM </a:t>
                      </a:r>
                      <a:r>
                        <a:rPr sz="1050" dirty="0">
                          <a:latin typeface="Arial"/>
                          <a:cs typeface="Arial"/>
                        </a:rPr>
                        <a:t>better than 2 - </a:t>
                      </a:r>
                      <a:r>
                        <a:rPr sz="1050" spc="-5" dirty="0">
                          <a:latin typeface="Arial"/>
                          <a:cs typeface="Arial"/>
                        </a:rPr>
                        <a:t>avoid </a:t>
                      </a:r>
                      <a:r>
                        <a:rPr sz="1050" dirty="0">
                          <a:latin typeface="Arial"/>
                          <a:cs typeface="Arial"/>
                        </a:rPr>
                        <a:t>3-4</a:t>
                      </a:r>
                      <a:r>
                        <a:rPr sz="1050" spc="-175" dirty="0">
                          <a:latin typeface="Arial"/>
                          <a:cs typeface="Arial"/>
                        </a:rPr>
                        <a:t> </a:t>
                      </a:r>
                      <a:r>
                        <a:rPr sz="1050" spc="-5" dirty="0">
                          <a:latin typeface="Arial"/>
                          <a:cs typeface="Arial"/>
                        </a:rPr>
                        <a:t>MM  </a:t>
                      </a:r>
                      <a:r>
                        <a:rPr sz="1050" spc="-10" dirty="0">
                          <a:latin typeface="Arial"/>
                          <a:cs typeface="Arial"/>
                        </a:rPr>
                        <a:t>Avoid </a:t>
                      </a:r>
                      <a:r>
                        <a:rPr sz="1050" dirty="0">
                          <a:latin typeface="Arial"/>
                          <a:cs typeface="Arial"/>
                        </a:rPr>
                        <a:t>≤4/8</a:t>
                      </a:r>
                      <a:r>
                        <a:rPr sz="1050" spc="-85" dirty="0">
                          <a:latin typeface="Arial"/>
                          <a:cs typeface="Arial"/>
                        </a:rPr>
                        <a:t> </a:t>
                      </a:r>
                      <a:r>
                        <a:rPr sz="1050" dirty="0">
                          <a:latin typeface="Arial"/>
                          <a:cs typeface="Arial"/>
                        </a:rPr>
                        <a:t>units</a:t>
                      </a:r>
                    </a:p>
                    <a:p>
                      <a:pPr marL="265430">
                        <a:lnSpc>
                          <a:spcPct val="100000"/>
                        </a:lnSpc>
                        <a:spcBef>
                          <a:spcPts val="210"/>
                        </a:spcBef>
                      </a:pPr>
                      <a:r>
                        <a:rPr sz="1050" dirty="0">
                          <a:latin typeface="Arial"/>
                          <a:cs typeface="Arial"/>
                        </a:rPr>
                        <a:t>Prefer class I mismatches to class</a:t>
                      </a:r>
                      <a:r>
                        <a:rPr sz="1050" spc="-220" dirty="0">
                          <a:latin typeface="Arial"/>
                          <a:cs typeface="Arial"/>
                        </a:rPr>
                        <a:t> </a:t>
                      </a:r>
                      <a:r>
                        <a:rPr sz="1050" dirty="0">
                          <a:latin typeface="Arial"/>
                          <a:cs typeface="Arial"/>
                        </a:rPr>
                        <a:t>II</a:t>
                      </a:r>
                    </a:p>
                    <a:p>
                      <a:pPr marL="265430">
                        <a:lnSpc>
                          <a:spcPct val="100000"/>
                        </a:lnSpc>
                        <a:spcBef>
                          <a:spcPts val="335"/>
                        </a:spcBef>
                      </a:pPr>
                      <a:r>
                        <a:rPr sz="1050" spc="-10" dirty="0">
                          <a:latin typeface="Arial"/>
                          <a:cs typeface="Arial"/>
                        </a:rPr>
                        <a:t>Avoid </a:t>
                      </a:r>
                      <a:r>
                        <a:rPr sz="1050" dirty="0">
                          <a:latin typeface="Arial"/>
                          <a:cs typeface="Arial"/>
                        </a:rPr>
                        <a:t>C</a:t>
                      </a:r>
                      <a:r>
                        <a:rPr sz="1050" spc="-85" dirty="0">
                          <a:latin typeface="Arial"/>
                          <a:cs typeface="Arial"/>
                        </a:rPr>
                        <a:t> </a:t>
                      </a:r>
                      <a:r>
                        <a:rPr sz="1050" dirty="0">
                          <a:latin typeface="Arial"/>
                          <a:cs typeface="Arial"/>
                        </a:rPr>
                        <a:t>MM</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1437203">
                <a:tc>
                  <a:txBody>
                    <a:bodyPr/>
                    <a:lstStyle/>
                    <a:p>
                      <a:pPr algn="ctr">
                        <a:lnSpc>
                          <a:spcPct val="100000"/>
                        </a:lnSpc>
                        <a:spcBef>
                          <a:spcPts val="270"/>
                        </a:spcBef>
                      </a:pPr>
                      <a:r>
                        <a:rPr sz="1200" dirty="0">
                          <a:latin typeface="Arial"/>
                          <a:cs typeface="Arial"/>
                        </a:rPr>
                        <a:t>3rd</a:t>
                      </a:r>
                      <a:endParaRPr sz="12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70"/>
                        </a:spcBef>
                      </a:pPr>
                      <a:r>
                        <a:rPr sz="1200" spc="-10" dirty="0">
                          <a:latin typeface="Arial"/>
                          <a:cs typeface="Arial"/>
                        </a:rPr>
                        <a:t>Transplant</a:t>
                      </a:r>
                      <a:r>
                        <a:rPr sz="1200" spc="-80" dirty="0">
                          <a:latin typeface="Arial"/>
                          <a:cs typeface="Arial"/>
                        </a:rPr>
                        <a:t> </a:t>
                      </a:r>
                      <a:r>
                        <a:rPr sz="1200" dirty="0">
                          <a:latin typeface="Arial"/>
                          <a:cs typeface="Arial"/>
                        </a:rPr>
                        <a:t>indication</a:t>
                      </a: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5430">
                        <a:lnSpc>
                          <a:spcPct val="100000"/>
                        </a:lnSpc>
                        <a:spcBef>
                          <a:spcPts val="270"/>
                        </a:spcBef>
                      </a:pPr>
                      <a:r>
                        <a:rPr sz="1050" b="1" spc="-5" dirty="0">
                          <a:latin typeface="Arial"/>
                          <a:cs typeface="Arial"/>
                        </a:rPr>
                        <a:t>Malignant</a:t>
                      </a:r>
                      <a:r>
                        <a:rPr sz="1050" b="1" spc="-114" dirty="0">
                          <a:latin typeface="Arial"/>
                          <a:cs typeface="Arial"/>
                        </a:rPr>
                        <a:t> </a:t>
                      </a:r>
                      <a:r>
                        <a:rPr sz="1050" b="1" dirty="0">
                          <a:latin typeface="Arial"/>
                          <a:cs typeface="Arial"/>
                        </a:rPr>
                        <a:t>diseases</a:t>
                      </a:r>
                      <a:r>
                        <a:rPr sz="1050" dirty="0">
                          <a:latin typeface="Arial"/>
                          <a:cs typeface="Arial"/>
                        </a:rPr>
                        <a:t>:</a:t>
                      </a:r>
                    </a:p>
                    <a:p>
                      <a:pPr marL="265430">
                        <a:lnSpc>
                          <a:spcPct val="100000"/>
                        </a:lnSpc>
                        <a:spcBef>
                          <a:spcPts val="335"/>
                        </a:spcBef>
                      </a:pPr>
                      <a:r>
                        <a:rPr sz="1050" dirty="0">
                          <a:latin typeface="Arial"/>
                          <a:cs typeface="Arial"/>
                        </a:rPr>
                        <a:t>cell dose </a:t>
                      </a:r>
                      <a:r>
                        <a:rPr sz="1050" spc="-5" dirty="0">
                          <a:latin typeface="Arial"/>
                          <a:cs typeface="Arial"/>
                        </a:rPr>
                        <a:t>(</a:t>
                      </a:r>
                      <a:r>
                        <a:rPr sz="1050" u="sng" spc="-5" dirty="0">
                          <a:latin typeface="Arial"/>
                          <a:cs typeface="Arial"/>
                        </a:rPr>
                        <a:t>&gt;</a:t>
                      </a:r>
                      <a:r>
                        <a:rPr sz="1050" spc="-5" dirty="0">
                          <a:latin typeface="Arial"/>
                          <a:cs typeface="Arial"/>
                        </a:rPr>
                        <a:t>3.0x10</a:t>
                      </a:r>
                      <a:r>
                        <a:rPr sz="1050" spc="-7" baseline="24691" dirty="0">
                          <a:latin typeface="Arial"/>
                          <a:cs typeface="Arial"/>
                        </a:rPr>
                        <a:t>7</a:t>
                      </a:r>
                      <a:r>
                        <a:rPr sz="1050" spc="-5" dirty="0">
                          <a:latin typeface="Arial"/>
                          <a:cs typeface="Arial"/>
                        </a:rPr>
                        <a:t>NC/kg </a:t>
                      </a:r>
                      <a:r>
                        <a:rPr sz="1050" dirty="0" smtClean="0">
                          <a:latin typeface="Arial"/>
                          <a:cs typeface="Arial"/>
                        </a:rPr>
                        <a:t>)</a:t>
                      </a:r>
                      <a:endParaRPr lang="tr-TR" sz="1050" dirty="0" smtClean="0">
                        <a:latin typeface="Arial"/>
                        <a:cs typeface="Arial"/>
                      </a:endParaRPr>
                    </a:p>
                    <a:p>
                      <a:pPr marL="265430">
                        <a:lnSpc>
                          <a:spcPct val="100000"/>
                        </a:lnSpc>
                        <a:spcBef>
                          <a:spcPts val="335"/>
                        </a:spcBef>
                      </a:pPr>
                      <a:r>
                        <a:rPr lang="tr-TR" sz="1050" dirty="0" smtClean="0">
                          <a:latin typeface="Arial"/>
                          <a:cs typeface="Arial"/>
                        </a:rPr>
                        <a:t>HLA </a:t>
                      </a:r>
                      <a:r>
                        <a:rPr sz="1050" dirty="0" smtClean="0">
                          <a:latin typeface="Arial"/>
                          <a:cs typeface="Arial"/>
                        </a:rPr>
                        <a:t> </a:t>
                      </a:r>
                      <a:r>
                        <a:rPr sz="1050" dirty="0">
                          <a:latin typeface="Arial"/>
                          <a:cs typeface="Arial"/>
                        </a:rPr>
                        <a:t>is the</a:t>
                      </a:r>
                      <a:r>
                        <a:rPr sz="1050" spc="-110" dirty="0">
                          <a:latin typeface="Arial"/>
                          <a:cs typeface="Arial"/>
                        </a:rPr>
                        <a:t> </a:t>
                      </a:r>
                      <a:r>
                        <a:rPr sz="1050" dirty="0" smtClean="0">
                          <a:latin typeface="Arial"/>
                          <a:cs typeface="Arial"/>
                        </a:rPr>
                        <a:t>best</a:t>
                      </a:r>
                      <a:r>
                        <a:rPr lang="tr-TR" sz="1050" baseline="0" dirty="0" smtClean="0">
                          <a:latin typeface="Arial"/>
                          <a:cs typeface="Arial"/>
                        </a:rPr>
                        <a:t> </a:t>
                      </a:r>
                      <a:r>
                        <a:rPr sz="1050" dirty="0" smtClean="0">
                          <a:latin typeface="Arial"/>
                          <a:cs typeface="Arial"/>
                        </a:rPr>
                        <a:t>prognostic </a:t>
                      </a:r>
                      <a:r>
                        <a:rPr sz="1050" dirty="0">
                          <a:latin typeface="Arial"/>
                          <a:cs typeface="Arial"/>
                        </a:rPr>
                        <a:t>factor because </a:t>
                      </a:r>
                      <a:r>
                        <a:rPr sz="1050" spc="-5" dirty="0">
                          <a:latin typeface="Arial"/>
                          <a:cs typeface="Arial"/>
                        </a:rPr>
                        <a:t>HLA </a:t>
                      </a:r>
                      <a:r>
                        <a:rPr sz="1050" spc="-5" dirty="0" smtClean="0">
                          <a:latin typeface="Arial"/>
                          <a:cs typeface="Arial"/>
                        </a:rPr>
                        <a:t>differences</a:t>
                      </a:r>
                      <a:r>
                        <a:rPr lang="tr-TR" sz="1050" spc="-5" dirty="0" smtClean="0">
                          <a:latin typeface="Arial"/>
                          <a:cs typeface="Arial"/>
                        </a:rPr>
                        <a:t> </a:t>
                      </a:r>
                      <a:r>
                        <a:rPr sz="1050" spc="-254" dirty="0" smtClean="0">
                          <a:latin typeface="Arial"/>
                          <a:cs typeface="Arial"/>
                        </a:rPr>
                        <a:t> </a:t>
                      </a:r>
                      <a:r>
                        <a:rPr sz="1050" dirty="0">
                          <a:latin typeface="Arial"/>
                          <a:cs typeface="Arial"/>
                        </a:rPr>
                        <a:t>reduce  relapse</a:t>
                      </a:r>
                      <a:r>
                        <a:rPr sz="1050" spc="-110" dirty="0">
                          <a:latin typeface="Arial"/>
                          <a:cs typeface="Arial"/>
                        </a:rPr>
                        <a:t> </a:t>
                      </a:r>
                      <a:r>
                        <a:rPr sz="1050" dirty="0">
                          <a:latin typeface="Arial"/>
                          <a:cs typeface="Arial"/>
                        </a:rPr>
                        <a:t>(GVL)</a:t>
                      </a:r>
                    </a:p>
                    <a:p>
                      <a:pPr marL="265430">
                        <a:lnSpc>
                          <a:spcPct val="100000"/>
                        </a:lnSpc>
                        <a:spcBef>
                          <a:spcPts val="335"/>
                        </a:spcBef>
                      </a:pPr>
                      <a:r>
                        <a:rPr sz="1050" b="1" spc="-5" dirty="0">
                          <a:latin typeface="Arial"/>
                          <a:cs typeface="Arial"/>
                        </a:rPr>
                        <a:t>Non malignant</a:t>
                      </a:r>
                      <a:r>
                        <a:rPr sz="1050" b="1" spc="-60" dirty="0">
                          <a:latin typeface="Arial"/>
                          <a:cs typeface="Arial"/>
                        </a:rPr>
                        <a:t> </a:t>
                      </a:r>
                      <a:r>
                        <a:rPr sz="1050" b="1" spc="-5" dirty="0">
                          <a:latin typeface="Arial"/>
                          <a:cs typeface="Arial"/>
                        </a:rPr>
                        <a:t>diseases</a:t>
                      </a:r>
                      <a:r>
                        <a:rPr sz="1050" spc="-5" dirty="0">
                          <a:latin typeface="Arial"/>
                          <a:cs typeface="Arial"/>
                        </a:rPr>
                        <a:t>:</a:t>
                      </a:r>
                      <a:endParaRPr sz="1050" dirty="0">
                        <a:latin typeface="Arial"/>
                        <a:cs typeface="Arial"/>
                      </a:endParaRPr>
                    </a:p>
                    <a:p>
                      <a:pPr marL="265430">
                        <a:lnSpc>
                          <a:spcPct val="100000"/>
                        </a:lnSpc>
                        <a:spcBef>
                          <a:spcPts val="335"/>
                        </a:spcBef>
                      </a:pPr>
                      <a:r>
                        <a:rPr sz="1050" dirty="0">
                          <a:latin typeface="Arial"/>
                          <a:cs typeface="Arial"/>
                        </a:rPr>
                        <a:t>increase cell dose </a:t>
                      </a:r>
                      <a:r>
                        <a:rPr sz="1050" spc="-5" dirty="0">
                          <a:latin typeface="Arial"/>
                          <a:cs typeface="Arial"/>
                        </a:rPr>
                        <a:t>(</a:t>
                      </a:r>
                      <a:r>
                        <a:rPr sz="1050" u="sng" spc="-5" dirty="0">
                          <a:latin typeface="Arial"/>
                          <a:cs typeface="Arial"/>
                        </a:rPr>
                        <a:t>&gt;</a:t>
                      </a:r>
                      <a:r>
                        <a:rPr sz="1050" spc="-5" dirty="0">
                          <a:latin typeface="Arial"/>
                          <a:cs typeface="Arial"/>
                        </a:rPr>
                        <a:t>5.0x10</a:t>
                      </a:r>
                      <a:r>
                        <a:rPr sz="1050" spc="-7" baseline="24691" dirty="0">
                          <a:latin typeface="Arial"/>
                          <a:cs typeface="Arial"/>
                        </a:rPr>
                        <a:t>7</a:t>
                      </a:r>
                      <a:r>
                        <a:rPr sz="1050" spc="-5" dirty="0">
                          <a:latin typeface="Arial"/>
                          <a:cs typeface="Arial"/>
                        </a:rPr>
                        <a:t>NC/kg </a:t>
                      </a:r>
                      <a:r>
                        <a:rPr sz="1050" dirty="0">
                          <a:latin typeface="Arial"/>
                          <a:cs typeface="Arial"/>
                        </a:rPr>
                        <a:t>)</a:t>
                      </a:r>
                      <a:r>
                        <a:rPr sz="1050" spc="-114" dirty="0">
                          <a:latin typeface="Arial"/>
                          <a:cs typeface="Arial"/>
                        </a:rPr>
                        <a:t> </a:t>
                      </a:r>
                      <a:r>
                        <a:rPr sz="1050" dirty="0">
                          <a:latin typeface="Arial"/>
                          <a:cs typeface="Arial"/>
                        </a:rPr>
                        <a:t>and</a:t>
                      </a:r>
                    </a:p>
                    <a:p>
                      <a:pPr marL="265430">
                        <a:lnSpc>
                          <a:spcPct val="100000"/>
                        </a:lnSpc>
                        <a:spcBef>
                          <a:spcPts val="335"/>
                        </a:spcBef>
                      </a:pPr>
                      <a:r>
                        <a:rPr sz="1050" dirty="0">
                          <a:latin typeface="Arial"/>
                          <a:cs typeface="Arial"/>
                        </a:rPr>
                        <a:t>find the best </a:t>
                      </a:r>
                      <a:r>
                        <a:rPr sz="1050" spc="-5" dirty="0">
                          <a:latin typeface="Arial"/>
                          <a:cs typeface="Arial"/>
                        </a:rPr>
                        <a:t>HLA </a:t>
                      </a:r>
                      <a:r>
                        <a:rPr sz="1050" dirty="0">
                          <a:latin typeface="Arial"/>
                          <a:cs typeface="Arial"/>
                        </a:rPr>
                        <a:t>match </a:t>
                      </a:r>
                      <a:r>
                        <a:rPr sz="1050" spc="-5" dirty="0">
                          <a:latin typeface="Arial"/>
                          <a:cs typeface="Arial"/>
                        </a:rPr>
                        <a:t>(avoid CB </a:t>
                      </a:r>
                      <a:r>
                        <a:rPr sz="1050" dirty="0">
                          <a:latin typeface="Arial"/>
                          <a:cs typeface="Arial"/>
                        </a:rPr>
                        <a:t>≤4/8</a:t>
                      </a:r>
                      <a:r>
                        <a:rPr sz="1050" spc="-225" dirty="0">
                          <a:latin typeface="Arial"/>
                          <a:cs typeface="Arial"/>
                        </a:rPr>
                        <a:t> </a:t>
                      </a:r>
                      <a:r>
                        <a:rPr sz="1050" dirty="0">
                          <a:latin typeface="Arial"/>
                          <a:cs typeface="Arial"/>
                        </a:rPr>
                        <a:t>units)</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727329">
                <a:tc>
                  <a:txBody>
                    <a:bodyPr/>
                    <a:lstStyle/>
                    <a:p>
                      <a:pPr marR="635" algn="ctr">
                        <a:lnSpc>
                          <a:spcPts val="1535"/>
                        </a:lnSpc>
                      </a:pPr>
                      <a:r>
                        <a:rPr sz="1200" spc="7" baseline="-15873" dirty="0">
                          <a:latin typeface="Arial"/>
                          <a:cs typeface="Arial"/>
                        </a:rPr>
                        <a:t>4</a:t>
                      </a:r>
                      <a:r>
                        <a:rPr sz="1200" spc="5" dirty="0">
                          <a:latin typeface="Arial"/>
                          <a:cs typeface="Arial"/>
                        </a:rPr>
                        <a:t>th</a:t>
                      </a:r>
                      <a:endParaRPr sz="12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635" algn="ctr">
                        <a:lnSpc>
                          <a:spcPct val="100000"/>
                        </a:lnSpc>
                        <a:spcBef>
                          <a:spcPts val="275"/>
                        </a:spcBef>
                      </a:pPr>
                      <a:r>
                        <a:rPr sz="1200" dirty="0">
                          <a:latin typeface="Arial"/>
                          <a:cs typeface="Arial"/>
                        </a:rPr>
                        <a:t>Other</a:t>
                      </a:r>
                      <a:r>
                        <a:rPr sz="1200" spc="-120" dirty="0">
                          <a:latin typeface="Arial"/>
                          <a:cs typeface="Arial"/>
                        </a:rPr>
                        <a:t> </a:t>
                      </a:r>
                      <a:r>
                        <a:rPr sz="1200" dirty="0">
                          <a:latin typeface="Arial"/>
                          <a:cs typeface="Arial"/>
                        </a:rPr>
                        <a:t>considerations</a:t>
                      </a:r>
                      <a:endParaRPr sz="1200">
                        <a:latin typeface="Arial"/>
                        <a:cs typeface="Arial"/>
                      </a:endParaRPr>
                    </a:p>
                    <a:p>
                      <a:pPr algn="ctr">
                        <a:lnSpc>
                          <a:spcPct val="100000"/>
                        </a:lnSpc>
                        <a:spcBef>
                          <a:spcPts val="335"/>
                        </a:spcBef>
                      </a:pPr>
                      <a:r>
                        <a:rPr sz="1200" dirty="0">
                          <a:latin typeface="Arial"/>
                          <a:cs typeface="Arial"/>
                        </a:rPr>
                        <a:t>(if </a:t>
                      </a:r>
                      <a:r>
                        <a:rPr sz="1200" spc="-5" dirty="0">
                          <a:latin typeface="Arial"/>
                          <a:cs typeface="Arial"/>
                        </a:rPr>
                        <a:t>several </a:t>
                      </a:r>
                      <a:r>
                        <a:rPr sz="1200" dirty="0">
                          <a:latin typeface="Arial"/>
                          <a:cs typeface="Arial"/>
                        </a:rPr>
                        <a:t>options</a:t>
                      </a:r>
                      <a:r>
                        <a:rPr sz="1200" spc="-75" dirty="0">
                          <a:latin typeface="Arial"/>
                          <a:cs typeface="Arial"/>
                        </a:rPr>
                        <a:t> </a:t>
                      </a:r>
                      <a:r>
                        <a:rPr sz="1200" spc="-5" dirty="0">
                          <a:latin typeface="Arial"/>
                          <a:cs typeface="Arial"/>
                        </a:rPr>
                        <a:t>available)</a:t>
                      </a:r>
                      <a:endParaRPr sz="12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267970" marR="1142365">
                        <a:lnSpc>
                          <a:spcPts val="2020"/>
                        </a:lnSpc>
                        <a:spcBef>
                          <a:spcPts val="60"/>
                        </a:spcBef>
                      </a:pPr>
                      <a:r>
                        <a:rPr sz="1050" dirty="0">
                          <a:latin typeface="Arial"/>
                          <a:cs typeface="Arial"/>
                        </a:rPr>
                        <a:t>ABO important only in </a:t>
                      </a:r>
                      <a:r>
                        <a:rPr sz="1050" spc="-5" dirty="0">
                          <a:latin typeface="Arial"/>
                          <a:cs typeface="Arial"/>
                        </a:rPr>
                        <a:t>RIC </a:t>
                      </a:r>
                      <a:r>
                        <a:rPr sz="1050" dirty="0">
                          <a:latin typeface="Arial"/>
                          <a:cs typeface="Arial"/>
                        </a:rPr>
                        <a:t>setting  </a:t>
                      </a:r>
                      <a:r>
                        <a:rPr sz="1050" spc="-5" dirty="0">
                          <a:latin typeface="Arial"/>
                          <a:cs typeface="Arial"/>
                        </a:rPr>
                        <a:t>Cord </a:t>
                      </a:r>
                      <a:r>
                        <a:rPr sz="1050" dirty="0">
                          <a:latin typeface="Arial"/>
                          <a:cs typeface="Arial"/>
                        </a:rPr>
                        <a:t>bank accreditation and</a:t>
                      </a:r>
                      <a:r>
                        <a:rPr sz="1050" spc="-160" dirty="0">
                          <a:latin typeface="Arial"/>
                          <a:cs typeface="Arial"/>
                        </a:rPr>
                        <a:t> </a:t>
                      </a:r>
                      <a:r>
                        <a:rPr sz="1050" dirty="0">
                          <a:latin typeface="Arial"/>
                          <a:cs typeface="Arial"/>
                        </a:rPr>
                        <a:t>location</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 name="object 4"/>
          <p:cNvSpPr txBox="1"/>
          <p:nvPr/>
        </p:nvSpPr>
        <p:spPr>
          <a:xfrm>
            <a:off x="835287" y="6248400"/>
            <a:ext cx="11356713" cy="215444"/>
          </a:xfrm>
          <a:prstGeom prst="rect">
            <a:avLst/>
          </a:prstGeom>
        </p:spPr>
        <p:txBody>
          <a:bodyPr vert="horz" wrap="square" lIns="0" tIns="0" rIns="0" bIns="0" rtlCol="0">
            <a:spAutoFit/>
          </a:bodyPr>
          <a:lstStyle/>
          <a:p>
            <a:pPr marL="12700">
              <a:lnSpc>
                <a:spcPct val="100000"/>
              </a:lnSpc>
            </a:pPr>
            <a:r>
              <a:rPr sz="1400" spc="-5" dirty="0" smtClean="0">
                <a:latin typeface="Arial"/>
                <a:cs typeface="Arial"/>
              </a:rPr>
              <a:t>Notes:</a:t>
            </a:r>
            <a:r>
              <a:rPr lang="tr-TR" sz="1400" dirty="0" smtClean="0">
                <a:latin typeface="Arial"/>
                <a:cs typeface="Arial"/>
              </a:rPr>
              <a:t> </a:t>
            </a:r>
            <a:r>
              <a:rPr sz="1400" spc="-5" dirty="0" smtClean="0">
                <a:latin typeface="Arial"/>
                <a:cs typeface="Arial"/>
              </a:rPr>
              <a:t>Where </a:t>
            </a:r>
            <a:r>
              <a:rPr sz="1400" dirty="0">
                <a:latin typeface="Arial"/>
                <a:cs typeface="Arial"/>
              </a:rPr>
              <a:t>a </a:t>
            </a:r>
            <a:r>
              <a:rPr sz="1400" spc="-5" dirty="0">
                <a:latin typeface="Arial"/>
                <a:cs typeface="Arial"/>
              </a:rPr>
              <a:t>single unit </a:t>
            </a:r>
            <a:r>
              <a:rPr sz="1400" dirty="0">
                <a:latin typeface="Arial"/>
                <a:cs typeface="Arial"/>
              </a:rPr>
              <a:t>meeting these criteria</a:t>
            </a:r>
            <a:r>
              <a:rPr sz="1400" spc="-270" dirty="0">
                <a:latin typeface="Arial"/>
                <a:cs typeface="Arial"/>
              </a:rPr>
              <a:t> </a:t>
            </a:r>
            <a:r>
              <a:rPr sz="1400" spc="-5" dirty="0">
                <a:latin typeface="Arial"/>
                <a:cs typeface="Arial"/>
              </a:rPr>
              <a:t>cannot be identified, </a:t>
            </a:r>
            <a:r>
              <a:rPr sz="1400" dirty="0">
                <a:latin typeface="Arial"/>
                <a:cs typeface="Arial"/>
              </a:rPr>
              <a:t>a </a:t>
            </a:r>
            <a:r>
              <a:rPr sz="1400" spc="-5" dirty="0">
                <a:latin typeface="Arial"/>
                <a:cs typeface="Arial"/>
              </a:rPr>
              <a:t>double unit </a:t>
            </a:r>
            <a:r>
              <a:rPr sz="1400" dirty="0">
                <a:latin typeface="Arial"/>
                <a:cs typeface="Arial"/>
              </a:rPr>
              <a:t>may </a:t>
            </a:r>
            <a:r>
              <a:rPr sz="1400" spc="-5" dirty="0">
                <a:latin typeface="Arial"/>
                <a:cs typeface="Arial"/>
              </a:rPr>
              <a:t>be used</a:t>
            </a:r>
            <a:endParaRPr sz="1400" dirty="0">
              <a:latin typeface="Arial"/>
              <a:cs typeface="Arial"/>
            </a:endParaRPr>
          </a:p>
        </p:txBody>
      </p:sp>
      <p:sp>
        <p:nvSpPr>
          <p:cNvPr id="8" name="7 Dikdörtgen"/>
          <p:cNvSpPr/>
          <p:nvPr/>
        </p:nvSpPr>
        <p:spPr>
          <a:xfrm>
            <a:off x="762000" y="457200"/>
            <a:ext cx="5541710" cy="830997"/>
          </a:xfrm>
          <a:prstGeom prst="rect">
            <a:avLst/>
          </a:prstGeom>
        </p:spPr>
        <p:txBody>
          <a:bodyPr wrap="none">
            <a:spAutoFit/>
          </a:bodyPr>
          <a:lstStyle/>
          <a:p>
            <a:r>
              <a:rPr lang="tr-TR" sz="4000" b="1" dirty="0" smtClean="0">
                <a:solidFill>
                  <a:srgbClr val="C00000"/>
                </a:solidFill>
                <a:latin typeface="Arial"/>
                <a:cs typeface="Arial"/>
              </a:rPr>
              <a:t>UCB</a:t>
            </a:r>
            <a:r>
              <a:rPr lang="tr-TR" sz="4800" b="1" dirty="0" smtClean="0">
                <a:solidFill>
                  <a:schemeClr val="accent6">
                    <a:lumMod val="50000"/>
                  </a:schemeClr>
                </a:solidFill>
                <a:latin typeface="Arial"/>
                <a:cs typeface="Arial"/>
              </a:rPr>
              <a:t> </a:t>
            </a:r>
            <a:r>
              <a:rPr lang="tr-TR" sz="3200" b="1" dirty="0" smtClean="0">
                <a:solidFill>
                  <a:srgbClr val="0070C0"/>
                </a:solidFill>
                <a:cs typeface="Arial"/>
              </a:rPr>
              <a:t>Donor  </a:t>
            </a:r>
            <a:r>
              <a:rPr lang="tr-TR" sz="3200" b="1" dirty="0" err="1" smtClean="0">
                <a:solidFill>
                  <a:srgbClr val="0070C0"/>
                </a:solidFill>
                <a:cs typeface="Arial"/>
              </a:rPr>
              <a:t>selection</a:t>
            </a:r>
            <a:r>
              <a:rPr lang="tr-TR" sz="3200" b="1" spc="-125" dirty="0" smtClean="0">
                <a:solidFill>
                  <a:srgbClr val="0070C0"/>
                </a:solidFill>
                <a:cs typeface="Arial"/>
              </a:rPr>
              <a:t> </a:t>
            </a:r>
            <a:r>
              <a:rPr lang="tr-TR" sz="3200" b="1" dirty="0" err="1" smtClean="0">
                <a:solidFill>
                  <a:srgbClr val="0070C0"/>
                </a:solidFill>
                <a:cs typeface="Arial"/>
              </a:rPr>
              <a:t>criteria</a:t>
            </a:r>
            <a:endParaRPr lang="tr-TR" sz="3200" dirty="0">
              <a:solidFill>
                <a:schemeClr val="accent6">
                  <a:lumMod val="50000"/>
                </a:schemeClr>
              </a:solidFill>
            </a:endParaRPr>
          </a:p>
        </p:txBody>
      </p:sp>
      <p:sp>
        <p:nvSpPr>
          <p:cNvPr id="9"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14</a:t>
            </a:r>
            <a:endParaRPr sz="1000">
              <a:latin typeface="Arial"/>
              <a:cs typeface="Arial"/>
            </a:endParaRPr>
          </a:p>
        </p:txBody>
      </p:sp>
      <p:sp>
        <p:nvSpPr>
          <p:cNvPr id="6" name="object 6"/>
          <p:cNvSpPr txBox="1">
            <a:spLocks noGrp="1"/>
          </p:cNvSpPr>
          <p:nvPr>
            <p:ph type="title"/>
          </p:nvPr>
        </p:nvSpPr>
        <p:spPr>
          <a:xfrm>
            <a:off x="1219200" y="685800"/>
            <a:ext cx="10737765" cy="615553"/>
          </a:xfrm>
          <a:prstGeom prst="rect">
            <a:avLst/>
          </a:prstGeom>
        </p:spPr>
        <p:txBody>
          <a:bodyPr vert="horz" wrap="square" lIns="0" tIns="0" rIns="0" bIns="0" rtlCol="0">
            <a:spAutoFit/>
          </a:bodyPr>
          <a:lstStyle/>
          <a:p>
            <a:pPr marL="473075">
              <a:lnSpc>
                <a:spcPct val="100000"/>
              </a:lnSpc>
            </a:pPr>
            <a:r>
              <a:rPr b="1" spc="-5" dirty="0">
                <a:solidFill>
                  <a:srgbClr val="C00000"/>
                </a:solidFill>
              </a:rPr>
              <a:t>Allogeneic </a:t>
            </a:r>
            <a:r>
              <a:rPr b="1" spc="-85" dirty="0">
                <a:solidFill>
                  <a:srgbClr val="C00000"/>
                </a:solidFill>
              </a:rPr>
              <a:t>SCT</a:t>
            </a:r>
            <a:r>
              <a:rPr spc="-85" dirty="0">
                <a:solidFill>
                  <a:srgbClr val="C00000"/>
                </a:solidFill>
              </a:rPr>
              <a:t>: </a:t>
            </a:r>
            <a:r>
              <a:rPr sz="3200" spc="-5" dirty="0">
                <a:solidFill>
                  <a:srgbClr val="0070C0"/>
                </a:solidFill>
              </a:rPr>
              <a:t>trends in</a:t>
            </a:r>
            <a:r>
              <a:rPr sz="3200" spc="105" dirty="0">
                <a:solidFill>
                  <a:srgbClr val="0070C0"/>
                </a:solidFill>
              </a:rPr>
              <a:t> </a:t>
            </a:r>
            <a:r>
              <a:rPr sz="3200" dirty="0">
                <a:solidFill>
                  <a:srgbClr val="0070C0"/>
                </a:solidFill>
              </a:rPr>
              <a:t>2014</a:t>
            </a:r>
          </a:p>
        </p:txBody>
      </p:sp>
      <p:pic>
        <p:nvPicPr>
          <p:cNvPr id="120833" name="Picture 1"/>
          <p:cNvPicPr>
            <a:picLocks noChangeAspect="1" noChangeArrowheads="1"/>
          </p:cNvPicPr>
          <p:nvPr/>
        </p:nvPicPr>
        <p:blipFill>
          <a:blip r:embed="rId2" cstate="print"/>
          <a:srcRect/>
          <a:stretch>
            <a:fillRect/>
          </a:stretch>
        </p:blipFill>
        <p:spPr bwMode="auto">
          <a:xfrm>
            <a:off x="1676400" y="1295400"/>
            <a:ext cx="6400800" cy="3505200"/>
          </a:xfrm>
          <a:prstGeom prst="rect">
            <a:avLst/>
          </a:prstGeom>
          <a:noFill/>
          <a:ln w="9525">
            <a:noFill/>
            <a:miter lim="800000"/>
            <a:headEnd/>
            <a:tailEnd/>
          </a:ln>
        </p:spPr>
      </p:pic>
      <p:sp>
        <p:nvSpPr>
          <p:cNvPr id="8" name="7 Metin kutusu"/>
          <p:cNvSpPr txBox="1"/>
          <p:nvPr/>
        </p:nvSpPr>
        <p:spPr>
          <a:xfrm>
            <a:off x="1752600" y="4876800"/>
            <a:ext cx="9398000" cy="923330"/>
          </a:xfrm>
          <a:prstGeom prst="rect">
            <a:avLst/>
          </a:prstGeom>
          <a:noFill/>
        </p:spPr>
        <p:txBody>
          <a:bodyPr wrap="square" rtlCol="0">
            <a:spAutoFit/>
          </a:bodyPr>
          <a:lstStyle/>
          <a:p>
            <a:r>
              <a:rPr lang="en-US" dirty="0" smtClean="0"/>
              <a:t>Nowadays, and with a patient being a potential candidate for an</a:t>
            </a:r>
            <a:r>
              <a:rPr lang="tr-TR" dirty="0" smtClean="0"/>
              <a:t> </a:t>
            </a:r>
            <a:r>
              <a:rPr lang="en-US" dirty="0" smtClean="0"/>
              <a:t>allo-HSCT who lacks </a:t>
            </a:r>
            <a:endParaRPr lang="tr-TR" dirty="0" smtClean="0"/>
          </a:p>
          <a:p>
            <a:r>
              <a:rPr lang="en-US" dirty="0" smtClean="0"/>
              <a:t>a HLA well-matched donor (HLA identical</a:t>
            </a:r>
            <a:r>
              <a:rPr lang="tr-TR" dirty="0" smtClean="0"/>
              <a:t> </a:t>
            </a:r>
            <a:r>
              <a:rPr lang="en-US" dirty="0" smtClean="0"/>
              <a:t>sibling/MUD), physicians are faced with the need to select</a:t>
            </a:r>
            <a:r>
              <a:rPr lang="tr-TR" dirty="0" smtClean="0"/>
              <a:t> </a:t>
            </a:r>
            <a:r>
              <a:rPr lang="en-US" dirty="0" smtClean="0"/>
              <a:t>amongst different options</a:t>
            </a:r>
            <a:r>
              <a:rPr lang="en-US" b="1" dirty="0" smtClean="0"/>
              <a:t>: MMUD, CB or haploidentical transplants.</a:t>
            </a:r>
            <a:endParaRPr lang="tr-TR" b="1" dirty="0"/>
          </a:p>
        </p:txBody>
      </p:sp>
      <p:sp>
        <p:nvSpPr>
          <p:cNvPr id="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14356" y="1315086"/>
            <a:ext cx="1844040"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Bone</a:t>
            </a:r>
            <a:r>
              <a:rPr sz="1800" spc="-75" dirty="0">
                <a:solidFill>
                  <a:srgbClr val="C00000"/>
                </a:solidFill>
                <a:latin typeface="Trebuchet MS" pitchFamily="34" charset="0"/>
                <a:cs typeface="Arial"/>
              </a:rPr>
              <a:t> </a:t>
            </a:r>
            <a:r>
              <a:rPr sz="1800" spc="-5" dirty="0">
                <a:solidFill>
                  <a:srgbClr val="C00000"/>
                </a:solidFill>
                <a:latin typeface="Trebuchet MS" pitchFamily="34" charset="0"/>
                <a:cs typeface="Arial"/>
              </a:rPr>
              <a:t>Marrow</a:t>
            </a:r>
            <a:endParaRPr sz="1800" dirty="0">
              <a:solidFill>
                <a:srgbClr val="C00000"/>
              </a:solidFill>
              <a:latin typeface="Trebuchet MS" pitchFamily="34" charset="0"/>
              <a:cs typeface="Arial"/>
            </a:endParaRPr>
          </a:p>
        </p:txBody>
      </p:sp>
      <p:sp>
        <p:nvSpPr>
          <p:cNvPr id="7" name="object 7"/>
          <p:cNvSpPr txBox="1"/>
          <p:nvPr/>
        </p:nvSpPr>
        <p:spPr>
          <a:xfrm>
            <a:off x="5080001" y="1962593"/>
            <a:ext cx="2283460"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Peripheral</a:t>
            </a:r>
            <a:r>
              <a:rPr sz="1800" spc="-65" dirty="0">
                <a:solidFill>
                  <a:srgbClr val="C00000"/>
                </a:solidFill>
                <a:latin typeface="Trebuchet MS" pitchFamily="34" charset="0"/>
                <a:cs typeface="Arial"/>
              </a:rPr>
              <a:t> </a:t>
            </a:r>
            <a:r>
              <a:rPr sz="1800" spc="-5" dirty="0">
                <a:solidFill>
                  <a:srgbClr val="C00000"/>
                </a:solidFill>
                <a:latin typeface="Trebuchet MS" pitchFamily="34" charset="0"/>
                <a:cs typeface="Arial"/>
              </a:rPr>
              <a:t>Blood</a:t>
            </a:r>
            <a:endParaRPr sz="1800" dirty="0">
              <a:solidFill>
                <a:srgbClr val="C00000"/>
              </a:solidFill>
              <a:latin typeface="Trebuchet MS" pitchFamily="34" charset="0"/>
              <a:cs typeface="Arial"/>
            </a:endParaRPr>
          </a:p>
        </p:txBody>
      </p:sp>
      <p:sp>
        <p:nvSpPr>
          <p:cNvPr id="9" name="object 9"/>
          <p:cNvSpPr txBox="1">
            <a:spLocks noGrp="1"/>
          </p:cNvSpPr>
          <p:nvPr>
            <p:ph type="sldNum" sz="quarter" idx="7"/>
          </p:nvPr>
        </p:nvSpPr>
        <p:spPr>
          <a:xfrm>
            <a:off x="11572918" y="6705600"/>
            <a:ext cx="255693"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27</a:t>
            </a:fld>
            <a:endParaRPr spc="-5" dirty="0"/>
          </a:p>
        </p:txBody>
      </p:sp>
      <p:sp>
        <p:nvSpPr>
          <p:cNvPr id="8" name="object 8"/>
          <p:cNvSpPr txBox="1"/>
          <p:nvPr/>
        </p:nvSpPr>
        <p:spPr>
          <a:xfrm>
            <a:off x="8940800" y="3029393"/>
            <a:ext cx="1556173"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Cord</a:t>
            </a:r>
            <a:r>
              <a:rPr sz="1800" spc="-80" dirty="0">
                <a:solidFill>
                  <a:srgbClr val="C00000"/>
                </a:solidFill>
                <a:latin typeface="Trebuchet MS" pitchFamily="34" charset="0"/>
                <a:cs typeface="Arial"/>
              </a:rPr>
              <a:t> </a:t>
            </a:r>
            <a:r>
              <a:rPr sz="1800" spc="-5" dirty="0">
                <a:solidFill>
                  <a:srgbClr val="C00000"/>
                </a:solidFill>
                <a:latin typeface="Trebuchet MS" pitchFamily="34" charset="0"/>
                <a:cs typeface="Arial"/>
              </a:rPr>
              <a:t>Blood</a:t>
            </a:r>
            <a:endParaRPr sz="1800" dirty="0">
              <a:solidFill>
                <a:srgbClr val="C00000"/>
              </a:solidFill>
              <a:latin typeface="Trebuchet MS" pitchFamily="34" charset="0"/>
              <a:cs typeface="Arial"/>
            </a:endParaRPr>
          </a:p>
        </p:txBody>
      </p:sp>
      <p:pic>
        <p:nvPicPr>
          <p:cNvPr id="54274" name="Picture 2" descr="İlgili resim"/>
          <p:cNvPicPr>
            <a:picLocks noChangeAspect="1" noChangeArrowheads="1"/>
          </p:cNvPicPr>
          <p:nvPr/>
        </p:nvPicPr>
        <p:blipFill>
          <a:blip r:embed="rId2" cstate="print"/>
          <a:srcRect/>
          <a:stretch>
            <a:fillRect/>
          </a:stretch>
        </p:blipFill>
        <p:spPr bwMode="auto">
          <a:xfrm>
            <a:off x="304800" y="3486592"/>
            <a:ext cx="4165600" cy="2895600"/>
          </a:xfrm>
          <a:prstGeom prst="rect">
            <a:avLst/>
          </a:prstGeom>
          <a:noFill/>
        </p:spPr>
      </p:pic>
      <p:pic>
        <p:nvPicPr>
          <p:cNvPr id="54276" name="Picture 4"/>
          <p:cNvPicPr>
            <a:picLocks noChangeAspect="1" noChangeArrowheads="1"/>
          </p:cNvPicPr>
          <p:nvPr/>
        </p:nvPicPr>
        <p:blipFill>
          <a:blip r:embed="rId3" cstate="print"/>
          <a:srcRect/>
          <a:stretch>
            <a:fillRect/>
          </a:stretch>
        </p:blipFill>
        <p:spPr bwMode="auto">
          <a:xfrm>
            <a:off x="8432800" y="5239192"/>
            <a:ext cx="2641600" cy="1157288"/>
          </a:xfrm>
          <a:prstGeom prst="rect">
            <a:avLst/>
          </a:prstGeom>
          <a:noFill/>
          <a:ln w="9525">
            <a:noFill/>
            <a:miter lim="800000"/>
            <a:headEnd/>
            <a:tailEnd/>
          </a:ln>
        </p:spPr>
      </p:pic>
      <p:pic>
        <p:nvPicPr>
          <p:cNvPr id="54278" name="Picture 6" descr="stem cell  apheresis ile ilgili görsel sonucu"/>
          <p:cNvPicPr>
            <a:picLocks noChangeAspect="1" noChangeArrowheads="1"/>
          </p:cNvPicPr>
          <p:nvPr/>
        </p:nvPicPr>
        <p:blipFill>
          <a:blip r:embed="rId4" cstate="print"/>
          <a:srcRect/>
          <a:stretch>
            <a:fillRect/>
          </a:stretch>
        </p:blipFill>
        <p:spPr bwMode="auto">
          <a:xfrm>
            <a:off x="4673600" y="2343592"/>
            <a:ext cx="3048000" cy="2286000"/>
          </a:xfrm>
          <a:prstGeom prst="rect">
            <a:avLst/>
          </a:prstGeom>
          <a:noFill/>
        </p:spPr>
      </p:pic>
      <p:pic>
        <p:nvPicPr>
          <p:cNvPr id="54279" name="Picture 7"/>
          <p:cNvPicPr>
            <a:picLocks noChangeAspect="1" noChangeArrowheads="1"/>
          </p:cNvPicPr>
          <p:nvPr/>
        </p:nvPicPr>
        <p:blipFill>
          <a:blip r:embed="rId5" cstate="print"/>
          <a:srcRect/>
          <a:stretch>
            <a:fillRect/>
          </a:stretch>
        </p:blipFill>
        <p:spPr bwMode="auto">
          <a:xfrm>
            <a:off x="4673600" y="4705792"/>
            <a:ext cx="3048000" cy="1600200"/>
          </a:xfrm>
          <a:prstGeom prst="rect">
            <a:avLst/>
          </a:prstGeom>
          <a:noFill/>
          <a:ln w="9525">
            <a:noFill/>
            <a:miter lim="800000"/>
            <a:headEnd/>
            <a:tailEnd/>
          </a:ln>
        </p:spPr>
      </p:pic>
      <p:pic>
        <p:nvPicPr>
          <p:cNvPr id="54281" name="Picture 9"/>
          <p:cNvPicPr>
            <a:picLocks noChangeAspect="1" noChangeArrowheads="1"/>
          </p:cNvPicPr>
          <p:nvPr/>
        </p:nvPicPr>
        <p:blipFill>
          <a:blip r:embed="rId6" cstate="print"/>
          <a:srcRect/>
          <a:stretch>
            <a:fillRect/>
          </a:stretch>
        </p:blipFill>
        <p:spPr bwMode="auto">
          <a:xfrm>
            <a:off x="914400" y="1657792"/>
            <a:ext cx="2946400" cy="1981200"/>
          </a:xfrm>
          <a:prstGeom prst="rect">
            <a:avLst/>
          </a:prstGeom>
          <a:noFill/>
          <a:ln w="9525">
            <a:noFill/>
            <a:miter lim="800000"/>
            <a:headEnd/>
            <a:tailEnd/>
          </a:ln>
        </p:spPr>
      </p:pic>
      <p:pic>
        <p:nvPicPr>
          <p:cNvPr id="54284" name="Picture 12"/>
          <p:cNvPicPr>
            <a:picLocks noChangeAspect="1" noChangeArrowheads="1"/>
          </p:cNvPicPr>
          <p:nvPr/>
        </p:nvPicPr>
        <p:blipFill>
          <a:blip r:embed="rId7" cstate="print"/>
          <a:srcRect/>
          <a:stretch>
            <a:fillRect/>
          </a:stretch>
        </p:blipFill>
        <p:spPr bwMode="auto">
          <a:xfrm>
            <a:off x="8432800" y="3410392"/>
            <a:ext cx="2641600" cy="1752600"/>
          </a:xfrm>
          <a:prstGeom prst="rect">
            <a:avLst/>
          </a:prstGeom>
          <a:noFill/>
          <a:ln w="9525">
            <a:noFill/>
            <a:miter lim="800000"/>
            <a:headEnd/>
            <a:tailEnd/>
          </a:ln>
        </p:spPr>
      </p:pic>
      <p:sp>
        <p:nvSpPr>
          <p:cNvPr id="15"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4" name="object 4"/>
          <p:cNvSpPr txBox="1"/>
          <p:nvPr/>
        </p:nvSpPr>
        <p:spPr>
          <a:xfrm>
            <a:off x="11666221" y="6770370"/>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15</a:t>
            </a:r>
            <a:endParaRPr sz="1000">
              <a:latin typeface="Arial"/>
              <a:cs typeface="Arial"/>
            </a:endParaRPr>
          </a:p>
        </p:txBody>
      </p:sp>
      <p:sp>
        <p:nvSpPr>
          <p:cNvPr id="6" name="object 6"/>
          <p:cNvSpPr/>
          <p:nvPr/>
        </p:nvSpPr>
        <p:spPr>
          <a:xfrm>
            <a:off x="1219200" y="1142999"/>
            <a:ext cx="9296400" cy="1740408"/>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2286000" y="1143000"/>
            <a:ext cx="1092199" cy="369332"/>
          </a:xfrm>
          <a:prstGeom prst="rect">
            <a:avLst/>
          </a:prstGeom>
        </p:spPr>
        <p:txBody>
          <a:bodyPr vert="horz" wrap="square" lIns="0" tIns="0" rIns="0" bIns="0" rtlCol="0">
            <a:spAutoFit/>
          </a:bodyPr>
          <a:lstStyle/>
          <a:p>
            <a:pPr marL="12700">
              <a:lnSpc>
                <a:spcPct val="100000"/>
              </a:lnSpc>
            </a:pPr>
            <a:r>
              <a:rPr lang="tr-TR" sz="2400" b="1" dirty="0" smtClean="0">
                <a:solidFill>
                  <a:schemeClr val="tx1">
                    <a:lumMod val="65000"/>
                    <a:lumOff val="35000"/>
                  </a:schemeClr>
                </a:solidFill>
                <a:latin typeface="Trebuchet MS" pitchFamily="34" charset="0"/>
                <a:cs typeface="Arial"/>
              </a:rPr>
              <a:t>BM</a:t>
            </a:r>
            <a:endParaRPr sz="2400" dirty="0">
              <a:solidFill>
                <a:schemeClr val="tx1">
                  <a:lumMod val="65000"/>
                  <a:lumOff val="35000"/>
                </a:schemeClr>
              </a:solidFill>
              <a:latin typeface="Trebuchet MS" pitchFamily="34" charset="0"/>
              <a:cs typeface="Arial"/>
            </a:endParaRPr>
          </a:p>
        </p:txBody>
      </p:sp>
      <p:sp>
        <p:nvSpPr>
          <p:cNvPr id="9" name="object 9"/>
          <p:cNvSpPr txBox="1"/>
          <p:nvPr/>
        </p:nvSpPr>
        <p:spPr>
          <a:xfrm>
            <a:off x="5486401" y="1143000"/>
            <a:ext cx="1541780" cy="430887"/>
          </a:xfrm>
          <a:prstGeom prst="rect">
            <a:avLst/>
          </a:prstGeom>
        </p:spPr>
        <p:txBody>
          <a:bodyPr vert="horz" wrap="square" lIns="0" tIns="0" rIns="0" bIns="0" rtlCol="0">
            <a:spAutoFit/>
          </a:bodyPr>
          <a:lstStyle/>
          <a:p>
            <a:pPr marL="12700">
              <a:lnSpc>
                <a:spcPct val="100000"/>
              </a:lnSpc>
            </a:pPr>
            <a:r>
              <a:rPr sz="2800" b="1" dirty="0">
                <a:solidFill>
                  <a:schemeClr val="tx1">
                    <a:lumMod val="65000"/>
                    <a:lumOff val="35000"/>
                  </a:schemeClr>
                </a:solidFill>
                <a:latin typeface="Trebuchet MS" pitchFamily="34" charset="0"/>
                <a:cs typeface="Arial"/>
              </a:rPr>
              <a:t>PBSC</a:t>
            </a:r>
            <a:endParaRPr sz="2800" dirty="0">
              <a:solidFill>
                <a:schemeClr val="tx1">
                  <a:lumMod val="65000"/>
                  <a:lumOff val="35000"/>
                </a:schemeClr>
              </a:solidFill>
              <a:latin typeface="Trebuchet MS" pitchFamily="34" charset="0"/>
              <a:cs typeface="Arial"/>
            </a:endParaRPr>
          </a:p>
        </p:txBody>
      </p:sp>
      <p:sp>
        <p:nvSpPr>
          <p:cNvPr id="10" name="object 10"/>
          <p:cNvSpPr txBox="1"/>
          <p:nvPr/>
        </p:nvSpPr>
        <p:spPr>
          <a:xfrm>
            <a:off x="8534400" y="1066800"/>
            <a:ext cx="818727" cy="430887"/>
          </a:xfrm>
          <a:prstGeom prst="rect">
            <a:avLst/>
          </a:prstGeom>
        </p:spPr>
        <p:txBody>
          <a:bodyPr vert="horz" wrap="square" lIns="0" tIns="0" rIns="0" bIns="0" rtlCol="0">
            <a:spAutoFit/>
          </a:bodyPr>
          <a:lstStyle/>
          <a:p>
            <a:pPr marL="12700">
              <a:lnSpc>
                <a:spcPct val="100000"/>
              </a:lnSpc>
            </a:pPr>
            <a:r>
              <a:rPr sz="2800" b="1" dirty="0">
                <a:solidFill>
                  <a:schemeClr val="tx1">
                    <a:lumMod val="65000"/>
                    <a:lumOff val="35000"/>
                  </a:schemeClr>
                </a:solidFill>
                <a:latin typeface="Trebuchet MS" pitchFamily="34" charset="0"/>
                <a:cs typeface="Arial"/>
              </a:rPr>
              <a:t>CB</a:t>
            </a:r>
            <a:endParaRPr sz="2800" dirty="0">
              <a:solidFill>
                <a:schemeClr val="tx1">
                  <a:lumMod val="65000"/>
                  <a:lumOff val="35000"/>
                </a:schemeClr>
              </a:solidFill>
              <a:latin typeface="Trebuchet MS" pitchFamily="34" charset="0"/>
              <a:cs typeface="Arial"/>
            </a:endParaRPr>
          </a:p>
        </p:txBody>
      </p:sp>
      <p:sp>
        <p:nvSpPr>
          <p:cNvPr id="21" name="20 Dikdörtgen"/>
          <p:cNvSpPr/>
          <p:nvPr/>
        </p:nvSpPr>
        <p:spPr>
          <a:xfrm>
            <a:off x="2235201" y="2743199"/>
            <a:ext cx="3423309" cy="369332"/>
          </a:xfrm>
          <a:prstGeom prst="rect">
            <a:avLst/>
          </a:prstGeom>
        </p:spPr>
        <p:txBody>
          <a:bodyPr wrap="none">
            <a:spAutoFit/>
          </a:bodyPr>
          <a:lstStyle/>
          <a:p>
            <a:r>
              <a:rPr lang="tr-TR" b="1" dirty="0" smtClean="0">
                <a:solidFill>
                  <a:schemeClr val="tx1">
                    <a:lumMod val="65000"/>
                    <a:lumOff val="35000"/>
                  </a:schemeClr>
                </a:solidFill>
              </a:rPr>
              <a:t>*C</a:t>
            </a:r>
            <a:r>
              <a:rPr lang="en-US" b="1" dirty="0" smtClean="0">
                <a:solidFill>
                  <a:schemeClr val="tx1">
                    <a:lumMod val="65000"/>
                    <a:lumOff val="35000"/>
                  </a:schemeClr>
                </a:solidFill>
              </a:rPr>
              <a:t>ell </a:t>
            </a:r>
            <a:r>
              <a:rPr lang="en-US" b="1" spc="-5" dirty="0" smtClean="0">
                <a:solidFill>
                  <a:schemeClr val="tx1">
                    <a:lumMod val="65000"/>
                    <a:lumOff val="35000"/>
                  </a:schemeClr>
                </a:solidFill>
              </a:rPr>
              <a:t>contents according to</a:t>
            </a:r>
            <a:r>
              <a:rPr lang="en-US" b="1" spc="40" dirty="0" smtClean="0">
                <a:solidFill>
                  <a:schemeClr val="tx1">
                    <a:lumMod val="65000"/>
                    <a:lumOff val="35000"/>
                  </a:schemeClr>
                </a:solidFill>
              </a:rPr>
              <a:t> </a:t>
            </a:r>
            <a:r>
              <a:rPr lang="en-US" b="1" spc="-5" dirty="0" smtClean="0">
                <a:solidFill>
                  <a:schemeClr val="tx1">
                    <a:lumMod val="65000"/>
                    <a:lumOff val="35000"/>
                  </a:schemeClr>
                </a:solidFill>
              </a:rPr>
              <a:t>source</a:t>
            </a:r>
            <a:endParaRPr lang="tr-TR" b="1" dirty="0">
              <a:solidFill>
                <a:schemeClr val="tx1">
                  <a:lumMod val="65000"/>
                  <a:lumOff val="35000"/>
                </a:schemeClr>
              </a:solidFill>
            </a:endParaRPr>
          </a:p>
        </p:txBody>
      </p:sp>
      <p:pic>
        <p:nvPicPr>
          <p:cNvPr id="11" name="Picture 2"/>
          <p:cNvPicPr>
            <a:picLocks noChangeAspect="1" noChangeArrowheads="1"/>
          </p:cNvPicPr>
          <p:nvPr/>
        </p:nvPicPr>
        <p:blipFill>
          <a:blip r:embed="rId3" cstate="print"/>
          <a:srcRect/>
          <a:stretch>
            <a:fillRect/>
          </a:stretch>
        </p:blipFill>
        <p:spPr bwMode="auto">
          <a:xfrm>
            <a:off x="2133600" y="3276600"/>
            <a:ext cx="7620000" cy="2895600"/>
          </a:xfrm>
          <a:prstGeom prst="rect">
            <a:avLst/>
          </a:prstGeom>
          <a:noFill/>
          <a:ln w="9525">
            <a:noFill/>
            <a:miter lim="800000"/>
            <a:headEnd/>
            <a:tailEnd/>
          </a:ln>
        </p:spPr>
      </p:pic>
      <p:sp>
        <p:nvSpPr>
          <p:cNvPr id="13" name="12 Dikdörtgen"/>
          <p:cNvSpPr/>
          <p:nvPr/>
        </p:nvSpPr>
        <p:spPr>
          <a:xfrm>
            <a:off x="8229600" y="4267200"/>
            <a:ext cx="1752769" cy="381000"/>
          </a:xfrm>
          <a:prstGeom prst="rect">
            <a:avLst/>
          </a:prstGeom>
          <a:no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8229600" y="4876800"/>
            <a:ext cx="1752769"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Dikdörtgen"/>
          <p:cNvSpPr/>
          <p:nvPr/>
        </p:nvSpPr>
        <p:spPr>
          <a:xfrm>
            <a:off x="8229600" y="5562600"/>
            <a:ext cx="1752769"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amond(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amond(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19</a:t>
            </a:r>
            <a:endParaRPr sz="1000">
              <a:latin typeface="Arial"/>
              <a:cs typeface="Arial"/>
            </a:endParaRPr>
          </a:p>
        </p:txBody>
      </p:sp>
      <p:sp>
        <p:nvSpPr>
          <p:cNvPr id="7" name="6 Dikdörtgen"/>
          <p:cNvSpPr/>
          <p:nvPr/>
        </p:nvSpPr>
        <p:spPr>
          <a:xfrm>
            <a:off x="1219200" y="5943601"/>
            <a:ext cx="10769600" cy="646331"/>
          </a:xfrm>
          <a:prstGeom prst="rect">
            <a:avLst/>
          </a:prstGeom>
        </p:spPr>
        <p:txBody>
          <a:bodyPr wrap="square">
            <a:spAutoFit/>
          </a:bodyPr>
          <a:lstStyle/>
          <a:p>
            <a:pPr fontAlgn="t"/>
            <a:endParaRPr lang="tr-TR" sz="1200" dirty="0" smtClean="0"/>
          </a:p>
          <a:p>
            <a:r>
              <a:rPr lang="tr-TR" sz="1200" dirty="0" smtClean="0"/>
              <a:t>Bone </a:t>
            </a:r>
            <a:r>
              <a:rPr lang="tr-TR" sz="1200" dirty="0" err="1" smtClean="0"/>
              <a:t>marrow</a:t>
            </a:r>
            <a:r>
              <a:rPr lang="tr-TR" sz="1200" dirty="0" smtClean="0"/>
              <a:t> </a:t>
            </a:r>
            <a:r>
              <a:rPr lang="tr-TR" sz="1200" i="1" dirty="0" err="1" smtClean="0"/>
              <a:t>versus</a:t>
            </a:r>
            <a:r>
              <a:rPr lang="tr-TR" sz="1200" dirty="0" smtClean="0"/>
              <a:t> </a:t>
            </a:r>
            <a:r>
              <a:rPr lang="tr-TR" sz="1200" dirty="0" err="1" smtClean="0"/>
              <a:t>peripheral</a:t>
            </a:r>
            <a:r>
              <a:rPr lang="tr-TR" sz="1200" dirty="0" smtClean="0"/>
              <a:t> </a:t>
            </a:r>
            <a:r>
              <a:rPr lang="tr-TR" sz="1200" dirty="0" err="1" smtClean="0"/>
              <a:t>blood</a:t>
            </a:r>
            <a:r>
              <a:rPr lang="tr-TR" sz="1200" dirty="0" smtClean="0"/>
              <a:t> as the </a:t>
            </a:r>
            <a:r>
              <a:rPr lang="tr-TR" sz="1200" dirty="0" err="1" smtClean="0"/>
              <a:t>stem</a:t>
            </a:r>
            <a:r>
              <a:rPr lang="tr-TR" sz="1200" dirty="0" smtClean="0"/>
              <a:t> </a:t>
            </a:r>
            <a:r>
              <a:rPr lang="tr-TR" sz="1200" dirty="0" err="1" smtClean="0"/>
              <a:t>cell</a:t>
            </a:r>
            <a:r>
              <a:rPr lang="tr-TR" sz="1200" dirty="0" smtClean="0"/>
              <a:t> </a:t>
            </a:r>
            <a:r>
              <a:rPr lang="tr-TR" sz="1200" dirty="0" err="1" smtClean="0"/>
              <a:t>source</a:t>
            </a:r>
            <a:r>
              <a:rPr lang="tr-TR" sz="1200" dirty="0" smtClean="0"/>
              <a:t> for </a:t>
            </a:r>
            <a:r>
              <a:rPr lang="tr-TR" sz="1200" dirty="0" err="1" smtClean="0"/>
              <a:t>sibling</a:t>
            </a:r>
            <a:r>
              <a:rPr lang="tr-TR" sz="1200" dirty="0" smtClean="0"/>
              <a:t> </a:t>
            </a:r>
            <a:r>
              <a:rPr lang="tr-TR" sz="1200" dirty="0" err="1" smtClean="0"/>
              <a:t>transplants</a:t>
            </a:r>
            <a:r>
              <a:rPr lang="tr-TR" sz="1200" dirty="0" smtClean="0"/>
              <a:t> in </a:t>
            </a:r>
            <a:r>
              <a:rPr lang="tr-TR" sz="1200" dirty="0" err="1" smtClean="0"/>
              <a:t>acquired</a:t>
            </a:r>
            <a:r>
              <a:rPr lang="tr-TR" sz="1200" dirty="0" smtClean="0"/>
              <a:t> aplastic </a:t>
            </a:r>
            <a:r>
              <a:rPr lang="tr-TR" sz="1200" dirty="0" err="1" smtClean="0"/>
              <a:t>anemia</a:t>
            </a:r>
            <a:r>
              <a:rPr lang="tr-TR" sz="1200" dirty="0" smtClean="0"/>
              <a:t>: survival </a:t>
            </a:r>
            <a:r>
              <a:rPr lang="tr-TR" sz="1200" dirty="0" err="1" smtClean="0"/>
              <a:t>advantage</a:t>
            </a:r>
            <a:r>
              <a:rPr lang="tr-TR" sz="1200" dirty="0" smtClean="0"/>
              <a:t> for bone </a:t>
            </a:r>
            <a:r>
              <a:rPr lang="tr-TR" sz="1200" dirty="0" err="1" smtClean="0"/>
              <a:t>marrow</a:t>
            </a:r>
            <a:r>
              <a:rPr lang="tr-TR" sz="1200" dirty="0" smtClean="0"/>
              <a:t> in </a:t>
            </a:r>
            <a:r>
              <a:rPr lang="tr-TR" sz="1200" dirty="0" err="1" smtClean="0"/>
              <a:t>all</a:t>
            </a:r>
            <a:r>
              <a:rPr lang="tr-TR" sz="1200" dirty="0" smtClean="0"/>
              <a:t> </a:t>
            </a:r>
            <a:r>
              <a:rPr lang="tr-TR" sz="1200" dirty="0" err="1" smtClean="0"/>
              <a:t>age</a:t>
            </a:r>
            <a:r>
              <a:rPr lang="tr-TR" sz="1200" dirty="0" smtClean="0"/>
              <a:t> </a:t>
            </a:r>
            <a:r>
              <a:rPr lang="tr-TR" sz="1200" dirty="0" err="1" smtClean="0"/>
              <a:t>groups</a:t>
            </a:r>
            <a:r>
              <a:rPr lang="tr-TR" sz="1200" dirty="0" smtClean="0"/>
              <a:t>, </a:t>
            </a:r>
            <a:r>
              <a:rPr lang="tr-TR" sz="1200" dirty="0" err="1" smtClean="0">
                <a:hlinkClick r:id="rId2"/>
              </a:rPr>
              <a:t>Andrea</a:t>
            </a:r>
            <a:r>
              <a:rPr lang="tr-TR" sz="1200" dirty="0" smtClean="0">
                <a:hlinkClick r:id="rId2"/>
              </a:rPr>
              <a:t> </a:t>
            </a:r>
            <a:r>
              <a:rPr lang="tr-TR" sz="1200" dirty="0" err="1" smtClean="0">
                <a:hlinkClick r:id="rId2"/>
              </a:rPr>
              <a:t>Bacigalupo</a:t>
            </a:r>
            <a:r>
              <a:rPr lang="tr-TR" sz="1200" dirty="0" smtClean="0"/>
              <a:t>, </a:t>
            </a:r>
            <a:r>
              <a:rPr lang="tr-TR" sz="1200" dirty="0" err="1" smtClean="0">
                <a:hlinkClick r:id="rId3"/>
              </a:rPr>
              <a:t>Haematologica</a:t>
            </a:r>
            <a:r>
              <a:rPr lang="tr-TR" sz="1200" dirty="0" smtClean="0"/>
              <a:t>. 2012 </a:t>
            </a:r>
            <a:r>
              <a:rPr lang="tr-TR" sz="1200" dirty="0" err="1" smtClean="0"/>
              <a:t>Aug</a:t>
            </a:r>
            <a:r>
              <a:rPr lang="tr-TR" sz="1200" dirty="0" smtClean="0"/>
              <a:t>; 97(8): 1142–1148</a:t>
            </a:r>
            <a:endParaRPr lang="tr-TR" sz="1200" dirty="0"/>
          </a:p>
        </p:txBody>
      </p:sp>
      <p:pic>
        <p:nvPicPr>
          <p:cNvPr id="116737" name="Picture 1"/>
          <p:cNvPicPr>
            <a:picLocks noChangeAspect="1" noChangeArrowheads="1"/>
          </p:cNvPicPr>
          <p:nvPr/>
        </p:nvPicPr>
        <p:blipFill>
          <a:blip r:embed="rId4" cstate="print"/>
          <a:srcRect/>
          <a:stretch>
            <a:fillRect/>
          </a:stretch>
        </p:blipFill>
        <p:spPr bwMode="auto">
          <a:xfrm>
            <a:off x="2209800" y="3886200"/>
            <a:ext cx="6705600" cy="2190340"/>
          </a:xfrm>
          <a:prstGeom prst="rect">
            <a:avLst/>
          </a:prstGeom>
          <a:noFill/>
          <a:ln w="9525">
            <a:noFill/>
            <a:miter lim="800000"/>
            <a:headEnd/>
            <a:tailEnd/>
          </a:ln>
        </p:spPr>
      </p:pic>
      <p:sp>
        <p:nvSpPr>
          <p:cNvPr id="11" name="10 Dikdörtgen"/>
          <p:cNvSpPr/>
          <p:nvPr/>
        </p:nvSpPr>
        <p:spPr>
          <a:xfrm>
            <a:off x="2540001" y="3352800"/>
            <a:ext cx="4845237" cy="369332"/>
          </a:xfrm>
          <a:prstGeom prst="rect">
            <a:avLst/>
          </a:prstGeom>
        </p:spPr>
        <p:txBody>
          <a:bodyPr wrap="none">
            <a:spAutoFit/>
          </a:bodyPr>
          <a:lstStyle/>
          <a:p>
            <a:r>
              <a:rPr lang="tr-TR" b="1" dirty="0" smtClean="0">
                <a:solidFill>
                  <a:srgbClr val="FF0000"/>
                </a:solidFill>
              </a:rPr>
              <a:t>Survival </a:t>
            </a:r>
            <a:r>
              <a:rPr lang="tr-TR" b="1" dirty="0" err="1" smtClean="0">
                <a:solidFill>
                  <a:srgbClr val="FF0000"/>
                </a:solidFill>
              </a:rPr>
              <a:t>Advantage</a:t>
            </a:r>
            <a:r>
              <a:rPr lang="tr-TR" b="1" dirty="0" smtClean="0">
                <a:solidFill>
                  <a:srgbClr val="FF0000"/>
                </a:solidFill>
              </a:rPr>
              <a:t> for </a:t>
            </a:r>
            <a:r>
              <a:rPr lang="tr-TR" b="1" dirty="0" err="1" smtClean="0">
                <a:solidFill>
                  <a:srgbClr val="FF0000"/>
                </a:solidFill>
              </a:rPr>
              <a:t>Acquired</a:t>
            </a:r>
            <a:r>
              <a:rPr lang="tr-TR" b="1" dirty="0" smtClean="0">
                <a:solidFill>
                  <a:srgbClr val="FF0000"/>
                </a:solidFill>
              </a:rPr>
              <a:t> Aplastic Anemia</a:t>
            </a:r>
            <a:endParaRPr lang="tr-TR" b="1" dirty="0">
              <a:solidFill>
                <a:srgbClr val="FF0000"/>
              </a:solidFill>
            </a:endParaRPr>
          </a:p>
        </p:txBody>
      </p:sp>
      <p:sp>
        <p:nvSpPr>
          <p:cNvPr id="16"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18" name="object 6"/>
          <p:cNvSpPr/>
          <p:nvPr/>
        </p:nvSpPr>
        <p:spPr>
          <a:xfrm>
            <a:off x="1219200" y="1142999"/>
            <a:ext cx="9296400" cy="1740408"/>
          </a:xfrm>
          <a:prstGeom prst="rect">
            <a:avLst/>
          </a:prstGeom>
          <a:blipFill>
            <a:blip r:embed="rId5" cstate="print"/>
            <a:stretch>
              <a:fillRect/>
            </a:stretch>
          </a:blipFill>
        </p:spPr>
        <p:txBody>
          <a:bodyPr wrap="square" lIns="0" tIns="0" rIns="0" bIns="0" rtlCol="0"/>
          <a:lstStyle/>
          <a:p>
            <a:endParaRPr/>
          </a:p>
        </p:txBody>
      </p:sp>
      <p:sp>
        <p:nvSpPr>
          <p:cNvPr id="19" name="object 8"/>
          <p:cNvSpPr txBox="1"/>
          <p:nvPr/>
        </p:nvSpPr>
        <p:spPr>
          <a:xfrm>
            <a:off x="2209800" y="1143000"/>
            <a:ext cx="1092199" cy="369332"/>
          </a:xfrm>
          <a:prstGeom prst="rect">
            <a:avLst/>
          </a:prstGeom>
          <a:noFill/>
        </p:spPr>
        <p:txBody>
          <a:bodyPr vert="horz" wrap="square" lIns="0" tIns="0" rIns="0" bIns="0" rtlCol="0">
            <a:spAutoFit/>
          </a:bodyPr>
          <a:lstStyle/>
          <a:p>
            <a:pPr marL="12700">
              <a:lnSpc>
                <a:spcPct val="100000"/>
              </a:lnSpc>
            </a:pPr>
            <a:r>
              <a:rPr lang="tr-TR" sz="2400" b="1" dirty="0" smtClean="0">
                <a:latin typeface="Trebuchet MS" pitchFamily="34" charset="0"/>
                <a:cs typeface="Arial"/>
              </a:rPr>
              <a:t>BM</a:t>
            </a:r>
            <a:endParaRPr sz="2400" dirty="0">
              <a:latin typeface="Trebuchet MS" pitchFamily="34" charset="0"/>
              <a:cs typeface="Arial"/>
            </a:endParaRPr>
          </a:p>
        </p:txBody>
      </p:sp>
      <p:sp>
        <p:nvSpPr>
          <p:cNvPr id="20" name="object 9"/>
          <p:cNvSpPr txBox="1"/>
          <p:nvPr/>
        </p:nvSpPr>
        <p:spPr>
          <a:xfrm>
            <a:off x="5486401" y="1143000"/>
            <a:ext cx="1541780"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PBSC</a:t>
            </a:r>
            <a:endParaRPr sz="2800" dirty="0">
              <a:solidFill>
                <a:schemeClr val="bg1">
                  <a:lumMod val="75000"/>
                </a:schemeClr>
              </a:solidFill>
              <a:latin typeface="Trebuchet MS" pitchFamily="34" charset="0"/>
              <a:cs typeface="Arial"/>
            </a:endParaRPr>
          </a:p>
        </p:txBody>
      </p:sp>
      <p:sp>
        <p:nvSpPr>
          <p:cNvPr id="21" name="object 10"/>
          <p:cNvSpPr txBox="1"/>
          <p:nvPr/>
        </p:nvSpPr>
        <p:spPr>
          <a:xfrm>
            <a:off x="8534400" y="1066800"/>
            <a:ext cx="818727"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CB</a:t>
            </a:r>
            <a:endParaRPr sz="2800" dirty="0">
              <a:solidFill>
                <a:schemeClr val="bg1">
                  <a:lumMod val="75000"/>
                </a:schemeClr>
              </a:solidFill>
              <a:latin typeface="Trebuchet MS" pitchFamily="34" charset="0"/>
              <a:cs typeface="Arial"/>
            </a:endParaRPr>
          </a:p>
        </p:txBody>
      </p:sp>
      <p:sp>
        <p:nvSpPr>
          <p:cNvPr id="22" name="21 Dikdörtgen"/>
          <p:cNvSpPr/>
          <p:nvPr/>
        </p:nvSpPr>
        <p:spPr>
          <a:xfrm>
            <a:off x="2235201" y="2743199"/>
            <a:ext cx="3423309" cy="369332"/>
          </a:xfrm>
          <a:prstGeom prst="rect">
            <a:avLst/>
          </a:prstGeom>
        </p:spPr>
        <p:txBody>
          <a:bodyPr wrap="none">
            <a:spAutoFit/>
          </a:bodyPr>
          <a:lstStyle/>
          <a:p>
            <a:r>
              <a:rPr lang="tr-TR" b="1" dirty="0" smtClean="0">
                <a:solidFill>
                  <a:schemeClr val="tx1">
                    <a:lumMod val="65000"/>
                    <a:lumOff val="35000"/>
                  </a:schemeClr>
                </a:solidFill>
              </a:rPr>
              <a:t>*C</a:t>
            </a:r>
            <a:r>
              <a:rPr lang="en-US" b="1" dirty="0" smtClean="0">
                <a:solidFill>
                  <a:schemeClr val="tx1">
                    <a:lumMod val="65000"/>
                    <a:lumOff val="35000"/>
                  </a:schemeClr>
                </a:solidFill>
              </a:rPr>
              <a:t>ell </a:t>
            </a:r>
            <a:r>
              <a:rPr lang="en-US" b="1" spc="-5" dirty="0" smtClean="0">
                <a:solidFill>
                  <a:schemeClr val="tx1">
                    <a:lumMod val="65000"/>
                    <a:lumOff val="35000"/>
                  </a:schemeClr>
                </a:solidFill>
              </a:rPr>
              <a:t>contents according to</a:t>
            </a:r>
            <a:r>
              <a:rPr lang="en-US" b="1" spc="40" dirty="0" smtClean="0">
                <a:solidFill>
                  <a:schemeClr val="tx1">
                    <a:lumMod val="65000"/>
                    <a:lumOff val="35000"/>
                  </a:schemeClr>
                </a:solidFill>
              </a:rPr>
              <a:t> </a:t>
            </a:r>
            <a:r>
              <a:rPr lang="en-US" b="1" spc="-5" dirty="0" smtClean="0">
                <a:solidFill>
                  <a:schemeClr val="tx1">
                    <a:lumMod val="65000"/>
                    <a:lumOff val="35000"/>
                  </a:schemeClr>
                </a:solidFill>
              </a:rPr>
              <a:t>source</a:t>
            </a:r>
            <a:endParaRPr lang="tr-TR" b="1"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17</a:t>
            </a:r>
            <a:endParaRPr sz="1000">
              <a:latin typeface="Arial"/>
              <a:cs typeface="Arial"/>
            </a:endParaRPr>
          </a:p>
        </p:txBody>
      </p:sp>
      <p:sp>
        <p:nvSpPr>
          <p:cNvPr id="6" name="object 6"/>
          <p:cNvSpPr txBox="1"/>
          <p:nvPr/>
        </p:nvSpPr>
        <p:spPr>
          <a:xfrm>
            <a:off x="6299200" y="3657600"/>
            <a:ext cx="5384800" cy="2593018"/>
          </a:xfrm>
          <a:prstGeom prst="rect">
            <a:avLst/>
          </a:prstGeom>
        </p:spPr>
        <p:txBody>
          <a:bodyPr vert="horz" wrap="square" lIns="0" tIns="0" rIns="0" bIns="0" rtlCol="0">
            <a:spAutoFit/>
          </a:bodyPr>
          <a:lstStyle/>
          <a:p>
            <a:pPr marL="12700" marR="5080">
              <a:spcBef>
                <a:spcPts val="2915"/>
              </a:spcBef>
              <a:buFont typeface="Wingdings" pitchFamily="2" charset="2"/>
              <a:buChar char="§"/>
            </a:pPr>
            <a:r>
              <a:rPr lang="tr-TR" sz="2400" spc="-5" dirty="0" smtClean="0">
                <a:cs typeface="Arial"/>
              </a:rPr>
              <a:t> F</a:t>
            </a:r>
            <a:r>
              <a:rPr sz="2400" spc="-5" dirty="0" smtClean="0">
                <a:cs typeface="Arial"/>
              </a:rPr>
              <a:t>aster </a:t>
            </a:r>
            <a:r>
              <a:rPr sz="2400" spc="-5" dirty="0">
                <a:cs typeface="Arial"/>
              </a:rPr>
              <a:t>hematopoietic </a:t>
            </a:r>
            <a:r>
              <a:rPr sz="2400" spc="-5" dirty="0" smtClean="0">
                <a:cs typeface="Arial"/>
              </a:rPr>
              <a:t>recovery</a:t>
            </a:r>
            <a:endParaRPr lang="tr-TR" sz="2400" spc="-5" dirty="0" smtClean="0">
              <a:cs typeface="Arial"/>
            </a:endParaRPr>
          </a:p>
          <a:p>
            <a:pPr marL="12700" marR="5080">
              <a:spcBef>
                <a:spcPts val="2915"/>
              </a:spcBef>
              <a:buFont typeface="Wingdings" pitchFamily="2" charset="2"/>
              <a:buChar char="§"/>
            </a:pPr>
            <a:r>
              <a:rPr lang="tr-TR" sz="2400" spc="-5" dirty="0" smtClean="0">
                <a:cs typeface="Arial"/>
              </a:rPr>
              <a:t> F</a:t>
            </a:r>
            <a:r>
              <a:rPr sz="2400" spc="-5" dirty="0" smtClean="0">
                <a:cs typeface="Arial"/>
              </a:rPr>
              <a:t>aster </a:t>
            </a:r>
            <a:r>
              <a:rPr sz="2400" dirty="0">
                <a:cs typeface="Arial"/>
              </a:rPr>
              <a:t>immune </a:t>
            </a:r>
            <a:r>
              <a:rPr sz="2400" spc="-5" dirty="0">
                <a:cs typeface="Arial"/>
              </a:rPr>
              <a:t>recovery </a:t>
            </a:r>
            <a:endParaRPr lang="tr-TR" sz="2400" spc="-5" dirty="0" smtClean="0">
              <a:cs typeface="Arial"/>
            </a:endParaRPr>
          </a:p>
          <a:p>
            <a:pPr marL="12700" marR="5080">
              <a:spcBef>
                <a:spcPts val="2915"/>
              </a:spcBef>
              <a:buFont typeface="Wingdings" pitchFamily="2" charset="2"/>
              <a:buChar char="§"/>
            </a:pPr>
            <a:r>
              <a:rPr lang="tr-TR" sz="2400" spc="-5" dirty="0" smtClean="0">
                <a:cs typeface="Arial"/>
              </a:rPr>
              <a:t> </a:t>
            </a:r>
            <a:r>
              <a:rPr lang="tr-TR" sz="2400" spc="-5" dirty="0" err="1" smtClean="0">
                <a:cs typeface="Arial"/>
              </a:rPr>
              <a:t>Increased</a:t>
            </a:r>
            <a:r>
              <a:rPr lang="tr-TR" sz="2400" spc="-5" dirty="0" smtClean="0">
                <a:cs typeface="Arial"/>
              </a:rPr>
              <a:t> c.</a:t>
            </a:r>
            <a:r>
              <a:rPr lang="tr-TR" sz="2400" spc="-5" dirty="0" err="1" smtClean="0">
                <a:cs typeface="Arial"/>
              </a:rPr>
              <a:t>GvHD</a:t>
            </a:r>
            <a:r>
              <a:rPr lang="tr-TR" sz="2400" spc="-5" dirty="0" smtClean="0">
                <a:cs typeface="Arial"/>
              </a:rPr>
              <a:t> </a:t>
            </a:r>
          </a:p>
          <a:p>
            <a:pPr marL="12700" marR="5080">
              <a:spcBef>
                <a:spcPts val="2915"/>
              </a:spcBef>
              <a:buFont typeface="Wingdings" pitchFamily="2" charset="2"/>
              <a:buChar char="§"/>
            </a:pPr>
            <a:r>
              <a:rPr lang="tr-TR" sz="2400" spc="-5" dirty="0" smtClean="0">
                <a:cs typeface="Arial"/>
              </a:rPr>
              <a:t> D</a:t>
            </a:r>
            <a:r>
              <a:rPr sz="2400" spc="-5" dirty="0" err="1" smtClean="0">
                <a:cs typeface="Arial"/>
              </a:rPr>
              <a:t>onor</a:t>
            </a:r>
            <a:r>
              <a:rPr sz="2400" spc="-70" dirty="0" smtClean="0">
                <a:cs typeface="Arial"/>
              </a:rPr>
              <a:t> </a:t>
            </a:r>
            <a:r>
              <a:rPr sz="2400" spc="-5" dirty="0" smtClean="0">
                <a:cs typeface="Arial"/>
              </a:rPr>
              <a:t>issue</a:t>
            </a:r>
            <a:r>
              <a:rPr lang="tr-TR" sz="2400" spc="-5" dirty="0" smtClean="0">
                <a:cs typeface="Arial"/>
              </a:rPr>
              <a:t>s</a:t>
            </a:r>
            <a:r>
              <a:rPr sz="2400" spc="-5" dirty="0" smtClean="0">
                <a:cs typeface="Arial"/>
              </a:rPr>
              <a:t>?</a:t>
            </a:r>
            <a:endParaRPr sz="2400" dirty="0">
              <a:cs typeface="Arial"/>
            </a:endParaRPr>
          </a:p>
        </p:txBody>
      </p:sp>
      <p:sp>
        <p:nvSpPr>
          <p:cNvPr id="7" name="object 6"/>
          <p:cNvSpPr/>
          <p:nvPr/>
        </p:nvSpPr>
        <p:spPr>
          <a:xfrm>
            <a:off x="609600" y="3429000"/>
            <a:ext cx="5080000" cy="3048000"/>
          </a:xfrm>
          <a:prstGeom prst="rect">
            <a:avLst/>
          </a:prstGeom>
          <a:blipFill>
            <a:blip r:embed="rId3" cstate="print"/>
            <a:stretch>
              <a:fillRect/>
            </a:stretch>
          </a:blipFill>
        </p:spPr>
        <p:txBody>
          <a:bodyPr wrap="square" lIns="0" tIns="0" rIns="0" bIns="0" rtlCol="0"/>
          <a:lstStyle/>
          <a:p>
            <a:endParaRPr/>
          </a:p>
        </p:txBody>
      </p:sp>
      <p:cxnSp>
        <p:nvCxnSpPr>
          <p:cNvPr id="12" name="11 Düz Ok Bağlayıcısı"/>
          <p:cNvCxnSpPr/>
          <p:nvPr/>
        </p:nvCxnSpPr>
        <p:spPr>
          <a:xfrm>
            <a:off x="1930400" y="38862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16 Düz Ok Bağlayıcısı"/>
          <p:cNvCxnSpPr/>
          <p:nvPr/>
        </p:nvCxnSpPr>
        <p:spPr>
          <a:xfrm>
            <a:off x="2743200" y="38100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17 Düz Ok Bağlayıcısı"/>
          <p:cNvCxnSpPr/>
          <p:nvPr/>
        </p:nvCxnSpPr>
        <p:spPr>
          <a:xfrm>
            <a:off x="3759200" y="38100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a:off x="1422400" y="4953000"/>
            <a:ext cx="3454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5"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19" name="object 6"/>
          <p:cNvSpPr/>
          <p:nvPr/>
        </p:nvSpPr>
        <p:spPr>
          <a:xfrm>
            <a:off x="1219200" y="1142999"/>
            <a:ext cx="9296400" cy="1740408"/>
          </a:xfrm>
          <a:prstGeom prst="rect">
            <a:avLst/>
          </a:prstGeom>
          <a:blipFill>
            <a:blip r:embed="rId4" cstate="print"/>
            <a:stretch>
              <a:fillRect/>
            </a:stretch>
          </a:blipFill>
        </p:spPr>
        <p:txBody>
          <a:bodyPr wrap="square" lIns="0" tIns="0" rIns="0" bIns="0" rtlCol="0"/>
          <a:lstStyle/>
          <a:p>
            <a:endParaRPr/>
          </a:p>
        </p:txBody>
      </p:sp>
      <p:sp>
        <p:nvSpPr>
          <p:cNvPr id="25" name="object 8"/>
          <p:cNvSpPr txBox="1"/>
          <p:nvPr/>
        </p:nvSpPr>
        <p:spPr>
          <a:xfrm>
            <a:off x="2286000" y="1143000"/>
            <a:ext cx="1092199" cy="369332"/>
          </a:xfrm>
          <a:prstGeom prst="rect">
            <a:avLst/>
          </a:prstGeom>
        </p:spPr>
        <p:txBody>
          <a:bodyPr vert="horz" wrap="square" lIns="0" tIns="0" rIns="0" bIns="0" rtlCol="0">
            <a:spAutoFit/>
          </a:bodyPr>
          <a:lstStyle/>
          <a:p>
            <a:pPr marL="12700">
              <a:lnSpc>
                <a:spcPct val="100000"/>
              </a:lnSpc>
            </a:pPr>
            <a:r>
              <a:rPr lang="tr-TR" sz="2400" b="1" dirty="0" smtClean="0">
                <a:solidFill>
                  <a:schemeClr val="bg1">
                    <a:lumMod val="65000"/>
                  </a:schemeClr>
                </a:solidFill>
                <a:latin typeface="Trebuchet MS" pitchFamily="34" charset="0"/>
                <a:cs typeface="Arial"/>
              </a:rPr>
              <a:t>BM</a:t>
            </a:r>
            <a:endParaRPr sz="2400" dirty="0">
              <a:solidFill>
                <a:schemeClr val="bg1">
                  <a:lumMod val="65000"/>
                </a:schemeClr>
              </a:solidFill>
              <a:latin typeface="Trebuchet MS" pitchFamily="34" charset="0"/>
              <a:cs typeface="Arial"/>
            </a:endParaRPr>
          </a:p>
        </p:txBody>
      </p:sp>
      <p:sp>
        <p:nvSpPr>
          <p:cNvPr id="26" name="object 9"/>
          <p:cNvSpPr txBox="1"/>
          <p:nvPr/>
        </p:nvSpPr>
        <p:spPr>
          <a:xfrm>
            <a:off x="5486400" y="1143000"/>
            <a:ext cx="838199"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PBSC</a:t>
            </a:r>
            <a:endParaRPr sz="2800" dirty="0">
              <a:latin typeface="Trebuchet MS" pitchFamily="34" charset="0"/>
              <a:cs typeface="Arial"/>
            </a:endParaRPr>
          </a:p>
        </p:txBody>
      </p:sp>
      <p:sp>
        <p:nvSpPr>
          <p:cNvPr id="27" name="object 10"/>
          <p:cNvSpPr txBox="1"/>
          <p:nvPr/>
        </p:nvSpPr>
        <p:spPr>
          <a:xfrm>
            <a:off x="8534400" y="1066800"/>
            <a:ext cx="818727" cy="430887"/>
          </a:xfrm>
          <a:prstGeom prst="rect">
            <a:avLst/>
          </a:prstGeom>
        </p:spPr>
        <p:txBody>
          <a:bodyPr vert="horz" wrap="square" lIns="0" tIns="0" rIns="0" bIns="0" rtlCol="0">
            <a:spAutoFit/>
          </a:bodyPr>
          <a:lstStyle/>
          <a:p>
            <a:pPr marL="12700">
              <a:lnSpc>
                <a:spcPct val="100000"/>
              </a:lnSpc>
            </a:pPr>
            <a:r>
              <a:rPr sz="2800" b="1" dirty="0">
                <a:solidFill>
                  <a:schemeClr val="bg1">
                    <a:lumMod val="65000"/>
                  </a:schemeClr>
                </a:solidFill>
                <a:latin typeface="Trebuchet MS" pitchFamily="34" charset="0"/>
                <a:cs typeface="Arial"/>
              </a:rPr>
              <a:t>CB</a:t>
            </a:r>
            <a:endParaRPr sz="2800" dirty="0">
              <a:solidFill>
                <a:schemeClr val="bg1">
                  <a:lumMod val="65000"/>
                </a:schemeClr>
              </a:solidFill>
              <a:latin typeface="Trebuchet MS" pitchFamily="34" charset="0"/>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ox(in)">
                                      <p:cBhvr>
                                        <p:cTn id="10" dur="500"/>
                                        <p:tgtEl>
                                          <p:spTgt spid="17"/>
                                        </p:tgtEl>
                                      </p:cBhvr>
                                    </p:animEffect>
                                  </p:childTnLst>
                                </p:cTn>
                              </p:par>
                              <p:par>
                                <p:cTn id="11" presetID="4" presetClass="entr" presetSubtype="16"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in)">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32000" y="1676400"/>
            <a:ext cx="5588000" cy="561975"/>
          </a:xfrm>
          <a:prstGeom prst="rect">
            <a:avLst/>
          </a:prstGeom>
          <a:noFill/>
          <a:ln w="9525">
            <a:noFill/>
            <a:miter lim="800000"/>
            <a:headEnd/>
            <a:tailEnd/>
          </a:ln>
        </p:spPr>
      </p:pic>
      <p:sp>
        <p:nvSpPr>
          <p:cNvPr id="5" name="4 Dikdörtgen"/>
          <p:cNvSpPr/>
          <p:nvPr/>
        </p:nvSpPr>
        <p:spPr>
          <a:xfrm>
            <a:off x="1117600" y="5334000"/>
            <a:ext cx="9855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052" name="Picture 4"/>
          <p:cNvPicPr>
            <a:picLocks noChangeAspect="1" noChangeArrowheads="1"/>
          </p:cNvPicPr>
          <p:nvPr/>
        </p:nvPicPr>
        <p:blipFill>
          <a:blip r:embed="rId4" cstate="print"/>
          <a:srcRect/>
          <a:stretch>
            <a:fillRect/>
          </a:stretch>
        </p:blipFill>
        <p:spPr bwMode="auto">
          <a:xfrm>
            <a:off x="1727200" y="2514600"/>
            <a:ext cx="7188200" cy="3155316"/>
          </a:xfrm>
          <a:prstGeom prst="rect">
            <a:avLst/>
          </a:prstGeom>
          <a:noFill/>
          <a:ln w="9525">
            <a:noFill/>
            <a:miter lim="800000"/>
            <a:headEnd/>
            <a:tailEnd/>
          </a:ln>
        </p:spPr>
      </p:pic>
      <p:pic>
        <p:nvPicPr>
          <p:cNvPr id="6" name="Picture 4"/>
          <p:cNvPicPr>
            <a:picLocks noChangeAspect="1" noChangeArrowheads="1"/>
          </p:cNvPicPr>
          <p:nvPr/>
        </p:nvPicPr>
        <p:blipFill>
          <a:blip r:embed="rId5" cstate="print"/>
          <a:srcRect/>
          <a:stretch>
            <a:fillRect/>
          </a:stretch>
        </p:blipFill>
        <p:spPr bwMode="auto">
          <a:xfrm>
            <a:off x="7239000" y="2286000"/>
            <a:ext cx="1625600" cy="504027"/>
          </a:xfrm>
          <a:prstGeom prst="rect">
            <a:avLst/>
          </a:prstGeom>
          <a:noFill/>
          <a:ln w="9525">
            <a:noFill/>
            <a:miter lim="800000"/>
            <a:headEnd/>
            <a:tailEnd/>
          </a:ln>
        </p:spPr>
      </p:pic>
      <p:sp>
        <p:nvSpPr>
          <p:cNvPr id="8" name="object 5"/>
          <p:cNvSpPr txBox="1">
            <a:spLocks/>
          </p:cNvSpPr>
          <p:nvPr/>
        </p:nvSpPr>
        <p:spPr>
          <a:xfrm>
            <a:off x="1143000" y="762000"/>
            <a:ext cx="8839200" cy="553998"/>
          </a:xfrm>
          <a:prstGeom prst="rect">
            <a:avLst/>
          </a:prstGeom>
        </p:spPr>
        <p:txBody>
          <a:bodyPr vert="horz" wrap="square" lIns="0" tIns="0" rIns="0" bIns="0" rtlCol="0">
            <a:spAutoFit/>
          </a:bodyPr>
          <a:lstStyle/>
          <a:p>
            <a:pPr marL="473075" marR="0" lvl="0" indent="0" defTabSz="9144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dirty="0" smtClean="0">
                <a:ln>
                  <a:noFill/>
                </a:ln>
                <a:solidFill>
                  <a:srgbClr val="C00000"/>
                </a:solidFill>
                <a:effectLst/>
                <a:uLnTx/>
                <a:uFillTx/>
                <a:latin typeface="+mj-lt"/>
                <a:ea typeface="+mj-ea"/>
                <a:cs typeface="+mj-cs"/>
              </a:rPr>
              <a:t>CIBMTR</a:t>
            </a:r>
            <a:r>
              <a:rPr kumimoji="0" lang="tr-TR" sz="3200" b="1" i="0" u="none" strike="noStrike" kern="0" cap="none" spc="0" normalizeH="0" baseline="0" noProof="0" dirty="0" smtClean="0">
                <a:ln>
                  <a:noFill/>
                </a:ln>
                <a:solidFill>
                  <a:srgbClr val="C00000"/>
                </a:solidFill>
                <a:effectLst/>
                <a:uLnTx/>
                <a:uFillTx/>
                <a:latin typeface="+mj-lt"/>
                <a:ea typeface="+mj-ea"/>
                <a:cs typeface="+mj-cs"/>
              </a:rPr>
              <a:t> </a:t>
            </a:r>
            <a:r>
              <a:rPr kumimoji="0" lang="tr-TR" sz="3200" b="1" i="0" u="none" strike="noStrike" kern="0" cap="none" spc="0" normalizeH="0" baseline="0" noProof="0" dirty="0" smtClean="0">
                <a:ln>
                  <a:noFill/>
                </a:ln>
                <a:solidFill>
                  <a:srgbClr val="0070C0"/>
                </a:solidFill>
                <a:effectLst/>
                <a:uLnTx/>
                <a:uFillTx/>
                <a:latin typeface="+mj-lt"/>
                <a:ea typeface="+mj-ea"/>
                <a:cs typeface="+mj-cs"/>
              </a:rPr>
              <a:t>: Stem Cell</a:t>
            </a:r>
            <a:r>
              <a:rPr kumimoji="0" lang="tr-TR" sz="3200" b="1" i="0" u="none" strike="noStrike" kern="0" cap="none" spc="-80" normalizeH="0" baseline="0" noProof="0" dirty="0" smtClean="0">
                <a:ln>
                  <a:noFill/>
                </a:ln>
                <a:solidFill>
                  <a:srgbClr val="0070C0"/>
                </a:solidFill>
                <a:effectLst/>
                <a:uLnTx/>
                <a:uFillTx/>
                <a:latin typeface="+mj-lt"/>
                <a:ea typeface="+mj-ea"/>
                <a:cs typeface="+mj-cs"/>
              </a:rPr>
              <a:t> </a:t>
            </a:r>
            <a:r>
              <a:rPr kumimoji="0" lang="tr-TR" sz="3200" b="1" i="0" u="none" strike="noStrike" kern="0" cap="none" spc="-5" normalizeH="0" baseline="0" noProof="0" dirty="0" smtClean="0">
                <a:ln>
                  <a:noFill/>
                </a:ln>
                <a:solidFill>
                  <a:srgbClr val="0070C0"/>
                </a:solidFill>
                <a:effectLst/>
                <a:uLnTx/>
                <a:uFillTx/>
                <a:latin typeface="+mj-lt"/>
                <a:ea typeface="+mj-ea"/>
                <a:cs typeface="+mj-cs"/>
              </a:rPr>
              <a:t>Sources</a:t>
            </a:r>
            <a:endParaRPr kumimoji="0" lang="tr-TR" sz="3200" b="0" i="0" u="none" strike="noStrike" kern="0" cap="none" spc="-5" normalizeH="0" baseline="0" noProof="0" dirty="0">
              <a:ln>
                <a:noFill/>
              </a:ln>
              <a:solidFill>
                <a:srgbClr val="0070C0"/>
              </a:solidFill>
              <a:effectLst/>
              <a:uLnTx/>
              <a:uFillTx/>
              <a:latin typeface="+mj-lt"/>
              <a:ea typeface="+mj-ea"/>
              <a:cs typeface="+mj-cs"/>
            </a:endParaRPr>
          </a:p>
        </p:txBody>
      </p:sp>
      <p:sp>
        <p:nvSpPr>
          <p:cNvPr id="7"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3" cstate="print"/>
          <a:srcRect/>
          <a:stretch>
            <a:fillRect/>
          </a:stretch>
        </p:blipFill>
        <p:spPr bwMode="auto">
          <a:xfrm>
            <a:off x="1600200" y="2590800"/>
            <a:ext cx="7391400" cy="3437749"/>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1447800" y="2057400"/>
            <a:ext cx="5181600" cy="509605"/>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7696200" y="2438400"/>
            <a:ext cx="1436413" cy="400050"/>
          </a:xfrm>
          <a:prstGeom prst="rect">
            <a:avLst/>
          </a:prstGeom>
          <a:noFill/>
          <a:ln w="9525">
            <a:noFill/>
            <a:miter lim="800000"/>
            <a:headEnd/>
            <a:tailEnd/>
          </a:ln>
        </p:spPr>
      </p:pic>
      <p:sp>
        <p:nvSpPr>
          <p:cNvPr id="7"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8" name="object 5"/>
          <p:cNvSpPr txBox="1">
            <a:spLocks/>
          </p:cNvSpPr>
          <p:nvPr/>
        </p:nvSpPr>
        <p:spPr>
          <a:xfrm>
            <a:off x="1143000" y="762000"/>
            <a:ext cx="8839200" cy="553998"/>
          </a:xfrm>
          <a:prstGeom prst="rect">
            <a:avLst/>
          </a:prstGeom>
        </p:spPr>
        <p:txBody>
          <a:bodyPr vert="horz" wrap="square" lIns="0" tIns="0" rIns="0" bIns="0" rtlCol="0">
            <a:spAutoFit/>
          </a:bodyPr>
          <a:lstStyle/>
          <a:p>
            <a:pPr marL="473075" marR="0" lvl="0" indent="0" defTabSz="9144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dirty="0" smtClean="0">
                <a:ln>
                  <a:noFill/>
                </a:ln>
                <a:solidFill>
                  <a:srgbClr val="C00000"/>
                </a:solidFill>
                <a:effectLst/>
                <a:uLnTx/>
                <a:uFillTx/>
                <a:latin typeface="+mj-lt"/>
                <a:ea typeface="+mj-ea"/>
                <a:cs typeface="+mj-cs"/>
              </a:rPr>
              <a:t>CIBMTR</a:t>
            </a:r>
            <a:r>
              <a:rPr kumimoji="0" lang="tr-TR" sz="3200" b="1" i="0" u="none" strike="noStrike" kern="0" cap="none" spc="0" normalizeH="0" baseline="0" noProof="0" dirty="0" smtClean="0">
                <a:ln>
                  <a:noFill/>
                </a:ln>
                <a:solidFill>
                  <a:srgbClr val="C00000"/>
                </a:solidFill>
                <a:effectLst/>
                <a:uLnTx/>
                <a:uFillTx/>
                <a:latin typeface="+mj-lt"/>
                <a:ea typeface="+mj-ea"/>
                <a:cs typeface="+mj-cs"/>
              </a:rPr>
              <a:t> </a:t>
            </a:r>
            <a:r>
              <a:rPr kumimoji="0" lang="tr-TR" sz="3200" b="1" i="0" u="none" strike="noStrike" kern="0" cap="none" spc="0" normalizeH="0" baseline="0" noProof="0" dirty="0" smtClean="0">
                <a:ln>
                  <a:noFill/>
                </a:ln>
                <a:solidFill>
                  <a:srgbClr val="0070C0"/>
                </a:solidFill>
                <a:effectLst/>
                <a:uLnTx/>
                <a:uFillTx/>
                <a:latin typeface="+mj-lt"/>
                <a:ea typeface="+mj-ea"/>
                <a:cs typeface="+mj-cs"/>
              </a:rPr>
              <a:t>: Stem Cell</a:t>
            </a:r>
            <a:r>
              <a:rPr kumimoji="0" lang="tr-TR" sz="3200" b="1" i="0" u="none" strike="noStrike" kern="0" cap="none" spc="-80" normalizeH="0" baseline="0" noProof="0" dirty="0" smtClean="0">
                <a:ln>
                  <a:noFill/>
                </a:ln>
                <a:solidFill>
                  <a:srgbClr val="0070C0"/>
                </a:solidFill>
                <a:effectLst/>
                <a:uLnTx/>
                <a:uFillTx/>
                <a:latin typeface="+mj-lt"/>
                <a:ea typeface="+mj-ea"/>
                <a:cs typeface="+mj-cs"/>
              </a:rPr>
              <a:t> </a:t>
            </a:r>
            <a:r>
              <a:rPr kumimoji="0" lang="tr-TR" sz="3200" b="1" i="0" u="none" strike="noStrike" kern="0" cap="none" spc="-5" normalizeH="0" baseline="0" noProof="0" dirty="0" smtClean="0">
                <a:ln>
                  <a:noFill/>
                </a:ln>
                <a:solidFill>
                  <a:srgbClr val="0070C0"/>
                </a:solidFill>
                <a:effectLst/>
                <a:uLnTx/>
                <a:uFillTx/>
                <a:latin typeface="+mj-lt"/>
                <a:ea typeface="+mj-ea"/>
                <a:cs typeface="+mj-cs"/>
              </a:rPr>
              <a:t>Sources</a:t>
            </a:r>
            <a:endParaRPr kumimoji="0" lang="tr-TR" sz="3200" b="0" i="0" u="none" strike="noStrike" kern="0" cap="none" spc="-5" normalizeH="0" baseline="0" noProof="0" dirty="0">
              <a:ln>
                <a:noFill/>
              </a:ln>
              <a:solidFill>
                <a:srgbClr val="0070C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600200" y="1828800"/>
            <a:ext cx="5486400" cy="523875"/>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1625601" y="2631134"/>
            <a:ext cx="8127999" cy="3160066"/>
          </a:xfrm>
          <a:prstGeom prst="rect">
            <a:avLst/>
          </a:prstGeom>
          <a:noFill/>
          <a:ln w="9525">
            <a:noFill/>
            <a:miter lim="800000"/>
            <a:headEnd/>
            <a:tailEnd/>
          </a:ln>
        </p:spPr>
      </p:pic>
      <p:pic>
        <p:nvPicPr>
          <p:cNvPr id="3" name="Picture 4"/>
          <p:cNvPicPr>
            <a:picLocks noChangeAspect="1" noChangeArrowheads="1"/>
          </p:cNvPicPr>
          <p:nvPr/>
        </p:nvPicPr>
        <p:blipFill>
          <a:blip r:embed="rId5" cstate="print"/>
          <a:srcRect/>
          <a:stretch>
            <a:fillRect/>
          </a:stretch>
        </p:blipFill>
        <p:spPr bwMode="auto">
          <a:xfrm>
            <a:off x="8686800" y="2438400"/>
            <a:ext cx="1219200" cy="378020"/>
          </a:xfrm>
          <a:prstGeom prst="rect">
            <a:avLst/>
          </a:prstGeom>
          <a:noFill/>
          <a:ln w="9525">
            <a:noFill/>
            <a:miter lim="800000"/>
            <a:headEnd/>
            <a:tailEnd/>
          </a:ln>
        </p:spPr>
      </p:pic>
      <p:sp>
        <p:nvSpPr>
          <p:cNvPr id="6"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7" name="object 5"/>
          <p:cNvSpPr txBox="1">
            <a:spLocks/>
          </p:cNvSpPr>
          <p:nvPr/>
        </p:nvSpPr>
        <p:spPr>
          <a:xfrm>
            <a:off x="1143000" y="762000"/>
            <a:ext cx="8839200" cy="553998"/>
          </a:xfrm>
          <a:prstGeom prst="rect">
            <a:avLst/>
          </a:prstGeom>
        </p:spPr>
        <p:txBody>
          <a:bodyPr vert="horz" wrap="square" lIns="0" tIns="0" rIns="0" bIns="0" rtlCol="0">
            <a:spAutoFit/>
          </a:bodyPr>
          <a:lstStyle/>
          <a:p>
            <a:pPr marL="473075" marR="0" lvl="0" indent="0" defTabSz="9144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dirty="0" smtClean="0">
                <a:ln>
                  <a:noFill/>
                </a:ln>
                <a:solidFill>
                  <a:srgbClr val="C00000"/>
                </a:solidFill>
                <a:effectLst/>
                <a:uLnTx/>
                <a:uFillTx/>
                <a:latin typeface="+mj-lt"/>
                <a:ea typeface="+mj-ea"/>
                <a:cs typeface="+mj-cs"/>
              </a:rPr>
              <a:t>CIBMTR</a:t>
            </a:r>
            <a:r>
              <a:rPr kumimoji="0" lang="tr-TR" sz="3200" b="1" i="0" u="none" strike="noStrike" kern="0" cap="none" spc="0" normalizeH="0" baseline="0" noProof="0" dirty="0" smtClean="0">
                <a:ln>
                  <a:noFill/>
                </a:ln>
                <a:solidFill>
                  <a:srgbClr val="C00000"/>
                </a:solidFill>
                <a:effectLst/>
                <a:uLnTx/>
                <a:uFillTx/>
                <a:latin typeface="+mj-lt"/>
                <a:ea typeface="+mj-ea"/>
                <a:cs typeface="+mj-cs"/>
              </a:rPr>
              <a:t> </a:t>
            </a:r>
            <a:r>
              <a:rPr kumimoji="0" lang="tr-TR" sz="3200" b="1" i="0" u="none" strike="noStrike" kern="0" cap="none" spc="0" normalizeH="0" baseline="0" noProof="0" dirty="0" smtClean="0">
                <a:ln>
                  <a:noFill/>
                </a:ln>
                <a:solidFill>
                  <a:srgbClr val="0070C0"/>
                </a:solidFill>
                <a:effectLst/>
                <a:uLnTx/>
                <a:uFillTx/>
                <a:latin typeface="+mj-lt"/>
                <a:ea typeface="+mj-ea"/>
                <a:cs typeface="+mj-cs"/>
              </a:rPr>
              <a:t>: Stem Cell</a:t>
            </a:r>
            <a:r>
              <a:rPr kumimoji="0" lang="tr-TR" sz="3200" b="1" i="0" u="none" strike="noStrike" kern="0" cap="none" spc="-80" normalizeH="0" baseline="0" noProof="0" dirty="0" smtClean="0">
                <a:ln>
                  <a:noFill/>
                </a:ln>
                <a:solidFill>
                  <a:srgbClr val="0070C0"/>
                </a:solidFill>
                <a:effectLst/>
                <a:uLnTx/>
                <a:uFillTx/>
                <a:latin typeface="+mj-lt"/>
                <a:ea typeface="+mj-ea"/>
                <a:cs typeface="+mj-cs"/>
              </a:rPr>
              <a:t> </a:t>
            </a:r>
            <a:r>
              <a:rPr kumimoji="0" lang="tr-TR" sz="3200" b="1" i="0" u="none" strike="noStrike" kern="0" cap="none" spc="-5" normalizeH="0" baseline="0" noProof="0" dirty="0" smtClean="0">
                <a:ln>
                  <a:noFill/>
                </a:ln>
                <a:solidFill>
                  <a:srgbClr val="0070C0"/>
                </a:solidFill>
                <a:effectLst/>
                <a:uLnTx/>
                <a:uFillTx/>
                <a:latin typeface="+mj-lt"/>
                <a:ea typeface="+mj-ea"/>
                <a:cs typeface="+mj-cs"/>
              </a:rPr>
              <a:t>Sources</a:t>
            </a:r>
            <a:endParaRPr kumimoji="0" lang="tr-TR" sz="3200" b="0" i="0" u="none" strike="noStrike" kern="0" cap="none" spc="-5" normalizeH="0" baseline="0" noProof="0" dirty="0">
              <a:ln>
                <a:noFill/>
              </a:ln>
              <a:solidFill>
                <a:srgbClr val="0070C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cstate="print"/>
          <a:srcRect/>
          <a:stretch>
            <a:fillRect/>
          </a:stretch>
        </p:blipFill>
        <p:spPr bwMode="auto">
          <a:xfrm>
            <a:off x="1524001" y="1828800"/>
            <a:ext cx="8658087" cy="4038600"/>
          </a:xfrm>
          <a:prstGeom prst="rect">
            <a:avLst/>
          </a:prstGeom>
          <a:ln>
            <a:noFill/>
          </a:ln>
          <a:effectLst>
            <a:softEdge rad="112500"/>
          </a:effectLst>
        </p:spPr>
      </p:pic>
      <p:pic>
        <p:nvPicPr>
          <p:cNvPr id="3074" name="Picture 2"/>
          <p:cNvPicPr>
            <a:picLocks noChangeAspect="1" noChangeArrowheads="1"/>
          </p:cNvPicPr>
          <p:nvPr/>
        </p:nvPicPr>
        <p:blipFill>
          <a:blip r:embed="rId4" cstate="print"/>
          <a:srcRect/>
          <a:stretch>
            <a:fillRect/>
          </a:stretch>
        </p:blipFill>
        <p:spPr bwMode="auto">
          <a:xfrm>
            <a:off x="101601" y="6629400"/>
            <a:ext cx="1208249" cy="209078"/>
          </a:xfrm>
          <a:prstGeom prst="rect">
            <a:avLst/>
          </a:prstGeom>
          <a:noFill/>
          <a:ln w="9525">
            <a:noFill/>
            <a:round/>
            <a:headEnd/>
            <a:tailEnd/>
          </a:ln>
          <a:effectLst/>
        </p:spPr>
      </p:pic>
      <p:sp>
        <p:nvSpPr>
          <p:cNvPr id="3076" name="Text Box 4"/>
          <p:cNvSpPr txBox="1">
            <a:spLocks noChangeArrowheads="1"/>
          </p:cNvSpPr>
          <p:nvPr/>
        </p:nvSpPr>
        <p:spPr bwMode="auto">
          <a:xfrm>
            <a:off x="5892801" y="6629400"/>
            <a:ext cx="6131681" cy="228600"/>
          </a:xfrm>
          <a:prstGeom prst="rect">
            <a:avLst/>
          </a:prstGeom>
          <a:noFill/>
          <a:ln w="9525">
            <a:noFill/>
            <a:round/>
            <a:headEnd/>
            <a:tailEnd/>
          </a:ln>
          <a:effectLst/>
        </p:spPr>
        <p:txBody>
          <a:bodyPr lIns="0" tIns="0" rIns="0" bIns="0"/>
          <a:lstStyle/>
          <a:p>
            <a:pPr algn="r">
              <a:tabLst>
                <a:tab pos="656650" algn="l"/>
                <a:tab pos="1313299" algn="l"/>
                <a:tab pos="1969949" algn="l"/>
                <a:tab pos="2626599" algn="l"/>
                <a:tab pos="3283248" algn="l"/>
              </a:tabLst>
            </a:pPr>
            <a:r>
              <a:rPr lang="en-GB" sz="1100" b="1" dirty="0">
                <a:solidFill>
                  <a:schemeClr val="bg1"/>
                </a:solidFill>
                <a:latin typeface="Arial" charset="0"/>
                <a:ea typeface="msgothic" charset="0"/>
                <a:cs typeface="msgothic" charset="0"/>
              </a:rPr>
              <a:t>Sakura </a:t>
            </a:r>
            <a:r>
              <a:rPr lang="en-GB" sz="1100" b="1" dirty="0" err="1">
                <a:solidFill>
                  <a:schemeClr val="bg1"/>
                </a:solidFill>
                <a:latin typeface="Arial" charset="0"/>
                <a:ea typeface="msgothic" charset="0"/>
                <a:cs typeface="msgothic" charset="0"/>
              </a:rPr>
              <a:t>Hosoba</a:t>
            </a:r>
            <a:r>
              <a:rPr lang="en-GB" sz="1100" b="1" dirty="0">
                <a:solidFill>
                  <a:schemeClr val="bg1"/>
                </a:solidFill>
                <a:latin typeface="Arial" charset="0"/>
                <a:ea typeface="msgothic" charset="0"/>
                <a:cs typeface="msgothic" charset="0"/>
              </a:rPr>
              <a:t>, and Edmund K. Waller Blood 2014;123:310-311</a:t>
            </a:r>
          </a:p>
        </p:txBody>
      </p:sp>
      <p:sp>
        <p:nvSpPr>
          <p:cNvPr id="6" name="5 Metin kutusu"/>
          <p:cNvSpPr txBox="1"/>
          <p:nvPr/>
        </p:nvSpPr>
        <p:spPr>
          <a:xfrm>
            <a:off x="2641600" y="5181601"/>
            <a:ext cx="914400" cy="307777"/>
          </a:xfrm>
          <a:prstGeom prst="rect">
            <a:avLst/>
          </a:prstGeom>
          <a:noFill/>
        </p:spPr>
        <p:txBody>
          <a:bodyPr wrap="square" rtlCol="0">
            <a:spAutoFit/>
          </a:bodyPr>
          <a:lstStyle/>
          <a:p>
            <a:r>
              <a:rPr lang="en-MY" sz="1400" b="1" dirty="0" smtClean="0"/>
              <a:t>SDF-1</a:t>
            </a:r>
            <a:endParaRPr lang="en-MY" sz="1400" b="1" dirty="0"/>
          </a:p>
        </p:txBody>
      </p:sp>
      <p:sp>
        <p:nvSpPr>
          <p:cNvPr id="7" name="6 Dikdörtgen"/>
          <p:cNvSpPr/>
          <p:nvPr/>
        </p:nvSpPr>
        <p:spPr>
          <a:xfrm>
            <a:off x="990600" y="914400"/>
            <a:ext cx="4147289" cy="461665"/>
          </a:xfrm>
          <a:prstGeom prst="rect">
            <a:avLst/>
          </a:prstGeom>
        </p:spPr>
        <p:txBody>
          <a:bodyPr wrap="none">
            <a:spAutoFit/>
          </a:bodyPr>
          <a:lstStyle/>
          <a:p>
            <a:pPr lvl="0">
              <a:defRPr/>
            </a:pPr>
            <a:r>
              <a:rPr lang="en-US" sz="2400" b="1" kern="0" dirty="0" smtClean="0">
                <a:solidFill>
                  <a:srgbClr val="C00000"/>
                </a:solidFill>
                <a:cs typeface="Arial"/>
              </a:rPr>
              <a:t>Mobilization</a:t>
            </a:r>
            <a:r>
              <a:rPr lang="tr-TR" sz="2400" b="1" kern="0" dirty="0" smtClean="0">
                <a:solidFill>
                  <a:srgbClr val="C00000"/>
                </a:solidFill>
                <a:cs typeface="Arial"/>
              </a:rPr>
              <a:t>: </a:t>
            </a:r>
            <a:r>
              <a:rPr lang="en-US" sz="2400" b="1" kern="0" dirty="0" smtClean="0">
                <a:solidFill>
                  <a:srgbClr val="C00000"/>
                </a:solidFill>
                <a:cs typeface="Arial"/>
              </a:rPr>
              <a:t> </a:t>
            </a:r>
            <a:r>
              <a:rPr lang="tr-TR" b="1" kern="0" dirty="0" err="1" smtClean="0">
                <a:solidFill>
                  <a:srgbClr val="C00000"/>
                </a:solidFill>
                <a:cs typeface="Arial"/>
              </a:rPr>
              <a:t>Agents</a:t>
            </a:r>
            <a:r>
              <a:rPr lang="tr-TR" b="1" kern="0" dirty="0" smtClean="0">
                <a:solidFill>
                  <a:srgbClr val="C00000"/>
                </a:solidFill>
                <a:cs typeface="Arial"/>
              </a:rPr>
              <a:t> &amp; </a:t>
            </a:r>
            <a:r>
              <a:rPr lang="tr-TR" b="1" kern="0" dirty="0" err="1" smtClean="0">
                <a:solidFill>
                  <a:srgbClr val="C00000"/>
                </a:solidFill>
                <a:cs typeface="Arial"/>
              </a:rPr>
              <a:t>Mechanisms</a:t>
            </a:r>
            <a:endParaRPr lang="en-US" b="1" kern="0" dirty="0">
              <a:solidFill>
                <a:srgbClr val="C00000"/>
              </a:solidFill>
              <a:cs typeface="Arial"/>
            </a:endParaRPr>
          </a:p>
        </p:txBody>
      </p:sp>
      <p:sp>
        <p:nvSpPr>
          <p:cNvPr id="8" name="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Box 4"/>
          <p:cNvSpPr txBox="1">
            <a:spLocks noChangeArrowheads="1"/>
          </p:cNvSpPr>
          <p:nvPr/>
        </p:nvSpPr>
        <p:spPr bwMode="auto">
          <a:xfrm>
            <a:off x="0" y="6596063"/>
            <a:ext cx="4439016" cy="246211"/>
          </a:xfrm>
          <a:prstGeom prst="rect">
            <a:avLst/>
          </a:prstGeom>
          <a:noFill/>
          <a:ln w="9525">
            <a:noFill/>
            <a:miter lim="800000"/>
            <a:headEnd/>
            <a:tailEnd/>
          </a:ln>
        </p:spPr>
        <p:txBody>
          <a:bodyPr wrap="none" lIns="91430" tIns="45715" rIns="91430" bIns="45715">
            <a:spAutoFit/>
          </a:bodyPr>
          <a:lstStyle/>
          <a:p>
            <a:r>
              <a:rPr lang="en-US" sz="1000" dirty="0">
                <a:solidFill>
                  <a:schemeClr val="bg1"/>
                </a:solidFill>
              </a:rPr>
              <a:t>De </a:t>
            </a:r>
            <a:r>
              <a:rPr lang="en-US" sz="1000" dirty="0" err="1">
                <a:solidFill>
                  <a:schemeClr val="bg1"/>
                </a:solidFill>
              </a:rPr>
              <a:t>Clercq</a:t>
            </a:r>
            <a:r>
              <a:rPr lang="en-US" sz="1000" dirty="0">
                <a:solidFill>
                  <a:schemeClr val="bg1"/>
                </a:solidFill>
              </a:rPr>
              <a:t> E. The </a:t>
            </a:r>
            <a:r>
              <a:rPr lang="en-US" sz="1000" dirty="0" err="1">
                <a:solidFill>
                  <a:schemeClr val="bg1"/>
                </a:solidFill>
              </a:rPr>
              <a:t>bicyclam</a:t>
            </a:r>
            <a:r>
              <a:rPr lang="en-US" sz="1000" dirty="0">
                <a:solidFill>
                  <a:schemeClr val="bg1"/>
                </a:solidFill>
              </a:rPr>
              <a:t> AMD3100 story. </a:t>
            </a:r>
            <a:r>
              <a:rPr lang="en-US" sz="1000" b="1" dirty="0">
                <a:solidFill>
                  <a:schemeClr val="bg1"/>
                </a:solidFill>
              </a:rPr>
              <a:t>Nat Rev Drug </a:t>
            </a:r>
            <a:r>
              <a:rPr lang="en-US" sz="1000" b="1" dirty="0" err="1">
                <a:solidFill>
                  <a:schemeClr val="bg1"/>
                </a:solidFill>
              </a:rPr>
              <a:t>Discov</a:t>
            </a:r>
            <a:r>
              <a:rPr lang="en-US" sz="1000" b="1" dirty="0">
                <a:solidFill>
                  <a:schemeClr val="bg1"/>
                </a:solidFill>
              </a:rPr>
              <a:t> </a:t>
            </a:r>
            <a:r>
              <a:rPr lang="en-US" sz="1000" dirty="0">
                <a:solidFill>
                  <a:schemeClr val="bg1"/>
                </a:solidFill>
              </a:rPr>
              <a:t>2003; 2: 581–587</a:t>
            </a:r>
          </a:p>
        </p:txBody>
      </p:sp>
      <p:sp>
        <p:nvSpPr>
          <p:cNvPr id="69637" name="TextBox 5"/>
          <p:cNvSpPr txBox="1">
            <a:spLocks noChangeArrowheads="1"/>
          </p:cNvSpPr>
          <p:nvPr/>
        </p:nvSpPr>
        <p:spPr bwMode="auto">
          <a:xfrm>
            <a:off x="1661584" y="6596064"/>
            <a:ext cx="10530417" cy="215425"/>
          </a:xfrm>
          <a:prstGeom prst="rect">
            <a:avLst/>
          </a:prstGeom>
          <a:noFill/>
          <a:ln w="9525">
            <a:noFill/>
            <a:miter lim="800000"/>
            <a:headEnd/>
            <a:tailEnd/>
          </a:ln>
        </p:spPr>
        <p:txBody>
          <a:bodyPr lIns="91420" tIns="45711" rIns="91420" bIns="45711">
            <a:spAutoFit/>
          </a:bodyPr>
          <a:lstStyle/>
          <a:p>
            <a:pPr algn="r"/>
            <a:r>
              <a:rPr lang="en-US" sz="800" dirty="0">
                <a:solidFill>
                  <a:schemeClr val="bg1"/>
                </a:solidFill>
              </a:rPr>
              <a:t>MP </a:t>
            </a:r>
            <a:r>
              <a:rPr lang="en-US" sz="800" dirty="0" err="1">
                <a:solidFill>
                  <a:schemeClr val="bg1"/>
                </a:solidFill>
              </a:rPr>
              <a:t>Rettig</a:t>
            </a:r>
            <a:r>
              <a:rPr lang="en-US" sz="800" dirty="0">
                <a:solidFill>
                  <a:schemeClr val="bg1"/>
                </a:solidFill>
              </a:rPr>
              <a:t>, G </a:t>
            </a:r>
            <a:r>
              <a:rPr lang="en-US" sz="800" dirty="0" err="1">
                <a:solidFill>
                  <a:schemeClr val="bg1"/>
                </a:solidFill>
              </a:rPr>
              <a:t>Ansstas</a:t>
            </a:r>
            <a:r>
              <a:rPr lang="en-US" sz="800" dirty="0">
                <a:solidFill>
                  <a:schemeClr val="bg1"/>
                </a:solidFill>
              </a:rPr>
              <a:t> and JF </a:t>
            </a:r>
            <a:r>
              <a:rPr lang="en-US" sz="800" dirty="0" err="1">
                <a:solidFill>
                  <a:schemeClr val="bg1"/>
                </a:solidFill>
              </a:rPr>
              <a:t>DiPersio</a:t>
            </a:r>
            <a:r>
              <a:rPr lang="en-US" sz="800" dirty="0">
                <a:solidFill>
                  <a:schemeClr val="bg1"/>
                </a:solidFill>
              </a:rPr>
              <a:t>.</a:t>
            </a:r>
            <a:r>
              <a:rPr lang="en-US" sz="800" b="1" dirty="0">
                <a:solidFill>
                  <a:schemeClr val="bg1"/>
                </a:solidFill>
              </a:rPr>
              <a:t> Leukemia</a:t>
            </a:r>
            <a:r>
              <a:rPr lang="en-US" sz="800" dirty="0">
                <a:solidFill>
                  <a:schemeClr val="bg1"/>
                </a:solidFill>
              </a:rPr>
              <a:t>. 2011 Sep 2. </a:t>
            </a:r>
            <a:r>
              <a:rPr lang="en-US" sz="800" dirty="0" err="1">
                <a:solidFill>
                  <a:schemeClr val="bg1"/>
                </a:solidFill>
              </a:rPr>
              <a:t>doi</a:t>
            </a:r>
            <a:r>
              <a:rPr lang="en-US" sz="800" dirty="0">
                <a:solidFill>
                  <a:schemeClr val="bg1"/>
                </a:solidFill>
              </a:rPr>
              <a:t>: 10.1038/leu.2011.197</a:t>
            </a:r>
          </a:p>
        </p:txBody>
      </p:sp>
      <p:sp>
        <p:nvSpPr>
          <p:cNvPr id="15" name="Text Box 3"/>
          <p:cNvSpPr txBox="1">
            <a:spLocks noChangeArrowheads="1"/>
          </p:cNvSpPr>
          <p:nvPr/>
        </p:nvSpPr>
        <p:spPr bwMode="auto">
          <a:xfrm>
            <a:off x="7020984" y="5091114"/>
            <a:ext cx="3776133" cy="369332"/>
          </a:xfrm>
          <a:prstGeom prst="rect">
            <a:avLst/>
          </a:prstGeom>
          <a:noFill/>
          <a:ln w="9525">
            <a:noFill/>
            <a:miter lim="800000"/>
            <a:headEnd/>
            <a:tailEnd/>
          </a:ln>
        </p:spPr>
        <p:txBody>
          <a:bodyPr>
            <a:spAutoFit/>
          </a:bodyPr>
          <a:lstStyle/>
          <a:p>
            <a:pPr algn="ctr">
              <a:spcBef>
                <a:spcPct val="50000"/>
              </a:spcBef>
            </a:pPr>
            <a:r>
              <a:rPr lang="en-US"/>
              <a:t>                         Extracellular matrix</a:t>
            </a:r>
          </a:p>
        </p:txBody>
      </p:sp>
      <p:grpSp>
        <p:nvGrpSpPr>
          <p:cNvPr id="2" name="Group 4"/>
          <p:cNvGrpSpPr>
            <a:grpSpLocks/>
          </p:cNvGrpSpPr>
          <p:nvPr/>
        </p:nvGrpSpPr>
        <p:grpSpPr bwMode="auto">
          <a:xfrm>
            <a:off x="7215717" y="3579813"/>
            <a:ext cx="3959896" cy="2559528"/>
            <a:chOff x="768" y="2112"/>
            <a:chExt cx="1962" cy="1872"/>
          </a:xfrm>
        </p:grpSpPr>
        <p:sp>
          <p:nvSpPr>
            <p:cNvPr id="17" name="Rectangle 5"/>
            <p:cNvSpPr>
              <a:spLocks noChangeArrowheads="1"/>
            </p:cNvSpPr>
            <p:nvPr/>
          </p:nvSpPr>
          <p:spPr bwMode="auto">
            <a:xfrm>
              <a:off x="768" y="3024"/>
              <a:ext cx="1872" cy="432"/>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18" name="AutoShape 6"/>
            <p:cNvSpPr>
              <a:spLocks noChangeArrowheads="1"/>
            </p:cNvSpPr>
            <p:nvPr/>
          </p:nvSpPr>
          <p:spPr bwMode="auto">
            <a:xfrm>
              <a:off x="2016" y="2880"/>
              <a:ext cx="48" cy="240"/>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19" name="AutoShape 7"/>
            <p:cNvSpPr>
              <a:spLocks noChangeArrowheads="1"/>
            </p:cNvSpPr>
            <p:nvPr/>
          </p:nvSpPr>
          <p:spPr bwMode="auto">
            <a:xfrm>
              <a:off x="172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20" name="Text Box 8"/>
            <p:cNvSpPr txBox="1">
              <a:spLocks noChangeArrowheads="1"/>
            </p:cNvSpPr>
            <p:nvPr/>
          </p:nvSpPr>
          <p:spPr bwMode="auto">
            <a:xfrm>
              <a:off x="1824" y="3618"/>
              <a:ext cx="808" cy="270"/>
            </a:xfrm>
            <a:prstGeom prst="rect">
              <a:avLst/>
            </a:prstGeom>
            <a:noFill/>
            <a:ln w="9525">
              <a:noFill/>
              <a:miter lim="800000"/>
              <a:headEnd/>
              <a:tailEnd/>
            </a:ln>
          </p:spPr>
          <p:txBody>
            <a:bodyPr wrap="square">
              <a:spAutoFit/>
            </a:bodyPr>
            <a:lstStyle/>
            <a:p>
              <a:pPr>
                <a:spcBef>
                  <a:spcPct val="50000"/>
                </a:spcBef>
              </a:pPr>
              <a:r>
                <a:rPr lang="en-US" dirty="0" err="1" smtClean="0"/>
                <a:t>osteo</a:t>
              </a:r>
              <a:r>
                <a:rPr lang="tr-TR" dirty="0" smtClean="0"/>
                <a:t>c</a:t>
              </a:r>
              <a:r>
                <a:rPr lang="en-US" dirty="0" smtClean="0"/>
                <a:t>last</a:t>
              </a:r>
              <a:endParaRPr lang="en-US" dirty="0"/>
            </a:p>
          </p:txBody>
        </p:sp>
        <p:sp>
          <p:nvSpPr>
            <p:cNvPr id="21" name="Text Box 9"/>
            <p:cNvSpPr txBox="1">
              <a:spLocks noChangeArrowheads="1"/>
            </p:cNvSpPr>
            <p:nvPr/>
          </p:nvSpPr>
          <p:spPr bwMode="auto">
            <a:xfrm>
              <a:off x="1536" y="3092"/>
              <a:ext cx="720" cy="201"/>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22" name="AutoShape 10"/>
            <p:cNvSpPr>
              <a:spLocks noChangeArrowheads="1"/>
            </p:cNvSpPr>
            <p:nvPr/>
          </p:nvSpPr>
          <p:spPr bwMode="auto">
            <a:xfrm rot="-5400000">
              <a:off x="1536" y="2928"/>
              <a:ext cx="240" cy="48"/>
            </a:xfrm>
            <a:prstGeom prst="homePlate">
              <a:avLst>
                <a:gd name="adj" fmla="val 125000"/>
              </a:avLst>
            </a:prstGeom>
            <a:solidFill>
              <a:srgbClr val="000066"/>
            </a:solidFill>
            <a:ln w="9525">
              <a:solidFill>
                <a:schemeClr val="tx1"/>
              </a:solidFill>
              <a:miter lim="800000"/>
              <a:headEnd/>
              <a:tailEnd/>
            </a:ln>
          </p:spPr>
          <p:txBody>
            <a:bodyPr vert="eaVert" wrap="none" anchor="ctr"/>
            <a:lstStyle/>
            <a:p>
              <a:endParaRPr lang="en-US" sz="1800"/>
            </a:p>
          </p:txBody>
        </p:sp>
        <p:sp>
          <p:nvSpPr>
            <p:cNvPr id="23" name="AutoShape 11"/>
            <p:cNvSpPr>
              <a:spLocks noChangeArrowheads="1"/>
            </p:cNvSpPr>
            <p:nvPr/>
          </p:nvSpPr>
          <p:spPr bwMode="auto">
            <a:xfrm rot="-5400000">
              <a:off x="1704" y="2952"/>
              <a:ext cx="288" cy="48"/>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24" name="Oval 12"/>
            <p:cNvSpPr>
              <a:spLocks noChangeArrowheads="1"/>
            </p:cNvSpPr>
            <p:nvPr/>
          </p:nvSpPr>
          <p:spPr bwMode="auto">
            <a:xfrm>
              <a:off x="1440" y="2832"/>
              <a:ext cx="48" cy="288"/>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25" name="Text Box 13"/>
            <p:cNvSpPr txBox="1">
              <a:spLocks noChangeArrowheads="1"/>
            </p:cNvSpPr>
            <p:nvPr/>
          </p:nvSpPr>
          <p:spPr bwMode="auto">
            <a:xfrm>
              <a:off x="1873" y="2369"/>
              <a:ext cx="526" cy="201"/>
            </a:xfrm>
            <a:prstGeom prst="rect">
              <a:avLst/>
            </a:prstGeom>
            <a:noFill/>
            <a:ln w="9525">
              <a:noFill/>
              <a:miter lim="800000"/>
              <a:headEnd/>
              <a:tailEnd/>
            </a:ln>
          </p:spPr>
          <p:txBody>
            <a:bodyPr>
              <a:spAutoFit/>
            </a:bodyPr>
            <a:lstStyle/>
            <a:p>
              <a:pPr>
                <a:spcBef>
                  <a:spcPct val="50000"/>
                </a:spcBef>
                <a:defRPr/>
              </a:pPr>
              <a:r>
                <a:rPr lang="en-US" sz="1200" b="1" u="sng" dirty="0">
                  <a:effectLst>
                    <a:outerShdw blurRad="38100" dist="38100" dir="2700000" algn="tl">
                      <a:srgbClr val="000000">
                        <a:alpha val="43137"/>
                      </a:srgbClr>
                    </a:outerShdw>
                  </a:effectLst>
                  <a:latin typeface="Arial" pitchFamily="34" charset="0"/>
                  <a:cs typeface="Arial" pitchFamily="34" charset="0"/>
                </a:rPr>
                <a:t>CXCR4</a:t>
              </a:r>
            </a:p>
          </p:txBody>
        </p:sp>
        <p:sp>
          <p:nvSpPr>
            <p:cNvPr id="26" name="Oval 14"/>
            <p:cNvSpPr>
              <a:spLocks noChangeArrowheads="1"/>
            </p:cNvSpPr>
            <p:nvPr/>
          </p:nvSpPr>
          <p:spPr bwMode="auto">
            <a:xfrm>
              <a:off x="1392" y="2112"/>
              <a:ext cx="528" cy="432"/>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27" name="Text Box 15"/>
            <p:cNvSpPr txBox="1">
              <a:spLocks noChangeArrowheads="1"/>
            </p:cNvSpPr>
            <p:nvPr/>
          </p:nvSpPr>
          <p:spPr bwMode="auto">
            <a:xfrm>
              <a:off x="1488" y="2208"/>
              <a:ext cx="479" cy="270"/>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28" name="AutoShape 16"/>
            <p:cNvSpPr>
              <a:spLocks noChangeArrowheads="1"/>
            </p:cNvSpPr>
            <p:nvPr/>
          </p:nvSpPr>
          <p:spPr bwMode="auto">
            <a:xfrm rot="-5400000">
              <a:off x="1536" y="2544"/>
              <a:ext cx="240" cy="48"/>
            </a:xfrm>
            <a:prstGeom prst="chevron">
              <a:avLst>
                <a:gd name="adj" fmla="val 125000"/>
              </a:avLst>
            </a:prstGeom>
            <a:solidFill>
              <a:srgbClr val="3333FF"/>
            </a:solidFill>
            <a:ln w="9525">
              <a:solidFill>
                <a:schemeClr val="tx1"/>
              </a:solidFill>
              <a:miter lim="800000"/>
              <a:headEnd/>
              <a:tailEnd/>
            </a:ln>
          </p:spPr>
          <p:txBody>
            <a:bodyPr vert="eaVert" wrap="none" anchor="ctr"/>
            <a:lstStyle/>
            <a:p>
              <a:endParaRPr lang="en-US" sz="1800"/>
            </a:p>
          </p:txBody>
        </p:sp>
        <p:sp>
          <p:nvSpPr>
            <p:cNvPr id="29" name="Text Box 17"/>
            <p:cNvSpPr txBox="1">
              <a:spLocks noChangeArrowheads="1"/>
            </p:cNvSpPr>
            <p:nvPr/>
          </p:nvSpPr>
          <p:spPr bwMode="auto">
            <a:xfrm>
              <a:off x="1152" y="2544"/>
              <a:ext cx="432" cy="203"/>
            </a:xfrm>
            <a:prstGeom prst="rect">
              <a:avLst/>
            </a:prstGeom>
            <a:noFill/>
            <a:ln w="9525">
              <a:noFill/>
              <a:miter lim="800000"/>
              <a:headEnd/>
              <a:tailEnd/>
            </a:ln>
          </p:spPr>
          <p:txBody>
            <a:bodyPr>
              <a:spAutoFit/>
            </a:bodyPr>
            <a:lstStyle/>
            <a:p>
              <a:pPr>
                <a:spcBef>
                  <a:spcPct val="50000"/>
                </a:spcBef>
              </a:pPr>
              <a:r>
                <a:rPr lang="en-US" sz="1200"/>
                <a:t>CD62L</a:t>
              </a:r>
            </a:p>
          </p:txBody>
        </p:sp>
        <p:sp>
          <p:nvSpPr>
            <p:cNvPr id="30" name="Text Box 18"/>
            <p:cNvSpPr txBox="1">
              <a:spLocks noChangeArrowheads="1"/>
            </p:cNvSpPr>
            <p:nvPr/>
          </p:nvSpPr>
          <p:spPr bwMode="auto">
            <a:xfrm>
              <a:off x="1536" y="2640"/>
              <a:ext cx="432" cy="201"/>
            </a:xfrm>
            <a:prstGeom prst="rect">
              <a:avLst/>
            </a:prstGeom>
            <a:noFill/>
            <a:ln w="9525">
              <a:noFill/>
              <a:miter lim="800000"/>
              <a:headEnd/>
              <a:tailEnd/>
            </a:ln>
          </p:spPr>
          <p:txBody>
            <a:bodyPr>
              <a:spAutoFit/>
            </a:bodyPr>
            <a:lstStyle/>
            <a:p>
              <a:pPr>
                <a:spcBef>
                  <a:spcPct val="50000"/>
                </a:spcBef>
              </a:pPr>
              <a:r>
                <a:rPr lang="en-US" sz="1200"/>
                <a:t>Kit</a:t>
              </a:r>
            </a:p>
          </p:txBody>
        </p:sp>
        <p:sp>
          <p:nvSpPr>
            <p:cNvPr id="31" name="Oval 19"/>
            <p:cNvSpPr>
              <a:spLocks noChangeArrowheads="1"/>
            </p:cNvSpPr>
            <p:nvPr/>
          </p:nvSpPr>
          <p:spPr bwMode="auto">
            <a:xfrm rot="-9789243">
              <a:off x="1536" y="2400"/>
              <a:ext cx="48" cy="288"/>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32" name="Text Box 20"/>
            <p:cNvSpPr txBox="1">
              <a:spLocks noChangeArrowheads="1"/>
            </p:cNvSpPr>
            <p:nvPr/>
          </p:nvSpPr>
          <p:spPr bwMode="auto">
            <a:xfrm>
              <a:off x="1776" y="2544"/>
              <a:ext cx="432" cy="201"/>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3" name="Group 21"/>
            <p:cNvGrpSpPr>
              <a:grpSpLocks/>
            </p:cNvGrpSpPr>
            <p:nvPr/>
          </p:nvGrpSpPr>
          <p:grpSpPr bwMode="auto">
            <a:xfrm rot="-1051685">
              <a:off x="1728" y="2400"/>
              <a:ext cx="64" cy="284"/>
              <a:chOff x="2864" y="2404"/>
              <a:chExt cx="64" cy="284"/>
            </a:xfrm>
          </p:grpSpPr>
          <p:sp>
            <p:nvSpPr>
              <p:cNvPr id="45" name="Line 22"/>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46" name="Oval 23"/>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34" name="AutoShape 24"/>
            <p:cNvSpPr>
              <a:spLocks noChangeArrowheads="1"/>
            </p:cNvSpPr>
            <p:nvPr/>
          </p:nvSpPr>
          <p:spPr bwMode="auto">
            <a:xfrm rot="7865681">
              <a:off x="1824" y="2362"/>
              <a:ext cx="48" cy="24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35" name="Text Box 25"/>
            <p:cNvSpPr txBox="1">
              <a:spLocks noChangeArrowheads="1"/>
            </p:cNvSpPr>
            <p:nvPr/>
          </p:nvSpPr>
          <p:spPr bwMode="auto">
            <a:xfrm>
              <a:off x="2016" y="3137"/>
              <a:ext cx="714" cy="203"/>
            </a:xfrm>
            <a:prstGeom prst="rect">
              <a:avLst/>
            </a:prstGeom>
            <a:noFill/>
            <a:ln w="9525">
              <a:noFill/>
              <a:miter lim="800000"/>
              <a:headEnd/>
              <a:tailEnd/>
            </a:ln>
          </p:spPr>
          <p:txBody>
            <a:bodyPr wrap="square">
              <a:spAutoFit/>
            </a:bodyPr>
            <a:lstStyle/>
            <a:p>
              <a:pPr>
                <a:spcBef>
                  <a:spcPct val="50000"/>
                </a:spcBef>
                <a:defRPr/>
              </a:pPr>
              <a:r>
                <a:rPr lang="en-US" sz="1200" b="1" u="sng" dirty="0" smtClean="0">
                  <a:effectLst>
                    <a:outerShdw blurRad="38100" dist="38100" dir="2700000" algn="tl">
                      <a:srgbClr val="000000">
                        <a:alpha val="43137"/>
                      </a:srgbClr>
                    </a:outerShdw>
                  </a:effectLst>
                  <a:latin typeface="Arial" pitchFamily="34" charset="0"/>
                  <a:cs typeface="Arial" pitchFamily="34" charset="0"/>
                </a:rPr>
                <a:t>SDF-1</a:t>
              </a:r>
              <a:r>
                <a:rPr lang="en-US" sz="1200" b="1" dirty="0" smtClean="0">
                  <a:effectLst>
                    <a:outerShdw blurRad="38100" dist="38100" dir="2700000" algn="tl">
                      <a:srgbClr val="000000">
                        <a:alpha val="43137"/>
                      </a:srgbClr>
                    </a:outerShdw>
                  </a:effectLst>
                  <a:latin typeface="Arial" pitchFamily="34" charset="0"/>
                  <a:cs typeface="Arial" pitchFamily="34" charset="0"/>
                </a:rPr>
                <a:t> </a:t>
              </a:r>
              <a:r>
                <a:rPr lang="tr-TR" sz="1200" b="1" dirty="0" smtClean="0">
                  <a:effectLst>
                    <a:outerShdw blurRad="38100" dist="38100" dir="2700000" algn="tl">
                      <a:srgbClr val="000000">
                        <a:alpha val="43137"/>
                      </a:srgbClr>
                    </a:outerShdw>
                  </a:effectLst>
                  <a:latin typeface="Arial" pitchFamily="34" charset="0"/>
                  <a:cs typeface="Arial" pitchFamily="34" charset="0"/>
                </a:rPr>
                <a:t>c</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36" name="Text Box 26"/>
            <p:cNvSpPr txBox="1">
              <a:spLocks noChangeArrowheads="1"/>
            </p:cNvSpPr>
            <p:nvPr/>
          </p:nvSpPr>
          <p:spPr bwMode="auto">
            <a:xfrm>
              <a:off x="1200" y="3092"/>
              <a:ext cx="432" cy="201"/>
            </a:xfrm>
            <a:prstGeom prst="rect">
              <a:avLst/>
            </a:prstGeom>
            <a:noFill/>
            <a:ln w="9525">
              <a:noFill/>
              <a:miter lim="800000"/>
              <a:headEnd/>
              <a:tailEnd/>
            </a:ln>
          </p:spPr>
          <p:txBody>
            <a:bodyPr>
              <a:spAutoFit/>
            </a:bodyPr>
            <a:lstStyle/>
            <a:p>
              <a:pPr>
                <a:spcBef>
                  <a:spcPct val="50000"/>
                </a:spcBef>
              </a:pPr>
              <a:r>
                <a:rPr lang="en-US" sz="1200"/>
                <a:t> CD62 </a:t>
              </a:r>
            </a:p>
          </p:txBody>
        </p:sp>
        <p:sp>
          <p:nvSpPr>
            <p:cNvPr id="37" name="Rectangle 27"/>
            <p:cNvSpPr>
              <a:spLocks noChangeArrowheads="1"/>
            </p:cNvSpPr>
            <p:nvPr/>
          </p:nvSpPr>
          <p:spPr bwMode="auto">
            <a:xfrm>
              <a:off x="2064" y="2880"/>
              <a:ext cx="48" cy="48"/>
            </a:xfrm>
            <a:prstGeom prst="rect">
              <a:avLst/>
            </a:prstGeom>
            <a:solidFill>
              <a:schemeClr val="bg1"/>
            </a:solidFill>
            <a:ln w="9525">
              <a:noFill/>
              <a:miter lim="800000"/>
              <a:headEnd/>
              <a:tailEnd/>
            </a:ln>
          </p:spPr>
          <p:txBody>
            <a:bodyPr wrap="none" anchor="ctr"/>
            <a:lstStyle/>
            <a:p>
              <a:endParaRPr lang="en-US" sz="1800"/>
            </a:p>
          </p:txBody>
        </p:sp>
        <p:sp>
          <p:nvSpPr>
            <p:cNvPr id="38" name="AutoShape 28"/>
            <p:cNvSpPr>
              <a:spLocks noChangeArrowheads="1"/>
            </p:cNvSpPr>
            <p:nvPr/>
          </p:nvSpPr>
          <p:spPr bwMode="auto">
            <a:xfrm>
              <a:off x="76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pPr algn="ctr"/>
              <a:endParaRPr lang="en-US" sz="1800"/>
            </a:p>
          </p:txBody>
        </p:sp>
        <p:sp>
          <p:nvSpPr>
            <p:cNvPr id="39" name="Text Box 29"/>
            <p:cNvSpPr txBox="1">
              <a:spLocks noChangeArrowheads="1"/>
            </p:cNvSpPr>
            <p:nvPr/>
          </p:nvSpPr>
          <p:spPr bwMode="auto">
            <a:xfrm>
              <a:off x="817" y="3618"/>
              <a:ext cx="862" cy="270"/>
            </a:xfrm>
            <a:prstGeom prst="rect">
              <a:avLst/>
            </a:prstGeom>
            <a:noFill/>
            <a:ln w="9525">
              <a:noFill/>
              <a:miter lim="800000"/>
              <a:headEnd/>
              <a:tailEnd/>
            </a:ln>
          </p:spPr>
          <p:txBody>
            <a:bodyPr wrap="square">
              <a:spAutoFit/>
            </a:bodyPr>
            <a:lstStyle/>
            <a:p>
              <a:pPr>
                <a:spcBef>
                  <a:spcPct val="50000"/>
                </a:spcBef>
              </a:pPr>
              <a:r>
                <a:rPr lang="en-US" dirty="0" err="1"/>
                <a:t>osteoblast</a:t>
              </a:r>
              <a:endParaRPr lang="en-US" dirty="0"/>
            </a:p>
          </p:txBody>
        </p:sp>
        <p:sp>
          <p:nvSpPr>
            <p:cNvPr id="40" name="AutoShape 30"/>
            <p:cNvSpPr>
              <a:spLocks noChangeArrowheads="1"/>
            </p:cNvSpPr>
            <p:nvPr/>
          </p:nvSpPr>
          <p:spPr bwMode="auto">
            <a:xfrm rot="2447383">
              <a:off x="1440" y="2352"/>
              <a:ext cx="48" cy="240"/>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41" name="Text Box 31"/>
            <p:cNvSpPr txBox="1">
              <a:spLocks noChangeArrowheads="1"/>
            </p:cNvSpPr>
            <p:nvPr/>
          </p:nvSpPr>
          <p:spPr bwMode="auto">
            <a:xfrm>
              <a:off x="1104" y="2372"/>
              <a:ext cx="432" cy="201"/>
            </a:xfrm>
            <a:prstGeom prst="rect">
              <a:avLst/>
            </a:prstGeom>
            <a:noFill/>
            <a:ln w="9525">
              <a:noFill/>
              <a:miter lim="800000"/>
              <a:headEnd/>
              <a:tailEnd/>
            </a:ln>
          </p:spPr>
          <p:txBody>
            <a:bodyPr>
              <a:spAutoFit/>
            </a:bodyPr>
            <a:lstStyle/>
            <a:p>
              <a:pPr>
                <a:spcBef>
                  <a:spcPct val="50000"/>
                </a:spcBef>
              </a:pPr>
              <a:r>
                <a:rPr lang="en-US" sz="1200"/>
                <a:t>CD44</a:t>
              </a:r>
            </a:p>
          </p:txBody>
        </p:sp>
        <p:sp>
          <p:nvSpPr>
            <p:cNvPr id="42" name="Freeform 32"/>
            <p:cNvSpPr>
              <a:spLocks/>
            </p:cNvSpPr>
            <p:nvPr/>
          </p:nvSpPr>
          <p:spPr bwMode="auto">
            <a:xfrm>
              <a:off x="1212" y="2874"/>
              <a:ext cx="132" cy="198"/>
            </a:xfrm>
            <a:custGeom>
              <a:avLst/>
              <a:gdLst>
                <a:gd name="T0" fmla="*/ 69 w 132"/>
                <a:gd name="T1" fmla="*/ 198 h 198"/>
                <a:gd name="T2" fmla="*/ 64 w 132"/>
                <a:gd name="T3" fmla="*/ 56 h 198"/>
                <a:gd name="T4" fmla="*/ 24 w 132"/>
                <a:gd name="T5" fmla="*/ 27 h 198"/>
                <a:gd name="T6" fmla="*/ 41 w 132"/>
                <a:gd name="T7" fmla="*/ 33 h 198"/>
                <a:gd name="T8" fmla="*/ 104 w 132"/>
                <a:gd name="T9" fmla="*/ 27 h 198"/>
                <a:gd name="T10" fmla="*/ 98 w 132"/>
                <a:gd name="T11" fmla="*/ 4 h 198"/>
                <a:gd name="T12" fmla="*/ 69 w 132"/>
                <a:gd name="T13" fmla="*/ 10 h 198"/>
                <a:gd name="T14" fmla="*/ 75 w 132"/>
                <a:gd name="T15" fmla="*/ 44 h 198"/>
                <a:gd name="T16" fmla="*/ 132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43" name="Text Box 33"/>
            <p:cNvSpPr txBox="1">
              <a:spLocks noChangeArrowheads="1"/>
            </p:cNvSpPr>
            <p:nvPr/>
          </p:nvSpPr>
          <p:spPr bwMode="auto">
            <a:xfrm>
              <a:off x="1056" y="2994"/>
              <a:ext cx="480" cy="201"/>
            </a:xfrm>
            <a:prstGeom prst="rect">
              <a:avLst/>
            </a:prstGeom>
            <a:noFill/>
            <a:ln w="9525">
              <a:noFill/>
              <a:miter lim="800000"/>
              <a:headEnd/>
              <a:tailEnd/>
            </a:ln>
          </p:spPr>
          <p:txBody>
            <a:bodyPr>
              <a:spAutoFit/>
            </a:bodyPr>
            <a:lstStyle/>
            <a:p>
              <a:pPr>
                <a:spcBef>
                  <a:spcPct val="50000"/>
                </a:spcBef>
              </a:pPr>
              <a:r>
                <a:rPr lang="en-US" sz="1200"/>
                <a:t>HA </a:t>
              </a:r>
            </a:p>
          </p:txBody>
        </p:sp>
        <p:sp>
          <p:nvSpPr>
            <p:cNvPr id="44" name="Text Box 34"/>
            <p:cNvSpPr txBox="1">
              <a:spLocks noChangeArrowheads="1"/>
            </p:cNvSpPr>
            <p:nvPr/>
          </p:nvSpPr>
          <p:spPr bwMode="auto">
            <a:xfrm>
              <a:off x="817" y="3264"/>
              <a:ext cx="1774" cy="270"/>
            </a:xfrm>
            <a:prstGeom prst="rect">
              <a:avLst/>
            </a:prstGeom>
            <a:noFill/>
            <a:ln w="9525">
              <a:noFill/>
              <a:miter lim="800000"/>
              <a:headEnd/>
              <a:tailEnd/>
            </a:ln>
          </p:spPr>
          <p:txBody>
            <a:bodyPr>
              <a:spAutoFit/>
            </a:bodyPr>
            <a:lstStyle/>
            <a:p>
              <a:pPr algn="ctr">
                <a:spcBef>
                  <a:spcPct val="50000"/>
                </a:spcBef>
              </a:pPr>
              <a:r>
                <a:rPr lang="en-US" dirty="0"/>
                <a:t>Extracellular matrix</a:t>
              </a:r>
            </a:p>
          </p:txBody>
        </p:sp>
      </p:grpSp>
      <p:sp>
        <p:nvSpPr>
          <p:cNvPr id="47" name="AutoShape 35"/>
          <p:cNvSpPr>
            <a:spLocks noChangeArrowheads="1"/>
          </p:cNvSpPr>
          <p:nvPr/>
        </p:nvSpPr>
        <p:spPr bwMode="auto">
          <a:xfrm>
            <a:off x="6604000" y="1598614"/>
            <a:ext cx="4876800"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48" name="Text Box 96"/>
          <p:cNvSpPr txBox="1">
            <a:spLocks noChangeArrowheads="1"/>
          </p:cNvSpPr>
          <p:nvPr/>
        </p:nvSpPr>
        <p:spPr bwMode="auto">
          <a:xfrm>
            <a:off x="7020984" y="1612902"/>
            <a:ext cx="1410258" cy="461665"/>
          </a:xfrm>
          <a:prstGeom prst="rect">
            <a:avLst/>
          </a:prstGeom>
          <a:noFill/>
          <a:ln w="9525">
            <a:noFill/>
            <a:miter lim="800000"/>
            <a:headEnd/>
            <a:tailEnd/>
          </a:ln>
          <a:effectLst/>
        </p:spPr>
        <p:txBody>
          <a:bodyPr wrap="none">
            <a:spAutoFit/>
          </a:bodyPr>
          <a:lstStyle/>
          <a:p>
            <a:pPr>
              <a:defRPr/>
            </a:pPr>
            <a:r>
              <a:rPr lang="tr-TR" sz="2400" b="1" dirty="0" err="1" smtClean="0">
                <a:effectLst>
                  <a:outerShdw blurRad="38100" dist="38100" dir="2700000" algn="tl">
                    <a:srgbClr val="C0C0C0"/>
                  </a:outerShdw>
                </a:effectLst>
              </a:rPr>
              <a:t>Prelifaxor</a:t>
            </a:r>
            <a:endParaRPr lang="en-US" sz="2400" b="1" dirty="0">
              <a:effectLst>
                <a:outerShdw blurRad="38100" dist="38100" dir="2700000" algn="tl">
                  <a:srgbClr val="C0C0C0"/>
                </a:outerShdw>
              </a:effectLst>
              <a:cs typeface="+mn-cs"/>
            </a:endParaRPr>
          </a:p>
        </p:txBody>
      </p:sp>
      <p:sp>
        <p:nvSpPr>
          <p:cNvPr id="49" name="Text Box 36"/>
          <p:cNvSpPr txBox="1">
            <a:spLocks noChangeArrowheads="1"/>
          </p:cNvSpPr>
          <p:nvPr/>
        </p:nvSpPr>
        <p:spPr bwMode="auto">
          <a:xfrm>
            <a:off x="1837267" y="2022476"/>
            <a:ext cx="2150533" cy="784830"/>
          </a:xfrm>
          <a:prstGeom prst="rect">
            <a:avLst/>
          </a:prstGeom>
          <a:solidFill>
            <a:schemeClr val="bg1"/>
          </a:solidFill>
          <a:ln w="9525">
            <a:noFill/>
            <a:miter lim="800000"/>
            <a:headEnd/>
            <a:tailEnd/>
          </a:ln>
          <a:effectLst/>
        </p:spPr>
        <p:txBody>
          <a:bodyPr>
            <a:spAutoFit/>
          </a:bodyPr>
          <a:lstStyle/>
          <a:p>
            <a:pPr algn="ctr">
              <a:spcBef>
                <a:spcPct val="50000"/>
              </a:spcBef>
            </a:pPr>
            <a:r>
              <a:rPr lang="tr-TR" sz="1800" b="1" dirty="0" smtClean="0">
                <a:effectLst>
                  <a:outerShdw blurRad="38100" dist="38100" dir="2700000" algn="tl">
                    <a:srgbClr val="C0C0C0"/>
                  </a:outerShdw>
                </a:effectLst>
              </a:rPr>
              <a:t>HSC   </a:t>
            </a:r>
            <a:r>
              <a:rPr lang="en-US" sz="1800" b="1" dirty="0" err="1" smtClean="0">
                <a:effectLst>
                  <a:outerShdw blurRad="38100" dist="38100" dir="2700000" algn="tl">
                    <a:srgbClr val="C0C0C0"/>
                  </a:outerShdw>
                </a:effectLst>
              </a:rPr>
              <a:t>mobili</a:t>
            </a:r>
            <a:r>
              <a:rPr lang="tr-TR" sz="1800" b="1" dirty="0" smtClean="0">
                <a:effectLst>
                  <a:outerShdw blurRad="38100" dist="38100" dir="2700000" algn="tl">
                    <a:srgbClr val="C0C0C0"/>
                  </a:outerShdw>
                </a:effectLst>
              </a:rPr>
              <a:t>s</a:t>
            </a:r>
            <a:r>
              <a:rPr lang="en-US" sz="1800" b="1" dirty="0" err="1" smtClean="0">
                <a:effectLst>
                  <a:outerShdw blurRad="38100" dist="38100" dir="2700000" algn="tl">
                    <a:srgbClr val="C0C0C0"/>
                  </a:outerShdw>
                </a:effectLst>
              </a:rPr>
              <a:t>ation</a:t>
            </a:r>
            <a:endParaRPr lang="tr-TR" sz="1800" b="1" dirty="0">
              <a:effectLst>
                <a:outerShdw blurRad="38100" dist="38100" dir="2700000" algn="tl">
                  <a:srgbClr val="C0C0C0"/>
                </a:outerShdw>
              </a:effectLst>
            </a:endParaRPr>
          </a:p>
          <a:p>
            <a:pPr algn="ctr">
              <a:spcBef>
                <a:spcPct val="50000"/>
              </a:spcBef>
            </a:pPr>
            <a:endParaRPr lang="en-US" sz="1800" b="1" dirty="0">
              <a:effectLst>
                <a:outerShdw blurRad="38100" dist="38100" dir="2700000" algn="tl">
                  <a:srgbClr val="C0C0C0"/>
                </a:outerShdw>
              </a:effectLst>
            </a:endParaRPr>
          </a:p>
        </p:txBody>
      </p:sp>
      <p:sp>
        <p:nvSpPr>
          <p:cNvPr id="50" name="AutoShape 37"/>
          <p:cNvSpPr>
            <a:spLocks noChangeArrowheads="1"/>
          </p:cNvSpPr>
          <p:nvPr/>
        </p:nvSpPr>
        <p:spPr bwMode="auto">
          <a:xfrm>
            <a:off x="2755901" y="2595562"/>
            <a:ext cx="292100" cy="787400"/>
          </a:xfrm>
          <a:prstGeom prst="upArrow">
            <a:avLst>
              <a:gd name="adj1" fmla="val 50000"/>
              <a:gd name="adj2" fmla="val 89855"/>
            </a:avLst>
          </a:prstGeom>
          <a:solidFill>
            <a:srgbClr val="CC0000"/>
          </a:solidFill>
          <a:ln w="9525">
            <a:solidFill>
              <a:schemeClr val="tx1"/>
            </a:solidFill>
            <a:miter lim="800000"/>
            <a:headEnd/>
            <a:tailEnd/>
          </a:ln>
        </p:spPr>
        <p:txBody>
          <a:bodyPr wrap="none" anchor="ctr"/>
          <a:lstStyle/>
          <a:p>
            <a:endParaRPr lang="en-US" sz="1800"/>
          </a:p>
        </p:txBody>
      </p:sp>
      <p:pic>
        <p:nvPicPr>
          <p:cNvPr id="51" name="Picture 38" descr="j0325662[1]"/>
          <p:cNvPicPr>
            <a:picLocks noChangeAspect="1" noChangeArrowheads="1"/>
          </p:cNvPicPr>
          <p:nvPr/>
        </p:nvPicPr>
        <p:blipFill>
          <a:blip r:embed="rId3" cstate="print"/>
          <a:srcRect/>
          <a:stretch>
            <a:fillRect/>
          </a:stretch>
        </p:blipFill>
        <p:spPr bwMode="auto">
          <a:xfrm rot="1549663">
            <a:off x="4474633" y="5068888"/>
            <a:ext cx="289984" cy="217487"/>
          </a:xfrm>
          <a:prstGeom prst="rect">
            <a:avLst/>
          </a:prstGeom>
          <a:noFill/>
          <a:ln w="9525">
            <a:noFill/>
            <a:miter lim="800000"/>
            <a:headEnd/>
            <a:tailEnd/>
          </a:ln>
        </p:spPr>
      </p:pic>
      <p:sp>
        <p:nvSpPr>
          <p:cNvPr id="52" name="Text Box 39"/>
          <p:cNvSpPr txBox="1">
            <a:spLocks noChangeArrowheads="1"/>
          </p:cNvSpPr>
          <p:nvPr/>
        </p:nvSpPr>
        <p:spPr bwMode="auto">
          <a:xfrm>
            <a:off x="4305301" y="4040188"/>
            <a:ext cx="969433" cy="523875"/>
          </a:xfrm>
          <a:prstGeom prst="rect">
            <a:avLst/>
          </a:prstGeom>
          <a:solidFill>
            <a:schemeClr val="accent1"/>
          </a:solidFill>
          <a:ln w="9525">
            <a:solidFill>
              <a:schemeClr val="tx1"/>
            </a:solidFill>
            <a:miter lim="800000"/>
            <a:headEnd/>
            <a:tailEnd/>
          </a:ln>
        </p:spPr>
        <p:txBody>
          <a:bodyPr>
            <a:spAutoFit/>
          </a:bodyPr>
          <a:lstStyle/>
          <a:p>
            <a:pPr algn="ctr">
              <a:spcBef>
                <a:spcPct val="50000"/>
              </a:spcBef>
            </a:pPr>
            <a:r>
              <a:rPr lang="en-US" sz="1400" b="1" u="sng" dirty="0"/>
              <a:t>NE   CG MMP9</a:t>
            </a:r>
          </a:p>
        </p:txBody>
      </p:sp>
      <p:sp>
        <p:nvSpPr>
          <p:cNvPr id="53" name="Text Box 40"/>
          <p:cNvSpPr txBox="1">
            <a:spLocks noChangeArrowheads="1"/>
          </p:cNvSpPr>
          <p:nvPr/>
        </p:nvSpPr>
        <p:spPr bwMode="auto">
          <a:xfrm>
            <a:off x="4184652" y="2022475"/>
            <a:ext cx="1488017" cy="366712"/>
          </a:xfrm>
          <a:prstGeom prst="rect">
            <a:avLst/>
          </a:prstGeom>
          <a:noFill/>
          <a:ln w="9525">
            <a:noFill/>
            <a:miter lim="800000"/>
            <a:headEnd/>
            <a:tailEnd/>
          </a:ln>
        </p:spPr>
        <p:txBody>
          <a:bodyPr>
            <a:spAutoFit/>
          </a:bodyPr>
          <a:lstStyle/>
          <a:p>
            <a:pPr>
              <a:spcBef>
                <a:spcPct val="50000"/>
              </a:spcBef>
            </a:pPr>
            <a:r>
              <a:rPr lang="en-US" sz="1800" b="1"/>
              <a:t>G-CSF</a:t>
            </a:r>
          </a:p>
        </p:txBody>
      </p:sp>
      <p:sp>
        <p:nvSpPr>
          <p:cNvPr id="54" name="Oval 41"/>
          <p:cNvSpPr>
            <a:spLocks noChangeArrowheads="1"/>
          </p:cNvSpPr>
          <p:nvPr/>
        </p:nvSpPr>
        <p:spPr bwMode="auto">
          <a:xfrm>
            <a:off x="4305300" y="2660650"/>
            <a:ext cx="1066800" cy="590550"/>
          </a:xfrm>
          <a:prstGeom prst="ellipse">
            <a:avLst/>
          </a:prstGeom>
          <a:solidFill>
            <a:srgbClr val="FF99CC"/>
          </a:solidFill>
          <a:ln w="9525">
            <a:solidFill>
              <a:schemeClr val="tx1"/>
            </a:solidFill>
            <a:round/>
            <a:headEnd/>
            <a:tailEnd/>
          </a:ln>
        </p:spPr>
        <p:txBody>
          <a:bodyPr wrap="none" anchor="ctr"/>
          <a:lstStyle/>
          <a:p>
            <a:endParaRPr lang="en-US" sz="1800"/>
          </a:p>
        </p:txBody>
      </p:sp>
      <p:sp>
        <p:nvSpPr>
          <p:cNvPr id="55" name="Line 42"/>
          <p:cNvSpPr>
            <a:spLocks noChangeShapeType="1"/>
          </p:cNvSpPr>
          <p:nvPr/>
        </p:nvSpPr>
        <p:spPr bwMode="auto">
          <a:xfrm>
            <a:off x="4790017" y="3382962"/>
            <a:ext cx="0" cy="590550"/>
          </a:xfrm>
          <a:prstGeom prst="line">
            <a:avLst/>
          </a:prstGeom>
          <a:noFill/>
          <a:ln w="28575">
            <a:solidFill>
              <a:schemeClr val="tx1"/>
            </a:solidFill>
            <a:round/>
            <a:headEnd/>
            <a:tailEnd type="triangle" w="med" len="med"/>
          </a:ln>
        </p:spPr>
        <p:txBody>
          <a:bodyPr/>
          <a:lstStyle/>
          <a:p>
            <a:endParaRPr lang="tr-TR"/>
          </a:p>
        </p:txBody>
      </p:sp>
      <p:sp>
        <p:nvSpPr>
          <p:cNvPr id="56" name="Line 43"/>
          <p:cNvSpPr>
            <a:spLocks noChangeShapeType="1"/>
          </p:cNvSpPr>
          <p:nvPr/>
        </p:nvSpPr>
        <p:spPr bwMode="auto">
          <a:xfrm>
            <a:off x="4790018" y="2332038"/>
            <a:ext cx="2117" cy="263525"/>
          </a:xfrm>
          <a:prstGeom prst="line">
            <a:avLst/>
          </a:prstGeom>
          <a:noFill/>
          <a:ln w="28575">
            <a:solidFill>
              <a:schemeClr val="tx1"/>
            </a:solidFill>
            <a:round/>
            <a:headEnd/>
            <a:tailEnd type="triangle" w="med" len="med"/>
          </a:ln>
        </p:spPr>
        <p:txBody>
          <a:bodyPr/>
          <a:lstStyle/>
          <a:p>
            <a:endParaRPr lang="tr-TR"/>
          </a:p>
        </p:txBody>
      </p:sp>
      <p:sp>
        <p:nvSpPr>
          <p:cNvPr id="57" name="Freeform 44"/>
          <p:cNvSpPr>
            <a:spLocks/>
          </p:cNvSpPr>
          <p:nvPr/>
        </p:nvSpPr>
        <p:spPr bwMode="auto">
          <a:xfrm rot="20762871">
            <a:off x="4500033" y="2730500"/>
            <a:ext cx="603251" cy="271462"/>
          </a:xfrm>
          <a:custGeom>
            <a:avLst/>
            <a:gdLst>
              <a:gd name="T0" fmla="*/ 5 w 487"/>
              <a:gd name="T1" fmla="*/ 1 h 405"/>
              <a:gd name="T2" fmla="*/ 3 w 487"/>
              <a:gd name="T3" fmla="*/ 0 h 405"/>
              <a:gd name="T4" fmla="*/ 2 w 487"/>
              <a:gd name="T5" fmla="*/ 0 h 405"/>
              <a:gd name="T6" fmla="*/ 5 w 487"/>
              <a:gd name="T7" fmla="*/ 0 h 405"/>
              <a:gd name="T8" fmla="*/ 7 w 487"/>
              <a:gd name="T9" fmla="*/ 0 h 405"/>
              <a:gd name="T10" fmla="*/ 7 w 487"/>
              <a:gd name="T11" fmla="*/ 0 h 405"/>
              <a:gd name="T12" fmla="*/ 7 w 487"/>
              <a:gd name="T13" fmla="*/ 1 h 405"/>
              <a:gd name="T14" fmla="*/ 8 w 487"/>
              <a:gd name="T15" fmla="*/ 1 h 405"/>
              <a:gd name="T16" fmla="*/ 10 w 487"/>
              <a:gd name="T17" fmla="*/ 0 h 405"/>
              <a:gd name="T18" fmla="*/ 11 w 487"/>
              <a:gd name="T19" fmla="*/ 0 h 405"/>
              <a:gd name="T20" fmla="*/ 12 w 487"/>
              <a:gd name="T21" fmla="*/ 0 h 405"/>
              <a:gd name="T22" fmla="*/ 15 w 487"/>
              <a:gd name="T23" fmla="*/ 0 h 405"/>
              <a:gd name="T24" fmla="*/ 13 w 487"/>
              <a:gd name="T25" fmla="*/ 1 h 405"/>
              <a:gd name="T26" fmla="*/ 12 w 487"/>
              <a:gd name="T27" fmla="*/ 1 h 405"/>
              <a:gd name="T28" fmla="*/ 10 w 487"/>
              <a:gd name="T29" fmla="*/ 1 h 405"/>
              <a:gd name="T30" fmla="*/ 9 w 487"/>
              <a:gd name="T31" fmla="*/ 1 h 405"/>
              <a:gd name="T32" fmla="*/ 9 w 487"/>
              <a:gd name="T33" fmla="*/ 1 h 405"/>
              <a:gd name="T34" fmla="*/ 11 w 487"/>
              <a:gd name="T35" fmla="*/ 1 h 405"/>
              <a:gd name="T36" fmla="*/ 8 w 487"/>
              <a:gd name="T37" fmla="*/ 2 h 405"/>
              <a:gd name="T38" fmla="*/ 7 w 487"/>
              <a:gd name="T39" fmla="*/ 2 h 405"/>
              <a:gd name="T40" fmla="*/ 7 w 487"/>
              <a:gd name="T41" fmla="*/ 2 h 405"/>
              <a:gd name="T42" fmla="*/ 7 w 487"/>
              <a:gd name="T43" fmla="*/ 1 h 405"/>
              <a:gd name="T44" fmla="*/ 5 w 487"/>
              <a:gd name="T45" fmla="*/ 1 h 405"/>
              <a:gd name="T46" fmla="*/ 5 w 487"/>
              <a:gd name="T47" fmla="*/ 1 h 405"/>
              <a:gd name="T48" fmla="*/ 2 w 487"/>
              <a:gd name="T49" fmla="*/ 2 h 405"/>
              <a:gd name="T50" fmla="*/ 1 w 487"/>
              <a:gd name="T51" fmla="*/ 2 h 405"/>
              <a:gd name="T52" fmla="*/ 0 w 487"/>
              <a:gd name="T53" fmla="*/ 1 h 405"/>
              <a:gd name="T54" fmla="*/ 1 w 487"/>
              <a:gd name="T55" fmla="*/ 1 h 405"/>
              <a:gd name="T56" fmla="*/ 5 w 487"/>
              <a:gd name="T57" fmla="*/ 1 h 4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87"/>
              <a:gd name="T88" fmla="*/ 0 h 405"/>
              <a:gd name="T89" fmla="*/ 487 w 487"/>
              <a:gd name="T90" fmla="*/ 405 h 40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87" h="405">
                <a:moveTo>
                  <a:pt x="181" y="161"/>
                </a:moveTo>
                <a:cubicBezTo>
                  <a:pt x="149" y="138"/>
                  <a:pt x="117" y="121"/>
                  <a:pt x="93" y="90"/>
                </a:cubicBezTo>
                <a:cubicBezTo>
                  <a:pt x="90" y="79"/>
                  <a:pt x="82" y="69"/>
                  <a:pt x="82" y="57"/>
                </a:cubicBezTo>
                <a:cubicBezTo>
                  <a:pt x="82" y="13"/>
                  <a:pt x="150" y="8"/>
                  <a:pt x="181" y="2"/>
                </a:cubicBezTo>
                <a:cubicBezTo>
                  <a:pt x="192" y="4"/>
                  <a:pt x="206" y="0"/>
                  <a:pt x="214" y="7"/>
                </a:cubicBezTo>
                <a:cubicBezTo>
                  <a:pt x="224" y="15"/>
                  <a:pt x="224" y="81"/>
                  <a:pt x="231" y="101"/>
                </a:cubicBezTo>
                <a:cubicBezTo>
                  <a:pt x="233" y="117"/>
                  <a:pt x="225" y="138"/>
                  <a:pt x="236" y="150"/>
                </a:cubicBezTo>
                <a:cubicBezTo>
                  <a:pt x="243" y="158"/>
                  <a:pt x="260" y="151"/>
                  <a:pt x="269" y="145"/>
                </a:cubicBezTo>
                <a:cubicBezTo>
                  <a:pt x="298" y="125"/>
                  <a:pt x="286" y="100"/>
                  <a:pt x="318" y="90"/>
                </a:cubicBezTo>
                <a:cubicBezTo>
                  <a:pt x="329" y="73"/>
                  <a:pt x="329" y="70"/>
                  <a:pt x="346" y="57"/>
                </a:cubicBezTo>
                <a:cubicBezTo>
                  <a:pt x="357" y="49"/>
                  <a:pt x="379" y="35"/>
                  <a:pt x="379" y="35"/>
                </a:cubicBezTo>
                <a:cubicBezTo>
                  <a:pt x="461" y="40"/>
                  <a:pt x="450" y="21"/>
                  <a:pt x="466" y="73"/>
                </a:cubicBezTo>
                <a:cubicBezTo>
                  <a:pt x="458" y="162"/>
                  <a:pt x="487" y="190"/>
                  <a:pt x="423" y="210"/>
                </a:cubicBezTo>
                <a:cubicBezTo>
                  <a:pt x="410" y="208"/>
                  <a:pt x="396" y="209"/>
                  <a:pt x="384" y="205"/>
                </a:cubicBezTo>
                <a:cubicBezTo>
                  <a:pt x="363" y="197"/>
                  <a:pt x="352" y="179"/>
                  <a:pt x="329" y="172"/>
                </a:cubicBezTo>
                <a:cubicBezTo>
                  <a:pt x="302" y="185"/>
                  <a:pt x="306" y="195"/>
                  <a:pt x="285" y="216"/>
                </a:cubicBezTo>
                <a:cubicBezTo>
                  <a:pt x="283" y="221"/>
                  <a:pt x="277" y="227"/>
                  <a:pt x="280" y="232"/>
                </a:cubicBezTo>
                <a:cubicBezTo>
                  <a:pt x="286" y="241"/>
                  <a:pt x="338" y="255"/>
                  <a:pt x="351" y="260"/>
                </a:cubicBezTo>
                <a:cubicBezTo>
                  <a:pt x="339" y="397"/>
                  <a:pt x="374" y="405"/>
                  <a:pt x="258" y="397"/>
                </a:cubicBezTo>
                <a:cubicBezTo>
                  <a:pt x="222" y="359"/>
                  <a:pt x="256" y="400"/>
                  <a:pt x="236" y="364"/>
                </a:cubicBezTo>
                <a:cubicBezTo>
                  <a:pt x="229" y="353"/>
                  <a:pt x="214" y="331"/>
                  <a:pt x="214" y="331"/>
                </a:cubicBezTo>
                <a:cubicBezTo>
                  <a:pt x="204" y="287"/>
                  <a:pt x="200" y="251"/>
                  <a:pt x="214" y="205"/>
                </a:cubicBezTo>
                <a:cubicBezTo>
                  <a:pt x="189" y="196"/>
                  <a:pt x="183" y="206"/>
                  <a:pt x="170" y="227"/>
                </a:cubicBezTo>
                <a:cubicBezTo>
                  <a:pt x="168" y="238"/>
                  <a:pt x="170" y="250"/>
                  <a:pt x="165" y="260"/>
                </a:cubicBezTo>
                <a:cubicBezTo>
                  <a:pt x="149" y="291"/>
                  <a:pt x="104" y="352"/>
                  <a:pt x="71" y="364"/>
                </a:cubicBezTo>
                <a:cubicBezTo>
                  <a:pt x="31" y="353"/>
                  <a:pt x="43" y="340"/>
                  <a:pt x="28" y="309"/>
                </a:cubicBezTo>
                <a:cubicBezTo>
                  <a:pt x="18" y="288"/>
                  <a:pt x="6" y="273"/>
                  <a:pt x="0" y="249"/>
                </a:cubicBezTo>
                <a:cubicBezTo>
                  <a:pt x="2" y="231"/>
                  <a:pt x="0" y="211"/>
                  <a:pt x="6" y="194"/>
                </a:cubicBezTo>
                <a:cubicBezTo>
                  <a:pt x="21" y="148"/>
                  <a:pt x="157" y="236"/>
                  <a:pt x="181" y="161"/>
                </a:cubicBezTo>
                <a:close/>
              </a:path>
            </a:pathLst>
          </a:custGeom>
          <a:solidFill>
            <a:schemeClr val="tx1"/>
          </a:solidFill>
          <a:ln w="9525">
            <a:solidFill>
              <a:schemeClr val="tx1"/>
            </a:solidFill>
            <a:round/>
            <a:headEnd/>
            <a:tailEnd/>
          </a:ln>
        </p:spPr>
        <p:txBody>
          <a:bodyPr/>
          <a:lstStyle/>
          <a:p>
            <a:pPr algn="ctr"/>
            <a:endParaRPr lang="en-US" sz="1800"/>
          </a:p>
        </p:txBody>
      </p:sp>
      <p:sp>
        <p:nvSpPr>
          <p:cNvPr id="58" name="Text Box 45"/>
          <p:cNvSpPr txBox="1">
            <a:spLocks noChangeArrowheads="1"/>
          </p:cNvSpPr>
          <p:nvPr/>
        </p:nvSpPr>
        <p:spPr bwMode="auto">
          <a:xfrm>
            <a:off x="4207934" y="2989262"/>
            <a:ext cx="1261533" cy="369332"/>
          </a:xfrm>
          <a:prstGeom prst="rect">
            <a:avLst/>
          </a:prstGeom>
          <a:noFill/>
          <a:ln w="9525">
            <a:noFill/>
            <a:miter lim="800000"/>
            <a:headEnd/>
            <a:tailEnd/>
          </a:ln>
        </p:spPr>
        <p:txBody>
          <a:bodyPr>
            <a:spAutoFit/>
          </a:bodyPr>
          <a:lstStyle/>
          <a:p>
            <a:pPr algn="ctr">
              <a:spcBef>
                <a:spcPct val="50000"/>
              </a:spcBef>
            </a:pPr>
            <a:r>
              <a:rPr lang="en-US"/>
              <a:t>PMN</a:t>
            </a:r>
          </a:p>
        </p:txBody>
      </p:sp>
      <p:sp>
        <p:nvSpPr>
          <p:cNvPr id="59" name="Rectangle 46"/>
          <p:cNvSpPr>
            <a:spLocks noChangeArrowheads="1"/>
          </p:cNvSpPr>
          <p:nvPr/>
        </p:nvSpPr>
        <p:spPr bwMode="auto">
          <a:xfrm>
            <a:off x="1109133" y="4959350"/>
            <a:ext cx="3778251" cy="590550"/>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60" name="AutoShape 47"/>
          <p:cNvSpPr>
            <a:spLocks noChangeArrowheads="1"/>
          </p:cNvSpPr>
          <p:nvPr/>
        </p:nvSpPr>
        <p:spPr bwMode="auto">
          <a:xfrm>
            <a:off x="3627967" y="4762501"/>
            <a:ext cx="97367" cy="327025"/>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61" name="AutoShape 48"/>
          <p:cNvSpPr>
            <a:spLocks noChangeArrowheads="1"/>
          </p:cNvSpPr>
          <p:nvPr/>
        </p:nvSpPr>
        <p:spPr bwMode="auto">
          <a:xfrm>
            <a:off x="3048000" y="5614988"/>
            <a:ext cx="1839384"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62" name="Text Box 49"/>
          <p:cNvSpPr txBox="1">
            <a:spLocks noChangeArrowheads="1"/>
          </p:cNvSpPr>
          <p:nvPr/>
        </p:nvSpPr>
        <p:spPr bwMode="auto">
          <a:xfrm>
            <a:off x="3251200" y="5791200"/>
            <a:ext cx="1845733" cy="369332"/>
          </a:xfrm>
          <a:prstGeom prst="rect">
            <a:avLst/>
          </a:prstGeom>
          <a:noFill/>
          <a:ln w="9525">
            <a:noFill/>
            <a:miter lim="800000"/>
            <a:headEnd/>
            <a:tailEnd/>
          </a:ln>
        </p:spPr>
        <p:txBody>
          <a:bodyPr wrap="square">
            <a:spAutoFit/>
          </a:bodyPr>
          <a:lstStyle/>
          <a:p>
            <a:pPr>
              <a:spcBef>
                <a:spcPct val="50000"/>
              </a:spcBef>
            </a:pPr>
            <a:r>
              <a:rPr lang="en-US" dirty="0" err="1" smtClean="0"/>
              <a:t>osteo</a:t>
            </a:r>
            <a:r>
              <a:rPr lang="tr-TR" dirty="0" smtClean="0"/>
              <a:t>c</a:t>
            </a:r>
            <a:r>
              <a:rPr lang="en-US" dirty="0" smtClean="0"/>
              <a:t>last</a:t>
            </a:r>
            <a:endParaRPr lang="en-US" dirty="0"/>
          </a:p>
        </p:txBody>
      </p:sp>
      <p:sp>
        <p:nvSpPr>
          <p:cNvPr id="63" name="Text Box 50"/>
          <p:cNvSpPr txBox="1">
            <a:spLocks noChangeArrowheads="1"/>
          </p:cNvSpPr>
          <p:nvPr/>
        </p:nvSpPr>
        <p:spPr bwMode="auto">
          <a:xfrm>
            <a:off x="2658534" y="5049838"/>
            <a:ext cx="1454151" cy="274637"/>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64" name="AutoShape 51"/>
          <p:cNvSpPr>
            <a:spLocks noChangeArrowheads="1"/>
          </p:cNvSpPr>
          <p:nvPr/>
        </p:nvSpPr>
        <p:spPr bwMode="auto">
          <a:xfrm rot="16200000">
            <a:off x="2736586" y="4877065"/>
            <a:ext cx="328612" cy="99484"/>
          </a:xfrm>
          <a:prstGeom prst="homePlate">
            <a:avLst>
              <a:gd name="adj" fmla="val 110106"/>
            </a:avLst>
          </a:prstGeom>
          <a:solidFill>
            <a:srgbClr val="000066"/>
          </a:solidFill>
          <a:ln w="9525">
            <a:solidFill>
              <a:schemeClr val="tx1"/>
            </a:solidFill>
            <a:miter lim="800000"/>
            <a:headEnd/>
            <a:tailEnd/>
          </a:ln>
        </p:spPr>
        <p:txBody>
          <a:bodyPr vert="eaVert" wrap="none" anchor="ctr"/>
          <a:lstStyle/>
          <a:p>
            <a:endParaRPr lang="en-US" sz="1800"/>
          </a:p>
        </p:txBody>
      </p:sp>
      <p:sp>
        <p:nvSpPr>
          <p:cNvPr id="65" name="AutoShape 52"/>
          <p:cNvSpPr>
            <a:spLocks noChangeArrowheads="1"/>
          </p:cNvSpPr>
          <p:nvPr/>
        </p:nvSpPr>
        <p:spPr bwMode="auto">
          <a:xfrm rot="16200000">
            <a:off x="3092450" y="4844256"/>
            <a:ext cx="393700" cy="95251"/>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66" name="Oval 53"/>
          <p:cNvSpPr>
            <a:spLocks noChangeArrowheads="1"/>
          </p:cNvSpPr>
          <p:nvPr/>
        </p:nvSpPr>
        <p:spPr bwMode="auto">
          <a:xfrm>
            <a:off x="2463801" y="4695825"/>
            <a:ext cx="99484" cy="393700"/>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67" name="Text Box 54"/>
          <p:cNvSpPr txBox="1">
            <a:spLocks noChangeArrowheads="1"/>
          </p:cNvSpPr>
          <p:nvPr/>
        </p:nvSpPr>
        <p:spPr bwMode="auto">
          <a:xfrm>
            <a:off x="3335867" y="3802063"/>
            <a:ext cx="1066800" cy="274637"/>
          </a:xfrm>
          <a:prstGeom prst="rect">
            <a:avLst/>
          </a:prstGeom>
          <a:noFill/>
          <a:ln w="9525">
            <a:noFill/>
            <a:miter lim="800000"/>
            <a:headEnd/>
            <a:tailEnd/>
          </a:ln>
        </p:spPr>
        <p:txBody>
          <a:bodyPr>
            <a:spAutoFit/>
          </a:bodyPr>
          <a:lstStyle/>
          <a:p>
            <a:pPr>
              <a:spcBef>
                <a:spcPct val="50000"/>
              </a:spcBef>
            </a:pPr>
            <a:r>
              <a:rPr lang="en-US" sz="1200"/>
              <a:t>CXCR4</a:t>
            </a:r>
          </a:p>
        </p:txBody>
      </p:sp>
      <p:sp>
        <p:nvSpPr>
          <p:cNvPr id="68" name="Oval 55"/>
          <p:cNvSpPr>
            <a:spLocks noChangeArrowheads="1"/>
          </p:cNvSpPr>
          <p:nvPr/>
        </p:nvSpPr>
        <p:spPr bwMode="auto">
          <a:xfrm>
            <a:off x="2368551" y="3448051"/>
            <a:ext cx="1066800" cy="592137"/>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69" name="Text Box 56"/>
          <p:cNvSpPr txBox="1">
            <a:spLocks noChangeArrowheads="1"/>
          </p:cNvSpPr>
          <p:nvPr/>
        </p:nvSpPr>
        <p:spPr bwMode="auto">
          <a:xfrm>
            <a:off x="2563284" y="3579813"/>
            <a:ext cx="967317" cy="369332"/>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70" name="AutoShape 57"/>
          <p:cNvSpPr>
            <a:spLocks noChangeArrowheads="1"/>
          </p:cNvSpPr>
          <p:nvPr/>
        </p:nvSpPr>
        <p:spPr bwMode="auto">
          <a:xfrm rot="16200000">
            <a:off x="2736586" y="4022990"/>
            <a:ext cx="328612" cy="99484"/>
          </a:xfrm>
          <a:prstGeom prst="chevron">
            <a:avLst>
              <a:gd name="adj" fmla="val 110106"/>
            </a:avLst>
          </a:prstGeom>
          <a:solidFill>
            <a:srgbClr val="3333FF"/>
          </a:solidFill>
          <a:ln w="9525">
            <a:solidFill>
              <a:schemeClr val="tx1"/>
            </a:solidFill>
            <a:miter lim="800000"/>
            <a:headEnd/>
            <a:tailEnd/>
          </a:ln>
        </p:spPr>
        <p:txBody>
          <a:bodyPr vert="eaVert" wrap="none" anchor="ctr"/>
          <a:lstStyle/>
          <a:p>
            <a:endParaRPr lang="en-US" sz="1800"/>
          </a:p>
        </p:txBody>
      </p:sp>
      <p:sp>
        <p:nvSpPr>
          <p:cNvPr id="71" name="Text Box 58"/>
          <p:cNvSpPr txBox="1">
            <a:spLocks noChangeArrowheads="1"/>
          </p:cNvSpPr>
          <p:nvPr/>
        </p:nvSpPr>
        <p:spPr bwMode="auto">
          <a:xfrm>
            <a:off x="1883833" y="4040188"/>
            <a:ext cx="874184" cy="274637"/>
          </a:xfrm>
          <a:prstGeom prst="rect">
            <a:avLst/>
          </a:prstGeom>
          <a:noFill/>
          <a:ln w="9525">
            <a:noFill/>
            <a:miter lim="800000"/>
            <a:headEnd/>
            <a:tailEnd/>
          </a:ln>
        </p:spPr>
        <p:txBody>
          <a:bodyPr>
            <a:spAutoFit/>
          </a:bodyPr>
          <a:lstStyle/>
          <a:p>
            <a:pPr>
              <a:spcBef>
                <a:spcPct val="50000"/>
              </a:spcBef>
            </a:pPr>
            <a:r>
              <a:rPr lang="en-US" sz="1200"/>
              <a:t>CD62L</a:t>
            </a:r>
          </a:p>
        </p:txBody>
      </p:sp>
      <p:sp>
        <p:nvSpPr>
          <p:cNvPr id="72" name="Text Box 59"/>
          <p:cNvSpPr txBox="1">
            <a:spLocks noChangeArrowheads="1"/>
          </p:cNvSpPr>
          <p:nvPr/>
        </p:nvSpPr>
        <p:spPr bwMode="auto">
          <a:xfrm>
            <a:off x="2658533" y="4170363"/>
            <a:ext cx="872067" cy="274637"/>
          </a:xfrm>
          <a:prstGeom prst="rect">
            <a:avLst/>
          </a:prstGeom>
          <a:noFill/>
          <a:ln w="9525">
            <a:noFill/>
            <a:miter lim="800000"/>
            <a:headEnd/>
            <a:tailEnd/>
          </a:ln>
        </p:spPr>
        <p:txBody>
          <a:bodyPr>
            <a:spAutoFit/>
          </a:bodyPr>
          <a:lstStyle/>
          <a:p>
            <a:pPr>
              <a:spcBef>
                <a:spcPct val="50000"/>
              </a:spcBef>
            </a:pPr>
            <a:r>
              <a:rPr lang="en-US" sz="1200"/>
              <a:t>Kit</a:t>
            </a:r>
          </a:p>
        </p:txBody>
      </p:sp>
      <p:sp>
        <p:nvSpPr>
          <p:cNvPr id="73" name="Oval 60"/>
          <p:cNvSpPr>
            <a:spLocks noChangeArrowheads="1"/>
          </p:cNvSpPr>
          <p:nvPr/>
        </p:nvSpPr>
        <p:spPr bwMode="auto">
          <a:xfrm rot="11810757">
            <a:off x="2658534" y="3841751"/>
            <a:ext cx="97367" cy="395287"/>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74" name="Text Box 61"/>
          <p:cNvSpPr txBox="1">
            <a:spLocks noChangeArrowheads="1"/>
          </p:cNvSpPr>
          <p:nvPr/>
        </p:nvSpPr>
        <p:spPr bwMode="auto">
          <a:xfrm>
            <a:off x="3143251" y="4040188"/>
            <a:ext cx="872067" cy="274637"/>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4" name="Group 62"/>
          <p:cNvGrpSpPr>
            <a:grpSpLocks/>
          </p:cNvGrpSpPr>
          <p:nvPr/>
        </p:nvGrpSpPr>
        <p:grpSpPr bwMode="auto">
          <a:xfrm rot="20548315">
            <a:off x="3048000" y="3841751"/>
            <a:ext cx="127000" cy="388937"/>
            <a:chOff x="2864" y="2404"/>
            <a:chExt cx="64" cy="284"/>
          </a:xfrm>
        </p:grpSpPr>
        <p:sp>
          <p:nvSpPr>
            <p:cNvPr id="76" name="Line 63"/>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77" name="Oval 64"/>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78" name="AutoShape 65"/>
          <p:cNvSpPr>
            <a:spLocks noChangeArrowheads="1"/>
          </p:cNvSpPr>
          <p:nvPr/>
        </p:nvSpPr>
        <p:spPr bwMode="auto">
          <a:xfrm rot="7865681">
            <a:off x="3255964" y="3713162"/>
            <a:ext cx="66675" cy="48260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79" name="Text Box 66"/>
          <p:cNvSpPr txBox="1">
            <a:spLocks noChangeArrowheads="1"/>
          </p:cNvSpPr>
          <p:nvPr/>
        </p:nvSpPr>
        <p:spPr bwMode="auto">
          <a:xfrm>
            <a:off x="4165601" y="5211764"/>
            <a:ext cx="969433" cy="274637"/>
          </a:xfrm>
          <a:prstGeom prst="rect">
            <a:avLst/>
          </a:prstGeom>
          <a:noFill/>
          <a:ln w="9525">
            <a:noFill/>
            <a:miter lim="800000"/>
            <a:headEnd/>
            <a:tailEnd/>
          </a:ln>
        </p:spPr>
        <p:txBody>
          <a:bodyPr>
            <a:spAutoFit/>
          </a:bodyPr>
          <a:lstStyle/>
          <a:p>
            <a:pPr>
              <a:spcBef>
                <a:spcPct val="50000"/>
              </a:spcBef>
            </a:pPr>
            <a:r>
              <a:rPr lang="en-US" sz="1200" dirty="0"/>
              <a:t>SDF-1 </a:t>
            </a:r>
          </a:p>
        </p:txBody>
      </p:sp>
      <p:sp>
        <p:nvSpPr>
          <p:cNvPr id="80" name="Text Box 67"/>
          <p:cNvSpPr txBox="1">
            <a:spLocks noChangeArrowheads="1"/>
          </p:cNvSpPr>
          <p:nvPr/>
        </p:nvSpPr>
        <p:spPr bwMode="auto">
          <a:xfrm>
            <a:off x="1979084" y="5049838"/>
            <a:ext cx="874184" cy="274637"/>
          </a:xfrm>
          <a:prstGeom prst="rect">
            <a:avLst/>
          </a:prstGeom>
          <a:noFill/>
          <a:ln w="9525">
            <a:noFill/>
            <a:miter lim="800000"/>
            <a:headEnd/>
            <a:tailEnd/>
          </a:ln>
        </p:spPr>
        <p:txBody>
          <a:bodyPr>
            <a:spAutoFit/>
          </a:bodyPr>
          <a:lstStyle/>
          <a:p>
            <a:pPr>
              <a:spcBef>
                <a:spcPct val="50000"/>
              </a:spcBef>
            </a:pPr>
            <a:r>
              <a:rPr lang="en-US" sz="1200"/>
              <a:t> CD62 </a:t>
            </a:r>
          </a:p>
        </p:txBody>
      </p:sp>
      <p:sp>
        <p:nvSpPr>
          <p:cNvPr id="81" name="AutoShape 68"/>
          <p:cNvSpPr>
            <a:spLocks noChangeArrowheads="1"/>
          </p:cNvSpPr>
          <p:nvPr/>
        </p:nvSpPr>
        <p:spPr bwMode="auto">
          <a:xfrm>
            <a:off x="1109134" y="5614988"/>
            <a:ext cx="1841500"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82" name="Text Box 69"/>
          <p:cNvSpPr txBox="1">
            <a:spLocks noChangeArrowheads="1"/>
          </p:cNvSpPr>
          <p:nvPr/>
        </p:nvSpPr>
        <p:spPr bwMode="auto">
          <a:xfrm>
            <a:off x="1399117" y="5791200"/>
            <a:ext cx="1750483" cy="369332"/>
          </a:xfrm>
          <a:prstGeom prst="rect">
            <a:avLst/>
          </a:prstGeom>
          <a:noFill/>
          <a:ln w="9525">
            <a:noFill/>
            <a:miter lim="800000"/>
            <a:headEnd/>
            <a:tailEnd/>
          </a:ln>
        </p:spPr>
        <p:txBody>
          <a:bodyPr wrap="square">
            <a:spAutoFit/>
          </a:bodyPr>
          <a:lstStyle/>
          <a:p>
            <a:pPr>
              <a:spcBef>
                <a:spcPct val="50000"/>
              </a:spcBef>
            </a:pPr>
            <a:r>
              <a:rPr lang="en-US" dirty="0" err="1"/>
              <a:t>osteoblast</a:t>
            </a:r>
            <a:endParaRPr lang="en-US" dirty="0"/>
          </a:p>
        </p:txBody>
      </p:sp>
      <p:sp>
        <p:nvSpPr>
          <p:cNvPr id="83" name="AutoShape 70"/>
          <p:cNvSpPr>
            <a:spLocks noChangeArrowheads="1"/>
          </p:cNvSpPr>
          <p:nvPr/>
        </p:nvSpPr>
        <p:spPr bwMode="auto">
          <a:xfrm rot="2447383">
            <a:off x="2463801" y="3776662"/>
            <a:ext cx="99484" cy="328612"/>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84" name="Text Box 71"/>
          <p:cNvSpPr txBox="1">
            <a:spLocks noChangeArrowheads="1"/>
          </p:cNvSpPr>
          <p:nvPr/>
        </p:nvSpPr>
        <p:spPr bwMode="auto">
          <a:xfrm>
            <a:off x="1786467" y="3802063"/>
            <a:ext cx="872067" cy="274637"/>
          </a:xfrm>
          <a:prstGeom prst="rect">
            <a:avLst/>
          </a:prstGeom>
          <a:noFill/>
          <a:ln w="9525">
            <a:noFill/>
            <a:miter lim="800000"/>
            <a:headEnd/>
            <a:tailEnd/>
          </a:ln>
        </p:spPr>
        <p:txBody>
          <a:bodyPr>
            <a:spAutoFit/>
          </a:bodyPr>
          <a:lstStyle/>
          <a:p>
            <a:pPr>
              <a:spcBef>
                <a:spcPct val="50000"/>
              </a:spcBef>
            </a:pPr>
            <a:r>
              <a:rPr lang="en-US" sz="1200"/>
              <a:t>CD44</a:t>
            </a:r>
          </a:p>
        </p:txBody>
      </p:sp>
      <p:sp>
        <p:nvSpPr>
          <p:cNvPr id="85" name="Freeform 72"/>
          <p:cNvSpPr>
            <a:spLocks/>
          </p:cNvSpPr>
          <p:nvPr/>
        </p:nvSpPr>
        <p:spPr bwMode="auto">
          <a:xfrm>
            <a:off x="2004485" y="4752975"/>
            <a:ext cx="266700" cy="271462"/>
          </a:xfrm>
          <a:custGeom>
            <a:avLst/>
            <a:gdLst>
              <a:gd name="T0" fmla="*/ 66 w 132"/>
              <a:gd name="T1" fmla="*/ 177 h 198"/>
              <a:gd name="T2" fmla="*/ 64 w 132"/>
              <a:gd name="T3" fmla="*/ 49 h 198"/>
              <a:gd name="T4" fmla="*/ 24 w 132"/>
              <a:gd name="T5" fmla="*/ 27 h 198"/>
              <a:gd name="T6" fmla="*/ 41 w 132"/>
              <a:gd name="T7" fmla="*/ 33 h 198"/>
              <a:gd name="T8" fmla="*/ 97 w 132"/>
              <a:gd name="T9" fmla="*/ 27 h 198"/>
              <a:gd name="T10" fmla="*/ 91 w 132"/>
              <a:gd name="T11" fmla="*/ 4 h 198"/>
              <a:gd name="T12" fmla="*/ 66 w 132"/>
              <a:gd name="T13" fmla="*/ 10 h 198"/>
              <a:gd name="T14" fmla="*/ 68 w 132"/>
              <a:gd name="T15" fmla="*/ 37 h 198"/>
              <a:gd name="T16" fmla="*/ 125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86" name="Text Box 73"/>
          <p:cNvSpPr txBox="1">
            <a:spLocks noChangeArrowheads="1"/>
          </p:cNvSpPr>
          <p:nvPr/>
        </p:nvSpPr>
        <p:spPr bwMode="auto">
          <a:xfrm>
            <a:off x="1691218" y="4916488"/>
            <a:ext cx="967317" cy="274637"/>
          </a:xfrm>
          <a:prstGeom prst="rect">
            <a:avLst/>
          </a:prstGeom>
          <a:noFill/>
          <a:ln w="9525">
            <a:noFill/>
            <a:miter lim="800000"/>
            <a:headEnd/>
            <a:tailEnd/>
          </a:ln>
        </p:spPr>
        <p:txBody>
          <a:bodyPr>
            <a:spAutoFit/>
          </a:bodyPr>
          <a:lstStyle/>
          <a:p>
            <a:pPr>
              <a:spcBef>
                <a:spcPct val="50000"/>
              </a:spcBef>
            </a:pPr>
            <a:r>
              <a:rPr lang="en-US" sz="1200"/>
              <a:t>HA </a:t>
            </a:r>
          </a:p>
        </p:txBody>
      </p:sp>
      <p:sp>
        <p:nvSpPr>
          <p:cNvPr id="87" name="Text Box 74"/>
          <p:cNvSpPr txBox="1">
            <a:spLocks noChangeArrowheads="1"/>
          </p:cNvSpPr>
          <p:nvPr/>
        </p:nvSpPr>
        <p:spPr bwMode="auto">
          <a:xfrm>
            <a:off x="1206501" y="5286375"/>
            <a:ext cx="3585633" cy="369332"/>
          </a:xfrm>
          <a:prstGeom prst="rect">
            <a:avLst/>
          </a:prstGeom>
          <a:noFill/>
          <a:ln w="9525">
            <a:noFill/>
            <a:miter lim="800000"/>
            <a:headEnd/>
            <a:tailEnd/>
          </a:ln>
        </p:spPr>
        <p:txBody>
          <a:bodyPr>
            <a:spAutoFit/>
          </a:bodyPr>
          <a:lstStyle/>
          <a:p>
            <a:pPr algn="ctr">
              <a:spcBef>
                <a:spcPct val="50000"/>
              </a:spcBef>
            </a:pPr>
            <a:r>
              <a:rPr lang="en-US"/>
              <a:t>Extracellular matrix</a:t>
            </a:r>
          </a:p>
        </p:txBody>
      </p:sp>
      <p:sp>
        <p:nvSpPr>
          <p:cNvPr id="88" name="AutoShape 75"/>
          <p:cNvSpPr>
            <a:spLocks noChangeArrowheads="1"/>
          </p:cNvSpPr>
          <p:nvPr/>
        </p:nvSpPr>
        <p:spPr bwMode="auto">
          <a:xfrm flipH="1">
            <a:off x="2175934" y="4368801"/>
            <a:ext cx="1452033" cy="261937"/>
          </a:xfrm>
          <a:prstGeom prst="curvedUpArrow">
            <a:avLst>
              <a:gd name="adj1" fmla="val 83152"/>
              <a:gd name="adj2" fmla="val 166303"/>
              <a:gd name="adj3" fmla="val 33333"/>
            </a:avLst>
          </a:prstGeom>
          <a:solidFill>
            <a:srgbClr val="CC0000"/>
          </a:solidFill>
          <a:ln w="9525">
            <a:solidFill>
              <a:schemeClr val="tx1"/>
            </a:solidFill>
            <a:miter lim="800000"/>
            <a:headEnd/>
            <a:tailEnd/>
          </a:ln>
        </p:spPr>
        <p:txBody>
          <a:bodyPr wrap="none" anchor="ctr"/>
          <a:lstStyle/>
          <a:p>
            <a:endParaRPr lang="en-US" sz="1800"/>
          </a:p>
        </p:txBody>
      </p:sp>
      <p:grpSp>
        <p:nvGrpSpPr>
          <p:cNvPr id="5" name="Group 76"/>
          <p:cNvGrpSpPr>
            <a:grpSpLocks/>
          </p:cNvGrpSpPr>
          <p:nvPr/>
        </p:nvGrpSpPr>
        <p:grpSpPr bwMode="auto">
          <a:xfrm>
            <a:off x="3143251" y="4762501"/>
            <a:ext cx="292100" cy="65087"/>
            <a:chOff x="576" y="1152"/>
            <a:chExt cx="864" cy="240"/>
          </a:xfrm>
        </p:grpSpPr>
        <p:sp>
          <p:nvSpPr>
            <p:cNvPr id="90" name="Line 77"/>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1" name="Line 78"/>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2" name="Line 79"/>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3" name="Line 80"/>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94" name="Line 81"/>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6" name="Group 82"/>
          <p:cNvGrpSpPr>
            <a:grpSpLocks/>
          </p:cNvGrpSpPr>
          <p:nvPr/>
        </p:nvGrpSpPr>
        <p:grpSpPr bwMode="auto">
          <a:xfrm>
            <a:off x="2755901" y="4105276"/>
            <a:ext cx="292100" cy="65087"/>
            <a:chOff x="576" y="1152"/>
            <a:chExt cx="864" cy="240"/>
          </a:xfrm>
        </p:grpSpPr>
        <p:sp>
          <p:nvSpPr>
            <p:cNvPr id="96" name="Line 83"/>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7" name="Line 84"/>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8" name="Line 85"/>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9" name="Line 86"/>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0" name="Line 87"/>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7" name="Group 88"/>
          <p:cNvGrpSpPr>
            <a:grpSpLocks/>
          </p:cNvGrpSpPr>
          <p:nvPr/>
        </p:nvGrpSpPr>
        <p:grpSpPr bwMode="auto">
          <a:xfrm rot="18497410">
            <a:off x="3288242" y="3956315"/>
            <a:ext cx="196850" cy="99484"/>
            <a:chOff x="576" y="1152"/>
            <a:chExt cx="864" cy="240"/>
          </a:xfrm>
        </p:grpSpPr>
        <p:sp>
          <p:nvSpPr>
            <p:cNvPr id="102" name="Line 8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03" name="Line 9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04" name="Line 9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05" name="Line 9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6" name="Line 9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sp>
        <p:nvSpPr>
          <p:cNvPr id="107" name="AutoShape 95"/>
          <p:cNvSpPr>
            <a:spLocks noChangeArrowheads="1"/>
          </p:cNvSpPr>
          <p:nvPr/>
        </p:nvSpPr>
        <p:spPr bwMode="auto">
          <a:xfrm>
            <a:off x="914400" y="1676401"/>
            <a:ext cx="4885267"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108" name="Text Box 97"/>
          <p:cNvSpPr txBox="1">
            <a:spLocks noChangeArrowheads="1"/>
          </p:cNvSpPr>
          <p:nvPr/>
        </p:nvSpPr>
        <p:spPr bwMode="auto">
          <a:xfrm>
            <a:off x="929218" y="1743076"/>
            <a:ext cx="830677" cy="461665"/>
          </a:xfrm>
          <a:prstGeom prst="rect">
            <a:avLst/>
          </a:prstGeom>
          <a:noFill/>
          <a:ln w="9525">
            <a:noFill/>
            <a:miter lim="800000"/>
            <a:headEnd/>
            <a:tailEnd/>
          </a:ln>
          <a:effectLst/>
        </p:spPr>
        <p:txBody>
          <a:bodyPr wrap="none">
            <a:spAutoFit/>
          </a:bodyPr>
          <a:lstStyle/>
          <a:p>
            <a:pPr>
              <a:defRPr/>
            </a:pPr>
            <a:r>
              <a:rPr lang="tr-TR" sz="2400" b="1" dirty="0" smtClean="0">
                <a:effectLst>
                  <a:outerShdw blurRad="38100" dist="38100" dir="2700000" algn="tl">
                    <a:srgbClr val="C0C0C0"/>
                  </a:outerShdw>
                </a:effectLst>
              </a:rPr>
              <a:t>GCSF</a:t>
            </a:r>
            <a:endParaRPr lang="en-US" sz="2400" b="1" dirty="0">
              <a:effectLst>
                <a:outerShdw blurRad="38100" dist="38100" dir="2700000" algn="tl">
                  <a:srgbClr val="C0C0C0"/>
                </a:outerShdw>
              </a:effectLst>
              <a:cs typeface="+mn-cs"/>
            </a:endParaRPr>
          </a:p>
        </p:txBody>
      </p:sp>
      <p:grpSp>
        <p:nvGrpSpPr>
          <p:cNvPr id="8" name="Group 98"/>
          <p:cNvGrpSpPr>
            <a:grpSpLocks/>
          </p:cNvGrpSpPr>
          <p:nvPr/>
        </p:nvGrpSpPr>
        <p:grpSpPr bwMode="auto">
          <a:xfrm>
            <a:off x="3530600" y="4762501"/>
            <a:ext cx="289984" cy="65087"/>
            <a:chOff x="576" y="1152"/>
            <a:chExt cx="864" cy="240"/>
          </a:xfrm>
        </p:grpSpPr>
        <p:sp>
          <p:nvSpPr>
            <p:cNvPr id="110" name="Line 9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11" name="Line 10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12" name="Line 10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13" name="Line 10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14" name="Line 10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pic>
        <p:nvPicPr>
          <p:cNvPr id="115" name="Picture 94" descr="j0325662[1]"/>
          <p:cNvPicPr>
            <a:picLocks noChangeAspect="1" noChangeArrowheads="1"/>
          </p:cNvPicPr>
          <p:nvPr/>
        </p:nvPicPr>
        <p:blipFill>
          <a:blip r:embed="rId3" cstate="print"/>
          <a:srcRect/>
          <a:stretch>
            <a:fillRect/>
          </a:stretch>
        </p:blipFill>
        <p:spPr bwMode="auto">
          <a:xfrm rot="1549663">
            <a:off x="3685108" y="4380457"/>
            <a:ext cx="704851" cy="536575"/>
          </a:xfrm>
          <a:prstGeom prst="rect">
            <a:avLst/>
          </a:prstGeom>
          <a:noFill/>
          <a:ln w="9525">
            <a:noFill/>
            <a:miter lim="800000"/>
            <a:headEnd/>
            <a:tailEnd/>
          </a:ln>
        </p:spPr>
      </p:pic>
      <p:sp>
        <p:nvSpPr>
          <p:cNvPr id="116" name="Text Box 104"/>
          <p:cNvSpPr txBox="1">
            <a:spLocks noChangeArrowheads="1"/>
          </p:cNvSpPr>
          <p:nvPr/>
        </p:nvSpPr>
        <p:spPr bwMode="auto">
          <a:xfrm>
            <a:off x="6923618" y="2222500"/>
            <a:ext cx="4008967" cy="1054100"/>
          </a:xfrm>
          <a:prstGeom prst="rect">
            <a:avLst/>
          </a:prstGeom>
          <a:noFill/>
          <a:ln w="9525">
            <a:noFill/>
            <a:miter lim="800000"/>
            <a:headEnd/>
            <a:tailEnd/>
          </a:ln>
        </p:spPr>
        <p:txBody>
          <a:bodyPr>
            <a:spAutoFit/>
          </a:bodyPr>
          <a:lstStyle/>
          <a:p>
            <a:pPr algn="ctr">
              <a:spcBef>
                <a:spcPct val="50000"/>
              </a:spcBef>
            </a:pPr>
            <a:r>
              <a:rPr lang="en-US" sz="1800" dirty="0"/>
              <a:t>adhesive interactions between HSC and BM:</a:t>
            </a:r>
          </a:p>
          <a:p>
            <a:pPr algn="ctr">
              <a:spcBef>
                <a:spcPct val="50000"/>
              </a:spcBef>
            </a:pPr>
            <a:r>
              <a:rPr lang="en-US" sz="1800" dirty="0"/>
              <a:t>cell adhesions molecules</a:t>
            </a:r>
          </a:p>
        </p:txBody>
      </p:sp>
      <p:pic>
        <p:nvPicPr>
          <p:cNvPr id="118" name="Picture 94" descr="j0325662[1]"/>
          <p:cNvPicPr>
            <a:picLocks noChangeAspect="1" noChangeArrowheads="1"/>
          </p:cNvPicPr>
          <p:nvPr/>
        </p:nvPicPr>
        <p:blipFill>
          <a:blip r:embed="rId3" cstate="print"/>
          <a:srcRect/>
          <a:stretch>
            <a:fillRect/>
          </a:stretch>
        </p:blipFill>
        <p:spPr bwMode="auto">
          <a:xfrm rot="1549663">
            <a:off x="9639308" y="3593557"/>
            <a:ext cx="704851" cy="536575"/>
          </a:xfrm>
          <a:prstGeom prst="rect">
            <a:avLst/>
          </a:prstGeom>
          <a:noFill/>
          <a:ln w="9525">
            <a:noFill/>
            <a:miter lim="800000"/>
            <a:headEnd/>
            <a:tailEnd/>
          </a:ln>
        </p:spPr>
      </p:pic>
      <p:sp>
        <p:nvSpPr>
          <p:cNvPr id="223" name="Text Box 39"/>
          <p:cNvSpPr txBox="1">
            <a:spLocks noChangeArrowheads="1"/>
          </p:cNvSpPr>
          <p:nvPr/>
        </p:nvSpPr>
        <p:spPr bwMode="auto">
          <a:xfrm>
            <a:off x="10206568" y="3502224"/>
            <a:ext cx="1172633" cy="307777"/>
          </a:xfrm>
          <a:prstGeom prst="rect">
            <a:avLst/>
          </a:prstGeom>
          <a:solidFill>
            <a:schemeClr val="accent1"/>
          </a:solidFill>
          <a:ln w="9525">
            <a:solidFill>
              <a:schemeClr val="tx1"/>
            </a:solidFill>
            <a:miter lim="800000"/>
            <a:headEnd/>
            <a:tailEnd/>
          </a:ln>
        </p:spPr>
        <p:txBody>
          <a:bodyPr wrap="square">
            <a:spAutoFit/>
          </a:bodyPr>
          <a:lstStyle/>
          <a:p>
            <a:pPr algn="ctr">
              <a:spcBef>
                <a:spcPct val="50000"/>
              </a:spcBef>
            </a:pPr>
            <a:r>
              <a:rPr lang="tr-TR" sz="1400" b="1" u="sng" dirty="0" smtClean="0"/>
              <a:t>AMD 100</a:t>
            </a:r>
            <a:endParaRPr lang="en-US" sz="1400" b="1" u="sng" dirty="0"/>
          </a:p>
        </p:txBody>
      </p:sp>
      <p:pic>
        <p:nvPicPr>
          <p:cNvPr id="147459" name="Picture 3"/>
          <p:cNvPicPr>
            <a:picLocks noChangeAspect="1" noChangeArrowheads="1"/>
          </p:cNvPicPr>
          <p:nvPr/>
        </p:nvPicPr>
        <p:blipFill>
          <a:blip r:embed="rId4" cstate="print"/>
          <a:srcRect/>
          <a:stretch>
            <a:fillRect/>
          </a:stretch>
        </p:blipFill>
        <p:spPr bwMode="auto">
          <a:xfrm>
            <a:off x="914400" y="1752600"/>
            <a:ext cx="4876800" cy="4724400"/>
          </a:xfrm>
          <a:prstGeom prst="rect">
            <a:avLst/>
          </a:prstGeom>
          <a:ln>
            <a:noFill/>
          </a:ln>
          <a:effectLst>
            <a:softEdge rad="112500"/>
          </a:effectLst>
        </p:spPr>
      </p:pic>
      <p:pic>
        <p:nvPicPr>
          <p:cNvPr id="226" name="Picture 94" descr="j0325662[1]"/>
          <p:cNvPicPr>
            <a:picLocks noChangeAspect="1" noChangeArrowheads="1"/>
          </p:cNvPicPr>
          <p:nvPr/>
        </p:nvPicPr>
        <p:blipFill>
          <a:blip r:embed="rId3" cstate="print"/>
          <a:srcRect/>
          <a:stretch>
            <a:fillRect/>
          </a:stretch>
        </p:blipFill>
        <p:spPr bwMode="auto">
          <a:xfrm rot="17168052">
            <a:off x="2514042" y="3933147"/>
            <a:ext cx="528638" cy="715433"/>
          </a:xfrm>
          <a:prstGeom prst="rect">
            <a:avLst/>
          </a:prstGeom>
          <a:noFill/>
          <a:ln w="9525">
            <a:noFill/>
            <a:miter lim="800000"/>
            <a:headEnd/>
            <a:tailEnd/>
          </a:ln>
        </p:spPr>
      </p:pic>
      <p:pic>
        <p:nvPicPr>
          <p:cNvPr id="147460" name="Picture 4"/>
          <p:cNvPicPr>
            <a:picLocks noChangeAspect="1" noChangeArrowheads="1"/>
          </p:cNvPicPr>
          <p:nvPr/>
        </p:nvPicPr>
        <p:blipFill>
          <a:blip r:embed="rId5" cstate="print"/>
          <a:srcRect/>
          <a:stretch>
            <a:fillRect/>
          </a:stretch>
        </p:blipFill>
        <p:spPr bwMode="auto">
          <a:xfrm>
            <a:off x="6604000" y="1524000"/>
            <a:ext cx="4876800" cy="4800600"/>
          </a:xfrm>
          <a:prstGeom prst="rect">
            <a:avLst/>
          </a:prstGeom>
          <a:ln>
            <a:noFill/>
          </a:ln>
          <a:effectLst>
            <a:softEdge rad="112500"/>
          </a:effectLst>
        </p:spPr>
      </p:pic>
      <p:pic>
        <p:nvPicPr>
          <p:cNvPr id="228" name="Picture 94" descr="j0325662[1]"/>
          <p:cNvPicPr>
            <a:picLocks noChangeAspect="1" noChangeArrowheads="1"/>
          </p:cNvPicPr>
          <p:nvPr/>
        </p:nvPicPr>
        <p:blipFill>
          <a:blip r:embed="rId3" cstate="print"/>
          <a:srcRect/>
          <a:stretch>
            <a:fillRect/>
          </a:stretch>
        </p:blipFill>
        <p:spPr bwMode="auto">
          <a:xfrm rot="14311149">
            <a:off x="8702057" y="3666945"/>
            <a:ext cx="633217" cy="856965"/>
          </a:xfrm>
          <a:prstGeom prst="rect">
            <a:avLst/>
          </a:prstGeom>
          <a:noFill/>
          <a:ln w="9525">
            <a:noFill/>
            <a:miter lim="800000"/>
            <a:headEnd/>
            <a:tailEnd/>
          </a:ln>
        </p:spPr>
      </p:pic>
      <p:pic>
        <p:nvPicPr>
          <p:cNvPr id="119" name="Picture 94" descr="j0325662[1]"/>
          <p:cNvPicPr>
            <a:picLocks noChangeAspect="1" noChangeArrowheads="1"/>
          </p:cNvPicPr>
          <p:nvPr/>
        </p:nvPicPr>
        <p:blipFill>
          <a:blip r:embed="rId3" cstate="print"/>
          <a:srcRect/>
          <a:stretch>
            <a:fillRect/>
          </a:stretch>
        </p:blipFill>
        <p:spPr bwMode="auto">
          <a:xfrm rot="1549663">
            <a:off x="3676641" y="3794670"/>
            <a:ext cx="704851" cy="536575"/>
          </a:xfrm>
          <a:prstGeom prst="rect">
            <a:avLst/>
          </a:prstGeom>
          <a:noFill/>
          <a:ln w="9525">
            <a:noFill/>
            <a:miter lim="800000"/>
            <a:headEnd/>
            <a:tailEnd/>
          </a:ln>
        </p:spPr>
      </p:pic>
      <p:sp>
        <p:nvSpPr>
          <p:cNvPr id="117" name="Text Box 25"/>
          <p:cNvSpPr txBox="1">
            <a:spLocks noChangeArrowheads="1"/>
          </p:cNvSpPr>
          <p:nvPr/>
        </p:nvSpPr>
        <p:spPr bwMode="auto">
          <a:xfrm>
            <a:off x="9937752" y="4800601"/>
            <a:ext cx="1339849" cy="276999"/>
          </a:xfrm>
          <a:prstGeom prst="rect">
            <a:avLst/>
          </a:prstGeom>
          <a:noFill/>
          <a:ln w="9525">
            <a:noFill/>
            <a:miter lim="800000"/>
            <a:headEnd/>
            <a:tailEnd/>
          </a:ln>
        </p:spPr>
        <p:txBody>
          <a:bodyPr wrap="square">
            <a:spAutoFit/>
          </a:bodyPr>
          <a:lstStyle/>
          <a:p>
            <a:pPr>
              <a:spcBef>
                <a:spcPct val="50000"/>
              </a:spcBef>
              <a:defRPr/>
            </a:pPr>
            <a:r>
              <a:rPr lang="tr-TR" sz="1200" b="1" u="sng" dirty="0" smtClean="0">
                <a:effectLst>
                  <a:outerShdw blurRad="38100" dist="38100" dir="2700000" algn="tl">
                    <a:srgbClr val="000000">
                      <a:alpha val="43137"/>
                    </a:srgbClr>
                  </a:outerShdw>
                </a:effectLst>
                <a:latin typeface="Arial" pitchFamily="34" charset="0"/>
                <a:cs typeface="Arial" pitchFamily="34" charset="0"/>
              </a:rPr>
              <a:t>CXCL 12c</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120" name="Text Box 25"/>
          <p:cNvSpPr txBox="1">
            <a:spLocks noChangeArrowheads="1"/>
          </p:cNvSpPr>
          <p:nvPr/>
        </p:nvSpPr>
        <p:spPr bwMode="auto">
          <a:xfrm>
            <a:off x="3657600" y="4980802"/>
            <a:ext cx="1219200" cy="276999"/>
          </a:xfrm>
          <a:prstGeom prst="rect">
            <a:avLst/>
          </a:prstGeom>
          <a:noFill/>
          <a:ln w="9525">
            <a:noFill/>
            <a:miter lim="800000"/>
            <a:headEnd/>
            <a:tailEnd/>
          </a:ln>
        </p:spPr>
        <p:txBody>
          <a:bodyPr wrap="square">
            <a:spAutoFit/>
          </a:bodyPr>
          <a:lstStyle/>
          <a:p>
            <a:pPr>
              <a:spcBef>
                <a:spcPct val="50000"/>
              </a:spcBef>
              <a:defRPr/>
            </a:pPr>
            <a:r>
              <a:rPr lang="tr-TR" sz="1200" b="1" u="sng" dirty="0" smtClean="0">
                <a:effectLst>
                  <a:outerShdw blurRad="38100" dist="38100" dir="2700000" algn="tl">
                    <a:srgbClr val="000000">
                      <a:alpha val="43137"/>
                    </a:srgbClr>
                  </a:outerShdw>
                </a:effectLst>
                <a:latin typeface="Arial" pitchFamily="34" charset="0"/>
                <a:cs typeface="Arial" pitchFamily="34" charset="0"/>
              </a:rPr>
              <a:t>CXCL 12</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121" name="120 Çarpma"/>
          <p:cNvSpPr/>
          <p:nvPr/>
        </p:nvSpPr>
        <p:spPr>
          <a:xfrm>
            <a:off x="3454400" y="4800600"/>
            <a:ext cx="406400" cy="381000"/>
          </a:xfrm>
          <a:prstGeom prst="mathMultiply">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2" name="121 Çarpma"/>
          <p:cNvSpPr/>
          <p:nvPr/>
        </p:nvSpPr>
        <p:spPr>
          <a:xfrm>
            <a:off x="9550400" y="4648200"/>
            <a:ext cx="406400" cy="381000"/>
          </a:xfrm>
          <a:prstGeom prst="mathMultiply">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3" name="122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124" name="123 Dikdörtgen"/>
          <p:cNvSpPr/>
          <p:nvPr/>
        </p:nvSpPr>
        <p:spPr>
          <a:xfrm>
            <a:off x="990600" y="914400"/>
            <a:ext cx="4147289" cy="461665"/>
          </a:xfrm>
          <a:prstGeom prst="rect">
            <a:avLst/>
          </a:prstGeom>
        </p:spPr>
        <p:txBody>
          <a:bodyPr wrap="none">
            <a:spAutoFit/>
          </a:bodyPr>
          <a:lstStyle/>
          <a:p>
            <a:pPr lvl="0">
              <a:defRPr/>
            </a:pPr>
            <a:r>
              <a:rPr lang="en-US" sz="2400" b="1" kern="0" dirty="0" smtClean="0">
                <a:solidFill>
                  <a:srgbClr val="C00000"/>
                </a:solidFill>
                <a:cs typeface="Arial"/>
              </a:rPr>
              <a:t>Mobilization</a:t>
            </a:r>
            <a:r>
              <a:rPr lang="tr-TR" sz="2400" b="1" kern="0" dirty="0" smtClean="0">
                <a:solidFill>
                  <a:srgbClr val="C00000"/>
                </a:solidFill>
                <a:cs typeface="Arial"/>
              </a:rPr>
              <a:t>: </a:t>
            </a:r>
            <a:r>
              <a:rPr lang="en-US" sz="2400" b="1" kern="0" dirty="0" smtClean="0">
                <a:solidFill>
                  <a:srgbClr val="C00000"/>
                </a:solidFill>
                <a:cs typeface="Arial"/>
              </a:rPr>
              <a:t> </a:t>
            </a:r>
            <a:r>
              <a:rPr lang="tr-TR" b="1" kern="0" dirty="0" err="1" smtClean="0">
                <a:solidFill>
                  <a:srgbClr val="C00000"/>
                </a:solidFill>
                <a:cs typeface="Arial"/>
              </a:rPr>
              <a:t>Agents</a:t>
            </a:r>
            <a:r>
              <a:rPr lang="tr-TR" b="1" kern="0" dirty="0" smtClean="0">
                <a:solidFill>
                  <a:srgbClr val="C00000"/>
                </a:solidFill>
                <a:cs typeface="Arial"/>
              </a:rPr>
              <a:t> &amp; </a:t>
            </a:r>
            <a:r>
              <a:rPr lang="tr-TR" b="1" kern="0" dirty="0" err="1" smtClean="0">
                <a:solidFill>
                  <a:srgbClr val="C00000"/>
                </a:solidFill>
                <a:cs typeface="Arial"/>
              </a:rPr>
              <a:t>Mechanisms</a:t>
            </a:r>
            <a:endParaRPr lang="en-US" b="1" kern="0" dirty="0">
              <a:solidFill>
                <a:srgbClr val="C00000"/>
              </a:solidFil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459"/>
                                        </p:tgtEl>
                                        <p:attrNameLst>
                                          <p:attrName>style.visibility</p:attrName>
                                        </p:attrNameLst>
                                      </p:cBhvr>
                                      <p:to>
                                        <p:strVal val="visible"/>
                                      </p:to>
                                    </p:set>
                                    <p:animEffect transition="in" filter="fade">
                                      <p:cBhvr>
                                        <p:cTn id="7" dur="2000"/>
                                        <p:tgtEl>
                                          <p:spTgt spid="147459"/>
                                        </p:tgtEl>
                                      </p:cBhvr>
                                    </p:animEffect>
                                  </p:childTnLst>
                                </p:cTn>
                              </p:par>
                              <p:par>
                                <p:cTn id="8" presetID="10" presetClass="entr" presetSubtype="0" fill="hold" nodeType="withEffect">
                                  <p:stCondLst>
                                    <p:cond delay="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2000"/>
                                        <p:tgtEl>
                                          <p:spTgt spid="2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7460"/>
                                        </p:tgtEl>
                                        <p:attrNameLst>
                                          <p:attrName>style.visibility</p:attrName>
                                        </p:attrNameLst>
                                      </p:cBhvr>
                                      <p:to>
                                        <p:strVal val="visible"/>
                                      </p:to>
                                    </p:set>
                                    <p:animEffect transition="in" filter="fade">
                                      <p:cBhvr>
                                        <p:cTn id="15" dur="2000"/>
                                        <p:tgtEl>
                                          <p:spTgt spid="147460"/>
                                        </p:tgtEl>
                                      </p:cBhvr>
                                    </p:animEffect>
                                  </p:childTnLst>
                                </p:cTn>
                              </p:par>
                              <p:par>
                                <p:cTn id="16" presetID="10" presetClass="entr" presetSubtype="0" fill="hold" nodeType="withEffect">
                                  <p:stCondLst>
                                    <p:cond delay="0"/>
                                  </p:stCondLst>
                                  <p:childTnLst>
                                    <p:set>
                                      <p:cBhvr>
                                        <p:cTn id="17" dur="1" fill="hold">
                                          <p:stCondLst>
                                            <p:cond delay="0"/>
                                          </p:stCondLst>
                                        </p:cTn>
                                        <p:tgtEl>
                                          <p:spTgt spid="228"/>
                                        </p:tgtEl>
                                        <p:attrNameLst>
                                          <p:attrName>style.visibility</p:attrName>
                                        </p:attrNameLst>
                                      </p:cBhvr>
                                      <p:to>
                                        <p:strVal val="visible"/>
                                      </p:to>
                                    </p:set>
                                    <p:animEffect transition="in" filter="fade">
                                      <p:cBhvr>
                                        <p:cTn id="18" dur="20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quarter" idx="13"/>
          </p:nvPr>
        </p:nvSpPr>
        <p:spPr>
          <a:xfrm>
            <a:off x="381000" y="1295400"/>
            <a:ext cx="11480800" cy="1569660"/>
          </a:xfrm>
        </p:spPr>
        <p:txBody>
          <a:bodyPr/>
          <a:lstStyle/>
          <a:p>
            <a:pPr lvl="0">
              <a:lnSpc>
                <a:spcPct val="150000"/>
              </a:lnSpc>
            </a:pPr>
            <a:r>
              <a:rPr lang="tr-TR" sz="2400" b="1" dirty="0" smtClean="0">
                <a:cs typeface="Arial" charset="0"/>
              </a:rPr>
              <a:t>    </a:t>
            </a:r>
            <a:r>
              <a:rPr lang="en-US" sz="2400" b="1" dirty="0" err="1" smtClean="0">
                <a:cs typeface="Arial" charset="0"/>
              </a:rPr>
              <a:t>Filgrastim</a:t>
            </a:r>
            <a:r>
              <a:rPr lang="tr-TR" sz="2400" b="1" dirty="0" smtClean="0">
                <a:cs typeface="Arial" charset="0"/>
              </a:rPr>
              <a:t> </a:t>
            </a:r>
            <a:r>
              <a:rPr lang="tr-TR" sz="2400" b="1" dirty="0" smtClean="0">
                <a:solidFill>
                  <a:srgbClr val="002060"/>
                </a:solidFill>
                <a:cs typeface="Arial" charset="0"/>
              </a:rPr>
              <a:t> (G-CSF )</a:t>
            </a:r>
            <a:r>
              <a:rPr lang="tr-TR" sz="2400" b="1" dirty="0" smtClean="0">
                <a:cs typeface="Arial" charset="0"/>
              </a:rPr>
              <a:t> </a:t>
            </a:r>
            <a:r>
              <a:rPr lang="tr-TR" sz="1600" b="1" dirty="0" smtClean="0">
                <a:cs typeface="Arial" charset="0"/>
              </a:rPr>
              <a:t>(</a:t>
            </a:r>
            <a:r>
              <a:rPr lang="en-US" sz="1600" b="1" dirty="0" smtClean="0">
                <a:solidFill>
                  <a:sysClr val="windowText" lastClr="000000"/>
                </a:solidFill>
                <a:ea typeface="ＭＳ Ｐゴシック" pitchFamily="34" charset="-128"/>
              </a:rPr>
              <a:t>Success rate: </a:t>
            </a:r>
            <a:r>
              <a:rPr lang="en-US" sz="1600" dirty="0" smtClean="0">
                <a:solidFill>
                  <a:sysClr val="windowText" lastClr="000000"/>
                </a:solidFill>
                <a:ea typeface="ＭＳ Ｐゴシック" pitchFamily="34" charset="-128"/>
              </a:rPr>
              <a:t>70-95%</a:t>
            </a:r>
            <a:r>
              <a:rPr lang="tr-TR" sz="1600" dirty="0" smtClean="0">
                <a:solidFill>
                  <a:sysClr val="windowText" lastClr="000000"/>
                </a:solidFill>
                <a:ea typeface="ＭＳ Ｐゴシック" pitchFamily="34" charset="-128"/>
              </a:rPr>
              <a:t>)</a:t>
            </a:r>
            <a:endParaRPr lang="en-US" sz="1600" dirty="0" smtClean="0">
              <a:solidFill>
                <a:sysClr val="windowText" lastClr="000000"/>
              </a:solidFill>
              <a:ea typeface="ＭＳ Ｐゴシック" pitchFamily="34" charset="-128"/>
            </a:endParaRPr>
          </a:p>
          <a:p>
            <a:pPr>
              <a:lnSpc>
                <a:spcPct val="150000"/>
              </a:lnSpc>
            </a:pPr>
            <a:r>
              <a:rPr lang="tr-TR" sz="1600" b="1" dirty="0" smtClean="0">
                <a:cs typeface="Arial" charset="0"/>
              </a:rPr>
              <a:t>       </a:t>
            </a:r>
            <a:r>
              <a:rPr lang="en-US" sz="1600" dirty="0" smtClean="0">
                <a:cs typeface="Arial" charset="0"/>
              </a:rPr>
              <a:t>Multi-step </a:t>
            </a:r>
            <a:r>
              <a:rPr lang="en-US" sz="1600" dirty="0">
                <a:cs typeface="Arial" charset="0"/>
              </a:rPr>
              <a:t>interactions in the marrow microenvironment lead to stem cell </a:t>
            </a:r>
            <a:r>
              <a:rPr lang="en-US" sz="1600" dirty="0" smtClean="0">
                <a:cs typeface="Arial" charset="0"/>
              </a:rPr>
              <a:t>mobilization</a:t>
            </a:r>
            <a:endParaRPr lang="en-US" sz="1400" dirty="0" smtClean="0">
              <a:ea typeface="ＭＳ Ｐゴシック" pitchFamily="34" charset="-128"/>
            </a:endParaRPr>
          </a:p>
          <a:p>
            <a:pPr lvl="1">
              <a:lnSpc>
                <a:spcPct val="150000"/>
              </a:lnSpc>
            </a:pPr>
            <a:endParaRPr lang="en-US" sz="1400" dirty="0">
              <a:cs typeface="Arial" charset="0"/>
            </a:endParaRPr>
          </a:p>
          <a:p>
            <a:pPr lvl="1">
              <a:lnSpc>
                <a:spcPct val="150000"/>
              </a:lnSpc>
            </a:pPr>
            <a:endParaRPr lang="en-US" sz="1400" dirty="0">
              <a:cs typeface="Arial" charset="0"/>
            </a:endParaRPr>
          </a:p>
        </p:txBody>
      </p:sp>
      <p:sp>
        <p:nvSpPr>
          <p:cNvPr id="48" name="47 Dikdörtgen"/>
          <p:cNvSpPr/>
          <p:nvPr/>
        </p:nvSpPr>
        <p:spPr>
          <a:xfrm>
            <a:off x="533400" y="2286000"/>
            <a:ext cx="11277600" cy="1754326"/>
          </a:xfrm>
          <a:prstGeom prst="rect">
            <a:avLst/>
          </a:prstGeom>
        </p:spPr>
        <p:txBody>
          <a:bodyPr wrap="square">
            <a:spAutoFit/>
          </a:bodyPr>
          <a:lstStyle/>
          <a:p>
            <a:pPr>
              <a:lnSpc>
                <a:spcPct val="150000"/>
              </a:lnSpc>
            </a:pPr>
            <a:r>
              <a:rPr lang="en-US" b="1" dirty="0" smtClean="0">
                <a:solidFill>
                  <a:srgbClr val="C00000"/>
                </a:solidFill>
                <a:ea typeface="ＭＳ Ｐゴシック" pitchFamily="34" charset="-128"/>
              </a:rPr>
              <a:t>Pain, headaches, </a:t>
            </a:r>
            <a:r>
              <a:rPr lang="en-US" b="1" dirty="0" err="1" smtClean="0">
                <a:solidFill>
                  <a:srgbClr val="C00000"/>
                </a:solidFill>
                <a:ea typeface="ＭＳ Ｐゴシック" pitchFamily="34" charset="-128"/>
              </a:rPr>
              <a:t>arthralgias</a:t>
            </a:r>
            <a:r>
              <a:rPr lang="en-US" b="1" dirty="0" smtClean="0">
                <a:solidFill>
                  <a:srgbClr val="C00000"/>
                </a:solidFill>
                <a:ea typeface="ＭＳ Ｐゴシック" pitchFamily="34" charset="-128"/>
              </a:rPr>
              <a:t>, malaise, fatigue, insomnia, and </a:t>
            </a:r>
            <a:r>
              <a:rPr lang="en-US" b="1" dirty="0" err="1" smtClean="0">
                <a:solidFill>
                  <a:srgbClr val="C00000"/>
                </a:solidFill>
                <a:ea typeface="ＭＳ Ｐゴシック" pitchFamily="34" charset="-128"/>
              </a:rPr>
              <a:t>nause</a:t>
            </a:r>
            <a:r>
              <a:rPr lang="tr-TR" b="1" dirty="0" smtClean="0">
                <a:solidFill>
                  <a:srgbClr val="C00000"/>
                </a:solidFill>
                <a:ea typeface="ＭＳ Ｐゴシック" pitchFamily="34" charset="-128"/>
              </a:rPr>
              <a:t>,  </a:t>
            </a:r>
            <a:r>
              <a:rPr lang="en-US" b="1" dirty="0" smtClean="0">
                <a:solidFill>
                  <a:srgbClr val="C00000"/>
                </a:solidFill>
                <a:ea typeface="ＭＳ Ｐゴシック" pitchFamily="34" charset="-128"/>
              </a:rPr>
              <a:t>Transient increase in ALP, ALT, LDH, Na and transient decrease in </a:t>
            </a:r>
            <a:r>
              <a:rPr lang="en-US" b="1" dirty="0" err="1" smtClean="0">
                <a:solidFill>
                  <a:srgbClr val="C00000"/>
                </a:solidFill>
                <a:ea typeface="ＭＳ Ｐゴシック" pitchFamily="34" charset="-128"/>
              </a:rPr>
              <a:t>potasiu</a:t>
            </a:r>
            <a:r>
              <a:rPr lang="tr-TR" b="1" dirty="0" smtClean="0">
                <a:solidFill>
                  <a:srgbClr val="C00000"/>
                </a:solidFill>
                <a:ea typeface="ＭＳ Ｐゴシック" pitchFamily="34" charset="-128"/>
              </a:rPr>
              <a:t>m,</a:t>
            </a:r>
            <a:r>
              <a:rPr lang="tr-TR" dirty="0" smtClean="0">
                <a:solidFill>
                  <a:srgbClr val="C00000"/>
                </a:solidFill>
                <a:ea typeface="ＭＳ Ｐゴシック" pitchFamily="34" charset="-128"/>
              </a:rPr>
              <a:t> </a:t>
            </a:r>
            <a:r>
              <a:rPr lang="en-US" b="1" dirty="0" smtClean="0">
                <a:solidFill>
                  <a:srgbClr val="C00000"/>
                </a:solidFill>
                <a:ea typeface="ＭＳ Ｐゴシック" pitchFamily="34" charset="-128"/>
              </a:rPr>
              <a:t>spontaneous</a:t>
            </a:r>
            <a:r>
              <a:rPr lang="tr-TR" b="1" dirty="0" smtClean="0">
                <a:solidFill>
                  <a:srgbClr val="C00000"/>
                </a:solidFill>
                <a:ea typeface="ＭＳ Ｐゴシック" pitchFamily="34" charset="-128"/>
              </a:rPr>
              <a:t>   </a:t>
            </a:r>
            <a:r>
              <a:rPr lang="en-US" b="1" dirty="0" err="1" smtClean="0">
                <a:solidFill>
                  <a:srgbClr val="C00000"/>
                </a:solidFill>
                <a:ea typeface="ＭＳ Ｐゴシック" pitchFamily="34" charset="-128"/>
              </a:rPr>
              <a:t>splenic</a:t>
            </a:r>
            <a:r>
              <a:rPr lang="en-US" b="1" dirty="0" smtClean="0">
                <a:solidFill>
                  <a:srgbClr val="C00000"/>
                </a:solidFill>
                <a:ea typeface="ＭＳ Ｐゴシック" pitchFamily="34" charset="-128"/>
              </a:rPr>
              <a:t> rupture </a:t>
            </a:r>
            <a:endParaRPr lang="tr-TR" b="1" dirty="0" smtClean="0">
              <a:solidFill>
                <a:srgbClr val="C00000"/>
              </a:solidFill>
              <a:ea typeface="ＭＳ Ｐゴシック" pitchFamily="34" charset="-128"/>
            </a:endParaRPr>
          </a:p>
          <a:p>
            <a:pPr>
              <a:lnSpc>
                <a:spcPct val="150000"/>
              </a:lnSpc>
            </a:pPr>
            <a:r>
              <a:rPr lang="en-US" dirty="0" smtClean="0">
                <a:solidFill>
                  <a:srgbClr val="002060"/>
                </a:solidFill>
                <a:ea typeface="ＭＳ Ｐゴシック" pitchFamily="34" charset="-128"/>
              </a:rPr>
              <a:t>Increased spleen size in length (in 95% of pts) (mean increase,13%) but 10 days after</a:t>
            </a:r>
            <a:r>
              <a:rPr lang="tr-TR" dirty="0" smtClean="0">
                <a:solidFill>
                  <a:srgbClr val="002060"/>
                </a:solidFill>
                <a:ea typeface="ＭＳ Ｐゴシック" pitchFamily="34" charset="-128"/>
              </a:rPr>
              <a:t>  </a:t>
            </a:r>
            <a:r>
              <a:rPr lang="en-US" dirty="0" smtClean="0">
                <a:solidFill>
                  <a:srgbClr val="002060"/>
                </a:solidFill>
                <a:ea typeface="ＭＳ Ｐゴシック" pitchFamily="34" charset="-128"/>
              </a:rPr>
              <a:t>G</a:t>
            </a:r>
            <a:r>
              <a:rPr lang="tr-TR" dirty="0" smtClean="0">
                <a:solidFill>
                  <a:srgbClr val="002060"/>
                </a:solidFill>
                <a:ea typeface="ＭＳ Ｐゴシック" pitchFamily="34" charset="-128"/>
              </a:rPr>
              <a:t>-</a:t>
            </a:r>
            <a:r>
              <a:rPr lang="en-US" dirty="0" smtClean="0">
                <a:solidFill>
                  <a:srgbClr val="002060"/>
                </a:solidFill>
                <a:ea typeface="ＭＳ Ｐゴシック" pitchFamily="34" charset="-128"/>
              </a:rPr>
              <a:t>CSF administration, </a:t>
            </a:r>
            <a:r>
              <a:rPr lang="tr-TR" dirty="0" smtClean="0">
                <a:solidFill>
                  <a:srgbClr val="002060"/>
                </a:solidFill>
                <a:ea typeface="ＭＳ Ｐゴシック" pitchFamily="34" charset="-128"/>
              </a:rPr>
              <a:t> </a:t>
            </a:r>
            <a:r>
              <a:rPr lang="en-US" dirty="0" smtClean="0">
                <a:solidFill>
                  <a:srgbClr val="002060"/>
                </a:solidFill>
                <a:ea typeface="ＭＳ Ｐゴシック" pitchFamily="34" charset="-128"/>
              </a:rPr>
              <a:t>spleen size returns to baseline.</a:t>
            </a:r>
            <a:r>
              <a:rPr lang="tr-TR" dirty="0" smtClean="0">
                <a:solidFill>
                  <a:srgbClr val="002060"/>
                </a:solidFill>
                <a:ea typeface="ＭＳ Ｐゴシック" pitchFamily="34" charset="-128"/>
              </a:rPr>
              <a:t> </a:t>
            </a:r>
            <a:endParaRPr lang="tr-TR" dirty="0"/>
          </a:p>
        </p:txBody>
      </p:sp>
      <p:sp>
        <p:nvSpPr>
          <p:cNvPr id="49" name="Rectangle 4"/>
          <p:cNvSpPr>
            <a:spLocks noChangeArrowheads="1"/>
          </p:cNvSpPr>
          <p:nvPr/>
        </p:nvSpPr>
        <p:spPr bwMode="auto">
          <a:xfrm>
            <a:off x="1320801" y="4453970"/>
            <a:ext cx="8504767" cy="2087562"/>
          </a:xfrm>
          <a:prstGeom prst="rect">
            <a:avLst/>
          </a:prstGeom>
          <a:noFill/>
          <a:ln w="9525">
            <a:noFill/>
            <a:miter lim="800000"/>
            <a:headEnd/>
            <a:tailEnd/>
          </a:ln>
        </p:spPr>
        <p:txBody>
          <a:bodyPr wrap="none" anchor="ctr"/>
          <a:lstStyle/>
          <a:p>
            <a:pPr algn="ctr"/>
            <a:endParaRPr lang="en-US" sz="1600" b="1">
              <a:latin typeface="Calibri" pitchFamily="34" charset="0"/>
            </a:endParaRPr>
          </a:p>
        </p:txBody>
      </p:sp>
      <p:sp>
        <p:nvSpPr>
          <p:cNvPr id="50" name="Line 5"/>
          <p:cNvSpPr>
            <a:spLocks noChangeShapeType="1"/>
          </p:cNvSpPr>
          <p:nvPr/>
        </p:nvSpPr>
        <p:spPr bwMode="auto">
          <a:xfrm>
            <a:off x="2377017" y="4596845"/>
            <a:ext cx="0" cy="1517650"/>
          </a:xfrm>
          <a:prstGeom prst="line">
            <a:avLst/>
          </a:prstGeom>
          <a:noFill/>
          <a:ln w="28575">
            <a:solidFill>
              <a:schemeClr val="accent1">
                <a:lumMod val="75000"/>
              </a:schemeClr>
            </a:solidFill>
            <a:round/>
            <a:headEnd/>
            <a:tailEnd/>
          </a:ln>
        </p:spPr>
        <p:txBody>
          <a:bodyPr/>
          <a:lstStyle/>
          <a:p>
            <a:endParaRPr lang="tr-TR"/>
          </a:p>
        </p:txBody>
      </p:sp>
      <p:sp>
        <p:nvSpPr>
          <p:cNvPr id="51" name="Line 6"/>
          <p:cNvSpPr>
            <a:spLocks noChangeShapeType="1"/>
          </p:cNvSpPr>
          <p:nvPr/>
        </p:nvSpPr>
        <p:spPr bwMode="auto">
          <a:xfrm flipV="1">
            <a:off x="2377018" y="6109732"/>
            <a:ext cx="6940549" cy="0"/>
          </a:xfrm>
          <a:prstGeom prst="line">
            <a:avLst/>
          </a:prstGeom>
          <a:noFill/>
          <a:ln w="28575">
            <a:solidFill>
              <a:schemeClr val="accent1">
                <a:lumMod val="75000"/>
              </a:schemeClr>
            </a:solidFill>
            <a:round/>
            <a:headEnd/>
            <a:tailEnd/>
          </a:ln>
        </p:spPr>
        <p:txBody>
          <a:bodyPr/>
          <a:lstStyle/>
          <a:p>
            <a:endParaRPr lang="tr-TR"/>
          </a:p>
        </p:txBody>
      </p:sp>
      <p:sp>
        <p:nvSpPr>
          <p:cNvPr id="52" name="Line 7"/>
          <p:cNvSpPr>
            <a:spLocks noChangeShapeType="1"/>
          </p:cNvSpPr>
          <p:nvPr/>
        </p:nvSpPr>
        <p:spPr bwMode="auto">
          <a:xfrm>
            <a:off x="2749551" y="6095445"/>
            <a:ext cx="0" cy="120650"/>
          </a:xfrm>
          <a:prstGeom prst="line">
            <a:avLst/>
          </a:prstGeom>
          <a:noFill/>
          <a:ln w="9525">
            <a:solidFill>
              <a:schemeClr val="tx1"/>
            </a:solidFill>
            <a:round/>
            <a:headEnd/>
            <a:tailEnd/>
          </a:ln>
        </p:spPr>
        <p:txBody>
          <a:bodyPr/>
          <a:lstStyle/>
          <a:p>
            <a:endParaRPr lang="tr-TR"/>
          </a:p>
        </p:txBody>
      </p:sp>
      <p:sp>
        <p:nvSpPr>
          <p:cNvPr id="53" name="Line 8"/>
          <p:cNvSpPr>
            <a:spLocks noChangeShapeType="1"/>
          </p:cNvSpPr>
          <p:nvPr/>
        </p:nvSpPr>
        <p:spPr bwMode="auto">
          <a:xfrm>
            <a:off x="8591551" y="6095445"/>
            <a:ext cx="0" cy="120650"/>
          </a:xfrm>
          <a:prstGeom prst="line">
            <a:avLst/>
          </a:prstGeom>
          <a:noFill/>
          <a:ln w="9525">
            <a:solidFill>
              <a:schemeClr val="tx1"/>
            </a:solidFill>
            <a:round/>
            <a:headEnd/>
            <a:tailEnd/>
          </a:ln>
        </p:spPr>
        <p:txBody>
          <a:bodyPr/>
          <a:lstStyle/>
          <a:p>
            <a:endParaRPr lang="tr-TR"/>
          </a:p>
        </p:txBody>
      </p:sp>
      <p:sp>
        <p:nvSpPr>
          <p:cNvPr id="54" name="Line 9"/>
          <p:cNvSpPr>
            <a:spLocks noChangeShapeType="1"/>
          </p:cNvSpPr>
          <p:nvPr/>
        </p:nvSpPr>
        <p:spPr bwMode="auto">
          <a:xfrm>
            <a:off x="3232151" y="6095445"/>
            <a:ext cx="0" cy="120650"/>
          </a:xfrm>
          <a:prstGeom prst="line">
            <a:avLst/>
          </a:prstGeom>
          <a:noFill/>
          <a:ln w="9525">
            <a:solidFill>
              <a:schemeClr val="tx1"/>
            </a:solidFill>
            <a:round/>
            <a:headEnd/>
            <a:tailEnd/>
          </a:ln>
        </p:spPr>
        <p:txBody>
          <a:bodyPr/>
          <a:lstStyle/>
          <a:p>
            <a:endParaRPr lang="tr-TR"/>
          </a:p>
        </p:txBody>
      </p:sp>
      <p:sp>
        <p:nvSpPr>
          <p:cNvPr id="55" name="Line 10"/>
          <p:cNvSpPr>
            <a:spLocks noChangeShapeType="1"/>
          </p:cNvSpPr>
          <p:nvPr/>
        </p:nvSpPr>
        <p:spPr bwMode="auto">
          <a:xfrm>
            <a:off x="3723217" y="6095445"/>
            <a:ext cx="0" cy="120650"/>
          </a:xfrm>
          <a:prstGeom prst="line">
            <a:avLst/>
          </a:prstGeom>
          <a:noFill/>
          <a:ln w="9525">
            <a:solidFill>
              <a:schemeClr val="tx1"/>
            </a:solidFill>
            <a:round/>
            <a:headEnd/>
            <a:tailEnd/>
          </a:ln>
        </p:spPr>
        <p:txBody>
          <a:bodyPr/>
          <a:lstStyle/>
          <a:p>
            <a:endParaRPr lang="tr-TR"/>
          </a:p>
        </p:txBody>
      </p:sp>
      <p:sp>
        <p:nvSpPr>
          <p:cNvPr id="56" name="Line 11"/>
          <p:cNvSpPr>
            <a:spLocks noChangeShapeType="1"/>
          </p:cNvSpPr>
          <p:nvPr/>
        </p:nvSpPr>
        <p:spPr bwMode="auto">
          <a:xfrm>
            <a:off x="4205817" y="6095445"/>
            <a:ext cx="0" cy="120650"/>
          </a:xfrm>
          <a:prstGeom prst="line">
            <a:avLst/>
          </a:prstGeom>
          <a:noFill/>
          <a:ln w="9525">
            <a:solidFill>
              <a:schemeClr val="tx1"/>
            </a:solidFill>
            <a:round/>
            <a:headEnd/>
            <a:tailEnd/>
          </a:ln>
        </p:spPr>
        <p:txBody>
          <a:bodyPr/>
          <a:lstStyle/>
          <a:p>
            <a:endParaRPr lang="tr-TR"/>
          </a:p>
        </p:txBody>
      </p:sp>
      <p:sp>
        <p:nvSpPr>
          <p:cNvPr id="57" name="Line 12"/>
          <p:cNvSpPr>
            <a:spLocks noChangeShapeType="1"/>
          </p:cNvSpPr>
          <p:nvPr/>
        </p:nvSpPr>
        <p:spPr bwMode="auto">
          <a:xfrm>
            <a:off x="4696884" y="6095445"/>
            <a:ext cx="0" cy="120650"/>
          </a:xfrm>
          <a:prstGeom prst="line">
            <a:avLst/>
          </a:prstGeom>
          <a:noFill/>
          <a:ln w="9525">
            <a:solidFill>
              <a:schemeClr val="tx1"/>
            </a:solidFill>
            <a:round/>
            <a:headEnd/>
            <a:tailEnd/>
          </a:ln>
        </p:spPr>
        <p:txBody>
          <a:bodyPr/>
          <a:lstStyle/>
          <a:p>
            <a:endParaRPr lang="tr-TR"/>
          </a:p>
        </p:txBody>
      </p:sp>
      <p:sp>
        <p:nvSpPr>
          <p:cNvPr id="58" name="Line 13"/>
          <p:cNvSpPr>
            <a:spLocks noChangeShapeType="1"/>
          </p:cNvSpPr>
          <p:nvPr/>
        </p:nvSpPr>
        <p:spPr bwMode="auto">
          <a:xfrm>
            <a:off x="5179484" y="6095445"/>
            <a:ext cx="0" cy="120650"/>
          </a:xfrm>
          <a:prstGeom prst="line">
            <a:avLst/>
          </a:prstGeom>
          <a:noFill/>
          <a:ln w="9525">
            <a:solidFill>
              <a:schemeClr val="tx1"/>
            </a:solidFill>
            <a:round/>
            <a:headEnd/>
            <a:tailEnd/>
          </a:ln>
        </p:spPr>
        <p:txBody>
          <a:bodyPr/>
          <a:lstStyle/>
          <a:p>
            <a:endParaRPr lang="tr-TR"/>
          </a:p>
        </p:txBody>
      </p:sp>
      <p:sp>
        <p:nvSpPr>
          <p:cNvPr id="59" name="Line 14"/>
          <p:cNvSpPr>
            <a:spLocks noChangeShapeType="1"/>
          </p:cNvSpPr>
          <p:nvPr/>
        </p:nvSpPr>
        <p:spPr bwMode="auto">
          <a:xfrm>
            <a:off x="5670551" y="6095445"/>
            <a:ext cx="0" cy="120650"/>
          </a:xfrm>
          <a:prstGeom prst="line">
            <a:avLst/>
          </a:prstGeom>
          <a:noFill/>
          <a:ln w="9525">
            <a:solidFill>
              <a:schemeClr val="tx1"/>
            </a:solidFill>
            <a:round/>
            <a:headEnd/>
            <a:tailEnd/>
          </a:ln>
        </p:spPr>
        <p:txBody>
          <a:bodyPr/>
          <a:lstStyle/>
          <a:p>
            <a:endParaRPr lang="tr-TR"/>
          </a:p>
        </p:txBody>
      </p:sp>
      <p:sp>
        <p:nvSpPr>
          <p:cNvPr id="60" name="Line 15"/>
          <p:cNvSpPr>
            <a:spLocks noChangeShapeType="1"/>
          </p:cNvSpPr>
          <p:nvPr/>
        </p:nvSpPr>
        <p:spPr bwMode="auto">
          <a:xfrm>
            <a:off x="6153151" y="6095445"/>
            <a:ext cx="0" cy="120650"/>
          </a:xfrm>
          <a:prstGeom prst="line">
            <a:avLst/>
          </a:prstGeom>
          <a:noFill/>
          <a:ln w="9525">
            <a:solidFill>
              <a:schemeClr val="tx1"/>
            </a:solidFill>
            <a:round/>
            <a:headEnd/>
            <a:tailEnd/>
          </a:ln>
        </p:spPr>
        <p:txBody>
          <a:bodyPr/>
          <a:lstStyle/>
          <a:p>
            <a:endParaRPr lang="tr-TR"/>
          </a:p>
        </p:txBody>
      </p:sp>
      <p:sp>
        <p:nvSpPr>
          <p:cNvPr id="61" name="Line 16"/>
          <p:cNvSpPr>
            <a:spLocks noChangeShapeType="1"/>
          </p:cNvSpPr>
          <p:nvPr/>
        </p:nvSpPr>
        <p:spPr bwMode="auto">
          <a:xfrm>
            <a:off x="6644217" y="6095445"/>
            <a:ext cx="0" cy="120650"/>
          </a:xfrm>
          <a:prstGeom prst="line">
            <a:avLst/>
          </a:prstGeom>
          <a:noFill/>
          <a:ln w="9525">
            <a:solidFill>
              <a:schemeClr val="tx1"/>
            </a:solidFill>
            <a:round/>
            <a:headEnd/>
            <a:tailEnd/>
          </a:ln>
        </p:spPr>
        <p:txBody>
          <a:bodyPr/>
          <a:lstStyle/>
          <a:p>
            <a:endParaRPr lang="tr-TR"/>
          </a:p>
        </p:txBody>
      </p:sp>
      <p:sp>
        <p:nvSpPr>
          <p:cNvPr id="62" name="Line 17"/>
          <p:cNvSpPr>
            <a:spLocks noChangeShapeType="1"/>
          </p:cNvSpPr>
          <p:nvPr/>
        </p:nvSpPr>
        <p:spPr bwMode="auto">
          <a:xfrm>
            <a:off x="7126817" y="6095445"/>
            <a:ext cx="0" cy="120650"/>
          </a:xfrm>
          <a:prstGeom prst="line">
            <a:avLst/>
          </a:prstGeom>
          <a:noFill/>
          <a:ln w="9525">
            <a:solidFill>
              <a:schemeClr val="tx1"/>
            </a:solidFill>
            <a:round/>
            <a:headEnd/>
            <a:tailEnd/>
          </a:ln>
        </p:spPr>
        <p:txBody>
          <a:bodyPr/>
          <a:lstStyle/>
          <a:p>
            <a:endParaRPr lang="tr-TR"/>
          </a:p>
        </p:txBody>
      </p:sp>
      <p:sp>
        <p:nvSpPr>
          <p:cNvPr id="63" name="Line 18"/>
          <p:cNvSpPr>
            <a:spLocks noChangeShapeType="1"/>
          </p:cNvSpPr>
          <p:nvPr/>
        </p:nvSpPr>
        <p:spPr bwMode="auto">
          <a:xfrm>
            <a:off x="7617884" y="6095445"/>
            <a:ext cx="0" cy="120650"/>
          </a:xfrm>
          <a:prstGeom prst="line">
            <a:avLst/>
          </a:prstGeom>
          <a:noFill/>
          <a:ln w="9525">
            <a:solidFill>
              <a:schemeClr val="tx1"/>
            </a:solidFill>
            <a:round/>
            <a:headEnd/>
            <a:tailEnd/>
          </a:ln>
        </p:spPr>
        <p:txBody>
          <a:bodyPr/>
          <a:lstStyle/>
          <a:p>
            <a:endParaRPr lang="tr-TR"/>
          </a:p>
        </p:txBody>
      </p:sp>
      <p:sp>
        <p:nvSpPr>
          <p:cNvPr id="64" name="Line 19"/>
          <p:cNvSpPr>
            <a:spLocks noChangeShapeType="1"/>
          </p:cNvSpPr>
          <p:nvPr/>
        </p:nvSpPr>
        <p:spPr bwMode="auto">
          <a:xfrm>
            <a:off x="8100484" y="6095445"/>
            <a:ext cx="0" cy="120650"/>
          </a:xfrm>
          <a:prstGeom prst="line">
            <a:avLst/>
          </a:prstGeom>
          <a:noFill/>
          <a:ln w="9525">
            <a:solidFill>
              <a:schemeClr val="tx1"/>
            </a:solidFill>
            <a:round/>
            <a:headEnd/>
            <a:tailEnd/>
          </a:ln>
        </p:spPr>
        <p:txBody>
          <a:bodyPr/>
          <a:lstStyle/>
          <a:p>
            <a:endParaRPr lang="tr-TR"/>
          </a:p>
        </p:txBody>
      </p:sp>
      <p:sp>
        <p:nvSpPr>
          <p:cNvPr id="65" name="Line 20"/>
          <p:cNvSpPr>
            <a:spLocks noChangeShapeType="1"/>
          </p:cNvSpPr>
          <p:nvPr/>
        </p:nvSpPr>
        <p:spPr bwMode="auto">
          <a:xfrm>
            <a:off x="9076267" y="6095445"/>
            <a:ext cx="0" cy="120650"/>
          </a:xfrm>
          <a:prstGeom prst="line">
            <a:avLst/>
          </a:prstGeom>
          <a:noFill/>
          <a:ln w="9525">
            <a:solidFill>
              <a:schemeClr val="tx1"/>
            </a:solidFill>
            <a:round/>
            <a:headEnd/>
            <a:tailEnd/>
          </a:ln>
        </p:spPr>
        <p:txBody>
          <a:bodyPr/>
          <a:lstStyle/>
          <a:p>
            <a:endParaRPr lang="tr-TR"/>
          </a:p>
        </p:txBody>
      </p:sp>
      <p:sp>
        <p:nvSpPr>
          <p:cNvPr id="66" name="Text Box 21"/>
          <p:cNvSpPr txBox="1">
            <a:spLocks noChangeArrowheads="1"/>
          </p:cNvSpPr>
          <p:nvPr/>
        </p:nvSpPr>
        <p:spPr bwMode="auto">
          <a:xfrm>
            <a:off x="6868585" y="6189107"/>
            <a:ext cx="11133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10</a:t>
            </a:r>
          </a:p>
        </p:txBody>
      </p:sp>
      <p:sp>
        <p:nvSpPr>
          <p:cNvPr id="67" name="Text Box 22"/>
          <p:cNvSpPr txBox="1">
            <a:spLocks noChangeArrowheads="1"/>
          </p:cNvSpPr>
          <p:nvPr/>
        </p:nvSpPr>
        <p:spPr bwMode="auto">
          <a:xfrm>
            <a:off x="7368117" y="6181170"/>
            <a:ext cx="592667" cy="369332"/>
          </a:xfrm>
          <a:prstGeom prst="rect">
            <a:avLst/>
          </a:prstGeom>
          <a:noFill/>
          <a:ln w="9525">
            <a:noFill/>
            <a:miter lim="800000"/>
            <a:headEnd/>
            <a:tailEnd/>
          </a:ln>
        </p:spPr>
        <p:txBody>
          <a:bodyPr>
            <a:spAutoFit/>
          </a:bodyPr>
          <a:lstStyle/>
          <a:p>
            <a:r>
              <a:rPr lang="en-US" b="1">
                <a:latin typeface="Calibri" pitchFamily="34" charset="0"/>
              </a:rPr>
              <a:t>11</a:t>
            </a:r>
          </a:p>
        </p:txBody>
      </p:sp>
      <p:sp>
        <p:nvSpPr>
          <p:cNvPr id="68" name="Text Box 23"/>
          <p:cNvSpPr txBox="1">
            <a:spLocks noChangeArrowheads="1"/>
          </p:cNvSpPr>
          <p:nvPr/>
        </p:nvSpPr>
        <p:spPr bwMode="auto">
          <a:xfrm>
            <a:off x="7795684" y="6204982"/>
            <a:ext cx="592667" cy="369332"/>
          </a:xfrm>
          <a:prstGeom prst="rect">
            <a:avLst/>
          </a:prstGeom>
          <a:noFill/>
          <a:ln w="9525">
            <a:noFill/>
            <a:miter lim="800000"/>
            <a:headEnd/>
            <a:tailEnd/>
          </a:ln>
        </p:spPr>
        <p:txBody>
          <a:bodyPr>
            <a:spAutoFit/>
          </a:bodyPr>
          <a:lstStyle/>
          <a:p>
            <a:r>
              <a:rPr lang="en-US" b="1">
                <a:latin typeface="Calibri" pitchFamily="34" charset="0"/>
              </a:rPr>
              <a:t>12</a:t>
            </a:r>
          </a:p>
        </p:txBody>
      </p:sp>
      <p:sp>
        <p:nvSpPr>
          <p:cNvPr id="69" name="Text Box 24"/>
          <p:cNvSpPr txBox="1">
            <a:spLocks noChangeArrowheads="1"/>
          </p:cNvSpPr>
          <p:nvPr/>
        </p:nvSpPr>
        <p:spPr bwMode="auto">
          <a:xfrm>
            <a:off x="8269817" y="6204982"/>
            <a:ext cx="592667" cy="369332"/>
          </a:xfrm>
          <a:prstGeom prst="rect">
            <a:avLst/>
          </a:prstGeom>
          <a:noFill/>
          <a:ln w="9525">
            <a:noFill/>
            <a:miter lim="800000"/>
            <a:headEnd/>
            <a:tailEnd/>
          </a:ln>
        </p:spPr>
        <p:txBody>
          <a:bodyPr>
            <a:spAutoFit/>
          </a:bodyPr>
          <a:lstStyle/>
          <a:p>
            <a:r>
              <a:rPr lang="en-US" b="1">
                <a:latin typeface="Calibri" pitchFamily="34" charset="0"/>
              </a:rPr>
              <a:t>13</a:t>
            </a:r>
          </a:p>
        </p:txBody>
      </p:sp>
      <p:sp>
        <p:nvSpPr>
          <p:cNvPr id="70" name="Text Box 25"/>
          <p:cNvSpPr txBox="1">
            <a:spLocks noChangeArrowheads="1"/>
          </p:cNvSpPr>
          <p:nvPr/>
        </p:nvSpPr>
        <p:spPr bwMode="auto">
          <a:xfrm>
            <a:off x="8798984" y="6204982"/>
            <a:ext cx="592667" cy="369332"/>
          </a:xfrm>
          <a:prstGeom prst="rect">
            <a:avLst/>
          </a:prstGeom>
          <a:noFill/>
          <a:ln w="9525">
            <a:noFill/>
            <a:miter lim="800000"/>
            <a:headEnd/>
            <a:tailEnd/>
          </a:ln>
        </p:spPr>
        <p:txBody>
          <a:bodyPr>
            <a:spAutoFit/>
          </a:bodyPr>
          <a:lstStyle/>
          <a:p>
            <a:r>
              <a:rPr lang="en-US" b="1">
                <a:latin typeface="Calibri" pitchFamily="34" charset="0"/>
              </a:rPr>
              <a:t>14</a:t>
            </a:r>
          </a:p>
        </p:txBody>
      </p:sp>
      <p:sp>
        <p:nvSpPr>
          <p:cNvPr id="71" name="Text Box 26"/>
          <p:cNvSpPr txBox="1">
            <a:spLocks noChangeArrowheads="1"/>
          </p:cNvSpPr>
          <p:nvPr/>
        </p:nvSpPr>
        <p:spPr bwMode="auto">
          <a:xfrm>
            <a:off x="2546351" y="6189107"/>
            <a:ext cx="4021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a:t>
            </a:r>
          </a:p>
        </p:txBody>
      </p:sp>
      <p:sp>
        <p:nvSpPr>
          <p:cNvPr id="72" name="Text Box 27"/>
          <p:cNvSpPr txBox="1">
            <a:spLocks noChangeArrowheads="1"/>
          </p:cNvSpPr>
          <p:nvPr/>
        </p:nvSpPr>
        <p:spPr bwMode="auto">
          <a:xfrm>
            <a:off x="3003551" y="6189107"/>
            <a:ext cx="4910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2</a:t>
            </a:r>
          </a:p>
        </p:txBody>
      </p:sp>
      <p:sp>
        <p:nvSpPr>
          <p:cNvPr id="73" name="Text Box 28"/>
          <p:cNvSpPr txBox="1">
            <a:spLocks noChangeArrowheads="1"/>
          </p:cNvSpPr>
          <p:nvPr/>
        </p:nvSpPr>
        <p:spPr bwMode="auto">
          <a:xfrm>
            <a:off x="3528485" y="6204982"/>
            <a:ext cx="427567" cy="369332"/>
          </a:xfrm>
          <a:prstGeom prst="rect">
            <a:avLst/>
          </a:prstGeom>
          <a:noFill/>
          <a:ln w="9525">
            <a:noFill/>
            <a:miter lim="800000"/>
            <a:headEnd/>
            <a:tailEnd/>
          </a:ln>
        </p:spPr>
        <p:txBody>
          <a:bodyPr>
            <a:spAutoFit/>
          </a:bodyPr>
          <a:lstStyle/>
          <a:p>
            <a:r>
              <a:rPr lang="en-US" b="1">
                <a:latin typeface="Calibri" pitchFamily="34" charset="0"/>
              </a:rPr>
              <a:t>3</a:t>
            </a:r>
          </a:p>
        </p:txBody>
      </p:sp>
      <p:sp>
        <p:nvSpPr>
          <p:cNvPr id="74" name="Text Box 29"/>
          <p:cNvSpPr txBox="1">
            <a:spLocks noChangeArrowheads="1"/>
          </p:cNvSpPr>
          <p:nvPr/>
        </p:nvSpPr>
        <p:spPr bwMode="auto">
          <a:xfrm>
            <a:off x="4008967" y="6204982"/>
            <a:ext cx="425451" cy="369332"/>
          </a:xfrm>
          <a:prstGeom prst="rect">
            <a:avLst/>
          </a:prstGeom>
          <a:noFill/>
          <a:ln w="9525">
            <a:noFill/>
            <a:miter lim="800000"/>
            <a:headEnd/>
            <a:tailEnd/>
          </a:ln>
        </p:spPr>
        <p:txBody>
          <a:bodyPr>
            <a:spAutoFit/>
          </a:bodyPr>
          <a:lstStyle/>
          <a:p>
            <a:r>
              <a:rPr lang="en-US" b="1">
                <a:latin typeface="Calibri" pitchFamily="34" charset="0"/>
              </a:rPr>
              <a:t>4</a:t>
            </a:r>
          </a:p>
        </p:txBody>
      </p:sp>
      <p:sp>
        <p:nvSpPr>
          <p:cNvPr id="75" name="Text Box 30"/>
          <p:cNvSpPr txBox="1">
            <a:spLocks noChangeArrowheads="1"/>
          </p:cNvSpPr>
          <p:nvPr/>
        </p:nvSpPr>
        <p:spPr bwMode="auto">
          <a:xfrm>
            <a:off x="4565651" y="6204982"/>
            <a:ext cx="429683" cy="369332"/>
          </a:xfrm>
          <a:prstGeom prst="rect">
            <a:avLst/>
          </a:prstGeom>
          <a:noFill/>
          <a:ln w="9525">
            <a:noFill/>
            <a:miter lim="800000"/>
            <a:headEnd/>
            <a:tailEnd/>
          </a:ln>
        </p:spPr>
        <p:txBody>
          <a:bodyPr>
            <a:spAutoFit/>
          </a:bodyPr>
          <a:lstStyle/>
          <a:p>
            <a:r>
              <a:rPr lang="en-US" b="1">
                <a:latin typeface="Calibri" pitchFamily="34" charset="0"/>
              </a:rPr>
              <a:t>5</a:t>
            </a:r>
          </a:p>
        </p:txBody>
      </p:sp>
      <p:sp>
        <p:nvSpPr>
          <p:cNvPr id="76" name="Text Box 31"/>
          <p:cNvSpPr txBox="1">
            <a:spLocks noChangeArrowheads="1"/>
          </p:cNvSpPr>
          <p:nvPr/>
        </p:nvSpPr>
        <p:spPr bwMode="auto">
          <a:xfrm>
            <a:off x="5003801" y="6204982"/>
            <a:ext cx="429684" cy="369332"/>
          </a:xfrm>
          <a:prstGeom prst="rect">
            <a:avLst/>
          </a:prstGeom>
          <a:noFill/>
          <a:ln w="9525">
            <a:noFill/>
            <a:miter lim="800000"/>
            <a:headEnd/>
            <a:tailEnd/>
          </a:ln>
        </p:spPr>
        <p:txBody>
          <a:bodyPr>
            <a:spAutoFit/>
          </a:bodyPr>
          <a:lstStyle/>
          <a:p>
            <a:r>
              <a:rPr lang="en-US" b="1">
                <a:latin typeface="Calibri" pitchFamily="34" charset="0"/>
              </a:rPr>
              <a:t>6</a:t>
            </a:r>
          </a:p>
        </p:txBody>
      </p:sp>
      <p:sp>
        <p:nvSpPr>
          <p:cNvPr id="77" name="Text Box 32"/>
          <p:cNvSpPr txBox="1">
            <a:spLocks noChangeArrowheads="1"/>
          </p:cNvSpPr>
          <p:nvPr/>
        </p:nvSpPr>
        <p:spPr bwMode="auto">
          <a:xfrm>
            <a:off x="5441951" y="6204982"/>
            <a:ext cx="431800" cy="369332"/>
          </a:xfrm>
          <a:prstGeom prst="rect">
            <a:avLst/>
          </a:prstGeom>
          <a:noFill/>
          <a:ln w="9525">
            <a:noFill/>
            <a:miter lim="800000"/>
            <a:headEnd/>
            <a:tailEnd/>
          </a:ln>
        </p:spPr>
        <p:txBody>
          <a:bodyPr>
            <a:spAutoFit/>
          </a:bodyPr>
          <a:lstStyle/>
          <a:p>
            <a:r>
              <a:rPr lang="en-US" b="1">
                <a:latin typeface="Calibri" pitchFamily="34" charset="0"/>
              </a:rPr>
              <a:t>7</a:t>
            </a:r>
          </a:p>
        </p:txBody>
      </p:sp>
      <p:sp>
        <p:nvSpPr>
          <p:cNvPr id="78" name="Text Box 33"/>
          <p:cNvSpPr txBox="1">
            <a:spLocks noChangeArrowheads="1"/>
          </p:cNvSpPr>
          <p:nvPr/>
        </p:nvSpPr>
        <p:spPr bwMode="auto">
          <a:xfrm>
            <a:off x="5882218" y="6204982"/>
            <a:ext cx="425449" cy="369332"/>
          </a:xfrm>
          <a:prstGeom prst="rect">
            <a:avLst/>
          </a:prstGeom>
          <a:noFill/>
          <a:ln w="9525">
            <a:noFill/>
            <a:miter lim="800000"/>
            <a:headEnd/>
            <a:tailEnd/>
          </a:ln>
        </p:spPr>
        <p:txBody>
          <a:bodyPr>
            <a:spAutoFit/>
          </a:bodyPr>
          <a:lstStyle/>
          <a:p>
            <a:r>
              <a:rPr lang="en-US" b="1">
                <a:latin typeface="Calibri" pitchFamily="34" charset="0"/>
              </a:rPr>
              <a:t>8</a:t>
            </a:r>
          </a:p>
        </p:txBody>
      </p:sp>
      <p:sp>
        <p:nvSpPr>
          <p:cNvPr id="79" name="Text Box 34"/>
          <p:cNvSpPr txBox="1">
            <a:spLocks noChangeArrowheads="1"/>
          </p:cNvSpPr>
          <p:nvPr/>
        </p:nvSpPr>
        <p:spPr bwMode="auto">
          <a:xfrm>
            <a:off x="6483351" y="6204982"/>
            <a:ext cx="427567" cy="369332"/>
          </a:xfrm>
          <a:prstGeom prst="rect">
            <a:avLst/>
          </a:prstGeom>
          <a:noFill/>
          <a:ln w="9525">
            <a:noFill/>
            <a:miter lim="800000"/>
            <a:headEnd/>
            <a:tailEnd/>
          </a:ln>
        </p:spPr>
        <p:txBody>
          <a:bodyPr>
            <a:spAutoFit/>
          </a:bodyPr>
          <a:lstStyle/>
          <a:p>
            <a:r>
              <a:rPr lang="en-US" b="1">
                <a:latin typeface="Calibri" pitchFamily="34" charset="0"/>
              </a:rPr>
              <a:t>9</a:t>
            </a:r>
          </a:p>
        </p:txBody>
      </p:sp>
      <p:sp>
        <p:nvSpPr>
          <p:cNvPr id="80" name="Text Box 35"/>
          <p:cNvSpPr txBox="1">
            <a:spLocks noChangeArrowheads="1"/>
          </p:cNvSpPr>
          <p:nvPr/>
        </p:nvSpPr>
        <p:spPr bwMode="auto">
          <a:xfrm>
            <a:off x="2413000" y="5093732"/>
            <a:ext cx="2133600" cy="861774"/>
          </a:xfrm>
          <a:prstGeom prst="rect">
            <a:avLst/>
          </a:prstGeom>
          <a:noFill/>
          <a:ln w="9525">
            <a:noFill/>
            <a:miter lim="800000"/>
            <a:headEnd/>
            <a:tailEnd/>
          </a:ln>
        </p:spPr>
        <p:txBody>
          <a:bodyPr wrap="square">
            <a:spAutoFit/>
          </a:bodyPr>
          <a:lstStyle/>
          <a:p>
            <a:pPr lvl="0"/>
            <a:r>
              <a:rPr lang="en-US" b="1" dirty="0" smtClean="0">
                <a:solidFill>
                  <a:srgbClr val="C00000"/>
                </a:solidFill>
                <a:latin typeface="Calibri" pitchFamily="34" charset="0"/>
              </a:rPr>
              <a:t>G-CSF</a:t>
            </a:r>
            <a:r>
              <a:rPr lang="tr-TR" sz="1600" b="1" dirty="0" smtClean="0">
                <a:latin typeface="Calibri" pitchFamily="34" charset="0"/>
              </a:rPr>
              <a:t>                </a:t>
            </a:r>
            <a:r>
              <a:rPr lang="en-US" sz="1600" kern="0" dirty="0" smtClean="0">
                <a:solidFill>
                  <a:sysClr val="windowText" lastClr="000000"/>
                </a:solidFill>
                <a:ea typeface="ＭＳ Ｐゴシック" pitchFamily="34" charset="-128"/>
              </a:rPr>
              <a:t>10 </a:t>
            </a:r>
            <a:r>
              <a:rPr lang="tr-TR" sz="1600" kern="0" dirty="0" smtClean="0">
                <a:solidFill>
                  <a:sysClr val="windowText" lastClr="000000"/>
                </a:solidFill>
                <a:ea typeface="ＭＳ Ｐゴシック" pitchFamily="34" charset="-128"/>
              </a:rPr>
              <a:t>-25 </a:t>
            </a:r>
            <a:r>
              <a:rPr lang="en-US" sz="1600" kern="0" dirty="0" smtClean="0">
                <a:solidFill>
                  <a:sysClr val="windowText" lastClr="000000"/>
                </a:solidFill>
                <a:ea typeface="ＭＳ Ｐゴシック" pitchFamily="34" charset="-128"/>
              </a:rPr>
              <a:t>mcg/kg day </a:t>
            </a:r>
            <a:r>
              <a:rPr lang="tr-TR" sz="1600" kern="0" dirty="0" smtClean="0">
                <a:solidFill>
                  <a:sysClr val="windowText" lastClr="000000"/>
                </a:solidFill>
                <a:ea typeface="ＭＳ Ｐゴシック" pitchFamily="34" charset="-128"/>
              </a:rPr>
              <a:t>,</a:t>
            </a:r>
            <a:r>
              <a:rPr lang="en-US" sz="1600" kern="0" dirty="0" smtClean="0">
                <a:solidFill>
                  <a:sysClr val="windowText" lastClr="000000"/>
                </a:solidFill>
                <a:ea typeface="ＭＳ Ｐゴシック" pitchFamily="34" charset="-128"/>
              </a:rPr>
              <a:t> BID</a:t>
            </a:r>
          </a:p>
          <a:p>
            <a:endParaRPr lang="en-US" sz="1600" b="1" dirty="0">
              <a:latin typeface="Calibri" pitchFamily="34" charset="0"/>
            </a:endParaRPr>
          </a:p>
        </p:txBody>
      </p:sp>
      <p:sp>
        <p:nvSpPr>
          <p:cNvPr id="81" name="Text Box 36"/>
          <p:cNvSpPr txBox="1">
            <a:spLocks noChangeArrowheads="1"/>
          </p:cNvSpPr>
          <p:nvPr/>
        </p:nvSpPr>
        <p:spPr bwMode="auto">
          <a:xfrm>
            <a:off x="1727200" y="4343400"/>
            <a:ext cx="1422400" cy="369332"/>
          </a:xfrm>
          <a:prstGeom prst="rect">
            <a:avLst/>
          </a:prstGeom>
          <a:solidFill>
            <a:schemeClr val="accent1"/>
          </a:solidFill>
          <a:ln w="9525">
            <a:noFill/>
            <a:miter lim="800000"/>
            <a:headEnd/>
            <a:tailEnd/>
          </a:ln>
        </p:spPr>
        <p:txBody>
          <a:bodyPr wrap="square" anchor="ctr">
            <a:spAutoFit/>
          </a:bodyPr>
          <a:lstStyle/>
          <a:p>
            <a:pPr algn="ctr">
              <a:spcBef>
                <a:spcPct val="50000"/>
              </a:spcBef>
            </a:pPr>
            <a:r>
              <a:rPr lang="en-US" b="1" dirty="0" smtClean="0">
                <a:solidFill>
                  <a:srgbClr val="FF0000"/>
                </a:solidFill>
                <a:latin typeface="Calibri" pitchFamily="34" charset="0"/>
              </a:rPr>
              <a:t>CD-34</a:t>
            </a:r>
            <a:r>
              <a:rPr lang="tr-TR" b="1" dirty="0" smtClean="0">
                <a:solidFill>
                  <a:srgbClr val="FF0000"/>
                </a:solidFill>
                <a:latin typeface="Calibri" pitchFamily="34" charset="0"/>
              </a:rPr>
              <a:t>+</a:t>
            </a:r>
            <a:endParaRPr lang="en-US" b="1" dirty="0">
              <a:solidFill>
                <a:srgbClr val="FF0000"/>
              </a:solidFill>
              <a:latin typeface="Calibri" pitchFamily="34" charset="0"/>
            </a:endParaRPr>
          </a:p>
        </p:txBody>
      </p:sp>
      <p:sp>
        <p:nvSpPr>
          <p:cNvPr id="82" name="Text Box 97"/>
          <p:cNvSpPr txBox="1">
            <a:spLocks noChangeArrowheads="1"/>
          </p:cNvSpPr>
          <p:nvPr/>
        </p:nvSpPr>
        <p:spPr bwMode="auto">
          <a:xfrm>
            <a:off x="4184359" y="4420632"/>
            <a:ext cx="4390946" cy="781752"/>
          </a:xfrm>
          <a:prstGeom prst="rect">
            <a:avLst/>
          </a:prstGeom>
          <a:solidFill>
            <a:schemeClr val="bg1"/>
          </a:solidFill>
          <a:ln w="9525">
            <a:noFill/>
            <a:miter lim="800000"/>
            <a:headEnd/>
            <a:tailEnd/>
          </a:ln>
        </p:spPr>
        <p:txBody>
          <a:bodyPr wrap="none">
            <a:spAutoFit/>
          </a:bodyPr>
          <a:lstStyle/>
          <a:p>
            <a:pPr lvl="0" defTabSz="914400">
              <a:defRPr/>
            </a:pPr>
            <a:r>
              <a:rPr lang="en-US" sz="1600" kern="0" dirty="0" smtClean="0">
                <a:solidFill>
                  <a:sysClr val="windowText" lastClr="000000"/>
                </a:solidFill>
                <a:ea typeface="ＭＳ Ｐゴシック" pitchFamily="34" charset="-128"/>
              </a:rPr>
              <a:t>Start </a:t>
            </a:r>
            <a:r>
              <a:rPr lang="en-US" sz="1600" kern="0" dirty="0" err="1" smtClean="0">
                <a:solidFill>
                  <a:sysClr val="windowText" lastClr="000000"/>
                </a:solidFill>
                <a:ea typeface="ＭＳ Ｐゴシック" pitchFamily="34" charset="-128"/>
              </a:rPr>
              <a:t>leukaphaeresis</a:t>
            </a:r>
            <a:r>
              <a:rPr lang="en-US" sz="1600" kern="0" dirty="0" smtClean="0">
                <a:solidFill>
                  <a:sysClr val="windowText" lastClr="000000"/>
                </a:solidFill>
                <a:ea typeface="ＭＳ Ｐゴシック" pitchFamily="34" charset="-128"/>
              </a:rPr>
              <a:t> on day</a:t>
            </a:r>
            <a:r>
              <a:rPr lang="tr-TR" sz="1600" kern="0" dirty="0" smtClean="0">
                <a:solidFill>
                  <a:sysClr val="windowText" lastClr="000000"/>
                </a:solidFill>
                <a:ea typeface="ＭＳ Ｐゴシック" pitchFamily="34" charset="-128"/>
              </a:rPr>
              <a:t> 4,</a:t>
            </a:r>
            <a:r>
              <a:rPr lang="en-US" sz="1600" kern="0" dirty="0" smtClean="0">
                <a:solidFill>
                  <a:sysClr val="windowText" lastClr="000000"/>
                </a:solidFill>
                <a:ea typeface="ＭＳ Ｐゴシック" pitchFamily="34" charset="-128"/>
              </a:rPr>
              <a:t>5</a:t>
            </a:r>
          </a:p>
          <a:p>
            <a:pPr lvl="1" defTabSz="914400">
              <a:defRPr/>
            </a:pPr>
            <a:r>
              <a:rPr lang="en-US" sz="1600" kern="0" dirty="0" smtClean="0">
                <a:solidFill>
                  <a:sysClr val="windowText" lastClr="000000"/>
                </a:solidFill>
                <a:ea typeface="ＭＳ Ｐゴシック" pitchFamily="34" charset="-128"/>
              </a:rPr>
              <a:t>Minimum number of CD34+ cells: 2 x 10</a:t>
            </a:r>
            <a:r>
              <a:rPr lang="en-US" sz="1600" kern="0" baseline="30000" dirty="0" smtClean="0">
                <a:solidFill>
                  <a:sysClr val="windowText" lastClr="000000"/>
                </a:solidFill>
                <a:ea typeface="ＭＳ Ｐゴシック" pitchFamily="34" charset="-128"/>
              </a:rPr>
              <a:t>6</a:t>
            </a:r>
            <a:r>
              <a:rPr lang="en-US" sz="1600" kern="0" dirty="0" smtClean="0">
                <a:solidFill>
                  <a:sysClr val="windowText" lastClr="000000"/>
                </a:solidFill>
                <a:ea typeface="ＭＳ Ｐゴシック" pitchFamily="34" charset="-128"/>
              </a:rPr>
              <a:t> /kg</a:t>
            </a:r>
            <a:r>
              <a:rPr lang="en-US" sz="1600" kern="0" baseline="30000" dirty="0" smtClean="0">
                <a:solidFill>
                  <a:sysClr val="windowText" lastClr="000000"/>
                </a:solidFill>
                <a:ea typeface="ＭＳ Ｐゴシック" pitchFamily="34" charset="-128"/>
              </a:rPr>
              <a:t> </a:t>
            </a:r>
          </a:p>
          <a:p>
            <a:pPr>
              <a:lnSpc>
                <a:spcPct val="80000"/>
              </a:lnSpc>
            </a:pPr>
            <a:r>
              <a:rPr lang="tr-TR" sz="1600" b="1" dirty="0" smtClean="0">
                <a:latin typeface="Calibri" pitchFamily="34" charset="0"/>
              </a:rPr>
              <a:t> </a:t>
            </a:r>
            <a:endParaRPr lang="en-US" sz="1600" b="1" dirty="0">
              <a:latin typeface="Calibri" pitchFamily="34" charset="0"/>
            </a:endParaRPr>
          </a:p>
        </p:txBody>
      </p:sp>
      <p:sp>
        <p:nvSpPr>
          <p:cNvPr id="83" name="Rectangle 100"/>
          <p:cNvSpPr txBox="1">
            <a:spLocks noChangeArrowheads="1"/>
          </p:cNvSpPr>
          <p:nvPr/>
        </p:nvSpPr>
        <p:spPr>
          <a:xfrm>
            <a:off x="5892800" y="5257801"/>
            <a:ext cx="4292600" cy="492443"/>
          </a:xfrm>
          <a:prstGeom prst="rect">
            <a:avLst/>
          </a:prstGeom>
        </p:spPr>
        <p:txBody>
          <a:bodyPr wrap="square" lIns="0" tIns="0" rIns="0" bIns="0">
            <a:spAutoFit/>
          </a:bodyPr>
          <a:lstStyle/>
          <a:p>
            <a:pPr lvl="0" defTabSz="914400"/>
            <a:r>
              <a:rPr lang="en-US" sz="1600" kern="0" dirty="0" smtClean="0">
                <a:latin typeface="Arial"/>
                <a:ea typeface="+mj-ea"/>
                <a:cs typeface="Arial"/>
              </a:rPr>
              <a:t>circulating </a:t>
            </a:r>
            <a:r>
              <a:rPr lang="tr-TR" sz="1600" kern="0" dirty="0" smtClean="0">
                <a:latin typeface="Arial"/>
                <a:ea typeface="+mj-ea"/>
                <a:cs typeface="Arial"/>
              </a:rPr>
              <a:t>C</a:t>
            </a:r>
            <a:r>
              <a:rPr lang="en-US" sz="1600" kern="0" dirty="0" smtClean="0">
                <a:latin typeface="Arial"/>
                <a:ea typeface="+mj-ea"/>
                <a:cs typeface="Arial"/>
              </a:rPr>
              <a:t>D34 </a:t>
            </a:r>
            <a:r>
              <a:rPr kumimoji="0" lang="en-US" sz="1600" b="0" i="0" u="none" strike="noStrike" kern="0" cap="none" spc="0" normalizeH="0" baseline="0" noProof="0" dirty="0" smtClean="0">
                <a:ln>
                  <a:noFill/>
                </a:ln>
                <a:solidFill>
                  <a:schemeClr val="tx1"/>
                </a:solidFill>
                <a:effectLst/>
                <a:uLnTx/>
                <a:uFillTx/>
                <a:latin typeface="Arial"/>
                <a:ea typeface="+mj-ea"/>
                <a:cs typeface="Arial"/>
              </a:rPr>
              <a:t>+ cells </a:t>
            </a:r>
            <a:endParaRPr kumimoji="0" lang="tr-TR" sz="1600" b="0" i="0" u="none" strike="noStrike" kern="0" cap="none" spc="0" normalizeH="0" baseline="0" noProof="0" dirty="0" smtClean="0">
              <a:ln>
                <a:noFill/>
              </a:ln>
              <a:solidFill>
                <a:schemeClr val="tx1"/>
              </a:solidFill>
              <a:effectLst/>
              <a:uLnTx/>
              <a:uFillTx/>
              <a:latin typeface="Arial"/>
              <a:ea typeface="+mj-ea"/>
              <a:cs typeface="Arial"/>
            </a:endParaRPr>
          </a:p>
          <a:p>
            <a:pPr lvl="0" defTabSz="914400"/>
            <a:r>
              <a:rPr kumimoji="0" lang="en-US" sz="1600" b="0" i="0" u="none" strike="noStrike" kern="0" cap="none" spc="0" normalizeH="0" baseline="0" noProof="0" dirty="0" smtClean="0">
                <a:ln>
                  <a:noFill/>
                </a:ln>
                <a:solidFill>
                  <a:schemeClr val="tx1"/>
                </a:solidFill>
                <a:effectLst/>
                <a:uLnTx/>
                <a:uFillTx/>
                <a:latin typeface="Arial"/>
                <a:ea typeface="+mj-ea"/>
                <a:cs typeface="Arial"/>
              </a:rPr>
              <a:t>gradient&gt; 20 / </a:t>
            </a:r>
            <a:r>
              <a:rPr kumimoji="0" lang="en-US" sz="1600" b="0" i="0" u="none" strike="noStrike" kern="0" cap="none" spc="0" normalizeH="0" baseline="0" noProof="0" dirty="0" err="1" smtClean="0">
                <a:ln>
                  <a:noFill/>
                </a:ln>
                <a:solidFill>
                  <a:schemeClr val="tx1"/>
                </a:solidFill>
                <a:effectLst/>
                <a:uLnTx/>
                <a:uFillTx/>
                <a:latin typeface="Arial"/>
                <a:ea typeface="+mj-ea"/>
                <a:cs typeface="Arial"/>
              </a:rPr>
              <a:t>ϥL</a:t>
            </a:r>
            <a:endParaRPr kumimoji="0" lang="el-GR" sz="1600" b="0" i="0" u="none" strike="noStrike" kern="0" cap="none" spc="0" normalizeH="0" baseline="0" noProof="0" dirty="0" smtClean="0">
              <a:ln>
                <a:noFill/>
              </a:ln>
              <a:solidFill>
                <a:schemeClr val="tx1"/>
              </a:solidFill>
              <a:effectLst/>
              <a:uLnTx/>
              <a:uFillTx/>
              <a:latin typeface="Arial"/>
              <a:ea typeface="+mj-ea"/>
              <a:cs typeface="Arial"/>
            </a:endParaRPr>
          </a:p>
        </p:txBody>
      </p:sp>
      <p:sp>
        <p:nvSpPr>
          <p:cNvPr id="84" name="Freeform 96"/>
          <p:cNvSpPr>
            <a:spLocks/>
          </p:cNvSpPr>
          <p:nvPr/>
        </p:nvSpPr>
        <p:spPr bwMode="auto">
          <a:xfrm>
            <a:off x="2760133" y="4812745"/>
            <a:ext cx="4845051" cy="1223962"/>
          </a:xfrm>
          <a:custGeom>
            <a:avLst/>
            <a:gdLst>
              <a:gd name="T0" fmla="*/ 0 w 2290"/>
              <a:gd name="T1" fmla="*/ 832 h 861"/>
              <a:gd name="T2" fmla="*/ 527 w 2290"/>
              <a:gd name="T3" fmla="*/ 832 h 861"/>
              <a:gd name="T4" fmla="*/ 763 w 2290"/>
              <a:gd name="T5" fmla="*/ 696 h 861"/>
              <a:gd name="T6" fmla="*/ 927 w 2290"/>
              <a:gd name="T7" fmla="*/ 50 h 861"/>
              <a:gd name="T8" fmla="*/ 1163 w 2290"/>
              <a:gd name="T9" fmla="*/ 396 h 861"/>
              <a:gd name="T10" fmla="*/ 1336 w 2290"/>
              <a:gd name="T11" fmla="*/ 787 h 861"/>
              <a:gd name="T12" fmla="*/ 1627 w 2290"/>
              <a:gd name="T13" fmla="*/ 841 h 861"/>
              <a:gd name="T14" fmla="*/ 2136 w 2290"/>
              <a:gd name="T15" fmla="*/ 841 h 861"/>
              <a:gd name="T16" fmla="*/ 2290 w 2290"/>
              <a:gd name="T17" fmla="*/ 850 h 8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90"/>
              <a:gd name="T28" fmla="*/ 0 h 861"/>
              <a:gd name="T29" fmla="*/ 2290 w 2290"/>
              <a:gd name="T30" fmla="*/ 861 h 8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90" h="861">
                <a:moveTo>
                  <a:pt x="0" y="832"/>
                </a:moveTo>
                <a:cubicBezTo>
                  <a:pt x="200" y="843"/>
                  <a:pt x="400" y="855"/>
                  <a:pt x="527" y="832"/>
                </a:cubicBezTo>
                <a:cubicBezTo>
                  <a:pt x="654" y="809"/>
                  <a:pt x="696" y="826"/>
                  <a:pt x="763" y="696"/>
                </a:cubicBezTo>
                <a:cubicBezTo>
                  <a:pt x="830" y="566"/>
                  <a:pt x="860" y="100"/>
                  <a:pt x="927" y="50"/>
                </a:cubicBezTo>
                <a:cubicBezTo>
                  <a:pt x="994" y="0"/>
                  <a:pt x="1095" y="273"/>
                  <a:pt x="1163" y="396"/>
                </a:cubicBezTo>
                <a:cubicBezTo>
                  <a:pt x="1231" y="519"/>
                  <a:pt x="1259" y="713"/>
                  <a:pt x="1336" y="787"/>
                </a:cubicBezTo>
                <a:cubicBezTo>
                  <a:pt x="1413" y="861"/>
                  <a:pt x="1494" y="832"/>
                  <a:pt x="1627" y="841"/>
                </a:cubicBezTo>
                <a:cubicBezTo>
                  <a:pt x="1760" y="850"/>
                  <a:pt x="2026" y="840"/>
                  <a:pt x="2136" y="841"/>
                </a:cubicBezTo>
                <a:cubicBezTo>
                  <a:pt x="2246" y="842"/>
                  <a:pt x="2268" y="846"/>
                  <a:pt x="2290" y="850"/>
                </a:cubicBezTo>
              </a:path>
            </a:pathLst>
          </a:custGeom>
          <a:noFill/>
          <a:ln w="28575">
            <a:solidFill>
              <a:srgbClr val="A50021"/>
            </a:solidFill>
            <a:round/>
            <a:headEnd/>
            <a:tailEnd/>
          </a:ln>
        </p:spPr>
        <p:txBody>
          <a:bodyPr wrap="none" anchor="ctr"/>
          <a:lstStyle/>
          <a:p>
            <a:endParaRPr lang="en-US"/>
          </a:p>
        </p:txBody>
      </p:sp>
      <p:sp>
        <p:nvSpPr>
          <p:cNvPr id="86" name="85 Başlık"/>
          <p:cNvSpPr>
            <a:spLocks noGrp="1"/>
          </p:cNvSpPr>
          <p:nvPr>
            <p:ph type="title"/>
          </p:nvPr>
        </p:nvSpPr>
        <p:spPr>
          <a:xfrm>
            <a:off x="609600" y="685800"/>
            <a:ext cx="10737765" cy="615553"/>
          </a:xfrm>
        </p:spPr>
        <p:txBody>
          <a:bodyPr/>
          <a:lstStyle/>
          <a:p>
            <a:r>
              <a:rPr lang="en-US" sz="2800" b="1" spc="-5" dirty="0" smtClean="0">
                <a:solidFill>
                  <a:srgbClr val="C00000"/>
                </a:solidFill>
              </a:rPr>
              <a:t>Stem cell</a:t>
            </a:r>
            <a:r>
              <a:rPr lang="en-US" sz="2800" b="1" spc="-10" dirty="0" smtClean="0">
                <a:solidFill>
                  <a:srgbClr val="C00000"/>
                </a:solidFill>
              </a:rPr>
              <a:t> </a:t>
            </a:r>
            <a:r>
              <a:rPr lang="en-US" sz="2800" b="1" spc="-5" dirty="0" smtClean="0">
                <a:solidFill>
                  <a:srgbClr val="C00000"/>
                </a:solidFill>
              </a:rPr>
              <a:t>mobilization</a:t>
            </a:r>
            <a:r>
              <a:rPr lang="tr-TR" sz="2800" b="1" spc="-5" dirty="0" smtClean="0">
                <a:solidFill>
                  <a:srgbClr val="C00000"/>
                </a:solidFill>
              </a:rPr>
              <a:t> </a:t>
            </a:r>
            <a:r>
              <a:rPr lang="tr-TR" b="1" dirty="0" smtClean="0">
                <a:solidFill>
                  <a:srgbClr val="C00000"/>
                </a:solidFill>
              </a:rPr>
              <a:t>/</a:t>
            </a:r>
            <a:r>
              <a:rPr lang="tr-TR" b="1" spc="-5" dirty="0" smtClean="0">
                <a:solidFill>
                  <a:srgbClr val="C00000"/>
                </a:solidFill>
              </a:rPr>
              <a:t> </a:t>
            </a:r>
            <a:r>
              <a:rPr lang="tr-TR" b="1" dirty="0" smtClean="0">
                <a:solidFill>
                  <a:schemeClr val="accent1">
                    <a:lumMod val="75000"/>
                  </a:schemeClr>
                </a:solidFill>
              </a:rPr>
              <a:t>G-CSF</a:t>
            </a:r>
            <a:endParaRPr lang="tr-TR" dirty="0"/>
          </a:p>
        </p:txBody>
      </p:sp>
      <p:sp>
        <p:nvSpPr>
          <p:cNvPr id="41" name="40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Box 4"/>
          <p:cNvSpPr txBox="1">
            <a:spLocks noChangeArrowheads="1"/>
          </p:cNvSpPr>
          <p:nvPr/>
        </p:nvSpPr>
        <p:spPr bwMode="auto">
          <a:xfrm>
            <a:off x="0" y="6596400"/>
            <a:ext cx="6781800" cy="261600"/>
          </a:xfrm>
          <a:prstGeom prst="rect">
            <a:avLst/>
          </a:prstGeom>
          <a:noFill/>
          <a:ln w="9525">
            <a:noFill/>
            <a:miter lim="800000"/>
            <a:headEnd/>
            <a:tailEnd/>
          </a:ln>
        </p:spPr>
        <p:txBody>
          <a:bodyPr wrap="square" lIns="91430" tIns="45715" rIns="91430" bIns="45715">
            <a:spAutoFit/>
          </a:bodyPr>
          <a:lstStyle/>
          <a:p>
            <a:pPr algn="r"/>
            <a:r>
              <a:rPr lang="en-US" sz="1100" dirty="0"/>
              <a:t>De </a:t>
            </a:r>
            <a:r>
              <a:rPr lang="en-US" sz="1100" dirty="0" err="1"/>
              <a:t>Clercq</a:t>
            </a:r>
            <a:r>
              <a:rPr lang="en-US" sz="1100" dirty="0"/>
              <a:t> E. The </a:t>
            </a:r>
            <a:r>
              <a:rPr lang="en-US" sz="1100" dirty="0" err="1"/>
              <a:t>bicyclam</a:t>
            </a:r>
            <a:r>
              <a:rPr lang="en-US" sz="1100" dirty="0"/>
              <a:t> AMD3100 story. </a:t>
            </a:r>
            <a:r>
              <a:rPr lang="en-US" sz="1100" b="1" dirty="0"/>
              <a:t>Nat Rev Drug </a:t>
            </a:r>
            <a:r>
              <a:rPr lang="en-US" sz="1100" b="1" dirty="0" err="1"/>
              <a:t>Discov</a:t>
            </a:r>
            <a:r>
              <a:rPr lang="en-US" sz="1100" b="1" dirty="0"/>
              <a:t> </a:t>
            </a:r>
            <a:r>
              <a:rPr lang="en-US" sz="1100" dirty="0"/>
              <a:t>2003; 2: 581–587</a:t>
            </a:r>
          </a:p>
        </p:txBody>
      </p:sp>
      <p:sp>
        <p:nvSpPr>
          <p:cNvPr id="69637" name="TextBox 5"/>
          <p:cNvSpPr txBox="1">
            <a:spLocks noChangeArrowheads="1"/>
          </p:cNvSpPr>
          <p:nvPr/>
        </p:nvSpPr>
        <p:spPr bwMode="auto">
          <a:xfrm>
            <a:off x="1447800" y="6596063"/>
            <a:ext cx="10530417" cy="261937"/>
          </a:xfrm>
          <a:prstGeom prst="rect">
            <a:avLst/>
          </a:prstGeom>
          <a:noFill/>
          <a:ln w="9525">
            <a:noFill/>
            <a:miter lim="800000"/>
            <a:headEnd/>
            <a:tailEnd/>
          </a:ln>
        </p:spPr>
        <p:txBody>
          <a:bodyPr lIns="91420" tIns="45711" rIns="91420" bIns="45711">
            <a:spAutoFit/>
          </a:bodyPr>
          <a:lstStyle/>
          <a:p>
            <a:pPr algn="r"/>
            <a:r>
              <a:rPr lang="en-US" sz="1100" dirty="0"/>
              <a:t>MP </a:t>
            </a:r>
            <a:r>
              <a:rPr lang="en-US" sz="1100" dirty="0" err="1"/>
              <a:t>Rettig</a:t>
            </a:r>
            <a:r>
              <a:rPr lang="en-US" sz="1100" dirty="0"/>
              <a:t>, G </a:t>
            </a:r>
            <a:r>
              <a:rPr lang="en-US" sz="1100" dirty="0" err="1"/>
              <a:t>Ansstas</a:t>
            </a:r>
            <a:r>
              <a:rPr lang="en-US" sz="1100" dirty="0"/>
              <a:t> and JF </a:t>
            </a:r>
            <a:r>
              <a:rPr lang="en-US" sz="1100" dirty="0" err="1"/>
              <a:t>DiPersio</a:t>
            </a:r>
            <a:r>
              <a:rPr lang="en-US" sz="1100" dirty="0"/>
              <a:t>.</a:t>
            </a:r>
            <a:r>
              <a:rPr lang="en-US" sz="1100" b="1" dirty="0"/>
              <a:t> Leukemia</a:t>
            </a:r>
            <a:r>
              <a:rPr lang="en-US" sz="1100" dirty="0"/>
              <a:t>. 2011 Sep 2. </a:t>
            </a:r>
            <a:r>
              <a:rPr lang="en-US" sz="1100" dirty="0" err="1"/>
              <a:t>doi</a:t>
            </a:r>
            <a:r>
              <a:rPr lang="en-US" sz="1100" dirty="0"/>
              <a:t>: 10.1038/leu.2011.197</a:t>
            </a:r>
          </a:p>
        </p:txBody>
      </p:sp>
      <p:sp>
        <p:nvSpPr>
          <p:cNvPr id="69634" name="Content Placeholder 2"/>
          <p:cNvSpPr>
            <a:spLocks noGrp="1"/>
          </p:cNvSpPr>
          <p:nvPr>
            <p:ph idx="1"/>
          </p:nvPr>
        </p:nvSpPr>
        <p:spPr>
          <a:xfrm>
            <a:off x="1143000" y="2057400"/>
            <a:ext cx="8966200" cy="2215991"/>
          </a:xfrm>
        </p:spPr>
        <p:txBody>
          <a:bodyPr/>
          <a:lstStyle/>
          <a:p>
            <a:r>
              <a:rPr lang="en-US" sz="1800" b="1" dirty="0" smtClean="0">
                <a:latin typeface="+mn-lt"/>
                <a:ea typeface="ＭＳ Ｐゴシック" pitchFamily="34" charset="-128"/>
              </a:rPr>
              <a:t>Reversible inhibitor of </a:t>
            </a:r>
            <a:r>
              <a:rPr lang="tr-TR" sz="1800" b="1" dirty="0" err="1" smtClean="0">
                <a:latin typeface="+mn-lt"/>
                <a:ea typeface="ＭＳ Ｐゴシック" pitchFamily="34" charset="-128"/>
              </a:rPr>
              <a:t>the</a:t>
            </a:r>
            <a:r>
              <a:rPr lang="tr-TR" sz="1800" b="1" dirty="0" smtClean="0">
                <a:latin typeface="+mn-lt"/>
                <a:ea typeface="ＭＳ Ｐゴシック" pitchFamily="34" charset="-128"/>
              </a:rPr>
              <a:t> </a:t>
            </a:r>
            <a:r>
              <a:rPr lang="en-US" sz="1800" b="1" dirty="0" smtClean="0">
                <a:latin typeface="+mn-lt"/>
                <a:cs typeface="Arial" charset="0"/>
              </a:rPr>
              <a:t>CXCR4/CXCL12 axis</a:t>
            </a:r>
            <a:endParaRPr lang="en-US" sz="1800" b="1" dirty="0" smtClean="0">
              <a:latin typeface="+mn-lt"/>
              <a:ea typeface="ＭＳ Ｐゴシック" pitchFamily="34" charset="-128"/>
            </a:endParaRPr>
          </a:p>
          <a:p>
            <a:pPr>
              <a:buFont typeface="Wingdings" pitchFamily="2" charset="2"/>
              <a:buNone/>
            </a:pPr>
            <a:endParaRPr lang="en-US" sz="1800" dirty="0" smtClean="0">
              <a:latin typeface="+mn-lt"/>
              <a:ea typeface="ＭＳ Ｐゴシック" pitchFamily="34" charset="-128"/>
            </a:endParaRPr>
          </a:p>
          <a:p>
            <a:pPr marL="0" lvl="2"/>
            <a:r>
              <a:rPr lang="tr-TR" b="1" dirty="0" smtClean="0">
                <a:ea typeface="ＭＳ Ｐゴシック" pitchFamily="34" charset="-128"/>
              </a:rPr>
              <a:t> </a:t>
            </a:r>
            <a:r>
              <a:rPr lang="en-US" b="1" dirty="0" smtClean="0"/>
              <a:t>0.24 mg/kg body weight by subcutaneous (SC) injection</a:t>
            </a:r>
            <a:r>
              <a:rPr lang="en-US" dirty="0" smtClean="0"/>
              <a:t>.</a:t>
            </a:r>
            <a:r>
              <a:rPr lang="tr-TR" dirty="0" smtClean="0"/>
              <a:t> </a:t>
            </a:r>
            <a:r>
              <a:rPr lang="en-US" dirty="0" smtClean="0">
                <a:ea typeface="ＭＳ Ｐゴシック" pitchFamily="34" charset="-128"/>
              </a:rPr>
              <a:t> </a:t>
            </a:r>
            <a:endParaRPr lang="tr-TR" dirty="0" smtClean="0">
              <a:ea typeface="ＭＳ Ｐゴシック" pitchFamily="34" charset="-128"/>
            </a:endParaRPr>
          </a:p>
          <a:p>
            <a:pPr marL="0" lvl="2"/>
            <a:r>
              <a:rPr lang="tr-TR" dirty="0" smtClean="0">
                <a:ea typeface="ＭＳ Ｐゴシック" pitchFamily="34" charset="-128"/>
              </a:rPr>
              <a:t>A</a:t>
            </a:r>
            <a:r>
              <a:rPr lang="en-US" dirty="0" err="1" smtClean="0"/>
              <a:t>pproximately</a:t>
            </a:r>
            <a:r>
              <a:rPr lang="en-US" dirty="0" smtClean="0"/>
              <a:t> 11 hours prior to initiation of  </a:t>
            </a:r>
            <a:r>
              <a:rPr lang="en-US" dirty="0" err="1" smtClean="0"/>
              <a:t>apheresis</a:t>
            </a:r>
            <a:r>
              <a:rPr lang="en-US" dirty="0" smtClean="0"/>
              <a:t> session </a:t>
            </a:r>
            <a:r>
              <a:rPr lang="tr-TR" dirty="0" smtClean="0"/>
              <a:t>(</a:t>
            </a:r>
            <a:r>
              <a:rPr lang="en-US" dirty="0" smtClean="0"/>
              <a:t>for up to 4 consecutive</a:t>
            </a:r>
            <a:r>
              <a:rPr lang="tr-TR" dirty="0" smtClean="0"/>
              <a:t>/ d)</a:t>
            </a:r>
            <a:r>
              <a:rPr lang="en-US" dirty="0" smtClean="0"/>
              <a:t> </a:t>
            </a:r>
            <a:r>
              <a:rPr lang="en-US" dirty="0" smtClean="0">
                <a:ea typeface="ＭＳ Ｐゴシック" pitchFamily="34" charset="-128"/>
              </a:rPr>
              <a:t>6- to 10-fold increase in CD34</a:t>
            </a:r>
            <a:r>
              <a:rPr lang="en-US" baseline="30000" dirty="0" smtClean="0">
                <a:ea typeface="ＭＳ Ｐゴシック" pitchFamily="34" charset="-128"/>
              </a:rPr>
              <a:t>+</a:t>
            </a:r>
            <a:r>
              <a:rPr lang="en-US" dirty="0" smtClean="0">
                <a:ea typeface="ＭＳ Ｐゴシック" pitchFamily="34" charset="-128"/>
              </a:rPr>
              <a:t> cell</a:t>
            </a:r>
            <a:r>
              <a:rPr lang="tr-TR" dirty="0" smtClean="0">
                <a:ea typeface="ＭＳ Ｐゴシック" pitchFamily="34" charset="-128"/>
              </a:rPr>
              <a:t>, </a:t>
            </a:r>
            <a:r>
              <a:rPr lang="en-US" dirty="0" smtClean="0">
                <a:cs typeface="Arial" charset="0"/>
              </a:rPr>
              <a:t>Typically administered in conjunction with </a:t>
            </a:r>
            <a:r>
              <a:rPr lang="en-US" dirty="0" err="1" smtClean="0">
                <a:cs typeface="Arial" charset="0"/>
              </a:rPr>
              <a:t>filgrastim</a:t>
            </a:r>
            <a:endParaRPr lang="tr-TR" dirty="0" smtClean="0">
              <a:ea typeface="ＭＳ Ｐゴシック" pitchFamily="34" charset="-128"/>
            </a:endParaRPr>
          </a:p>
          <a:p>
            <a:endParaRPr lang="tr-TR" sz="1800" dirty="0" smtClean="0">
              <a:latin typeface="+mn-lt"/>
              <a:ea typeface="ＭＳ Ｐゴシック" pitchFamily="34" charset="-128"/>
            </a:endParaRPr>
          </a:p>
          <a:p>
            <a:pPr marL="0" lvl="2"/>
            <a:r>
              <a:rPr lang="en-US" dirty="0" smtClean="0">
                <a:cs typeface="Arial" charset="0"/>
              </a:rPr>
              <a:t>Side effects include abdominal discomfort, </a:t>
            </a:r>
            <a:r>
              <a:rPr lang="en-US" dirty="0" err="1" smtClean="0">
                <a:cs typeface="Arial" charset="0"/>
              </a:rPr>
              <a:t>leukocytosis</a:t>
            </a:r>
            <a:r>
              <a:rPr lang="en-US" dirty="0" smtClean="0">
                <a:cs typeface="Arial" charset="0"/>
              </a:rPr>
              <a:t>, potential for </a:t>
            </a:r>
            <a:r>
              <a:rPr lang="en-US" dirty="0" err="1" smtClean="0">
                <a:cs typeface="Arial" charset="0"/>
              </a:rPr>
              <a:t>splenic</a:t>
            </a:r>
            <a:r>
              <a:rPr lang="tr-TR" dirty="0" smtClean="0">
                <a:cs typeface="Arial" charset="0"/>
              </a:rPr>
              <a:t> </a:t>
            </a:r>
            <a:r>
              <a:rPr lang="en-US" dirty="0" smtClean="0">
                <a:cs typeface="Arial" charset="0"/>
              </a:rPr>
              <a:t>rupture (rare)</a:t>
            </a:r>
          </a:p>
          <a:p>
            <a:endParaRPr lang="en-US" sz="1800" dirty="0" smtClean="0">
              <a:latin typeface="+mn-lt"/>
              <a:ea typeface="ＭＳ Ｐゴシック" pitchFamily="34" charset="-128"/>
            </a:endParaRPr>
          </a:p>
        </p:txBody>
      </p:sp>
      <p:sp>
        <p:nvSpPr>
          <p:cNvPr id="11" name="10 Dikdörtgen"/>
          <p:cNvSpPr/>
          <p:nvPr/>
        </p:nvSpPr>
        <p:spPr>
          <a:xfrm>
            <a:off x="406400" y="1371600"/>
            <a:ext cx="11785600" cy="461665"/>
          </a:xfrm>
          <a:prstGeom prst="rect">
            <a:avLst/>
          </a:prstGeom>
        </p:spPr>
        <p:txBody>
          <a:bodyPr wrap="square">
            <a:spAutoFit/>
          </a:bodyPr>
          <a:lstStyle/>
          <a:p>
            <a:r>
              <a:rPr lang="tr-TR" b="1" dirty="0" smtClean="0">
                <a:solidFill>
                  <a:srgbClr val="002060"/>
                </a:solidFill>
                <a:cs typeface="Arial" charset="0"/>
              </a:rPr>
              <a:t> </a:t>
            </a:r>
            <a:r>
              <a:rPr lang="en-US" sz="2400" b="1" dirty="0" err="1" smtClean="0">
                <a:solidFill>
                  <a:schemeClr val="accent1">
                    <a:lumMod val="75000"/>
                  </a:schemeClr>
                </a:solidFill>
                <a:ea typeface="ＭＳ Ｐゴシック" pitchFamily="34" charset="-128"/>
              </a:rPr>
              <a:t>Plerixafor</a:t>
            </a:r>
            <a:r>
              <a:rPr lang="en-US" b="1" dirty="0" smtClean="0">
                <a:ea typeface="ＭＳ Ｐゴシック" pitchFamily="34" charset="-128"/>
              </a:rPr>
              <a:t> </a:t>
            </a:r>
            <a:r>
              <a:rPr lang="tr-TR" b="1" dirty="0" smtClean="0">
                <a:cs typeface="Arial" charset="0"/>
              </a:rPr>
              <a:t>(</a:t>
            </a:r>
            <a:r>
              <a:rPr lang="en-US" b="1" dirty="0" smtClean="0">
                <a:solidFill>
                  <a:sysClr val="windowText" lastClr="000000"/>
                </a:solidFill>
                <a:ea typeface="ＭＳ Ｐゴシック" pitchFamily="34" charset="-128"/>
              </a:rPr>
              <a:t>Success rate: </a:t>
            </a:r>
            <a:r>
              <a:rPr lang="tr-TR" dirty="0" smtClean="0">
                <a:solidFill>
                  <a:sysClr val="windowText" lastClr="000000"/>
                </a:solidFill>
                <a:ea typeface="ＭＳ Ｐゴシック" pitchFamily="34" charset="-128"/>
              </a:rPr>
              <a:t>70</a:t>
            </a:r>
            <a:r>
              <a:rPr lang="en-US" dirty="0" smtClean="0">
                <a:solidFill>
                  <a:sysClr val="windowText" lastClr="000000"/>
                </a:solidFill>
                <a:ea typeface="ＭＳ Ｐゴシック" pitchFamily="34" charset="-128"/>
              </a:rPr>
              <a:t>-</a:t>
            </a:r>
            <a:r>
              <a:rPr lang="tr-TR" dirty="0" smtClean="0">
                <a:solidFill>
                  <a:sysClr val="windowText" lastClr="000000"/>
                </a:solidFill>
                <a:ea typeface="ＭＳ Ｐゴシック" pitchFamily="34" charset="-128"/>
              </a:rPr>
              <a:t>80</a:t>
            </a:r>
            <a:r>
              <a:rPr lang="en-US" dirty="0" smtClean="0">
                <a:solidFill>
                  <a:sysClr val="windowText" lastClr="000000"/>
                </a:solidFill>
                <a:ea typeface="ＭＳ Ｐゴシック" pitchFamily="34" charset="-128"/>
              </a:rPr>
              <a:t>%</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after</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any</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failure</a:t>
            </a:r>
            <a:endParaRPr lang="tr-TR" dirty="0"/>
          </a:p>
        </p:txBody>
      </p:sp>
      <p:sp>
        <p:nvSpPr>
          <p:cNvPr id="12" name="Title 1"/>
          <p:cNvSpPr txBox="1">
            <a:spLocks/>
          </p:cNvSpPr>
          <p:nvPr/>
        </p:nvSpPr>
        <p:spPr>
          <a:xfrm>
            <a:off x="533400" y="838200"/>
            <a:ext cx="10737765" cy="1107996"/>
          </a:xfrm>
          <a:prstGeom prst="rect">
            <a:avLst/>
          </a:prstGeom>
        </p:spPr>
        <p:txBody>
          <a:bodyPr wrap="square" lIns="0" tIns="0" rIns="0" bIns="0">
            <a:spAutoFit/>
          </a:bodyPr>
          <a:lstStyle/>
          <a:p>
            <a:pPr defTabSz="914400"/>
            <a:r>
              <a:rPr lang="en-US" sz="2800" b="1" spc="-5" dirty="0" smtClean="0">
                <a:solidFill>
                  <a:srgbClr val="C00000"/>
                </a:solidFill>
                <a:latin typeface="Arial"/>
                <a:cs typeface="Arial"/>
              </a:rPr>
              <a:t>Stem cell</a:t>
            </a:r>
            <a:r>
              <a:rPr lang="en-US" sz="2800" b="1" spc="-10" dirty="0" smtClean="0">
                <a:solidFill>
                  <a:srgbClr val="C00000"/>
                </a:solidFill>
                <a:latin typeface="Arial"/>
                <a:cs typeface="Arial"/>
              </a:rPr>
              <a:t> </a:t>
            </a:r>
            <a:r>
              <a:rPr lang="en-US" sz="2800" b="1" spc="-5" dirty="0" smtClean="0">
                <a:solidFill>
                  <a:srgbClr val="C00000"/>
                </a:solidFill>
                <a:latin typeface="Arial"/>
                <a:cs typeface="Arial"/>
              </a:rPr>
              <a:t>mobilization</a:t>
            </a:r>
            <a:r>
              <a:rPr lang="tr-TR" sz="2800" b="1" spc="-5" dirty="0" smtClean="0">
                <a:solidFill>
                  <a:srgbClr val="C00000"/>
                </a:solidFill>
                <a:latin typeface="Arial"/>
                <a:cs typeface="Arial"/>
              </a:rPr>
              <a:t> </a:t>
            </a:r>
            <a:r>
              <a:rPr lang="tr-TR" sz="3600" b="1" kern="0" dirty="0" smtClean="0">
                <a:solidFill>
                  <a:srgbClr val="C00000"/>
                </a:solidFill>
                <a:latin typeface="Arial"/>
                <a:cs typeface="Arial"/>
              </a:rPr>
              <a:t>/</a:t>
            </a:r>
            <a:r>
              <a:rPr lang="tr-TR" sz="3600" b="1" spc="-5" dirty="0" smtClean="0">
                <a:solidFill>
                  <a:srgbClr val="C00000"/>
                </a:solidFill>
                <a:latin typeface="Arial"/>
                <a:cs typeface="Arial"/>
              </a:rPr>
              <a:t> </a:t>
            </a:r>
            <a:r>
              <a:rPr kumimoji="0" lang="tr-TR" sz="3200" b="1" i="0" u="none" strike="noStrike" kern="0" cap="none" spc="0" normalizeH="0" baseline="0" noProof="0" dirty="0" smtClean="0">
                <a:ln>
                  <a:noFill/>
                </a:ln>
                <a:solidFill>
                  <a:schemeClr val="accent1">
                    <a:lumMod val="75000"/>
                  </a:schemeClr>
                </a:solidFill>
                <a:effectLst/>
                <a:uLnTx/>
                <a:uFillTx/>
                <a:latin typeface="Arial"/>
                <a:ea typeface="+mj-ea"/>
                <a:cs typeface="Arial"/>
              </a:rPr>
              <a:t>Prelixafor </a:t>
            </a:r>
            <a:endParaRPr lang="tr-TR" sz="3200" dirty="0" smtClean="0"/>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a:noFill/>
              </a:ln>
              <a:solidFill>
                <a:schemeClr val="accent1">
                  <a:lumMod val="75000"/>
                </a:schemeClr>
              </a:solidFill>
              <a:effectLst/>
              <a:uLnTx/>
              <a:uFillTx/>
              <a:latin typeface="Arial"/>
              <a:ea typeface="+mj-ea"/>
              <a:cs typeface="Arial"/>
            </a:endParaRPr>
          </a:p>
        </p:txBody>
      </p:sp>
      <p:pic>
        <p:nvPicPr>
          <p:cNvPr id="92162" name="Picture 2" descr="plerixafor mechanism of action ile ilgili görsel sonucu"/>
          <p:cNvPicPr>
            <a:picLocks noChangeAspect="1" noChangeArrowheads="1"/>
          </p:cNvPicPr>
          <p:nvPr/>
        </p:nvPicPr>
        <p:blipFill>
          <a:blip r:embed="rId3" cstate="print"/>
          <a:srcRect/>
          <a:stretch>
            <a:fillRect/>
          </a:stretch>
        </p:blipFill>
        <p:spPr bwMode="auto">
          <a:xfrm>
            <a:off x="1828800" y="4419600"/>
            <a:ext cx="6324600" cy="1628776"/>
          </a:xfrm>
          <a:prstGeom prst="rect">
            <a:avLst/>
          </a:prstGeom>
          <a:noFill/>
          <a:ln>
            <a:solidFill>
              <a:srgbClr val="C00000"/>
            </a:solidFill>
          </a:ln>
        </p:spPr>
      </p:pic>
      <p:sp>
        <p:nvSpPr>
          <p:cNvPr id="10" name="9 Dikdörtgen"/>
          <p:cNvSpPr/>
          <p:nvPr/>
        </p:nvSpPr>
        <p:spPr>
          <a:xfrm>
            <a:off x="7620000" y="5334000"/>
            <a:ext cx="948978" cy="276999"/>
          </a:xfrm>
          <a:prstGeom prst="rect">
            <a:avLst/>
          </a:prstGeom>
          <a:solidFill>
            <a:schemeClr val="bg1"/>
          </a:solidFill>
        </p:spPr>
        <p:txBody>
          <a:bodyPr wrap="none">
            <a:spAutoFit/>
          </a:bodyPr>
          <a:lstStyle/>
          <a:p>
            <a:r>
              <a:rPr lang="en-US" sz="1200" b="1" dirty="0" smtClean="0"/>
              <a:t>0.24 mg/kg </a:t>
            </a:r>
            <a:endParaRPr lang="tr-TR" sz="1200" dirty="0"/>
          </a:p>
        </p:txBody>
      </p:sp>
      <p:sp>
        <p:nvSpPr>
          <p:cNvPr id="13" name="12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43983" y="2163698"/>
            <a:ext cx="5278967" cy="332270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815930" y="5572760"/>
            <a:ext cx="3275753" cy="553998"/>
          </a:xfrm>
          <a:prstGeom prst="rect">
            <a:avLst/>
          </a:prstGeom>
        </p:spPr>
        <p:txBody>
          <a:bodyPr vert="horz" wrap="square" lIns="0" tIns="0" rIns="0" bIns="0" rtlCol="0">
            <a:spAutoFit/>
          </a:bodyPr>
          <a:lstStyle/>
          <a:p>
            <a:pPr algn="ctr">
              <a:lnSpc>
                <a:spcPct val="100000"/>
              </a:lnSpc>
            </a:pPr>
            <a:r>
              <a:rPr sz="1200" spc="-5" dirty="0">
                <a:latin typeface="Calibri"/>
                <a:cs typeface="Calibri"/>
              </a:rPr>
              <a:t>Kaplan-Meier estimate </a:t>
            </a:r>
            <a:r>
              <a:rPr sz="1200" dirty="0">
                <a:latin typeface="Calibri"/>
                <a:cs typeface="Calibri"/>
              </a:rPr>
              <a:t>of </a:t>
            </a:r>
            <a:r>
              <a:rPr sz="1200" spc="-5" dirty="0">
                <a:latin typeface="Calibri"/>
                <a:cs typeface="Calibri"/>
              </a:rPr>
              <a:t>proportion</a:t>
            </a:r>
            <a:r>
              <a:rPr sz="1200" spc="-114" dirty="0">
                <a:latin typeface="Calibri"/>
                <a:cs typeface="Calibri"/>
              </a:rPr>
              <a:t> </a:t>
            </a:r>
            <a:r>
              <a:rPr sz="1200" dirty="0">
                <a:latin typeface="Calibri"/>
                <a:cs typeface="Calibri"/>
              </a:rPr>
              <a:t>of</a:t>
            </a:r>
          </a:p>
          <a:p>
            <a:pPr marL="134620" marR="124460" algn="ctr">
              <a:lnSpc>
                <a:spcPct val="100000"/>
              </a:lnSpc>
            </a:pPr>
            <a:r>
              <a:rPr sz="1200" b="1" dirty="0">
                <a:latin typeface="Calibri"/>
                <a:cs typeface="Calibri"/>
              </a:rPr>
              <a:t>multiple </a:t>
            </a:r>
            <a:r>
              <a:rPr sz="1200" b="1" spc="-10" dirty="0">
                <a:latin typeface="Calibri"/>
                <a:cs typeface="Calibri"/>
              </a:rPr>
              <a:t>myeloma </a:t>
            </a:r>
            <a:r>
              <a:rPr sz="1200" b="1" spc="-5" dirty="0">
                <a:latin typeface="Calibri"/>
                <a:cs typeface="Calibri"/>
              </a:rPr>
              <a:t>patients  </a:t>
            </a:r>
            <a:r>
              <a:rPr sz="1200" spc="-5" dirty="0">
                <a:latin typeface="Calibri"/>
                <a:cs typeface="Calibri"/>
              </a:rPr>
              <a:t>reaching </a:t>
            </a:r>
            <a:r>
              <a:rPr sz="1200" dirty="0">
                <a:latin typeface="Calibri"/>
                <a:cs typeface="Calibri"/>
              </a:rPr>
              <a:t>6x10e6 or </a:t>
            </a:r>
            <a:r>
              <a:rPr sz="1200" spc="-5" dirty="0">
                <a:latin typeface="Calibri"/>
                <a:cs typeface="Calibri"/>
              </a:rPr>
              <a:t>more</a:t>
            </a:r>
            <a:r>
              <a:rPr sz="1200" spc="-70" dirty="0">
                <a:latin typeface="Calibri"/>
                <a:cs typeface="Calibri"/>
              </a:rPr>
              <a:t> </a:t>
            </a:r>
            <a:r>
              <a:rPr sz="1200" spc="-5" dirty="0">
                <a:latin typeface="Calibri"/>
                <a:cs typeface="Calibri"/>
              </a:rPr>
              <a:t>CD34+/kg  </a:t>
            </a:r>
            <a:r>
              <a:rPr sz="1200" spc="-10" dirty="0">
                <a:latin typeface="Calibri"/>
                <a:cs typeface="Calibri"/>
              </a:rPr>
              <a:t>(DiPersio </a:t>
            </a:r>
            <a:r>
              <a:rPr sz="1200" dirty="0">
                <a:latin typeface="Calibri"/>
                <a:cs typeface="Calibri"/>
              </a:rPr>
              <a:t>JF </a:t>
            </a:r>
            <a:r>
              <a:rPr sz="1200" spc="-5" dirty="0">
                <a:latin typeface="Calibri"/>
                <a:cs typeface="Calibri"/>
              </a:rPr>
              <a:t>et </a:t>
            </a:r>
            <a:r>
              <a:rPr sz="1200" dirty="0">
                <a:latin typeface="Calibri"/>
                <a:cs typeface="Calibri"/>
              </a:rPr>
              <a:t>al, </a:t>
            </a:r>
            <a:r>
              <a:rPr sz="1200" spc="-5" dirty="0">
                <a:latin typeface="Calibri"/>
                <a:cs typeface="Calibri"/>
              </a:rPr>
              <a:t>Blood</a:t>
            </a:r>
            <a:r>
              <a:rPr sz="1200" spc="-15" dirty="0">
                <a:latin typeface="Calibri"/>
                <a:cs typeface="Calibri"/>
              </a:rPr>
              <a:t> </a:t>
            </a:r>
            <a:r>
              <a:rPr sz="1200" dirty="0">
                <a:latin typeface="Calibri"/>
                <a:cs typeface="Calibri"/>
              </a:rPr>
              <a:t>2009)</a:t>
            </a:r>
          </a:p>
        </p:txBody>
      </p:sp>
      <p:sp>
        <p:nvSpPr>
          <p:cNvPr id="5" name="object 5"/>
          <p:cNvSpPr/>
          <p:nvPr/>
        </p:nvSpPr>
        <p:spPr>
          <a:xfrm>
            <a:off x="6369135" y="2163826"/>
            <a:ext cx="5278967" cy="3322574"/>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7815579" y="5572760"/>
            <a:ext cx="3276600" cy="553998"/>
          </a:xfrm>
          <a:prstGeom prst="rect">
            <a:avLst/>
          </a:prstGeom>
        </p:spPr>
        <p:txBody>
          <a:bodyPr vert="horz" wrap="square" lIns="0" tIns="0" rIns="0" bIns="0" rtlCol="0">
            <a:spAutoFit/>
          </a:bodyPr>
          <a:lstStyle/>
          <a:p>
            <a:pPr marL="12700" marR="5080" algn="ctr">
              <a:lnSpc>
                <a:spcPct val="100000"/>
              </a:lnSpc>
            </a:pPr>
            <a:r>
              <a:rPr sz="1200" spc="-5" dirty="0">
                <a:latin typeface="Calibri"/>
                <a:cs typeface="Calibri"/>
              </a:rPr>
              <a:t>Kaplan-Meier estimate </a:t>
            </a:r>
            <a:r>
              <a:rPr sz="1200" dirty="0">
                <a:latin typeface="Calibri"/>
                <a:cs typeface="Calibri"/>
              </a:rPr>
              <a:t>of </a:t>
            </a:r>
            <a:r>
              <a:rPr sz="1200" spc="-5" dirty="0">
                <a:latin typeface="Calibri"/>
                <a:cs typeface="Calibri"/>
              </a:rPr>
              <a:t>proportion</a:t>
            </a:r>
            <a:r>
              <a:rPr sz="1200" spc="-110" dirty="0">
                <a:latin typeface="Calibri"/>
                <a:cs typeface="Calibri"/>
              </a:rPr>
              <a:t> </a:t>
            </a:r>
            <a:r>
              <a:rPr sz="1200" dirty="0">
                <a:latin typeface="Calibri"/>
                <a:cs typeface="Calibri"/>
              </a:rPr>
              <a:t>of  </a:t>
            </a:r>
            <a:r>
              <a:rPr sz="1200" b="1" dirty="0">
                <a:latin typeface="Calibri"/>
                <a:cs typeface="Calibri"/>
              </a:rPr>
              <a:t>non </a:t>
            </a:r>
            <a:r>
              <a:rPr sz="1200" b="1" spc="-10" dirty="0">
                <a:latin typeface="Calibri"/>
                <a:cs typeface="Calibri"/>
              </a:rPr>
              <a:t>hodgkin’s </a:t>
            </a:r>
            <a:r>
              <a:rPr sz="1200" b="1" spc="-5" dirty="0">
                <a:latin typeface="Calibri"/>
                <a:cs typeface="Calibri"/>
              </a:rPr>
              <a:t>lymphoma patients  </a:t>
            </a:r>
            <a:r>
              <a:rPr sz="1200" spc="-5" dirty="0">
                <a:latin typeface="Calibri"/>
                <a:cs typeface="Calibri"/>
              </a:rPr>
              <a:t>reaching </a:t>
            </a:r>
            <a:r>
              <a:rPr sz="1200" dirty="0">
                <a:latin typeface="Calibri"/>
                <a:cs typeface="Calibri"/>
              </a:rPr>
              <a:t>5x10e6 or </a:t>
            </a:r>
            <a:r>
              <a:rPr sz="1200" spc="-5" dirty="0">
                <a:latin typeface="Calibri"/>
                <a:cs typeface="Calibri"/>
              </a:rPr>
              <a:t>more CD34+/kg  </a:t>
            </a:r>
            <a:r>
              <a:rPr sz="1200" spc="-10" dirty="0">
                <a:latin typeface="Calibri"/>
                <a:cs typeface="Calibri"/>
              </a:rPr>
              <a:t>(DiPersio </a:t>
            </a:r>
            <a:r>
              <a:rPr sz="1200" dirty="0">
                <a:latin typeface="Calibri"/>
                <a:cs typeface="Calibri"/>
              </a:rPr>
              <a:t>JF </a:t>
            </a:r>
            <a:r>
              <a:rPr sz="1200" spc="-5" dirty="0">
                <a:latin typeface="Calibri"/>
                <a:cs typeface="Calibri"/>
              </a:rPr>
              <a:t>et </a:t>
            </a:r>
            <a:r>
              <a:rPr sz="1200" dirty="0">
                <a:latin typeface="Calibri"/>
                <a:cs typeface="Calibri"/>
              </a:rPr>
              <a:t>al, </a:t>
            </a:r>
            <a:r>
              <a:rPr sz="1200" spc="-5" dirty="0">
                <a:latin typeface="Calibri"/>
                <a:cs typeface="Calibri"/>
              </a:rPr>
              <a:t>JCO</a:t>
            </a:r>
            <a:r>
              <a:rPr sz="1200" spc="-30" dirty="0">
                <a:latin typeface="Calibri"/>
                <a:cs typeface="Calibri"/>
              </a:rPr>
              <a:t> </a:t>
            </a:r>
            <a:r>
              <a:rPr sz="1200" dirty="0">
                <a:latin typeface="Calibri"/>
                <a:cs typeface="Calibri"/>
              </a:rPr>
              <a:t>2009)</a:t>
            </a:r>
          </a:p>
        </p:txBody>
      </p:sp>
      <p:sp>
        <p:nvSpPr>
          <p:cNvPr id="7" name="6 Metin kutusu"/>
          <p:cNvSpPr txBox="1"/>
          <p:nvPr/>
        </p:nvSpPr>
        <p:spPr>
          <a:xfrm>
            <a:off x="0" y="609600"/>
            <a:ext cx="10668000" cy="584775"/>
          </a:xfrm>
          <a:prstGeom prst="rect">
            <a:avLst/>
          </a:prstGeom>
          <a:noFill/>
        </p:spPr>
        <p:txBody>
          <a:bodyPr wrap="square" rtlCol="0">
            <a:spAutoFit/>
          </a:bodyPr>
          <a:lstStyle/>
          <a:p>
            <a:pPr marL="1000760">
              <a:lnSpc>
                <a:spcPct val="100000"/>
              </a:lnSpc>
            </a:pPr>
            <a:r>
              <a:rPr lang="en-US" sz="3200" b="1" spc="10" dirty="0" smtClean="0">
                <a:solidFill>
                  <a:srgbClr val="C00000"/>
                </a:solidFill>
              </a:rPr>
              <a:t>G</a:t>
            </a:r>
            <a:r>
              <a:rPr lang="en-US" sz="3200" b="1" spc="-5" dirty="0" smtClean="0">
                <a:solidFill>
                  <a:srgbClr val="C00000"/>
                </a:solidFill>
              </a:rPr>
              <a:t>CSF </a:t>
            </a:r>
            <a:r>
              <a:rPr lang="en-US" sz="3200" b="1" dirty="0" err="1" smtClean="0">
                <a:solidFill>
                  <a:srgbClr val="C00000"/>
                </a:solidFill>
              </a:rPr>
              <a:t>vs</a:t>
            </a:r>
            <a:r>
              <a:rPr lang="en-US" sz="3200" b="1" dirty="0" smtClean="0">
                <a:solidFill>
                  <a:srgbClr val="C00000"/>
                </a:solidFill>
              </a:rPr>
              <a:t> </a:t>
            </a:r>
            <a:r>
              <a:rPr lang="en-US" sz="3200" b="1" spc="-5" dirty="0" smtClean="0">
                <a:solidFill>
                  <a:srgbClr val="C00000"/>
                </a:solidFill>
              </a:rPr>
              <a:t>GCSF </a:t>
            </a:r>
            <a:r>
              <a:rPr lang="en-US" sz="3200" b="1" dirty="0" smtClean="0">
                <a:solidFill>
                  <a:srgbClr val="C00000"/>
                </a:solidFill>
              </a:rPr>
              <a:t>+</a:t>
            </a:r>
            <a:r>
              <a:rPr lang="en-US" sz="3200" b="1" spc="-80" dirty="0" smtClean="0">
                <a:solidFill>
                  <a:srgbClr val="C00000"/>
                </a:solidFill>
              </a:rPr>
              <a:t> </a:t>
            </a:r>
            <a:r>
              <a:rPr lang="tr-TR" sz="3200" b="1" spc="-5" dirty="0" smtClean="0">
                <a:solidFill>
                  <a:srgbClr val="C00000"/>
                </a:solidFill>
              </a:rPr>
              <a:t>P</a:t>
            </a:r>
            <a:r>
              <a:rPr lang="en-US" sz="3200" b="1" spc="-5" dirty="0" err="1" smtClean="0">
                <a:solidFill>
                  <a:srgbClr val="C00000"/>
                </a:solidFill>
              </a:rPr>
              <a:t>lerixafor</a:t>
            </a:r>
            <a:endParaRPr lang="tr-TR" sz="3200" b="1" dirty="0">
              <a:solidFill>
                <a:srgbClr val="C00000"/>
              </a:solidFill>
            </a:endParaRPr>
          </a:p>
        </p:txBody>
      </p:sp>
      <p:sp>
        <p:nvSpPr>
          <p:cNvPr id="8" name="7 Dikdörtgen"/>
          <p:cNvSpPr/>
          <p:nvPr/>
        </p:nvSpPr>
        <p:spPr>
          <a:xfrm>
            <a:off x="1422400" y="1524001"/>
            <a:ext cx="9673167" cy="461665"/>
          </a:xfrm>
          <a:prstGeom prst="rect">
            <a:avLst/>
          </a:prstGeom>
        </p:spPr>
        <p:txBody>
          <a:bodyPr wrap="square">
            <a:spAutoFit/>
          </a:bodyPr>
          <a:lstStyle/>
          <a:p>
            <a:r>
              <a:rPr lang="en-US" sz="2400" spc="-5" dirty="0" smtClean="0">
                <a:solidFill>
                  <a:srgbClr val="FF0000"/>
                </a:solidFill>
              </a:rPr>
              <a:t>Kinetics </a:t>
            </a:r>
            <a:r>
              <a:rPr lang="en-US" sz="2400" dirty="0" smtClean="0">
                <a:solidFill>
                  <a:srgbClr val="FF0000"/>
                </a:solidFill>
              </a:rPr>
              <a:t>of </a:t>
            </a:r>
            <a:r>
              <a:rPr lang="en-US" sz="2400" spc="-5" dirty="0" smtClean="0">
                <a:solidFill>
                  <a:srgbClr val="FF0000"/>
                </a:solidFill>
              </a:rPr>
              <a:t>CD34+ collection in randomized trials </a:t>
            </a:r>
            <a:endParaRPr lang="tr-TR" sz="2400" dirty="0">
              <a:solidFill>
                <a:srgbClr val="FF0000"/>
              </a:solidFill>
            </a:endParaRPr>
          </a:p>
        </p:txBody>
      </p:sp>
      <p:sp>
        <p:nvSpPr>
          <p:cNvPr id="9" name="8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2801" y="1524001"/>
            <a:ext cx="10824633" cy="2485296"/>
          </a:xfrm>
          <a:prstGeom prst="rect">
            <a:avLst/>
          </a:prstGeom>
        </p:spPr>
        <p:txBody>
          <a:bodyPr vert="horz" wrap="square" lIns="0" tIns="0" rIns="0" bIns="0" rtlCol="0">
            <a:spAutoFit/>
          </a:bodyPr>
          <a:lstStyle/>
          <a:p>
            <a:pPr marL="756285" marR="94615" lvl="1" indent="-286385">
              <a:lnSpc>
                <a:spcPct val="100000"/>
              </a:lnSpc>
              <a:spcBef>
                <a:spcPts val="685"/>
              </a:spcBef>
              <a:tabLst>
                <a:tab pos="756920" algn="l"/>
              </a:tabLst>
            </a:pPr>
            <a:endParaRPr sz="2400" dirty="0">
              <a:latin typeface="Calibri"/>
              <a:cs typeface="Calibri"/>
            </a:endParaRPr>
          </a:p>
          <a:p>
            <a:pPr marL="756285" marR="434975" lvl="1" indent="-286385">
              <a:lnSpc>
                <a:spcPct val="100000"/>
              </a:lnSpc>
              <a:spcBef>
                <a:spcPts val="670"/>
              </a:spcBef>
              <a:buFont typeface="Arial"/>
              <a:buChar char="–"/>
              <a:tabLst>
                <a:tab pos="756920" algn="l"/>
              </a:tabLst>
            </a:pPr>
            <a:r>
              <a:rPr sz="2400" spc="-15" dirty="0">
                <a:solidFill>
                  <a:srgbClr val="252525"/>
                </a:solidFill>
                <a:latin typeface="Calibri"/>
                <a:cs typeface="Calibri"/>
              </a:rPr>
              <a:t>Must </a:t>
            </a:r>
            <a:r>
              <a:rPr sz="2400" spc="-10" dirty="0">
                <a:solidFill>
                  <a:srgbClr val="252525"/>
                </a:solidFill>
                <a:latin typeface="Calibri"/>
                <a:cs typeface="Calibri"/>
              </a:rPr>
              <a:t>comply </a:t>
            </a:r>
            <a:r>
              <a:rPr sz="2400" spc="-5" dirty="0">
                <a:solidFill>
                  <a:srgbClr val="252525"/>
                </a:solidFill>
                <a:latin typeface="Calibri"/>
                <a:cs typeface="Calibri"/>
              </a:rPr>
              <a:t>with </a:t>
            </a:r>
            <a:r>
              <a:rPr sz="2400" spc="-15" dirty="0">
                <a:solidFill>
                  <a:srgbClr val="252525"/>
                </a:solidFill>
                <a:latin typeface="Calibri"/>
                <a:cs typeface="Calibri"/>
              </a:rPr>
              <a:t>marketing </a:t>
            </a:r>
            <a:r>
              <a:rPr sz="2400" spc="-10" dirty="0">
                <a:solidFill>
                  <a:srgbClr val="252525"/>
                </a:solidFill>
                <a:latin typeface="Calibri"/>
                <a:cs typeface="Calibri"/>
              </a:rPr>
              <a:t>authorizations </a:t>
            </a:r>
            <a:r>
              <a:rPr sz="2400" spc="-5" dirty="0">
                <a:solidFill>
                  <a:srgbClr val="252525"/>
                </a:solidFill>
                <a:latin typeface="Calibri"/>
                <a:cs typeface="Calibri"/>
              </a:rPr>
              <a:t>and  </a:t>
            </a:r>
            <a:r>
              <a:rPr sz="2400" spc="-10" dirty="0">
                <a:solidFill>
                  <a:srgbClr val="252525"/>
                </a:solidFill>
                <a:latin typeface="Calibri"/>
                <a:cs typeface="Calibri"/>
              </a:rPr>
              <a:t>regulatory</a:t>
            </a:r>
            <a:r>
              <a:rPr sz="2400" spc="-75" dirty="0">
                <a:solidFill>
                  <a:srgbClr val="252525"/>
                </a:solidFill>
                <a:latin typeface="Calibri"/>
                <a:cs typeface="Calibri"/>
              </a:rPr>
              <a:t> </a:t>
            </a:r>
            <a:r>
              <a:rPr sz="2400" spc="-5" dirty="0">
                <a:solidFill>
                  <a:srgbClr val="252525"/>
                </a:solidFill>
                <a:latin typeface="Calibri"/>
                <a:cs typeface="Calibri"/>
              </a:rPr>
              <a:t>aspects</a:t>
            </a:r>
            <a:endParaRPr sz="2400" dirty="0">
              <a:latin typeface="Calibri"/>
              <a:cs typeface="Calibri"/>
            </a:endParaRPr>
          </a:p>
          <a:p>
            <a:pPr marL="1155700" lvl="2" indent="-228600">
              <a:lnSpc>
                <a:spcPct val="100000"/>
              </a:lnSpc>
              <a:spcBef>
                <a:spcPts val="675"/>
              </a:spcBef>
              <a:buFont typeface="Arial"/>
              <a:buChar char="•"/>
              <a:tabLst>
                <a:tab pos="1156335" algn="l"/>
              </a:tabLst>
            </a:pPr>
            <a:r>
              <a:rPr sz="2400" spc="-10" dirty="0">
                <a:solidFill>
                  <a:schemeClr val="accent2"/>
                </a:solidFill>
                <a:latin typeface="Calibri"/>
                <a:cs typeface="Calibri"/>
              </a:rPr>
              <a:t>rhG-CSF not allowed </a:t>
            </a:r>
            <a:r>
              <a:rPr sz="2400" spc="-5" dirty="0">
                <a:solidFill>
                  <a:schemeClr val="accent2"/>
                </a:solidFill>
                <a:latin typeface="Calibri"/>
                <a:cs typeface="Calibri"/>
              </a:rPr>
              <a:t>in </a:t>
            </a:r>
            <a:r>
              <a:rPr sz="2400" spc="-10" dirty="0">
                <a:solidFill>
                  <a:schemeClr val="accent2"/>
                </a:solidFill>
                <a:latin typeface="Calibri"/>
                <a:cs typeface="Calibri"/>
              </a:rPr>
              <a:t>patients </a:t>
            </a:r>
            <a:r>
              <a:rPr sz="2400" spc="-5" dirty="0">
                <a:solidFill>
                  <a:schemeClr val="accent2"/>
                </a:solidFill>
                <a:latin typeface="Calibri"/>
                <a:cs typeface="Calibri"/>
              </a:rPr>
              <a:t>&lt; 18 </a:t>
            </a:r>
            <a:r>
              <a:rPr sz="2400" spc="-20" dirty="0">
                <a:solidFill>
                  <a:schemeClr val="accent2"/>
                </a:solidFill>
                <a:latin typeface="Calibri"/>
                <a:cs typeface="Calibri"/>
              </a:rPr>
              <a:t>years</a:t>
            </a:r>
            <a:r>
              <a:rPr sz="2400" spc="155" dirty="0">
                <a:solidFill>
                  <a:schemeClr val="accent2"/>
                </a:solidFill>
                <a:latin typeface="Calibri"/>
                <a:cs typeface="Calibri"/>
              </a:rPr>
              <a:t> </a:t>
            </a:r>
            <a:r>
              <a:rPr sz="2400" spc="-10" dirty="0">
                <a:solidFill>
                  <a:schemeClr val="accent2"/>
                </a:solidFill>
                <a:latin typeface="Calibri"/>
                <a:cs typeface="Calibri"/>
              </a:rPr>
              <a:t>old</a:t>
            </a:r>
            <a:endParaRPr sz="2400" dirty="0">
              <a:solidFill>
                <a:schemeClr val="accent2"/>
              </a:solidFill>
              <a:latin typeface="Calibri"/>
              <a:cs typeface="Calibri"/>
            </a:endParaRPr>
          </a:p>
          <a:p>
            <a:pPr marL="1155700" marR="5080" lvl="2" indent="-228600">
              <a:lnSpc>
                <a:spcPct val="150000"/>
              </a:lnSpc>
              <a:spcBef>
                <a:spcPts val="670"/>
              </a:spcBef>
              <a:buFont typeface="Arial"/>
              <a:buChar char="•"/>
              <a:tabLst>
                <a:tab pos="1156335" algn="l"/>
              </a:tabLst>
            </a:pPr>
            <a:r>
              <a:rPr sz="2400" spc="-20" dirty="0">
                <a:solidFill>
                  <a:srgbClr val="252525"/>
                </a:solidFill>
                <a:latin typeface="Calibri"/>
                <a:cs typeface="Calibri"/>
              </a:rPr>
              <a:t>plerixafor </a:t>
            </a:r>
            <a:r>
              <a:rPr sz="2400" spc="-10" dirty="0">
                <a:solidFill>
                  <a:srgbClr val="252525"/>
                </a:solidFill>
                <a:latin typeface="Calibri"/>
                <a:cs typeface="Calibri"/>
              </a:rPr>
              <a:t>allowed only </a:t>
            </a:r>
            <a:r>
              <a:rPr sz="2400" spc="-25" dirty="0">
                <a:solidFill>
                  <a:srgbClr val="252525"/>
                </a:solidFill>
                <a:latin typeface="Calibri"/>
                <a:cs typeface="Calibri"/>
              </a:rPr>
              <a:t>for </a:t>
            </a:r>
            <a:r>
              <a:rPr sz="2400" spc="-10" dirty="0">
                <a:solidFill>
                  <a:srgbClr val="252525"/>
                </a:solidFill>
                <a:latin typeface="Calibri"/>
                <a:cs typeface="Calibri"/>
              </a:rPr>
              <a:t>autologous </a:t>
            </a:r>
            <a:r>
              <a:rPr sz="2400" spc="-5" dirty="0">
                <a:solidFill>
                  <a:srgbClr val="252525"/>
                </a:solidFill>
                <a:latin typeface="Calibri"/>
                <a:cs typeface="Calibri"/>
              </a:rPr>
              <a:t>collection  in </a:t>
            </a:r>
            <a:r>
              <a:rPr sz="2400" spc="-10" dirty="0">
                <a:solidFill>
                  <a:srgbClr val="252525"/>
                </a:solidFill>
                <a:latin typeface="Calibri"/>
                <a:cs typeface="Calibri"/>
              </a:rPr>
              <a:t>patients </a:t>
            </a:r>
            <a:r>
              <a:rPr sz="2400" spc="-5" dirty="0">
                <a:solidFill>
                  <a:srgbClr val="252525"/>
                </a:solidFill>
                <a:latin typeface="Calibri"/>
                <a:cs typeface="Calibri"/>
              </a:rPr>
              <a:t>with multiple </a:t>
            </a:r>
            <a:r>
              <a:rPr sz="2400" spc="-15" dirty="0">
                <a:solidFill>
                  <a:srgbClr val="252525"/>
                </a:solidFill>
                <a:latin typeface="Calibri"/>
                <a:cs typeface="Calibri"/>
              </a:rPr>
              <a:t>myeloma </a:t>
            </a:r>
            <a:r>
              <a:rPr sz="2400" spc="-5" dirty="0">
                <a:solidFill>
                  <a:srgbClr val="252525"/>
                </a:solidFill>
                <a:latin typeface="Calibri"/>
                <a:cs typeface="Calibri"/>
              </a:rPr>
              <a:t>or </a:t>
            </a:r>
            <a:r>
              <a:rPr sz="2400" dirty="0">
                <a:solidFill>
                  <a:srgbClr val="252525"/>
                </a:solidFill>
                <a:latin typeface="Calibri"/>
                <a:cs typeface="Calibri"/>
              </a:rPr>
              <a:t>with  </a:t>
            </a:r>
            <a:r>
              <a:rPr sz="2400" spc="-5" dirty="0">
                <a:solidFill>
                  <a:srgbClr val="252525"/>
                </a:solidFill>
                <a:latin typeface="Calibri"/>
                <a:cs typeface="Calibri"/>
              </a:rPr>
              <a:t>lymphoma, and in association with</a:t>
            </a:r>
            <a:r>
              <a:rPr sz="2400" spc="25" dirty="0">
                <a:solidFill>
                  <a:srgbClr val="252525"/>
                </a:solidFill>
                <a:latin typeface="Calibri"/>
                <a:cs typeface="Calibri"/>
              </a:rPr>
              <a:t> </a:t>
            </a:r>
            <a:r>
              <a:rPr sz="2400" spc="-10" dirty="0">
                <a:solidFill>
                  <a:srgbClr val="252525"/>
                </a:solidFill>
                <a:latin typeface="Calibri"/>
                <a:cs typeface="Calibri"/>
              </a:rPr>
              <a:t>rhG-CSF)</a:t>
            </a:r>
            <a:endParaRPr sz="2400" dirty="0">
              <a:latin typeface="Calibri"/>
              <a:cs typeface="Calibri"/>
            </a:endParaRPr>
          </a:p>
        </p:txBody>
      </p:sp>
      <p:sp>
        <p:nvSpPr>
          <p:cNvPr id="4" name="3 Metin kutusu"/>
          <p:cNvSpPr txBox="1"/>
          <p:nvPr/>
        </p:nvSpPr>
        <p:spPr>
          <a:xfrm>
            <a:off x="457200" y="914400"/>
            <a:ext cx="11074400" cy="646331"/>
          </a:xfrm>
          <a:prstGeom prst="rect">
            <a:avLst/>
          </a:prstGeom>
          <a:noFill/>
        </p:spPr>
        <p:txBody>
          <a:bodyPr wrap="square" rtlCol="0">
            <a:spAutoFit/>
          </a:bodyPr>
          <a:lstStyle/>
          <a:p>
            <a:pPr marL="355600" indent="-342900">
              <a:lnSpc>
                <a:spcPct val="100000"/>
              </a:lnSpc>
              <a:tabLst>
                <a:tab pos="355600" algn="l"/>
                <a:tab pos="356235" algn="l"/>
              </a:tabLst>
            </a:pPr>
            <a:r>
              <a:rPr lang="en-US" sz="3600" b="1" spc="-5" dirty="0" smtClean="0">
                <a:solidFill>
                  <a:srgbClr val="C00000"/>
                </a:solidFill>
                <a:cs typeface="Calibri"/>
              </a:rPr>
              <a:t>The </a:t>
            </a:r>
            <a:r>
              <a:rPr lang="en-US" sz="3600" b="1" dirty="0" smtClean="0">
                <a:solidFill>
                  <a:srgbClr val="C00000"/>
                </a:solidFill>
                <a:cs typeface="Calibri"/>
              </a:rPr>
              <a:t>choice of a </a:t>
            </a:r>
            <a:r>
              <a:rPr lang="en-US" sz="3600" b="1" spc="-5" dirty="0" smtClean="0">
                <a:solidFill>
                  <a:srgbClr val="C00000"/>
                </a:solidFill>
                <a:cs typeface="Calibri"/>
              </a:rPr>
              <a:t>mobilization</a:t>
            </a:r>
            <a:r>
              <a:rPr lang="en-US" sz="3600" b="1" spc="-40" dirty="0" smtClean="0">
                <a:solidFill>
                  <a:srgbClr val="C00000"/>
                </a:solidFill>
                <a:cs typeface="Calibri"/>
              </a:rPr>
              <a:t> </a:t>
            </a:r>
            <a:r>
              <a:rPr lang="en-US" sz="3600" b="1" spc="-5" dirty="0" smtClean="0">
                <a:solidFill>
                  <a:srgbClr val="C00000"/>
                </a:solidFill>
                <a:cs typeface="Calibri"/>
              </a:rPr>
              <a:t>regimen</a:t>
            </a:r>
            <a:endParaRPr lang="en-US" sz="3600" b="1" dirty="0">
              <a:solidFill>
                <a:srgbClr val="C00000"/>
              </a:solidFill>
              <a:cs typeface="Calibri"/>
            </a:endParaRPr>
          </a:p>
        </p:txBody>
      </p:sp>
      <p:sp>
        <p:nvSpPr>
          <p:cNvPr id="5" name="4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03200" y="1676400"/>
            <a:ext cx="11988800" cy="3477875"/>
          </a:xfrm>
          <a:prstGeom prst="rect">
            <a:avLst/>
          </a:prstGeom>
        </p:spPr>
        <p:txBody>
          <a:bodyPr vert="horz" wrap="square" lIns="0" tIns="0" rIns="0" bIns="0" rtlCol="0">
            <a:spAutoFit/>
          </a:bodyPr>
          <a:lstStyle/>
          <a:p>
            <a:pPr marL="756285" marR="5080" lvl="1" indent="-286385">
              <a:lnSpc>
                <a:spcPct val="150000"/>
              </a:lnSpc>
              <a:spcBef>
                <a:spcPts val="685"/>
              </a:spcBef>
              <a:buFont typeface="Arial"/>
              <a:buChar char="–"/>
              <a:tabLst>
                <a:tab pos="756920" algn="l"/>
              </a:tabLst>
            </a:pPr>
            <a:r>
              <a:rPr sz="2400" spc="-20" dirty="0" smtClean="0">
                <a:solidFill>
                  <a:srgbClr val="252525"/>
                </a:solidFill>
                <a:latin typeface="Calibri"/>
                <a:cs typeface="Calibri"/>
              </a:rPr>
              <a:t>Affects </a:t>
            </a:r>
            <a:r>
              <a:rPr sz="2400" spc="-5" dirty="0">
                <a:solidFill>
                  <a:srgbClr val="252525"/>
                </a:solidFill>
                <a:latin typeface="Calibri"/>
                <a:cs typeface="Calibri"/>
              </a:rPr>
              <a:t>the </a:t>
            </a:r>
            <a:r>
              <a:rPr sz="2400" spc="-10" dirty="0">
                <a:solidFill>
                  <a:srgbClr val="252525"/>
                </a:solidFill>
                <a:latin typeface="Calibri"/>
                <a:cs typeface="Calibri"/>
              </a:rPr>
              <a:t>quality </a:t>
            </a:r>
            <a:r>
              <a:rPr sz="2400" spc="-5" dirty="0">
                <a:solidFill>
                  <a:srgbClr val="252525"/>
                </a:solidFill>
                <a:latin typeface="Calibri"/>
                <a:cs typeface="Calibri"/>
              </a:rPr>
              <a:t>of </a:t>
            </a:r>
            <a:r>
              <a:rPr sz="2400" spc="-20" dirty="0">
                <a:solidFill>
                  <a:srgbClr val="252525"/>
                </a:solidFill>
                <a:latin typeface="Calibri"/>
                <a:cs typeface="Calibri"/>
              </a:rPr>
              <a:t>stem </a:t>
            </a:r>
            <a:r>
              <a:rPr sz="2400" spc="-5" dirty="0">
                <a:solidFill>
                  <a:srgbClr val="252525"/>
                </a:solidFill>
                <a:latin typeface="Calibri"/>
                <a:cs typeface="Calibri"/>
              </a:rPr>
              <a:t>and </a:t>
            </a:r>
            <a:r>
              <a:rPr sz="2400" spc="-15" dirty="0">
                <a:solidFill>
                  <a:srgbClr val="252525"/>
                </a:solidFill>
                <a:latin typeface="Calibri"/>
                <a:cs typeface="Calibri"/>
              </a:rPr>
              <a:t>progenitor </a:t>
            </a:r>
            <a:r>
              <a:rPr sz="2400" spc="-10" dirty="0">
                <a:solidFill>
                  <a:srgbClr val="252525"/>
                </a:solidFill>
                <a:latin typeface="Calibri"/>
                <a:cs typeface="Calibri"/>
              </a:rPr>
              <a:t>(CD34</a:t>
            </a:r>
            <a:r>
              <a:rPr sz="2400" spc="-15" baseline="25525" dirty="0">
                <a:solidFill>
                  <a:srgbClr val="252525"/>
                </a:solidFill>
                <a:latin typeface="Calibri"/>
                <a:cs typeface="Calibri"/>
              </a:rPr>
              <a:t>+</a:t>
            </a:r>
            <a:r>
              <a:rPr sz="2400" spc="-10" dirty="0">
                <a:solidFill>
                  <a:srgbClr val="252525"/>
                </a:solidFill>
                <a:latin typeface="Calibri"/>
                <a:cs typeface="Calibri"/>
              </a:rPr>
              <a:t>)  </a:t>
            </a:r>
            <a:r>
              <a:rPr sz="2400" spc="-5" dirty="0">
                <a:solidFill>
                  <a:srgbClr val="252525"/>
                </a:solidFill>
                <a:latin typeface="Calibri"/>
                <a:cs typeface="Calibri"/>
              </a:rPr>
              <a:t>cells </a:t>
            </a:r>
            <a:r>
              <a:rPr sz="2400" spc="-10" dirty="0">
                <a:solidFill>
                  <a:srgbClr val="252525"/>
                </a:solidFill>
                <a:latin typeface="Calibri"/>
                <a:cs typeface="Calibri"/>
              </a:rPr>
              <a:t>mobilization </a:t>
            </a:r>
            <a:r>
              <a:rPr sz="2400" spc="-5" dirty="0">
                <a:solidFill>
                  <a:srgbClr val="252525"/>
                </a:solidFill>
                <a:latin typeface="Calibri"/>
                <a:cs typeface="Calibri"/>
              </a:rPr>
              <a:t>and collection, </a:t>
            </a:r>
            <a:r>
              <a:rPr sz="2400" spc="-10" dirty="0">
                <a:solidFill>
                  <a:srgbClr val="252525"/>
                </a:solidFill>
                <a:latin typeface="Calibri"/>
                <a:cs typeface="Calibri"/>
              </a:rPr>
              <a:t>but </a:t>
            </a:r>
            <a:r>
              <a:rPr sz="2400" spc="-5" dirty="0">
                <a:solidFill>
                  <a:srgbClr val="252525"/>
                </a:solidFill>
                <a:latin typeface="Calibri"/>
                <a:cs typeface="Calibri"/>
              </a:rPr>
              <a:t>also </a:t>
            </a:r>
            <a:r>
              <a:rPr sz="2400" spc="-20" dirty="0">
                <a:solidFill>
                  <a:srgbClr val="252525"/>
                </a:solidFill>
                <a:latin typeface="Calibri"/>
                <a:cs typeface="Calibri"/>
              </a:rPr>
              <a:t>affects </a:t>
            </a:r>
            <a:r>
              <a:rPr sz="2400" spc="-5" dirty="0">
                <a:solidFill>
                  <a:srgbClr val="252525"/>
                </a:solidFill>
                <a:latin typeface="Calibri"/>
                <a:cs typeface="Calibri"/>
              </a:rPr>
              <a:t>the  </a:t>
            </a:r>
            <a:r>
              <a:rPr sz="2400" spc="-20" dirty="0">
                <a:solidFill>
                  <a:srgbClr val="252525"/>
                </a:solidFill>
                <a:latin typeface="Calibri"/>
                <a:cs typeface="Calibri"/>
              </a:rPr>
              <a:t>stem </a:t>
            </a:r>
            <a:r>
              <a:rPr sz="2400" dirty="0">
                <a:solidFill>
                  <a:srgbClr val="252525"/>
                </a:solidFill>
                <a:latin typeface="Calibri"/>
                <a:cs typeface="Calibri"/>
              </a:rPr>
              <a:t>cell </a:t>
            </a:r>
            <a:r>
              <a:rPr sz="2400" spc="-15" dirty="0">
                <a:solidFill>
                  <a:srgbClr val="252525"/>
                </a:solidFill>
                <a:latin typeface="Calibri"/>
                <a:cs typeface="Calibri"/>
              </a:rPr>
              <a:t>product </a:t>
            </a:r>
            <a:r>
              <a:rPr sz="2400" spc="-25" dirty="0">
                <a:solidFill>
                  <a:srgbClr val="252525"/>
                </a:solidFill>
                <a:latin typeface="Calibri"/>
                <a:cs typeface="Calibri"/>
              </a:rPr>
              <a:t>for </a:t>
            </a:r>
            <a:r>
              <a:rPr sz="2400" spc="-5" dirty="0">
                <a:solidFill>
                  <a:srgbClr val="252525"/>
                </a:solidFill>
                <a:latin typeface="Calibri"/>
                <a:cs typeface="Calibri"/>
              </a:rPr>
              <a:t>its </a:t>
            </a:r>
            <a:r>
              <a:rPr sz="2400" u="sng" spc="-15" dirty="0">
                <a:solidFill>
                  <a:schemeClr val="accent2"/>
                </a:solidFill>
                <a:latin typeface="Calibri"/>
                <a:cs typeface="Calibri"/>
              </a:rPr>
              <a:t>contents </a:t>
            </a:r>
            <a:r>
              <a:rPr sz="2400" u="sng" spc="-5" dirty="0">
                <a:solidFill>
                  <a:schemeClr val="accent2"/>
                </a:solidFill>
                <a:latin typeface="Calibri"/>
                <a:cs typeface="Calibri"/>
              </a:rPr>
              <a:t>in other cell  </a:t>
            </a:r>
            <a:r>
              <a:rPr sz="2400" u="sng" spc="-10" dirty="0">
                <a:solidFill>
                  <a:schemeClr val="accent2"/>
                </a:solidFill>
                <a:latin typeface="Calibri"/>
                <a:cs typeface="Calibri"/>
              </a:rPr>
              <a:t>populations</a:t>
            </a:r>
            <a:endParaRPr sz="2400" u="sng" dirty="0">
              <a:solidFill>
                <a:schemeClr val="accent2"/>
              </a:solidFill>
              <a:latin typeface="Calibri"/>
              <a:cs typeface="Calibri"/>
            </a:endParaRPr>
          </a:p>
          <a:p>
            <a:pPr marL="1155700" lvl="2" indent="-228600">
              <a:lnSpc>
                <a:spcPct val="150000"/>
              </a:lnSpc>
              <a:spcBef>
                <a:spcPts val="600"/>
              </a:spcBef>
              <a:buFont typeface="Arial"/>
              <a:buChar char="•"/>
              <a:tabLst>
                <a:tab pos="1222375" algn="l"/>
                <a:tab pos="1223010" algn="l"/>
              </a:tabLst>
            </a:pPr>
            <a:r>
              <a:rPr sz="2400" spc="-5" dirty="0">
                <a:solidFill>
                  <a:srgbClr val="252525"/>
                </a:solidFill>
                <a:latin typeface="Calibri"/>
                <a:cs typeface="Calibri"/>
              </a:rPr>
              <a:t>immune </a:t>
            </a:r>
            <a:r>
              <a:rPr sz="2400" spc="-20" dirty="0">
                <a:solidFill>
                  <a:srgbClr val="252525"/>
                </a:solidFill>
                <a:latin typeface="Calibri"/>
                <a:cs typeface="Calibri"/>
              </a:rPr>
              <a:t>effectors </a:t>
            </a:r>
            <a:r>
              <a:rPr sz="2400" dirty="0">
                <a:solidFill>
                  <a:srgbClr val="252525"/>
                </a:solidFill>
                <a:latin typeface="Calibri"/>
                <a:cs typeface="Calibri"/>
              </a:rPr>
              <a:t>with </a:t>
            </a:r>
            <a:r>
              <a:rPr sz="2400" spc="-10" dirty="0">
                <a:solidFill>
                  <a:srgbClr val="252525"/>
                </a:solidFill>
                <a:latin typeface="Calibri"/>
                <a:cs typeface="Calibri"/>
              </a:rPr>
              <a:t>potential </a:t>
            </a:r>
            <a:r>
              <a:rPr sz="2400" spc="-5" dirty="0">
                <a:solidFill>
                  <a:srgbClr val="252525"/>
                </a:solidFill>
                <a:latin typeface="Calibri"/>
                <a:cs typeface="Calibri"/>
              </a:rPr>
              <a:t>consequences </a:t>
            </a:r>
            <a:r>
              <a:rPr sz="2400" spc="-20" dirty="0">
                <a:solidFill>
                  <a:srgbClr val="252525"/>
                </a:solidFill>
                <a:latin typeface="Calibri"/>
                <a:cs typeface="Calibri"/>
              </a:rPr>
              <a:t>for</a:t>
            </a:r>
            <a:r>
              <a:rPr sz="2400" spc="5" dirty="0">
                <a:solidFill>
                  <a:srgbClr val="252525"/>
                </a:solidFill>
                <a:latin typeface="Calibri"/>
                <a:cs typeface="Calibri"/>
              </a:rPr>
              <a:t> </a:t>
            </a:r>
            <a:r>
              <a:rPr sz="2400" dirty="0">
                <a:solidFill>
                  <a:srgbClr val="252525"/>
                </a:solidFill>
                <a:latin typeface="Calibri"/>
                <a:cs typeface="Calibri"/>
              </a:rPr>
              <a:t>the</a:t>
            </a:r>
            <a:endParaRPr sz="2400" dirty="0">
              <a:latin typeface="Calibri"/>
              <a:cs typeface="Calibri"/>
            </a:endParaRPr>
          </a:p>
          <a:p>
            <a:pPr marL="1155700">
              <a:lnSpc>
                <a:spcPct val="150000"/>
              </a:lnSpc>
            </a:pPr>
            <a:r>
              <a:rPr sz="2400" dirty="0">
                <a:solidFill>
                  <a:schemeClr val="accent2"/>
                </a:solidFill>
                <a:latin typeface="Calibri"/>
                <a:cs typeface="Calibri"/>
              </a:rPr>
              <a:t>risk </a:t>
            </a:r>
            <a:r>
              <a:rPr sz="2400" spc="-5" dirty="0">
                <a:solidFill>
                  <a:schemeClr val="accent2"/>
                </a:solidFill>
                <a:latin typeface="Calibri"/>
                <a:cs typeface="Calibri"/>
              </a:rPr>
              <a:t>of GVHD </a:t>
            </a:r>
            <a:r>
              <a:rPr sz="2400" dirty="0">
                <a:solidFill>
                  <a:schemeClr val="accent2"/>
                </a:solidFill>
                <a:latin typeface="Calibri"/>
                <a:cs typeface="Calibri"/>
              </a:rPr>
              <a:t>in the </a:t>
            </a:r>
            <a:r>
              <a:rPr sz="2400" spc="-5" dirty="0">
                <a:solidFill>
                  <a:schemeClr val="accent2"/>
                </a:solidFill>
                <a:latin typeface="Calibri"/>
                <a:cs typeface="Calibri"/>
              </a:rPr>
              <a:t>allogeneic</a:t>
            </a:r>
            <a:r>
              <a:rPr sz="2400" spc="-75" dirty="0">
                <a:solidFill>
                  <a:schemeClr val="accent2"/>
                </a:solidFill>
                <a:latin typeface="Calibri"/>
                <a:cs typeface="Calibri"/>
              </a:rPr>
              <a:t> </a:t>
            </a:r>
            <a:r>
              <a:rPr sz="2400" spc="-10" dirty="0">
                <a:solidFill>
                  <a:schemeClr val="accent2"/>
                </a:solidFill>
                <a:latin typeface="Calibri"/>
                <a:cs typeface="Calibri"/>
              </a:rPr>
              <a:t>setting</a:t>
            </a:r>
            <a:endParaRPr sz="2400" dirty="0">
              <a:solidFill>
                <a:schemeClr val="accent2"/>
              </a:solidFill>
              <a:latin typeface="Calibri"/>
              <a:cs typeface="Calibri"/>
            </a:endParaRPr>
          </a:p>
          <a:p>
            <a:pPr marL="1155700" marR="440055" lvl="2" indent="-228600">
              <a:lnSpc>
                <a:spcPct val="150000"/>
              </a:lnSpc>
              <a:spcBef>
                <a:spcPts val="575"/>
              </a:spcBef>
              <a:buFont typeface="Arial"/>
              <a:buChar char="•"/>
              <a:tabLst>
                <a:tab pos="1156335" algn="l"/>
              </a:tabLst>
            </a:pPr>
            <a:r>
              <a:rPr sz="2400" spc="-10" dirty="0">
                <a:solidFill>
                  <a:srgbClr val="252525"/>
                </a:solidFill>
                <a:latin typeface="Calibri"/>
                <a:cs typeface="Calibri"/>
              </a:rPr>
              <a:t>neutrophil </a:t>
            </a:r>
            <a:r>
              <a:rPr sz="2400" spc="-15" dirty="0">
                <a:solidFill>
                  <a:srgbClr val="252525"/>
                </a:solidFill>
                <a:latin typeface="Calibri"/>
                <a:cs typeface="Calibri"/>
              </a:rPr>
              <a:t>precursors </a:t>
            </a:r>
            <a:r>
              <a:rPr sz="2400" dirty="0">
                <a:solidFill>
                  <a:srgbClr val="252525"/>
                </a:solidFill>
                <a:latin typeface="Calibri"/>
                <a:cs typeface="Calibri"/>
              </a:rPr>
              <a:t>with </a:t>
            </a:r>
            <a:r>
              <a:rPr sz="2400" spc="-10" dirty="0">
                <a:solidFill>
                  <a:srgbClr val="252525"/>
                </a:solidFill>
                <a:latin typeface="Calibri"/>
                <a:cs typeface="Calibri"/>
              </a:rPr>
              <a:t>potential </a:t>
            </a:r>
            <a:r>
              <a:rPr sz="2400" spc="-5" dirty="0">
                <a:solidFill>
                  <a:srgbClr val="252525"/>
                </a:solidFill>
                <a:latin typeface="Calibri"/>
                <a:cs typeface="Calibri"/>
              </a:rPr>
              <a:t>consequences on  </a:t>
            </a:r>
            <a:r>
              <a:rPr sz="2400" spc="-15" dirty="0">
                <a:solidFill>
                  <a:srgbClr val="252525"/>
                </a:solidFill>
                <a:latin typeface="Calibri"/>
                <a:cs typeface="Calibri"/>
              </a:rPr>
              <a:t>graft </a:t>
            </a:r>
            <a:r>
              <a:rPr sz="2400" spc="-10" dirty="0">
                <a:solidFill>
                  <a:srgbClr val="252525"/>
                </a:solidFill>
                <a:latin typeface="Calibri"/>
                <a:cs typeface="Calibri"/>
              </a:rPr>
              <a:t>processing </a:t>
            </a:r>
            <a:r>
              <a:rPr sz="2400" dirty="0">
                <a:solidFill>
                  <a:srgbClr val="252525"/>
                </a:solidFill>
                <a:latin typeface="Calibri"/>
                <a:cs typeface="Calibri"/>
              </a:rPr>
              <a:t>and </a:t>
            </a:r>
            <a:r>
              <a:rPr sz="2400" spc="-10" dirty="0">
                <a:solidFill>
                  <a:schemeClr val="accent2"/>
                </a:solidFill>
                <a:latin typeface="Calibri"/>
                <a:cs typeface="Calibri"/>
              </a:rPr>
              <a:t>freeze/thaw </a:t>
            </a:r>
            <a:r>
              <a:rPr sz="2400" dirty="0">
                <a:solidFill>
                  <a:schemeClr val="accent2"/>
                </a:solidFill>
                <a:latin typeface="Calibri"/>
                <a:cs typeface="Calibri"/>
              </a:rPr>
              <a:t>in the </a:t>
            </a:r>
            <a:r>
              <a:rPr sz="2400" spc="-10" dirty="0">
                <a:solidFill>
                  <a:schemeClr val="accent2"/>
                </a:solidFill>
                <a:latin typeface="Calibri"/>
                <a:cs typeface="Calibri"/>
              </a:rPr>
              <a:t>autologous  setting</a:t>
            </a:r>
            <a:r>
              <a:rPr sz="2400" spc="-10" dirty="0">
                <a:solidFill>
                  <a:srgbClr val="252525"/>
                </a:solidFill>
                <a:latin typeface="Calibri"/>
                <a:cs typeface="Calibri"/>
              </a:rPr>
              <a:t>)</a:t>
            </a:r>
            <a:endParaRPr sz="2400" dirty="0">
              <a:latin typeface="Calibri"/>
              <a:cs typeface="Calibri"/>
            </a:endParaRPr>
          </a:p>
        </p:txBody>
      </p:sp>
      <p:sp>
        <p:nvSpPr>
          <p:cNvPr id="4" name="3 Metin kutusu"/>
          <p:cNvSpPr txBox="1"/>
          <p:nvPr/>
        </p:nvSpPr>
        <p:spPr>
          <a:xfrm>
            <a:off x="533400" y="838200"/>
            <a:ext cx="11074400" cy="646331"/>
          </a:xfrm>
          <a:prstGeom prst="rect">
            <a:avLst/>
          </a:prstGeom>
          <a:noFill/>
        </p:spPr>
        <p:txBody>
          <a:bodyPr wrap="square" rtlCol="0">
            <a:spAutoFit/>
          </a:bodyPr>
          <a:lstStyle/>
          <a:p>
            <a:pPr marL="355600" indent="-342900">
              <a:lnSpc>
                <a:spcPct val="100000"/>
              </a:lnSpc>
              <a:tabLst>
                <a:tab pos="355600" algn="l"/>
                <a:tab pos="356235" algn="l"/>
              </a:tabLst>
            </a:pPr>
            <a:r>
              <a:rPr lang="en-US" sz="3600" b="1" spc="-5" dirty="0" smtClean="0">
                <a:solidFill>
                  <a:srgbClr val="C00000"/>
                </a:solidFill>
                <a:cs typeface="Calibri"/>
              </a:rPr>
              <a:t>The </a:t>
            </a:r>
            <a:r>
              <a:rPr lang="en-US" sz="3600" b="1" dirty="0" smtClean="0">
                <a:solidFill>
                  <a:srgbClr val="C00000"/>
                </a:solidFill>
                <a:cs typeface="Calibri"/>
              </a:rPr>
              <a:t>choice of a </a:t>
            </a:r>
            <a:r>
              <a:rPr lang="en-US" sz="3600" b="1" spc="-5" dirty="0" smtClean="0">
                <a:solidFill>
                  <a:srgbClr val="C00000"/>
                </a:solidFill>
                <a:cs typeface="Calibri"/>
              </a:rPr>
              <a:t>mobilization</a:t>
            </a:r>
            <a:r>
              <a:rPr lang="en-US" sz="3600" b="1" spc="-40" dirty="0" smtClean="0">
                <a:solidFill>
                  <a:srgbClr val="C00000"/>
                </a:solidFill>
                <a:cs typeface="Calibri"/>
              </a:rPr>
              <a:t> </a:t>
            </a:r>
            <a:r>
              <a:rPr lang="en-US" sz="3600" b="1" spc="-5" dirty="0" smtClean="0">
                <a:solidFill>
                  <a:srgbClr val="C00000"/>
                </a:solidFill>
                <a:cs typeface="Calibri"/>
              </a:rPr>
              <a:t>regimen</a:t>
            </a:r>
            <a:endParaRPr lang="en-US" sz="3600" b="1" dirty="0">
              <a:solidFill>
                <a:srgbClr val="C00000"/>
              </a:solidFill>
              <a:cs typeface="Calibri"/>
            </a:endParaRPr>
          </a:p>
        </p:txBody>
      </p:sp>
      <p:sp>
        <p:nvSpPr>
          <p:cNvPr id="5" name="4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4" cstate="print"/>
          <a:srcRect/>
          <a:stretch>
            <a:fillRect/>
          </a:stretch>
        </p:blipFill>
        <p:spPr bwMode="auto">
          <a:xfrm>
            <a:off x="6604000" y="4038600"/>
            <a:ext cx="3149600" cy="2438400"/>
          </a:xfrm>
          <a:prstGeom prst="rect">
            <a:avLst/>
          </a:prstGeom>
          <a:noFill/>
          <a:ln w="9525">
            <a:noFill/>
            <a:miter lim="800000"/>
            <a:headEnd/>
            <a:tailEnd/>
          </a:ln>
        </p:spPr>
      </p:pic>
      <p:pic>
        <p:nvPicPr>
          <p:cNvPr id="152578" name="Picture 2" descr="https://www.cancer.gov/images/cdr/live/CDR614607-750.jpg"/>
          <p:cNvPicPr>
            <a:picLocks noChangeAspect="1" noChangeArrowheads="1"/>
          </p:cNvPicPr>
          <p:nvPr/>
        </p:nvPicPr>
        <p:blipFill>
          <a:blip r:embed="rId5" cstate="print"/>
          <a:srcRect/>
          <a:stretch>
            <a:fillRect/>
          </a:stretch>
        </p:blipFill>
        <p:spPr bwMode="auto">
          <a:xfrm>
            <a:off x="406400" y="2819400"/>
            <a:ext cx="3759200" cy="3352800"/>
          </a:xfrm>
          <a:prstGeom prst="rect">
            <a:avLst/>
          </a:prstGeom>
          <a:noFill/>
        </p:spPr>
      </p:pic>
      <p:sp>
        <p:nvSpPr>
          <p:cNvPr id="6" name="5 Dikdörtgen"/>
          <p:cNvSpPr/>
          <p:nvPr/>
        </p:nvSpPr>
        <p:spPr>
          <a:xfrm>
            <a:off x="304801" y="2133601"/>
            <a:ext cx="4476097" cy="646311"/>
          </a:xfrm>
          <a:prstGeom prst="rect">
            <a:avLst/>
          </a:prstGeom>
          <a:solidFill>
            <a:schemeClr val="bg1"/>
          </a:solidFill>
        </p:spPr>
        <p:txBody>
          <a:bodyPr wrap="square" lIns="91422" tIns="45710" rIns="91422" bIns="45710">
            <a:spAutoFit/>
          </a:bodyPr>
          <a:lstStyle/>
          <a:p>
            <a:r>
              <a:rPr lang="en-US" dirty="0" err="1" smtClean="0">
                <a:cs typeface="Arial" charset="0"/>
              </a:rPr>
              <a:t>Mobilised</a:t>
            </a:r>
            <a:r>
              <a:rPr lang="en-US" dirty="0" smtClean="0">
                <a:cs typeface="Arial" charset="0"/>
              </a:rPr>
              <a:t> Autologous  Stem Cells </a:t>
            </a:r>
          </a:p>
          <a:p>
            <a:r>
              <a:rPr lang="en-US" dirty="0" smtClean="0">
                <a:cs typeface="Arial" charset="0"/>
              </a:rPr>
              <a:t>Removed from patients </a:t>
            </a:r>
            <a:endParaRPr lang="en-US" dirty="0"/>
          </a:p>
        </p:txBody>
      </p:sp>
      <p:sp>
        <p:nvSpPr>
          <p:cNvPr id="28673" name="Title 1"/>
          <p:cNvSpPr>
            <a:spLocks noGrp="1"/>
          </p:cNvSpPr>
          <p:nvPr>
            <p:ph type="title"/>
          </p:nvPr>
        </p:nvSpPr>
        <p:spPr>
          <a:xfrm>
            <a:off x="304800" y="1676401"/>
            <a:ext cx="7010400" cy="307777"/>
          </a:xfrm>
        </p:spPr>
        <p:txBody>
          <a:bodyPr/>
          <a:lstStyle/>
          <a:p>
            <a:r>
              <a:rPr lang="tr-TR" sz="2000" dirty="0" smtClean="0">
                <a:solidFill>
                  <a:schemeClr val="accent6">
                    <a:lumMod val="50000"/>
                  </a:schemeClr>
                </a:solidFill>
              </a:rPr>
              <a:t>PBSC </a:t>
            </a:r>
            <a:r>
              <a:rPr lang="en-US" sz="2000" dirty="0" smtClean="0">
                <a:solidFill>
                  <a:schemeClr val="accent6">
                    <a:lumMod val="50000"/>
                  </a:schemeClr>
                </a:solidFill>
              </a:rPr>
              <a:t>Apheresis </a:t>
            </a:r>
            <a:r>
              <a:rPr lang="en-US" sz="2000" dirty="0">
                <a:solidFill>
                  <a:schemeClr val="accent6">
                    <a:lumMod val="50000"/>
                  </a:schemeClr>
                </a:solidFill>
              </a:rPr>
              <a:t>Procedure</a:t>
            </a:r>
          </a:p>
        </p:txBody>
      </p:sp>
      <p:pic>
        <p:nvPicPr>
          <p:cNvPr id="1027" name="Picture 3"/>
          <p:cNvPicPr>
            <a:picLocks noChangeAspect="1" noChangeArrowheads="1"/>
          </p:cNvPicPr>
          <p:nvPr/>
        </p:nvPicPr>
        <p:blipFill>
          <a:blip r:embed="rId6" cstate="print"/>
          <a:srcRect/>
          <a:stretch>
            <a:fillRect/>
          </a:stretch>
        </p:blipFill>
        <p:spPr bwMode="auto">
          <a:xfrm flipH="1">
            <a:off x="6299200" y="2438401"/>
            <a:ext cx="2032000" cy="1465705"/>
          </a:xfrm>
          <a:prstGeom prst="rect">
            <a:avLst/>
          </a:prstGeom>
          <a:noFill/>
          <a:ln w="9525">
            <a:noFill/>
            <a:miter lim="800000"/>
            <a:headEnd/>
            <a:tailEnd/>
          </a:ln>
        </p:spPr>
      </p:pic>
      <p:pic>
        <p:nvPicPr>
          <p:cNvPr id="1028" name="Picture 4"/>
          <p:cNvPicPr>
            <a:picLocks noChangeAspect="1" noChangeArrowheads="1"/>
          </p:cNvPicPr>
          <p:nvPr/>
        </p:nvPicPr>
        <p:blipFill>
          <a:blip r:embed="rId7" cstate="print"/>
          <a:srcRect/>
          <a:stretch>
            <a:fillRect/>
          </a:stretch>
        </p:blipFill>
        <p:spPr bwMode="auto">
          <a:xfrm>
            <a:off x="10160000" y="3657600"/>
            <a:ext cx="2032000" cy="1423307"/>
          </a:xfrm>
          <a:prstGeom prst="rect">
            <a:avLst/>
          </a:prstGeom>
          <a:noFill/>
          <a:ln w="9525">
            <a:noFill/>
            <a:miter lim="800000"/>
            <a:headEnd/>
            <a:tailEnd/>
          </a:ln>
        </p:spPr>
      </p:pic>
      <p:pic>
        <p:nvPicPr>
          <p:cNvPr id="1029" name="Picture 5"/>
          <p:cNvPicPr>
            <a:picLocks noChangeAspect="1" noChangeArrowheads="1"/>
          </p:cNvPicPr>
          <p:nvPr/>
        </p:nvPicPr>
        <p:blipFill>
          <a:blip r:embed="rId8" cstate="print"/>
          <a:srcRect/>
          <a:stretch>
            <a:fillRect/>
          </a:stretch>
        </p:blipFill>
        <p:spPr bwMode="auto">
          <a:xfrm>
            <a:off x="8331200" y="2667000"/>
            <a:ext cx="2038349" cy="1447800"/>
          </a:xfrm>
          <a:prstGeom prst="rect">
            <a:avLst/>
          </a:prstGeom>
          <a:noFill/>
          <a:ln w="9525">
            <a:noFill/>
            <a:miter lim="800000"/>
            <a:headEnd/>
            <a:tailEnd/>
          </a:ln>
        </p:spPr>
      </p:pic>
      <p:sp>
        <p:nvSpPr>
          <p:cNvPr id="18" name="17 Dikdörtgen"/>
          <p:cNvSpPr/>
          <p:nvPr/>
        </p:nvSpPr>
        <p:spPr>
          <a:xfrm>
            <a:off x="8331200" y="2286000"/>
            <a:ext cx="1486946" cy="338554"/>
          </a:xfrm>
          <a:prstGeom prst="rect">
            <a:avLst/>
          </a:prstGeom>
        </p:spPr>
        <p:txBody>
          <a:bodyPr wrap="none">
            <a:spAutoFit/>
          </a:bodyPr>
          <a:lstStyle/>
          <a:p>
            <a:pPr marL="85090">
              <a:lnSpc>
                <a:spcPct val="100000"/>
              </a:lnSpc>
              <a:spcBef>
                <a:spcPts val="260"/>
              </a:spcBef>
            </a:pPr>
            <a:r>
              <a:rPr lang="tr-TR" sz="1600" spc="-5" dirty="0" smtClean="0">
                <a:latin typeface="Arial"/>
                <a:cs typeface="Arial"/>
              </a:rPr>
              <a:t>BM </a:t>
            </a:r>
            <a:r>
              <a:rPr lang="tr-TR" sz="1600" dirty="0" err="1" smtClean="0">
                <a:latin typeface="Arial"/>
                <a:cs typeface="Arial"/>
              </a:rPr>
              <a:t>collection</a:t>
            </a:r>
            <a:endParaRPr lang="tr-TR" sz="1600" dirty="0">
              <a:latin typeface="Arial"/>
              <a:cs typeface="Arial"/>
            </a:endParaRPr>
          </a:p>
        </p:txBody>
      </p:sp>
      <p:sp>
        <p:nvSpPr>
          <p:cNvPr id="19" name="Title 1"/>
          <p:cNvSpPr txBox="1">
            <a:spLocks/>
          </p:cNvSpPr>
          <p:nvPr/>
        </p:nvSpPr>
        <p:spPr>
          <a:xfrm>
            <a:off x="4368800" y="1676401"/>
            <a:ext cx="5994400" cy="307777"/>
          </a:xfrm>
          <a:prstGeom prst="rect">
            <a:avLst/>
          </a:prstGeom>
        </p:spPr>
        <p:txBody>
          <a:bodyPr wrap="square" lIns="0" tIns="0" rIns="0" bIns="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smtClean="0">
                <a:ln>
                  <a:noFill/>
                </a:ln>
                <a:solidFill>
                  <a:schemeClr val="accent6">
                    <a:lumMod val="50000"/>
                  </a:schemeClr>
                </a:solidFill>
                <a:effectLst/>
                <a:uLnTx/>
                <a:uFillTx/>
                <a:latin typeface="Arial"/>
                <a:ea typeface="+mj-ea"/>
                <a:cs typeface="Arial"/>
              </a:rPr>
              <a:t>BM Harvesting </a:t>
            </a:r>
            <a:r>
              <a:rPr kumimoji="0" lang="en-US" sz="2000" b="0" i="0" u="none" strike="noStrike" kern="0" cap="none" spc="0" normalizeH="0" baseline="0" noProof="0" dirty="0" smtClean="0">
                <a:ln>
                  <a:noFill/>
                </a:ln>
                <a:solidFill>
                  <a:schemeClr val="accent6">
                    <a:lumMod val="50000"/>
                  </a:schemeClr>
                </a:solidFill>
                <a:effectLst/>
                <a:uLnTx/>
                <a:uFillTx/>
                <a:latin typeface="Arial"/>
                <a:ea typeface="+mj-ea"/>
                <a:cs typeface="Arial"/>
              </a:rPr>
              <a:t>Procedure</a:t>
            </a:r>
            <a:endParaRPr kumimoji="0" lang="en-US" sz="2000" b="0" i="0" u="none" strike="noStrike" kern="0" cap="none" spc="0" normalizeH="0" baseline="0" noProof="0" dirty="0">
              <a:ln>
                <a:noFill/>
              </a:ln>
              <a:solidFill>
                <a:schemeClr val="accent6">
                  <a:lumMod val="50000"/>
                </a:schemeClr>
              </a:solidFill>
              <a:effectLst/>
              <a:uLnTx/>
              <a:uFillTx/>
              <a:latin typeface="Arial"/>
              <a:ea typeface="+mj-ea"/>
              <a:cs typeface="Arial"/>
            </a:endParaRPr>
          </a:p>
        </p:txBody>
      </p:sp>
      <p:sp>
        <p:nvSpPr>
          <p:cNvPr id="20" name="19 Dikdörtgen"/>
          <p:cNvSpPr/>
          <p:nvPr/>
        </p:nvSpPr>
        <p:spPr>
          <a:xfrm>
            <a:off x="6299200" y="2057400"/>
            <a:ext cx="1533305" cy="338554"/>
          </a:xfrm>
          <a:prstGeom prst="rect">
            <a:avLst/>
          </a:prstGeom>
        </p:spPr>
        <p:txBody>
          <a:bodyPr wrap="none">
            <a:spAutoFit/>
          </a:bodyPr>
          <a:lstStyle/>
          <a:p>
            <a:pPr marL="85090">
              <a:lnSpc>
                <a:spcPct val="100000"/>
              </a:lnSpc>
              <a:spcBef>
                <a:spcPts val="260"/>
              </a:spcBef>
            </a:pPr>
            <a:r>
              <a:rPr lang="tr-TR" sz="1600" spc="-5" dirty="0" smtClean="0">
                <a:latin typeface="Arial"/>
                <a:cs typeface="Arial"/>
              </a:rPr>
              <a:t>BM </a:t>
            </a:r>
            <a:r>
              <a:rPr lang="tr-TR" sz="1600" dirty="0" err="1" smtClean="0">
                <a:latin typeface="Arial"/>
                <a:cs typeface="Arial"/>
              </a:rPr>
              <a:t>Aspiration</a:t>
            </a:r>
            <a:endParaRPr lang="tr-TR" sz="1600" dirty="0">
              <a:latin typeface="Arial"/>
              <a:cs typeface="Arial"/>
            </a:endParaRPr>
          </a:p>
        </p:txBody>
      </p:sp>
      <p:sp>
        <p:nvSpPr>
          <p:cNvPr id="21" name="20 Dikdörtgen"/>
          <p:cNvSpPr/>
          <p:nvPr/>
        </p:nvSpPr>
        <p:spPr>
          <a:xfrm>
            <a:off x="10209406" y="3276600"/>
            <a:ext cx="1374735" cy="338554"/>
          </a:xfrm>
          <a:prstGeom prst="rect">
            <a:avLst/>
          </a:prstGeom>
        </p:spPr>
        <p:txBody>
          <a:bodyPr wrap="none">
            <a:spAutoFit/>
          </a:bodyPr>
          <a:lstStyle/>
          <a:p>
            <a:pPr marL="85090">
              <a:lnSpc>
                <a:spcPct val="100000"/>
              </a:lnSpc>
              <a:spcBef>
                <a:spcPts val="260"/>
              </a:spcBef>
            </a:pPr>
            <a:r>
              <a:rPr lang="tr-TR" sz="1600" spc="-5" dirty="0" smtClean="0">
                <a:latin typeface="Arial"/>
                <a:cs typeface="Arial"/>
              </a:rPr>
              <a:t>BM </a:t>
            </a:r>
            <a:r>
              <a:rPr lang="tr-TR" sz="1600" dirty="0" err="1" smtClean="0">
                <a:latin typeface="Arial"/>
                <a:cs typeface="Arial"/>
              </a:rPr>
              <a:t>Fitration</a:t>
            </a:r>
            <a:endParaRPr lang="tr-TR" sz="1600" dirty="0">
              <a:latin typeface="Arial"/>
              <a:cs typeface="Arial"/>
            </a:endParaRPr>
          </a:p>
        </p:txBody>
      </p:sp>
      <p:pic>
        <p:nvPicPr>
          <p:cNvPr id="1031" name="Picture 7"/>
          <p:cNvPicPr>
            <a:picLocks noChangeAspect="1" noChangeArrowheads="1"/>
          </p:cNvPicPr>
          <p:nvPr/>
        </p:nvPicPr>
        <p:blipFill>
          <a:blip r:embed="rId9" cstate="print"/>
          <a:srcRect/>
          <a:stretch>
            <a:fillRect/>
          </a:stretch>
        </p:blipFill>
        <p:spPr bwMode="auto">
          <a:xfrm>
            <a:off x="7620000" y="4191001"/>
            <a:ext cx="2343149" cy="466725"/>
          </a:xfrm>
          <a:prstGeom prst="rect">
            <a:avLst/>
          </a:prstGeom>
          <a:noFill/>
          <a:ln w="9525">
            <a:noFill/>
            <a:miter lim="800000"/>
            <a:headEnd/>
            <a:tailEnd/>
          </a:ln>
        </p:spPr>
      </p:pic>
      <p:pic>
        <p:nvPicPr>
          <p:cNvPr id="1032" name="Picture 8"/>
          <p:cNvPicPr>
            <a:picLocks noChangeAspect="1" noChangeArrowheads="1"/>
          </p:cNvPicPr>
          <p:nvPr/>
        </p:nvPicPr>
        <p:blipFill>
          <a:blip r:embed="rId10" cstate="print"/>
          <a:srcRect/>
          <a:stretch>
            <a:fillRect/>
          </a:stretch>
        </p:blipFill>
        <p:spPr bwMode="auto">
          <a:xfrm>
            <a:off x="508000" y="2971801"/>
            <a:ext cx="2165349" cy="504825"/>
          </a:xfrm>
          <a:prstGeom prst="rect">
            <a:avLst/>
          </a:prstGeom>
          <a:noFill/>
          <a:ln w="9525">
            <a:noFill/>
            <a:miter lim="800000"/>
            <a:headEnd/>
            <a:tailEnd/>
          </a:ln>
        </p:spPr>
      </p:pic>
      <p:sp>
        <p:nvSpPr>
          <p:cNvPr id="16" name="15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17" name="16 Dikdörtgen"/>
          <p:cNvSpPr/>
          <p:nvPr/>
        </p:nvSpPr>
        <p:spPr>
          <a:xfrm>
            <a:off x="0" y="762000"/>
            <a:ext cx="7848600" cy="646331"/>
          </a:xfrm>
          <a:prstGeom prst="rect">
            <a:avLst/>
          </a:prstGeom>
        </p:spPr>
        <p:txBody>
          <a:bodyPr wrap="square">
            <a:spAutoFit/>
          </a:bodyPr>
          <a:lstStyle/>
          <a:p>
            <a:pPr marL="1327695" lvl="2" indent="-457200">
              <a:tabLst>
                <a:tab pos="870585" algn="l"/>
                <a:tab pos="871219" algn="l"/>
              </a:tabLst>
            </a:pPr>
            <a:r>
              <a:rPr lang="en-US" sz="3600" b="1" dirty="0" smtClean="0">
                <a:solidFill>
                  <a:srgbClr val="C00000"/>
                </a:solidFill>
              </a:rPr>
              <a:t>Stem Cell</a:t>
            </a:r>
            <a:r>
              <a:rPr lang="en-US" sz="3600" b="1" spc="-60" dirty="0" smtClean="0">
                <a:solidFill>
                  <a:srgbClr val="C00000"/>
                </a:solidFill>
              </a:rPr>
              <a:t> </a:t>
            </a:r>
            <a:r>
              <a:rPr lang="en-US" sz="3600" b="1" spc="-5" dirty="0" smtClean="0">
                <a:solidFill>
                  <a:srgbClr val="C00000"/>
                </a:solidFill>
              </a:rPr>
              <a:t>Collection</a:t>
            </a:r>
            <a:r>
              <a:rPr lang="tr-TR" sz="3600" b="1" spc="-5" dirty="0" smtClean="0">
                <a:solidFill>
                  <a:srgbClr val="C00000"/>
                </a:solidFill>
              </a:rPr>
              <a:t> </a:t>
            </a:r>
            <a:r>
              <a:rPr lang="tr-TR" sz="3600" b="1" spc="-5" dirty="0" smtClean="0">
                <a:solidFill>
                  <a:srgbClr val="C00000"/>
                </a:solidFill>
                <a:cs typeface="Arial"/>
              </a:rPr>
              <a:t>P</a:t>
            </a:r>
            <a:r>
              <a:rPr lang="en-US" sz="3600" b="1" spc="-5" dirty="0" smtClean="0">
                <a:solidFill>
                  <a:srgbClr val="C00000"/>
                </a:solidFill>
                <a:cs typeface="Arial"/>
              </a:rPr>
              <a:t>rocedures</a:t>
            </a:r>
            <a:endParaRPr lang="en-US" sz="3600" dirty="0" smtClean="0">
              <a:solidFill>
                <a:srgbClr val="C00000"/>
              </a:solidFill>
              <a:cs typeface="Arial"/>
            </a:endParaRP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anon_0002_r1"/>
          <p:cNvPicPr>
            <a:picLocks noChangeAspect="1" noChangeArrowheads="1"/>
          </p:cNvPicPr>
          <p:nvPr/>
        </p:nvPicPr>
        <p:blipFill>
          <a:blip r:embed="rId2" cstate="print"/>
          <a:srcRect/>
          <a:stretch>
            <a:fillRect/>
          </a:stretch>
        </p:blipFill>
        <p:spPr bwMode="auto">
          <a:xfrm>
            <a:off x="6934200" y="1600200"/>
            <a:ext cx="2533651" cy="2584450"/>
          </a:xfrm>
          <a:prstGeom prst="rect">
            <a:avLst/>
          </a:prstGeom>
          <a:noFill/>
          <a:ln w="9525">
            <a:noFill/>
            <a:miter lim="800000"/>
            <a:headEnd/>
            <a:tailEnd/>
          </a:ln>
        </p:spPr>
      </p:pic>
      <p:pic>
        <p:nvPicPr>
          <p:cNvPr id="35843" name="Picture 3" descr="Canon_0003"/>
          <p:cNvPicPr>
            <a:picLocks noChangeAspect="1" noChangeArrowheads="1"/>
          </p:cNvPicPr>
          <p:nvPr/>
        </p:nvPicPr>
        <p:blipFill>
          <a:blip r:embed="rId3" cstate="print"/>
          <a:srcRect/>
          <a:stretch>
            <a:fillRect/>
          </a:stretch>
        </p:blipFill>
        <p:spPr bwMode="auto">
          <a:xfrm>
            <a:off x="6781800" y="4114800"/>
            <a:ext cx="3869269" cy="2176464"/>
          </a:xfrm>
          <a:prstGeom prst="rect">
            <a:avLst/>
          </a:prstGeom>
          <a:noFill/>
          <a:ln w="9525">
            <a:noFill/>
            <a:miter lim="800000"/>
            <a:headEnd/>
            <a:tailEnd/>
          </a:ln>
        </p:spPr>
      </p:pic>
      <p:pic>
        <p:nvPicPr>
          <p:cNvPr id="35844" name="Picture 4" descr="BMT1"/>
          <p:cNvPicPr>
            <a:picLocks noChangeAspect="1" noChangeArrowheads="1"/>
          </p:cNvPicPr>
          <p:nvPr/>
        </p:nvPicPr>
        <p:blipFill>
          <a:blip r:embed="rId4" cstate="print"/>
          <a:srcRect l="540" t="2600" r="540" b="11183"/>
          <a:stretch>
            <a:fillRect/>
          </a:stretch>
        </p:blipFill>
        <p:spPr bwMode="auto">
          <a:xfrm>
            <a:off x="726019" y="4218309"/>
            <a:ext cx="4531782" cy="2087242"/>
          </a:xfrm>
          <a:prstGeom prst="rect">
            <a:avLst/>
          </a:prstGeom>
          <a:noFill/>
          <a:ln w="9525">
            <a:noFill/>
            <a:miter lim="800000"/>
            <a:headEnd/>
            <a:tailEnd/>
          </a:ln>
        </p:spPr>
      </p:pic>
      <p:pic>
        <p:nvPicPr>
          <p:cNvPr id="35845" name="Picture 5" descr="BMT3"/>
          <p:cNvPicPr>
            <a:picLocks noChangeAspect="1" noChangeArrowheads="1"/>
          </p:cNvPicPr>
          <p:nvPr/>
        </p:nvPicPr>
        <p:blipFill>
          <a:blip r:embed="rId5" cstate="print"/>
          <a:srcRect l="540" t="2600" r="540" b="11183"/>
          <a:stretch>
            <a:fillRect/>
          </a:stretch>
        </p:blipFill>
        <p:spPr bwMode="auto">
          <a:xfrm>
            <a:off x="685800" y="1905000"/>
            <a:ext cx="4684218" cy="2119312"/>
          </a:xfrm>
          <a:prstGeom prst="rect">
            <a:avLst/>
          </a:prstGeom>
          <a:noFill/>
          <a:ln w="9525">
            <a:noFill/>
            <a:miter lim="800000"/>
            <a:headEnd/>
            <a:tailEnd/>
          </a:ln>
        </p:spPr>
      </p:pic>
      <p:sp>
        <p:nvSpPr>
          <p:cNvPr id="30726" name="Text Box 6"/>
          <p:cNvSpPr txBox="1">
            <a:spLocks noChangeArrowheads="1"/>
          </p:cNvSpPr>
          <p:nvPr/>
        </p:nvSpPr>
        <p:spPr bwMode="auto">
          <a:xfrm>
            <a:off x="228600" y="990600"/>
            <a:ext cx="8712200" cy="457200"/>
          </a:xfrm>
          <a:prstGeom prst="rect">
            <a:avLst/>
          </a:prstGeom>
          <a:noFill/>
          <a:ln w="9525">
            <a:noFill/>
            <a:miter lim="800000"/>
            <a:headEnd/>
            <a:tailEnd/>
          </a:ln>
          <a:effectLst/>
        </p:spPr>
        <p:txBody>
          <a:bodyPr>
            <a:spAutoFit/>
          </a:bodyPr>
          <a:lstStyle/>
          <a:p>
            <a:pPr fontAlgn="auto">
              <a:spcBef>
                <a:spcPct val="50000"/>
              </a:spcBef>
              <a:spcAft>
                <a:spcPts val="0"/>
              </a:spcAft>
              <a:defRPr/>
            </a:pPr>
            <a:r>
              <a:rPr lang="pl-PL" sz="2400" b="1" dirty="0">
                <a:solidFill>
                  <a:srgbClr val="C00000"/>
                </a:solidFill>
                <a:latin typeface="+mn-lt"/>
                <a:cs typeface="+mn-cs"/>
              </a:rPr>
              <a:t>Collection of hematopietic stem cells</a:t>
            </a:r>
          </a:p>
        </p:txBody>
      </p:sp>
      <p:sp>
        <p:nvSpPr>
          <p:cNvPr id="35847" name="Text Box 7"/>
          <p:cNvSpPr txBox="1">
            <a:spLocks noChangeArrowheads="1"/>
          </p:cNvSpPr>
          <p:nvPr/>
        </p:nvSpPr>
        <p:spPr bwMode="auto">
          <a:xfrm>
            <a:off x="1828800" y="6438901"/>
            <a:ext cx="9702800" cy="396875"/>
          </a:xfrm>
          <a:prstGeom prst="rect">
            <a:avLst/>
          </a:prstGeom>
          <a:noFill/>
          <a:ln w="9525">
            <a:noFill/>
            <a:miter lim="800000"/>
            <a:headEnd/>
            <a:tailEnd/>
          </a:ln>
        </p:spPr>
        <p:txBody>
          <a:bodyPr>
            <a:spAutoFit/>
          </a:bodyPr>
          <a:lstStyle/>
          <a:p>
            <a:pPr algn="ctr">
              <a:spcBef>
                <a:spcPct val="50000"/>
              </a:spcBef>
            </a:pPr>
            <a:r>
              <a:rPr lang="pl-PL" sz="2000" b="1">
                <a:solidFill>
                  <a:srgbClr val="C00000"/>
                </a:solidFill>
              </a:rPr>
              <a:t>bone marrow 			peripheral blood</a:t>
            </a:r>
          </a:p>
        </p:txBody>
      </p:sp>
      <p:sp>
        <p:nvSpPr>
          <p:cNvPr id="8" name="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ransition>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17600" y="1447800"/>
            <a:ext cx="10279379" cy="677108"/>
          </a:xfrm>
          <a:prstGeom prst="rect">
            <a:avLst/>
          </a:prstGeom>
        </p:spPr>
        <p:txBody>
          <a:bodyPr vert="horz" wrap="square" lIns="0" tIns="0" rIns="0" bIns="0" rtlCol="0">
            <a:spAutoFit/>
          </a:bodyPr>
          <a:lstStyle/>
          <a:p>
            <a:pPr marL="177165" marR="10795" indent="-165100">
              <a:lnSpc>
                <a:spcPct val="100000"/>
              </a:lnSpc>
            </a:pPr>
            <a:r>
              <a:rPr sz="2800" spc="-5" dirty="0"/>
              <a:t>Peripheral blood stem </a:t>
            </a:r>
            <a:r>
              <a:rPr sz="2800" dirty="0"/>
              <a:t>cell </a:t>
            </a:r>
            <a:r>
              <a:rPr sz="2800" spc="-5" dirty="0"/>
              <a:t>donation by </a:t>
            </a:r>
            <a:r>
              <a:rPr sz="2800" dirty="0"/>
              <a:t>apheresis  </a:t>
            </a:r>
            <a:r>
              <a:rPr sz="1600" spc="-5" dirty="0">
                <a:solidFill>
                  <a:srgbClr val="FF0000"/>
                </a:solidFill>
              </a:rPr>
              <a:t>is nowadays the </a:t>
            </a:r>
            <a:r>
              <a:rPr sz="1600" dirty="0">
                <a:solidFill>
                  <a:srgbClr val="FF0000"/>
                </a:solidFill>
              </a:rPr>
              <a:t>most </a:t>
            </a:r>
            <a:r>
              <a:rPr sz="1600" spc="-5" dirty="0">
                <a:solidFill>
                  <a:srgbClr val="FF0000"/>
                </a:solidFill>
              </a:rPr>
              <a:t>commonly used stem</a:t>
            </a:r>
            <a:r>
              <a:rPr sz="1600" spc="80" dirty="0">
                <a:solidFill>
                  <a:srgbClr val="FF0000"/>
                </a:solidFill>
              </a:rPr>
              <a:t> </a:t>
            </a:r>
            <a:r>
              <a:rPr sz="1600" spc="-5" dirty="0" smtClean="0">
                <a:solidFill>
                  <a:srgbClr val="FF0000"/>
                </a:solidFill>
              </a:rPr>
              <a:t>cell</a:t>
            </a:r>
            <a:r>
              <a:rPr lang="tr-TR" sz="1600" dirty="0" smtClean="0">
                <a:solidFill>
                  <a:srgbClr val="FF0000"/>
                </a:solidFill>
              </a:rPr>
              <a:t> </a:t>
            </a:r>
            <a:r>
              <a:rPr sz="1600" dirty="0" smtClean="0">
                <a:solidFill>
                  <a:srgbClr val="FF0000"/>
                </a:solidFill>
              </a:rPr>
              <a:t>source </a:t>
            </a:r>
            <a:r>
              <a:rPr sz="1600" spc="-5" dirty="0">
                <a:solidFill>
                  <a:srgbClr val="FF0000"/>
                </a:solidFill>
              </a:rPr>
              <a:t>for allogeneic</a:t>
            </a:r>
            <a:r>
              <a:rPr sz="1600" spc="-10" dirty="0">
                <a:solidFill>
                  <a:srgbClr val="FF0000"/>
                </a:solidFill>
              </a:rPr>
              <a:t> </a:t>
            </a:r>
            <a:r>
              <a:rPr sz="1600" spc="-5" dirty="0">
                <a:solidFill>
                  <a:srgbClr val="FF0000"/>
                </a:solidFill>
              </a:rPr>
              <a:t>HSCT</a:t>
            </a:r>
            <a:endParaRPr sz="1600" dirty="0">
              <a:solidFill>
                <a:srgbClr val="FF0000"/>
              </a:solidFill>
            </a:endParaRPr>
          </a:p>
        </p:txBody>
      </p:sp>
      <p:sp>
        <p:nvSpPr>
          <p:cNvPr id="4" name="object 4"/>
          <p:cNvSpPr/>
          <p:nvPr/>
        </p:nvSpPr>
        <p:spPr>
          <a:xfrm>
            <a:off x="685800" y="2590800"/>
            <a:ext cx="4937151" cy="3144735"/>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609600" y="2514600"/>
            <a:ext cx="914400" cy="914095"/>
          </a:xfrm>
          <a:prstGeom prst="rect">
            <a:avLst/>
          </a:prstGeom>
          <a:blipFill>
            <a:blip r:embed="rId3" cstate="print"/>
            <a:stretch>
              <a:fillRect/>
            </a:stretch>
          </a:blipFill>
        </p:spPr>
        <p:txBody>
          <a:bodyPr wrap="square" lIns="0" tIns="0" rIns="0" bIns="0" rtlCol="0"/>
          <a:lstStyle/>
          <a:p>
            <a:endParaRPr dirty="0"/>
          </a:p>
        </p:txBody>
      </p:sp>
      <p:sp>
        <p:nvSpPr>
          <p:cNvPr id="6" name="object 6"/>
          <p:cNvSpPr/>
          <p:nvPr/>
        </p:nvSpPr>
        <p:spPr>
          <a:xfrm>
            <a:off x="5181600" y="5257801"/>
            <a:ext cx="650240" cy="351155"/>
          </a:xfrm>
          <a:custGeom>
            <a:avLst/>
            <a:gdLst/>
            <a:ahLst/>
            <a:cxnLst/>
            <a:rect l="l" t="t" r="r" b="b"/>
            <a:pathLst>
              <a:path w="487679" h="351154">
                <a:moveTo>
                  <a:pt x="0" y="350939"/>
                </a:moveTo>
                <a:lnTo>
                  <a:pt x="487654" y="350939"/>
                </a:lnTo>
                <a:lnTo>
                  <a:pt x="487654" y="0"/>
                </a:lnTo>
                <a:lnTo>
                  <a:pt x="0" y="0"/>
                </a:lnTo>
                <a:lnTo>
                  <a:pt x="0" y="350939"/>
                </a:lnTo>
                <a:close/>
              </a:path>
            </a:pathLst>
          </a:custGeom>
          <a:solidFill>
            <a:srgbClr val="FFFFFF"/>
          </a:solidFill>
        </p:spPr>
        <p:txBody>
          <a:bodyPr wrap="square" lIns="0" tIns="0" rIns="0" bIns="0" rtlCol="0"/>
          <a:lstStyle/>
          <a:p>
            <a:endParaRPr dirty="0"/>
          </a:p>
        </p:txBody>
      </p:sp>
      <p:sp>
        <p:nvSpPr>
          <p:cNvPr id="9" name="8 Dikdörtgen"/>
          <p:cNvSpPr/>
          <p:nvPr/>
        </p:nvSpPr>
        <p:spPr>
          <a:xfrm>
            <a:off x="533400" y="685800"/>
            <a:ext cx="8581132" cy="1200329"/>
          </a:xfrm>
          <a:prstGeom prst="rect">
            <a:avLst/>
          </a:prstGeom>
        </p:spPr>
        <p:txBody>
          <a:bodyPr wrap="none">
            <a:spAutoFit/>
          </a:bodyPr>
          <a:lstStyle/>
          <a:p>
            <a:pPr marL="1327695" lvl="2" indent="-457200" algn="ctr">
              <a:tabLst>
                <a:tab pos="870585" algn="l"/>
                <a:tab pos="871219" algn="l"/>
              </a:tabLst>
            </a:pPr>
            <a:r>
              <a:rPr lang="en-US" sz="3600" b="1" dirty="0" smtClean="0">
                <a:solidFill>
                  <a:srgbClr val="C00000"/>
                </a:solidFill>
              </a:rPr>
              <a:t>Stem Cell</a:t>
            </a:r>
            <a:r>
              <a:rPr lang="en-US" sz="3600" b="1" spc="-60" dirty="0" smtClean="0">
                <a:solidFill>
                  <a:srgbClr val="C00000"/>
                </a:solidFill>
              </a:rPr>
              <a:t> </a:t>
            </a:r>
            <a:r>
              <a:rPr lang="en-US" sz="3600" b="1" spc="-5" dirty="0" smtClean="0">
                <a:solidFill>
                  <a:srgbClr val="C00000"/>
                </a:solidFill>
              </a:rPr>
              <a:t>Collection</a:t>
            </a:r>
            <a:r>
              <a:rPr lang="tr-TR" sz="3600" b="1" spc="-5" dirty="0" smtClean="0">
                <a:solidFill>
                  <a:srgbClr val="C00000"/>
                </a:solidFill>
              </a:rPr>
              <a:t> </a:t>
            </a:r>
            <a:r>
              <a:rPr lang="tr-TR" sz="3600" b="1" spc="-5" dirty="0" smtClean="0">
                <a:solidFill>
                  <a:srgbClr val="C00000"/>
                </a:solidFill>
                <a:cs typeface="Arial"/>
              </a:rPr>
              <a:t>P</a:t>
            </a:r>
            <a:r>
              <a:rPr lang="en-US" sz="3600" b="1" spc="-5" dirty="0" smtClean="0">
                <a:solidFill>
                  <a:srgbClr val="C00000"/>
                </a:solidFill>
                <a:cs typeface="Arial"/>
              </a:rPr>
              <a:t>rocedures</a:t>
            </a:r>
            <a:endParaRPr lang="en-US" sz="3600" dirty="0" smtClean="0">
              <a:solidFill>
                <a:srgbClr val="C00000"/>
              </a:solidFill>
              <a:cs typeface="Arial"/>
            </a:endParaRPr>
          </a:p>
          <a:p>
            <a:pPr marL="1327695" lvl="2" indent="-457200">
              <a:tabLst>
                <a:tab pos="870585" algn="l"/>
                <a:tab pos="871219" algn="l"/>
              </a:tabLst>
            </a:pPr>
            <a:endParaRPr lang="tr-TR" sz="3600" b="1" dirty="0" smtClean="0">
              <a:solidFill>
                <a:srgbClr val="C00000"/>
              </a:solidFill>
            </a:endParaRPr>
          </a:p>
        </p:txBody>
      </p:sp>
      <p:sp>
        <p:nvSpPr>
          <p:cNvPr id="3" name="object 3"/>
          <p:cNvSpPr txBox="1"/>
          <p:nvPr/>
        </p:nvSpPr>
        <p:spPr>
          <a:xfrm>
            <a:off x="5384800" y="3581401"/>
            <a:ext cx="6807200" cy="1449115"/>
          </a:xfrm>
          <a:prstGeom prst="rect">
            <a:avLst/>
          </a:prstGeom>
        </p:spPr>
        <p:txBody>
          <a:bodyPr vert="horz" wrap="square" lIns="0" tIns="0" rIns="0" bIns="0" rtlCol="0">
            <a:spAutoFit/>
          </a:bodyPr>
          <a:lstStyle/>
          <a:p>
            <a:pPr marL="355600" marR="447675" indent="-342900">
              <a:lnSpc>
                <a:spcPct val="150000"/>
              </a:lnSpc>
              <a:buFont typeface="Wingdings" pitchFamily="2" charset="2"/>
              <a:buChar char="Ø"/>
              <a:tabLst>
                <a:tab pos="354965" algn="l"/>
                <a:tab pos="355600" algn="l"/>
              </a:tabLst>
            </a:pPr>
            <a:r>
              <a:rPr sz="2000" dirty="0">
                <a:solidFill>
                  <a:srgbClr val="252525"/>
                </a:solidFill>
                <a:latin typeface="Arial"/>
                <a:cs typeface="Arial"/>
              </a:rPr>
              <a:t>High progenitor and</a:t>
            </a:r>
            <a:r>
              <a:rPr sz="2000" spc="-185" dirty="0">
                <a:solidFill>
                  <a:srgbClr val="252525"/>
                </a:solidFill>
                <a:latin typeface="Arial"/>
                <a:cs typeface="Arial"/>
              </a:rPr>
              <a:t> </a:t>
            </a:r>
            <a:r>
              <a:rPr sz="2000" spc="-15" dirty="0">
                <a:solidFill>
                  <a:srgbClr val="252525"/>
                </a:solidFill>
                <a:latin typeface="Arial"/>
                <a:cs typeface="Arial"/>
              </a:rPr>
              <a:t>T-cell  </a:t>
            </a:r>
            <a:r>
              <a:rPr sz="2000" dirty="0" smtClean="0">
                <a:solidFill>
                  <a:srgbClr val="252525"/>
                </a:solidFill>
                <a:latin typeface="Arial"/>
                <a:cs typeface="Arial"/>
              </a:rPr>
              <a:t>content</a:t>
            </a:r>
            <a:endParaRPr sz="2000" dirty="0">
              <a:latin typeface="Arial"/>
              <a:cs typeface="Arial"/>
            </a:endParaRPr>
          </a:p>
          <a:p>
            <a:pPr marL="355600" marR="5080" indent="-342900">
              <a:lnSpc>
                <a:spcPct val="150000"/>
              </a:lnSpc>
              <a:spcBef>
                <a:spcPts val="480"/>
              </a:spcBef>
              <a:buFont typeface="Wingdings" pitchFamily="2" charset="2"/>
              <a:buChar char="Ø"/>
              <a:tabLst>
                <a:tab pos="354965" algn="l"/>
                <a:tab pos="355600" algn="l"/>
              </a:tabLst>
            </a:pPr>
            <a:r>
              <a:rPr sz="2000" dirty="0">
                <a:solidFill>
                  <a:srgbClr val="252525"/>
                </a:solidFill>
                <a:latin typeface="Arial"/>
                <a:cs typeface="Arial"/>
              </a:rPr>
              <a:t>Accelerated cell recovery  </a:t>
            </a:r>
            <a:r>
              <a:rPr sz="2000" dirty="0" smtClean="0">
                <a:solidFill>
                  <a:srgbClr val="252525"/>
                </a:solidFill>
                <a:latin typeface="Arial"/>
                <a:cs typeface="Arial"/>
              </a:rPr>
              <a:t>following </a:t>
            </a:r>
            <a:r>
              <a:rPr sz="2000" spc="-5" dirty="0" smtClean="0">
                <a:solidFill>
                  <a:srgbClr val="252525"/>
                </a:solidFill>
                <a:latin typeface="Arial"/>
                <a:cs typeface="Arial"/>
              </a:rPr>
              <a:t>myeloablative </a:t>
            </a:r>
            <a:r>
              <a:rPr sz="2000" dirty="0">
                <a:solidFill>
                  <a:srgbClr val="252525"/>
                </a:solidFill>
                <a:latin typeface="Arial"/>
                <a:cs typeface="Arial"/>
              </a:rPr>
              <a:t>and  reduced intensity</a:t>
            </a:r>
            <a:r>
              <a:rPr sz="2000" spc="-114" dirty="0">
                <a:solidFill>
                  <a:srgbClr val="252525"/>
                </a:solidFill>
                <a:latin typeface="Arial"/>
                <a:cs typeface="Arial"/>
              </a:rPr>
              <a:t> </a:t>
            </a:r>
            <a:r>
              <a:rPr sz="2000" dirty="0">
                <a:solidFill>
                  <a:srgbClr val="252525"/>
                </a:solidFill>
                <a:latin typeface="Arial"/>
                <a:cs typeface="Arial"/>
              </a:rPr>
              <a:t>conditioning  regimen</a:t>
            </a:r>
            <a:endParaRPr sz="2000" dirty="0">
              <a:latin typeface="Arial"/>
              <a:cs typeface="Arial"/>
            </a:endParaRPr>
          </a:p>
        </p:txBody>
      </p:sp>
      <p:sp>
        <p:nvSpPr>
          <p:cNvPr id="8" name="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04801" y="1752601"/>
            <a:ext cx="7321127" cy="1431161"/>
          </a:xfrm>
          <a:prstGeom prst="rect">
            <a:avLst/>
          </a:prstGeom>
        </p:spPr>
        <p:txBody>
          <a:bodyPr vert="horz" wrap="square" lIns="0" tIns="0" rIns="0" bIns="0" rtlCol="0">
            <a:spAutoFit/>
          </a:bodyPr>
          <a:lstStyle/>
          <a:p>
            <a:pPr marL="355600" indent="-342900">
              <a:lnSpc>
                <a:spcPct val="150000"/>
              </a:lnSpc>
              <a:buFont typeface="Arial"/>
              <a:buChar char="•"/>
              <a:tabLst>
                <a:tab pos="355600" algn="l"/>
                <a:tab pos="356235" algn="l"/>
              </a:tabLst>
            </a:pPr>
            <a:r>
              <a:rPr sz="2200" b="1" spc="-10" dirty="0">
                <a:solidFill>
                  <a:srgbClr val="252525"/>
                </a:solidFill>
                <a:latin typeface="Calibri"/>
                <a:cs typeface="Calibri"/>
              </a:rPr>
              <a:t>harvest under </a:t>
            </a:r>
            <a:r>
              <a:rPr sz="2200" b="1" spc="-15" dirty="0">
                <a:solidFill>
                  <a:srgbClr val="252525"/>
                </a:solidFill>
                <a:latin typeface="Calibri"/>
                <a:cs typeface="Calibri"/>
              </a:rPr>
              <a:t>general </a:t>
            </a:r>
            <a:r>
              <a:rPr sz="2200" b="1" spc="-5" dirty="0">
                <a:solidFill>
                  <a:srgbClr val="252525"/>
                </a:solidFill>
                <a:latin typeface="Calibri"/>
                <a:cs typeface="Calibri"/>
              </a:rPr>
              <a:t>or regional</a:t>
            </a:r>
            <a:r>
              <a:rPr sz="2200" b="1" spc="-25" dirty="0">
                <a:solidFill>
                  <a:srgbClr val="252525"/>
                </a:solidFill>
                <a:latin typeface="Calibri"/>
                <a:cs typeface="Calibri"/>
              </a:rPr>
              <a:t> </a:t>
            </a:r>
            <a:r>
              <a:rPr sz="2200" b="1" spc="-5" dirty="0">
                <a:solidFill>
                  <a:srgbClr val="252525"/>
                </a:solidFill>
                <a:latin typeface="Calibri"/>
                <a:cs typeface="Calibri"/>
              </a:rPr>
              <a:t>anesthesia</a:t>
            </a:r>
            <a:endParaRPr sz="2200" b="1" dirty="0">
              <a:latin typeface="Calibri"/>
              <a:cs typeface="Calibri"/>
            </a:endParaRPr>
          </a:p>
          <a:p>
            <a:pPr marL="756285" lvl="1" indent="-286385">
              <a:lnSpc>
                <a:spcPct val="150000"/>
              </a:lnSpc>
              <a:spcBef>
                <a:spcPts val="10"/>
              </a:spcBef>
              <a:buFont typeface="Arial"/>
              <a:buChar char="–"/>
              <a:tabLst>
                <a:tab pos="756285" algn="l"/>
                <a:tab pos="756920" algn="l"/>
              </a:tabLst>
            </a:pPr>
            <a:r>
              <a:rPr sz="2000" spc="-10" dirty="0">
                <a:solidFill>
                  <a:srgbClr val="252525"/>
                </a:solidFill>
                <a:latin typeface="Calibri"/>
                <a:cs typeface="Calibri"/>
              </a:rPr>
              <a:t>around </a:t>
            </a:r>
            <a:r>
              <a:rPr sz="2000" dirty="0">
                <a:solidFill>
                  <a:srgbClr val="252525"/>
                </a:solidFill>
                <a:latin typeface="Calibri"/>
                <a:cs typeface="Calibri"/>
              </a:rPr>
              <a:t>10-20ml/kg </a:t>
            </a:r>
            <a:r>
              <a:rPr sz="2000" spc="-5" dirty="0">
                <a:solidFill>
                  <a:srgbClr val="252525"/>
                </a:solidFill>
                <a:latin typeface="Calibri"/>
                <a:cs typeface="Calibri"/>
              </a:rPr>
              <a:t>by multiple</a:t>
            </a:r>
            <a:r>
              <a:rPr sz="2000" spc="-55" dirty="0">
                <a:solidFill>
                  <a:srgbClr val="252525"/>
                </a:solidFill>
                <a:latin typeface="Calibri"/>
                <a:cs typeface="Calibri"/>
              </a:rPr>
              <a:t> </a:t>
            </a:r>
            <a:r>
              <a:rPr sz="2000" spc="-10" dirty="0">
                <a:solidFill>
                  <a:srgbClr val="252525"/>
                </a:solidFill>
                <a:latin typeface="Calibri"/>
                <a:cs typeface="Calibri"/>
              </a:rPr>
              <a:t>aspirations</a:t>
            </a:r>
            <a:endParaRPr sz="2000" dirty="0">
              <a:latin typeface="Calibri"/>
              <a:cs typeface="Calibri"/>
            </a:endParaRPr>
          </a:p>
          <a:p>
            <a:pPr marL="756285" lvl="1" indent="-286385">
              <a:lnSpc>
                <a:spcPct val="150000"/>
              </a:lnSpc>
              <a:buFont typeface="Arial"/>
              <a:buChar char="–"/>
              <a:tabLst>
                <a:tab pos="756285" algn="l"/>
                <a:tab pos="756920" algn="l"/>
              </a:tabLst>
            </a:pPr>
            <a:r>
              <a:rPr sz="2000" spc="-5" dirty="0">
                <a:solidFill>
                  <a:srgbClr val="252525"/>
                </a:solidFill>
                <a:latin typeface="Calibri"/>
                <a:cs typeface="Calibri"/>
              </a:rPr>
              <a:t>usually </a:t>
            </a:r>
            <a:r>
              <a:rPr sz="2000" spc="-15" dirty="0">
                <a:solidFill>
                  <a:srgbClr val="252525"/>
                </a:solidFill>
                <a:latin typeface="Calibri"/>
                <a:cs typeface="Calibri"/>
              </a:rPr>
              <a:t>from </a:t>
            </a:r>
            <a:r>
              <a:rPr sz="2000" dirty="0">
                <a:solidFill>
                  <a:srgbClr val="252525"/>
                </a:solidFill>
                <a:latin typeface="Calibri"/>
                <a:cs typeface="Calibri"/>
              </a:rPr>
              <a:t>the </a:t>
            </a:r>
            <a:r>
              <a:rPr sz="2000" spc="-10" dirty="0">
                <a:solidFill>
                  <a:srgbClr val="252525"/>
                </a:solidFill>
                <a:latin typeface="Calibri"/>
                <a:cs typeface="Calibri"/>
              </a:rPr>
              <a:t>posterior </a:t>
            </a:r>
            <a:r>
              <a:rPr sz="2000" spc="-5" dirty="0">
                <a:solidFill>
                  <a:srgbClr val="252525"/>
                </a:solidFill>
                <a:latin typeface="Calibri"/>
                <a:cs typeface="Calibri"/>
              </a:rPr>
              <a:t>superior iliac</a:t>
            </a:r>
            <a:r>
              <a:rPr sz="2000" spc="60" dirty="0">
                <a:solidFill>
                  <a:srgbClr val="252525"/>
                </a:solidFill>
                <a:latin typeface="Calibri"/>
                <a:cs typeface="Calibri"/>
              </a:rPr>
              <a:t> </a:t>
            </a:r>
            <a:r>
              <a:rPr sz="2000" spc="-10" dirty="0">
                <a:solidFill>
                  <a:srgbClr val="252525"/>
                </a:solidFill>
                <a:latin typeface="Calibri"/>
                <a:cs typeface="Calibri"/>
              </a:rPr>
              <a:t>crests</a:t>
            </a:r>
            <a:endParaRPr sz="2000" dirty="0">
              <a:latin typeface="Calibri"/>
              <a:cs typeface="Calibri"/>
            </a:endParaRPr>
          </a:p>
        </p:txBody>
      </p:sp>
      <p:sp>
        <p:nvSpPr>
          <p:cNvPr id="4" name="object 4"/>
          <p:cNvSpPr txBox="1"/>
          <p:nvPr/>
        </p:nvSpPr>
        <p:spPr>
          <a:xfrm>
            <a:off x="7746196" y="3394075"/>
            <a:ext cx="4382347" cy="923330"/>
          </a:xfrm>
          <a:prstGeom prst="rect">
            <a:avLst/>
          </a:prstGeom>
        </p:spPr>
        <p:txBody>
          <a:bodyPr vert="horz" wrap="square" lIns="0" tIns="0" rIns="0" bIns="0" rtlCol="0">
            <a:spAutoFit/>
          </a:bodyPr>
          <a:lstStyle/>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p:txBody>
      </p:sp>
      <p:sp>
        <p:nvSpPr>
          <p:cNvPr id="8" name="object 8"/>
          <p:cNvSpPr txBox="1"/>
          <p:nvPr/>
        </p:nvSpPr>
        <p:spPr>
          <a:xfrm>
            <a:off x="10955021" y="5833364"/>
            <a:ext cx="1037167" cy="153888"/>
          </a:xfrm>
          <a:prstGeom prst="rect">
            <a:avLst/>
          </a:prstGeom>
        </p:spPr>
        <p:txBody>
          <a:bodyPr vert="horz" wrap="square" lIns="0" tIns="0" rIns="0" bIns="0" rtlCol="0">
            <a:spAutoFit/>
          </a:bodyPr>
          <a:lstStyle/>
          <a:p>
            <a:pPr marL="12700">
              <a:lnSpc>
                <a:spcPct val="100000"/>
              </a:lnSpc>
            </a:pPr>
            <a:r>
              <a:rPr sz="1000" spc="-5" dirty="0">
                <a:solidFill>
                  <a:srgbClr val="FFFFFF"/>
                </a:solidFill>
                <a:latin typeface="Calibri"/>
                <a:cs typeface="Calibri"/>
              </a:rPr>
              <a:t>Marrow</a:t>
            </a:r>
            <a:r>
              <a:rPr sz="1000" spc="-90" dirty="0">
                <a:solidFill>
                  <a:srgbClr val="FFFFFF"/>
                </a:solidFill>
                <a:latin typeface="Calibri"/>
                <a:cs typeface="Calibri"/>
              </a:rPr>
              <a:t> </a:t>
            </a:r>
            <a:r>
              <a:rPr sz="1000" spc="-5" dirty="0">
                <a:solidFill>
                  <a:srgbClr val="FFFFFF"/>
                </a:solidFill>
                <a:latin typeface="Calibri"/>
                <a:cs typeface="Calibri"/>
              </a:rPr>
              <a:t>Miner</a:t>
            </a:r>
            <a:endParaRPr sz="1000">
              <a:latin typeface="Calibri"/>
              <a:cs typeface="Calibri"/>
            </a:endParaRPr>
          </a:p>
        </p:txBody>
      </p:sp>
      <p:pic>
        <p:nvPicPr>
          <p:cNvPr id="9" name="Picture 6"/>
          <p:cNvPicPr>
            <a:picLocks noChangeAspect="1" noChangeArrowheads="1"/>
          </p:cNvPicPr>
          <p:nvPr/>
        </p:nvPicPr>
        <p:blipFill>
          <a:blip r:embed="rId3" cstate="print"/>
          <a:srcRect/>
          <a:stretch>
            <a:fillRect/>
          </a:stretch>
        </p:blipFill>
        <p:spPr bwMode="auto">
          <a:xfrm>
            <a:off x="8940800" y="4114800"/>
            <a:ext cx="3149600" cy="2438400"/>
          </a:xfrm>
          <a:prstGeom prst="rect">
            <a:avLst/>
          </a:prstGeom>
          <a:noFill/>
          <a:ln w="9525">
            <a:noFill/>
            <a:miter lim="800000"/>
            <a:headEnd/>
            <a:tailEnd/>
          </a:ln>
        </p:spPr>
      </p:pic>
      <p:pic>
        <p:nvPicPr>
          <p:cNvPr id="11" name="Picture 3"/>
          <p:cNvPicPr>
            <a:picLocks noChangeAspect="1" noChangeArrowheads="1"/>
          </p:cNvPicPr>
          <p:nvPr/>
        </p:nvPicPr>
        <p:blipFill>
          <a:blip r:embed="rId4" cstate="print"/>
          <a:srcRect/>
          <a:stretch>
            <a:fillRect/>
          </a:stretch>
        </p:blipFill>
        <p:spPr bwMode="auto">
          <a:xfrm flipH="1">
            <a:off x="10058400" y="1353696"/>
            <a:ext cx="2032000" cy="1237105"/>
          </a:xfrm>
          <a:prstGeom prst="rect">
            <a:avLst/>
          </a:prstGeom>
          <a:noFill/>
          <a:ln w="9525">
            <a:noFill/>
            <a:miter lim="800000"/>
            <a:headEnd/>
            <a:tailEnd/>
          </a:ln>
        </p:spPr>
      </p:pic>
      <p:pic>
        <p:nvPicPr>
          <p:cNvPr id="12" name="Picture 4"/>
          <p:cNvPicPr>
            <a:picLocks noChangeAspect="1" noChangeArrowheads="1"/>
          </p:cNvPicPr>
          <p:nvPr/>
        </p:nvPicPr>
        <p:blipFill>
          <a:blip r:embed="rId5" cstate="print"/>
          <a:srcRect/>
          <a:stretch>
            <a:fillRect/>
          </a:stretch>
        </p:blipFill>
        <p:spPr bwMode="auto">
          <a:xfrm>
            <a:off x="10058400" y="3529694"/>
            <a:ext cx="2032000" cy="1194707"/>
          </a:xfrm>
          <a:prstGeom prst="rect">
            <a:avLst/>
          </a:prstGeom>
          <a:noFill/>
          <a:ln w="9525">
            <a:noFill/>
            <a:miter lim="800000"/>
            <a:headEnd/>
            <a:tailEnd/>
          </a:ln>
        </p:spPr>
      </p:pic>
      <p:pic>
        <p:nvPicPr>
          <p:cNvPr id="13" name="Picture 5"/>
          <p:cNvPicPr>
            <a:picLocks noChangeAspect="1" noChangeArrowheads="1"/>
          </p:cNvPicPr>
          <p:nvPr/>
        </p:nvPicPr>
        <p:blipFill>
          <a:blip r:embed="rId6" cstate="print"/>
          <a:srcRect/>
          <a:stretch>
            <a:fillRect/>
          </a:stretch>
        </p:blipFill>
        <p:spPr bwMode="auto">
          <a:xfrm>
            <a:off x="10058400" y="2514600"/>
            <a:ext cx="2038349" cy="990600"/>
          </a:xfrm>
          <a:prstGeom prst="rect">
            <a:avLst/>
          </a:prstGeom>
          <a:noFill/>
          <a:ln w="9525">
            <a:noFill/>
            <a:miter lim="800000"/>
            <a:headEnd/>
            <a:tailEnd/>
          </a:ln>
        </p:spPr>
      </p:pic>
      <p:sp>
        <p:nvSpPr>
          <p:cNvPr id="14" name="13 Dikdörtgen"/>
          <p:cNvSpPr/>
          <p:nvPr/>
        </p:nvSpPr>
        <p:spPr>
          <a:xfrm>
            <a:off x="8026401" y="2785646"/>
            <a:ext cx="1603965" cy="338554"/>
          </a:xfrm>
          <a:prstGeom prst="rect">
            <a:avLst/>
          </a:prstGeom>
        </p:spPr>
        <p:txBody>
          <a:bodyPr wrap="none">
            <a:spAutoFit/>
          </a:bodyPr>
          <a:lstStyle/>
          <a:p>
            <a:pPr marL="85090">
              <a:lnSpc>
                <a:spcPct val="100000"/>
              </a:lnSpc>
              <a:spcBef>
                <a:spcPts val="260"/>
              </a:spcBef>
            </a:pPr>
            <a:r>
              <a:rPr lang="tr-TR" sz="1600" b="1" spc="-5" dirty="0" smtClean="0">
                <a:latin typeface="Arial"/>
                <a:cs typeface="Arial"/>
              </a:rPr>
              <a:t>BM </a:t>
            </a:r>
            <a:r>
              <a:rPr lang="tr-TR" sz="1600" b="1" dirty="0" err="1" smtClean="0">
                <a:latin typeface="Arial"/>
                <a:cs typeface="Arial"/>
              </a:rPr>
              <a:t>collection</a:t>
            </a:r>
            <a:endParaRPr lang="tr-TR" sz="1600" b="1" dirty="0">
              <a:latin typeface="Arial"/>
              <a:cs typeface="Arial"/>
            </a:endParaRPr>
          </a:p>
        </p:txBody>
      </p:sp>
      <p:sp>
        <p:nvSpPr>
          <p:cNvPr id="15" name="14 Dikdörtgen"/>
          <p:cNvSpPr/>
          <p:nvPr/>
        </p:nvSpPr>
        <p:spPr>
          <a:xfrm>
            <a:off x="8013994" y="1447800"/>
            <a:ext cx="1652440" cy="338554"/>
          </a:xfrm>
          <a:prstGeom prst="rect">
            <a:avLst/>
          </a:prstGeom>
        </p:spPr>
        <p:txBody>
          <a:bodyPr wrap="none">
            <a:spAutoFit/>
          </a:bodyPr>
          <a:lstStyle/>
          <a:p>
            <a:pPr marL="85090">
              <a:lnSpc>
                <a:spcPct val="100000"/>
              </a:lnSpc>
              <a:spcBef>
                <a:spcPts val="260"/>
              </a:spcBef>
            </a:pPr>
            <a:r>
              <a:rPr lang="tr-TR" sz="1600" b="1" spc="-5" dirty="0" smtClean="0">
                <a:latin typeface="Arial"/>
                <a:cs typeface="Arial"/>
              </a:rPr>
              <a:t>BM </a:t>
            </a:r>
            <a:r>
              <a:rPr lang="tr-TR" sz="1600" b="1" dirty="0" err="1" smtClean="0">
                <a:latin typeface="Arial"/>
                <a:cs typeface="Arial"/>
              </a:rPr>
              <a:t>Aspiration</a:t>
            </a:r>
            <a:endParaRPr lang="tr-TR" sz="1600" b="1" dirty="0">
              <a:latin typeface="Arial"/>
              <a:cs typeface="Arial"/>
            </a:endParaRPr>
          </a:p>
        </p:txBody>
      </p:sp>
      <p:sp>
        <p:nvSpPr>
          <p:cNvPr id="16" name="15 Dikdörtgen"/>
          <p:cNvSpPr/>
          <p:nvPr/>
        </p:nvSpPr>
        <p:spPr>
          <a:xfrm>
            <a:off x="8128001" y="3547646"/>
            <a:ext cx="1467709" cy="338554"/>
          </a:xfrm>
          <a:prstGeom prst="rect">
            <a:avLst/>
          </a:prstGeom>
        </p:spPr>
        <p:txBody>
          <a:bodyPr wrap="none">
            <a:spAutoFit/>
          </a:bodyPr>
          <a:lstStyle/>
          <a:p>
            <a:pPr marL="85090">
              <a:lnSpc>
                <a:spcPct val="100000"/>
              </a:lnSpc>
              <a:spcBef>
                <a:spcPts val="260"/>
              </a:spcBef>
            </a:pPr>
            <a:r>
              <a:rPr lang="tr-TR" sz="1600" b="1" spc="-5" dirty="0" smtClean="0">
                <a:latin typeface="Arial"/>
                <a:cs typeface="Arial"/>
              </a:rPr>
              <a:t>BM </a:t>
            </a:r>
            <a:r>
              <a:rPr lang="tr-TR" sz="1600" b="1" dirty="0" err="1" smtClean="0">
                <a:latin typeface="Arial"/>
                <a:cs typeface="Arial"/>
              </a:rPr>
              <a:t>Fitration</a:t>
            </a:r>
            <a:endParaRPr lang="tr-TR" sz="1600" b="1" dirty="0">
              <a:latin typeface="Arial"/>
              <a:cs typeface="Arial"/>
            </a:endParaRPr>
          </a:p>
        </p:txBody>
      </p:sp>
      <p:pic>
        <p:nvPicPr>
          <p:cNvPr id="17" name="Picture 7"/>
          <p:cNvPicPr>
            <a:picLocks noChangeAspect="1" noChangeArrowheads="1"/>
          </p:cNvPicPr>
          <p:nvPr/>
        </p:nvPicPr>
        <p:blipFill>
          <a:blip r:embed="rId7" cstate="print"/>
          <a:srcRect/>
          <a:stretch>
            <a:fillRect/>
          </a:stretch>
        </p:blipFill>
        <p:spPr bwMode="auto">
          <a:xfrm>
            <a:off x="10261600" y="6010276"/>
            <a:ext cx="1733549" cy="466725"/>
          </a:xfrm>
          <a:prstGeom prst="rect">
            <a:avLst/>
          </a:prstGeom>
          <a:noFill/>
          <a:ln w="9525">
            <a:noFill/>
            <a:miter lim="800000"/>
            <a:headEnd/>
            <a:tailEnd/>
          </a:ln>
        </p:spPr>
      </p:pic>
      <p:cxnSp>
        <p:nvCxnSpPr>
          <p:cNvPr id="19" name="18 Düz Ok Bağlayıcısı"/>
          <p:cNvCxnSpPr/>
          <p:nvPr/>
        </p:nvCxnSpPr>
        <p:spPr>
          <a:xfrm>
            <a:off x="8839200" y="1905000"/>
            <a:ext cx="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19 Düz Ok Bağlayıcısı"/>
          <p:cNvCxnSpPr/>
          <p:nvPr/>
        </p:nvCxnSpPr>
        <p:spPr>
          <a:xfrm>
            <a:off x="9042400" y="3124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Düz Ok Bağlayıcısı"/>
          <p:cNvCxnSpPr/>
          <p:nvPr/>
        </p:nvCxnSpPr>
        <p:spPr>
          <a:xfrm>
            <a:off x="9245600" y="3886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1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21" name="20 Metin kutusu"/>
          <p:cNvSpPr txBox="1"/>
          <p:nvPr/>
        </p:nvSpPr>
        <p:spPr>
          <a:xfrm>
            <a:off x="609600" y="762000"/>
            <a:ext cx="3962400" cy="923330"/>
          </a:xfrm>
          <a:prstGeom prst="rect">
            <a:avLst/>
          </a:prstGeom>
          <a:noFill/>
        </p:spPr>
        <p:txBody>
          <a:bodyPr wrap="square" rtlCol="0">
            <a:spAutoFit/>
          </a:bodyPr>
          <a:lstStyle/>
          <a:p>
            <a:pPr marL="0" lvl="2"/>
            <a:r>
              <a:rPr lang="tr-TR" sz="3600" b="1" spc="-5" dirty="0" smtClean="0">
                <a:solidFill>
                  <a:srgbClr val="C00000"/>
                </a:solidFill>
                <a:cs typeface="Arial"/>
              </a:rPr>
              <a:t>BM HARVESTING</a:t>
            </a:r>
            <a:endParaRPr lang="en-US" sz="3600" dirty="0" smtClean="0">
              <a:solidFill>
                <a:srgbClr val="C00000"/>
              </a:solidFill>
              <a:cs typeface="Arial"/>
            </a:endParaRPr>
          </a:p>
          <a:p>
            <a:endParaRPr lang="tr-TR" dirty="0"/>
          </a:p>
        </p:txBody>
      </p:sp>
      <p:sp>
        <p:nvSpPr>
          <p:cNvPr id="22" name="object 3"/>
          <p:cNvSpPr txBox="1"/>
          <p:nvPr/>
        </p:nvSpPr>
        <p:spPr>
          <a:xfrm>
            <a:off x="228600" y="3352800"/>
            <a:ext cx="8686800" cy="2800767"/>
          </a:xfrm>
          <a:prstGeom prst="rect">
            <a:avLst/>
          </a:prstGeom>
        </p:spPr>
        <p:txBody>
          <a:bodyPr vert="horz" wrap="square" lIns="0" tIns="0" rIns="0" bIns="0" rtlCol="0">
            <a:spAutoFit/>
          </a:bodyPr>
          <a:lstStyle/>
          <a:p>
            <a:pPr marL="355600" indent="-342900">
              <a:lnSpc>
                <a:spcPct val="150000"/>
              </a:lnSpc>
              <a:buFont typeface="Arial"/>
              <a:buChar char="•"/>
              <a:tabLst>
                <a:tab pos="355600" algn="l"/>
                <a:tab pos="356235" algn="l"/>
              </a:tabLst>
            </a:pPr>
            <a:r>
              <a:rPr lang="tr-TR" sz="2000" b="1" spc="-5" dirty="0" smtClean="0">
                <a:solidFill>
                  <a:srgbClr val="252525"/>
                </a:solidFill>
                <a:latin typeface="Calibri"/>
                <a:cs typeface="Calibri"/>
              </a:rPr>
              <a:t>E</a:t>
            </a:r>
            <a:r>
              <a:rPr sz="2000" b="1" spc="-5" dirty="0" err="1" smtClean="0">
                <a:solidFill>
                  <a:srgbClr val="252525"/>
                </a:solidFill>
                <a:latin typeface="Calibri"/>
                <a:cs typeface="Calibri"/>
              </a:rPr>
              <a:t>rythrocytes</a:t>
            </a:r>
            <a:r>
              <a:rPr sz="2000" b="1" spc="-5" dirty="0" smtClean="0">
                <a:solidFill>
                  <a:srgbClr val="252525"/>
                </a:solidFill>
                <a:latin typeface="Calibri"/>
                <a:cs typeface="Calibri"/>
              </a:rPr>
              <a:t> </a:t>
            </a:r>
            <a:r>
              <a:rPr sz="2000" b="1" spc="-5" dirty="0">
                <a:solidFill>
                  <a:srgbClr val="252525"/>
                </a:solidFill>
                <a:latin typeface="Calibri"/>
                <a:cs typeface="Calibri"/>
              </a:rPr>
              <a:t>depletion </a:t>
            </a:r>
            <a:r>
              <a:rPr sz="2000" b="1" spc="-10" dirty="0">
                <a:solidFill>
                  <a:srgbClr val="252525"/>
                </a:solidFill>
                <a:latin typeface="Calibri"/>
                <a:cs typeface="Calibri"/>
              </a:rPr>
              <a:t>and/or </a:t>
            </a:r>
            <a:r>
              <a:rPr sz="2000" b="1" spc="-5" dirty="0">
                <a:solidFill>
                  <a:srgbClr val="252525"/>
                </a:solidFill>
                <a:latin typeface="Calibri"/>
                <a:cs typeface="Calibri"/>
              </a:rPr>
              <a:t>volume</a:t>
            </a:r>
            <a:r>
              <a:rPr sz="2000" b="1" spc="-80" dirty="0">
                <a:solidFill>
                  <a:srgbClr val="252525"/>
                </a:solidFill>
                <a:latin typeface="Calibri"/>
                <a:cs typeface="Calibri"/>
              </a:rPr>
              <a:t> </a:t>
            </a:r>
            <a:r>
              <a:rPr sz="2000" b="1" spc="-5" dirty="0">
                <a:solidFill>
                  <a:srgbClr val="252525"/>
                </a:solidFill>
                <a:latin typeface="Calibri"/>
                <a:cs typeface="Calibri"/>
              </a:rPr>
              <a:t>reduction</a:t>
            </a:r>
            <a:endParaRPr sz="2000" b="1" dirty="0">
              <a:latin typeface="Calibri"/>
              <a:cs typeface="Calibri"/>
            </a:endParaRPr>
          </a:p>
          <a:p>
            <a:pPr marL="756285" marR="5080" lvl="1" indent="-286385">
              <a:lnSpc>
                <a:spcPct val="150000"/>
              </a:lnSpc>
              <a:spcBef>
                <a:spcPts val="570"/>
              </a:spcBef>
              <a:buFont typeface="Arial"/>
              <a:buChar char="–"/>
              <a:tabLst>
                <a:tab pos="756920" algn="l"/>
              </a:tabLst>
            </a:pPr>
            <a:r>
              <a:rPr spc="-5" dirty="0">
                <a:solidFill>
                  <a:srgbClr val="252525"/>
                </a:solidFill>
                <a:latin typeface="Calibri"/>
                <a:cs typeface="Calibri"/>
              </a:rPr>
              <a:t>mandatory </a:t>
            </a:r>
            <a:r>
              <a:rPr dirty="0">
                <a:solidFill>
                  <a:srgbClr val="252525"/>
                </a:solidFill>
                <a:latin typeface="Calibri"/>
                <a:cs typeface="Calibri"/>
              </a:rPr>
              <a:t>in </a:t>
            </a:r>
            <a:r>
              <a:rPr spc="-5" dirty="0">
                <a:solidFill>
                  <a:srgbClr val="252525"/>
                </a:solidFill>
                <a:latin typeface="Calibri"/>
                <a:cs typeface="Calibri"/>
              </a:rPr>
              <a:t>case of major </a:t>
            </a:r>
            <a:r>
              <a:rPr dirty="0">
                <a:solidFill>
                  <a:srgbClr val="252525"/>
                </a:solidFill>
                <a:latin typeface="Calibri"/>
                <a:cs typeface="Calibri"/>
              </a:rPr>
              <a:t>ABO </a:t>
            </a:r>
            <a:r>
              <a:rPr spc="-5" dirty="0">
                <a:solidFill>
                  <a:srgbClr val="252525"/>
                </a:solidFill>
                <a:latin typeface="Calibri"/>
                <a:cs typeface="Calibri"/>
              </a:rPr>
              <a:t>mismatch </a:t>
            </a:r>
            <a:r>
              <a:rPr spc="-15" dirty="0">
                <a:solidFill>
                  <a:srgbClr val="252525"/>
                </a:solidFill>
                <a:latin typeface="Calibri"/>
                <a:cs typeface="Calibri"/>
              </a:rPr>
              <a:t>to prevent severe  </a:t>
            </a:r>
            <a:r>
              <a:rPr dirty="0">
                <a:solidFill>
                  <a:srgbClr val="252525"/>
                </a:solidFill>
                <a:latin typeface="Calibri"/>
                <a:cs typeface="Calibri"/>
              </a:rPr>
              <a:t>hemolytic</a:t>
            </a:r>
            <a:r>
              <a:rPr spc="-100" dirty="0">
                <a:solidFill>
                  <a:srgbClr val="252525"/>
                </a:solidFill>
                <a:latin typeface="Calibri"/>
                <a:cs typeface="Calibri"/>
              </a:rPr>
              <a:t> </a:t>
            </a:r>
            <a:r>
              <a:rPr spc="-5" dirty="0" smtClean="0">
                <a:solidFill>
                  <a:srgbClr val="252525"/>
                </a:solidFill>
                <a:latin typeface="Calibri"/>
                <a:cs typeface="Calibri"/>
              </a:rPr>
              <a:t>reactions</a:t>
            </a:r>
            <a:endParaRPr dirty="0">
              <a:latin typeface="Times New Roman"/>
              <a:cs typeface="Times New Roman"/>
            </a:endParaRPr>
          </a:p>
          <a:p>
            <a:pPr marL="355600" marR="893444" indent="-342900">
              <a:lnSpc>
                <a:spcPct val="150000"/>
              </a:lnSpc>
              <a:buFont typeface="Arial"/>
              <a:buChar char="•"/>
              <a:tabLst>
                <a:tab pos="355600" algn="l"/>
                <a:tab pos="356235" algn="l"/>
              </a:tabLst>
            </a:pPr>
            <a:r>
              <a:rPr lang="tr-TR" sz="2000" b="1" spc="-5" dirty="0" smtClean="0">
                <a:solidFill>
                  <a:srgbClr val="252525"/>
                </a:solidFill>
                <a:latin typeface="Calibri"/>
                <a:cs typeface="Calibri"/>
              </a:rPr>
              <a:t>U</a:t>
            </a:r>
            <a:r>
              <a:rPr sz="2000" b="1" spc="-5" dirty="0" smtClean="0">
                <a:solidFill>
                  <a:srgbClr val="252525"/>
                </a:solidFill>
                <a:latin typeface="Calibri"/>
                <a:cs typeface="Calibri"/>
              </a:rPr>
              <a:t>se </a:t>
            </a:r>
            <a:r>
              <a:rPr sz="2000" b="1" spc="-5" dirty="0">
                <a:solidFill>
                  <a:srgbClr val="252525"/>
                </a:solidFill>
                <a:latin typeface="Calibri"/>
                <a:cs typeface="Calibri"/>
              </a:rPr>
              <a:t>of continuous flow </a:t>
            </a:r>
            <a:r>
              <a:rPr sz="2000" b="1" spc="-15" dirty="0">
                <a:solidFill>
                  <a:srgbClr val="252525"/>
                </a:solidFill>
                <a:latin typeface="Calibri"/>
                <a:cs typeface="Calibri"/>
              </a:rPr>
              <a:t>cell-separator </a:t>
            </a:r>
            <a:r>
              <a:rPr lang="tr-TR" sz="2000" b="1" spc="-15" dirty="0" smtClean="0">
                <a:solidFill>
                  <a:srgbClr val="252525"/>
                </a:solidFill>
                <a:latin typeface="Calibri"/>
                <a:cs typeface="Calibri"/>
              </a:rPr>
              <a:t> </a:t>
            </a:r>
            <a:r>
              <a:rPr lang="en-US" sz="2000" spc="-5" dirty="0" smtClean="0">
                <a:solidFill>
                  <a:srgbClr val="252525"/>
                </a:solidFill>
                <a:cs typeface="Calibri"/>
              </a:rPr>
              <a:t>such </a:t>
            </a:r>
            <a:r>
              <a:rPr lang="en-US" sz="2000" dirty="0" smtClean="0">
                <a:solidFill>
                  <a:srgbClr val="252525"/>
                </a:solidFill>
                <a:cs typeface="Calibri"/>
              </a:rPr>
              <a:t>as </a:t>
            </a:r>
            <a:r>
              <a:rPr lang="en-US" sz="2000" spc="-5" dirty="0" err="1" smtClean="0">
                <a:solidFill>
                  <a:srgbClr val="252525"/>
                </a:solidFill>
                <a:cs typeface="Calibri"/>
              </a:rPr>
              <a:t>Cobe</a:t>
            </a:r>
            <a:r>
              <a:rPr lang="en-US" sz="2000" spc="-5" dirty="0" smtClean="0">
                <a:solidFill>
                  <a:srgbClr val="252525"/>
                </a:solidFill>
                <a:cs typeface="Calibri"/>
              </a:rPr>
              <a:t>  </a:t>
            </a:r>
            <a:r>
              <a:rPr lang="en-US" sz="2000" spc="-15" dirty="0" smtClean="0">
                <a:solidFill>
                  <a:srgbClr val="252525"/>
                </a:solidFill>
                <a:cs typeface="Calibri"/>
              </a:rPr>
              <a:t>Spectra </a:t>
            </a:r>
            <a:r>
              <a:rPr lang="en-US" sz="2000" spc="-5" dirty="0" smtClean="0">
                <a:solidFill>
                  <a:srgbClr val="252525"/>
                </a:solidFill>
                <a:cs typeface="Calibri"/>
              </a:rPr>
              <a:t>allows</a:t>
            </a:r>
            <a:r>
              <a:rPr lang="en-US" sz="2000" spc="-95" dirty="0" smtClean="0">
                <a:solidFill>
                  <a:srgbClr val="252525"/>
                </a:solidFill>
                <a:cs typeface="Calibri"/>
              </a:rPr>
              <a:t> </a:t>
            </a:r>
            <a:r>
              <a:rPr lang="en-US" sz="2000" spc="-25" dirty="0" smtClean="0">
                <a:solidFill>
                  <a:srgbClr val="252525"/>
                </a:solidFill>
                <a:cs typeface="Calibri"/>
              </a:rPr>
              <a:t>for</a:t>
            </a:r>
            <a:endParaRPr lang="tr-TR" sz="2000" b="1" spc="-15" dirty="0" smtClean="0">
              <a:solidFill>
                <a:srgbClr val="252525"/>
              </a:solidFill>
              <a:latin typeface="Calibri"/>
              <a:cs typeface="Calibri"/>
            </a:endParaRPr>
          </a:p>
          <a:p>
            <a:pPr marL="756285" lvl="1" indent="-286385">
              <a:lnSpc>
                <a:spcPct val="150000"/>
              </a:lnSpc>
              <a:spcBef>
                <a:spcPts val="15"/>
              </a:spcBef>
              <a:buFont typeface="Arial"/>
              <a:buChar char="–"/>
              <a:tabLst>
                <a:tab pos="756920" algn="l"/>
              </a:tabLst>
            </a:pPr>
            <a:r>
              <a:rPr sz="2000" spc="-5" dirty="0" smtClean="0">
                <a:solidFill>
                  <a:srgbClr val="252525"/>
                </a:solidFill>
                <a:latin typeface="Calibri"/>
                <a:cs typeface="Calibri"/>
              </a:rPr>
              <a:t>residual </a:t>
            </a:r>
            <a:r>
              <a:rPr sz="2000" spc="-5" dirty="0">
                <a:solidFill>
                  <a:srgbClr val="252525"/>
                </a:solidFill>
                <a:latin typeface="Calibri"/>
                <a:cs typeface="Calibri"/>
              </a:rPr>
              <a:t>erythrocyte </a:t>
            </a:r>
            <a:r>
              <a:rPr sz="2000" spc="-10" dirty="0">
                <a:solidFill>
                  <a:srgbClr val="252525"/>
                </a:solidFill>
                <a:latin typeface="Calibri"/>
                <a:cs typeface="Calibri"/>
              </a:rPr>
              <a:t>volume </a:t>
            </a:r>
            <a:r>
              <a:rPr sz="2000" dirty="0">
                <a:solidFill>
                  <a:srgbClr val="252525"/>
                </a:solidFill>
                <a:latin typeface="Calibri"/>
                <a:cs typeface="Calibri"/>
              </a:rPr>
              <a:t>&lt;</a:t>
            </a:r>
            <a:r>
              <a:rPr sz="2000" spc="-5" dirty="0">
                <a:solidFill>
                  <a:srgbClr val="252525"/>
                </a:solidFill>
                <a:latin typeface="Calibri"/>
                <a:cs typeface="Calibri"/>
              </a:rPr>
              <a:t> 0,2ml/kg</a:t>
            </a:r>
            <a:endParaRPr sz="2000" dirty="0">
              <a:latin typeface="Calibri"/>
              <a:cs typeface="Calibri"/>
            </a:endParaRPr>
          </a:p>
          <a:p>
            <a:pPr marL="756285" lvl="1" indent="-286385">
              <a:lnSpc>
                <a:spcPct val="150000"/>
              </a:lnSpc>
              <a:buFont typeface="Arial"/>
              <a:buChar char="–"/>
              <a:tabLst>
                <a:tab pos="756920" algn="l"/>
              </a:tabLst>
            </a:pPr>
            <a:r>
              <a:rPr sz="2000" spc="-5" dirty="0">
                <a:solidFill>
                  <a:srgbClr val="252525"/>
                </a:solidFill>
                <a:latin typeface="Calibri"/>
                <a:cs typeface="Calibri"/>
              </a:rPr>
              <a:t>final </a:t>
            </a:r>
            <a:r>
              <a:rPr sz="2000" spc="-10" dirty="0">
                <a:solidFill>
                  <a:srgbClr val="252525"/>
                </a:solidFill>
                <a:latin typeface="Calibri"/>
                <a:cs typeface="Calibri"/>
              </a:rPr>
              <a:t>volume </a:t>
            </a:r>
            <a:r>
              <a:rPr sz="2000" dirty="0">
                <a:solidFill>
                  <a:srgbClr val="252525"/>
                </a:solidFill>
                <a:latin typeface="Calibri"/>
                <a:cs typeface="Calibri"/>
              </a:rPr>
              <a:t>&lt;</a:t>
            </a:r>
            <a:r>
              <a:rPr sz="2000" spc="-70" dirty="0">
                <a:solidFill>
                  <a:srgbClr val="252525"/>
                </a:solidFill>
                <a:latin typeface="Calibri"/>
                <a:cs typeface="Calibri"/>
              </a:rPr>
              <a:t> </a:t>
            </a:r>
            <a:r>
              <a:rPr sz="2000" dirty="0">
                <a:solidFill>
                  <a:srgbClr val="252525"/>
                </a:solidFill>
                <a:latin typeface="Calibri"/>
                <a:cs typeface="Calibri"/>
              </a:rPr>
              <a:t>10/ml/kg</a:t>
            </a:r>
            <a:endParaRPr sz="2000" dirty="0">
              <a:latin typeface="Calibri"/>
              <a:cs typeface="Calibri"/>
            </a:endParaRPr>
          </a:p>
          <a:p>
            <a:pPr marL="756285" lvl="1" indent="-286385">
              <a:lnSpc>
                <a:spcPct val="150000"/>
              </a:lnSpc>
              <a:buFont typeface="Arial"/>
              <a:buChar char="–"/>
              <a:tabLst>
                <a:tab pos="756920" algn="l"/>
              </a:tabLst>
            </a:pPr>
            <a:r>
              <a:rPr sz="2000" spc="-5" dirty="0">
                <a:solidFill>
                  <a:srgbClr val="252525"/>
                </a:solidFill>
                <a:latin typeface="Calibri"/>
                <a:cs typeface="Calibri"/>
              </a:rPr>
              <a:t>CD34+ </a:t>
            </a:r>
            <a:r>
              <a:rPr sz="2000" spc="-10" dirty="0">
                <a:solidFill>
                  <a:srgbClr val="252525"/>
                </a:solidFill>
                <a:latin typeface="Calibri"/>
                <a:cs typeface="Calibri"/>
              </a:rPr>
              <a:t>recovery around</a:t>
            </a:r>
            <a:r>
              <a:rPr sz="2000" spc="-70" dirty="0">
                <a:solidFill>
                  <a:srgbClr val="252525"/>
                </a:solidFill>
                <a:latin typeface="Calibri"/>
                <a:cs typeface="Calibri"/>
              </a:rPr>
              <a:t> </a:t>
            </a:r>
            <a:r>
              <a:rPr sz="2000" spc="-10" dirty="0">
                <a:solidFill>
                  <a:srgbClr val="252525"/>
                </a:solidFill>
                <a:latin typeface="Calibri"/>
                <a:cs typeface="Calibri"/>
              </a:rPr>
              <a:t>80-90%</a:t>
            </a:r>
            <a:endParaRPr sz="2000" dirty="0">
              <a:latin typeface="Calibri"/>
              <a:cs typeface="Calibri"/>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6400" y="1752600"/>
            <a:ext cx="11537155" cy="4231928"/>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lang="tr-TR" sz="2000" b="1" dirty="0" smtClean="0">
                <a:solidFill>
                  <a:srgbClr val="252525"/>
                </a:solidFill>
                <a:latin typeface="Arial"/>
                <a:cs typeface="Arial"/>
              </a:rPr>
              <a:t>C</a:t>
            </a:r>
            <a:r>
              <a:rPr sz="2000" b="1" dirty="0" err="1" smtClean="0">
                <a:solidFill>
                  <a:srgbClr val="252525"/>
                </a:solidFill>
                <a:latin typeface="Arial"/>
                <a:cs typeface="Arial"/>
              </a:rPr>
              <a:t>ollection</a:t>
            </a:r>
            <a:r>
              <a:rPr sz="2000" b="1" dirty="0" smtClean="0">
                <a:solidFill>
                  <a:srgbClr val="252525"/>
                </a:solidFill>
                <a:latin typeface="Arial"/>
                <a:cs typeface="Arial"/>
              </a:rPr>
              <a:t> </a:t>
            </a:r>
            <a:r>
              <a:rPr sz="2000" b="1" dirty="0">
                <a:solidFill>
                  <a:srgbClr val="252525"/>
                </a:solidFill>
                <a:latin typeface="Arial"/>
                <a:cs typeface="Arial"/>
              </a:rPr>
              <a:t>at term (&gt; </a:t>
            </a:r>
            <a:r>
              <a:rPr sz="2000" b="1" spc="-10" dirty="0">
                <a:solidFill>
                  <a:srgbClr val="252525"/>
                </a:solidFill>
                <a:latin typeface="Arial"/>
                <a:cs typeface="Arial"/>
              </a:rPr>
              <a:t>37</a:t>
            </a:r>
            <a:r>
              <a:rPr sz="2000" b="1" spc="-114" dirty="0">
                <a:solidFill>
                  <a:srgbClr val="252525"/>
                </a:solidFill>
                <a:latin typeface="Arial"/>
                <a:cs typeface="Arial"/>
              </a:rPr>
              <a:t> </a:t>
            </a:r>
            <a:r>
              <a:rPr sz="2000" b="1" dirty="0">
                <a:solidFill>
                  <a:srgbClr val="252525"/>
                </a:solidFill>
                <a:latin typeface="Arial"/>
                <a:cs typeface="Arial"/>
              </a:rPr>
              <a:t>weeks)</a:t>
            </a:r>
            <a:endParaRPr sz="2000" b="1" dirty="0">
              <a:latin typeface="Arial"/>
              <a:cs typeface="Arial"/>
            </a:endParaRPr>
          </a:p>
          <a:p>
            <a:pPr marL="756285" lvl="1" indent="-286385">
              <a:lnSpc>
                <a:spcPct val="150000"/>
              </a:lnSpc>
              <a:spcBef>
                <a:spcPts val="10"/>
              </a:spcBef>
              <a:buChar char="–"/>
              <a:tabLst>
                <a:tab pos="756920" algn="l"/>
              </a:tabLst>
            </a:pPr>
            <a:r>
              <a:rPr sz="2000" spc="-5" dirty="0">
                <a:solidFill>
                  <a:srgbClr val="252525"/>
                </a:solidFill>
                <a:latin typeface="Arial"/>
                <a:cs typeface="Arial"/>
              </a:rPr>
              <a:t>umbilical vein puncture with placenta </a:t>
            </a:r>
            <a:r>
              <a:rPr sz="2000" i="1" spc="-5" dirty="0">
                <a:solidFill>
                  <a:srgbClr val="252525"/>
                </a:solidFill>
                <a:latin typeface="Arial"/>
                <a:cs typeface="Arial"/>
              </a:rPr>
              <a:t>in </a:t>
            </a:r>
            <a:r>
              <a:rPr sz="2000" i="1" dirty="0">
                <a:solidFill>
                  <a:srgbClr val="252525"/>
                </a:solidFill>
                <a:latin typeface="Arial"/>
                <a:cs typeface="Arial"/>
              </a:rPr>
              <a:t>utero</a:t>
            </a:r>
            <a:r>
              <a:rPr sz="2000" dirty="0">
                <a:solidFill>
                  <a:srgbClr val="252525"/>
                </a:solidFill>
                <a:latin typeface="Arial"/>
                <a:cs typeface="Arial"/>
              </a:rPr>
              <a:t>,</a:t>
            </a:r>
            <a:r>
              <a:rPr sz="2000" spc="120" dirty="0">
                <a:solidFill>
                  <a:srgbClr val="252525"/>
                </a:solidFill>
                <a:latin typeface="Arial"/>
                <a:cs typeface="Arial"/>
              </a:rPr>
              <a:t> </a:t>
            </a:r>
            <a:r>
              <a:rPr sz="2000" dirty="0">
                <a:solidFill>
                  <a:srgbClr val="252525"/>
                </a:solidFill>
                <a:latin typeface="Arial"/>
                <a:cs typeface="Arial"/>
              </a:rPr>
              <a:t>after</a:t>
            </a:r>
            <a:endParaRPr sz="2000" dirty="0">
              <a:latin typeface="Arial"/>
              <a:cs typeface="Arial"/>
            </a:endParaRPr>
          </a:p>
          <a:p>
            <a:pPr marL="1155065" lvl="2" indent="-227965">
              <a:lnSpc>
                <a:spcPct val="150000"/>
              </a:lnSpc>
              <a:buChar char="•"/>
              <a:tabLst>
                <a:tab pos="1155065" algn="l"/>
                <a:tab pos="1155700" algn="l"/>
              </a:tabLst>
            </a:pPr>
            <a:r>
              <a:rPr sz="2000" dirty="0">
                <a:solidFill>
                  <a:srgbClr val="252525"/>
                </a:solidFill>
                <a:latin typeface="Arial"/>
                <a:cs typeface="Arial"/>
              </a:rPr>
              <a:t>vaginal</a:t>
            </a:r>
            <a:r>
              <a:rPr sz="2000" spc="-100" dirty="0">
                <a:solidFill>
                  <a:srgbClr val="252525"/>
                </a:solidFill>
                <a:latin typeface="Arial"/>
                <a:cs typeface="Arial"/>
              </a:rPr>
              <a:t> </a:t>
            </a:r>
            <a:r>
              <a:rPr sz="2000" dirty="0">
                <a:solidFill>
                  <a:srgbClr val="252525"/>
                </a:solidFill>
                <a:latin typeface="Arial"/>
                <a:cs typeface="Arial"/>
              </a:rPr>
              <a:t>delivery</a:t>
            </a:r>
            <a:endParaRPr sz="2000" dirty="0">
              <a:latin typeface="Arial"/>
              <a:cs typeface="Arial"/>
            </a:endParaRPr>
          </a:p>
          <a:p>
            <a:pPr marL="1155065" lvl="2" indent="-227965">
              <a:lnSpc>
                <a:spcPct val="150000"/>
              </a:lnSpc>
              <a:buChar char="•"/>
              <a:tabLst>
                <a:tab pos="1155065" algn="l"/>
                <a:tab pos="1155700" algn="l"/>
              </a:tabLst>
            </a:pPr>
            <a:r>
              <a:rPr sz="2000" dirty="0">
                <a:solidFill>
                  <a:srgbClr val="252525"/>
                </a:solidFill>
                <a:latin typeface="Arial"/>
                <a:cs typeface="Arial"/>
              </a:rPr>
              <a:t>cesarean</a:t>
            </a:r>
            <a:r>
              <a:rPr sz="2000" spc="-120" dirty="0">
                <a:solidFill>
                  <a:srgbClr val="252525"/>
                </a:solidFill>
                <a:latin typeface="Arial"/>
                <a:cs typeface="Arial"/>
              </a:rPr>
              <a:t> </a:t>
            </a:r>
            <a:r>
              <a:rPr sz="2000" dirty="0">
                <a:solidFill>
                  <a:srgbClr val="252525"/>
                </a:solidFill>
                <a:latin typeface="Arial"/>
                <a:cs typeface="Arial"/>
              </a:rPr>
              <a:t>section</a:t>
            </a:r>
            <a:endParaRPr sz="2000" dirty="0">
              <a:latin typeface="Arial"/>
              <a:cs typeface="Arial"/>
            </a:endParaRPr>
          </a:p>
          <a:p>
            <a:pPr marL="756285" marR="13335" lvl="1" indent="-286385">
              <a:lnSpc>
                <a:spcPct val="150000"/>
              </a:lnSpc>
              <a:spcBef>
                <a:spcPts val="575"/>
              </a:spcBef>
              <a:buChar char="–"/>
              <a:tabLst>
                <a:tab pos="756920" algn="l"/>
              </a:tabLst>
            </a:pPr>
            <a:r>
              <a:rPr sz="2000" spc="-5" dirty="0">
                <a:solidFill>
                  <a:srgbClr val="252525"/>
                </a:solidFill>
                <a:latin typeface="Arial"/>
                <a:cs typeface="Arial"/>
              </a:rPr>
              <a:t>collection by gravity using a bag </a:t>
            </a:r>
            <a:r>
              <a:rPr sz="2000" dirty="0">
                <a:solidFill>
                  <a:srgbClr val="252525"/>
                </a:solidFill>
                <a:latin typeface="Arial"/>
                <a:cs typeface="Arial"/>
              </a:rPr>
              <a:t>system </a:t>
            </a:r>
            <a:r>
              <a:rPr sz="2000" spc="-5" dirty="0">
                <a:solidFill>
                  <a:srgbClr val="252525"/>
                </a:solidFill>
                <a:latin typeface="Arial"/>
                <a:cs typeface="Arial"/>
              </a:rPr>
              <a:t>containing  </a:t>
            </a:r>
            <a:r>
              <a:rPr sz="2000" spc="-10" dirty="0">
                <a:solidFill>
                  <a:srgbClr val="252525"/>
                </a:solidFill>
                <a:latin typeface="Arial"/>
                <a:cs typeface="Arial"/>
              </a:rPr>
              <a:t>ACD</a:t>
            </a:r>
            <a:endParaRPr sz="2000" dirty="0">
              <a:latin typeface="Arial"/>
              <a:cs typeface="Arial"/>
            </a:endParaRPr>
          </a:p>
          <a:p>
            <a:pPr lvl="1">
              <a:lnSpc>
                <a:spcPct val="150000"/>
              </a:lnSpc>
              <a:spcBef>
                <a:spcPts val="25"/>
              </a:spcBef>
              <a:buClr>
                <a:srgbClr val="252525"/>
              </a:buClr>
              <a:buFont typeface="Arial"/>
              <a:buChar char="–"/>
            </a:pPr>
            <a:endParaRPr sz="2000" dirty="0">
              <a:latin typeface="Times New Roman"/>
              <a:cs typeface="Times New Roman"/>
            </a:endParaRPr>
          </a:p>
          <a:p>
            <a:pPr marL="355600" marR="1427480" indent="-342900">
              <a:lnSpc>
                <a:spcPct val="150000"/>
              </a:lnSpc>
              <a:buFontTx/>
              <a:buChar char="•"/>
              <a:tabLst>
                <a:tab pos="354965" algn="l"/>
                <a:tab pos="355600" algn="l"/>
              </a:tabLst>
            </a:pPr>
            <a:r>
              <a:rPr lang="tr-TR" sz="2000" b="1" dirty="0" smtClean="0">
                <a:solidFill>
                  <a:srgbClr val="252525"/>
                </a:solidFill>
                <a:latin typeface="Arial"/>
                <a:cs typeface="Arial"/>
              </a:rPr>
              <a:t>S</a:t>
            </a:r>
            <a:r>
              <a:rPr sz="2000" b="1" dirty="0" err="1" smtClean="0">
                <a:solidFill>
                  <a:srgbClr val="252525"/>
                </a:solidFill>
                <a:latin typeface="Arial"/>
                <a:cs typeface="Arial"/>
              </a:rPr>
              <a:t>ince</a:t>
            </a:r>
            <a:r>
              <a:rPr sz="2000" b="1" dirty="0" smtClean="0">
                <a:solidFill>
                  <a:srgbClr val="252525"/>
                </a:solidFill>
                <a:latin typeface="Arial"/>
                <a:cs typeface="Arial"/>
              </a:rPr>
              <a:t> </a:t>
            </a:r>
            <a:r>
              <a:rPr sz="2000" b="1" spc="-5" dirty="0">
                <a:solidFill>
                  <a:srgbClr val="252525"/>
                </a:solidFill>
                <a:latin typeface="Arial"/>
                <a:cs typeface="Arial"/>
              </a:rPr>
              <a:t>cell dose is </a:t>
            </a:r>
            <a:r>
              <a:rPr sz="2000" b="1" dirty="0">
                <a:solidFill>
                  <a:srgbClr val="252525"/>
                </a:solidFill>
                <a:latin typeface="Arial"/>
                <a:cs typeface="Arial"/>
              </a:rPr>
              <a:t>the </a:t>
            </a:r>
            <a:r>
              <a:rPr sz="2000" b="1" spc="-5" dirty="0">
                <a:solidFill>
                  <a:srgbClr val="252525"/>
                </a:solidFill>
                <a:latin typeface="Arial"/>
                <a:cs typeface="Arial"/>
              </a:rPr>
              <a:t>main limitation </a:t>
            </a:r>
            <a:r>
              <a:rPr sz="2000" dirty="0">
                <a:solidFill>
                  <a:srgbClr val="252525"/>
                </a:solidFill>
                <a:latin typeface="Arial"/>
                <a:cs typeface="Arial"/>
              </a:rPr>
              <a:t>of  it </a:t>
            </a:r>
            <a:r>
              <a:rPr sz="2000" spc="-5" dirty="0" smtClean="0">
                <a:solidFill>
                  <a:srgbClr val="252525"/>
                </a:solidFill>
                <a:latin typeface="Arial"/>
                <a:cs typeface="Arial"/>
              </a:rPr>
              <a:t>is</a:t>
            </a:r>
            <a:r>
              <a:rPr lang="tr-TR" sz="2000" spc="-5" dirty="0" smtClean="0">
                <a:solidFill>
                  <a:srgbClr val="252525"/>
                </a:solidFill>
                <a:latin typeface="Arial"/>
                <a:cs typeface="Arial"/>
              </a:rPr>
              <a:t> </a:t>
            </a:r>
            <a:r>
              <a:rPr sz="2000" spc="-5" dirty="0" smtClean="0">
                <a:solidFill>
                  <a:srgbClr val="252525"/>
                </a:solidFill>
                <a:latin typeface="Arial"/>
                <a:cs typeface="Arial"/>
              </a:rPr>
              <a:t>important </a:t>
            </a:r>
            <a:r>
              <a:rPr sz="2000" dirty="0">
                <a:solidFill>
                  <a:srgbClr val="252525"/>
                </a:solidFill>
                <a:latin typeface="Arial"/>
                <a:cs typeface="Arial"/>
              </a:rPr>
              <a:t>to</a:t>
            </a:r>
            <a:r>
              <a:rPr sz="2000" spc="-25" dirty="0">
                <a:solidFill>
                  <a:srgbClr val="252525"/>
                </a:solidFill>
                <a:latin typeface="Arial"/>
                <a:cs typeface="Arial"/>
              </a:rPr>
              <a:t> </a:t>
            </a:r>
            <a:r>
              <a:rPr sz="2000" spc="-5" dirty="0" smtClean="0">
                <a:solidFill>
                  <a:srgbClr val="252525"/>
                </a:solidFill>
                <a:latin typeface="Arial"/>
                <a:cs typeface="Arial"/>
              </a:rPr>
              <a:t>optimize</a:t>
            </a:r>
            <a:r>
              <a:rPr lang="tr-TR" sz="2000" spc="-5" dirty="0" smtClean="0">
                <a:solidFill>
                  <a:srgbClr val="252525"/>
                </a:solidFill>
                <a:latin typeface="Arial"/>
                <a:cs typeface="Arial"/>
              </a:rPr>
              <a:t> </a:t>
            </a:r>
            <a:r>
              <a:rPr lang="tr-TR" sz="2000" spc="-10" dirty="0" smtClean="0">
                <a:solidFill>
                  <a:srgbClr val="252525"/>
                </a:solidFill>
                <a:latin typeface="Arial"/>
                <a:cs typeface="Arial"/>
              </a:rPr>
              <a:t>UCB</a:t>
            </a:r>
            <a:r>
              <a:rPr lang="tr-TR" sz="2000" spc="-90" dirty="0" smtClean="0">
                <a:solidFill>
                  <a:srgbClr val="252525"/>
                </a:solidFill>
                <a:latin typeface="Arial"/>
                <a:cs typeface="Arial"/>
              </a:rPr>
              <a:t> </a:t>
            </a:r>
            <a:r>
              <a:rPr lang="tr-TR" sz="2000" dirty="0" err="1" smtClean="0">
                <a:solidFill>
                  <a:srgbClr val="252525"/>
                </a:solidFill>
                <a:latin typeface="Arial"/>
                <a:cs typeface="Arial"/>
              </a:rPr>
              <a:t>use</a:t>
            </a:r>
            <a:r>
              <a:rPr lang="tr-TR" sz="2000" dirty="0" smtClean="0">
                <a:solidFill>
                  <a:srgbClr val="252525"/>
                </a:solidFill>
                <a:latin typeface="Arial"/>
                <a:cs typeface="Arial"/>
              </a:rPr>
              <a:t>,</a:t>
            </a:r>
            <a:endParaRPr sz="2000" dirty="0">
              <a:latin typeface="Arial"/>
              <a:cs typeface="Arial"/>
            </a:endParaRPr>
          </a:p>
          <a:p>
            <a:pPr marL="756285" lvl="1" indent="-286385">
              <a:lnSpc>
                <a:spcPct val="150000"/>
              </a:lnSpc>
              <a:spcBef>
                <a:spcPts val="10"/>
              </a:spcBef>
              <a:buChar char="–"/>
              <a:tabLst>
                <a:tab pos="756920" algn="l"/>
              </a:tabLst>
            </a:pPr>
            <a:r>
              <a:rPr sz="2000" spc="-5" dirty="0">
                <a:solidFill>
                  <a:srgbClr val="252525"/>
                </a:solidFill>
                <a:latin typeface="Arial"/>
                <a:cs typeface="Arial"/>
              </a:rPr>
              <a:t>donor</a:t>
            </a:r>
            <a:r>
              <a:rPr sz="2000" spc="-45" dirty="0">
                <a:solidFill>
                  <a:srgbClr val="252525"/>
                </a:solidFill>
                <a:latin typeface="Arial"/>
                <a:cs typeface="Arial"/>
              </a:rPr>
              <a:t> </a:t>
            </a:r>
            <a:r>
              <a:rPr sz="2000" spc="-5" dirty="0">
                <a:solidFill>
                  <a:srgbClr val="252525"/>
                </a:solidFill>
                <a:latin typeface="Arial"/>
                <a:cs typeface="Arial"/>
              </a:rPr>
              <a:t>selection</a:t>
            </a:r>
            <a:endParaRPr sz="2000" dirty="0">
              <a:latin typeface="Arial"/>
              <a:cs typeface="Arial"/>
            </a:endParaRPr>
          </a:p>
          <a:p>
            <a:pPr marL="756285" lvl="1" indent="-286385">
              <a:lnSpc>
                <a:spcPct val="150000"/>
              </a:lnSpc>
              <a:buChar char="–"/>
              <a:tabLst>
                <a:tab pos="756920" algn="l"/>
              </a:tabLst>
            </a:pPr>
            <a:r>
              <a:rPr sz="2000" spc="-5" dirty="0">
                <a:solidFill>
                  <a:srgbClr val="252525"/>
                </a:solidFill>
                <a:latin typeface="Arial"/>
                <a:cs typeface="Arial"/>
              </a:rPr>
              <a:t>collection</a:t>
            </a:r>
            <a:r>
              <a:rPr sz="2000" spc="-45" dirty="0">
                <a:solidFill>
                  <a:srgbClr val="252525"/>
                </a:solidFill>
                <a:latin typeface="Arial"/>
                <a:cs typeface="Arial"/>
              </a:rPr>
              <a:t> </a:t>
            </a:r>
            <a:r>
              <a:rPr sz="2000" dirty="0">
                <a:solidFill>
                  <a:srgbClr val="252525"/>
                </a:solidFill>
                <a:latin typeface="Arial"/>
                <a:cs typeface="Arial"/>
              </a:rPr>
              <a:t>method</a:t>
            </a:r>
            <a:endParaRPr sz="2000" dirty="0">
              <a:latin typeface="Arial"/>
              <a:cs typeface="Arial"/>
            </a:endParaRPr>
          </a:p>
        </p:txBody>
      </p:sp>
      <p:sp>
        <p:nvSpPr>
          <p:cNvPr id="5" name="object 5"/>
          <p:cNvSpPr/>
          <p:nvPr/>
        </p:nvSpPr>
        <p:spPr>
          <a:xfrm>
            <a:off x="9296400" y="1600200"/>
            <a:ext cx="2336800" cy="1924050"/>
          </a:xfrm>
          <a:prstGeom prst="rect">
            <a:avLst/>
          </a:prstGeom>
          <a:blipFill>
            <a:blip r:embed="rId2" cstate="print"/>
            <a:stretch>
              <a:fillRect/>
            </a:stretch>
          </a:blipFill>
        </p:spPr>
        <p:txBody>
          <a:bodyPr wrap="square" lIns="0" tIns="0" rIns="0" bIns="0" rtlCol="0"/>
          <a:lstStyle/>
          <a:p>
            <a:endParaRPr/>
          </a:p>
        </p:txBody>
      </p:sp>
      <p:sp>
        <p:nvSpPr>
          <p:cNvPr id="6" name="5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7" name="6 Metin kutusu"/>
          <p:cNvSpPr txBox="1"/>
          <p:nvPr/>
        </p:nvSpPr>
        <p:spPr>
          <a:xfrm>
            <a:off x="609600" y="762000"/>
            <a:ext cx="3962400" cy="1477328"/>
          </a:xfrm>
          <a:prstGeom prst="rect">
            <a:avLst/>
          </a:prstGeom>
          <a:noFill/>
        </p:spPr>
        <p:txBody>
          <a:bodyPr wrap="square" rtlCol="0">
            <a:spAutoFit/>
          </a:bodyPr>
          <a:lstStyle/>
          <a:p>
            <a:pPr marL="0" lvl="2"/>
            <a:r>
              <a:rPr lang="tr-TR" sz="3600" b="1" spc="-5" dirty="0" smtClean="0">
                <a:solidFill>
                  <a:srgbClr val="C00000"/>
                </a:solidFill>
                <a:cs typeface="Arial"/>
              </a:rPr>
              <a:t>UC COLLECTION</a:t>
            </a:r>
            <a:endParaRPr lang="en-US" sz="3600" dirty="0" smtClean="0">
              <a:solidFill>
                <a:srgbClr val="C00000"/>
              </a:solidFill>
              <a:cs typeface="Arial"/>
            </a:endParaRPr>
          </a:p>
          <a:p>
            <a:pPr marL="0" lvl="2"/>
            <a:endParaRPr lang="en-US" sz="3600" dirty="0" smtClean="0">
              <a:solidFill>
                <a:srgbClr val="C00000"/>
              </a:solidFill>
              <a:cs typeface="Arial"/>
            </a:endParaRPr>
          </a:p>
          <a:p>
            <a:endParaRPr lang="tr-TR" dirty="0">
              <a:solidFill>
                <a:srgbClr val="C0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336701" y="1246632"/>
            <a:ext cx="2855299" cy="4836668"/>
          </a:xfrm>
          <a:prstGeom prst="rect">
            <a:avLst/>
          </a:prstGeom>
          <a:blipFill>
            <a:blip r:embed="rId2" cstate="print"/>
            <a:stretch>
              <a:fillRect/>
            </a:stretch>
          </a:blipFill>
        </p:spPr>
        <p:txBody>
          <a:bodyPr wrap="square" lIns="0" tIns="0" rIns="0" bIns="0" rtlCol="0"/>
          <a:lstStyle/>
          <a:p>
            <a:endParaRPr/>
          </a:p>
        </p:txBody>
      </p:sp>
      <p:sp>
        <p:nvSpPr>
          <p:cNvPr id="5" name="4 Başlık"/>
          <p:cNvSpPr>
            <a:spLocks noGrp="1"/>
          </p:cNvSpPr>
          <p:nvPr>
            <p:ph type="title"/>
          </p:nvPr>
        </p:nvSpPr>
        <p:spPr>
          <a:xfrm>
            <a:off x="685800" y="838200"/>
            <a:ext cx="10737765" cy="615553"/>
          </a:xfrm>
        </p:spPr>
        <p:txBody>
          <a:bodyPr/>
          <a:lstStyle/>
          <a:p>
            <a:r>
              <a:rPr lang="tr-TR" b="1" spc="-5" dirty="0" smtClean="0">
                <a:solidFill>
                  <a:srgbClr val="C00000"/>
                </a:solidFill>
                <a:latin typeface="+mn-lt"/>
                <a:cs typeface="Arial Black"/>
              </a:rPr>
              <a:t>HSC</a:t>
            </a:r>
            <a:r>
              <a:rPr lang="tr-TR" b="1" spc="-65" dirty="0" smtClean="0">
                <a:solidFill>
                  <a:srgbClr val="C00000"/>
                </a:solidFill>
                <a:latin typeface="+mn-lt"/>
                <a:cs typeface="Arial Black"/>
              </a:rPr>
              <a:t> </a:t>
            </a:r>
            <a:r>
              <a:rPr lang="tr-TR" b="1" spc="10" dirty="0" err="1" smtClean="0">
                <a:solidFill>
                  <a:srgbClr val="C00000"/>
                </a:solidFill>
                <a:latin typeface="+mn-lt"/>
                <a:cs typeface="Arial Black"/>
              </a:rPr>
              <a:t>Storage</a:t>
            </a:r>
            <a:endParaRPr lang="tr-TR" dirty="0">
              <a:solidFill>
                <a:srgbClr val="C00000"/>
              </a:solidFill>
              <a:latin typeface="+mn-lt"/>
            </a:endParaRPr>
          </a:p>
        </p:txBody>
      </p:sp>
      <p:sp>
        <p:nvSpPr>
          <p:cNvPr id="4" name="object 4"/>
          <p:cNvSpPr txBox="1"/>
          <p:nvPr/>
        </p:nvSpPr>
        <p:spPr>
          <a:xfrm>
            <a:off x="824720" y="1773174"/>
            <a:ext cx="9678245" cy="3824124"/>
          </a:xfrm>
          <a:prstGeom prst="rect">
            <a:avLst/>
          </a:prstGeom>
        </p:spPr>
        <p:txBody>
          <a:bodyPr vert="horz" wrap="square" lIns="0" tIns="0" rIns="0" bIns="0" rtlCol="0">
            <a:spAutoFit/>
          </a:bodyPr>
          <a:lstStyle/>
          <a:p>
            <a:pPr marL="355600" indent="-342900">
              <a:lnSpc>
                <a:spcPts val="2875"/>
              </a:lnSpc>
              <a:buFont typeface="Arial"/>
              <a:buChar char="•"/>
              <a:tabLst>
                <a:tab pos="354965" algn="l"/>
                <a:tab pos="355600" algn="l"/>
              </a:tabLst>
            </a:pPr>
            <a:r>
              <a:rPr sz="2500" spc="-20" dirty="0">
                <a:solidFill>
                  <a:srgbClr val="252525"/>
                </a:solidFill>
                <a:latin typeface="Calibri"/>
                <a:cs typeface="Calibri"/>
              </a:rPr>
              <a:t>storage </a:t>
            </a:r>
            <a:r>
              <a:rPr sz="2500" spc="-5" dirty="0">
                <a:solidFill>
                  <a:srgbClr val="252525"/>
                </a:solidFill>
                <a:latin typeface="Calibri"/>
                <a:cs typeface="Calibri"/>
              </a:rPr>
              <a:t>in liquid </a:t>
            </a:r>
            <a:r>
              <a:rPr sz="2500" spc="-10" dirty="0">
                <a:solidFill>
                  <a:srgbClr val="252525"/>
                </a:solidFill>
                <a:latin typeface="Calibri"/>
                <a:cs typeface="Calibri"/>
              </a:rPr>
              <a:t>nitrogen </a:t>
            </a:r>
            <a:r>
              <a:rPr sz="2500" spc="-15" dirty="0">
                <a:solidFill>
                  <a:srgbClr val="252525"/>
                </a:solidFill>
                <a:latin typeface="Calibri"/>
                <a:cs typeface="Calibri"/>
              </a:rPr>
              <a:t>at </a:t>
            </a:r>
            <a:r>
              <a:rPr sz="2500" spc="-5" dirty="0">
                <a:solidFill>
                  <a:srgbClr val="252525"/>
                </a:solidFill>
                <a:latin typeface="Calibri"/>
                <a:cs typeface="Calibri"/>
              </a:rPr>
              <a:t>a </a:t>
            </a:r>
            <a:r>
              <a:rPr sz="2500" spc="-15" dirty="0">
                <a:solidFill>
                  <a:srgbClr val="252525"/>
                </a:solidFill>
                <a:latin typeface="Calibri"/>
                <a:cs typeface="Calibri"/>
              </a:rPr>
              <a:t>temperature</a:t>
            </a:r>
            <a:r>
              <a:rPr sz="2500" spc="5" dirty="0">
                <a:solidFill>
                  <a:srgbClr val="252525"/>
                </a:solidFill>
                <a:latin typeface="Calibri"/>
                <a:cs typeface="Calibri"/>
              </a:rPr>
              <a:t> </a:t>
            </a:r>
            <a:r>
              <a:rPr sz="2500" spc="-10" dirty="0">
                <a:solidFill>
                  <a:srgbClr val="252525"/>
                </a:solidFill>
                <a:latin typeface="Calibri"/>
                <a:cs typeface="Calibri"/>
              </a:rPr>
              <a:t>of</a:t>
            </a:r>
            <a:endParaRPr sz="2500" dirty="0">
              <a:latin typeface="Calibri"/>
              <a:cs typeface="Calibri"/>
            </a:endParaRPr>
          </a:p>
          <a:p>
            <a:pPr marL="756285" lvl="1" indent="-286385">
              <a:lnSpc>
                <a:spcPts val="2385"/>
              </a:lnSpc>
              <a:buFont typeface="Arial"/>
              <a:buChar char="–"/>
              <a:tabLst>
                <a:tab pos="756285" algn="l"/>
                <a:tab pos="756920" algn="l"/>
              </a:tabLst>
            </a:pPr>
            <a:r>
              <a:rPr sz="2200" spc="-5" dirty="0">
                <a:solidFill>
                  <a:srgbClr val="252525"/>
                </a:solidFill>
                <a:latin typeface="Calibri"/>
                <a:cs typeface="Calibri"/>
              </a:rPr>
              <a:t>-156</a:t>
            </a:r>
            <a:r>
              <a:rPr sz="2175" spc="-7" baseline="24904" dirty="0">
                <a:solidFill>
                  <a:srgbClr val="252525"/>
                </a:solidFill>
                <a:latin typeface="Calibri"/>
                <a:cs typeface="Calibri"/>
              </a:rPr>
              <a:t>o</a:t>
            </a:r>
            <a:r>
              <a:rPr sz="2200" spc="-5" dirty="0">
                <a:solidFill>
                  <a:srgbClr val="252525"/>
                </a:solidFill>
                <a:latin typeface="Calibri"/>
                <a:cs typeface="Calibri"/>
              </a:rPr>
              <a:t>C </a:t>
            </a:r>
            <a:r>
              <a:rPr sz="2200" spc="-10" dirty="0">
                <a:solidFill>
                  <a:srgbClr val="252525"/>
                </a:solidFill>
                <a:latin typeface="Calibri"/>
                <a:cs typeface="Calibri"/>
              </a:rPr>
              <a:t>(vapor</a:t>
            </a:r>
            <a:r>
              <a:rPr sz="2200" spc="-50" dirty="0">
                <a:solidFill>
                  <a:srgbClr val="252525"/>
                </a:solidFill>
                <a:latin typeface="Calibri"/>
                <a:cs typeface="Calibri"/>
              </a:rPr>
              <a:t> </a:t>
            </a:r>
            <a:r>
              <a:rPr sz="2200" spc="-10" dirty="0">
                <a:solidFill>
                  <a:srgbClr val="252525"/>
                </a:solidFill>
                <a:latin typeface="Calibri"/>
                <a:cs typeface="Calibri"/>
              </a:rPr>
              <a:t>phase)</a:t>
            </a:r>
            <a:endParaRPr sz="2200" dirty="0">
              <a:latin typeface="Calibri"/>
              <a:cs typeface="Calibri"/>
            </a:endParaRPr>
          </a:p>
          <a:p>
            <a:pPr marL="756285" lvl="1" indent="-286385">
              <a:lnSpc>
                <a:spcPts val="2510"/>
              </a:lnSpc>
              <a:buFont typeface="Arial"/>
              <a:buChar char="–"/>
              <a:tabLst>
                <a:tab pos="756285" algn="l"/>
                <a:tab pos="756920" algn="l"/>
              </a:tabLst>
            </a:pPr>
            <a:r>
              <a:rPr sz="2200" spc="-5" dirty="0">
                <a:solidFill>
                  <a:srgbClr val="252525"/>
                </a:solidFill>
                <a:latin typeface="Calibri"/>
                <a:cs typeface="Calibri"/>
              </a:rPr>
              <a:t>-196</a:t>
            </a:r>
            <a:r>
              <a:rPr sz="2175" spc="-7" baseline="24904" dirty="0">
                <a:solidFill>
                  <a:srgbClr val="252525"/>
                </a:solidFill>
                <a:latin typeface="Calibri"/>
                <a:cs typeface="Calibri"/>
              </a:rPr>
              <a:t>o</a:t>
            </a:r>
            <a:r>
              <a:rPr sz="2200" spc="-5" dirty="0">
                <a:solidFill>
                  <a:srgbClr val="252525"/>
                </a:solidFill>
                <a:latin typeface="Calibri"/>
                <a:cs typeface="Calibri"/>
              </a:rPr>
              <a:t>C </a:t>
            </a:r>
            <a:r>
              <a:rPr sz="2200" spc="-10" dirty="0">
                <a:solidFill>
                  <a:srgbClr val="252525"/>
                </a:solidFill>
                <a:latin typeface="Calibri"/>
                <a:cs typeface="Calibri"/>
              </a:rPr>
              <a:t>(liquid</a:t>
            </a:r>
            <a:r>
              <a:rPr sz="2200" spc="-65" dirty="0">
                <a:solidFill>
                  <a:srgbClr val="252525"/>
                </a:solidFill>
                <a:latin typeface="Calibri"/>
                <a:cs typeface="Calibri"/>
              </a:rPr>
              <a:t> </a:t>
            </a:r>
            <a:r>
              <a:rPr sz="2200" spc="-5" dirty="0">
                <a:solidFill>
                  <a:srgbClr val="252525"/>
                </a:solidFill>
                <a:latin typeface="Calibri"/>
                <a:cs typeface="Calibri"/>
              </a:rPr>
              <a:t>phase)</a:t>
            </a:r>
            <a:endParaRPr sz="2200" dirty="0">
              <a:latin typeface="Calibri"/>
              <a:cs typeface="Calibri"/>
            </a:endParaRPr>
          </a:p>
          <a:p>
            <a:pPr lvl="1">
              <a:lnSpc>
                <a:spcPct val="100000"/>
              </a:lnSpc>
              <a:spcBef>
                <a:spcPts val="30"/>
              </a:spcBef>
              <a:buClr>
                <a:srgbClr val="252525"/>
              </a:buClr>
              <a:buFont typeface="Arial"/>
              <a:buChar char="–"/>
            </a:pPr>
            <a:endParaRPr sz="2050" dirty="0">
              <a:latin typeface="Times New Roman"/>
              <a:cs typeface="Times New Roman"/>
            </a:endParaRPr>
          </a:p>
          <a:p>
            <a:pPr marL="355600" indent="-342900">
              <a:lnSpc>
                <a:spcPts val="2550"/>
              </a:lnSpc>
              <a:buFont typeface="Arial"/>
              <a:buChar char="•"/>
              <a:tabLst>
                <a:tab pos="354965" algn="l"/>
                <a:tab pos="355600" algn="l"/>
              </a:tabLst>
            </a:pPr>
            <a:r>
              <a:rPr sz="2500" spc="-15" dirty="0">
                <a:solidFill>
                  <a:srgbClr val="252525"/>
                </a:solidFill>
                <a:latin typeface="Calibri"/>
                <a:cs typeface="Calibri"/>
              </a:rPr>
              <a:t>container </a:t>
            </a:r>
            <a:r>
              <a:rPr sz="2500" spc="-10" dirty="0">
                <a:solidFill>
                  <a:srgbClr val="252525"/>
                </a:solidFill>
                <a:latin typeface="Calibri"/>
                <a:cs typeface="Calibri"/>
              </a:rPr>
              <a:t>should </a:t>
            </a:r>
            <a:r>
              <a:rPr sz="2500" spc="-5" dirty="0">
                <a:solidFill>
                  <a:srgbClr val="252525"/>
                </a:solidFill>
                <a:latin typeface="Calibri"/>
                <a:cs typeface="Calibri"/>
              </a:rPr>
              <a:t>be </a:t>
            </a:r>
            <a:r>
              <a:rPr sz="2500" spc="-10" dirty="0">
                <a:solidFill>
                  <a:srgbClr val="252525"/>
                </a:solidFill>
                <a:latin typeface="Calibri"/>
                <a:cs typeface="Calibri"/>
              </a:rPr>
              <a:t>temperature-monitored</a:t>
            </a:r>
            <a:r>
              <a:rPr sz="2500" spc="30" dirty="0">
                <a:solidFill>
                  <a:srgbClr val="252525"/>
                </a:solidFill>
                <a:latin typeface="Calibri"/>
                <a:cs typeface="Calibri"/>
              </a:rPr>
              <a:t> </a:t>
            </a:r>
            <a:r>
              <a:rPr sz="2500" spc="-10" dirty="0">
                <a:solidFill>
                  <a:srgbClr val="252525"/>
                </a:solidFill>
                <a:latin typeface="Calibri"/>
                <a:cs typeface="Calibri"/>
              </a:rPr>
              <a:t>24h/24h</a:t>
            </a:r>
            <a:endParaRPr sz="2500" dirty="0">
              <a:latin typeface="Calibri"/>
              <a:cs typeface="Calibri"/>
            </a:endParaRPr>
          </a:p>
          <a:p>
            <a:pPr marL="354965">
              <a:lnSpc>
                <a:spcPts val="2550"/>
              </a:lnSpc>
            </a:pPr>
            <a:r>
              <a:rPr sz="2500" spc="-15" dirty="0">
                <a:solidFill>
                  <a:srgbClr val="252525"/>
                </a:solidFill>
                <a:latin typeface="Calibri"/>
                <a:cs typeface="Calibri"/>
              </a:rPr>
              <a:t>to avoid </a:t>
            </a:r>
            <a:r>
              <a:rPr sz="2500" spc="-10" dirty="0">
                <a:solidFill>
                  <a:srgbClr val="252525"/>
                </a:solidFill>
                <a:latin typeface="Calibri"/>
                <a:cs typeface="Calibri"/>
              </a:rPr>
              <a:t>transient </a:t>
            </a:r>
            <a:r>
              <a:rPr sz="2500" spc="-5" dirty="0">
                <a:solidFill>
                  <a:srgbClr val="252525"/>
                </a:solidFill>
                <a:latin typeface="Calibri"/>
                <a:cs typeface="Calibri"/>
              </a:rPr>
              <a:t>warming during</a:t>
            </a:r>
            <a:r>
              <a:rPr sz="2500" spc="-45" dirty="0">
                <a:solidFill>
                  <a:srgbClr val="252525"/>
                </a:solidFill>
                <a:latin typeface="Calibri"/>
                <a:cs typeface="Calibri"/>
              </a:rPr>
              <a:t> </a:t>
            </a:r>
            <a:r>
              <a:rPr sz="2500" spc="-20" dirty="0">
                <a:solidFill>
                  <a:srgbClr val="252525"/>
                </a:solidFill>
                <a:latin typeface="Calibri"/>
                <a:cs typeface="Calibri"/>
              </a:rPr>
              <a:t>storage</a:t>
            </a:r>
            <a:endParaRPr sz="2500" dirty="0">
              <a:latin typeface="Calibri"/>
              <a:cs typeface="Calibri"/>
            </a:endParaRPr>
          </a:p>
          <a:p>
            <a:pPr>
              <a:lnSpc>
                <a:spcPct val="100000"/>
              </a:lnSpc>
              <a:spcBef>
                <a:spcPts val="40"/>
              </a:spcBef>
            </a:pPr>
            <a:endParaRPr sz="2050" dirty="0">
              <a:latin typeface="Times New Roman"/>
              <a:cs typeface="Times New Roman"/>
            </a:endParaRPr>
          </a:p>
          <a:p>
            <a:pPr marL="355600" indent="-342900">
              <a:lnSpc>
                <a:spcPts val="2875"/>
              </a:lnSpc>
              <a:buFont typeface="Arial"/>
              <a:buChar char="•"/>
              <a:tabLst>
                <a:tab pos="354965" algn="l"/>
                <a:tab pos="355600" algn="l"/>
              </a:tabLst>
            </a:pPr>
            <a:r>
              <a:rPr sz="2500" spc="-5" dirty="0">
                <a:solidFill>
                  <a:srgbClr val="252525"/>
                </a:solidFill>
                <a:latin typeface="Calibri"/>
                <a:cs typeface="Calibri"/>
              </a:rPr>
              <a:t>no </a:t>
            </a:r>
            <a:r>
              <a:rPr sz="2500" spc="-10" dirty="0">
                <a:solidFill>
                  <a:srgbClr val="252525"/>
                </a:solidFill>
                <a:latin typeface="Calibri"/>
                <a:cs typeface="Calibri"/>
              </a:rPr>
              <a:t>use-by</a:t>
            </a:r>
            <a:r>
              <a:rPr sz="2500" spc="-85" dirty="0">
                <a:solidFill>
                  <a:srgbClr val="252525"/>
                </a:solidFill>
                <a:latin typeface="Calibri"/>
                <a:cs typeface="Calibri"/>
              </a:rPr>
              <a:t> </a:t>
            </a:r>
            <a:r>
              <a:rPr sz="2500" spc="-15" dirty="0">
                <a:solidFill>
                  <a:srgbClr val="252525"/>
                </a:solidFill>
                <a:latin typeface="Calibri"/>
                <a:cs typeface="Calibri"/>
              </a:rPr>
              <a:t>date</a:t>
            </a:r>
            <a:endParaRPr sz="2500" dirty="0">
              <a:latin typeface="Calibri"/>
              <a:cs typeface="Calibri"/>
            </a:endParaRPr>
          </a:p>
          <a:p>
            <a:pPr marL="756285" lvl="1" indent="-286385">
              <a:lnSpc>
                <a:spcPts val="2400"/>
              </a:lnSpc>
              <a:buFont typeface="Arial"/>
              <a:buChar char="–"/>
              <a:tabLst>
                <a:tab pos="756285" algn="l"/>
                <a:tab pos="756920" algn="l"/>
              </a:tabLst>
            </a:pPr>
            <a:r>
              <a:rPr sz="2200" spc="-5" dirty="0">
                <a:solidFill>
                  <a:srgbClr val="252525"/>
                </a:solidFill>
                <a:latin typeface="Calibri"/>
                <a:cs typeface="Calibri"/>
              </a:rPr>
              <a:t>BM </a:t>
            </a:r>
            <a:r>
              <a:rPr sz="2200" spc="-10" dirty="0">
                <a:solidFill>
                  <a:srgbClr val="252525"/>
                </a:solidFill>
                <a:latin typeface="Calibri"/>
                <a:cs typeface="Calibri"/>
              </a:rPr>
              <a:t>autologous </a:t>
            </a:r>
            <a:r>
              <a:rPr sz="2200" dirty="0">
                <a:solidFill>
                  <a:srgbClr val="252525"/>
                </a:solidFill>
                <a:latin typeface="Calibri"/>
                <a:cs typeface="Calibri"/>
              </a:rPr>
              <a:t>SCT </a:t>
            </a:r>
            <a:r>
              <a:rPr sz="2200" spc="-10" dirty="0">
                <a:solidFill>
                  <a:srgbClr val="252525"/>
                </a:solidFill>
                <a:latin typeface="Calibri"/>
                <a:cs typeface="Calibri"/>
              </a:rPr>
              <a:t>after </a:t>
            </a:r>
            <a:r>
              <a:rPr sz="2200" spc="-5" dirty="0">
                <a:solidFill>
                  <a:srgbClr val="252525"/>
                </a:solidFill>
                <a:latin typeface="Calibri"/>
                <a:cs typeface="Calibri"/>
              </a:rPr>
              <a:t>21 </a:t>
            </a:r>
            <a:r>
              <a:rPr sz="2200" spc="-15" dirty="0">
                <a:solidFill>
                  <a:srgbClr val="252525"/>
                </a:solidFill>
                <a:latin typeface="Calibri"/>
                <a:cs typeface="Calibri"/>
              </a:rPr>
              <a:t>years </a:t>
            </a:r>
            <a:r>
              <a:rPr sz="2200" spc="-5" dirty="0">
                <a:solidFill>
                  <a:srgbClr val="252525"/>
                </a:solidFill>
                <a:latin typeface="Calibri"/>
                <a:cs typeface="Calibri"/>
              </a:rPr>
              <a:t>of</a:t>
            </a:r>
            <a:r>
              <a:rPr sz="2200" spc="50" dirty="0">
                <a:solidFill>
                  <a:srgbClr val="252525"/>
                </a:solidFill>
                <a:latin typeface="Calibri"/>
                <a:cs typeface="Calibri"/>
              </a:rPr>
              <a:t> </a:t>
            </a:r>
            <a:r>
              <a:rPr sz="2200" spc="-10" dirty="0">
                <a:solidFill>
                  <a:srgbClr val="252525"/>
                </a:solidFill>
                <a:latin typeface="Calibri"/>
                <a:cs typeface="Calibri"/>
              </a:rPr>
              <a:t>cryopreservation</a:t>
            </a:r>
            <a:endParaRPr sz="2200" dirty="0">
              <a:latin typeface="Calibri"/>
              <a:cs typeface="Calibri"/>
            </a:endParaRPr>
          </a:p>
          <a:p>
            <a:pPr marL="1155065" lvl="2" indent="-228600">
              <a:lnSpc>
                <a:spcPts val="2035"/>
              </a:lnSpc>
              <a:buFont typeface="Arial"/>
              <a:buChar char="•"/>
              <a:tabLst>
                <a:tab pos="1155065" algn="l"/>
                <a:tab pos="1155700" algn="l"/>
              </a:tabLst>
            </a:pPr>
            <a:r>
              <a:rPr sz="1900" spc="-10" dirty="0">
                <a:solidFill>
                  <a:srgbClr val="252525"/>
                </a:solidFill>
                <a:latin typeface="Calibri"/>
                <a:cs typeface="Calibri"/>
              </a:rPr>
              <a:t>Holter </a:t>
            </a:r>
            <a:r>
              <a:rPr sz="1900" spc="-5" dirty="0">
                <a:solidFill>
                  <a:srgbClr val="252525"/>
                </a:solidFill>
                <a:latin typeface="Calibri"/>
                <a:cs typeface="Calibri"/>
              </a:rPr>
              <a:t>J </a:t>
            </a:r>
            <a:r>
              <a:rPr sz="1900" spc="-10" dirty="0">
                <a:solidFill>
                  <a:srgbClr val="252525"/>
                </a:solidFill>
                <a:latin typeface="Calibri"/>
                <a:cs typeface="Calibri"/>
              </a:rPr>
              <a:t>et </a:t>
            </a:r>
            <a:r>
              <a:rPr sz="1900" spc="-5" dirty="0">
                <a:solidFill>
                  <a:srgbClr val="252525"/>
                </a:solidFill>
                <a:latin typeface="Calibri"/>
                <a:cs typeface="Calibri"/>
              </a:rPr>
              <a:t>al,</a:t>
            </a:r>
            <a:r>
              <a:rPr sz="1900" spc="-45" dirty="0">
                <a:solidFill>
                  <a:srgbClr val="252525"/>
                </a:solidFill>
                <a:latin typeface="Calibri"/>
                <a:cs typeface="Calibri"/>
              </a:rPr>
              <a:t> </a:t>
            </a:r>
            <a:r>
              <a:rPr sz="1900" spc="-5" dirty="0">
                <a:solidFill>
                  <a:srgbClr val="252525"/>
                </a:solidFill>
                <a:latin typeface="Calibri"/>
                <a:cs typeface="Calibri"/>
              </a:rPr>
              <a:t>2011</a:t>
            </a:r>
            <a:endParaRPr sz="1900" dirty="0">
              <a:latin typeface="Calibri"/>
              <a:cs typeface="Calibri"/>
            </a:endParaRPr>
          </a:p>
          <a:p>
            <a:pPr marL="756285" lvl="1" indent="-286385">
              <a:lnSpc>
                <a:spcPts val="2395"/>
              </a:lnSpc>
              <a:buFont typeface="Arial"/>
              <a:buChar char="–"/>
              <a:tabLst>
                <a:tab pos="756285" algn="l"/>
                <a:tab pos="756920" algn="l"/>
              </a:tabLst>
            </a:pPr>
            <a:r>
              <a:rPr sz="2200" spc="-15" dirty="0">
                <a:solidFill>
                  <a:srgbClr val="252525"/>
                </a:solidFill>
                <a:latin typeface="Calibri"/>
                <a:cs typeface="Calibri"/>
              </a:rPr>
              <a:t>Recovery </a:t>
            </a:r>
            <a:r>
              <a:rPr sz="2200" spc="-5" dirty="0">
                <a:solidFill>
                  <a:srgbClr val="252525"/>
                </a:solidFill>
                <a:latin typeface="Calibri"/>
                <a:cs typeface="Calibri"/>
              </a:rPr>
              <a:t>of </a:t>
            </a:r>
            <a:r>
              <a:rPr sz="2200" spc="-10" dirty="0">
                <a:solidFill>
                  <a:srgbClr val="252525"/>
                </a:solidFill>
                <a:latin typeface="Calibri"/>
                <a:cs typeface="Calibri"/>
              </a:rPr>
              <a:t>functional UCB </a:t>
            </a:r>
            <a:r>
              <a:rPr sz="2200" spc="-15" dirty="0">
                <a:solidFill>
                  <a:srgbClr val="252525"/>
                </a:solidFill>
                <a:latin typeface="Calibri"/>
                <a:cs typeface="Calibri"/>
              </a:rPr>
              <a:t>progenitor after </a:t>
            </a:r>
            <a:r>
              <a:rPr sz="2200" spc="-5" dirty="0">
                <a:solidFill>
                  <a:srgbClr val="252525"/>
                </a:solidFill>
                <a:latin typeface="Calibri"/>
                <a:cs typeface="Calibri"/>
              </a:rPr>
              <a:t>15</a:t>
            </a:r>
            <a:r>
              <a:rPr sz="2200" spc="125" dirty="0">
                <a:solidFill>
                  <a:srgbClr val="252525"/>
                </a:solidFill>
                <a:latin typeface="Calibri"/>
                <a:cs typeface="Calibri"/>
              </a:rPr>
              <a:t> </a:t>
            </a:r>
            <a:r>
              <a:rPr sz="2200" spc="-15" dirty="0">
                <a:solidFill>
                  <a:srgbClr val="252525"/>
                </a:solidFill>
                <a:latin typeface="Calibri"/>
                <a:cs typeface="Calibri"/>
              </a:rPr>
              <a:t>years</a:t>
            </a:r>
            <a:endParaRPr sz="2200" dirty="0">
              <a:latin typeface="Calibri"/>
              <a:cs typeface="Calibri"/>
            </a:endParaRPr>
          </a:p>
          <a:p>
            <a:pPr marL="1155065" lvl="2" indent="-228600">
              <a:lnSpc>
                <a:spcPts val="2165"/>
              </a:lnSpc>
              <a:buFont typeface="Arial"/>
              <a:buChar char="•"/>
              <a:tabLst>
                <a:tab pos="1155065" algn="l"/>
                <a:tab pos="1155700" algn="l"/>
              </a:tabLst>
            </a:pPr>
            <a:r>
              <a:rPr sz="1900" spc="-20" dirty="0">
                <a:solidFill>
                  <a:srgbClr val="252525"/>
                </a:solidFill>
                <a:latin typeface="Calibri"/>
                <a:cs typeface="Calibri"/>
              </a:rPr>
              <a:t>Broxmeyer </a:t>
            </a:r>
            <a:r>
              <a:rPr sz="1900" spc="-5" dirty="0">
                <a:solidFill>
                  <a:srgbClr val="252525"/>
                </a:solidFill>
                <a:latin typeface="Calibri"/>
                <a:cs typeface="Calibri"/>
              </a:rPr>
              <a:t>HE </a:t>
            </a:r>
            <a:r>
              <a:rPr sz="1900" spc="-10" dirty="0">
                <a:solidFill>
                  <a:srgbClr val="252525"/>
                </a:solidFill>
                <a:latin typeface="Calibri"/>
                <a:cs typeface="Calibri"/>
              </a:rPr>
              <a:t>et </a:t>
            </a:r>
            <a:r>
              <a:rPr sz="1900" spc="-5" dirty="0">
                <a:solidFill>
                  <a:srgbClr val="252525"/>
                </a:solidFill>
                <a:latin typeface="Calibri"/>
                <a:cs typeface="Calibri"/>
              </a:rPr>
              <a:t>al,</a:t>
            </a:r>
            <a:r>
              <a:rPr sz="1900" spc="20" dirty="0">
                <a:solidFill>
                  <a:srgbClr val="252525"/>
                </a:solidFill>
                <a:latin typeface="Calibri"/>
                <a:cs typeface="Calibri"/>
              </a:rPr>
              <a:t> </a:t>
            </a:r>
            <a:r>
              <a:rPr sz="1900" spc="-5" dirty="0">
                <a:solidFill>
                  <a:srgbClr val="252525"/>
                </a:solidFill>
                <a:latin typeface="Calibri"/>
                <a:cs typeface="Calibri"/>
              </a:rPr>
              <a:t>2003</a:t>
            </a:r>
            <a:endParaRPr sz="1900" dirty="0">
              <a:latin typeface="Calibri"/>
              <a:cs typeface="Calibri"/>
            </a:endParaRPr>
          </a:p>
        </p:txBody>
      </p:sp>
      <p:sp>
        <p:nvSpPr>
          <p:cNvPr id="6" name="5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994400" y="2667000"/>
            <a:ext cx="4826000" cy="3337560"/>
          </a:xfrm>
          <a:prstGeom prst="rect">
            <a:avLst/>
          </a:prstGeom>
          <a:blipFill>
            <a:blip r:embed="rId2" cstate="print"/>
            <a:stretch>
              <a:fillRect/>
            </a:stretch>
          </a:blipFill>
        </p:spPr>
        <p:txBody>
          <a:bodyPr wrap="square" lIns="0" tIns="0" rIns="0" bIns="0" rtlCol="0"/>
          <a:lstStyle/>
          <a:p>
            <a:endParaRPr/>
          </a:p>
        </p:txBody>
      </p:sp>
      <p:sp>
        <p:nvSpPr>
          <p:cNvPr id="2" name="object 2"/>
          <p:cNvSpPr/>
          <p:nvPr/>
        </p:nvSpPr>
        <p:spPr>
          <a:xfrm>
            <a:off x="609600" y="2590800"/>
            <a:ext cx="4648200" cy="3429000"/>
          </a:xfrm>
          <a:prstGeom prst="rect">
            <a:avLst/>
          </a:prstGeom>
          <a:blipFill>
            <a:blip r:embed="rId3" cstate="print"/>
            <a:stretch>
              <a:fillRect/>
            </a:stretch>
          </a:blipFill>
        </p:spPr>
        <p:txBody>
          <a:bodyPr wrap="square" lIns="0" tIns="0" rIns="0" bIns="0" rtlCol="0"/>
          <a:lstStyle/>
          <a:p>
            <a:endParaRPr/>
          </a:p>
        </p:txBody>
      </p:sp>
      <p:pic>
        <p:nvPicPr>
          <p:cNvPr id="81921" name="Picture 1"/>
          <p:cNvPicPr>
            <a:picLocks noChangeAspect="1" noChangeArrowheads="1"/>
          </p:cNvPicPr>
          <p:nvPr/>
        </p:nvPicPr>
        <p:blipFill>
          <a:blip r:embed="rId4" cstate="print"/>
          <a:srcRect/>
          <a:stretch>
            <a:fillRect/>
          </a:stretch>
        </p:blipFill>
        <p:spPr bwMode="auto">
          <a:xfrm>
            <a:off x="812800" y="1752601"/>
            <a:ext cx="10058400" cy="1019175"/>
          </a:xfrm>
          <a:prstGeom prst="rect">
            <a:avLst/>
          </a:prstGeom>
          <a:noFill/>
          <a:ln w="9525">
            <a:noFill/>
            <a:miter lim="800000"/>
            <a:headEnd/>
            <a:tailEnd/>
          </a:ln>
        </p:spPr>
      </p:pic>
      <p:sp>
        <p:nvSpPr>
          <p:cNvPr id="5" name="object 5"/>
          <p:cNvSpPr/>
          <p:nvPr/>
        </p:nvSpPr>
        <p:spPr>
          <a:xfrm>
            <a:off x="2235201" y="3429000"/>
            <a:ext cx="2641599" cy="228600"/>
          </a:xfrm>
          <a:prstGeom prst="rect">
            <a:avLst/>
          </a:prstGeom>
          <a:blipFill>
            <a:blip r:embed="rId5" cstate="print"/>
            <a:stretch>
              <a:fillRect/>
            </a:stretch>
          </a:blipFill>
        </p:spPr>
        <p:txBody>
          <a:bodyPr wrap="square" lIns="0" tIns="0" rIns="0" bIns="0" rtlCol="0"/>
          <a:lstStyle/>
          <a:p>
            <a:endParaRPr dirty="0">
              <a:solidFill>
                <a:srgbClr val="FF0000"/>
              </a:solidFill>
            </a:endParaRPr>
          </a:p>
        </p:txBody>
      </p:sp>
      <p:sp>
        <p:nvSpPr>
          <p:cNvPr id="6" name="5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cxnSp>
        <p:nvCxnSpPr>
          <p:cNvPr id="8" name="7 Düz Bağlayıcı"/>
          <p:cNvCxnSpPr/>
          <p:nvPr/>
        </p:nvCxnSpPr>
        <p:spPr>
          <a:xfrm>
            <a:off x="1016000" y="2743200"/>
            <a:ext cx="4165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a:off x="1016000" y="2133600"/>
            <a:ext cx="762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304800" y="685800"/>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pic>
        <p:nvPicPr>
          <p:cNvPr id="80897" name="Picture 1"/>
          <p:cNvPicPr>
            <a:picLocks noChangeAspect="1" noChangeArrowheads="1"/>
          </p:cNvPicPr>
          <p:nvPr/>
        </p:nvPicPr>
        <p:blipFill>
          <a:blip r:embed="rId2" cstate="print"/>
          <a:srcRect/>
          <a:stretch>
            <a:fillRect/>
          </a:stretch>
        </p:blipFill>
        <p:spPr bwMode="auto">
          <a:xfrm>
            <a:off x="1524000" y="3276600"/>
            <a:ext cx="3962400" cy="2438400"/>
          </a:xfrm>
          <a:prstGeom prst="rect">
            <a:avLst/>
          </a:prstGeom>
          <a:noFill/>
          <a:ln w="9525">
            <a:noFill/>
            <a:miter lim="800000"/>
            <a:headEnd/>
            <a:tailEnd/>
          </a:ln>
        </p:spPr>
      </p:pic>
      <p:pic>
        <p:nvPicPr>
          <p:cNvPr id="80898" name="Picture 2"/>
          <p:cNvPicPr>
            <a:picLocks noChangeAspect="1" noChangeArrowheads="1"/>
          </p:cNvPicPr>
          <p:nvPr/>
        </p:nvPicPr>
        <p:blipFill>
          <a:blip r:embed="rId3" cstate="print"/>
          <a:srcRect/>
          <a:stretch>
            <a:fillRect/>
          </a:stretch>
        </p:blipFill>
        <p:spPr bwMode="auto">
          <a:xfrm>
            <a:off x="6248400" y="3124200"/>
            <a:ext cx="3784600" cy="2667000"/>
          </a:xfrm>
          <a:prstGeom prst="rect">
            <a:avLst/>
          </a:prstGeom>
          <a:noFill/>
          <a:ln w="9525">
            <a:noFill/>
            <a:miter lim="800000"/>
            <a:headEnd/>
            <a:tailEnd/>
          </a:ln>
        </p:spPr>
      </p:pic>
      <p:pic>
        <p:nvPicPr>
          <p:cNvPr id="80899" name="Picture 3"/>
          <p:cNvPicPr>
            <a:picLocks noChangeAspect="1" noChangeArrowheads="1"/>
          </p:cNvPicPr>
          <p:nvPr/>
        </p:nvPicPr>
        <p:blipFill>
          <a:blip r:embed="rId4" cstate="print"/>
          <a:srcRect/>
          <a:stretch>
            <a:fillRect/>
          </a:stretch>
        </p:blipFill>
        <p:spPr bwMode="auto">
          <a:xfrm>
            <a:off x="1676400" y="1752600"/>
            <a:ext cx="7924800" cy="933450"/>
          </a:xfrm>
          <a:prstGeom prst="rect">
            <a:avLst/>
          </a:prstGeom>
          <a:noFill/>
          <a:ln w="9525">
            <a:noFill/>
            <a:miter lim="800000"/>
            <a:headEnd/>
            <a:tailEnd/>
          </a:ln>
        </p:spPr>
      </p:pic>
      <p:sp>
        <p:nvSpPr>
          <p:cNvPr id="6" name="5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pic>
        <p:nvPicPr>
          <p:cNvPr id="77825" name="Picture 1"/>
          <p:cNvPicPr>
            <a:picLocks noChangeAspect="1" noChangeArrowheads="1"/>
          </p:cNvPicPr>
          <p:nvPr/>
        </p:nvPicPr>
        <p:blipFill>
          <a:blip r:embed="rId2" cstate="print"/>
          <a:srcRect/>
          <a:stretch>
            <a:fillRect/>
          </a:stretch>
        </p:blipFill>
        <p:spPr bwMode="auto">
          <a:xfrm>
            <a:off x="711201" y="1447801"/>
            <a:ext cx="9347200" cy="1076325"/>
          </a:xfrm>
          <a:prstGeom prst="rect">
            <a:avLst/>
          </a:prstGeom>
          <a:noFill/>
          <a:ln w="9525">
            <a:noFill/>
            <a:miter lim="800000"/>
            <a:headEnd/>
            <a:tailEnd/>
          </a:ln>
        </p:spPr>
      </p:pic>
      <p:pic>
        <p:nvPicPr>
          <p:cNvPr id="77826" name="Picture 2"/>
          <p:cNvPicPr>
            <a:picLocks noChangeAspect="1" noChangeArrowheads="1"/>
          </p:cNvPicPr>
          <p:nvPr/>
        </p:nvPicPr>
        <p:blipFill>
          <a:blip r:embed="rId3" cstate="print"/>
          <a:srcRect/>
          <a:stretch>
            <a:fillRect/>
          </a:stretch>
        </p:blipFill>
        <p:spPr bwMode="auto">
          <a:xfrm>
            <a:off x="711200" y="2514600"/>
            <a:ext cx="9550400" cy="3810000"/>
          </a:xfrm>
          <a:prstGeom prst="rect">
            <a:avLst/>
          </a:prstGeom>
          <a:noFill/>
          <a:ln w="9525">
            <a:noFill/>
            <a:miter lim="800000"/>
            <a:headEnd/>
            <a:tailEnd/>
          </a:ln>
        </p:spPr>
      </p:pic>
      <p:cxnSp>
        <p:nvCxnSpPr>
          <p:cNvPr id="6" name="5 Düz Ok Bağlayıcısı"/>
          <p:cNvCxnSpPr/>
          <p:nvPr/>
        </p:nvCxnSpPr>
        <p:spPr>
          <a:xfrm>
            <a:off x="8229600" y="37338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p:nvPr/>
        </p:nvCxnSpPr>
        <p:spPr>
          <a:xfrm>
            <a:off x="2438400" y="50292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5283200" y="5029200"/>
            <a:ext cx="203200" cy="304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a:off x="2032000" y="34290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6"/>
          <p:cNvSpPr/>
          <p:nvPr/>
        </p:nvSpPr>
        <p:spPr>
          <a:xfrm>
            <a:off x="1828800" y="2438400"/>
            <a:ext cx="7081521" cy="3268979"/>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400800" y="2667000"/>
            <a:ext cx="2133600" cy="432816"/>
          </a:xfrm>
          <a:prstGeom prst="rect">
            <a:avLst/>
          </a:prstGeom>
          <a:blipFill>
            <a:blip r:embed="rId3" cstate="print"/>
            <a:stretch>
              <a:fillRect/>
            </a:stretch>
          </a:blipFill>
        </p:spPr>
        <p:txBody>
          <a:bodyPr wrap="square" lIns="0" tIns="0" rIns="0" bIns="0" rtlCol="0"/>
          <a:lstStyle/>
          <a:p>
            <a:endParaRPr/>
          </a:p>
        </p:txBody>
      </p:sp>
      <p:sp>
        <p:nvSpPr>
          <p:cNvPr id="6" name="5 Dikdörtgen"/>
          <p:cNvSpPr/>
          <p:nvPr/>
        </p:nvSpPr>
        <p:spPr>
          <a:xfrm>
            <a:off x="381000" y="838200"/>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3" name="object 3"/>
          <p:cNvSpPr txBox="1">
            <a:spLocks noGrp="1"/>
          </p:cNvSpPr>
          <p:nvPr>
            <p:ph type="title"/>
          </p:nvPr>
        </p:nvSpPr>
        <p:spPr>
          <a:xfrm>
            <a:off x="685800" y="1981200"/>
            <a:ext cx="10003367" cy="371897"/>
          </a:xfrm>
          <a:prstGeom prst="rect">
            <a:avLst/>
          </a:prstGeom>
        </p:spPr>
        <p:txBody>
          <a:bodyPr vert="horz" wrap="square" lIns="0" tIns="0" rIns="0" bIns="0" rtlCol="0">
            <a:spAutoFit/>
          </a:bodyPr>
          <a:lstStyle/>
          <a:p>
            <a:pPr marL="12065" marR="5080" algn="ctr">
              <a:lnSpc>
                <a:spcPts val="2900"/>
              </a:lnSpc>
              <a:spcBef>
                <a:spcPts val="240"/>
              </a:spcBef>
            </a:pPr>
            <a:r>
              <a:rPr sz="2000" spc="-5" dirty="0" smtClean="0">
                <a:solidFill>
                  <a:srgbClr val="C00000"/>
                </a:solidFill>
              </a:rPr>
              <a:t>Peripheral-Blood </a:t>
            </a:r>
            <a:r>
              <a:rPr sz="2000" spc="-5" dirty="0">
                <a:solidFill>
                  <a:srgbClr val="C00000"/>
                </a:solidFill>
              </a:rPr>
              <a:t>Stem Cells versus Bone Marrow  from </a:t>
            </a:r>
            <a:r>
              <a:rPr sz="2000" spc="-5" dirty="0" smtClean="0">
                <a:solidFill>
                  <a:srgbClr val="C00000"/>
                </a:solidFill>
              </a:rPr>
              <a:t>Unrelated</a:t>
            </a:r>
            <a:r>
              <a:rPr sz="2000" spc="-15" dirty="0" smtClean="0">
                <a:solidFill>
                  <a:srgbClr val="C00000"/>
                </a:solidFill>
              </a:rPr>
              <a:t> </a:t>
            </a:r>
            <a:r>
              <a:rPr sz="2000" spc="-5" dirty="0">
                <a:solidFill>
                  <a:srgbClr val="C00000"/>
                </a:solidFill>
              </a:rPr>
              <a:t>Donors</a:t>
            </a:r>
            <a:endParaRPr sz="2000" dirty="0">
              <a:solidFill>
                <a:srgbClr val="C00000"/>
              </a:solidFill>
            </a:endParaRPr>
          </a:p>
        </p:txBody>
      </p:sp>
      <p:sp>
        <p:nvSpPr>
          <p:cNvPr id="7" name="6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
        <p:nvSpPr>
          <p:cNvPr id="10" name="9 Dikdörtgen"/>
          <p:cNvSpPr/>
          <p:nvPr/>
        </p:nvSpPr>
        <p:spPr>
          <a:xfrm>
            <a:off x="6934200" y="3124200"/>
            <a:ext cx="1549142" cy="369332"/>
          </a:xfrm>
          <a:prstGeom prst="rect">
            <a:avLst/>
          </a:prstGeom>
        </p:spPr>
        <p:txBody>
          <a:bodyPr wrap="none">
            <a:spAutoFit/>
          </a:bodyPr>
          <a:lstStyle/>
          <a:p>
            <a:r>
              <a:rPr lang="tr-TR" u="sng" dirty="0" err="1" smtClean="0"/>
              <a:t>Original</a:t>
            </a:r>
            <a:r>
              <a:rPr lang="tr-TR" u="sng" spc="-165" dirty="0" smtClean="0"/>
              <a:t> </a:t>
            </a:r>
            <a:r>
              <a:rPr lang="tr-TR" u="sng" spc="-10" dirty="0" err="1" smtClean="0"/>
              <a:t>Article</a:t>
            </a:r>
            <a:endParaRPr lang="tr-TR" u="sng" dirty="0"/>
          </a:p>
        </p:txBody>
      </p:sp>
      <p:sp>
        <p:nvSpPr>
          <p:cNvPr id="12" name="object 3"/>
          <p:cNvSpPr txBox="1"/>
          <p:nvPr/>
        </p:nvSpPr>
        <p:spPr>
          <a:xfrm>
            <a:off x="1981200" y="5867400"/>
            <a:ext cx="7603067" cy="184666"/>
          </a:xfrm>
          <a:prstGeom prst="rect">
            <a:avLst/>
          </a:prstGeom>
        </p:spPr>
        <p:txBody>
          <a:bodyPr vert="horz" wrap="square" lIns="0" tIns="0" rIns="0" bIns="0" rtlCol="0">
            <a:spAutoFit/>
          </a:bodyPr>
          <a:lstStyle/>
          <a:p>
            <a:pPr marL="12700">
              <a:lnSpc>
                <a:spcPct val="100000"/>
              </a:lnSpc>
            </a:pPr>
            <a:r>
              <a:rPr lang="tr-TR" sz="1200" spc="-10" dirty="0" err="1" smtClean="0">
                <a:latin typeface="Arial"/>
                <a:cs typeface="Arial"/>
              </a:rPr>
              <a:t>Figure</a:t>
            </a:r>
            <a:r>
              <a:rPr lang="tr-TR" sz="1200" spc="-10" dirty="0" smtClean="0">
                <a:latin typeface="Arial"/>
                <a:cs typeface="Arial"/>
              </a:rPr>
              <a:t>: </a:t>
            </a:r>
            <a:r>
              <a:rPr sz="1200" spc="-10" dirty="0" smtClean="0">
                <a:latin typeface="Arial"/>
                <a:cs typeface="Arial"/>
              </a:rPr>
              <a:t>Survival </a:t>
            </a:r>
            <a:r>
              <a:rPr sz="1200" dirty="0">
                <a:latin typeface="Arial"/>
                <a:cs typeface="Arial"/>
              </a:rPr>
              <a:t>after </a:t>
            </a:r>
            <a:r>
              <a:rPr sz="1200" spc="-5" dirty="0">
                <a:latin typeface="Arial"/>
                <a:cs typeface="Arial"/>
              </a:rPr>
              <a:t>Randomization </a:t>
            </a:r>
            <a:r>
              <a:rPr sz="1200" dirty="0">
                <a:latin typeface="Arial"/>
                <a:cs typeface="Arial"/>
              </a:rPr>
              <a:t>in the </a:t>
            </a:r>
            <a:r>
              <a:rPr sz="1200" spc="-10" dirty="0">
                <a:latin typeface="Arial"/>
                <a:cs typeface="Arial"/>
              </a:rPr>
              <a:t>Intention-to-Treat</a:t>
            </a:r>
            <a:r>
              <a:rPr sz="1200" spc="5" dirty="0">
                <a:latin typeface="Arial"/>
                <a:cs typeface="Arial"/>
              </a:rPr>
              <a:t> </a:t>
            </a:r>
            <a:r>
              <a:rPr sz="1200" spc="-10" dirty="0">
                <a:latin typeface="Arial"/>
                <a:cs typeface="Arial"/>
              </a:rPr>
              <a:t>Analysis.</a:t>
            </a:r>
            <a:endParaRPr sz="1200" dirty="0">
              <a:latin typeface="Arial"/>
              <a:cs typeface="Aria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7200" y="2590801"/>
            <a:ext cx="6731000" cy="3329939"/>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6604001" y="6096001"/>
            <a:ext cx="5137572" cy="254635"/>
          </a:xfrm>
          <a:prstGeom prst="rect">
            <a:avLst/>
          </a:prstGeom>
        </p:spPr>
        <p:txBody>
          <a:bodyPr vert="horz" wrap="square" lIns="0" tIns="0" rIns="0" bIns="0" rtlCol="0">
            <a:spAutoFit/>
          </a:bodyPr>
          <a:lstStyle/>
          <a:p>
            <a:pPr marL="12700">
              <a:lnSpc>
                <a:spcPct val="100000"/>
              </a:lnSpc>
            </a:pPr>
            <a:r>
              <a:rPr sz="1600" spc="-5" dirty="0">
                <a:latin typeface="Arial"/>
                <a:cs typeface="Arial"/>
              </a:rPr>
              <a:t>Kollman C et al. Blood  2016 127:</a:t>
            </a:r>
            <a:r>
              <a:rPr sz="1600" spc="45" dirty="0">
                <a:latin typeface="Arial"/>
                <a:cs typeface="Arial"/>
              </a:rPr>
              <a:t> </a:t>
            </a:r>
            <a:r>
              <a:rPr sz="1600" spc="-5" dirty="0">
                <a:latin typeface="Arial"/>
                <a:cs typeface="Arial"/>
              </a:rPr>
              <a:t>260-267</a:t>
            </a:r>
            <a:endParaRPr sz="1600" dirty="0">
              <a:latin typeface="Arial"/>
              <a:cs typeface="Arial"/>
            </a:endParaRPr>
          </a:p>
        </p:txBody>
      </p:sp>
      <p:sp>
        <p:nvSpPr>
          <p:cNvPr id="5" name="object 5"/>
          <p:cNvSpPr/>
          <p:nvPr/>
        </p:nvSpPr>
        <p:spPr>
          <a:xfrm>
            <a:off x="762000" y="1600200"/>
            <a:ext cx="8331200" cy="667512"/>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914400" y="3429001"/>
            <a:ext cx="707813" cy="177165"/>
          </a:xfrm>
          <a:custGeom>
            <a:avLst/>
            <a:gdLst/>
            <a:ahLst/>
            <a:cxnLst/>
            <a:rect l="l" t="t" r="r" b="b"/>
            <a:pathLst>
              <a:path w="530860" h="177164">
                <a:moveTo>
                  <a:pt x="0" y="44195"/>
                </a:moveTo>
                <a:lnTo>
                  <a:pt x="441960" y="44195"/>
                </a:lnTo>
                <a:lnTo>
                  <a:pt x="441960" y="0"/>
                </a:lnTo>
                <a:lnTo>
                  <a:pt x="530352" y="88391"/>
                </a:lnTo>
                <a:lnTo>
                  <a:pt x="441960" y="176783"/>
                </a:lnTo>
                <a:lnTo>
                  <a:pt x="441960" y="132587"/>
                </a:lnTo>
                <a:lnTo>
                  <a:pt x="0" y="132587"/>
                </a:lnTo>
                <a:lnTo>
                  <a:pt x="0" y="44195"/>
                </a:lnTo>
                <a:close/>
              </a:path>
            </a:pathLst>
          </a:custGeom>
          <a:ln w="25908">
            <a:solidFill>
              <a:srgbClr val="FF0000"/>
            </a:solidFill>
          </a:ln>
        </p:spPr>
        <p:txBody>
          <a:bodyPr wrap="square" lIns="0" tIns="0" rIns="0" bIns="0" rtlCol="0"/>
          <a:lstStyle/>
          <a:p>
            <a:endParaRPr/>
          </a:p>
        </p:txBody>
      </p:sp>
      <p:sp>
        <p:nvSpPr>
          <p:cNvPr id="10" name="object 10"/>
          <p:cNvSpPr/>
          <p:nvPr/>
        </p:nvSpPr>
        <p:spPr>
          <a:xfrm>
            <a:off x="893064" y="4305175"/>
            <a:ext cx="707813" cy="177165"/>
          </a:xfrm>
          <a:custGeom>
            <a:avLst/>
            <a:gdLst/>
            <a:ahLst/>
            <a:cxnLst/>
            <a:rect l="l" t="t" r="r" b="b"/>
            <a:pathLst>
              <a:path w="530860" h="177164">
                <a:moveTo>
                  <a:pt x="0" y="44195"/>
                </a:moveTo>
                <a:lnTo>
                  <a:pt x="441960" y="44195"/>
                </a:lnTo>
                <a:lnTo>
                  <a:pt x="441960" y="0"/>
                </a:lnTo>
                <a:lnTo>
                  <a:pt x="530352" y="88391"/>
                </a:lnTo>
                <a:lnTo>
                  <a:pt x="441960" y="176783"/>
                </a:lnTo>
                <a:lnTo>
                  <a:pt x="441960" y="132587"/>
                </a:lnTo>
                <a:lnTo>
                  <a:pt x="0" y="132587"/>
                </a:lnTo>
                <a:lnTo>
                  <a:pt x="0" y="44195"/>
                </a:lnTo>
                <a:close/>
              </a:path>
            </a:pathLst>
          </a:custGeom>
          <a:ln w="25908">
            <a:solidFill>
              <a:srgbClr val="FF0000"/>
            </a:solidFill>
          </a:ln>
        </p:spPr>
        <p:txBody>
          <a:bodyPr wrap="square" lIns="0" tIns="0" rIns="0" bIns="0" rtlCol="0"/>
          <a:lstStyle/>
          <a:p>
            <a:endParaRPr/>
          </a:p>
        </p:txBody>
      </p:sp>
      <p:sp>
        <p:nvSpPr>
          <p:cNvPr id="12" name="object 12"/>
          <p:cNvSpPr/>
          <p:nvPr/>
        </p:nvSpPr>
        <p:spPr>
          <a:xfrm>
            <a:off x="914400" y="5105401"/>
            <a:ext cx="707813" cy="178435"/>
          </a:xfrm>
          <a:custGeom>
            <a:avLst/>
            <a:gdLst/>
            <a:ahLst/>
            <a:cxnLst/>
            <a:rect l="l" t="t" r="r" b="b"/>
            <a:pathLst>
              <a:path w="530860" h="178435">
                <a:moveTo>
                  <a:pt x="0" y="44576"/>
                </a:moveTo>
                <a:lnTo>
                  <a:pt x="441198" y="44576"/>
                </a:lnTo>
                <a:lnTo>
                  <a:pt x="441198" y="0"/>
                </a:lnTo>
                <a:lnTo>
                  <a:pt x="530352" y="89154"/>
                </a:lnTo>
                <a:lnTo>
                  <a:pt x="441198" y="178307"/>
                </a:lnTo>
                <a:lnTo>
                  <a:pt x="441198" y="133731"/>
                </a:lnTo>
                <a:lnTo>
                  <a:pt x="0" y="133731"/>
                </a:lnTo>
                <a:lnTo>
                  <a:pt x="0" y="44576"/>
                </a:lnTo>
                <a:close/>
              </a:path>
            </a:pathLst>
          </a:custGeom>
          <a:ln w="25908">
            <a:solidFill>
              <a:srgbClr val="FF0000"/>
            </a:solidFill>
          </a:ln>
        </p:spPr>
        <p:txBody>
          <a:bodyPr wrap="square" lIns="0" tIns="0" rIns="0" bIns="0" rtlCol="0"/>
          <a:lstStyle/>
          <a:p>
            <a:endParaRPr/>
          </a:p>
        </p:txBody>
      </p:sp>
      <p:sp>
        <p:nvSpPr>
          <p:cNvPr id="13" name="12 Dikdörtgen"/>
          <p:cNvSpPr/>
          <p:nvPr/>
        </p:nvSpPr>
        <p:spPr>
          <a:xfrm>
            <a:off x="381000" y="762000"/>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14" name="object 9"/>
          <p:cNvSpPr/>
          <p:nvPr/>
        </p:nvSpPr>
        <p:spPr>
          <a:xfrm flipH="1">
            <a:off x="3857413" y="3276600"/>
            <a:ext cx="1019387" cy="152400"/>
          </a:xfrm>
          <a:custGeom>
            <a:avLst/>
            <a:gdLst/>
            <a:ahLst/>
            <a:cxnLst/>
            <a:rect l="l" t="t" r="r" b="b"/>
            <a:pathLst>
              <a:path w="530860" h="178435">
                <a:moveTo>
                  <a:pt x="441198" y="0"/>
                </a:moveTo>
                <a:lnTo>
                  <a:pt x="441198" y="44576"/>
                </a:lnTo>
                <a:lnTo>
                  <a:pt x="0" y="44576"/>
                </a:lnTo>
                <a:lnTo>
                  <a:pt x="0" y="133730"/>
                </a:lnTo>
                <a:lnTo>
                  <a:pt x="441198" y="133730"/>
                </a:lnTo>
                <a:lnTo>
                  <a:pt x="441198" y="178308"/>
                </a:lnTo>
                <a:lnTo>
                  <a:pt x="530352" y="89153"/>
                </a:lnTo>
                <a:lnTo>
                  <a:pt x="441198" y="0"/>
                </a:lnTo>
                <a:close/>
              </a:path>
            </a:pathLst>
          </a:custGeom>
          <a:solidFill>
            <a:srgbClr val="FF0000"/>
          </a:solidFill>
        </p:spPr>
        <p:txBody>
          <a:bodyPr wrap="square" lIns="0" tIns="0" rIns="0" bIns="0" rtlCol="0"/>
          <a:lstStyle/>
          <a:p>
            <a:endParaRPr/>
          </a:p>
        </p:txBody>
      </p:sp>
      <p:sp>
        <p:nvSpPr>
          <p:cNvPr id="11" name="10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8800" y="2133600"/>
            <a:ext cx="5989319" cy="3505200"/>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4043002" y="6310681"/>
            <a:ext cx="5137572" cy="254635"/>
          </a:xfrm>
          <a:prstGeom prst="rect">
            <a:avLst/>
          </a:prstGeom>
        </p:spPr>
        <p:txBody>
          <a:bodyPr vert="horz" wrap="square" lIns="0" tIns="0" rIns="0" bIns="0" rtlCol="0">
            <a:spAutoFit/>
          </a:bodyPr>
          <a:lstStyle/>
          <a:p>
            <a:pPr marL="12700">
              <a:lnSpc>
                <a:spcPct val="100000"/>
              </a:lnSpc>
            </a:pPr>
            <a:r>
              <a:rPr sz="1600" spc="-5" dirty="0">
                <a:latin typeface="Arial"/>
                <a:cs typeface="Arial"/>
              </a:rPr>
              <a:t>Kollman C et al. Blood  2016 127:</a:t>
            </a:r>
            <a:r>
              <a:rPr sz="1600" spc="45" dirty="0">
                <a:latin typeface="Arial"/>
                <a:cs typeface="Arial"/>
              </a:rPr>
              <a:t> </a:t>
            </a:r>
            <a:r>
              <a:rPr sz="1600" spc="-5" dirty="0">
                <a:latin typeface="Arial"/>
                <a:cs typeface="Arial"/>
              </a:rPr>
              <a:t>260-267</a:t>
            </a:r>
            <a:endParaRPr sz="1600">
              <a:latin typeface="Arial"/>
              <a:cs typeface="Arial"/>
            </a:endParaRPr>
          </a:p>
        </p:txBody>
      </p:sp>
      <p:sp>
        <p:nvSpPr>
          <p:cNvPr id="7" name="object 7"/>
          <p:cNvSpPr/>
          <p:nvPr/>
        </p:nvSpPr>
        <p:spPr>
          <a:xfrm flipH="1">
            <a:off x="4191000" y="2209800"/>
            <a:ext cx="990600" cy="152400"/>
          </a:xfrm>
          <a:custGeom>
            <a:avLst/>
            <a:gdLst/>
            <a:ahLst/>
            <a:cxnLst/>
            <a:rect l="l" t="t" r="r" b="b"/>
            <a:pathLst>
              <a:path w="530860" h="177164">
                <a:moveTo>
                  <a:pt x="441960" y="0"/>
                </a:moveTo>
                <a:lnTo>
                  <a:pt x="441960" y="44195"/>
                </a:lnTo>
                <a:lnTo>
                  <a:pt x="0" y="44195"/>
                </a:lnTo>
                <a:lnTo>
                  <a:pt x="0" y="132587"/>
                </a:lnTo>
                <a:lnTo>
                  <a:pt x="441960" y="132587"/>
                </a:lnTo>
                <a:lnTo>
                  <a:pt x="441960" y="176783"/>
                </a:lnTo>
                <a:lnTo>
                  <a:pt x="530352" y="88391"/>
                </a:lnTo>
                <a:lnTo>
                  <a:pt x="441960" y="0"/>
                </a:lnTo>
                <a:close/>
              </a:path>
            </a:pathLst>
          </a:custGeom>
          <a:solidFill>
            <a:srgbClr val="FF0000"/>
          </a:solidFill>
          <a:ln w="38100">
            <a:noFill/>
          </a:ln>
        </p:spPr>
        <p:txBody>
          <a:bodyPr wrap="square" lIns="0" tIns="0" rIns="0" bIns="0" rtlCol="0"/>
          <a:lstStyle/>
          <a:p>
            <a:endParaRPr/>
          </a:p>
        </p:txBody>
      </p:sp>
      <p:sp>
        <p:nvSpPr>
          <p:cNvPr id="8" name="object 8"/>
          <p:cNvSpPr/>
          <p:nvPr/>
        </p:nvSpPr>
        <p:spPr>
          <a:xfrm>
            <a:off x="812800" y="2286001"/>
            <a:ext cx="707813" cy="253365"/>
          </a:xfrm>
          <a:custGeom>
            <a:avLst/>
            <a:gdLst/>
            <a:ahLst/>
            <a:cxnLst/>
            <a:rect l="l" t="t" r="r" b="b"/>
            <a:pathLst>
              <a:path w="530860" h="177164">
                <a:moveTo>
                  <a:pt x="0" y="44195"/>
                </a:moveTo>
                <a:lnTo>
                  <a:pt x="441960" y="44195"/>
                </a:lnTo>
                <a:lnTo>
                  <a:pt x="441960" y="0"/>
                </a:lnTo>
                <a:lnTo>
                  <a:pt x="530352" y="88391"/>
                </a:lnTo>
                <a:lnTo>
                  <a:pt x="441960" y="176783"/>
                </a:lnTo>
                <a:lnTo>
                  <a:pt x="441960" y="132587"/>
                </a:lnTo>
                <a:lnTo>
                  <a:pt x="0" y="132587"/>
                </a:lnTo>
                <a:lnTo>
                  <a:pt x="0" y="44195"/>
                </a:lnTo>
                <a:close/>
              </a:path>
            </a:pathLst>
          </a:custGeom>
          <a:ln w="25908">
            <a:solidFill>
              <a:srgbClr val="FF0000"/>
            </a:solidFill>
          </a:ln>
        </p:spPr>
        <p:txBody>
          <a:bodyPr wrap="square" lIns="0" tIns="0" rIns="0" bIns="0" rtlCol="0"/>
          <a:lstStyle/>
          <a:p>
            <a:endParaRPr/>
          </a:p>
        </p:txBody>
      </p:sp>
      <p:sp>
        <p:nvSpPr>
          <p:cNvPr id="10" name="object 10"/>
          <p:cNvSpPr/>
          <p:nvPr/>
        </p:nvSpPr>
        <p:spPr>
          <a:xfrm>
            <a:off x="762000" y="3429000"/>
            <a:ext cx="707813" cy="178435"/>
          </a:xfrm>
          <a:custGeom>
            <a:avLst/>
            <a:gdLst/>
            <a:ahLst/>
            <a:cxnLst/>
            <a:rect l="l" t="t" r="r" b="b"/>
            <a:pathLst>
              <a:path w="530860" h="178435">
                <a:moveTo>
                  <a:pt x="0" y="44576"/>
                </a:moveTo>
                <a:lnTo>
                  <a:pt x="441197" y="44576"/>
                </a:lnTo>
                <a:lnTo>
                  <a:pt x="441197" y="0"/>
                </a:lnTo>
                <a:lnTo>
                  <a:pt x="530352" y="89154"/>
                </a:lnTo>
                <a:lnTo>
                  <a:pt x="441197" y="178308"/>
                </a:lnTo>
                <a:lnTo>
                  <a:pt x="441197" y="133731"/>
                </a:lnTo>
                <a:lnTo>
                  <a:pt x="0" y="133731"/>
                </a:lnTo>
                <a:lnTo>
                  <a:pt x="0" y="44576"/>
                </a:lnTo>
                <a:close/>
              </a:path>
            </a:pathLst>
          </a:custGeom>
          <a:ln w="25907">
            <a:solidFill>
              <a:srgbClr val="FF0000"/>
            </a:solidFill>
          </a:ln>
        </p:spPr>
        <p:txBody>
          <a:bodyPr wrap="square" lIns="0" tIns="0" rIns="0" bIns="0" rtlCol="0"/>
          <a:lstStyle/>
          <a:p>
            <a:endParaRPr/>
          </a:p>
        </p:txBody>
      </p:sp>
      <p:sp>
        <p:nvSpPr>
          <p:cNvPr id="12" name="object 12"/>
          <p:cNvSpPr/>
          <p:nvPr/>
        </p:nvSpPr>
        <p:spPr>
          <a:xfrm>
            <a:off x="812800" y="4572001"/>
            <a:ext cx="707813" cy="178435"/>
          </a:xfrm>
          <a:custGeom>
            <a:avLst/>
            <a:gdLst/>
            <a:ahLst/>
            <a:cxnLst/>
            <a:rect l="l" t="t" r="r" b="b"/>
            <a:pathLst>
              <a:path w="530860" h="178435">
                <a:moveTo>
                  <a:pt x="0" y="44576"/>
                </a:moveTo>
                <a:lnTo>
                  <a:pt x="441198" y="44576"/>
                </a:lnTo>
                <a:lnTo>
                  <a:pt x="441198" y="0"/>
                </a:lnTo>
                <a:lnTo>
                  <a:pt x="530352" y="89154"/>
                </a:lnTo>
                <a:lnTo>
                  <a:pt x="441198" y="178307"/>
                </a:lnTo>
                <a:lnTo>
                  <a:pt x="441198" y="133731"/>
                </a:lnTo>
                <a:lnTo>
                  <a:pt x="0" y="133731"/>
                </a:lnTo>
                <a:lnTo>
                  <a:pt x="0" y="44576"/>
                </a:lnTo>
                <a:close/>
              </a:path>
            </a:pathLst>
          </a:custGeom>
          <a:ln w="25908">
            <a:solidFill>
              <a:srgbClr val="FF0000"/>
            </a:solidFill>
          </a:ln>
        </p:spPr>
        <p:txBody>
          <a:bodyPr wrap="square" lIns="0" tIns="0" rIns="0" bIns="0" rtlCol="0"/>
          <a:lstStyle/>
          <a:p>
            <a:endParaRPr/>
          </a:p>
        </p:txBody>
      </p:sp>
      <p:sp>
        <p:nvSpPr>
          <p:cNvPr id="13" name="12 Dikdörtgen"/>
          <p:cNvSpPr/>
          <p:nvPr/>
        </p:nvSpPr>
        <p:spPr>
          <a:xfrm>
            <a:off x="304800" y="762000"/>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9" name="8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29488" y="102107"/>
            <a:ext cx="9176512" cy="75285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432801" y="4572001"/>
            <a:ext cx="3434079" cy="198882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191504" y="810768"/>
            <a:ext cx="5394960" cy="269748"/>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1016001" y="3352801"/>
            <a:ext cx="7193281" cy="3047998"/>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523231" y="839725"/>
            <a:ext cx="1261871" cy="240791"/>
          </a:xfrm>
          <a:prstGeom prst="rect">
            <a:avLst/>
          </a:prstGeom>
          <a:blipFill>
            <a:blip r:embed="rId6" cstate="print"/>
            <a:stretch>
              <a:fillRect/>
            </a:stretch>
          </a:blipFill>
        </p:spPr>
        <p:txBody>
          <a:bodyPr wrap="square" lIns="0" tIns="0" rIns="0" bIns="0" rtlCol="0"/>
          <a:lstStyle/>
          <a:p>
            <a:endParaRPr/>
          </a:p>
        </p:txBody>
      </p:sp>
      <p:sp>
        <p:nvSpPr>
          <p:cNvPr id="13" name="12 Dikdörtgen"/>
          <p:cNvSpPr/>
          <p:nvPr/>
        </p:nvSpPr>
        <p:spPr>
          <a:xfrm>
            <a:off x="609600" y="1828801"/>
            <a:ext cx="10058400" cy="1077218"/>
          </a:xfrm>
          <a:prstGeom prst="rect">
            <a:avLst/>
          </a:prstGeom>
        </p:spPr>
        <p:txBody>
          <a:bodyPr wrap="square">
            <a:spAutoFit/>
          </a:bodyPr>
          <a:lstStyle/>
          <a:p>
            <a:pPr marL="12700" marR="97790">
              <a:lnSpc>
                <a:spcPct val="100000"/>
              </a:lnSpc>
            </a:pPr>
            <a:r>
              <a:rPr lang="en-US" b="1" spc="-5" dirty="0" smtClean="0">
                <a:solidFill>
                  <a:srgbClr val="005C89"/>
                </a:solidFill>
                <a:latin typeface="Arial"/>
                <a:cs typeface="Arial"/>
              </a:rPr>
              <a:t>Studies have suggested that a </a:t>
            </a:r>
            <a:r>
              <a:rPr lang="en-US" b="1" spc="-10" dirty="0" smtClean="0">
                <a:solidFill>
                  <a:srgbClr val="005C89"/>
                </a:solidFill>
                <a:latin typeface="Arial"/>
                <a:cs typeface="Arial"/>
              </a:rPr>
              <a:t>DPB1 </a:t>
            </a:r>
            <a:r>
              <a:rPr lang="en-US" b="1" spc="-5" dirty="0" smtClean="0">
                <a:solidFill>
                  <a:srgbClr val="005C89"/>
                </a:solidFill>
                <a:latin typeface="Arial"/>
                <a:cs typeface="Arial"/>
              </a:rPr>
              <a:t>matching  </a:t>
            </a:r>
            <a:r>
              <a:rPr lang="en-US" b="1" spc="-10" dirty="0" smtClean="0">
                <a:solidFill>
                  <a:srgbClr val="005C89"/>
                </a:solidFill>
                <a:latin typeface="Arial"/>
                <a:cs typeface="Arial"/>
              </a:rPr>
              <a:t>does </a:t>
            </a:r>
            <a:r>
              <a:rPr lang="en-US" b="1" spc="-5" dirty="0" smtClean="0">
                <a:solidFill>
                  <a:srgbClr val="005C89"/>
                </a:solidFill>
                <a:latin typeface="Arial"/>
                <a:cs typeface="Arial"/>
              </a:rPr>
              <a:t>not impact overall</a:t>
            </a:r>
            <a:r>
              <a:rPr lang="en-US" b="1" spc="20" dirty="0" smtClean="0">
                <a:solidFill>
                  <a:srgbClr val="005C89"/>
                </a:solidFill>
                <a:latin typeface="Arial"/>
                <a:cs typeface="Arial"/>
              </a:rPr>
              <a:t> </a:t>
            </a:r>
            <a:r>
              <a:rPr lang="en-US" b="1" dirty="0" smtClean="0">
                <a:solidFill>
                  <a:srgbClr val="005C89"/>
                </a:solidFill>
                <a:latin typeface="Arial"/>
                <a:cs typeface="Arial"/>
              </a:rPr>
              <a:t>survival</a:t>
            </a:r>
            <a:endParaRPr lang="en-US" dirty="0" smtClean="0">
              <a:latin typeface="Arial"/>
              <a:cs typeface="Arial"/>
            </a:endParaRPr>
          </a:p>
          <a:p>
            <a:pPr marL="530860" indent="-228600">
              <a:lnSpc>
                <a:spcPct val="100000"/>
              </a:lnSpc>
              <a:spcBef>
                <a:spcPts val="630"/>
              </a:spcBef>
              <a:buClr>
                <a:srgbClr val="005292"/>
              </a:buClr>
              <a:buChar char="•"/>
              <a:tabLst>
                <a:tab pos="531495" algn="l"/>
              </a:tabLst>
            </a:pPr>
            <a:r>
              <a:rPr lang="en-US" dirty="0" smtClean="0">
                <a:latin typeface="Arial"/>
                <a:cs typeface="Arial"/>
              </a:rPr>
              <a:t>DPB1 match increases relapse</a:t>
            </a:r>
            <a:r>
              <a:rPr lang="en-US" spc="-95" dirty="0" smtClean="0">
                <a:latin typeface="Arial"/>
                <a:cs typeface="Arial"/>
              </a:rPr>
              <a:t> </a:t>
            </a:r>
            <a:r>
              <a:rPr lang="en-US" dirty="0" smtClean="0">
                <a:latin typeface="Arial"/>
                <a:cs typeface="Arial"/>
              </a:rPr>
              <a:t>risk</a:t>
            </a:r>
          </a:p>
          <a:p>
            <a:pPr marL="530860" indent="-228600">
              <a:lnSpc>
                <a:spcPct val="100000"/>
              </a:lnSpc>
              <a:spcBef>
                <a:spcPts val="625"/>
              </a:spcBef>
              <a:buClr>
                <a:srgbClr val="005292"/>
              </a:buClr>
              <a:buChar char="•"/>
              <a:tabLst>
                <a:tab pos="531495" algn="l"/>
              </a:tabLst>
            </a:pPr>
            <a:r>
              <a:rPr lang="en-US" dirty="0" smtClean="0">
                <a:latin typeface="Arial"/>
                <a:cs typeface="Arial"/>
              </a:rPr>
              <a:t>DPB1 mismatch increases acute GVHD and</a:t>
            </a:r>
            <a:r>
              <a:rPr lang="en-US" spc="-75" dirty="0" smtClean="0">
                <a:latin typeface="Arial"/>
                <a:cs typeface="Arial"/>
              </a:rPr>
              <a:t> </a:t>
            </a:r>
            <a:r>
              <a:rPr lang="en-US" dirty="0" smtClean="0">
                <a:latin typeface="Arial"/>
                <a:cs typeface="Arial"/>
              </a:rPr>
              <a:t>TRM</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987792" y="3403092"/>
            <a:ext cx="4118864" cy="2997708"/>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812800" y="1600201"/>
            <a:ext cx="10737765" cy="307777"/>
          </a:xfrm>
          <a:prstGeom prst="rect">
            <a:avLst/>
          </a:prstGeom>
        </p:spPr>
        <p:txBody>
          <a:bodyPr vert="horz" wrap="square" lIns="0" tIns="0" rIns="0" bIns="0" rtlCol="0">
            <a:spAutoFit/>
          </a:bodyPr>
          <a:lstStyle/>
          <a:p>
            <a:pPr marL="38735">
              <a:lnSpc>
                <a:spcPct val="100000"/>
              </a:lnSpc>
            </a:pPr>
            <a:r>
              <a:rPr sz="2000" b="1" i="0" spc="-5" dirty="0">
                <a:solidFill>
                  <a:schemeClr val="accent6">
                    <a:lumMod val="50000"/>
                  </a:schemeClr>
                </a:solidFill>
                <a:latin typeface="Arial"/>
                <a:cs typeface="Arial"/>
              </a:rPr>
              <a:t>HAPLO-RIC and PT-Cy </a:t>
            </a:r>
            <a:r>
              <a:rPr sz="2000" b="1" i="0" dirty="0">
                <a:solidFill>
                  <a:schemeClr val="accent6">
                    <a:lumMod val="50000"/>
                  </a:schemeClr>
                </a:solidFill>
                <a:latin typeface="Arial"/>
                <a:cs typeface="Arial"/>
              </a:rPr>
              <a:t>results: </a:t>
            </a:r>
            <a:r>
              <a:rPr sz="2000" b="1" i="0" spc="-5" dirty="0">
                <a:solidFill>
                  <a:schemeClr val="accent6">
                    <a:lumMod val="50000"/>
                  </a:schemeClr>
                </a:solidFill>
                <a:latin typeface="Arial"/>
                <a:cs typeface="Arial"/>
              </a:rPr>
              <a:t>URD</a:t>
            </a:r>
            <a:r>
              <a:rPr sz="2000" b="1" i="0" spc="65" dirty="0">
                <a:solidFill>
                  <a:schemeClr val="accent6">
                    <a:lumMod val="50000"/>
                  </a:schemeClr>
                </a:solidFill>
                <a:latin typeface="Arial"/>
                <a:cs typeface="Arial"/>
              </a:rPr>
              <a:t> </a:t>
            </a:r>
            <a:r>
              <a:rPr sz="2000" b="1" i="0" spc="-5" dirty="0">
                <a:solidFill>
                  <a:schemeClr val="accent6">
                    <a:lumMod val="50000"/>
                  </a:schemeClr>
                </a:solidFill>
                <a:latin typeface="Arial"/>
                <a:cs typeface="Arial"/>
              </a:rPr>
              <a:t>comparison</a:t>
            </a:r>
            <a:endParaRPr sz="2000" b="1" dirty="0">
              <a:solidFill>
                <a:schemeClr val="accent6">
                  <a:lumMod val="50000"/>
                </a:schemeClr>
              </a:solidFill>
              <a:latin typeface="Arial"/>
              <a:cs typeface="Arial"/>
            </a:endParaRPr>
          </a:p>
        </p:txBody>
      </p:sp>
      <p:sp>
        <p:nvSpPr>
          <p:cNvPr id="5" name="object 5"/>
          <p:cNvSpPr txBox="1"/>
          <p:nvPr/>
        </p:nvSpPr>
        <p:spPr>
          <a:xfrm>
            <a:off x="4775200" y="6535580"/>
            <a:ext cx="6996853" cy="246221"/>
          </a:xfrm>
          <a:prstGeom prst="rect">
            <a:avLst/>
          </a:prstGeom>
        </p:spPr>
        <p:txBody>
          <a:bodyPr vert="horz" wrap="square" lIns="0" tIns="0" rIns="0" bIns="0" rtlCol="0">
            <a:spAutoFit/>
          </a:bodyPr>
          <a:lstStyle/>
          <a:p>
            <a:pPr marL="12700" algn="r">
              <a:lnSpc>
                <a:spcPct val="100000"/>
              </a:lnSpc>
            </a:pPr>
            <a:r>
              <a:rPr sz="1600" spc="-5" dirty="0">
                <a:solidFill>
                  <a:schemeClr val="bg1"/>
                </a:solidFill>
                <a:cs typeface="Times New Roman"/>
              </a:rPr>
              <a:t>Ciurea S et al. Blood </a:t>
            </a:r>
            <a:r>
              <a:rPr sz="1600" dirty="0">
                <a:solidFill>
                  <a:schemeClr val="bg1"/>
                </a:solidFill>
                <a:cs typeface="Times New Roman"/>
              </a:rPr>
              <a:t>2015;</a:t>
            </a:r>
            <a:r>
              <a:rPr sz="1600" spc="-5" dirty="0">
                <a:solidFill>
                  <a:schemeClr val="bg1"/>
                </a:solidFill>
                <a:cs typeface="Times New Roman"/>
              </a:rPr>
              <a:t> </a:t>
            </a:r>
            <a:r>
              <a:rPr sz="1600" dirty="0">
                <a:solidFill>
                  <a:schemeClr val="bg1"/>
                </a:solidFill>
                <a:cs typeface="Times New Roman"/>
              </a:rPr>
              <a:t>126(8):1033-1040.</a:t>
            </a:r>
          </a:p>
        </p:txBody>
      </p:sp>
      <p:sp>
        <p:nvSpPr>
          <p:cNvPr id="6" name="object 6"/>
          <p:cNvSpPr txBox="1"/>
          <p:nvPr/>
        </p:nvSpPr>
        <p:spPr>
          <a:xfrm>
            <a:off x="9509082" y="2868930"/>
            <a:ext cx="664633" cy="438150"/>
          </a:xfrm>
          <a:prstGeom prst="rect">
            <a:avLst/>
          </a:prstGeom>
        </p:spPr>
        <p:txBody>
          <a:bodyPr vert="horz" wrap="square" lIns="0" tIns="0" rIns="0" bIns="0" rtlCol="0">
            <a:spAutoFit/>
          </a:bodyPr>
          <a:lstStyle/>
          <a:p>
            <a:pPr marL="12700">
              <a:lnSpc>
                <a:spcPct val="100000"/>
              </a:lnSpc>
            </a:pPr>
            <a:r>
              <a:rPr sz="2800" b="1" spc="-10" dirty="0">
                <a:solidFill>
                  <a:srgbClr val="FF0000"/>
                </a:solidFill>
                <a:cs typeface="Times New Roman"/>
              </a:rPr>
              <a:t>OS</a:t>
            </a:r>
            <a:endParaRPr sz="2800">
              <a:solidFill>
                <a:srgbClr val="FF0000"/>
              </a:solidFill>
              <a:cs typeface="Times New Roman"/>
            </a:endParaRPr>
          </a:p>
        </p:txBody>
      </p:sp>
      <p:sp>
        <p:nvSpPr>
          <p:cNvPr id="7" name="object 7"/>
          <p:cNvSpPr/>
          <p:nvPr/>
        </p:nvSpPr>
        <p:spPr>
          <a:xfrm>
            <a:off x="4181856" y="3441194"/>
            <a:ext cx="3929888" cy="3035807"/>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4346447" y="2948941"/>
            <a:ext cx="3086947" cy="524510"/>
          </a:xfrm>
          <a:custGeom>
            <a:avLst/>
            <a:gdLst/>
            <a:ahLst/>
            <a:cxnLst/>
            <a:rect l="l" t="t" r="r" b="b"/>
            <a:pathLst>
              <a:path w="2315210" h="524510">
                <a:moveTo>
                  <a:pt x="0" y="524256"/>
                </a:moveTo>
                <a:lnTo>
                  <a:pt x="2314956" y="524256"/>
                </a:lnTo>
                <a:lnTo>
                  <a:pt x="2314956" y="0"/>
                </a:lnTo>
                <a:lnTo>
                  <a:pt x="0" y="0"/>
                </a:lnTo>
                <a:lnTo>
                  <a:pt x="0" y="524256"/>
                </a:lnTo>
                <a:close/>
              </a:path>
            </a:pathLst>
          </a:custGeom>
          <a:solidFill>
            <a:srgbClr val="FFFFFF"/>
          </a:solidFill>
        </p:spPr>
        <p:txBody>
          <a:bodyPr wrap="square" lIns="0" tIns="0" rIns="0" bIns="0" rtlCol="0"/>
          <a:lstStyle/>
          <a:p>
            <a:endParaRPr>
              <a:solidFill>
                <a:srgbClr val="FF0000"/>
              </a:solidFill>
            </a:endParaRPr>
          </a:p>
        </p:txBody>
      </p:sp>
      <p:sp>
        <p:nvSpPr>
          <p:cNvPr id="9" name="object 9"/>
          <p:cNvSpPr txBox="1"/>
          <p:nvPr/>
        </p:nvSpPr>
        <p:spPr>
          <a:xfrm>
            <a:off x="5085079" y="2953893"/>
            <a:ext cx="1613747" cy="438150"/>
          </a:xfrm>
          <a:prstGeom prst="rect">
            <a:avLst/>
          </a:prstGeom>
        </p:spPr>
        <p:txBody>
          <a:bodyPr vert="horz" wrap="square" lIns="0" tIns="0" rIns="0" bIns="0" rtlCol="0">
            <a:spAutoFit/>
          </a:bodyPr>
          <a:lstStyle/>
          <a:p>
            <a:pPr marL="12700">
              <a:lnSpc>
                <a:spcPct val="100000"/>
              </a:lnSpc>
            </a:pPr>
            <a:r>
              <a:rPr sz="2800" b="1" spc="-5" dirty="0">
                <a:solidFill>
                  <a:srgbClr val="FF0000"/>
                </a:solidFill>
                <a:cs typeface="Times New Roman"/>
              </a:rPr>
              <a:t>Relap</a:t>
            </a:r>
            <a:r>
              <a:rPr sz="2800" b="1" dirty="0">
                <a:solidFill>
                  <a:srgbClr val="FF0000"/>
                </a:solidFill>
                <a:cs typeface="Times New Roman"/>
              </a:rPr>
              <a:t>s</a:t>
            </a:r>
            <a:r>
              <a:rPr sz="2800" b="1" spc="-5" dirty="0">
                <a:solidFill>
                  <a:srgbClr val="FF0000"/>
                </a:solidFill>
                <a:cs typeface="Times New Roman"/>
              </a:rPr>
              <a:t>e</a:t>
            </a:r>
            <a:endParaRPr sz="2800" dirty="0">
              <a:solidFill>
                <a:srgbClr val="FF0000"/>
              </a:solidFill>
              <a:cs typeface="Times New Roman"/>
            </a:endParaRPr>
          </a:p>
        </p:txBody>
      </p:sp>
      <p:sp>
        <p:nvSpPr>
          <p:cNvPr id="10" name="object 10"/>
          <p:cNvSpPr/>
          <p:nvPr/>
        </p:nvSpPr>
        <p:spPr>
          <a:xfrm>
            <a:off x="400303" y="3509772"/>
            <a:ext cx="3777488" cy="2880360"/>
          </a:xfrm>
          <a:prstGeom prst="rect">
            <a:avLst/>
          </a:prstGeom>
          <a:blipFill>
            <a:blip r:embed="rId4" cstate="print"/>
            <a:stretch>
              <a:fillRect/>
            </a:stretch>
          </a:blipFill>
        </p:spPr>
        <p:txBody>
          <a:bodyPr wrap="square" lIns="0" tIns="0" rIns="0" bIns="0" rtlCol="0"/>
          <a:lstStyle/>
          <a:p>
            <a:endParaRPr/>
          </a:p>
        </p:txBody>
      </p:sp>
      <p:sp>
        <p:nvSpPr>
          <p:cNvPr id="11" name="object 11"/>
          <p:cNvSpPr txBox="1"/>
          <p:nvPr/>
        </p:nvSpPr>
        <p:spPr>
          <a:xfrm>
            <a:off x="1527385" y="2966720"/>
            <a:ext cx="1163320" cy="438150"/>
          </a:xfrm>
          <a:prstGeom prst="rect">
            <a:avLst/>
          </a:prstGeom>
        </p:spPr>
        <p:txBody>
          <a:bodyPr vert="horz" wrap="square" lIns="0" tIns="0" rIns="0" bIns="0" rtlCol="0">
            <a:spAutoFit/>
          </a:bodyPr>
          <a:lstStyle/>
          <a:p>
            <a:pPr marL="12700">
              <a:lnSpc>
                <a:spcPct val="100000"/>
              </a:lnSpc>
            </a:pPr>
            <a:r>
              <a:rPr sz="2800" b="1" spc="-10" dirty="0">
                <a:solidFill>
                  <a:srgbClr val="FF0000"/>
                </a:solidFill>
                <a:cs typeface="Times New Roman"/>
              </a:rPr>
              <a:t>NRM</a:t>
            </a:r>
            <a:endParaRPr sz="2800" dirty="0">
              <a:solidFill>
                <a:srgbClr val="FF0000"/>
              </a:solidFill>
              <a:cs typeface="Times New Roman"/>
            </a:endParaRPr>
          </a:p>
        </p:txBody>
      </p:sp>
      <p:sp>
        <p:nvSpPr>
          <p:cNvPr id="12" name="object 12"/>
          <p:cNvSpPr/>
          <p:nvPr/>
        </p:nvSpPr>
        <p:spPr>
          <a:xfrm>
            <a:off x="1320800" y="2133600"/>
            <a:ext cx="9245600" cy="647700"/>
          </a:xfrm>
          <a:prstGeom prst="rect">
            <a:avLst/>
          </a:prstGeom>
          <a:blipFill>
            <a:blip r:embed="rId5" cstate="print"/>
            <a:stretch>
              <a:fillRect/>
            </a:stretch>
          </a:blipFill>
        </p:spPr>
        <p:txBody>
          <a:bodyPr wrap="square" lIns="0" tIns="0" rIns="0" bIns="0" rtlCol="0"/>
          <a:lstStyle/>
          <a:p>
            <a:endParaRPr/>
          </a:p>
        </p:txBody>
      </p:sp>
      <p:sp>
        <p:nvSpPr>
          <p:cNvPr id="13" name="object 13"/>
          <p:cNvSpPr txBox="1"/>
          <p:nvPr/>
        </p:nvSpPr>
        <p:spPr>
          <a:xfrm>
            <a:off x="1562337" y="4664711"/>
            <a:ext cx="706967" cy="184666"/>
          </a:xfrm>
          <a:prstGeom prst="rect">
            <a:avLst/>
          </a:prstGeom>
        </p:spPr>
        <p:txBody>
          <a:bodyPr vert="horz" wrap="square" lIns="0" tIns="0" rIns="0" bIns="0" rtlCol="0">
            <a:spAutoFit/>
          </a:bodyPr>
          <a:lstStyle/>
          <a:p>
            <a:pPr marL="12700">
              <a:lnSpc>
                <a:spcPct val="100000"/>
              </a:lnSpc>
            </a:pPr>
            <a:r>
              <a:rPr sz="1200" dirty="0">
                <a:latin typeface="Times New Roman"/>
                <a:cs typeface="Times New Roman"/>
              </a:rPr>
              <a:t>p</a:t>
            </a:r>
            <a:r>
              <a:rPr sz="1200" spc="-5" dirty="0">
                <a:latin typeface="Times New Roman"/>
                <a:cs typeface="Times New Roman"/>
              </a:rPr>
              <a:t>=</a:t>
            </a:r>
            <a:r>
              <a:rPr sz="1200" dirty="0">
                <a:latin typeface="Times New Roman"/>
                <a:cs typeface="Times New Roman"/>
              </a:rPr>
              <a:t>0.001</a:t>
            </a:r>
            <a:endParaRPr sz="1200">
              <a:latin typeface="Times New Roman"/>
              <a:cs typeface="Times New Roman"/>
            </a:endParaRPr>
          </a:p>
        </p:txBody>
      </p:sp>
      <p:sp>
        <p:nvSpPr>
          <p:cNvPr id="14" name="object 14"/>
          <p:cNvSpPr txBox="1"/>
          <p:nvPr/>
        </p:nvSpPr>
        <p:spPr>
          <a:xfrm>
            <a:off x="5579195" y="3665221"/>
            <a:ext cx="605367" cy="184666"/>
          </a:xfrm>
          <a:prstGeom prst="rect">
            <a:avLst/>
          </a:prstGeom>
        </p:spPr>
        <p:txBody>
          <a:bodyPr vert="horz" wrap="square" lIns="0" tIns="0" rIns="0" bIns="0" rtlCol="0">
            <a:spAutoFit/>
          </a:bodyPr>
          <a:lstStyle/>
          <a:p>
            <a:pPr marL="12700">
              <a:lnSpc>
                <a:spcPct val="100000"/>
              </a:lnSpc>
            </a:pPr>
            <a:r>
              <a:rPr sz="1200" dirty="0">
                <a:latin typeface="Times New Roman"/>
                <a:cs typeface="Times New Roman"/>
              </a:rPr>
              <a:t>p</a:t>
            </a:r>
            <a:r>
              <a:rPr sz="1200" spc="-5" dirty="0">
                <a:latin typeface="Times New Roman"/>
                <a:cs typeface="Times New Roman"/>
              </a:rPr>
              <a:t>=</a:t>
            </a:r>
            <a:r>
              <a:rPr sz="1200" dirty="0">
                <a:latin typeface="Times New Roman"/>
                <a:cs typeface="Times New Roman"/>
              </a:rPr>
              <a:t>0.06</a:t>
            </a:r>
            <a:endParaRPr sz="1200">
              <a:latin typeface="Times New Roman"/>
              <a:cs typeface="Times New Roman"/>
            </a:endParaRPr>
          </a:p>
        </p:txBody>
      </p:sp>
      <p:sp>
        <p:nvSpPr>
          <p:cNvPr id="15" name="object 15"/>
          <p:cNvSpPr txBox="1"/>
          <p:nvPr/>
        </p:nvSpPr>
        <p:spPr>
          <a:xfrm>
            <a:off x="9754109" y="5426966"/>
            <a:ext cx="605367" cy="184666"/>
          </a:xfrm>
          <a:prstGeom prst="rect">
            <a:avLst/>
          </a:prstGeom>
        </p:spPr>
        <p:txBody>
          <a:bodyPr vert="horz" wrap="square" lIns="0" tIns="0" rIns="0" bIns="0" rtlCol="0">
            <a:spAutoFit/>
          </a:bodyPr>
          <a:lstStyle/>
          <a:p>
            <a:pPr marL="12700">
              <a:lnSpc>
                <a:spcPct val="100000"/>
              </a:lnSpc>
            </a:pPr>
            <a:r>
              <a:rPr sz="1200" dirty="0">
                <a:latin typeface="Times New Roman"/>
                <a:cs typeface="Times New Roman"/>
              </a:rPr>
              <a:t>p</a:t>
            </a:r>
            <a:r>
              <a:rPr sz="1200" spc="-5" dirty="0">
                <a:latin typeface="Times New Roman"/>
                <a:cs typeface="Times New Roman"/>
              </a:rPr>
              <a:t>=</a:t>
            </a:r>
            <a:r>
              <a:rPr sz="1200" dirty="0">
                <a:latin typeface="Times New Roman"/>
                <a:cs typeface="Times New Roman"/>
              </a:rPr>
              <a:t>0.71</a:t>
            </a:r>
            <a:endParaRPr sz="1200">
              <a:latin typeface="Times New Roman"/>
              <a:cs typeface="Times New Roman"/>
            </a:endParaRPr>
          </a:p>
        </p:txBody>
      </p:sp>
      <p:sp>
        <p:nvSpPr>
          <p:cNvPr id="16" name="object 16"/>
          <p:cNvSpPr/>
          <p:nvPr/>
        </p:nvSpPr>
        <p:spPr>
          <a:xfrm>
            <a:off x="1457959" y="3638550"/>
            <a:ext cx="1452880" cy="462280"/>
          </a:xfrm>
          <a:custGeom>
            <a:avLst/>
            <a:gdLst/>
            <a:ahLst/>
            <a:cxnLst/>
            <a:rect l="l" t="t" r="r" b="b"/>
            <a:pathLst>
              <a:path w="1089660" h="462280">
                <a:moveTo>
                  <a:pt x="0" y="461772"/>
                </a:moveTo>
                <a:lnTo>
                  <a:pt x="1089659" y="461772"/>
                </a:lnTo>
                <a:lnTo>
                  <a:pt x="1089659" y="0"/>
                </a:lnTo>
                <a:lnTo>
                  <a:pt x="0" y="0"/>
                </a:lnTo>
                <a:lnTo>
                  <a:pt x="0" y="461772"/>
                </a:lnTo>
                <a:close/>
              </a:path>
            </a:pathLst>
          </a:custGeom>
          <a:solidFill>
            <a:srgbClr val="FFFFFF"/>
          </a:solidFill>
        </p:spPr>
        <p:txBody>
          <a:bodyPr wrap="square" lIns="0" tIns="0" rIns="0" bIns="0" rtlCol="0"/>
          <a:lstStyle/>
          <a:p>
            <a:endParaRPr/>
          </a:p>
        </p:txBody>
      </p:sp>
      <p:sp>
        <p:nvSpPr>
          <p:cNvPr id="17" name="object 17"/>
          <p:cNvSpPr txBox="1"/>
          <p:nvPr/>
        </p:nvSpPr>
        <p:spPr>
          <a:xfrm>
            <a:off x="1457959" y="3638550"/>
            <a:ext cx="1452880" cy="362279"/>
          </a:xfrm>
          <a:prstGeom prst="rect">
            <a:avLst/>
          </a:prstGeom>
          <a:ln w="38100">
            <a:solidFill>
              <a:srgbClr val="FF0000"/>
            </a:solidFill>
          </a:ln>
        </p:spPr>
        <p:txBody>
          <a:bodyPr vert="horz" wrap="square" lIns="0" tIns="3175" rIns="0" bIns="0" rtlCol="0">
            <a:spAutoFit/>
          </a:bodyPr>
          <a:lstStyle/>
          <a:p>
            <a:pPr marL="136525">
              <a:lnSpc>
                <a:spcPts val="1390"/>
              </a:lnSpc>
              <a:spcBef>
                <a:spcPts val="25"/>
              </a:spcBef>
            </a:pPr>
            <a:r>
              <a:rPr sz="1200" spc="-5" dirty="0">
                <a:latin typeface="Calibri"/>
                <a:cs typeface="Calibri"/>
              </a:rPr>
              <a:t>HAPLO</a:t>
            </a:r>
            <a:r>
              <a:rPr sz="1200" spc="-70" dirty="0">
                <a:latin typeface="Calibri"/>
                <a:cs typeface="Calibri"/>
              </a:rPr>
              <a:t> </a:t>
            </a:r>
            <a:r>
              <a:rPr sz="1200" dirty="0">
                <a:latin typeface="Calibri"/>
                <a:cs typeface="Calibri"/>
              </a:rPr>
              <a:t>n=88</a:t>
            </a:r>
            <a:endParaRPr sz="1200">
              <a:latin typeface="Calibri"/>
              <a:cs typeface="Calibri"/>
            </a:endParaRPr>
          </a:p>
          <a:p>
            <a:pPr marL="174625">
              <a:lnSpc>
                <a:spcPts val="1390"/>
              </a:lnSpc>
            </a:pPr>
            <a:r>
              <a:rPr sz="1200" spc="-5" dirty="0">
                <a:latin typeface="Calibri"/>
                <a:cs typeface="Calibri"/>
              </a:rPr>
              <a:t>URD</a:t>
            </a:r>
            <a:r>
              <a:rPr sz="1200" spc="-75" dirty="0">
                <a:latin typeface="Calibri"/>
                <a:cs typeface="Calibri"/>
              </a:rPr>
              <a:t> </a:t>
            </a:r>
            <a:r>
              <a:rPr sz="1200" dirty="0">
                <a:latin typeface="Calibri"/>
                <a:cs typeface="Calibri"/>
              </a:rPr>
              <a:t>n=737</a:t>
            </a:r>
            <a:endParaRPr sz="1200">
              <a:latin typeface="Calibri"/>
              <a:cs typeface="Calibri"/>
            </a:endParaRPr>
          </a:p>
        </p:txBody>
      </p:sp>
      <p:sp>
        <p:nvSpPr>
          <p:cNvPr id="18" name="17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19" name="18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3200" y="2286000"/>
            <a:ext cx="5283200" cy="2133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99200" y="2209800"/>
            <a:ext cx="5283200" cy="2057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77520" y="4495800"/>
            <a:ext cx="5008880" cy="193700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6807201" y="4572000"/>
            <a:ext cx="4289553" cy="1773934"/>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7010400" y="6673334"/>
            <a:ext cx="4876800" cy="184666"/>
          </a:xfrm>
          <a:prstGeom prst="rect">
            <a:avLst/>
          </a:prstGeom>
        </p:spPr>
        <p:txBody>
          <a:bodyPr vert="horz" wrap="square" lIns="0" tIns="0" rIns="0" bIns="0" rtlCol="0">
            <a:spAutoFit/>
          </a:bodyPr>
          <a:lstStyle/>
          <a:p>
            <a:pPr marL="12700">
              <a:lnSpc>
                <a:spcPct val="100000"/>
              </a:lnSpc>
            </a:pPr>
            <a:r>
              <a:rPr sz="1200" spc="-5" dirty="0">
                <a:solidFill>
                  <a:schemeClr val="bg1"/>
                </a:solidFill>
                <a:latin typeface="Arial"/>
                <a:cs typeface="Arial"/>
              </a:rPr>
              <a:t>Bashey </a:t>
            </a:r>
            <a:r>
              <a:rPr sz="1200" dirty="0">
                <a:solidFill>
                  <a:schemeClr val="bg1"/>
                </a:solidFill>
                <a:latin typeface="Arial"/>
                <a:cs typeface="Arial"/>
              </a:rPr>
              <a:t>A et </a:t>
            </a:r>
            <a:r>
              <a:rPr sz="1200" spc="-5" dirty="0">
                <a:solidFill>
                  <a:schemeClr val="bg1"/>
                </a:solidFill>
                <a:latin typeface="Arial"/>
                <a:cs typeface="Arial"/>
              </a:rPr>
              <a:t>al. </a:t>
            </a:r>
            <a:r>
              <a:rPr sz="1200" dirty="0">
                <a:solidFill>
                  <a:schemeClr val="bg1"/>
                </a:solidFill>
                <a:latin typeface="Arial"/>
                <a:cs typeface="Arial"/>
              </a:rPr>
              <a:t>J </a:t>
            </a:r>
            <a:r>
              <a:rPr sz="1200" spc="-5" dirty="0">
                <a:solidFill>
                  <a:schemeClr val="bg1"/>
                </a:solidFill>
                <a:latin typeface="Arial"/>
                <a:cs typeface="Arial"/>
              </a:rPr>
              <a:t>Clin Oncol. 2013 </a:t>
            </a:r>
            <a:r>
              <a:rPr sz="1200" dirty="0">
                <a:solidFill>
                  <a:schemeClr val="bg1"/>
                </a:solidFill>
                <a:latin typeface="Arial"/>
                <a:cs typeface="Arial"/>
              </a:rPr>
              <a:t>Feb</a:t>
            </a:r>
            <a:r>
              <a:rPr sz="1200" spc="-210" dirty="0">
                <a:solidFill>
                  <a:schemeClr val="bg1"/>
                </a:solidFill>
                <a:latin typeface="Arial"/>
                <a:cs typeface="Arial"/>
              </a:rPr>
              <a:t> </a:t>
            </a:r>
            <a:r>
              <a:rPr sz="1200" spc="-5" dirty="0">
                <a:solidFill>
                  <a:schemeClr val="bg1"/>
                </a:solidFill>
                <a:latin typeface="Arial"/>
                <a:cs typeface="Arial"/>
              </a:rPr>
              <a:t>19.</a:t>
            </a:r>
            <a:endParaRPr sz="1200" dirty="0">
              <a:solidFill>
                <a:schemeClr val="bg1"/>
              </a:solidFill>
              <a:latin typeface="Arial"/>
              <a:cs typeface="Arial"/>
            </a:endParaRPr>
          </a:p>
        </p:txBody>
      </p:sp>
      <p:sp>
        <p:nvSpPr>
          <p:cNvPr id="7" name="object 7"/>
          <p:cNvSpPr txBox="1">
            <a:spLocks noGrp="1"/>
          </p:cNvSpPr>
          <p:nvPr>
            <p:ph type="title"/>
          </p:nvPr>
        </p:nvSpPr>
        <p:spPr>
          <a:xfrm>
            <a:off x="1422400" y="1676401"/>
            <a:ext cx="9059333" cy="307777"/>
          </a:xfrm>
          <a:prstGeom prst="rect">
            <a:avLst/>
          </a:prstGeom>
        </p:spPr>
        <p:txBody>
          <a:bodyPr vert="horz" wrap="square" lIns="0" tIns="0" rIns="0" bIns="0" rtlCol="0">
            <a:spAutoFit/>
          </a:bodyPr>
          <a:lstStyle/>
          <a:p>
            <a:pPr marL="12700">
              <a:lnSpc>
                <a:spcPct val="100000"/>
              </a:lnSpc>
            </a:pPr>
            <a:r>
              <a:rPr sz="2000" b="1" i="0" spc="-5" dirty="0">
                <a:solidFill>
                  <a:srgbClr val="FF0000"/>
                </a:solidFill>
                <a:latin typeface="Arial"/>
                <a:cs typeface="Arial"/>
              </a:rPr>
              <a:t>HAPLOIDENTICAL vs URD vs</a:t>
            </a:r>
            <a:r>
              <a:rPr sz="2000" b="1" i="0" spc="-30" dirty="0">
                <a:solidFill>
                  <a:srgbClr val="FF0000"/>
                </a:solidFill>
                <a:latin typeface="Arial"/>
                <a:cs typeface="Arial"/>
              </a:rPr>
              <a:t> </a:t>
            </a:r>
            <a:r>
              <a:rPr sz="2000" b="1" i="0" spc="-5" dirty="0">
                <a:solidFill>
                  <a:srgbClr val="FF0000"/>
                </a:solidFill>
                <a:latin typeface="Arial"/>
                <a:cs typeface="Arial"/>
              </a:rPr>
              <a:t>SIBLINGS</a:t>
            </a:r>
            <a:endParaRPr sz="2000" b="1" dirty="0">
              <a:solidFill>
                <a:srgbClr val="FF0000"/>
              </a:solidFill>
              <a:latin typeface="Arial"/>
              <a:cs typeface="Arial"/>
            </a:endParaRPr>
          </a:p>
        </p:txBody>
      </p:sp>
      <p:sp>
        <p:nvSpPr>
          <p:cNvPr id="8" name="object 8"/>
          <p:cNvSpPr txBox="1"/>
          <p:nvPr/>
        </p:nvSpPr>
        <p:spPr>
          <a:xfrm>
            <a:off x="3251200" y="5029201"/>
            <a:ext cx="809413" cy="315595"/>
          </a:xfrm>
          <a:prstGeom prst="rect">
            <a:avLst/>
          </a:prstGeom>
        </p:spPr>
        <p:txBody>
          <a:bodyPr vert="horz" wrap="square" lIns="0" tIns="0" rIns="0" bIns="0" rtlCol="0">
            <a:spAutoFit/>
          </a:bodyPr>
          <a:lstStyle/>
          <a:p>
            <a:pPr marL="12700">
              <a:lnSpc>
                <a:spcPct val="100000"/>
              </a:lnSpc>
            </a:pPr>
            <a:r>
              <a:rPr sz="2000" spc="5" dirty="0">
                <a:latin typeface="Arial"/>
                <a:cs typeface="Arial"/>
              </a:rPr>
              <a:t>NRM</a:t>
            </a:r>
            <a:endParaRPr sz="2000" dirty="0">
              <a:latin typeface="Arial"/>
              <a:cs typeface="Arial"/>
            </a:endParaRPr>
          </a:p>
        </p:txBody>
      </p:sp>
      <p:sp>
        <p:nvSpPr>
          <p:cNvPr id="9" name="object 9"/>
          <p:cNvSpPr txBox="1"/>
          <p:nvPr/>
        </p:nvSpPr>
        <p:spPr>
          <a:xfrm>
            <a:off x="8940801" y="4724401"/>
            <a:ext cx="1281007" cy="315595"/>
          </a:xfrm>
          <a:prstGeom prst="rect">
            <a:avLst/>
          </a:prstGeom>
        </p:spPr>
        <p:txBody>
          <a:bodyPr vert="horz" wrap="square" lIns="0" tIns="0" rIns="0" bIns="0" rtlCol="0">
            <a:spAutoFit/>
          </a:bodyPr>
          <a:lstStyle/>
          <a:p>
            <a:pPr marL="12700">
              <a:lnSpc>
                <a:spcPct val="100000"/>
              </a:lnSpc>
            </a:pPr>
            <a:r>
              <a:rPr sz="2000" dirty="0">
                <a:latin typeface="Arial"/>
                <a:cs typeface="Arial"/>
              </a:rPr>
              <a:t>Relap</a:t>
            </a:r>
            <a:r>
              <a:rPr sz="2000" spc="5" dirty="0">
                <a:latin typeface="Arial"/>
                <a:cs typeface="Arial"/>
              </a:rPr>
              <a:t>s</a:t>
            </a:r>
            <a:r>
              <a:rPr sz="2000" dirty="0">
                <a:latin typeface="Arial"/>
                <a:cs typeface="Arial"/>
              </a:rPr>
              <a:t>e</a:t>
            </a:r>
          </a:p>
        </p:txBody>
      </p:sp>
      <p:sp>
        <p:nvSpPr>
          <p:cNvPr id="10" name="object 10"/>
          <p:cNvSpPr txBox="1"/>
          <p:nvPr/>
        </p:nvSpPr>
        <p:spPr>
          <a:xfrm>
            <a:off x="3149600" y="2438401"/>
            <a:ext cx="524933" cy="315595"/>
          </a:xfrm>
          <a:prstGeom prst="rect">
            <a:avLst/>
          </a:prstGeom>
        </p:spPr>
        <p:txBody>
          <a:bodyPr vert="horz" wrap="square" lIns="0" tIns="0" rIns="0" bIns="0" rtlCol="0">
            <a:spAutoFit/>
          </a:bodyPr>
          <a:lstStyle/>
          <a:p>
            <a:pPr marL="12700">
              <a:lnSpc>
                <a:spcPct val="100000"/>
              </a:lnSpc>
            </a:pPr>
            <a:r>
              <a:rPr sz="2000" dirty="0">
                <a:latin typeface="Arial"/>
                <a:cs typeface="Arial"/>
              </a:rPr>
              <a:t>OS</a:t>
            </a:r>
          </a:p>
        </p:txBody>
      </p:sp>
      <p:sp>
        <p:nvSpPr>
          <p:cNvPr id="11" name="object 11"/>
          <p:cNvSpPr txBox="1"/>
          <p:nvPr/>
        </p:nvSpPr>
        <p:spPr>
          <a:xfrm>
            <a:off x="9448800" y="2362201"/>
            <a:ext cx="694267" cy="315595"/>
          </a:xfrm>
          <a:prstGeom prst="rect">
            <a:avLst/>
          </a:prstGeom>
        </p:spPr>
        <p:txBody>
          <a:bodyPr vert="horz" wrap="square" lIns="0" tIns="0" rIns="0" bIns="0" rtlCol="0">
            <a:spAutoFit/>
          </a:bodyPr>
          <a:lstStyle/>
          <a:p>
            <a:pPr marL="12700">
              <a:lnSpc>
                <a:spcPct val="100000"/>
              </a:lnSpc>
            </a:pPr>
            <a:r>
              <a:rPr sz="2000" dirty="0">
                <a:latin typeface="Arial"/>
                <a:cs typeface="Arial"/>
              </a:rPr>
              <a:t>EFS</a:t>
            </a:r>
          </a:p>
        </p:txBody>
      </p:sp>
      <p:sp>
        <p:nvSpPr>
          <p:cNvPr id="12" name="11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13" name="12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34</a:t>
            </a:r>
            <a:endParaRPr sz="1000">
              <a:latin typeface="Arial"/>
              <a:cs typeface="Arial"/>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pic>
        <p:nvPicPr>
          <p:cNvPr id="41985" name="Picture 1"/>
          <p:cNvPicPr>
            <a:picLocks noChangeAspect="1" noChangeArrowheads="1"/>
          </p:cNvPicPr>
          <p:nvPr/>
        </p:nvPicPr>
        <p:blipFill>
          <a:blip r:embed="rId2" cstate="print"/>
          <a:srcRect/>
          <a:stretch>
            <a:fillRect/>
          </a:stretch>
        </p:blipFill>
        <p:spPr bwMode="auto">
          <a:xfrm>
            <a:off x="0" y="1019175"/>
            <a:ext cx="11353800" cy="481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p:cNvPicPr>
            <a:picLocks noChangeAspect="1" noChangeArrowheads="1"/>
          </p:cNvPicPr>
          <p:nvPr/>
        </p:nvPicPr>
        <p:blipFill>
          <a:blip r:embed="rId2" cstate="print"/>
          <a:srcRect/>
          <a:stretch>
            <a:fillRect/>
          </a:stretch>
        </p:blipFill>
        <p:spPr bwMode="auto">
          <a:xfrm>
            <a:off x="711201" y="2362200"/>
            <a:ext cx="9194399" cy="4191000"/>
          </a:xfrm>
          <a:prstGeom prst="rect">
            <a:avLst/>
          </a:prstGeom>
          <a:noFill/>
          <a:ln w="9525">
            <a:noFill/>
            <a:miter lim="800000"/>
            <a:headEnd/>
            <a:tailEnd/>
          </a:ln>
        </p:spPr>
      </p:pic>
      <p:sp>
        <p:nvSpPr>
          <p:cNvPr id="22" name="21 Dikdörtgen"/>
          <p:cNvSpPr/>
          <p:nvPr/>
        </p:nvSpPr>
        <p:spPr>
          <a:xfrm>
            <a:off x="1524000" y="2666998"/>
            <a:ext cx="61976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23" name="22 Dikdörtgen"/>
          <p:cNvSpPr/>
          <p:nvPr/>
        </p:nvSpPr>
        <p:spPr>
          <a:xfrm rot="5400000">
            <a:off x="6299200" y="4368798"/>
            <a:ext cx="3352800"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dirty="0"/>
          </a:p>
        </p:txBody>
      </p:sp>
      <p:cxnSp>
        <p:nvCxnSpPr>
          <p:cNvPr id="25" name="24 Düz Ok Bağlayıcısı"/>
          <p:cNvCxnSpPr/>
          <p:nvPr/>
        </p:nvCxnSpPr>
        <p:spPr>
          <a:xfrm flipV="1">
            <a:off x="1422400" y="2590798"/>
            <a:ext cx="6705600" cy="3505200"/>
          </a:xfrm>
          <a:prstGeom prst="straightConnector1">
            <a:avLst/>
          </a:prstGeom>
          <a:ln w="5715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28 Yay"/>
          <p:cNvSpPr/>
          <p:nvPr/>
        </p:nvSpPr>
        <p:spPr>
          <a:xfrm rot="385830" flipH="1">
            <a:off x="3227642" y="2932472"/>
            <a:ext cx="1147513" cy="2819400"/>
          </a:xfrm>
          <a:prstGeom prst="arc">
            <a:avLst>
              <a:gd name="adj1" fmla="val 16005492"/>
              <a:gd name="adj2" fmla="val 2021863"/>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a:p>
        </p:txBody>
      </p:sp>
      <p:sp>
        <p:nvSpPr>
          <p:cNvPr id="30" name="29 Yay"/>
          <p:cNvSpPr/>
          <p:nvPr/>
        </p:nvSpPr>
        <p:spPr>
          <a:xfrm rot="495998" flipH="1">
            <a:off x="1641154" y="2274937"/>
            <a:ext cx="1188093" cy="4466463"/>
          </a:xfrm>
          <a:prstGeom prst="arc">
            <a:avLst>
              <a:gd name="adj1" fmla="val 16005492"/>
              <a:gd name="adj2" fmla="val 3204624"/>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a:p>
        </p:txBody>
      </p:sp>
      <p:sp>
        <p:nvSpPr>
          <p:cNvPr id="31" name="30 Dikdörtgen"/>
          <p:cNvSpPr/>
          <p:nvPr/>
        </p:nvSpPr>
        <p:spPr>
          <a:xfrm>
            <a:off x="2561402" y="2435421"/>
            <a:ext cx="2145103" cy="307756"/>
          </a:xfrm>
          <a:prstGeom prst="rect">
            <a:avLst/>
          </a:prstGeom>
        </p:spPr>
        <p:txBody>
          <a:bodyPr wrap="none" lIns="91422" tIns="45710" rIns="91422" bIns="45710">
            <a:spAutoFit/>
          </a:bodyPr>
          <a:lstStyle/>
          <a:p>
            <a:r>
              <a:rPr lang="tr-TR" sz="1400" dirty="0" err="1" smtClean="0">
                <a:solidFill>
                  <a:srgbClr val="0070C0"/>
                </a:solidFill>
                <a:latin typeface="Arial"/>
                <a:cs typeface="Arial"/>
              </a:rPr>
              <a:t>Cytotoxic</a:t>
            </a:r>
            <a:r>
              <a:rPr lang="tr-TR" sz="1400" dirty="0" smtClean="0">
                <a:solidFill>
                  <a:srgbClr val="0070C0"/>
                </a:solidFill>
                <a:latin typeface="Arial"/>
                <a:cs typeface="Arial"/>
              </a:rPr>
              <a:t> Chemotherapy</a:t>
            </a:r>
            <a:endParaRPr lang="tr-TR" sz="1400" dirty="0">
              <a:solidFill>
                <a:srgbClr val="0070C0"/>
              </a:solidFill>
            </a:endParaRPr>
          </a:p>
        </p:txBody>
      </p:sp>
      <p:sp>
        <p:nvSpPr>
          <p:cNvPr id="32" name="31 Dikdörtgen"/>
          <p:cNvSpPr/>
          <p:nvPr/>
        </p:nvSpPr>
        <p:spPr>
          <a:xfrm>
            <a:off x="3688970" y="2982651"/>
            <a:ext cx="1500439" cy="307756"/>
          </a:xfrm>
          <a:prstGeom prst="rect">
            <a:avLst/>
          </a:prstGeom>
        </p:spPr>
        <p:txBody>
          <a:bodyPr wrap="none" lIns="91422" tIns="45710" rIns="91422" bIns="45710">
            <a:spAutoFit/>
          </a:bodyPr>
          <a:lstStyle/>
          <a:p>
            <a:r>
              <a:rPr lang="tr-TR" sz="1400" dirty="0" smtClean="0">
                <a:solidFill>
                  <a:srgbClr val="0070C0"/>
                </a:solidFill>
                <a:latin typeface="Arial"/>
                <a:cs typeface="Arial"/>
              </a:rPr>
              <a:t>RIC Allo for GVL</a:t>
            </a:r>
            <a:endParaRPr lang="tr-TR" sz="1400" dirty="0">
              <a:solidFill>
                <a:srgbClr val="0070C0"/>
              </a:solidFill>
            </a:endParaRPr>
          </a:p>
        </p:txBody>
      </p:sp>
      <p:sp>
        <p:nvSpPr>
          <p:cNvPr id="34" name="33 Yay"/>
          <p:cNvSpPr/>
          <p:nvPr/>
        </p:nvSpPr>
        <p:spPr>
          <a:xfrm rot="234189" flipH="1">
            <a:off x="5783666" y="2236655"/>
            <a:ext cx="1147513" cy="2102093"/>
          </a:xfrm>
          <a:prstGeom prst="arc">
            <a:avLst>
              <a:gd name="adj1" fmla="val 16005492"/>
              <a:gd name="adj2" fmla="val 2021863"/>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a:p>
        </p:txBody>
      </p:sp>
      <p:sp>
        <p:nvSpPr>
          <p:cNvPr id="35" name="34 Dikdörtgen"/>
          <p:cNvSpPr/>
          <p:nvPr/>
        </p:nvSpPr>
        <p:spPr>
          <a:xfrm>
            <a:off x="6604003" y="2057398"/>
            <a:ext cx="2891524" cy="523200"/>
          </a:xfrm>
          <a:prstGeom prst="rect">
            <a:avLst/>
          </a:prstGeom>
        </p:spPr>
        <p:txBody>
          <a:bodyPr wrap="none" lIns="91422" tIns="45710" rIns="91422" bIns="45710">
            <a:spAutoFit/>
          </a:bodyPr>
          <a:lstStyle/>
          <a:p>
            <a:r>
              <a:rPr lang="tr-TR" sz="1400" dirty="0" smtClean="0">
                <a:solidFill>
                  <a:srgbClr val="0070C0"/>
                </a:solidFill>
                <a:latin typeface="Arial"/>
                <a:cs typeface="Arial"/>
              </a:rPr>
              <a:t>MAC Auto for Tumoral Eradication</a:t>
            </a:r>
          </a:p>
          <a:p>
            <a:r>
              <a:rPr lang="tr-TR" sz="1400" dirty="0" smtClean="0">
                <a:solidFill>
                  <a:srgbClr val="0070C0"/>
                </a:solidFill>
                <a:latin typeface="Arial"/>
                <a:cs typeface="Arial"/>
              </a:rPr>
              <a:t>MAC Allo for BM  Ablation </a:t>
            </a:r>
            <a:endParaRPr lang="tr-TR" sz="1400" dirty="0">
              <a:solidFill>
                <a:srgbClr val="0070C0"/>
              </a:solidFill>
            </a:endParaRPr>
          </a:p>
        </p:txBody>
      </p:sp>
      <p:pic>
        <p:nvPicPr>
          <p:cNvPr id="37" name="Picture 5"/>
          <p:cNvPicPr>
            <a:picLocks noChangeAspect="1" noChangeArrowheads="1"/>
          </p:cNvPicPr>
          <p:nvPr/>
        </p:nvPicPr>
        <p:blipFill>
          <a:blip r:embed="rId3" cstate="print"/>
          <a:srcRect/>
          <a:stretch>
            <a:fillRect/>
          </a:stretch>
        </p:blipFill>
        <p:spPr bwMode="auto">
          <a:xfrm>
            <a:off x="4827448" y="3276599"/>
            <a:ext cx="1065353" cy="447675"/>
          </a:xfrm>
          <a:prstGeom prst="rect">
            <a:avLst/>
          </a:prstGeom>
          <a:noFill/>
          <a:ln w="9525">
            <a:noFill/>
            <a:miter lim="800000"/>
            <a:headEnd/>
            <a:tailEnd/>
          </a:ln>
        </p:spPr>
      </p:pic>
      <p:sp>
        <p:nvSpPr>
          <p:cNvPr id="38" name="37 Dikdörtgen"/>
          <p:cNvSpPr/>
          <p:nvPr/>
        </p:nvSpPr>
        <p:spPr>
          <a:xfrm>
            <a:off x="4165600" y="3733798"/>
            <a:ext cx="1016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40" name="39 Dikdörtgen"/>
          <p:cNvSpPr/>
          <p:nvPr/>
        </p:nvSpPr>
        <p:spPr>
          <a:xfrm>
            <a:off x="7112000" y="4419600"/>
            <a:ext cx="4368800" cy="523200"/>
          </a:xfrm>
          <a:prstGeom prst="rect">
            <a:avLst/>
          </a:prstGeom>
        </p:spPr>
        <p:txBody>
          <a:bodyPr wrap="square" lIns="91422" tIns="45710" rIns="91422" bIns="45710">
            <a:spAutoFit/>
          </a:bodyPr>
          <a:lstStyle/>
          <a:p>
            <a:r>
              <a:rPr lang="en-US" sz="1400" dirty="0" smtClean="0"/>
              <a:t>Biol Blood Marrow Transplant. </a:t>
            </a:r>
            <a:endParaRPr lang="tr-TR" sz="1400" dirty="0" smtClean="0"/>
          </a:p>
          <a:p>
            <a:r>
              <a:rPr lang="en-US" sz="1400" dirty="0" smtClean="0"/>
              <a:t>2009 Dec; 15(12): 1628–1633.</a:t>
            </a:r>
            <a:endParaRPr lang="tr-TR" sz="1400" dirty="0"/>
          </a:p>
        </p:txBody>
      </p:sp>
      <p:sp>
        <p:nvSpPr>
          <p:cNvPr id="41" name="object 18"/>
          <p:cNvSpPr txBox="1"/>
          <p:nvPr/>
        </p:nvSpPr>
        <p:spPr>
          <a:xfrm>
            <a:off x="7213603" y="4267198"/>
            <a:ext cx="2059940" cy="184666"/>
          </a:xfrm>
          <a:prstGeom prst="rect">
            <a:avLst/>
          </a:prstGeom>
        </p:spPr>
        <p:txBody>
          <a:bodyPr vert="horz" wrap="square" lIns="0" tIns="0" rIns="0" bIns="0" rtlCol="0">
            <a:spAutoFit/>
          </a:bodyPr>
          <a:lstStyle/>
          <a:p>
            <a:pPr marL="12698"/>
            <a:r>
              <a:rPr sz="1200" b="1" i="1" spc="-5" dirty="0">
                <a:latin typeface="Rockwell" pitchFamily="18" charset="0"/>
                <a:cs typeface="Times New Roman"/>
              </a:rPr>
              <a:t>Bacigalupo, </a:t>
            </a:r>
            <a:endParaRPr sz="1200" b="1" i="1" dirty="0">
              <a:latin typeface="Rockwell" pitchFamily="18" charset="0"/>
              <a:cs typeface="Times New Roman"/>
            </a:endParaRPr>
          </a:p>
        </p:txBody>
      </p:sp>
      <p:sp>
        <p:nvSpPr>
          <p:cNvPr id="43" name="42 Dikdörtgen"/>
          <p:cNvSpPr/>
          <p:nvPr/>
        </p:nvSpPr>
        <p:spPr>
          <a:xfrm>
            <a:off x="3251200" y="5181601"/>
            <a:ext cx="3556000" cy="461645"/>
          </a:xfrm>
          <a:prstGeom prst="rect">
            <a:avLst/>
          </a:prstGeom>
        </p:spPr>
        <p:txBody>
          <a:bodyPr wrap="square" lIns="91422" tIns="45710" rIns="91422" bIns="45710">
            <a:spAutoFit/>
          </a:bodyPr>
          <a:lstStyle/>
          <a:p>
            <a:r>
              <a:rPr lang="en-US" sz="1200" dirty="0" smtClean="0"/>
              <a:t>Results in reversible </a:t>
            </a:r>
            <a:r>
              <a:rPr lang="tr-TR" sz="1200" dirty="0" smtClean="0"/>
              <a:t>   </a:t>
            </a:r>
            <a:r>
              <a:rPr lang="en-US" sz="1200" dirty="0" err="1" smtClean="0"/>
              <a:t>myelosuppression</a:t>
            </a:r>
            <a:r>
              <a:rPr lang="en-US" sz="1200" dirty="0" smtClean="0"/>
              <a:t> (usually within 28 d) when given without stem cell support</a:t>
            </a:r>
            <a:endParaRPr lang="tr-TR" sz="1200" dirty="0"/>
          </a:p>
        </p:txBody>
      </p:sp>
      <p:sp>
        <p:nvSpPr>
          <p:cNvPr id="46" name="45 Dikdörtgen"/>
          <p:cNvSpPr/>
          <p:nvPr/>
        </p:nvSpPr>
        <p:spPr>
          <a:xfrm>
            <a:off x="7924800" y="5257801"/>
            <a:ext cx="3657600" cy="338554"/>
          </a:xfrm>
          <a:prstGeom prst="rect">
            <a:avLst/>
          </a:prstGeom>
        </p:spPr>
        <p:txBody>
          <a:bodyPr wrap="square">
            <a:spAutoFit/>
          </a:bodyPr>
          <a:lstStyle/>
          <a:p>
            <a:pPr marL="12698" lvl="0"/>
            <a:r>
              <a:rPr lang="en-US" sz="1600" b="1" kern="0" spc="-5" dirty="0" smtClean="0">
                <a:solidFill>
                  <a:srgbClr val="FF0000"/>
                </a:solidFill>
              </a:rPr>
              <a:t>TUMORAL CHEMOSENSITIVITY</a:t>
            </a:r>
          </a:p>
        </p:txBody>
      </p:sp>
      <p:sp>
        <p:nvSpPr>
          <p:cNvPr id="47" name="Title 1"/>
          <p:cNvSpPr txBox="1">
            <a:spLocks/>
          </p:cNvSpPr>
          <p:nvPr/>
        </p:nvSpPr>
        <p:spPr>
          <a:xfrm>
            <a:off x="381000" y="914400"/>
            <a:ext cx="11277600" cy="1107996"/>
          </a:xfrm>
          <a:prstGeom prst="rect">
            <a:avLst/>
          </a:prstGeom>
        </p:spPr>
        <p:txBody>
          <a:bodyPr/>
          <a:lstStyle/>
          <a:p>
            <a:pPr defTabSz="914400">
              <a:defRPr/>
            </a:pPr>
            <a:r>
              <a:rPr lang="en-US" sz="2400" b="1" kern="0" spc="-5" dirty="0" smtClean="0">
                <a:solidFill>
                  <a:srgbClr val="C00000"/>
                </a:solidFill>
              </a:rPr>
              <a:t>Dose &amp; Response Curve with </a:t>
            </a:r>
            <a:r>
              <a:rPr lang="en-US" sz="2400" b="1" kern="0" spc="-5" dirty="0" err="1" smtClean="0">
                <a:solidFill>
                  <a:srgbClr val="C00000"/>
                </a:solidFill>
              </a:rPr>
              <a:t>Cytotoxic</a:t>
            </a:r>
            <a:r>
              <a:rPr lang="en-US" sz="2400" b="1" kern="0" spc="-5" dirty="0" smtClean="0">
                <a:solidFill>
                  <a:srgbClr val="C00000"/>
                </a:solidFill>
              </a:rPr>
              <a:t> </a:t>
            </a:r>
            <a:r>
              <a:rPr lang="en-US" sz="2400" b="1" kern="0" spc="-5" dirty="0" err="1" smtClean="0">
                <a:solidFill>
                  <a:srgbClr val="C00000"/>
                </a:solidFill>
              </a:rPr>
              <a:t>Chemothrapy</a:t>
            </a:r>
            <a:endParaRPr lang="en-US" sz="2400" b="1" kern="0" spc="-5" dirty="0" smtClean="0">
              <a:solidFill>
                <a:srgbClr val="C00000"/>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smtClean="0">
                <a:ln>
                  <a:noFill/>
                </a:ln>
                <a:solidFill>
                  <a:srgbClr val="C00000"/>
                </a:solidFill>
                <a:effectLst/>
                <a:uLnTx/>
                <a:uFillTx/>
                <a:latin typeface="+mj-lt"/>
                <a:ea typeface="+mj-ea"/>
                <a:cs typeface="+mj-cs"/>
              </a:rPr>
              <a:t/>
            </a:r>
            <a:br>
              <a:rPr kumimoji="0" lang="tr-TR" sz="2400" b="1" i="0" u="none" strike="noStrike" kern="0" cap="none" spc="-5" normalizeH="0" baseline="0" noProof="0" dirty="0" smtClean="0">
                <a:ln>
                  <a:noFill/>
                </a:ln>
                <a:solidFill>
                  <a:srgbClr val="C00000"/>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19"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828800"/>
            <a:ext cx="11582400" cy="4341701"/>
          </a:xfrm>
          <a:prstGeom prst="rect">
            <a:avLst/>
          </a:prstGeom>
        </p:spPr>
        <p:txBody>
          <a:bodyPr vert="horz" wrap="square" lIns="0" tIns="0" rIns="0" bIns="0" rtlCol="0">
            <a:spAutoFit/>
          </a:bodyPr>
          <a:lstStyle/>
          <a:p>
            <a:pPr marL="355600" marR="417830" indent="-342900">
              <a:lnSpc>
                <a:spcPct val="130000"/>
              </a:lnSpc>
              <a:buChar char="•"/>
              <a:tabLst>
                <a:tab pos="354965" algn="l"/>
                <a:tab pos="355600" algn="l"/>
              </a:tabLst>
            </a:pPr>
            <a:r>
              <a:rPr sz="2000" dirty="0">
                <a:latin typeface="Arial"/>
                <a:cs typeface="Arial"/>
              </a:rPr>
              <a:t>The first stage of the transplant. </a:t>
            </a:r>
            <a:endParaRPr lang="tr-TR" sz="2000" dirty="0" smtClean="0">
              <a:latin typeface="Arial"/>
              <a:cs typeface="Arial"/>
            </a:endParaRPr>
          </a:p>
          <a:p>
            <a:pPr marL="355600" marR="417830" indent="-342900">
              <a:lnSpc>
                <a:spcPct val="130000"/>
              </a:lnSpc>
              <a:buChar char="•"/>
              <a:tabLst>
                <a:tab pos="354965" algn="l"/>
                <a:tab pos="355600" algn="l"/>
              </a:tabLst>
            </a:pPr>
            <a:r>
              <a:rPr sz="2000" dirty="0" smtClean="0">
                <a:latin typeface="Arial"/>
                <a:cs typeface="Arial"/>
              </a:rPr>
              <a:t>May </a:t>
            </a:r>
            <a:r>
              <a:rPr sz="2000" dirty="0">
                <a:latin typeface="Arial"/>
                <a:cs typeface="Arial"/>
              </a:rPr>
              <a:t>be given in one dose or</a:t>
            </a:r>
            <a:r>
              <a:rPr sz="2000" spc="-240" dirty="0">
                <a:latin typeface="Arial"/>
                <a:cs typeface="Arial"/>
              </a:rPr>
              <a:t> </a:t>
            </a:r>
            <a:r>
              <a:rPr sz="2000" dirty="0">
                <a:latin typeface="Arial"/>
                <a:cs typeface="Arial"/>
              </a:rPr>
              <a:t>over  several</a:t>
            </a:r>
            <a:r>
              <a:rPr sz="2000" spc="-114" dirty="0">
                <a:latin typeface="Arial"/>
                <a:cs typeface="Arial"/>
              </a:rPr>
              <a:t> </a:t>
            </a:r>
            <a:r>
              <a:rPr sz="2000" dirty="0">
                <a:latin typeface="Arial"/>
                <a:cs typeface="Arial"/>
              </a:rPr>
              <a:t>days.</a:t>
            </a:r>
          </a:p>
          <a:p>
            <a:pPr>
              <a:lnSpc>
                <a:spcPct val="130000"/>
              </a:lnSpc>
              <a:spcBef>
                <a:spcPts val="25"/>
              </a:spcBef>
            </a:pPr>
            <a:r>
              <a:rPr lang="tr-TR" sz="2900" dirty="0" smtClean="0">
                <a:solidFill>
                  <a:srgbClr val="C00000"/>
                </a:solidFill>
                <a:latin typeface="Times New Roman"/>
                <a:cs typeface="Times New Roman"/>
              </a:rPr>
              <a:t>    ........................................................</a:t>
            </a:r>
            <a:endParaRPr sz="2900" dirty="0">
              <a:solidFill>
                <a:srgbClr val="C00000"/>
              </a:solidFill>
              <a:latin typeface="Times New Roman"/>
              <a:cs typeface="Times New Roman"/>
            </a:endParaRPr>
          </a:p>
          <a:p>
            <a:pPr marL="355600" indent="-342900">
              <a:lnSpc>
                <a:spcPct val="130000"/>
              </a:lnSpc>
              <a:buChar char="•"/>
              <a:tabLst>
                <a:tab pos="354965" algn="l"/>
                <a:tab pos="355600" algn="l"/>
              </a:tabLst>
            </a:pPr>
            <a:r>
              <a:rPr sz="2000" dirty="0">
                <a:latin typeface="Arial"/>
                <a:cs typeface="Arial"/>
              </a:rPr>
              <a:t>Necessary</a:t>
            </a:r>
            <a:r>
              <a:rPr sz="2000" spc="-130" dirty="0">
                <a:latin typeface="Arial"/>
                <a:cs typeface="Arial"/>
              </a:rPr>
              <a:t> </a:t>
            </a:r>
            <a:r>
              <a:rPr sz="2000" dirty="0">
                <a:latin typeface="Arial"/>
                <a:cs typeface="Arial"/>
              </a:rPr>
              <a:t>for:</a:t>
            </a:r>
          </a:p>
          <a:p>
            <a:pPr marL="756285" marR="292100" lvl="1" indent="-286385">
              <a:lnSpc>
                <a:spcPct val="130000"/>
              </a:lnSpc>
              <a:spcBef>
                <a:spcPts val="439"/>
              </a:spcBef>
              <a:buSzPct val="58333"/>
              <a:buFont typeface="Wingdings"/>
              <a:buChar char=""/>
              <a:tabLst>
                <a:tab pos="756285" algn="l"/>
                <a:tab pos="756920" algn="l"/>
              </a:tabLst>
            </a:pPr>
            <a:r>
              <a:rPr lang="tr-TR" spc="-10" dirty="0" err="1" smtClean="0">
                <a:latin typeface="Arial"/>
                <a:cs typeface="Arial"/>
              </a:rPr>
              <a:t>Destroying</a:t>
            </a:r>
            <a:r>
              <a:rPr lang="tr-TR" spc="-10" dirty="0" smtClean="0">
                <a:latin typeface="Arial"/>
                <a:cs typeface="Arial"/>
              </a:rPr>
              <a:t> </a:t>
            </a:r>
            <a:r>
              <a:rPr lang="tr-TR" spc="-5" dirty="0" err="1" smtClean="0">
                <a:latin typeface="Arial"/>
                <a:cs typeface="Arial"/>
              </a:rPr>
              <a:t>remaining</a:t>
            </a:r>
            <a:r>
              <a:rPr lang="tr-TR" spc="-5" dirty="0" smtClean="0">
                <a:latin typeface="Arial"/>
                <a:cs typeface="Arial"/>
              </a:rPr>
              <a:t> </a:t>
            </a:r>
            <a:r>
              <a:rPr lang="tr-TR" spc="-5" dirty="0" err="1" smtClean="0">
                <a:latin typeface="Arial"/>
                <a:cs typeface="Arial"/>
              </a:rPr>
              <a:t>cancer</a:t>
            </a:r>
            <a:r>
              <a:rPr lang="tr-TR" spc="25" dirty="0" smtClean="0">
                <a:latin typeface="Arial"/>
                <a:cs typeface="Arial"/>
              </a:rPr>
              <a:t> </a:t>
            </a:r>
            <a:r>
              <a:rPr lang="tr-TR" spc="-5" dirty="0" err="1" smtClean="0">
                <a:latin typeface="Arial"/>
                <a:cs typeface="Arial"/>
              </a:rPr>
              <a:t>cells</a:t>
            </a:r>
            <a:endParaRPr lang="tr-TR" sz="1800" spc="-5" dirty="0" smtClean="0">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800" spc="-5" dirty="0" smtClean="0">
                <a:latin typeface="Arial"/>
                <a:cs typeface="Arial"/>
              </a:rPr>
              <a:t>Creating </a:t>
            </a:r>
            <a:r>
              <a:rPr sz="1800" spc="-5" dirty="0">
                <a:latin typeface="Arial"/>
                <a:cs typeface="Arial"/>
              </a:rPr>
              <a:t>room in </a:t>
            </a:r>
            <a:r>
              <a:rPr sz="1800" dirty="0">
                <a:latin typeface="Arial"/>
                <a:cs typeface="Arial"/>
              </a:rPr>
              <a:t>the </a:t>
            </a:r>
            <a:r>
              <a:rPr sz="1800" spc="-5" dirty="0">
                <a:latin typeface="Arial"/>
                <a:cs typeface="Arial"/>
              </a:rPr>
              <a:t>bone marrow </a:t>
            </a:r>
            <a:r>
              <a:rPr sz="1800" dirty="0">
                <a:latin typeface="Arial"/>
                <a:cs typeface="Arial"/>
              </a:rPr>
              <a:t>for the </a:t>
            </a:r>
            <a:r>
              <a:rPr sz="1800" spc="-5" dirty="0">
                <a:latin typeface="Arial"/>
                <a:cs typeface="Arial"/>
              </a:rPr>
              <a:t>transplanted </a:t>
            </a:r>
            <a:r>
              <a:rPr sz="1800" dirty="0">
                <a:latin typeface="Arial"/>
                <a:cs typeface="Arial"/>
              </a:rPr>
              <a:t>stem</a:t>
            </a:r>
            <a:r>
              <a:rPr sz="1800" spc="50" dirty="0">
                <a:latin typeface="Arial"/>
                <a:cs typeface="Arial"/>
              </a:rPr>
              <a:t> </a:t>
            </a:r>
            <a:r>
              <a:rPr sz="1800" spc="-5" dirty="0" smtClean="0">
                <a:latin typeface="Arial"/>
                <a:cs typeface="Arial"/>
              </a:rPr>
              <a:t>cells</a:t>
            </a:r>
            <a:endParaRPr lang="tr-TR" sz="1800" spc="-5" dirty="0" smtClean="0">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lang="en-US" spc="-5" dirty="0" smtClean="0">
                <a:latin typeface="Arial"/>
                <a:cs typeface="Arial"/>
              </a:rPr>
              <a:t>Supressing </a:t>
            </a:r>
            <a:r>
              <a:rPr lang="en-US" dirty="0" smtClean="0">
                <a:latin typeface="Arial"/>
                <a:cs typeface="Arial"/>
              </a:rPr>
              <a:t>the </a:t>
            </a:r>
            <a:r>
              <a:rPr lang="en-US" spc="-5" dirty="0" smtClean="0">
                <a:latin typeface="Arial"/>
                <a:cs typeface="Arial"/>
              </a:rPr>
              <a:t>patients immune system </a:t>
            </a:r>
            <a:r>
              <a:rPr lang="en-US" dirty="0" smtClean="0">
                <a:latin typeface="Arial"/>
                <a:cs typeface="Arial"/>
              </a:rPr>
              <a:t>to </a:t>
            </a:r>
            <a:r>
              <a:rPr lang="en-US" spc="-5" dirty="0" err="1" smtClean="0">
                <a:latin typeface="Arial"/>
                <a:cs typeface="Arial"/>
              </a:rPr>
              <a:t>preve</a:t>
            </a:r>
            <a:r>
              <a:rPr lang="tr-TR" spc="-5" dirty="0" smtClean="0">
                <a:latin typeface="Arial"/>
                <a:cs typeface="Arial"/>
              </a:rPr>
              <a:t>n</a:t>
            </a:r>
            <a:r>
              <a:rPr lang="en-US" spc="-5" dirty="0" smtClean="0">
                <a:latin typeface="Arial"/>
                <a:cs typeface="Arial"/>
              </a:rPr>
              <a:t>t </a:t>
            </a:r>
            <a:r>
              <a:rPr lang="en-US" dirty="0" smtClean="0">
                <a:latin typeface="Arial"/>
                <a:cs typeface="Arial"/>
              </a:rPr>
              <a:t>of </a:t>
            </a:r>
            <a:r>
              <a:rPr lang="en-US" spc="-5" dirty="0" smtClean="0">
                <a:latin typeface="Arial"/>
                <a:cs typeface="Arial"/>
              </a:rPr>
              <a:t>graft rejection</a:t>
            </a:r>
            <a:endParaRPr sz="1800" dirty="0">
              <a:latin typeface="Arial"/>
              <a:cs typeface="Arial"/>
            </a:endParaRPr>
          </a:p>
          <a:p>
            <a:pPr lvl="1">
              <a:lnSpc>
                <a:spcPct val="130000"/>
              </a:lnSpc>
            </a:pPr>
            <a:r>
              <a:rPr lang="tr-TR" dirty="0" smtClean="0">
                <a:solidFill>
                  <a:srgbClr val="C00000"/>
                </a:solidFill>
                <a:latin typeface="Times New Roman"/>
                <a:cs typeface="Times New Roman"/>
              </a:rPr>
              <a:t> ......................................................................................</a:t>
            </a:r>
            <a:endParaRPr sz="1800" dirty="0">
              <a:solidFill>
                <a:srgbClr val="C00000"/>
              </a:solidFill>
              <a:latin typeface="Times New Roman"/>
              <a:cs typeface="Times New Roman"/>
            </a:endParaRPr>
          </a:p>
          <a:p>
            <a:pPr marL="355600" indent="-342900">
              <a:lnSpc>
                <a:spcPct val="130000"/>
              </a:lnSpc>
              <a:spcBef>
                <a:spcPts val="1280"/>
              </a:spcBef>
              <a:buChar char="•"/>
              <a:tabLst>
                <a:tab pos="354965" algn="l"/>
                <a:tab pos="355600" algn="l"/>
              </a:tabLst>
            </a:pPr>
            <a:r>
              <a:rPr sz="2000" dirty="0">
                <a:latin typeface="Arial"/>
                <a:cs typeface="Arial"/>
              </a:rPr>
              <a:t>Conditioning regimen is dependent on the </a:t>
            </a:r>
            <a:r>
              <a:rPr sz="2000" spc="-5" dirty="0">
                <a:latin typeface="Arial"/>
                <a:cs typeface="Arial"/>
              </a:rPr>
              <a:t>type </a:t>
            </a:r>
            <a:r>
              <a:rPr sz="2000" dirty="0">
                <a:latin typeface="Arial"/>
                <a:cs typeface="Arial"/>
              </a:rPr>
              <a:t>of disease, the </a:t>
            </a:r>
            <a:r>
              <a:rPr sz="2000" spc="-5" dirty="0">
                <a:latin typeface="Arial"/>
                <a:cs typeface="Arial"/>
              </a:rPr>
              <a:t>type</a:t>
            </a:r>
            <a:r>
              <a:rPr sz="2000" spc="-195" dirty="0">
                <a:latin typeface="Arial"/>
                <a:cs typeface="Arial"/>
              </a:rPr>
              <a:t> </a:t>
            </a:r>
            <a:r>
              <a:rPr sz="2000" dirty="0">
                <a:latin typeface="Arial"/>
                <a:cs typeface="Arial"/>
              </a:rPr>
              <a:t>of</a:t>
            </a:r>
          </a:p>
          <a:p>
            <a:pPr marL="355600">
              <a:lnSpc>
                <a:spcPct val="130000"/>
              </a:lnSpc>
            </a:pPr>
            <a:r>
              <a:rPr sz="2000" dirty="0">
                <a:latin typeface="Arial"/>
                <a:cs typeface="Arial"/>
              </a:rPr>
              <a:t>transplant, co-morbidities and</a:t>
            </a:r>
            <a:r>
              <a:rPr sz="2000" spc="-145" dirty="0">
                <a:latin typeface="Arial"/>
                <a:cs typeface="Arial"/>
              </a:rPr>
              <a:t> </a:t>
            </a:r>
            <a:r>
              <a:rPr sz="2000" dirty="0">
                <a:latin typeface="Arial"/>
                <a:cs typeface="Arial"/>
              </a:rPr>
              <a:t>age.</a:t>
            </a:r>
          </a:p>
        </p:txBody>
      </p:sp>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58</a:t>
            </a:fld>
            <a:endParaRPr spc="-5" dirty="0"/>
          </a:p>
        </p:txBody>
      </p:sp>
      <p:sp>
        <p:nvSpPr>
          <p:cNvPr id="8" name="Title 1"/>
          <p:cNvSpPr txBox="1">
            <a:spLocks/>
          </p:cNvSpPr>
          <p:nvPr/>
        </p:nvSpPr>
        <p:spPr>
          <a:xfrm>
            <a:off x="228600" y="0"/>
            <a:ext cx="11277600" cy="1107996"/>
          </a:xfrm>
          <a:prstGeom prst="rect">
            <a:avLst/>
          </a:prstGeom>
        </p:spPr>
        <p:txBody>
          <a:bodyPr/>
          <a:lstStyle/>
          <a:p>
            <a:pPr defTabSz="914400">
              <a:defRPr/>
            </a:pPr>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endParaRPr kumimoji="0" lang="tr-TR" sz="3200" b="1" i="0" u="none" strike="noStrike" kern="0" cap="none" spc="-5" normalizeH="0" baseline="0" noProof="0" dirty="0" smtClean="0">
              <a:ln>
                <a:noFill/>
              </a:ln>
              <a:solidFill>
                <a:srgbClr val="C00000"/>
              </a:solidFill>
              <a:effectLst/>
              <a:uLnTx/>
              <a:uFillTx/>
              <a:latin typeface="+mj-lt"/>
              <a:ea typeface="+mj-ea"/>
              <a:cs typeface="+mj-cs"/>
            </a:endParaRPr>
          </a:p>
          <a:p>
            <a:pPr defTabSz="914400">
              <a:defRPr/>
            </a:pPr>
            <a:r>
              <a:rPr kumimoji="0" lang="tr-TR" sz="3200" b="1" i="0" u="none" strike="noStrike" kern="0" cap="none" spc="-5" normalizeH="0" baseline="0" noProof="0" dirty="0" smtClean="0">
                <a:ln>
                  <a:noFill/>
                </a:ln>
                <a:solidFill>
                  <a:srgbClr val="C00000"/>
                </a:solidFill>
                <a:effectLst/>
                <a:uLnTx/>
                <a:uFillTx/>
                <a:latin typeface="+mj-lt"/>
                <a:ea typeface="+mj-ea"/>
                <a:cs typeface="+mj-cs"/>
              </a:rPr>
              <a:t> </a:t>
            </a:r>
            <a:r>
              <a:rPr lang="en-US" sz="2400" b="1" kern="0" spc="-5" dirty="0" smtClean="0">
                <a:solidFill>
                  <a:prstClr val="black"/>
                </a:solidFill>
              </a:rPr>
              <a:t>Dose &amp; Response Curve with </a:t>
            </a:r>
            <a:r>
              <a:rPr lang="en-US" sz="2400" b="1" kern="0" spc="-5" dirty="0" err="1" smtClean="0">
                <a:solidFill>
                  <a:prstClr val="black"/>
                </a:solidFill>
              </a:rPr>
              <a:t>Cytotoxic</a:t>
            </a:r>
            <a:r>
              <a:rPr lang="en-US" sz="2400" b="1" kern="0" spc="-5" dirty="0" smtClean="0">
                <a:solidFill>
                  <a:prstClr val="black"/>
                </a:solidFill>
              </a:rPr>
              <a:t> </a:t>
            </a:r>
            <a:r>
              <a:rPr lang="en-US" sz="2400" b="1" kern="0" spc="-5" dirty="0" err="1" smtClean="0">
                <a:solidFill>
                  <a:prstClr val="black"/>
                </a:solidFill>
              </a:rPr>
              <a:t>Chemothrapy</a:t>
            </a:r>
            <a:endParaRPr lang="en-US" sz="2400" b="1" kern="0" spc="-5" dirty="0" smtClean="0">
              <a:solidFill>
                <a:prstClr val="black"/>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45397" y="1828801"/>
            <a:ext cx="2012527" cy="315595"/>
          </a:xfrm>
          <a:prstGeom prst="rect">
            <a:avLst/>
          </a:prstGeom>
        </p:spPr>
        <p:txBody>
          <a:bodyPr vert="horz" wrap="square" lIns="0" tIns="0" rIns="0" bIns="0" rtlCol="0">
            <a:spAutoFit/>
          </a:bodyPr>
          <a:lstStyle/>
          <a:p>
            <a:pPr marL="12700">
              <a:lnSpc>
                <a:spcPct val="100000"/>
              </a:lnSpc>
            </a:pPr>
            <a:r>
              <a:rPr sz="2000" dirty="0">
                <a:latin typeface="Arial"/>
                <a:cs typeface="Arial"/>
              </a:rPr>
              <a:t>Low</a:t>
            </a:r>
            <a:r>
              <a:rPr sz="2000" spc="-100" dirty="0">
                <a:latin typeface="Arial"/>
                <a:cs typeface="Arial"/>
              </a:rPr>
              <a:t> </a:t>
            </a:r>
            <a:r>
              <a:rPr sz="2000" dirty="0">
                <a:latin typeface="Arial"/>
                <a:cs typeface="Arial"/>
              </a:rPr>
              <a:t>Intensity</a:t>
            </a:r>
          </a:p>
        </p:txBody>
      </p:sp>
      <p:sp>
        <p:nvSpPr>
          <p:cNvPr id="4" name="object 4"/>
          <p:cNvSpPr txBox="1"/>
          <p:nvPr/>
        </p:nvSpPr>
        <p:spPr>
          <a:xfrm>
            <a:off x="1003300" y="2522603"/>
            <a:ext cx="10058400" cy="570028"/>
          </a:xfrm>
          <a:prstGeom prst="rect">
            <a:avLst/>
          </a:prstGeom>
          <a:solidFill>
            <a:srgbClr val="C5D9F0"/>
          </a:solidFill>
          <a:ln w="25400">
            <a:solidFill>
              <a:srgbClr val="385D89"/>
            </a:solidFill>
          </a:ln>
        </p:spPr>
        <p:txBody>
          <a:bodyPr vert="horz" wrap="square" lIns="0" tIns="635" rIns="0" bIns="0" rtlCol="0">
            <a:spAutoFit/>
          </a:bodyPr>
          <a:lstStyle/>
          <a:p>
            <a:pPr>
              <a:lnSpc>
                <a:spcPct val="100000"/>
              </a:lnSpc>
              <a:spcBef>
                <a:spcPts val="5"/>
              </a:spcBef>
            </a:pPr>
            <a:endParaRPr sz="1900">
              <a:latin typeface="Times New Roman"/>
              <a:cs typeface="Times New Roman"/>
            </a:endParaRPr>
          </a:p>
          <a:p>
            <a:pPr marL="331470">
              <a:lnSpc>
                <a:spcPct val="100000"/>
              </a:lnSpc>
              <a:tabLst>
                <a:tab pos="3463925" algn="l"/>
                <a:tab pos="6390640" algn="l"/>
              </a:tabLst>
            </a:pPr>
            <a:r>
              <a:rPr sz="1800" dirty="0">
                <a:latin typeface="Arial"/>
                <a:cs typeface="Arial"/>
              </a:rPr>
              <a:t>Flu /</a:t>
            </a:r>
            <a:r>
              <a:rPr sz="1800" spc="-5" dirty="0">
                <a:latin typeface="Arial"/>
                <a:cs typeface="Arial"/>
              </a:rPr>
              <a:t> Cy	</a:t>
            </a:r>
            <a:r>
              <a:rPr sz="1800" dirty="0">
                <a:latin typeface="Arial"/>
                <a:cs typeface="Arial"/>
              </a:rPr>
              <a:t>BEAM	</a:t>
            </a:r>
            <a:r>
              <a:rPr sz="1800" spc="-5" dirty="0">
                <a:latin typeface="Arial"/>
                <a:cs typeface="Arial"/>
              </a:rPr>
              <a:t>Cy </a:t>
            </a:r>
            <a:r>
              <a:rPr sz="1800" dirty="0">
                <a:latin typeface="Arial"/>
                <a:cs typeface="Arial"/>
              </a:rPr>
              <a:t>/</a:t>
            </a:r>
            <a:r>
              <a:rPr sz="1800" spc="-125" dirty="0">
                <a:latin typeface="Arial"/>
                <a:cs typeface="Arial"/>
              </a:rPr>
              <a:t> </a:t>
            </a:r>
            <a:r>
              <a:rPr sz="1800" dirty="0">
                <a:latin typeface="Arial"/>
                <a:cs typeface="Arial"/>
              </a:rPr>
              <a:t>TBI</a:t>
            </a:r>
            <a:endParaRPr sz="1800">
              <a:latin typeface="Arial"/>
              <a:cs typeface="Arial"/>
            </a:endParaRPr>
          </a:p>
        </p:txBody>
      </p:sp>
      <p:sp>
        <p:nvSpPr>
          <p:cNvPr id="5" name="object 5"/>
          <p:cNvSpPr txBox="1"/>
          <p:nvPr/>
        </p:nvSpPr>
        <p:spPr>
          <a:xfrm>
            <a:off x="8765708" y="1896747"/>
            <a:ext cx="2087880" cy="315595"/>
          </a:xfrm>
          <a:prstGeom prst="rect">
            <a:avLst/>
          </a:prstGeom>
        </p:spPr>
        <p:txBody>
          <a:bodyPr vert="horz" wrap="square" lIns="0" tIns="0" rIns="0" bIns="0" rtlCol="0">
            <a:spAutoFit/>
          </a:bodyPr>
          <a:lstStyle/>
          <a:p>
            <a:pPr marL="12700">
              <a:lnSpc>
                <a:spcPct val="100000"/>
              </a:lnSpc>
            </a:pPr>
            <a:r>
              <a:rPr sz="2000" dirty="0">
                <a:latin typeface="Arial"/>
                <a:cs typeface="Arial"/>
              </a:rPr>
              <a:t>High</a:t>
            </a:r>
            <a:r>
              <a:rPr sz="2000" spc="-100" dirty="0">
                <a:latin typeface="Arial"/>
                <a:cs typeface="Arial"/>
              </a:rPr>
              <a:t> </a:t>
            </a:r>
            <a:r>
              <a:rPr sz="2000" dirty="0">
                <a:latin typeface="Arial"/>
                <a:cs typeface="Arial"/>
              </a:rPr>
              <a:t>Intensity</a:t>
            </a:r>
            <a:endParaRPr sz="2000">
              <a:latin typeface="Arial"/>
              <a:cs typeface="Arial"/>
            </a:endParaRPr>
          </a:p>
        </p:txBody>
      </p:sp>
      <p:sp>
        <p:nvSpPr>
          <p:cNvPr id="6" name="object 6"/>
          <p:cNvSpPr/>
          <p:nvPr/>
        </p:nvSpPr>
        <p:spPr>
          <a:xfrm>
            <a:off x="2743201" y="3805302"/>
            <a:ext cx="1739900" cy="485775"/>
          </a:xfrm>
          <a:custGeom>
            <a:avLst/>
            <a:gdLst/>
            <a:ahLst/>
            <a:cxnLst/>
            <a:rect l="l" t="t" r="r" b="b"/>
            <a:pathLst>
              <a:path w="1304925" h="485775">
                <a:moveTo>
                  <a:pt x="242950" y="0"/>
                </a:moveTo>
                <a:lnTo>
                  <a:pt x="0" y="242824"/>
                </a:lnTo>
                <a:lnTo>
                  <a:pt x="242950" y="485775"/>
                </a:lnTo>
                <a:lnTo>
                  <a:pt x="242950" y="364363"/>
                </a:lnTo>
                <a:lnTo>
                  <a:pt x="1304925" y="364363"/>
                </a:lnTo>
                <a:lnTo>
                  <a:pt x="1304925" y="121412"/>
                </a:lnTo>
                <a:lnTo>
                  <a:pt x="242950" y="121412"/>
                </a:lnTo>
                <a:lnTo>
                  <a:pt x="242950" y="0"/>
                </a:lnTo>
                <a:close/>
              </a:path>
            </a:pathLst>
          </a:custGeom>
          <a:solidFill>
            <a:srgbClr val="C00000"/>
          </a:solidFill>
        </p:spPr>
        <p:txBody>
          <a:bodyPr wrap="square" lIns="0" tIns="0" rIns="0" bIns="0" rtlCol="0"/>
          <a:lstStyle/>
          <a:p>
            <a:endParaRPr/>
          </a:p>
        </p:txBody>
      </p:sp>
      <p:sp>
        <p:nvSpPr>
          <p:cNvPr id="7" name="object 7"/>
          <p:cNvSpPr/>
          <p:nvPr/>
        </p:nvSpPr>
        <p:spPr>
          <a:xfrm>
            <a:off x="2743201" y="3805302"/>
            <a:ext cx="1739900" cy="485775"/>
          </a:xfrm>
          <a:custGeom>
            <a:avLst/>
            <a:gdLst/>
            <a:ahLst/>
            <a:cxnLst/>
            <a:rect l="l" t="t" r="r" b="b"/>
            <a:pathLst>
              <a:path w="1304925" h="485775">
                <a:moveTo>
                  <a:pt x="0" y="242824"/>
                </a:moveTo>
                <a:lnTo>
                  <a:pt x="242950" y="0"/>
                </a:lnTo>
                <a:lnTo>
                  <a:pt x="242950" y="121412"/>
                </a:lnTo>
                <a:lnTo>
                  <a:pt x="1304925" y="121412"/>
                </a:lnTo>
                <a:lnTo>
                  <a:pt x="1304925" y="364363"/>
                </a:lnTo>
                <a:lnTo>
                  <a:pt x="242950" y="364363"/>
                </a:lnTo>
                <a:lnTo>
                  <a:pt x="242950" y="485775"/>
                </a:lnTo>
                <a:lnTo>
                  <a:pt x="0" y="242824"/>
                </a:lnTo>
                <a:close/>
              </a:path>
            </a:pathLst>
          </a:custGeom>
          <a:ln w="25400">
            <a:solidFill>
              <a:srgbClr val="385D89"/>
            </a:solidFill>
          </a:ln>
        </p:spPr>
        <p:txBody>
          <a:bodyPr wrap="square" lIns="0" tIns="0" rIns="0" bIns="0" rtlCol="0"/>
          <a:lstStyle/>
          <a:p>
            <a:endParaRPr/>
          </a:p>
        </p:txBody>
      </p:sp>
      <p:sp>
        <p:nvSpPr>
          <p:cNvPr id="8" name="object 8"/>
          <p:cNvSpPr/>
          <p:nvPr/>
        </p:nvSpPr>
        <p:spPr>
          <a:xfrm>
            <a:off x="7584102" y="3873501"/>
            <a:ext cx="1739900" cy="484505"/>
          </a:xfrm>
          <a:custGeom>
            <a:avLst/>
            <a:gdLst/>
            <a:ahLst/>
            <a:cxnLst/>
            <a:rect l="l" t="t" r="r" b="b"/>
            <a:pathLst>
              <a:path w="1304925" h="484504">
                <a:moveTo>
                  <a:pt x="1062735" y="0"/>
                </a:moveTo>
                <a:lnTo>
                  <a:pt x="1062735" y="121157"/>
                </a:lnTo>
                <a:lnTo>
                  <a:pt x="0" y="121157"/>
                </a:lnTo>
                <a:lnTo>
                  <a:pt x="0" y="363219"/>
                </a:lnTo>
                <a:lnTo>
                  <a:pt x="1062735" y="363219"/>
                </a:lnTo>
                <a:lnTo>
                  <a:pt x="1062735" y="484250"/>
                </a:lnTo>
                <a:lnTo>
                  <a:pt x="1304925" y="242188"/>
                </a:lnTo>
                <a:lnTo>
                  <a:pt x="1062735" y="0"/>
                </a:lnTo>
                <a:close/>
              </a:path>
            </a:pathLst>
          </a:custGeom>
          <a:solidFill>
            <a:srgbClr val="C00000"/>
          </a:solidFill>
        </p:spPr>
        <p:txBody>
          <a:bodyPr wrap="square" lIns="0" tIns="0" rIns="0" bIns="0" rtlCol="0"/>
          <a:lstStyle/>
          <a:p>
            <a:endParaRPr/>
          </a:p>
        </p:txBody>
      </p:sp>
      <p:sp>
        <p:nvSpPr>
          <p:cNvPr id="9" name="object 9"/>
          <p:cNvSpPr/>
          <p:nvPr/>
        </p:nvSpPr>
        <p:spPr>
          <a:xfrm>
            <a:off x="7584102" y="3873501"/>
            <a:ext cx="1739900" cy="484505"/>
          </a:xfrm>
          <a:custGeom>
            <a:avLst/>
            <a:gdLst/>
            <a:ahLst/>
            <a:cxnLst/>
            <a:rect l="l" t="t" r="r" b="b"/>
            <a:pathLst>
              <a:path w="1304925" h="484504">
                <a:moveTo>
                  <a:pt x="1304925" y="242188"/>
                </a:moveTo>
                <a:lnTo>
                  <a:pt x="1062735" y="484250"/>
                </a:lnTo>
                <a:lnTo>
                  <a:pt x="1062735" y="363219"/>
                </a:lnTo>
                <a:lnTo>
                  <a:pt x="0" y="363219"/>
                </a:lnTo>
                <a:lnTo>
                  <a:pt x="0" y="121157"/>
                </a:lnTo>
                <a:lnTo>
                  <a:pt x="1062735" y="121157"/>
                </a:lnTo>
                <a:lnTo>
                  <a:pt x="1062735" y="0"/>
                </a:lnTo>
                <a:lnTo>
                  <a:pt x="1304925" y="242188"/>
                </a:lnTo>
                <a:close/>
              </a:path>
            </a:pathLst>
          </a:custGeom>
          <a:ln w="25400">
            <a:solidFill>
              <a:srgbClr val="385D89"/>
            </a:solidFill>
          </a:ln>
        </p:spPr>
        <p:txBody>
          <a:bodyPr wrap="square" lIns="0" tIns="0" rIns="0" bIns="0" rtlCol="0"/>
          <a:lstStyle/>
          <a:p>
            <a:endParaRPr/>
          </a:p>
        </p:txBody>
      </p:sp>
      <p:sp>
        <p:nvSpPr>
          <p:cNvPr id="10" name="object 10"/>
          <p:cNvSpPr txBox="1"/>
          <p:nvPr/>
        </p:nvSpPr>
        <p:spPr>
          <a:xfrm>
            <a:off x="1422401" y="4686047"/>
            <a:ext cx="4978400" cy="1107996"/>
          </a:xfrm>
          <a:prstGeom prst="rect">
            <a:avLst/>
          </a:prstGeom>
        </p:spPr>
        <p:txBody>
          <a:bodyPr vert="horz" wrap="square" lIns="0" tIns="0" rIns="0" bIns="0" rtlCol="0">
            <a:spAutoFit/>
          </a:bodyPr>
          <a:lstStyle/>
          <a:p>
            <a:pPr marL="299085" marR="410845" indent="-286385">
              <a:lnSpc>
                <a:spcPct val="200000"/>
              </a:lnSpc>
              <a:buChar char="•"/>
              <a:tabLst>
                <a:tab pos="299085" algn="l"/>
                <a:tab pos="299720" algn="l"/>
              </a:tabLst>
            </a:pPr>
            <a:r>
              <a:rPr sz="1800" spc="-5" dirty="0">
                <a:latin typeface="Arial"/>
                <a:cs typeface="Arial"/>
              </a:rPr>
              <a:t>Less regimen</a:t>
            </a:r>
            <a:r>
              <a:rPr sz="1800" spc="-50" dirty="0">
                <a:latin typeface="Arial"/>
                <a:cs typeface="Arial"/>
              </a:rPr>
              <a:t> </a:t>
            </a:r>
            <a:r>
              <a:rPr sz="1800" spc="-5" dirty="0">
                <a:latin typeface="Arial"/>
                <a:cs typeface="Arial"/>
              </a:rPr>
              <a:t>related  toxicity</a:t>
            </a:r>
            <a:endParaRPr sz="1800" dirty="0">
              <a:latin typeface="Arial"/>
              <a:cs typeface="Arial"/>
            </a:endParaRPr>
          </a:p>
          <a:p>
            <a:pPr marL="299085" indent="-286385">
              <a:lnSpc>
                <a:spcPct val="200000"/>
              </a:lnSpc>
              <a:buChar char="•"/>
              <a:tabLst>
                <a:tab pos="299085" algn="l"/>
                <a:tab pos="299720" algn="l"/>
              </a:tabLst>
            </a:pPr>
            <a:r>
              <a:rPr sz="1800" spc="-5" dirty="0">
                <a:latin typeface="Arial"/>
                <a:cs typeface="Arial"/>
              </a:rPr>
              <a:t>Rely on later </a:t>
            </a:r>
            <a:r>
              <a:rPr lang="tr-TR" sz="1800" dirty="0" smtClean="0">
                <a:latin typeface="Arial"/>
                <a:cs typeface="Arial"/>
              </a:rPr>
              <a:t>GVL </a:t>
            </a:r>
            <a:r>
              <a:rPr sz="1800" spc="-10" dirty="0" smtClean="0">
                <a:latin typeface="Arial"/>
                <a:cs typeface="Arial"/>
              </a:rPr>
              <a:t>effect</a:t>
            </a:r>
            <a:endParaRPr sz="1800" dirty="0">
              <a:latin typeface="Arial"/>
              <a:cs typeface="Arial"/>
            </a:endParaRPr>
          </a:p>
        </p:txBody>
      </p:sp>
      <p:sp>
        <p:nvSpPr>
          <p:cNvPr id="12" name="object 12"/>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59</a:t>
            </a:fld>
            <a:endParaRPr spc="-5" dirty="0"/>
          </a:p>
        </p:txBody>
      </p:sp>
      <p:sp>
        <p:nvSpPr>
          <p:cNvPr id="11" name="object 11"/>
          <p:cNvSpPr txBox="1"/>
          <p:nvPr/>
        </p:nvSpPr>
        <p:spPr>
          <a:xfrm>
            <a:off x="6197600" y="4724401"/>
            <a:ext cx="6197600" cy="1107996"/>
          </a:xfrm>
          <a:prstGeom prst="rect">
            <a:avLst/>
          </a:prstGeom>
        </p:spPr>
        <p:txBody>
          <a:bodyPr vert="horz" wrap="square" lIns="0" tIns="0" rIns="0" bIns="0" rtlCol="0">
            <a:spAutoFit/>
          </a:bodyPr>
          <a:lstStyle/>
          <a:p>
            <a:pPr marL="299085" marR="5080" indent="-286385">
              <a:lnSpc>
                <a:spcPct val="200000"/>
              </a:lnSpc>
              <a:buChar char="•"/>
              <a:tabLst>
                <a:tab pos="299085" algn="l"/>
                <a:tab pos="299720" algn="l"/>
              </a:tabLst>
            </a:pPr>
            <a:r>
              <a:rPr sz="1800" spc="-5" dirty="0">
                <a:latin typeface="Arial"/>
                <a:cs typeface="Arial"/>
              </a:rPr>
              <a:t>Increase in</a:t>
            </a:r>
            <a:r>
              <a:rPr sz="1800" spc="-25" dirty="0">
                <a:latin typeface="Arial"/>
                <a:cs typeface="Arial"/>
              </a:rPr>
              <a:t> </a:t>
            </a:r>
            <a:r>
              <a:rPr sz="1800" spc="-5" dirty="0">
                <a:latin typeface="Arial"/>
                <a:cs typeface="Arial"/>
              </a:rPr>
              <a:t>regimen  related</a:t>
            </a:r>
            <a:r>
              <a:rPr sz="1800" spc="-55" dirty="0">
                <a:latin typeface="Arial"/>
                <a:cs typeface="Arial"/>
              </a:rPr>
              <a:t> </a:t>
            </a:r>
            <a:r>
              <a:rPr sz="1800" spc="-5" dirty="0">
                <a:latin typeface="Arial"/>
                <a:cs typeface="Arial"/>
              </a:rPr>
              <a:t>toxicities</a:t>
            </a:r>
            <a:endParaRPr sz="1800" dirty="0">
              <a:latin typeface="Arial"/>
              <a:cs typeface="Arial"/>
            </a:endParaRPr>
          </a:p>
          <a:p>
            <a:pPr marL="299085" indent="-286385">
              <a:lnSpc>
                <a:spcPct val="200000"/>
              </a:lnSpc>
              <a:buChar char="•"/>
              <a:tabLst>
                <a:tab pos="299085" algn="l"/>
                <a:tab pos="299720" algn="l"/>
              </a:tabLst>
            </a:pPr>
            <a:r>
              <a:rPr sz="1800" spc="-5" dirty="0">
                <a:latin typeface="Arial"/>
                <a:cs typeface="Arial"/>
              </a:rPr>
              <a:t>Increased level</a:t>
            </a:r>
            <a:r>
              <a:rPr sz="1800" spc="-35" dirty="0">
                <a:latin typeface="Arial"/>
                <a:cs typeface="Arial"/>
              </a:rPr>
              <a:t> </a:t>
            </a:r>
            <a:r>
              <a:rPr sz="1800" dirty="0" smtClean="0">
                <a:latin typeface="Arial"/>
                <a:cs typeface="Arial"/>
              </a:rPr>
              <a:t>of</a:t>
            </a:r>
            <a:r>
              <a:rPr lang="tr-TR" sz="1800" dirty="0" smtClean="0">
                <a:latin typeface="Arial"/>
                <a:cs typeface="Arial"/>
              </a:rPr>
              <a:t> </a:t>
            </a:r>
            <a:r>
              <a:rPr sz="1800" spc="-5" dirty="0" smtClean="0">
                <a:latin typeface="Arial"/>
                <a:cs typeface="Arial"/>
              </a:rPr>
              <a:t>disease</a:t>
            </a:r>
            <a:r>
              <a:rPr sz="1800" spc="-50" dirty="0" smtClean="0">
                <a:latin typeface="Arial"/>
                <a:cs typeface="Arial"/>
              </a:rPr>
              <a:t> </a:t>
            </a:r>
            <a:r>
              <a:rPr sz="1800" spc="-5" dirty="0" smtClean="0">
                <a:latin typeface="Arial"/>
                <a:cs typeface="Arial"/>
              </a:rPr>
              <a:t>control</a:t>
            </a:r>
            <a:endParaRPr sz="1800" dirty="0">
              <a:latin typeface="Arial"/>
              <a:cs typeface="Arial"/>
            </a:endParaRPr>
          </a:p>
        </p:txBody>
      </p:sp>
      <p:sp>
        <p:nvSpPr>
          <p:cNvPr id="14" name="Title 1"/>
          <p:cNvSpPr txBox="1">
            <a:spLocks/>
          </p:cNvSpPr>
          <p:nvPr/>
        </p:nvSpPr>
        <p:spPr>
          <a:xfrm>
            <a:off x="381000" y="838200"/>
            <a:ext cx="10896600" cy="609600"/>
          </a:xfrm>
          <a:prstGeom prst="rect">
            <a:avLst/>
          </a:prstGeom>
        </p:spPr>
        <p:txBody>
          <a:bodyPr/>
          <a:lstStyle/>
          <a:p>
            <a:pPr defTabSz="914400">
              <a:defRPr/>
            </a:pPr>
            <a:r>
              <a:rPr lang="tr-TR" sz="4000" b="1" spc="-5" dirty="0" err="1" smtClean="0">
                <a:solidFill>
                  <a:srgbClr val="C00000"/>
                </a:solidFill>
              </a:rPr>
              <a:t>Regimen</a:t>
            </a:r>
            <a:r>
              <a:rPr lang="tr-TR" sz="4000" b="1" spc="15" dirty="0" smtClean="0">
                <a:solidFill>
                  <a:srgbClr val="C00000"/>
                </a:solidFill>
              </a:rPr>
              <a:t> </a:t>
            </a:r>
            <a:r>
              <a:rPr lang="tr-TR" sz="4000" b="1" spc="-5" dirty="0" err="1" smtClean="0">
                <a:solidFill>
                  <a:srgbClr val="C00000"/>
                </a:solidFill>
              </a:rPr>
              <a:t>Intensity</a:t>
            </a:r>
            <a:r>
              <a:rPr kumimoji="0" lang="tr-TR" sz="4000" b="1" i="0" u="none" strike="noStrike" kern="0" cap="none" spc="-5" normalizeH="0" baseline="0" noProof="0" dirty="0" smtClean="0">
                <a:ln>
                  <a:noFill/>
                </a:ln>
                <a:solidFill>
                  <a:srgbClr val="C00000"/>
                </a:solidFill>
                <a:effectLst/>
                <a:uLnTx/>
                <a:uFillTx/>
                <a:latin typeface="+mj-lt"/>
                <a:ea typeface="+mj-ea"/>
                <a:cs typeface="+mj-cs"/>
              </a:rPr>
              <a:t/>
            </a:r>
            <a:br>
              <a:rPr kumimoji="0" lang="tr-TR" sz="4000" b="1" i="0" u="none" strike="noStrike" kern="0" cap="none" spc="-5" normalizeH="0" baseline="0" noProof="0" dirty="0" smtClean="0">
                <a:ln>
                  <a:noFill/>
                </a:ln>
                <a:solidFill>
                  <a:srgbClr val="C00000"/>
                </a:solidFill>
                <a:effectLst/>
                <a:uLnTx/>
                <a:uFillTx/>
                <a:latin typeface="+mj-lt"/>
                <a:ea typeface="+mj-ea"/>
                <a:cs typeface="+mj-cs"/>
              </a:rPr>
            </a:br>
            <a:endParaRPr kumimoji="0" lang="en-US" sz="4000" b="0" i="0" u="none" strike="noStrike" kern="0" cap="none" spc="0" normalizeH="0" baseline="0" noProof="0" dirty="0">
              <a:ln>
                <a:noFill/>
              </a:ln>
              <a:solidFill>
                <a:srgbClr val="C00000"/>
              </a:solidFill>
              <a:effectLst/>
              <a:uLnTx/>
              <a:uFillTx/>
              <a:latin typeface="+mj-lt"/>
              <a:ea typeface="+mj-ea"/>
              <a:cs typeface="+mj-cs"/>
            </a:endParaRPr>
          </a:p>
        </p:txBody>
      </p:sp>
      <p:sp>
        <p:nvSpPr>
          <p:cNvPr id="13"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447800"/>
            <a:ext cx="11785600" cy="4640758"/>
          </a:xfrm>
          <a:prstGeom prst="rect">
            <a:avLst/>
          </a:prstGeom>
        </p:spPr>
        <p:txBody>
          <a:bodyPr vert="horz" wrap="square" lIns="0" tIns="0" rIns="0" bIns="0" rtlCol="0">
            <a:spAutoFit/>
          </a:bodyPr>
          <a:lstStyle/>
          <a:p>
            <a:pPr marL="355600" indent="-342900">
              <a:lnSpc>
                <a:spcPct val="130000"/>
              </a:lnSpc>
              <a:buChar char="•"/>
              <a:tabLst>
                <a:tab pos="354965" algn="l"/>
                <a:tab pos="355600" algn="l"/>
              </a:tabLst>
            </a:pPr>
            <a:r>
              <a:rPr sz="1600" b="1" spc="-5" dirty="0">
                <a:latin typeface="Arial"/>
                <a:cs typeface="Arial"/>
              </a:rPr>
              <a:t>Myeolablative</a:t>
            </a:r>
            <a:r>
              <a:rPr sz="1600" b="1" spc="-25" dirty="0">
                <a:latin typeface="Arial"/>
                <a:cs typeface="Arial"/>
              </a:rPr>
              <a:t> </a:t>
            </a:r>
            <a:r>
              <a:rPr sz="1600" b="1" dirty="0">
                <a:latin typeface="Arial"/>
                <a:cs typeface="Arial"/>
              </a:rPr>
              <a:t>conditioning</a:t>
            </a:r>
          </a:p>
          <a:p>
            <a:pPr marL="756285" marR="30480" lvl="1" indent="-286385">
              <a:lnSpc>
                <a:spcPct val="130000"/>
              </a:lnSpc>
              <a:spcBef>
                <a:spcPts val="439"/>
              </a:spcBef>
              <a:buSzPct val="58333"/>
              <a:buFont typeface="Wingdings"/>
              <a:buChar char=""/>
              <a:tabLst>
                <a:tab pos="756285" algn="l"/>
                <a:tab pos="756920" algn="l"/>
              </a:tabLst>
            </a:pPr>
            <a:r>
              <a:rPr sz="1600" spc="-5" dirty="0">
                <a:latin typeface="Arial"/>
                <a:cs typeface="Arial"/>
              </a:rPr>
              <a:t>Irreversibly destroys </a:t>
            </a:r>
            <a:r>
              <a:rPr sz="1600" dirty="0">
                <a:latin typeface="Arial"/>
                <a:cs typeface="Arial"/>
              </a:rPr>
              <a:t>the </a:t>
            </a:r>
            <a:r>
              <a:rPr sz="1600" spc="-5" dirty="0">
                <a:latin typeface="Arial"/>
                <a:cs typeface="Arial"/>
              </a:rPr>
              <a:t>haemopoietic function </a:t>
            </a:r>
            <a:r>
              <a:rPr sz="1600" dirty="0">
                <a:latin typeface="Arial"/>
                <a:cs typeface="Arial"/>
              </a:rPr>
              <a:t>of the </a:t>
            </a:r>
            <a:r>
              <a:rPr lang="tr-TR" sz="1600" spc="-5" dirty="0" smtClean="0">
                <a:latin typeface="Arial"/>
                <a:cs typeface="Arial"/>
              </a:rPr>
              <a:t>BM </a:t>
            </a:r>
            <a:r>
              <a:rPr sz="1600" spc="-15" dirty="0" smtClean="0">
                <a:latin typeface="Arial"/>
                <a:cs typeface="Arial"/>
              </a:rPr>
              <a:t>with </a:t>
            </a:r>
            <a:r>
              <a:rPr sz="1600" spc="-5" dirty="0">
                <a:latin typeface="Arial"/>
                <a:cs typeface="Arial"/>
              </a:rPr>
              <a:t>high  doses of </a:t>
            </a:r>
            <a:r>
              <a:rPr lang="tr-TR" sz="1600" spc="-5" dirty="0" smtClean="0">
                <a:latin typeface="Arial"/>
                <a:cs typeface="Arial"/>
              </a:rPr>
              <a:t>CT</a:t>
            </a:r>
            <a:r>
              <a:rPr sz="1600" spc="-5" dirty="0" smtClean="0">
                <a:latin typeface="Arial"/>
                <a:cs typeface="Arial"/>
              </a:rPr>
              <a:t> </a:t>
            </a:r>
            <a:r>
              <a:rPr lang="tr-TR" sz="1600" dirty="0" smtClean="0">
                <a:latin typeface="Arial"/>
                <a:cs typeface="Arial"/>
                <a:sym typeface="Symbol"/>
              </a:rPr>
              <a:t></a:t>
            </a:r>
            <a:r>
              <a:rPr sz="1600" spc="-55" dirty="0" smtClean="0">
                <a:latin typeface="Arial"/>
                <a:cs typeface="Arial"/>
              </a:rPr>
              <a:t> </a:t>
            </a:r>
            <a:r>
              <a:rPr sz="1600" dirty="0">
                <a:latin typeface="Arial"/>
                <a:cs typeface="Arial"/>
              </a:rPr>
              <a:t>TBI.</a:t>
            </a:r>
          </a:p>
          <a:p>
            <a:pPr marL="756285" lvl="1" indent="-286385">
              <a:lnSpc>
                <a:spcPct val="130000"/>
              </a:lnSpc>
              <a:spcBef>
                <a:spcPts val="434"/>
              </a:spcBef>
              <a:buSzPct val="58333"/>
              <a:buFont typeface="Wingdings"/>
              <a:buChar char=""/>
              <a:tabLst>
                <a:tab pos="756285" algn="l"/>
                <a:tab pos="756920" algn="l"/>
              </a:tabLst>
            </a:pPr>
            <a:r>
              <a:rPr sz="1600" spc="-5" dirty="0">
                <a:latin typeface="Arial"/>
                <a:cs typeface="Arial"/>
              </a:rPr>
              <a:t>Higher level </a:t>
            </a:r>
            <a:r>
              <a:rPr sz="1600" dirty="0">
                <a:latin typeface="Arial"/>
                <a:cs typeface="Arial"/>
              </a:rPr>
              <a:t>of </a:t>
            </a:r>
            <a:r>
              <a:rPr sz="1600" spc="-5" dirty="0">
                <a:latin typeface="Arial"/>
                <a:cs typeface="Arial"/>
              </a:rPr>
              <a:t>disease</a:t>
            </a:r>
            <a:r>
              <a:rPr sz="1600" spc="-25" dirty="0">
                <a:latin typeface="Arial"/>
                <a:cs typeface="Arial"/>
              </a:rPr>
              <a:t> </a:t>
            </a:r>
            <a:r>
              <a:rPr sz="1600" spc="-5" dirty="0">
                <a:latin typeface="Arial"/>
                <a:cs typeface="Arial"/>
              </a:rPr>
              <a:t>control</a:t>
            </a:r>
            <a:endParaRPr sz="1600" dirty="0">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600" spc="-30" dirty="0">
                <a:latin typeface="Arial"/>
                <a:cs typeface="Arial"/>
              </a:rPr>
              <a:t>Younger </a:t>
            </a:r>
            <a:r>
              <a:rPr sz="1600" spc="-5" dirty="0">
                <a:latin typeface="Arial"/>
                <a:cs typeface="Arial"/>
              </a:rPr>
              <a:t>patients </a:t>
            </a:r>
            <a:r>
              <a:rPr sz="1600" spc="-15" dirty="0">
                <a:latin typeface="Arial"/>
                <a:cs typeface="Arial"/>
              </a:rPr>
              <a:t>with </a:t>
            </a:r>
            <a:r>
              <a:rPr sz="1600" spc="-5" dirty="0">
                <a:latin typeface="Arial"/>
                <a:cs typeface="Arial"/>
              </a:rPr>
              <a:t>a </a:t>
            </a:r>
            <a:r>
              <a:rPr sz="1600" spc="-10" dirty="0">
                <a:latin typeface="Arial"/>
                <a:cs typeface="Arial"/>
              </a:rPr>
              <a:t>good </a:t>
            </a:r>
            <a:r>
              <a:rPr sz="1600" spc="-5" dirty="0">
                <a:latin typeface="Arial"/>
                <a:cs typeface="Arial"/>
              </a:rPr>
              <a:t>performance</a:t>
            </a:r>
            <a:r>
              <a:rPr sz="1600" spc="140" dirty="0">
                <a:latin typeface="Arial"/>
                <a:cs typeface="Arial"/>
              </a:rPr>
              <a:t> </a:t>
            </a:r>
            <a:r>
              <a:rPr sz="1600" dirty="0">
                <a:latin typeface="Arial"/>
                <a:cs typeface="Arial"/>
              </a:rPr>
              <a:t>status</a:t>
            </a:r>
          </a:p>
          <a:p>
            <a:pPr marL="756285" lvl="1" indent="-286385">
              <a:lnSpc>
                <a:spcPct val="130000"/>
              </a:lnSpc>
              <a:spcBef>
                <a:spcPts val="430"/>
              </a:spcBef>
              <a:buSzPct val="58333"/>
              <a:buFont typeface="Wingdings"/>
              <a:buChar char=""/>
              <a:tabLst>
                <a:tab pos="756285" algn="l"/>
                <a:tab pos="756920" algn="l"/>
              </a:tabLst>
            </a:pPr>
            <a:r>
              <a:rPr sz="1600" spc="-5" dirty="0">
                <a:latin typeface="Arial"/>
                <a:cs typeface="Arial"/>
              </a:rPr>
              <a:t>Quicker engraftment </a:t>
            </a:r>
            <a:r>
              <a:rPr sz="1600" dirty="0">
                <a:latin typeface="Arial"/>
                <a:cs typeface="Arial"/>
              </a:rPr>
              <a:t>of </a:t>
            </a:r>
            <a:r>
              <a:rPr sz="1600" spc="-5" dirty="0">
                <a:latin typeface="Arial"/>
                <a:cs typeface="Arial"/>
              </a:rPr>
              <a:t>donor cells</a:t>
            </a:r>
            <a:endParaRPr sz="1600" dirty="0">
              <a:latin typeface="Arial"/>
              <a:cs typeface="Arial"/>
            </a:endParaRPr>
          </a:p>
          <a:p>
            <a:pPr marL="756285" lvl="1" indent="-286385">
              <a:lnSpc>
                <a:spcPct val="130000"/>
              </a:lnSpc>
              <a:spcBef>
                <a:spcPts val="434"/>
              </a:spcBef>
              <a:buSzPct val="58333"/>
              <a:buFont typeface="Wingdings"/>
              <a:buChar char=""/>
              <a:tabLst>
                <a:tab pos="756285" algn="l"/>
                <a:tab pos="756920" algn="l"/>
              </a:tabLst>
            </a:pPr>
            <a:r>
              <a:rPr sz="1600" spc="-5" dirty="0">
                <a:latin typeface="Arial"/>
                <a:cs typeface="Arial"/>
              </a:rPr>
              <a:t>Higher toxicities associated </a:t>
            </a:r>
            <a:r>
              <a:rPr sz="1600" spc="-15" dirty="0">
                <a:latin typeface="Arial"/>
                <a:cs typeface="Arial"/>
              </a:rPr>
              <a:t>with </a:t>
            </a:r>
            <a:r>
              <a:rPr sz="1600" spc="-5" dirty="0">
                <a:latin typeface="Arial"/>
                <a:cs typeface="Arial"/>
              </a:rPr>
              <a:t>higher transplant related</a:t>
            </a:r>
            <a:r>
              <a:rPr sz="1600" spc="190" dirty="0">
                <a:latin typeface="Arial"/>
                <a:cs typeface="Arial"/>
              </a:rPr>
              <a:t> </a:t>
            </a:r>
            <a:r>
              <a:rPr sz="1600" spc="-5" dirty="0">
                <a:latin typeface="Arial"/>
                <a:cs typeface="Arial"/>
              </a:rPr>
              <a:t>mortality</a:t>
            </a:r>
            <a:endParaRPr sz="1600" dirty="0">
              <a:latin typeface="Arial"/>
              <a:cs typeface="Arial"/>
            </a:endParaRPr>
          </a:p>
          <a:p>
            <a:pPr lvl="1">
              <a:lnSpc>
                <a:spcPct val="130000"/>
              </a:lnSpc>
              <a:spcBef>
                <a:spcPts val="15"/>
              </a:spcBef>
              <a:buFont typeface="Wingdings"/>
              <a:buChar char=""/>
            </a:pPr>
            <a:endParaRPr sz="1600" dirty="0">
              <a:latin typeface="Times New Roman"/>
              <a:cs typeface="Times New Roman"/>
            </a:endParaRPr>
          </a:p>
          <a:p>
            <a:pPr marL="355600" indent="-342900">
              <a:lnSpc>
                <a:spcPct val="130000"/>
              </a:lnSpc>
              <a:buChar char="•"/>
              <a:tabLst>
                <a:tab pos="354965" algn="l"/>
                <a:tab pos="355600" algn="l"/>
              </a:tabLst>
            </a:pPr>
            <a:r>
              <a:rPr sz="1600" b="1" dirty="0">
                <a:latin typeface="Arial"/>
                <a:cs typeface="Arial"/>
              </a:rPr>
              <a:t>Reduced intensity</a:t>
            </a:r>
            <a:r>
              <a:rPr sz="1600" b="1" spc="-110" dirty="0">
                <a:latin typeface="Arial"/>
                <a:cs typeface="Arial"/>
              </a:rPr>
              <a:t> </a:t>
            </a:r>
            <a:r>
              <a:rPr sz="1600" b="1" dirty="0">
                <a:latin typeface="Arial"/>
                <a:cs typeface="Arial"/>
              </a:rPr>
              <a:t>conditioning</a:t>
            </a:r>
          </a:p>
          <a:p>
            <a:pPr marL="756285" marR="5080" lvl="1" indent="-286385">
              <a:lnSpc>
                <a:spcPct val="130000"/>
              </a:lnSpc>
              <a:spcBef>
                <a:spcPts val="439"/>
              </a:spcBef>
              <a:buSzPct val="58333"/>
              <a:buFont typeface="Wingdings"/>
              <a:buChar char=""/>
              <a:tabLst>
                <a:tab pos="756285" algn="l"/>
                <a:tab pos="756920" algn="l"/>
              </a:tabLst>
            </a:pPr>
            <a:r>
              <a:rPr lang="en-US" sz="1600" dirty="0" smtClean="0">
                <a:latin typeface="Arial"/>
                <a:cs typeface="Arial"/>
              </a:rPr>
              <a:t>It </a:t>
            </a:r>
            <a:r>
              <a:rPr lang="en-US" sz="1600" spc="-5" dirty="0" smtClean="0">
                <a:latin typeface="Arial"/>
                <a:cs typeface="Arial"/>
              </a:rPr>
              <a:t>aims </a:t>
            </a:r>
            <a:r>
              <a:rPr lang="en-US" sz="1600" dirty="0" smtClean="0">
                <a:latin typeface="Arial"/>
                <a:cs typeface="Arial"/>
              </a:rPr>
              <a:t>to </a:t>
            </a:r>
            <a:r>
              <a:rPr lang="en-US" sz="1600" spc="-5" dirty="0" smtClean="0">
                <a:latin typeface="Arial"/>
                <a:cs typeface="Arial"/>
              </a:rPr>
              <a:t>use </a:t>
            </a:r>
            <a:r>
              <a:rPr lang="en-US" sz="1600" spc="-10" dirty="0" smtClean="0">
                <a:latin typeface="Arial"/>
                <a:cs typeface="Arial"/>
              </a:rPr>
              <a:t>enough </a:t>
            </a:r>
            <a:r>
              <a:rPr lang="en-US" sz="1600" spc="-5" dirty="0" smtClean="0">
                <a:latin typeface="Arial"/>
                <a:cs typeface="Arial"/>
              </a:rPr>
              <a:t>immunosuppression </a:t>
            </a:r>
            <a:r>
              <a:rPr lang="en-US" sz="1600" dirty="0" smtClean="0">
                <a:latin typeface="Arial"/>
                <a:cs typeface="Arial"/>
              </a:rPr>
              <a:t>to </a:t>
            </a:r>
            <a:r>
              <a:rPr lang="en-US" sz="1600" spc="-5" dirty="0" smtClean="0">
                <a:latin typeface="Arial"/>
                <a:cs typeface="Arial"/>
              </a:rPr>
              <a:t>allow  donor cells </a:t>
            </a:r>
            <a:r>
              <a:rPr lang="tr-TR" sz="1600" spc="-5" dirty="0" smtClean="0">
                <a:latin typeface="Arial"/>
                <a:cs typeface="Arial"/>
              </a:rPr>
              <a:t> homing </a:t>
            </a:r>
            <a:endParaRPr lang="tr-TR" sz="1600" dirty="0" smtClean="0">
              <a:latin typeface="Arial"/>
              <a:cs typeface="Arial"/>
            </a:endParaRPr>
          </a:p>
          <a:p>
            <a:pPr marL="756285" marR="5080" lvl="1" indent="-286385">
              <a:lnSpc>
                <a:spcPct val="130000"/>
              </a:lnSpc>
              <a:spcBef>
                <a:spcPts val="439"/>
              </a:spcBef>
              <a:buSzPct val="58333"/>
              <a:buFont typeface="Wingdings"/>
              <a:buChar char=""/>
              <a:tabLst>
                <a:tab pos="756285" algn="l"/>
                <a:tab pos="756920" algn="l"/>
              </a:tabLst>
            </a:pPr>
            <a:r>
              <a:rPr lang="tr-TR" sz="1600" spc="-10" dirty="0" smtClean="0">
                <a:latin typeface="Arial"/>
                <a:cs typeface="Arial"/>
              </a:rPr>
              <a:t>RIC  can </a:t>
            </a:r>
            <a:r>
              <a:rPr lang="tr-TR" sz="1600" spc="-10" dirty="0" err="1" smtClean="0">
                <a:latin typeface="Arial"/>
                <a:cs typeface="Arial"/>
              </a:rPr>
              <a:t>allow</a:t>
            </a:r>
            <a:r>
              <a:rPr lang="tr-TR" sz="1600" spc="-10" dirty="0" smtClean="0">
                <a:latin typeface="Arial"/>
                <a:cs typeface="Arial"/>
              </a:rPr>
              <a:t> to homing </a:t>
            </a:r>
            <a:r>
              <a:rPr lang="en-US" sz="1600" spc="-10" dirty="0" smtClean="0">
                <a:latin typeface="Arial"/>
                <a:cs typeface="Arial"/>
              </a:rPr>
              <a:t>without </a:t>
            </a:r>
            <a:r>
              <a:rPr lang="en-US" sz="1600" spc="-5" dirty="0" smtClean="0">
                <a:latin typeface="Arial"/>
                <a:cs typeface="Arial"/>
              </a:rPr>
              <a:t>completely eradicating </a:t>
            </a:r>
            <a:r>
              <a:rPr lang="en-US" sz="1600" dirty="0" smtClean="0">
                <a:latin typeface="Arial"/>
                <a:cs typeface="Arial"/>
              </a:rPr>
              <a:t>the </a:t>
            </a:r>
            <a:r>
              <a:rPr lang="en-US" sz="1600" spc="-5" dirty="0" smtClean="0">
                <a:latin typeface="Arial"/>
                <a:cs typeface="Arial"/>
              </a:rPr>
              <a:t>recipients bone  </a:t>
            </a:r>
            <a:r>
              <a:rPr lang="en-US" sz="1600" spc="-25" dirty="0" smtClean="0">
                <a:latin typeface="Arial"/>
                <a:cs typeface="Arial"/>
              </a:rPr>
              <a:t>marrow.</a:t>
            </a:r>
            <a:endParaRPr lang="en-US" sz="1600" dirty="0" smtClean="0">
              <a:latin typeface="Arial"/>
              <a:cs typeface="Arial"/>
            </a:endParaRPr>
          </a:p>
          <a:p>
            <a:pPr marL="756285" marR="5080" lvl="1" indent="-286385">
              <a:lnSpc>
                <a:spcPct val="130000"/>
              </a:lnSpc>
              <a:spcBef>
                <a:spcPts val="439"/>
              </a:spcBef>
              <a:buSzPct val="58333"/>
              <a:buFont typeface="Wingdings"/>
              <a:buChar char=""/>
              <a:tabLst>
                <a:tab pos="756285" algn="l"/>
                <a:tab pos="756920" algn="l"/>
              </a:tabLst>
            </a:pPr>
            <a:r>
              <a:rPr sz="1600" spc="-5" dirty="0" smtClean="0">
                <a:latin typeface="Arial"/>
                <a:cs typeface="Arial"/>
              </a:rPr>
              <a:t>Regimens </a:t>
            </a:r>
            <a:r>
              <a:rPr sz="1600" spc="-5" dirty="0">
                <a:latin typeface="Arial"/>
                <a:cs typeface="Arial"/>
              </a:rPr>
              <a:t>that have been developed </a:t>
            </a:r>
            <a:r>
              <a:rPr sz="1600" dirty="0">
                <a:latin typeface="Arial"/>
                <a:cs typeface="Arial"/>
              </a:rPr>
              <a:t>to </a:t>
            </a:r>
            <a:r>
              <a:rPr sz="1600" spc="-5" dirty="0">
                <a:latin typeface="Arial"/>
                <a:cs typeface="Arial"/>
              </a:rPr>
              <a:t>reduce </a:t>
            </a:r>
            <a:r>
              <a:rPr sz="1600" dirty="0">
                <a:latin typeface="Arial"/>
                <a:cs typeface="Arial"/>
              </a:rPr>
              <a:t>the </a:t>
            </a:r>
            <a:r>
              <a:rPr sz="1600" spc="-5" dirty="0">
                <a:latin typeface="Arial"/>
                <a:cs typeface="Arial"/>
              </a:rPr>
              <a:t>morbidity and mortality </a:t>
            </a:r>
            <a:r>
              <a:rPr sz="1600" dirty="0">
                <a:latin typeface="Arial"/>
                <a:cs typeface="Arial"/>
              </a:rPr>
              <a:t>of </a:t>
            </a:r>
            <a:r>
              <a:rPr lang="tr-TR" sz="1600" dirty="0" smtClean="0">
                <a:latin typeface="Arial"/>
                <a:cs typeface="Arial"/>
              </a:rPr>
              <a:t>Allo-HSCT</a:t>
            </a:r>
            <a:endParaRPr lang="tr-TR" sz="1600" spc="-5" dirty="0" smtClean="0">
              <a:latin typeface="Arial"/>
              <a:cs typeface="Arial"/>
            </a:endParaRPr>
          </a:p>
          <a:p>
            <a:pPr marL="756285" lvl="1" indent="-286385">
              <a:lnSpc>
                <a:spcPct val="130000"/>
              </a:lnSpc>
              <a:spcBef>
                <a:spcPts val="434"/>
              </a:spcBef>
              <a:buSzPct val="58333"/>
              <a:buFont typeface="Wingdings"/>
              <a:buChar char=""/>
              <a:tabLst>
                <a:tab pos="756285" algn="l"/>
                <a:tab pos="756920" algn="l"/>
              </a:tabLst>
            </a:pPr>
            <a:r>
              <a:rPr lang="tr-TR" sz="1600" spc="-5" dirty="0" err="1" smtClean="0">
                <a:latin typeface="Arial"/>
                <a:cs typeface="Arial"/>
              </a:rPr>
              <a:t>Because</a:t>
            </a:r>
            <a:r>
              <a:rPr lang="tr-TR" sz="1600" spc="-5" dirty="0" smtClean="0">
                <a:latin typeface="Arial"/>
                <a:cs typeface="Arial"/>
              </a:rPr>
              <a:t> of l</a:t>
            </a:r>
            <a:r>
              <a:rPr sz="1600" spc="-5" dirty="0" err="1" smtClean="0">
                <a:latin typeface="Arial"/>
                <a:cs typeface="Arial"/>
              </a:rPr>
              <a:t>ess</a:t>
            </a:r>
            <a:r>
              <a:rPr sz="1600" spc="-5" dirty="0" smtClean="0">
                <a:latin typeface="Arial"/>
                <a:cs typeface="Arial"/>
              </a:rPr>
              <a:t> </a:t>
            </a:r>
            <a:r>
              <a:rPr sz="1600" spc="-5" dirty="0">
                <a:latin typeface="Arial"/>
                <a:cs typeface="Arial"/>
              </a:rPr>
              <a:t>regimen related</a:t>
            </a:r>
            <a:r>
              <a:rPr sz="1600" spc="-15" dirty="0">
                <a:latin typeface="Arial"/>
                <a:cs typeface="Arial"/>
              </a:rPr>
              <a:t> </a:t>
            </a:r>
            <a:r>
              <a:rPr sz="1600" spc="-5" dirty="0" smtClean="0">
                <a:latin typeface="Arial"/>
                <a:cs typeface="Arial"/>
              </a:rPr>
              <a:t>toxicities</a:t>
            </a:r>
            <a:r>
              <a:rPr lang="tr-TR" sz="1600" spc="-5" dirty="0" smtClean="0">
                <a:latin typeface="Arial"/>
                <a:cs typeface="Arial"/>
              </a:rPr>
              <a:t>,</a:t>
            </a:r>
            <a:r>
              <a:rPr lang="en-US" sz="1600" spc="-5" dirty="0" smtClean="0">
                <a:latin typeface="Arial"/>
                <a:cs typeface="Arial"/>
              </a:rPr>
              <a:t> Can </a:t>
            </a:r>
            <a:r>
              <a:rPr lang="en-US" sz="1600" spc="-10" dirty="0" smtClean="0">
                <a:latin typeface="Arial"/>
                <a:cs typeface="Arial"/>
              </a:rPr>
              <a:t>be </a:t>
            </a:r>
            <a:r>
              <a:rPr lang="en-US" sz="1600" spc="-5" dirty="0" smtClean="0">
                <a:latin typeface="Arial"/>
                <a:cs typeface="Arial"/>
              </a:rPr>
              <a:t>given </a:t>
            </a:r>
            <a:r>
              <a:rPr lang="en-US" sz="1600" dirty="0" smtClean="0">
                <a:latin typeface="Arial"/>
                <a:cs typeface="Arial"/>
              </a:rPr>
              <a:t>to </a:t>
            </a:r>
            <a:r>
              <a:rPr lang="en-US" sz="1600" spc="-5" dirty="0" smtClean="0">
                <a:latin typeface="Arial"/>
                <a:cs typeface="Arial"/>
              </a:rPr>
              <a:t>older</a:t>
            </a:r>
            <a:r>
              <a:rPr lang="en-US" sz="1600" spc="-25" dirty="0" smtClean="0">
                <a:latin typeface="Arial"/>
                <a:cs typeface="Arial"/>
              </a:rPr>
              <a:t> </a:t>
            </a:r>
            <a:r>
              <a:rPr lang="en-US" sz="1600" spc="-5" dirty="0" smtClean="0">
                <a:latin typeface="Arial"/>
                <a:cs typeface="Arial"/>
              </a:rPr>
              <a:t>patients</a:t>
            </a:r>
            <a:endParaRPr sz="1600" dirty="0">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600" spc="-5" dirty="0">
                <a:latin typeface="Arial"/>
                <a:cs typeface="Arial"/>
              </a:rPr>
              <a:t>Reduction in morbidity and transplant related</a:t>
            </a:r>
            <a:r>
              <a:rPr sz="1600" spc="85" dirty="0">
                <a:latin typeface="Arial"/>
                <a:cs typeface="Arial"/>
              </a:rPr>
              <a:t> </a:t>
            </a:r>
            <a:r>
              <a:rPr sz="1600" spc="-5" dirty="0">
                <a:latin typeface="Arial"/>
                <a:cs typeface="Arial"/>
              </a:rPr>
              <a:t>mortality</a:t>
            </a:r>
            <a:endParaRPr sz="1600" dirty="0">
              <a:latin typeface="Arial"/>
              <a:cs typeface="Arial"/>
            </a:endParaRPr>
          </a:p>
        </p:txBody>
      </p:sp>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60</a:t>
            </a:fld>
            <a:endParaRPr spc="-5" dirty="0"/>
          </a:p>
        </p:txBody>
      </p:sp>
      <p:sp>
        <p:nvSpPr>
          <p:cNvPr id="7" name="Title 1"/>
          <p:cNvSpPr txBox="1">
            <a:spLocks/>
          </p:cNvSpPr>
          <p:nvPr/>
        </p:nvSpPr>
        <p:spPr>
          <a:xfrm>
            <a:off x="228600" y="228600"/>
            <a:ext cx="11277600" cy="1107996"/>
          </a:xfrm>
          <a:prstGeom prst="rect">
            <a:avLst/>
          </a:prstGeom>
        </p:spPr>
        <p:txBody>
          <a:bodyPr/>
          <a:lstStyle/>
          <a:p>
            <a:pPr defTabSz="914400">
              <a:defRPr/>
            </a:pPr>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kumimoji="0" lang="tr-TR" sz="2400" b="0" i="0" u="none" strike="noStrike" kern="0" cap="none" spc="0" normalizeH="0" baseline="0" noProof="0" dirty="0" smtClean="0">
                <a:ln>
                  <a:noFill/>
                </a:ln>
                <a:solidFill>
                  <a:srgbClr val="C00000"/>
                </a:solidFill>
                <a:effectLst/>
                <a:uLnTx/>
                <a:uFillTx/>
                <a:latin typeface="+mj-lt"/>
                <a:ea typeface="+mj-ea"/>
                <a:cs typeface="+mj-cs"/>
              </a:rPr>
              <a:t> </a:t>
            </a:r>
            <a:r>
              <a:rPr lang="tr-TR" sz="4000" b="1" spc="-5" dirty="0" err="1" smtClean="0">
                <a:solidFill>
                  <a:srgbClr val="C00000"/>
                </a:solidFill>
              </a:rPr>
              <a:t>Regimen</a:t>
            </a:r>
            <a:r>
              <a:rPr lang="tr-TR" sz="4000" b="1" spc="15" dirty="0" smtClean="0">
                <a:solidFill>
                  <a:srgbClr val="C00000"/>
                </a:solidFill>
              </a:rPr>
              <a:t> </a:t>
            </a:r>
            <a:r>
              <a:rPr lang="tr-TR" sz="4000" b="1" spc="-5" dirty="0" err="1" smtClean="0">
                <a:solidFill>
                  <a:srgbClr val="C00000"/>
                </a:solidFill>
              </a:rPr>
              <a:t>Intensity</a:t>
            </a:r>
            <a:r>
              <a:rPr kumimoji="0" lang="tr-TR" sz="4000" b="1" i="0" u="none" strike="noStrike" kern="0" cap="none" spc="-5" normalizeH="0" baseline="0" noProof="0" dirty="0" smtClean="0">
                <a:ln>
                  <a:noFill/>
                </a:ln>
                <a:solidFill>
                  <a:srgbClr val="C00000"/>
                </a:solidFill>
                <a:effectLst/>
                <a:uLnTx/>
                <a:uFillTx/>
                <a:latin typeface="+mj-lt"/>
                <a:ea typeface="+mj-ea"/>
                <a:cs typeface="+mj-cs"/>
              </a:rPr>
              <a:t/>
            </a:r>
            <a:br>
              <a:rPr kumimoji="0" lang="tr-TR" sz="4000" b="1" i="0" u="none" strike="noStrike" kern="0" cap="none" spc="-5" normalizeH="0" baseline="0" noProof="0" dirty="0" smtClean="0">
                <a:ln>
                  <a:noFill/>
                </a:ln>
                <a:solidFill>
                  <a:srgbClr val="C00000"/>
                </a:solidFill>
                <a:effectLst/>
                <a:uLnTx/>
                <a:uFillTx/>
                <a:latin typeface="+mj-lt"/>
                <a:ea typeface="+mj-ea"/>
                <a:cs typeface="+mj-cs"/>
              </a:rPr>
            </a:br>
            <a:endParaRPr kumimoji="0" lang="en-US" sz="4000" b="0" i="0" u="none" strike="noStrike" kern="0" cap="none" spc="0" normalizeH="0" baseline="0" noProof="0" dirty="0">
              <a:ln>
                <a:noFill/>
              </a:ln>
              <a:solidFill>
                <a:srgbClr val="C00000"/>
              </a:solidFill>
              <a:effectLst/>
              <a:uLnTx/>
              <a:uFillTx/>
              <a:latin typeface="+mj-lt"/>
              <a:ea typeface="+mj-ea"/>
              <a:cs typeface="+mj-cs"/>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1"/>
          <p:cNvPicPr>
            <a:picLocks noChangeAspect="1" noChangeArrowheads="1"/>
          </p:cNvPicPr>
          <p:nvPr/>
        </p:nvPicPr>
        <p:blipFill>
          <a:blip r:embed="rId2" cstate="print"/>
          <a:srcRect/>
          <a:stretch>
            <a:fillRect/>
          </a:stretch>
        </p:blipFill>
        <p:spPr bwMode="auto">
          <a:xfrm>
            <a:off x="7213601" y="1447800"/>
            <a:ext cx="4615729" cy="4724400"/>
          </a:xfrm>
          <a:prstGeom prst="rect">
            <a:avLst/>
          </a:prstGeom>
          <a:noFill/>
          <a:ln w="9525">
            <a:noFill/>
            <a:miter lim="800000"/>
            <a:headEnd/>
            <a:tailEnd/>
          </a:ln>
        </p:spPr>
      </p:pic>
      <p:sp>
        <p:nvSpPr>
          <p:cNvPr id="2" name="object 2"/>
          <p:cNvSpPr txBox="1"/>
          <p:nvPr/>
        </p:nvSpPr>
        <p:spPr>
          <a:xfrm>
            <a:off x="304800" y="1676400"/>
            <a:ext cx="7518400" cy="4187300"/>
          </a:xfrm>
          <a:prstGeom prst="rect">
            <a:avLst/>
          </a:prstGeom>
        </p:spPr>
        <p:txBody>
          <a:bodyPr vert="horz" wrap="square" lIns="0" tIns="0" rIns="0" bIns="0" rtlCol="0">
            <a:spAutoFit/>
          </a:bodyPr>
          <a:lstStyle/>
          <a:p>
            <a:pPr marL="391719" marR="396163" indent="-379021">
              <a:lnSpc>
                <a:spcPct val="120000"/>
              </a:lnSpc>
              <a:buChar char="•"/>
              <a:tabLst>
                <a:tab pos="354895" algn="l"/>
                <a:tab pos="355530" algn="l"/>
              </a:tabLst>
            </a:pPr>
            <a:r>
              <a:rPr sz="1600" dirty="0">
                <a:latin typeface="Arial"/>
                <a:cs typeface="Arial"/>
              </a:rPr>
              <a:t>At </a:t>
            </a:r>
            <a:r>
              <a:rPr sz="1600" spc="-5" dirty="0">
                <a:latin typeface="Arial"/>
                <a:cs typeface="Arial"/>
              </a:rPr>
              <a:t>least 24 hour </a:t>
            </a:r>
            <a:r>
              <a:rPr sz="1600" dirty="0">
                <a:latin typeface="Arial"/>
                <a:cs typeface="Arial"/>
              </a:rPr>
              <a:t>after the </a:t>
            </a:r>
            <a:r>
              <a:rPr sz="1600" spc="-5" dirty="0">
                <a:latin typeface="Arial"/>
                <a:cs typeface="Arial"/>
              </a:rPr>
              <a:t>conditioning  </a:t>
            </a:r>
            <a:r>
              <a:rPr sz="1600" spc="-15" dirty="0">
                <a:latin typeface="Arial"/>
                <a:cs typeface="Arial"/>
              </a:rPr>
              <a:t>will </a:t>
            </a:r>
            <a:r>
              <a:rPr sz="1600" spc="-5" dirty="0">
                <a:latin typeface="Arial"/>
                <a:cs typeface="Arial"/>
              </a:rPr>
              <a:t>be given on Day </a:t>
            </a:r>
            <a:r>
              <a:rPr sz="1600" dirty="0">
                <a:latin typeface="Arial"/>
                <a:cs typeface="Arial"/>
              </a:rPr>
              <a:t>0. </a:t>
            </a:r>
            <a:r>
              <a:rPr sz="1600" spc="-5" dirty="0">
                <a:latin typeface="Arial"/>
                <a:cs typeface="Arial"/>
              </a:rPr>
              <a:t>These are  generally given through a central line  and takes approximately 30 minutes. </a:t>
            </a:r>
            <a:endParaRPr lang="tr-TR" sz="1600" spc="-5" dirty="0">
              <a:latin typeface="Arial"/>
              <a:cs typeface="Arial"/>
            </a:endParaRPr>
          </a:p>
          <a:p>
            <a:pPr marL="391719" marR="396163" indent="-379021">
              <a:lnSpc>
                <a:spcPct val="120000"/>
              </a:lnSpc>
              <a:tabLst>
                <a:tab pos="354895" algn="l"/>
                <a:tab pos="355530" algn="l"/>
              </a:tabLst>
            </a:pPr>
            <a:endParaRPr lang="tr-TR" sz="1600" spc="-5" dirty="0">
              <a:latin typeface="Arial"/>
              <a:cs typeface="Arial"/>
            </a:endParaRPr>
          </a:p>
          <a:p>
            <a:pPr marL="391719" marR="396163" indent="-379021">
              <a:lnSpc>
                <a:spcPct val="120000"/>
              </a:lnSpc>
              <a:buChar char="•"/>
              <a:tabLst>
                <a:tab pos="354895" algn="l"/>
                <a:tab pos="355530" algn="l"/>
              </a:tabLst>
            </a:pPr>
            <a:r>
              <a:rPr sz="1600" dirty="0">
                <a:latin typeface="Arial"/>
                <a:cs typeface="Arial"/>
              </a:rPr>
              <a:t>Stem </a:t>
            </a:r>
            <a:r>
              <a:rPr sz="1600" spc="-5" dirty="0">
                <a:latin typeface="Arial"/>
                <a:cs typeface="Arial"/>
              </a:rPr>
              <a:t>cells are either cryopreserved or  fresh.</a:t>
            </a:r>
            <a:endParaRPr sz="1600" dirty="0">
              <a:latin typeface="Arial"/>
              <a:cs typeface="Arial"/>
            </a:endParaRPr>
          </a:p>
          <a:p>
            <a:pPr>
              <a:lnSpc>
                <a:spcPct val="120000"/>
              </a:lnSpc>
              <a:spcBef>
                <a:spcPts val="35"/>
              </a:spcBef>
              <a:buFont typeface="Arial"/>
              <a:buChar char="•"/>
            </a:pPr>
            <a:endParaRPr sz="1600" dirty="0">
              <a:solidFill>
                <a:srgbClr val="C00000"/>
              </a:solidFill>
              <a:latin typeface="Times New Roman"/>
              <a:cs typeface="Times New Roman"/>
            </a:endParaRPr>
          </a:p>
          <a:p>
            <a:pPr marL="355530" indent="-342834">
              <a:lnSpc>
                <a:spcPct val="120000"/>
              </a:lnSpc>
              <a:buChar char="•"/>
              <a:tabLst>
                <a:tab pos="354895" algn="l"/>
                <a:tab pos="355530" algn="l"/>
              </a:tabLst>
            </a:pPr>
            <a:r>
              <a:rPr sz="1600" b="1" spc="-5" dirty="0">
                <a:solidFill>
                  <a:srgbClr val="C00000"/>
                </a:solidFill>
                <a:latin typeface="Arial"/>
                <a:cs typeface="Arial"/>
              </a:rPr>
              <a:t>Cryopreserved</a:t>
            </a:r>
            <a:endParaRPr sz="1600" b="1" dirty="0">
              <a:solidFill>
                <a:srgbClr val="C00000"/>
              </a:solidFill>
              <a:latin typeface="Arial"/>
              <a:cs typeface="Arial"/>
            </a:endParaRPr>
          </a:p>
          <a:p>
            <a:pPr marL="752963" lvl="1" indent="-283156">
              <a:lnSpc>
                <a:spcPct val="120000"/>
              </a:lnSpc>
              <a:spcBef>
                <a:spcPts val="390"/>
              </a:spcBef>
              <a:buSzPct val="59375"/>
              <a:buFont typeface="Wingdings"/>
              <a:buChar char=""/>
              <a:tabLst>
                <a:tab pos="756137" algn="l"/>
                <a:tab pos="756773" algn="l"/>
              </a:tabLst>
            </a:pPr>
            <a:r>
              <a:rPr sz="1600" spc="-5" dirty="0">
                <a:latin typeface="Arial"/>
                <a:cs typeface="Arial"/>
              </a:rPr>
              <a:t>Usually for </a:t>
            </a:r>
            <a:r>
              <a:rPr sz="1600" spc="-5" dirty="0" err="1">
                <a:latin typeface="Arial"/>
                <a:cs typeface="Arial"/>
              </a:rPr>
              <a:t>autologous</a:t>
            </a:r>
            <a:r>
              <a:rPr sz="1600" spc="-10" dirty="0">
                <a:latin typeface="Arial"/>
                <a:cs typeface="Arial"/>
              </a:rPr>
              <a:t> </a:t>
            </a:r>
            <a:r>
              <a:rPr sz="1600" spc="-5" dirty="0">
                <a:latin typeface="Arial"/>
                <a:cs typeface="Arial"/>
              </a:rPr>
              <a:t>transplants</a:t>
            </a:r>
            <a:endParaRPr sz="1600" dirty="0">
              <a:latin typeface="Arial"/>
              <a:cs typeface="Arial"/>
            </a:endParaRPr>
          </a:p>
          <a:p>
            <a:pPr marL="752963" marR="78724" lvl="1" indent="-283156">
              <a:lnSpc>
                <a:spcPct val="120000"/>
              </a:lnSpc>
              <a:spcBef>
                <a:spcPts val="135"/>
              </a:spcBef>
              <a:buSzPct val="59375"/>
              <a:buFont typeface="Wingdings"/>
              <a:buChar char=""/>
              <a:tabLst>
                <a:tab pos="756137" algn="l"/>
                <a:tab pos="756773" algn="l"/>
              </a:tabLst>
            </a:pPr>
            <a:r>
              <a:rPr sz="1600" spc="-5" dirty="0">
                <a:latin typeface="Arial"/>
                <a:cs typeface="Arial"/>
              </a:rPr>
              <a:t>Most common side </a:t>
            </a:r>
            <a:r>
              <a:rPr sz="1600" spc="-10" dirty="0">
                <a:latin typeface="Arial"/>
                <a:cs typeface="Arial"/>
              </a:rPr>
              <a:t>effects </a:t>
            </a:r>
            <a:r>
              <a:rPr sz="1600" spc="-5" dirty="0">
                <a:latin typeface="Arial"/>
                <a:cs typeface="Arial"/>
              </a:rPr>
              <a:t>are reactions to  DMSO</a:t>
            </a:r>
            <a:endParaRPr sz="1600" dirty="0">
              <a:latin typeface="Arial"/>
              <a:cs typeface="Arial"/>
            </a:endParaRPr>
          </a:p>
          <a:p>
            <a:pPr lvl="1">
              <a:lnSpc>
                <a:spcPct val="120000"/>
              </a:lnSpc>
              <a:buFont typeface="Wingdings"/>
              <a:buChar char=""/>
            </a:pPr>
            <a:endParaRPr sz="1600" dirty="0">
              <a:latin typeface="Times New Roman"/>
              <a:cs typeface="Times New Roman"/>
            </a:endParaRPr>
          </a:p>
          <a:p>
            <a:pPr marL="355530" indent="-342834">
              <a:lnSpc>
                <a:spcPct val="120000"/>
              </a:lnSpc>
              <a:spcBef>
                <a:spcPts val="1035"/>
              </a:spcBef>
              <a:buChar char="•"/>
              <a:tabLst>
                <a:tab pos="354895" algn="l"/>
                <a:tab pos="355530" algn="l"/>
              </a:tabLst>
            </a:pPr>
            <a:r>
              <a:rPr sz="1600" b="1" dirty="0">
                <a:solidFill>
                  <a:srgbClr val="C00000"/>
                </a:solidFill>
                <a:latin typeface="Arial"/>
                <a:cs typeface="Arial"/>
              </a:rPr>
              <a:t>Fresh</a:t>
            </a:r>
          </a:p>
          <a:p>
            <a:pPr marL="756137" lvl="1" indent="-286330">
              <a:lnSpc>
                <a:spcPct val="120000"/>
              </a:lnSpc>
              <a:spcBef>
                <a:spcPts val="390"/>
              </a:spcBef>
              <a:buSzPct val="59375"/>
              <a:buFont typeface="Wingdings"/>
              <a:buChar char=""/>
              <a:tabLst>
                <a:tab pos="756137" algn="l"/>
                <a:tab pos="756773" algn="l"/>
              </a:tabLst>
            </a:pPr>
            <a:r>
              <a:rPr sz="1600" spc="-5" dirty="0">
                <a:latin typeface="Arial"/>
                <a:cs typeface="Arial"/>
              </a:rPr>
              <a:t>Usually for allogeneic</a:t>
            </a:r>
            <a:r>
              <a:rPr sz="1600" spc="-35" dirty="0">
                <a:latin typeface="Arial"/>
                <a:cs typeface="Arial"/>
              </a:rPr>
              <a:t> </a:t>
            </a:r>
            <a:r>
              <a:rPr sz="1600" spc="-5" dirty="0">
                <a:latin typeface="Arial"/>
                <a:cs typeface="Arial"/>
              </a:rPr>
              <a:t>transplants</a:t>
            </a:r>
            <a:endParaRPr sz="1600" dirty="0">
              <a:latin typeface="Arial"/>
              <a:cs typeface="Arial"/>
            </a:endParaRPr>
          </a:p>
          <a:p>
            <a:pPr marL="756137" lvl="1" indent="-286330">
              <a:lnSpc>
                <a:spcPct val="120000"/>
              </a:lnSpc>
              <a:spcBef>
                <a:spcPts val="385"/>
              </a:spcBef>
              <a:buSzPct val="59375"/>
              <a:buFont typeface="Wingdings"/>
              <a:buChar char=""/>
              <a:tabLst>
                <a:tab pos="756137" algn="l"/>
                <a:tab pos="756773" algn="l"/>
              </a:tabLst>
            </a:pPr>
            <a:r>
              <a:rPr sz="1600" spc="-5" dirty="0">
                <a:latin typeface="Arial"/>
                <a:cs typeface="Arial"/>
              </a:rPr>
              <a:t>Administered much like a blood transfusion</a:t>
            </a:r>
            <a:endParaRPr sz="1600" dirty="0">
              <a:latin typeface="Arial"/>
              <a:cs typeface="Arial"/>
            </a:endParaRPr>
          </a:p>
          <a:p>
            <a:pPr marL="756137" lvl="1" indent="-286330">
              <a:lnSpc>
                <a:spcPct val="120000"/>
              </a:lnSpc>
              <a:spcBef>
                <a:spcPts val="380"/>
              </a:spcBef>
              <a:buSzPct val="59375"/>
              <a:buFont typeface="Wingdings"/>
              <a:buChar char=""/>
              <a:tabLst>
                <a:tab pos="756137" algn="l"/>
                <a:tab pos="756773" algn="l"/>
              </a:tabLst>
            </a:pPr>
            <a:r>
              <a:rPr sz="1600" spc="-5" dirty="0">
                <a:latin typeface="Arial"/>
                <a:cs typeface="Arial"/>
              </a:rPr>
              <a:t>Generally better tolerated than frozen</a:t>
            </a:r>
            <a:r>
              <a:rPr sz="1600" spc="95" dirty="0">
                <a:latin typeface="Arial"/>
                <a:cs typeface="Arial"/>
              </a:rPr>
              <a:t> </a:t>
            </a:r>
            <a:r>
              <a:rPr sz="1600" spc="-5" dirty="0">
                <a:latin typeface="Arial"/>
                <a:cs typeface="Arial"/>
              </a:rPr>
              <a:t>cells.</a:t>
            </a:r>
            <a:endParaRPr sz="1600" dirty="0">
              <a:latin typeface="Arial"/>
              <a:cs typeface="Arial"/>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
        <p:nvSpPr>
          <p:cNvPr id="7" name="6 Dikdörtgen"/>
          <p:cNvSpPr/>
          <p:nvPr/>
        </p:nvSpPr>
        <p:spPr>
          <a:xfrm>
            <a:off x="533400" y="914400"/>
            <a:ext cx="2475678" cy="369332"/>
          </a:xfrm>
          <a:prstGeom prst="rect">
            <a:avLst/>
          </a:prstGeom>
        </p:spPr>
        <p:txBody>
          <a:bodyPr wrap="none">
            <a:spAutoFit/>
          </a:bodyPr>
          <a:lstStyle/>
          <a:p>
            <a:r>
              <a:rPr lang="tr-TR" b="1" spc="-5" dirty="0" smtClean="0">
                <a:solidFill>
                  <a:srgbClr val="C00000"/>
                </a:solidFill>
                <a:latin typeface="Trebuchet MS" pitchFamily="34" charset="0"/>
              </a:rPr>
              <a:t>Stem Cell</a:t>
            </a:r>
            <a:r>
              <a:rPr lang="tr-TR" b="1" spc="-35" dirty="0" smtClean="0">
                <a:solidFill>
                  <a:srgbClr val="C00000"/>
                </a:solidFill>
                <a:latin typeface="Trebuchet MS" pitchFamily="34" charset="0"/>
              </a:rPr>
              <a:t> </a:t>
            </a:r>
            <a:r>
              <a:rPr lang="tr-TR" b="1" spc="-5" dirty="0" smtClean="0">
                <a:solidFill>
                  <a:srgbClr val="C00000"/>
                </a:solidFill>
                <a:latin typeface="Trebuchet MS" pitchFamily="34" charset="0"/>
              </a:rPr>
              <a:t>Re-infusion</a:t>
            </a:r>
            <a:endParaRPr lang="tr-TR"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Başlık"/>
          <p:cNvSpPr>
            <a:spLocks noGrp="1"/>
          </p:cNvSpPr>
          <p:nvPr>
            <p:ph type="title"/>
          </p:nvPr>
        </p:nvSpPr>
        <p:spPr>
          <a:xfrm>
            <a:off x="685800" y="762000"/>
            <a:ext cx="10737765" cy="615553"/>
          </a:xfrm>
        </p:spPr>
        <p:txBody>
          <a:bodyPr/>
          <a:lstStyle/>
          <a:p>
            <a:r>
              <a:rPr lang="en-US" b="1" dirty="0" smtClean="0">
                <a:latin typeface="+mn-lt"/>
                <a:cs typeface="Arial Black"/>
              </a:rPr>
              <a:t>Quality control of HSC</a:t>
            </a:r>
            <a:r>
              <a:rPr lang="en-US" b="1" spc="40" dirty="0" smtClean="0">
                <a:latin typeface="+mn-lt"/>
                <a:cs typeface="Arial Black"/>
              </a:rPr>
              <a:t> </a:t>
            </a:r>
            <a:r>
              <a:rPr lang="en-US" b="1" spc="10" dirty="0" smtClean="0">
                <a:latin typeface="+mn-lt"/>
                <a:cs typeface="Arial Black"/>
              </a:rPr>
              <a:t>grafts</a:t>
            </a:r>
            <a:endParaRPr lang="tr-TR" dirty="0">
              <a:latin typeface="+mn-lt"/>
            </a:endParaRPr>
          </a:p>
        </p:txBody>
      </p:sp>
      <p:sp>
        <p:nvSpPr>
          <p:cNvPr id="3" name="object 3"/>
          <p:cNvSpPr txBox="1"/>
          <p:nvPr/>
        </p:nvSpPr>
        <p:spPr>
          <a:xfrm>
            <a:off x="609600" y="1600201"/>
            <a:ext cx="10656080" cy="1956946"/>
          </a:xfrm>
          <a:prstGeom prst="rect">
            <a:avLst/>
          </a:prstGeom>
        </p:spPr>
        <p:txBody>
          <a:bodyPr vert="horz" wrap="square" lIns="0" tIns="0" rIns="0" bIns="0" rtlCol="0">
            <a:spAutoFit/>
          </a:bodyPr>
          <a:lstStyle/>
          <a:p>
            <a:pPr marL="355600" indent="-342900">
              <a:lnSpc>
                <a:spcPct val="150000"/>
              </a:lnSpc>
              <a:buFont typeface="Arial"/>
              <a:buChar char="•"/>
              <a:tabLst>
                <a:tab pos="354965" algn="l"/>
                <a:tab pos="355600" algn="l"/>
              </a:tabLst>
            </a:pPr>
            <a:r>
              <a:rPr lang="tr-TR" sz="2200" b="1" spc="-15" dirty="0" smtClean="0">
                <a:solidFill>
                  <a:srgbClr val="FF0000"/>
                </a:solidFill>
                <a:latin typeface="Calibri"/>
                <a:cs typeface="Calibri"/>
              </a:rPr>
              <a:t>N</a:t>
            </a:r>
            <a:r>
              <a:rPr sz="2200" b="1" spc="-15" dirty="0" err="1" smtClean="0">
                <a:solidFill>
                  <a:srgbClr val="FF0000"/>
                </a:solidFill>
                <a:latin typeface="Calibri"/>
                <a:cs typeface="Calibri"/>
              </a:rPr>
              <a:t>umeration</a:t>
            </a:r>
            <a:r>
              <a:rPr sz="2200" b="1" spc="-15" dirty="0" smtClean="0">
                <a:solidFill>
                  <a:srgbClr val="FF0000"/>
                </a:solidFill>
                <a:latin typeface="Calibri"/>
                <a:cs typeface="Calibri"/>
              </a:rPr>
              <a:t> </a:t>
            </a:r>
            <a:r>
              <a:rPr sz="2200" b="1" spc="-5" dirty="0">
                <a:solidFill>
                  <a:srgbClr val="FF0000"/>
                </a:solidFill>
                <a:latin typeface="Calibri"/>
                <a:cs typeface="Calibri"/>
              </a:rPr>
              <a:t>of viable CD34+ and lymphocytes</a:t>
            </a:r>
            <a:r>
              <a:rPr sz="2200" b="1" spc="30" dirty="0">
                <a:solidFill>
                  <a:srgbClr val="FF0000"/>
                </a:solidFill>
                <a:latin typeface="Calibri"/>
                <a:cs typeface="Calibri"/>
              </a:rPr>
              <a:t> </a:t>
            </a:r>
            <a:r>
              <a:rPr sz="2200" b="1" spc="-5" dirty="0">
                <a:solidFill>
                  <a:srgbClr val="FF0000"/>
                </a:solidFill>
                <a:latin typeface="Calibri"/>
                <a:cs typeface="Calibri"/>
              </a:rPr>
              <a:t>sub-population</a:t>
            </a:r>
            <a:endParaRPr sz="2200" b="1" dirty="0">
              <a:solidFill>
                <a:srgbClr val="FF0000"/>
              </a:solidFill>
              <a:latin typeface="Calibri"/>
              <a:cs typeface="Calibri"/>
            </a:endParaRPr>
          </a:p>
          <a:p>
            <a:pPr marL="756285" lvl="1" indent="-286385">
              <a:lnSpc>
                <a:spcPct val="150000"/>
              </a:lnSpc>
              <a:spcBef>
                <a:spcPts val="10"/>
              </a:spcBef>
              <a:buFont typeface="Arial"/>
              <a:buChar char="–"/>
              <a:tabLst>
                <a:tab pos="756285" algn="l"/>
                <a:tab pos="756920" algn="l"/>
              </a:tabLst>
            </a:pPr>
            <a:r>
              <a:rPr sz="2000" spc="-10" dirty="0">
                <a:solidFill>
                  <a:srgbClr val="252525"/>
                </a:solidFill>
                <a:latin typeface="Calibri"/>
                <a:cs typeface="Calibri"/>
              </a:rPr>
              <a:t>single-platform </a:t>
            </a:r>
            <a:r>
              <a:rPr sz="2000" spc="-5" dirty="0">
                <a:solidFill>
                  <a:srgbClr val="252525"/>
                </a:solidFill>
                <a:latin typeface="Calibri"/>
                <a:cs typeface="Calibri"/>
              </a:rPr>
              <a:t>flow</a:t>
            </a:r>
            <a:r>
              <a:rPr sz="2000" spc="-10" dirty="0">
                <a:solidFill>
                  <a:srgbClr val="252525"/>
                </a:solidFill>
                <a:latin typeface="Calibri"/>
                <a:cs typeface="Calibri"/>
              </a:rPr>
              <a:t> </a:t>
            </a:r>
            <a:r>
              <a:rPr sz="2000" spc="-5" dirty="0" smtClean="0">
                <a:solidFill>
                  <a:srgbClr val="252525"/>
                </a:solidFill>
                <a:latin typeface="Calibri"/>
                <a:cs typeface="Calibri"/>
              </a:rPr>
              <a:t>cytometry</a:t>
            </a:r>
            <a:r>
              <a:rPr lang="tr-TR" sz="2000" dirty="0" smtClean="0">
                <a:latin typeface="Calibri"/>
                <a:cs typeface="Calibri"/>
              </a:rPr>
              <a:t> </a:t>
            </a:r>
            <a:r>
              <a:rPr sz="2000" spc="-5" dirty="0" smtClean="0">
                <a:solidFill>
                  <a:srgbClr val="252525"/>
                </a:solidFill>
                <a:latin typeface="Calibri"/>
                <a:cs typeface="Calibri"/>
              </a:rPr>
              <a:t>techniques</a:t>
            </a:r>
            <a:endParaRPr sz="2000" dirty="0">
              <a:latin typeface="Calibri"/>
              <a:cs typeface="Calibri"/>
            </a:endParaRPr>
          </a:p>
          <a:p>
            <a:pPr marL="756285" marR="3185795" lvl="1" indent="-286385">
              <a:lnSpc>
                <a:spcPct val="150000"/>
              </a:lnSpc>
              <a:spcBef>
                <a:spcPts val="480"/>
              </a:spcBef>
              <a:buFont typeface="Arial"/>
              <a:buChar char="–"/>
              <a:tabLst>
                <a:tab pos="756285" algn="l"/>
                <a:tab pos="756920" algn="l"/>
              </a:tabLst>
            </a:pPr>
            <a:r>
              <a:rPr sz="2000" spc="-15" dirty="0">
                <a:solidFill>
                  <a:srgbClr val="252525"/>
                </a:solidFill>
                <a:latin typeface="Calibri"/>
                <a:cs typeface="Calibri"/>
              </a:rPr>
              <a:t>standardized </a:t>
            </a:r>
            <a:r>
              <a:rPr sz="2000" spc="-5" dirty="0">
                <a:solidFill>
                  <a:srgbClr val="252525"/>
                </a:solidFill>
                <a:latin typeface="Calibri"/>
                <a:cs typeface="Calibri"/>
              </a:rPr>
              <a:t>methodologies  using commercially </a:t>
            </a:r>
            <a:r>
              <a:rPr sz="2000" spc="-10" dirty="0">
                <a:solidFill>
                  <a:srgbClr val="252525"/>
                </a:solidFill>
                <a:latin typeface="Calibri"/>
                <a:cs typeface="Calibri"/>
              </a:rPr>
              <a:t>available </a:t>
            </a:r>
            <a:r>
              <a:rPr sz="2000" dirty="0">
                <a:solidFill>
                  <a:srgbClr val="252525"/>
                </a:solidFill>
                <a:latin typeface="Calibri"/>
                <a:cs typeface="Calibri"/>
              </a:rPr>
              <a:t>kits  including </a:t>
            </a:r>
            <a:r>
              <a:rPr sz="2000" spc="-5" dirty="0">
                <a:solidFill>
                  <a:srgbClr val="252525"/>
                </a:solidFill>
                <a:latin typeface="Calibri"/>
                <a:cs typeface="Calibri"/>
              </a:rPr>
              <a:t>viability</a:t>
            </a:r>
            <a:r>
              <a:rPr sz="2000" spc="-65" dirty="0">
                <a:solidFill>
                  <a:srgbClr val="252525"/>
                </a:solidFill>
                <a:latin typeface="Calibri"/>
                <a:cs typeface="Calibri"/>
              </a:rPr>
              <a:t> </a:t>
            </a:r>
            <a:r>
              <a:rPr sz="2000" spc="-10" dirty="0">
                <a:solidFill>
                  <a:srgbClr val="252525"/>
                </a:solidFill>
                <a:latin typeface="Calibri"/>
                <a:cs typeface="Calibri"/>
              </a:rPr>
              <a:t>dye</a:t>
            </a:r>
            <a:endParaRPr sz="2000" dirty="0">
              <a:latin typeface="Calibri"/>
              <a:cs typeface="Calibri"/>
            </a:endParaRPr>
          </a:p>
        </p:txBody>
      </p:sp>
      <p:sp>
        <p:nvSpPr>
          <p:cNvPr id="4" name="object 4"/>
          <p:cNvSpPr txBox="1"/>
          <p:nvPr/>
        </p:nvSpPr>
        <p:spPr>
          <a:xfrm>
            <a:off x="824720" y="4972050"/>
            <a:ext cx="7912880" cy="338554"/>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lang="tr-TR" sz="2200" b="1" spc="-5" dirty="0" smtClean="0">
                <a:solidFill>
                  <a:srgbClr val="FF0000"/>
                </a:solidFill>
                <a:latin typeface="Calibri"/>
                <a:cs typeface="Calibri"/>
              </a:rPr>
              <a:t>F</a:t>
            </a:r>
            <a:r>
              <a:rPr sz="2200" b="1" spc="-5" dirty="0" err="1" smtClean="0">
                <a:solidFill>
                  <a:srgbClr val="FF0000"/>
                </a:solidFill>
                <a:latin typeface="Calibri"/>
                <a:cs typeface="Calibri"/>
              </a:rPr>
              <a:t>unctionnal</a:t>
            </a:r>
            <a:r>
              <a:rPr sz="2200" b="1" spc="-5" dirty="0" smtClean="0">
                <a:solidFill>
                  <a:srgbClr val="FF0000"/>
                </a:solidFill>
                <a:latin typeface="Calibri"/>
                <a:cs typeface="Calibri"/>
              </a:rPr>
              <a:t> </a:t>
            </a:r>
            <a:r>
              <a:rPr sz="2200" b="1" spc="-15" dirty="0">
                <a:solidFill>
                  <a:srgbClr val="FF0000"/>
                </a:solidFill>
                <a:latin typeface="Calibri"/>
                <a:cs typeface="Calibri"/>
              </a:rPr>
              <a:t>assays: </a:t>
            </a:r>
            <a:r>
              <a:rPr sz="2200" b="1" spc="-10" dirty="0">
                <a:solidFill>
                  <a:srgbClr val="FF0000"/>
                </a:solidFill>
                <a:latin typeface="Calibri"/>
                <a:cs typeface="Calibri"/>
              </a:rPr>
              <a:t>colony-forming</a:t>
            </a:r>
            <a:r>
              <a:rPr sz="2200" b="1" spc="-65" dirty="0">
                <a:solidFill>
                  <a:srgbClr val="FF0000"/>
                </a:solidFill>
                <a:latin typeface="Calibri"/>
                <a:cs typeface="Calibri"/>
              </a:rPr>
              <a:t> </a:t>
            </a:r>
            <a:r>
              <a:rPr sz="2200" b="1" spc="-10" dirty="0">
                <a:solidFill>
                  <a:srgbClr val="FF0000"/>
                </a:solidFill>
                <a:latin typeface="Calibri"/>
                <a:cs typeface="Calibri"/>
              </a:rPr>
              <a:t>units</a:t>
            </a:r>
            <a:endParaRPr sz="2200" b="1" dirty="0">
              <a:solidFill>
                <a:srgbClr val="FF0000"/>
              </a:solidFill>
              <a:latin typeface="Calibri"/>
              <a:cs typeface="Calibri"/>
            </a:endParaRPr>
          </a:p>
        </p:txBody>
      </p:sp>
      <p:sp>
        <p:nvSpPr>
          <p:cNvPr id="5" name="object 5"/>
          <p:cNvSpPr txBox="1"/>
          <p:nvPr/>
        </p:nvSpPr>
        <p:spPr>
          <a:xfrm>
            <a:off x="1524000" y="5486401"/>
            <a:ext cx="9164320" cy="940435"/>
          </a:xfrm>
          <a:prstGeom prst="rect">
            <a:avLst/>
          </a:prstGeom>
        </p:spPr>
        <p:txBody>
          <a:bodyPr vert="horz" wrap="square" lIns="0" tIns="0" rIns="0" bIns="0" rtlCol="0">
            <a:spAutoFit/>
          </a:bodyPr>
          <a:lstStyle/>
          <a:p>
            <a:pPr marL="299085" indent="-286385">
              <a:lnSpc>
                <a:spcPct val="100000"/>
              </a:lnSpc>
              <a:buFont typeface="Arial"/>
              <a:buChar char="–"/>
              <a:tabLst>
                <a:tab pos="299085" algn="l"/>
                <a:tab pos="299720" algn="l"/>
              </a:tabLst>
            </a:pPr>
            <a:r>
              <a:rPr sz="2000" spc="-10" dirty="0">
                <a:solidFill>
                  <a:srgbClr val="252525"/>
                </a:solidFill>
                <a:latin typeface="Calibri"/>
                <a:cs typeface="Calibri"/>
              </a:rPr>
              <a:t>difficult to interpret </a:t>
            </a:r>
            <a:r>
              <a:rPr sz="2000" dirty="0">
                <a:solidFill>
                  <a:srgbClr val="252525"/>
                </a:solidFill>
                <a:latin typeface="Calibri"/>
                <a:cs typeface="Calibri"/>
              </a:rPr>
              <a:t>due </a:t>
            </a:r>
            <a:r>
              <a:rPr sz="2000" spc="-15" dirty="0">
                <a:solidFill>
                  <a:srgbClr val="252525"/>
                </a:solidFill>
                <a:latin typeface="Calibri"/>
                <a:cs typeface="Calibri"/>
              </a:rPr>
              <a:t>to </a:t>
            </a:r>
            <a:r>
              <a:rPr sz="2000" dirty="0">
                <a:solidFill>
                  <a:srgbClr val="252525"/>
                </a:solidFill>
                <a:latin typeface="Calibri"/>
                <a:cs typeface="Calibri"/>
              </a:rPr>
              <a:t>the </a:t>
            </a:r>
            <a:r>
              <a:rPr sz="2000" spc="-5" dirty="0">
                <a:solidFill>
                  <a:srgbClr val="252525"/>
                </a:solidFill>
                <a:latin typeface="Calibri"/>
                <a:cs typeface="Calibri"/>
              </a:rPr>
              <a:t>subjective </a:t>
            </a:r>
            <a:r>
              <a:rPr sz="2000" spc="-10" dirty="0">
                <a:solidFill>
                  <a:srgbClr val="252525"/>
                </a:solidFill>
                <a:latin typeface="Calibri"/>
                <a:cs typeface="Calibri"/>
              </a:rPr>
              <a:t>nature </a:t>
            </a:r>
            <a:r>
              <a:rPr sz="2000" spc="-5" dirty="0">
                <a:solidFill>
                  <a:srgbClr val="252525"/>
                </a:solidFill>
                <a:latin typeface="Calibri"/>
                <a:cs typeface="Calibri"/>
              </a:rPr>
              <a:t>of </a:t>
            </a:r>
            <a:r>
              <a:rPr sz="2000" dirty="0">
                <a:solidFill>
                  <a:srgbClr val="252525"/>
                </a:solidFill>
                <a:latin typeface="Calibri"/>
                <a:cs typeface="Calibri"/>
              </a:rPr>
              <a:t>the</a:t>
            </a:r>
            <a:r>
              <a:rPr sz="2000" spc="95" dirty="0">
                <a:solidFill>
                  <a:srgbClr val="252525"/>
                </a:solidFill>
                <a:latin typeface="Calibri"/>
                <a:cs typeface="Calibri"/>
              </a:rPr>
              <a:t> </a:t>
            </a:r>
            <a:r>
              <a:rPr sz="2000" spc="-5" dirty="0">
                <a:solidFill>
                  <a:srgbClr val="252525"/>
                </a:solidFill>
                <a:latin typeface="Calibri"/>
                <a:cs typeface="Calibri"/>
              </a:rPr>
              <a:t>readout</a:t>
            </a:r>
            <a:endParaRPr sz="2000" dirty="0">
              <a:latin typeface="Calibri"/>
              <a:cs typeface="Calibri"/>
            </a:endParaRPr>
          </a:p>
          <a:p>
            <a:pPr marL="299085" indent="-286385">
              <a:lnSpc>
                <a:spcPct val="100000"/>
              </a:lnSpc>
              <a:buFont typeface="Arial"/>
              <a:buChar char="–"/>
              <a:tabLst>
                <a:tab pos="299085" algn="l"/>
                <a:tab pos="299720" algn="l"/>
              </a:tabLst>
            </a:pPr>
            <a:r>
              <a:rPr sz="2000" spc="-10" dirty="0">
                <a:solidFill>
                  <a:srgbClr val="252525"/>
                </a:solidFill>
                <a:latin typeface="Calibri"/>
                <a:cs typeface="Calibri"/>
              </a:rPr>
              <a:t>important inter-laboratory</a:t>
            </a:r>
            <a:r>
              <a:rPr sz="2000" spc="-5" dirty="0">
                <a:solidFill>
                  <a:srgbClr val="252525"/>
                </a:solidFill>
                <a:latin typeface="Calibri"/>
                <a:cs typeface="Calibri"/>
              </a:rPr>
              <a:t> variability</a:t>
            </a:r>
            <a:endParaRPr sz="2000" dirty="0">
              <a:latin typeface="Calibri"/>
              <a:cs typeface="Calibri"/>
            </a:endParaRPr>
          </a:p>
          <a:p>
            <a:pPr marL="299085" indent="-286385">
              <a:lnSpc>
                <a:spcPct val="100000"/>
              </a:lnSpc>
              <a:buFont typeface="Arial"/>
              <a:buChar char="–"/>
              <a:tabLst>
                <a:tab pos="299085" algn="l"/>
                <a:tab pos="299720" algn="l"/>
              </a:tabLst>
            </a:pPr>
            <a:r>
              <a:rPr sz="2000" spc="-5" dirty="0">
                <a:solidFill>
                  <a:srgbClr val="252525"/>
                </a:solidFill>
                <a:latin typeface="Calibri"/>
                <a:cs typeface="Calibri"/>
              </a:rPr>
              <a:t>but unique </a:t>
            </a:r>
            <a:r>
              <a:rPr sz="2000" spc="-10" dirty="0">
                <a:solidFill>
                  <a:srgbClr val="252525"/>
                </a:solidFill>
                <a:latin typeface="Calibri"/>
                <a:cs typeface="Calibri"/>
              </a:rPr>
              <a:t>predictor </a:t>
            </a:r>
            <a:r>
              <a:rPr sz="2000" dirty="0">
                <a:solidFill>
                  <a:srgbClr val="252525"/>
                </a:solidFill>
                <a:latin typeface="Calibri"/>
                <a:cs typeface="Calibri"/>
              </a:rPr>
              <a:t>of </a:t>
            </a:r>
            <a:r>
              <a:rPr sz="2000" spc="-10" dirty="0">
                <a:solidFill>
                  <a:srgbClr val="252525"/>
                </a:solidFill>
                <a:latin typeface="Calibri"/>
                <a:cs typeface="Calibri"/>
              </a:rPr>
              <a:t>graft </a:t>
            </a:r>
            <a:r>
              <a:rPr sz="2000" spc="-5" dirty="0">
                <a:solidFill>
                  <a:srgbClr val="252525"/>
                </a:solidFill>
                <a:latin typeface="Calibri"/>
                <a:cs typeface="Calibri"/>
              </a:rPr>
              <a:t>potency</a:t>
            </a:r>
            <a:r>
              <a:rPr sz="2000" spc="-40" dirty="0">
                <a:solidFill>
                  <a:srgbClr val="252525"/>
                </a:solidFill>
                <a:latin typeface="Calibri"/>
                <a:cs typeface="Calibri"/>
              </a:rPr>
              <a:t> </a:t>
            </a:r>
            <a:r>
              <a:rPr sz="2000" dirty="0">
                <a:solidFill>
                  <a:srgbClr val="252525"/>
                </a:solidFill>
                <a:latin typeface="Calibri"/>
                <a:cs typeface="Calibri"/>
              </a:rPr>
              <a:t>!</a:t>
            </a:r>
            <a:endParaRPr sz="2000" dirty="0">
              <a:latin typeface="Calibri"/>
              <a:cs typeface="Calibri"/>
            </a:endParaRPr>
          </a:p>
        </p:txBody>
      </p:sp>
      <p:sp>
        <p:nvSpPr>
          <p:cNvPr id="7" name="object 7"/>
          <p:cNvSpPr txBox="1"/>
          <p:nvPr/>
        </p:nvSpPr>
        <p:spPr>
          <a:xfrm>
            <a:off x="9245601" y="5130800"/>
            <a:ext cx="1704340" cy="184666"/>
          </a:xfrm>
          <a:prstGeom prst="rect">
            <a:avLst/>
          </a:prstGeom>
        </p:spPr>
        <p:txBody>
          <a:bodyPr vert="horz" wrap="square" lIns="0" tIns="0" rIns="0" bIns="0" rtlCol="0">
            <a:spAutoFit/>
          </a:bodyPr>
          <a:lstStyle/>
          <a:p>
            <a:pPr marL="12700">
              <a:lnSpc>
                <a:spcPct val="100000"/>
              </a:lnSpc>
            </a:pPr>
            <a:r>
              <a:rPr sz="1200" dirty="0">
                <a:latin typeface="Calibri"/>
                <a:cs typeface="Calibri"/>
              </a:rPr>
              <a:t>Dauber K </a:t>
            </a:r>
            <a:r>
              <a:rPr sz="1200" spc="-5" dirty="0">
                <a:latin typeface="Calibri"/>
                <a:cs typeface="Calibri"/>
              </a:rPr>
              <a:t>et </a:t>
            </a:r>
            <a:r>
              <a:rPr sz="1200" dirty="0">
                <a:latin typeface="Calibri"/>
                <a:cs typeface="Calibri"/>
              </a:rPr>
              <a:t>al,</a:t>
            </a:r>
            <a:r>
              <a:rPr sz="1200" spc="-125" dirty="0">
                <a:latin typeface="Calibri"/>
                <a:cs typeface="Calibri"/>
              </a:rPr>
              <a:t> </a:t>
            </a:r>
            <a:r>
              <a:rPr sz="1200" dirty="0">
                <a:latin typeface="Calibri"/>
                <a:cs typeface="Calibri"/>
              </a:rPr>
              <a:t>2011</a:t>
            </a:r>
          </a:p>
        </p:txBody>
      </p:sp>
      <p:pic>
        <p:nvPicPr>
          <p:cNvPr id="3074" name="Picture 2"/>
          <p:cNvPicPr>
            <a:picLocks noChangeAspect="1" noChangeArrowheads="1"/>
          </p:cNvPicPr>
          <p:nvPr/>
        </p:nvPicPr>
        <p:blipFill>
          <a:blip r:embed="rId2" cstate="print"/>
          <a:srcRect/>
          <a:stretch>
            <a:fillRect/>
          </a:stretch>
        </p:blipFill>
        <p:spPr bwMode="auto">
          <a:xfrm>
            <a:off x="7721601" y="2362201"/>
            <a:ext cx="3962400" cy="2409825"/>
          </a:xfrm>
          <a:prstGeom prst="rect">
            <a:avLst/>
          </a:prstGeom>
          <a:noFill/>
          <a:ln w="9525">
            <a:noFill/>
            <a:miter lim="800000"/>
            <a:headEnd/>
            <a:tailEnd/>
          </a:ln>
        </p:spPr>
      </p:pic>
      <p:sp>
        <p:nvSpPr>
          <p:cNvPr id="9"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6400" y="1447800"/>
            <a:ext cx="10261600" cy="4108817"/>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1800" b="1" spc="-10" dirty="0">
                <a:solidFill>
                  <a:srgbClr val="252525"/>
                </a:solidFill>
                <a:latin typeface="Calibri"/>
                <a:cs typeface="Calibri"/>
              </a:rPr>
              <a:t>microbial</a:t>
            </a:r>
            <a:r>
              <a:rPr sz="1800" b="1" spc="-30" dirty="0">
                <a:solidFill>
                  <a:srgbClr val="252525"/>
                </a:solidFill>
                <a:latin typeface="Calibri"/>
                <a:cs typeface="Calibri"/>
              </a:rPr>
              <a:t> </a:t>
            </a:r>
            <a:r>
              <a:rPr sz="1800" b="1" spc="-10" dirty="0">
                <a:solidFill>
                  <a:srgbClr val="252525"/>
                </a:solidFill>
                <a:latin typeface="Calibri"/>
                <a:cs typeface="Calibri"/>
              </a:rPr>
              <a:t>contamination</a:t>
            </a:r>
            <a:endParaRPr sz="1800" b="1" dirty="0">
              <a:latin typeface="Calibri"/>
              <a:cs typeface="Calibri"/>
            </a:endParaRPr>
          </a:p>
          <a:p>
            <a:pPr marL="756285" lvl="1" indent="-286385">
              <a:lnSpc>
                <a:spcPct val="100000"/>
              </a:lnSpc>
              <a:spcBef>
                <a:spcPts val="215"/>
              </a:spcBef>
              <a:buFont typeface="Arial"/>
              <a:buChar char="–"/>
              <a:tabLst>
                <a:tab pos="756285" algn="l"/>
                <a:tab pos="756920" algn="l"/>
              </a:tabLst>
            </a:pPr>
            <a:r>
              <a:rPr sz="1600" spc="-5" dirty="0">
                <a:solidFill>
                  <a:srgbClr val="252525"/>
                </a:solidFill>
                <a:latin typeface="Calibri"/>
                <a:cs typeface="Calibri"/>
              </a:rPr>
              <a:t>incidence depends on the origine of the cell</a:t>
            </a:r>
            <a:r>
              <a:rPr sz="1600" spc="25" dirty="0">
                <a:solidFill>
                  <a:srgbClr val="252525"/>
                </a:solidFill>
                <a:latin typeface="Calibri"/>
                <a:cs typeface="Calibri"/>
              </a:rPr>
              <a:t> </a:t>
            </a:r>
            <a:r>
              <a:rPr sz="1600" spc="-10" dirty="0">
                <a:solidFill>
                  <a:srgbClr val="252525"/>
                </a:solidFill>
                <a:latin typeface="Calibri"/>
                <a:cs typeface="Calibri"/>
              </a:rPr>
              <a:t>product</a:t>
            </a:r>
            <a:endParaRPr sz="1600" dirty="0">
              <a:latin typeface="Calibri"/>
              <a:cs typeface="Calibri"/>
            </a:endParaRPr>
          </a:p>
          <a:p>
            <a:pPr marL="1155700" lvl="2" indent="-228600">
              <a:lnSpc>
                <a:spcPct val="100000"/>
              </a:lnSpc>
              <a:spcBef>
                <a:spcPts val="175"/>
              </a:spcBef>
              <a:buFont typeface="Arial"/>
              <a:buChar char="•"/>
              <a:tabLst>
                <a:tab pos="1155065" algn="l"/>
                <a:tab pos="1156335" algn="l"/>
              </a:tabLst>
            </a:pPr>
            <a:r>
              <a:rPr sz="1400" dirty="0">
                <a:solidFill>
                  <a:srgbClr val="252525"/>
                </a:solidFill>
                <a:latin typeface="Calibri"/>
                <a:cs typeface="Calibri"/>
              </a:rPr>
              <a:t>1-5% </a:t>
            </a:r>
            <a:r>
              <a:rPr sz="1400" spc="-10" dirty="0">
                <a:solidFill>
                  <a:srgbClr val="252525"/>
                </a:solidFill>
                <a:latin typeface="Calibri"/>
                <a:cs typeface="Calibri"/>
              </a:rPr>
              <a:t>for</a:t>
            </a:r>
            <a:r>
              <a:rPr sz="1400" spc="-125" dirty="0">
                <a:solidFill>
                  <a:srgbClr val="252525"/>
                </a:solidFill>
                <a:latin typeface="Calibri"/>
                <a:cs typeface="Calibri"/>
              </a:rPr>
              <a:t> </a:t>
            </a:r>
            <a:r>
              <a:rPr sz="1400" spc="-5" dirty="0">
                <a:solidFill>
                  <a:srgbClr val="252525"/>
                </a:solidFill>
                <a:latin typeface="Calibri"/>
                <a:cs typeface="Calibri"/>
              </a:rPr>
              <a:t>PB</a:t>
            </a:r>
            <a:endParaRPr sz="1400" dirty="0">
              <a:latin typeface="Calibri"/>
              <a:cs typeface="Calibri"/>
            </a:endParaRPr>
          </a:p>
          <a:p>
            <a:pPr marL="1155700" lvl="2" indent="-228600">
              <a:lnSpc>
                <a:spcPct val="100000"/>
              </a:lnSpc>
              <a:spcBef>
                <a:spcPts val="165"/>
              </a:spcBef>
              <a:buFont typeface="Arial"/>
              <a:buChar char="•"/>
              <a:tabLst>
                <a:tab pos="1155065" algn="l"/>
                <a:tab pos="1156335" algn="l"/>
              </a:tabLst>
            </a:pPr>
            <a:r>
              <a:rPr sz="1400" spc="-5" dirty="0">
                <a:solidFill>
                  <a:srgbClr val="252525"/>
                </a:solidFill>
                <a:latin typeface="Calibri"/>
                <a:cs typeface="Calibri"/>
              </a:rPr>
              <a:t>5-10% </a:t>
            </a:r>
            <a:r>
              <a:rPr sz="1400" spc="-10" dirty="0">
                <a:solidFill>
                  <a:srgbClr val="252525"/>
                </a:solidFill>
                <a:latin typeface="Calibri"/>
                <a:cs typeface="Calibri"/>
              </a:rPr>
              <a:t>for</a:t>
            </a:r>
            <a:r>
              <a:rPr sz="1400" spc="-100" dirty="0">
                <a:solidFill>
                  <a:srgbClr val="252525"/>
                </a:solidFill>
                <a:latin typeface="Calibri"/>
                <a:cs typeface="Calibri"/>
              </a:rPr>
              <a:t> </a:t>
            </a:r>
            <a:r>
              <a:rPr sz="1400" dirty="0">
                <a:solidFill>
                  <a:srgbClr val="252525"/>
                </a:solidFill>
                <a:latin typeface="Calibri"/>
                <a:cs typeface="Calibri"/>
              </a:rPr>
              <a:t>BM</a:t>
            </a:r>
            <a:endParaRPr sz="1400" dirty="0">
              <a:latin typeface="Calibri"/>
              <a:cs typeface="Calibri"/>
            </a:endParaRPr>
          </a:p>
          <a:p>
            <a:pPr marL="1155700" lvl="2" indent="-228600">
              <a:lnSpc>
                <a:spcPct val="100000"/>
              </a:lnSpc>
              <a:spcBef>
                <a:spcPts val="165"/>
              </a:spcBef>
              <a:buFont typeface="Arial"/>
              <a:buChar char="•"/>
              <a:tabLst>
                <a:tab pos="1155065" algn="l"/>
                <a:tab pos="1156335" algn="l"/>
              </a:tabLst>
            </a:pPr>
            <a:r>
              <a:rPr sz="1400" spc="-5" dirty="0">
                <a:solidFill>
                  <a:srgbClr val="252525"/>
                </a:solidFill>
                <a:latin typeface="Calibri"/>
                <a:cs typeface="Calibri"/>
              </a:rPr>
              <a:t>10-15% </a:t>
            </a:r>
            <a:r>
              <a:rPr sz="1400" spc="-10" dirty="0">
                <a:solidFill>
                  <a:srgbClr val="252525"/>
                </a:solidFill>
                <a:latin typeface="Calibri"/>
                <a:cs typeface="Calibri"/>
              </a:rPr>
              <a:t>for</a:t>
            </a:r>
            <a:r>
              <a:rPr sz="1400" spc="-95" dirty="0">
                <a:solidFill>
                  <a:srgbClr val="252525"/>
                </a:solidFill>
                <a:latin typeface="Calibri"/>
                <a:cs typeface="Calibri"/>
              </a:rPr>
              <a:t> </a:t>
            </a:r>
            <a:r>
              <a:rPr sz="1400" spc="-5" dirty="0">
                <a:solidFill>
                  <a:srgbClr val="252525"/>
                </a:solidFill>
                <a:latin typeface="Calibri"/>
                <a:cs typeface="Calibri"/>
              </a:rPr>
              <a:t>UCB</a:t>
            </a:r>
            <a:endParaRPr sz="1400" dirty="0">
              <a:latin typeface="Calibri"/>
              <a:cs typeface="Calibri"/>
            </a:endParaRPr>
          </a:p>
          <a:p>
            <a:pPr marL="756285" lvl="1" indent="-286385">
              <a:lnSpc>
                <a:spcPct val="100000"/>
              </a:lnSpc>
              <a:spcBef>
                <a:spcPts val="185"/>
              </a:spcBef>
              <a:buFont typeface="Arial"/>
              <a:buChar char="–"/>
              <a:tabLst>
                <a:tab pos="756285" algn="l"/>
                <a:tab pos="756920" algn="l"/>
              </a:tabLst>
            </a:pPr>
            <a:r>
              <a:rPr sz="1600" spc="-10" dirty="0">
                <a:solidFill>
                  <a:srgbClr val="252525"/>
                </a:solidFill>
                <a:latin typeface="Calibri"/>
                <a:cs typeface="Calibri"/>
              </a:rPr>
              <a:t>mostly due to coagulase-negative </a:t>
            </a:r>
            <a:r>
              <a:rPr sz="1600" i="1" spc="-15" dirty="0">
                <a:solidFill>
                  <a:srgbClr val="252525"/>
                </a:solidFill>
                <a:latin typeface="Calibri"/>
                <a:cs typeface="Calibri"/>
              </a:rPr>
              <a:t>Staphylococcus</a:t>
            </a:r>
            <a:r>
              <a:rPr sz="1600" i="1" spc="130" dirty="0">
                <a:solidFill>
                  <a:srgbClr val="252525"/>
                </a:solidFill>
                <a:latin typeface="Calibri"/>
                <a:cs typeface="Calibri"/>
              </a:rPr>
              <a:t> </a:t>
            </a:r>
            <a:r>
              <a:rPr sz="1600" i="1" spc="-10" dirty="0">
                <a:solidFill>
                  <a:srgbClr val="252525"/>
                </a:solidFill>
                <a:latin typeface="Calibri"/>
                <a:cs typeface="Calibri"/>
              </a:rPr>
              <a:t>sp.</a:t>
            </a:r>
            <a:endParaRPr sz="1600" dirty="0">
              <a:latin typeface="Calibri"/>
              <a:cs typeface="Calibri"/>
            </a:endParaRPr>
          </a:p>
          <a:p>
            <a:pPr marL="756285" lvl="1" indent="-286385">
              <a:lnSpc>
                <a:spcPct val="100000"/>
              </a:lnSpc>
              <a:spcBef>
                <a:spcPts val="195"/>
              </a:spcBef>
              <a:buFont typeface="Arial"/>
              <a:buChar char="–"/>
              <a:tabLst>
                <a:tab pos="756285" algn="l"/>
                <a:tab pos="756920" algn="l"/>
              </a:tabLst>
            </a:pPr>
            <a:r>
              <a:rPr sz="1600" spc="-10" dirty="0">
                <a:solidFill>
                  <a:srgbClr val="252525"/>
                </a:solidFill>
                <a:latin typeface="Calibri"/>
                <a:cs typeface="Calibri"/>
              </a:rPr>
              <a:t>cryopreservation </a:t>
            </a:r>
            <a:r>
              <a:rPr sz="1600" spc="-5" dirty="0">
                <a:solidFill>
                  <a:srgbClr val="252525"/>
                </a:solidFill>
                <a:latin typeface="Calibri"/>
                <a:cs typeface="Calibri"/>
              </a:rPr>
              <a:t>usually do not </a:t>
            </a:r>
            <a:r>
              <a:rPr sz="1600" spc="-10" dirty="0">
                <a:solidFill>
                  <a:srgbClr val="252525"/>
                </a:solidFill>
                <a:latin typeface="Calibri"/>
                <a:cs typeface="Calibri"/>
              </a:rPr>
              <a:t>eradicate</a:t>
            </a:r>
            <a:r>
              <a:rPr sz="1600" spc="5" dirty="0">
                <a:solidFill>
                  <a:srgbClr val="252525"/>
                </a:solidFill>
                <a:latin typeface="Calibri"/>
                <a:cs typeface="Calibri"/>
              </a:rPr>
              <a:t> </a:t>
            </a:r>
            <a:r>
              <a:rPr sz="1600" spc="-5" dirty="0">
                <a:solidFill>
                  <a:srgbClr val="252525"/>
                </a:solidFill>
                <a:latin typeface="Calibri"/>
                <a:cs typeface="Calibri"/>
              </a:rPr>
              <a:t>bacteria</a:t>
            </a:r>
            <a:endParaRPr sz="1600" dirty="0">
              <a:latin typeface="Calibri"/>
              <a:cs typeface="Calibri"/>
            </a:endParaRPr>
          </a:p>
          <a:p>
            <a:pPr lvl="1">
              <a:lnSpc>
                <a:spcPct val="100000"/>
              </a:lnSpc>
              <a:spcBef>
                <a:spcPts val="5"/>
              </a:spcBef>
              <a:buClr>
                <a:srgbClr val="252525"/>
              </a:buClr>
              <a:buFont typeface="Arial"/>
              <a:buChar char="–"/>
            </a:pPr>
            <a:endParaRPr sz="2000" dirty="0">
              <a:latin typeface="Times New Roman"/>
              <a:cs typeface="Times New Roman"/>
            </a:endParaRPr>
          </a:p>
          <a:p>
            <a:pPr marL="355600" indent="-342900">
              <a:lnSpc>
                <a:spcPct val="100000"/>
              </a:lnSpc>
              <a:buFont typeface="Arial"/>
              <a:buChar char="•"/>
              <a:tabLst>
                <a:tab pos="354965" algn="l"/>
                <a:tab pos="355600" algn="l"/>
              </a:tabLst>
            </a:pPr>
            <a:r>
              <a:rPr sz="1800" b="1" spc="-5" dirty="0">
                <a:solidFill>
                  <a:srgbClr val="252525"/>
                </a:solidFill>
                <a:latin typeface="Calibri"/>
                <a:cs typeface="Calibri"/>
              </a:rPr>
              <a:t>in case of culture-positive</a:t>
            </a:r>
            <a:r>
              <a:rPr sz="1800" b="1" spc="-15" dirty="0">
                <a:solidFill>
                  <a:srgbClr val="252525"/>
                </a:solidFill>
                <a:latin typeface="Calibri"/>
                <a:cs typeface="Calibri"/>
              </a:rPr>
              <a:t> </a:t>
            </a:r>
            <a:r>
              <a:rPr sz="1800" b="1" spc="-10" dirty="0">
                <a:solidFill>
                  <a:srgbClr val="252525"/>
                </a:solidFill>
                <a:latin typeface="Calibri"/>
                <a:cs typeface="Calibri"/>
              </a:rPr>
              <a:t>products</a:t>
            </a:r>
            <a:endParaRPr sz="1800" b="1" dirty="0">
              <a:latin typeface="Calibri"/>
              <a:cs typeface="Calibri"/>
            </a:endParaRPr>
          </a:p>
          <a:p>
            <a:pPr marL="756285" marR="5008880" lvl="1" indent="-286385">
              <a:lnSpc>
                <a:spcPts val="1730"/>
              </a:lnSpc>
              <a:spcBef>
                <a:spcPts val="425"/>
              </a:spcBef>
              <a:buFont typeface="Arial"/>
              <a:buChar char="–"/>
              <a:tabLst>
                <a:tab pos="756285" algn="l"/>
                <a:tab pos="756920" algn="l"/>
              </a:tabLst>
            </a:pPr>
            <a:r>
              <a:rPr sz="1600" spc="-10" dirty="0">
                <a:solidFill>
                  <a:srgbClr val="252525"/>
                </a:solidFill>
                <a:latin typeface="Calibri"/>
                <a:cs typeface="Calibri"/>
              </a:rPr>
              <a:t>results not available at </a:t>
            </a:r>
            <a:r>
              <a:rPr sz="1600" spc="-5" dirty="0">
                <a:solidFill>
                  <a:srgbClr val="252525"/>
                </a:solidFill>
                <a:latin typeface="Calibri"/>
                <a:cs typeface="Calibri"/>
              </a:rPr>
              <a:t>the time  of infusion </a:t>
            </a:r>
            <a:r>
              <a:rPr sz="1600" spc="-15" dirty="0">
                <a:solidFill>
                  <a:srgbClr val="252525"/>
                </a:solidFill>
                <a:latin typeface="Calibri"/>
                <a:cs typeface="Calibri"/>
              </a:rPr>
              <a:t>for </a:t>
            </a:r>
            <a:r>
              <a:rPr sz="1600" spc="-10" dirty="0">
                <a:solidFill>
                  <a:srgbClr val="252525"/>
                </a:solidFill>
                <a:latin typeface="Calibri"/>
                <a:cs typeface="Calibri"/>
              </a:rPr>
              <a:t>fresh</a:t>
            </a:r>
            <a:r>
              <a:rPr sz="1600" spc="-45" dirty="0">
                <a:solidFill>
                  <a:srgbClr val="252525"/>
                </a:solidFill>
                <a:latin typeface="Calibri"/>
                <a:cs typeface="Calibri"/>
              </a:rPr>
              <a:t> </a:t>
            </a:r>
            <a:r>
              <a:rPr sz="1600" spc="-10" dirty="0">
                <a:solidFill>
                  <a:srgbClr val="252525"/>
                </a:solidFill>
                <a:latin typeface="Calibri"/>
                <a:cs typeface="Calibri"/>
              </a:rPr>
              <a:t>products</a:t>
            </a:r>
            <a:endParaRPr sz="1600" dirty="0">
              <a:latin typeface="Calibri"/>
              <a:cs typeface="Calibri"/>
            </a:endParaRPr>
          </a:p>
          <a:p>
            <a:pPr marL="756285" lvl="1" indent="-286385">
              <a:lnSpc>
                <a:spcPts val="1825"/>
              </a:lnSpc>
              <a:spcBef>
                <a:spcPts val="165"/>
              </a:spcBef>
              <a:buFont typeface="Arial"/>
              <a:buChar char="–"/>
              <a:tabLst>
                <a:tab pos="756285" algn="l"/>
                <a:tab pos="756920" algn="l"/>
              </a:tabLst>
            </a:pPr>
            <a:r>
              <a:rPr sz="1600" spc="-10" dirty="0">
                <a:solidFill>
                  <a:srgbClr val="252525"/>
                </a:solidFill>
                <a:latin typeface="Calibri"/>
                <a:cs typeface="Calibri"/>
              </a:rPr>
              <a:t>infections </a:t>
            </a:r>
            <a:r>
              <a:rPr sz="1600" spc="-5" dirty="0">
                <a:solidFill>
                  <a:srgbClr val="252525"/>
                </a:solidFill>
                <a:latin typeface="Calibri"/>
                <a:cs typeface="Calibri"/>
              </a:rPr>
              <a:t>attributable </a:t>
            </a:r>
            <a:r>
              <a:rPr sz="1600" spc="-10" dirty="0">
                <a:solidFill>
                  <a:srgbClr val="252525"/>
                </a:solidFill>
                <a:latin typeface="Calibri"/>
                <a:cs typeface="Calibri"/>
              </a:rPr>
              <a:t>to </a:t>
            </a:r>
            <a:r>
              <a:rPr sz="1600" spc="-5" dirty="0">
                <a:solidFill>
                  <a:srgbClr val="252525"/>
                </a:solidFill>
                <a:latin typeface="Calibri"/>
                <a:cs typeface="Calibri"/>
              </a:rPr>
              <a:t>the</a:t>
            </a:r>
            <a:r>
              <a:rPr sz="1600" spc="-30" dirty="0">
                <a:solidFill>
                  <a:srgbClr val="252525"/>
                </a:solidFill>
                <a:latin typeface="Calibri"/>
                <a:cs typeface="Calibri"/>
              </a:rPr>
              <a:t> </a:t>
            </a:r>
            <a:r>
              <a:rPr sz="1600" spc="-10" dirty="0">
                <a:solidFill>
                  <a:srgbClr val="252525"/>
                </a:solidFill>
                <a:latin typeface="Calibri"/>
                <a:cs typeface="Calibri"/>
              </a:rPr>
              <a:t>culture</a:t>
            </a:r>
            <a:endParaRPr sz="1600" dirty="0">
              <a:latin typeface="Calibri"/>
              <a:cs typeface="Calibri"/>
            </a:endParaRPr>
          </a:p>
          <a:p>
            <a:pPr marR="4264660" algn="ctr">
              <a:lnSpc>
                <a:spcPts val="1825"/>
              </a:lnSpc>
            </a:pPr>
            <a:r>
              <a:rPr sz="1600" spc="-5" dirty="0">
                <a:solidFill>
                  <a:srgbClr val="252525"/>
                </a:solidFill>
                <a:latin typeface="Calibri"/>
                <a:cs typeface="Calibri"/>
              </a:rPr>
              <a:t>positive </a:t>
            </a:r>
            <a:r>
              <a:rPr sz="1600" spc="-10" dirty="0">
                <a:solidFill>
                  <a:srgbClr val="252525"/>
                </a:solidFill>
                <a:latin typeface="Calibri"/>
                <a:cs typeface="Calibri"/>
              </a:rPr>
              <a:t>product </a:t>
            </a:r>
            <a:r>
              <a:rPr sz="1600" spc="-10" dirty="0" smtClean="0">
                <a:solidFill>
                  <a:srgbClr val="252525"/>
                </a:solidFill>
                <a:latin typeface="Calibri"/>
                <a:cs typeface="Calibri"/>
              </a:rPr>
              <a:t>extremely</a:t>
            </a:r>
            <a:r>
              <a:rPr lang="tr-TR" sz="1600" spc="-10" dirty="0" smtClean="0">
                <a:solidFill>
                  <a:srgbClr val="252525"/>
                </a:solidFill>
                <a:latin typeface="Calibri"/>
                <a:cs typeface="Calibri"/>
              </a:rPr>
              <a:t> </a:t>
            </a:r>
            <a:r>
              <a:rPr sz="1600" spc="-20" dirty="0" smtClean="0">
                <a:solidFill>
                  <a:srgbClr val="252525"/>
                </a:solidFill>
                <a:latin typeface="Calibri"/>
                <a:cs typeface="Calibri"/>
              </a:rPr>
              <a:t>rare</a:t>
            </a:r>
            <a:endParaRPr sz="1600" dirty="0">
              <a:latin typeface="Calibri"/>
              <a:cs typeface="Calibri"/>
            </a:endParaRPr>
          </a:p>
          <a:p>
            <a:pPr marL="756285" marR="4163060" lvl="1" indent="-286385">
              <a:lnSpc>
                <a:spcPts val="1730"/>
              </a:lnSpc>
              <a:spcBef>
                <a:spcPts val="405"/>
              </a:spcBef>
              <a:buFont typeface="Arial"/>
              <a:buChar char="–"/>
              <a:tabLst>
                <a:tab pos="756285" algn="l"/>
                <a:tab pos="756920" algn="l"/>
              </a:tabLst>
            </a:pPr>
            <a:r>
              <a:rPr sz="1600" spc="-5" dirty="0">
                <a:solidFill>
                  <a:srgbClr val="252525"/>
                </a:solidFill>
                <a:latin typeface="Calibri"/>
                <a:cs typeface="Calibri"/>
              </a:rPr>
              <a:t>antibiotic </a:t>
            </a:r>
            <a:r>
              <a:rPr sz="1600" spc="-10" dirty="0">
                <a:solidFill>
                  <a:srgbClr val="252525"/>
                </a:solidFill>
                <a:latin typeface="Calibri"/>
                <a:cs typeface="Calibri"/>
              </a:rPr>
              <a:t>prophylaxis </a:t>
            </a:r>
            <a:r>
              <a:rPr sz="1600" spc="-5" dirty="0">
                <a:solidFill>
                  <a:srgbClr val="252525"/>
                </a:solidFill>
                <a:latin typeface="Calibri"/>
                <a:cs typeface="Calibri"/>
              </a:rPr>
              <a:t>should be </a:t>
            </a:r>
            <a:r>
              <a:rPr sz="1600" spc="-10" dirty="0">
                <a:solidFill>
                  <a:srgbClr val="252525"/>
                </a:solidFill>
                <a:latin typeface="Calibri"/>
                <a:cs typeface="Calibri"/>
              </a:rPr>
              <a:t>discussed  depending </a:t>
            </a:r>
            <a:r>
              <a:rPr sz="1600" spc="-5" dirty="0">
                <a:solidFill>
                  <a:srgbClr val="252525"/>
                </a:solidFill>
                <a:latin typeface="Calibri"/>
                <a:cs typeface="Calibri"/>
              </a:rPr>
              <a:t>on the type of</a:t>
            </a:r>
            <a:r>
              <a:rPr sz="1600" spc="5" dirty="0">
                <a:solidFill>
                  <a:srgbClr val="252525"/>
                </a:solidFill>
                <a:latin typeface="Calibri"/>
                <a:cs typeface="Calibri"/>
              </a:rPr>
              <a:t> </a:t>
            </a:r>
            <a:r>
              <a:rPr sz="1600" spc="-10" dirty="0">
                <a:solidFill>
                  <a:srgbClr val="252525"/>
                </a:solidFill>
                <a:latin typeface="Calibri"/>
                <a:cs typeface="Calibri"/>
              </a:rPr>
              <a:t>contaminant</a:t>
            </a:r>
            <a:endParaRPr sz="1600" dirty="0">
              <a:latin typeface="Calibri"/>
              <a:cs typeface="Calibri"/>
            </a:endParaRPr>
          </a:p>
          <a:p>
            <a:pPr>
              <a:lnSpc>
                <a:spcPct val="100000"/>
              </a:lnSpc>
            </a:pPr>
            <a:endParaRPr sz="1600" dirty="0">
              <a:latin typeface="Times New Roman"/>
              <a:cs typeface="Times New Roman"/>
            </a:endParaRPr>
          </a:p>
        </p:txBody>
      </p:sp>
      <p:sp>
        <p:nvSpPr>
          <p:cNvPr id="6" name="5 Başlık"/>
          <p:cNvSpPr>
            <a:spLocks noGrp="1"/>
          </p:cNvSpPr>
          <p:nvPr>
            <p:ph type="title"/>
          </p:nvPr>
        </p:nvSpPr>
        <p:spPr>
          <a:xfrm>
            <a:off x="711200" y="457200"/>
            <a:ext cx="10737765" cy="615553"/>
          </a:xfrm>
        </p:spPr>
        <p:txBody>
          <a:bodyPr/>
          <a:lstStyle/>
          <a:p>
            <a:r>
              <a:rPr lang="en-US" b="1" dirty="0" smtClean="0">
                <a:latin typeface="+mn-lt"/>
                <a:cs typeface="Arial Black"/>
              </a:rPr>
              <a:t>Quality control of HSC</a:t>
            </a:r>
            <a:r>
              <a:rPr lang="en-US" b="1" spc="40" dirty="0" smtClean="0">
                <a:latin typeface="+mn-lt"/>
                <a:cs typeface="Arial Black"/>
              </a:rPr>
              <a:t> </a:t>
            </a:r>
            <a:r>
              <a:rPr lang="en-US" b="1" spc="10" dirty="0" smtClean="0">
                <a:latin typeface="+mn-lt"/>
                <a:cs typeface="Arial Black"/>
              </a:rPr>
              <a:t>grafts</a:t>
            </a:r>
            <a:endParaRPr lang="tr-TR" dirty="0">
              <a:latin typeface="+mn-lt"/>
            </a:endParaRPr>
          </a:p>
        </p:txBody>
      </p:sp>
      <p:sp>
        <p:nvSpPr>
          <p:cNvPr id="5" name="4 Dikdörtgen"/>
          <p:cNvSpPr/>
          <p:nvPr/>
        </p:nvSpPr>
        <p:spPr>
          <a:xfrm>
            <a:off x="10441163" y="6581002"/>
            <a:ext cx="1453090" cy="276999"/>
          </a:xfrm>
          <a:prstGeom prst="rect">
            <a:avLst/>
          </a:prstGeom>
        </p:spPr>
        <p:txBody>
          <a:bodyPr wrap="none">
            <a:spAutoFit/>
          </a:bodyPr>
          <a:lstStyle/>
          <a:p>
            <a:pPr marR="5080" lvl="0" algn="r">
              <a:spcBef>
                <a:spcPts val="1305"/>
              </a:spcBef>
            </a:pPr>
            <a:r>
              <a:rPr lang="da-DK" sz="1200" spc="-5" dirty="0" smtClean="0">
                <a:solidFill>
                  <a:schemeClr val="bg1"/>
                </a:solidFill>
                <a:cs typeface="Calibri"/>
              </a:rPr>
              <a:t>Kamble </a:t>
            </a:r>
            <a:r>
              <a:rPr lang="da-DK" sz="1200" dirty="0" smtClean="0">
                <a:solidFill>
                  <a:schemeClr val="bg1"/>
                </a:solidFill>
                <a:cs typeface="Calibri"/>
              </a:rPr>
              <a:t>R </a:t>
            </a:r>
            <a:r>
              <a:rPr lang="da-DK" sz="1200" spc="-5" dirty="0" smtClean="0">
                <a:solidFill>
                  <a:schemeClr val="bg1"/>
                </a:solidFill>
                <a:cs typeface="Calibri"/>
              </a:rPr>
              <a:t>et </a:t>
            </a:r>
            <a:r>
              <a:rPr lang="da-DK" sz="1200" dirty="0" smtClean="0">
                <a:solidFill>
                  <a:schemeClr val="bg1"/>
                </a:solidFill>
                <a:cs typeface="Calibri"/>
              </a:rPr>
              <a:t>al,</a:t>
            </a:r>
            <a:r>
              <a:rPr lang="da-DK" sz="1200" spc="-85" dirty="0" smtClean="0">
                <a:solidFill>
                  <a:schemeClr val="bg1"/>
                </a:solidFill>
                <a:cs typeface="Calibri"/>
              </a:rPr>
              <a:t> </a:t>
            </a:r>
            <a:r>
              <a:rPr lang="da-DK" sz="1200" dirty="0" smtClean="0">
                <a:solidFill>
                  <a:schemeClr val="bg1"/>
                </a:solidFill>
                <a:cs typeface="Calibri"/>
              </a:rPr>
              <a:t>2005</a:t>
            </a:r>
            <a:endParaRPr lang="da-DK" sz="1200" dirty="0">
              <a:solidFill>
                <a:schemeClr val="bg1"/>
              </a:solidFill>
              <a:cs typeface="Calibri"/>
            </a:endParaRPr>
          </a:p>
        </p:txBody>
      </p:sp>
      <p:sp>
        <p:nvSpPr>
          <p:cNvPr id="7" name="object 2"/>
          <p:cNvSpPr/>
          <p:nvPr/>
        </p:nvSpPr>
        <p:spPr>
          <a:xfrm>
            <a:off x="6502401" y="3505200"/>
            <a:ext cx="4978399" cy="2590800"/>
          </a:xfrm>
          <a:prstGeom prst="rect">
            <a:avLst/>
          </a:prstGeom>
          <a:blipFill>
            <a:blip r:embed="rId2" cstate="print"/>
            <a:stretch>
              <a:fillRect/>
            </a:stretch>
          </a:blipFill>
        </p:spPr>
        <p:txBody>
          <a:bodyPr wrap="square" lIns="0" tIns="0" rIns="0" bIns="0" rtlCol="0"/>
          <a:lstStyle/>
          <a:p>
            <a:endParaRPr/>
          </a:p>
        </p:txBody>
      </p:sp>
      <p:sp>
        <p:nvSpPr>
          <p:cNvPr id="8"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a:xfrm>
            <a:off x="762000" y="609600"/>
            <a:ext cx="10737765" cy="615553"/>
          </a:xfrm>
        </p:spPr>
        <p:txBody>
          <a:bodyPr/>
          <a:lstStyle/>
          <a:p>
            <a:r>
              <a:rPr lang="en-US" b="1" dirty="0" smtClean="0">
                <a:latin typeface="+mn-lt"/>
                <a:cs typeface="Arial Black"/>
              </a:rPr>
              <a:t>HSC </a:t>
            </a:r>
            <a:r>
              <a:rPr lang="en-US" b="1" spc="10" dirty="0" smtClean="0">
                <a:latin typeface="+mn-lt"/>
                <a:cs typeface="Arial Black"/>
              </a:rPr>
              <a:t>grafts </a:t>
            </a:r>
            <a:r>
              <a:rPr lang="en-US" b="1" spc="-5" dirty="0" smtClean="0">
                <a:latin typeface="+mn-lt"/>
                <a:cs typeface="Arial Black"/>
              </a:rPr>
              <a:t>distribution and</a:t>
            </a:r>
            <a:r>
              <a:rPr lang="en-US" b="1" spc="-55" dirty="0" smtClean="0">
                <a:latin typeface="+mn-lt"/>
                <a:cs typeface="Arial Black"/>
              </a:rPr>
              <a:t> </a:t>
            </a:r>
            <a:r>
              <a:rPr lang="en-US" b="1" spc="-5" dirty="0" smtClean="0">
                <a:latin typeface="+mn-lt"/>
                <a:cs typeface="Arial Black"/>
              </a:rPr>
              <a:t>infusion</a:t>
            </a:r>
            <a:endParaRPr lang="tr-TR" dirty="0">
              <a:latin typeface="+mn-lt"/>
            </a:endParaRPr>
          </a:p>
        </p:txBody>
      </p:sp>
      <p:sp>
        <p:nvSpPr>
          <p:cNvPr id="3" name="object 3"/>
          <p:cNvSpPr txBox="1"/>
          <p:nvPr/>
        </p:nvSpPr>
        <p:spPr>
          <a:xfrm>
            <a:off x="492285" y="1795018"/>
            <a:ext cx="9523307" cy="4216539"/>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lang="tr-TR" sz="2700" b="1" spc="-10" dirty="0" smtClean="0">
                <a:solidFill>
                  <a:srgbClr val="FF0000"/>
                </a:solidFill>
                <a:latin typeface="Calibri"/>
                <a:cs typeface="Calibri"/>
              </a:rPr>
              <a:t>V</a:t>
            </a:r>
            <a:r>
              <a:rPr sz="2700" b="1" spc="-10" dirty="0" err="1" smtClean="0">
                <a:solidFill>
                  <a:srgbClr val="FF0000"/>
                </a:solidFill>
                <a:latin typeface="Calibri"/>
                <a:cs typeface="Calibri"/>
              </a:rPr>
              <a:t>erification</a:t>
            </a:r>
            <a:r>
              <a:rPr sz="2700" b="1" spc="-10" dirty="0" smtClean="0">
                <a:solidFill>
                  <a:srgbClr val="FF0000"/>
                </a:solidFill>
                <a:latin typeface="Calibri"/>
                <a:cs typeface="Calibri"/>
              </a:rPr>
              <a:t> </a:t>
            </a:r>
            <a:r>
              <a:rPr sz="2700" b="1" spc="-5" dirty="0">
                <a:solidFill>
                  <a:srgbClr val="FF0000"/>
                </a:solidFill>
                <a:latin typeface="Calibri"/>
                <a:cs typeface="Calibri"/>
              </a:rPr>
              <a:t>of </a:t>
            </a:r>
            <a:r>
              <a:rPr sz="2700" b="1" spc="-10" dirty="0">
                <a:solidFill>
                  <a:srgbClr val="FF0000"/>
                </a:solidFill>
                <a:latin typeface="Calibri"/>
                <a:cs typeface="Calibri"/>
              </a:rPr>
              <a:t>release</a:t>
            </a:r>
            <a:r>
              <a:rPr sz="2700" b="1" spc="-70" dirty="0">
                <a:solidFill>
                  <a:srgbClr val="FF0000"/>
                </a:solidFill>
                <a:latin typeface="Calibri"/>
                <a:cs typeface="Calibri"/>
              </a:rPr>
              <a:t> </a:t>
            </a:r>
            <a:r>
              <a:rPr sz="2700" b="1" spc="-5" dirty="0">
                <a:solidFill>
                  <a:srgbClr val="FF0000"/>
                </a:solidFill>
                <a:latin typeface="Calibri"/>
                <a:cs typeface="Calibri"/>
              </a:rPr>
              <a:t>criteria</a:t>
            </a:r>
            <a:endParaRPr sz="2700" b="1" dirty="0">
              <a:solidFill>
                <a:srgbClr val="FF0000"/>
              </a:solidFill>
              <a:latin typeface="Calibri"/>
              <a:cs typeface="Calibri"/>
            </a:endParaRPr>
          </a:p>
          <a:p>
            <a:pPr marL="756285" lvl="1" indent="-286385">
              <a:lnSpc>
                <a:spcPct val="100000"/>
              </a:lnSpc>
              <a:spcBef>
                <a:spcPts val="15"/>
              </a:spcBef>
              <a:buFont typeface="Arial"/>
              <a:buChar char="–"/>
              <a:tabLst>
                <a:tab pos="756920" algn="l"/>
              </a:tabLst>
            </a:pPr>
            <a:r>
              <a:rPr sz="2400" spc="-15" dirty="0">
                <a:solidFill>
                  <a:srgbClr val="252525"/>
                </a:solidFill>
                <a:latin typeface="Calibri"/>
                <a:cs typeface="Calibri"/>
              </a:rPr>
              <a:t>storage/transportation</a:t>
            </a:r>
            <a:r>
              <a:rPr sz="2400" spc="-20" dirty="0">
                <a:solidFill>
                  <a:srgbClr val="252525"/>
                </a:solidFill>
                <a:latin typeface="Calibri"/>
                <a:cs typeface="Calibri"/>
              </a:rPr>
              <a:t> </a:t>
            </a:r>
            <a:r>
              <a:rPr sz="2400" spc="-15" dirty="0">
                <a:solidFill>
                  <a:srgbClr val="252525"/>
                </a:solidFill>
                <a:latin typeface="Calibri"/>
                <a:cs typeface="Calibri"/>
              </a:rPr>
              <a:t>temperature</a:t>
            </a:r>
            <a:endParaRPr sz="2400" dirty="0">
              <a:latin typeface="Calibri"/>
              <a:cs typeface="Calibri"/>
            </a:endParaRPr>
          </a:p>
          <a:p>
            <a:pPr marL="756285" lvl="1" indent="-286385">
              <a:lnSpc>
                <a:spcPct val="100000"/>
              </a:lnSpc>
              <a:buFont typeface="Arial"/>
              <a:buChar char="–"/>
              <a:tabLst>
                <a:tab pos="756920" algn="l"/>
              </a:tabLst>
            </a:pPr>
            <a:r>
              <a:rPr sz="2400" dirty="0">
                <a:solidFill>
                  <a:srgbClr val="252525"/>
                </a:solidFill>
                <a:latin typeface="Calibri"/>
                <a:cs typeface="Calibri"/>
              </a:rPr>
              <a:t>cell </a:t>
            </a:r>
            <a:r>
              <a:rPr sz="2400" spc="-5" dirty="0">
                <a:solidFill>
                  <a:srgbClr val="252525"/>
                </a:solidFill>
                <a:latin typeface="Calibri"/>
                <a:cs typeface="Calibri"/>
              </a:rPr>
              <a:t>dose </a:t>
            </a:r>
            <a:r>
              <a:rPr sz="2400" dirty="0">
                <a:solidFill>
                  <a:srgbClr val="252525"/>
                </a:solidFill>
                <a:latin typeface="Calibri"/>
                <a:cs typeface="Calibri"/>
              </a:rPr>
              <a:t>and if </a:t>
            </a:r>
            <a:r>
              <a:rPr sz="2400" spc="-5" dirty="0">
                <a:solidFill>
                  <a:srgbClr val="252525"/>
                </a:solidFill>
                <a:latin typeface="Calibri"/>
                <a:cs typeface="Calibri"/>
              </a:rPr>
              <a:t>applicable </a:t>
            </a:r>
            <a:r>
              <a:rPr sz="2400" dirty="0">
                <a:solidFill>
                  <a:srgbClr val="252525"/>
                </a:solidFill>
                <a:latin typeface="Calibri"/>
                <a:cs typeface="Calibri"/>
              </a:rPr>
              <a:t>cell </a:t>
            </a:r>
            <a:r>
              <a:rPr sz="2400" spc="-15" dirty="0">
                <a:solidFill>
                  <a:srgbClr val="252525"/>
                </a:solidFill>
                <a:latin typeface="Calibri"/>
                <a:cs typeface="Calibri"/>
              </a:rPr>
              <a:t>recovery </a:t>
            </a:r>
            <a:r>
              <a:rPr sz="2400" dirty="0">
                <a:solidFill>
                  <a:srgbClr val="252525"/>
                </a:solidFill>
                <a:latin typeface="Calibri"/>
                <a:cs typeface="Calibri"/>
              </a:rPr>
              <a:t>and</a:t>
            </a:r>
            <a:r>
              <a:rPr sz="2400" spc="-55" dirty="0">
                <a:solidFill>
                  <a:srgbClr val="252525"/>
                </a:solidFill>
                <a:latin typeface="Calibri"/>
                <a:cs typeface="Calibri"/>
              </a:rPr>
              <a:t> </a:t>
            </a:r>
            <a:r>
              <a:rPr sz="2400" dirty="0">
                <a:solidFill>
                  <a:srgbClr val="252525"/>
                </a:solidFill>
                <a:latin typeface="Calibri"/>
                <a:cs typeface="Calibri"/>
              </a:rPr>
              <a:t>viability</a:t>
            </a:r>
            <a:endParaRPr sz="2400" dirty="0">
              <a:latin typeface="Calibri"/>
              <a:cs typeface="Calibri"/>
            </a:endParaRPr>
          </a:p>
          <a:p>
            <a:pPr marL="756285" lvl="1" indent="-286385">
              <a:lnSpc>
                <a:spcPct val="100000"/>
              </a:lnSpc>
              <a:buFont typeface="Arial"/>
              <a:buChar char="–"/>
              <a:tabLst>
                <a:tab pos="756920" algn="l"/>
              </a:tabLst>
            </a:pPr>
            <a:r>
              <a:rPr sz="2400" spc="-10" dirty="0">
                <a:solidFill>
                  <a:srgbClr val="252525"/>
                </a:solidFill>
                <a:latin typeface="Calibri"/>
                <a:cs typeface="Calibri"/>
              </a:rPr>
              <a:t>product </a:t>
            </a:r>
            <a:r>
              <a:rPr sz="2400" spc="-15" dirty="0">
                <a:solidFill>
                  <a:srgbClr val="252525"/>
                </a:solidFill>
                <a:latin typeface="Calibri"/>
                <a:cs typeface="Calibri"/>
              </a:rPr>
              <a:t>conformity </a:t>
            </a:r>
            <a:r>
              <a:rPr sz="2400" dirty="0">
                <a:solidFill>
                  <a:srgbClr val="252525"/>
                </a:solidFill>
                <a:latin typeface="Calibri"/>
                <a:cs typeface="Calibri"/>
              </a:rPr>
              <a:t>/ ABO</a:t>
            </a:r>
            <a:r>
              <a:rPr sz="2400" spc="-85" dirty="0">
                <a:solidFill>
                  <a:srgbClr val="252525"/>
                </a:solidFill>
                <a:latin typeface="Calibri"/>
                <a:cs typeface="Calibri"/>
              </a:rPr>
              <a:t> </a:t>
            </a:r>
            <a:r>
              <a:rPr sz="2400" spc="-5" dirty="0">
                <a:solidFill>
                  <a:srgbClr val="252525"/>
                </a:solidFill>
                <a:latin typeface="Calibri"/>
                <a:cs typeface="Calibri"/>
              </a:rPr>
              <a:t>compatibility</a:t>
            </a:r>
            <a:endParaRPr sz="2400" dirty="0">
              <a:latin typeface="Calibri"/>
              <a:cs typeface="Calibri"/>
            </a:endParaRPr>
          </a:p>
          <a:p>
            <a:pPr marL="756285" lvl="1" indent="-286385">
              <a:lnSpc>
                <a:spcPct val="100000"/>
              </a:lnSpc>
              <a:buFont typeface="Arial"/>
              <a:buChar char="–"/>
              <a:tabLst>
                <a:tab pos="756920" algn="l"/>
              </a:tabLst>
            </a:pPr>
            <a:r>
              <a:rPr sz="2400" dirty="0">
                <a:solidFill>
                  <a:srgbClr val="252525"/>
                </a:solidFill>
                <a:latin typeface="Calibri"/>
                <a:cs typeface="Calibri"/>
              </a:rPr>
              <a:t>labelling </a:t>
            </a:r>
            <a:r>
              <a:rPr sz="2400" spc="-15" dirty="0">
                <a:solidFill>
                  <a:srgbClr val="252525"/>
                </a:solidFill>
                <a:latin typeface="Calibri"/>
                <a:cs typeface="Calibri"/>
              </a:rPr>
              <a:t>(ISBT128</a:t>
            </a:r>
            <a:r>
              <a:rPr sz="2400" spc="-85" dirty="0">
                <a:solidFill>
                  <a:srgbClr val="252525"/>
                </a:solidFill>
                <a:latin typeface="Calibri"/>
                <a:cs typeface="Calibri"/>
              </a:rPr>
              <a:t> </a:t>
            </a:r>
            <a:r>
              <a:rPr sz="2400" spc="-15" dirty="0">
                <a:solidFill>
                  <a:srgbClr val="252525"/>
                </a:solidFill>
                <a:latin typeface="Calibri"/>
                <a:cs typeface="Calibri"/>
              </a:rPr>
              <a:t>conformity)</a:t>
            </a:r>
            <a:endParaRPr sz="2400" dirty="0">
              <a:latin typeface="Calibri"/>
              <a:cs typeface="Calibri"/>
            </a:endParaRPr>
          </a:p>
          <a:p>
            <a:pPr lvl="1">
              <a:lnSpc>
                <a:spcPct val="100000"/>
              </a:lnSpc>
              <a:spcBef>
                <a:spcPts val="10"/>
              </a:spcBef>
              <a:buClr>
                <a:srgbClr val="252525"/>
              </a:buClr>
              <a:buFont typeface="Arial"/>
              <a:buChar char="–"/>
            </a:pPr>
            <a:endParaRPr sz="2800" dirty="0">
              <a:latin typeface="Times New Roman"/>
              <a:cs typeface="Times New Roman"/>
            </a:endParaRPr>
          </a:p>
          <a:p>
            <a:pPr marL="355600" indent="-342900">
              <a:lnSpc>
                <a:spcPct val="100000"/>
              </a:lnSpc>
              <a:buFont typeface="Arial"/>
              <a:buChar char="•"/>
              <a:tabLst>
                <a:tab pos="354965" algn="l"/>
                <a:tab pos="355600" algn="l"/>
              </a:tabLst>
            </a:pPr>
            <a:r>
              <a:rPr lang="tr-TR" sz="2700" b="1" spc="-5" dirty="0" smtClean="0">
                <a:solidFill>
                  <a:srgbClr val="FF0000"/>
                </a:solidFill>
                <a:latin typeface="Calibri"/>
                <a:cs typeface="Calibri"/>
              </a:rPr>
              <a:t>D</a:t>
            </a:r>
            <a:r>
              <a:rPr sz="2700" b="1" spc="-5" dirty="0" err="1" smtClean="0">
                <a:solidFill>
                  <a:srgbClr val="FF0000"/>
                </a:solidFill>
                <a:latin typeface="Calibri"/>
                <a:cs typeface="Calibri"/>
              </a:rPr>
              <a:t>istribution</a:t>
            </a:r>
            <a:r>
              <a:rPr sz="2700" b="1" spc="-5" dirty="0" smtClean="0">
                <a:solidFill>
                  <a:srgbClr val="FF0000"/>
                </a:solidFill>
                <a:latin typeface="Calibri"/>
                <a:cs typeface="Calibri"/>
              </a:rPr>
              <a:t> </a:t>
            </a:r>
            <a:r>
              <a:rPr sz="2700" b="1" spc="-15" dirty="0">
                <a:solidFill>
                  <a:srgbClr val="FF0000"/>
                </a:solidFill>
                <a:latin typeface="Calibri"/>
                <a:cs typeface="Calibri"/>
              </a:rPr>
              <a:t>to </a:t>
            </a:r>
            <a:r>
              <a:rPr sz="2700" b="1" spc="-10" dirty="0">
                <a:solidFill>
                  <a:srgbClr val="FF0000"/>
                </a:solidFill>
                <a:latin typeface="Calibri"/>
                <a:cs typeface="Calibri"/>
              </a:rPr>
              <a:t>transplant</a:t>
            </a:r>
            <a:r>
              <a:rPr sz="2700" b="1" spc="-150" dirty="0">
                <a:solidFill>
                  <a:srgbClr val="FF0000"/>
                </a:solidFill>
                <a:latin typeface="Calibri"/>
                <a:cs typeface="Calibri"/>
              </a:rPr>
              <a:t> </a:t>
            </a:r>
            <a:r>
              <a:rPr sz="2700" b="1" spc="-5" dirty="0">
                <a:solidFill>
                  <a:srgbClr val="FF0000"/>
                </a:solidFill>
                <a:latin typeface="Calibri"/>
                <a:cs typeface="Calibri"/>
              </a:rPr>
              <a:t>units</a:t>
            </a:r>
            <a:endParaRPr sz="2700" b="1" dirty="0">
              <a:solidFill>
                <a:srgbClr val="FF0000"/>
              </a:solidFill>
              <a:latin typeface="Calibri"/>
              <a:cs typeface="Calibri"/>
            </a:endParaRPr>
          </a:p>
          <a:p>
            <a:pPr marL="756285" lvl="1" indent="-286385">
              <a:lnSpc>
                <a:spcPct val="100000"/>
              </a:lnSpc>
              <a:spcBef>
                <a:spcPts val="10"/>
              </a:spcBef>
              <a:buFont typeface="Arial"/>
              <a:buChar char="–"/>
              <a:tabLst>
                <a:tab pos="756920" algn="l"/>
              </a:tabLst>
            </a:pPr>
            <a:r>
              <a:rPr sz="2400" dirty="0">
                <a:solidFill>
                  <a:srgbClr val="252525"/>
                </a:solidFill>
                <a:latin typeface="Calibri"/>
                <a:cs typeface="Calibri"/>
              </a:rPr>
              <a:t>check </a:t>
            </a:r>
            <a:r>
              <a:rPr sz="2400" spc="-10" dirty="0">
                <a:solidFill>
                  <a:srgbClr val="252525"/>
                </a:solidFill>
                <a:latin typeface="Calibri"/>
                <a:cs typeface="Calibri"/>
              </a:rPr>
              <a:t>patient/donor </a:t>
            </a:r>
            <a:r>
              <a:rPr sz="2400" spc="-5" dirty="0">
                <a:solidFill>
                  <a:srgbClr val="252525"/>
                </a:solidFill>
                <a:latin typeface="Calibri"/>
                <a:cs typeface="Calibri"/>
              </a:rPr>
              <a:t>identity </a:t>
            </a:r>
            <a:r>
              <a:rPr sz="2400" dirty="0">
                <a:solidFill>
                  <a:srgbClr val="252525"/>
                </a:solidFill>
                <a:latin typeface="Calibri"/>
                <a:cs typeface="Calibri"/>
              </a:rPr>
              <a:t>and</a:t>
            </a:r>
            <a:r>
              <a:rPr sz="2400" spc="-50" dirty="0">
                <a:solidFill>
                  <a:srgbClr val="252525"/>
                </a:solidFill>
                <a:latin typeface="Calibri"/>
                <a:cs typeface="Calibri"/>
              </a:rPr>
              <a:t> </a:t>
            </a:r>
            <a:r>
              <a:rPr sz="2400" dirty="0" err="1" smtClean="0">
                <a:solidFill>
                  <a:srgbClr val="252525"/>
                </a:solidFill>
                <a:latin typeface="Calibri"/>
                <a:cs typeface="Calibri"/>
              </a:rPr>
              <a:t>labelli</a:t>
            </a:r>
            <a:r>
              <a:rPr lang="tr-TR" sz="2400" dirty="0" err="1" smtClean="0">
                <a:solidFill>
                  <a:srgbClr val="252525"/>
                </a:solidFill>
                <a:cs typeface="Calibri"/>
              </a:rPr>
              <a:t>ng</a:t>
            </a:r>
            <a:endParaRPr sz="2400" dirty="0">
              <a:latin typeface="Calibri"/>
              <a:cs typeface="Calibri"/>
            </a:endParaRPr>
          </a:p>
          <a:p>
            <a:pPr marL="756285" lvl="1" indent="-286385">
              <a:lnSpc>
                <a:spcPct val="100000"/>
              </a:lnSpc>
              <a:buFont typeface="Arial"/>
              <a:buChar char="–"/>
              <a:tabLst>
                <a:tab pos="756920" algn="l"/>
              </a:tabLst>
            </a:pPr>
            <a:r>
              <a:rPr sz="2400" spc="-5" dirty="0">
                <a:solidFill>
                  <a:srgbClr val="252525"/>
                </a:solidFill>
                <a:latin typeface="Calibri"/>
                <a:cs typeface="Calibri"/>
              </a:rPr>
              <a:t>infuse immediatly </a:t>
            </a:r>
            <a:r>
              <a:rPr sz="2400" spc="-10" dirty="0">
                <a:solidFill>
                  <a:srgbClr val="252525"/>
                </a:solidFill>
                <a:latin typeface="Calibri"/>
                <a:cs typeface="Calibri"/>
              </a:rPr>
              <a:t>after</a:t>
            </a:r>
            <a:r>
              <a:rPr sz="2400" spc="-95" dirty="0">
                <a:solidFill>
                  <a:srgbClr val="252525"/>
                </a:solidFill>
                <a:latin typeface="Calibri"/>
                <a:cs typeface="Calibri"/>
              </a:rPr>
              <a:t> </a:t>
            </a:r>
            <a:r>
              <a:rPr sz="2400" spc="-5" dirty="0" smtClean="0">
                <a:solidFill>
                  <a:srgbClr val="252525"/>
                </a:solidFill>
                <a:latin typeface="Calibri"/>
                <a:cs typeface="Calibri"/>
              </a:rPr>
              <a:t>reception</a:t>
            </a:r>
            <a:endParaRPr sz="2400" dirty="0">
              <a:latin typeface="Calibri"/>
              <a:cs typeface="Calibri"/>
            </a:endParaRPr>
          </a:p>
          <a:p>
            <a:pPr marL="756285" lvl="1" indent="-286385">
              <a:buFont typeface="Arial"/>
              <a:buChar char="–"/>
              <a:tabLst>
                <a:tab pos="756920" algn="l"/>
              </a:tabLst>
            </a:pPr>
            <a:r>
              <a:rPr sz="2400" spc="-10" dirty="0">
                <a:solidFill>
                  <a:srgbClr val="252525"/>
                </a:solidFill>
                <a:latin typeface="Calibri"/>
                <a:cs typeface="Calibri"/>
              </a:rPr>
              <a:t>pre-medication </a:t>
            </a:r>
            <a:r>
              <a:rPr sz="2400" dirty="0">
                <a:solidFill>
                  <a:srgbClr val="252525"/>
                </a:solidFill>
                <a:latin typeface="Calibri"/>
                <a:cs typeface="Calibri"/>
              </a:rPr>
              <a:t>as </a:t>
            </a:r>
            <a:r>
              <a:rPr sz="2400" spc="-5" dirty="0">
                <a:solidFill>
                  <a:srgbClr val="252525"/>
                </a:solidFill>
                <a:latin typeface="Calibri"/>
                <a:cs typeface="Calibri"/>
              </a:rPr>
              <a:t>per institutional</a:t>
            </a:r>
            <a:r>
              <a:rPr sz="2400" spc="-45" dirty="0">
                <a:solidFill>
                  <a:srgbClr val="252525"/>
                </a:solidFill>
                <a:latin typeface="Calibri"/>
                <a:cs typeface="Calibri"/>
              </a:rPr>
              <a:t> </a:t>
            </a:r>
            <a:r>
              <a:rPr sz="2400" dirty="0" err="1" smtClean="0">
                <a:solidFill>
                  <a:srgbClr val="252525"/>
                </a:solidFill>
                <a:latin typeface="Calibri"/>
                <a:cs typeface="Calibri"/>
              </a:rPr>
              <a:t>guid</a:t>
            </a:r>
            <a:r>
              <a:rPr lang="tr-TR" sz="2400" dirty="0" err="1" smtClean="0">
                <a:solidFill>
                  <a:srgbClr val="252525"/>
                </a:solidFill>
                <a:cs typeface="Calibri"/>
              </a:rPr>
              <a:t>elins</a:t>
            </a:r>
            <a:endParaRPr lang="tr-TR" sz="2400" dirty="0" smtClean="0">
              <a:cs typeface="Calibri"/>
            </a:endParaRPr>
          </a:p>
          <a:p>
            <a:pPr marL="756285" lvl="1" indent="-286385">
              <a:lnSpc>
                <a:spcPct val="100000"/>
              </a:lnSpc>
              <a:buFont typeface="Arial"/>
              <a:buChar char="–"/>
              <a:tabLst>
                <a:tab pos="756920" algn="l"/>
              </a:tabLst>
            </a:pPr>
            <a:endParaRPr sz="2400" dirty="0">
              <a:latin typeface="Calibri"/>
              <a:cs typeface="Calibri"/>
            </a:endParaRPr>
          </a:p>
        </p:txBody>
      </p:sp>
      <p:sp>
        <p:nvSpPr>
          <p:cNvPr id="4" name="object 4"/>
          <p:cNvSpPr txBox="1"/>
          <p:nvPr/>
        </p:nvSpPr>
        <p:spPr>
          <a:xfrm>
            <a:off x="7924800" y="3886200"/>
            <a:ext cx="3987800" cy="1154162"/>
          </a:xfrm>
          <a:prstGeom prst="rect">
            <a:avLst/>
          </a:prstGeom>
        </p:spPr>
        <p:txBody>
          <a:bodyPr vert="horz" wrap="square" lIns="0" tIns="0" rIns="0" bIns="0" rtlCol="0">
            <a:spAutoFit/>
          </a:bodyPr>
          <a:lstStyle/>
          <a:p>
            <a:pPr>
              <a:lnSpc>
                <a:spcPct val="100000"/>
              </a:lnSpc>
            </a:pPr>
            <a:endParaRPr sz="2400" dirty="0">
              <a:latin typeface="Times New Roman"/>
              <a:cs typeface="Times New Roman"/>
            </a:endParaRPr>
          </a:p>
          <a:p>
            <a:pPr>
              <a:lnSpc>
                <a:spcPct val="100000"/>
              </a:lnSpc>
            </a:pPr>
            <a:endParaRPr sz="2400" dirty="0">
              <a:latin typeface="Times New Roman"/>
              <a:cs typeface="Times New Roman"/>
            </a:endParaRPr>
          </a:p>
          <a:p>
            <a:pPr>
              <a:lnSpc>
                <a:spcPct val="100000"/>
              </a:lnSpc>
              <a:spcBef>
                <a:spcPts val="5"/>
              </a:spcBef>
            </a:pPr>
            <a:endParaRPr sz="2700" dirty="0">
              <a:latin typeface="Times New Roman"/>
              <a:cs typeface="Times New Roman"/>
            </a:endParaRPr>
          </a:p>
        </p:txBody>
      </p:sp>
      <p:sp>
        <p:nvSpPr>
          <p:cNvPr id="5" name="object 5"/>
          <p:cNvSpPr/>
          <p:nvPr/>
        </p:nvSpPr>
        <p:spPr>
          <a:xfrm>
            <a:off x="9245600" y="3276600"/>
            <a:ext cx="2438400" cy="263525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Başlık"/>
          <p:cNvSpPr>
            <a:spLocks noGrp="1"/>
          </p:cNvSpPr>
          <p:nvPr>
            <p:ph type="title"/>
          </p:nvPr>
        </p:nvSpPr>
        <p:spPr>
          <a:xfrm>
            <a:off x="685800" y="762000"/>
            <a:ext cx="10737765" cy="615553"/>
          </a:xfrm>
        </p:spPr>
        <p:txBody>
          <a:bodyPr/>
          <a:lstStyle/>
          <a:p>
            <a:r>
              <a:rPr lang="tr-TR" b="1" dirty="0" smtClean="0">
                <a:latin typeface="+mn-lt"/>
                <a:cs typeface="Arial Black"/>
              </a:rPr>
              <a:t>HSC </a:t>
            </a:r>
            <a:r>
              <a:rPr lang="tr-TR" b="1" dirty="0" err="1" smtClean="0">
                <a:latin typeface="+mn-lt"/>
                <a:cs typeface="Arial Black"/>
              </a:rPr>
              <a:t>products</a:t>
            </a:r>
            <a:r>
              <a:rPr lang="tr-TR" b="1" spc="-80" dirty="0" smtClean="0">
                <a:latin typeface="+mn-lt"/>
                <a:cs typeface="Arial Black"/>
              </a:rPr>
              <a:t> </a:t>
            </a:r>
            <a:r>
              <a:rPr lang="tr-TR" b="1" spc="-5" dirty="0" err="1" smtClean="0">
                <a:latin typeface="+mn-lt"/>
                <a:cs typeface="Arial Black"/>
              </a:rPr>
              <a:t>shipment</a:t>
            </a:r>
            <a:endParaRPr lang="tr-TR" dirty="0">
              <a:latin typeface="+mn-lt"/>
            </a:endParaRPr>
          </a:p>
        </p:txBody>
      </p:sp>
      <p:sp>
        <p:nvSpPr>
          <p:cNvPr id="3" name="object 3"/>
          <p:cNvSpPr txBox="1"/>
          <p:nvPr/>
        </p:nvSpPr>
        <p:spPr>
          <a:xfrm>
            <a:off x="1019387" y="1729741"/>
            <a:ext cx="7054427" cy="2987675"/>
          </a:xfrm>
          <a:prstGeom prst="rect">
            <a:avLst/>
          </a:prstGeom>
        </p:spPr>
        <p:txBody>
          <a:bodyPr vert="horz" wrap="square" lIns="0" tIns="0" rIns="0" bIns="0" rtlCol="0">
            <a:spAutoFit/>
          </a:bodyPr>
          <a:lstStyle/>
          <a:p>
            <a:pPr marL="355600" indent="-342900">
              <a:lnSpc>
                <a:spcPct val="100000"/>
              </a:lnSpc>
              <a:buFont typeface="Arial"/>
              <a:buChar char="•"/>
              <a:tabLst>
                <a:tab pos="355600" algn="l"/>
                <a:tab pos="356235" algn="l"/>
              </a:tabLst>
            </a:pPr>
            <a:r>
              <a:rPr sz="1800" b="1" spc="-5" dirty="0">
                <a:solidFill>
                  <a:srgbClr val="FF0000"/>
                </a:solidFill>
                <a:latin typeface="Calibri"/>
                <a:cs typeface="Calibri"/>
              </a:rPr>
              <a:t>lack of </a:t>
            </a:r>
            <a:r>
              <a:rPr sz="1800" b="1" spc="-10" dirty="0">
                <a:solidFill>
                  <a:srgbClr val="FF0000"/>
                </a:solidFill>
                <a:latin typeface="Calibri"/>
                <a:cs typeface="Calibri"/>
              </a:rPr>
              <a:t>precise standards (JACIE</a:t>
            </a:r>
            <a:r>
              <a:rPr sz="1800" b="1" spc="40" dirty="0">
                <a:solidFill>
                  <a:srgbClr val="FF0000"/>
                </a:solidFill>
                <a:latin typeface="Calibri"/>
                <a:cs typeface="Calibri"/>
              </a:rPr>
              <a:t> </a:t>
            </a:r>
            <a:r>
              <a:rPr sz="1800" b="1" spc="-5" dirty="0">
                <a:solidFill>
                  <a:srgbClr val="FF0000"/>
                </a:solidFill>
                <a:latin typeface="Calibri"/>
                <a:cs typeface="Calibri"/>
              </a:rPr>
              <a:t>+4-24</a:t>
            </a:r>
            <a:r>
              <a:rPr sz="1800" b="1" spc="-7" baseline="25462" dirty="0">
                <a:solidFill>
                  <a:srgbClr val="FF0000"/>
                </a:solidFill>
                <a:latin typeface="Calibri"/>
                <a:cs typeface="Calibri"/>
              </a:rPr>
              <a:t>o</a:t>
            </a:r>
            <a:r>
              <a:rPr sz="1800" b="1" spc="-5" dirty="0">
                <a:solidFill>
                  <a:srgbClr val="FF0000"/>
                </a:solidFill>
                <a:latin typeface="Calibri"/>
                <a:cs typeface="Calibri"/>
              </a:rPr>
              <a:t>C)</a:t>
            </a:r>
            <a:endParaRPr sz="1800" b="1" dirty="0">
              <a:solidFill>
                <a:srgbClr val="FF0000"/>
              </a:solidFill>
              <a:latin typeface="Calibri"/>
              <a:cs typeface="Calibri"/>
            </a:endParaRPr>
          </a:p>
          <a:p>
            <a:pPr marL="756285" lvl="1" indent="-286385">
              <a:lnSpc>
                <a:spcPct val="100000"/>
              </a:lnSpc>
              <a:spcBef>
                <a:spcPts val="400"/>
              </a:spcBef>
              <a:buFont typeface="Arial"/>
              <a:buChar char="–"/>
              <a:tabLst>
                <a:tab pos="756285" algn="l"/>
                <a:tab pos="756920" algn="l"/>
              </a:tabLst>
            </a:pPr>
            <a:r>
              <a:rPr sz="1600" spc="-5" dirty="0">
                <a:solidFill>
                  <a:srgbClr val="252525"/>
                </a:solidFill>
                <a:latin typeface="Calibri"/>
                <a:cs typeface="Calibri"/>
              </a:rPr>
              <a:t>based </a:t>
            </a:r>
            <a:r>
              <a:rPr sz="1600" spc="-10" dirty="0">
                <a:solidFill>
                  <a:srgbClr val="252525"/>
                </a:solidFill>
                <a:latin typeface="Calibri"/>
                <a:cs typeface="Calibri"/>
              </a:rPr>
              <a:t>upon </a:t>
            </a:r>
            <a:r>
              <a:rPr sz="1600" spc="-5" dirty="0">
                <a:solidFill>
                  <a:srgbClr val="252525"/>
                </a:solidFill>
                <a:latin typeface="Calibri"/>
                <a:cs typeface="Calibri"/>
              </a:rPr>
              <a:t>published </a:t>
            </a:r>
            <a:r>
              <a:rPr sz="1600" spc="-10" dirty="0">
                <a:solidFill>
                  <a:srgbClr val="252525"/>
                </a:solidFill>
                <a:latin typeface="Calibri"/>
                <a:cs typeface="Calibri"/>
              </a:rPr>
              <a:t>data, </a:t>
            </a:r>
            <a:r>
              <a:rPr sz="1600" spc="-15" dirty="0">
                <a:solidFill>
                  <a:srgbClr val="252525"/>
                </a:solidFill>
                <a:latin typeface="Calibri"/>
                <a:cs typeface="Calibri"/>
              </a:rPr>
              <a:t>storage </a:t>
            </a:r>
            <a:r>
              <a:rPr sz="1600" spc="-5" dirty="0">
                <a:solidFill>
                  <a:srgbClr val="252525"/>
                </a:solidFill>
                <a:latin typeface="Calibri"/>
                <a:cs typeface="Calibri"/>
              </a:rPr>
              <a:t>and</a:t>
            </a:r>
            <a:r>
              <a:rPr sz="1600" spc="-55" dirty="0">
                <a:solidFill>
                  <a:srgbClr val="252525"/>
                </a:solidFill>
                <a:latin typeface="Calibri"/>
                <a:cs typeface="Calibri"/>
              </a:rPr>
              <a:t> </a:t>
            </a:r>
            <a:r>
              <a:rPr sz="1600" spc="-10" dirty="0">
                <a:solidFill>
                  <a:srgbClr val="252525"/>
                </a:solidFill>
                <a:latin typeface="Calibri"/>
                <a:cs typeface="Calibri"/>
              </a:rPr>
              <a:t>transportation</a:t>
            </a:r>
            <a:endParaRPr sz="1600" dirty="0">
              <a:latin typeface="Calibri"/>
              <a:cs typeface="Calibri"/>
            </a:endParaRPr>
          </a:p>
          <a:p>
            <a:pPr marL="1155700" lvl="2" indent="-228600">
              <a:lnSpc>
                <a:spcPct val="100000"/>
              </a:lnSpc>
              <a:spcBef>
                <a:spcPts val="345"/>
              </a:spcBef>
              <a:buFont typeface="Arial"/>
              <a:buChar char="•"/>
              <a:tabLst>
                <a:tab pos="1155700" algn="l"/>
                <a:tab pos="1156335" algn="l"/>
              </a:tabLst>
            </a:pPr>
            <a:r>
              <a:rPr sz="1400" b="1" dirty="0">
                <a:solidFill>
                  <a:srgbClr val="252525"/>
                </a:solidFill>
                <a:latin typeface="Calibri"/>
                <a:cs typeface="Calibri"/>
              </a:rPr>
              <a:t>of </a:t>
            </a:r>
            <a:r>
              <a:rPr sz="1400" b="1" spc="-5" dirty="0">
                <a:solidFill>
                  <a:srgbClr val="252525"/>
                </a:solidFill>
                <a:latin typeface="Calibri"/>
                <a:cs typeface="Calibri"/>
              </a:rPr>
              <a:t>fresh </a:t>
            </a:r>
            <a:r>
              <a:rPr sz="1400" b="1" dirty="0">
                <a:solidFill>
                  <a:srgbClr val="252525"/>
                </a:solidFill>
                <a:latin typeface="Calibri"/>
                <a:cs typeface="Calibri"/>
              </a:rPr>
              <a:t>HSC products </a:t>
            </a:r>
            <a:r>
              <a:rPr sz="1400" b="1" spc="-5" dirty="0">
                <a:solidFill>
                  <a:srgbClr val="252525"/>
                </a:solidFill>
                <a:latin typeface="Calibri"/>
                <a:cs typeface="Calibri"/>
              </a:rPr>
              <a:t>at</a:t>
            </a:r>
            <a:r>
              <a:rPr sz="1400" b="1" spc="-175" dirty="0">
                <a:solidFill>
                  <a:srgbClr val="252525"/>
                </a:solidFill>
                <a:latin typeface="Calibri"/>
                <a:cs typeface="Calibri"/>
              </a:rPr>
              <a:t> </a:t>
            </a:r>
            <a:r>
              <a:rPr sz="1400" b="1" dirty="0">
                <a:solidFill>
                  <a:srgbClr val="252525"/>
                </a:solidFill>
                <a:latin typeface="Calibri"/>
                <a:cs typeface="Calibri"/>
              </a:rPr>
              <a:t>+4-8</a:t>
            </a:r>
            <a:r>
              <a:rPr sz="1350" b="1" baseline="24691" dirty="0">
                <a:solidFill>
                  <a:srgbClr val="252525"/>
                </a:solidFill>
                <a:latin typeface="Calibri"/>
                <a:cs typeface="Calibri"/>
              </a:rPr>
              <a:t>o</a:t>
            </a:r>
            <a:r>
              <a:rPr sz="1400" b="1" dirty="0">
                <a:solidFill>
                  <a:srgbClr val="252525"/>
                </a:solidFill>
                <a:latin typeface="Calibri"/>
                <a:cs typeface="Calibri"/>
              </a:rPr>
              <a:t>C</a:t>
            </a:r>
            <a:endParaRPr sz="1400" dirty="0">
              <a:latin typeface="Calibri"/>
              <a:cs typeface="Calibri"/>
            </a:endParaRPr>
          </a:p>
          <a:p>
            <a:pPr marL="1155700" lvl="2" indent="-228600">
              <a:lnSpc>
                <a:spcPct val="100000"/>
              </a:lnSpc>
              <a:spcBef>
                <a:spcPts val="335"/>
              </a:spcBef>
              <a:buFont typeface="Arial"/>
              <a:buChar char="•"/>
              <a:tabLst>
                <a:tab pos="1155700" algn="l"/>
                <a:tab pos="1156335" algn="l"/>
              </a:tabLst>
            </a:pPr>
            <a:r>
              <a:rPr sz="1400" b="1" dirty="0">
                <a:solidFill>
                  <a:srgbClr val="252525"/>
                </a:solidFill>
                <a:latin typeface="Calibri"/>
                <a:cs typeface="Calibri"/>
              </a:rPr>
              <a:t>of </a:t>
            </a:r>
            <a:r>
              <a:rPr sz="1400" b="1" spc="-5" dirty="0">
                <a:solidFill>
                  <a:srgbClr val="252525"/>
                </a:solidFill>
                <a:latin typeface="Calibri"/>
                <a:cs typeface="Calibri"/>
              </a:rPr>
              <a:t>thawed </a:t>
            </a:r>
            <a:r>
              <a:rPr sz="1400" b="1" dirty="0">
                <a:solidFill>
                  <a:srgbClr val="252525"/>
                </a:solidFill>
                <a:latin typeface="Calibri"/>
                <a:cs typeface="Calibri"/>
              </a:rPr>
              <a:t>HSC product </a:t>
            </a:r>
            <a:r>
              <a:rPr sz="1400" b="1" spc="-5" dirty="0">
                <a:solidFill>
                  <a:srgbClr val="252525"/>
                </a:solidFill>
                <a:latin typeface="Calibri"/>
                <a:cs typeface="Calibri"/>
              </a:rPr>
              <a:t>at</a:t>
            </a:r>
            <a:r>
              <a:rPr sz="1400" b="1" spc="-200" dirty="0">
                <a:solidFill>
                  <a:srgbClr val="252525"/>
                </a:solidFill>
                <a:latin typeface="Calibri"/>
                <a:cs typeface="Calibri"/>
              </a:rPr>
              <a:t> </a:t>
            </a:r>
            <a:r>
              <a:rPr sz="1400" b="1" dirty="0">
                <a:solidFill>
                  <a:srgbClr val="252525"/>
                </a:solidFill>
                <a:latin typeface="Calibri"/>
                <a:cs typeface="Calibri"/>
              </a:rPr>
              <a:t>+20-24</a:t>
            </a:r>
            <a:r>
              <a:rPr sz="1350" b="1" baseline="24691" dirty="0">
                <a:solidFill>
                  <a:srgbClr val="252525"/>
                </a:solidFill>
                <a:latin typeface="Calibri"/>
                <a:cs typeface="Calibri"/>
              </a:rPr>
              <a:t>o</a:t>
            </a:r>
            <a:r>
              <a:rPr sz="1400" b="1" dirty="0">
                <a:solidFill>
                  <a:srgbClr val="252525"/>
                </a:solidFill>
                <a:latin typeface="Calibri"/>
                <a:cs typeface="Calibri"/>
              </a:rPr>
              <a:t>C</a:t>
            </a:r>
            <a:endParaRPr sz="1400" dirty="0">
              <a:latin typeface="Calibri"/>
              <a:cs typeface="Calibri"/>
            </a:endParaRPr>
          </a:p>
          <a:p>
            <a:pPr marL="756285" lvl="1" indent="-286385">
              <a:lnSpc>
                <a:spcPct val="100000"/>
              </a:lnSpc>
              <a:spcBef>
                <a:spcPts val="375"/>
              </a:spcBef>
              <a:buFont typeface="Arial"/>
              <a:buChar char="–"/>
              <a:tabLst>
                <a:tab pos="756285" algn="l"/>
                <a:tab pos="756920" algn="l"/>
              </a:tabLst>
            </a:pPr>
            <a:r>
              <a:rPr sz="1600" spc="-5" dirty="0">
                <a:solidFill>
                  <a:srgbClr val="252525"/>
                </a:solidFill>
                <a:latin typeface="Calibri"/>
                <a:cs typeface="Calibri"/>
              </a:rPr>
              <a:t>PB is </a:t>
            </a:r>
            <a:r>
              <a:rPr sz="1600" spc="-15" dirty="0">
                <a:solidFill>
                  <a:srgbClr val="252525"/>
                </a:solidFill>
                <a:latin typeface="Calibri"/>
                <a:cs typeface="Calibri"/>
              </a:rPr>
              <a:t>more </a:t>
            </a:r>
            <a:r>
              <a:rPr sz="1600" spc="-10" dirty="0">
                <a:solidFill>
                  <a:srgbClr val="252525"/>
                </a:solidFill>
                <a:latin typeface="Calibri"/>
                <a:cs typeface="Calibri"/>
              </a:rPr>
              <a:t>sensitive to </a:t>
            </a:r>
            <a:r>
              <a:rPr sz="1600" spc="-15" dirty="0">
                <a:solidFill>
                  <a:srgbClr val="252525"/>
                </a:solidFill>
                <a:latin typeface="Calibri"/>
                <a:cs typeface="Calibri"/>
              </a:rPr>
              <a:t>temperature </a:t>
            </a:r>
            <a:r>
              <a:rPr sz="1600" spc="-5" dirty="0">
                <a:solidFill>
                  <a:srgbClr val="252525"/>
                </a:solidFill>
                <a:latin typeface="Calibri"/>
                <a:cs typeface="Calibri"/>
              </a:rPr>
              <a:t>than</a:t>
            </a:r>
            <a:r>
              <a:rPr sz="1600" spc="110" dirty="0">
                <a:solidFill>
                  <a:srgbClr val="252525"/>
                </a:solidFill>
                <a:latin typeface="Calibri"/>
                <a:cs typeface="Calibri"/>
              </a:rPr>
              <a:t> </a:t>
            </a:r>
            <a:r>
              <a:rPr sz="1600" spc="-5" dirty="0">
                <a:solidFill>
                  <a:srgbClr val="252525"/>
                </a:solidFill>
                <a:latin typeface="Calibri"/>
                <a:cs typeface="Calibri"/>
              </a:rPr>
              <a:t>BM</a:t>
            </a:r>
            <a:endParaRPr sz="1600" dirty="0">
              <a:latin typeface="Calibri"/>
              <a:cs typeface="Calibri"/>
            </a:endParaRPr>
          </a:p>
          <a:p>
            <a:pPr lvl="1">
              <a:lnSpc>
                <a:spcPct val="100000"/>
              </a:lnSpc>
              <a:buClr>
                <a:srgbClr val="252525"/>
              </a:buClr>
              <a:buFont typeface="Arial"/>
              <a:buChar char="–"/>
            </a:pPr>
            <a:endParaRPr sz="1700" dirty="0">
              <a:latin typeface="Times New Roman"/>
              <a:cs typeface="Times New Roman"/>
            </a:endParaRPr>
          </a:p>
          <a:p>
            <a:pPr marL="355600" indent="-342900">
              <a:lnSpc>
                <a:spcPct val="100000"/>
              </a:lnSpc>
              <a:spcBef>
                <a:spcPts val="1050"/>
              </a:spcBef>
              <a:buFont typeface="Arial"/>
              <a:buChar char="•"/>
              <a:tabLst>
                <a:tab pos="355600" algn="l"/>
                <a:tab pos="356235" algn="l"/>
              </a:tabLst>
            </a:pPr>
            <a:r>
              <a:rPr sz="1800" dirty="0">
                <a:solidFill>
                  <a:srgbClr val="252525"/>
                </a:solidFill>
                <a:latin typeface="Calibri"/>
                <a:cs typeface="Calibri"/>
              </a:rPr>
              <a:t>use </a:t>
            </a:r>
            <a:r>
              <a:rPr sz="1800" spc="-5" dirty="0">
                <a:solidFill>
                  <a:srgbClr val="252525"/>
                </a:solidFill>
                <a:latin typeface="Calibri"/>
                <a:cs typeface="Calibri"/>
              </a:rPr>
              <a:t>of </a:t>
            </a:r>
            <a:r>
              <a:rPr sz="1800" spc="-10" dirty="0">
                <a:solidFill>
                  <a:srgbClr val="252525"/>
                </a:solidFill>
                <a:latin typeface="Calibri"/>
                <a:cs typeface="Calibri"/>
              </a:rPr>
              <a:t>cooling </a:t>
            </a:r>
            <a:r>
              <a:rPr sz="1800" spc="-5" dirty="0">
                <a:solidFill>
                  <a:srgbClr val="252525"/>
                </a:solidFill>
                <a:latin typeface="Calibri"/>
                <a:cs typeface="Calibri"/>
              </a:rPr>
              <a:t>elements should </a:t>
            </a:r>
            <a:r>
              <a:rPr sz="1800" dirty="0">
                <a:solidFill>
                  <a:srgbClr val="252525"/>
                </a:solidFill>
                <a:latin typeface="Calibri"/>
                <a:cs typeface="Calibri"/>
              </a:rPr>
              <a:t>be </a:t>
            </a:r>
            <a:r>
              <a:rPr sz="1800" spc="-10" dirty="0">
                <a:solidFill>
                  <a:srgbClr val="252525"/>
                </a:solidFill>
                <a:latin typeface="Calibri"/>
                <a:cs typeface="Calibri"/>
              </a:rPr>
              <a:t>restricted</a:t>
            </a:r>
            <a:r>
              <a:rPr sz="1800" spc="80" dirty="0">
                <a:solidFill>
                  <a:srgbClr val="252525"/>
                </a:solidFill>
                <a:latin typeface="Calibri"/>
                <a:cs typeface="Calibri"/>
              </a:rPr>
              <a:t> </a:t>
            </a:r>
            <a:r>
              <a:rPr sz="1800" spc="-10" dirty="0">
                <a:solidFill>
                  <a:srgbClr val="252525"/>
                </a:solidFill>
                <a:latin typeface="Calibri"/>
                <a:cs typeface="Calibri"/>
              </a:rPr>
              <a:t>to</a:t>
            </a:r>
            <a:endParaRPr sz="1800" dirty="0">
              <a:latin typeface="Calibri"/>
              <a:cs typeface="Calibri"/>
            </a:endParaRPr>
          </a:p>
          <a:p>
            <a:pPr marL="355600">
              <a:lnSpc>
                <a:spcPct val="100000"/>
              </a:lnSpc>
            </a:pPr>
            <a:r>
              <a:rPr sz="1800" spc="-5" dirty="0">
                <a:solidFill>
                  <a:srgbClr val="252525"/>
                </a:solidFill>
                <a:latin typeface="Calibri"/>
                <a:cs typeface="Calibri"/>
              </a:rPr>
              <a:t>medical </a:t>
            </a:r>
            <a:r>
              <a:rPr sz="1800" spc="-15" dirty="0">
                <a:solidFill>
                  <a:srgbClr val="252525"/>
                </a:solidFill>
                <a:latin typeface="Calibri"/>
                <a:cs typeface="Calibri"/>
              </a:rPr>
              <a:t>coolers </a:t>
            </a:r>
            <a:r>
              <a:rPr sz="1800" spc="-5" dirty="0">
                <a:solidFill>
                  <a:srgbClr val="252525"/>
                </a:solidFill>
                <a:latin typeface="Calibri"/>
                <a:cs typeface="Calibri"/>
              </a:rPr>
              <a:t>that will not </a:t>
            </a:r>
            <a:r>
              <a:rPr sz="1800" spc="-15" dirty="0">
                <a:solidFill>
                  <a:srgbClr val="252525"/>
                </a:solidFill>
                <a:latin typeface="Calibri"/>
                <a:cs typeface="Calibri"/>
              </a:rPr>
              <a:t>freeze </a:t>
            </a:r>
            <a:r>
              <a:rPr sz="1800" dirty="0">
                <a:solidFill>
                  <a:srgbClr val="252525"/>
                </a:solidFill>
                <a:latin typeface="Calibri"/>
                <a:cs typeface="Calibri"/>
              </a:rPr>
              <a:t>the</a:t>
            </a:r>
            <a:r>
              <a:rPr sz="1800" spc="95" dirty="0">
                <a:solidFill>
                  <a:srgbClr val="252525"/>
                </a:solidFill>
                <a:latin typeface="Calibri"/>
                <a:cs typeface="Calibri"/>
              </a:rPr>
              <a:t> </a:t>
            </a:r>
            <a:r>
              <a:rPr sz="1800" spc="-10" dirty="0">
                <a:solidFill>
                  <a:srgbClr val="252525"/>
                </a:solidFill>
                <a:latin typeface="Calibri"/>
                <a:cs typeface="Calibri"/>
              </a:rPr>
              <a:t>product</a:t>
            </a:r>
            <a:endParaRPr sz="1800" dirty="0">
              <a:latin typeface="Calibri"/>
              <a:cs typeface="Calibri"/>
            </a:endParaRPr>
          </a:p>
          <a:p>
            <a:pPr>
              <a:lnSpc>
                <a:spcPct val="100000"/>
              </a:lnSpc>
              <a:spcBef>
                <a:spcPts val="30"/>
              </a:spcBef>
            </a:pPr>
            <a:endParaRPr sz="2600" dirty="0">
              <a:latin typeface="Times New Roman"/>
              <a:cs typeface="Times New Roman"/>
            </a:endParaRPr>
          </a:p>
          <a:p>
            <a:pPr marL="355600" indent="-342900">
              <a:lnSpc>
                <a:spcPct val="100000"/>
              </a:lnSpc>
              <a:spcBef>
                <a:spcPts val="5"/>
              </a:spcBef>
              <a:buFont typeface="Arial"/>
              <a:buChar char="•"/>
              <a:tabLst>
                <a:tab pos="355600" algn="l"/>
                <a:tab pos="356235" algn="l"/>
              </a:tabLst>
            </a:pPr>
            <a:r>
              <a:rPr sz="1800" spc="-10" dirty="0">
                <a:solidFill>
                  <a:srgbClr val="252525"/>
                </a:solidFill>
                <a:latin typeface="Calibri"/>
                <a:cs typeface="Calibri"/>
              </a:rPr>
              <a:t>temperature </a:t>
            </a:r>
            <a:r>
              <a:rPr sz="1800" spc="-5" dirty="0">
                <a:solidFill>
                  <a:srgbClr val="252525"/>
                </a:solidFill>
                <a:latin typeface="Calibri"/>
                <a:cs typeface="Calibri"/>
              </a:rPr>
              <a:t>monitoring </a:t>
            </a:r>
            <a:r>
              <a:rPr sz="1800" spc="-15" dirty="0">
                <a:solidFill>
                  <a:srgbClr val="252525"/>
                </a:solidFill>
                <a:latin typeface="Calibri"/>
                <a:cs typeface="Calibri"/>
              </a:rPr>
              <a:t>(data </a:t>
            </a:r>
            <a:r>
              <a:rPr sz="1800" dirty="0">
                <a:solidFill>
                  <a:srgbClr val="252525"/>
                </a:solidFill>
                <a:latin typeface="Calibri"/>
                <a:cs typeface="Calibri"/>
              </a:rPr>
              <a:t>logger) </a:t>
            </a:r>
            <a:r>
              <a:rPr sz="1800" spc="-5" dirty="0">
                <a:solidFill>
                  <a:srgbClr val="252525"/>
                </a:solidFill>
                <a:latin typeface="Calibri"/>
                <a:cs typeface="Calibri"/>
              </a:rPr>
              <a:t>is</a:t>
            </a:r>
            <a:r>
              <a:rPr sz="1800" spc="5" dirty="0">
                <a:solidFill>
                  <a:srgbClr val="252525"/>
                </a:solidFill>
                <a:latin typeface="Calibri"/>
                <a:cs typeface="Calibri"/>
              </a:rPr>
              <a:t> </a:t>
            </a:r>
            <a:r>
              <a:rPr sz="1800" spc="-5" dirty="0">
                <a:solidFill>
                  <a:srgbClr val="252525"/>
                </a:solidFill>
                <a:latin typeface="Calibri"/>
                <a:cs typeface="Calibri"/>
              </a:rPr>
              <a:t>mandatory</a:t>
            </a:r>
            <a:endParaRPr sz="1800" dirty="0">
              <a:latin typeface="Calibri"/>
              <a:cs typeface="Calibri"/>
            </a:endParaRPr>
          </a:p>
        </p:txBody>
      </p:sp>
      <p:sp>
        <p:nvSpPr>
          <p:cNvPr id="4" name="object 4"/>
          <p:cNvSpPr/>
          <p:nvPr/>
        </p:nvSpPr>
        <p:spPr>
          <a:xfrm>
            <a:off x="8026401" y="2362200"/>
            <a:ext cx="3727535" cy="2971800"/>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9998793" y="5892698"/>
            <a:ext cx="1994747" cy="184666"/>
          </a:xfrm>
          <a:prstGeom prst="rect">
            <a:avLst/>
          </a:prstGeom>
        </p:spPr>
        <p:txBody>
          <a:bodyPr vert="horz" wrap="square" lIns="0" tIns="0" rIns="0" bIns="0" rtlCol="0">
            <a:spAutoFit/>
          </a:bodyPr>
          <a:lstStyle/>
          <a:p>
            <a:pPr marL="12700">
              <a:lnSpc>
                <a:spcPct val="100000"/>
              </a:lnSpc>
            </a:pPr>
            <a:r>
              <a:rPr sz="1200" spc="-5" dirty="0">
                <a:latin typeface="Calibri"/>
                <a:cs typeface="Calibri"/>
              </a:rPr>
              <a:t>Antonenas </a:t>
            </a:r>
            <a:r>
              <a:rPr sz="1200" dirty="0">
                <a:latin typeface="Calibri"/>
                <a:cs typeface="Calibri"/>
              </a:rPr>
              <a:t>V </a:t>
            </a:r>
            <a:r>
              <a:rPr sz="1200" spc="-5" dirty="0">
                <a:latin typeface="Calibri"/>
                <a:cs typeface="Calibri"/>
              </a:rPr>
              <a:t>et </a:t>
            </a:r>
            <a:r>
              <a:rPr sz="1200" dirty="0">
                <a:latin typeface="Calibri"/>
                <a:cs typeface="Calibri"/>
              </a:rPr>
              <a:t>al,</a:t>
            </a:r>
            <a:r>
              <a:rPr sz="1200" spc="-100" dirty="0">
                <a:latin typeface="Calibri"/>
                <a:cs typeface="Calibri"/>
              </a:rPr>
              <a:t> </a:t>
            </a:r>
            <a:r>
              <a:rPr sz="1200" dirty="0">
                <a:latin typeface="Calibri"/>
                <a:cs typeface="Calibri"/>
              </a:rPr>
              <a:t>2006</a:t>
            </a:r>
            <a:endParaRPr sz="1200">
              <a:latin typeface="Calibri"/>
              <a:cs typeface="Calibri"/>
            </a:endParaRPr>
          </a:p>
        </p:txBody>
      </p:sp>
      <p:sp>
        <p:nvSpPr>
          <p:cNvPr id="6" name="object 6"/>
          <p:cNvSpPr/>
          <p:nvPr/>
        </p:nvSpPr>
        <p:spPr>
          <a:xfrm>
            <a:off x="1185334" y="4870450"/>
            <a:ext cx="3109468" cy="107950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5494867" y="4870450"/>
            <a:ext cx="1996101" cy="1079500"/>
          </a:xfrm>
          <a:prstGeom prst="rect">
            <a:avLst/>
          </a:prstGeom>
          <a:blipFill>
            <a:blip r:embed="rId4" cstate="print"/>
            <a:stretch>
              <a:fillRect/>
            </a:stretch>
          </a:blipFill>
        </p:spPr>
        <p:txBody>
          <a:bodyPr wrap="square" lIns="0" tIns="0" rIns="0" bIns="0" rtlCol="0"/>
          <a:lstStyle/>
          <a:p>
            <a:endParaRPr/>
          </a:p>
        </p:txBody>
      </p:sp>
      <p:sp>
        <p:nvSpPr>
          <p:cNvPr id="9"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title"/>
          </p:nvPr>
        </p:nvSpPr>
        <p:spPr>
          <a:xfrm>
            <a:off x="457200" y="838200"/>
            <a:ext cx="11277597" cy="615553"/>
          </a:xfrm>
        </p:spPr>
        <p:txBody>
          <a:bodyPr/>
          <a:lstStyle/>
          <a:p>
            <a:r>
              <a:rPr lang="en-US" b="1" spc="-5" dirty="0" smtClean="0">
                <a:latin typeface="+mn-lt"/>
                <a:cs typeface="Arial Black"/>
              </a:rPr>
              <a:t>Adverse </a:t>
            </a:r>
            <a:r>
              <a:rPr lang="en-US" b="1" spc="-25" dirty="0" smtClean="0">
                <a:latin typeface="+mn-lt"/>
                <a:cs typeface="Arial Black"/>
              </a:rPr>
              <a:t>events </a:t>
            </a:r>
            <a:r>
              <a:rPr lang="en-US" b="1" spc="-10" dirty="0" smtClean="0">
                <a:latin typeface="+mn-lt"/>
                <a:cs typeface="Arial Black"/>
              </a:rPr>
              <a:t>associated </a:t>
            </a:r>
            <a:r>
              <a:rPr lang="en-US" b="1" dirty="0" smtClean="0">
                <a:latin typeface="+mn-lt"/>
                <a:cs typeface="Arial Black"/>
              </a:rPr>
              <a:t>with HSC</a:t>
            </a:r>
            <a:r>
              <a:rPr lang="tr-TR" b="1" spc="-5" dirty="0" smtClean="0">
                <a:latin typeface="+mn-lt"/>
                <a:cs typeface="Arial Black"/>
              </a:rPr>
              <a:t> </a:t>
            </a:r>
            <a:r>
              <a:rPr lang="en-US" b="1" spc="-5" dirty="0" smtClean="0">
                <a:latin typeface="+mn-lt"/>
                <a:cs typeface="Arial Black"/>
              </a:rPr>
              <a:t>infusion</a:t>
            </a:r>
            <a:endParaRPr lang="tr-TR" dirty="0">
              <a:latin typeface="+mn-lt"/>
            </a:endParaRPr>
          </a:p>
        </p:txBody>
      </p:sp>
      <p:sp>
        <p:nvSpPr>
          <p:cNvPr id="3" name="object 3"/>
          <p:cNvSpPr txBox="1"/>
          <p:nvPr/>
        </p:nvSpPr>
        <p:spPr>
          <a:xfrm>
            <a:off x="562187" y="1722120"/>
            <a:ext cx="6245013" cy="3303468"/>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1800" b="1" dirty="0">
                <a:solidFill>
                  <a:srgbClr val="FF0000"/>
                </a:solidFill>
                <a:latin typeface="Calibri"/>
                <a:cs typeface="Calibri"/>
              </a:rPr>
              <a:t>AE </a:t>
            </a:r>
            <a:r>
              <a:rPr sz="1800" b="1" spc="-10" dirty="0">
                <a:solidFill>
                  <a:srgbClr val="FF0000"/>
                </a:solidFill>
                <a:latin typeface="Calibri"/>
                <a:cs typeface="Calibri"/>
              </a:rPr>
              <a:t>after </a:t>
            </a:r>
            <a:r>
              <a:rPr sz="1800" b="1" spc="-5" dirty="0">
                <a:solidFill>
                  <a:srgbClr val="FF0000"/>
                </a:solidFill>
                <a:latin typeface="Calibri"/>
                <a:cs typeface="Calibri"/>
              </a:rPr>
              <a:t>infusion of fresh HSC </a:t>
            </a:r>
            <a:r>
              <a:rPr sz="1800" b="1" spc="-15" dirty="0">
                <a:solidFill>
                  <a:srgbClr val="FF0000"/>
                </a:solidFill>
                <a:latin typeface="Calibri"/>
                <a:cs typeface="Calibri"/>
              </a:rPr>
              <a:t>grafts</a:t>
            </a:r>
            <a:r>
              <a:rPr sz="1800" b="1" spc="-25" dirty="0">
                <a:solidFill>
                  <a:srgbClr val="FF0000"/>
                </a:solidFill>
                <a:latin typeface="Calibri"/>
                <a:cs typeface="Calibri"/>
              </a:rPr>
              <a:t> </a:t>
            </a:r>
            <a:r>
              <a:rPr sz="1800" b="1" spc="-10" dirty="0">
                <a:solidFill>
                  <a:srgbClr val="FF0000"/>
                </a:solidFill>
                <a:latin typeface="Calibri"/>
                <a:cs typeface="Calibri"/>
              </a:rPr>
              <a:t>are</a:t>
            </a:r>
            <a:endParaRPr sz="1800" b="1" dirty="0">
              <a:solidFill>
                <a:srgbClr val="FF0000"/>
              </a:solidFill>
              <a:latin typeface="Calibri"/>
              <a:cs typeface="Calibri"/>
            </a:endParaRPr>
          </a:p>
          <a:p>
            <a:pPr marL="756285" lvl="1" indent="-286385">
              <a:lnSpc>
                <a:spcPct val="100000"/>
              </a:lnSpc>
              <a:spcBef>
                <a:spcPts val="5"/>
              </a:spcBef>
              <a:buFont typeface="Arial"/>
              <a:buChar char="–"/>
              <a:tabLst>
                <a:tab pos="756285" algn="l"/>
                <a:tab pos="756920" algn="l"/>
              </a:tabLst>
            </a:pPr>
            <a:r>
              <a:rPr sz="1600" spc="-10" dirty="0">
                <a:solidFill>
                  <a:srgbClr val="252525"/>
                </a:solidFill>
                <a:latin typeface="Calibri"/>
                <a:cs typeface="Calibri"/>
              </a:rPr>
              <a:t>sporadic </a:t>
            </a:r>
            <a:r>
              <a:rPr sz="1600" spc="-5" dirty="0">
                <a:solidFill>
                  <a:srgbClr val="252525"/>
                </a:solidFill>
                <a:latin typeface="Calibri"/>
                <a:cs typeface="Calibri"/>
              </a:rPr>
              <a:t>and </a:t>
            </a:r>
            <a:r>
              <a:rPr sz="1600" spc="-15" dirty="0">
                <a:solidFill>
                  <a:srgbClr val="252525"/>
                </a:solidFill>
                <a:latin typeface="Calibri"/>
                <a:cs typeface="Calibri"/>
              </a:rPr>
              <a:t>moderate </a:t>
            </a:r>
            <a:r>
              <a:rPr sz="1600" spc="-10" dirty="0">
                <a:solidFill>
                  <a:srgbClr val="252525"/>
                </a:solidFill>
                <a:latin typeface="Calibri"/>
                <a:cs typeface="Calibri"/>
              </a:rPr>
              <a:t>to</a:t>
            </a:r>
            <a:r>
              <a:rPr sz="1600" spc="-5" dirty="0">
                <a:solidFill>
                  <a:srgbClr val="252525"/>
                </a:solidFill>
                <a:latin typeface="Calibri"/>
                <a:cs typeface="Calibri"/>
              </a:rPr>
              <a:t> mild</a:t>
            </a:r>
            <a:endParaRPr sz="1600" dirty="0">
              <a:latin typeface="Calibri"/>
              <a:cs typeface="Calibri"/>
            </a:endParaRPr>
          </a:p>
          <a:p>
            <a:pPr marL="756285" lvl="1" indent="-286385">
              <a:lnSpc>
                <a:spcPct val="100000"/>
              </a:lnSpc>
              <a:buFont typeface="Arial"/>
              <a:buChar char="–"/>
              <a:tabLst>
                <a:tab pos="756285" algn="l"/>
                <a:tab pos="756920" algn="l"/>
              </a:tabLst>
            </a:pPr>
            <a:r>
              <a:rPr sz="1600" spc="-10" dirty="0">
                <a:solidFill>
                  <a:srgbClr val="252525"/>
                </a:solidFill>
                <a:latin typeface="Calibri"/>
                <a:cs typeface="Calibri"/>
              </a:rPr>
              <a:t>mostly related to </a:t>
            </a:r>
            <a:r>
              <a:rPr sz="1600" spc="-15" dirty="0">
                <a:solidFill>
                  <a:srgbClr val="252525"/>
                </a:solidFill>
                <a:latin typeface="Calibri"/>
                <a:cs typeface="Calibri"/>
              </a:rPr>
              <a:t>temperature </a:t>
            </a:r>
            <a:r>
              <a:rPr sz="1600" spc="-5" dirty="0">
                <a:solidFill>
                  <a:srgbClr val="252525"/>
                </a:solidFill>
                <a:latin typeface="Calibri"/>
                <a:cs typeface="Calibri"/>
              </a:rPr>
              <a:t>and</a:t>
            </a:r>
            <a:r>
              <a:rPr sz="1600" spc="50" dirty="0">
                <a:solidFill>
                  <a:srgbClr val="252525"/>
                </a:solidFill>
                <a:latin typeface="Calibri"/>
                <a:cs typeface="Calibri"/>
              </a:rPr>
              <a:t> </a:t>
            </a:r>
            <a:r>
              <a:rPr sz="1600" spc="-10" dirty="0">
                <a:solidFill>
                  <a:srgbClr val="252525"/>
                </a:solidFill>
                <a:latin typeface="Calibri"/>
                <a:cs typeface="Calibri"/>
              </a:rPr>
              <a:t>volume</a:t>
            </a:r>
            <a:endParaRPr sz="1600" dirty="0">
              <a:latin typeface="Calibri"/>
              <a:cs typeface="Calibri"/>
            </a:endParaRPr>
          </a:p>
          <a:p>
            <a:pPr lvl="1">
              <a:lnSpc>
                <a:spcPct val="100000"/>
              </a:lnSpc>
              <a:spcBef>
                <a:spcPts val="25"/>
              </a:spcBef>
              <a:buClr>
                <a:srgbClr val="252525"/>
              </a:buClr>
              <a:buFont typeface="Arial"/>
              <a:buChar char="–"/>
            </a:pPr>
            <a:endParaRPr sz="1850" dirty="0">
              <a:latin typeface="Times New Roman"/>
              <a:cs typeface="Times New Roman"/>
            </a:endParaRPr>
          </a:p>
          <a:p>
            <a:pPr marL="355600" indent="-342900">
              <a:lnSpc>
                <a:spcPct val="100000"/>
              </a:lnSpc>
              <a:buFont typeface="Arial"/>
              <a:buChar char="•"/>
              <a:tabLst>
                <a:tab pos="354965" algn="l"/>
                <a:tab pos="355600" algn="l"/>
              </a:tabLst>
            </a:pPr>
            <a:r>
              <a:rPr sz="1800" b="1" dirty="0">
                <a:solidFill>
                  <a:srgbClr val="FF0000"/>
                </a:solidFill>
                <a:latin typeface="Calibri"/>
                <a:cs typeface="Calibri"/>
              </a:rPr>
              <a:t>AE </a:t>
            </a:r>
            <a:r>
              <a:rPr sz="1800" b="1" spc="-10" dirty="0">
                <a:solidFill>
                  <a:srgbClr val="FF0000"/>
                </a:solidFill>
                <a:latin typeface="Calibri"/>
                <a:cs typeface="Calibri"/>
              </a:rPr>
              <a:t>after </a:t>
            </a:r>
            <a:r>
              <a:rPr sz="1800" b="1" spc="-5" dirty="0">
                <a:solidFill>
                  <a:srgbClr val="FF0000"/>
                </a:solidFill>
                <a:latin typeface="Calibri"/>
                <a:cs typeface="Calibri"/>
              </a:rPr>
              <a:t>infusion of thawed HSC </a:t>
            </a:r>
            <a:r>
              <a:rPr sz="1800" b="1" spc="-15" dirty="0">
                <a:solidFill>
                  <a:srgbClr val="FF0000"/>
                </a:solidFill>
                <a:latin typeface="Calibri"/>
                <a:cs typeface="Calibri"/>
              </a:rPr>
              <a:t>grafts </a:t>
            </a:r>
            <a:r>
              <a:rPr sz="1800" b="1" spc="-10" dirty="0">
                <a:solidFill>
                  <a:srgbClr val="FF0000"/>
                </a:solidFill>
                <a:latin typeface="Calibri"/>
                <a:cs typeface="Calibri"/>
              </a:rPr>
              <a:t>are</a:t>
            </a:r>
            <a:endParaRPr sz="1800" b="1" dirty="0">
              <a:solidFill>
                <a:srgbClr val="FF0000"/>
              </a:solidFill>
              <a:latin typeface="Calibri"/>
              <a:cs typeface="Calibri"/>
            </a:endParaRPr>
          </a:p>
          <a:p>
            <a:pPr marL="756285" lvl="1" indent="-286385">
              <a:lnSpc>
                <a:spcPct val="100000"/>
              </a:lnSpc>
              <a:spcBef>
                <a:spcPts val="5"/>
              </a:spcBef>
              <a:buFont typeface="Arial"/>
              <a:buChar char="–"/>
              <a:tabLst>
                <a:tab pos="756285" algn="l"/>
                <a:tab pos="756920" algn="l"/>
              </a:tabLst>
            </a:pPr>
            <a:r>
              <a:rPr sz="1600" spc="-15" dirty="0">
                <a:solidFill>
                  <a:srgbClr val="252525"/>
                </a:solidFill>
                <a:latin typeface="Calibri"/>
                <a:cs typeface="Calibri"/>
              </a:rPr>
              <a:t>more </a:t>
            </a:r>
            <a:r>
              <a:rPr sz="1600" spc="-10" dirty="0">
                <a:solidFill>
                  <a:srgbClr val="252525"/>
                </a:solidFill>
                <a:latin typeface="Calibri"/>
                <a:cs typeface="Calibri"/>
              </a:rPr>
              <a:t>common</a:t>
            </a:r>
            <a:r>
              <a:rPr sz="1600" spc="-25" dirty="0">
                <a:solidFill>
                  <a:srgbClr val="252525"/>
                </a:solidFill>
                <a:latin typeface="Calibri"/>
                <a:cs typeface="Calibri"/>
              </a:rPr>
              <a:t> </a:t>
            </a:r>
            <a:r>
              <a:rPr sz="1600" spc="-5" dirty="0">
                <a:solidFill>
                  <a:srgbClr val="252525"/>
                </a:solidFill>
                <a:latin typeface="Calibri"/>
                <a:cs typeface="Calibri"/>
              </a:rPr>
              <a:t>(20-60%)</a:t>
            </a:r>
            <a:endParaRPr sz="1600" dirty="0">
              <a:latin typeface="Calibri"/>
              <a:cs typeface="Calibri"/>
            </a:endParaRPr>
          </a:p>
          <a:p>
            <a:pPr marL="756285" lvl="1" indent="-286385">
              <a:lnSpc>
                <a:spcPct val="100000"/>
              </a:lnSpc>
              <a:buFont typeface="Arial"/>
              <a:buChar char="–"/>
              <a:tabLst>
                <a:tab pos="756285" algn="l"/>
                <a:tab pos="756920" algn="l"/>
              </a:tabLst>
            </a:pPr>
            <a:r>
              <a:rPr sz="1600" spc="-10" dirty="0">
                <a:solidFill>
                  <a:srgbClr val="252525"/>
                </a:solidFill>
                <a:latin typeface="Calibri"/>
                <a:cs typeface="Calibri"/>
              </a:rPr>
              <a:t>sometimes</a:t>
            </a:r>
            <a:r>
              <a:rPr sz="1600" spc="-25" dirty="0">
                <a:solidFill>
                  <a:srgbClr val="252525"/>
                </a:solidFill>
                <a:latin typeface="Calibri"/>
                <a:cs typeface="Calibri"/>
              </a:rPr>
              <a:t> </a:t>
            </a:r>
            <a:r>
              <a:rPr sz="1600" spc="-10" dirty="0">
                <a:solidFill>
                  <a:srgbClr val="252525"/>
                </a:solidFill>
                <a:latin typeface="Calibri"/>
                <a:cs typeface="Calibri"/>
              </a:rPr>
              <a:t>life-threatening</a:t>
            </a:r>
            <a:endParaRPr sz="1600" dirty="0">
              <a:latin typeface="Calibri"/>
              <a:cs typeface="Calibri"/>
            </a:endParaRPr>
          </a:p>
          <a:p>
            <a:pPr marL="1155700" lvl="2" indent="-228600">
              <a:lnSpc>
                <a:spcPct val="100000"/>
              </a:lnSpc>
              <a:spcBef>
                <a:spcPts val="5"/>
              </a:spcBef>
              <a:buFont typeface="Arial"/>
              <a:buChar char="•"/>
              <a:tabLst>
                <a:tab pos="1155700" algn="l"/>
                <a:tab pos="1156335" algn="l"/>
              </a:tabLst>
            </a:pPr>
            <a:r>
              <a:rPr sz="1400" spc="-5" dirty="0">
                <a:solidFill>
                  <a:srgbClr val="252525"/>
                </a:solidFill>
                <a:latin typeface="Calibri"/>
                <a:cs typeface="Calibri"/>
              </a:rPr>
              <a:t>cardiovascular</a:t>
            </a:r>
            <a:endParaRPr sz="1400" dirty="0">
              <a:latin typeface="Calibri"/>
              <a:cs typeface="Calibri"/>
            </a:endParaRPr>
          </a:p>
          <a:p>
            <a:pPr marL="1155700" lvl="2" indent="-228600">
              <a:lnSpc>
                <a:spcPct val="100000"/>
              </a:lnSpc>
              <a:buFont typeface="Arial"/>
              <a:buChar char="•"/>
              <a:tabLst>
                <a:tab pos="1155700" algn="l"/>
                <a:tab pos="1156335" algn="l"/>
              </a:tabLst>
            </a:pPr>
            <a:r>
              <a:rPr sz="1400" spc="-5" dirty="0">
                <a:solidFill>
                  <a:srgbClr val="252525"/>
                </a:solidFill>
                <a:latin typeface="Calibri"/>
                <a:cs typeface="Calibri"/>
              </a:rPr>
              <a:t>neurological</a:t>
            </a:r>
            <a:endParaRPr sz="1400" dirty="0">
              <a:latin typeface="Calibri"/>
              <a:cs typeface="Calibri"/>
            </a:endParaRPr>
          </a:p>
          <a:p>
            <a:pPr lvl="2">
              <a:lnSpc>
                <a:spcPct val="100000"/>
              </a:lnSpc>
              <a:spcBef>
                <a:spcPts val="15"/>
              </a:spcBef>
              <a:buClr>
                <a:srgbClr val="252525"/>
              </a:buClr>
              <a:buFont typeface="Arial"/>
              <a:buChar char="•"/>
            </a:pPr>
            <a:endParaRPr sz="1850" dirty="0">
              <a:latin typeface="Times New Roman"/>
              <a:cs typeface="Times New Roman"/>
            </a:endParaRPr>
          </a:p>
          <a:p>
            <a:pPr marL="355600" indent="-342900">
              <a:lnSpc>
                <a:spcPct val="100000"/>
              </a:lnSpc>
              <a:buFont typeface="Arial"/>
              <a:buChar char="•"/>
              <a:tabLst>
                <a:tab pos="354965" algn="l"/>
                <a:tab pos="355600" algn="l"/>
              </a:tabLst>
            </a:pPr>
            <a:r>
              <a:rPr sz="1800" b="1" spc="-5" dirty="0">
                <a:solidFill>
                  <a:srgbClr val="FF0000"/>
                </a:solidFill>
                <a:latin typeface="Calibri"/>
                <a:cs typeface="Calibri"/>
              </a:rPr>
              <a:t>suspected </a:t>
            </a:r>
            <a:r>
              <a:rPr sz="1800" b="1" spc="-10" dirty="0">
                <a:solidFill>
                  <a:srgbClr val="FF0000"/>
                </a:solidFill>
                <a:latin typeface="Calibri"/>
                <a:cs typeface="Calibri"/>
              </a:rPr>
              <a:t>causative</a:t>
            </a:r>
            <a:r>
              <a:rPr sz="1800" b="1" spc="-45" dirty="0">
                <a:solidFill>
                  <a:srgbClr val="FF0000"/>
                </a:solidFill>
                <a:latin typeface="Calibri"/>
                <a:cs typeface="Calibri"/>
              </a:rPr>
              <a:t> </a:t>
            </a:r>
            <a:r>
              <a:rPr sz="1800" b="1" spc="-5" dirty="0">
                <a:solidFill>
                  <a:srgbClr val="FF0000"/>
                </a:solidFill>
                <a:latin typeface="Calibri"/>
                <a:cs typeface="Calibri"/>
              </a:rPr>
              <a:t>agents</a:t>
            </a:r>
            <a:endParaRPr sz="1800" b="1" dirty="0">
              <a:solidFill>
                <a:srgbClr val="FF0000"/>
              </a:solidFill>
              <a:latin typeface="Calibri"/>
              <a:cs typeface="Calibri"/>
            </a:endParaRPr>
          </a:p>
          <a:p>
            <a:pPr marL="756285" marR="367665" lvl="1" indent="-286385">
              <a:lnSpc>
                <a:spcPts val="1540"/>
              </a:lnSpc>
              <a:spcBef>
                <a:spcPts val="375"/>
              </a:spcBef>
              <a:buFont typeface="Arial"/>
              <a:buChar char="–"/>
              <a:tabLst>
                <a:tab pos="756285" algn="l"/>
                <a:tab pos="756920" algn="l"/>
              </a:tabLst>
            </a:pPr>
            <a:r>
              <a:rPr sz="1600" spc="-10" dirty="0">
                <a:solidFill>
                  <a:srgbClr val="252525"/>
                </a:solidFill>
                <a:latin typeface="Calibri"/>
                <a:cs typeface="Calibri"/>
              </a:rPr>
              <a:t>lysis products </a:t>
            </a:r>
            <a:r>
              <a:rPr sz="1600" spc="-5" dirty="0">
                <a:solidFill>
                  <a:srgbClr val="252525"/>
                </a:solidFill>
                <a:latin typeface="Calibri"/>
                <a:cs typeface="Calibri"/>
              </a:rPr>
              <a:t>of cellular </a:t>
            </a:r>
            <a:r>
              <a:rPr sz="1600" spc="-10" dirty="0">
                <a:solidFill>
                  <a:srgbClr val="252525"/>
                </a:solidFill>
                <a:latin typeface="Calibri"/>
                <a:cs typeface="Calibri"/>
              </a:rPr>
              <a:t>contaminants  (granulocytes)</a:t>
            </a:r>
            <a:endParaRPr sz="1600" dirty="0">
              <a:latin typeface="Calibri"/>
              <a:cs typeface="Calibri"/>
            </a:endParaRPr>
          </a:p>
          <a:p>
            <a:pPr marL="756285" marR="762635" lvl="1" indent="-286385">
              <a:lnSpc>
                <a:spcPts val="1540"/>
              </a:lnSpc>
              <a:spcBef>
                <a:spcPts val="380"/>
              </a:spcBef>
              <a:buFont typeface="Arial"/>
              <a:buChar char="–"/>
              <a:tabLst>
                <a:tab pos="756285" algn="l"/>
                <a:tab pos="756920" algn="l"/>
              </a:tabLst>
            </a:pPr>
            <a:r>
              <a:rPr sz="1600" spc="-10" dirty="0">
                <a:solidFill>
                  <a:srgbClr val="252525"/>
                </a:solidFill>
                <a:latin typeface="Calibri"/>
                <a:cs typeface="Calibri"/>
              </a:rPr>
              <a:t>idiosyncratic reactions to residual  </a:t>
            </a:r>
            <a:r>
              <a:rPr sz="1600" spc="-5" dirty="0">
                <a:solidFill>
                  <a:srgbClr val="252525"/>
                </a:solidFill>
                <a:latin typeface="Calibri"/>
                <a:cs typeface="Calibri"/>
              </a:rPr>
              <a:t>DMSO or</a:t>
            </a:r>
            <a:r>
              <a:rPr sz="1600" spc="-85" dirty="0">
                <a:solidFill>
                  <a:srgbClr val="252525"/>
                </a:solidFill>
                <a:latin typeface="Calibri"/>
                <a:cs typeface="Calibri"/>
              </a:rPr>
              <a:t> </a:t>
            </a:r>
            <a:r>
              <a:rPr sz="1600" spc="-10" dirty="0">
                <a:solidFill>
                  <a:srgbClr val="252525"/>
                </a:solidFill>
                <a:latin typeface="Calibri"/>
                <a:cs typeface="Calibri"/>
              </a:rPr>
              <a:t>dextran-40</a:t>
            </a:r>
            <a:endParaRPr sz="1600" dirty="0">
              <a:latin typeface="Calibri"/>
              <a:cs typeface="Calibri"/>
            </a:endParaRPr>
          </a:p>
        </p:txBody>
      </p:sp>
      <p:sp>
        <p:nvSpPr>
          <p:cNvPr id="4" name="object 4"/>
          <p:cNvSpPr/>
          <p:nvPr/>
        </p:nvSpPr>
        <p:spPr>
          <a:xfrm>
            <a:off x="6807201" y="3276600"/>
            <a:ext cx="4847167" cy="2354262"/>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10242296" y="5892698"/>
            <a:ext cx="1746673" cy="184666"/>
          </a:xfrm>
          <a:prstGeom prst="rect">
            <a:avLst/>
          </a:prstGeom>
        </p:spPr>
        <p:txBody>
          <a:bodyPr vert="horz" wrap="square" lIns="0" tIns="0" rIns="0" bIns="0" rtlCol="0">
            <a:spAutoFit/>
          </a:bodyPr>
          <a:lstStyle/>
          <a:p>
            <a:pPr marL="12700">
              <a:lnSpc>
                <a:spcPct val="100000"/>
              </a:lnSpc>
            </a:pPr>
            <a:r>
              <a:rPr sz="1200" spc="-5" dirty="0">
                <a:latin typeface="Calibri"/>
                <a:cs typeface="Calibri"/>
              </a:rPr>
              <a:t>Calmels </a:t>
            </a:r>
            <a:r>
              <a:rPr sz="1200" dirty="0">
                <a:latin typeface="Calibri"/>
                <a:cs typeface="Calibri"/>
              </a:rPr>
              <a:t>B </a:t>
            </a:r>
            <a:r>
              <a:rPr sz="1200" spc="-5" dirty="0">
                <a:latin typeface="Calibri"/>
                <a:cs typeface="Calibri"/>
              </a:rPr>
              <a:t>et </a:t>
            </a:r>
            <a:r>
              <a:rPr sz="1200" dirty="0">
                <a:latin typeface="Calibri"/>
                <a:cs typeface="Calibri"/>
              </a:rPr>
              <a:t>al,</a:t>
            </a:r>
            <a:r>
              <a:rPr sz="1200" spc="-80" dirty="0">
                <a:latin typeface="Calibri"/>
                <a:cs typeface="Calibri"/>
              </a:rPr>
              <a:t> </a:t>
            </a:r>
            <a:r>
              <a:rPr sz="1200" dirty="0">
                <a:latin typeface="Calibri"/>
                <a:cs typeface="Calibri"/>
              </a:rPr>
              <a:t>2007</a:t>
            </a:r>
            <a:endParaRPr sz="1200">
              <a:latin typeface="Calibri"/>
              <a:cs typeface="Calibri"/>
            </a:endParaRPr>
          </a:p>
        </p:txBody>
      </p:sp>
      <p:sp>
        <p:nvSpPr>
          <p:cNvPr id="7"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711200" y="381000"/>
            <a:ext cx="10737765" cy="615553"/>
          </a:xfrm>
        </p:spPr>
        <p:txBody>
          <a:bodyPr/>
          <a:lstStyle/>
          <a:p>
            <a:r>
              <a:rPr lang="tr-TR" b="1" dirty="0" err="1" smtClean="0">
                <a:latin typeface="+mn-lt"/>
              </a:rPr>
              <a:t>AEs</a:t>
            </a:r>
            <a:r>
              <a:rPr lang="tr-TR" b="1" dirty="0" smtClean="0">
                <a:latin typeface="+mn-lt"/>
              </a:rPr>
              <a:t> </a:t>
            </a:r>
            <a:r>
              <a:rPr lang="tr-TR" b="1" dirty="0" err="1" smtClean="0">
                <a:latin typeface="+mn-lt"/>
              </a:rPr>
              <a:t>following</a:t>
            </a:r>
            <a:r>
              <a:rPr lang="tr-TR" b="1" dirty="0" smtClean="0">
                <a:latin typeface="+mn-lt"/>
              </a:rPr>
              <a:t> HSCT</a:t>
            </a:r>
            <a:r>
              <a:rPr lang="tr-TR" b="1" spc="-165" dirty="0" smtClean="0">
                <a:latin typeface="+mn-lt"/>
              </a:rPr>
              <a:t> </a:t>
            </a:r>
            <a:r>
              <a:rPr lang="tr-TR" b="1" dirty="0" smtClean="0">
                <a:latin typeface="+mn-lt"/>
              </a:rPr>
              <a:t>infusion</a:t>
            </a:r>
            <a:endParaRPr lang="tr-TR" b="1" dirty="0">
              <a:latin typeface="+mn-lt"/>
            </a:endParaRPr>
          </a:p>
        </p:txBody>
      </p:sp>
      <p:sp>
        <p:nvSpPr>
          <p:cNvPr id="3" name="object 3"/>
          <p:cNvSpPr/>
          <p:nvPr/>
        </p:nvSpPr>
        <p:spPr>
          <a:xfrm>
            <a:off x="993580" y="1960587"/>
            <a:ext cx="10287000" cy="4276725"/>
          </a:xfrm>
          <a:prstGeom prst="rect">
            <a:avLst/>
          </a:prstGeom>
          <a:blipFill>
            <a:blip r:embed="rId2" cstate="print"/>
            <a:stretch>
              <a:fillRect/>
            </a:stretch>
          </a:blipFill>
        </p:spPr>
        <p:txBody>
          <a:bodyPr wrap="square" lIns="0" tIns="0" rIns="0" bIns="0" rtlCol="0"/>
          <a:lstStyle/>
          <a:p>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320801" y="2240163"/>
            <a:ext cx="8981825" cy="4081402"/>
          </a:xfrm>
          <a:custGeom>
            <a:avLst/>
            <a:gdLst/>
            <a:ahLst/>
            <a:cxnLst/>
            <a:rect l="l" t="t" r="r" b="b"/>
            <a:pathLst>
              <a:path w="7877809" h="5398134">
                <a:moveTo>
                  <a:pt x="0" y="0"/>
                </a:moveTo>
                <a:lnTo>
                  <a:pt x="0" y="5398007"/>
                </a:lnTo>
                <a:lnTo>
                  <a:pt x="7877555" y="5398007"/>
                </a:lnTo>
                <a:lnTo>
                  <a:pt x="7877555" y="0"/>
                </a:lnTo>
                <a:lnTo>
                  <a:pt x="0" y="0"/>
                </a:lnTo>
                <a:close/>
              </a:path>
            </a:pathLst>
          </a:custGeom>
          <a:solidFill>
            <a:srgbClr val="FFFFFF"/>
          </a:solidFill>
        </p:spPr>
        <p:txBody>
          <a:bodyPr wrap="square" lIns="0" tIns="0" rIns="0" bIns="0" rtlCol="0"/>
          <a:lstStyle/>
          <a:p>
            <a:endParaRPr/>
          </a:p>
        </p:txBody>
      </p:sp>
      <p:sp>
        <p:nvSpPr>
          <p:cNvPr id="9" name="object 9"/>
          <p:cNvSpPr/>
          <p:nvPr/>
        </p:nvSpPr>
        <p:spPr>
          <a:xfrm>
            <a:off x="1581437" y="4936951"/>
            <a:ext cx="7275380" cy="0"/>
          </a:xfrm>
          <a:custGeom>
            <a:avLst/>
            <a:gdLst/>
            <a:ahLst/>
            <a:cxnLst/>
            <a:rect l="l" t="t" r="r" b="b"/>
            <a:pathLst>
              <a:path w="6381115">
                <a:moveTo>
                  <a:pt x="0" y="0"/>
                </a:moveTo>
                <a:lnTo>
                  <a:pt x="6380978" y="0"/>
                </a:lnTo>
              </a:path>
            </a:pathLst>
          </a:custGeom>
          <a:ln w="16410">
            <a:solidFill>
              <a:srgbClr val="000000"/>
            </a:solidFill>
          </a:ln>
        </p:spPr>
        <p:txBody>
          <a:bodyPr wrap="square" lIns="0" tIns="0" rIns="0" bIns="0" rtlCol="0"/>
          <a:lstStyle/>
          <a:p>
            <a:endParaRPr/>
          </a:p>
        </p:txBody>
      </p:sp>
      <p:sp>
        <p:nvSpPr>
          <p:cNvPr id="10" name="object 10"/>
          <p:cNvSpPr/>
          <p:nvPr/>
        </p:nvSpPr>
        <p:spPr>
          <a:xfrm>
            <a:off x="8856659" y="2660318"/>
            <a:ext cx="23168" cy="2276971"/>
          </a:xfrm>
          <a:custGeom>
            <a:avLst/>
            <a:gdLst/>
            <a:ahLst/>
            <a:cxnLst/>
            <a:rect l="l" t="t" r="r" b="b"/>
            <a:pathLst>
              <a:path w="20320" h="2508885">
                <a:moveTo>
                  <a:pt x="19811" y="0"/>
                </a:moveTo>
                <a:lnTo>
                  <a:pt x="0" y="2508516"/>
                </a:lnTo>
              </a:path>
            </a:pathLst>
          </a:custGeom>
          <a:ln w="16410">
            <a:solidFill>
              <a:srgbClr val="000000"/>
            </a:solidFill>
          </a:ln>
        </p:spPr>
        <p:txBody>
          <a:bodyPr wrap="square" lIns="0" tIns="0" rIns="0" bIns="0" rtlCol="0"/>
          <a:lstStyle/>
          <a:p>
            <a:endParaRPr/>
          </a:p>
        </p:txBody>
      </p:sp>
      <p:sp>
        <p:nvSpPr>
          <p:cNvPr id="11" name="object 11"/>
          <p:cNvSpPr/>
          <p:nvPr/>
        </p:nvSpPr>
        <p:spPr>
          <a:xfrm>
            <a:off x="3190423" y="2660318"/>
            <a:ext cx="10860" cy="2276971"/>
          </a:xfrm>
          <a:custGeom>
            <a:avLst/>
            <a:gdLst/>
            <a:ahLst/>
            <a:cxnLst/>
            <a:rect l="l" t="t" r="r" b="b"/>
            <a:pathLst>
              <a:path w="9525" h="2508885">
                <a:moveTo>
                  <a:pt x="0" y="0"/>
                </a:moveTo>
                <a:lnTo>
                  <a:pt x="9143" y="2508516"/>
                </a:lnTo>
              </a:path>
            </a:pathLst>
          </a:custGeom>
          <a:ln w="8205">
            <a:solidFill>
              <a:srgbClr val="000000"/>
            </a:solidFill>
            <a:prstDash val="lgDash"/>
          </a:ln>
        </p:spPr>
        <p:txBody>
          <a:bodyPr wrap="square" lIns="0" tIns="0" rIns="0" bIns="0" rtlCol="0"/>
          <a:lstStyle/>
          <a:p>
            <a:endParaRPr/>
          </a:p>
        </p:txBody>
      </p:sp>
      <p:sp>
        <p:nvSpPr>
          <p:cNvPr id="12" name="object 12"/>
          <p:cNvSpPr/>
          <p:nvPr/>
        </p:nvSpPr>
        <p:spPr>
          <a:xfrm>
            <a:off x="4184313" y="4878860"/>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3" name="object 13"/>
          <p:cNvSpPr/>
          <p:nvPr/>
        </p:nvSpPr>
        <p:spPr>
          <a:xfrm>
            <a:off x="5550049"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4" name="object 14"/>
          <p:cNvSpPr/>
          <p:nvPr/>
        </p:nvSpPr>
        <p:spPr>
          <a:xfrm>
            <a:off x="6740289" y="4871947"/>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5" name="object 15"/>
          <p:cNvSpPr/>
          <p:nvPr/>
        </p:nvSpPr>
        <p:spPr>
          <a:xfrm>
            <a:off x="8027835"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6" name="object 16"/>
          <p:cNvSpPr/>
          <p:nvPr/>
        </p:nvSpPr>
        <p:spPr>
          <a:xfrm>
            <a:off x="8729815" y="4332525"/>
            <a:ext cx="255568" cy="4610"/>
          </a:xfrm>
          <a:custGeom>
            <a:avLst/>
            <a:gdLst/>
            <a:ahLst/>
            <a:cxnLst/>
            <a:rect l="l" t="t" r="r" b="b"/>
            <a:pathLst>
              <a:path w="224154" h="5079">
                <a:moveTo>
                  <a:pt x="0" y="4571"/>
                </a:moveTo>
                <a:lnTo>
                  <a:pt x="224027" y="0"/>
                </a:lnTo>
              </a:path>
            </a:pathLst>
          </a:custGeom>
          <a:ln w="8205">
            <a:solidFill>
              <a:srgbClr val="000000"/>
            </a:solidFill>
          </a:ln>
        </p:spPr>
        <p:txBody>
          <a:bodyPr wrap="square" lIns="0" tIns="0" rIns="0" bIns="0" rtlCol="0"/>
          <a:lstStyle/>
          <a:p>
            <a:endParaRPr/>
          </a:p>
        </p:txBody>
      </p:sp>
      <p:sp>
        <p:nvSpPr>
          <p:cNvPr id="17" name="object 17"/>
          <p:cNvSpPr/>
          <p:nvPr/>
        </p:nvSpPr>
        <p:spPr>
          <a:xfrm>
            <a:off x="8747192" y="3726715"/>
            <a:ext cx="254120" cy="4610"/>
          </a:xfrm>
          <a:custGeom>
            <a:avLst/>
            <a:gdLst/>
            <a:ahLst/>
            <a:cxnLst/>
            <a:rect l="l" t="t" r="r" b="b"/>
            <a:pathLst>
              <a:path w="222884" h="5079">
                <a:moveTo>
                  <a:pt x="0" y="4571"/>
                </a:moveTo>
                <a:lnTo>
                  <a:pt x="222503" y="0"/>
                </a:lnTo>
              </a:path>
            </a:pathLst>
          </a:custGeom>
          <a:ln w="8205">
            <a:solidFill>
              <a:srgbClr val="000000"/>
            </a:solidFill>
          </a:ln>
        </p:spPr>
        <p:txBody>
          <a:bodyPr wrap="square" lIns="0" tIns="0" rIns="0" bIns="0" rtlCol="0"/>
          <a:lstStyle/>
          <a:p>
            <a:endParaRPr/>
          </a:p>
        </p:txBody>
      </p:sp>
      <p:sp>
        <p:nvSpPr>
          <p:cNvPr id="18" name="object 18"/>
          <p:cNvSpPr txBox="1"/>
          <p:nvPr/>
        </p:nvSpPr>
        <p:spPr>
          <a:xfrm>
            <a:off x="4115992" y="5100613"/>
            <a:ext cx="154209" cy="184666"/>
          </a:xfrm>
          <a:prstGeom prst="rect">
            <a:avLst/>
          </a:prstGeom>
        </p:spPr>
        <p:txBody>
          <a:bodyPr vert="horz" wrap="square" lIns="0" tIns="0" rIns="0" bIns="0" rtlCol="0">
            <a:spAutoFit/>
          </a:bodyPr>
          <a:lstStyle/>
          <a:p>
            <a:pPr marL="11133"/>
            <a:r>
              <a:rPr sz="1200" spc="70" dirty="0">
                <a:latin typeface="Arial"/>
                <a:cs typeface="Arial"/>
              </a:rPr>
              <a:t>5</a:t>
            </a:r>
            <a:endParaRPr sz="1200" dirty="0">
              <a:latin typeface="Arial"/>
              <a:cs typeface="Arial"/>
            </a:endParaRPr>
          </a:p>
        </p:txBody>
      </p:sp>
      <p:sp>
        <p:nvSpPr>
          <p:cNvPr id="19" name="object 19"/>
          <p:cNvSpPr txBox="1"/>
          <p:nvPr/>
        </p:nvSpPr>
        <p:spPr>
          <a:xfrm>
            <a:off x="6598891" y="5100613"/>
            <a:ext cx="279460" cy="184666"/>
          </a:xfrm>
          <a:prstGeom prst="rect">
            <a:avLst/>
          </a:prstGeom>
        </p:spPr>
        <p:txBody>
          <a:bodyPr vert="horz" wrap="square" lIns="0" tIns="0" rIns="0" bIns="0" rtlCol="0">
            <a:spAutoFit/>
          </a:bodyPr>
          <a:lstStyle/>
          <a:p>
            <a:pPr marL="11133"/>
            <a:r>
              <a:rPr sz="1200" spc="70" dirty="0">
                <a:latin typeface="Arial"/>
                <a:cs typeface="Arial"/>
              </a:rPr>
              <a:t>15</a:t>
            </a:r>
            <a:endParaRPr sz="1200" dirty="0">
              <a:latin typeface="Arial"/>
              <a:cs typeface="Arial"/>
            </a:endParaRPr>
          </a:p>
        </p:txBody>
      </p:sp>
      <p:sp>
        <p:nvSpPr>
          <p:cNvPr id="20" name="object 20"/>
          <p:cNvSpPr txBox="1"/>
          <p:nvPr/>
        </p:nvSpPr>
        <p:spPr>
          <a:xfrm>
            <a:off x="7895057" y="5100613"/>
            <a:ext cx="279460" cy="184666"/>
          </a:xfrm>
          <a:prstGeom prst="rect">
            <a:avLst/>
          </a:prstGeom>
        </p:spPr>
        <p:txBody>
          <a:bodyPr vert="horz" wrap="square" lIns="0" tIns="0" rIns="0" bIns="0" rtlCol="0">
            <a:spAutoFit/>
          </a:bodyPr>
          <a:lstStyle/>
          <a:p>
            <a:pPr marL="11133"/>
            <a:r>
              <a:rPr sz="1200" spc="70" dirty="0">
                <a:latin typeface="Arial"/>
                <a:cs typeface="Arial"/>
              </a:rPr>
              <a:t>20</a:t>
            </a:r>
            <a:endParaRPr sz="1200" dirty="0">
              <a:latin typeface="Arial"/>
              <a:cs typeface="Arial"/>
            </a:endParaRPr>
          </a:p>
        </p:txBody>
      </p:sp>
      <p:sp>
        <p:nvSpPr>
          <p:cNvPr id="21" name="object 21"/>
          <p:cNvSpPr txBox="1"/>
          <p:nvPr/>
        </p:nvSpPr>
        <p:spPr>
          <a:xfrm>
            <a:off x="1532204" y="4511402"/>
            <a:ext cx="8207880" cy="369332"/>
          </a:xfrm>
          <a:prstGeom prst="rect">
            <a:avLst/>
          </a:prstGeom>
        </p:spPr>
        <p:txBody>
          <a:bodyPr vert="horz" wrap="square" lIns="0" tIns="0" rIns="0" bIns="0" rtlCol="0">
            <a:spAutoFit/>
          </a:bodyPr>
          <a:lstStyle/>
          <a:p>
            <a:pPr marR="27276" algn="r">
              <a:tabLst>
                <a:tab pos="5720234" algn="l"/>
                <a:tab pos="5888903" algn="l"/>
              </a:tabLst>
            </a:pPr>
            <a:r>
              <a:rPr sz="1200" u="dashHeavy" spc="31" dirty="0">
                <a:latin typeface="Times New Roman"/>
                <a:cs typeface="Times New Roman"/>
              </a:rPr>
              <a:t> 	</a:t>
            </a:r>
            <a:r>
              <a:rPr sz="1200" spc="31" dirty="0">
                <a:latin typeface="Times New Roman"/>
                <a:cs typeface="Times New Roman"/>
              </a:rPr>
              <a:t>	</a:t>
            </a:r>
            <a:r>
              <a:rPr sz="1200" spc="61" dirty="0">
                <a:latin typeface="Arial"/>
                <a:cs typeface="Arial"/>
              </a:rPr>
              <a:t>0,5</a:t>
            </a:r>
            <a:r>
              <a:rPr sz="1200" spc="-39" dirty="0">
                <a:latin typeface="Arial"/>
                <a:cs typeface="Arial"/>
              </a:rPr>
              <a:t> </a:t>
            </a:r>
            <a:r>
              <a:rPr sz="1200" spc="66" dirty="0">
                <a:latin typeface="Arial"/>
                <a:cs typeface="Arial"/>
              </a:rPr>
              <a:t>x</a:t>
            </a:r>
            <a:endParaRPr sz="1200" dirty="0">
              <a:latin typeface="Arial"/>
              <a:cs typeface="Arial"/>
            </a:endParaRPr>
          </a:p>
          <a:p>
            <a:pPr marR="4452" algn="r">
              <a:spcBef>
                <a:spcPts val="9"/>
              </a:spcBef>
            </a:pPr>
            <a:r>
              <a:rPr sz="1200" spc="70" dirty="0">
                <a:latin typeface="Arial"/>
                <a:cs typeface="Arial"/>
              </a:rPr>
              <a:t>10</a:t>
            </a:r>
            <a:r>
              <a:rPr sz="1200" spc="66" baseline="23391" dirty="0">
                <a:latin typeface="Arial"/>
                <a:cs typeface="Arial"/>
              </a:rPr>
              <a:t>9</a:t>
            </a:r>
            <a:r>
              <a:rPr sz="1200" spc="13" dirty="0">
                <a:latin typeface="Arial"/>
                <a:cs typeface="Arial"/>
              </a:rPr>
              <a:t>/</a:t>
            </a:r>
            <a:r>
              <a:rPr sz="1200" spc="70" dirty="0">
                <a:latin typeface="Arial"/>
                <a:cs typeface="Arial"/>
              </a:rPr>
              <a:t>L</a:t>
            </a:r>
            <a:endParaRPr sz="1200" dirty="0">
              <a:latin typeface="Arial"/>
              <a:cs typeface="Arial"/>
            </a:endParaRPr>
          </a:p>
        </p:txBody>
      </p:sp>
      <p:sp>
        <p:nvSpPr>
          <p:cNvPr id="22" name="object 22"/>
          <p:cNvSpPr txBox="1"/>
          <p:nvPr/>
        </p:nvSpPr>
        <p:spPr>
          <a:xfrm>
            <a:off x="9062874" y="3267968"/>
            <a:ext cx="1164901" cy="184666"/>
          </a:xfrm>
          <a:prstGeom prst="rect">
            <a:avLst/>
          </a:prstGeom>
        </p:spPr>
        <p:txBody>
          <a:bodyPr vert="horz" wrap="square" lIns="0" tIns="0" rIns="0" bIns="0" rtlCol="0">
            <a:spAutoFit/>
          </a:bodyPr>
          <a:lstStyle/>
          <a:p>
            <a:pPr marL="11133"/>
            <a:r>
              <a:rPr sz="1200" spc="57" dirty="0">
                <a:latin typeface="Arial"/>
                <a:cs typeface="Arial"/>
              </a:rPr>
              <a:t>Neutrophils</a:t>
            </a:r>
            <a:endParaRPr sz="1200" dirty="0">
              <a:latin typeface="Arial"/>
              <a:cs typeface="Arial"/>
            </a:endParaRPr>
          </a:p>
        </p:txBody>
      </p:sp>
      <p:sp>
        <p:nvSpPr>
          <p:cNvPr id="23" name="object 23"/>
          <p:cNvSpPr txBox="1"/>
          <p:nvPr/>
        </p:nvSpPr>
        <p:spPr>
          <a:xfrm>
            <a:off x="1586073" y="5309465"/>
            <a:ext cx="1280015" cy="184666"/>
          </a:xfrm>
          <a:prstGeom prst="rect">
            <a:avLst/>
          </a:prstGeom>
        </p:spPr>
        <p:txBody>
          <a:bodyPr vert="horz" wrap="square" lIns="0" tIns="0" rIns="0" bIns="0" rtlCol="0">
            <a:spAutoFit/>
          </a:bodyPr>
          <a:lstStyle/>
          <a:p>
            <a:pPr marL="11133"/>
            <a:r>
              <a:rPr sz="1200" spc="57" dirty="0">
                <a:latin typeface="Arial"/>
                <a:cs typeface="Arial"/>
              </a:rPr>
              <a:t>Conditioning</a:t>
            </a:r>
            <a:endParaRPr sz="1200" dirty="0">
              <a:latin typeface="Arial"/>
              <a:cs typeface="Arial"/>
            </a:endParaRPr>
          </a:p>
        </p:txBody>
      </p:sp>
      <p:sp>
        <p:nvSpPr>
          <p:cNvPr id="24" name="object 24"/>
          <p:cNvSpPr txBox="1"/>
          <p:nvPr/>
        </p:nvSpPr>
        <p:spPr>
          <a:xfrm>
            <a:off x="2781527" y="5723079"/>
            <a:ext cx="818109" cy="373051"/>
          </a:xfrm>
          <a:prstGeom prst="rect">
            <a:avLst/>
          </a:prstGeom>
        </p:spPr>
        <p:txBody>
          <a:bodyPr vert="horz" wrap="square" lIns="0" tIns="0" rIns="0" bIns="0" rtlCol="0">
            <a:spAutoFit/>
          </a:bodyPr>
          <a:lstStyle/>
          <a:p>
            <a:pPr marL="11133" marR="4452">
              <a:lnSpc>
                <a:spcPct val="101400"/>
              </a:lnSpc>
            </a:pPr>
            <a:r>
              <a:rPr sz="1200" spc="53" dirty="0">
                <a:latin typeface="Arial"/>
                <a:cs typeface="Arial"/>
              </a:rPr>
              <a:t>In</a:t>
            </a:r>
            <a:r>
              <a:rPr sz="1200" spc="44" dirty="0">
                <a:latin typeface="Arial"/>
                <a:cs typeface="Arial"/>
              </a:rPr>
              <a:t>f</a:t>
            </a:r>
            <a:r>
              <a:rPr sz="1200" spc="70" dirty="0">
                <a:latin typeface="Arial"/>
                <a:cs typeface="Arial"/>
              </a:rPr>
              <a:t>u</a:t>
            </a:r>
            <a:r>
              <a:rPr sz="1200" spc="57" dirty="0">
                <a:latin typeface="Arial"/>
                <a:cs typeface="Arial"/>
              </a:rPr>
              <a:t>s</a:t>
            </a:r>
            <a:r>
              <a:rPr sz="1200" spc="48" dirty="0">
                <a:latin typeface="Arial"/>
                <a:cs typeface="Arial"/>
              </a:rPr>
              <a:t>ion  </a:t>
            </a:r>
            <a:r>
              <a:rPr sz="1200" spc="53" dirty="0">
                <a:latin typeface="Arial"/>
                <a:cs typeface="Arial"/>
              </a:rPr>
              <a:t>of</a:t>
            </a:r>
            <a:r>
              <a:rPr sz="1200" spc="-26" dirty="0">
                <a:latin typeface="Arial"/>
                <a:cs typeface="Arial"/>
              </a:rPr>
              <a:t> </a:t>
            </a:r>
            <a:r>
              <a:rPr sz="1200" spc="48" dirty="0">
                <a:latin typeface="Arial"/>
                <a:cs typeface="Arial"/>
              </a:rPr>
              <a:t>graft</a:t>
            </a:r>
            <a:endParaRPr sz="1200" dirty="0">
              <a:latin typeface="Arial"/>
              <a:cs typeface="Arial"/>
            </a:endParaRPr>
          </a:p>
        </p:txBody>
      </p:sp>
      <p:sp>
        <p:nvSpPr>
          <p:cNvPr id="25" name="object 25"/>
          <p:cNvSpPr/>
          <p:nvPr/>
        </p:nvSpPr>
        <p:spPr>
          <a:xfrm>
            <a:off x="1607499" y="5220491"/>
            <a:ext cx="1185171" cy="0"/>
          </a:xfrm>
          <a:custGeom>
            <a:avLst/>
            <a:gdLst/>
            <a:ahLst/>
            <a:cxnLst/>
            <a:rect l="l" t="t" r="r" b="b"/>
            <a:pathLst>
              <a:path w="1039494">
                <a:moveTo>
                  <a:pt x="0" y="0"/>
                </a:moveTo>
                <a:lnTo>
                  <a:pt x="1039367" y="0"/>
                </a:lnTo>
              </a:path>
            </a:pathLst>
          </a:custGeom>
          <a:ln w="16410">
            <a:solidFill>
              <a:srgbClr val="000000"/>
            </a:solidFill>
          </a:ln>
        </p:spPr>
        <p:txBody>
          <a:bodyPr wrap="square" lIns="0" tIns="0" rIns="0" bIns="0" rtlCol="0"/>
          <a:lstStyle/>
          <a:p>
            <a:endParaRPr/>
          </a:p>
        </p:txBody>
      </p:sp>
      <p:sp>
        <p:nvSpPr>
          <p:cNvPr id="26" name="object 26"/>
          <p:cNvSpPr/>
          <p:nvPr/>
        </p:nvSpPr>
        <p:spPr>
          <a:xfrm>
            <a:off x="1612709" y="5179001"/>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7" name="object 27"/>
          <p:cNvSpPr/>
          <p:nvPr/>
        </p:nvSpPr>
        <p:spPr>
          <a:xfrm>
            <a:off x="2792524" y="5180384"/>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8" name="object 28"/>
          <p:cNvSpPr/>
          <p:nvPr/>
        </p:nvSpPr>
        <p:spPr>
          <a:xfrm>
            <a:off x="3113979" y="5079413"/>
            <a:ext cx="130319" cy="571692"/>
          </a:xfrm>
          <a:custGeom>
            <a:avLst/>
            <a:gdLst/>
            <a:ahLst/>
            <a:cxnLst/>
            <a:rect l="l" t="t" r="r" b="b"/>
            <a:pathLst>
              <a:path w="114300" h="629920">
                <a:moveTo>
                  <a:pt x="114290" y="89915"/>
                </a:moveTo>
                <a:lnTo>
                  <a:pt x="111242" y="83819"/>
                </a:lnTo>
                <a:lnTo>
                  <a:pt x="57902" y="0"/>
                </a:lnTo>
                <a:lnTo>
                  <a:pt x="4571" y="83819"/>
                </a:lnTo>
                <a:lnTo>
                  <a:pt x="0" y="89915"/>
                </a:lnTo>
                <a:lnTo>
                  <a:pt x="3047" y="96011"/>
                </a:lnTo>
                <a:lnTo>
                  <a:pt x="9143" y="99059"/>
                </a:lnTo>
                <a:lnTo>
                  <a:pt x="13715" y="102107"/>
                </a:lnTo>
                <a:lnTo>
                  <a:pt x="21335" y="100583"/>
                </a:lnTo>
                <a:lnTo>
                  <a:pt x="25907" y="94487"/>
                </a:lnTo>
                <a:lnTo>
                  <a:pt x="45710" y="63362"/>
                </a:lnTo>
                <a:lnTo>
                  <a:pt x="45710" y="21335"/>
                </a:lnTo>
                <a:lnTo>
                  <a:pt x="70094" y="21335"/>
                </a:lnTo>
                <a:lnTo>
                  <a:pt x="70094" y="63354"/>
                </a:lnTo>
                <a:lnTo>
                  <a:pt x="89906" y="94487"/>
                </a:lnTo>
                <a:lnTo>
                  <a:pt x="92954" y="100583"/>
                </a:lnTo>
                <a:lnTo>
                  <a:pt x="100574" y="102107"/>
                </a:lnTo>
                <a:lnTo>
                  <a:pt x="112766" y="96011"/>
                </a:lnTo>
                <a:lnTo>
                  <a:pt x="114290" y="89915"/>
                </a:lnTo>
                <a:close/>
              </a:path>
              <a:path w="114300" h="629920">
                <a:moveTo>
                  <a:pt x="70094" y="63354"/>
                </a:moveTo>
                <a:lnTo>
                  <a:pt x="70094" y="21335"/>
                </a:lnTo>
                <a:lnTo>
                  <a:pt x="45710" y="21335"/>
                </a:lnTo>
                <a:lnTo>
                  <a:pt x="45710" y="63362"/>
                </a:lnTo>
                <a:lnTo>
                  <a:pt x="47234" y="60967"/>
                </a:lnTo>
                <a:lnTo>
                  <a:pt x="47234" y="27431"/>
                </a:lnTo>
                <a:lnTo>
                  <a:pt x="68570" y="27431"/>
                </a:lnTo>
                <a:lnTo>
                  <a:pt x="68570" y="60959"/>
                </a:lnTo>
                <a:lnTo>
                  <a:pt x="70094" y="63354"/>
                </a:lnTo>
                <a:close/>
              </a:path>
              <a:path w="114300" h="629920">
                <a:moveTo>
                  <a:pt x="70094" y="629411"/>
                </a:moveTo>
                <a:lnTo>
                  <a:pt x="70094" y="63354"/>
                </a:lnTo>
                <a:lnTo>
                  <a:pt x="57903" y="44197"/>
                </a:lnTo>
                <a:lnTo>
                  <a:pt x="45710" y="63362"/>
                </a:lnTo>
                <a:lnTo>
                  <a:pt x="45710" y="629411"/>
                </a:lnTo>
                <a:lnTo>
                  <a:pt x="70094" y="629411"/>
                </a:lnTo>
                <a:close/>
              </a:path>
              <a:path w="114300" h="629920">
                <a:moveTo>
                  <a:pt x="68570" y="27431"/>
                </a:moveTo>
                <a:lnTo>
                  <a:pt x="47234" y="27431"/>
                </a:lnTo>
                <a:lnTo>
                  <a:pt x="57903" y="44197"/>
                </a:lnTo>
                <a:lnTo>
                  <a:pt x="68570" y="27431"/>
                </a:lnTo>
                <a:close/>
              </a:path>
              <a:path w="114300" h="629920">
                <a:moveTo>
                  <a:pt x="57903" y="44197"/>
                </a:moveTo>
                <a:lnTo>
                  <a:pt x="47234" y="27431"/>
                </a:lnTo>
                <a:lnTo>
                  <a:pt x="47234" y="60967"/>
                </a:lnTo>
                <a:lnTo>
                  <a:pt x="57903" y="44197"/>
                </a:lnTo>
                <a:close/>
              </a:path>
              <a:path w="114300" h="629920">
                <a:moveTo>
                  <a:pt x="68570" y="60959"/>
                </a:moveTo>
                <a:lnTo>
                  <a:pt x="68570" y="27431"/>
                </a:lnTo>
                <a:lnTo>
                  <a:pt x="57903" y="44197"/>
                </a:lnTo>
                <a:lnTo>
                  <a:pt x="68570" y="60959"/>
                </a:lnTo>
                <a:close/>
              </a:path>
            </a:pathLst>
          </a:custGeom>
          <a:solidFill>
            <a:srgbClr val="000000"/>
          </a:solidFill>
        </p:spPr>
        <p:txBody>
          <a:bodyPr wrap="square" lIns="0" tIns="0" rIns="0" bIns="0" rtlCol="0"/>
          <a:lstStyle/>
          <a:p>
            <a:endParaRPr/>
          </a:p>
        </p:txBody>
      </p:sp>
      <p:sp>
        <p:nvSpPr>
          <p:cNvPr id="29" name="object 29"/>
          <p:cNvSpPr txBox="1"/>
          <p:nvPr/>
        </p:nvSpPr>
        <p:spPr>
          <a:xfrm>
            <a:off x="5412192" y="5100614"/>
            <a:ext cx="711683" cy="459100"/>
          </a:xfrm>
          <a:prstGeom prst="rect">
            <a:avLst/>
          </a:prstGeom>
        </p:spPr>
        <p:txBody>
          <a:bodyPr vert="horz" wrap="square" lIns="0" tIns="0" rIns="0" bIns="0" rtlCol="0">
            <a:spAutoFit/>
          </a:bodyPr>
          <a:lstStyle/>
          <a:p>
            <a:pPr marL="11133"/>
            <a:r>
              <a:rPr sz="1200" spc="75" dirty="0">
                <a:latin typeface="Arial"/>
                <a:cs typeface="Arial"/>
              </a:rPr>
              <a:t>10</a:t>
            </a:r>
            <a:endParaRPr sz="1200" dirty="0">
              <a:latin typeface="Arial"/>
              <a:cs typeface="Arial"/>
            </a:endParaRPr>
          </a:p>
          <a:p>
            <a:pPr marL="169782">
              <a:spcBef>
                <a:spcPts val="662"/>
              </a:spcBef>
            </a:pPr>
            <a:r>
              <a:rPr sz="1200" spc="79" dirty="0">
                <a:latin typeface="Arial"/>
                <a:cs typeface="Arial"/>
              </a:rPr>
              <a:t>d</a:t>
            </a:r>
            <a:r>
              <a:rPr sz="1200" spc="70" dirty="0">
                <a:latin typeface="Arial"/>
                <a:cs typeface="Arial"/>
              </a:rPr>
              <a:t>a</a:t>
            </a:r>
            <a:r>
              <a:rPr sz="1200" spc="57" dirty="0">
                <a:latin typeface="Arial"/>
                <a:cs typeface="Arial"/>
              </a:rPr>
              <a:t>y</a:t>
            </a:r>
            <a:r>
              <a:rPr sz="1200" spc="66" dirty="0">
                <a:latin typeface="Arial"/>
                <a:cs typeface="Arial"/>
              </a:rPr>
              <a:t>s</a:t>
            </a:r>
            <a:endParaRPr sz="1200" dirty="0">
              <a:latin typeface="Arial"/>
              <a:cs typeface="Arial"/>
            </a:endParaRPr>
          </a:p>
        </p:txBody>
      </p:sp>
      <p:sp>
        <p:nvSpPr>
          <p:cNvPr id="30" name="object 30"/>
          <p:cNvSpPr/>
          <p:nvPr/>
        </p:nvSpPr>
        <p:spPr>
          <a:xfrm>
            <a:off x="8882723" y="3075252"/>
            <a:ext cx="86879" cy="63970"/>
          </a:xfrm>
          <a:custGeom>
            <a:avLst/>
            <a:gdLst/>
            <a:ahLst/>
            <a:cxnLst/>
            <a:rect l="l" t="t" r="r" b="b"/>
            <a:pathLst>
              <a:path w="76200" h="70485">
                <a:moveTo>
                  <a:pt x="0" y="0"/>
                </a:moveTo>
                <a:lnTo>
                  <a:pt x="0" y="70103"/>
                </a:lnTo>
                <a:lnTo>
                  <a:pt x="76199" y="70103"/>
                </a:lnTo>
                <a:lnTo>
                  <a:pt x="76199" y="0"/>
                </a:lnTo>
                <a:lnTo>
                  <a:pt x="0" y="0"/>
                </a:lnTo>
                <a:close/>
              </a:path>
            </a:pathLst>
          </a:custGeom>
          <a:solidFill>
            <a:srgbClr val="FFFFFF"/>
          </a:solidFill>
        </p:spPr>
        <p:txBody>
          <a:bodyPr wrap="square" lIns="0" tIns="0" rIns="0" bIns="0" rtlCol="0"/>
          <a:lstStyle/>
          <a:p>
            <a:endParaRPr/>
          </a:p>
        </p:txBody>
      </p:sp>
      <p:sp>
        <p:nvSpPr>
          <p:cNvPr id="31" name="object 31"/>
          <p:cNvSpPr/>
          <p:nvPr/>
        </p:nvSpPr>
        <p:spPr>
          <a:xfrm>
            <a:off x="8882723" y="3075252"/>
            <a:ext cx="86879" cy="63970"/>
          </a:xfrm>
          <a:custGeom>
            <a:avLst/>
            <a:gdLst/>
            <a:ahLst/>
            <a:cxnLst/>
            <a:rect l="l" t="t" r="r" b="b"/>
            <a:pathLst>
              <a:path w="76200" h="70485">
                <a:moveTo>
                  <a:pt x="0" y="0"/>
                </a:moveTo>
                <a:lnTo>
                  <a:pt x="0" y="70103"/>
                </a:lnTo>
                <a:lnTo>
                  <a:pt x="76199" y="70103"/>
                </a:lnTo>
                <a:lnTo>
                  <a:pt x="76199" y="0"/>
                </a:lnTo>
                <a:lnTo>
                  <a:pt x="0" y="0"/>
                </a:lnTo>
                <a:close/>
              </a:path>
            </a:pathLst>
          </a:custGeom>
          <a:ln w="8205">
            <a:solidFill>
              <a:srgbClr val="FFFFFF"/>
            </a:solidFill>
          </a:ln>
        </p:spPr>
        <p:txBody>
          <a:bodyPr wrap="square" lIns="0" tIns="0" rIns="0" bIns="0" rtlCol="0"/>
          <a:lstStyle/>
          <a:p>
            <a:endParaRPr/>
          </a:p>
        </p:txBody>
      </p:sp>
      <p:sp>
        <p:nvSpPr>
          <p:cNvPr id="32" name="object 32"/>
          <p:cNvSpPr/>
          <p:nvPr/>
        </p:nvSpPr>
        <p:spPr>
          <a:xfrm>
            <a:off x="8745453" y="3108447"/>
            <a:ext cx="255568" cy="2882"/>
          </a:xfrm>
          <a:custGeom>
            <a:avLst/>
            <a:gdLst/>
            <a:ahLst/>
            <a:cxnLst/>
            <a:rect l="l" t="t" r="r" b="b"/>
            <a:pathLst>
              <a:path w="224154" h="3175">
                <a:moveTo>
                  <a:pt x="0" y="3047"/>
                </a:moveTo>
                <a:lnTo>
                  <a:pt x="224027" y="0"/>
                </a:lnTo>
              </a:path>
            </a:pathLst>
          </a:custGeom>
          <a:ln w="8205">
            <a:solidFill>
              <a:srgbClr val="000000"/>
            </a:solidFill>
          </a:ln>
        </p:spPr>
        <p:txBody>
          <a:bodyPr wrap="square" lIns="0" tIns="0" rIns="0" bIns="0" rtlCol="0"/>
          <a:lstStyle/>
          <a:p>
            <a:endParaRPr/>
          </a:p>
        </p:txBody>
      </p:sp>
      <p:sp>
        <p:nvSpPr>
          <p:cNvPr id="33" name="object 33"/>
          <p:cNvSpPr/>
          <p:nvPr/>
        </p:nvSpPr>
        <p:spPr>
          <a:xfrm>
            <a:off x="1532783" y="3083550"/>
            <a:ext cx="7160991" cy="1821692"/>
          </a:xfrm>
          <a:custGeom>
            <a:avLst/>
            <a:gdLst/>
            <a:ahLst/>
            <a:cxnLst/>
            <a:rect l="l" t="t" r="r" b="b"/>
            <a:pathLst>
              <a:path w="6280784" h="2007235">
                <a:moveTo>
                  <a:pt x="0" y="9147"/>
                </a:moveTo>
                <a:lnTo>
                  <a:pt x="29093" y="8584"/>
                </a:lnTo>
                <a:lnTo>
                  <a:pt x="65447" y="7627"/>
                </a:lnTo>
                <a:lnTo>
                  <a:pt x="108113" y="6398"/>
                </a:lnTo>
                <a:lnTo>
                  <a:pt x="156141" y="5015"/>
                </a:lnTo>
                <a:lnTo>
                  <a:pt x="208580" y="3598"/>
                </a:lnTo>
                <a:lnTo>
                  <a:pt x="264482" y="2269"/>
                </a:lnTo>
                <a:lnTo>
                  <a:pt x="322897" y="1146"/>
                </a:lnTo>
                <a:lnTo>
                  <a:pt x="382875" y="349"/>
                </a:lnTo>
                <a:lnTo>
                  <a:pt x="443465" y="0"/>
                </a:lnTo>
                <a:lnTo>
                  <a:pt x="503719" y="216"/>
                </a:lnTo>
                <a:lnTo>
                  <a:pt x="562687" y="1119"/>
                </a:lnTo>
                <a:lnTo>
                  <a:pt x="619419" y="2829"/>
                </a:lnTo>
                <a:lnTo>
                  <a:pt x="672965" y="5465"/>
                </a:lnTo>
                <a:lnTo>
                  <a:pt x="722375" y="9147"/>
                </a:lnTo>
                <a:lnTo>
                  <a:pt x="772983" y="23829"/>
                </a:lnTo>
                <a:lnTo>
                  <a:pt x="823483" y="57295"/>
                </a:lnTo>
                <a:lnTo>
                  <a:pt x="873820" y="107389"/>
                </a:lnTo>
                <a:lnTo>
                  <a:pt x="898910" y="137998"/>
                </a:lnTo>
                <a:lnTo>
                  <a:pt x="923940" y="171955"/>
                </a:lnTo>
                <a:lnTo>
                  <a:pt x="948903" y="208991"/>
                </a:lnTo>
                <a:lnTo>
                  <a:pt x="973790" y="248836"/>
                </a:lnTo>
                <a:lnTo>
                  <a:pt x="998597" y="291221"/>
                </a:lnTo>
                <a:lnTo>
                  <a:pt x="1023316" y="335876"/>
                </a:lnTo>
                <a:lnTo>
                  <a:pt x="1047940" y="382533"/>
                </a:lnTo>
                <a:lnTo>
                  <a:pt x="1072463" y="430921"/>
                </a:lnTo>
                <a:lnTo>
                  <a:pt x="1096877" y="480771"/>
                </a:lnTo>
                <a:lnTo>
                  <a:pt x="1121177" y="531813"/>
                </a:lnTo>
                <a:lnTo>
                  <a:pt x="1145354" y="583778"/>
                </a:lnTo>
                <a:lnTo>
                  <a:pt x="1169403" y="636396"/>
                </a:lnTo>
                <a:lnTo>
                  <a:pt x="1193317" y="689399"/>
                </a:lnTo>
                <a:lnTo>
                  <a:pt x="1217089" y="742516"/>
                </a:lnTo>
                <a:lnTo>
                  <a:pt x="1240712" y="795477"/>
                </a:lnTo>
                <a:lnTo>
                  <a:pt x="1264180" y="848014"/>
                </a:lnTo>
                <a:lnTo>
                  <a:pt x="1287485" y="899857"/>
                </a:lnTo>
                <a:lnTo>
                  <a:pt x="1310621" y="950737"/>
                </a:lnTo>
                <a:lnTo>
                  <a:pt x="1333582" y="1000383"/>
                </a:lnTo>
                <a:lnTo>
                  <a:pt x="1356359" y="1048527"/>
                </a:lnTo>
                <a:lnTo>
                  <a:pt x="1380387" y="1097885"/>
                </a:lnTo>
                <a:lnTo>
                  <a:pt x="1404919" y="1147458"/>
                </a:lnTo>
                <a:lnTo>
                  <a:pt x="1429947" y="1197083"/>
                </a:lnTo>
                <a:lnTo>
                  <a:pt x="1455462" y="1246595"/>
                </a:lnTo>
                <a:lnTo>
                  <a:pt x="1481457" y="1295830"/>
                </a:lnTo>
                <a:lnTo>
                  <a:pt x="1507923" y="1344622"/>
                </a:lnTo>
                <a:lnTo>
                  <a:pt x="1534852" y="1392809"/>
                </a:lnTo>
                <a:lnTo>
                  <a:pt x="1562235" y="1440225"/>
                </a:lnTo>
                <a:lnTo>
                  <a:pt x="1590065" y="1486705"/>
                </a:lnTo>
                <a:lnTo>
                  <a:pt x="1618334" y="1532086"/>
                </a:lnTo>
                <a:lnTo>
                  <a:pt x="1647033" y="1576203"/>
                </a:lnTo>
                <a:lnTo>
                  <a:pt x="1676153" y="1618891"/>
                </a:lnTo>
                <a:lnTo>
                  <a:pt x="1705688" y="1659987"/>
                </a:lnTo>
                <a:lnTo>
                  <a:pt x="1735628" y="1699325"/>
                </a:lnTo>
                <a:lnTo>
                  <a:pt x="1765966" y="1736741"/>
                </a:lnTo>
                <a:lnTo>
                  <a:pt x="1796692" y="1772071"/>
                </a:lnTo>
                <a:lnTo>
                  <a:pt x="1827800" y="1805150"/>
                </a:lnTo>
                <a:lnTo>
                  <a:pt x="1859280" y="1835814"/>
                </a:lnTo>
                <a:lnTo>
                  <a:pt x="1891126" y="1863898"/>
                </a:lnTo>
                <a:lnTo>
                  <a:pt x="1923327" y="1889239"/>
                </a:lnTo>
                <a:lnTo>
                  <a:pt x="1955877" y="1911670"/>
                </a:lnTo>
                <a:lnTo>
                  <a:pt x="1988767" y="1931029"/>
                </a:lnTo>
                <a:lnTo>
                  <a:pt x="2055534" y="1959870"/>
                </a:lnTo>
                <a:lnTo>
                  <a:pt x="2122882" y="1975514"/>
                </a:lnTo>
                <a:lnTo>
                  <a:pt x="2193525" y="1986392"/>
                </a:lnTo>
                <a:lnTo>
                  <a:pt x="2269151" y="1994675"/>
                </a:lnTo>
                <a:lnTo>
                  <a:pt x="2308869" y="1997922"/>
                </a:lnTo>
                <a:lnTo>
                  <a:pt x="2349875" y="2000616"/>
                </a:lnTo>
                <a:lnTo>
                  <a:pt x="2392183" y="2002788"/>
                </a:lnTo>
                <a:lnTo>
                  <a:pt x="2435807" y="2004470"/>
                </a:lnTo>
                <a:lnTo>
                  <a:pt x="2480761" y="2005694"/>
                </a:lnTo>
                <a:lnTo>
                  <a:pt x="2527060" y="2006491"/>
                </a:lnTo>
                <a:lnTo>
                  <a:pt x="2574717" y="2006893"/>
                </a:lnTo>
                <a:lnTo>
                  <a:pt x="2623747" y="2006932"/>
                </a:lnTo>
                <a:lnTo>
                  <a:pt x="2674163" y="2006640"/>
                </a:lnTo>
                <a:lnTo>
                  <a:pt x="2725979" y="2006048"/>
                </a:lnTo>
                <a:lnTo>
                  <a:pt x="2779211" y="2005188"/>
                </a:lnTo>
                <a:lnTo>
                  <a:pt x="2833870" y="2004092"/>
                </a:lnTo>
                <a:lnTo>
                  <a:pt x="2889973" y="2002792"/>
                </a:lnTo>
                <a:lnTo>
                  <a:pt x="2947532" y="2001318"/>
                </a:lnTo>
                <a:lnTo>
                  <a:pt x="3006562" y="1999704"/>
                </a:lnTo>
                <a:lnTo>
                  <a:pt x="3067077" y="1997981"/>
                </a:lnTo>
                <a:lnTo>
                  <a:pt x="3129090" y="1996180"/>
                </a:lnTo>
                <a:lnTo>
                  <a:pt x="3192617" y="1994333"/>
                </a:lnTo>
                <a:lnTo>
                  <a:pt x="3257670" y="1992472"/>
                </a:lnTo>
                <a:lnTo>
                  <a:pt x="3324265" y="1990629"/>
                </a:lnTo>
                <a:lnTo>
                  <a:pt x="3392414" y="1988835"/>
                </a:lnTo>
                <a:lnTo>
                  <a:pt x="3431289" y="1986398"/>
                </a:lnTo>
                <a:lnTo>
                  <a:pt x="3470180" y="1981143"/>
                </a:lnTo>
                <a:lnTo>
                  <a:pt x="3509075" y="1973176"/>
                </a:lnTo>
                <a:lnTo>
                  <a:pt x="3547958" y="1962599"/>
                </a:lnTo>
                <a:lnTo>
                  <a:pt x="3586817" y="1949516"/>
                </a:lnTo>
                <a:lnTo>
                  <a:pt x="3625637" y="1934033"/>
                </a:lnTo>
                <a:lnTo>
                  <a:pt x="3664405" y="1916252"/>
                </a:lnTo>
                <a:lnTo>
                  <a:pt x="3703108" y="1896278"/>
                </a:lnTo>
                <a:lnTo>
                  <a:pt x="3741731" y="1874215"/>
                </a:lnTo>
                <a:lnTo>
                  <a:pt x="3780261" y="1850166"/>
                </a:lnTo>
                <a:lnTo>
                  <a:pt x="3818684" y="1824236"/>
                </a:lnTo>
                <a:lnTo>
                  <a:pt x="3856986" y="1796529"/>
                </a:lnTo>
                <a:lnTo>
                  <a:pt x="3895154" y="1767149"/>
                </a:lnTo>
                <a:lnTo>
                  <a:pt x="3933174" y="1736199"/>
                </a:lnTo>
                <a:lnTo>
                  <a:pt x="3971032" y="1703784"/>
                </a:lnTo>
                <a:lnTo>
                  <a:pt x="4008715" y="1670007"/>
                </a:lnTo>
                <a:lnTo>
                  <a:pt x="4046209" y="1634973"/>
                </a:lnTo>
                <a:lnTo>
                  <a:pt x="4083499" y="1598786"/>
                </a:lnTo>
                <a:lnTo>
                  <a:pt x="4120573" y="1561550"/>
                </a:lnTo>
                <a:lnTo>
                  <a:pt x="4157417" y="1523368"/>
                </a:lnTo>
                <a:lnTo>
                  <a:pt x="4194016" y="1484345"/>
                </a:lnTo>
                <a:lnTo>
                  <a:pt x="4230358" y="1444584"/>
                </a:lnTo>
                <a:lnTo>
                  <a:pt x="4266428" y="1404190"/>
                </a:lnTo>
                <a:lnTo>
                  <a:pt x="4302213" y="1363267"/>
                </a:lnTo>
                <a:lnTo>
                  <a:pt x="4337699" y="1321919"/>
                </a:lnTo>
                <a:lnTo>
                  <a:pt x="4372873" y="1280249"/>
                </a:lnTo>
                <a:lnTo>
                  <a:pt x="4407720" y="1238361"/>
                </a:lnTo>
                <a:lnTo>
                  <a:pt x="4442227" y="1196361"/>
                </a:lnTo>
                <a:lnTo>
                  <a:pt x="4476380" y="1154350"/>
                </a:lnTo>
                <a:lnTo>
                  <a:pt x="4510166" y="1112435"/>
                </a:lnTo>
                <a:lnTo>
                  <a:pt x="4543571" y="1070718"/>
                </a:lnTo>
                <a:lnTo>
                  <a:pt x="4576580" y="1029303"/>
                </a:lnTo>
                <a:lnTo>
                  <a:pt x="4609181" y="988296"/>
                </a:lnTo>
                <a:lnTo>
                  <a:pt x="4641360" y="947798"/>
                </a:lnTo>
                <a:lnTo>
                  <a:pt x="4673103" y="907916"/>
                </a:lnTo>
                <a:lnTo>
                  <a:pt x="4704395" y="868752"/>
                </a:lnTo>
                <a:lnTo>
                  <a:pt x="4735224" y="830410"/>
                </a:lnTo>
                <a:lnTo>
                  <a:pt x="4765576" y="792995"/>
                </a:lnTo>
                <a:lnTo>
                  <a:pt x="4795437" y="756611"/>
                </a:lnTo>
                <a:lnTo>
                  <a:pt x="4824794" y="721361"/>
                </a:lnTo>
                <a:lnTo>
                  <a:pt x="4853632" y="687350"/>
                </a:lnTo>
                <a:lnTo>
                  <a:pt x="4881938" y="654681"/>
                </a:lnTo>
                <a:lnTo>
                  <a:pt x="4909698" y="623459"/>
                </a:lnTo>
                <a:lnTo>
                  <a:pt x="4936898" y="593787"/>
                </a:lnTo>
                <a:lnTo>
                  <a:pt x="4963526" y="565770"/>
                </a:lnTo>
                <a:lnTo>
                  <a:pt x="5039741" y="490031"/>
                </a:lnTo>
                <a:lnTo>
                  <a:pt x="5087812" y="443335"/>
                </a:lnTo>
                <a:lnTo>
                  <a:pt x="5133958" y="399369"/>
                </a:lnTo>
                <a:lnTo>
                  <a:pt x="5178356" y="358082"/>
                </a:lnTo>
                <a:lnTo>
                  <a:pt x="5221186" y="319423"/>
                </a:lnTo>
                <a:lnTo>
                  <a:pt x="5262624" y="283339"/>
                </a:lnTo>
                <a:lnTo>
                  <a:pt x="5302849" y="249778"/>
                </a:lnTo>
                <a:lnTo>
                  <a:pt x="5342039" y="218690"/>
                </a:lnTo>
                <a:lnTo>
                  <a:pt x="5380372" y="190021"/>
                </a:lnTo>
                <a:lnTo>
                  <a:pt x="5418027" y="163721"/>
                </a:lnTo>
                <a:lnTo>
                  <a:pt x="5455182" y="139736"/>
                </a:lnTo>
                <a:lnTo>
                  <a:pt x="5492014" y="118016"/>
                </a:lnTo>
                <a:lnTo>
                  <a:pt x="5528701" y="98509"/>
                </a:lnTo>
                <a:lnTo>
                  <a:pt x="5565423" y="81162"/>
                </a:lnTo>
                <a:lnTo>
                  <a:pt x="5602356" y="65924"/>
                </a:lnTo>
                <a:lnTo>
                  <a:pt x="5639679" y="52743"/>
                </a:lnTo>
                <a:lnTo>
                  <a:pt x="5677571" y="41568"/>
                </a:lnTo>
                <a:lnTo>
                  <a:pt x="5716209" y="32345"/>
                </a:lnTo>
                <a:lnTo>
                  <a:pt x="5755771" y="25024"/>
                </a:lnTo>
                <a:lnTo>
                  <a:pt x="5796436" y="19553"/>
                </a:lnTo>
                <a:lnTo>
                  <a:pt x="5838381" y="15880"/>
                </a:lnTo>
                <a:lnTo>
                  <a:pt x="5881785" y="13952"/>
                </a:lnTo>
                <a:lnTo>
                  <a:pt x="5926826" y="13719"/>
                </a:lnTo>
                <a:lnTo>
                  <a:pt x="6020627" y="14743"/>
                </a:lnTo>
                <a:lnTo>
                  <a:pt x="6092199" y="15145"/>
                </a:lnTo>
                <a:lnTo>
                  <a:pt x="6145007" y="15036"/>
                </a:lnTo>
                <a:lnTo>
                  <a:pt x="6208195" y="13719"/>
                </a:lnTo>
                <a:lnTo>
                  <a:pt x="6248890" y="10646"/>
                </a:lnTo>
                <a:lnTo>
                  <a:pt x="6261894" y="9769"/>
                </a:lnTo>
                <a:lnTo>
                  <a:pt x="6280394" y="9147"/>
                </a:lnTo>
              </a:path>
            </a:pathLst>
          </a:custGeom>
          <a:ln w="32820">
            <a:solidFill>
              <a:srgbClr val="FF0000"/>
            </a:solidFill>
          </a:ln>
        </p:spPr>
        <p:txBody>
          <a:bodyPr wrap="square" lIns="0" tIns="0" rIns="0" bIns="0" rtlCol="0"/>
          <a:lstStyle/>
          <a:p>
            <a:endParaRPr/>
          </a:p>
        </p:txBody>
      </p:sp>
      <p:sp>
        <p:nvSpPr>
          <p:cNvPr id="34" name="object 34"/>
          <p:cNvSpPr txBox="1">
            <a:spLocks noGrp="1"/>
          </p:cNvSpPr>
          <p:nvPr>
            <p:ph type="title"/>
          </p:nvPr>
        </p:nvSpPr>
        <p:spPr>
          <a:xfrm>
            <a:off x="3014362" y="1981201"/>
            <a:ext cx="3832805" cy="323165"/>
          </a:xfrm>
          <a:prstGeom prst="rect">
            <a:avLst/>
          </a:prstGeom>
        </p:spPr>
        <p:txBody>
          <a:bodyPr vert="horz" wrap="square" lIns="0" tIns="0" rIns="0" bIns="0" rtlCol="0">
            <a:spAutoFit/>
          </a:bodyPr>
          <a:lstStyle/>
          <a:p>
            <a:pPr marL="11133"/>
            <a:r>
              <a:rPr sz="2100" spc="-4" dirty="0">
                <a:solidFill>
                  <a:srgbClr val="000000"/>
                </a:solidFill>
              </a:rPr>
              <a:t>Stem cell</a:t>
            </a:r>
            <a:r>
              <a:rPr sz="2100" spc="-31" dirty="0">
                <a:solidFill>
                  <a:srgbClr val="000000"/>
                </a:solidFill>
              </a:rPr>
              <a:t> </a:t>
            </a:r>
            <a:r>
              <a:rPr sz="2100" spc="-4" dirty="0">
                <a:solidFill>
                  <a:srgbClr val="000000"/>
                </a:solidFill>
              </a:rPr>
              <a:t>transplantation</a:t>
            </a:r>
            <a:endParaRPr sz="2100" dirty="0"/>
          </a:p>
        </p:txBody>
      </p:sp>
      <p:sp>
        <p:nvSpPr>
          <p:cNvPr id="36" name="object 3"/>
          <p:cNvSpPr txBox="1"/>
          <p:nvPr/>
        </p:nvSpPr>
        <p:spPr>
          <a:xfrm>
            <a:off x="5668138" y="2011563"/>
            <a:ext cx="5444589" cy="492443"/>
          </a:xfrm>
          <a:prstGeom prst="rect">
            <a:avLst/>
          </a:prstGeom>
        </p:spPr>
        <p:txBody>
          <a:bodyPr vert="horz" wrap="square" lIns="0" tIns="0" rIns="0" bIns="0" rtlCol="0">
            <a:spAutoFit/>
          </a:bodyPr>
          <a:lstStyle/>
          <a:p>
            <a:pPr marL="355565" marR="5079" indent="-342867">
              <a:buChar char="•"/>
              <a:tabLst>
                <a:tab pos="354930" algn="l"/>
                <a:tab pos="355565" algn="l"/>
              </a:tabLst>
            </a:pPr>
            <a:r>
              <a:rPr sz="1600" spc="-5" dirty="0">
                <a:solidFill>
                  <a:srgbClr val="326599"/>
                </a:solidFill>
                <a:latin typeface="Arial"/>
                <a:cs typeface="Arial"/>
              </a:rPr>
              <a:t>The stem cells of the </a:t>
            </a:r>
            <a:r>
              <a:rPr sz="1600" spc="-10" dirty="0">
                <a:solidFill>
                  <a:srgbClr val="326599"/>
                </a:solidFill>
                <a:latin typeface="Arial"/>
                <a:cs typeface="Arial"/>
              </a:rPr>
              <a:t>donor </a:t>
            </a:r>
            <a:r>
              <a:rPr sz="1600" spc="-5" dirty="0">
                <a:solidFill>
                  <a:srgbClr val="326599"/>
                </a:solidFill>
                <a:latin typeface="Arial"/>
                <a:cs typeface="Arial"/>
              </a:rPr>
              <a:t>have  </a:t>
            </a:r>
            <a:r>
              <a:rPr sz="1600" spc="-10" dirty="0">
                <a:solidFill>
                  <a:srgbClr val="326599"/>
                </a:solidFill>
                <a:latin typeface="Arial"/>
                <a:cs typeface="Arial"/>
              </a:rPr>
              <a:t>been </a:t>
            </a:r>
            <a:r>
              <a:rPr sz="1600" spc="-5" dirty="0">
                <a:solidFill>
                  <a:srgbClr val="326599"/>
                </a:solidFill>
                <a:latin typeface="Arial"/>
                <a:cs typeface="Arial"/>
              </a:rPr>
              <a:t>taken up by the patient´s </a:t>
            </a:r>
            <a:r>
              <a:rPr sz="1600" spc="-10" dirty="0">
                <a:solidFill>
                  <a:srgbClr val="326599"/>
                </a:solidFill>
                <a:latin typeface="Arial"/>
                <a:cs typeface="Arial"/>
              </a:rPr>
              <a:t>bone  </a:t>
            </a:r>
            <a:r>
              <a:rPr sz="1600" spc="-5" dirty="0">
                <a:solidFill>
                  <a:srgbClr val="326599"/>
                </a:solidFill>
                <a:latin typeface="Arial"/>
                <a:cs typeface="Arial"/>
              </a:rPr>
              <a:t>marrow (”have</a:t>
            </a:r>
            <a:r>
              <a:rPr sz="1600" spc="-95" dirty="0">
                <a:solidFill>
                  <a:srgbClr val="326599"/>
                </a:solidFill>
                <a:latin typeface="Arial"/>
                <a:cs typeface="Arial"/>
              </a:rPr>
              <a:t> </a:t>
            </a:r>
            <a:r>
              <a:rPr sz="1600" spc="-5" dirty="0">
                <a:solidFill>
                  <a:srgbClr val="326599"/>
                </a:solidFill>
                <a:latin typeface="Arial"/>
                <a:cs typeface="Arial"/>
              </a:rPr>
              <a:t>engrafted”)</a:t>
            </a:r>
            <a:endParaRPr sz="1600" dirty="0">
              <a:latin typeface="Arial"/>
              <a:cs typeface="Arial"/>
            </a:endParaRPr>
          </a:p>
        </p:txBody>
      </p:sp>
      <p:sp>
        <p:nvSpPr>
          <p:cNvPr id="37" name="object 3"/>
          <p:cNvSpPr txBox="1"/>
          <p:nvPr/>
        </p:nvSpPr>
        <p:spPr>
          <a:xfrm>
            <a:off x="3940937" y="5745365"/>
            <a:ext cx="7706360" cy="246221"/>
          </a:xfrm>
          <a:prstGeom prst="rect">
            <a:avLst/>
          </a:prstGeom>
        </p:spPr>
        <p:txBody>
          <a:bodyPr vert="horz" wrap="square" lIns="0" tIns="0" rIns="0" bIns="0" rtlCol="0">
            <a:spAutoFit/>
          </a:bodyPr>
          <a:lstStyle/>
          <a:p>
            <a:pPr marL="355565" marR="5079" indent="-342867">
              <a:buChar char="•"/>
              <a:tabLst>
                <a:tab pos="354930" algn="l"/>
                <a:tab pos="355565" algn="l"/>
                <a:tab pos="3466763" algn="l"/>
              </a:tabLst>
            </a:pPr>
            <a:r>
              <a:rPr sz="1600" spc="-5" dirty="0">
                <a:latin typeface="Arial"/>
                <a:cs typeface="Arial"/>
              </a:rPr>
              <a:t>The </a:t>
            </a:r>
            <a:r>
              <a:rPr sz="1600" dirty="0">
                <a:latin typeface="Arial"/>
                <a:cs typeface="Arial"/>
              </a:rPr>
              <a:t>first </a:t>
            </a:r>
            <a:r>
              <a:rPr sz="1600" spc="-5" dirty="0">
                <a:latin typeface="Arial"/>
                <a:cs typeface="Arial"/>
              </a:rPr>
              <a:t>of three days with  </a:t>
            </a:r>
            <a:r>
              <a:rPr sz="1600" spc="-10" dirty="0" err="1">
                <a:latin typeface="Arial"/>
                <a:cs typeface="Arial"/>
              </a:rPr>
              <a:t>neutrophil</a:t>
            </a:r>
            <a:r>
              <a:rPr sz="1600" spc="10" dirty="0">
                <a:latin typeface="Arial"/>
                <a:cs typeface="Arial"/>
              </a:rPr>
              <a:t> </a:t>
            </a:r>
            <a:r>
              <a:rPr sz="1600" spc="-5" dirty="0" smtClean="0">
                <a:latin typeface="Arial"/>
                <a:cs typeface="Arial"/>
              </a:rPr>
              <a:t>count</a:t>
            </a:r>
            <a:r>
              <a:rPr sz="1600" dirty="0" smtClean="0">
                <a:latin typeface="Arial"/>
                <a:cs typeface="Arial"/>
              </a:rPr>
              <a:t>&gt; </a:t>
            </a:r>
            <a:r>
              <a:rPr sz="1600" spc="-5" dirty="0">
                <a:latin typeface="Arial"/>
                <a:cs typeface="Arial"/>
              </a:rPr>
              <a:t>0.5 </a:t>
            </a:r>
            <a:r>
              <a:rPr sz="1600" dirty="0">
                <a:latin typeface="Arial"/>
                <a:cs typeface="Arial"/>
              </a:rPr>
              <a:t>x</a:t>
            </a:r>
            <a:r>
              <a:rPr sz="1600" spc="-95" dirty="0">
                <a:latin typeface="Arial"/>
                <a:cs typeface="Arial"/>
              </a:rPr>
              <a:t> </a:t>
            </a:r>
            <a:r>
              <a:rPr sz="1600" spc="-5" dirty="0">
                <a:latin typeface="Arial"/>
                <a:cs typeface="Arial"/>
              </a:rPr>
              <a:t>10</a:t>
            </a:r>
            <a:r>
              <a:rPr sz="1600" spc="-5" dirty="0">
                <a:latin typeface="Cambria"/>
                <a:cs typeface="Cambria"/>
              </a:rPr>
              <a:t>⁹</a:t>
            </a:r>
            <a:r>
              <a:rPr sz="1600" spc="-5" dirty="0">
                <a:latin typeface="Arial"/>
                <a:cs typeface="Arial"/>
              </a:rPr>
              <a:t>/L</a:t>
            </a:r>
            <a:endParaRPr sz="1600" dirty="0">
              <a:latin typeface="Arial"/>
              <a:cs typeface="Arial"/>
            </a:endParaRPr>
          </a:p>
        </p:txBody>
      </p:sp>
      <p:sp>
        <p:nvSpPr>
          <p:cNvPr id="38" name="37 Dikdörtgen"/>
          <p:cNvSpPr/>
          <p:nvPr/>
        </p:nvSpPr>
        <p:spPr>
          <a:xfrm>
            <a:off x="1117600" y="1447801"/>
            <a:ext cx="3672782" cy="461655"/>
          </a:xfrm>
          <a:prstGeom prst="rect">
            <a:avLst/>
          </a:prstGeom>
        </p:spPr>
        <p:txBody>
          <a:bodyPr wrap="none" lIns="91431" tIns="45715" rIns="91431" bIns="45715">
            <a:spAutoFit/>
          </a:bodyPr>
          <a:lstStyle/>
          <a:p>
            <a:r>
              <a:rPr lang="en-US" sz="2400" spc="105" dirty="0" smtClean="0">
                <a:solidFill>
                  <a:srgbClr val="FF0000"/>
                </a:solidFill>
              </a:rPr>
              <a:t>Definition </a:t>
            </a:r>
            <a:r>
              <a:rPr lang="en-US" sz="2400" spc="127" dirty="0" smtClean="0">
                <a:solidFill>
                  <a:srgbClr val="FF0000"/>
                </a:solidFill>
              </a:rPr>
              <a:t>of</a:t>
            </a:r>
            <a:r>
              <a:rPr lang="en-US" sz="2400" spc="-127" dirty="0" smtClean="0">
                <a:solidFill>
                  <a:srgbClr val="FF0000"/>
                </a:solidFill>
              </a:rPr>
              <a:t> </a:t>
            </a:r>
            <a:r>
              <a:rPr lang="en-US" sz="2400" spc="92" dirty="0" smtClean="0">
                <a:solidFill>
                  <a:srgbClr val="FF0000"/>
                </a:solidFill>
              </a:rPr>
              <a:t>engraftment</a:t>
            </a:r>
            <a:endParaRPr lang="en-US" sz="2400" dirty="0">
              <a:solidFill>
                <a:srgbClr val="FF0000"/>
              </a:solidFill>
            </a:endParaRPr>
          </a:p>
        </p:txBody>
      </p:sp>
      <p:cxnSp>
        <p:nvCxnSpPr>
          <p:cNvPr id="41" name="40 Düz Ok Bağlayıcısı"/>
          <p:cNvCxnSpPr/>
          <p:nvPr/>
        </p:nvCxnSpPr>
        <p:spPr>
          <a:xfrm>
            <a:off x="5769737" y="4221363"/>
            <a:ext cx="304800" cy="3810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2" name="object 29"/>
          <p:cNvSpPr txBox="1"/>
          <p:nvPr/>
        </p:nvSpPr>
        <p:spPr>
          <a:xfrm>
            <a:off x="5363337" y="3916563"/>
            <a:ext cx="914400" cy="184666"/>
          </a:xfrm>
          <a:prstGeom prst="rect">
            <a:avLst/>
          </a:prstGeom>
        </p:spPr>
        <p:txBody>
          <a:bodyPr vert="horz" wrap="square" lIns="0" tIns="0" rIns="0" bIns="0" rtlCol="0">
            <a:spAutoFit/>
          </a:bodyPr>
          <a:lstStyle/>
          <a:p>
            <a:pPr marL="11133"/>
            <a:r>
              <a:rPr lang="tr-TR" sz="1200" spc="79" dirty="0" smtClean="0">
                <a:latin typeface="Arial"/>
                <a:cs typeface="Arial"/>
              </a:rPr>
              <a:t>D</a:t>
            </a:r>
            <a:r>
              <a:rPr sz="1200" spc="70" dirty="0" smtClean="0">
                <a:latin typeface="Arial"/>
                <a:cs typeface="Arial"/>
              </a:rPr>
              <a:t>a</a:t>
            </a:r>
            <a:r>
              <a:rPr sz="1200" spc="57" dirty="0" smtClean="0">
                <a:latin typeface="Arial"/>
                <a:cs typeface="Arial"/>
              </a:rPr>
              <a:t>y</a:t>
            </a:r>
            <a:r>
              <a:rPr lang="tr-TR" sz="1200" spc="66" dirty="0" smtClean="0">
                <a:latin typeface="Arial"/>
                <a:cs typeface="Arial"/>
              </a:rPr>
              <a:t>, 12</a:t>
            </a:r>
            <a:endParaRPr sz="1200" dirty="0">
              <a:latin typeface="Arial"/>
              <a:cs typeface="Arial"/>
            </a:endParaRPr>
          </a:p>
        </p:txBody>
      </p:sp>
      <p:sp>
        <p:nvSpPr>
          <p:cNvPr id="44" name="Title 1"/>
          <p:cNvSpPr txBox="1">
            <a:spLocks/>
          </p:cNvSpPr>
          <p:nvPr/>
        </p:nvSpPr>
        <p:spPr>
          <a:xfrm>
            <a:off x="0" y="0"/>
            <a:ext cx="12192000" cy="457200"/>
          </a:xfrm>
          <a:prstGeom prst="rect">
            <a:avLst/>
          </a:prstGeom>
          <a:solidFill>
            <a:schemeClr val="bg1">
              <a:lumMod val="85000"/>
            </a:schemeClr>
          </a:solidFill>
        </p:spPr>
        <p:txBody>
          <a:bodyPr/>
          <a:lstStyle/>
          <a:p>
            <a:pPr defTabSz="914400"/>
            <a:r>
              <a:rPr lang="tr-TR" sz="2400" b="1"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Engraftment</a:t>
            </a:r>
            <a: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t/>
            </a:r>
            <a:b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br>
            <a:endParaRPr kumimoji="0" lang="en-US" sz="2400" b="1" i="0" u="none" strike="noStrike" kern="0" cap="none" spc="0" normalizeH="0" baseline="0" noProof="0" dirty="0">
              <a:ln>
                <a:noFill/>
              </a:ln>
              <a:solidFill>
                <a:schemeClr val="tx2"/>
              </a:solidFill>
              <a:effectLst/>
              <a:uLnTx/>
              <a:uFillTx/>
              <a:latin typeface="Trebuchet MS" pitchFamily="34" charset="0"/>
              <a:ea typeface="+mj-ea"/>
              <a:cs typeface="+mj-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283200" y="2568136"/>
            <a:ext cx="6807200" cy="3604064"/>
          </a:xfrm>
          <a:prstGeom prst="rect">
            <a:avLst/>
          </a:prstGeom>
        </p:spPr>
        <p:txBody>
          <a:bodyPr vert="horz" wrap="square" lIns="0" tIns="0" rIns="0" bIns="0" rtlCol="0">
            <a:spAutoFit/>
          </a:bodyPr>
          <a:lstStyle/>
          <a:p>
            <a:pPr marL="311790" marR="4454" indent="-300655">
              <a:lnSpc>
                <a:spcPct val="130000"/>
              </a:lnSpc>
              <a:tabLst>
                <a:tab pos="311233" algn="l"/>
                <a:tab pos="311790" algn="l"/>
              </a:tabLst>
            </a:pPr>
            <a:r>
              <a:rPr lang="tr-TR" spc="-4" dirty="0" smtClean="0">
                <a:solidFill>
                  <a:srgbClr val="326599"/>
                </a:solidFill>
                <a:latin typeface="Arial"/>
                <a:cs typeface="Arial"/>
              </a:rPr>
              <a:t>	</a:t>
            </a:r>
            <a:r>
              <a:rPr spc="-4" dirty="0" smtClean="0">
                <a:solidFill>
                  <a:srgbClr val="326599"/>
                </a:solidFill>
                <a:latin typeface="Arial"/>
                <a:cs typeface="Arial"/>
              </a:rPr>
              <a:t>First </a:t>
            </a:r>
            <a:r>
              <a:rPr spc="-4" dirty="0">
                <a:solidFill>
                  <a:srgbClr val="326599"/>
                </a:solidFill>
                <a:latin typeface="Arial"/>
                <a:cs typeface="Arial"/>
              </a:rPr>
              <a:t>of three consecutive days with </a:t>
            </a:r>
            <a:r>
              <a:rPr dirty="0">
                <a:solidFill>
                  <a:srgbClr val="326599"/>
                </a:solidFill>
                <a:latin typeface="Arial"/>
                <a:cs typeface="Arial"/>
              </a:rPr>
              <a:t>the </a:t>
            </a:r>
            <a:r>
              <a:rPr spc="-4" dirty="0">
                <a:solidFill>
                  <a:srgbClr val="326599"/>
                </a:solidFill>
                <a:latin typeface="Arial"/>
                <a:cs typeface="Arial"/>
              </a:rPr>
              <a:t>indicated blood  cell</a:t>
            </a:r>
            <a:r>
              <a:rPr spc="-70" dirty="0">
                <a:solidFill>
                  <a:srgbClr val="326599"/>
                </a:solidFill>
                <a:latin typeface="Arial"/>
                <a:cs typeface="Arial"/>
              </a:rPr>
              <a:t> </a:t>
            </a:r>
            <a:r>
              <a:rPr spc="-4" dirty="0">
                <a:solidFill>
                  <a:srgbClr val="326599"/>
                </a:solidFill>
                <a:latin typeface="Arial"/>
                <a:cs typeface="Arial"/>
              </a:rPr>
              <a:t>levels</a:t>
            </a:r>
            <a:r>
              <a:rPr spc="-4" dirty="0" smtClean="0">
                <a:solidFill>
                  <a:srgbClr val="326599"/>
                </a:solidFill>
                <a:latin typeface="Arial"/>
                <a:cs typeface="Arial"/>
              </a:rPr>
              <a:t>:</a:t>
            </a:r>
            <a:endParaRPr lang="tr-TR" spc="-4" dirty="0" smtClean="0">
              <a:solidFill>
                <a:srgbClr val="326599"/>
              </a:solidFill>
              <a:latin typeface="Arial"/>
              <a:cs typeface="Arial"/>
            </a:endParaRPr>
          </a:p>
          <a:p>
            <a:pPr marL="311790" marR="4454" indent="-300655">
              <a:lnSpc>
                <a:spcPct val="130000"/>
              </a:lnSpc>
              <a:tabLst>
                <a:tab pos="311233" algn="l"/>
                <a:tab pos="311790" algn="l"/>
              </a:tabLst>
            </a:pPr>
            <a:endParaRPr dirty="0">
              <a:latin typeface="Times New Roman"/>
              <a:cs typeface="Times New Roman"/>
            </a:endParaRPr>
          </a:p>
          <a:p>
            <a:pPr marL="663111" lvl="1" indent="-251102">
              <a:lnSpc>
                <a:spcPct val="130000"/>
              </a:lnSpc>
              <a:buChar char="–"/>
              <a:tabLst>
                <a:tab pos="663667" algn="l"/>
              </a:tabLst>
            </a:pPr>
            <a:r>
              <a:rPr spc="-4" dirty="0">
                <a:solidFill>
                  <a:srgbClr val="326599"/>
                </a:solidFill>
                <a:latin typeface="Arial"/>
                <a:cs typeface="Arial"/>
              </a:rPr>
              <a:t>Neutrophils </a:t>
            </a:r>
            <a:r>
              <a:rPr dirty="0">
                <a:solidFill>
                  <a:srgbClr val="326599"/>
                </a:solidFill>
                <a:latin typeface="Arial"/>
                <a:cs typeface="Arial"/>
              </a:rPr>
              <a:t>&gt; 0.5 x</a:t>
            </a:r>
            <a:r>
              <a:rPr spc="-57"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/L</a:t>
            </a:r>
            <a:endParaRPr dirty="0">
              <a:latin typeface="Arial"/>
              <a:cs typeface="Arial"/>
            </a:endParaRPr>
          </a:p>
          <a:p>
            <a:pPr marL="663111" lvl="1" indent="-251102">
              <a:lnSpc>
                <a:spcPct val="130000"/>
              </a:lnSpc>
              <a:spcBef>
                <a:spcPts val="250"/>
              </a:spcBef>
              <a:buChar char="–"/>
              <a:tabLst>
                <a:tab pos="663667" algn="l"/>
              </a:tabLst>
            </a:pPr>
            <a:r>
              <a:rPr spc="-4" dirty="0">
                <a:solidFill>
                  <a:srgbClr val="326599"/>
                </a:solidFill>
                <a:latin typeface="Arial"/>
                <a:cs typeface="Arial"/>
              </a:rPr>
              <a:t>Leucocytes </a:t>
            </a:r>
            <a:r>
              <a:rPr dirty="0">
                <a:solidFill>
                  <a:srgbClr val="326599"/>
                </a:solidFill>
                <a:latin typeface="Arial"/>
                <a:cs typeface="Arial"/>
              </a:rPr>
              <a:t>&gt; 1.0 x</a:t>
            </a:r>
            <a:r>
              <a:rPr spc="-57"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/L</a:t>
            </a:r>
            <a:endParaRPr dirty="0">
              <a:latin typeface="Arial"/>
              <a:cs typeface="Arial"/>
            </a:endParaRPr>
          </a:p>
          <a:p>
            <a:pPr marL="663111" lvl="1" indent="-251102">
              <a:lnSpc>
                <a:spcPct val="130000"/>
              </a:lnSpc>
              <a:spcBef>
                <a:spcPts val="250"/>
              </a:spcBef>
              <a:buChar char="–"/>
              <a:tabLst>
                <a:tab pos="663667" algn="l"/>
              </a:tabLst>
            </a:pPr>
            <a:r>
              <a:rPr spc="-4" dirty="0">
                <a:solidFill>
                  <a:srgbClr val="326599"/>
                </a:solidFill>
                <a:latin typeface="Arial"/>
                <a:cs typeface="Arial"/>
              </a:rPr>
              <a:t>Platelets (without transfusion) </a:t>
            </a:r>
            <a:r>
              <a:rPr dirty="0">
                <a:solidFill>
                  <a:srgbClr val="326599"/>
                </a:solidFill>
                <a:latin typeface="Arial"/>
                <a:cs typeface="Arial"/>
              </a:rPr>
              <a:t>&gt; </a:t>
            </a:r>
            <a:r>
              <a:rPr spc="-4" dirty="0">
                <a:solidFill>
                  <a:srgbClr val="326599"/>
                </a:solidFill>
                <a:latin typeface="Arial"/>
                <a:cs typeface="Arial"/>
              </a:rPr>
              <a:t>20 </a:t>
            </a:r>
            <a:r>
              <a:rPr dirty="0">
                <a:solidFill>
                  <a:srgbClr val="326599"/>
                </a:solidFill>
                <a:latin typeface="Arial"/>
                <a:cs typeface="Arial"/>
              </a:rPr>
              <a:t>x</a:t>
            </a:r>
            <a:r>
              <a:rPr spc="13"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/L</a:t>
            </a:r>
            <a:endParaRPr dirty="0">
              <a:latin typeface="Arial"/>
              <a:cs typeface="Arial"/>
            </a:endParaRPr>
          </a:p>
          <a:p>
            <a:pPr marL="663111" lvl="1" indent="-251102">
              <a:lnSpc>
                <a:spcPct val="130000"/>
              </a:lnSpc>
              <a:spcBef>
                <a:spcPts val="250"/>
              </a:spcBef>
              <a:buChar char="–"/>
              <a:tabLst>
                <a:tab pos="663667" algn="l"/>
              </a:tabLst>
            </a:pPr>
            <a:r>
              <a:rPr spc="-4" dirty="0">
                <a:solidFill>
                  <a:srgbClr val="326599"/>
                </a:solidFill>
                <a:latin typeface="Arial"/>
                <a:cs typeface="Arial"/>
              </a:rPr>
              <a:t>Platelets (without transfusion) </a:t>
            </a:r>
            <a:r>
              <a:rPr dirty="0">
                <a:solidFill>
                  <a:srgbClr val="326599"/>
                </a:solidFill>
                <a:latin typeface="Arial"/>
                <a:cs typeface="Arial"/>
              </a:rPr>
              <a:t>&gt; </a:t>
            </a:r>
            <a:r>
              <a:rPr spc="-4" dirty="0">
                <a:solidFill>
                  <a:srgbClr val="326599"/>
                </a:solidFill>
                <a:latin typeface="Arial"/>
                <a:cs typeface="Arial"/>
              </a:rPr>
              <a:t>50 </a:t>
            </a:r>
            <a:r>
              <a:rPr dirty="0">
                <a:solidFill>
                  <a:srgbClr val="326599"/>
                </a:solidFill>
                <a:latin typeface="Arial"/>
                <a:cs typeface="Arial"/>
              </a:rPr>
              <a:t>x</a:t>
            </a:r>
            <a:r>
              <a:rPr spc="13"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a:t>
            </a:r>
            <a:r>
              <a:rPr spc="-4" dirty="0" smtClean="0">
                <a:solidFill>
                  <a:srgbClr val="326599"/>
                </a:solidFill>
                <a:latin typeface="Arial"/>
                <a:cs typeface="Arial"/>
              </a:rPr>
              <a:t>L</a:t>
            </a:r>
            <a:endParaRPr lang="tr-TR" dirty="0" smtClean="0">
              <a:latin typeface="Arial"/>
              <a:cs typeface="Arial"/>
            </a:endParaRPr>
          </a:p>
          <a:p>
            <a:pPr marL="663111" lvl="1" indent="-251102">
              <a:lnSpc>
                <a:spcPct val="130000"/>
              </a:lnSpc>
              <a:spcBef>
                <a:spcPts val="250"/>
              </a:spcBef>
              <a:tabLst>
                <a:tab pos="663667" algn="l"/>
              </a:tabLst>
            </a:pPr>
            <a:endParaRPr lang="tr-TR" spc="-4" dirty="0" smtClean="0">
              <a:solidFill>
                <a:srgbClr val="326599"/>
              </a:solidFill>
              <a:latin typeface="Arial"/>
              <a:cs typeface="Arial"/>
            </a:endParaRPr>
          </a:p>
          <a:p>
            <a:pPr marL="663111" lvl="1" indent="-251102">
              <a:spcBef>
                <a:spcPts val="250"/>
              </a:spcBef>
              <a:tabLst>
                <a:tab pos="663667" algn="l"/>
              </a:tabLst>
            </a:pPr>
            <a:r>
              <a:rPr sz="1600" u="sng" spc="-4" dirty="0" smtClean="0">
                <a:solidFill>
                  <a:schemeClr val="tx1">
                    <a:lumMod val="65000"/>
                    <a:lumOff val="35000"/>
                  </a:schemeClr>
                </a:solidFill>
                <a:latin typeface="Arial"/>
                <a:cs typeface="Arial"/>
              </a:rPr>
              <a:t>Without </a:t>
            </a:r>
            <a:r>
              <a:rPr sz="1600" u="sng" spc="-4" dirty="0">
                <a:solidFill>
                  <a:schemeClr val="tx1">
                    <a:lumMod val="65000"/>
                    <a:lumOff val="35000"/>
                  </a:schemeClr>
                </a:solidFill>
                <a:latin typeface="Arial"/>
                <a:cs typeface="Arial"/>
              </a:rPr>
              <a:t>transfusion</a:t>
            </a:r>
            <a:r>
              <a:rPr sz="1600" spc="-4" dirty="0">
                <a:solidFill>
                  <a:schemeClr val="tx1">
                    <a:lumMod val="65000"/>
                    <a:lumOff val="35000"/>
                  </a:schemeClr>
                </a:solidFill>
                <a:latin typeface="Arial"/>
                <a:cs typeface="Arial"/>
              </a:rPr>
              <a:t>: no transfusions </a:t>
            </a:r>
            <a:r>
              <a:rPr sz="1600" dirty="0">
                <a:solidFill>
                  <a:schemeClr val="tx1">
                    <a:lumMod val="65000"/>
                    <a:lumOff val="35000"/>
                  </a:schemeClr>
                </a:solidFill>
                <a:latin typeface="Arial"/>
                <a:cs typeface="Arial"/>
              </a:rPr>
              <a:t>for </a:t>
            </a:r>
            <a:r>
              <a:rPr sz="1600" spc="-4" dirty="0">
                <a:solidFill>
                  <a:schemeClr val="tx1">
                    <a:lumMod val="65000"/>
                    <a:lumOff val="35000"/>
                  </a:schemeClr>
                </a:solidFill>
                <a:latin typeface="Arial"/>
                <a:cs typeface="Arial"/>
              </a:rPr>
              <a:t>at </a:t>
            </a:r>
            <a:endParaRPr lang="tr-TR" sz="1600" spc="-4" dirty="0" smtClean="0">
              <a:solidFill>
                <a:schemeClr val="tx1">
                  <a:lumMod val="65000"/>
                  <a:lumOff val="35000"/>
                </a:schemeClr>
              </a:solidFill>
              <a:latin typeface="Arial"/>
              <a:cs typeface="Arial"/>
            </a:endParaRPr>
          </a:p>
          <a:p>
            <a:pPr marL="663111" lvl="1" indent="-251102">
              <a:spcBef>
                <a:spcPts val="250"/>
              </a:spcBef>
              <a:tabLst>
                <a:tab pos="663667" algn="l"/>
              </a:tabLst>
            </a:pPr>
            <a:r>
              <a:rPr sz="1600" spc="-4" dirty="0" smtClean="0">
                <a:solidFill>
                  <a:schemeClr val="tx1">
                    <a:lumMod val="65000"/>
                    <a:lumOff val="35000"/>
                  </a:schemeClr>
                </a:solidFill>
                <a:latin typeface="Arial"/>
                <a:cs typeface="Arial"/>
              </a:rPr>
              <a:t>least  seven </a:t>
            </a:r>
            <a:r>
              <a:rPr sz="1600" spc="-4" dirty="0">
                <a:solidFill>
                  <a:schemeClr val="tx1">
                    <a:lumMod val="65000"/>
                    <a:lumOff val="35000"/>
                  </a:schemeClr>
                </a:solidFill>
                <a:latin typeface="Arial"/>
                <a:cs typeface="Arial"/>
              </a:rPr>
              <a:t>days </a:t>
            </a:r>
            <a:r>
              <a:rPr sz="1600" spc="-4" dirty="0" smtClean="0">
                <a:solidFill>
                  <a:schemeClr val="tx1">
                    <a:lumMod val="65000"/>
                    <a:lumOff val="35000"/>
                  </a:schemeClr>
                </a:solidFill>
                <a:latin typeface="Arial"/>
                <a:cs typeface="Arial"/>
              </a:rPr>
              <a:t>before</a:t>
            </a:r>
            <a:r>
              <a:rPr lang="tr-TR" sz="1600" spc="-4" dirty="0" smtClean="0">
                <a:solidFill>
                  <a:schemeClr val="tx1">
                    <a:lumMod val="65000"/>
                    <a:lumOff val="35000"/>
                  </a:schemeClr>
                </a:solidFill>
                <a:latin typeface="Arial"/>
                <a:cs typeface="Arial"/>
              </a:rPr>
              <a:t> </a:t>
            </a:r>
            <a:r>
              <a:rPr sz="1600" spc="-4" dirty="0" smtClean="0">
                <a:solidFill>
                  <a:schemeClr val="tx1">
                    <a:lumMod val="65000"/>
                    <a:lumOff val="35000"/>
                  </a:schemeClr>
                </a:solidFill>
                <a:latin typeface="Arial"/>
                <a:cs typeface="Arial"/>
              </a:rPr>
              <a:t>reconstitution </a:t>
            </a:r>
            <a:r>
              <a:rPr sz="1600" spc="-4" dirty="0">
                <a:solidFill>
                  <a:schemeClr val="tx1">
                    <a:lumMod val="65000"/>
                    <a:lumOff val="35000"/>
                  </a:schemeClr>
                </a:solidFill>
                <a:latin typeface="Arial"/>
                <a:cs typeface="Arial"/>
              </a:rPr>
              <a:t>is</a:t>
            </a:r>
            <a:r>
              <a:rPr sz="1600" spc="39" dirty="0">
                <a:solidFill>
                  <a:schemeClr val="tx1">
                    <a:lumMod val="65000"/>
                    <a:lumOff val="35000"/>
                  </a:schemeClr>
                </a:solidFill>
                <a:latin typeface="Arial"/>
                <a:cs typeface="Arial"/>
              </a:rPr>
              <a:t> </a:t>
            </a:r>
            <a:r>
              <a:rPr sz="1600" spc="-4" dirty="0">
                <a:solidFill>
                  <a:schemeClr val="tx1">
                    <a:lumMod val="65000"/>
                    <a:lumOff val="35000"/>
                  </a:schemeClr>
                </a:solidFill>
                <a:latin typeface="Arial"/>
                <a:cs typeface="Arial"/>
              </a:rPr>
              <a:t>recorded</a:t>
            </a:r>
            <a:endParaRPr sz="1600" dirty="0">
              <a:solidFill>
                <a:schemeClr val="tx1">
                  <a:lumMod val="65000"/>
                  <a:lumOff val="35000"/>
                </a:schemeClr>
              </a:solidFill>
              <a:latin typeface="Arial"/>
              <a:cs typeface="Arial"/>
            </a:endParaRPr>
          </a:p>
        </p:txBody>
      </p:sp>
      <p:sp>
        <p:nvSpPr>
          <p:cNvPr id="6" name="5 Metin kutusu"/>
          <p:cNvSpPr txBox="1"/>
          <p:nvPr/>
        </p:nvSpPr>
        <p:spPr>
          <a:xfrm>
            <a:off x="203200" y="2038290"/>
            <a:ext cx="9144000" cy="707886"/>
          </a:xfrm>
          <a:prstGeom prst="rect">
            <a:avLst/>
          </a:prstGeom>
          <a:noFill/>
        </p:spPr>
        <p:txBody>
          <a:bodyPr wrap="square" rtlCol="0">
            <a:spAutoFit/>
          </a:bodyPr>
          <a:lstStyle/>
          <a:p>
            <a:r>
              <a:rPr lang="tr-TR" sz="2000" b="1" spc="83" dirty="0" err="1" smtClean="0">
                <a:solidFill>
                  <a:schemeClr val="accent6">
                    <a:lumMod val="75000"/>
                  </a:schemeClr>
                </a:solidFill>
              </a:rPr>
              <a:t>Haematopoietic</a:t>
            </a:r>
            <a:r>
              <a:rPr lang="tr-TR" sz="2000" b="1" spc="-39" dirty="0" smtClean="0">
                <a:solidFill>
                  <a:schemeClr val="accent6">
                    <a:lumMod val="75000"/>
                  </a:schemeClr>
                </a:solidFill>
              </a:rPr>
              <a:t> </a:t>
            </a:r>
            <a:r>
              <a:rPr lang="tr-TR" sz="2000" b="1" spc="123" dirty="0" err="1" smtClean="0">
                <a:solidFill>
                  <a:schemeClr val="accent6">
                    <a:lumMod val="75000"/>
                  </a:schemeClr>
                </a:solidFill>
              </a:rPr>
              <a:t>Reconstitution</a:t>
            </a:r>
            <a:endParaRPr lang="tr-TR" sz="2000" b="1" spc="123" dirty="0" smtClean="0">
              <a:solidFill>
                <a:schemeClr val="accent6">
                  <a:lumMod val="75000"/>
                </a:schemeClr>
              </a:solidFill>
            </a:endParaRPr>
          </a:p>
          <a:p>
            <a:r>
              <a:rPr lang="tr-TR" sz="2000" b="1" spc="123" dirty="0" err="1" smtClean="0">
                <a:solidFill>
                  <a:schemeClr val="accent6">
                    <a:lumMod val="75000"/>
                  </a:schemeClr>
                </a:solidFill>
              </a:rPr>
              <a:t>According</a:t>
            </a:r>
            <a:r>
              <a:rPr lang="tr-TR" sz="2000" b="1" spc="123" dirty="0" smtClean="0">
                <a:solidFill>
                  <a:schemeClr val="accent6">
                    <a:lumMod val="75000"/>
                  </a:schemeClr>
                </a:solidFill>
              </a:rPr>
              <a:t> </a:t>
            </a:r>
            <a:r>
              <a:rPr lang="tr-TR" sz="2000" b="1" spc="123" dirty="0" err="1" smtClean="0">
                <a:solidFill>
                  <a:schemeClr val="accent6">
                    <a:lumMod val="75000"/>
                  </a:schemeClr>
                </a:solidFill>
              </a:rPr>
              <a:t>to</a:t>
            </a:r>
            <a:r>
              <a:rPr lang="tr-TR" sz="2000" b="1" spc="123" dirty="0" smtClean="0">
                <a:solidFill>
                  <a:schemeClr val="accent6">
                    <a:lumMod val="75000"/>
                  </a:schemeClr>
                </a:solidFill>
              </a:rPr>
              <a:t> </a:t>
            </a:r>
            <a:r>
              <a:rPr lang="tr-TR" sz="2000" b="1" spc="123" dirty="0" err="1" smtClean="0">
                <a:solidFill>
                  <a:schemeClr val="accent6">
                    <a:lumMod val="75000"/>
                  </a:schemeClr>
                </a:solidFill>
              </a:rPr>
              <a:t>the</a:t>
            </a:r>
            <a:r>
              <a:rPr lang="tr-TR" sz="2000" b="1" spc="123" dirty="0" smtClean="0">
                <a:solidFill>
                  <a:schemeClr val="accent6">
                    <a:lumMod val="75000"/>
                  </a:schemeClr>
                </a:solidFill>
              </a:rPr>
              <a:t> </a:t>
            </a:r>
            <a:r>
              <a:rPr lang="tr-TR" sz="2000" b="1" spc="123" dirty="0" err="1" smtClean="0">
                <a:solidFill>
                  <a:schemeClr val="accent6">
                    <a:lumMod val="75000"/>
                  </a:schemeClr>
                </a:solidFill>
              </a:rPr>
              <a:t>Source</a:t>
            </a:r>
            <a:endParaRPr lang="tr-TR" sz="2000" b="1" dirty="0">
              <a:solidFill>
                <a:schemeClr val="accent6">
                  <a:lumMod val="75000"/>
                </a:schemeClr>
              </a:solidFill>
            </a:endParaRPr>
          </a:p>
        </p:txBody>
      </p:sp>
      <p:sp>
        <p:nvSpPr>
          <p:cNvPr id="10" name="object 17"/>
          <p:cNvSpPr txBox="1"/>
          <p:nvPr/>
        </p:nvSpPr>
        <p:spPr>
          <a:xfrm>
            <a:off x="6299201" y="2133600"/>
            <a:ext cx="4161367" cy="184666"/>
          </a:xfrm>
          <a:prstGeom prst="rect">
            <a:avLst/>
          </a:prstGeom>
        </p:spPr>
        <p:txBody>
          <a:bodyPr vert="horz" wrap="square" lIns="0" tIns="0" rIns="0" bIns="0" rtlCol="0">
            <a:spAutoFit/>
          </a:bodyPr>
          <a:lstStyle/>
          <a:p>
            <a:pPr marL="12698"/>
            <a:r>
              <a:rPr sz="1200" i="1" spc="-5" dirty="0">
                <a:latin typeface="Arial"/>
                <a:cs typeface="Arial"/>
              </a:rPr>
              <a:t>Thomson </a:t>
            </a:r>
            <a:r>
              <a:rPr sz="1200" i="1" dirty="0">
                <a:latin typeface="Arial"/>
                <a:cs typeface="Arial"/>
              </a:rPr>
              <a:t>B G et </a:t>
            </a:r>
            <a:r>
              <a:rPr sz="1200" i="1" spc="-5" dirty="0">
                <a:latin typeface="Arial"/>
                <a:cs typeface="Arial"/>
              </a:rPr>
              <a:t>al. </a:t>
            </a:r>
            <a:r>
              <a:rPr sz="1200" i="1" dirty="0">
                <a:latin typeface="Arial"/>
                <a:cs typeface="Arial"/>
              </a:rPr>
              <a:t>Blood</a:t>
            </a:r>
            <a:r>
              <a:rPr sz="1200" i="1" spc="-55" dirty="0">
                <a:latin typeface="Arial"/>
                <a:cs typeface="Arial"/>
              </a:rPr>
              <a:t> </a:t>
            </a:r>
            <a:r>
              <a:rPr sz="1200" i="1" spc="-10" dirty="0">
                <a:latin typeface="Arial"/>
                <a:cs typeface="Arial"/>
              </a:rPr>
              <a:t>2000;96:2703-2711</a:t>
            </a:r>
            <a:endParaRPr sz="1200" dirty="0">
              <a:latin typeface="Arial"/>
              <a:cs typeface="Arial"/>
            </a:endParaRPr>
          </a:p>
        </p:txBody>
      </p:sp>
      <p:sp>
        <p:nvSpPr>
          <p:cNvPr id="11" name="Title 1"/>
          <p:cNvSpPr txBox="1">
            <a:spLocks/>
          </p:cNvSpPr>
          <p:nvPr/>
        </p:nvSpPr>
        <p:spPr>
          <a:xfrm>
            <a:off x="406400" y="304800"/>
            <a:ext cx="10737765" cy="1107996"/>
          </a:xfrm>
          <a:prstGeom prst="rect">
            <a:avLst/>
          </a:prstGeom>
        </p:spPr>
        <p:txBody>
          <a:bodyPr/>
          <a:lstStyle/>
          <a:p>
            <a:pPr lvl="0" defTabSz="914400"/>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lang="tr-TR" sz="2400" spc="-5" dirty="0" smtClean="0">
                <a:solidFill>
                  <a:srgbClr val="C00000"/>
                </a:solidFill>
              </a:rPr>
              <a:t>ENGRAFTMENT</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8" name="object 6"/>
          <p:cNvSpPr/>
          <p:nvPr/>
        </p:nvSpPr>
        <p:spPr>
          <a:xfrm>
            <a:off x="203200" y="2819400"/>
            <a:ext cx="5080000" cy="3048000"/>
          </a:xfrm>
          <a:prstGeom prst="rect">
            <a:avLst/>
          </a:prstGeom>
          <a:blipFill>
            <a:blip r:embed="rId2" cstate="print"/>
            <a:stretch>
              <a:fillRect/>
            </a:stretch>
          </a:blipFill>
        </p:spPr>
        <p:txBody>
          <a:bodyPr wrap="square" lIns="0" tIns="0" rIns="0" bIns="0" rtlCol="0"/>
          <a:lstStyle/>
          <a:p>
            <a:endParaRPr/>
          </a:p>
        </p:txBody>
      </p:sp>
      <p:cxnSp>
        <p:nvCxnSpPr>
          <p:cNvPr id="9" name="8 Düz Ok Bağlayıcısı"/>
          <p:cNvCxnSpPr/>
          <p:nvPr/>
        </p:nvCxnSpPr>
        <p:spPr>
          <a:xfrm>
            <a:off x="1524000" y="32766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a:off x="2336800" y="32004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3352800" y="32004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13 Düz Bağlayıcı"/>
          <p:cNvCxnSpPr/>
          <p:nvPr/>
        </p:nvCxnSpPr>
        <p:spPr>
          <a:xfrm>
            <a:off x="1016000" y="4343400"/>
            <a:ext cx="3454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0" y="0"/>
            <a:ext cx="12192000" cy="457200"/>
          </a:xfrm>
          <a:prstGeom prst="rect">
            <a:avLst/>
          </a:prstGeom>
          <a:solidFill>
            <a:schemeClr val="bg1">
              <a:lumMod val="85000"/>
            </a:schemeClr>
          </a:solidFill>
        </p:spPr>
        <p:txBody>
          <a:bodyPr/>
          <a:lstStyle/>
          <a:p>
            <a:pPr defTabSz="914400"/>
            <a:r>
              <a:rPr lang="tr-TR" sz="2400" b="1"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Engraftment</a:t>
            </a:r>
            <a: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t/>
            </a:r>
            <a:b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br>
            <a:endParaRPr kumimoji="0" lang="en-US" sz="2400" b="1" i="0" u="none" strike="noStrike" kern="0" cap="none" spc="0" normalizeH="0" baseline="0" noProof="0" dirty="0">
              <a:ln>
                <a:noFill/>
              </a:ln>
              <a:solidFill>
                <a:schemeClr val="tx2"/>
              </a:solidFill>
              <a:effectLst/>
              <a:uLnTx/>
              <a:uFillTx/>
              <a:latin typeface="Trebuchet MS" pitchFamily="34"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ox(in)">
                                      <p:cBhvr>
                                        <p:cTn id="10" dur="500"/>
                                        <p:tgtEl>
                                          <p:spTgt spid="12"/>
                                        </p:tgtEl>
                                      </p:cBhvr>
                                    </p:animEffect>
                                  </p:childTnLst>
                                </p:cTn>
                              </p:par>
                              <p:par>
                                <p:cTn id="11" presetID="4" presetClass="entr" presetSubtype="1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1203" y="152400"/>
            <a:ext cx="10737765" cy="947439"/>
          </a:xfrm>
          <a:prstGeom prst="rect">
            <a:avLst/>
          </a:prstGeom>
        </p:spPr>
        <p:txBody>
          <a:bodyPr vert="horz" wrap="square" lIns="0" tIns="328676" rIns="0" bIns="0" rtlCol="0">
            <a:spAutoFit/>
          </a:bodyPr>
          <a:lstStyle/>
          <a:p>
            <a:pPr marL="1602105">
              <a:lnSpc>
                <a:spcPct val="100000"/>
              </a:lnSpc>
            </a:pPr>
            <a:r>
              <a:rPr dirty="0" err="1" smtClean="0"/>
              <a:t>GvHD</a:t>
            </a:r>
            <a:r>
              <a:rPr dirty="0"/>
              <a:t>:</a:t>
            </a:r>
            <a:r>
              <a:rPr spc="-75" dirty="0"/>
              <a:t> </a:t>
            </a:r>
            <a:r>
              <a:rPr spc="-5" dirty="0"/>
              <a:t>Prevention</a:t>
            </a:r>
          </a:p>
        </p:txBody>
      </p:sp>
      <p:sp>
        <p:nvSpPr>
          <p:cNvPr id="5" name="object 5"/>
          <p:cNvSpPr txBox="1"/>
          <p:nvPr/>
        </p:nvSpPr>
        <p:spPr>
          <a:xfrm>
            <a:off x="711200" y="1447801"/>
            <a:ext cx="11216912" cy="4719241"/>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2000" dirty="0">
                <a:cs typeface="Arial"/>
              </a:rPr>
              <a:t>Gold </a:t>
            </a:r>
            <a:r>
              <a:rPr sz="2000" spc="-5" dirty="0">
                <a:cs typeface="Arial"/>
              </a:rPr>
              <a:t>standard is cyclosporine and</a:t>
            </a:r>
            <a:r>
              <a:rPr sz="2000" spc="50" dirty="0">
                <a:cs typeface="Arial"/>
              </a:rPr>
              <a:t> </a:t>
            </a:r>
            <a:r>
              <a:rPr sz="2000" spc="-5" dirty="0">
                <a:cs typeface="Arial"/>
              </a:rPr>
              <a:t>methotrexate</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spc="-10" dirty="0">
                <a:cs typeface="Arial"/>
              </a:rPr>
              <a:t>CsA/MTX </a:t>
            </a:r>
            <a:r>
              <a:rPr sz="2000" dirty="0">
                <a:cs typeface="Arial"/>
              </a:rPr>
              <a:t>and </a:t>
            </a:r>
            <a:r>
              <a:rPr sz="2000" spc="-5" dirty="0">
                <a:cs typeface="Arial"/>
              </a:rPr>
              <a:t>FK506/MTX better </a:t>
            </a:r>
            <a:r>
              <a:rPr sz="2000" dirty="0">
                <a:cs typeface="Arial"/>
              </a:rPr>
              <a:t>than </a:t>
            </a:r>
            <a:r>
              <a:rPr sz="2000" spc="-5" dirty="0">
                <a:cs typeface="Arial"/>
              </a:rPr>
              <a:t>CsA</a:t>
            </a:r>
            <a:r>
              <a:rPr sz="2000" spc="-30" dirty="0">
                <a:cs typeface="Arial"/>
              </a:rPr>
              <a:t> </a:t>
            </a:r>
            <a:r>
              <a:rPr sz="2000" dirty="0">
                <a:cs typeface="Arial"/>
              </a:rPr>
              <a:t>alone</a:t>
            </a:r>
          </a:p>
          <a:p>
            <a:pPr marL="824865" lvl="1" indent="-354965">
              <a:lnSpc>
                <a:spcPct val="100000"/>
              </a:lnSpc>
              <a:spcBef>
                <a:spcPts val="219"/>
              </a:spcBef>
              <a:buClr>
                <a:srgbClr val="333399"/>
              </a:buClr>
              <a:buSzPct val="75000"/>
              <a:buFont typeface="Wingdings"/>
              <a:buChar char=""/>
              <a:tabLst>
                <a:tab pos="824865" algn="l"/>
                <a:tab pos="825500" algn="l"/>
              </a:tabLst>
            </a:pPr>
            <a:r>
              <a:rPr sz="2000" spc="-5" dirty="0">
                <a:cs typeface="Arial"/>
              </a:rPr>
              <a:t>No benefit </a:t>
            </a:r>
            <a:r>
              <a:rPr sz="2000" dirty="0">
                <a:cs typeface="Arial"/>
              </a:rPr>
              <a:t>in adding</a:t>
            </a:r>
            <a:r>
              <a:rPr sz="2000" spc="-15" dirty="0">
                <a:cs typeface="Arial"/>
              </a:rPr>
              <a:t> </a:t>
            </a:r>
            <a:r>
              <a:rPr sz="2000" spc="-5" dirty="0">
                <a:cs typeface="Arial"/>
              </a:rPr>
              <a:t>corticosteroid</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spc="-5" dirty="0">
                <a:cs typeface="Arial"/>
              </a:rPr>
              <a:t>FK506/MTX may be better </a:t>
            </a:r>
            <a:r>
              <a:rPr sz="2000" dirty="0">
                <a:cs typeface="Arial"/>
              </a:rPr>
              <a:t>than</a:t>
            </a:r>
            <a:r>
              <a:rPr sz="2000" spc="5" dirty="0">
                <a:cs typeface="Arial"/>
              </a:rPr>
              <a:t> </a:t>
            </a:r>
            <a:r>
              <a:rPr sz="2000" spc="-10" dirty="0">
                <a:cs typeface="Arial"/>
              </a:rPr>
              <a:t>CsA/MTX</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spc="-15" dirty="0">
                <a:cs typeface="Arial"/>
              </a:rPr>
              <a:t>BMT-CTN </a:t>
            </a:r>
            <a:r>
              <a:rPr sz="2000" dirty="0">
                <a:cs typeface="Arial"/>
              </a:rPr>
              <a:t>: Sirolimus plus </a:t>
            </a:r>
            <a:r>
              <a:rPr sz="2000" spc="-5" dirty="0">
                <a:cs typeface="Arial"/>
              </a:rPr>
              <a:t>FK506 </a:t>
            </a:r>
            <a:r>
              <a:rPr sz="2000" spc="-25" dirty="0">
                <a:cs typeface="Arial"/>
              </a:rPr>
              <a:t>vs</a:t>
            </a:r>
            <a:r>
              <a:rPr sz="2000" spc="-5" dirty="0">
                <a:cs typeface="Arial"/>
              </a:rPr>
              <a:t> FK506/MTX</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spc="-5" dirty="0">
                <a:cs typeface="Arial"/>
              </a:rPr>
              <a:t>Decreased </a:t>
            </a:r>
            <a:r>
              <a:rPr sz="2000" dirty="0">
                <a:cs typeface="Arial"/>
              </a:rPr>
              <a:t>incidence </a:t>
            </a:r>
            <a:r>
              <a:rPr sz="2000" spc="5" dirty="0">
                <a:cs typeface="Arial"/>
              </a:rPr>
              <a:t>with </a:t>
            </a:r>
            <a:r>
              <a:rPr sz="2000" spc="-65" dirty="0">
                <a:cs typeface="Arial"/>
              </a:rPr>
              <a:t>ATG </a:t>
            </a:r>
            <a:r>
              <a:rPr sz="2000" dirty="0">
                <a:cs typeface="Arial"/>
              </a:rPr>
              <a:t>but little </a:t>
            </a:r>
            <a:r>
              <a:rPr sz="2000" spc="-5" dirty="0">
                <a:cs typeface="Arial"/>
              </a:rPr>
              <a:t>or </a:t>
            </a:r>
            <a:r>
              <a:rPr sz="2000" dirty="0">
                <a:cs typeface="Arial"/>
              </a:rPr>
              <a:t>no </a:t>
            </a:r>
            <a:r>
              <a:rPr sz="2000" spc="-5" dirty="0">
                <a:cs typeface="Arial"/>
              </a:rPr>
              <a:t>change </a:t>
            </a:r>
            <a:r>
              <a:rPr sz="2000" dirty="0">
                <a:cs typeface="Arial"/>
              </a:rPr>
              <a:t>in</a:t>
            </a:r>
            <a:r>
              <a:rPr sz="2000" spc="-30" dirty="0">
                <a:cs typeface="Arial"/>
              </a:rPr>
              <a:t> </a:t>
            </a:r>
            <a:r>
              <a:rPr sz="2000" dirty="0">
                <a:cs typeface="Arial"/>
              </a:rPr>
              <a:t>outcome</a:t>
            </a:r>
          </a:p>
          <a:p>
            <a:pPr lvl="1">
              <a:lnSpc>
                <a:spcPct val="100000"/>
              </a:lnSpc>
              <a:spcBef>
                <a:spcPts val="5"/>
              </a:spcBef>
              <a:buClr>
                <a:srgbClr val="333399"/>
              </a:buClr>
              <a:buFont typeface="Wingdings"/>
              <a:buChar char=""/>
            </a:pPr>
            <a:endParaRPr sz="2000" dirty="0">
              <a:cs typeface="Times New Roman"/>
            </a:endParaRPr>
          </a:p>
          <a:p>
            <a:pPr marL="367665" indent="-354965">
              <a:lnSpc>
                <a:spcPct val="100000"/>
              </a:lnSpc>
              <a:buClr>
                <a:srgbClr val="333399"/>
              </a:buClr>
              <a:buSzPct val="75000"/>
              <a:buFont typeface="Wingdings"/>
              <a:buChar char=""/>
              <a:tabLst>
                <a:tab pos="367665" algn="l"/>
                <a:tab pos="368300" algn="l"/>
              </a:tabLst>
            </a:pPr>
            <a:r>
              <a:rPr sz="2000" dirty="0">
                <a:cs typeface="Arial"/>
              </a:rPr>
              <a:t>Side</a:t>
            </a:r>
            <a:r>
              <a:rPr sz="2000" spc="-90" dirty="0">
                <a:cs typeface="Arial"/>
              </a:rPr>
              <a:t> </a:t>
            </a:r>
            <a:r>
              <a:rPr sz="2000" spc="-5" dirty="0">
                <a:cs typeface="Arial"/>
              </a:rPr>
              <a:t>effects</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dirty="0">
                <a:cs typeface="Arial"/>
              </a:rPr>
              <a:t>Metabolic (low Mg, </a:t>
            </a:r>
            <a:r>
              <a:rPr sz="2000" spc="-5" dirty="0">
                <a:cs typeface="Arial"/>
              </a:rPr>
              <a:t>increased K, increased</a:t>
            </a:r>
            <a:r>
              <a:rPr sz="2000" spc="-30" dirty="0">
                <a:cs typeface="Arial"/>
              </a:rPr>
              <a:t> </a:t>
            </a:r>
            <a:r>
              <a:rPr sz="2000" dirty="0">
                <a:cs typeface="Arial"/>
              </a:rPr>
              <a:t>bilirubin)</a:t>
            </a:r>
          </a:p>
          <a:p>
            <a:pPr marL="824865" lvl="1" indent="-354965">
              <a:lnSpc>
                <a:spcPct val="100000"/>
              </a:lnSpc>
              <a:spcBef>
                <a:spcPts val="215"/>
              </a:spcBef>
              <a:buClr>
                <a:srgbClr val="333399"/>
              </a:buClr>
              <a:buSzPct val="75000"/>
              <a:buFont typeface="Wingdings"/>
              <a:buChar char=""/>
              <a:tabLst>
                <a:tab pos="824865" algn="l"/>
                <a:tab pos="825500" algn="l"/>
              </a:tabLst>
            </a:pPr>
            <a:r>
              <a:rPr sz="2000" spc="-5" dirty="0">
                <a:cs typeface="Arial"/>
              </a:rPr>
              <a:t>Hypertension,</a:t>
            </a:r>
            <a:r>
              <a:rPr sz="2000" spc="-40" dirty="0">
                <a:cs typeface="Arial"/>
              </a:rPr>
              <a:t> </a:t>
            </a:r>
            <a:r>
              <a:rPr sz="2000" dirty="0">
                <a:cs typeface="Arial"/>
              </a:rPr>
              <a:t>nephrotoxicity</a:t>
            </a:r>
          </a:p>
          <a:p>
            <a:pPr marL="824865" lvl="1" indent="-354965">
              <a:lnSpc>
                <a:spcPts val="2050"/>
              </a:lnSpc>
              <a:spcBef>
                <a:spcPts val="219"/>
              </a:spcBef>
              <a:buClr>
                <a:srgbClr val="333399"/>
              </a:buClr>
              <a:buSzPct val="75000"/>
              <a:buFont typeface="Wingdings"/>
              <a:buChar char=""/>
              <a:tabLst>
                <a:tab pos="824865" algn="l"/>
                <a:tab pos="825500" algn="l"/>
              </a:tabLst>
            </a:pPr>
            <a:r>
              <a:rPr sz="2000" spc="-5" dirty="0">
                <a:cs typeface="Arial"/>
              </a:rPr>
              <a:t>Neurological (altered mental state, seizures, </a:t>
            </a:r>
            <a:r>
              <a:rPr sz="2000" dirty="0" smtClean="0">
                <a:cs typeface="Arial"/>
              </a:rPr>
              <a:t>)</a:t>
            </a:r>
            <a:endParaRPr sz="2000" dirty="0">
              <a:cs typeface="Arial"/>
            </a:endParaRPr>
          </a:p>
          <a:p>
            <a:pPr marL="824865" marR="409575" lvl="1" indent="-354965">
              <a:lnSpc>
                <a:spcPts val="1939"/>
              </a:lnSpc>
              <a:spcBef>
                <a:spcPts val="459"/>
              </a:spcBef>
              <a:buClr>
                <a:srgbClr val="333399"/>
              </a:buClr>
              <a:buSzPct val="75000"/>
              <a:buFont typeface="Wingdings"/>
              <a:buChar char=""/>
              <a:tabLst>
                <a:tab pos="824865" algn="l"/>
                <a:tab pos="825500" algn="l"/>
              </a:tabLst>
            </a:pPr>
            <a:r>
              <a:rPr sz="2000" spc="-15" dirty="0">
                <a:cs typeface="Arial"/>
              </a:rPr>
              <a:t>Transplant </a:t>
            </a:r>
            <a:r>
              <a:rPr sz="2000" spc="-5" dirty="0">
                <a:cs typeface="Arial"/>
              </a:rPr>
              <a:t>associated </a:t>
            </a:r>
            <a:r>
              <a:rPr sz="2000" dirty="0">
                <a:cs typeface="Arial"/>
              </a:rPr>
              <a:t>thrombotic </a:t>
            </a:r>
            <a:r>
              <a:rPr sz="2000" spc="-5" dirty="0">
                <a:cs typeface="Arial"/>
              </a:rPr>
              <a:t>thrombocytopenic </a:t>
            </a:r>
            <a:r>
              <a:rPr sz="2000" dirty="0">
                <a:cs typeface="Arial"/>
              </a:rPr>
              <a:t>purpura  (TTP) </a:t>
            </a:r>
            <a:r>
              <a:rPr sz="2000" spc="-5" dirty="0">
                <a:cs typeface="Arial"/>
              </a:rPr>
              <a:t>– </a:t>
            </a:r>
            <a:r>
              <a:rPr sz="2000" dirty="0">
                <a:cs typeface="Arial"/>
              </a:rPr>
              <a:t>does not </a:t>
            </a:r>
            <a:r>
              <a:rPr sz="2000" spc="-5" dirty="0">
                <a:cs typeface="Arial"/>
              </a:rPr>
              <a:t>respond </a:t>
            </a:r>
            <a:r>
              <a:rPr sz="2000" dirty="0">
                <a:cs typeface="Arial"/>
              </a:rPr>
              <a:t>to</a:t>
            </a:r>
            <a:r>
              <a:rPr sz="2000" spc="-45" dirty="0">
                <a:cs typeface="Arial"/>
              </a:rPr>
              <a:t> </a:t>
            </a:r>
            <a:r>
              <a:rPr sz="2000" spc="-5" dirty="0">
                <a:cs typeface="Arial"/>
              </a:rPr>
              <a:t>plasmapheresis</a:t>
            </a:r>
            <a:endParaRPr sz="2000" dirty="0">
              <a:cs typeface="Arial"/>
            </a:endParaRPr>
          </a:p>
          <a:p>
            <a:pPr lvl="1">
              <a:lnSpc>
                <a:spcPct val="100000"/>
              </a:lnSpc>
              <a:spcBef>
                <a:spcPts val="35"/>
              </a:spcBef>
              <a:buClr>
                <a:srgbClr val="333399"/>
              </a:buClr>
              <a:buFont typeface="Wingdings"/>
              <a:buChar char=""/>
            </a:pPr>
            <a:endParaRPr sz="2000" dirty="0">
              <a:cs typeface="Times New Roman"/>
            </a:endParaRPr>
          </a:p>
          <a:p>
            <a:pPr marL="367665" indent="-354965">
              <a:lnSpc>
                <a:spcPct val="100000"/>
              </a:lnSpc>
              <a:buClr>
                <a:srgbClr val="333399"/>
              </a:buClr>
              <a:buSzPct val="75000"/>
              <a:buFont typeface="Wingdings"/>
              <a:buChar char=""/>
              <a:tabLst>
                <a:tab pos="367665" algn="l"/>
                <a:tab pos="368300" algn="l"/>
              </a:tabLst>
            </a:pPr>
            <a:r>
              <a:rPr sz="2000" spc="-5" dirty="0">
                <a:cs typeface="Arial"/>
              </a:rPr>
              <a:t>Mandatory </a:t>
            </a:r>
            <a:r>
              <a:rPr sz="2000" dirty="0">
                <a:cs typeface="Arial"/>
              </a:rPr>
              <a:t>monitoring of drug</a:t>
            </a:r>
            <a:r>
              <a:rPr sz="2000" spc="-85" dirty="0">
                <a:cs typeface="Arial"/>
              </a:rPr>
              <a:t> </a:t>
            </a:r>
            <a:r>
              <a:rPr sz="2000" spc="-10" dirty="0">
                <a:cs typeface="Arial"/>
              </a:rPr>
              <a:t>levels</a:t>
            </a:r>
            <a:endParaRPr sz="2000" dirty="0">
              <a:cs typeface="Arial"/>
            </a:endParaRPr>
          </a:p>
        </p:txBody>
      </p:sp>
      <p:sp>
        <p:nvSpPr>
          <p:cNvPr id="4" name="3 Dikdörtgen"/>
          <p:cNvSpPr/>
          <p:nvPr/>
        </p:nvSpPr>
        <p:spPr>
          <a:xfrm>
            <a:off x="0" y="1"/>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Prophylaxis (GVHD &amp; </a:t>
            </a:r>
            <a:r>
              <a:rPr lang="tr-TR" sz="2400" b="1" spc="-5" dirty="0" err="1" smtClean="0">
                <a:solidFill>
                  <a:schemeClr val="tx2"/>
                </a:solidFill>
                <a:latin typeface="Trebuchet MS" pitchFamily="34" charset="0"/>
              </a:rPr>
              <a:t>Infections</a:t>
            </a:r>
            <a:r>
              <a:rPr lang="tr-TR" sz="2400" b="1" spc="-5" dirty="0" smtClean="0">
                <a:solidFill>
                  <a:schemeClr val="tx2"/>
                </a:solidFill>
                <a:latin typeface="Trebuchet MS" pitchFamily="34" charset="0"/>
              </a:rPr>
              <a:t>)</a:t>
            </a:r>
            <a:endParaRPr lang="tr-TR" sz="2400" b="1"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71</a:t>
            </a:fld>
            <a:endParaRPr spc="-5" dirty="0"/>
          </a:p>
        </p:txBody>
      </p:sp>
      <p:graphicFrame>
        <p:nvGraphicFramePr>
          <p:cNvPr id="3" name="object 3"/>
          <p:cNvGraphicFramePr>
            <a:graphicFrameLocks noGrp="1"/>
          </p:cNvGraphicFramePr>
          <p:nvPr/>
        </p:nvGraphicFramePr>
        <p:xfrm>
          <a:off x="457200" y="1295400"/>
          <a:ext cx="11176000" cy="4267201"/>
        </p:xfrm>
        <a:graphic>
          <a:graphicData uri="http://schemas.openxmlformats.org/drawingml/2006/table">
            <a:tbl>
              <a:tblPr firstRow="1" bandRow="1">
                <a:tableStyleId>{BC89EF96-8CEA-46FF-86C4-4CE0E7609802}</a:tableStyleId>
              </a:tblPr>
              <a:tblGrid>
                <a:gridCol w="5587959"/>
                <a:gridCol w="5588041"/>
              </a:tblGrid>
              <a:tr h="396036">
                <a:tc gridSpan="2">
                  <a:txBody>
                    <a:bodyPr/>
                    <a:lstStyle/>
                    <a:p>
                      <a:pPr marL="85090" marR="0" indent="0" defTabSz="914400" eaLnBrk="1" fontAlgn="auto" latinLnBrk="0" hangingPunct="1">
                        <a:lnSpc>
                          <a:spcPct val="100000"/>
                        </a:lnSpc>
                        <a:spcBef>
                          <a:spcPts val="270"/>
                        </a:spcBef>
                        <a:spcAft>
                          <a:spcPts val="0"/>
                        </a:spcAft>
                        <a:buClrTx/>
                        <a:buSzTx/>
                        <a:buFontTx/>
                        <a:buNone/>
                        <a:tabLst/>
                        <a:defRPr/>
                      </a:pPr>
                      <a:r>
                        <a:rPr sz="2400" spc="-5" dirty="0" smtClean="0"/>
                        <a:t>Early</a:t>
                      </a:r>
                      <a:r>
                        <a:rPr sz="2400" spc="-65" dirty="0" smtClean="0"/>
                        <a:t> </a:t>
                      </a:r>
                      <a:r>
                        <a:rPr sz="2400" spc="-5" dirty="0" smtClean="0"/>
                        <a:t>Complications</a:t>
                      </a:r>
                      <a:r>
                        <a:rPr lang="tr-TR" sz="2400" spc="-5" dirty="0" smtClean="0"/>
                        <a:t>   (</a:t>
                      </a:r>
                      <a:r>
                        <a:rPr lang="en-US" sz="2400" spc="-5" dirty="0" smtClean="0"/>
                        <a:t>Major cause of morbidity and</a:t>
                      </a:r>
                      <a:r>
                        <a:rPr lang="en-US" sz="2400" spc="30" dirty="0" smtClean="0"/>
                        <a:t> </a:t>
                      </a:r>
                      <a:r>
                        <a:rPr lang="en-US" sz="2400" spc="-5" dirty="0" smtClean="0"/>
                        <a:t>mortality</a:t>
                      </a:r>
                      <a:r>
                        <a:rPr lang="tr-TR" sz="2400" spc="-5" dirty="0" smtClean="0"/>
                        <a:t>)</a:t>
                      </a:r>
                      <a:endParaRPr lang="en-US" sz="2400" dirty="0" smtClean="0">
                        <a:solidFill>
                          <a:schemeClr val="bg1"/>
                        </a:solidFill>
                        <a:latin typeface="Arial"/>
                        <a:cs typeface="Arial"/>
                      </a:endParaRPr>
                    </a:p>
                  </a:txBody>
                  <a:tcPr marL="0" marR="0" marT="0" marB="0" anchor="ctr">
                    <a:solidFill>
                      <a:schemeClr val="tx2">
                        <a:lumMod val="40000"/>
                        <a:lumOff val="60000"/>
                      </a:schemeClr>
                    </a:solidFill>
                  </a:tcPr>
                </a:tc>
                <a:tc hMerge="1">
                  <a:txBody>
                    <a:bodyPr/>
                    <a:lstStyle/>
                    <a:p>
                      <a:endParaRPr/>
                    </a:p>
                  </a:txBody>
                  <a:tcPr marL="0" marR="0" marT="0" marB="0"/>
                </a:tc>
              </a:tr>
              <a:tr h="600425">
                <a:tc>
                  <a:txBody>
                    <a:bodyPr/>
                    <a:lstStyle/>
                    <a:p>
                      <a:pPr marL="371475" marR="0" indent="-286385" defTabSz="914400" eaLnBrk="1" fontAlgn="auto" latinLnBrk="0" hangingPunct="1">
                        <a:lnSpc>
                          <a:spcPct val="100000"/>
                        </a:lnSpc>
                        <a:spcBef>
                          <a:spcPts val="275"/>
                        </a:spcBef>
                        <a:spcAft>
                          <a:spcPts val="0"/>
                        </a:spcAft>
                        <a:buClrTx/>
                        <a:buSzTx/>
                        <a:buFont typeface="Wingdings"/>
                        <a:buChar char=""/>
                        <a:tabLst>
                          <a:tab pos="372110" algn="l"/>
                        </a:tabLst>
                        <a:defRPr/>
                      </a:pPr>
                      <a:r>
                        <a:rPr lang="tr-TR" sz="1600" spc="-5" dirty="0" err="1" smtClean="0"/>
                        <a:t>Infections</a:t>
                      </a:r>
                      <a:r>
                        <a:rPr lang="tr-TR" sz="1600" spc="-5" dirty="0" smtClean="0"/>
                        <a:t>:</a:t>
                      </a:r>
                      <a:endParaRPr lang="tr-TR" sz="1600" dirty="0" smtClean="0"/>
                    </a:p>
                    <a:p>
                      <a:pPr marL="371475" indent="-286385">
                        <a:lnSpc>
                          <a:spcPct val="100000"/>
                        </a:lnSpc>
                        <a:spcBef>
                          <a:spcPts val="275"/>
                        </a:spcBef>
                        <a:buFont typeface="Wingdings"/>
                        <a:buChar char=""/>
                        <a:tabLst>
                          <a:tab pos="372110" algn="l"/>
                        </a:tabLst>
                      </a:pPr>
                      <a:endParaRPr sz="1600" dirty="0">
                        <a:latin typeface="Arial"/>
                        <a:cs typeface="Arial"/>
                      </a:endParaRPr>
                    </a:p>
                  </a:txBody>
                  <a:tcPr marL="0" marR="0" marT="0" marB="0"/>
                </a:tc>
                <a:tc>
                  <a:txBody>
                    <a:bodyPr/>
                    <a:lstStyle/>
                    <a:p>
                      <a:pPr marL="85725" marR="0" indent="0" defTabSz="914400" eaLnBrk="1" fontAlgn="auto" latinLnBrk="0" hangingPunct="1">
                        <a:lnSpc>
                          <a:spcPct val="100000"/>
                        </a:lnSpc>
                        <a:spcBef>
                          <a:spcPts val="275"/>
                        </a:spcBef>
                        <a:spcAft>
                          <a:spcPts val="0"/>
                        </a:spcAft>
                        <a:buClrTx/>
                        <a:buSzTx/>
                        <a:buFontTx/>
                        <a:buNone/>
                        <a:tabLst/>
                        <a:defRPr/>
                      </a:pPr>
                      <a:r>
                        <a:rPr lang="tr-TR" sz="1600" spc="-5" dirty="0" err="1" smtClean="0"/>
                        <a:t>Hepatic</a:t>
                      </a:r>
                      <a:r>
                        <a:rPr lang="tr-TR" sz="1600" spc="-5" dirty="0" smtClean="0"/>
                        <a:t> </a:t>
                      </a:r>
                      <a:r>
                        <a:rPr lang="tr-TR" sz="1600" spc="-5" dirty="0" err="1" smtClean="0"/>
                        <a:t>veno</a:t>
                      </a:r>
                      <a:r>
                        <a:rPr lang="tr-TR" sz="1600" spc="-5" dirty="0" smtClean="0"/>
                        <a:t>-</a:t>
                      </a:r>
                      <a:r>
                        <a:rPr lang="tr-TR" sz="1600" spc="-5" dirty="0" err="1" smtClean="0"/>
                        <a:t>occlusive</a:t>
                      </a:r>
                      <a:r>
                        <a:rPr lang="tr-TR" sz="1600" spc="-45" dirty="0" smtClean="0"/>
                        <a:t> </a:t>
                      </a:r>
                      <a:r>
                        <a:rPr lang="tr-TR" sz="1600" spc="-5" dirty="0" err="1" smtClean="0"/>
                        <a:t>disease</a:t>
                      </a:r>
                      <a:endParaRPr lang="tr-TR" sz="1600" dirty="0" smtClean="0"/>
                    </a:p>
                    <a:p>
                      <a:pPr marL="85725">
                        <a:lnSpc>
                          <a:spcPct val="100000"/>
                        </a:lnSpc>
                        <a:spcBef>
                          <a:spcPts val="275"/>
                        </a:spcBef>
                      </a:pPr>
                      <a:endParaRPr sz="1600" dirty="0">
                        <a:latin typeface="Arial"/>
                        <a:cs typeface="Arial"/>
                      </a:endParaRPr>
                    </a:p>
                  </a:txBody>
                  <a:tcPr marL="0" marR="0" marT="0" marB="0"/>
                </a:tc>
              </a:tr>
              <a:tr h="600425">
                <a:tc>
                  <a:txBody>
                    <a:bodyPr/>
                    <a:lstStyle/>
                    <a:p>
                      <a:pPr marL="371475" indent="-286385">
                        <a:lnSpc>
                          <a:spcPct val="100000"/>
                        </a:lnSpc>
                        <a:spcBef>
                          <a:spcPts val="275"/>
                        </a:spcBef>
                        <a:buFont typeface="Courier New" pitchFamily="49" charset="0"/>
                        <a:buChar char="o"/>
                        <a:tabLst>
                          <a:tab pos="372110" algn="l"/>
                        </a:tabLst>
                      </a:pPr>
                      <a:r>
                        <a:rPr sz="1600" spc="-5" dirty="0"/>
                        <a:t>Bacterial</a:t>
                      </a:r>
                      <a:endParaRPr sz="1600" dirty="0">
                        <a:latin typeface="Arial"/>
                        <a:cs typeface="Arial"/>
                      </a:endParaRPr>
                    </a:p>
                  </a:txBody>
                  <a:tcPr marL="0" marR="0" marT="0" marB="0"/>
                </a:tc>
                <a:tc>
                  <a:txBody>
                    <a:bodyPr/>
                    <a:lstStyle/>
                    <a:p>
                      <a:pPr marL="85725" marR="0" indent="0" defTabSz="914400" eaLnBrk="1" fontAlgn="auto" latinLnBrk="0" hangingPunct="1">
                        <a:lnSpc>
                          <a:spcPct val="100000"/>
                        </a:lnSpc>
                        <a:spcBef>
                          <a:spcPts val="275"/>
                        </a:spcBef>
                        <a:spcAft>
                          <a:spcPts val="0"/>
                        </a:spcAft>
                        <a:buClrTx/>
                        <a:buSzTx/>
                        <a:buFontTx/>
                        <a:buNone/>
                        <a:tabLst/>
                        <a:defRPr/>
                      </a:pPr>
                      <a:r>
                        <a:rPr lang="tr-TR" sz="1600" spc="-5" dirty="0" err="1" smtClean="0"/>
                        <a:t>Haemorrhagic</a:t>
                      </a:r>
                      <a:r>
                        <a:rPr lang="tr-TR" sz="1600" spc="-55" dirty="0" smtClean="0"/>
                        <a:t> </a:t>
                      </a:r>
                      <a:r>
                        <a:rPr lang="tr-TR" sz="1600" spc="-5" dirty="0" err="1" smtClean="0"/>
                        <a:t>cystitis</a:t>
                      </a:r>
                      <a:endParaRPr lang="tr-TR" sz="1600" dirty="0" smtClean="0"/>
                    </a:p>
                    <a:p>
                      <a:pPr marL="85725">
                        <a:lnSpc>
                          <a:spcPct val="100000"/>
                        </a:lnSpc>
                        <a:spcBef>
                          <a:spcPts val="275"/>
                        </a:spcBef>
                      </a:pPr>
                      <a:endParaRPr sz="1600" dirty="0">
                        <a:latin typeface="Arial"/>
                        <a:cs typeface="Arial"/>
                      </a:endParaRPr>
                    </a:p>
                  </a:txBody>
                  <a:tcPr marL="0" marR="0" marT="0" marB="0"/>
                </a:tc>
              </a:tr>
              <a:tr h="638524">
                <a:tc>
                  <a:txBody>
                    <a:bodyPr/>
                    <a:lstStyle/>
                    <a:p>
                      <a:pPr marL="371475" indent="-286385">
                        <a:lnSpc>
                          <a:spcPct val="100000"/>
                        </a:lnSpc>
                        <a:spcBef>
                          <a:spcPts val="275"/>
                        </a:spcBef>
                        <a:buFont typeface="Courier New" pitchFamily="49" charset="0"/>
                        <a:buChar char="o"/>
                        <a:tabLst>
                          <a:tab pos="372110" algn="l"/>
                        </a:tabLst>
                      </a:pPr>
                      <a:r>
                        <a:rPr sz="1600" spc="-10" dirty="0"/>
                        <a:t>Viral</a:t>
                      </a:r>
                      <a:endParaRPr sz="1600" dirty="0">
                        <a:latin typeface="Arial"/>
                        <a:cs typeface="Arial"/>
                      </a:endParaRPr>
                    </a:p>
                  </a:txBody>
                  <a:tcPr marL="0" marR="0" marT="0" marB="0"/>
                </a:tc>
                <a:tc>
                  <a:txBody>
                    <a:bodyPr/>
                    <a:lstStyle/>
                    <a:p>
                      <a:pPr marL="85725">
                        <a:lnSpc>
                          <a:spcPct val="100000"/>
                        </a:lnSpc>
                        <a:spcBef>
                          <a:spcPts val="275"/>
                        </a:spcBef>
                      </a:pPr>
                      <a:r>
                        <a:rPr sz="1600" spc="-5" dirty="0"/>
                        <a:t>Capillary leak</a:t>
                      </a:r>
                      <a:r>
                        <a:rPr sz="1600" spc="-95" dirty="0"/>
                        <a:t> </a:t>
                      </a:r>
                      <a:r>
                        <a:rPr sz="1600" spc="-5" dirty="0"/>
                        <a:t>syndrome</a:t>
                      </a:r>
                      <a:endParaRPr sz="1600" dirty="0">
                        <a:latin typeface="Arial"/>
                        <a:cs typeface="Arial"/>
                      </a:endParaRPr>
                    </a:p>
                  </a:txBody>
                  <a:tcPr marL="0" marR="0" marT="0" marB="0"/>
                </a:tc>
              </a:tr>
              <a:tr h="600425">
                <a:tc>
                  <a:txBody>
                    <a:bodyPr/>
                    <a:lstStyle/>
                    <a:p>
                      <a:pPr marL="371475" indent="-286385">
                        <a:lnSpc>
                          <a:spcPct val="100000"/>
                        </a:lnSpc>
                        <a:spcBef>
                          <a:spcPts val="275"/>
                        </a:spcBef>
                        <a:buFont typeface="Courier New" pitchFamily="49" charset="0"/>
                        <a:buChar char="o"/>
                        <a:tabLst>
                          <a:tab pos="372110" algn="l"/>
                        </a:tabLst>
                      </a:pPr>
                      <a:r>
                        <a:rPr sz="1600" spc="-5" dirty="0"/>
                        <a:t>Fungal</a:t>
                      </a:r>
                      <a:endParaRPr sz="1600" dirty="0">
                        <a:latin typeface="Arial"/>
                        <a:cs typeface="Arial"/>
                      </a:endParaRPr>
                    </a:p>
                  </a:txBody>
                  <a:tcPr marL="0" marR="0" marT="0" marB="0"/>
                </a:tc>
                <a:tc>
                  <a:txBody>
                    <a:bodyPr/>
                    <a:lstStyle/>
                    <a:p>
                      <a:pPr marL="85725">
                        <a:lnSpc>
                          <a:spcPct val="100000"/>
                        </a:lnSpc>
                        <a:spcBef>
                          <a:spcPts val="275"/>
                        </a:spcBef>
                      </a:pPr>
                      <a:r>
                        <a:rPr sz="1600" spc="-10" dirty="0"/>
                        <a:t>Diffuse </a:t>
                      </a:r>
                      <a:r>
                        <a:rPr sz="1600" spc="-5" dirty="0"/>
                        <a:t>alveolar</a:t>
                      </a:r>
                      <a:r>
                        <a:rPr sz="1600" spc="-50" dirty="0"/>
                        <a:t> </a:t>
                      </a:r>
                      <a:r>
                        <a:rPr sz="1600" spc="-5" dirty="0"/>
                        <a:t>haemorrhage</a:t>
                      </a:r>
                      <a:endParaRPr sz="1600" dirty="0">
                        <a:latin typeface="Arial"/>
                        <a:cs typeface="Arial"/>
                      </a:endParaRPr>
                    </a:p>
                  </a:txBody>
                  <a:tcPr marL="0" marR="0" marT="0" marB="0"/>
                </a:tc>
              </a:tr>
              <a:tr h="830968">
                <a:tc>
                  <a:txBody>
                    <a:bodyPr/>
                    <a:lstStyle/>
                    <a:p>
                      <a:pPr marL="0" marR="0" indent="0" defTabSz="914400" eaLnBrk="1" fontAlgn="auto" latinLnBrk="0" hangingPunct="1">
                        <a:lnSpc>
                          <a:spcPct val="100000"/>
                        </a:lnSpc>
                        <a:spcBef>
                          <a:spcPts val="0"/>
                        </a:spcBef>
                        <a:spcAft>
                          <a:spcPts val="0"/>
                        </a:spcAft>
                        <a:buClrTx/>
                        <a:buSzTx/>
                        <a:buFont typeface="Wingdings" pitchFamily="2" charset="2"/>
                        <a:buChar char="Ø"/>
                        <a:tabLst/>
                        <a:defRPr/>
                      </a:pPr>
                      <a:r>
                        <a:rPr lang="tr-TR" sz="1600" spc="-5" dirty="0" smtClean="0"/>
                        <a:t>  Acute</a:t>
                      </a:r>
                      <a:r>
                        <a:rPr lang="tr-TR" sz="1600" spc="-75" dirty="0" smtClean="0"/>
                        <a:t> </a:t>
                      </a:r>
                      <a:r>
                        <a:rPr lang="tr-TR" sz="1600" spc="-10" dirty="0" err="1" smtClean="0"/>
                        <a:t>GvHD</a:t>
                      </a:r>
                      <a:endParaRPr lang="tr-TR" sz="1600" dirty="0" smtClean="0"/>
                    </a:p>
                    <a:p>
                      <a:endParaRPr sz="1600" dirty="0">
                        <a:latin typeface="Arial"/>
                        <a:cs typeface="Arial"/>
                      </a:endParaRPr>
                    </a:p>
                  </a:txBody>
                  <a:tcPr marL="0" marR="0" marT="0" marB="0"/>
                </a:tc>
                <a:tc>
                  <a:txBody>
                    <a:bodyPr/>
                    <a:lstStyle/>
                    <a:p>
                      <a:pPr marL="85725">
                        <a:lnSpc>
                          <a:spcPct val="100000"/>
                        </a:lnSpc>
                        <a:spcBef>
                          <a:spcPts val="280"/>
                        </a:spcBef>
                      </a:pPr>
                      <a:r>
                        <a:rPr sz="1600" spc="-5" dirty="0"/>
                        <a:t>Idiopathic pneumonia</a:t>
                      </a:r>
                      <a:r>
                        <a:rPr sz="1600" spc="-60" dirty="0"/>
                        <a:t> </a:t>
                      </a:r>
                      <a:r>
                        <a:rPr sz="1600" spc="-5" dirty="0"/>
                        <a:t>syndrome</a:t>
                      </a:r>
                      <a:endParaRPr sz="1600" dirty="0">
                        <a:latin typeface="Arial"/>
                        <a:cs typeface="Arial"/>
                      </a:endParaRPr>
                    </a:p>
                  </a:txBody>
                  <a:tcPr marL="0" marR="0" marT="0" marB="0"/>
                </a:tc>
              </a:tr>
              <a:tr h="600398">
                <a:tc>
                  <a:txBody>
                    <a:bodyPr/>
                    <a:lstStyle/>
                    <a:p>
                      <a:endParaRPr sz="1600">
                        <a:latin typeface="Arial"/>
                        <a:cs typeface="Arial"/>
                      </a:endParaRPr>
                    </a:p>
                  </a:txBody>
                  <a:tcPr marL="0" marR="0" marT="0" marB="0"/>
                </a:tc>
                <a:tc>
                  <a:txBody>
                    <a:bodyPr/>
                    <a:lstStyle/>
                    <a:p>
                      <a:pPr marL="85725">
                        <a:lnSpc>
                          <a:spcPct val="100000"/>
                        </a:lnSpc>
                        <a:spcBef>
                          <a:spcPts val="280"/>
                        </a:spcBef>
                      </a:pPr>
                      <a:r>
                        <a:rPr sz="1600" spc="-5" dirty="0" smtClean="0"/>
                        <a:t>Multi-organ </a:t>
                      </a:r>
                      <a:r>
                        <a:rPr sz="1600" spc="-5" dirty="0" err="1" smtClean="0"/>
                        <a:t>dysfuntion</a:t>
                      </a:r>
                      <a:r>
                        <a:rPr sz="1600" spc="-20" dirty="0" smtClean="0"/>
                        <a:t> </a:t>
                      </a:r>
                      <a:r>
                        <a:rPr sz="1600" spc="-5" dirty="0" smtClean="0"/>
                        <a:t>syndrome</a:t>
                      </a:r>
                      <a:endParaRPr sz="1600" dirty="0">
                        <a:latin typeface="Arial"/>
                        <a:cs typeface="Arial"/>
                      </a:endParaRPr>
                    </a:p>
                  </a:txBody>
                  <a:tcPr marL="0" marR="0" marT="0" marB="0"/>
                </a:tc>
              </a:tr>
            </a:tbl>
          </a:graphicData>
        </a:graphic>
      </p:graphicFrame>
      <p:sp>
        <p:nvSpPr>
          <p:cNvPr id="5" name="4 Dikdörtgen"/>
          <p:cNvSpPr/>
          <p:nvPr/>
        </p:nvSpPr>
        <p:spPr>
          <a:xfrm>
            <a:off x="0" y="1"/>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72</a:t>
            </a:fld>
            <a:endParaRPr spc="-5" dirty="0"/>
          </a:p>
        </p:txBody>
      </p:sp>
      <p:graphicFrame>
        <p:nvGraphicFramePr>
          <p:cNvPr id="3" name="object 3"/>
          <p:cNvGraphicFramePr>
            <a:graphicFrameLocks noGrp="1"/>
          </p:cNvGraphicFramePr>
          <p:nvPr/>
        </p:nvGraphicFramePr>
        <p:xfrm>
          <a:off x="406400" y="1600202"/>
          <a:ext cx="10871200" cy="4700344"/>
        </p:xfrm>
        <a:graphic>
          <a:graphicData uri="http://schemas.openxmlformats.org/drawingml/2006/table">
            <a:tbl>
              <a:tblPr firstRow="1" bandRow="1">
                <a:tableStyleId>{BC89EF96-8CEA-46FF-86C4-4CE0E7609802}</a:tableStyleId>
              </a:tblPr>
              <a:tblGrid>
                <a:gridCol w="5435560"/>
                <a:gridCol w="5435640"/>
              </a:tblGrid>
              <a:tr h="459120">
                <a:tc gridSpan="2">
                  <a:txBody>
                    <a:bodyPr/>
                    <a:lstStyle/>
                    <a:p>
                      <a:pPr marL="85090">
                        <a:lnSpc>
                          <a:spcPct val="100000"/>
                        </a:lnSpc>
                        <a:spcBef>
                          <a:spcPts val="270"/>
                        </a:spcBef>
                      </a:pPr>
                      <a:r>
                        <a:rPr sz="2800" spc="-5" dirty="0"/>
                        <a:t>Late</a:t>
                      </a:r>
                      <a:r>
                        <a:rPr sz="2800" spc="-85" dirty="0"/>
                        <a:t> </a:t>
                      </a:r>
                      <a:r>
                        <a:rPr sz="2800" spc="-5" dirty="0"/>
                        <a:t>Effects</a:t>
                      </a:r>
                      <a:endParaRPr sz="2800" dirty="0">
                        <a:solidFill>
                          <a:schemeClr val="bg1"/>
                        </a:solidFill>
                        <a:latin typeface="Arial"/>
                        <a:cs typeface="Arial"/>
                      </a:endParaRPr>
                    </a:p>
                  </a:txBody>
                  <a:tcPr marL="0" marR="0" marT="0" marB="0">
                    <a:solidFill>
                      <a:schemeClr val="tx2">
                        <a:lumMod val="40000"/>
                        <a:lumOff val="60000"/>
                      </a:schemeClr>
                    </a:solidFill>
                  </a:tcPr>
                </a:tc>
                <a:tc hMerge="1">
                  <a:txBody>
                    <a:bodyPr/>
                    <a:lstStyle/>
                    <a:p>
                      <a:endParaRPr/>
                    </a:p>
                  </a:txBody>
                  <a:tcPr marL="0" marR="0" marT="0" marB="0"/>
                </a:tc>
              </a:tr>
              <a:tr h="473635">
                <a:tc>
                  <a:txBody>
                    <a:bodyPr/>
                    <a:lstStyle/>
                    <a:p>
                      <a:pPr marL="85090">
                        <a:lnSpc>
                          <a:spcPct val="100000"/>
                        </a:lnSpc>
                        <a:spcBef>
                          <a:spcPts val="170"/>
                        </a:spcBef>
                      </a:pPr>
                      <a:r>
                        <a:rPr sz="1600" spc="-5" dirty="0"/>
                        <a:t>Chronic</a:t>
                      </a:r>
                      <a:r>
                        <a:rPr sz="1600" spc="-70" dirty="0"/>
                        <a:t> </a:t>
                      </a:r>
                      <a:r>
                        <a:rPr sz="1600" spc="-10" dirty="0"/>
                        <a:t>GvHD</a:t>
                      </a:r>
                      <a:endParaRPr sz="1600" b="1" dirty="0">
                        <a:latin typeface="Arial"/>
                        <a:cs typeface="Arial"/>
                      </a:endParaRPr>
                    </a:p>
                  </a:txBody>
                  <a:tcPr marL="0" marR="0" marT="0" marB="0"/>
                </a:tc>
                <a:tc>
                  <a:txBody>
                    <a:bodyPr/>
                    <a:lstStyle/>
                    <a:p>
                      <a:pPr marL="85725">
                        <a:lnSpc>
                          <a:spcPct val="100000"/>
                        </a:lnSpc>
                        <a:spcBef>
                          <a:spcPts val="170"/>
                        </a:spcBef>
                      </a:pPr>
                      <a:r>
                        <a:rPr sz="1600" spc="-5" dirty="0"/>
                        <a:t>Back to </a:t>
                      </a:r>
                      <a:r>
                        <a:rPr sz="1600" spc="-10" dirty="0"/>
                        <a:t>work</a:t>
                      </a:r>
                      <a:r>
                        <a:rPr sz="1600" spc="-25" dirty="0"/>
                        <a:t> </a:t>
                      </a:r>
                      <a:r>
                        <a:rPr sz="1600" spc="-5" dirty="0"/>
                        <a:t>issues</a:t>
                      </a:r>
                      <a:endParaRPr sz="1600">
                        <a:latin typeface="Arial"/>
                        <a:cs typeface="Arial"/>
                      </a:endParaRPr>
                    </a:p>
                  </a:txBody>
                  <a:tcPr marL="0" marR="0" marT="0" marB="0"/>
                </a:tc>
              </a:tr>
              <a:tr h="473635">
                <a:tc>
                  <a:txBody>
                    <a:bodyPr/>
                    <a:lstStyle/>
                    <a:p>
                      <a:pPr marL="85090">
                        <a:lnSpc>
                          <a:spcPct val="100000"/>
                        </a:lnSpc>
                        <a:spcBef>
                          <a:spcPts val="275"/>
                        </a:spcBef>
                      </a:pPr>
                      <a:r>
                        <a:rPr sz="1600" spc="-5" dirty="0"/>
                        <a:t>Late infection and immune</a:t>
                      </a:r>
                      <a:r>
                        <a:rPr sz="1600" dirty="0"/>
                        <a:t> </a:t>
                      </a:r>
                      <a:r>
                        <a:rPr sz="1600" spc="-5" dirty="0"/>
                        <a:t>defects</a:t>
                      </a:r>
                      <a:endParaRPr sz="1600" dirty="0">
                        <a:latin typeface="Arial"/>
                        <a:cs typeface="Arial"/>
                      </a:endParaRPr>
                    </a:p>
                  </a:txBody>
                  <a:tcPr marL="0" marR="0" marT="0" marB="0"/>
                </a:tc>
                <a:tc>
                  <a:txBody>
                    <a:bodyPr/>
                    <a:lstStyle/>
                    <a:p>
                      <a:pPr marL="85725">
                        <a:lnSpc>
                          <a:spcPct val="100000"/>
                        </a:lnSpc>
                        <a:spcBef>
                          <a:spcPts val="275"/>
                        </a:spcBef>
                      </a:pPr>
                      <a:r>
                        <a:rPr sz="1600" spc="-5" dirty="0"/>
                        <a:t>Secondary MDS / leukaemia /</a:t>
                      </a:r>
                      <a:r>
                        <a:rPr sz="1600" spc="30" dirty="0"/>
                        <a:t> </a:t>
                      </a:r>
                      <a:r>
                        <a:rPr sz="1600" spc="-5" dirty="0"/>
                        <a:t>malignancy</a:t>
                      </a:r>
                      <a:endParaRPr sz="1600">
                        <a:latin typeface="Arial"/>
                        <a:cs typeface="Arial"/>
                      </a:endParaRPr>
                    </a:p>
                  </a:txBody>
                  <a:tcPr marL="0" marR="0" marT="0" marB="0"/>
                </a:tc>
              </a:tr>
              <a:tr h="473634">
                <a:tc>
                  <a:txBody>
                    <a:bodyPr/>
                    <a:lstStyle/>
                    <a:p>
                      <a:pPr marL="85090" marR="419734">
                        <a:lnSpc>
                          <a:spcPct val="100000"/>
                        </a:lnSpc>
                        <a:spcBef>
                          <a:spcPts val="275"/>
                        </a:spcBef>
                      </a:pPr>
                      <a:r>
                        <a:rPr lang="tr-TR" sz="1600" spc="-5" dirty="0" smtClean="0"/>
                        <a:t>R</a:t>
                      </a:r>
                      <a:r>
                        <a:rPr sz="1600" spc="-5" dirty="0" err="1" smtClean="0"/>
                        <a:t>estrictive</a:t>
                      </a:r>
                      <a:r>
                        <a:rPr sz="1600" spc="-5" dirty="0" smtClean="0"/>
                        <a:t>  </a:t>
                      </a:r>
                      <a:r>
                        <a:rPr sz="1600" spc="-5" dirty="0"/>
                        <a:t>lung diseases and</a:t>
                      </a:r>
                      <a:r>
                        <a:rPr sz="1600" spc="395" dirty="0"/>
                        <a:t> </a:t>
                      </a:r>
                      <a:r>
                        <a:rPr sz="1600" spc="-10" dirty="0" smtClean="0"/>
                        <a:t>COPD</a:t>
                      </a:r>
                      <a:endParaRPr lang="tr-TR" sz="1600" spc="-10" dirty="0" smtClean="0"/>
                    </a:p>
                    <a:p>
                      <a:pPr marL="85090" marR="419734">
                        <a:lnSpc>
                          <a:spcPct val="100000"/>
                        </a:lnSpc>
                        <a:spcBef>
                          <a:spcPts val="275"/>
                        </a:spcBef>
                      </a:pPr>
                      <a:r>
                        <a:rPr lang="tr-TR" sz="1600" spc="-5" dirty="0" smtClean="0"/>
                        <a:t>(Pulmonary </a:t>
                      </a:r>
                      <a:r>
                        <a:rPr lang="tr-TR" sz="1600" spc="-5" dirty="0" err="1" smtClean="0"/>
                        <a:t>late</a:t>
                      </a:r>
                      <a:r>
                        <a:rPr lang="tr-TR" sz="1600" spc="-5" dirty="0" smtClean="0"/>
                        <a:t> </a:t>
                      </a:r>
                      <a:r>
                        <a:rPr lang="tr-TR" sz="1600" spc="-10" dirty="0" err="1" smtClean="0"/>
                        <a:t>effects</a:t>
                      </a:r>
                      <a:r>
                        <a:rPr lang="tr-TR" sz="1600" spc="-10" baseline="0" dirty="0" smtClean="0"/>
                        <a:t> )</a:t>
                      </a:r>
                      <a:endParaRPr sz="1600" dirty="0">
                        <a:latin typeface="Arial"/>
                        <a:cs typeface="Arial"/>
                      </a:endParaRPr>
                    </a:p>
                  </a:txBody>
                  <a:tcPr marL="0" marR="0" marT="0" marB="0"/>
                </a:tc>
                <a:tc>
                  <a:txBody>
                    <a:bodyPr/>
                    <a:lstStyle/>
                    <a:p>
                      <a:pPr marL="85725">
                        <a:lnSpc>
                          <a:spcPct val="100000"/>
                        </a:lnSpc>
                        <a:spcBef>
                          <a:spcPts val="275"/>
                        </a:spcBef>
                      </a:pPr>
                      <a:r>
                        <a:rPr sz="1600" spc="-5" dirty="0"/>
                        <a:t>Late graft</a:t>
                      </a:r>
                      <a:r>
                        <a:rPr sz="1600" spc="-30" dirty="0"/>
                        <a:t> </a:t>
                      </a:r>
                      <a:r>
                        <a:rPr sz="1600" spc="-5" dirty="0"/>
                        <a:t>failure</a:t>
                      </a:r>
                      <a:endParaRPr sz="1600">
                        <a:latin typeface="Arial"/>
                        <a:cs typeface="Arial"/>
                      </a:endParaRPr>
                    </a:p>
                  </a:txBody>
                  <a:tcPr marL="0" marR="0" marT="0" marB="0"/>
                </a:tc>
              </a:tr>
              <a:tr h="673061">
                <a:tc>
                  <a:txBody>
                    <a:bodyPr/>
                    <a:lstStyle/>
                    <a:p>
                      <a:pPr marL="85090" marR="461009">
                        <a:lnSpc>
                          <a:spcPct val="100000"/>
                        </a:lnSpc>
                        <a:spcBef>
                          <a:spcPts val="275"/>
                        </a:spcBef>
                      </a:pPr>
                      <a:r>
                        <a:rPr sz="1600" spc="-5" dirty="0"/>
                        <a:t>Late liver complications </a:t>
                      </a:r>
                      <a:r>
                        <a:rPr lang="tr-TR" sz="1600" spc="-5" dirty="0" smtClean="0"/>
                        <a:t>                                          </a:t>
                      </a:r>
                      <a:r>
                        <a:rPr sz="1600" spc="-5" dirty="0" smtClean="0"/>
                        <a:t>(</a:t>
                      </a:r>
                      <a:r>
                        <a:rPr sz="1600" spc="-5" dirty="0"/>
                        <a:t>i.e. Hepatitis B,C  and iron</a:t>
                      </a:r>
                      <a:r>
                        <a:rPr sz="1600" spc="-60" dirty="0"/>
                        <a:t> </a:t>
                      </a:r>
                      <a:r>
                        <a:rPr sz="1600" spc="-5" dirty="0"/>
                        <a:t>overload)</a:t>
                      </a:r>
                      <a:endParaRPr sz="1600" dirty="0">
                        <a:latin typeface="Arial"/>
                        <a:cs typeface="Arial"/>
                      </a:endParaRPr>
                    </a:p>
                  </a:txBody>
                  <a:tcPr marL="0" marR="0" marT="0" marB="0"/>
                </a:tc>
                <a:tc>
                  <a:txBody>
                    <a:bodyPr/>
                    <a:lstStyle/>
                    <a:p>
                      <a:pPr marL="85725">
                        <a:lnSpc>
                          <a:spcPct val="100000"/>
                        </a:lnSpc>
                        <a:spcBef>
                          <a:spcPts val="275"/>
                        </a:spcBef>
                      </a:pPr>
                      <a:r>
                        <a:rPr sz="1600" spc="-5" dirty="0"/>
                        <a:t>Relapsed</a:t>
                      </a:r>
                      <a:r>
                        <a:rPr sz="1600" spc="-75" dirty="0"/>
                        <a:t> </a:t>
                      </a:r>
                      <a:r>
                        <a:rPr sz="1600" spc="-5" dirty="0"/>
                        <a:t>disease</a:t>
                      </a:r>
                      <a:endParaRPr sz="1600">
                        <a:latin typeface="Arial"/>
                        <a:cs typeface="Arial"/>
                      </a:endParaRPr>
                    </a:p>
                  </a:txBody>
                  <a:tcPr marL="0" marR="0" marT="0" marB="0"/>
                </a:tc>
              </a:tr>
              <a:tr h="473634">
                <a:tc>
                  <a:txBody>
                    <a:bodyPr/>
                    <a:lstStyle/>
                    <a:p>
                      <a:pPr marL="85090">
                        <a:lnSpc>
                          <a:spcPct val="100000"/>
                        </a:lnSpc>
                        <a:spcBef>
                          <a:spcPts val="275"/>
                        </a:spcBef>
                      </a:pPr>
                      <a:r>
                        <a:rPr sz="1600" spc="-5" dirty="0"/>
                        <a:t>Late ocular </a:t>
                      </a:r>
                      <a:r>
                        <a:rPr sz="1600" spc="-10" dirty="0"/>
                        <a:t>effects </a:t>
                      </a:r>
                      <a:r>
                        <a:rPr lang="tr-TR" sz="1600" spc="-5" dirty="0" smtClean="0"/>
                        <a:t>&amp; </a:t>
                      </a:r>
                      <a:r>
                        <a:rPr sz="1600" spc="-5" dirty="0" smtClean="0"/>
                        <a:t>cataracts</a:t>
                      </a:r>
                      <a:endParaRPr sz="1600" dirty="0">
                        <a:latin typeface="Arial"/>
                        <a:cs typeface="Arial"/>
                      </a:endParaRPr>
                    </a:p>
                  </a:txBody>
                  <a:tcPr marL="0" marR="0" marT="0" marB="0"/>
                </a:tc>
                <a:tc>
                  <a:txBody>
                    <a:bodyPr/>
                    <a:lstStyle/>
                    <a:p>
                      <a:pPr marL="85725">
                        <a:lnSpc>
                          <a:spcPct val="100000"/>
                        </a:lnSpc>
                        <a:spcBef>
                          <a:spcPts val="275"/>
                        </a:spcBef>
                      </a:pPr>
                      <a:r>
                        <a:rPr sz="1600" spc="-5" dirty="0"/>
                        <a:t>Infertility / sexual</a:t>
                      </a:r>
                      <a:r>
                        <a:rPr sz="1600" spc="-10" dirty="0"/>
                        <a:t> </a:t>
                      </a:r>
                      <a:r>
                        <a:rPr sz="1600" spc="-5" dirty="0"/>
                        <a:t>dysfunction</a:t>
                      </a:r>
                      <a:endParaRPr sz="1600">
                        <a:latin typeface="Arial"/>
                        <a:cs typeface="Arial"/>
                      </a:endParaRPr>
                    </a:p>
                  </a:txBody>
                  <a:tcPr marL="0" marR="0" marT="0" marB="0"/>
                </a:tc>
              </a:tr>
              <a:tr h="674199">
                <a:tc>
                  <a:txBody>
                    <a:bodyPr/>
                    <a:lstStyle/>
                    <a:p>
                      <a:pPr marL="85090" marR="372745">
                        <a:lnSpc>
                          <a:spcPct val="100000"/>
                        </a:lnSpc>
                        <a:spcBef>
                          <a:spcPts val="280"/>
                        </a:spcBef>
                      </a:pPr>
                      <a:r>
                        <a:rPr sz="1600" spc="-10" dirty="0"/>
                        <a:t>QoL </a:t>
                      </a:r>
                      <a:r>
                        <a:rPr sz="1600" spc="-5" dirty="0"/>
                        <a:t>and neuropsychological functioning  including intellectual and / or concentration  issues</a:t>
                      </a:r>
                      <a:endParaRPr sz="1600" dirty="0">
                        <a:latin typeface="Arial"/>
                        <a:cs typeface="Arial"/>
                      </a:endParaRPr>
                    </a:p>
                  </a:txBody>
                  <a:tcPr marL="0" marR="0" marT="0" marB="0"/>
                </a:tc>
                <a:tc>
                  <a:txBody>
                    <a:bodyPr/>
                    <a:lstStyle/>
                    <a:p>
                      <a:pPr marL="85725">
                        <a:lnSpc>
                          <a:spcPct val="100000"/>
                        </a:lnSpc>
                        <a:spcBef>
                          <a:spcPts val="280"/>
                        </a:spcBef>
                      </a:pPr>
                      <a:r>
                        <a:rPr sz="1600" spc="-5" dirty="0"/>
                        <a:t>Endocrine abnormalities e.g.</a:t>
                      </a:r>
                      <a:r>
                        <a:rPr sz="1600" spc="-15" dirty="0"/>
                        <a:t> </a:t>
                      </a:r>
                      <a:r>
                        <a:rPr sz="1600" spc="-5" dirty="0"/>
                        <a:t>hypothyroidism</a:t>
                      </a:r>
                      <a:endParaRPr sz="1600">
                        <a:latin typeface="Arial"/>
                        <a:cs typeface="Arial"/>
                      </a:endParaRPr>
                    </a:p>
                  </a:txBody>
                  <a:tcPr marL="0" marR="0" marT="0" marB="0"/>
                </a:tc>
              </a:tr>
              <a:tr h="473645">
                <a:tc>
                  <a:txBody>
                    <a:bodyPr/>
                    <a:lstStyle/>
                    <a:p>
                      <a:pPr marL="85090">
                        <a:lnSpc>
                          <a:spcPct val="100000"/>
                        </a:lnSpc>
                        <a:spcBef>
                          <a:spcPts val="280"/>
                        </a:spcBef>
                      </a:pPr>
                      <a:r>
                        <a:rPr sz="1600" spc="-5" dirty="0"/>
                        <a:t>Emotional</a:t>
                      </a:r>
                      <a:r>
                        <a:rPr sz="1600" spc="-80" dirty="0"/>
                        <a:t> </a:t>
                      </a:r>
                      <a:r>
                        <a:rPr sz="1600" spc="-5" dirty="0"/>
                        <a:t>issues</a:t>
                      </a:r>
                      <a:endParaRPr sz="1600" dirty="0">
                        <a:latin typeface="Arial"/>
                        <a:cs typeface="Arial"/>
                      </a:endParaRPr>
                    </a:p>
                  </a:txBody>
                  <a:tcPr marL="0" marR="0" marT="0" marB="0"/>
                </a:tc>
                <a:tc>
                  <a:txBody>
                    <a:bodyPr/>
                    <a:lstStyle/>
                    <a:p>
                      <a:pPr marL="85725">
                        <a:lnSpc>
                          <a:spcPct val="100000"/>
                        </a:lnSpc>
                        <a:spcBef>
                          <a:spcPts val="280"/>
                        </a:spcBef>
                      </a:pPr>
                      <a:r>
                        <a:rPr sz="1600" spc="-5" dirty="0"/>
                        <a:t>Cardiac</a:t>
                      </a:r>
                      <a:r>
                        <a:rPr sz="1600" spc="-65" dirty="0"/>
                        <a:t> </a:t>
                      </a:r>
                      <a:r>
                        <a:rPr sz="1600" spc="-5" dirty="0"/>
                        <a:t>failure</a:t>
                      </a:r>
                      <a:endParaRPr sz="1600">
                        <a:latin typeface="Arial"/>
                        <a:cs typeface="Arial"/>
                      </a:endParaRPr>
                    </a:p>
                  </a:txBody>
                  <a:tcPr marL="0" marR="0" marT="0" marB="0"/>
                </a:tc>
              </a:tr>
              <a:tr h="473635">
                <a:tc>
                  <a:txBody>
                    <a:bodyPr/>
                    <a:lstStyle/>
                    <a:p>
                      <a:pPr marL="85090">
                        <a:lnSpc>
                          <a:spcPct val="100000"/>
                        </a:lnSpc>
                        <a:spcBef>
                          <a:spcPts val="280"/>
                        </a:spcBef>
                      </a:pPr>
                      <a:r>
                        <a:rPr sz="1600" spc="-5" dirty="0"/>
                        <a:t>Fatigue</a:t>
                      </a:r>
                      <a:endParaRPr sz="1600" dirty="0">
                        <a:latin typeface="Arial"/>
                        <a:cs typeface="Arial"/>
                      </a:endParaRPr>
                    </a:p>
                  </a:txBody>
                  <a:tcPr marL="0" marR="0" marT="0" marB="0"/>
                </a:tc>
                <a:tc>
                  <a:txBody>
                    <a:bodyPr/>
                    <a:lstStyle/>
                    <a:p>
                      <a:pPr marL="85725">
                        <a:lnSpc>
                          <a:spcPct val="100000"/>
                        </a:lnSpc>
                        <a:spcBef>
                          <a:spcPts val="280"/>
                        </a:spcBef>
                      </a:pPr>
                      <a:r>
                        <a:rPr sz="1600" spc="-5" dirty="0"/>
                        <a:t>Dental late</a:t>
                      </a:r>
                      <a:r>
                        <a:rPr sz="1600" spc="-50" dirty="0"/>
                        <a:t> </a:t>
                      </a:r>
                      <a:r>
                        <a:rPr sz="1600" spc="-10" dirty="0"/>
                        <a:t>effects</a:t>
                      </a:r>
                      <a:endParaRPr sz="1600" dirty="0">
                        <a:latin typeface="Arial"/>
                        <a:cs typeface="Arial"/>
                      </a:endParaRPr>
                    </a:p>
                  </a:txBody>
                  <a:tcPr marL="0" marR="0" marT="0" marB="0"/>
                </a:tc>
              </a:tr>
            </a:tbl>
          </a:graphicData>
        </a:graphic>
      </p:graphicFrame>
      <p:sp>
        <p:nvSpPr>
          <p:cNvPr id="5" name="4 Dikdörtgen"/>
          <p:cNvSpPr/>
          <p:nvPr/>
        </p:nvSpPr>
        <p:spPr>
          <a:xfrm>
            <a:off x="0" y="1"/>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31 Dikdörtgen"/>
          <p:cNvSpPr/>
          <p:nvPr/>
        </p:nvSpPr>
        <p:spPr>
          <a:xfrm>
            <a:off x="0" y="0"/>
            <a:ext cx="12192000" cy="12954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bject 7"/>
          <p:cNvSpPr/>
          <p:nvPr/>
        </p:nvSpPr>
        <p:spPr>
          <a:xfrm>
            <a:off x="3657600" y="1676400"/>
            <a:ext cx="7823200" cy="4191000"/>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505497" y="3400849"/>
            <a:ext cx="417407" cy="196215"/>
          </a:xfrm>
          <a:custGeom>
            <a:avLst/>
            <a:gdLst/>
            <a:ahLst/>
            <a:cxnLst/>
            <a:rect l="l" t="t" r="r" b="b"/>
            <a:pathLst>
              <a:path w="313055" h="196214">
                <a:moveTo>
                  <a:pt x="0" y="195835"/>
                </a:moveTo>
                <a:lnTo>
                  <a:pt x="312567" y="195835"/>
                </a:lnTo>
                <a:lnTo>
                  <a:pt x="312567" y="0"/>
                </a:lnTo>
                <a:lnTo>
                  <a:pt x="0" y="0"/>
                </a:lnTo>
                <a:lnTo>
                  <a:pt x="0" y="195835"/>
                </a:lnTo>
                <a:close/>
              </a:path>
            </a:pathLst>
          </a:custGeom>
          <a:solidFill>
            <a:srgbClr val="FFFFFF"/>
          </a:solidFill>
        </p:spPr>
        <p:txBody>
          <a:bodyPr wrap="square" lIns="0" tIns="0" rIns="0" bIns="0" rtlCol="0"/>
          <a:lstStyle/>
          <a:p>
            <a:endParaRPr/>
          </a:p>
        </p:txBody>
      </p:sp>
      <p:sp>
        <p:nvSpPr>
          <p:cNvPr id="14" name="object 14"/>
          <p:cNvSpPr/>
          <p:nvPr/>
        </p:nvSpPr>
        <p:spPr>
          <a:xfrm>
            <a:off x="505497" y="3400849"/>
            <a:ext cx="417407" cy="196215"/>
          </a:xfrm>
          <a:custGeom>
            <a:avLst/>
            <a:gdLst/>
            <a:ahLst/>
            <a:cxnLst/>
            <a:rect l="l" t="t" r="r" b="b"/>
            <a:pathLst>
              <a:path w="313055" h="196214">
                <a:moveTo>
                  <a:pt x="0" y="195835"/>
                </a:moveTo>
                <a:lnTo>
                  <a:pt x="312567" y="195835"/>
                </a:lnTo>
                <a:lnTo>
                  <a:pt x="312567" y="0"/>
                </a:lnTo>
                <a:lnTo>
                  <a:pt x="0" y="0"/>
                </a:lnTo>
                <a:lnTo>
                  <a:pt x="0" y="195835"/>
                </a:lnTo>
                <a:close/>
              </a:path>
            </a:pathLst>
          </a:custGeom>
          <a:ln w="12299">
            <a:solidFill>
              <a:srgbClr val="000000"/>
            </a:solidFill>
          </a:ln>
        </p:spPr>
        <p:txBody>
          <a:bodyPr wrap="square" lIns="0" tIns="0" rIns="0" bIns="0" rtlCol="0"/>
          <a:lstStyle/>
          <a:p>
            <a:endParaRPr/>
          </a:p>
        </p:txBody>
      </p:sp>
      <p:sp>
        <p:nvSpPr>
          <p:cNvPr id="15" name="object 15"/>
          <p:cNvSpPr/>
          <p:nvPr/>
        </p:nvSpPr>
        <p:spPr>
          <a:xfrm>
            <a:off x="505497" y="3690091"/>
            <a:ext cx="417407" cy="196215"/>
          </a:xfrm>
          <a:custGeom>
            <a:avLst/>
            <a:gdLst/>
            <a:ahLst/>
            <a:cxnLst/>
            <a:rect l="l" t="t" r="r" b="b"/>
            <a:pathLst>
              <a:path w="313055" h="196214">
                <a:moveTo>
                  <a:pt x="0" y="195962"/>
                </a:moveTo>
                <a:lnTo>
                  <a:pt x="312567" y="195962"/>
                </a:lnTo>
                <a:lnTo>
                  <a:pt x="312567" y="0"/>
                </a:lnTo>
                <a:lnTo>
                  <a:pt x="0" y="0"/>
                </a:lnTo>
                <a:lnTo>
                  <a:pt x="0" y="195962"/>
                </a:lnTo>
                <a:close/>
              </a:path>
            </a:pathLst>
          </a:custGeom>
          <a:solidFill>
            <a:srgbClr val="CCFFCC"/>
          </a:solidFill>
        </p:spPr>
        <p:txBody>
          <a:bodyPr wrap="square" lIns="0" tIns="0" rIns="0" bIns="0" rtlCol="0"/>
          <a:lstStyle/>
          <a:p>
            <a:endParaRPr/>
          </a:p>
        </p:txBody>
      </p:sp>
      <p:sp>
        <p:nvSpPr>
          <p:cNvPr id="16" name="object 16"/>
          <p:cNvSpPr/>
          <p:nvPr/>
        </p:nvSpPr>
        <p:spPr>
          <a:xfrm>
            <a:off x="505497" y="3690091"/>
            <a:ext cx="417407" cy="196215"/>
          </a:xfrm>
          <a:custGeom>
            <a:avLst/>
            <a:gdLst/>
            <a:ahLst/>
            <a:cxnLst/>
            <a:rect l="l" t="t" r="r" b="b"/>
            <a:pathLst>
              <a:path w="313055" h="196214">
                <a:moveTo>
                  <a:pt x="0" y="195962"/>
                </a:moveTo>
                <a:lnTo>
                  <a:pt x="312567" y="195962"/>
                </a:lnTo>
                <a:lnTo>
                  <a:pt x="312567" y="0"/>
                </a:lnTo>
                <a:lnTo>
                  <a:pt x="0" y="0"/>
                </a:lnTo>
                <a:lnTo>
                  <a:pt x="0" y="195962"/>
                </a:lnTo>
                <a:close/>
              </a:path>
            </a:pathLst>
          </a:custGeom>
          <a:ln w="12299">
            <a:solidFill>
              <a:srgbClr val="000000"/>
            </a:solidFill>
          </a:ln>
        </p:spPr>
        <p:txBody>
          <a:bodyPr wrap="square" lIns="0" tIns="0" rIns="0" bIns="0" rtlCol="0"/>
          <a:lstStyle/>
          <a:p>
            <a:endParaRPr/>
          </a:p>
        </p:txBody>
      </p:sp>
      <p:sp>
        <p:nvSpPr>
          <p:cNvPr id="17" name="object 17"/>
          <p:cNvSpPr/>
          <p:nvPr/>
        </p:nvSpPr>
        <p:spPr>
          <a:xfrm>
            <a:off x="508001" y="3960524"/>
            <a:ext cx="417407" cy="195580"/>
          </a:xfrm>
          <a:custGeom>
            <a:avLst/>
            <a:gdLst/>
            <a:ahLst/>
            <a:cxnLst/>
            <a:rect l="l" t="t" r="r" b="b"/>
            <a:pathLst>
              <a:path w="313055" h="195580">
                <a:moveTo>
                  <a:pt x="0" y="195581"/>
                </a:moveTo>
                <a:lnTo>
                  <a:pt x="312580" y="195581"/>
                </a:lnTo>
                <a:lnTo>
                  <a:pt x="312580" y="0"/>
                </a:lnTo>
                <a:lnTo>
                  <a:pt x="0" y="0"/>
                </a:lnTo>
                <a:lnTo>
                  <a:pt x="0" y="195581"/>
                </a:lnTo>
                <a:close/>
              </a:path>
            </a:pathLst>
          </a:custGeom>
          <a:solidFill>
            <a:srgbClr val="88FF88"/>
          </a:solidFill>
        </p:spPr>
        <p:txBody>
          <a:bodyPr wrap="square" lIns="0" tIns="0" rIns="0" bIns="0" rtlCol="0"/>
          <a:lstStyle/>
          <a:p>
            <a:endParaRPr/>
          </a:p>
        </p:txBody>
      </p:sp>
      <p:sp>
        <p:nvSpPr>
          <p:cNvPr id="18" name="object 18"/>
          <p:cNvSpPr/>
          <p:nvPr/>
        </p:nvSpPr>
        <p:spPr>
          <a:xfrm>
            <a:off x="508001" y="3960524"/>
            <a:ext cx="417407" cy="195580"/>
          </a:xfrm>
          <a:custGeom>
            <a:avLst/>
            <a:gdLst/>
            <a:ahLst/>
            <a:cxnLst/>
            <a:rect l="l" t="t" r="r" b="b"/>
            <a:pathLst>
              <a:path w="313055" h="195580">
                <a:moveTo>
                  <a:pt x="0" y="195581"/>
                </a:moveTo>
                <a:lnTo>
                  <a:pt x="312580" y="195581"/>
                </a:lnTo>
                <a:lnTo>
                  <a:pt x="312580" y="0"/>
                </a:lnTo>
                <a:lnTo>
                  <a:pt x="0" y="0"/>
                </a:lnTo>
                <a:lnTo>
                  <a:pt x="0" y="195581"/>
                </a:lnTo>
                <a:close/>
              </a:path>
            </a:pathLst>
          </a:custGeom>
          <a:ln w="12299">
            <a:solidFill>
              <a:srgbClr val="000000"/>
            </a:solidFill>
          </a:ln>
        </p:spPr>
        <p:txBody>
          <a:bodyPr wrap="square" lIns="0" tIns="0" rIns="0" bIns="0" rtlCol="0"/>
          <a:lstStyle/>
          <a:p>
            <a:endParaRPr/>
          </a:p>
        </p:txBody>
      </p:sp>
      <p:sp>
        <p:nvSpPr>
          <p:cNvPr id="19" name="object 19"/>
          <p:cNvSpPr/>
          <p:nvPr/>
        </p:nvSpPr>
        <p:spPr>
          <a:xfrm>
            <a:off x="505497" y="4222062"/>
            <a:ext cx="417407" cy="195580"/>
          </a:xfrm>
          <a:custGeom>
            <a:avLst/>
            <a:gdLst/>
            <a:ahLst/>
            <a:cxnLst/>
            <a:rect l="l" t="t" r="r" b="b"/>
            <a:pathLst>
              <a:path w="313055" h="195580">
                <a:moveTo>
                  <a:pt x="0" y="195581"/>
                </a:moveTo>
                <a:lnTo>
                  <a:pt x="312567" y="195581"/>
                </a:lnTo>
                <a:lnTo>
                  <a:pt x="312567" y="0"/>
                </a:lnTo>
                <a:lnTo>
                  <a:pt x="0" y="0"/>
                </a:lnTo>
                <a:lnTo>
                  <a:pt x="0" y="195581"/>
                </a:lnTo>
                <a:close/>
              </a:path>
            </a:pathLst>
          </a:custGeom>
          <a:solidFill>
            <a:srgbClr val="66D06B"/>
          </a:solidFill>
        </p:spPr>
        <p:txBody>
          <a:bodyPr wrap="square" lIns="0" tIns="0" rIns="0" bIns="0" rtlCol="0"/>
          <a:lstStyle/>
          <a:p>
            <a:endParaRPr/>
          </a:p>
        </p:txBody>
      </p:sp>
      <p:sp>
        <p:nvSpPr>
          <p:cNvPr id="20" name="object 20"/>
          <p:cNvSpPr/>
          <p:nvPr/>
        </p:nvSpPr>
        <p:spPr>
          <a:xfrm>
            <a:off x="505497" y="4222062"/>
            <a:ext cx="417407" cy="195580"/>
          </a:xfrm>
          <a:custGeom>
            <a:avLst/>
            <a:gdLst/>
            <a:ahLst/>
            <a:cxnLst/>
            <a:rect l="l" t="t" r="r" b="b"/>
            <a:pathLst>
              <a:path w="313055" h="195580">
                <a:moveTo>
                  <a:pt x="0" y="195581"/>
                </a:moveTo>
                <a:lnTo>
                  <a:pt x="312567" y="195581"/>
                </a:lnTo>
                <a:lnTo>
                  <a:pt x="312567" y="0"/>
                </a:lnTo>
                <a:lnTo>
                  <a:pt x="0" y="0"/>
                </a:lnTo>
                <a:lnTo>
                  <a:pt x="0" y="195581"/>
                </a:lnTo>
                <a:close/>
              </a:path>
            </a:pathLst>
          </a:custGeom>
          <a:ln w="12299">
            <a:solidFill>
              <a:srgbClr val="000000"/>
            </a:solidFill>
          </a:ln>
        </p:spPr>
        <p:txBody>
          <a:bodyPr wrap="square" lIns="0" tIns="0" rIns="0" bIns="0" rtlCol="0"/>
          <a:lstStyle/>
          <a:p>
            <a:endParaRPr/>
          </a:p>
        </p:txBody>
      </p:sp>
      <p:sp>
        <p:nvSpPr>
          <p:cNvPr id="21" name="object 21"/>
          <p:cNvSpPr/>
          <p:nvPr/>
        </p:nvSpPr>
        <p:spPr>
          <a:xfrm>
            <a:off x="508001" y="4495801"/>
            <a:ext cx="417407" cy="196215"/>
          </a:xfrm>
          <a:custGeom>
            <a:avLst/>
            <a:gdLst/>
            <a:ahLst/>
            <a:cxnLst/>
            <a:rect l="l" t="t" r="r" b="b"/>
            <a:pathLst>
              <a:path w="313055" h="196214">
                <a:moveTo>
                  <a:pt x="0" y="195962"/>
                </a:moveTo>
                <a:lnTo>
                  <a:pt x="312580" y="195962"/>
                </a:lnTo>
                <a:lnTo>
                  <a:pt x="312580" y="0"/>
                </a:lnTo>
                <a:lnTo>
                  <a:pt x="0" y="0"/>
                </a:lnTo>
                <a:lnTo>
                  <a:pt x="0" y="195962"/>
                </a:lnTo>
                <a:close/>
              </a:path>
            </a:pathLst>
          </a:custGeom>
          <a:solidFill>
            <a:srgbClr val="009900"/>
          </a:solidFill>
        </p:spPr>
        <p:txBody>
          <a:bodyPr wrap="square" lIns="0" tIns="0" rIns="0" bIns="0" rtlCol="0"/>
          <a:lstStyle/>
          <a:p>
            <a:endParaRPr/>
          </a:p>
        </p:txBody>
      </p:sp>
      <p:sp>
        <p:nvSpPr>
          <p:cNvPr id="22" name="object 22"/>
          <p:cNvSpPr/>
          <p:nvPr/>
        </p:nvSpPr>
        <p:spPr>
          <a:xfrm>
            <a:off x="508001" y="4495801"/>
            <a:ext cx="417407" cy="196215"/>
          </a:xfrm>
          <a:custGeom>
            <a:avLst/>
            <a:gdLst/>
            <a:ahLst/>
            <a:cxnLst/>
            <a:rect l="l" t="t" r="r" b="b"/>
            <a:pathLst>
              <a:path w="313055" h="196214">
                <a:moveTo>
                  <a:pt x="0" y="195962"/>
                </a:moveTo>
                <a:lnTo>
                  <a:pt x="312580" y="195962"/>
                </a:lnTo>
                <a:lnTo>
                  <a:pt x="312580" y="0"/>
                </a:lnTo>
                <a:lnTo>
                  <a:pt x="0" y="0"/>
                </a:lnTo>
                <a:lnTo>
                  <a:pt x="0" y="195962"/>
                </a:lnTo>
                <a:close/>
              </a:path>
            </a:pathLst>
          </a:custGeom>
          <a:ln w="12299">
            <a:solidFill>
              <a:srgbClr val="000000"/>
            </a:solidFill>
          </a:ln>
        </p:spPr>
        <p:txBody>
          <a:bodyPr wrap="square" lIns="0" tIns="0" rIns="0" bIns="0" rtlCol="0"/>
          <a:lstStyle/>
          <a:p>
            <a:endParaRPr/>
          </a:p>
        </p:txBody>
      </p:sp>
      <p:sp>
        <p:nvSpPr>
          <p:cNvPr id="23" name="object 23"/>
          <p:cNvSpPr/>
          <p:nvPr/>
        </p:nvSpPr>
        <p:spPr>
          <a:xfrm>
            <a:off x="508001" y="4787076"/>
            <a:ext cx="417407" cy="196215"/>
          </a:xfrm>
          <a:custGeom>
            <a:avLst/>
            <a:gdLst/>
            <a:ahLst/>
            <a:cxnLst/>
            <a:rect l="l" t="t" r="r" b="b"/>
            <a:pathLst>
              <a:path w="313055" h="196214">
                <a:moveTo>
                  <a:pt x="0" y="195835"/>
                </a:moveTo>
                <a:lnTo>
                  <a:pt x="312580" y="195835"/>
                </a:lnTo>
                <a:lnTo>
                  <a:pt x="312580" y="0"/>
                </a:lnTo>
                <a:lnTo>
                  <a:pt x="0" y="0"/>
                </a:lnTo>
                <a:lnTo>
                  <a:pt x="0" y="195835"/>
                </a:lnTo>
                <a:close/>
              </a:path>
            </a:pathLst>
          </a:custGeom>
          <a:solidFill>
            <a:srgbClr val="005000"/>
          </a:solidFill>
        </p:spPr>
        <p:txBody>
          <a:bodyPr wrap="square" lIns="0" tIns="0" rIns="0" bIns="0" rtlCol="0"/>
          <a:lstStyle/>
          <a:p>
            <a:endParaRPr/>
          </a:p>
        </p:txBody>
      </p:sp>
      <p:sp>
        <p:nvSpPr>
          <p:cNvPr id="24" name="object 24"/>
          <p:cNvSpPr/>
          <p:nvPr/>
        </p:nvSpPr>
        <p:spPr>
          <a:xfrm>
            <a:off x="508001" y="4787076"/>
            <a:ext cx="417407" cy="196215"/>
          </a:xfrm>
          <a:custGeom>
            <a:avLst/>
            <a:gdLst/>
            <a:ahLst/>
            <a:cxnLst/>
            <a:rect l="l" t="t" r="r" b="b"/>
            <a:pathLst>
              <a:path w="313055" h="196214">
                <a:moveTo>
                  <a:pt x="0" y="195835"/>
                </a:moveTo>
                <a:lnTo>
                  <a:pt x="312580" y="195835"/>
                </a:lnTo>
                <a:lnTo>
                  <a:pt x="312580" y="0"/>
                </a:lnTo>
                <a:lnTo>
                  <a:pt x="0" y="0"/>
                </a:lnTo>
                <a:lnTo>
                  <a:pt x="0" y="195835"/>
                </a:lnTo>
                <a:close/>
              </a:path>
            </a:pathLst>
          </a:custGeom>
          <a:ln w="12299">
            <a:solidFill>
              <a:srgbClr val="000000"/>
            </a:solidFill>
          </a:ln>
        </p:spPr>
        <p:txBody>
          <a:bodyPr wrap="square" lIns="0" tIns="0" rIns="0" bIns="0" rtlCol="0"/>
          <a:lstStyle/>
          <a:p>
            <a:endParaRPr/>
          </a:p>
        </p:txBody>
      </p:sp>
      <p:sp>
        <p:nvSpPr>
          <p:cNvPr id="25" name="object 25"/>
          <p:cNvSpPr/>
          <p:nvPr/>
        </p:nvSpPr>
        <p:spPr>
          <a:xfrm>
            <a:off x="508001" y="5052300"/>
            <a:ext cx="417407" cy="196215"/>
          </a:xfrm>
          <a:custGeom>
            <a:avLst/>
            <a:gdLst/>
            <a:ahLst/>
            <a:cxnLst/>
            <a:rect l="l" t="t" r="r" b="b"/>
            <a:pathLst>
              <a:path w="313055" h="196214">
                <a:moveTo>
                  <a:pt x="0" y="195962"/>
                </a:moveTo>
                <a:lnTo>
                  <a:pt x="312580" y="195962"/>
                </a:lnTo>
                <a:lnTo>
                  <a:pt x="312580" y="0"/>
                </a:lnTo>
                <a:lnTo>
                  <a:pt x="0" y="0"/>
                </a:lnTo>
                <a:lnTo>
                  <a:pt x="0" y="195962"/>
                </a:lnTo>
                <a:close/>
              </a:path>
            </a:pathLst>
          </a:custGeom>
          <a:solidFill>
            <a:srgbClr val="000000"/>
          </a:solidFill>
        </p:spPr>
        <p:txBody>
          <a:bodyPr wrap="square" lIns="0" tIns="0" rIns="0" bIns="0" rtlCol="0"/>
          <a:lstStyle/>
          <a:p>
            <a:endParaRPr/>
          </a:p>
        </p:txBody>
      </p:sp>
      <p:sp>
        <p:nvSpPr>
          <p:cNvPr id="26" name="object 26"/>
          <p:cNvSpPr/>
          <p:nvPr/>
        </p:nvSpPr>
        <p:spPr>
          <a:xfrm>
            <a:off x="508001" y="5052300"/>
            <a:ext cx="417407" cy="196215"/>
          </a:xfrm>
          <a:custGeom>
            <a:avLst/>
            <a:gdLst/>
            <a:ahLst/>
            <a:cxnLst/>
            <a:rect l="l" t="t" r="r" b="b"/>
            <a:pathLst>
              <a:path w="313055" h="196214">
                <a:moveTo>
                  <a:pt x="0" y="195962"/>
                </a:moveTo>
                <a:lnTo>
                  <a:pt x="312580" y="195962"/>
                </a:lnTo>
                <a:lnTo>
                  <a:pt x="312580" y="0"/>
                </a:lnTo>
                <a:lnTo>
                  <a:pt x="0" y="0"/>
                </a:lnTo>
                <a:lnTo>
                  <a:pt x="0" y="195962"/>
                </a:lnTo>
                <a:close/>
              </a:path>
            </a:pathLst>
          </a:custGeom>
          <a:ln w="12299">
            <a:solidFill>
              <a:srgbClr val="000000"/>
            </a:solidFill>
          </a:ln>
        </p:spPr>
        <p:txBody>
          <a:bodyPr wrap="square" lIns="0" tIns="0" rIns="0" bIns="0" rtlCol="0"/>
          <a:lstStyle/>
          <a:p>
            <a:endParaRPr/>
          </a:p>
        </p:txBody>
      </p:sp>
      <p:sp>
        <p:nvSpPr>
          <p:cNvPr id="29" name="object 29"/>
          <p:cNvSpPr txBox="1"/>
          <p:nvPr/>
        </p:nvSpPr>
        <p:spPr>
          <a:xfrm>
            <a:off x="508000" y="2667001"/>
            <a:ext cx="2631440" cy="2346796"/>
          </a:xfrm>
          <a:prstGeom prst="rect">
            <a:avLst/>
          </a:prstGeom>
        </p:spPr>
        <p:txBody>
          <a:bodyPr vert="horz" wrap="square" lIns="0" tIns="0" rIns="0" bIns="0" rtlCol="0">
            <a:spAutoFit/>
          </a:bodyPr>
          <a:lstStyle/>
          <a:p>
            <a:pPr marL="12700" marR="5080">
              <a:lnSpc>
                <a:spcPct val="150400"/>
              </a:lnSpc>
            </a:pPr>
            <a:r>
              <a:rPr sz="1400" dirty="0">
                <a:latin typeface="Arial"/>
                <a:cs typeface="Arial"/>
              </a:rPr>
              <a:t>N. allogeneic</a:t>
            </a:r>
            <a:r>
              <a:rPr sz="1400" spc="-114" dirty="0">
                <a:latin typeface="Arial"/>
                <a:cs typeface="Arial"/>
              </a:rPr>
              <a:t> </a:t>
            </a:r>
            <a:r>
              <a:rPr sz="1400" dirty="0">
                <a:latin typeface="Arial"/>
                <a:cs typeface="Arial"/>
              </a:rPr>
              <a:t>transplants  per 10 </a:t>
            </a:r>
            <a:r>
              <a:rPr sz="1400" spc="-5" dirty="0">
                <a:latin typeface="Arial"/>
                <a:cs typeface="Arial"/>
              </a:rPr>
              <a:t>million</a:t>
            </a:r>
            <a:r>
              <a:rPr sz="1400" spc="-95" dirty="0">
                <a:latin typeface="Arial"/>
                <a:cs typeface="Arial"/>
              </a:rPr>
              <a:t> </a:t>
            </a:r>
            <a:r>
              <a:rPr sz="1400" dirty="0">
                <a:latin typeface="Arial"/>
                <a:cs typeface="Arial"/>
              </a:rPr>
              <a:t>population</a:t>
            </a:r>
          </a:p>
          <a:p>
            <a:pPr marL="403225" marR="645795">
              <a:lnSpc>
                <a:spcPct val="150200"/>
              </a:lnSpc>
              <a:spcBef>
                <a:spcPts val="425"/>
              </a:spcBef>
            </a:pPr>
            <a:r>
              <a:rPr sz="1200" dirty="0">
                <a:latin typeface="Arial"/>
                <a:cs typeface="Arial"/>
              </a:rPr>
              <a:t>0 </a:t>
            </a:r>
            <a:r>
              <a:rPr sz="1200" spc="-5" dirty="0">
                <a:latin typeface="Arial"/>
                <a:cs typeface="Arial"/>
              </a:rPr>
              <a:t>or no</a:t>
            </a:r>
            <a:r>
              <a:rPr sz="1200" spc="-70" dirty="0">
                <a:latin typeface="Arial"/>
                <a:cs typeface="Arial"/>
              </a:rPr>
              <a:t> </a:t>
            </a:r>
            <a:r>
              <a:rPr sz="1200" spc="-5" dirty="0">
                <a:latin typeface="Arial"/>
                <a:cs typeface="Arial"/>
              </a:rPr>
              <a:t>report  </a:t>
            </a:r>
            <a:r>
              <a:rPr sz="1200" dirty="0">
                <a:latin typeface="Arial"/>
                <a:cs typeface="Arial"/>
              </a:rPr>
              <a:t>1 -</a:t>
            </a:r>
            <a:r>
              <a:rPr sz="1200" spc="-100" dirty="0">
                <a:latin typeface="Arial"/>
                <a:cs typeface="Arial"/>
              </a:rPr>
              <a:t> </a:t>
            </a:r>
            <a:r>
              <a:rPr sz="1200" spc="-5" dirty="0">
                <a:latin typeface="Arial"/>
                <a:cs typeface="Arial"/>
              </a:rPr>
              <a:t>50</a:t>
            </a:r>
            <a:endParaRPr sz="1200" dirty="0">
              <a:latin typeface="Arial"/>
              <a:cs typeface="Arial"/>
            </a:endParaRPr>
          </a:p>
          <a:p>
            <a:pPr marL="403225">
              <a:lnSpc>
                <a:spcPct val="100000"/>
              </a:lnSpc>
              <a:spcBef>
                <a:spcPts val="725"/>
              </a:spcBef>
            </a:pPr>
            <a:r>
              <a:rPr sz="1200" spc="-5" dirty="0">
                <a:latin typeface="Arial"/>
                <a:cs typeface="Arial"/>
              </a:rPr>
              <a:t>51 </a:t>
            </a:r>
            <a:r>
              <a:rPr sz="1200" dirty="0">
                <a:latin typeface="Arial"/>
                <a:cs typeface="Arial"/>
              </a:rPr>
              <a:t>–</a:t>
            </a:r>
            <a:r>
              <a:rPr sz="1200" spc="-90" dirty="0">
                <a:latin typeface="Arial"/>
                <a:cs typeface="Arial"/>
              </a:rPr>
              <a:t> </a:t>
            </a:r>
            <a:r>
              <a:rPr sz="1200" spc="-5" dirty="0">
                <a:latin typeface="Arial"/>
                <a:cs typeface="Arial"/>
              </a:rPr>
              <a:t>100</a:t>
            </a:r>
            <a:endParaRPr sz="1200" dirty="0">
              <a:latin typeface="Arial"/>
              <a:cs typeface="Arial"/>
            </a:endParaRPr>
          </a:p>
          <a:p>
            <a:pPr marL="403225">
              <a:lnSpc>
                <a:spcPct val="100000"/>
              </a:lnSpc>
              <a:spcBef>
                <a:spcPts val="720"/>
              </a:spcBef>
            </a:pPr>
            <a:r>
              <a:rPr sz="1200" spc="-5" dirty="0">
                <a:latin typeface="Arial"/>
                <a:cs typeface="Arial"/>
              </a:rPr>
              <a:t>101 </a:t>
            </a:r>
            <a:r>
              <a:rPr sz="1200" dirty="0">
                <a:latin typeface="Arial"/>
                <a:cs typeface="Arial"/>
              </a:rPr>
              <a:t>-</a:t>
            </a:r>
            <a:r>
              <a:rPr sz="1200" spc="-105" dirty="0">
                <a:latin typeface="Arial"/>
                <a:cs typeface="Arial"/>
              </a:rPr>
              <a:t> </a:t>
            </a:r>
            <a:r>
              <a:rPr sz="1200" spc="-5" dirty="0">
                <a:latin typeface="Arial"/>
                <a:cs typeface="Arial"/>
              </a:rPr>
              <a:t>150</a:t>
            </a:r>
            <a:endParaRPr sz="1200" dirty="0">
              <a:latin typeface="Arial"/>
              <a:cs typeface="Arial"/>
            </a:endParaRPr>
          </a:p>
          <a:p>
            <a:pPr marL="403225">
              <a:lnSpc>
                <a:spcPct val="100000"/>
              </a:lnSpc>
              <a:spcBef>
                <a:spcPts val="725"/>
              </a:spcBef>
            </a:pPr>
            <a:r>
              <a:rPr sz="1200" spc="-5" dirty="0">
                <a:latin typeface="Arial"/>
                <a:cs typeface="Arial"/>
              </a:rPr>
              <a:t>151 </a:t>
            </a:r>
            <a:r>
              <a:rPr sz="1200" dirty="0">
                <a:latin typeface="Arial"/>
                <a:cs typeface="Arial"/>
              </a:rPr>
              <a:t>–</a:t>
            </a:r>
            <a:r>
              <a:rPr sz="1200" spc="-100" dirty="0">
                <a:latin typeface="Arial"/>
                <a:cs typeface="Arial"/>
              </a:rPr>
              <a:t> </a:t>
            </a:r>
            <a:r>
              <a:rPr sz="1200" spc="-5" dirty="0">
                <a:latin typeface="Arial"/>
                <a:cs typeface="Arial"/>
              </a:rPr>
              <a:t>200</a:t>
            </a:r>
            <a:endParaRPr sz="1200" dirty="0">
              <a:latin typeface="Arial"/>
              <a:cs typeface="Arial"/>
            </a:endParaRPr>
          </a:p>
          <a:p>
            <a:pPr marL="403225">
              <a:lnSpc>
                <a:spcPct val="100000"/>
              </a:lnSpc>
              <a:spcBef>
                <a:spcPts val="720"/>
              </a:spcBef>
            </a:pPr>
            <a:r>
              <a:rPr sz="1200" spc="-5" dirty="0">
                <a:latin typeface="Arial"/>
                <a:cs typeface="Arial"/>
              </a:rPr>
              <a:t>201 </a:t>
            </a:r>
            <a:r>
              <a:rPr sz="1200" dirty="0">
                <a:latin typeface="Arial"/>
                <a:cs typeface="Arial"/>
              </a:rPr>
              <a:t>–</a:t>
            </a:r>
            <a:r>
              <a:rPr sz="1200" spc="-100" dirty="0">
                <a:latin typeface="Arial"/>
                <a:cs typeface="Arial"/>
              </a:rPr>
              <a:t> </a:t>
            </a:r>
            <a:r>
              <a:rPr sz="1200" spc="-5" dirty="0">
                <a:latin typeface="Arial"/>
                <a:cs typeface="Arial"/>
              </a:rPr>
              <a:t>300</a:t>
            </a:r>
            <a:endParaRPr sz="1200" dirty="0">
              <a:latin typeface="Arial"/>
              <a:cs typeface="Arial"/>
            </a:endParaRPr>
          </a:p>
          <a:p>
            <a:pPr marL="403225">
              <a:lnSpc>
                <a:spcPct val="100000"/>
              </a:lnSpc>
              <a:spcBef>
                <a:spcPts val="725"/>
              </a:spcBef>
            </a:pPr>
            <a:r>
              <a:rPr sz="1200" dirty="0">
                <a:latin typeface="Arial"/>
                <a:cs typeface="Arial"/>
              </a:rPr>
              <a:t>&gt;</a:t>
            </a:r>
            <a:r>
              <a:rPr sz="1200" spc="-95" dirty="0">
                <a:latin typeface="Arial"/>
                <a:cs typeface="Arial"/>
              </a:rPr>
              <a:t> </a:t>
            </a:r>
            <a:r>
              <a:rPr sz="1200" dirty="0">
                <a:latin typeface="Arial"/>
                <a:cs typeface="Arial"/>
              </a:rPr>
              <a:t>300</a:t>
            </a:r>
          </a:p>
        </p:txBody>
      </p:sp>
      <p:sp>
        <p:nvSpPr>
          <p:cNvPr id="27" name="object 29"/>
          <p:cNvSpPr txBox="1"/>
          <p:nvPr/>
        </p:nvSpPr>
        <p:spPr>
          <a:xfrm>
            <a:off x="5486401" y="6172201"/>
            <a:ext cx="5737860" cy="128240"/>
          </a:xfrm>
          <a:prstGeom prst="rect">
            <a:avLst/>
          </a:prstGeom>
        </p:spPr>
        <p:txBody>
          <a:bodyPr vert="horz" wrap="square" lIns="0" tIns="0" rIns="0" bIns="0" rtlCol="0">
            <a:spAutoFit/>
          </a:bodyPr>
          <a:lstStyle/>
          <a:p>
            <a:pPr marL="12700">
              <a:lnSpc>
                <a:spcPts val="1010"/>
              </a:lnSpc>
            </a:pPr>
            <a:r>
              <a:rPr sz="900" spc="-5" dirty="0">
                <a:latin typeface="Arial"/>
                <a:cs typeface="Arial"/>
              </a:rPr>
              <a:t>JR. Passweg, H. </a:t>
            </a:r>
            <a:r>
              <a:rPr sz="900" dirty="0">
                <a:latin typeface="Arial"/>
                <a:cs typeface="Arial"/>
              </a:rPr>
              <a:t>Baldomero </a:t>
            </a:r>
            <a:r>
              <a:rPr sz="900" spc="5" dirty="0">
                <a:latin typeface="Arial"/>
                <a:cs typeface="Arial"/>
              </a:rPr>
              <a:t>et </a:t>
            </a:r>
            <a:r>
              <a:rPr sz="900" dirty="0">
                <a:latin typeface="Arial"/>
                <a:cs typeface="Arial"/>
              </a:rPr>
              <a:t>al, </a:t>
            </a:r>
            <a:r>
              <a:rPr sz="900" i="1" spc="-5" dirty="0">
                <a:latin typeface="Arial"/>
                <a:cs typeface="Arial"/>
              </a:rPr>
              <a:t>Bone Marrow </a:t>
            </a:r>
            <a:r>
              <a:rPr sz="900" i="1" dirty="0">
                <a:latin typeface="Arial"/>
                <a:cs typeface="Arial"/>
              </a:rPr>
              <a:t>Transplantation </a:t>
            </a:r>
            <a:r>
              <a:rPr sz="900" dirty="0">
                <a:latin typeface="Arial"/>
                <a:cs typeface="Arial"/>
              </a:rPr>
              <a:t>(2015) </a:t>
            </a:r>
            <a:r>
              <a:rPr sz="900" b="1" dirty="0">
                <a:latin typeface="Arial"/>
                <a:cs typeface="Arial"/>
              </a:rPr>
              <a:t>50,</a:t>
            </a:r>
            <a:r>
              <a:rPr sz="900" b="1" spc="-80" dirty="0">
                <a:latin typeface="Arial"/>
                <a:cs typeface="Arial"/>
              </a:rPr>
              <a:t> </a:t>
            </a:r>
            <a:r>
              <a:rPr sz="900" dirty="0">
                <a:latin typeface="Arial"/>
                <a:cs typeface="Arial"/>
              </a:rPr>
              <a:t>476–482</a:t>
            </a:r>
          </a:p>
        </p:txBody>
      </p:sp>
      <p:sp>
        <p:nvSpPr>
          <p:cNvPr id="30" name="29 Dikdörtgen"/>
          <p:cNvSpPr/>
          <p:nvPr/>
        </p:nvSpPr>
        <p:spPr>
          <a:xfrm>
            <a:off x="508000" y="381000"/>
            <a:ext cx="9652000" cy="523220"/>
          </a:xfrm>
          <a:prstGeom prst="rect">
            <a:avLst/>
          </a:prstGeom>
        </p:spPr>
        <p:txBody>
          <a:bodyPr wrap="square">
            <a:spAutoFit/>
          </a:bodyPr>
          <a:lstStyle/>
          <a:p>
            <a:r>
              <a:rPr lang="en-US" sz="2800" b="1" dirty="0" smtClean="0">
                <a:solidFill>
                  <a:schemeClr val="tx2">
                    <a:lumMod val="75000"/>
                  </a:schemeClr>
                </a:solidFill>
              </a:rPr>
              <a:t>Stem Cell </a:t>
            </a:r>
            <a:r>
              <a:rPr lang="en-US" sz="2800" b="1" spc="-10" dirty="0" smtClean="0">
                <a:solidFill>
                  <a:schemeClr val="tx2">
                    <a:lumMod val="75000"/>
                  </a:schemeClr>
                </a:solidFill>
              </a:rPr>
              <a:t>Transplantation </a:t>
            </a:r>
            <a:r>
              <a:rPr lang="en-US" sz="2800" b="1" dirty="0" smtClean="0">
                <a:solidFill>
                  <a:schemeClr val="tx2">
                    <a:lumMod val="75000"/>
                  </a:schemeClr>
                </a:solidFill>
              </a:rPr>
              <a:t>Activity </a:t>
            </a:r>
            <a:r>
              <a:rPr lang="en-US" sz="2800" b="1" spc="-5" dirty="0" smtClean="0">
                <a:solidFill>
                  <a:schemeClr val="tx2">
                    <a:lumMod val="75000"/>
                  </a:schemeClr>
                </a:solidFill>
              </a:rPr>
              <a:t>in</a:t>
            </a:r>
            <a:r>
              <a:rPr lang="en-US" sz="2800" b="1" spc="-275" dirty="0" smtClean="0">
                <a:solidFill>
                  <a:schemeClr val="tx2">
                    <a:lumMod val="75000"/>
                  </a:schemeClr>
                </a:solidFill>
              </a:rPr>
              <a:t> </a:t>
            </a:r>
            <a:r>
              <a:rPr lang="en-US" sz="2800" b="1" dirty="0" smtClean="0">
                <a:solidFill>
                  <a:schemeClr val="tx2">
                    <a:lumMod val="75000"/>
                  </a:schemeClr>
                </a:solidFill>
              </a:rPr>
              <a:t>Europe</a:t>
            </a:r>
            <a:r>
              <a:rPr lang="en-US" sz="2800" b="1" spc="-5" dirty="0" smtClean="0">
                <a:solidFill>
                  <a:schemeClr val="tx2">
                    <a:lumMod val="75000"/>
                  </a:schemeClr>
                </a:solidFill>
              </a:rPr>
              <a:t> </a:t>
            </a:r>
            <a:endParaRPr lang="tr-TR" sz="2800" dirty="0">
              <a:solidFill>
                <a:schemeClr val="tx2">
                  <a:lumMod val="75000"/>
                </a:schemeClr>
              </a:solidFill>
            </a:endParaRPr>
          </a:p>
        </p:txBody>
      </p:sp>
      <p:pic>
        <p:nvPicPr>
          <p:cNvPr id="31" name="Picture 2" descr="ebmt ile ilgili görsel sonucu"/>
          <p:cNvPicPr>
            <a:picLocks noChangeAspect="1" noChangeArrowheads="1"/>
          </p:cNvPicPr>
          <p:nvPr/>
        </p:nvPicPr>
        <p:blipFill>
          <a:blip r:embed="rId3" cstate="print"/>
          <a:srcRect/>
          <a:stretch>
            <a:fillRect/>
          </a:stretch>
        </p:blipFill>
        <p:spPr bwMode="auto">
          <a:xfrm>
            <a:off x="10160000" y="304800"/>
            <a:ext cx="1524000" cy="636270"/>
          </a:xfrm>
          <a:prstGeom prst="rect">
            <a:avLst/>
          </a:prstGeom>
          <a:noFill/>
        </p:spPr>
      </p:pic>
      <p:sp>
        <p:nvSpPr>
          <p:cNvPr id="28" name="27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36 Dikdörtgen"/>
          <p:cNvSpPr/>
          <p:nvPr/>
        </p:nvSpPr>
        <p:spPr>
          <a:xfrm>
            <a:off x="0" y="0"/>
            <a:ext cx="12192000" cy="12954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bject 8"/>
          <p:cNvSpPr txBox="1">
            <a:spLocks noGrp="1"/>
          </p:cNvSpPr>
          <p:nvPr>
            <p:ph type="title"/>
          </p:nvPr>
        </p:nvSpPr>
        <p:spPr>
          <a:xfrm>
            <a:off x="2540000" y="1905000"/>
            <a:ext cx="7625080" cy="426720"/>
          </a:xfrm>
          <a:prstGeom prst="rect">
            <a:avLst/>
          </a:prstGeom>
        </p:spPr>
        <p:txBody>
          <a:bodyPr vert="horz" wrap="square" lIns="0" tIns="0" rIns="0" bIns="0" rtlCol="0">
            <a:spAutoFit/>
          </a:bodyPr>
          <a:lstStyle/>
          <a:p>
            <a:pPr marL="12700">
              <a:lnSpc>
                <a:spcPct val="100000"/>
              </a:lnSpc>
            </a:pPr>
            <a:r>
              <a:rPr sz="2800" b="0" i="0" spc="-5" dirty="0">
                <a:solidFill>
                  <a:srgbClr val="000000"/>
                </a:solidFill>
                <a:latin typeface="Arial"/>
                <a:cs typeface="Arial"/>
              </a:rPr>
              <a:t>HSCT </a:t>
            </a:r>
            <a:r>
              <a:rPr sz="2800" b="0" i="0" dirty="0">
                <a:solidFill>
                  <a:srgbClr val="000000"/>
                </a:solidFill>
                <a:latin typeface="Arial"/>
                <a:cs typeface="Arial"/>
              </a:rPr>
              <a:t>Activity </a:t>
            </a:r>
            <a:r>
              <a:rPr sz="2800" b="0" i="0" spc="-5" dirty="0">
                <a:solidFill>
                  <a:srgbClr val="000000"/>
                </a:solidFill>
                <a:latin typeface="Arial"/>
                <a:cs typeface="Arial"/>
              </a:rPr>
              <a:t>in Europe</a:t>
            </a:r>
            <a:r>
              <a:rPr sz="2800" b="0" i="0" spc="-229" dirty="0">
                <a:solidFill>
                  <a:srgbClr val="000000"/>
                </a:solidFill>
                <a:latin typeface="Arial"/>
                <a:cs typeface="Arial"/>
              </a:rPr>
              <a:t> </a:t>
            </a:r>
            <a:r>
              <a:rPr sz="2800" b="0" i="0" dirty="0">
                <a:solidFill>
                  <a:srgbClr val="000000"/>
                </a:solidFill>
                <a:latin typeface="Arial"/>
                <a:cs typeface="Arial"/>
              </a:rPr>
              <a:t>1990-2012:</a:t>
            </a:r>
            <a:endParaRPr sz="2800" dirty="0">
              <a:latin typeface="Arial"/>
              <a:cs typeface="Arial"/>
            </a:endParaRPr>
          </a:p>
        </p:txBody>
      </p:sp>
      <p:sp>
        <p:nvSpPr>
          <p:cNvPr id="34" name="33 Dikdörtgen"/>
          <p:cNvSpPr/>
          <p:nvPr/>
        </p:nvSpPr>
        <p:spPr>
          <a:xfrm>
            <a:off x="508000" y="381000"/>
            <a:ext cx="9652000" cy="523220"/>
          </a:xfrm>
          <a:prstGeom prst="rect">
            <a:avLst/>
          </a:prstGeom>
        </p:spPr>
        <p:txBody>
          <a:bodyPr wrap="square">
            <a:spAutoFit/>
          </a:bodyPr>
          <a:lstStyle/>
          <a:p>
            <a:r>
              <a:rPr lang="en-US" sz="2800" b="1" dirty="0" smtClean="0">
                <a:solidFill>
                  <a:schemeClr val="tx2">
                    <a:lumMod val="75000"/>
                  </a:schemeClr>
                </a:solidFill>
              </a:rPr>
              <a:t>Stem Cell </a:t>
            </a:r>
            <a:r>
              <a:rPr lang="en-US" sz="2800" b="1" spc="-10" dirty="0" smtClean="0">
                <a:solidFill>
                  <a:schemeClr val="tx2">
                    <a:lumMod val="75000"/>
                  </a:schemeClr>
                </a:solidFill>
              </a:rPr>
              <a:t>Transplantation </a:t>
            </a:r>
            <a:r>
              <a:rPr lang="en-US" sz="2800" b="1" dirty="0" smtClean="0">
                <a:solidFill>
                  <a:schemeClr val="tx2">
                    <a:lumMod val="75000"/>
                  </a:schemeClr>
                </a:solidFill>
              </a:rPr>
              <a:t>Activity </a:t>
            </a:r>
            <a:r>
              <a:rPr lang="en-US" sz="2800" b="1" spc="-5" dirty="0" smtClean="0">
                <a:solidFill>
                  <a:schemeClr val="tx2">
                    <a:lumMod val="75000"/>
                  </a:schemeClr>
                </a:solidFill>
              </a:rPr>
              <a:t>in</a:t>
            </a:r>
            <a:r>
              <a:rPr lang="en-US" sz="2800" b="1" spc="-275" dirty="0" smtClean="0">
                <a:solidFill>
                  <a:schemeClr val="tx2">
                    <a:lumMod val="75000"/>
                  </a:schemeClr>
                </a:solidFill>
              </a:rPr>
              <a:t> </a:t>
            </a:r>
            <a:r>
              <a:rPr lang="en-US" sz="2800" b="1" dirty="0" smtClean="0">
                <a:solidFill>
                  <a:schemeClr val="tx2">
                    <a:lumMod val="75000"/>
                  </a:schemeClr>
                </a:solidFill>
              </a:rPr>
              <a:t>Europe</a:t>
            </a:r>
            <a:r>
              <a:rPr lang="en-US" sz="2800" b="1" spc="-5" dirty="0" smtClean="0">
                <a:solidFill>
                  <a:schemeClr val="tx2">
                    <a:lumMod val="75000"/>
                  </a:schemeClr>
                </a:solidFill>
              </a:rPr>
              <a:t> </a:t>
            </a:r>
            <a:endParaRPr lang="tr-TR" sz="2800" dirty="0">
              <a:solidFill>
                <a:schemeClr val="tx2">
                  <a:lumMod val="75000"/>
                </a:schemeClr>
              </a:solidFill>
            </a:endParaRPr>
          </a:p>
        </p:txBody>
      </p:sp>
      <p:pic>
        <p:nvPicPr>
          <p:cNvPr id="35" name="Picture 2" descr="ebmt ile ilgili görsel sonucu"/>
          <p:cNvPicPr>
            <a:picLocks noChangeAspect="1" noChangeArrowheads="1"/>
          </p:cNvPicPr>
          <p:nvPr/>
        </p:nvPicPr>
        <p:blipFill>
          <a:blip r:embed="rId2" cstate="print"/>
          <a:srcRect/>
          <a:stretch>
            <a:fillRect/>
          </a:stretch>
        </p:blipFill>
        <p:spPr bwMode="auto">
          <a:xfrm>
            <a:off x="10261600" y="381000"/>
            <a:ext cx="1524000" cy="636270"/>
          </a:xfrm>
          <a:prstGeom prst="rect">
            <a:avLst/>
          </a:prstGeom>
          <a:noFill/>
        </p:spPr>
      </p:pic>
      <p:sp>
        <p:nvSpPr>
          <p:cNvPr id="36" name="35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6" name="Picture 2"/>
          <p:cNvPicPr>
            <a:picLocks noChangeAspect="1" noChangeArrowheads="1"/>
          </p:cNvPicPr>
          <p:nvPr/>
        </p:nvPicPr>
        <p:blipFill>
          <a:blip r:embed="rId3" cstate="print"/>
          <a:srcRect/>
          <a:stretch>
            <a:fillRect/>
          </a:stretch>
        </p:blipFill>
        <p:spPr bwMode="auto">
          <a:xfrm>
            <a:off x="2641600" y="2438400"/>
            <a:ext cx="6807200" cy="3306982"/>
          </a:xfrm>
          <a:prstGeom prst="rect">
            <a:avLst/>
          </a:prstGeom>
          <a:noFill/>
          <a:ln w="9525">
            <a:noFill/>
            <a:miter lim="800000"/>
            <a:headEnd/>
            <a:tailEnd/>
          </a:ln>
        </p:spPr>
      </p:pic>
      <p:sp>
        <p:nvSpPr>
          <p:cNvPr id="38" name="37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0" y="0"/>
            <a:ext cx="12192000" cy="12954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21 Dikdörtgen"/>
          <p:cNvSpPr/>
          <p:nvPr/>
        </p:nvSpPr>
        <p:spPr>
          <a:xfrm>
            <a:off x="304800" y="2133600"/>
            <a:ext cx="6197600" cy="3657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10"/>
          <p:cNvSpPr/>
          <p:nvPr/>
        </p:nvSpPr>
        <p:spPr>
          <a:xfrm>
            <a:off x="304801" y="1473936"/>
            <a:ext cx="11582399" cy="964464"/>
          </a:xfrm>
          <a:custGeom>
            <a:avLst/>
            <a:gdLst/>
            <a:ahLst/>
            <a:cxnLst/>
            <a:rect l="l" t="t" r="r" b="b"/>
            <a:pathLst>
              <a:path w="7222490" h="356869">
                <a:moveTo>
                  <a:pt x="0" y="59435"/>
                </a:moveTo>
                <a:lnTo>
                  <a:pt x="4670" y="36325"/>
                </a:lnTo>
                <a:lnTo>
                  <a:pt x="17406" y="17430"/>
                </a:lnTo>
                <a:lnTo>
                  <a:pt x="36299" y="4679"/>
                </a:lnTo>
                <a:lnTo>
                  <a:pt x="59436" y="0"/>
                </a:lnTo>
                <a:lnTo>
                  <a:pt x="7162800" y="0"/>
                </a:lnTo>
                <a:lnTo>
                  <a:pt x="7185910" y="4679"/>
                </a:lnTo>
                <a:lnTo>
                  <a:pt x="7204805" y="17430"/>
                </a:lnTo>
                <a:lnTo>
                  <a:pt x="7217556" y="36325"/>
                </a:lnTo>
                <a:lnTo>
                  <a:pt x="7222236" y="59435"/>
                </a:lnTo>
                <a:lnTo>
                  <a:pt x="7222236" y="297179"/>
                </a:lnTo>
                <a:lnTo>
                  <a:pt x="7217556" y="320290"/>
                </a:lnTo>
                <a:lnTo>
                  <a:pt x="7204805" y="339185"/>
                </a:lnTo>
                <a:lnTo>
                  <a:pt x="7185910" y="351936"/>
                </a:lnTo>
                <a:lnTo>
                  <a:pt x="7162800" y="356615"/>
                </a:lnTo>
                <a:lnTo>
                  <a:pt x="59436" y="356615"/>
                </a:lnTo>
                <a:lnTo>
                  <a:pt x="36299" y="351936"/>
                </a:lnTo>
                <a:lnTo>
                  <a:pt x="17406" y="339185"/>
                </a:lnTo>
                <a:lnTo>
                  <a:pt x="4670" y="320290"/>
                </a:lnTo>
                <a:lnTo>
                  <a:pt x="0" y="297179"/>
                </a:lnTo>
                <a:lnTo>
                  <a:pt x="0" y="59435"/>
                </a:lnTo>
                <a:close/>
              </a:path>
            </a:pathLst>
          </a:custGeom>
          <a:solidFill>
            <a:srgbClr val="92D050"/>
          </a:solidFill>
          <a:ln w="38100">
            <a:noFill/>
          </a:ln>
        </p:spPr>
        <p:txBody>
          <a:bodyPr wrap="square" lIns="0" tIns="0" rIns="0" bIns="0" rtlCol="0"/>
          <a:lstStyle/>
          <a:p>
            <a:endParaRPr b="1"/>
          </a:p>
        </p:txBody>
      </p:sp>
      <p:graphicFrame>
        <p:nvGraphicFramePr>
          <p:cNvPr id="15" name="object 15"/>
          <p:cNvGraphicFramePr>
            <a:graphicFrameLocks noGrp="1"/>
          </p:cNvGraphicFramePr>
          <p:nvPr/>
        </p:nvGraphicFramePr>
        <p:xfrm>
          <a:off x="304801" y="2112148"/>
          <a:ext cx="11582399" cy="3831452"/>
        </p:xfrm>
        <a:graphic>
          <a:graphicData uri="http://schemas.openxmlformats.org/drawingml/2006/table">
            <a:tbl>
              <a:tblPr firstRow="1" bandRow="1">
                <a:tableStyleId>{C083E6E3-FA7D-4D7B-A595-EF9225AFEA82}</a:tableStyleId>
              </a:tblPr>
              <a:tblGrid>
                <a:gridCol w="33867"/>
                <a:gridCol w="3725333"/>
                <a:gridCol w="2336800"/>
                <a:gridCol w="3763123"/>
                <a:gridCol w="1723276"/>
              </a:tblGrid>
              <a:tr h="339465">
                <a:tc rowSpan="9">
                  <a:txBody>
                    <a:bodyPr/>
                    <a:lstStyle/>
                    <a:p>
                      <a:endParaRPr sz="3200" dirty="0"/>
                    </a:p>
                  </a:txBody>
                  <a:tcPr marL="0" marR="0" marT="0" marB="0"/>
                </a:tc>
                <a:tc>
                  <a:txBody>
                    <a:bodyPr/>
                    <a:lstStyle/>
                    <a:p>
                      <a:pPr>
                        <a:lnSpc>
                          <a:spcPct val="100000"/>
                        </a:lnSpc>
                        <a:spcBef>
                          <a:spcPts val="80"/>
                        </a:spcBef>
                      </a:pPr>
                      <a:r>
                        <a:rPr lang="tr-TR" sz="2000" b="0" dirty="0" smtClean="0"/>
                        <a:t>  </a:t>
                      </a:r>
                      <a:r>
                        <a:rPr sz="2000" b="0" dirty="0" smtClean="0"/>
                        <a:t>Leukemia</a:t>
                      </a:r>
                      <a:endParaRPr sz="2000" b="0" dirty="0">
                        <a:solidFill>
                          <a:schemeClr val="tx1"/>
                        </a:solidFill>
                        <a:latin typeface="Arial"/>
                        <a:cs typeface="Arial"/>
                      </a:endParaRPr>
                    </a:p>
                  </a:txBody>
                  <a:tcPr marL="0" marR="0" marT="0" marB="0"/>
                </a:tc>
                <a:tc>
                  <a:txBody>
                    <a:bodyPr/>
                    <a:lstStyle/>
                    <a:p>
                      <a:pPr marR="681990" algn="r">
                        <a:lnSpc>
                          <a:spcPct val="100000"/>
                        </a:lnSpc>
                        <a:spcBef>
                          <a:spcPts val="80"/>
                        </a:spcBef>
                      </a:pPr>
                      <a:r>
                        <a:rPr sz="2000" b="0" spc="-5" dirty="0"/>
                        <a:t>10690</a:t>
                      </a:r>
                      <a:endParaRPr sz="2000" b="0" dirty="0">
                        <a:solidFill>
                          <a:schemeClr val="tx1"/>
                        </a:solidFill>
                        <a:latin typeface="Arial"/>
                        <a:cs typeface="Arial"/>
                      </a:endParaRPr>
                    </a:p>
                  </a:txBody>
                  <a:tcPr marL="0" marR="0" marT="0" marB="0"/>
                </a:tc>
                <a:tc>
                  <a:txBody>
                    <a:bodyPr/>
                    <a:lstStyle/>
                    <a:p>
                      <a:pPr marR="616585" algn="r">
                        <a:lnSpc>
                          <a:spcPct val="100000"/>
                        </a:lnSpc>
                        <a:spcBef>
                          <a:spcPts val="80"/>
                        </a:spcBef>
                      </a:pPr>
                      <a:r>
                        <a:rPr sz="2000" spc="-5" dirty="0"/>
                        <a:t>500</a:t>
                      </a:r>
                      <a:endParaRPr sz="2000" b="0" dirty="0">
                        <a:solidFill>
                          <a:schemeClr val="tx1"/>
                        </a:solidFill>
                        <a:latin typeface="Arial"/>
                        <a:cs typeface="Arial"/>
                      </a:endParaRPr>
                    </a:p>
                  </a:txBody>
                  <a:tcPr marL="0" marR="0" marT="0" marB="0"/>
                </a:tc>
                <a:tc>
                  <a:txBody>
                    <a:bodyPr/>
                    <a:lstStyle/>
                    <a:p>
                      <a:pPr marR="14604" algn="r">
                        <a:lnSpc>
                          <a:spcPct val="100000"/>
                        </a:lnSpc>
                        <a:spcBef>
                          <a:spcPts val="80"/>
                        </a:spcBef>
                      </a:pPr>
                      <a:r>
                        <a:rPr sz="2000" spc="-150" dirty="0"/>
                        <a:t>1</a:t>
                      </a:r>
                      <a:r>
                        <a:rPr sz="2000" spc="-145" dirty="0"/>
                        <a:t>1</a:t>
                      </a:r>
                      <a:r>
                        <a:rPr sz="2000" spc="-5" dirty="0"/>
                        <a:t>190</a:t>
                      </a:r>
                      <a:endParaRPr sz="2000" b="0" dirty="0">
                        <a:solidFill>
                          <a:schemeClr val="tx1"/>
                        </a:solidFill>
                        <a:latin typeface="Arial"/>
                        <a:cs typeface="Arial"/>
                      </a:endParaRPr>
                    </a:p>
                  </a:txBody>
                  <a:tcPr marL="0" marR="0" marT="0" marB="0"/>
                </a:tc>
              </a:tr>
              <a:tr h="448563">
                <a:tc vMerge="1">
                  <a:txBody>
                    <a:bodyPr/>
                    <a:lstStyle/>
                    <a:p>
                      <a:endParaRPr/>
                    </a:p>
                  </a:txBody>
                  <a:tcPr marL="0" marR="0" marT="0" marB="0">
                    <a:solidFill>
                      <a:srgbClr val="FFFFFF"/>
                    </a:solidFill>
                  </a:tcPr>
                </a:tc>
                <a:tc>
                  <a:txBody>
                    <a:bodyPr/>
                    <a:lstStyle/>
                    <a:p>
                      <a:pPr>
                        <a:lnSpc>
                          <a:spcPct val="100000"/>
                        </a:lnSpc>
                        <a:spcBef>
                          <a:spcPts val="645"/>
                        </a:spcBef>
                      </a:pPr>
                      <a:r>
                        <a:rPr lang="tr-TR" sz="2000" spc="-15" dirty="0" smtClean="0"/>
                        <a:t>  </a:t>
                      </a:r>
                      <a:r>
                        <a:rPr sz="2000" spc="-15" dirty="0" smtClean="0"/>
                        <a:t>Lymphoma</a:t>
                      </a:r>
                      <a:endParaRPr sz="2000" dirty="0">
                        <a:latin typeface="Arial"/>
                        <a:cs typeface="Arial"/>
                      </a:endParaRPr>
                    </a:p>
                  </a:txBody>
                  <a:tcPr marL="0" marR="0" marT="0" marB="0"/>
                </a:tc>
                <a:tc>
                  <a:txBody>
                    <a:bodyPr/>
                    <a:lstStyle/>
                    <a:p>
                      <a:pPr marR="681990" algn="r">
                        <a:lnSpc>
                          <a:spcPct val="100000"/>
                        </a:lnSpc>
                        <a:spcBef>
                          <a:spcPts val="645"/>
                        </a:spcBef>
                      </a:pPr>
                      <a:r>
                        <a:rPr sz="2000" spc="-5" dirty="0"/>
                        <a:t>1678</a:t>
                      </a:r>
                      <a:endParaRPr sz="2000" dirty="0">
                        <a:latin typeface="Arial"/>
                        <a:cs typeface="Arial"/>
                      </a:endParaRPr>
                    </a:p>
                  </a:txBody>
                  <a:tcPr marL="0" marR="0" marT="0" marB="0"/>
                </a:tc>
                <a:tc>
                  <a:txBody>
                    <a:bodyPr/>
                    <a:lstStyle/>
                    <a:p>
                      <a:pPr marR="616585" algn="r">
                        <a:lnSpc>
                          <a:spcPct val="100000"/>
                        </a:lnSpc>
                        <a:spcBef>
                          <a:spcPts val="645"/>
                        </a:spcBef>
                      </a:pPr>
                      <a:r>
                        <a:rPr sz="2000" spc="-5" dirty="0"/>
                        <a:t>7880</a:t>
                      </a:r>
                      <a:endParaRPr sz="2000" dirty="0">
                        <a:latin typeface="Arial"/>
                        <a:cs typeface="Arial"/>
                      </a:endParaRPr>
                    </a:p>
                  </a:txBody>
                  <a:tcPr marL="0" marR="0" marT="0" marB="0"/>
                </a:tc>
                <a:tc>
                  <a:txBody>
                    <a:bodyPr/>
                    <a:lstStyle/>
                    <a:p>
                      <a:pPr marR="15240" algn="r">
                        <a:lnSpc>
                          <a:spcPct val="100000"/>
                        </a:lnSpc>
                        <a:spcBef>
                          <a:spcPts val="645"/>
                        </a:spcBef>
                      </a:pPr>
                      <a:r>
                        <a:rPr sz="2000" spc="-5" dirty="0"/>
                        <a:t>9558</a:t>
                      </a:r>
                      <a:endParaRPr sz="2000" dirty="0">
                        <a:latin typeface="Arial"/>
                        <a:cs typeface="Arial"/>
                      </a:endParaRPr>
                    </a:p>
                  </a:txBody>
                  <a:tcPr marL="0" marR="0" marT="0" marB="0"/>
                </a:tc>
              </a:tr>
              <a:tr h="478440">
                <a:tc vMerge="1">
                  <a:txBody>
                    <a:bodyPr/>
                    <a:lstStyle/>
                    <a:p>
                      <a:endParaRPr/>
                    </a:p>
                  </a:txBody>
                  <a:tcPr marL="0" marR="0" marT="0" marB="0">
                    <a:solidFill>
                      <a:srgbClr val="FFFFFF"/>
                    </a:solidFill>
                  </a:tcPr>
                </a:tc>
                <a:tc>
                  <a:txBody>
                    <a:bodyPr/>
                    <a:lstStyle/>
                    <a:p>
                      <a:pPr>
                        <a:lnSpc>
                          <a:spcPct val="100000"/>
                        </a:lnSpc>
                        <a:spcBef>
                          <a:spcPts val="305"/>
                        </a:spcBef>
                      </a:pPr>
                      <a:r>
                        <a:rPr lang="tr-TR" sz="2000" spc="-5" dirty="0" smtClean="0"/>
                        <a:t>  </a:t>
                      </a:r>
                      <a:r>
                        <a:rPr sz="2000" spc="-5" dirty="0" smtClean="0"/>
                        <a:t>Plasma </a:t>
                      </a:r>
                      <a:r>
                        <a:rPr sz="2000" dirty="0"/>
                        <a:t>Cell</a:t>
                      </a:r>
                      <a:r>
                        <a:rPr sz="2000" spc="-40" dirty="0"/>
                        <a:t> </a:t>
                      </a:r>
                      <a:r>
                        <a:rPr sz="2000" spc="-5" dirty="0"/>
                        <a:t>disorder</a:t>
                      </a:r>
                      <a:endParaRPr sz="2000" dirty="0">
                        <a:latin typeface="Arial"/>
                        <a:cs typeface="Arial"/>
                      </a:endParaRPr>
                    </a:p>
                  </a:txBody>
                  <a:tcPr marL="0" marR="0" marT="0" marB="0"/>
                </a:tc>
                <a:tc>
                  <a:txBody>
                    <a:bodyPr/>
                    <a:lstStyle/>
                    <a:p>
                      <a:pPr marR="681355" algn="r">
                        <a:lnSpc>
                          <a:spcPct val="100000"/>
                        </a:lnSpc>
                        <a:spcBef>
                          <a:spcPts val="305"/>
                        </a:spcBef>
                      </a:pPr>
                      <a:r>
                        <a:rPr sz="2000" spc="-5" dirty="0"/>
                        <a:t>606</a:t>
                      </a:r>
                      <a:endParaRPr sz="2000">
                        <a:latin typeface="Arial"/>
                        <a:cs typeface="Arial"/>
                      </a:endParaRPr>
                    </a:p>
                  </a:txBody>
                  <a:tcPr marL="0" marR="0" marT="0" marB="0"/>
                </a:tc>
                <a:tc>
                  <a:txBody>
                    <a:bodyPr/>
                    <a:lstStyle/>
                    <a:p>
                      <a:pPr marR="616585" algn="r">
                        <a:lnSpc>
                          <a:spcPct val="100000"/>
                        </a:lnSpc>
                        <a:spcBef>
                          <a:spcPts val="305"/>
                        </a:spcBef>
                      </a:pPr>
                      <a:r>
                        <a:rPr sz="2000" spc="-5" dirty="0"/>
                        <a:t>9794</a:t>
                      </a:r>
                      <a:endParaRPr sz="2000" dirty="0">
                        <a:latin typeface="Arial"/>
                        <a:cs typeface="Arial"/>
                      </a:endParaRPr>
                    </a:p>
                  </a:txBody>
                  <a:tcPr marL="0" marR="0" marT="0" marB="0"/>
                </a:tc>
                <a:tc>
                  <a:txBody>
                    <a:bodyPr/>
                    <a:lstStyle/>
                    <a:p>
                      <a:pPr marR="15875" algn="r">
                        <a:lnSpc>
                          <a:spcPct val="100000"/>
                        </a:lnSpc>
                        <a:spcBef>
                          <a:spcPts val="305"/>
                        </a:spcBef>
                      </a:pPr>
                      <a:r>
                        <a:rPr sz="2000" spc="-5" dirty="0"/>
                        <a:t>10400</a:t>
                      </a:r>
                      <a:endParaRPr sz="2000">
                        <a:latin typeface="Arial"/>
                        <a:cs typeface="Arial"/>
                      </a:endParaRPr>
                    </a:p>
                  </a:txBody>
                  <a:tcPr marL="0" marR="0" marT="0" marB="0"/>
                </a:tc>
              </a:tr>
              <a:tr h="321332">
                <a:tc vMerge="1">
                  <a:txBody>
                    <a:bodyPr/>
                    <a:lstStyle/>
                    <a:p>
                      <a:endParaRPr/>
                    </a:p>
                  </a:txBody>
                  <a:tcPr marL="0" marR="0" marT="0" marB="0">
                    <a:solidFill>
                      <a:srgbClr val="FFFFFF"/>
                    </a:solidFill>
                  </a:tcPr>
                </a:tc>
                <a:tc>
                  <a:txBody>
                    <a:bodyPr/>
                    <a:lstStyle/>
                    <a:p>
                      <a:pPr>
                        <a:lnSpc>
                          <a:spcPts val="2130"/>
                        </a:lnSpc>
                      </a:pPr>
                      <a:r>
                        <a:rPr lang="tr-TR" sz="2000" spc="-5" dirty="0" smtClean="0"/>
                        <a:t>  </a:t>
                      </a:r>
                      <a:r>
                        <a:rPr sz="2000" spc="-5" dirty="0" smtClean="0"/>
                        <a:t>Bone </a:t>
                      </a:r>
                      <a:r>
                        <a:rPr sz="2000" dirty="0"/>
                        <a:t>marrow</a:t>
                      </a:r>
                      <a:r>
                        <a:rPr sz="2000" spc="-75" dirty="0"/>
                        <a:t> </a:t>
                      </a:r>
                      <a:r>
                        <a:rPr sz="2000" spc="-5" dirty="0"/>
                        <a:t>failure</a:t>
                      </a:r>
                      <a:endParaRPr sz="2000" dirty="0">
                        <a:latin typeface="Arial"/>
                        <a:cs typeface="Arial"/>
                      </a:endParaRPr>
                    </a:p>
                  </a:txBody>
                  <a:tcPr marL="0" marR="0" marT="0" marB="0"/>
                </a:tc>
                <a:tc>
                  <a:txBody>
                    <a:bodyPr/>
                    <a:lstStyle/>
                    <a:p>
                      <a:pPr marR="681355" algn="r">
                        <a:lnSpc>
                          <a:spcPts val="2130"/>
                        </a:lnSpc>
                      </a:pPr>
                      <a:r>
                        <a:rPr sz="2000" spc="-5" dirty="0"/>
                        <a:t>772</a:t>
                      </a:r>
                      <a:endParaRPr sz="2000" dirty="0">
                        <a:latin typeface="Arial"/>
                        <a:cs typeface="Arial"/>
                      </a:endParaRPr>
                    </a:p>
                  </a:txBody>
                  <a:tcPr marL="0" marR="0" marT="0" marB="0"/>
                </a:tc>
                <a:tc>
                  <a:txBody>
                    <a:bodyPr/>
                    <a:lstStyle/>
                    <a:p>
                      <a:pPr marR="614680" algn="r">
                        <a:lnSpc>
                          <a:spcPts val="2130"/>
                        </a:lnSpc>
                      </a:pPr>
                      <a:r>
                        <a:rPr sz="2000" dirty="0"/>
                        <a:t>1</a:t>
                      </a:r>
                      <a:endParaRPr sz="2000" dirty="0">
                        <a:latin typeface="Arial"/>
                        <a:cs typeface="Arial"/>
                      </a:endParaRPr>
                    </a:p>
                  </a:txBody>
                  <a:tcPr marL="0" marR="0" marT="0" marB="0"/>
                </a:tc>
                <a:tc>
                  <a:txBody>
                    <a:bodyPr/>
                    <a:lstStyle/>
                    <a:p>
                      <a:pPr marR="14604" algn="r">
                        <a:lnSpc>
                          <a:spcPts val="2130"/>
                        </a:lnSpc>
                      </a:pPr>
                      <a:r>
                        <a:rPr sz="2000" spc="-5" dirty="0"/>
                        <a:t>773</a:t>
                      </a:r>
                      <a:endParaRPr sz="2000" dirty="0">
                        <a:latin typeface="Arial"/>
                        <a:cs typeface="Arial"/>
                      </a:endParaRPr>
                    </a:p>
                  </a:txBody>
                  <a:tcPr marL="0" marR="0" marT="0" marB="0"/>
                </a:tc>
              </a:tr>
              <a:tr h="320900">
                <a:tc vMerge="1">
                  <a:txBody>
                    <a:bodyPr/>
                    <a:lstStyle/>
                    <a:p>
                      <a:endParaRPr/>
                    </a:p>
                  </a:txBody>
                  <a:tcPr marL="0" marR="0" marT="0" marB="0">
                    <a:solidFill>
                      <a:srgbClr val="FFFFFF"/>
                    </a:solidFill>
                  </a:tcPr>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r>
              <a:tr h="303198">
                <a:tc vMerge="1">
                  <a:txBody>
                    <a:bodyPr/>
                    <a:lstStyle/>
                    <a:p>
                      <a:endParaRPr/>
                    </a:p>
                  </a:txBody>
                  <a:tcPr marL="0" marR="0" marT="0" marB="0">
                    <a:solidFill>
                      <a:srgbClr val="FFFFFF"/>
                    </a:solidFill>
                  </a:tcPr>
                </a:tc>
                <a:tc>
                  <a:txBody>
                    <a:bodyPr/>
                    <a:lstStyle/>
                    <a:p>
                      <a:pPr>
                        <a:lnSpc>
                          <a:spcPts val="1970"/>
                        </a:lnSpc>
                      </a:pPr>
                      <a:r>
                        <a:rPr lang="tr-TR" sz="2000" spc="-5" dirty="0" smtClean="0"/>
                        <a:t>  </a:t>
                      </a:r>
                      <a:r>
                        <a:rPr sz="2000" spc="-5" dirty="0" smtClean="0"/>
                        <a:t>Solid</a:t>
                      </a:r>
                      <a:r>
                        <a:rPr sz="2000" spc="-60" dirty="0" smtClean="0"/>
                        <a:t> </a:t>
                      </a:r>
                      <a:r>
                        <a:rPr sz="2000" dirty="0"/>
                        <a:t>tumor</a:t>
                      </a:r>
                      <a:endParaRPr sz="2000" dirty="0">
                        <a:latin typeface="Arial"/>
                        <a:cs typeface="Arial"/>
                      </a:endParaRPr>
                    </a:p>
                  </a:txBody>
                  <a:tcPr marL="0" marR="0" marT="0" marB="0"/>
                </a:tc>
                <a:tc>
                  <a:txBody>
                    <a:bodyPr/>
                    <a:lstStyle/>
                    <a:p>
                      <a:pPr marR="680720" algn="r">
                        <a:lnSpc>
                          <a:spcPts val="1970"/>
                        </a:lnSpc>
                      </a:pPr>
                      <a:r>
                        <a:rPr sz="2000" spc="-5" dirty="0"/>
                        <a:t>60</a:t>
                      </a:r>
                      <a:endParaRPr sz="2000">
                        <a:latin typeface="Arial"/>
                        <a:cs typeface="Arial"/>
                      </a:endParaRPr>
                    </a:p>
                  </a:txBody>
                  <a:tcPr marL="0" marR="0" marT="0" marB="0"/>
                </a:tc>
                <a:tc>
                  <a:txBody>
                    <a:bodyPr/>
                    <a:lstStyle/>
                    <a:p>
                      <a:pPr marR="616585" algn="r">
                        <a:lnSpc>
                          <a:spcPts val="1970"/>
                        </a:lnSpc>
                      </a:pPr>
                      <a:r>
                        <a:rPr sz="2000" spc="-5" dirty="0"/>
                        <a:t>1483</a:t>
                      </a:r>
                      <a:endParaRPr sz="2000" dirty="0">
                        <a:latin typeface="Arial"/>
                        <a:cs typeface="Arial"/>
                      </a:endParaRPr>
                    </a:p>
                  </a:txBody>
                  <a:tcPr marL="0" marR="0" marT="0" marB="0"/>
                </a:tc>
                <a:tc>
                  <a:txBody>
                    <a:bodyPr/>
                    <a:lstStyle/>
                    <a:p>
                      <a:pPr marR="15240" algn="r">
                        <a:lnSpc>
                          <a:spcPts val="2120"/>
                        </a:lnSpc>
                      </a:pPr>
                      <a:r>
                        <a:rPr sz="2000" spc="-5" dirty="0"/>
                        <a:t>1543</a:t>
                      </a:r>
                      <a:endParaRPr sz="2000" dirty="0">
                        <a:latin typeface="Arial"/>
                        <a:cs typeface="Arial"/>
                      </a:endParaRPr>
                    </a:p>
                  </a:txBody>
                  <a:tcPr marL="0" marR="0" marT="0" marB="0"/>
                </a:tc>
              </a:tr>
              <a:tr h="320900">
                <a:tc vMerge="1">
                  <a:txBody>
                    <a:bodyPr/>
                    <a:lstStyle/>
                    <a:p>
                      <a:endParaRPr/>
                    </a:p>
                  </a:txBody>
                  <a:tcPr marL="0" marR="0" marT="0" marB="0">
                    <a:solidFill>
                      <a:srgbClr val="FFFFFF"/>
                    </a:solidFill>
                  </a:tcPr>
                </a:tc>
                <a:tc>
                  <a:txBody>
                    <a:bodyPr/>
                    <a:lstStyle/>
                    <a:p>
                      <a:endParaRPr sz="2000" dirty="0">
                        <a:latin typeface="Arial"/>
                        <a:cs typeface="Arial"/>
                      </a:endParaRPr>
                    </a:p>
                  </a:txBody>
                  <a:tcPr marL="0" marR="0" marT="0" marB="0"/>
                </a:tc>
                <a:tc>
                  <a:txBody>
                    <a:bodyPr/>
                    <a:lstStyle/>
                    <a:p>
                      <a:endParaRPr sz="200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a:latin typeface="Arial"/>
                        <a:cs typeface="Arial"/>
                      </a:endParaRPr>
                    </a:p>
                  </a:txBody>
                  <a:tcPr marL="0" marR="0" marT="0" marB="0"/>
                </a:tc>
              </a:tr>
              <a:tr h="322783">
                <a:tc vMerge="1">
                  <a:txBody>
                    <a:bodyPr/>
                    <a:lstStyle/>
                    <a:p>
                      <a:endParaRPr/>
                    </a:p>
                  </a:txBody>
                  <a:tcPr marL="0" marR="0" marT="0" marB="0">
                    <a:solidFill>
                      <a:srgbClr val="FFFFFF"/>
                    </a:solidFill>
                  </a:tcPr>
                </a:tc>
                <a:tc>
                  <a:txBody>
                    <a:bodyPr/>
                    <a:lstStyle/>
                    <a:p>
                      <a:pPr>
                        <a:lnSpc>
                          <a:spcPts val="2020"/>
                        </a:lnSpc>
                      </a:pPr>
                      <a:r>
                        <a:rPr lang="tr-TR" sz="2000" spc="-5" dirty="0" smtClean="0"/>
                        <a:t>   </a:t>
                      </a:r>
                      <a:r>
                        <a:rPr sz="2000" spc="-5" dirty="0" smtClean="0"/>
                        <a:t>Non-malignant</a:t>
                      </a:r>
                      <a:r>
                        <a:rPr sz="2000" spc="-45" dirty="0" smtClean="0"/>
                        <a:t> </a:t>
                      </a:r>
                      <a:r>
                        <a:rPr sz="2000" dirty="0"/>
                        <a:t>disorders</a:t>
                      </a:r>
                      <a:endParaRPr sz="2000" dirty="0">
                        <a:latin typeface="Arial"/>
                        <a:cs typeface="Arial"/>
                      </a:endParaRPr>
                    </a:p>
                  </a:txBody>
                  <a:tcPr marL="0" marR="0" marT="0" marB="0"/>
                </a:tc>
                <a:tc>
                  <a:txBody>
                    <a:bodyPr/>
                    <a:lstStyle/>
                    <a:p>
                      <a:pPr marR="681990" algn="r">
                        <a:lnSpc>
                          <a:spcPts val="2020"/>
                        </a:lnSpc>
                      </a:pPr>
                      <a:r>
                        <a:rPr sz="2000" spc="-5" dirty="0"/>
                        <a:t>1024</a:t>
                      </a:r>
                      <a:endParaRPr sz="2000">
                        <a:latin typeface="Arial"/>
                        <a:cs typeface="Arial"/>
                      </a:endParaRPr>
                    </a:p>
                  </a:txBody>
                  <a:tcPr marL="0" marR="0" marT="0" marB="0"/>
                </a:tc>
                <a:tc>
                  <a:txBody>
                    <a:bodyPr/>
                    <a:lstStyle/>
                    <a:p>
                      <a:pPr marR="616585" algn="r">
                        <a:lnSpc>
                          <a:spcPts val="2020"/>
                        </a:lnSpc>
                      </a:pPr>
                      <a:r>
                        <a:rPr sz="2000" spc="-5" dirty="0"/>
                        <a:t>178</a:t>
                      </a:r>
                      <a:endParaRPr sz="2000" dirty="0">
                        <a:latin typeface="Arial"/>
                        <a:cs typeface="Arial"/>
                      </a:endParaRPr>
                    </a:p>
                  </a:txBody>
                  <a:tcPr marL="0" marR="0" marT="0" marB="0"/>
                </a:tc>
                <a:tc>
                  <a:txBody>
                    <a:bodyPr/>
                    <a:lstStyle/>
                    <a:p>
                      <a:pPr marR="15240" algn="r">
                        <a:lnSpc>
                          <a:spcPts val="2170"/>
                        </a:lnSpc>
                      </a:pPr>
                      <a:r>
                        <a:rPr sz="2000" spc="-5" dirty="0"/>
                        <a:t>1202</a:t>
                      </a:r>
                      <a:endParaRPr sz="2000" dirty="0">
                        <a:latin typeface="Arial"/>
                        <a:cs typeface="Arial"/>
                      </a:endParaRPr>
                    </a:p>
                  </a:txBody>
                  <a:tcPr marL="0" marR="0" marT="0" marB="0"/>
                </a:tc>
              </a:tr>
              <a:tr h="505503">
                <a:tc vMerge="1">
                  <a:txBody>
                    <a:bodyPr/>
                    <a:lstStyle/>
                    <a:p>
                      <a:endParaRPr/>
                    </a:p>
                  </a:txBody>
                  <a:tcPr marL="0" marR="0" marT="0" marB="0">
                    <a:solidFill>
                      <a:srgbClr val="FFFFFF"/>
                    </a:solidFill>
                  </a:tcPr>
                </a:tc>
                <a:tc>
                  <a:txBody>
                    <a:bodyPr/>
                    <a:lstStyle/>
                    <a:p>
                      <a:pPr>
                        <a:lnSpc>
                          <a:spcPct val="100000"/>
                        </a:lnSpc>
                        <a:spcBef>
                          <a:spcPts val="470"/>
                        </a:spcBef>
                      </a:pPr>
                      <a:r>
                        <a:rPr lang="tr-TR" sz="2000" spc="-5" dirty="0" smtClean="0"/>
                        <a:t>   </a:t>
                      </a:r>
                      <a:r>
                        <a:rPr sz="2000" spc="-5" dirty="0" smtClean="0"/>
                        <a:t>Other</a:t>
                      </a:r>
                      <a:endParaRPr sz="2000" dirty="0">
                        <a:latin typeface="Arial"/>
                        <a:cs typeface="Arial"/>
                      </a:endParaRPr>
                    </a:p>
                  </a:txBody>
                  <a:tcPr marL="0" marR="0" marT="0" marB="0"/>
                </a:tc>
                <a:tc>
                  <a:txBody>
                    <a:bodyPr/>
                    <a:lstStyle/>
                    <a:p>
                      <a:pPr marR="681355" algn="r">
                        <a:lnSpc>
                          <a:spcPct val="100000"/>
                        </a:lnSpc>
                        <a:spcBef>
                          <a:spcPts val="470"/>
                        </a:spcBef>
                      </a:pPr>
                      <a:r>
                        <a:rPr sz="2000" spc="-5" dirty="0"/>
                        <a:t>120</a:t>
                      </a:r>
                      <a:endParaRPr sz="2000" dirty="0">
                        <a:latin typeface="Arial"/>
                        <a:cs typeface="Arial"/>
                      </a:endParaRPr>
                    </a:p>
                  </a:txBody>
                  <a:tcPr marL="0" marR="0" marT="0" marB="0"/>
                </a:tc>
                <a:tc>
                  <a:txBody>
                    <a:bodyPr/>
                    <a:lstStyle/>
                    <a:p>
                      <a:pPr marR="615315" algn="r">
                        <a:lnSpc>
                          <a:spcPct val="100000"/>
                        </a:lnSpc>
                        <a:spcBef>
                          <a:spcPts val="470"/>
                        </a:spcBef>
                      </a:pPr>
                      <a:r>
                        <a:rPr sz="2000" spc="-5" dirty="0"/>
                        <a:t>23</a:t>
                      </a:r>
                      <a:endParaRPr sz="2000" dirty="0">
                        <a:latin typeface="Arial"/>
                        <a:cs typeface="Arial"/>
                      </a:endParaRPr>
                    </a:p>
                  </a:txBody>
                  <a:tcPr marL="0" marR="0" marT="0" marB="0"/>
                </a:tc>
                <a:tc>
                  <a:txBody>
                    <a:bodyPr/>
                    <a:lstStyle/>
                    <a:p>
                      <a:pPr marR="14604" algn="r">
                        <a:lnSpc>
                          <a:spcPct val="100000"/>
                        </a:lnSpc>
                        <a:spcBef>
                          <a:spcPts val="470"/>
                        </a:spcBef>
                      </a:pPr>
                      <a:r>
                        <a:rPr sz="2000" spc="-5" dirty="0"/>
                        <a:t>143</a:t>
                      </a:r>
                      <a:endParaRPr sz="2000" dirty="0">
                        <a:latin typeface="Arial"/>
                        <a:cs typeface="Arial"/>
                      </a:endParaRPr>
                    </a:p>
                  </a:txBody>
                  <a:tcPr marL="0" marR="0" marT="0" marB="0"/>
                </a:tc>
              </a:tr>
              <a:tr h="470368">
                <a:tc>
                  <a:txBody>
                    <a:bodyPr/>
                    <a:lstStyle/>
                    <a:p>
                      <a:endParaRPr sz="2000">
                        <a:latin typeface="Arial"/>
                        <a:cs typeface="Arial"/>
                      </a:endParaRPr>
                    </a:p>
                  </a:txBody>
                  <a:tcPr marL="0" marR="0" marT="0" marB="0"/>
                </a:tc>
                <a:tc>
                  <a:txBody>
                    <a:bodyPr/>
                    <a:lstStyle/>
                    <a:p>
                      <a:pPr>
                        <a:lnSpc>
                          <a:spcPct val="100000"/>
                        </a:lnSpc>
                        <a:spcBef>
                          <a:spcPts val="1010"/>
                        </a:spcBef>
                      </a:pPr>
                      <a:r>
                        <a:rPr lang="tr-TR" sz="2000" spc="-45" dirty="0" smtClean="0"/>
                        <a:t>   </a:t>
                      </a:r>
                      <a:r>
                        <a:rPr sz="2000" spc="-45" dirty="0" smtClean="0"/>
                        <a:t>Total </a:t>
                      </a:r>
                      <a:r>
                        <a:rPr sz="2000" spc="5" dirty="0"/>
                        <a:t>1</a:t>
                      </a:r>
                      <a:r>
                        <a:rPr sz="1950" spc="7" baseline="25641" dirty="0"/>
                        <a:t>st</a:t>
                      </a:r>
                      <a:r>
                        <a:rPr sz="1950" spc="209" baseline="25641" dirty="0"/>
                        <a:t> </a:t>
                      </a:r>
                      <a:r>
                        <a:rPr sz="2000" spc="-10" dirty="0"/>
                        <a:t>Transplants</a:t>
                      </a:r>
                      <a:endParaRPr sz="2000" b="1" dirty="0">
                        <a:latin typeface="Arial"/>
                        <a:cs typeface="Arial"/>
                      </a:endParaRPr>
                    </a:p>
                  </a:txBody>
                  <a:tcPr marL="0" marR="0" marT="0" marB="0"/>
                </a:tc>
                <a:tc>
                  <a:txBody>
                    <a:bodyPr/>
                    <a:lstStyle/>
                    <a:p>
                      <a:pPr marR="681990" algn="r">
                        <a:lnSpc>
                          <a:spcPct val="100000"/>
                        </a:lnSpc>
                        <a:spcBef>
                          <a:spcPts val="1010"/>
                        </a:spcBef>
                      </a:pPr>
                      <a:r>
                        <a:rPr sz="2000" spc="-5" dirty="0"/>
                        <a:t>14950</a:t>
                      </a:r>
                      <a:endParaRPr sz="2000" b="1" dirty="0">
                        <a:latin typeface="Arial"/>
                        <a:cs typeface="Arial"/>
                      </a:endParaRPr>
                    </a:p>
                  </a:txBody>
                  <a:tcPr marL="0" marR="0" marT="0" marB="0"/>
                </a:tc>
                <a:tc>
                  <a:txBody>
                    <a:bodyPr/>
                    <a:lstStyle/>
                    <a:p>
                      <a:pPr marR="617220" algn="r">
                        <a:lnSpc>
                          <a:spcPct val="100000"/>
                        </a:lnSpc>
                        <a:spcBef>
                          <a:spcPts val="1010"/>
                        </a:spcBef>
                      </a:pPr>
                      <a:r>
                        <a:rPr sz="2000" spc="-5" dirty="0"/>
                        <a:t>19859</a:t>
                      </a:r>
                      <a:endParaRPr sz="2000" b="1" dirty="0">
                        <a:latin typeface="Arial"/>
                        <a:cs typeface="Arial"/>
                      </a:endParaRPr>
                    </a:p>
                  </a:txBody>
                  <a:tcPr marL="0" marR="0" marT="0" marB="0"/>
                </a:tc>
                <a:tc>
                  <a:txBody>
                    <a:bodyPr/>
                    <a:lstStyle/>
                    <a:p>
                      <a:pPr marR="15875" algn="r">
                        <a:lnSpc>
                          <a:spcPct val="100000"/>
                        </a:lnSpc>
                        <a:spcBef>
                          <a:spcPts val="1010"/>
                        </a:spcBef>
                      </a:pPr>
                      <a:r>
                        <a:rPr sz="2000" spc="-5" dirty="0"/>
                        <a:t>34809</a:t>
                      </a:r>
                      <a:endParaRPr sz="2000" b="1" dirty="0">
                        <a:latin typeface="Arial"/>
                        <a:cs typeface="Arial"/>
                      </a:endParaRPr>
                    </a:p>
                  </a:txBody>
                  <a:tcPr marL="0" marR="0" marT="0" marB="0"/>
                </a:tc>
              </a:tr>
            </a:tbl>
          </a:graphicData>
        </a:graphic>
      </p:graphicFrame>
      <p:sp>
        <p:nvSpPr>
          <p:cNvPr id="2" name="object 2"/>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18" name="object 18"/>
          <p:cNvSpPr txBox="1">
            <a:spLocks noGrp="1"/>
          </p:cNvSpPr>
          <p:nvPr>
            <p:ph type="sldNum" sz="quarter" idx="7"/>
          </p:nvPr>
        </p:nvSpPr>
        <p:spPr>
          <a:xfrm>
            <a:off x="8778240" y="6377940"/>
            <a:ext cx="2804160" cy="506982"/>
          </a:xfrm>
          <a:prstGeom prst="rect">
            <a:avLst/>
          </a:prstGeom>
        </p:spPr>
        <p:txBody>
          <a:bodyPr vert="horz" wrap="square" lIns="0" tIns="362379" rIns="0" bIns="0" rtlCol="0">
            <a:spAutoFit/>
          </a:bodyPr>
          <a:lstStyle/>
          <a:p>
            <a:pPr marL="1666875">
              <a:lnSpc>
                <a:spcPts val="1105"/>
              </a:lnSpc>
            </a:pPr>
            <a:endParaRPr spc="-5" dirty="0"/>
          </a:p>
        </p:txBody>
      </p:sp>
      <p:sp>
        <p:nvSpPr>
          <p:cNvPr id="13" name="12 Dikdörtgen"/>
          <p:cNvSpPr/>
          <p:nvPr/>
        </p:nvSpPr>
        <p:spPr>
          <a:xfrm>
            <a:off x="508000" y="381000"/>
            <a:ext cx="9652000" cy="523220"/>
          </a:xfrm>
          <a:prstGeom prst="rect">
            <a:avLst/>
          </a:prstGeom>
        </p:spPr>
        <p:txBody>
          <a:bodyPr wrap="square">
            <a:spAutoFit/>
          </a:bodyPr>
          <a:lstStyle/>
          <a:p>
            <a:r>
              <a:rPr lang="en-US" sz="2800" b="1" dirty="0" smtClean="0">
                <a:solidFill>
                  <a:schemeClr val="tx2">
                    <a:lumMod val="75000"/>
                  </a:schemeClr>
                </a:solidFill>
              </a:rPr>
              <a:t>Stem Cell </a:t>
            </a:r>
            <a:r>
              <a:rPr lang="en-US" sz="2800" b="1" spc="-10" dirty="0" smtClean="0">
                <a:solidFill>
                  <a:schemeClr val="tx2">
                    <a:lumMod val="75000"/>
                  </a:schemeClr>
                </a:solidFill>
              </a:rPr>
              <a:t>Transplantation </a:t>
            </a:r>
            <a:r>
              <a:rPr lang="en-US" sz="2800" b="1" dirty="0" smtClean="0">
                <a:solidFill>
                  <a:schemeClr val="tx2">
                    <a:lumMod val="75000"/>
                  </a:schemeClr>
                </a:solidFill>
              </a:rPr>
              <a:t>Activity </a:t>
            </a:r>
            <a:r>
              <a:rPr lang="en-US" sz="2800" b="1" spc="-5" dirty="0" smtClean="0">
                <a:solidFill>
                  <a:schemeClr val="tx2">
                    <a:lumMod val="75000"/>
                  </a:schemeClr>
                </a:solidFill>
              </a:rPr>
              <a:t>in</a:t>
            </a:r>
            <a:r>
              <a:rPr lang="en-US" sz="2800" b="1" spc="-275" dirty="0" smtClean="0">
                <a:solidFill>
                  <a:schemeClr val="tx2">
                    <a:lumMod val="75000"/>
                  </a:schemeClr>
                </a:solidFill>
              </a:rPr>
              <a:t> </a:t>
            </a:r>
            <a:r>
              <a:rPr lang="en-US" sz="2800" b="1" dirty="0" smtClean="0">
                <a:solidFill>
                  <a:schemeClr val="tx2">
                    <a:lumMod val="75000"/>
                  </a:schemeClr>
                </a:solidFill>
              </a:rPr>
              <a:t>Europe</a:t>
            </a:r>
            <a:r>
              <a:rPr lang="en-US" sz="2800" b="1" spc="-5" dirty="0" smtClean="0">
                <a:solidFill>
                  <a:schemeClr val="tx2">
                    <a:lumMod val="75000"/>
                  </a:schemeClr>
                </a:solidFill>
              </a:rPr>
              <a:t> </a:t>
            </a:r>
            <a:endParaRPr lang="tr-TR" sz="2800" dirty="0">
              <a:solidFill>
                <a:schemeClr val="tx2">
                  <a:lumMod val="75000"/>
                </a:schemeClr>
              </a:solidFill>
            </a:endParaRPr>
          </a:p>
        </p:txBody>
      </p:sp>
      <p:pic>
        <p:nvPicPr>
          <p:cNvPr id="14" name="Picture 2" descr="ebmt ile ilgili görsel sonucu"/>
          <p:cNvPicPr>
            <a:picLocks noChangeAspect="1" noChangeArrowheads="1"/>
          </p:cNvPicPr>
          <p:nvPr/>
        </p:nvPicPr>
        <p:blipFill>
          <a:blip r:embed="rId2" cstate="print"/>
          <a:srcRect/>
          <a:stretch>
            <a:fillRect/>
          </a:stretch>
        </p:blipFill>
        <p:spPr bwMode="auto">
          <a:xfrm>
            <a:off x="10261600" y="381000"/>
            <a:ext cx="1524000" cy="636270"/>
          </a:xfrm>
          <a:prstGeom prst="rect">
            <a:avLst/>
          </a:prstGeom>
          <a:noFill/>
        </p:spPr>
      </p:pic>
      <p:sp>
        <p:nvSpPr>
          <p:cNvPr id="12" name="11 Dikdörtgen"/>
          <p:cNvSpPr/>
          <p:nvPr/>
        </p:nvSpPr>
        <p:spPr>
          <a:xfrm>
            <a:off x="6400800" y="1828800"/>
            <a:ext cx="5486400" cy="39624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bject 8"/>
          <p:cNvSpPr/>
          <p:nvPr/>
        </p:nvSpPr>
        <p:spPr>
          <a:xfrm>
            <a:off x="6502400" y="2133600"/>
            <a:ext cx="4876800" cy="3352800"/>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6705600" y="1678406"/>
            <a:ext cx="4673600" cy="307777"/>
          </a:xfrm>
          <a:prstGeom prst="rect">
            <a:avLst/>
          </a:prstGeom>
        </p:spPr>
        <p:txBody>
          <a:bodyPr vert="horz" wrap="square" lIns="0" tIns="0" rIns="0" bIns="0" rtlCol="0">
            <a:spAutoFit/>
          </a:bodyPr>
          <a:lstStyle/>
          <a:p>
            <a:pPr marL="80645" marR="5080" indent="-68580" algn="ctr">
              <a:lnSpc>
                <a:spcPct val="100000"/>
              </a:lnSpc>
            </a:pPr>
            <a:r>
              <a:rPr sz="2000" b="1" dirty="0" smtClean="0">
                <a:solidFill>
                  <a:schemeClr val="bg1"/>
                </a:solidFill>
                <a:latin typeface="Arial"/>
                <a:cs typeface="Arial"/>
              </a:rPr>
              <a:t>Al</a:t>
            </a:r>
            <a:r>
              <a:rPr sz="2000" b="1" spc="-10" dirty="0" smtClean="0">
                <a:solidFill>
                  <a:schemeClr val="bg1"/>
                </a:solidFill>
                <a:latin typeface="Arial"/>
                <a:cs typeface="Arial"/>
              </a:rPr>
              <a:t>l</a:t>
            </a:r>
            <a:r>
              <a:rPr sz="2000" b="1" spc="-5" dirty="0" smtClean="0">
                <a:solidFill>
                  <a:schemeClr val="bg1"/>
                </a:solidFill>
                <a:latin typeface="Arial"/>
                <a:cs typeface="Arial"/>
              </a:rPr>
              <a:t>oge</a:t>
            </a:r>
            <a:r>
              <a:rPr sz="2000" b="1" spc="15" dirty="0" smtClean="0">
                <a:solidFill>
                  <a:schemeClr val="bg1"/>
                </a:solidFill>
                <a:latin typeface="Arial"/>
                <a:cs typeface="Arial"/>
              </a:rPr>
              <a:t>n</a:t>
            </a:r>
            <a:r>
              <a:rPr sz="2000" b="1" spc="-5" dirty="0" smtClean="0">
                <a:solidFill>
                  <a:schemeClr val="bg1"/>
                </a:solidFill>
                <a:latin typeface="Arial"/>
                <a:cs typeface="Arial"/>
              </a:rPr>
              <a:t>eic  </a:t>
            </a:r>
            <a:r>
              <a:rPr sz="2000" b="1" spc="5" dirty="0" smtClean="0">
                <a:solidFill>
                  <a:schemeClr val="bg1"/>
                </a:solidFill>
                <a:latin typeface="Arial"/>
                <a:cs typeface="Arial"/>
              </a:rPr>
              <a:t>1</a:t>
            </a:r>
            <a:r>
              <a:rPr sz="1950" b="1" spc="7" baseline="25641" dirty="0" smtClean="0">
                <a:solidFill>
                  <a:schemeClr val="bg1"/>
                </a:solidFill>
                <a:latin typeface="Arial"/>
                <a:cs typeface="Arial"/>
              </a:rPr>
              <a:t>st</a:t>
            </a:r>
            <a:r>
              <a:rPr sz="1950" b="1" spc="135" baseline="25641" dirty="0" smtClean="0">
                <a:solidFill>
                  <a:schemeClr val="bg1"/>
                </a:solidFill>
                <a:latin typeface="Arial"/>
                <a:cs typeface="Arial"/>
              </a:rPr>
              <a:t> </a:t>
            </a:r>
            <a:r>
              <a:rPr sz="2000" b="1" dirty="0" smtClean="0">
                <a:solidFill>
                  <a:schemeClr val="bg1"/>
                </a:solidFill>
                <a:latin typeface="Arial"/>
                <a:cs typeface="Arial"/>
              </a:rPr>
              <a:t>HSCT</a:t>
            </a:r>
            <a:endParaRPr sz="2000" b="1" dirty="0">
              <a:solidFill>
                <a:schemeClr val="bg1"/>
              </a:solidFill>
              <a:latin typeface="Arial"/>
              <a:cs typeface="Arial"/>
            </a:endParaRPr>
          </a:p>
        </p:txBody>
      </p:sp>
      <p:sp>
        <p:nvSpPr>
          <p:cNvPr id="7" name="object 7"/>
          <p:cNvSpPr txBox="1"/>
          <p:nvPr/>
        </p:nvSpPr>
        <p:spPr>
          <a:xfrm>
            <a:off x="406400" y="1678406"/>
            <a:ext cx="3442211" cy="307777"/>
          </a:xfrm>
          <a:prstGeom prst="rect">
            <a:avLst/>
          </a:prstGeom>
        </p:spPr>
        <p:txBody>
          <a:bodyPr vert="horz" wrap="square" lIns="0" tIns="0" rIns="0" bIns="0" rtlCol="0">
            <a:spAutoFit/>
          </a:bodyPr>
          <a:lstStyle/>
          <a:p>
            <a:pPr marL="12700">
              <a:lnSpc>
                <a:spcPct val="100000"/>
              </a:lnSpc>
            </a:pPr>
            <a:r>
              <a:rPr lang="tr-TR" sz="2000" b="1" spc="-5" dirty="0" smtClean="0">
                <a:solidFill>
                  <a:schemeClr val="bg1"/>
                </a:solidFill>
                <a:latin typeface="Arial"/>
                <a:cs typeface="Arial"/>
              </a:rPr>
              <a:t> Main </a:t>
            </a:r>
            <a:r>
              <a:rPr sz="2000" b="1" spc="-5" dirty="0" smtClean="0">
                <a:solidFill>
                  <a:schemeClr val="bg1"/>
                </a:solidFill>
                <a:latin typeface="Arial"/>
                <a:cs typeface="Arial"/>
              </a:rPr>
              <a:t>Indication</a:t>
            </a:r>
            <a:r>
              <a:rPr lang="tr-TR" sz="2000" b="1" spc="-5" dirty="0" smtClean="0">
                <a:solidFill>
                  <a:schemeClr val="bg1"/>
                </a:solidFill>
                <a:latin typeface="Arial"/>
                <a:cs typeface="Arial"/>
              </a:rPr>
              <a:t>s</a:t>
            </a:r>
            <a:endParaRPr sz="2000" b="1" dirty="0">
              <a:solidFill>
                <a:schemeClr val="bg1"/>
              </a:solidFill>
              <a:latin typeface="Arial"/>
              <a:cs typeface="Arial"/>
            </a:endParaRPr>
          </a:p>
        </p:txBody>
      </p:sp>
      <p:sp>
        <p:nvSpPr>
          <p:cNvPr id="17" name="16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19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bject 5"/>
          <p:cNvSpPr/>
          <p:nvPr/>
        </p:nvSpPr>
        <p:spPr>
          <a:xfrm>
            <a:off x="3379218" y="2590800"/>
            <a:ext cx="5358383" cy="335280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6325618" y="3505200"/>
            <a:ext cx="806873"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57 % </a:t>
            </a:r>
            <a:r>
              <a:rPr sz="1000" b="1" spc="-10" dirty="0">
                <a:solidFill>
                  <a:srgbClr val="003E75"/>
                </a:solidFill>
                <a:latin typeface="Arial"/>
                <a:cs typeface="Arial"/>
              </a:rPr>
              <a:t>+/-</a:t>
            </a:r>
            <a:r>
              <a:rPr sz="1000" b="1" spc="-85" dirty="0">
                <a:solidFill>
                  <a:srgbClr val="003E75"/>
                </a:solidFill>
                <a:latin typeface="Arial"/>
                <a:cs typeface="Arial"/>
              </a:rPr>
              <a:t> </a:t>
            </a:r>
            <a:r>
              <a:rPr sz="1000" b="1" spc="-5" dirty="0">
                <a:solidFill>
                  <a:srgbClr val="003E75"/>
                </a:solidFill>
                <a:latin typeface="Arial"/>
                <a:cs typeface="Arial"/>
              </a:rPr>
              <a:t>1</a:t>
            </a:r>
            <a:endParaRPr sz="1000" dirty="0">
              <a:latin typeface="Arial"/>
              <a:cs typeface="Arial"/>
            </a:endParaRPr>
          </a:p>
        </p:txBody>
      </p:sp>
      <p:sp>
        <p:nvSpPr>
          <p:cNvPr id="7" name="object 7"/>
          <p:cNvSpPr txBox="1"/>
          <p:nvPr/>
        </p:nvSpPr>
        <p:spPr>
          <a:xfrm>
            <a:off x="7260675" y="3560700"/>
            <a:ext cx="1201420"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CR1</a:t>
            </a:r>
            <a:r>
              <a:rPr sz="1000" b="1" spc="-85" dirty="0">
                <a:solidFill>
                  <a:srgbClr val="003E75"/>
                </a:solidFill>
                <a:latin typeface="Arial"/>
                <a:cs typeface="Arial"/>
              </a:rPr>
              <a:t> </a:t>
            </a:r>
            <a:r>
              <a:rPr sz="1000" b="1" spc="-5" dirty="0">
                <a:solidFill>
                  <a:srgbClr val="003E75"/>
                </a:solidFill>
                <a:latin typeface="Arial"/>
                <a:cs typeface="Arial"/>
              </a:rPr>
              <a:t>(n=11181)</a:t>
            </a:r>
            <a:endParaRPr sz="1000" dirty="0">
              <a:latin typeface="Arial"/>
              <a:cs typeface="Arial"/>
            </a:endParaRPr>
          </a:p>
        </p:txBody>
      </p:sp>
      <p:sp>
        <p:nvSpPr>
          <p:cNvPr id="8" name="object 8"/>
          <p:cNvSpPr txBox="1"/>
          <p:nvPr/>
        </p:nvSpPr>
        <p:spPr>
          <a:xfrm>
            <a:off x="6600107" y="4408170"/>
            <a:ext cx="1991360" cy="153888"/>
          </a:xfrm>
          <a:prstGeom prst="rect">
            <a:avLst/>
          </a:prstGeom>
        </p:spPr>
        <p:txBody>
          <a:bodyPr vert="horz" wrap="square" lIns="0" tIns="0" rIns="0" bIns="0" rtlCol="0">
            <a:spAutoFit/>
          </a:bodyPr>
          <a:lstStyle/>
          <a:p>
            <a:pPr marL="12700">
              <a:lnSpc>
                <a:spcPct val="100000"/>
              </a:lnSpc>
            </a:pPr>
            <a:r>
              <a:rPr sz="1500" b="1" spc="-7" baseline="36111" dirty="0">
                <a:solidFill>
                  <a:srgbClr val="009A46"/>
                </a:solidFill>
                <a:latin typeface="Arial"/>
                <a:cs typeface="Arial"/>
              </a:rPr>
              <a:t>46 % </a:t>
            </a:r>
            <a:r>
              <a:rPr sz="1500" b="1" spc="-15" baseline="36111" dirty="0">
                <a:solidFill>
                  <a:srgbClr val="009A46"/>
                </a:solidFill>
                <a:latin typeface="Arial"/>
                <a:cs typeface="Arial"/>
              </a:rPr>
              <a:t>+/- </a:t>
            </a:r>
            <a:r>
              <a:rPr sz="1500" b="1" spc="-7" baseline="36111" dirty="0">
                <a:solidFill>
                  <a:srgbClr val="009A46"/>
                </a:solidFill>
                <a:latin typeface="Arial"/>
                <a:cs typeface="Arial"/>
              </a:rPr>
              <a:t>1  </a:t>
            </a:r>
            <a:r>
              <a:rPr sz="1000" b="1" spc="-5" dirty="0">
                <a:solidFill>
                  <a:srgbClr val="00AF50"/>
                </a:solidFill>
                <a:latin typeface="Arial"/>
                <a:cs typeface="Arial"/>
              </a:rPr>
              <a:t>CR2</a:t>
            </a:r>
            <a:r>
              <a:rPr sz="1000" b="1" spc="50" dirty="0">
                <a:solidFill>
                  <a:srgbClr val="00AF50"/>
                </a:solidFill>
                <a:latin typeface="Arial"/>
                <a:cs typeface="Arial"/>
              </a:rPr>
              <a:t> </a:t>
            </a:r>
            <a:r>
              <a:rPr sz="1000" b="1" spc="-5" dirty="0">
                <a:solidFill>
                  <a:srgbClr val="00AF50"/>
                </a:solidFill>
                <a:latin typeface="Arial"/>
                <a:cs typeface="Arial"/>
              </a:rPr>
              <a:t>(n=2265)</a:t>
            </a:r>
            <a:endParaRPr sz="1000">
              <a:latin typeface="Arial"/>
              <a:cs typeface="Arial"/>
            </a:endParaRPr>
          </a:p>
        </p:txBody>
      </p:sp>
      <p:sp>
        <p:nvSpPr>
          <p:cNvPr id="9" name="object 9"/>
          <p:cNvSpPr txBox="1"/>
          <p:nvPr/>
        </p:nvSpPr>
        <p:spPr>
          <a:xfrm>
            <a:off x="6528818" y="4876800"/>
            <a:ext cx="1970193" cy="153888"/>
          </a:xfrm>
          <a:prstGeom prst="rect">
            <a:avLst/>
          </a:prstGeom>
        </p:spPr>
        <p:txBody>
          <a:bodyPr vert="horz" wrap="square" lIns="0" tIns="0" rIns="0" bIns="0" rtlCol="0">
            <a:spAutoFit/>
          </a:bodyPr>
          <a:lstStyle/>
          <a:p>
            <a:pPr marL="12700">
              <a:lnSpc>
                <a:spcPct val="100000"/>
              </a:lnSpc>
            </a:pPr>
            <a:r>
              <a:rPr sz="1500" b="1" spc="-7" baseline="11111" dirty="0">
                <a:solidFill>
                  <a:srgbClr val="B46B00"/>
                </a:solidFill>
                <a:latin typeface="Arial"/>
                <a:cs typeface="Arial"/>
              </a:rPr>
              <a:t>20 % </a:t>
            </a:r>
            <a:r>
              <a:rPr sz="1500" b="1" spc="-15" baseline="11111" dirty="0">
                <a:solidFill>
                  <a:srgbClr val="B46B00"/>
                </a:solidFill>
                <a:latin typeface="Arial"/>
                <a:cs typeface="Arial"/>
              </a:rPr>
              <a:t>+/- </a:t>
            </a:r>
            <a:r>
              <a:rPr sz="1500" b="1" spc="-7" baseline="11111" dirty="0">
                <a:solidFill>
                  <a:srgbClr val="B46B00"/>
                </a:solidFill>
                <a:latin typeface="Arial"/>
                <a:cs typeface="Arial"/>
              </a:rPr>
              <a:t>1  </a:t>
            </a:r>
            <a:r>
              <a:rPr sz="1000" b="1" spc="-15" dirty="0">
                <a:solidFill>
                  <a:srgbClr val="B46B00"/>
                </a:solidFill>
                <a:latin typeface="Arial"/>
                <a:cs typeface="Arial"/>
              </a:rPr>
              <a:t>Adv</a:t>
            </a:r>
            <a:r>
              <a:rPr sz="1000" b="1" spc="65" dirty="0">
                <a:solidFill>
                  <a:srgbClr val="B46B00"/>
                </a:solidFill>
                <a:latin typeface="Arial"/>
                <a:cs typeface="Arial"/>
              </a:rPr>
              <a:t> </a:t>
            </a:r>
            <a:r>
              <a:rPr sz="1000" b="1" spc="-5" dirty="0">
                <a:solidFill>
                  <a:srgbClr val="B46B00"/>
                </a:solidFill>
                <a:latin typeface="Arial"/>
                <a:cs typeface="Arial"/>
              </a:rPr>
              <a:t>(n=2754)</a:t>
            </a:r>
            <a:endParaRPr sz="1000" dirty="0">
              <a:latin typeface="Arial"/>
              <a:cs typeface="Arial"/>
            </a:endParaRPr>
          </a:p>
        </p:txBody>
      </p:sp>
      <p:sp>
        <p:nvSpPr>
          <p:cNvPr id="18" name="17 Dikdörtgen"/>
          <p:cNvSpPr/>
          <p:nvPr/>
        </p:nvSpPr>
        <p:spPr>
          <a:xfrm>
            <a:off x="812800" y="6324600"/>
            <a:ext cx="11277600" cy="400110"/>
          </a:xfrm>
          <a:prstGeom prst="rect">
            <a:avLst/>
          </a:prstGeom>
        </p:spPr>
        <p:txBody>
          <a:bodyPr wrap="square">
            <a:spAutoFit/>
          </a:bodyPr>
          <a:lstStyle/>
          <a:p>
            <a:r>
              <a:rPr lang="tr-TR" sz="2000" b="1" dirty="0" smtClean="0">
                <a:solidFill>
                  <a:schemeClr val="bg1"/>
                </a:solidFill>
              </a:rPr>
              <a:t>ALLO– As post-</a:t>
            </a:r>
            <a:r>
              <a:rPr lang="tr-TR" sz="2000" b="1" dirty="0" err="1" smtClean="0">
                <a:solidFill>
                  <a:schemeClr val="bg1"/>
                </a:solidFill>
              </a:rPr>
              <a:t>remission</a:t>
            </a:r>
            <a:r>
              <a:rPr lang="tr-TR" sz="2000" b="1" dirty="0" smtClean="0">
                <a:solidFill>
                  <a:schemeClr val="bg1"/>
                </a:solidFill>
              </a:rPr>
              <a:t> </a:t>
            </a:r>
            <a:r>
              <a:rPr lang="tr-TR" sz="2000" b="1" dirty="0" err="1" smtClean="0">
                <a:solidFill>
                  <a:schemeClr val="bg1"/>
                </a:solidFill>
              </a:rPr>
              <a:t>therapy</a:t>
            </a:r>
            <a:r>
              <a:rPr lang="tr-TR" sz="2000" b="1" dirty="0" smtClean="0">
                <a:solidFill>
                  <a:schemeClr val="bg1"/>
                </a:solidFill>
              </a:rPr>
              <a:t> for </a:t>
            </a:r>
            <a:r>
              <a:rPr lang="tr-TR" sz="2000" b="1" dirty="0" err="1" smtClean="0">
                <a:solidFill>
                  <a:schemeClr val="bg1"/>
                </a:solidFill>
              </a:rPr>
              <a:t>patients</a:t>
            </a:r>
            <a:r>
              <a:rPr lang="tr-TR" sz="2000" b="1" dirty="0" smtClean="0">
                <a:solidFill>
                  <a:schemeClr val="bg1"/>
                </a:solidFill>
              </a:rPr>
              <a:t> in </a:t>
            </a:r>
            <a:r>
              <a:rPr lang="tr-TR" sz="2000" b="1" dirty="0" err="1" smtClean="0">
                <a:solidFill>
                  <a:schemeClr val="bg1"/>
                </a:solidFill>
              </a:rPr>
              <a:t>first</a:t>
            </a:r>
            <a:r>
              <a:rPr lang="tr-TR" sz="2000" b="1" dirty="0" smtClean="0">
                <a:solidFill>
                  <a:schemeClr val="bg1"/>
                </a:solidFill>
              </a:rPr>
              <a:t> </a:t>
            </a:r>
            <a:r>
              <a:rPr lang="tr-TR" sz="2000" b="1" dirty="0" err="1" smtClean="0">
                <a:solidFill>
                  <a:schemeClr val="bg1"/>
                </a:solidFill>
              </a:rPr>
              <a:t>or</a:t>
            </a:r>
            <a:r>
              <a:rPr lang="tr-TR" sz="2000" b="1" dirty="0" smtClean="0">
                <a:solidFill>
                  <a:schemeClr val="bg1"/>
                </a:solidFill>
              </a:rPr>
              <a:t> </a:t>
            </a:r>
            <a:r>
              <a:rPr lang="tr-TR" sz="2000" b="1" dirty="0" err="1" smtClean="0">
                <a:solidFill>
                  <a:schemeClr val="bg1"/>
                </a:solidFill>
              </a:rPr>
              <a:t>subsequent</a:t>
            </a:r>
            <a:r>
              <a:rPr lang="tr-TR" sz="2000" b="1" dirty="0" smtClean="0">
                <a:solidFill>
                  <a:schemeClr val="bg1"/>
                </a:solidFill>
              </a:rPr>
              <a:t> </a:t>
            </a:r>
            <a:r>
              <a:rPr lang="tr-TR" sz="2000" b="1" dirty="0" err="1" smtClean="0">
                <a:solidFill>
                  <a:schemeClr val="bg1"/>
                </a:solidFill>
              </a:rPr>
              <a:t>remission</a:t>
            </a:r>
            <a:r>
              <a:rPr lang="tr-TR" sz="2000" b="1" dirty="0" smtClean="0">
                <a:solidFill>
                  <a:schemeClr val="bg1"/>
                </a:solidFill>
              </a:rPr>
              <a:t>. </a:t>
            </a:r>
            <a:endParaRPr lang="tr-TR" sz="2000" b="1" dirty="0">
              <a:solidFill>
                <a:schemeClr val="bg1"/>
              </a:solidFill>
            </a:endParaRPr>
          </a:p>
        </p:txBody>
      </p:sp>
      <p:sp>
        <p:nvSpPr>
          <p:cNvPr id="13" name="12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pic>
        <p:nvPicPr>
          <p:cNvPr id="1028" name="Picture 4"/>
          <p:cNvPicPr>
            <a:picLocks noChangeAspect="1" noChangeArrowheads="1"/>
          </p:cNvPicPr>
          <p:nvPr/>
        </p:nvPicPr>
        <p:blipFill>
          <a:blip r:embed="rId3" cstate="print"/>
          <a:srcRect/>
          <a:stretch>
            <a:fillRect/>
          </a:stretch>
        </p:blipFill>
        <p:spPr bwMode="auto">
          <a:xfrm>
            <a:off x="1219200" y="2438401"/>
            <a:ext cx="8229600" cy="3505200"/>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2844801" y="1600200"/>
            <a:ext cx="5397500" cy="723900"/>
          </a:xfrm>
          <a:prstGeom prst="rect">
            <a:avLst/>
          </a:prstGeom>
          <a:noFill/>
          <a:ln w="9525">
            <a:noFill/>
            <a:miter lim="800000"/>
            <a:headEnd/>
            <a:tailEnd/>
          </a:ln>
        </p:spPr>
      </p:pic>
      <p:sp>
        <p:nvSpPr>
          <p:cNvPr id="22" name="21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23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10"/>
          <p:cNvSpPr txBox="1"/>
          <p:nvPr/>
        </p:nvSpPr>
        <p:spPr>
          <a:xfrm>
            <a:off x="6024882" y="3429000"/>
            <a:ext cx="806873"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52 % </a:t>
            </a:r>
            <a:r>
              <a:rPr sz="1000" b="1" spc="-10" dirty="0">
                <a:solidFill>
                  <a:srgbClr val="003E75"/>
                </a:solidFill>
                <a:latin typeface="Arial"/>
                <a:cs typeface="Arial"/>
              </a:rPr>
              <a:t>+/-</a:t>
            </a:r>
            <a:r>
              <a:rPr sz="1000" b="1" spc="-85" dirty="0">
                <a:solidFill>
                  <a:srgbClr val="003E75"/>
                </a:solidFill>
                <a:latin typeface="Arial"/>
                <a:cs typeface="Arial"/>
              </a:rPr>
              <a:t> </a:t>
            </a:r>
            <a:r>
              <a:rPr sz="1000" b="1" spc="-5" dirty="0">
                <a:solidFill>
                  <a:srgbClr val="003E75"/>
                </a:solidFill>
                <a:latin typeface="Arial"/>
                <a:cs typeface="Arial"/>
              </a:rPr>
              <a:t>1</a:t>
            </a:r>
            <a:endParaRPr sz="1000">
              <a:latin typeface="Arial"/>
              <a:cs typeface="Arial"/>
            </a:endParaRPr>
          </a:p>
        </p:txBody>
      </p:sp>
      <p:sp>
        <p:nvSpPr>
          <p:cNvPr id="11" name="object 11"/>
          <p:cNvSpPr txBox="1"/>
          <p:nvPr/>
        </p:nvSpPr>
        <p:spPr>
          <a:xfrm>
            <a:off x="7020560" y="3469258"/>
            <a:ext cx="1107440"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CR1</a:t>
            </a:r>
            <a:r>
              <a:rPr sz="1000" b="1" spc="-90" dirty="0">
                <a:solidFill>
                  <a:srgbClr val="003E75"/>
                </a:solidFill>
                <a:latin typeface="Arial"/>
                <a:cs typeface="Arial"/>
              </a:rPr>
              <a:t> </a:t>
            </a:r>
            <a:r>
              <a:rPr sz="1000" b="1" spc="-5" dirty="0">
                <a:solidFill>
                  <a:srgbClr val="003E75"/>
                </a:solidFill>
                <a:latin typeface="Arial"/>
                <a:cs typeface="Arial"/>
              </a:rPr>
              <a:t>(n=4071)</a:t>
            </a:r>
            <a:endParaRPr sz="1000">
              <a:latin typeface="Arial"/>
              <a:cs typeface="Arial"/>
            </a:endParaRPr>
          </a:p>
        </p:txBody>
      </p:sp>
      <p:sp>
        <p:nvSpPr>
          <p:cNvPr id="12" name="object 12"/>
          <p:cNvSpPr txBox="1"/>
          <p:nvPr/>
        </p:nvSpPr>
        <p:spPr>
          <a:xfrm>
            <a:off x="6024882" y="4146168"/>
            <a:ext cx="806873" cy="153888"/>
          </a:xfrm>
          <a:prstGeom prst="rect">
            <a:avLst/>
          </a:prstGeom>
        </p:spPr>
        <p:txBody>
          <a:bodyPr vert="horz" wrap="square" lIns="0" tIns="0" rIns="0" bIns="0" rtlCol="0">
            <a:spAutoFit/>
          </a:bodyPr>
          <a:lstStyle/>
          <a:p>
            <a:pPr marL="12700">
              <a:lnSpc>
                <a:spcPct val="100000"/>
              </a:lnSpc>
            </a:pPr>
            <a:r>
              <a:rPr sz="1000" b="1" spc="-5" dirty="0">
                <a:solidFill>
                  <a:srgbClr val="009A46"/>
                </a:solidFill>
                <a:latin typeface="Arial"/>
                <a:cs typeface="Arial"/>
              </a:rPr>
              <a:t>32 % </a:t>
            </a:r>
            <a:r>
              <a:rPr sz="1000" b="1" spc="-10" dirty="0">
                <a:solidFill>
                  <a:srgbClr val="009A46"/>
                </a:solidFill>
                <a:latin typeface="Arial"/>
                <a:cs typeface="Arial"/>
              </a:rPr>
              <a:t>+/-</a:t>
            </a:r>
            <a:r>
              <a:rPr sz="1000" b="1" spc="-85" dirty="0">
                <a:solidFill>
                  <a:srgbClr val="009A46"/>
                </a:solidFill>
                <a:latin typeface="Arial"/>
                <a:cs typeface="Arial"/>
              </a:rPr>
              <a:t> </a:t>
            </a:r>
            <a:r>
              <a:rPr sz="1000" b="1" spc="-5" dirty="0">
                <a:solidFill>
                  <a:srgbClr val="009A46"/>
                </a:solidFill>
                <a:latin typeface="Arial"/>
                <a:cs typeface="Arial"/>
              </a:rPr>
              <a:t>2</a:t>
            </a:r>
            <a:endParaRPr sz="1000" dirty="0">
              <a:latin typeface="Arial"/>
              <a:cs typeface="Arial"/>
            </a:endParaRPr>
          </a:p>
        </p:txBody>
      </p:sp>
      <p:sp>
        <p:nvSpPr>
          <p:cNvPr id="13" name="object 13"/>
          <p:cNvSpPr txBox="1"/>
          <p:nvPr/>
        </p:nvSpPr>
        <p:spPr>
          <a:xfrm>
            <a:off x="7020560" y="4163821"/>
            <a:ext cx="1107440" cy="153888"/>
          </a:xfrm>
          <a:prstGeom prst="rect">
            <a:avLst/>
          </a:prstGeom>
        </p:spPr>
        <p:txBody>
          <a:bodyPr vert="horz" wrap="square" lIns="0" tIns="0" rIns="0" bIns="0" rtlCol="0">
            <a:spAutoFit/>
          </a:bodyPr>
          <a:lstStyle/>
          <a:p>
            <a:pPr marL="12700">
              <a:lnSpc>
                <a:spcPct val="100000"/>
              </a:lnSpc>
            </a:pPr>
            <a:r>
              <a:rPr sz="1000" b="1" spc="-5" dirty="0">
                <a:solidFill>
                  <a:srgbClr val="00AF50"/>
                </a:solidFill>
                <a:latin typeface="Arial"/>
                <a:cs typeface="Arial"/>
              </a:rPr>
              <a:t>CR2</a:t>
            </a:r>
            <a:r>
              <a:rPr sz="1000" b="1" spc="-90" dirty="0">
                <a:solidFill>
                  <a:srgbClr val="00AF50"/>
                </a:solidFill>
                <a:latin typeface="Arial"/>
                <a:cs typeface="Arial"/>
              </a:rPr>
              <a:t> </a:t>
            </a:r>
            <a:r>
              <a:rPr sz="1000" b="1" spc="-5" dirty="0">
                <a:solidFill>
                  <a:srgbClr val="00AF50"/>
                </a:solidFill>
                <a:latin typeface="Arial"/>
                <a:cs typeface="Arial"/>
              </a:rPr>
              <a:t>(n=1173)</a:t>
            </a:r>
            <a:endParaRPr sz="1000">
              <a:latin typeface="Arial"/>
              <a:cs typeface="Arial"/>
            </a:endParaRPr>
          </a:p>
        </p:txBody>
      </p:sp>
      <p:sp>
        <p:nvSpPr>
          <p:cNvPr id="14" name="object 14"/>
          <p:cNvSpPr txBox="1"/>
          <p:nvPr/>
        </p:nvSpPr>
        <p:spPr>
          <a:xfrm>
            <a:off x="6014383" y="4608576"/>
            <a:ext cx="807720" cy="153888"/>
          </a:xfrm>
          <a:prstGeom prst="rect">
            <a:avLst/>
          </a:prstGeom>
        </p:spPr>
        <p:txBody>
          <a:bodyPr vert="horz" wrap="square" lIns="0" tIns="0" rIns="0" bIns="0" rtlCol="0">
            <a:spAutoFit/>
          </a:bodyPr>
          <a:lstStyle/>
          <a:p>
            <a:pPr marL="12700">
              <a:lnSpc>
                <a:spcPct val="100000"/>
              </a:lnSpc>
            </a:pPr>
            <a:r>
              <a:rPr sz="1000" b="1" spc="-5" dirty="0">
                <a:solidFill>
                  <a:srgbClr val="B46B00"/>
                </a:solidFill>
                <a:latin typeface="Arial"/>
                <a:cs typeface="Arial"/>
              </a:rPr>
              <a:t>16 % +/-</a:t>
            </a:r>
            <a:r>
              <a:rPr sz="1000" b="1" spc="-90" dirty="0">
                <a:solidFill>
                  <a:srgbClr val="B46B00"/>
                </a:solidFill>
                <a:latin typeface="Arial"/>
                <a:cs typeface="Arial"/>
              </a:rPr>
              <a:t> </a:t>
            </a:r>
            <a:r>
              <a:rPr sz="1000" b="1" spc="-5" dirty="0">
                <a:solidFill>
                  <a:srgbClr val="B46B00"/>
                </a:solidFill>
                <a:latin typeface="Arial"/>
                <a:cs typeface="Arial"/>
              </a:rPr>
              <a:t>2</a:t>
            </a:r>
            <a:endParaRPr sz="1000">
              <a:latin typeface="Arial"/>
              <a:cs typeface="Arial"/>
            </a:endParaRPr>
          </a:p>
        </p:txBody>
      </p:sp>
      <p:sp>
        <p:nvSpPr>
          <p:cNvPr id="15" name="object 15"/>
          <p:cNvSpPr txBox="1"/>
          <p:nvPr/>
        </p:nvSpPr>
        <p:spPr>
          <a:xfrm>
            <a:off x="7020560" y="4686935"/>
            <a:ext cx="993987" cy="153888"/>
          </a:xfrm>
          <a:prstGeom prst="rect">
            <a:avLst/>
          </a:prstGeom>
        </p:spPr>
        <p:txBody>
          <a:bodyPr vert="horz" wrap="square" lIns="0" tIns="0" rIns="0" bIns="0" rtlCol="0">
            <a:spAutoFit/>
          </a:bodyPr>
          <a:lstStyle/>
          <a:p>
            <a:pPr marL="12700">
              <a:lnSpc>
                <a:spcPct val="100000"/>
              </a:lnSpc>
            </a:pPr>
            <a:r>
              <a:rPr sz="1000" b="1" spc="-15" dirty="0">
                <a:solidFill>
                  <a:srgbClr val="B46B00"/>
                </a:solidFill>
                <a:latin typeface="Arial"/>
                <a:cs typeface="Arial"/>
              </a:rPr>
              <a:t>Adv</a:t>
            </a:r>
            <a:r>
              <a:rPr sz="1000" b="1" spc="-65" dirty="0">
                <a:solidFill>
                  <a:srgbClr val="B46B00"/>
                </a:solidFill>
                <a:latin typeface="Arial"/>
                <a:cs typeface="Arial"/>
              </a:rPr>
              <a:t> </a:t>
            </a:r>
            <a:r>
              <a:rPr sz="1000" b="1" spc="-5" dirty="0">
                <a:solidFill>
                  <a:srgbClr val="B46B00"/>
                </a:solidFill>
                <a:latin typeface="Arial"/>
                <a:cs typeface="Arial"/>
              </a:rPr>
              <a:t>(n=834)</a:t>
            </a:r>
            <a:endParaRPr sz="1000">
              <a:latin typeface="Arial"/>
              <a:cs typeface="Arial"/>
            </a:endParaRPr>
          </a:p>
        </p:txBody>
      </p:sp>
      <p:sp>
        <p:nvSpPr>
          <p:cNvPr id="17" name="16 Dikdörtgen"/>
          <p:cNvSpPr/>
          <p:nvPr/>
        </p:nvSpPr>
        <p:spPr>
          <a:xfrm>
            <a:off x="812800" y="6324600"/>
            <a:ext cx="11277600" cy="400110"/>
          </a:xfrm>
          <a:prstGeom prst="rect">
            <a:avLst/>
          </a:prstGeom>
        </p:spPr>
        <p:txBody>
          <a:bodyPr wrap="square">
            <a:spAutoFit/>
          </a:bodyPr>
          <a:lstStyle/>
          <a:p>
            <a:r>
              <a:rPr lang="tr-TR" sz="2000" b="1" dirty="0" smtClean="0">
                <a:solidFill>
                  <a:schemeClr val="bg1"/>
                </a:solidFill>
              </a:rPr>
              <a:t>ALLO– As post-</a:t>
            </a:r>
            <a:r>
              <a:rPr lang="tr-TR" sz="2000" b="1" dirty="0" err="1" smtClean="0">
                <a:solidFill>
                  <a:schemeClr val="bg1"/>
                </a:solidFill>
              </a:rPr>
              <a:t>remission</a:t>
            </a:r>
            <a:r>
              <a:rPr lang="tr-TR" sz="2000" b="1" dirty="0" smtClean="0">
                <a:solidFill>
                  <a:schemeClr val="bg1"/>
                </a:solidFill>
              </a:rPr>
              <a:t> </a:t>
            </a:r>
            <a:r>
              <a:rPr lang="tr-TR" sz="2000" b="1" dirty="0" err="1" smtClean="0">
                <a:solidFill>
                  <a:schemeClr val="bg1"/>
                </a:solidFill>
              </a:rPr>
              <a:t>therapy</a:t>
            </a:r>
            <a:r>
              <a:rPr lang="tr-TR" sz="2000" b="1" dirty="0" smtClean="0">
                <a:solidFill>
                  <a:schemeClr val="bg1"/>
                </a:solidFill>
              </a:rPr>
              <a:t> for </a:t>
            </a:r>
            <a:r>
              <a:rPr lang="tr-TR" sz="2000" b="1" dirty="0" err="1" smtClean="0">
                <a:solidFill>
                  <a:schemeClr val="bg1"/>
                </a:solidFill>
              </a:rPr>
              <a:t>patients</a:t>
            </a:r>
            <a:r>
              <a:rPr lang="tr-TR" sz="2000" b="1" dirty="0" smtClean="0">
                <a:solidFill>
                  <a:schemeClr val="bg1"/>
                </a:solidFill>
              </a:rPr>
              <a:t> in </a:t>
            </a:r>
            <a:r>
              <a:rPr lang="tr-TR" sz="2000" b="1" dirty="0" err="1" smtClean="0">
                <a:solidFill>
                  <a:schemeClr val="bg1"/>
                </a:solidFill>
              </a:rPr>
              <a:t>first</a:t>
            </a:r>
            <a:r>
              <a:rPr lang="tr-TR" sz="2000" b="1" dirty="0" smtClean="0">
                <a:solidFill>
                  <a:schemeClr val="bg1"/>
                </a:solidFill>
              </a:rPr>
              <a:t> </a:t>
            </a:r>
            <a:r>
              <a:rPr lang="tr-TR" sz="2000" b="1" dirty="0" err="1" smtClean="0">
                <a:solidFill>
                  <a:schemeClr val="bg1"/>
                </a:solidFill>
              </a:rPr>
              <a:t>or</a:t>
            </a:r>
            <a:r>
              <a:rPr lang="tr-TR" sz="2000" b="1" dirty="0" smtClean="0">
                <a:solidFill>
                  <a:schemeClr val="bg1"/>
                </a:solidFill>
              </a:rPr>
              <a:t> </a:t>
            </a:r>
            <a:r>
              <a:rPr lang="tr-TR" sz="2000" b="1" dirty="0" err="1" smtClean="0">
                <a:solidFill>
                  <a:schemeClr val="bg1"/>
                </a:solidFill>
              </a:rPr>
              <a:t>subsequent</a:t>
            </a:r>
            <a:r>
              <a:rPr lang="tr-TR" sz="2000" b="1" dirty="0" smtClean="0">
                <a:solidFill>
                  <a:schemeClr val="bg1"/>
                </a:solidFill>
              </a:rPr>
              <a:t> </a:t>
            </a:r>
            <a:r>
              <a:rPr lang="tr-TR" sz="2000" b="1" dirty="0" err="1" smtClean="0">
                <a:solidFill>
                  <a:schemeClr val="bg1"/>
                </a:solidFill>
              </a:rPr>
              <a:t>remission</a:t>
            </a:r>
            <a:r>
              <a:rPr lang="tr-TR" sz="2000" b="1" dirty="0" smtClean="0">
                <a:solidFill>
                  <a:schemeClr val="bg1"/>
                </a:solidFill>
              </a:rPr>
              <a:t>. </a:t>
            </a:r>
            <a:endParaRPr lang="tr-TR" sz="2000" b="1" dirty="0">
              <a:solidFill>
                <a:schemeClr val="bg1"/>
              </a:solidFill>
            </a:endParaRPr>
          </a:p>
        </p:txBody>
      </p:sp>
      <p:sp>
        <p:nvSpPr>
          <p:cNvPr id="22" name="21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17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19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pic>
        <p:nvPicPr>
          <p:cNvPr id="23" name="Picture 2"/>
          <p:cNvPicPr>
            <a:picLocks noChangeAspect="1" noChangeArrowheads="1"/>
          </p:cNvPicPr>
          <p:nvPr/>
        </p:nvPicPr>
        <p:blipFill>
          <a:blip r:embed="rId2" cstate="print"/>
          <a:srcRect/>
          <a:stretch>
            <a:fillRect/>
          </a:stretch>
        </p:blipFill>
        <p:spPr bwMode="auto">
          <a:xfrm>
            <a:off x="2133600" y="2590800"/>
            <a:ext cx="7010400" cy="322056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3149601" y="1676400"/>
            <a:ext cx="54991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149600" y="2514600"/>
            <a:ext cx="5791200" cy="3352800"/>
          </a:xfrm>
          <a:prstGeom prst="rect">
            <a:avLst/>
          </a:prstGeom>
          <a:noFill/>
          <a:ln w="9525">
            <a:noFill/>
            <a:miter lim="800000"/>
            <a:headEnd/>
            <a:tailEnd/>
          </a:ln>
        </p:spPr>
      </p:pic>
      <p:sp>
        <p:nvSpPr>
          <p:cNvPr id="5" name="4 Dikdörtgen"/>
          <p:cNvSpPr/>
          <p:nvPr/>
        </p:nvSpPr>
        <p:spPr>
          <a:xfrm>
            <a:off x="1625600" y="1447800"/>
            <a:ext cx="8128000" cy="954107"/>
          </a:xfrm>
          <a:prstGeom prst="rect">
            <a:avLst/>
          </a:prstGeom>
          <a:solidFill>
            <a:schemeClr val="bg1"/>
          </a:solidFill>
          <a:ln>
            <a:noFill/>
          </a:ln>
        </p:spPr>
        <p:txBody>
          <a:bodyPr wrap="square">
            <a:spAutoFit/>
          </a:bodyPr>
          <a:lstStyle/>
          <a:p>
            <a:r>
              <a:rPr lang="tr-TR" sz="2800" spc="-5" dirty="0" err="1" smtClean="0">
                <a:solidFill>
                  <a:srgbClr val="00B050"/>
                </a:solidFill>
              </a:rPr>
              <a:t>Survival</a:t>
            </a:r>
            <a:r>
              <a:rPr lang="tr-TR" sz="2800" spc="-5" dirty="0" smtClean="0">
                <a:solidFill>
                  <a:srgbClr val="00B050"/>
                </a:solidFill>
              </a:rPr>
              <a:t>  </a:t>
            </a:r>
            <a:r>
              <a:rPr lang="tr-TR" sz="2800" spc="-5" dirty="0" err="1" smtClean="0">
                <a:solidFill>
                  <a:srgbClr val="00B050"/>
                </a:solidFill>
              </a:rPr>
              <a:t>After</a:t>
            </a:r>
            <a:r>
              <a:rPr lang="tr-TR" sz="2800" spc="-5" dirty="0" smtClean="0">
                <a:solidFill>
                  <a:srgbClr val="00B050"/>
                </a:solidFill>
              </a:rPr>
              <a:t> Allogenic </a:t>
            </a:r>
            <a:r>
              <a:rPr lang="tr-TR" sz="2800" spc="-5" dirty="0" err="1" smtClean="0">
                <a:solidFill>
                  <a:srgbClr val="00B050"/>
                </a:solidFill>
              </a:rPr>
              <a:t>Transplants</a:t>
            </a:r>
            <a:r>
              <a:rPr lang="tr-TR" sz="2800" spc="-5" dirty="0" smtClean="0">
                <a:solidFill>
                  <a:srgbClr val="00B050"/>
                </a:solidFill>
              </a:rPr>
              <a:t> for </a:t>
            </a:r>
            <a:r>
              <a:rPr lang="tr-TR" sz="2800" spc="-5" dirty="0" err="1" smtClean="0">
                <a:solidFill>
                  <a:srgbClr val="00B050"/>
                </a:solidFill>
              </a:rPr>
              <a:t>Myelodisplastic</a:t>
            </a:r>
            <a:r>
              <a:rPr lang="tr-TR" sz="2800" spc="-5" dirty="0" smtClean="0">
                <a:solidFill>
                  <a:srgbClr val="00B050"/>
                </a:solidFill>
              </a:rPr>
              <a:t>  </a:t>
            </a:r>
            <a:r>
              <a:rPr lang="tr-TR" sz="2800" spc="-5" dirty="0" err="1" smtClean="0">
                <a:solidFill>
                  <a:srgbClr val="00B050"/>
                </a:solidFill>
              </a:rPr>
              <a:t>Syndrome</a:t>
            </a:r>
            <a:r>
              <a:rPr lang="tr-TR" sz="2800" spc="-5" dirty="0" smtClean="0">
                <a:solidFill>
                  <a:srgbClr val="00B050"/>
                </a:solidFill>
              </a:rPr>
              <a:t> (MDS)</a:t>
            </a:r>
            <a:endParaRPr lang="tr-TR" sz="2800" dirty="0">
              <a:solidFill>
                <a:srgbClr val="00B050"/>
              </a:solidFill>
            </a:endParaRPr>
          </a:p>
        </p:txBody>
      </p:sp>
      <p:sp>
        <p:nvSpPr>
          <p:cNvPr id="7" name="6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2641600" y="6248400"/>
            <a:ext cx="6096000" cy="369332"/>
          </a:xfrm>
          <a:prstGeom prst="rect">
            <a:avLst/>
          </a:prstGeom>
        </p:spPr>
        <p:txBody>
          <a:bodyPr>
            <a:spAutoFit/>
          </a:bodyPr>
          <a:lstStyle/>
          <a:p>
            <a:r>
              <a:rPr lang="tr-TR" b="1" dirty="0" smtClean="0">
                <a:solidFill>
                  <a:schemeClr val="bg1"/>
                </a:solidFill>
              </a:rPr>
              <a:t>ALLO; </a:t>
            </a:r>
            <a:r>
              <a:rPr lang="tr-TR" b="1" dirty="0" err="1" smtClean="0">
                <a:solidFill>
                  <a:schemeClr val="bg1"/>
                </a:solidFill>
              </a:rPr>
              <a:t>Any</a:t>
            </a:r>
            <a:r>
              <a:rPr lang="tr-TR" b="1" dirty="0" smtClean="0">
                <a:solidFill>
                  <a:schemeClr val="bg1"/>
                </a:solidFill>
              </a:rPr>
              <a:t> </a:t>
            </a:r>
            <a:r>
              <a:rPr lang="tr-TR" b="1" dirty="0" err="1" smtClean="0">
                <a:solidFill>
                  <a:schemeClr val="bg1"/>
                </a:solidFill>
              </a:rPr>
              <a:t>intermediate</a:t>
            </a:r>
            <a:r>
              <a:rPr lang="tr-TR" b="1" dirty="0" smtClean="0">
                <a:solidFill>
                  <a:schemeClr val="bg1"/>
                </a:solidFill>
              </a:rPr>
              <a:t>  </a:t>
            </a:r>
            <a:r>
              <a:rPr lang="tr-TR" b="1" dirty="0" err="1" smtClean="0">
                <a:solidFill>
                  <a:schemeClr val="bg1"/>
                </a:solidFill>
              </a:rPr>
              <a:t>or</a:t>
            </a:r>
            <a:r>
              <a:rPr lang="tr-TR" b="1" dirty="0" smtClean="0">
                <a:solidFill>
                  <a:schemeClr val="bg1"/>
                </a:solidFill>
              </a:rPr>
              <a:t> </a:t>
            </a:r>
            <a:r>
              <a:rPr lang="tr-TR" b="1" dirty="0" err="1" smtClean="0">
                <a:solidFill>
                  <a:schemeClr val="bg1"/>
                </a:solidFill>
              </a:rPr>
              <a:t>high</a:t>
            </a:r>
            <a:r>
              <a:rPr lang="tr-TR" b="1" dirty="0" smtClean="0">
                <a:solidFill>
                  <a:schemeClr val="bg1"/>
                </a:solidFill>
              </a:rPr>
              <a:t> risk </a:t>
            </a:r>
            <a:r>
              <a:rPr lang="tr-TR" b="1" dirty="0" err="1" smtClean="0">
                <a:solidFill>
                  <a:schemeClr val="bg1"/>
                </a:solidFill>
              </a:rPr>
              <a:t>patients</a:t>
            </a:r>
            <a:endParaRPr lang="tr-TR" dirty="0">
              <a:solidFill>
                <a:schemeClr val="bg1"/>
              </a:solidFill>
            </a:endParaRPr>
          </a:p>
        </p:txBody>
      </p:sp>
      <p:sp>
        <p:nvSpPr>
          <p:cNvPr id="9" name="8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0" name="9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3048001" y="2743200"/>
            <a:ext cx="5689599" cy="3124200"/>
          </a:xfrm>
          <a:prstGeom prst="rect">
            <a:avLst/>
          </a:prstGeom>
          <a:noFill/>
          <a:ln w="9525">
            <a:noFill/>
            <a:miter lim="800000"/>
            <a:headEnd/>
            <a:tailEnd/>
          </a:ln>
        </p:spPr>
      </p:pic>
      <p:sp>
        <p:nvSpPr>
          <p:cNvPr id="3" name="2 Dikdörtgen"/>
          <p:cNvSpPr/>
          <p:nvPr/>
        </p:nvSpPr>
        <p:spPr>
          <a:xfrm>
            <a:off x="2743200" y="1560494"/>
            <a:ext cx="6604000" cy="954107"/>
          </a:xfrm>
          <a:prstGeom prst="rect">
            <a:avLst/>
          </a:prstGeom>
          <a:solidFill>
            <a:schemeClr val="bg1"/>
          </a:solidFill>
          <a:ln>
            <a:noFill/>
          </a:ln>
        </p:spPr>
        <p:txBody>
          <a:bodyPr wrap="square">
            <a:spAutoFit/>
          </a:bodyPr>
          <a:lstStyle/>
          <a:p>
            <a:r>
              <a:rPr lang="tr-TR" sz="2800" spc="-5" dirty="0" err="1" smtClean="0">
                <a:solidFill>
                  <a:srgbClr val="679D2B"/>
                </a:solidFill>
              </a:rPr>
              <a:t>Survival</a:t>
            </a:r>
            <a:r>
              <a:rPr lang="tr-TR" sz="2800" spc="-5" dirty="0" smtClean="0">
                <a:solidFill>
                  <a:srgbClr val="679D2B"/>
                </a:solidFill>
              </a:rPr>
              <a:t>  </a:t>
            </a:r>
            <a:r>
              <a:rPr lang="tr-TR" sz="2800" spc="-5" dirty="0" err="1" smtClean="0">
                <a:solidFill>
                  <a:srgbClr val="679D2B"/>
                </a:solidFill>
              </a:rPr>
              <a:t>After</a:t>
            </a:r>
            <a:r>
              <a:rPr lang="tr-TR" sz="2800" spc="-5" dirty="0" smtClean="0">
                <a:solidFill>
                  <a:srgbClr val="679D2B"/>
                </a:solidFill>
              </a:rPr>
              <a:t> HLA </a:t>
            </a:r>
            <a:r>
              <a:rPr lang="tr-TR" sz="2800" spc="-5" dirty="0" err="1" smtClean="0">
                <a:solidFill>
                  <a:srgbClr val="679D2B"/>
                </a:solidFill>
              </a:rPr>
              <a:t>Matching</a:t>
            </a:r>
            <a:r>
              <a:rPr lang="tr-TR" sz="2800" spc="-5" dirty="0" smtClean="0">
                <a:solidFill>
                  <a:srgbClr val="679D2B"/>
                </a:solidFill>
              </a:rPr>
              <a:t>  </a:t>
            </a:r>
            <a:r>
              <a:rPr lang="tr-TR" sz="2800" spc="-5" dirty="0" err="1" smtClean="0">
                <a:solidFill>
                  <a:srgbClr val="679D2B"/>
                </a:solidFill>
              </a:rPr>
              <a:t>Sibling</a:t>
            </a:r>
            <a:r>
              <a:rPr lang="tr-TR" sz="2800" spc="-5" dirty="0" smtClean="0">
                <a:solidFill>
                  <a:srgbClr val="679D2B"/>
                </a:solidFill>
              </a:rPr>
              <a:t> </a:t>
            </a:r>
            <a:r>
              <a:rPr lang="tr-TR" sz="2800" spc="-5" dirty="0" err="1" smtClean="0">
                <a:solidFill>
                  <a:srgbClr val="679D2B"/>
                </a:solidFill>
              </a:rPr>
              <a:t>Transplants</a:t>
            </a:r>
            <a:r>
              <a:rPr lang="tr-TR" sz="2800" spc="-5" dirty="0" smtClean="0">
                <a:solidFill>
                  <a:srgbClr val="679D2B"/>
                </a:solidFill>
              </a:rPr>
              <a:t> for CML</a:t>
            </a:r>
            <a:endParaRPr lang="tr-TR" sz="2800" dirty="0">
              <a:solidFill>
                <a:srgbClr val="679D2B"/>
              </a:solidFill>
            </a:endParaRPr>
          </a:p>
        </p:txBody>
      </p:sp>
      <p:sp>
        <p:nvSpPr>
          <p:cNvPr id="4" name="3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7" name="6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203200" y="6412468"/>
            <a:ext cx="11582400" cy="369332"/>
          </a:xfrm>
          <a:prstGeom prst="rect">
            <a:avLst/>
          </a:prstGeom>
        </p:spPr>
        <p:txBody>
          <a:bodyPr wrap="square">
            <a:spAutoFit/>
          </a:bodyPr>
          <a:lstStyle/>
          <a:p>
            <a:r>
              <a:rPr lang="tr-TR" b="1" dirty="0" smtClean="0">
                <a:solidFill>
                  <a:schemeClr val="bg1"/>
                </a:solidFill>
              </a:rPr>
              <a:t>ALLO; As </a:t>
            </a:r>
            <a:r>
              <a:rPr lang="tr-TR" b="1" dirty="0" err="1" smtClean="0">
                <a:solidFill>
                  <a:schemeClr val="bg1"/>
                </a:solidFill>
              </a:rPr>
              <a:t>part</a:t>
            </a:r>
            <a:r>
              <a:rPr lang="tr-TR" b="1" dirty="0" smtClean="0">
                <a:solidFill>
                  <a:schemeClr val="bg1"/>
                </a:solidFill>
              </a:rPr>
              <a:t> of the </a:t>
            </a:r>
            <a:r>
              <a:rPr lang="tr-TR" b="1" dirty="0" err="1" smtClean="0">
                <a:solidFill>
                  <a:schemeClr val="bg1"/>
                </a:solidFill>
              </a:rPr>
              <a:t>initial</a:t>
            </a:r>
            <a:r>
              <a:rPr lang="tr-TR" b="1" dirty="0" smtClean="0">
                <a:solidFill>
                  <a:schemeClr val="bg1"/>
                </a:solidFill>
              </a:rPr>
              <a:t> </a:t>
            </a:r>
            <a:r>
              <a:rPr lang="tr-TR" b="1" dirty="0" err="1" smtClean="0">
                <a:solidFill>
                  <a:schemeClr val="bg1"/>
                </a:solidFill>
              </a:rPr>
              <a:t>management</a:t>
            </a:r>
            <a:r>
              <a:rPr lang="tr-TR" b="1" dirty="0" smtClean="0">
                <a:solidFill>
                  <a:schemeClr val="bg1"/>
                </a:solidFill>
              </a:rPr>
              <a:t> of </a:t>
            </a:r>
            <a:r>
              <a:rPr lang="tr-TR" b="1" dirty="0" err="1" smtClean="0">
                <a:solidFill>
                  <a:schemeClr val="bg1"/>
                </a:solidFill>
              </a:rPr>
              <a:t>patients</a:t>
            </a:r>
            <a:r>
              <a:rPr lang="tr-TR" b="1" dirty="0" smtClean="0">
                <a:solidFill>
                  <a:schemeClr val="bg1"/>
                </a:solidFill>
              </a:rPr>
              <a:t> </a:t>
            </a:r>
            <a:r>
              <a:rPr lang="tr-TR" b="1" dirty="0" err="1" smtClean="0">
                <a:solidFill>
                  <a:schemeClr val="bg1"/>
                </a:solidFill>
              </a:rPr>
              <a:t>with</a:t>
            </a:r>
            <a:r>
              <a:rPr lang="tr-TR" b="1" dirty="0" smtClean="0">
                <a:solidFill>
                  <a:schemeClr val="bg1"/>
                </a:solidFill>
              </a:rPr>
              <a:t> AP </a:t>
            </a:r>
            <a:r>
              <a:rPr lang="tr-TR" b="1" dirty="0" err="1" smtClean="0">
                <a:solidFill>
                  <a:schemeClr val="bg1"/>
                </a:solidFill>
              </a:rPr>
              <a:t>or</a:t>
            </a:r>
            <a:r>
              <a:rPr lang="tr-TR" b="1" dirty="0" smtClean="0">
                <a:solidFill>
                  <a:schemeClr val="bg1"/>
                </a:solidFill>
              </a:rPr>
              <a:t> BP </a:t>
            </a:r>
            <a:r>
              <a:rPr lang="tr-TR" b="1" dirty="0" err="1" smtClean="0">
                <a:solidFill>
                  <a:schemeClr val="bg1"/>
                </a:solidFill>
              </a:rPr>
              <a:t>or</a:t>
            </a:r>
            <a:r>
              <a:rPr lang="tr-TR" b="1" dirty="0" smtClean="0">
                <a:solidFill>
                  <a:schemeClr val="bg1"/>
                </a:solidFill>
              </a:rPr>
              <a:t> resistant to the TKI, </a:t>
            </a:r>
            <a:endParaRPr lang="tr-TR" b="1" dirty="0">
              <a:solidFill>
                <a:schemeClr val="bg1"/>
              </a:solidFill>
            </a:endParaRPr>
          </a:p>
        </p:txBody>
      </p:sp>
      <p:sp>
        <p:nvSpPr>
          <p:cNvPr id="9" name="8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3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tr-TR" sz="2800" b="1" spc="-275" dirty="0" smtClean="0">
                <a:solidFill>
                  <a:srgbClr val="679D2B"/>
                </a:solidFill>
              </a:rPr>
              <a:t> CIBMTR</a:t>
            </a:r>
            <a:endParaRPr lang="tr-TR" sz="2800" dirty="0">
              <a:solidFill>
                <a:srgbClr val="679D2B"/>
              </a:solidFill>
            </a:endParaRPr>
          </a:p>
        </p:txBody>
      </p:sp>
      <p:pic>
        <p:nvPicPr>
          <p:cNvPr id="2051" name="Picture 3"/>
          <p:cNvPicPr>
            <a:picLocks noChangeAspect="1" noChangeArrowheads="1"/>
          </p:cNvPicPr>
          <p:nvPr/>
        </p:nvPicPr>
        <p:blipFill>
          <a:blip r:embed="rId2" cstate="print"/>
          <a:srcRect/>
          <a:stretch>
            <a:fillRect/>
          </a:stretch>
        </p:blipFill>
        <p:spPr bwMode="auto">
          <a:xfrm>
            <a:off x="2717800" y="2667000"/>
            <a:ext cx="6527800" cy="3200400"/>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2895600" y="1752600"/>
            <a:ext cx="6248400" cy="1143000"/>
          </a:xfrm>
          <a:prstGeom prst="rect">
            <a:avLst/>
          </a:prstGeom>
          <a:noFill/>
          <a:ln w="9525">
            <a:noFill/>
            <a:miter lim="800000"/>
            <a:headEnd/>
            <a:tailEnd/>
          </a:ln>
        </p:spPr>
      </p:pic>
      <p:sp>
        <p:nvSpPr>
          <p:cNvPr id="9" name="8 Dikdörtgen"/>
          <p:cNvSpPr/>
          <p:nvPr/>
        </p:nvSpPr>
        <p:spPr>
          <a:xfrm>
            <a:off x="711200" y="6367046"/>
            <a:ext cx="11176000" cy="338554"/>
          </a:xfrm>
          <a:prstGeom prst="rect">
            <a:avLst/>
          </a:prstGeom>
        </p:spPr>
        <p:txBody>
          <a:bodyPr wrap="square">
            <a:spAutoFit/>
          </a:bodyPr>
          <a:lstStyle/>
          <a:p>
            <a:r>
              <a:rPr lang="tr-TR" sz="1600" b="1" dirty="0" err="1" smtClean="0">
                <a:solidFill>
                  <a:schemeClr val="bg1"/>
                </a:solidFill>
              </a:rPr>
              <a:t>In</a:t>
            </a:r>
            <a:r>
              <a:rPr lang="tr-TR" sz="1600" b="1" dirty="0" smtClean="0">
                <a:solidFill>
                  <a:schemeClr val="bg1"/>
                </a:solidFill>
              </a:rPr>
              <a:t> </a:t>
            </a:r>
            <a:r>
              <a:rPr lang="tr-TR" sz="1600" b="1" dirty="0" err="1" smtClean="0">
                <a:solidFill>
                  <a:schemeClr val="bg1"/>
                </a:solidFill>
              </a:rPr>
              <a:t>patients</a:t>
            </a:r>
            <a:r>
              <a:rPr lang="tr-TR" sz="1600" b="1" dirty="0" smtClean="0">
                <a:solidFill>
                  <a:schemeClr val="bg1"/>
                </a:solidFill>
              </a:rPr>
              <a:t> </a:t>
            </a:r>
            <a:r>
              <a:rPr lang="tr-TR" sz="1600" b="1" dirty="0" err="1" smtClean="0">
                <a:solidFill>
                  <a:schemeClr val="bg1"/>
                </a:solidFill>
              </a:rPr>
              <a:t>with</a:t>
            </a:r>
            <a:r>
              <a:rPr lang="tr-TR" sz="1600" b="1" dirty="0" smtClean="0">
                <a:solidFill>
                  <a:schemeClr val="bg1"/>
                </a:solidFill>
              </a:rPr>
              <a:t> </a:t>
            </a:r>
            <a:r>
              <a:rPr lang="tr-TR" sz="1600" b="1" dirty="0" err="1" smtClean="0">
                <a:solidFill>
                  <a:schemeClr val="bg1"/>
                </a:solidFill>
              </a:rPr>
              <a:t>marrow</a:t>
            </a:r>
            <a:r>
              <a:rPr lang="tr-TR" sz="1600" b="1" dirty="0" smtClean="0">
                <a:solidFill>
                  <a:schemeClr val="bg1"/>
                </a:solidFill>
              </a:rPr>
              <a:t> </a:t>
            </a:r>
            <a:r>
              <a:rPr lang="tr-TR" sz="1600" b="1" dirty="0" err="1" smtClean="0">
                <a:solidFill>
                  <a:schemeClr val="bg1"/>
                </a:solidFill>
              </a:rPr>
              <a:t>failure</a:t>
            </a:r>
            <a:r>
              <a:rPr lang="tr-TR" sz="1600" b="1" dirty="0" smtClean="0">
                <a:solidFill>
                  <a:schemeClr val="bg1"/>
                </a:solidFill>
              </a:rPr>
              <a:t>;</a:t>
            </a:r>
            <a:r>
              <a:rPr lang="tr-TR" sz="1600" b="1" dirty="0" err="1" smtClean="0">
                <a:solidFill>
                  <a:schemeClr val="bg1"/>
                </a:solidFill>
              </a:rPr>
              <a:t>or</a:t>
            </a:r>
            <a:r>
              <a:rPr lang="tr-TR" sz="1600" b="1" dirty="0" smtClean="0">
                <a:solidFill>
                  <a:schemeClr val="bg1"/>
                </a:solidFill>
              </a:rPr>
              <a:t> </a:t>
            </a:r>
            <a:r>
              <a:rPr lang="tr-TR" sz="1600" b="1" dirty="0" err="1" smtClean="0">
                <a:solidFill>
                  <a:schemeClr val="bg1"/>
                </a:solidFill>
              </a:rPr>
              <a:t>leukemic</a:t>
            </a:r>
            <a:r>
              <a:rPr lang="tr-TR" sz="1600" b="1" dirty="0" smtClean="0">
                <a:solidFill>
                  <a:schemeClr val="bg1"/>
                </a:solidFill>
              </a:rPr>
              <a:t> </a:t>
            </a:r>
            <a:r>
              <a:rPr lang="tr-TR" sz="1600" b="1" dirty="0" err="1" smtClean="0">
                <a:solidFill>
                  <a:schemeClr val="bg1"/>
                </a:solidFill>
              </a:rPr>
              <a:t>transformation</a:t>
            </a:r>
            <a:r>
              <a:rPr lang="tr-TR" sz="1600" b="1" dirty="0" smtClean="0">
                <a:solidFill>
                  <a:schemeClr val="bg1"/>
                </a:solidFill>
              </a:rPr>
              <a:t>; </a:t>
            </a:r>
            <a:r>
              <a:rPr lang="tr-TR" sz="1600" b="1" dirty="0" err="1" smtClean="0">
                <a:solidFill>
                  <a:schemeClr val="bg1"/>
                </a:solidFill>
              </a:rPr>
              <a:t>patients</a:t>
            </a:r>
            <a:r>
              <a:rPr lang="tr-TR" sz="1600" b="1" dirty="0" smtClean="0">
                <a:solidFill>
                  <a:schemeClr val="bg1"/>
                </a:solidFill>
              </a:rPr>
              <a:t> </a:t>
            </a:r>
            <a:r>
              <a:rPr lang="tr-TR" sz="1600" b="1" dirty="0" err="1" smtClean="0">
                <a:solidFill>
                  <a:schemeClr val="bg1"/>
                </a:solidFill>
              </a:rPr>
              <a:t>unresponsive</a:t>
            </a:r>
            <a:r>
              <a:rPr lang="tr-TR" sz="1600" b="1" dirty="0" smtClean="0">
                <a:solidFill>
                  <a:schemeClr val="bg1"/>
                </a:solidFill>
              </a:rPr>
              <a:t> </a:t>
            </a:r>
            <a:r>
              <a:rPr lang="tr-TR" sz="1600" b="1" dirty="0" err="1" smtClean="0">
                <a:solidFill>
                  <a:schemeClr val="bg1"/>
                </a:solidFill>
              </a:rPr>
              <a:t>to</a:t>
            </a:r>
            <a:r>
              <a:rPr lang="tr-TR" sz="1600" b="1" dirty="0" smtClean="0">
                <a:solidFill>
                  <a:schemeClr val="bg1"/>
                </a:solidFill>
              </a:rPr>
              <a:t> JAK2-</a:t>
            </a:r>
            <a:r>
              <a:rPr lang="tr-TR" sz="1600" b="1" i="1" dirty="0" smtClean="0">
                <a:solidFill>
                  <a:schemeClr val="bg1"/>
                </a:solidFill>
              </a:rPr>
              <a:t>i</a:t>
            </a:r>
            <a:endParaRPr lang="tr-TR" sz="1600" dirty="0">
              <a:solidFill>
                <a:schemeClr val="bg1"/>
              </a:solidFill>
            </a:endParaRPr>
          </a:p>
        </p:txBody>
      </p:sp>
      <p:sp>
        <p:nvSpPr>
          <p:cNvPr id="10" name="9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219200" y="1447800"/>
            <a:ext cx="8737600" cy="954107"/>
          </a:xfrm>
          <a:prstGeom prst="rect">
            <a:avLst/>
          </a:prstGeom>
          <a:solidFill>
            <a:schemeClr val="bg1"/>
          </a:solidFill>
          <a:ln>
            <a:noFill/>
          </a:ln>
        </p:spPr>
        <p:txBody>
          <a:bodyPr wrap="square">
            <a:spAutoFit/>
          </a:bodyPr>
          <a:lstStyle/>
          <a:p>
            <a:r>
              <a:rPr lang="tr-TR" sz="2800" spc="-5" dirty="0" err="1" smtClean="0">
                <a:solidFill>
                  <a:srgbClr val="00B050"/>
                </a:solidFill>
              </a:rPr>
              <a:t>Survival</a:t>
            </a:r>
            <a:r>
              <a:rPr lang="tr-TR" sz="2800" spc="-5" dirty="0" smtClean="0">
                <a:solidFill>
                  <a:srgbClr val="00B050"/>
                </a:solidFill>
              </a:rPr>
              <a:t>  </a:t>
            </a:r>
            <a:r>
              <a:rPr lang="tr-TR" sz="2800" spc="-5" dirty="0" err="1" smtClean="0">
                <a:solidFill>
                  <a:srgbClr val="00B050"/>
                </a:solidFill>
              </a:rPr>
              <a:t>After</a:t>
            </a:r>
            <a:r>
              <a:rPr lang="tr-TR" sz="2800" spc="-5" dirty="0" smtClean="0">
                <a:solidFill>
                  <a:srgbClr val="00B050"/>
                </a:solidFill>
              </a:rPr>
              <a:t> Allogeneic </a:t>
            </a:r>
            <a:r>
              <a:rPr lang="tr-TR" sz="2800" spc="-5" dirty="0" err="1" smtClean="0">
                <a:solidFill>
                  <a:srgbClr val="00B050"/>
                </a:solidFill>
              </a:rPr>
              <a:t>Transplants</a:t>
            </a:r>
            <a:r>
              <a:rPr lang="tr-TR" sz="2800" spc="-5" dirty="0" smtClean="0">
                <a:solidFill>
                  <a:srgbClr val="00B050"/>
                </a:solidFill>
              </a:rPr>
              <a:t> for Chronic </a:t>
            </a:r>
            <a:r>
              <a:rPr lang="tr-TR" sz="2800" spc="-5" dirty="0" err="1" smtClean="0">
                <a:solidFill>
                  <a:srgbClr val="00B050"/>
                </a:solidFill>
              </a:rPr>
              <a:t>Lymhocytic</a:t>
            </a:r>
            <a:r>
              <a:rPr lang="tr-TR" sz="2800" spc="-5" dirty="0" smtClean="0">
                <a:solidFill>
                  <a:srgbClr val="00B050"/>
                </a:solidFill>
              </a:rPr>
              <a:t> Leukemia</a:t>
            </a:r>
            <a:endParaRPr lang="tr-TR" sz="2800" dirty="0">
              <a:solidFill>
                <a:srgbClr val="00B050"/>
              </a:solidFill>
            </a:endParaRPr>
          </a:p>
        </p:txBody>
      </p:sp>
      <p:pic>
        <p:nvPicPr>
          <p:cNvPr id="4098" name="Picture 2"/>
          <p:cNvPicPr>
            <a:picLocks noChangeAspect="1" noChangeArrowheads="1"/>
          </p:cNvPicPr>
          <p:nvPr/>
        </p:nvPicPr>
        <p:blipFill>
          <a:blip r:embed="rId2" cstate="print"/>
          <a:srcRect/>
          <a:stretch>
            <a:fillRect/>
          </a:stretch>
        </p:blipFill>
        <p:spPr bwMode="auto">
          <a:xfrm>
            <a:off x="2743200" y="2514601"/>
            <a:ext cx="5689600" cy="3558805"/>
          </a:xfrm>
          <a:prstGeom prst="rect">
            <a:avLst/>
          </a:prstGeom>
          <a:noFill/>
          <a:ln w="9525">
            <a:noFill/>
            <a:miter lim="800000"/>
            <a:headEnd/>
            <a:tailEnd/>
          </a:ln>
        </p:spPr>
      </p:pic>
      <p:sp>
        <p:nvSpPr>
          <p:cNvPr id="6" name="5 Dikdörtgen"/>
          <p:cNvSpPr/>
          <p:nvPr/>
        </p:nvSpPr>
        <p:spPr>
          <a:xfrm>
            <a:off x="508000" y="6260068"/>
            <a:ext cx="11684000" cy="369332"/>
          </a:xfrm>
          <a:prstGeom prst="rect">
            <a:avLst/>
          </a:prstGeom>
        </p:spPr>
        <p:txBody>
          <a:bodyPr wrap="square">
            <a:spAutoFit/>
          </a:bodyPr>
          <a:lstStyle/>
          <a:p>
            <a:r>
              <a:rPr lang="tr-TR" b="1" dirty="0" smtClean="0">
                <a:solidFill>
                  <a:schemeClr val="bg1"/>
                </a:solidFill>
              </a:rPr>
              <a:t>ALLO </a:t>
            </a:r>
            <a:r>
              <a:rPr lang="tr-TR" b="1" dirty="0" err="1" smtClean="0">
                <a:solidFill>
                  <a:schemeClr val="bg1"/>
                </a:solidFill>
              </a:rPr>
              <a:t>for</a:t>
            </a:r>
            <a:r>
              <a:rPr lang="tr-TR" b="1" dirty="0" smtClean="0">
                <a:solidFill>
                  <a:schemeClr val="bg1"/>
                </a:solidFill>
              </a:rPr>
              <a:t> </a:t>
            </a:r>
            <a:r>
              <a:rPr lang="tr-TR" b="1" dirty="0" err="1" smtClean="0">
                <a:solidFill>
                  <a:schemeClr val="bg1"/>
                </a:solidFill>
              </a:rPr>
              <a:t>Patients</a:t>
            </a:r>
            <a:r>
              <a:rPr lang="tr-TR" b="1" dirty="0" smtClean="0">
                <a:solidFill>
                  <a:schemeClr val="bg1"/>
                </a:solidFill>
              </a:rPr>
              <a:t> </a:t>
            </a:r>
            <a:r>
              <a:rPr lang="tr-TR" b="1" dirty="0" err="1" smtClean="0">
                <a:solidFill>
                  <a:schemeClr val="bg1"/>
                </a:solidFill>
              </a:rPr>
              <a:t>refractory</a:t>
            </a:r>
            <a:r>
              <a:rPr lang="tr-TR" b="1" dirty="0" smtClean="0">
                <a:solidFill>
                  <a:schemeClr val="bg1"/>
                </a:solidFill>
              </a:rPr>
              <a:t> to </a:t>
            </a:r>
            <a:r>
              <a:rPr lang="tr-TR" b="1" dirty="0" err="1" smtClean="0">
                <a:solidFill>
                  <a:schemeClr val="bg1"/>
                </a:solidFill>
              </a:rPr>
              <a:t>or</a:t>
            </a:r>
            <a:r>
              <a:rPr lang="tr-TR" b="1" dirty="0" smtClean="0">
                <a:solidFill>
                  <a:schemeClr val="bg1"/>
                </a:solidFill>
              </a:rPr>
              <a:t> </a:t>
            </a:r>
            <a:r>
              <a:rPr lang="tr-TR" b="1" dirty="0" err="1" smtClean="0">
                <a:solidFill>
                  <a:schemeClr val="bg1"/>
                </a:solidFill>
              </a:rPr>
              <a:t>relapsing</a:t>
            </a:r>
            <a:r>
              <a:rPr lang="tr-TR" b="1" dirty="0" smtClean="0">
                <a:solidFill>
                  <a:schemeClr val="bg1"/>
                </a:solidFill>
              </a:rPr>
              <a:t> </a:t>
            </a:r>
            <a:r>
              <a:rPr lang="tr-TR" b="1" dirty="0" err="1" smtClean="0">
                <a:solidFill>
                  <a:schemeClr val="bg1"/>
                </a:solidFill>
              </a:rPr>
              <a:t>after</a:t>
            </a:r>
            <a:r>
              <a:rPr lang="tr-TR" b="1" dirty="0" smtClean="0">
                <a:solidFill>
                  <a:schemeClr val="bg1"/>
                </a:solidFill>
              </a:rPr>
              <a:t> </a:t>
            </a:r>
            <a:r>
              <a:rPr lang="tr-TR" b="1" dirty="0" err="1" smtClean="0">
                <a:solidFill>
                  <a:schemeClr val="bg1"/>
                </a:solidFill>
              </a:rPr>
              <a:t>Tx</a:t>
            </a:r>
            <a:r>
              <a:rPr lang="tr-TR" b="1" dirty="0" smtClean="0">
                <a:solidFill>
                  <a:schemeClr val="bg1"/>
                </a:solidFill>
              </a:rPr>
              <a:t> </a:t>
            </a:r>
            <a:r>
              <a:rPr lang="tr-TR" b="1" dirty="0" err="1" smtClean="0">
                <a:solidFill>
                  <a:schemeClr val="bg1"/>
                </a:solidFill>
              </a:rPr>
              <a:t>with</a:t>
            </a:r>
            <a:r>
              <a:rPr lang="tr-TR" b="1" dirty="0" smtClean="0">
                <a:solidFill>
                  <a:schemeClr val="bg1"/>
                </a:solidFill>
              </a:rPr>
              <a:t> fludarabine </a:t>
            </a:r>
            <a:r>
              <a:rPr lang="tr-TR" b="1" dirty="0" err="1" smtClean="0">
                <a:solidFill>
                  <a:schemeClr val="bg1"/>
                </a:solidFill>
              </a:rPr>
              <a:t>containing</a:t>
            </a:r>
            <a:r>
              <a:rPr lang="tr-TR" b="1" dirty="0" smtClean="0">
                <a:solidFill>
                  <a:schemeClr val="bg1"/>
                </a:solidFill>
              </a:rPr>
              <a:t> </a:t>
            </a:r>
            <a:r>
              <a:rPr lang="tr-TR" b="1" dirty="0" err="1" smtClean="0">
                <a:solidFill>
                  <a:schemeClr val="bg1"/>
                </a:solidFill>
              </a:rPr>
              <a:t>regimens</a:t>
            </a:r>
            <a:endParaRPr lang="tr-TR" b="1" dirty="0">
              <a:solidFill>
                <a:schemeClr val="bg1"/>
              </a:solidFill>
            </a:endParaRPr>
          </a:p>
        </p:txBody>
      </p:sp>
      <p:sp>
        <p:nvSpPr>
          <p:cNvPr id="10" name="9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1" name="10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0" y="6019800"/>
            <a:ext cx="12192000" cy="8382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422400" y="1295401"/>
            <a:ext cx="8534400" cy="954107"/>
          </a:xfrm>
          <a:prstGeom prst="rect">
            <a:avLst/>
          </a:prstGeom>
          <a:solidFill>
            <a:schemeClr val="bg1"/>
          </a:solidFill>
          <a:ln>
            <a:noFill/>
          </a:ln>
        </p:spPr>
        <p:txBody>
          <a:bodyPr wrap="square">
            <a:spAutoFit/>
          </a:bodyPr>
          <a:lstStyle/>
          <a:p>
            <a:r>
              <a:rPr lang="tr-TR" sz="2800" spc="-5" dirty="0" err="1" smtClean="0">
                <a:solidFill>
                  <a:srgbClr val="00B050"/>
                </a:solidFill>
              </a:rPr>
              <a:t>Survival</a:t>
            </a:r>
            <a:r>
              <a:rPr lang="tr-TR" sz="2800" spc="-5" dirty="0" smtClean="0">
                <a:solidFill>
                  <a:srgbClr val="00B050"/>
                </a:solidFill>
              </a:rPr>
              <a:t>  </a:t>
            </a:r>
            <a:r>
              <a:rPr lang="tr-TR" sz="2800" spc="-5" dirty="0" err="1" smtClean="0">
                <a:solidFill>
                  <a:srgbClr val="00B050"/>
                </a:solidFill>
              </a:rPr>
              <a:t>After</a:t>
            </a:r>
            <a:r>
              <a:rPr lang="tr-TR" sz="2800" spc="-5" dirty="0" smtClean="0">
                <a:solidFill>
                  <a:srgbClr val="00B050"/>
                </a:solidFill>
              </a:rPr>
              <a:t> Allogeneic  </a:t>
            </a:r>
            <a:r>
              <a:rPr lang="tr-TR" sz="2800" spc="-5" dirty="0" err="1" smtClean="0">
                <a:solidFill>
                  <a:srgbClr val="00B050"/>
                </a:solidFill>
              </a:rPr>
              <a:t>Transplants</a:t>
            </a:r>
            <a:r>
              <a:rPr lang="tr-TR" sz="2800" spc="-5" dirty="0" smtClean="0">
                <a:solidFill>
                  <a:srgbClr val="00B050"/>
                </a:solidFill>
              </a:rPr>
              <a:t> for Hodgkin Lymphomas</a:t>
            </a:r>
            <a:endParaRPr lang="tr-TR" sz="2800" dirty="0">
              <a:solidFill>
                <a:srgbClr val="00B050"/>
              </a:solidFill>
            </a:endParaRPr>
          </a:p>
        </p:txBody>
      </p:sp>
      <p:pic>
        <p:nvPicPr>
          <p:cNvPr id="6146" name="Picture 2"/>
          <p:cNvPicPr>
            <a:picLocks noChangeAspect="1" noChangeArrowheads="1"/>
          </p:cNvPicPr>
          <p:nvPr/>
        </p:nvPicPr>
        <p:blipFill>
          <a:blip r:embed="rId2" cstate="print"/>
          <a:srcRect/>
          <a:stretch>
            <a:fillRect/>
          </a:stretch>
        </p:blipFill>
        <p:spPr bwMode="auto">
          <a:xfrm>
            <a:off x="2133600" y="2362200"/>
            <a:ext cx="7010400" cy="3276600"/>
          </a:xfrm>
          <a:prstGeom prst="rect">
            <a:avLst/>
          </a:prstGeom>
          <a:noFill/>
          <a:ln w="9525">
            <a:noFill/>
            <a:miter lim="800000"/>
            <a:headEnd/>
            <a:tailEnd/>
          </a:ln>
        </p:spPr>
      </p:pic>
      <p:sp>
        <p:nvSpPr>
          <p:cNvPr id="6" name="5 Dikdörtgen"/>
          <p:cNvSpPr/>
          <p:nvPr/>
        </p:nvSpPr>
        <p:spPr>
          <a:xfrm>
            <a:off x="508000" y="5934670"/>
            <a:ext cx="11480800" cy="923330"/>
          </a:xfrm>
          <a:prstGeom prst="rect">
            <a:avLst/>
          </a:prstGeom>
        </p:spPr>
        <p:txBody>
          <a:bodyPr wrap="square">
            <a:spAutoFit/>
          </a:bodyPr>
          <a:lstStyle/>
          <a:p>
            <a:pPr>
              <a:lnSpc>
                <a:spcPct val="150000"/>
              </a:lnSpc>
              <a:buFont typeface="Wingdings" pitchFamily="2" charset="2"/>
              <a:buChar char="Ø"/>
            </a:pPr>
            <a:r>
              <a:rPr lang="en-US" b="1" dirty="0" err="1" smtClean="0">
                <a:solidFill>
                  <a:schemeClr val="bg1"/>
                </a:solidFill>
              </a:rPr>
              <a:t>allo</a:t>
            </a:r>
            <a:r>
              <a:rPr lang="en-US" b="1" dirty="0" smtClean="0">
                <a:solidFill>
                  <a:schemeClr val="bg1"/>
                </a:solidFill>
              </a:rPr>
              <a:t>-HSCT can be considered as the standard treatment option in eligible patients with sensitive relapse after auto-HSCT (S).</a:t>
            </a:r>
          </a:p>
        </p:txBody>
      </p:sp>
      <p:sp>
        <p:nvSpPr>
          <p:cNvPr id="9" name="8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0" name="9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203200" y="6260068"/>
            <a:ext cx="12395200" cy="369332"/>
          </a:xfrm>
          <a:prstGeom prst="rect">
            <a:avLst/>
          </a:prstGeom>
        </p:spPr>
        <p:txBody>
          <a:bodyPr wrap="square">
            <a:spAutoFit/>
          </a:bodyPr>
          <a:lstStyle/>
          <a:p>
            <a:r>
              <a:rPr lang="tr-TR" b="1" dirty="0" smtClean="0">
                <a:solidFill>
                  <a:schemeClr val="bg1"/>
                </a:solidFill>
              </a:rPr>
              <a:t>ALLO : </a:t>
            </a:r>
            <a:r>
              <a:rPr lang="tr-TR" b="1" dirty="0" err="1" smtClean="0">
                <a:solidFill>
                  <a:schemeClr val="bg1"/>
                </a:solidFill>
              </a:rPr>
              <a:t>Treatment</a:t>
            </a:r>
            <a:r>
              <a:rPr lang="tr-TR" b="1" dirty="0" smtClean="0">
                <a:solidFill>
                  <a:schemeClr val="bg1"/>
                </a:solidFill>
              </a:rPr>
              <a:t> of </a:t>
            </a:r>
            <a:r>
              <a:rPr lang="tr-TR" b="1" dirty="0" err="1" smtClean="0">
                <a:solidFill>
                  <a:schemeClr val="bg1"/>
                </a:solidFill>
              </a:rPr>
              <a:t>CTx</a:t>
            </a:r>
            <a:r>
              <a:rPr lang="tr-TR" b="1" dirty="0" smtClean="0">
                <a:solidFill>
                  <a:schemeClr val="bg1"/>
                </a:solidFill>
              </a:rPr>
              <a:t> </a:t>
            </a:r>
            <a:r>
              <a:rPr lang="tr-TR" b="1" dirty="0" err="1" smtClean="0">
                <a:solidFill>
                  <a:schemeClr val="bg1"/>
                </a:solidFill>
              </a:rPr>
              <a:t>sensitive</a:t>
            </a:r>
            <a:r>
              <a:rPr lang="tr-TR" b="1" dirty="0" smtClean="0">
                <a:solidFill>
                  <a:schemeClr val="bg1"/>
                </a:solidFill>
              </a:rPr>
              <a:t> </a:t>
            </a:r>
            <a:r>
              <a:rPr lang="tr-TR" b="1" dirty="0" err="1" smtClean="0">
                <a:solidFill>
                  <a:schemeClr val="bg1"/>
                </a:solidFill>
              </a:rPr>
              <a:t>relapsed</a:t>
            </a:r>
            <a:r>
              <a:rPr lang="tr-TR" b="1" dirty="0" smtClean="0">
                <a:solidFill>
                  <a:schemeClr val="bg1"/>
                </a:solidFill>
              </a:rPr>
              <a:t> </a:t>
            </a:r>
            <a:r>
              <a:rPr lang="tr-TR" b="1" dirty="0" err="1" smtClean="0">
                <a:solidFill>
                  <a:schemeClr val="bg1"/>
                </a:solidFill>
              </a:rPr>
              <a:t>disease</a:t>
            </a:r>
            <a:r>
              <a:rPr lang="tr-TR" b="1" dirty="0" smtClean="0">
                <a:solidFill>
                  <a:schemeClr val="bg1"/>
                </a:solidFill>
              </a:rPr>
              <a:t> </a:t>
            </a:r>
            <a:r>
              <a:rPr lang="tr-TR" b="1" dirty="0" err="1" smtClean="0">
                <a:solidFill>
                  <a:schemeClr val="bg1"/>
                </a:solidFill>
              </a:rPr>
              <a:t>or</a:t>
            </a:r>
            <a:r>
              <a:rPr lang="tr-TR" b="1" dirty="0" smtClean="0">
                <a:solidFill>
                  <a:schemeClr val="bg1"/>
                </a:solidFill>
              </a:rPr>
              <a:t> </a:t>
            </a:r>
            <a:r>
              <a:rPr lang="tr-TR" b="1" dirty="0" err="1" smtClean="0">
                <a:solidFill>
                  <a:schemeClr val="bg1"/>
                </a:solidFill>
              </a:rPr>
              <a:t>clinically</a:t>
            </a:r>
            <a:r>
              <a:rPr lang="tr-TR" b="1" dirty="0" smtClean="0">
                <a:solidFill>
                  <a:schemeClr val="bg1"/>
                </a:solidFill>
              </a:rPr>
              <a:t>  </a:t>
            </a:r>
            <a:r>
              <a:rPr lang="tr-TR" b="1" dirty="0" err="1" smtClean="0">
                <a:solidFill>
                  <a:schemeClr val="bg1"/>
                </a:solidFill>
              </a:rPr>
              <a:t>progressive</a:t>
            </a:r>
            <a:r>
              <a:rPr lang="tr-TR" b="1" dirty="0" smtClean="0">
                <a:solidFill>
                  <a:schemeClr val="bg1"/>
                </a:solidFill>
              </a:rPr>
              <a:t> / </a:t>
            </a:r>
            <a:r>
              <a:rPr lang="tr-TR" b="1" dirty="0" err="1" smtClean="0">
                <a:solidFill>
                  <a:schemeClr val="bg1"/>
                </a:solidFill>
              </a:rPr>
              <a:t>aggressive</a:t>
            </a:r>
            <a:r>
              <a:rPr lang="tr-TR" b="1" dirty="0" smtClean="0">
                <a:solidFill>
                  <a:schemeClr val="bg1"/>
                </a:solidFill>
              </a:rPr>
              <a:t> </a:t>
            </a:r>
            <a:r>
              <a:rPr lang="tr-TR" b="1" dirty="0" err="1" smtClean="0">
                <a:solidFill>
                  <a:schemeClr val="bg1"/>
                </a:solidFill>
              </a:rPr>
              <a:t>Ds</a:t>
            </a:r>
            <a:endParaRPr lang="tr-TR" b="1" dirty="0">
              <a:solidFill>
                <a:schemeClr val="bg1"/>
              </a:solidFill>
            </a:endParaRPr>
          </a:p>
        </p:txBody>
      </p:sp>
      <p:pic>
        <p:nvPicPr>
          <p:cNvPr id="3074" name="Picture 2"/>
          <p:cNvPicPr>
            <a:picLocks noChangeAspect="1" noChangeArrowheads="1"/>
          </p:cNvPicPr>
          <p:nvPr/>
        </p:nvPicPr>
        <p:blipFill>
          <a:blip r:embed="rId2" cstate="print"/>
          <a:srcRect/>
          <a:stretch>
            <a:fillRect/>
          </a:stretch>
        </p:blipFill>
        <p:spPr bwMode="auto">
          <a:xfrm>
            <a:off x="2540000" y="1752601"/>
            <a:ext cx="5816600" cy="600075"/>
          </a:xfrm>
          <a:prstGeom prst="rect">
            <a:avLst/>
          </a:prstGeom>
          <a:noFill/>
          <a:ln w="9525">
            <a:noFill/>
            <a:miter lim="800000"/>
            <a:headEnd/>
            <a:tailEnd/>
          </a:ln>
        </p:spPr>
      </p:pic>
      <p:pic>
        <p:nvPicPr>
          <p:cNvPr id="3077" name="Picture 5"/>
          <p:cNvPicPr>
            <a:picLocks noChangeAspect="1" noChangeArrowheads="1"/>
          </p:cNvPicPr>
          <p:nvPr/>
        </p:nvPicPr>
        <p:blipFill>
          <a:blip r:embed="rId3" cstate="print"/>
          <a:srcRect/>
          <a:stretch>
            <a:fillRect/>
          </a:stretch>
        </p:blipFill>
        <p:spPr bwMode="auto">
          <a:xfrm>
            <a:off x="2641600" y="2667000"/>
            <a:ext cx="6908800" cy="3200400"/>
          </a:xfrm>
          <a:prstGeom prst="rect">
            <a:avLst/>
          </a:prstGeom>
          <a:noFill/>
          <a:ln w="9525">
            <a:noFill/>
            <a:miter lim="800000"/>
            <a:headEnd/>
            <a:tailEnd/>
          </a:ln>
        </p:spPr>
      </p:pic>
      <p:sp>
        <p:nvSpPr>
          <p:cNvPr id="9" name="8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0" name="9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p:cNvPicPr>
            <a:picLocks noChangeAspect="1" noChangeArrowheads="1"/>
          </p:cNvPicPr>
          <p:nvPr/>
        </p:nvPicPr>
        <p:blipFill>
          <a:blip r:embed="rId2" cstate="print"/>
          <a:srcRect/>
          <a:stretch>
            <a:fillRect/>
          </a:stretch>
        </p:blipFill>
        <p:spPr bwMode="auto">
          <a:xfrm>
            <a:off x="6604000" y="1981200"/>
            <a:ext cx="4749800" cy="4038600"/>
          </a:xfrm>
          <a:prstGeom prst="rect">
            <a:avLst/>
          </a:prstGeom>
          <a:noFill/>
          <a:ln w="38100">
            <a:solidFill>
              <a:schemeClr val="accent3">
                <a:lumMod val="60000"/>
                <a:lumOff val="40000"/>
              </a:schemeClr>
            </a:solid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812800" y="4876801"/>
            <a:ext cx="4572000" cy="1343491"/>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812800" y="2057400"/>
            <a:ext cx="4267200" cy="1295400"/>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rot="16200000">
            <a:off x="-119372" y="2500623"/>
            <a:ext cx="1123950" cy="275604"/>
          </a:xfrm>
          <a:prstGeom prst="rect">
            <a:avLst/>
          </a:prstGeom>
          <a:noFill/>
          <a:ln w="9525">
            <a:noFill/>
            <a:miter lim="800000"/>
            <a:headEnd/>
            <a:tailEnd/>
          </a:ln>
        </p:spPr>
      </p:pic>
      <p:pic>
        <p:nvPicPr>
          <p:cNvPr id="4103" name="Picture 7"/>
          <p:cNvPicPr>
            <a:picLocks noChangeAspect="1" noChangeArrowheads="1"/>
          </p:cNvPicPr>
          <p:nvPr/>
        </p:nvPicPr>
        <p:blipFill>
          <a:blip r:embed="rId6" cstate="print"/>
          <a:srcRect/>
          <a:stretch>
            <a:fillRect/>
          </a:stretch>
        </p:blipFill>
        <p:spPr bwMode="auto">
          <a:xfrm rot="16200000">
            <a:off x="-141625" y="5381964"/>
            <a:ext cx="1338263" cy="242208"/>
          </a:xfrm>
          <a:prstGeom prst="rect">
            <a:avLst/>
          </a:prstGeom>
          <a:noFill/>
          <a:ln w="9525">
            <a:noFill/>
            <a:miter lim="800000"/>
            <a:headEnd/>
            <a:tailEnd/>
          </a:ln>
        </p:spPr>
      </p:pic>
      <p:pic>
        <p:nvPicPr>
          <p:cNvPr id="10" name="Picture 4"/>
          <p:cNvPicPr>
            <a:picLocks noChangeAspect="1" noChangeArrowheads="1"/>
          </p:cNvPicPr>
          <p:nvPr/>
        </p:nvPicPr>
        <p:blipFill>
          <a:blip r:embed="rId7" cstate="print"/>
          <a:srcRect/>
          <a:stretch>
            <a:fillRect/>
          </a:stretch>
        </p:blipFill>
        <p:spPr bwMode="auto">
          <a:xfrm>
            <a:off x="914400" y="3429000"/>
            <a:ext cx="4267200" cy="1371600"/>
          </a:xfrm>
          <a:prstGeom prst="rect">
            <a:avLst/>
          </a:prstGeom>
          <a:noFill/>
          <a:ln w="9525">
            <a:noFill/>
            <a:miter lim="800000"/>
            <a:headEnd/>
            <a:tailEnd/>
          </a:ln>
        </p:spPr>
      </p:pic>
      <p:pic>
        <p:nvPicPr>
          <p:cNvPr id="11" name="Picture 8"/>
          <p:cNvPicPr>
            <a:picLocks noChangeAspect="1" noChangeArrowheads="1"/>
          </p:cNvPicPr>
          <p:nvPr/>
        </p:nvPicPr>
        <p:blipFill>
          <a:blip r:embed="rId8" cstate="print"/>
          <a:srcRect/>
          <a:stretch>
            <a:fillRect/>
          </a:stretch>
        </p:blipFill>
        <p:spPr bwMode="auto">
          <a:xfrm rot="16200000">
            <a:off x="-220661" y="3792537"/>
            <a:ext cx="1457325" cy="406400"/>
          </a:xfrm>
          <a:prstGeom prst="rect">
            <a:avLst/>
          </a:prstGeom>
          <a:noFill/>
          <a:ln w="9525">
            <a:noFill/>
            <a:miter lim="800000"/>
            <a:headEnd/>
            <a:tailEnd/>
          </a:ln>
        </p:spPr>
      </p:pic>
      <p:sp>
        <p:nvSpPr>
          <p:cNvPr id="12" name="11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pic>
        <p:nvPicPr>
          <p:cNvPr id="1026" name="Picture 2"/>
          <p:cNvPicPr>
            <a:picLocks noChangeAspect="1" noChangeArrowheads="1"/>
          </p:cNvPicPr>
          <p:nvPr/>
        </p:nvPicPr>
        <p:blipFill>
          <a:blip r:embed="rId9" cstate="print"/>
          <a:srcRect/>
          <a:stretch>
            <a:fillRect/>
          </a:stretch>
        </p:blipFill>
        <p:spPr bwMode="auto">
          <a:xfrm>
            <a:off x="0" y="1295400"/>
            <a:ext cx="11074400" cy="609600"/>
          </a:xfrm>
          <a:prstGeom prst="rect">
            <a:avLst/>
          </a:prstGeom>
          <a:noFill/>
          <a:ln w="9525">
            <a:noFill/>
            <a:miter lim="800000"/>
            <a:headEnd/>
            <a:tailEnd/>
          </a:ln>
        </p:spPr>
      </p:pic>
      <p:sp>
        <p:nvSpPr>
          <p:cNvPr id="13" name="12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4" name="13 Dikdörtgen"/>
          <p:cNvSpPr/>
          <p:nvPr/>
        </p:nvSpPr>
        <p:spPr>
          <a:xfrm>
            <a:off x="0" y="6336268"/>
            <a:ext cx="12192000" cy="369332"/>
          </a:xfrm>
          <a:prstGeom prst="rect">
            <a:avLst/>
          </a:prstGeom>
          <a:ln>
            <a:noFill/>
          </a:ln>
        </p:spPr>
        <p:txBody>
          <a:bodyPr wrap="square">
            <a:spAutoFit/>
          </a:bodyPr>
          <a:lstStyle/>
          <a:p>
            <a:r>
              <a:rPr lang="en-US" b="1" smtClean="0">
                <a:solidFill>
                  <a:schemeClr val="bg1"/>
                </a:solidFill>
              </a:rPr>
              <a:t>ALLO-HSCT for LYMHOMAS should be considered chemosensitive relapse  after  AUTO  (CO).</a:t>
            </a:r>
            <a:endParaRPr lang="en-US">
              <a:solidFill>
                <a:schemeClr val="bg1"/>
              </a:solidFill>
            </a:endParaRPr>
          </a:p>
        </p:txBody>
      </p:sp>
      <p:sp>
        <p:nvSpPr>
          <p:cNvPr id="15" name="14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8 Grup"/>
          <p:cNvGrpSpPr/>
          <p:nvPr/>
        </p:nvGrpSpPr>
        <p:grpSpPr>
          <a:xfrm>
            <a:off x="5791200" y="3124200"/>
            <a:ext cx="4775200" cy="2286000"/>
            <a:chOff x="457200" y="1752600"/>
            <a:chExt cx="4248150" cy="2619375"/>
          </a:xfrm>
        </p:grpSpPr>
        <p:pic>
          <p:nvPicPr>
            <p:cNvPr id="5122" name="Picture 2"/>
            <p:cNvPicPr>
              <a:picLocks noChangeAspect="1" noChangeArrowheads="1"/>
            </p:cNvPicPr>
            <p:nvPr/>
          </p:nvPicPr>
          <p:blipFill>
            <a:blip r:embed="rId2" cstate="print"/>
            <a:srcRect/>
            <a:stretch>
              <a:fillRect/>
            </a:stretch>
          </p:blipFill>
          <p:spPr bwMode="auto">
            <a:xfrm>
              <a:off x="457200" y="1752600"/>
              <a:ext cx="4248150" cy="261937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990600" y="3048000"/>
              <a:ext cx="2571750" cy="200025"/>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1981200" y="3352800"/>
              <a:ext cx="771525" cy="161925"/>
            </a:xfrm>
            <a:prstGeom prst="rect">
              <a:avLst/>
            </a:prstGeom>
            <a:noFill/>
            <a:ln w="9525">
              <a:noFill/>
              <a:miter lim="800000"/>
              <a:headEnd/>
              <a:tailEnd/>
            </a:ln>
          </p:spPr>
        </p:pic>
      </p:grpSp>
      <p:pic>
        <p:nvPicPr>
          <p:cNvPr id="5126" name="Picture 6"/>
          <p:cNvPicPr>
            <a:picLocks noChangeAspect="1" noChangeArrowheads="1"/>
          </p:cNvPicPr>
          <p:nvPr/>
        </p:nvPicPr>
        <p:blipFill>
          <a:blip r:embed="rId5" cstate="print"/>
          <a:srcRect/>
          <a:stretch>
            <a:fillRect/>
          </a:stretch>
        </p:blipFill>
        <p:spPr bwMode="auto">
          <a:xfrm>
            <a:off x="609600" y="3200400"/>
            <a:ext cx="4673600" cy="2362200"/>
          </a:xfrm>
          <a:prstGeom prst="rect">
            <a:avLst/>
          </a:prstGeom>
          <a:noFill/>
          <a:ln w="9525">
            <a:noFill/>
            <a:miter lim="800000"/>
            <a:headEnd/>
            <a:tailEnd/>
          </a:ln>
        </p:spPr>
      </p:pic>
      <p:pic>
        <p:nvPicPr>
          <p:cNvPr id="5127" name="Picture 7"/>
          <p:cNvPicPr>
            <a:picLocks noChangeAspect="1" noChangeArrowheads="1"/>
          </p:cNvPicPr>
          <p:nvPr/>
        </p:nvPicPr>
        <p:blipFill>
          <a:blip r:embed="rId6" cstate="print"/>
          <a:srcRect/>
          <a:stretch>
            <a:fillRect/>
          </a:stretch>
        </p:blipFill>
        <p:spPr bwMode="auto">
          <a:xfrm>
            <a:off x="609600" y="1752600"/>
            <a:ext cx="4953000" cy="895350"/>
          </a:xfrm>
          <a:prstGeom prst="rect">
            <a:avLst/>
          </a:prstGeom>
          <a:noFill/>
          <a:ln w="9525">
            <a:noFill/>
            <a:miter lim="800000"/>
            <a:headEnd/>
            <a:tailEnd/>
          </a:ln>
        </p:spPr>
      </p:pic>
      <p:sp>
        <p:nvSpPr>
          <p:cNvPr id="10" name="9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3" name="12 Dikdörtgen"/>
          <p:cNvSpPr/>
          <p:nvPr/>
        </p:nvSpPr>
        <p:spPr>
          <a:xfrm>
            <a:off x="406400" y="6248400"/>
            <a:ext cx="11379200" cy="369332"/>
          </a:xfrm>
          <a:prstGeom prst="rect">
            <a:avLst/>
          </a:prstGeom>
        </p:spPr>
        <p:txBody>
          <a:bodyPr wrap="square">
            <a:spAutoFit/>
          </a:bodyPr>
          <a:lstStyle/>
          <a:p>
            <a:r>
              <a:rPr lang="tr-TR" b="1" dirty="0" smtClean="0">
                <a:solidFill>
                  <a:schemeClr val="bg1"/>
                </a:solidFill>
              </a:rPr>
              <a:t>ALLO  </a:t>
            </a:r>
            <a:r>
              <a:rPr lang="en-US" b="1" dirty="0" err="1" smtClean="0">
                <a:solidFill>
                  <a:schemeClr val="bg1"/>
                </a:solidFill>
              </a:rPr>
              <a:t>fo</a:t>
            </a:r>
            <a:r>
              <a:rPr lang="tr-TR" b="1" dirty="0" smtClean="0">
                <a:solidFill>
                  <a:schemeClr val="bg1"/>
                </a:solidFill>
              </a:rPr>
              <a:t> </a:t>
            </a:r>
            <a:r>
              <a:rPr lang="en-US" b="1" dirty="0" smtClean="0">
                <a:solidFill>
                  <a:schemeClr val="bg1"/>
                </a:solidFill>
              </a:rPr>
              <a:t>patients with SAA </a:t>
            </a:r>
            <a:r>
              <a:rPr lang="tr-TR" b="1" dirty="0" smtClean="0">
                <a:solidFill>
                  <a:schemeClr val="bg1"/>
                </a:solidFill>
              </a:rPr>
              <a:t> AND  FANCONI  </a:t>
            </a:r>
            <a:r>
              <a:rPr lang="en-US" b="1" dirty="0" smtClean="0">
                <a:solidFill>
                  <a:schemeClr val="bg1"/>
                </a:solidFill>
              </a:rPr>
              <a:t>who have a </a:t>
            </a:r>
            <a:r>
              <a:rPr lang="tr-TR" b="1" dirty="0" err="1" smtClean="0">
                <a:solidFill>
                  <a:schemeClr val="bg1"/>
                </a:solidFill>
              </a:rPr>
              <a:t>well</a:t>
            </a:r>
            <a:r>
              <a:rPr lang="tr-TR" b="1" dirty="0" smtClean="0">
                <a:solidFill>
                  <a:schemeClr val="bg1"/>
                </a:solidFill>
              </a:rPr>
              <a:t> </a:t>
            </a:r>
            <a:r>
              <a:rPr lang="en-US" b="1" dirty="0" smtClean="0">
                <a:solidFill>
                  <a:schemeClr val="bg1"/>
                </a:solidFill>
              </a:rPr>
              <a:t>matched sibling</a:t>
            </a:r>
            <a:r>
              <a:rPr lang="tr-TR" b="1" dirty="0" smtClean="0">
                <a:solidFill>
                  <a:schemeClr val="bg1"/>
                </a:solidFill>
              </a:rPr>
              <a:t> </a:t>
            </a:r>
            <a:r>
              <a:rPr lang="tr-TR" b="1" dirty="0" err="1" smtClean="0">
                <a:solidFill>
                  <a:schemeClr val="bg1"/>
                </a:solidFill>
              </a:rPr>
              <a:t>donor</a:t>
            </a:r>
            <a:r>
              <a:rPr lang="tr-TR" b="1" dirty="0" smtClean="0">
                <a:solidFill>
                  <a:schemeClr val="bg1"/>
                </a:solidFill>
              </a:rPr>
              <a:t> (S)</a:t>
            </a:r>
            <a:endParaRPr lang="tr-TR" dirty="0">
              <a:solidFill>
                <a:schemeClr val="bg1"/>
              </a:solidFill>
            </a:endParaRPr>
          </a:p>
        </p:txBody>
      </p:sp>
      <p:sp>
        <p:nvSpPr>
          <p:cNvPr id="14" name="13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p:cNvPicPr>
            <a:picLocks noChangeAspect="1" noChangeArrowheads="1"/>
          </p:cNvPicPr>
          <p:nvPr/>
        </p:nvPicPr>
        <p:blipFill>
          <a:blip r:embed="rId3" cstate="print"/>
          <a:srcRect/>
          <a:stretch>
            <a:fillRect/>
          </a:stretch>
        </p:blipFill>
        <p:spPr bwMode="auto">
          <a:xfrm>
            <a:off x="6400800" y="1828800"/>
            <a:ext cx="5080000" cy="1143000"/>
          </a:xfrm>
          <a:prstGeom prst="rect">
            <a:avLst/>
          </a:prstGeom>
          <a:noFill/>
          <a:ln w="9525">
            <a:noFill/>
            <a:miter lim="800000"/>
            <a:headEnd/>
            <a:tailEnd/>
          </a:ln>
        </p:spPr>
      </p:pic>
      <p:pic>
        <p:nvPicPr>
          <p:cNvPr id="6146" name="Picture 2"/>
          <p:cNvPicPr>
            <a:picLocks noChangeAspect="1" noChangeArrowheads="1"/>
          </p:cNvPicPr>
          <p:nvPr/>
        </p:nvPicPr>
        <p:blipFill>
          <a:blip r:embed="rId4" cstate="print"/>
          <a:srcRect/>
          <a:stretch>
            <a:fillRect/>
          </a:stretch>
        </p:blipFill>
        <p:spPr bwMode="auto">
          <a:xfrm>
            <a:off x="304800" y="3048000"/>
            <a:ext cx="5283200" cy="2819400"/>
          </a:xfrm>
          <a:prstGeom prst="rect">
            <a:avLst/>
          </a:prstGeom>
          <a:noFill/>
          <a:ln w="9525">
            <a:noFill/>
            <a:miter lim="800000"/>
            <a:headEnd/>
            <a:tailEnd/>
          </a:ln>
        </p:spPr>
      </p:pic>
      <p:pic>
        <p:nvPicPr>
          <p:cNvPr id="6147" name="Picture 3"/>
          <p:cNvPicPr>
            <a:picLocks noChangeAspect="1" noChangeArrowheads="1"/>
          </p:cNvPicPr>
          <p:nvPr/>
        </p:nvPicPr>
        <p:blipFill>
          <a:blip r:embed="rId5" cstate="print"/>
          <a:srcRect/>
          <a:stretch>
            <a:fillRect/>
          </a:stretch>
        </p:blipFill>
        <p:spPr bwMode="auto">
          <a:xfrm>
            <a:off x="711200" y="1828801"/>
            <a:ext cx="4775200" cy="1114425"/>
          </a:xfrm>
          <a:prstGeom prst="rect">
            <a:avLst/>
          </a:prstGeom>
          <a:noFill/>
          <a:ln w="9525">
            <a:noFill/>
            <a:miter lim="800000"/>
            <a:headEnd/>
            <a:tailEnd/>
          </a:ln>
        </p:spPr>
      </p:pic>
      <p:pic>
        <p:nvPicPr>
          <p:cNvPr id="6148" name="Picture 4"/>
          <p:cNvPicPr>
            <a:picLocks noChangeAspect="1" noChangeArrowheads="1"/>
          </p:cNvPicPr>
          <p:nvPr/>
        </p:nvPicPr>
        <p:blipFill>
          <a:blip r:embed="rId6" cstate="print"/>
          <a:srcRect/>
          <a:stretch>
            <a:fillRect/>
          </a:stretch>
        </p:blipFill>
        <p:spPr bwMode="auto">
          <a:xfrm>
            <a:off x="6197600" y="3124201"/>
            <a:ext cx="5080000" cy="2486025"/>
          </a:xfrm>
          <a:prstGeom prst="rect">
            <a:avLst/>
          </a:prstGeom>
          <a:noFill/>
          <a:ln w="9525">
            <a:noFill/>
            <a:miter lim="800000"/>
            <a:headEnd/>
            <a:tailEnd/>
          </a:ln>
        </p:spPr>
      </p:pic>
      <p:sp>
        <p:nvSpPr>
          <p:cNvPr id="10" name="9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7" name="16 Dikdörtgen"/>
          <p:cNvSpPr/>
          <p:nvPr/>
        </p:nvSpPr>
        <p:spPr>
          <a:xfrm>
            <a:off x="508000" y="6248401"/>
            <a:ext cx="11480800" cy="461665"/>
          </a:xfrm>
          <a:prstGeom prst="rect">
            <a:avLst/>
          </a:prstGeom>
        </p:spPr>
        <p:txBody>
          <a:bodyPr wrap="square">
            <a:spAutoFit/>
          </a:bodyPr>
          <a:lstStyle/>
          <a:p>
            <a:pPr>
              <a:lnSpc>
                <a:spcPct val="150000"/>
              </a:lnSpc>
              <a:buFont typeface="Wingdings" pitchFamily="2" charset="2"/>
              <a:buChar char="Ø"/>
            </a:pPr>
            <a:r>
              <a:rPr lang="en-US" sz="1600" b="1" dirty="0" err="1" smtClean="0">
                <a:solidFill>
                  <a:schemeClr val="bg1"/>
                </a:solidFill>
              </a:rPr>
              <a:t>Allo</a:t>
            </a:r>
            <a:r>
              <a:rPr lang="en-US" sz="1600" b="1" dirty="0" smtClean="0">
                <a:solidFill>
                  <a:schemeClr val="bg1"/>
                </a:solidFill>
              </a:rPr>
              <a:t>-HSCT from a </a:t>
            </a:r>
            <a:r>
              <a:rPr lang="tr-TR" sz="1600" b="1" dirty="0" smtClean="0">
                <a:solidFill>
                  <a:schemeClr val="bg1"/>
                </a:solidFill>
              </a:rPr>
              <a:t> </a:t>
            </a:r>
            <a:r>
              <a:rPr lang="en-US" sz="1600" b="1" dirty="0" smtClean="0">
                <a:solidFill>
                  <a:schemeClr val="bg1"/>
                </a:solidFill>
              </a:rPr>
              <a:t>related </a:t>
            </a:r>
            <a:r>
              <a:rPr lang="tr-TR" sz="1600" b="1" dirty="0" smtClean="0">
                <a:solidFill>
                  <a:schemeClr val="bg1"/>
                </a:solidFill>
              </a:rPr>
              <a:t> </a:t>
            </a:r>
            <a:r>
              <a:rPr lang="en-US" sz="1600" b="1" dirty="0" smtClean="0">
                <a:solidFill>
                  <a:schemeClr val="bg1"/>
                </a:solidFill>
              </a:rPr>
              <a:t>sibling</a:t>
            </a:r>
            <a:r>
              <a:rPr lang="tr-TR" sz="1600" b="1" dirty="0" smtClean="0">
                <a:solidFill>
                  <a:schemeClr val="bg1"/>
                </a:solidFill>
              </a:rPr>
              <a:t> OR </a:t>
            </a:r>
            <a:r>
              <a:rPr lang="en-US" sz="1600" b="1" dirty="0" smtClean="0">
                <a:solidFill>
                  <a:schemeClr val="bg1"/>
                </a:solidFill>
              </a:rPr>
              <a:t> </a:t>
            </a:r>
            <a:r>
              <a:rPr lang="tr-TR" sz="1600" b="1" dirty="0" smtClean="0">
                <a:solidFill>
                  <a:schemeClr val="bg1"/>
                </a:solidFill>
              </a:rPr>
              <a:t> </a:t>
            </a:r>
            <a:r>
              <a:rPr lang="en-US" sz="1600" b="1" dirty="0" smtClean="0">
                <a:solidFill>
                  <a:schemeClr val="bg1"/>
                </a:solidFill>
              </a:rPr>
              <a:t>CB</a:t>
            </a:r>
            <a:r>
              <a:rPr lang="tr-TR" sz="1600" b="1" dirty="0" smtClean="0">
                <a:solidFill>
                  <a:schemeClr val="bg1"/>
                </a:solidFill>
              </a:rPr>
              <a:t> </a:t>
            </a:r>
            <a:r>
              <a:rPr lang="en-US" sz="1600" b="1" dirty="0" smtClean="0">
                <a:solidFill>
                  <a:schemeClr val="bg1"/>
                </a:solidFill>
              </a:rPr>
              <a:t> donor </a:t>
            </a:r>
            <a:r>
              <a:rPr lang="tr-TR" sz="1600" b="1" dirty="0" smtClean="0">
                <a:solidFill>
                  <a:schemeClr val="bg1"/>
                </a:solidFill>
              </a:rPr>
              <a:t> (S)</a:t>
            </a:r>
            <a:r>
              <a:rPr lang="en-US" sz="1600" b="1" dirty="0" smtClean="0">
                <a:solidFill>
                  <a:schemeClr val="bg1"/>
                </a:solidFill>
              </a:rPr>
              <a:t> unrelated </a:t>
            </a:r>
            <a:r>
              <a:rPr lang="tr-TR" sz="1600" b="1" dirty="0" err="1" smtClean="0">
                <a:solidFill>
                  <a:schemeClr val="bg1"/>
                </a:solidFill>
              </a:rPr>
              <a:t>or</a:t>
            </a:r>
            <a:r>
              <a:rPr lang="tr-TR" sz="1600" b="1" dirty="0" smtClean="0">
                <a:solidFill>
                  <a:schemeClr val="bg1"/>
                </a:solidFill>
              </a:rPr>
              <a:t> </a:t>
            </a:r>
            <a:r>
              <a:rPr lang="en-US" sz="1600" b="1" dirty="0" err="1" smtClean="0">
                <a:solidFill>
                  <a:schemeClr val="bg1"/>
                </a:solidFill>
              </a:rPr>
              <a:t>haplotype</a:t>
            </a:r>
            <a:r>
              <a:rPr lang="en-US" sz="1600" b="1" dirty="0" smtClean="0">
                <a:solidFill>
                  <a:schemeClr val="bg1"/>
                </a:solidFill>
              </a:rPr>
              <a:t> donor</a:t>
            </a:r>
            <a:r>
              <a:rPr lang="tr-TR" sz="1600" b="1" dirty="0" smtClean="0">
                <a:solidFill>
                  <a:schemeClr val="bg1"/>
                </a:solidFill>
              </a:rPr>
              <a:t> (CO)</a:t>
            </a:r>
            <a:r>
              <a:rPr lang="en-US" sz="1600" b="1" dirty="0" smtClean="0">
                <a:solidFill>
                  <a:schemeClr val="bg1"/>
                </a:solidFill>
              </a:rPr>
              <a:t>. </a:t>
            </a:r>
            <a:endParaRPr lang="tr-TR" sz="1600" b="1" dirty="0" smtClean="0">
              <a:solidFill>
                <a:schemeClr val="bg1"/>
              </a:solidFill>
            </a:endParaRPr>
          </a:p>
        </p:txBody>
      </p:sp>
      <p:sp>
        <p:nvSpPr>
          <p:cNvPr id="18" name="17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0" y="0"/>
            <a:ext cx="12192000" cy="6477000"/>
          </a:xfrm>
          <a:prstGeom prst="rect">
            <a:avLst/>
          </a:prstGeom>
          <a:noFill/>
          <a:ln w="9525">
            <a:noFill/>
            <a:miter lim="800000"/>
            <a:headEnd/>
            <a:tailEnd/>
          </a:ln>
        </p:spPr>
      </p:pic>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51</a:t>
            </a:r>
            <a:endParaRPr sz="1000">
              <a:latin typeface="Arial"/>
              <a:cs typeface="Aria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
          <p:cNvPicPr>
            <a:picLocks noChangeAspect="1" noChangeArrowheads="1"/>
          </p:cNvPicPr>
          <p:nvPr/>
        </p:nvPicPr>
        <p:blipFill>
          <a:blip r:embed="rId3" cstate="print"/>
          <a:srcRect/>
          <a:stretch>
            <a:fillRect/>
          </a:stretch>
        </p:blipFill>
        <p:spPr bwMode="auto">
          <a:xfrm>
            <a:off x="0" y="0"/>
            <a:ext cx="12192000" cy="6858000"/>
          </a:xfrm>
          <a:prstGeom prst="rect">
            <a:avLst/>
          </a:prstGeom>
          <a:noFill/>
          <a:ln w="9525">
            <a:noFill/>
            <a:miter lim="800000"/>
            <a:headEnd/>
            <a:tailEnd/>
          </a:ln>
        </p:spPr>
      </p:pic>
      <p:sp>
        <p:nvSpPr>
          <p:cNvPr id="260098" name="Rectangle 13"/>
          <p:cNvSpPr>
            <a:spLocks noChangeArrowheads="1"/>
          </p:cNvSpPr>
          <p:nvPr/>
        </p:nvSpPr>
        <p:spPr bwMode="auto">
          <a:xfrm>
            <a:off x="335361" y="1302270"/>
            <a:ext cx="10866040" cy="5327129"/>
          </a:xfrm>
          <a:prstGeom prst="rect">
            <a:avLst/>
          </a:prstGeom>
          <a:solidFill>
            <a:srgbClr val="EAEAEA"/>
          </a:solidFill>
          <a:ln w="9525">
            <a:solidFill>
              <a:schemeClr val="tx1"/>
            </a:solidFill>
            <a:miter lim="800000"/>
            <a:headEnd/>
            <a:tailEnd/>
          </a:ln>
        </p:spPr>
        <p:txBody>
          <a:bodyPr wrap="none" lIns="91431" tIns="45715" rIns="91431" bIns="45715" anchor="ctr"/>
          <a:lstStyle/>
          <a:p>
            <a:pPr defTabSz="914492"/>
            <a:endParaRPr lang="en-US" dirty="0"/>
          </a:p>
        </p:txBody>
      </p:sp>
      <p:sp>
        <p:nvSpPr>
          <p:cNvPr id="260106" name="Line 14"/>
          <p:cNvSpPr>
            <a:spLocks noChangeShapeType="1"/>
          </p:cNvSpPr>
          <p:nvPr/>
        </p:nvSpPr>
        <p:spPr bwMode="auto">
          <a:xfrm flipV="1">
            <a:off x="552563" y="5994832"/>
            <a:ext cx="10566641" cy="76361"/>
          </a:xfrm>
          <a:prstGeom prst="line">
            <a:avLst/>
          </a:prstGeom>
          <a:noFill/>
          <a:ln w="76200">
            <a:solidFill>
              <a:schemeClr val="bg1"/>
            </a:solidFill>
            <a:round/>
            <a:headEnd/>
            <a:tailEnd/>
          </a:ln>
        </p:spPr>
        <p:txBody>
          <a:bodyPr lIns="80175" tIns="40087" rIns="80175" bIns="40087"/>
          <a:lstStyle/>
          <a:p>
            <a:endParaRPr lang="tr-TR"/>
          </a:p>
        </p:txBody>
      </p:sp>
      <p:pic>
        <p:nvPicPr>
          <p:cNvPr id="260107" name="Picture 4" descr="_MG_2573"/>
          <p:cNvPicPr>
            <a:picLocks noChangeAspect="1" noChangeArrowheads="1"/>
          </p:cNvPicPr>
          <p:nvPr/>
        </p:nvPicPr>
        <p:blipFill>
          <a:blip r:embed="rId4" cstate="print"/>
          <a:srcRect/>
          <a:stretch>
            <a:fillRect/>
          </a:stretch>
        </p:blipFill>
        <p:spPr bwMode="auto">
          <a:xfrm>
            <a:off x="2286000" y="4876800"/>
            <a:ext cx="1728192" cy="1008112"/>
          </a:xfrm>
          <a:prstGeom prst="rect">
            <a:avLst/>
          </a:prstGeom>
          <a:noFill/>
          <a:ln w="9525">
            <a:solidFill>
              <a:schemeClr val="bg1"/>
            </a:solidFill>
            <a:miter lim="800000"/>
            <a:headEnd/>
            <a:tailEnd/>
          </a:ln>
        </p:spPr>
      </p:pic>
      <p:sp>
        <p:nvSpPr>
          <p:cNvPr id="260108" name="2 İçerik Yer Tutucusu"/>
          <p:cNvSpPr>
            <a:spLocks/>
          </p:cNvSpPr>
          <p:nvPr/>
        </p:nvSpPr>
        <p:spPr bwMode="auto">
          <a:xfrm>
            <a:off x="815413" y="404664"/>
            <a:ext cx="9025003" cy="576063"/>
          </a:xfrm>
          <a:prstGeom prst="rect">
            <a:avLst/>
          </a:prstGeom>
          <a:noFill/>
          <a:ln w="9525">
            <a:noFill/>
            <a:miter lim="800000"/>
            <a:headEnd/>
            <a:tailEnd/>
          </a:ln>
        </p:spPr>
        <p:txBody>
          <a:bodyPr lIns="91431" tIns="45715" rIns="91431" bIns="45715"/>
          <a:lstStyle/>
          <a:p>
            <a:pPr marL="300655" indent="-300655" eaLnBrk="0" hangingPunct="0">
              <a:lnSpc>
                <a:spcPct val="70000"/>
              </a:lnSpc>
              <a:spcBef>
                <a:spcPct val="20000"/>
              </a:spcBef>
            </a:pPr>
            <a:endParaRPr lang="tr-TR" sz="1400" dirty="0">
              <a:solidFill>
                <a:srgbClr val="3A0000"/>
              </a:solidFill>
              <a:latin typeface="Calibri" pitchFamily="34" charset="0"/>
            </a:endParaRPr>
          </a:p>
          <a:p>
            <a:pPr marL="300655" indent="-300655" eaLnBrk="0" hangingPunct="0">
              <a:lnSpc>
                <a:spcPct val="70000"/>
              </a:lnSpc>
              <a:spcBef>
                <a:spcPct val="20000"/>
              </a:spcBef>
              <a:buFontTx/>
              <a:buChar char="•"/>
            </a:pPr>
            <a:r>
              <a:rPr lang="en-US" sz="1400" b="1" dirty="0">
                <a:solidFill>
                  <a:srgbClr val="3A0000"/>
                </a:solidFill>
                <a:latin typeface="Calibri" pitchFamily="34" charset="0"/>
              </a:rPr>
              <a:t>Kayseri, Erciyes University Hospital (</a:t>
            </a:r>
            <a:r>
              <a:rPr lang="tr-TR" sz="1400" b="1" dirty="0">
                <a:solidFill>
                  <a:srgbClr val="3A0000"/>
                </a:solidFill>
                <a:latin typeface="Calibri" pitchFamily="34" charset="0"/>
              </a:rPr>
              <a:t>BMT</a:t>
            </a:r>
            <a:r>
              <a:rPr lang="en-US" sz="1400" b="1" dirty="0">
                <a:solidFill>
                  <a:srgbClr val="3A0000"/>
                </a:solidFill>
                <a:latin typeface="Calibri" pitchFamily="34" charset="0"/>
              </a:rPr>
              <a:t>), CIC 627, A </a:t>
            </a:r>
            <a:r>
              <a:rPr lang="tr-TR" sz="1400" b="1" dirty="0">
                <a:solidFill>
                  <a:srgbClr val="3A0000"/>
                </a:solidFill>
                <a:latin typeface="Calibri" pitchFamily="34" charset="0"/>
              </a:rPr>
              <a:t>(140 142) 77/63</a:t>
            </a:r>
            <a:r>
              <a:rPr lang="tr-TR" sz="1400" b="1" dirty="0" smtClean="0">
                <a:solidFill>
                  <a:srgbClr val="3A0000"/>
                </a:solidFill>
                <a:latin typeface="Calibri" pitchFamily="34" charset="0"/>
              </a:rPr>
              <a:t>)</a:t>
            </a:r>
            <a:endParaRPr lang="tr-TR" sz="1400" b="1" dirty="0">
              <a:solidFill>
                <a:srgbClr val="3A0000"/>
              </a:solidFill>
              <a:latin typeface="Calibri" pitchFamily="34" charset="0"/>
            </a:endParaRPr>
          </a:p>
          <a:p>
            <a:pPr marL="300655" indent="-300655" eaLnBrk="0" hangingPunct="0">
              <a:lnSpc>
                <a:spcPct val="70000"/>
              </a:lnSpc>
              <a:spcBef>
                <a:spcPct val="20000"/>
              </a:spcBef>
              <a:buFontTx/>
              <a:buChar char="•"/>
            </a:pPr>
            <a:r>
              <a:rPr lang="tr-TR" sz="1400" b="1" dirty="0">
                <a:solidFill>
                  <a:srgbClr val="3A0000"/>
                </a:solidFill>
                <a:latin typeface="Calibri" pitchFamily="34" charset="0"/>
              </a:rPr>
              <a:t>3th at the </a:t>
            </a:r>
            <a:r>
              <a:rPr lang="tr-TR" sz="1400" b="1" dirty="0" err="1">
                <a:solidFill>
                  <a:srgbClr val="3A0000"/>
                </a:solidFill>
                <a:latin typeface="Calibri" pitchFamily="34" charset="0"/>
              </a:rPr>
              <a:t>list</a:t>
            </a:r>
            <a:r>
              <a:rPr lang="tr-TR" sz="1400" b="1" dirty="0">
                <a:solidFill>
                  <a:srgbClr val="3A0000"/>
                </a:solidFill>
                <a:latin typeface="Calibri" pitchFamily="34" charset="0"/>
              </a:rPr>
              <a:t> of </a:t>
            </a:r>
            <a:r>
              <a:rPr lang="tr-TR" sz="1400" b="1" dirty="0" err="1">
                <a:solidFill>
                  <a:srgbClr val="3A0000"/>
                </a:solidFill>
                <a:latin typeface="Calibri" pitchFamily="34" charset="0"/>
              </a:rPr>
              <a:t>European</a:t>
            </a:r>
            <a:r>
              <a:rPr lang="tr-TR" sz="1400" b="1" dirty="0">
                <a:solidFill>
                  <a:srgbClr val="3A0000"/>
                </a:solidFill>
                <a:latin typeface="Calibri" pitchFamily="34" charset="0"/>
              </a:rPr>
              <a:t> Bone Marrow </a:t>
            </a:r>
            <a:r>
              <a:rPr lang="tr-TR" sz="1400" b="1" dirty="0" err="1">
                <a:solidFill>
                  <a:srgbClr val="3A0000"/>
                </a:solidFill>
                <a:latin typeface="Calibri" pitchFamily="34" charset="0"/>
              </a:rPr>
              <a:t>Numbers</a:t>
            </a:r>
            <a:r>
              <a:rPr lang="tr-TR" sz="1400" b="1" dirty="0">
                <a:solidFill>
                  <a:srgbClr val="3A0000"/>
                </a:solidFill>
                <a:latin typeface="Calibri" pitchFamily="34" charset="0"/>
              </a:rPr>
              <a:t>.</a:t>
            </a:r>
          </a:p>
        </p:txBody>
      </p:sp>
      <p:sp>
        <p:nvSpPr>
          <p:cNvPr id="260109" name="AutoShape 15" descr="Z"/>
          <p:cNvSpPr>
            <a:spLocks noChangeAspect="1" noChangeArrowheads="1"/>
          </p:cNvSpPr>
          <p:nvPr/>
        </p:nvSpPr>
        <p:spPr bwMode="auto">
          <a:xfrm>
            <a:off x="5807971" y="3750546"/>
            <a:ext cx="347516" cy="276625"/>
          </a:xfrm>
          <a:prstGeom prst="rect">
            <a:avLst/>
          </a:prstGeom>
          <a:noFill/>
          <a:ln w="9525">
            <a:noFill/>
            <a:miter lim="800000"/>
            <a:headEnd/>
            <a:tailEnd/>
          </a:ln>
        </p:spPr>
        <p:txBody>
          <a:bodyPr lIns="80175" tIns="40087" rIns="80175" bIns="40087"/>
          <a:lstStyle/>
          <a:p>
            <a:endParaRPr lang="en-US"/>
          </a:p>
        </p:txBody>
      </p:sp>
      <p:sp>
        <p:nvSpPr>
          <p:cNvPr id="260110" name="Rectangle 18"/>
          <p:cNvSpPr>
            <a:spLocks noChangeArrowheads="1"/>
          </p:cNvSpPr>
          <p:nvPr/>
        </p:nvSpPr>
        <p:spPr bwMode="auto">
          <a:xfrm>
            <a:off x="4813241" y="4242854"/>
            <a:ext cx="0" cy="0"/>
          </a:xfrm>
          <a:prstGeom prst="rect">
            <a:avLst/>
          </a:prstGeom>
          <a:solidFill>
            <a:srgbClr val="CCCCCC"/>
          </a:solidFill>
          <a:ln w="9525">
            <a:noFill/>
            <a:miter lim="800000"/>
            <a:headEnd/>
            <a:tailEnd/>
          </a:ln>
        </p:spPr>
        <p:txBody>
          <a:bodyPr wrap="none" lIns="80175" tIns="40087" rIns="80175" bIns="40087" anchor="ctr">
            <a:spAutoFit/>
          </a:bodyPr>
          <a:lstStyle/>
          <a:p>
            <a:endParaRPr lang="en-US"/>
          </a:p>
        </p:txBody>
      </p:sp>
      <p:sp>
        <p:nvSpPr>
          <p:cNvPr id="260111" name="AutoShape 17" descr="Z"/>
          <p:cNvSpPr>
            <a:spLocks noChangeAspect="1" noChangeArrowheads="1"/>
          </p:cNvSpPr>
          <p:nvPr/>
        </p:nvSpPr>
        <p:spPr bwMode="auto">
          <a:xfrm>
            <a:off x="4878403" y="4222703"/>
            <a:ext cx="347516" cy="276625"/>
          </a:xfrm>
          <a:prstGeom prst="rect">
            <a:avLst/>
          </a:prstGeom>
          <a:noFill/>
          <a:ln w="9525">
            <a:noFill/>
            <a:miter lim="800000"/>
            <a:headEnd/>
            <a:tailEnd/>
          </a:ln>
        </p:spPr>
        <p:txBody>
          <a:bodyPr lIns="80175" tIns="40087" rIns="80175" bIns="40087"/>
          <a:lstStyle/>
          <a:p>
            <a:endParaRPr lang="en-US"/>
          </a:p>
        </p:txBody>
      </p:sp>
      <p:sp>
        <p:nvSpPr>
          <p:cNvPr id="260114" name="Text Box 24"/>
          <p:cNvSpPr txBox="1">
            <a:spLocks noChangeArrowheads="1"/>
          </p:cNvSpPr>
          <p:nvPr/>
        </p:nvSpPr>
        <p:spPr bwMode="auto">
          <a:xfrm>
            <a:off x="143339" y="116632"/>
            <a:ext cx="11521280" cy="450289"/>
          </a:xfrm>
          <a:prstGeom prst="rect">
            <a:avLst/>
          </a:prstGeom>
          <a:noFill/>
          <a:ln w="9525">
            <a:noFill/>
            <a:miter lim="800000"/>
            <a:headEnd/>
            <a:tailEnd/>
          </a:ln>
        </p:spPr>
        <p:txBody>
          <a:bodyPr wrap="square" lIns="80175" tIns="40087" rIns="80175" bIns="40087">
            <a:spAutoFit/>
          </a:bodyPr>
          <a:lstStyle/>
          <a:p>
            <a:pPr>
              <a:spcBef>
                <a:spcPct val="50000"/>
              </a:spcBef>
            </a:pPr>
            <a:r>
              <a:rPr lang="tr-TR" sz="2400" b="1" dirty="0" smtClean="0">
                <a:solidFill>
                  <a:schemeClr val="tx2"/>
                </a:solidFill>
              </a:rPr>
              <a:t>ERCİYES KEMİK İLİĞİ VE KÖK HÜCRE NAKLİ MERKEZİ</a:t>
            </a:r>
            <a:endParaRPr lang="tr-TR" sz="2400" b="1" dirty="0">
              <a:solidFill>
                <a:schemeClr val="tx2"/>
              </a:solidFill>
            </a:endParaRPr>
          </a:p>
        </p:txBody>
      </p:sp>
      <p:pic>
        <p:nvPicPr>
          <p:cNvPr id="260103" name="Picture 8" descr="_MG_2608"/>
          <p:cNvPicPr>
            <a:picLocks noChangeAspect="1" noChangeArrowheads="1"/>
          </p:cNvPicPr>
          <p:nvPr/>
        </p:nvPicPr>
        <p:blipFill>
          <a:blip r:embed="rId5" cstate="print"/>
          <a:srcRect/>
          <a:stretch>
            <a:fillRect/>
          </a:stretch>
        </p:blipFill>
        <p:spPr bwMode="auto">
          <a:xfrm>
            <a:off x="8688288" y="3356992"/>
            <a:ext cx="2496277" cy="1070561"/>
          </a:xfrm>
          <a:prstGeom prst="rect">
            <a:avLst/>
          </a:prstGeom>
          <a:noFill/>
          <a:ln w="9525">
            <a:solidFill>
              <a:schemeClr val="bg1"/>
            </a:solidFill>
            <a:miter lim="800000"/>
            <a:headEnd/>
            <a:tailEnd/>
          </a:ln>
        </p:spPr>
      </p:pic>
      <p:pic>
        <p:nvPicPr>
          <p:cNvPr id="260105" name="Picture 10"/>
          <p:cNvPicPr>
            <a:picLocks noChangeAspect="1" noChangeArrowheads="1"/>
          </p:cNvPicPr>
          <p:nvPr/>
        </p:nvPicPr>
        <p:blipFill>
          <a:blip r:embed="rId6" cstate="print"/>
          <a:srcRect/>
          <a:stretch>
            <a:fillRect/>
          </a:stretch>
        </p:blipFill>
        <p:spPr bwMode="auto">
          <a:xfrm>
            <a:off x="304800" y="4419600"/>
            <a:ext cx="6816757" cy="2088232"/>
          </a:xfrm>
          <a:prstGeom prst="rect">
            <a:avLst/>
          </a:prstGeom>
          <a:noFill/>
          <a:ln w="9525">
            <a:solidFill>
              <a:schemeClr val="bg1"/>
            </a:solidFill>
            <a:miter lim="800000"/>
            <a:headEnd/>
            <a:tailEnd/>
          </a:ln>
        </p:spPr>
      </p:pic>
      <p:pic>
        <p:nvPicPr>
          <p:cNvPr id="190468" name="Picture 4"/>
          <p:cNvPicPr>
            <a:picLocks noChangeAspect="1" noChangeArrowheads="1"/>
          </p:cNvPicPr>
          <p:nvPr/>
        </p:nvPicPr>
        <p:blipFill>
          <a:blip r:embed="rId7" cstate="print"/>
          <a:srcRect/>
          <a:stretch>
            <a:fillRect/>
          </a:stretch>
        </p:blipFill>
        <p:spPr bwMode="auto">
          <a:xfrm>
            <a:off x="3581400" y="5410200"/>
            <a:ext cx="2112235" cy="1008112"/>
          </a:xfrm>
          <a:prstGeom prst="rect">
            <a:avLst/>
          </a:prstGeom>
          <a:noFill/>
          <a:ln w="9525">
            <a:noFill/>
            <a:miter lim="800000"/>
            <a:headEnd/>
            <a:tailEnd/>
          </a:ln>
        </p:spPr>
      </p:pic>
      <p:pic>
        <p:nvPicPr>
          <p:cNvPr id="190467" name="Picture 3"/>
          <p:cNvPicPr>
            <a:picLocks noChangeAspect="1" noChangeArrowheads="1"/>
          </p:cNvPicPr>
          <p:nvPr/>
        </p:nvPicPr>
        <p:blipFill>
          <a:blip r:embed="rId8" cstate="print"/>
          <a:srcRect/>
          <a:stretch>
            <a:fillRect/>
          </a:stretch>
        </p:blipFill>
        <p:spPr bwMode="auto">
          <a:xfrm>
            <a:off x="381000" y="1371600"/>
            <a:ext cx="5715000" cy="3048000"/>
          </a:xfrm>
          <a:prstGeom prst="rect">
            <a:avLst/>
          </a:prstGeom>
          <a:noFill/>
          <a:ln w="9525">
            <a:noFill/>
            <a:miter lim="800000"/>
            <a:headEnd/>
            <a:tailEnd/>
          </a:ln>
        </p:spPr>
      </p:pic>
      <p:pic>
        <p:nvPicPr>
          <p:cNvPr id="260101" name="Picture 6" descr="_MG_2667"/>
          <p:cNvPicPr>
            <a:picLocks noChangeAspect="1" noChangeArrowheads="1"/>
          </p:cNvPicPr>
          <p:nvPr/>
        </p:nvPicPr>
        <p:blipFill>
          <a:blip r:embed="rId9" cstate="print"/>
          <a:srcRect/>
          <a:stretch>
            <a:fillRect/>
          </a:stretch>
        </p:blipFill>
        <p:spPr bwMode="auto">
          <a:xfrm>
            <a:off x="8534400" y="1371600"/>
            <a:ext cx="2590800" cy="1905000"/>
          </a:xfrm>
          <a:prstGeom prst="rect">
            <a:avLst/>
          </a:prstGeom>
          <a:noFill/>
          <a:ln w="9525">
            <a:solidFill>
              <a:schemeClr val="bg1"/>
            </a:solidFill>
            <a:miter lim="800000"/>
            <a:headEnd/>
            <a:tailEnd/>
          </a:ln>
        </p:spPr>
      </p:pic>
      <p:pic>
        <p:nvPicPr>
          <p:cNvPr id="190471" name="Picture 7"/>
          <p:cNvPicPr>
            <a:picLocks noChangeAspect="1" noChangeArrowheads="1"/>
          </p:cNvPicPr>
          <p:nvPr/>
        </p:nvPicPr>
        <p:blipFill>
          <a:blip r:embed="rId10" cstate="print"/>
          <a:srcRect/>
          <a:stretch>
            <a:fillRect/>
          </a:stretch>
        </p:blipFill>
        <p:spPr bwMode="auto">
          <a:xfrm>
            <a:off x="6096000" y="1371600"/>
            <a:ext cx="2439888" cy="1900563"/>
          </a:xfrm>
          <a:prstGeom prst="rect">
            <a:avLst/>
          </a:prstGeom>
          <a:noFill/>
          <a:ln w="9525">
            <a:noFill/>
            <a:miter lim="800000"/>
            <a:headEnd/>
            <a:tailEnd/>
          </a:ln>
        </p:spPr>
      </p:pic>
      <p:pic>
        <p:nvPicPr>
          <p:cNvPr id="27" name="4 Resim" descr="YENİ HASTANE KIT.jpg"/>
          <p:cNvPicPr>
            <a:picLocks noChangeAspect="1"/>
          </p:cNvPicPr>
          <p:nvPr/>
        </p:nvPicPr>
        <p:blipFill>
          <a:blip r:embed="rId11" cstate="print"/>
          <a:srcRect/>
          <a:stretch>
            <a:fillRect/>
          </a:stretch>
        </p:blipFill>
        <p:spPr bwMode="auto">
          <a:xfrm>
            <a:off x="7086600" y="4419600"/>
            <a:ext cx="4032448" cy="2088232"/>
          </a:xfrm>
          <a:prstGeom prst="rect">
            <a:avLst/>
          </a:prstGeom>
          <a:noFill/>
          <a:ln w="9525">
            <a:noFill/>
            <a:miter lim="800000"/>
            <a:headEnd/>
            <a:tailEnd/>
          </a:ln>
        </p:spPr>
      </p:pic>
      <p:pic>
        <p:nvPicPr>
          <p:cNvPr id="260113" name="Picture 23" descr="Logo%20Jacie">
            <a:hlinkClick r:id="rId12"/>
          </p:cNvPr>
          <p:cNvPicPr>
            <a:picLocks noChangeAspect="1" noChangeArrowheads="1"/>
          </p:cNvPicPr>
          <p:nvPr/>
        </p:nvPicPr>
        <p:blipFill>
          <a:blip r:embed="rId13" cstate="print"/>
          <a:srcRect/>
          <a:stretch>
            <a:fillRect/>
          </a:stretch>
        </p:blipFill>
        <p:spPr bwMode="auto">
          <a:xfrm>
            <a:off x="6248400" y="3505200"/>
            <a:ext cx="830560" cy="720080"/>
          </a:xfrm>
          <a:prstGeom prst="rect">
            <a:avLst/>
          </a:prstGeom>
          <a:noFill/>
          <a:ln w="9525">
            <a:noFill/>
            <a:miter lim="800000"/>
            <a:headEnd/>
            <a:tailEnd/>
          </a:ln>
        </p:spPr>
      </p:pic>
      <p:pic>
        <p:nvPicPr>
          <p:cNvPr id="190469" name="Picture 5"/>
          <p:cNvPicPr>
            <a:picLocks noChangeAspect="1" noChangeArrowheads="1"/>
          </p:cNvPicPr>
          <p:nvPr/>
        </p:nvPicPr>
        <p:blipFill>
          <a:blip r:embed="rId14" cstate="print"/>
          <a:srcRect/>
          <a:stretch>
            <a:fillRect/>
          </a:stretch>
        </p:blipFill>
        <p:spPr bwMode="auto">
          <a:xfrm>
            <a:off x="7162800" y="3505200"/>
            <a:ext cx="1248139" cy="802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33" name="Picture 4" descr="k%C3%B6k-h%C3%BCcre"/>
          <p:cNvPicPr>
            <a:picLocks noChangeAspect="1" noChangeArrowheads="1"/>
          </p:cNvPicPr>
          <p:nvPr/>
        </p:nvPicPr>
        <p:blipFill>
          <a:blip r:embed="rId2" cstate="print"/>
          <a:srcRect/>
          <a:stretch>
            <a:fillRect/>
          </a:stretch>
        </p:blipFill>
        <p:spPr bwMode="auto">
          <a:xfrm>
            <a:off x="4367821" y="5445224"/>
            <a:ext cx="1728527" cy="1224136"/>
          </a:xfrm>
          <a:prstGeom prst="rect">
            <a:avLst/>
          </a:prstGeom>
          <a:solidFill>
            <a:srgbClr val="FFCC99"/>
          </a:solidFill>
          <a:ln w="9525">
            <a:solidFill>
              <a:schemeClr val="bg1"/>
            </a:solidFill>
            <a:miter lim="800000"/>
            <a:headEnd/>
            <a:tailEnd/>
          </a:ln>
        </p:spPr>
      </p:pic>
      <p:pic>
        <p:nvPicPr>
          <p:cNvPr id="261136" name="Picture 7" descr="DSC_0116"/>
          <p:cNvPicPr>
            <a:picLocks noChangeAspect="1" noChangeArrowheads="1"/>
          </p:cNvPicPr>
          <p:nvPr/>
        </p:nvPicPr>
        <p:blipFill>
          <a:blip r:embed="rId3" cstate="print"/>
          <a:srcRect/>
          <a:stretch>
            <a:fillRect/>
          </a:stretch>
        </p:blipFill>
        <p:spPr bwMode="auto">
          <a:xfrm>
            <a:off x="8784299" y="5517232"/>
            <a:ext cx="2880320" cy="1152128"/>
          </a:xfrm>
          <a:prstGeom prst="rect">
            <a:avLst/>
          </a:prstGeom>
          <a:noFill/>
          <a:ln w="9525">
            <a:solidFill>
              <a:schemeClr val="bg1"/>
            </a:solidFill>
            <a:miter lim="800000"/>
            <a:headEnd/>
            <a:tailEnd/>
          </a:ln>
        </p:spPr>
      </p:pic>
      <p:pic>
        <p:nvPicPr>
          <p:cNvPr id="261137" name="Picture 8" descr="tip13"/>
          <p:cNvPicPr>
            <a:picLocks noChangeAspect="1" noChangeArrowheads="1"/>
          </p:cNvPicPr>
          <p:nvPr/>
        </p:nvPicPr>
        <p:blipFill>
          <a:blip r:embed="rId4" cstate="print"/>
          <a:srcRect/>
          <a:stretch>
            <a:fillRect/>
          </a:stretch>
        </p:blipFill>
        <p:spPr bwMode="auto">
          <a:xfrm>
            <a:off x="6096001" y="5517232"/>
            <a:ext cx="2688299" cy="1138168"/>
          </a:xfrm>
          <a:prstGeom prst="rect">
            <a:avLst/>
          </a:prstGeom>
          <a:noFill/>
          <a:ln w="9525">
            <a:solidFill>
              <a:schemeClr val="bg1"/>
            </a:solidFill>
            <a:miter lim="800000"/>
            <a:headEnd/>
            <a:tailEnd/>
          </a:ln>
        </p:spPr>
      </p:pic>
      <p:pic>
        <p:nvPicPr>
          <p:cNvPr id="7"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27381" y="2852936"/>
            <a:ext cx="3739819" cy="2664296"/>
          </a:xfrm>
          <a:prstGeom prst="rect">
            <a:avLst/>
          </a:prstGeom>
          <a:noFill/>
          <a:ln>
            <a:solidFill>
              <a:schemeClr val="accent1"/>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2" descr="C:\Users\bilge\Downloads\bina slogan.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705600" y="2819400"/>
            <a:ext cx="4876800" cy="2699510"/>
          </a:xfrm>
          <a:prstGeom prst="rect">
            <a:avLst/>
          </a:prstGeom>
          <a:noFill/>
          <a:ln>
            <a:solidFill>
              <a:schemeClr val="accent1"/>
            </a:solidFill>
          </a:ln>
          <a:extLst>
            <a:ext uri="{909E8E84-426E-40dd-AFC4-6F175D3DCCD1}">
              <a14:hiddenFill xmlns="" xmlns:a14="http://schemas.microsoft.com/office/drawing/2010/main">
                <a:solidFill>
                  <a:srgbClr val="FFFFFF"/>
                </a:solidFill>
              </a14:hiddenFill>
            </a:ext>
          </a:extLst>
        </p:spPr>
      </p:pic>
      <p:pic>
        <p:nvPicPr>
          <p:cNvPr id="11" name="Picture 6" descr="cell-scope2tr-JACJ-KR_147"/>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096000" y="1268760"/>
            <a:ext cx="2784309" cy="151216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13" name="Picture 2" descr="C:\Users\bilge\Desktop\GENOM KÖK HÜCRE MERKEZİ\GENKÖK YENİ FOTOĞRAFLAR\IMG_0424.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a:xfrm>
            <a:off x="527384" y="1268760"/>
            <a:ext cx="2287455" cy="1584176"/>
          </a:xfrm>
          <a:prstGeom prst="rect">
            <a:avLst/>
          </a:prstGeom>
          <a:ln>
            <a:solidFill>
              <a:schemeClr val="bg1"/>
            </a:solidFill>
          </a:ln>
        </p:spPr>
      </p:pic>
      <p:pic>
        <p:nvPicPr>
          <p:cNvPr id="15" name="Picture 11"/>
          <p:cNvPicPr>
            <a:picLocks noChangeAspect="1" noChangeArrowheads="1"/>
          </p:cNvPicPr>
          <p:nvPr/>
        </p:nvPicPr>
        <p:blipFill>
          <a:blip r:embed="rId9" cstate="print"/>
          <a:srcRect/>
          <a:stretch>
            <a:fillRect/>
          </a:stretch>
        </p:blipFill>
        <p:spPr bwMode="auto">
          <a:xfrm>
            <a:off x="2831637" y="1268760"/>
            <a:ext cx="3264363" cy="1512168"/>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7" name="Picture 3"/>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527384" y="5517251"/>
            <a:ext cx="1658605" cy="1152129"/>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8688288" y="1268760"/>
            <a:ext cx="2894112" cy="1512168"/>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2159564" y="5517232"/>
            <a:ext cx="2304255" cy="1152128"/>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7" descr="http://www.genkok.com/wp-content/uploads/2013/09/genkok_logo.pn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419600" y="3886200"/>
            <a:ext cx="22098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pic>
        <p:nvPicPr>
          <p:cNvPr id="16" name="Picture 5"/>
          <p:cNvPicPr>
            <a:picLocks noChangeAspect="1" noChangeArrowheads="1"/>
          </p:cNvPicPr>
          <p:nvPr/>
        </p:nvPicPr>
        <p:blipFill>
          <a:blip r:embed="rId14" cstate="print"/>
          <a:srcRect/>
          <a:stretch>
            <a:fillRect/>
          </a:stretch>
        </p:blipFill>
        <p:spPr bwMode="auto">
          <a:xfrm>
            <a:off x="4419600" y="3048000"/>
            <a:ext cx="21336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Picture 2" descr="İlgili resim"/>
          <p:cNvPicPr>
            <a:picLocks noChangeAspect="1" noChangeArrowheads="1"/>
          </p:cNvPicPr>
          <p:nvPr/>
        </p:nvPicPr>
        <p:blipFill>
          <a:blip r:embed="rId15" cstate="print"/>
          <a:srcRect/>
          <a:stretch>
            <a:fillRect/>
          </a:stretch>
        </p:blipFill>
        <p:spPr bwMode="auto">
          <a:xfrm>
            <a:off x="4572000" y="4648200"/>
            <a:ext cx="1905000" cy="703490"/>
          </a:xfrm>
          <a:prstGeom prst="rect">
            <a:avLst/>
          </a:prstGeom>
          <a:noFill/>
        </p:spPr>
      </p:pic>
      <p:sp>
        <p:nvSpPr>
          <p:cNvPr id="20" name="Text Box 24"/>
          <p:cNvSpPr txBox="1">
            <a:spLocks noChangeArrowheads="1"/>
          </p:cNvSpPr>
          <p:nvPr/>
        </p:nvSpPr>
        <p:spPr bwMode="auto">
          <a:xfrm>
            <a:off x="457200" y="381000"/>
            <a:ext cx="11521280" cy="450289"/>
          </a:xfrm>
          <a:prstGeom prst="rect">
            <a:avLst/>
          </a:prstGeom>
          <a:noFill/>
          <a:ln w="9525">
            <a:noFill/>
            <a:miter lim="800000"/>
            <a:headEnd/>
            <a:tailEnd/>
          </a:ln>
        </p:spPr>
        <p:txBody>
          <a:bodyPr wrap="square" lIns="80175" tIns="40087" rIns="80175" bIns="40087">
            <a:spAutoFit/>
          </a:bodyPr>
          <a:lstStyle/>
          <a:p>
            <a:pPr>
              <a:spcBef>
                <a:spcPct val="50000"/>
              </a:spcBef>
            </a:pPr>
            <a:r>
              <a:rPr lang="tr-TR" sz="2400" b="1" dirty="0" smtClean="0">
                <a:solidFill>
                  <a:schemeClr val="bg1"/>
                </a:solidFill>
              </a:rPr>
              <a:t>ERCİYES KÖK HÜCRE VE GENOM ARAŞTIRMALARI MERKEZİ</a:t>
            </a:r>
            <a:endParaRPr lang="tr-TR" sz="2400" b="1" dirty="0">
              <a:solidFill>
                <a:schemeClr val="bg1"/>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ature photography ile ilgili görsel sonucu"/>
          <p:cNvPicPr>
            <a:picLocks noChangeAspect="1" noChangeArrowheads="1"/>
          </p:cNvPicPr>
          <p:nvPr/>
        </p:nvPicPr>
        <p:blipFill>
          <a:blip r:embed="rId2" cstate="print"/>
          <a:srcRect/>
          <a:stretch>
            <a:fillRect/>
          </a:stretch>
        </p:blipFill>
        <p:spPr bwMode="auto">
          <a:xfrm>
            <a:off x="304800" y="152404"/>
            <a:ext cx="11430000" cy="6429375"/>
          </a:xfrm>
          <a:prstGeom prst="rect">
            <a:avLst/>
          </a:prstGeom>
          <a:noFill/>
        </p:spPr>
      </p:pic>
      <p:sp>
        <p:nvSpPr>
          <p:cNvPr id="4" name="3 Başlık"/>
          <p:cNvSpPr>
            <a:spLocks noGrp="1"/>
          </p:cNvSpPr>
          <p:nvPr>
            <p:ph type="title"/>
          </p:nvPr>
        </p:nvSpPr>
        <p:spPr>
          <a:xfrm>
            <a:off x="381004" y="304800"/>
            <a:ext cx="10930191" cy="430887"/>
          </a:xfrm>
        </p:spPr>
        <p:txBody>
          <a:bodyPr/>
          <a:lstStyle/>
          <a:p>
            <a:pPr algn="r"/>
            <a:r>
              <a:rPr lang="tr-TR" sz="2800" b="0" dirty="0" err="1" smtClean="0">
                <a:solidFill>
                  <a:schemeClr val="bg1"/>
                </a:solidFill>
              </a:rPr>
              <a:t>Thank</a:t>
            </a:r>
            <a:r>
              <a:rPr lang="tr-TR" sz="2800" b="0" dirty="0" smtClean="0">
                <a:solidFill>
                  <a:schemeClr val="bg1"/>
                </a:solidFill>
              </a:rPr>
              <a:t> </a:t>
            </a:r>
            <a:r>
              <a:rPr lang="tr-TR" sz="2800" b="0" dirty="0" err="1" smtClean="0">
                <a:solidFill>
                  <a:schemeClr val="bg1"/>
                </a:solidFill>
              </a:rPr>
              <a:t>you</a:t>
            </a:r>
            <a:r>
              <a:rPr lang="tr-TR" sz="2800" b="0" dirty="0" smtClean="0">
                <a:solidFill>
                  <a:schemeClr val="bg1"/>
                </a:solidFill>
              </a:rPr>
              <a:t> for </a:t>
            </a:r>
            <a:r>
              <a:rPr lang="tr-TR" sz="2800" b="0" dirty="0" err="1" smtClean="0">
                <a:solidFill>
                  <a:schemeClr val="bg1"/>
                </a:solidFill>
              </a:rPr>
              <a:t>your</a:t>
            </a:r>
            <a:r>
              <a:rPr lang="tr-TR" sz="2800" b="0" dirty="0" smtClean="0">
                <a:solidFill>
                  <a:schemeClr val="bg1"/>
                </a:solidFill>
              </a:rPr>
              <a:t> </a:t>
            </a:r>
            <a:r>
              <a:rPr lang="tr-TR" sz="2800" b="0" dirty="0" err="1" smtClean="0">
                <a:solidFill>
                  <a:schemeClr val="bg1"/>
                </a:solidFill>
              </a:rPr>
              <a:t>attention</a:t>
            </a:r>
            <a:endParaRPr lang="tr-TR" sz="2800" b="0" dirty="0">
              <a:solidFill>
                <a:schemeClr val="bg1"/>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UDIO_ID" val="317"/>
  <p:tag name="ARTICULATE_AUDIO_RECORDED" val="1"/>
  <p:tag name="ELAPSEDTIME" val="177.0"/>
  <p:tag name="ANNOTATION_TYPE_1" val="0"/>
  <p:tag name="ANNOTATION_START_1" val="169.1"/>
  <p:tag name="ANNOTATION_TOP_1" val="386"/>
  <p:tag name="ANNOTATION_LEFT_1" val="495"/>
  <p:tag name="ANNOTATION_WIDTH_1" val="151"/>
  <p:tag name="ANNOTATION_HEIGHT_1" val="151"/>
  <p:tag name="ANNOTATION_ANIMATION_1" val="3"/>
  <p:tag name="ANNOTATION_ROTATION_1" val="90"/>
  <p:tag name="ANNOTATION_SUB_TYPE_1" val="2"/>
  <p:tag name="ANNOTATION_LOOP_COUNT_1" val="1"/>
  <p:tag name="ANNOTATION_BOX_RADIUS_1" val="0"/>
  <p:tag name="ANNOTATION_SCALE_1" val="50"/>
  <p:tag name="ANNOTATION_BORDER_ALPHA_1" val="100"/>
  <p:tag name="ANNOTATION_BORDER_COLOR_1" val="8421504"/>
  <p:tag name="ANNOTATION_FILL_COLOR_1" val="192"/>
  <p:tag name="ANNOTATION_FILL_ALPHA_1" val="100"/>
  <p:tag name="ANNOTATION_BORDER_WIDTH_1" val="2"/>
  <p:tag name="ANNOTATION_SLIDE_WIDTH_1" val="960"/>
  <p:tag name="ANNOTATION_SLIDE_HEIGHT_1" val="720"/>
  <p:tag name="ANNOTATION_COUNT" val="1"/>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1"/>
</p:tagLst>
</file>

<file path=ppt/tags/tag3.xml><?xml version="1.0" encoding="utf-8"?>
<p:tagLst xmlns:a="http://schemas.openxmlformats.org/drawingml/2006/main" xmlns:r="http://schemas.openxmlformats.org/officeDocument/2006/relationships" xmlns:p="http://schemas.openxmlformats.org/presentationml/2006/main">
  <p:tag name="AUDIO_ID" val="318"/>
  <p:tag name="ARTICULATE_AUDIO_RECORDED" val="1"/>
  <p:tag name="ELAPSEDTIME" val="72.0"/>
  <p:tag name="ANNOTATION_COUNT" val="0"/>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4.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3256</TotalTime>
  <Words>6096</Words>
  <Application>Microsoft Office PowerPoint</Application>
  <PresentationFormat>Özel</PresentationFormat>
  <Paragraphs>1058</Paragraphs>
  <Slides>90</Slides>
  <Notes>32</Notes>
  <HiddenSlides>0</HiddenSlides>
  <MMClips>0</MMClips>
  <ScaleCrop>false</ScaleCrop>
  <HeadingPairs>
    <vt:vector size="4" baseType="variant">
      <vt:variant>
        <vt:lpstr>Tema</vt:lpstr>
      </vt:variant>
      <vt:variant>
        <vt:i4>1</vt:i4>
      </vt:variant>
      <vt:variant>
        <vt:lpstr>Slayt Başlıkları</vt:lpstr>
      </vt:variant>
      <vt:variant>
        <vt:i4>90</vt:i4>
      </vt:variant>
    </vt:vector>
  </HeadingPairs>
  <TitlesOfParts>
    <vt:vector size="91" baseType="lpstr">
      <vt:lpstr>Office Theme</vt:lpstr>
      <vt:lpstr>Allogenic Stem Cell Transplantation  Present  and Future</vt:lpstr>
      <vt:lpstr>Slayt 2</vt:lpstr>
      <vt:lpstr>Slayt 3</vt:lpstr>
      <vt:lpstr>Slayt 4</vt:lpstr>
      <vt:lpstr>    Factors determining HSCT outcome</vt:lpstr>
      <vt:lpstr>EBMT risk index</vt:lpstr>
      <vt:lpstr>Influence of age on 10-year survival  in HLA identical siblings</vt:lpstr>
      <vt:lpstr>Slayt 8</vt:lpstr>
      <vt:lpstr>                           Today Topics  </vt:lpstr>
      <vt:lpstr>Slayt 10</vt:lpstr>
      <vt:lpstr>Requirements for the ideal graft/donor</vt:lpstr>
      <vt:lpstr>Why is HLA so important?</vt:lpstr>
      <vt:lpstr>The Major Histocompatibility Complex &amp; Antigen recognition</vt:lpstr>
      <vt:lpstr>Slayt 14</vt:lpstr>
      <vt:lpstr>Slayt 15</vt:lpstr>
      <vt:lpstr>Slayt 16</vt:lpstr>
      <vt:lpstr>Slayt 17</vt:lpstr>
      <vt:lpstr>Provision of unrelated HSC donors</vt:lpstr>
      <vt:lpstr>Slayt 19</vt:lpstr>
      <vt:lpstr>      The Genova experience</vt:lpstr>
      <vt:lpstr>Bone Marrow Donors Worldwide  </vt:lpstr>
      <vt:lpstr>Alternative donor search algorithm in HGUGM</vt:lpstr>
      <vt:lpstr>UNRELATED  donor selection criteria</vt:lpstr>
      <vt:lpstr>HAPLOIDENTICAL  donor selection criteria</vt:lpstr>
      <vt:lpstr>Slayt 25</vt:lpstr>
      <vt:lpstr>Allogeneic SCT: trends in 2014</vt:lpstr>
      <vt:lpstr>Slayt 27</vt:lpstr>
      <vt:lpstr>Slayt 28</vt:lpstr>
      <vt:lpstr>Slayt 29</vt:lpstr>
      <vt:lpstr>Slayt 30</vt:lpstr>
      <vt:lpstr>Slayt 31</vt:lpstr>
      <vt:lpstr>Slayt 32</vt:lpstr>
      <vt:lpstr>Slayt 33</vt:lpstr>
      <vt:lpstr>Slayt 34</vt:lpstr>
      <vt:lpstr>Slayt 35</vt:lpstr>
      <vt:lpstr>Stem cell mobilization / G-CSF</vt:lpstr>
      <vt:lpstr>Slayt 37</vt:lpstr>
      <vt:lpstr>Slayt 38</vt:lpstr>
      <vt:lpstr>Slayt 39</vt:lpstr>
      <vt:lpstr>Slayt 40</vt:lpstr>
      <vt:lpstr>PBSC Apheresis Procedure</vt:lpstr>
      <vt:lpstr>Slayt 42</vt:lpstr>
      <vt:lpstr>Peripheral blood stem cell donation by apheresis  is nowadays the most commonly used stem cell source for allogeneic HSCT</vt:lpstr>
      <vt:lpstr>Slayt 44</vt:lpstr>
      <vt:lpstr>Slayt 45</vt:lpstr>
      <vt:lpstr>HSC Storage</vt:lpstr>
      <vt:lpstr>Slayt 47</vt:lpstr>
      <vt:lpstr>Slayt 48</vt:lpstr>
      <vt:lpstr>Slayt 49</vt:lpstr>
      <vt:lpstr>Peripheral-Blood Stem Cells versus Bone Marrow  from Unrelated Donors</vt:lpstr>
      <vt:lpstr>Slayt 51</vt:lpstr>
      <vt:lpstr>Slayt 52</vt:lpstr>
      <vt:lpstr>Slayt 53</vt:lpstr>
      <vt:lpstr>HAPLO-RIC and PT-Cy results: URD comparison</vt:lpstr>
      <vt:lpstr>HAPLOIDENTICAL vs URD vs SIBLINGS</vt:lpstr>
      <vt:lpstr>Slayt 56</vt:lpstr>
      <vt:lpstr>Slayt 57</vt:lpstr>
      <vt:lpstr>Slayt 58</vt:lpstr>
      <vt:lpstr>Slayt 59</vt:lpstr>
      <vt:lpstr>Slayt 60</vt:lpstr>
      <vt:lpstr>Slayt 61</vt:lpstr>
      <vt:lpstr>Quality control of HSC grafts</vt:lpstr>
      <vt:lpstr>Quality control of HSC grafts</vt:lpstr>
      <vt:lpstr>HSC grafts distribution and infusion</vt:lpstr>
      <vt:lpstr>HSC products shipment</vt:lpstr>
      <vt:lpstr>Adverse events associated with HSC infusion</vt:lpstr>
      <vt:lpstr>AEs following HSCT infusion</vt:lpstr>
      <vt:lpstr>Stem cell transplantation</vt:lpstr>
      <vt:lpstr>Slayt 69</vt:lpstr>
      <vt:lpstr>GvHD: Prevention</vt:lpstr>
      <vt:lpstr>Slayt 71</vt:lpstr>
      <vt:lpstr>Slayt 72</vt:lpstr>
      <vt:lpstr>Slayt 73</vt:lpstr>
      <vt:lpstr>HSCT Activity in Europe 1990-2012:</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Mantle cell lymphoma</dc:title>
  <dc:creator>Kim Linton</dc:creator>
  <cp:lastModifiedBy>hp</cp:lastModifiedBy>
  <cp:revision>521</cp:revision>
  <dcterms:created xsi:type="dcterms:W3CDTF">2017-03-13T09:04:36Z</dcterms:created>
  <dcterms:modified xsi:type="dcterms:W3CDTF">2017-04-16T10:00:29Z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2016-10-03T00:00:00Z</vt:filetime>
  </property>
  <property fmtid="{D5CDD505-2E9C-101B-9397-08002B2CF9AE}" pid="3" name="Creator">
    <vt:lpwstr>Acrobat PDFMaker 15 for PowerPoint</vt:lpwstr>
  </property>
  <property fmtid="{D5CDD505-2E9C-101B-9397-08002B2CF9AE}" pid="4" name="LastSaved">
    <vt:filetime>2017-03-13T00:00:00Z</vt:filetime>
  </property>
</Properties>
</file>