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1" r:id="rId2"/>
    <p:sldId id="292" r:id="rId3"/>
    <p:sldId id="293" r:id="rId4"/>
    <p:sldId id="296" r:id="rId5"/>
    <p:sldId id="294" r:id="rId6"/>
    <p:sldId id="298" r:id="rId7"/>
    <p:sldId id="300" r:id="rId8"/>
    <p:sldId id="313" r:id="rId9"/>
    <p:sldId id="314" r:id="rId10"/>
    <p:sldId id="321" r:id="rId11"/>
    <p:sldId id="323" r:id="rId12"/>
    <p:sldId id="307" r:id="rId13"/>
    <p:sldId id="304" r:id="rId14"/>
    <p:sldId id="303" r:id="rId15"/>
    <p:sldId id="269" r:id="rId16"/>
    <p:sldId id="271" r:id="rId17"/>
    <p:sldId id="274" r:id="rId18"/>
    <p:sldId id="322" r:id="rId19"/>
    <p:sldId id="309" r:id="rId20"/>
    <p:sldId id="305" r:id="rId21"/>
    <p:sldId id="308" r:id="rId22"/>
    <p:sldId id="310" r:id="rId23"/>
    <p:sldId id="306" r:id="rId24"/>
    <p:sldId id="311" r:id="rId25"/>
    <p:sldId id="289" r:id="rId26"/>
    <p:sldId id="290" r:id="rId27"/>
  </p:sldIdLst>
  <p:sldSz cx="13004800" cy="9753600"/>
  <p:notesSz cx="13004800" cy="9753600"/>
  <p:defaultTextStyle>
    <a:defPPr>
      <a:defRPr lang="tr-TR"/>
    </a:defPPr>
    <a:lvl1pPr marL="0" algn="l" defTabSz="913931" rtl="0" eaLnBrk="1" latinLnBrk="0" hangingPunct="1">
      <a:defRPr sz="1800" kern="1200">
        <a:solidFill>
          <a:schemeClr val="tx1"/>
        </a:solidFill>
        <a:latin typeface="+mn-lt"/>
        <a:ea typeface="+mn-ea"/>
        <a:cs typeface="+mn-cs"/>
      </a:defRPr>
    </a:lvl1pPr>
    <a:lvl2pPr marL="456964" algn="l" defTabSz="913931" rtl="0" eaLnBrk="1" latinLnBrk="0" hangingPunct="1">
      <a:defRPr sz="1800" kern="1200">
        <a:solidFill>
          <a:schemeClr val="tx1"/>
        </a:solidFill>
        <a:latin typeface="+mn-lt"/>
        <a:ea typeface="+mn-ea"/>
        <a:cs typeface="+mn-cs"/>
      </a:defRPr>
    </a:lvl2pPr>
    <a:lvl3pPr marL="913931" algn="l" defTabSz="913931" rtl="0" eaLnBrk="1" latinLnBrk="0" hangingPunct="1">
      <a:defRPr sz="1800" kern="1200">
        <a:solidFill>
          <a:schemeClr val="tx1"/>
        </a:solidFill>
        <a:latin typeface="+mn-lt"/>
        <a:ea typeface="+mn-ea"/>
        <a:cs typeface="+mn-cs"/>
      </a:defRPr>
    </a:lvl3pPr>
    <a:lvl4pPr marL="1370894" algn="l" defTabSz="913931" rtl="0" eaLnBrk="1" latinLnBrk="0" hangingPunct="1">
      <a:defRPr sz="1800" kern="1200">
        <a:solidFill>
          <a:schemeClr val="tx1"/>
        </a:solidFill>
        <a:latin typeface="+mn-lt"/>
        <a:ea typeface="+mn-ea"/>
        <a:cs typeface="+mn-cs"/>
      </a:defRPr>
    </a:lvl4pPr>
    <a:lvl5pPr marL="1827864" algn="l" defTabSz="913931" rtl="0" eaLnBrk="1" latinLnBrk="0" hangingPunct="1">
      <a:defRPr sz="1800" kern="1200">
        <a:solidFill>
          <a:schemeClr val="tx1"/>
        </a:solidFill>
        <a:latin typeface="+mn-lt"/>
        <a:ea typeface="+mn-ea"/>
        <a:cs typeface="+mn-cs"/>
      </a:defRPr>
    </a:lvl5pPr>
    <a:lvl6pPr marL="2284830" algn="l" defTabSz="913931" rtl="0" eaLnBrk="1" latinLnBrk="0" hangingPunct="1">
      <a:defRPr sz="1800" kern="1200">
        <a:solidFill>
          <a:schemeClr val="tx1"/>
        </a:solidFill>
        <a:latin typeface="+mn-lt"/>
        <a:ea typeface="+mn-ea"/>
        <a:cs typeface="+mn-cs"/>
      </a:defRPr>
    </a:lvl6pPr>
    <a:lvl7pPr marL="2741795" algn="l" defTabSz="913931" rtl="0" eaLnBrk="1" latinLnBrk="0" hangingPunct="1">
      <a:defRPr sz="1800" kern="1200">
        <a:solidFill>
          <a:schemeClr val="tx1"/>
        </a:solidFill>
        <a:latin typeface="+mn-lt"/>
        <a:ea typeface="+mn-ea"/>
        <a:cs typeface="+mn-cs"/>
      </a:defRPr>
    </a:lvl7pPr>
    <a:lvl8pPr marL="3198764" algn="l" defTabSz="913931" rtl="0" eaLnBrk="1" latinLnBrk="0" hangingPunct="1">
      <a:defRPr sz="1800" kern="1200">
        <a:solidFill>
          <a:schemeClr val="tx1"/>
        </a:solidFill>
        <a:latin typeface="+mn-lt"/>
        <a:ea typeface="+mn-ea"/>
        <a:cs typeface="+mn-cs"/>
      </a:defRPr>
    </a:lvl8pPr>
    <a:lvl9pPr marL="3655730" algn="l" defTabSz="91393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9"/>
    <a:srgbClr val="088A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Orta Stil 1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94660"/>
  </p:normalViewPr>
  <p:slideViewPr>
    <p:cSldViewPr>
      <p:cViewPr varScale="1">
        <p:scale>
          <a:sx n="74" d="100"/>
          <a:sy n="74" d="100"/>
        </p:scale>
        <p:origin x="-1164" y="-114"/>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5635625" cy="487363"/>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7366000" y="0"/>
            <a:ext cx="5635625" cy="487363"/>
          </a:xfrm>
          <a:prstGeom prst="rect">
            <a:avLst/>
          </a:prstGeom>
        </p:spPr>
        <p:txBody>
          <a:bodyPr vert="horz" lIns="91440" tIns="45720" rIns="91440" bIns="45720" rtlCol="0"/>
          <a:lstStyle>
            <a:lvl1pPr algn="r">
              <a:defRPr sz="1200"/>
            </a:lvl1pPr>
          </a:lstStyle>
          <a:p>
            <a:fld id="{35F83B70-6C2C-475D-BC4C-9E95803D953D}" type="datetimeFigureOut">
              <a:rPr lang="tr-TR" smtClean="0"/>
              <a:pPr/>
              <a:t>22.03.2017</a:t>
            </a:fld>
            <a:endParaRPr lang="tr-TR"/>
          </a:p>
        </p:txBody>
      </p:sp>
      <p:sp>
        <p:nvSpPr>
          <p:cNvPr id="4" name="3 Slayt Görüntüsü Yer Tutucusu"/>
          <p:cNvSpPr>
            <a:spLocks noGrp="1" noRot="1" noChangeAspect="1"/>
          </p:cNvSpPr>
          <p:nvPr>
            <p:ph type="sldImg" idx="2"/>
          </p:nvPr>
        </p:nvSpPr>
        <p:spPr>
          <a:xfrm>
            <a:off x="4064000" y="731838"/>
            <a:ext cx="4876800" cy="36576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1300163" y="4632325"/>
            <a:ext cx="10404475" cy="43894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9264650"/>
            <a:ext cx="5635625" cy="487363"/>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7366000" y="9264650"/>
            <a:ext cx="5635625" cy="487363"/>
          </a:xfrm>
          <a:prstGeom prst="rect">
            <a:avLst/>
          </a:prstGeom>
        </p:spPr>
        <p:txBody>
          <a:bodyPr vert="horz" lIns="91440" tIns="45720" rIns="91440" bIns="45720" rtlCol="0" anchor="b"/>
          <a:lstStyle>
            <a:lvl1pPr algn="r">
              <a:defRPr sz="1200"/>
            </a:lvl1pPr>
          </a:lstStyle>
          <a:p>
            <a:fld id="{82BC2F6D-B1C1-4ECC-9427-3DCA9F6DFD2E}"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3978" rtl="0" eaLnBrk="1" latinLnBrk="0" hangingPunct="1">
      <a:defRPr sz="1100" kern="1200">
        <a:solidFill>
          <a:schemeClr val="tx1"/>
        </a:solidFill>
        <a:latin typeface="+mn-lt"/>
        <a:ea typeface="+mn-ea"/>
        <a:cs typeface="+mn-cs"/>
      </a:defRPr>
    </a:lvl1pPr>
    <a:lvl2pPr marL="456987" algn="l" defTabSz="913978" rtl="0" eaLnBrk="1" latinLnBrk="0" hangingPunct="1">
      <a:defRPr sz="1100" kern="1200">
        <a:solidFill>
          <a:schemeClr val="tx1"/>
        </a:solidFill>
        <a:latin typeface="+mn-lt"/>
        <a:ea typeface="+mn-ea"/>
        <a:cs typeface="+mn-cs"/>
      </a:defRPr>
    </a:lvl2pPr>
    <a:lvl3pPr marL="913978" algn="l" defTabSz="913978" rtl="0" eaLnBrk="1" latinLnBrk="0" hangingPunct="1">
      <a:defRPr sz="1100" kern="1200">
        <a:solidFill>
          <a:schemeClr val="tx1"/>
        </a:solidFill>
        <a:latin typeface="+mn-lt"/>
        <a:ea typeface="+mn-ea"/>
        <a:cs typeface="+mn-cs"/>
      </a:defRPr>
    </a:lvl3pPr>
    <a:lvl4pPr marL="1370965" algn="l" defTabSz="913978" rtl="0" eaLnBrk="1" latinLnBrk="0" hangingPunct="1">
      <a:defRPr sz="1100" kern="1200">
        <a:solidFill>
          <a:schemeClr val="tx1"/>
        </a:solidFill>
        <a:latin typeface="+mn-lt"/>
        <a:ea typeface="+mn-ea"/>
        <a:cs typeface="+mn-cs"/>
      </a:defRPr>
    </a:lvl4pPr>
    <a:lvl5pPr marL="1827957" algn="l" defTabSz="913978" rtl="0" eaLnBrk="1" latinLnBrk="0" hangingPunct="1">
      <a:defRPr sz="1100" kern="1200">
        <a:solidFill>
          <a:schemeClr val="tx1"/>
        </a:solidFill>
        <a:latin typeface="+mn-lt"/>
        <a:ea typeface="+mn-ea"/>
        <a:cs typeface="+mn-cs"/>
      </a:defRPr>
    </a:lvl5pPr>
    <a:lvl6pPr marL="2284946" algn="l" defTabSz="913978" rtl="0" eaLnBrk="1" latinLnBrk="0" hangingPunct="1">
      <a:defRPr sz="1100" kern="1200">
        <a:solidFill>
          <a:schemeClr val="tx1"/>
        </a:solidFill>
        <a:latin typeface="+mn-lt"/>
        <a:ea typeface="+mn-ea"/>
        <a:cs typeface="+mn-cs"/>
      </a:defRPr>
    </a:lvl6pPr>
    <a:lvl7pPr marL="2741936" algn="l" defTabSz="913978" rtl="0" eaLnBrk="1" latinLnBrk="0" hangingPunct="1">
      <a:defRPr sz="1100" kern="1200">
        <a:solidFill>
          <a:schemeClr val="tx1"/>
        </a:solidFill>
        <a:latin typeface="+mn-lt"/>
        <a:ea typeface="+mn-ea"/>
        <a:cs typeface="+mn-cs"/>
      </a:defRPr>
    </a:lvl7pPr>
    <a:lvl8pPr marL="3198927" algn="l" defTabSz="913978" rtl="0" eaLnBrk="1" latinLnBrk="0" hangingPunct="1">
      <a:defRPr sz="1100" kern="1200">
        <a:solidFill>
          <a:schemeClr val="tx1"/>
        </a:solidFill>
        <a:latin typeface="+mn-lt"/>
        <a:ea typeface="+mn-ea"/>
        <a:cs typeface="+mn-cs"/>
      </a:defRPr>
    </a:lvl8pPr>
    <a:lvl9pPr marL="3655917" algn="l" defTabSz="913978"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276137">
              <a:defRPr/>
            </a:pPr>
            <a:r>
              <a:rPr lang="en-US" b="1" dirty="0"/>
              <a:t>Slides 20 &amp; 21: </a:t>
            </a:r>
            <a:r>
              <a:rPr lang="en-US" dirty="0"/>
              <a:t>The CIBMTR has data for 32,272 patients receiving an HLA-matched sibling (n=13,118) or unrelated donor (n=19,154) transplant for AML between 2004 and 2014. Their disease status at the time of transplant and the donor type are the major predictors of post-transplant survival. The 3-year probabilities of survival after HLA-matched sibling transplant in this cohort was 59% ± 1%, 51% ± 1%, and 27% ± 1% for patients with early, intermediate, and advanced disease, respectively. The probabilities of survival after an unrelated donor transplant were 51% ± 1%, 48%± 1%, and 25% ± 1%  for patients with early, intermediate, and advanced disease, respectively.</a:t>
            </a:r>
          </a:p>
          <a:p>
            <a:endParaRPr lang="en-US" dirty="0"/>
          </a:p>
        </p:txBody>
      </p:sp>
      <p:sp>
        <p:nvSpPr>
          <p:cNvPr id="4" name="Slide Number Placeholder 3"/>
          <p:cNvSpPr>
            <a:spLocks noGrp="1"/>
          </p:cNvSpPr>
          <p:nvPr>
            <p:ph type="sldNum" sz="quarter" idx="10"/>
          </p:nvPr>
        </p:nvSpPr>
        <p:spPr/>
        <p:txBody>
          <a:bodyPr/>
          <a:lstStyle/>
          <a:p>
            <a:fld id="{2ABC4579-0274-403C-A13E-BAB4FB40BCA3}" type="slidenum">
              <a:rPr lang="en-US" smtClean="0"/>
              <a:pPr/>
              <a:t>2</a:t>
            </a:fld>
            <a:endParaRPr lang="en-US"/>
          </a:p>
        </p:txBody>
      </p:sp>
    </p:spTree>
    <p:extLst>
      <p:ext uri="{BB962C8B-B14F-4D97-AF65-F5344CB8AC3E}">
        <p14:creationId xmlns:p14="http://schemas.microsoft.com/office/powerpoint/2010/main" xmlns="" val="1023041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276137">
              <a:defRPr/>
            </a:pPr>
            <a:r>
              <a:rPr lang="en-US" b="1" dirty="0"/>
              <a:t>Slides 16-18</a:t>
            </a:r>
            <a:r>
              <a:rPr lang="en-US" dirty="0"/>
              <a:t>: After an autologous HCT, primary disease is the most commonly reported cause of death representing 69% of deaths. Among HLA-matched sibling transplant recipients, within</a:t>
            </a:r>
            <a:r>
              <a:rPr lang="en-US" baseline="0" dirty="0"/>
              <a:t> the first 100 days, primary disease accounts for 29% of deaths, while infection and graft-versus-host disease represent 25% of deaths. At or after 100 days, 57% of deaths are attributed to primary disease. </a:t>
            </a:r>
            <a:r>
              <a:rPr lang="en-US" dirty="0"/>
              <a:t>After unrelated</a:t>
            </a:r>
            <a:r>
              <a:rPr lang="en-US" baseline="0" dirty="0"/>
              <a:t> donor </a:t>
            </a:r>
            <a:r>
              <a:rPr lang="en-US" dirty="0"/>
              <a:t>allogeneic HCT, within 100 days, mortality</a:t>
            </a:r>
            <a:r>
              <a:rPr lang="en-US" baseline="0" dirty="0"/>
              <a:t> related to GVHD, infection, organ failure and graft rejection accounts for 33% of deaths</a:t>
            </a:r>
            <a:r>
              <a:rPr lang="en-US" dirty="0"/>
              <a:t>. After 100 days, 46% of deaths are related</a:t>
            </a:r>
            <a:r>
              <a:rPr lang="en-US" baseline="0" dirty="0"/>
              <a:t> to primary disease. </a:t>
            </a:r>
            <a:endParaRPr lang="en-US" dirty="0"/>
          </a:p>
          <a:p>
            <a:endParaRPr lang="en-US" dirty="0"/>
          </a:p>
        </p:txBody>
      </p:sp>
      <p:sp>
        <p:nvSpPr>
          <p:cNvPr id="4" name="Slide Number Placeholder 3"/>
          <p:cNvSpPr>
            <a:spLocks noGrp="1"/>
          </p:cNvSpPr>
          <p:nvPr>
            <p:ph type="sldNum" sz="quarter" idx="10"/>
          </p:nvPr>
        </p:nvSpPr>
        <p:spPr/>
        <p:txBody>
          <a:bodyPr/>
          <a:lstStyle/>
          <a:p>
            <a:fld id="{2ABC4579-0274-403C-A13E-BAB4FB40BCA3}" type="slidenum">
              <a:rPr lang="en-US" smtClean="0"/>
              <a:pPr/>
              <a:t>3</a:t>
            </a:fld>
            <a:endParaRPr lang="en-US"/>
          </a:p>
        </p:txBody>
      </p:sp>
    </p:spTree>
    <p:extLst>
      <p:ext uri="{BB962C8B-B14F-4D97-AF65-F5344CB8AC3E}">
        <p14:creationId xmlns:p14="http://schemas.microsoft.com/office/powerpoint/2010/main" xmlns="" val="3639978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933706" indent="-487623">
              <a:spcBef>
                <a:spcPts val="2041"/>
              </a:spcBef>
              <a:buClr>
                <a:srgbClr val="7D0000"/>
              </a:buClr>
              <a:buFont typeface="Arial"/>
              <a:buChar char="•"/>
              <a:tabLst>
                <a:tab pos="932804" algn="l"/>
                <a:tab pos="933706" algn="l"/>
              </a:tabLst>
            </a:pPr>
            <a:r>
              <a:rPr lang="en-US" sz="1100" spc="-14" dirty="0" smtClean="0"/>
              <a:t>Low </a:t>
            </a:r>
            <a:r>
              <a:rPr lang="en-US" sz="1100" spc="-7" dirty="0" smtClean="0"/>
              <a:t>disease</a:t>
            </a:r>
            <a:r>
              <a:rPr lang="en-US" sz="1100" spc="-92" dirty="0" smtClean="0"/>
              <a:t> </a:t>
            </a:r>
            <a:r>
              <a:rPr lang="en-US" sz="1100" spc="-14" dirty="0" smtClean="0"/>
              <a:t>burden</a:t>
            </a:r>
            <a:endParaRPr lang="en-US" sz="1100" dirty="0" smtClean="0"/>
          </a:p>
          <a:p>
            <a:pPr marL="933706" indent="-487623">
              <a:buClr>
                <a:srgbClr val="7D0000"/>
              </a:buClr>
              <a:buFont typeface="Arial"/>
              <a:buChar char="•"/>
              <a:tabLst>
                <a:tab pos="932804" algn="l"/>
                <a:tab pos="933706" algn="l"/>
              </a:tabLst>
            </a:pPr>
            <a:r>
              <a:rPr lang="en-US" sz="1100" spc="-14" dirty="0" smtClean="0"/>
              <a:t>Longer </a:t>
            </a:r>
            <a:r>
              <a:rPr lang="en-US" sz="1100" spc="-7" dirty="0" smtClean="0"/>
              <a:t>remission </a:t>
            </a:r>
            <a:r>
              <a:rPr lang="en-US" sz="1100" spc="-14" dirty="0" smtClean="0"/>
              <a:t>duration after </a:t>
            </a:r>
            <a:r>
              <a:rPr lang="en-US" sz="1100" spc="-21" dirty="0" smtClean="0"/>
              <a:t>first</a:t>
            </a:r>
            <a:r>
              <a:rPr lang="en-US" sz="1100" spc="-28" dirty="0" smtClean="0"/>
              <a:t> </a:t>
            </a:r>
            <a:r>
              <a:rPr lang="en-US" sz="1100" spc="-14" dirty="0" smtClean="0"/>
              <a:t>transplantation</a:t>
            </a:r>
            <a:endParaRPr lang="en-US" sz="1100" dirty="0" smtClean="0"/>
          </a:p>
          <a:p>
            <a:pPr marL="933706" indent="-487623">
              <a:buClr>
                <a:srgbClr val="7D0000"/>
              </a:buClr>
              <a:buFont typeface="Arial"/>
              <a:buChar char="•"/>
              <a:tabLst>
                <a:tab pos="932804" algn="l"/>
                <a:tab pos="933706" algn="l"/>
              </a:tabLst>
            </a:pPr>
            <a:r>
              <a:rPr lang="en-US" sz="1100" spc="-14" dirty="0" smtClean="0"/>
              <a:t>Longer interval </a:t>
            </a:r>
            <a:r>
              <a:rPr lang="en-US" sz="1100" spc="-7" dirty="0" smtClean="0"/>
              <a:t>between </a:t>
            </a:r>
            <a:r>
              <a:rPr lang="en-US" sz="1100" spc="-21" dirty="0" smtClean="0"/>
              <a:t>first </a:t>
            </a:r>
            <a:r>
              <a:rPr lang="en-US" sz="1100" dirty="0" smtClean="0"/>
              <a:t>and </a:t>
            </a:r>
            <a:r>
              <a:rPr lang="en-US" sz="1100" spc="-7" dirty="0" smtClean="0"/>
              <a:t>second</a:t>
            </a:r>
            <a:r>
              <a:rPr lang="en-US" sz="1100" spc="-92" dirty="0" smtClean="0"/>
              <a:t> </a:t>
            </a:r>
            <a:r>
              <a:rPr lang="en-US" sz="1100" spc="-14" dirty="0" smtClean="0"/>
              <a:t>transplantation</a:t>
            </a:r>
            <a:endParaRPr lang="en-US" sz="1100" dirty="0" smtClean="0"/>
          </a:p>
          <a:p>
            <a:pPr marL="933706" indent="-487623">
              <a:buClr>
                <a:srgbClr val="7D0000"/>
              </a:buClr>
              <a:buFont typeface="Arial"/>
              <a:buChar char="•"/>
              <a:tabLst>
                <a:tab pos="932804" algn="l"/>
                <a:tab pos="933706" algn="l"/>
              </a:tabLst>
            </a:pPr>
            <a:r>
              <a:rPr lang="en-US" sz="1100" spc="-50" dirty="0" smtClean="0"/>
              <a:t>Younger</a:t>
            </a:r>
            <a:r>
              <a:rPr lang="en-US" sz="1100" spc="-135" dirty="0" smtClean="0"/>
              <a:t> </a:t>
            </a:r>
            <a:r>
              <a:rPr lang="en-US" sz="1100" spc="-14" dirty="0" smtClean="0"/>
              <a:t>age</a:t>
            </a:r>
            <a:endParaRPr lang="en-US" sz="1100" dirty="0" smtClean="0"/>
          </a:p>
          <a:p>
            <a:pPr marL="933706" indent="-487623">
              <a:lnSpc>
                <a:spcPts val="3996"/>
              </a:lnSpc>
              <a:buClr>
                <a:srgbClr val="7D0000"/>
              </a:buClr>
              <a:buFont typeface="Arial"/>
              <a:buChar char="•"/>
              <a:tabLst>
                <a:tab pos="932804" algn="l"/>
                <a:tab pos="933706" algn="l"/>
              </a:tabLst>
            </a:pPr>
            <a:r>
              <a:rPr lang="en-US" sz="1100" spc="-7" dirty="0" smtClean="0"/>
              <a:t>Absence </a:t>
            </a:r>
            <a:r>
              <a:rPr lang="en-US" sz="1100" dirty="0" smtClean="0"/>
              <a:t>of </a:t>
            </a:r>
            <a:r>
              <a:rPr lang="en-US" sz="1100" spc="-14" dirty="0" smtClean="0"/>
              <a:t>grade </a:t>
            </a:r>
            <a:r>
              <a:rPr lang="en-US" sz="1100" dirty="0" smtClean="0"/>
              <a:t>II-IV </a:t>
            </a:r>
            <a:r>
              <a:rPr lang="en-US" sz="1100" spc="-7" dirty="0" smtClean="0"/>
              <a:t>acute </a:t>
            </a:r>
            <a:r>
              <a:rPr lang="en-US" sz="1100" spc="-14" dirty="0" err="1" smtClean="0"/>
              <a:t>GvHD</a:t>
            </a:r>
            <a:r>
              <a:rPr lang="en-US" sz="1100" spc="-14" dirty="0" smtClean="0"/>
              <a:t> after</a:t>
            </a:r>
            <a:r>
              <a:rPr lang="en-US" sz="1100" spc="-199" dirty="0" smtClean="0"/>
              <a:t> </a:t>
            </a:r>
            <a:r>
              <a:rPr lang="en-US" sz="1100" spc="-21" dirty="0" smtClean="0"/>
              <a:t>first</a:t>
            </a:r>
            <a:endParaRPr lang="en-US" sz="1100" dirty="0" smtClean="0"/>
          </a:p>
          <a:p>
            <a:pPr marL="933706">
              <a:lnSpc>
                <a:spcPts val="3996"/>
              </a:lnSpc>
            </a:pPr>
            <a:r>
              <a:rPr lang="en-US" sz="1100" spc="-14" dirty="0" smtClean="0"/>
              <a:t>transplantation</a:t>
            </a:r>
            <a:endParaRPr lang="en-US" sz="1100" dirty="0" smtClean="0"/>
          </a:p>
          <a:p>
            <a:pPr marL="933706" indent="-487623">
              <a:buClr>
                <a:srgbClr val="7D0000"/>
              </a:buClr>
              <a:buFont typeface="Arial"/>
              <a:buChar char="•"/>
              <a:tabLst>
                <a:tab pos="932804" algn="l"/>
                <a:tab pos="933706" algn="l"/>
              </a:tabLst>
            </a:pPr>
            <a:r>
              <a:rPr lang="en-US" sz="1100" spc="-7" dirty="0" smtClean="0"/>
              <a:t>Absence of chronic </a:t>
            </a:r>
            <a:r>
              <a:rPr lang="en-US" sz="1100" spc="-14" dirty="0" err="1" smtClean="0"/>
              <a:t>GvHD</a:t>
            </a:r>
            <a:r>
              <a:rPr lang="en-US" sz="1100" spc="-14" dirty="0" smtClean="0"/>
              <a:t> after </a:t>
            </a:r>
            <a:r>
              <a:rPr lang="en-US" sz="1100" spc="-21" dirty="0" smtClean="0"/>
              <a:t>first</a:t>
            </a:r>
            <a:r>
              <a:rPr lang="en-US" sz="1100" spc="-78" dirty="0" smtClean="0"/>
              <a:t> </a:t>
            </a:r>
            <a:r>
              <a:rPr lang="en-US" sz="1100" spc="-14" dirty="0" smtClean="0"/>
              <a:t>transplantation</a:t>
            </a:r>
            <a:endParaRPr lang="en-US" sz="1100" dirty="0" smtClean="0"/>
          </a:p>
          <a:p>
            <a:pPr marL="933706" indent="-487623">
              <a:buClr>
                <a:srgbClr val="7D0000"/>
              </a:buClr>
              <a:buFont typeface="Arial"/>
              <a:buChar char="•"/>
              <a:tabLst>
                <a:tab pos="932804" algn="l"/>
                <a:tab pos="933706" algn="l"/>
              </a:tabLst>
            </a:pPr>
            <a:r>
              <a:rPr lang="en-US" sz="1100" spc="-7" dirty="0" smtClean="0"/>
              <a:t>Sibling</a:t>
            </a:r>
            <a:r>
              <a:rPr lang="en-US" sz="1100" spc="-100" dirty="0" smtClean="0"/>
              <a:t> </a:t>
            </a:r>
            <a:r>
              <a:rPr lang="en-US" sz="1100" spc="-7" dirty="0" smtClean="0"/>
              <a:t>donor</a:t>
            </a:r>
            <a:endParaRPr lang="en-US" sz="1100" dirty="0" smtClean="0"/>
          </a:p>
          <a:p>
            <a:pPr marL="933706" indent="-487623">
              <a:buClr>
                <a:srgbClr val="7D0000"/>
              </a:buClr>
              <a:buFont typeface="Arial"/>
              <a:buChar char="•"/>
              <a:tabLst>
                <a:tab pos="932804" algn="l"/>
                <a:tab pos="933706" algn="l"/>
              </a:tabLst>
            </a:pPr>
            <a:r>
              <a:rPr lang="en-US" sz="1100" spc="-21" dirty="0" smtClean="0"/>
              <a:t>Later </a:t>
            </a:r>
            <a:r>
              <a:rPr lang="en-US" sz="1100" spc="-14" dirty="0" smtClean="0"/>
              <a:t>year </a:t>
            </a:r>
            <a:r>
              <a:rPr lang="en-US" sz="1100" spc="-7" dirty="0" smtClean="0"/>
              <a:t>of</a:t>
            </a:r>
            <a:r>
              <a:rPr lang="en-US" sz="1100" spc="-14" dirty="0" smtClean="0"/>
              <a:t> </a:t>
            </a:r>
            <a:r>
              <a:rPr lang="en-US" sz="1100" spc="-14" dirty="0" err="1" smtClean="0"/>
              <a:t>transplatation</a:t>
            </a:r>
            <a:endParaRPr lang="en-US" sz="1100" dirty="0" smtClean="0"/>
          </a:p>
          <a:p>
            <a:pPr marL="933706" indent="-487623">
              <a:buClr>
                <a:srgbClr val="7D0000"/>
              </a:buClr>
              <a:buFont typeface="Arial"/>
              <a:buChar char="•"/>
              <a:tabLst>
                <a:tab pos="932804" algn="l"/>
                <a:tab pos="933706" algn="l"/>
              </a:tabLst>
            </a:pPr>
            <a:r>
              <a:rPr lang="en-US" sz="1100" spc="-7" dirty="0" smtClean="0"/>
              <a:t>EBMT </a:t>
            </a:r>
            <a:r>
              <a:rPr lang="en-US" sz="1100" dirty="0" smtClean="0"/>
              <a:t>risk</a:t>
            </a:r>
            <a:r>
              <a:rPr lang="en-US" sz="1100" spc="-107" dirty="0" smtClean="0"/>
              <a:t> </a:t>
            </a:r>
            <a:r>
              <a:rPr lang="en-US" sz="1100" spc="-21" dirty="0" smtClean="0"/>
              <a:t>score</a:t>
            </a:r>
            <a:endParaRPr lang="tr-TR" sz="1100" spc="-21" dirty="0" smtClean="0"/>
          </a:p>
          <a:p>
            <a:pPr marL="933706" indent="-487623">
              <a:buClr>
                <a:srgbClr val="7D0000"/>
              </a:buClr>
              <a:buFont typeface="Arial"/>
              <a:buChar char="•"/>
              <a:tabLst>
                <a:tab pos="932804" algn="l"/>
                <a:tab pos="933706" algn="l"/>
              </a:tabLst>
            </a:pPr>
            <a:endParaRPr lang="tr-TR" sz="1100" spc="-21" dirty="0" smtClean="0"/>
          </a:p>
          <a:p>
            <a:pPr marL="18061"/>
            <a:r>
              <a:rPr lang="en-US" sz="1100" dirty="0" smtClean="0">
                <a:latin typeface="+mn-lt"/>
                <a:cs typeface="Calibri"/>
              </a:rPr>
              <a:t>No </a:t>
            </a:r>
            <a:r>
              <a:rPr lang="en-US" sz="1100" spc="-14" dirty="0" smtClean="0">
                <a:latin typeface="+mn-lt"/>
                <a:cs typeface="Calibri"/>
              </a:rPr>
              <a:t>significant </a:t>
            </a:r>
            <a:r>
              <a:rPr lang="en-US" sz="1100" spc="-7" dirty="0" smtClean="0">
                <a:latin typeface="+mn-lt"/>
                <a:cs typeface="Calibri"/>
              </a:rPr>
              <a:t>impact on</a:t>
            </a:r>
            <a:r>
              <a:rPr lang="en-US" sz="1100" spc="57" dirty="0" smtClean="0">
                <a:latin typeface="+mn-lt"/>
                <a:cs typeface="Calibri"/>
              </a:rPr>
              <a:t> </a:t>
            </a:r>
            <a:r>
              <a:rPr lang="en-US" sz="1100" spc="-7" dirty="0" smtClean="0">
                <a:latin typeface="+mn-lt"/>
                <a:cs typeface="Calibri"/>
              </a:rPr>
              <a:t>survival:</a:t>
            </a:r>
            <a:endParaRPr lang="en-US" sz="1100" dirty="0" smtClean="0">
              <a:latin typeface="+mn-lt"/>
              <a:cs typeface="Calibri"/>
            </a:endParaRPr>
          </a:p>
          <a:p>
            <a:pPr marL="505683" marR="7225" indent="-487623">
              <a:spcBef>
                <a:spcPts val="2731"/>
              </a:spcBef>
              <a:buClr>
                <a:srgbClr val="7D0000"/>
              </a:buClr>
              <a:buFont typeface="Arial"/>
              <a:buChar char="•"/>
              <a:tabLst>
                <a:tab pos="504780" algn="l"/>
                <a:tab pos="505683" algn="l"/>
              </a:tabLst>
            </a:pPr>
            <a:r>
              <a:rPr lang="en-US" sz="1100" spc="-14" dirty="0" smtClean="0">
                <a:latin typeface="+mn-lt"/>
                <a:cs typeface="Calibri"/>
              </a:rPr>
              <a:t>Intensity </a:t>
            </a:r>
            <a:r>
              <a:rPr lang="en-US" sz="1100" spc="-7" dirty="0" smtClean="0">
                <a:latin typeface="+mn-lt"/>
                <a:cs typeface="Calibri"/>
              </a:rPr>
              <a:t>of conditioning </a:t>
            </a:r>
            <a:r>
              <a:rPr lang="en-US" sz="1100" spc="-21" dirty="0" smtClean="0">
                <a:latin typeface="+mn-lt"/>
                <a:cs typeface="Calibri"/>
              </a:rPr>
              <a:t>(myeloablative </a:t>
            </a:r>
            <a:r>
              <a:rPr lang="en-US" sz="1100" dirty="0" smtClean="0">
                <a:latin typeface="+mn-lt"/>
                <a:cs typeface="Calibri"/>
              </a:rPr>
              <a:t>vs.  RIC) </a:t>
            </a:r>
            <a:r>
              <a:rPr lang="en-US" sz="1100" spc="-21" dirty="0" smtClean="0">
                <a:latin typeface="+mn-lt"/>
                <a:cs typeface="Calibri"/>
              </a:rPr>
              <a:t>at </a:t>
            </a:r>
            <a:r>
              <a:rPr lang="en-US" sz="1100" spc="-36" dirty="0" smtClean="0">
                <a:latin typeface="+mn-lt"/>
                <a:cs typeface="Calibri"/>
              </a:rPr>
              <a:t>first </a:t>
            </a:r>
            <a:r>
              <a:rPr lang="en-US" sz="1100" spc="-7" dirty="0" smtClean="0">
                <a:latin typeface="+mn-lt"/>
                <a:cs typeface="Calibri"/>
              </a:rPr>
              <a:t>or </a:t>
            </a:r>
            <a:r>
              <a:rPr lang="en-US" sz="1100" spc="-14" dirty="0" smtClean="0">
                <a:latin typeface="+mn-lt"/>
                <a:cs typeface="Calibri"/>
              </a:rPr>
              <a:t>second</a:t>
            </a:r>
            <a:r>
              <a:rPr lang="en-US" sz="1100" spc="57" dirty="0" smtClean="0">
                <a:latin typeface="+mn-lt"/>
                <a:cs typeface="Calibri"/>
              </a:rPr>
              <a:t> </a:t>
            </a:r>
            <a:r>
              <a:rPr lang="en-US" sz="1100" spc="-21" dirty="0" smtClean="0">
                <a:latin typeface="+mn-lt"/>
                <a:cs typeface="Calibri"/>
              </a:rPr>
              <a:t>transplantation</a:t>
            </a:r>
            <a:endParaRPr lang="en-US" sz="1100" dirty="0" smtClean="0">
              <a:latin typeface="+mn-lt"/>
              <a:cs typeface="Calibri"/>
            </a:endParaRPr>
          </a:p>
          <a:p>
            <a:pPr marL="505683" indent="-487623">
              <a:spcBef>
                <a:spcPts val="1095"/>
              </a:spcBef>
              <a:buClr>
                <a:srgbClr val="7D0000"/>
              </a:buClr>
              <a:buFont typeface="Arial"/>
              <a:buChar char="•"/>
              <a:tabLst>
                <a:tab pos="504780" algn="l"/>
                <a:tab pos="505683" algn="l"/>
              </a:tabLst>
            </a:pPr>
            <a:r>
              <a:rPr lang="en-US" sz="1100" spc="-7" dirty="0" smtClean="0">
                <a:latin typeface="+mn-lt"/>
                <a:cs typeface="Calibri"/>
              </a:rPr>
              <a:t>Donor: same </a:t>
            </a:r>
            <a:r>
              <a:rPr lang="en-US" sz="1100" dirty="0" smtClean="0">
                <a:latin typeface="+mn-lt"/>
                <a:cs typeface="Calibri"/>
              </a:rPr>
              <a:t>as in </a:t>
            </a:r>
            <a:r>
              <a:rPr lang="en-US" sz="1100" spc="-36" dirty="0" smtClean="0">
                <a:latin typeface="+mn-lt"/>
                <a:cs typeface="Calibri"/>
              </a:rPr>
              <a:t>first </a:t>
            </a:r>
            <a:r>
              <a:rPr lang="en-US" sz="1100" spc="-21" dirty="0" smtClean="0">
                <a:latin typeface="+mn-lt"/>
                <a:cs typeface="Calibri"/>
              </a:rPr>
              <a:t>transplantation</a:t>
            </a:r>
            <a:r>
              <a:rPr lang="en-US" sz="1100" spc="121" dirty="0" smtClean="0">
                <a:latin typeface="+mn-lt"/>
                <a:cs typeface="Calibri"/>
              </a:rPr>
              <a:t> </a:t>
            </a:r>
            <a:r>
              <a:rPr lang="en-US" sz="1100" spc="-7" dirty="0" smtClean="0">
                <a:latin typeface="+mn-lt"/>
                <a:cs typeface="Calibri"/>
              </a:rPr>
              <a:t>or</a:t>
            </a:r>
            <a:endParaRPr lang="en-US" sz="1100" dirty="0" smtClean="0">
              <a:latin typeface="+mn-lt"/>
              <a:cs typeface="Calibri"/>
            </a:endParaRPr>
          </a:p>
          <a:p>
            <a:pPr marL="505683"/>
            <a:r>
              <a:rPr lang="en-US" sz="1100" spc="-7" dirty="0" smtClean="0">
                <a:latin typeface="+mn-lt"/>
                <a:cs typeface="Calibri"/>
              </a:rPr>
              <a:t>other</a:t>
            </a:r>
            <a:endParaRPr lang="en-US" sz="1100" dirty="0" smtClean="0">
              <a:latin typeface="+mn-lt"/>
              <a:cs typeface="Calibri"/>
            </a:endParaRPr>
          </a:p>
          <a:p>
            <a:pPr marL="505683" indent="-487623">
              <a:spcBef>
                <a:spcPts val="1095"/>
              </a:spcBef>
              <a:buClr>
                <a:srgbClr val="7D0000"/>
              </a:buClr>
              <a:buFont typeface="Arial"/>
              <a:buChar char="•"/>
              <a:tabLst>
                <a:tab pos="504780" algn="l"/>
                <a:tab pos="505683" algn="l"/>
              </a:tabLst>
            </a:pPr>
            <a:r>
              <a:rPr lang="en-US" sz="1100" spc="-14" dirty="0" smtClean="0">
                <a:latin typeface="+mn-lt"/>
                <a:cs typeface="Calibri"/>
              </a:rPr>
              <a:t>Source </a:t>
            </a:r>
            <a:r>
              <a:rPr lang="en-US" sz="1100" dirty="0" smtClean="0">
                <a:latin typeface="+mn-lt"/>
                <a:cs typeface="Calibri"/>
              </a:rPr>
              <a:t>of </a:t>
            </a:r>
            <a:r>
              <a:rPr lang="en-US" sz="1100" spc="-28" dirty="0" smtClean="0">
                <a:latin typeface="+mn-lt"/>
                <a:cs typeface="Calibri"/>
              </a:rPr>
              <a:t>graft </a:t>
            </a:r>
            <a:r>
              <a:rPr lang="en-US" sz="1100" dirty="0" smtClean="0">
                <a:latin typeface="+mn-lt"/>
                <a:cs typeface="Calibri"/>
              </a:rPr>
              <a:t>(BM </a:t>
            </a:r>
            <a:r>
              <a:rPr lang="en-US" sz="1100" spc="-7" dirty="0" smtClean="0">
                <a:latin typeface="+mn-lt"/>
                <a:cs typeface="Calibri"/>
              </a:rPr>
              <a:t>vs.</a:t>
            </a:r>
            <a:r>
              <a:rPr lang="en-US" sz="1100" spc="-92" dirty="0" smtClean="0">
                <a:latin typeface="+mn-lt"/>
                <a:cs typeface="Calibri"/>
              </a:rPr>
              <a:t> </a:t>
            </a:r>
            <a:r>
              <a:rPr lang="en-US" sz="1100" dirty="0" smtClean="0">
                <a:latin typeface="+mn-lt"/>
                <a:cs typeface="Calibri"/>
              </a:rPr>
              <a:t>PBSC)</a:t>
            </a:r>
          </a:p>
          <a:p>
            <a:pPr marL="933706" indent="-487623">
              <a:buClr>
                <a:srgbClr val="7D0000"/>
              </a:buClr>
              <a:buFont typeface="Arial"/>
              <a:buChar char="•"/>
              <a:tabLst>
                <a:tab pos="932804" algn="l"/>
                <a:tab pos="933706" algn="l"/>
              </a:tabLst>
            </a:pPr>
            <a:endParaRPr lang="tr-TR" dirty="0"/>
          </a:p>
        </p:txBody>
      </p:sp>
      <p:sp>
        <p:nvSpPr>
          <p:cNvPr id="4" name="3 Slayt Numarası Yer Tutucusu"/>
          <p:cNvSpPr>
            <a:spLocks noGrp="1"/>
          </p:cNvSpPr>
          <p:nvPr>
            <p:ph type="sldNum" sz="quarter" idx="10"/>
          </p:nvPr>
        </p:nvSpPr>
        <p:spPr/>
        <p:txBody>
          <a:bodyPr/>
          <a:lstStyle/>
          <a:p>
            <a:fld id="{82BC2F6D-B1C1-4ECC-9427-3DCA9F6DFD2E}" type="slidenum">
              <a:rPr lang="tr-TR" smtClean="0"/>
              <a:pPr/>
              <a:t>9</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18061"/>
            <a:r>
              <a:rPr lang="en-US" sz="1100" dirty="0" smtClean="0">
                <a:latin typeface="+mn-lt"/>
                <a:cs typeface="Calibri"/>
              </a:rPr>
              <a:t>No </a:t>
            </a:r>
            <a:r>
              <a:rPr lang="en-US" sz="1100" spc="-14" dirty="0" smtClean="0">
                <a:latin typeface="+mn-lt"/>
                <a:cs typeface="Calibri"/>
              </a:rPr>
              <a:t>significant </a:t>
            </a:r>
            <a:r>
              <a:rPr lang="en-US" sz="1100" spc="-7" dirty="0" smtClean="0">
                <a:latin typeface="+mn-lt"/>
                <a:cs typeface="Calibri"/>
              </a:rPr>
              <a:t>impact on</a:t>
            </a:r>
            <a:r>
              <a:rPr lang="en-US" sz="1100" spc="57" dirty="0" smtClean="0">
                <a:latin typeface="+mn-lt"/>
                <a:cs typeface="Calibri"/>
              </a:rPr>
              <a:t> </a:t>
            </a:r>
            <a:r>
              <a:rPr lang="en-US" sz="1100" spc="-7" dirty="0" smtClean="0">
                <a:latin typeface="+mn-lt"/>
                <a:cs typeface="Calibri"/>
              </a:rPr>
              <a:t>survival:</a:t>
            </a:r>
            <a:endParaRPr lang="en-US" sz="1100" dirty="0" smtClean="0">
              <a:latin typeface="+mn-lt"/>
              <a:cs typeface="Calibri"/>
            </a:endParaRPr>
          </a:p>
          <a:p>
            <a:pPr marL="505683" marR="7225" indent="-487623">
              <a:spcBef>
                <a:spcPts val="2731"/>
              </a:spcBef>
              <a:buClr>
                <a:srgbClr val="7D0000"/>
              </a:buClr>
              <a:buFont typeface="Arial"/>
              <a:buChar char="•"/>
              <a:tabLst>
                <a:tab pos="504780" algn="l"/>
                <a:tab pos="505683" algn="l"/>
              </a:tabLst>
            </a:pPr>
            <a:r>
              <a:rPr lang="en-US" sz="1100" spc="-14" dirty="0" smtClean="0">
                <a:latin typeface="+mn-lt"/>
                <a:cs typeface="Calibri"/>
              </a:rPr>
              <a:t>Intensity </a:t>
            </a:r>
            <a:r>
              <a:rPr lang="en-US" sz="1100" spc="-7" dirty="0" smtClean="0">
                <a:latin typeface="+mn-lt"/>
                <a:cs typeface="Calibri"/>
              </a:rPr>
              <a:t>of conditioning </a:t>
            </a:r>
            <a:r>
              <a:rPr lang="en-US" sz="1100" spc="-21" dirty="0" smtClean="0">
                <a:latin typeface="+mn-lt"/>
                <a:cs typeface="Calibri"/>
              </a:rPr>
              <a:t>(myeloablative </a:t>
            </a:r>
            <a:r>
              <a:rPr lang="en-US" sz="1100" dirty="0" smtClean="0">
                <a:latin typeface="+mn-lt"/>
                <a:cs typeface="Calibri"/>
              </a:rPr>
              <a:t>vs.  RIC) </a:t>
            </a:r>
            <a:r>
              <a:rPr lang="en-US" sz="1100" spc="-21" dirty="0" smtClean="0">
                <a:latin typeface="+mn-lt"/>
                <a:cs typeface="Calibri"/>
              </a:rPr>
              <a:t>at </a:t>
            </a:r>
            <a:r>
              <a:rPr lang="en-US" sz="1100" spc="-36" dirty="0" smtClean="0">
                <a:latin typeface="+mn-lt"/>
                <a:cs typeface="Calibri"/>
              </a:rPr>
              <a:t>first </a:t>
            </a:r>
            <a:r>
              <a:rPr lang="en-US" sz="1100" spc="-7" dirty="0" smtClean="0">
                <a:latin typeface="+mn-lt"/>
                <a:cs typeface="Calibri"/>
              </a:rPr>
              <a:t>or </a:t>
            </a:r>
            <a:r>
              <a:rPr lang="en-US" sz="1100" spc="-14" dirty="0" smtClean="0">
                <a:latin typeface="+mn-lt"/>
                <a:cs typeface="Calibri"/>
              </a:rPr>
              <a:t>second</a:t>
            </a:r>
            <a:r>
              <a:rPr lang="en-US" sz="1100" spc="57" dirty="0" smtClean="0">
                <a:latin typeface="+mn-lt"/>
                <a:cs typeface="Calibri"/>
              </a:rPr>
              <a:t> </a:t>
            </a:r>
            <a:r>
              <a:rPr lang="en-US" sz="1100" spc="-21" dirty="0" smtClean="0">
                <a:latin typeface="+mn-lt"/>
                <a:cs typeface="Calibri"/>
              </a:rPr>
              <a:t>transplantation</a:t>
            </a:r>
            <a:endParaRPr lang="en-US" sz="1100" dirty="0" smtClean="0">
              <a:latin typeface="+mn-lt"/>
              <a:cs typeface="Calibri"/>
            </a:endParaRPr>
          </a:p>
          <a:p>
            <a:pPr marL="505683" indent="-487623">
              <a:spcBef>
                <a:spcPts val="1095"/>
              </a:spcBef>
              <a:buClr>
                <a:srgbClr val="7D0000"/>
              </a:buClr>
              <a:buFont typeface="Arial"/>
              <a:buChar char="•"/>
              <a:tabLst>
                <a:tab pos="504780" algn="l"/>
                <a:tab pos="505683" algn="l"/>
              </a:tabLst>
            </a:pPr>
            <a:r>
              <a:rPr lang="en-US" sz="1100" spc="-7" dirty="0" smtClean="0">
                <a:latin typeface="+mn-lt"/>
                <a:cs typeface="Calibri"/>
              </a:rPr>
              <a:t>Donor: same </a:t>
            </a:r>
            <a:r>
              <a:rPr lang="en-US" sz="1100" dirty="0" smtClean="0">
                <a:latin typeface="+mn-lt"/>
                <a:cs typeface="Calibri"/>
              </a:rPr>
              <a:t>as in </a:t>
            </a:r>
            <a:r>
              <a:rPr lang="en-US" sz="1100" spc="-36" dirty="0" smtClean="0">
                <a:latin typeface="+mn-lt"/>
                <a:cs typeface="Calibri"/>
              </a:rPr>
              <a:t>first </a:t>
            </a:r>
            <a:r>
              <a:rPr lang="en-US" sz="1100" spc="-21" dirty="0" smtClean="0">
                <a:latin typeface="+mn-lt"/>
                <a:cs typeface="Calibri"/>
              </a:rPr>
              <a:t>transplantation</a:t>
            </a:r>
            <a:r>
              <a:rPr lang="en-US" sz="1100" spc="121" dirty="0" smtClean="0">
                <a:latin typeface="+mn-lt"/>
                <a:cs typeface="Calibri"/>
              </a:rPr>
              <a:t> </a:t>
            </a:r>
            <a:r>
              <a:rPr lang="en-US" sz="1100" spc="-7" dirty="0" smtClean="0">
                <a:latin typeface="+mn-lt"/>
                <a:cs typeface="Calibri"/>
              </a:rPr>
              <a:t>or</a:t>
            </a:r>
            <a:endParaRPr lang="en-US" sz="1100" dirty="0" smtClean="0">
              <a:latin typeface="+mn-lt"/>
              <a:cs typeface="Calibri"/>
            </a:endParaRPr>
          </a:p>
          <a:p>
            <a:pPr marL="505683"/>
            <a:r>
              <a:rPr lang="en-US" sz="1100" spc="-7" dirty="0" smtClean="0">
                <a:latin typeface="+mn-lt"/>
                <a:cs typeface="Calibri"/>
              </a:rPr>
              <a:t>other</a:t>
            </a:r>
            <a:endParaRPr lang="en-US" sz="1100" dirty="0" smtClean="0">
              <a:latin typeface="+mn-lt"/>
              <a:cs typeface="Calibri"/>
            </a:endParaRPr>
          </a:p>
          <a:p>
            <a:pPr marL="505683" indent="-487623">
              <a:spcBef>
                <a:spcPts val="1095"/>
              </a:spcBef>
              <a:buClr>
                <a:srgbClr val="7D0000"/>
              </a:buClr>
              <a:buFont typeface="Arial"/>
              <a:buChar char="•"/>
              <a:tabLst>
                <a:tab pos="504780" algn="l"/>
                <a:tab pos="505683" algn="l"/>
              </a:tabLst>
            </a:pPr>
            <a:r>
              <a:rPr lang="en-US" sz="1100" spc="-14" dirty="0" smtClean="0">
                <a:latin typeface="+mn-lt"/>
                <a:cs typeface="Calibri"/>
              </a:rPr>
              <a:t>Source </a:t>
            </a:r>
            <a:r>
              <a:rPr lang="en-US" sz="1100" dirty="0" smtClean="0">
                <a:latin typeface="+mn-lt"/>
                <a:cs typeface="Calibri"/>
              </a:rPr>
              <a:t>of </a:t>
            </a:r>
            <a:r>
              <a:rPr lang="en-US" sz="1100" spc="-28" dirty="0" smtClean="0">
                <a:latin typeface="+mn-lt"/>
                <a:cs typeface="Calibri"/>
              </a:rPr>
              <a:t>graft </a:t>
            </a:r>
            <a:r>
              <a:rPr lang="en-US" sz="1100" dirty="0" smtClean="0">
                <a:latin typeface="+mn-lt"/>
                <a:cs typeface="Calibri"/>
              </a:rPr>
              <a:t>(BM </a:t>
            </a:r>
            <a:r>
              <a:rPr lang="en-US" sz="1100" spc="-7" dirty="0" smtClean="0">
                <a:latin typeface="+mn-lt"/>
                <a:cs typeface="Calibri"/>
              </a:rPr>
              <a:t>vs.</a:t>
            </a:r>
            <a:r>
              <a:rPr lang="en-US" sz="1100" spc="-92" dirty="0" smtClean="0">
                <a:latin typeface="+mn-lt"/>
                <a:cs typeface="Calibri"/>
              </a:rPr>
              <a:t> </a:t>
            </a:r>
            <a:r>
              <a:rPr lang="en-US" sz="1100" dirty="0" smtClean="0">
                <a:latin typeface="+mn-lt"/>
                <a:cs typeface="Calibri"/>
              </a:rPr>
              <a:t>PBSC)</a:t>
            </a:r>
          </a:p>
          <a:p>
            <a:pPr marL="933706" indent="-487623">
              <a:buClr>
                <a:srgbClr val="7D0000"/>
              </a:buClr>
              <a:buFont typeface="Arial"/>
              <a:buChar char="•"/>
              <a:tabLst>
                <a:tab pos="932804" algn="l"/>
                <a:tab pos="933706" algn="l"/>
              </a:tabLst>
            </a:pPr>
            <a:endParaRPr lang="tr-TR" dirty="0" smtClean="0"/>
          </a:p>
          <a:p>
            <a:endParaRPr lang="tr-TR" dirty="0"/>
          </a:p>
        </p:txBody>
      </p:sp>
      <p:sp>
        <p:nvSpPr>
          <p:cNvPr id="4" name="3 Slayt Numarası Yer Tutucusu"/>
          <p:cNvSpPr>
            <a:spLocks noGrp="1"/>
          </p:cNvSpPr>
          <p:nvPr>
            <p:ph type="sldNum" sz="quarter" idx="10"/>
          </p:nvPr>
        </p:nvSpPr>
        <p:spPr/>
        <p:txBody>
          <a:bodyPr/>
          <a:lstStyle/>
          <a:p>
            <a:fld id="{82BC2F6D-B1C1-4ECC-9427-3DCA9F6DFD2E}" type="slidenum">
              <a:rPr lang="tr-TR" smtClean="0"/>
              <a:pPr/>
              <a:t>10</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3719D7B1-8A02-4E4C-977E-D9581C449B11}" type="slidenum">
              <a:rPr lang="tr-TR" altLang="tr-TR" smtClean="0">
                <a:solidFill>
                  <a:srgbClr val="000000"/>
                </a:solidFill>
                <a:latin typeface="Arial" charset="0"/>
                <a:ea typeface="MS PGothic" pitchFamily="34" charset="-128"/>
              </a:rPr>
              <a:pPr/>
              <a:t>12</a:t>
            </a:fld>
            <a:endParaRPr lang="tr-TR" altLang="tr-TR" smtClean="0">
              <a:solidFill>
                <a:srgbClr val="000000"/>
              </a:solidFill>
              <a:latin typeface="Arial" charset="0"/>
              <a:ea typeface="MS PGothic" pitchFamily="3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tr-TR" altLang="tr-TR" dirty="0" smtClean="0">
                <a:cs typeface="Arial" charset="0"/>
              </a:rPr>
              <a:t>MSCs are </a:t>
            </a:r>
            <a:r>
              <a:rPr lang="tr-TR" altLang="tr-TR" dirty="0" err="1" smtClean="0">
                <a:cs typeface="Arial" charset="0"/>
              </a:rPr>
              <a:t>immune</a:t>
            </a:r>
            <a:r>
              <a:rPr lang="tr-TR" altLang="tr-TR" dirty="0" smtClean="0">
                <a:cs typeface="Arial" charset="0"/>
              </a:rPr>
              <a:t> </a:t>
            </a:r>
            <a:r>
              <a:rPr lang="tr-TR" altLang="tr-TR" dirty="0" err="1" smtClean="0">
                <a:cs typeface="Arial" charset="0"/>
              </a:rPr>
              <a:t>privileged</a:t>
            </a:r>
            <a:r>
              <a:rPr lang="tr-TR" altLang="tr-TR" dirty="0" smtClean="0">
                <a:cs typeface="Arial" charset="0"/>
              </a:rPr>
              <a:t> </a:t>
            </a:r>
            <a:r>
              <a:rPr lang="tr-TR" altLang="tr-TR" dirty="0" err="1" smtClean="0">
                <a:cs typeface="Arial" charset="0"/>
              </a:rPr>
              <a:t>cells</a:t>
            </a:r>
            <a:r>
              <a:rPr lang="tr-TR" altLang="tr-TR" dirty="0" smtClean="0">
                <a:cs typeface="Arial" charset="0"/>
              </a:rPr>
              <a:t>. The </a:t>
            </a:r>
            <a:r>
              <a:rPr lang="tr-TR" altLang="tr-TR" dirty="0" err="1" smtClean="0">
                <a:cs typeface="Arial" charset="0"/>
              </a:rPr>
              <a:t>fact</a:t>
            </a:r>
            <a:r>
              <a:rPr lang="tr-TR" altLang="tr-TR" dirty="0" smtClean="0">
                <a:cs typeface="Arial" charset="0"/>
              </a:rPr>
              <a:t> </a:t>
            </a:r>
            <a:r>
              <a:rPr lang="tr-TR" altLang="tr-TR" dirty="0" err="1" smtClean="0">
                <a:cs typeface="Arial" charset="0"/>
              </a:rPr>
              <a:t>that</a:t>
            </a:r>
            <a:r>
              <a:rPr lang="tr-TR" altLang="tr-TR" dirty="0" smtClean="0">
                <a:cs typeface="Arial" charset="0"/>
              </a:rPr>
              <a:t> MSCs </a:t>
            </a:r>
            <a:r>
              <a:rPr lang="tr-TR" altLang="tr-TR" dirty="0" err="1" smtClean="0">
                <a:cs typeface="Arial" charset="0"/>
              </a:rPr>
              <a:t>from</a:t>
            </a:r>
            <a:r>
              <a:rPr lang="tr-TR" altLang="tr-TR" dirty="0" smtClean="0">
                <a:cs typeface="Arial" charset="0"/>
              </a:rPr>
              <a:t> </a:t>
            </a:r>
            <a:r>
              <a:rPr lang="tr-TR" altLang="tr-TR" dirty="0" err="1" smtClean="0">
                <a:cs typeface="Arial" charset="0"/>
              </a:rPr>
              <a:t>children</a:t>
            </a:r>
            <a:r>
              <a:rPr lang="tr-TR" altLang="tr-TR" dirty="0" smtClean="0">
                <a:cs typeface="Arial" charset="0"/>
              </a:rPr>
              <a:t> can </a:t>
            </a:r>
            <a:r>
              <a:rPr lang="tr-TR" altLang="tr-TR" dirty="0" err="1" smtClean="0">
                <a:cs typeface="Arial" charset="0"/>
              </a:rPr>
              <a:t>persist</a:t>
            </a:r>
            <a:r>
              <a:rPr lang="tr-TR" altLang="tr-TR" dirty="0" smtClean="0">
                <a:cs typeface="Arial" charset="0"/>
              </a:rPr>
              <a:t> in </a:t>
            </a:r>
            <a:r>
              <a:rPr lang="tr-TR" altLang="tr-TR" dirty="0" err="1" smtClean="0">
                <a:cs typeface="Arial" charset="0"/>
              </a:rPr>
              <a:t>mothers</a:t>
            </a:r>
            <a:r>
              <a:rPr lang="tr-TR" altLang="tr-TR" dirty="0" smtClean="0">
                <a:cs typeface="Arial" charset="0"/>
              </a:rPr>
              <a:t> for </a:t>
            </a:r>
            <a:r>
              <a:rPr lang="tr-TR" altLang="tr-TR" dirty="0" err="1" smtClean="0">
                <a:cs typeface="Arial" charset="0"/>
              </a:rPr>
              <a:t>decades</a:t>
            </a:r>
            <a:r>
              <a:rPr lang="tr-TR" altLang="tr-TR" dirty="0" smtClean="0">
                <a:cs typeface="Arial" charset="0"/>
              </a:rPr>
              <a:t> </a:t>
            </a:r>
            <a:r>
              <a:rPr lang="tr-TR" altLang="tr-TR" dirty="0" err="1" smtClean="0">
                <a:cs typeface="Arial" charset="0"/>
              </a:rPr>
              <a:t>suggests</a:t>
            </a:r>
            <a:r>
              <a:rPr lang="tr-TR" altLang="tr-TR" dirty="0" smtClean="0">
                <a:cs typeface="Arial" charset="0"/>
              </a:rPr>
              <a:t> </a:t>
            </a:r>
            <a:r>
              <a:rPr lang="tr-TR" altLang="tr-TR" dirty="0" err="1" smtClean="0">
                <a:cs typeface="Arial" charset="0"/>
              </a:rPr>
              <a:t>that</a:t>
            </a:r>
            <a:r>
              <a:rPr lang="tr-TR" altLang="tr-TR" dirty="0" smtClean="0">
                <a:cs typeface="Arial" charset="0"/>
              </a:rPr>
              <a:t> </a:t>
            </a:r>
            <a:r>
              <a:rPr lang="tr-TR" altLang="tr-TR" dirty="0" err="1" smtClean="0">
                <a:cs typeface="Arial" charset="0"/>
              </a:rPr>
              <a:t>these</a:t>
            </a:r>
            <a:r>
              <a:rPr lang="tr-TR" altLang="tr-TR" dirty="0" smtClean="0">
                <a:cs typeface="Arial" charset="0"/>
              </a:rPr>
              <a:t> </a:t>
            </a:r>
            <a:r>
              <a:rPr lang="tr-TR" altLang="tr-TR" dirty="0" err="1" smtClean="0">
                <a:cs typeface="Arial" charset="0"/>
              </a:rPr>
              <a:t>cells</a:t>
            </a:r>
            <a:r>
              <a:rPr lang="tr-TR" altLang="tr-TR" dirty="0" smtClean="0">
                <a:cs typeface="Arial" charset="0"/>
              </a:rPr>
              <a:t> can </a:t>
            </a:r>
            <a:r>
              <a:rPr lang="tr-TR" altLang="tr-TR" dirty="0" err="1" smtClean="0">
                <a:cs typeface="Arial" charset="0"/>
              </a:rPr>
              <a:t>escape</a:t>
            </a:r>
            <a:r>
              <a:rPr lang="tr-TR" altLang="tr-TR" dirty="0" smtClean="0">
                <a:cs typeface="Arial" charset="0"/>
              </a:rPr>
              <a:t> </a:t>
            </a:r>
            <a:r>
              <a:rPr lang="tr-TR" altLang="tr-TR" dirty="0" err="1" smtClean="0">
                <a:cs typeface="Arial" charset="0"/>
              </a:rPr>
              <a:t>immune</a:t>
            </a:r>
            <a:r>
              <a:rPr lang="tr-TR" altLang="tr-TR" dirty="0" smtClean="0">
                <a:cs typeface="Arial" charset="0"/>
              </a:rPr>
              <a:t> </a:t>
            </a:r>
            <a:r>
              <a:rPr lang="tr-TR" altLang="tr-TR" dirty="0" err="1" smtClean="0">
                <a:cs typeface="Arial" charset="0"/>
              </a:rPr>
              <a:t>surveillance</a:t>
            </a:r>
            <a:r>
              <a:rPr lang="tr-TR" altLang="tr-TR" dirty="0" smtClean="0">
                <a:cs typeface="Arial" charset="0"/>
              </a:rPr>
              <a:t> for a </a:t>
            </a:r>
            <a:r>
              <a:rPr lang="tr-TR" altLang="tr-TR" dirty="0" err="1" smtClean="0">
                <a:cs typeface="Arial" charset="0"/>
              </a:rPr>
              <a:t>long</a:t>
            </a:r>
            <a:r>
              <a:rPr lang="tr-TR" altLang="tr-TR" dirty="0" smtClean="0">
                <a:cs typeface="Arial" charset="0"/>
              </a:rPr>
              <a:t> </a:t>
            </a:r>
            <a:r>
              <a:rPr lang="tr-TR" altLang="tr-TR" dirty="0" err="1" smtClean="0">
                <a:cs typeface="Arial" charset="0"/>
              </a:rPr>
              <a:t>period</a:t>
            </a:r>
            <a:r>
              <a:rPr lang="tr-TR" altLang="tr-TR" dirty="0" smtClean="0">
                <a:cs typeface="Arial" charset="0"/>
              </a:rPr>
              <a:t> of time [43]. </a:t>
            </a:r>
          </a:p>
          <a:p>
            <a:pPr eaLnBrk="1" hangingPunct="1"/>
            <a:endParaRPr lang="tr-TR" altLang="tr-TR" dirty="0" smtClean="0">
              <a:cs typeface="Arial" charset="0"/>
            </a:endParaRPr>
          </a:p>
          <a:p>
            <a:pPr eaLnBrk="1" hangingPunct="1"/>
            <a:r>
              <a:rPr lang="tr-TR" altLang="tr-TR" dirty="0" smtClean="0">
                <a:cs typeface="Arial" charset="0"/>
              </a:rPr>
              <a:t>The </a:t>
            </a:r>
            <a:r>
              <a:rPr lang="tr-TR" altLang="tr-TR" dirty="0" err="1" smtClean="0">
                <a:cs typeface="Arial" charset="0"/>
              </a:rPr>
              <a:t>immune</a:t>
            </a:r>
            <a:r>
              <a:rPr lang="tr-TR" altLang="tr-TR" dirty="0" smtClean="0">
                <a:cs typeface="Arial" charset="0"/>
              </a:rPr>
              <a:t> </a:t>
            </a:r>
            <a:r>
              <a:rPr lang="tr-TR" altLang="tr-TR" dirty="0" err="1" smtClean="0">
                <a:cs typeface="Arial" charset="0"/>
              </a:rPr>
              <a:t>phenotype</a:t>
            </a:r>
            <a:r>
              <a:rPr lang="tr-TR" altLang="tr-TR" dirty="0" smtClean="0">
                <a:cs typeface="Arial" charset="0"/>
              </a:rPr>
              <a:t> of MSCs is </a:t>
            </a:r>
            <a:r>
              <a:rPr lang="tr-TR" altLang="tr-TR" dirty="0" err="1" smtClean="0">
                <a:cs typeface="Arial" charset="0"/>
              </a:rPr>
              <a:t>generally</a:t>
            </a:r>
            <a:r>
              <a:rPr lang="tr-TR" altLang="tr-TR" dirty="0" smtClean="0">
                <a:cs typeface="Arial" charset="0"/>
              </a:rPr>
              <a:t> </a:t>
            </a:r>
            <a:r>
              <a:rPr lang="tr-TR" altLang="tr-TR" dirty="0" err="1" smtClean="0">
                <a:cs typeface="Arial" charset="0"/>
              </a:rPr>
              <a:t>described</a:t>
            </a:r>
            <a:r>
              <a:rPr lang="tr-TR" altLang="tr-TR" dirty="0" smtClean="0">
                <a:cs typeface="Arial" charset="0"/>
              </a:rPr>
              <a:t> as </a:t>
            </a:r>
            <a:r>
              <a:rPr lang="tr-TR" altLang="tr-TR" dirty="0" err="1" smtClean="0">
                <a:cs typeface="Arial" charset="0"/>
              </a:rPr>
              <a:t>major</a:t>
            </a:r>
            <a:r>
              <a:rPr lang="tr-TR" altLang="tr-TR" dirty="0" smtClean="0">
                <a:cs typeface="Arial" charset="0"/>
              </a:rPr>
              <a:t> </a:t>
            </a:r>
            <a:r>
              <a:rPr lang="tr-TR" altLang="tr-TR" dirty="0" err="1" smtClean="0">
                <a:cs typeface="Arial" charset="0"/>
              </a:rPr>
              <a:t>histocompatibility</a:t>
            </a:r>
            <a:r>
              <a:rPr lang="tr-TR" altLang="tr-TR" dirty="0" smtClean="0">
                <a:cs typeface="Arial" charset="0"/>
              </a:rPr>
              <a:t> (MHC) I </a:t>
            </a:r>
            <a:r>
              <a:rPr lang="tr-TR" altLang="tr-TR" dirty="0" err="1" smtClean="0">
                <a:cs typeface="Arial" charset="0"/>
              </a:rPr>
              <a:t>positive</a:t>
            </a:r>
            <a:r>
              <a:rPr lang="tr-TR" altLang="tr-TR" dirty="0" smtClean="0">
                <a:cs typeface="Arial" charset="0"/>
              </a:rPr>
              <a:t> and MHC II </a:t>
            </a:r>
            <a:r>
              <a:rPr lang="tr-TR" altLang="tr-TR" dirty="0" err="1" smtClean="0">
                <a:cs typeface="Arial" charset="0"/>
              </a:rPr>
              <a:t>negative</a:t>
            </a:r>
            <a:r>
              <a:rPr lang="tr-TR" altLang="tr-TR" dirty="0" smtClean="0">
                <a:cs typeface="Arial" charset="0"/>
              </a:rPr>
              <a:t>. </a:t>
            </a:r>
          </a:p>
          <a:p>
            <a:pPr eaLnBrk="1" hangingPunct="1"/>
            <a:endParaRPr lang="tr-TR" altLang="tr-TR" dirty="0" smtClean="0">
              <a:cs typeface="Arial" charset="0"/>
            </a:endParaRPr>
          </a:p>
          <a:p>
            <a:pPr eaLnBrk="1" hangingPunct="1"/>
            <a:r>
              <a:rPr lang="tr-TR" altLang="tr-TR" b="1" dirty="0" smtClean="0">
                <a:cs typeface="Arial" charset="0"/>
              </a:rPr>
              <a:t>THEY ALSO LACK THE COSTİMULATORY MOLECULES CD40, CD80, and CD86</a:t>
            </a:r>
            <a:r>
              <a:rPr lang="tr-TR" altLang="tr-TR" dirty="0" smtClean="0">
                <a:cs typeface="Arial" charset="0"/>
              </a:rPr>
              <a:t>. </a:t>
            </a:r>
            <a:r>
              <a:rPr lang="tr-TR" altLang="tr-TR" dirty="0" err="1" smtClean="0">
                <a:cs typeface="Arial" charset="0"/>
              </a:rPr>
              <a:t>Although</a:t>
            </a:r>
            <a:r>
              <a:rPr lang="tr-TR" altLang="tr-TR" dirty="0" smtClean="0">
                <a:cs typeface="Arial" charset="0"/>
              </a:rPr>
              <a:t> </a:t>
            </a:r>
            <a:r>
              <a:rPr lang="tr-TR" altLang="tr-TR" dirty="0" err="1" smtClean="0">
                <a:cs typeface="Arial" charset="0"/>
              </a:rPr>
              <a:t>expressing</a:t>
            </a:r>
            <a:r>
              <a:rPr lang="tr-TR" altLang="tr-TR" dirty="0" smtClean="0">
                <a:cs typeface="Arial" charset="0"/>
              </a:rPr>
              <a:t> </a:t>
            </a:r>
            <a:r>
              <a:rPr lang="tr-TR" altLang="tr-TR" dirty="0" err="1" smtClean="0">
                <a:cs typeface="Arial" charset="0"/>
              </a:rPr>
              <a:t>low</a:t>
            </a:r>
            <a:r>
              <a:rPr lang="tr-TR" altLang="tr-TR" dirty="0" smtClean="0">
                <a:cs typeface="Arial" charset="0"/>
              </a:rPr>
              <a:t> </a:t>
            </a:r>
            <a:r>
              <a:rPr lang="tr-TR" altLang="tr-TR" dirty="0" err="1" smtClean="0">
                <a:cs typeface="Arial" charset="0"/>
              </a:rPr>
              <a:t>levels</a:t>
            </a:r>
            <a:r>
              <a:rPr lang="tr-TR" altLang="tr-TR" dirty="0" smtClean="0">
                <a:cs typeface="Arial" charset="0"/>
              </a:rPr>
              <a:t> of MHC I </a:t>
            </a:r>
            <a:r>
              <a:rPr lang="tr-TR" altLang="tr-TR" dirty="0" err="1" smtClean="0">
                <a:cs typeface="Arial" charset="0"/>
              </a:rPr>
              <a:t>antigens</a:t>
            </a:r>
            <a:r>
              <a:rPr lang="tr-TR" altLang="tr-TR" dirty="0" smtClean="0">
                <a:cs typeface="Arial" charset="0"/>
              </a:rPr>
              <a:t> can </a:t>
            </a:r>
            <a:r>
              <a:rPr lang="tr-TR" altLang="tr-TR" dirty="0" err="1" smtClean="0">
                <a:cs typeface="Arial" charset="0"/>
              </a:rPr>
              <a:t>activate</a:t>
            </a:r>
            <a:r>
              <a:rPr lang="tr-TR" altLang="tr-TR" dirty="0" smtClean="0">
                <a:cs typeface="Arial" charset="0"/>
              </a:rPr>
              <a:t> T </a:t>
            </a:r>
            <a:r>
              <a:rPr lang="tr-TR" altLang="tr-TR" dirty="0" err="1" smtClean="0">
                <a:cs typeface="Arial" charset="0"/>
              </a:rPr>
              <a:t>cells</a:t>
            </a:r>
            <a:r>
              <a:rPr lang="tr-TR" altLang="tr-TR" dirty="0" smtClean="0">
                <a:cs typeface="Arial" charset="0"/>
              </a:rPr>
              <a:t>, the </a:t>
            </a:r>
            <a:r>
              <a:rPr lang="tr-TR" altLang="tr-TR" dirty="0" err="1" smtClean="0">
                <a:cs typeface="Arial" charset="0"/>
              </a:rPr>
              <a:t>absence</a:t>
            </a:r>
            <a:r>
              <a:rPr lang="tr-TR" altLang="tr-TR" dirty="0" smtClean="0">
                <a:cs typeface="Arial" charset="0"/>
              </a:rPr>
              <a:t> of </a:t>
            </a:r>
            <a:r>
              <a:rPr lang="tr-TR" altLang="tr-TR" dirty="0" err="1" smtClean="0">
                <a:cs typeface="Arial" charset="0"/>
              </a:rPr>
              <a:t>costimulatory</a:t>
            </a:r>
            <a:r>
              <a:rPr lang="tr-TR" altLang="tr-TR" dirty="0" smtClean="0">
                <a:cs typeface="Arial" charset="0"/>
              </a:rPr>
              <a:t> </a:t>
            </a:r>
            <a:r>
              <a:rPr lang="tr-TR" altLang="tr-TR" dirty="0" err="1" smtClean="0">
                <a:cs typeface="Arial" charset="0"/>
              </a:rPr>
              <a:t>molecules</a:t>
            </a:r>
            <a:r>
              <a:rPr lang="tr-TR" altLang="tr-TR" dirty="0" smtClean="0">
                <a:cs typeface="Arial" charset="0"/>
              </a:rPr>
              <a:t> </a:t>
            </a:r>
            <a:r>
              <a:rPr lang="tr-TR" altLang="tr-TR" dirty="0" err="1" smtClean="0">
                <a:cs typeface="Arial" charset="0"/>
              </a:rPr>
              <a:t>cannot</a:t>
            </a:r>
            <a:r>
              <a:rPr lang="tr-TR" altLang="tr-TR" dirty="0" smtClean="0">
                <a:cs typeface="Arial" charset="0"/>
              </a:rPr>
              <a:t> </a:t>
            </a:r>
            <a:r>
              <a:rPr lang="tr-TR" altLang="tr-TR" dirty="0" err="1" smtClean="0">
                <a:cs typeface="Arial" charset="0"/>
              </a:rPr>
              <a:t>initiate</a:t>
            </a:r>
            <a:r>
              <a:rPr lang="tr-TR" altLang="tr-TR" dirty="0" smtClean="0">
                <a:cs typeface="Arial" charset="0"/>
              </a:rPr>
              <a:t> </a:t>
            </a:r>
            <a:r>
              <a:rPr lang="tr-TR" altLang="tr-TR" dirty="0" err="1" smtClean="0">
                <a:cs typeface="Arial" charset="0"/>
              </a:rPr>
              <a:t>secondary</a:t>
            </a:r>
            <a:r>
              <a:rPr lang="tr-TR" altLang="tr-TR" dirty="0" smtClean="0">
                <a:cs typeface="Arial" charset="0"/>
              </a:rPr>
              <a:t> </a:t>
            </a:r>
            <a:r>
              <a:rPr lang="tr-TR" altLang="tr-TR" dirty="0" err="1" smtClean="0">
                <a:cs typeface="Arial" charset="0"/>
              </a:rPr>
              <a:t>signals</a:t>
            </a:r>
            <a:r>
              <a:rPr lang="tr-TR" altLang="tr-TR" dirty="0" smtClean="0">
                <a:cs typeface="Arial" charset="0"/>
              </a:rPr>
              <a:t>, </a:t>
            </a:r>
            <a:r>
              <a:rPr lang="tr-TR" altLang="tr-TR" dirty="0" err="1" smtClean="0">
                <a:cs typeface="Arial" charset="0"/>
              </a:rPr>
              <a:t>thus</a:t>
            </a:r>
            <a:r>
              <a:rPr lang="tr-TR" altLang="tr-TR" dirty="0" smtClean="0">
                <a:cs typeface="Arial" charset="0"/>
              </a:rPr>
              <a:t> </a:t>
            </a:r>
            <a:r>
              <a:rPr lang="tr-TR" altLang="tr-TR" dirty="0" err="1" smtClean="0">
                <a:cs typeface="Arial" charset="0"/>
              </a:rPr>
              <a:t>leaving</a:t>
            </a:r>
            <a:r>
              <a:rPr lang="tr-TR" altLang="tr-TR" dirty="0" smtClean="0">
                <a:cs typeface="Arial" charset="0"/>
              </a:rPr>
              <a:t> the T </a:t>
            </a:r>
            <a:r>
              <a:rPr lang="tr-TR" altLang="tr-TR" dirty="0" err="1" smtClean="0">
                <a:cs typeface="Arial" charset="0"/>
              </a:rPr>
              <a:t>cells</a:t>
            </a:r>
            <a:r>
              <a:rPr lang="tr-TR" altLang="tr-TR" dirty="0" smtClean="0">
                <a:cs typeface="Arial" charset="0"/>
              </a:rPr>
              <a:t> </a:t>
            </a:r>
            <a:r>
              <a:rPr lang="tr-TR" altLang="tr-TR" dirty="0" err="1" smtClean="0">
                <a:cs typeface="Arial" charset="0"/>
              </a:rPr>
              <a:t>anergic</a:t>
            </a:r>
            <a:r>
              <a:rPr lang="tr-TR" altLang="tr-TR" dirty="0" smtClean="0">
                <a:cs typeface="Arial" charset="0"/>
              </a:rPr>
              <a:t> [44]. </a:t>
            </a:r>
          </a:p>
          <a:p>
            <a:pPr eaLnBrk="1" hangingPunct="1"/>
            <a:endParaRPr lang="tr-TR" altLang="tr-TR" dirty="0" smtClean="0">
              <a:cs typeface="Arial" charset="0"/>
            </a:endParaRPr>
          </a:p>
          <a:p>
            <a:pPr eaLnBrk="1" hangingPunct="1"/>
            <a:r>
              <a:rPr lang="tr-TR" altLang="tr-TR" b="1" dirty="0" smtClean="0">
                <a:cs typeface="Arial" charset="0"/>
              </a:rPr>
              <a:t>BESİDES, THE EXPRESSİON OF LOW LEVELS OF MHC I İS İMPORTANT İN PROTECTİNG MSCS FROM NATURAL KİLLER CELL-MEDİATED CYTOTOXİCİTY.</a:t>
            </a:r>
            <a:r>
              <a:rPr lang="tr-TR" altLang="tr-TR" dirty="0" smtClean="0">
                <a:cs typeface="Arial" charset="0"/>
              </a:rPr>
              <a:t>  </a:t>
            </a:r>
          </a:p>
          <a:p>
            <a:pPr eaLnBrk="1" hangingPunct="1"/>
            <a:endParaRPr lang="tr-TR" altLang="tr-TR" b="1" dirty="0" smtClean="0">
              <a:cs typeface="Arial" charset="0"/>
            </a:endParaRPr>
          </a:p>
          <a:p>
            <a:pPr eaLnBrk="1" hangingPunct="1"/>
            <a:r>
              <a:rPr lang="tr-TR" altLang="tr-TR" b="1" dirty="0" smtClean="0">
                <a:cs typeface="Arial" charset="0"/>
              </a:rPr>
              <a:t>The </a:t>
            </a:r>
            <a:r>
              <a:rPr lang="tr-TR" altLang="tr-TR" b="1" dirty="0" err="1" smtClean="0">
                <a:cs typeface="Arial" charset="0"/>
              </a:rPr>
              <a:t>use</a:t>
            </a:r>
            <a:r>
              <a:rPr lang="tr-TR" altLang="tr-TR" b="1" dirty="0" smtClean="0">
                <a:cs typeface="Arial" charset="0"/>
              </a:rPr>
              <a:t> of MSCs in </a:t>
            </a:r>
            <a:r>
              <a:rPr lang="tr-TR" altLang="tr-TR" b="1" dirty="0" err="1" smtClean="0">
                <a:cs typeface="Arial" charset="0"/>
              </a:rPr>
              <a:t>clinical</a:t>
            </a:r>
            <a:r>
              <a:rPr lang="tr-TR" altLang="tr-TR" b="1" dirty="0" smtClean="0">
                <a:cs typeface="Arial" charset="0"/>
              </a:rPr>
              <a:t> </a:t>
            </a:r>
            <a:r>
              <a:rPr lang="tr-TR" altLang="tr-TR" b="1" dirty="0" err="1" smtClean="0">
                <a:cs typeface="Arial" charset="0"/>
              </a:rPr>
              <a:t>applications</a:t>
            </a:r>
            <a:r>
              <a:rPr lang="tr-TR" altLang="tr-TR" b="1" dirty="0" smtClean="0">
                <a:cs typeface="Arial" charset="0"/>
              </a:rPr>
              <a:t> </a:t>
            </a:r>
            <a:r>
              <a:rPr lang="tr-TR" altLang="tr-TR" b="1" dirty="0" err="1" smtClean="0">
                <a:cs typeface="Arial" charset="0"/>
              </a:rPr>
              <a:t>requires</a:t>
            </a:r>
            <a:r>
              <a:rPr lang="tr-TR" altLang="tr-TR" b="1" dirty="0" smtClean="0">
                <a:cs typeface="Arial" charset="0"/>
              </a:rPr>
              <a:t> </a:t>
            </a:r>
            <a:r>
              <a:rPr lang="tr-TR" altLang="tr-TR" b="1" dirty="0" err="1" smtClean="0">
                <a:cs typeface="Arial" charset="0"/>
              </a:rPr>
              <a:t>understanding</a:t>
            </a:r>
            <a:r>
              <a:rPr lang="tr-TR" altLang="tr-TR" b="1" dirty="0" smtClean="0">
                <a:cs typeface="Arial" charset="0"/>
              </a:rPr>
              <a:t> of </a:t>
            </a:r>
            <a:r>
              <a:rPr lang="tr-TR" altLang="tr-TR" b="1" dirty="0" err="1" smtClean="0">
                <a:cs typeface="Arial" charset="0"/>
              </a:rPr>
              <a:t>their</a:t>
            </a:r>
            <a:r>
              <a:rPr lang="tr-TR" altLang="tr-TR" b="1" dirty="0" smtClean="0">
                <a:cs typeface="Arial" charset="0"/>
              </a:rPr>
              <a:t> </a:t>
            </a:r>
            <a:r>
              <a:rPr lang="tr-TR" altLang="tr-TR" b="1" dirty="0" err="1" smtClean="0">
                <a:cs typeface="Arial" charset="0"/>
              </a:rPr>
              <a:t>biological</a:t>
            </a:r>
            <a:r>
              <a:rPr lang="tr-TR" altLang="tr-TR" b="1" dirty="0" smtClean="0">
                <a:cs typeface="Arial" charset="0"/>
              </a:rPr>
              <a:t> </a:t>
            </a:r>
            <a:r>
              <a:rPr lang="tr-TR" altLang="tr-TR" b="1" dirty="0" err="1" smtClean="0">
                <a:cs typeface="Arial" charset="0"/>
              </a:rPr>
              <a:t>characteristics</a:t>
            </a:r>
            <a:r>
              <a:rPr lang="tr-TR" altLang="tr-TR" b="1" dirty="0" smtClean="0">
                <a:cs typeface="Arial" charset="0"/>
              </a:rPr>
              <a:t> </a:t>
            </a:r>
            <a:r>
              <a:rPr lang="tr-TR" altLang="tr-TR" b="1" dirty="0" err="1" smtClean="0">
                <a:cs typeface="Arial" charset="0"/>
              </a:rPr>
              <a:t>that</a:t>
            </a:r>
            <a:r>
              <a:rPr lang="tr-TR" altLang="tr-TR" b="1" dirty="0" smtClean="0">
                <a:cs typeface="Arial" charset="0"/>
              </a:rPr>
              <a:t> </a:t>
            </a:r>
            <a:r>
              <a:rPr lang="tr-TR" altLang="tr-TR" b="1" dirty="0" err="1" smtClean="0">
                <a:cs typeface="Arial" charset="0"/>
              </a:rPr>
              <a:t>contribute</a:t>
            </a:r>
            <a:r>
              <a:rPr lang="tr-TR" altLang="tr-TR" b="1" dirty="0" smtClean="0">
                <a:cs typeface="Arial" charset="0"/>
              </a:rPr>
              <a:t> to the </a:t>
            </a:r>
            <a:r>
              <a:rPr lang="tr-TR" altLang="tr-TR" b="1" dirty="0" err="1" smtClean="0">
                <a:cs typeface="Arial" charset="0"/>
              </a:rPr>
              <a:t>therapeutic</a:t>
            </a:r>
            <a:r>
              <a:rPr lang="tr-TR" altLang="tr-TR" b="1" dirty="0" smtClean="0">
                <a:cs typeface="Arial" charset="0"/>
              </a:rPr>
              <a:t> </a:t>
            </a:r>
            <a:r>
              <a:rPr lang="tr-TR" altLang="tr-TR" b="1" dirty="0" err="1" smtClean="0">
                <a:cs typeface="Arial" charset="0"/>
              </a:rPr>
              <a:t>effects</a:t>
            </a:r>
            <a:r>
              <a:rPr lang="tr-TR" altLang="tr-TR" b="1" dirty="0" smtClean="0">
                <a:cs typeface="Arial" charset="0"/>
              </a:rPr>
              <a:t>.</a:t>
            </a:r>
          </a:p>
          <a:p>
            <a:pPr eaLnBrk="1" hangingPunct="1"/>
            <a:r>
              <a:rPr lang="tr-TR" altLang="tr-TR" b="1" dirty="0" smtClean="0">
                <a:cs typeface="Arial" charset="0"/>
              </a:rPr>
              <a:t> </a:t>
            </a:r>
            <a:r>
              <a:rPr lang="tr-TR" altLang="tr-TR" b="1" dirty="0" err="1" smtClean="0">
                <a:cs typeface="Arial" charset="0"/>
              </a:rPr>
              <a:t>Currently</a:t>
            </a:r>
            <a:r>
              <a:rPr lang="tr-TR" altLang="tr-TR" b="1" dirty="0" smtClean="0">
                <a:cs typeface="Arial" charset="0"/>
              </a:rPr>
              <a:t>, the </a:t>
            </a:r>
            <a:r>
              <a:rPr lang="tr-TR" altLang="tr-TR" b="1" dirty="0" err="1" smtClean="0">
                <a:cs typeface="Arial" charset="0"/>
              </a:rPr>
              <a:t>following</a:t>
            </a:r>
            <a:r>
              <a:rPr lang="tr-TR" altLang="tr-TR" b="1" dirty="0" smtClean="0">
                <a:cs typeface="Arial" charset="0"/>
              </a:rPr>
              <a:t> </a:t>
            </a:r>
            <a:r>
              <a:rPr lang="tr-TR" altLang="tr-TR" b="1" dirty="0" err="1" smtClean="0">
                <a:cs typeface="Arial" charset="0"/>
              </a:rPr>
              <a:t>four</a:t>
            </a:r>
            <a:r>
              <a:rPr lang="tr-TR" altLang="tr-TR" b="1" dirty="0" smtClean="0">
                <a:cs typeface="Arial" charset="0"/>
              </a:rPr>
              <a:t> </a:t>
            </a:r>
            <a:r>
              <a:rPr lang="tr-TR" altLang="tr-TR" b="1" dirty="0" err="1" smtClean="0">
                <a:cs typeface="Arial" charset="0"/>
              </a:rPr>
              <a:t>properties</a:t>
            </a:r>
            <a:r>
              <a:rPr lang="tr-TR" altLang="tr-TR" b="1" dirty="0" smtClean="0">
                <a:cs typeface="Arial" charset="0"/>
              </a:rPr>
              <a:t> are </a:t>
            </a:r>
            <a:r>
              <a:rPr lang="tr-TR" altLang="tr-TR" b="1" dirty="0" err="1" smtClean="0">
                <a:cs typeface="Arial" charset="0"/>
              </a:rPr>
              <a:t>considered</a:t>
            </a:r>
            <a:r>
              <a:rPr lang="tr-TR" altLang="tr-TR" b="1" dirty="0" smtClean="0">
                <a:cs typeface="Arial" charset="0"/>
              </a:rPr>
              <a:t> the </a:t>
            </a:r>
            <a:r>
              <a:rPr lang="tr-TR" altLang="tr-TR" b="1" dirty="0" err="1" smtClean="0">
                <a:cs typeface="Arial" charset="0"/>
              </a:rPr>
              <a:t>most</a:t>
            </a:r>
            <a:r>
              <a:rPr lang="tr-TR" altLang="tr-TR" b="1" dirty="0" smtClean="0">
                <a:cs typeface="Arial" charset="0"/>
              </a:rPr>
              <a:t> </a:t>
            </a:r>
            <a:r>
              <a:rPr lang="tr-TR" altLang="tr-TR" b="1" dirty="0" err="1" smtClean="0">
                <a:cs typeface="Arial" charset="0"/>
              </a:rPr>
              <a:t>important</a:t>
            </a:r>
            <a:r>
              <a:rPr lang="tr-TR" altLang="tr-TR" b="1" dirty="0" smtClean="0">
                <a:cs typeface="Arial" charset="0"/>
              </a:rPr>
              <a:t> (</a:t>
            </a:r>
            <a:r>
              <a:rPr lang="tr-TR" altLang="tr-TR" b="1" dirty="0" err="1" smtClean="0">
                <a:cs typeface="Arial" charset="0"/>
              </a:rPr>
              <a:t>Figure</a:t>
            </a:r>
            <a:r>
              <a:rPr lang="tr-TR" altLang="tr-TR" b="1" dirty="0" smtClean="0">
                <a:cs typeface="Arial" charset="0"/>
              </a:rPr>
              <a:t> 3): </a:t>
            </a:r>
          </a:p>
          <a:p>
            <a:pPr eaLnBrk="1" hangingPunct="1"/>
            <a:r>
              <a:rPr lang="tr-TR" altLang="tr-TR" b="1" dirty="0" smtClean="0">
                <a:cs typeface="Arial" charset="0"/>
              </a:rPr>
              <a:t>(1) the </a:t>
            </a:r>
            <a:r>
              <a:rPr lang="tr-TR" altLang="tr-TR" b="1" dirty="0" err="1" smtClean="0">
                <a:cs typeface="Arial" charset="0"/>
              </a:rPr>
              <a:t>ability</a:t>
            </a:r>
            <a:r>
              <a:rPr lang="tr-TR" altLang="tr-TR" b="1" dirty="0" smtClean="0">
                <a:cs typeface="Arial" charset="0"/>
              </a:rPr>
              <a:t> to </a:t>
            </a:r>
            <a:r>
              <a:rPr lang="tr-TR" altLang="tr-TR" b="1" dirty="0" err="1" smtClean="0">
                <a:cs typeface="Arial" charset="0"/>
              </a:rPr>
              <a:t>home</a:t>
            </a:r>
            <a:r>
              <a:rPr lang="tr-TR" altLang="tr-TR" b="1" dirty="0" smtClean="0">
                <a:cs typeface="Arial" charset="0"/>
              </a:rPr>
              <a:t> to </a:t>
            </a:r>
            <a:r>
              <a:rPr lang="tr-TR" altLang="tr-TR" b="1" dirty="0" err="1" smtClean="0">
                <a:cs typeface="Arial" charset="0"/>
              </a:rPr>
              <a:t>sites</a:t>
            </a:r>
            <a:r>
              <a:rPr lang="tr-TR" altLang="tr-TR" b="1" dirty="0" smtClean="0">
                <a:cs typeface="Arial" charset="0"/>
              </a:rPr>
              <a:t> of </a:t>
            </a:r>
            <a:r>
              <a:rPr lang="tr-TR" altLang="tr-TR" b="1" dirty="0" err="1" smtClean="0">
                <a:cs typeface="Arial" charset="0"/>
              </a:rPr>
              <a:t>inflammation</a:t>
            </a:r>
            <a:r>
              <a:rPr lang="tr-TR" altLang="tr-TR" b="1" dirty="0" smtClean="0">
                <a:cs typeface="Arial" charset="0"/>
              </a:rPr>
              <a:t> </a:t>
            </a:r>
            <a:r>
              <a:rPr lang="tr-TR" altLang="tr-TR" b="1" dirty="0" err="1" smtClean="0">
                <a:cs typeface="Arial" charset="0"/>
              </a:rPr>
              <a:t>following</a:t>
            </a:r>
            <a:r>
              <a:rPr lang="tr-TR" altLang="tr-TR" b="1" dirty="0" smtClean="0">
                <a:cs typeface="Arial" charset="0"/>
              </a:rPr>
              <a:t> </a:t>
            </a:r>
            <a:r>
              <a:rPr lang="tr-TR" altLang="tr-TR" b="1" dirty="0" err="1" smtClean="0">
                <a:cs typeface="Arial" charset="0"/>
              </a:rPr>
              <a:t>tissue</a:t>
            </a:r>
            <a:r>
              <a:rPr lang="tr-TR" altLang="tr-TR" b="1" dirty="0" smtClean="0">
                <a:cs typeface="Arial" charset="0"/>
              </a:rPr>
              <a:t> </a:t>
            </a:r>
            <a:r>
              <a:rPr lang="tr-TR" altLang="tr-TR" b="1" dirty="0" err="1" smtClean="0">
                <a:cs typeface="Arial" charset="0"/>
              </a:rPr>
              <a:t>injury</a:t>
            </a:r>
            <a:r>
              <a:rPr lang="tr-TR" altLang="tr-TR" b="1" dirty="0" smtClean="0">
                <a:cs typeface="Arial" charset="0"/>
              </a:rPr>
              <a:t> </a:t>
            </a:r>
            <a:r>
              <a:rPr lang="tr-TR" altLang="tr-TR" b="1" dirty="0" err="1" smtClean="0">
                <a:cs typeface="Arial" charset="0"/>
              </a:rPr>
              <a:t>when</a:t>
            </a:r>
            <a:r>
              <a:rPr lang="tr-TR" altLang="tr-TR" b="1" dirty="0" smtClean="0">
                <a:cs typeface="Arial" charset="0"/>
              </a:rPr>
              <a:t> </a:t>
            </a:r>
            <a:r>
              <a:rPr lang="tr-TR" altLang="tr-TR" b="1" dirty="0" err="1" smtClean="0">
                <a:cs typeface="Arial" charset="0"/>
              </a:rPr>
              <a:t>injected</a:t>
            </a:r>
            <a:r>
              <a:rPr lang="tr-TR" altLang="tr-TR" b="1" dirty="0" smtClean="0">
                <a:cs typeface="Arial" charset="0"/>
              </a:rPr>
              <a:t> </a:t>
            </a:r>
            <a:r>
              <a:rPr lang="tr-TR" altLang="tr-TR" b="1" dirty="0" err="1" smtClean="0">
                <a:cs typeface="Arial" charset="0"/>
              </a:rPr>
              <a:t>intravenously</a:t>
            </a:r>
            <a:r>
              <a:rPr lang="tr-TR" altLang="tr-TR" b="1" dirty="0" smtClean="0">
                <a:cs typeface="Arial" charset="0"/>
              </a:rPr>
              <a:t> </a:t>
            </a:r>
          </a:p>
          <a:p>
            <a:pPr eaLnBrk="1" hangingPunct="1"/>
            <a:r>
              <a:rPr lang="tr-TR" altLang="tr-TR" b="1" dirty="0" smtClean="0">
                <a:cs typeface="Arial" charset="0"/>
              </a:rPr>
              <a:t>2) the </a:t>
            </a:r>
            <a:r>
              <a:rPr lang="tr-TR" altLang="tr-TR" b="1" dirty="0" err="1" smtClean="0">
                <a:cs typeface="Arial" charset="0"/>
              </a:rPr>
              <a:t>ability</a:t>
            </a:r>
            <a:r>
              <a:rPr lang="tr-TR" altLang="tr-TR" b="1" dirty="0" smtClean="0">
                <a:cs typeface="Arial" charset="0"/>
              </a:rPr>
              <a:t> to </a:t>
            </a:r>
            <a:r>
              <a:rPr lang="tr-TR" altLang="tr-TR" b="1" dirty="0" err="1" smtClean="0">
                <a:cs typeface="Arial" charset="0"/>
              </a:rPr>
              <a:t>differentiate</a:t>
            </a:r>
            <a:r>
              <a:rPr lang="tr-TR" altLang="tr-TR" b="1" dirty="0" smtClean="0">
                <a:cs typeface="Arial" charset="0"/>
              </a:rPr>
              <a:t> </a:t>
            </a:r>
            <a:r>
              <a:rPr lang="tr-TR" altLang="tr-TR" b="1" dirty="0" err="1" smtClean="0">
                <a:cs typeface="Arial" charset="0"/>
              </a:rPr>
              <a:t>into</a:t>
            </a:r>
            <a:r>
              <a:rPr lang="tr-TR" altLang="tr-TR" b="1" dirty="0" smtClean="0">
                <a:cs typeface="Arial" charset="0"/>
              </a:rPr>
              <a:t> </a:t>
            </a:r>
            <a:r>
              <a:rPr lang="tr-TR" altLang="tr-TR" b="1" dirty="0" err="1" smtClean="0">
                <a:cs typeface="Arial" charset="0"/>
              </a:rPr>
              <a:t>various</a:t>
            </a:r>
            <a:r>
              <a:rPr lang="tr-TR" altLang="tr-TR" b="1" dirty="0" smtClean="0">
                <a:cs typeface="Arial" charset="0"/>
              </a:rPr>
              <a:t> </a:t>
            </a:r>
            <a:r>
              <a:rPr lang="tr-TR" altLang="tr-TR" b="1" dirty="0" err="1" smtClean="0">
                <a:cs typeface="Arial" charset="0"/>
              </a:rPr>
              <a:t>cell</a:t>
            </a:r>
            <a:r>
              <a:rPr lang="tr-TR" altLang="tr-TR" b="1" dirty="0" smtClean="0">
                <a:cs typeface="Arial" charset="0"/>
              </a:rPr>
              <a:t> </a:t>
            </a:r>
            <a:r>
              <a:rPr lang="tr-TR" altLang="tr-TR" b="1" dirty="0" err="1" smtClean="0">
                <a:cs typeface="Arial" charset="0"/>
              </a:rPr>
              <a:t>types</a:t>
            </a:r>
            <a:r>
              <a:rPr lang="tr-TR" altLang="tr-TR" b="1" dirty="0" smtClean="0">
                <a:cs typeface="Arial" charset="0"/>
              </a:rPr>
              <a:t> </a:t>
            </a:r>
          </a:p>
          <a:p>
            <a:pPr eaLnBrk="1" hangingPunct="1"/>
            <a:r>
              <a:rPr lang="tr-TR" altLang="tr-TR" b="1" dirty="0" smtClean="0">
                <a:cs typeface="Arial" charset="0"/>
              </a:rPr>
              <a:t>(3) the </a:t>
            </a:r>
            <a:r>
              <a:rPr lang="tr-TR" altLang="tr-TR" b="1" dirty="0" err="1" smtClean="0">
                <a:cs typeface="Arial" charset="0"/>
              </a:rPr>
              <a:t>ability</a:t>
            </a:r>
            <a:r>
              <a:rPr lang="tr-TR" altLang="tr-TR" b="1" dirty="0" smtClean="0">
                <a:cs typeface="Arial" charset="0"/>
              </a:rPr>
              <a:t> to </a:t>
            </a:r>
            <a:r>
              <a:rPr lang="tr-TR" altLang="tr-TR" b="1" dirty="0" err="1" smtClean="0">
                <a:cs typeface="Arial" charset="0"/>
              </a:rPr>
              <a:t>secrete</a:t>
            </a:r>
            <a:r>
              <a:rPr lang="tr-TR" altLang="tr-TR" b="1" dirty="0" smtClean="0">
                <a:cs typeface="Arial" charset="0"/>
              </a:rPr>
              <a:t> multiple </a:t>
            </a:r>
            <a:r>
              <a:rPr lang="tr-TR" altLang="tr-TR" b="1" dirty="0" err="1" smtClean="0">
                <a:cs typeface="Arial" charset="0"/>
              </a:rPr>
              <a:t>bioactive</a:t>
            </a:r>
            <a:r>
              <a:rPr lang="tr-TR" altLang="tr-TR" b="1" dirty="0" smtClean="0">
                <a:cs typeface="Arial" charset="0"/>
              </a:rPr>
              <a:t> </a:t>
            </a:r>
            <a:r>
              <a:rPr lang="tr-TR" altLang="tr-TR" b="1" dirty="0" err="1" smtClean="0">
                <a:cs typeface="Arial" charset="0"/>
              </a:rPr>
              <a:t>molecules</a:t>
            </a:r>
            <a:r>
              <a:rPr lang="tr-TR" altLang="tr-TR" b="1" dirty="0" smtClean="0">
                <a:cs typeface="Arial" charset="0"/>
              </a:rPr>
              <a:t> </a:t>
            </a:r>
            <a:r>
              <a:rPr lang="tr-TR" altLang="tr-TR" b="1" dirty="0" err="1" smtClean="0">
                <a:cs typeface="Arial" charset="0"/>
              </a:rPr>
              <a:t>capable</a:t>
            </a:r>
            <a:r>
              <a:rPr lang="tr-TR" altLang="tr-TR" b="1" dirty="0" smtClean="0">
                <a:cs typeface="Arial" charset="0"/>
              </a:rPr>
              <a:t> of </a:t>
            </a:r>
            <a:r>
              <a:rPr lang="tr-TR" altLang="tr-TR" b="1" dirty="0" err="1" smtClean="0">
                <a:cs typeface="Arial" charset="0"/>
              </a:rPr>
              <a:t>stimulating</a:t>
            </a:r>
            <a:r>
              <a:rPr lang="tr-TR" altLang="tr-TR" b="1" dirty="0" smtClean="0">
                <a:cs typeface="Arial" charset="0"/>
              </a:rPr>
              <a:t> </a:t>
            </a:r>
            <a:r>
              <a:rPr lang="tr-TR" altLang="tr-TR" b="1" dirty="0" err="1" smtClean="0">
                <a:cs typeface="Arial" charset="0"/>
              </a:rPr>
              <a:t>recovery</a:t>
            </a:r>
            <a:r>
              <a:rPr lang="tr-TR" altLang="tr-TR" b="1" dirty="0" smtClean="0">
                <a:cs typeface="Arial" charset="0"/>
              </a:rPr>
              <a:t> of </a:t>
            </a:r>
            <a:r>
              <a:rPr lang="tr-TR" altLang="tr-TR" b="1" dirty="0" err="1" smtClean="0">
                <a:cs typeface="Arial" charset="0"/>
              </a:rPr>
              <a:t>injured</a:t>
            </a:r>
            <a:r>
              <a:rPr lang="tr-TR" altLang="tr-TR" b="1" dirty="0" smtClean="0">
                <a:cs typeface="Arial" charset="0"/>
              </a:rPr>
              <a:t> </a:t>
            </a:r>
            <a:r>
              <a:rPr lang="tr-TR" altLang="tr-TR" b="1" dirty="0" err="1" smtClean="0">
                <a:cs typeface="Arial" charset="0"/>
              </a:rPr>
              <a:t>cells</a:t>
            </a:r>
            <a:r>
              <a:rPr lang="tr-TR" altLang="tr-TR" b="1" dirty="0" smtClean="0">
                <a:cs typeface="Arial" charset="0"/>
              </a:rPr>
              <a:t> and </a:t>
            </a:r>
            <a:r>
              <a:rPr lang="tr-TR" altLang="tr-TR" b="1" dirty="0" err="1" smtClean="0">
                <a:cs typeface="Arial" charset="0"/>
              </a:rPr>
              <a:t>inhibiting</a:t>
            </a:r>
            <a:r>
              <a:rPr lang="tr-TR" altLang="tr-TR" b="1" dirty="0" smtClean="0">
                <a:cs typeface="Arial" charset="0"/>
              </a:rPr>
              <a:t> </a:t>
            </a:r>
            <a:r>
              <a:rPr lang="tr-TR" altLang="tr-TR" b="1" dirty="0" err="1" smtClean="0">
                <a:cs typeface="Arial" charset="0"/>
              </a:rPr>
              <a:t>inflammation</a:t>
            </a:r>
            <a:endParaRPr lang="tr-TR" altLang="tr-TR" b="1" dirty="0" smtClean="0">
              <a:cs typeface="Arial" charset="0"/>
            </a:endParaRPr>
          </a:p>
          <a:p>
            <a:pPr eaLnBrk="1" hangingPunct="1"/>
            <a:r>
              <a:rPr lang="tr-TR" altLang="tr-TR" b="1" dirty="0" smtClean="0">
                <a:cs typeface="Arial" charset="0"/>
              </a:rPr>
              <a:t>(4) the </a:t>
            </a:r>
            <a:r>
              <a:rPr lang="tr-TR" altLang="tr-TR" b="1" dirty="0" err="1" smtClean="0">
                <a:cs typeface="Arial" charset="0"/>
              </a:rPr>
              <a:t>lack</a:t>
            </a:r>
            <a:r>
              <a:rPr lang="tr-TR" altLang="tr-TR" b="1" dirty="0" smtClean="0">
                <a:cs typeface="Arial" charset="0"/>
              </a:rPr>
              <a:t> of </a:t>
            </a:r>
            <a:r>
              <a:rPr lang="tr-TR" altLang="tr-TR" b="1" dirty="0" err="1" smtClean="0">
                <a:cs typeface="Arial" charset="0"/>
              </a:rPr>
              <a:t>immunogenicity</a:t>
            </a:r>
            <a:r>
              <a:rPr lang="tr-TR" altLang="tr-TR" b="1" dirty="0" smtClean="0">
                <a:cs typeface="Arial" charset="0"/>
              </a:rPr>
              <a:t> and the </a:t>
            </a:r>
            <a:r>
              <a:rPr lang="tr-TR" altLang="tr-TR" b="1" dirty="0" err="1" smtClean="0">
                <a:cs typeface="Arial" charset="0"/>
              </a:rPr>
              <a:t>ability</a:t>
            </a:r>
            <a:r>
              <a:rPr lang="tr-TR" altLang="tr-TR" b="1" dirty="0" smtClean="0">
                <a:cs typeface="Arial" charset="0"/>
              </a:rPr>
              <a:t> to </a:t>
            </a:r>
            <a:r>
              <a:rPr lang="tr-TR" altLang="tr-TR" b="1" dirty="0" err="1" smtClean="0">
                <a:cs typeface="Arial" charset="0"/>
              </a:rPr>
              <a:t>perform</a:t>
            </a:r>
            <a:r>
              <a:rPr lang="tr-TR" altLang="tr-TR" b="1" dirty="0" smtClean="0">
                <a:cs typeface="Arial" charset="0"/>
              </a:rPr>
              <a:t> immunomodulatory </a:t>
            </a:r>
            <a:r>
              <a:rPr lang="tr-TR" altLang="tr-TR" b="1" dirty="0" err="1" smtClean="0">
                <a:cs typeface="Arial" charset="0"/>
              </a:rPr>
              <a:t>functions</a:t>
            </a:r>
            <a:r>
              <a:rPr lang="tr-TR" altLang="tr-TR" b="1" dirty="0" smtClean="0">
                <a:cs typeface="Arial" charset="0"/>
              </a:rPr>
              <a:t>. </a:t>
            </a:r>
            <a:r>
              <a:rPr lang="tr-TR" altLang="tr-TR" b="1" dirty="0" err="1" smtClean="0">
                <a:cs typeface="Arial" charset="0"/>
              </a:rPr>
              <a:t>Although</a:t>
            </a:r>
            <a:r>
              <a:rPr lang="tr-TR" altLang="tr-TR" b="1" dirty="0" smtClean="0">
                <a:cs typeface="Arial" charset="0"/>
              </a:rPr>
              <a:t> </a:t>
            </a:r>
            <a:r>
              <a:rPr lang="tr-TR" altLang="tr-TR" b="1" dirty="0" err="1" smtClean="0">
                <a:cs typeface="Arial" charset="0"/>
              </a:rPr>
              <a:t>we</a:t>
            </a:r>
            <a:r>
              <a:rPr lang="tr-TR" altLang="tr-TR" b="1" dirty="0" smtClean="0">
                <a:cs typeface="Arial" charset="0"/>
              </a:rPr>
              <a:t> </a:t>
            </a:r>
            <a:r>
              <a:rPr lang="tr-TR" altLang="tr-TR" b="1" dirty="0" err="1" smtClean="0">
                <a:cs typeface="Arial" charset="0"/>
              </a:rPr>
              <a:t>divide</a:t>
            </a:r>
            <a:r>
              <a:rPr lang="tr-TR" altLang="tr-TR" b="1" dirty="0" smtClean="0">
                <a:cs typeface="Arial" charset="0"/>
              </a:rPr>
              <a:t> the </a:t>
            </a:r>
            <a:r>
              <a:rPr lang="tr-TR" altLang="tr-TR" b="1" dirty="0" err="1" smtClean="0">
                <a:cs typeface="Arial" charset="0"/>
              </a:rPr>
              <a:t>effects</a:t>
            </a:r>
            <a:r>
              <a:rPr lang="tr-TR" altLang="tr-TR" b="1" dirty="0" smtClean="0">
                <a:cs typeface="Arial" charset="0"/>
              </a:rPr>
              <a:t> of MSCs </a:t>
            </a:r>
            <a:r>
              <a:rPr lang="tr-TR" altLang="tr-TR" b="1" dirty="0" err="1" smtClean="0">
                <a:cs typeface="Arial" charset="0"/>
              </a:rPr>
              <a:t>into</a:t>
            </a:r>
            <a:r>
              <a:rPr lang="tr-TR" altLang="tr-TR" b="1" dirty="0" smtClean="0">
                <a:cs typeface="Arial" charset="0"/>
              </a:rPr>
              <a:t> </a:t>
            </a:r>
            <a:r>
              <a:rPr lang="tr-TR" altLang="tr-TR" b="1" dirty="0" err="1" smtClean="0">
                <a:cs typeface="Arial" charset="0"/>
              </a:rPr>
              <a:t>these</a:t>
            </a:r>
            <a:r>
              <a:rPr lang="tr-TR" altLang="tr-TR" b="1" dirty="0" smtClean="0">
                <a:cs typeface="Arial" charset="0"/>
              </a:rPr>
              <a:t> </a:t>
            </a:r>
            <a:r>
              <a:rPr lang="tr-TR" altLang="tr-TR" b="1" dirty="0" err="1" smtClean="0">
                <a:cs typeface="Arial" charset="0"/>
              </a:rPr>
              <a:t>four</a:t>
            </a:r>
            <a:r>
              <a:rPr lang="tr-TR" altLang="tr-TR" b="1" dirty="0" smtClean="0">
                <a:cs typeface="Arial" charset="0"/>
              </a:rPr>
              <a:t> </a:t>
            </a:r>
            <a:r>
              <a:rPr lang="tr-TR" altLang="tr-TR" b="1" dirty="0" err="1" smtClean="0">
                <a:cs typeface="Arial" charset="0"/>
              </a:rPr>
              <a:t>aspects</a:t>
            </a:r>
            <a:r>
              <a:rPr lang="tr-TR" altLang="tr-TR" b="1" dirty="0" smtClean="0">
                <a:cs typeface="Arial" charset="0"/>
              </a:rPr>
              <a:t> for </a:t>
            </a:r>
            <a:r>
              <a:rPr lang="tr-TR" altLang="tr-TR" b="1" dirty="0" err="1" smtClean="0">
                <a:cs typeface="Arial" charset="0"/>
              </a:rPr>
              <a:t>better</a:t>
            </a:r>
            <a:r>
              <a:rPr lang="tr-TR" altLang="tr-TR" b="1" dirty="0" smtClean="0">
                <a:cs typeface="Arial" charset="0"/>
              </a:rPr>
              <a:t> </a:t>
            </a:r>
            <a:r>
              <a:rPr lang="tr-TR" altLang="tr-TR" b="1" dirty="0" err="1" smtClean="0">
                <a:cs typeface="Arial" charset="0"/>
              </a:rPr>
              <a:t>description</a:t>
            </a:r>
            <a:r>
              <a:rPr lang="tr-TR" altLang="tr-TR" b="1" dirty="0" smtClean="0">
                <a:cs typeface="Arial" charset="0"/>
              </a:rPr>
              <a:t> in </a:t>
            </a:r>
            <a:r>
              <a:rPr lang="tr-TR" altLang="tr-TR" b="1" dirty="0" err="1" smtClean="0">
                <a:cs typeface="Arial" charset="0"/>
              </a:rPr>
              <a:t>this</a:t>
            </a:r>
            <a:r>
              <a:rPr lang="tr-TR" altLang="tr-TR" b="1" dirty="0" smtClean="0">
                <a:cs typeface="Arial" charset="0"/>
              </a:rPr>
              <a:t> </a:t>
            </a:r>
            <a:r>
              <a:rPr lang="tr-TR" altLang="tr-TR" b="1" dirty="0" err="1" smtClean="0">
                <a:cs typeface="Arial" charset="0"/>
              </a:rPr>
              <a:t>review</a:t>
            </a:r>
            <a:r>
              <a:rPr lang="tr-TR" altLang="tr-TR" b="1" dirty="0" smtClean="0">
                <a:cs typeface="Arial" charset="0"/>
              </a:rPr>
              <a:t>, in </a:t>
            </a:r>
            <a:r>
              <a:rPr lang="tr-TR" altLang="tr-TR" b="1" dirty="0" err="1" smtClean="0">
                <a:cs typeface="Arial" charset="0"/>
              </a:rPr>
              <a:t>fact</a:t>
            </a:r>
            <a:r>
              <a:rPr lang="tr-TR" altLang="tr-TR" b="1" dirty="0" smtClean="0">
                <a:cs typeface="Arial" charset="0"/>
              </a:rPr>
              <a:t>, </a:t>
            </a:r>
            <a:r>
              <a:rPr lang="tr-TR" altLang="tr-TR" b="1" dirty="0" err="1" smtClean="0">
                <a:cs typeface="Arial" charset="0"/>
              </a:rPr>
              <a:t>these</a:t>
            </a:r>
            <a:r>
              <a:rPr lang="tr-TR" altLang="tr-TR" b="1" dirty="0" smtClean="0">
                <a:cs typeface="Arial" charset="0"/>
              </a:rPr>
              <a:t> </a:t>
            </a:r>
            <a:r>
              <a:rPr lang="tr-TR" altLang="tr-TR" b="1" dirty="0" err="1" smtClean="0">
                <a:cs typeface="Arial" charset="0"/>
              </a:rPr>
              <a:t>four</a:t>
            </a:r>
            <a:r>
              <a:rPr lang="tr-TR" altLang="tr-TR" b="1" dirty="0" smtClean="0">
                <a:cs typeface="Arial" charset="0"/>
              </a:rPr>
              <a:t> </a:t>
            </a:r>
            <a:r>
              <a:rPr lang="tr-TR" altLang="tr-TR" b="1" dirty="0" err="1" smtClean="0">
                <a:cs typeface="Arial" charset="0"/>
              </a:rPr>
              <a:t>aspects</a:t>
            </a:r>
            <a:r>
              <a:rPr lang="tr-TR" altLang="tr-TR" b="1" dirty="0" smtClean="0">
                <a:cs typeface="Arial" charset="0"/>
              </a:rPr>
              <a:t> are </a:t>
            </a:r>
            <a:r>
              <a:rPr lang="tr-TR" altLang="tr-TR" b="1" dirty="0" err="1" smtClean="0">
                <a:cs typeface="Arial" charset="0"/>
              </a:rPr>
              <a:t>combined</a:t>
            </a:r>
            <a:r>
              <a:rPr lang="tr-TR" altLang="tr-TR" b="1" dirty="0" smtClean="0">
                <a:cs typeface="Arial" charset="0"/>
              </a:rPr>
              <a:t> and </a:t>
            </a:r>
            <a:r>
              <a:rPr lang="tr-TR" altLang="tr-TR" b="1" dirty="0" err="1" smtClean="0">
                <a:cs typeface="Arial" charset="0"/>
              </a:rPr>
              <a:t>overlapped</a:t>
            </a:r>
            <a:r>
              <a:rPr lang="tr-TR" altLang="tr-TR" b="1" dirty="0" smtClean="0">
                <a:cs typeface="Arial" charset="0"/>
              </a:rPr>
              <a:t>. </a:t>
            </a:r>
            <a:r>
              <a:rPr lang="tr-TR" altLang="tr-TR" b="1" dirty="0" err="1" smtClean="0">
                <a:cs typeface="Arial" charset="0"/>
              </a:rPr>
              <a:t>Their</a:t>
            </a:r>
            <a:r>
              <a:rPr lang="tr-TR" altLang="tr-TR" b="1" dirty="0" smtClean="0">
                <a:cs typeface="Arial" charset="0"/>
              </a:rPr>
              <a:t> </a:t>
            </a:r>
            <a:r>
              <a:rPr lang="tr-TR" altLang="tr-TR" b="1" dirty="0" err="1" smtClean="0">
                <a:cs typeface="Arial" charset="0"/>
              </a:rPr>
              <a:t>exact</a:t>
            </a:r>
            <a:r>
              <a:rPr lang="tr-TR" altLang="tr-TR" b="1" dirty="0" smtClean="0">
                <a:cs typeface="Arial" charset="0"/>
              </a:rPr>
              <a:t> </a:t>
            </a:r>
            <a:r>
              <a:rPr lang="tr-TR" altLang="tr-TR" b="1" dirty="0" err="1" smtClean="0">
                <a:cs typeface="Arial" charset="0"/>
              </a:rPr>
              <a:t>roles</a:t>
            </a:r>
            <a:r>
              <a:rPr lang="tr-TR" altLang="tr-TR" b="1" dirty="0" smtClean="0">
                <a:cs typeface="Arial" charset="0"/>
              </a:rPr>
              <a:t> in the </a:t>
            </a:r>
            <a:r>
              <a:rPr lang="tr-TR" altLang="tr-TR" b="1" dirty="0" err="1" smtClean="0">
                <a:cs typeface="Arial" charset="0"/>
              </a:rPr>
              <a:t>therapeutic</a:t>
            </a:r>
            <a:r>
              <a:rPr lang="tr-TR" altLang="tr-TR" b="1" dirty="0" smtClean="0">
                <a:cs typeface="Arial" charset="0"/>
              </a:rPr>
              <a:t> </a:t>
            </a:r>
            <a:r>
              <a:rPr lang="tr-TR" altLang="tr-TR" b="1" dirty="0" err="1" smtClean="0">
                <a:cs typeface="Arial" charset="0"/>
              </a:rPr>
              <a:t>effects</a:t>
            </a:r>
            <a:r>
              <a:rPr lang="tr-TR" altLang="tr-TR" b="1" dirty="0" smtClean="0">
                <a:cs typeface="Arial" charset="0"/>
              </a:rPr>
              <a:t> of MSCs </a:t>
            </a:r>
            <a:r>
              <a:rPr lang="tr-TR" altLang="tr-TR" b="1" dirty="0" err="1" smtClean="0">
                <a:cs typeface="Arial" charset="0"/>
              </a:rPr>
              <a:t>remain</a:t>
            </a:r>
            <a:r>
              <a:rPr lang="tr-TR" altLang="tr-TR" b="1" dirty="0" smtClean="0">
                <a:cs typeface="Arial" charset="0"/>
              </a:rPr>
              <a:t> to be </a:t>
            </a:r>
            <a:r>
              <a:rPr lang="tr-TR" altLang="tr-TR" b="1" dirty="0" err="1" smtClean="0">
                <a:cs typeface="Arial" charset="0"/>
              </a:rPr>
              <a:t>further</a:t>
            </a:r>
            <a:r>
              <a:rPr lang="tr-TR" altLang="tr-TR" b="1" dirty="0" smtClean="0">
                <a:cs typeface="Arial" charset="0"/>
              </a:rPr>
              <a:t> </a:t>
            </a:r>
            <a:r>
              <a:rPr lang="tr-TR" altLang="tr-TR" b="1" dirty="0" err="1" smtClean="0">
                <a:cs typeface="Arial" charset="0"/>
              </a:rPr>
              <a:t>elucidated</a:t>
            </a:r>
            <a:r>
              <a:rPr lang="tr-TR" altLang="tr-TR" b="1" dirty="0" smtClean="0">
                <a:cs typeface="Arial" charset="0"/>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An antigen recognition domain is coupled with </a:t>
            </a:r>
            <a:r>
              <a:rPr lang="en-US" dirty="0" err="1" smtClean="0"/>
              <a:t>cytoplasmic</a:t>
            </a:r>
            <a:r>
              <a:rPr lang="en-US" dirty="0" smtClean="0"/>
              <a:t> elements normally found on signaling receptors</a:t>
            </a:r>
          </a:p>
          <a:p>
            <a:endParaRPr lang="en-US" dirty="0" smtClean="0"/>
          </a:p>
          <a:p>
            <a:pPr lvl="1"/>
            <a:r>
              <a:rPr lang="en-US" dirty="0" smtClean="0"/>
              <a:t>Antigen recognition</a:t>
            </a:r>
          </a:p>
          <a:p>
            <a:pPr lvl="2"/>
            <a:r>
              <a:rPr lang="en-US" dirty="0" smtClean="0"/>
              <a:t>For CLL, the target has generally been CD19</a:t>
            </a:r>
          </a:p>
          <a:p>
            <a:pPr lvl="2"/>
            <a:r>
              <a:rPr lang="en-US" dirty="0" smtClean="0"/>
              <a:t>Single chain variant fragment (</a:t>
            </a:r>
            <a:r>
              <a:rPr lang="en-US" dirty="0" err="1" smtClean="0"/>
              <a:t>scFv</a:t>
            </a:r>
            <a:r>
              <a:rPr lang="en-US" dirty="0" smtClean="0"/>
              <a:t>), often from monoclonal antibodies or phage display</a:t>
            </a:r>
          </a:p>
          <a:p>
            <a:pPr lvl="2"/>
            <a:r>
              <a:rPr lang="en-US" dirty="0" smtClean="0"/>
              <a:t>Recognize antigen in the absence of MHC</a:t>
            </a:r>
          </a:p>
          <a:p>
            <a:pPr lvl="2"/>
            <a:endParaRPr lang="en-US" dirty="0" smtClean="0"/>
          </a:p>
          <a:p>
            <a:pPr lvl="1"/>
            <a:r>
              <a:rPr lang="en-US" dirty="0" smtClean="0"/>
              <a:t>Signaling elements include </a:t>
            </a:r>
            <a:r>
              <a:rPr lang="en-US" dirty="0" err="1" smtClean="0"/>
              <a:t>cytoplasmic</a:t>
            </a:r>
            <a:r>
              <a:rPr lang="en-US" dirty="0" smtClean="0"/>
              <a:t> domains from:</a:t>
            </a:r>
          </a:p>
          <a:p>
            <a:pPr lvl="2"/>
            <a:r>
              <a:rPr lang="en-US" dirty="0" smtClean="0"/>
              <a:t>CD3 zeta chain</a:t>
            </a:r>
          </a:p>
          <a:p>
            <a:pPr lvl="2"/>
            <a:r>
              <a:rPr lang="en-US" dirty="0" smtClean="0"/>
              <a:t>4-1BB (CD137 or TNFRSF9)</a:t>
            </a:r>
          </a:p>
          <a:p>
            <a:pPr lvl="2"/>
            <a:r>
              <a:rPr lang="en-US" dirty="0" smtClean="0"/>
              <a:t>CD28</a:t>
            </a:r>
          </a:p>
          <a:p>
            <a:pPr lvl="2"/>
            <a:r>
              <a:rPr lang="en-US" dirty="0" smtClean="0"/>
              <a:t>CD134 (OX-40)</a:t>
            </a:r>
          </a:p>
          <a:p>
            <a:endParaRPr lang="tr-TR" dirty="0"/>
          </a:p>
        </p:txBody>
      </p:sp>
      <p:sp>
        <p:nvSpPr>
          <p:cNvPr id="4" name="3 Slayt Numarası Yer Tutucusu"/>
          <p:cNvSpPr>
            <a:spLocks noGrp="1"/>
          </p:cNvSpPr>
          <p:nvPr>
            <p:ph type="sldNum" sz="quarter" idx="10"/>
          </p:nvPr>
        </p:nvSpPr>
        <p:spPr/>
        <p:txBody>
          <a:bodyPr/>
          <a:lstStyle/>
          <a:p>
            <a:fld id="{CB0DFA7D-BA03-47B8-92EA-6D27620F7551}" type="slidenum">
              <a:rPr lang="tr-TR" smtClean="0"/>
              <a:pPr/>
              <a:t>19</a:t>
            </a:fld>
            <a:endParaRPr lang="tr-TR"/>
          </a:p>
        </p:txBody>
      </p:sp>
    </p:spTree>
    <p:extLst>
      <p:ext uri="{BB962C8B-B14F-4D97-AF65-F5344CB8AC3E}">
        <p14:creationId xmlns:p14="http://schemas.microsoft.com/office/powerpoint/2010/main" xmlns="" val="3538917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656212" y="975977"/>
            <a:ext cx="7689727" cy="3343563"/>
          </a:xfrm>
          <a:prstGeom prst="rect">
            <a:avLst/>
          </a:prstGeom>
          <a:solidFill>
            <a:srgbClr val="FFFFFF"/>
          </a:solidFill>
          <a:ln w="9525">
            <a:solidFill>
              <a:srgbClr val="000000"/>
            </a:solidFill>
            <a:miter lim="800000"/>
            <a:headEnd/>
            <a:tailEnd/>
          </a:ln>
          <a:effectLst/>
        </p:spPr>
        <p:txBody>
          <a:bodyPr wrap="none" lIns="116703" tIns="58351" rIns="116703" bIns="58351" anchor="ctr"/>
          <a:lstStyle/>
          <a:p>
            <a:endParaRPr lang="en-US"/>
          </a:p>
        </p:txBody>
      </p:sp>
      <p:sp>
        <p:nvSpPr>
          <p:cNvPr id="4098" name="Text Box 2"/>
          <p:cNvSpPr txBox="1">
            <a:spLocks noGrp="1" noChangeArrowheads="1"/>
          </p:cNvSpPr>
          <p:nvPr>
            <p:ph type="body"/>
          </p:nvPr>
        </p:nvSpPr>
        <p:spPr bwMode="auto">
          <a:xfrm>
            <a:off x="1984191" y="4642814"/>
            <a:ext cx="9047047" cy="3709939"/>
          </a:xfrm>
          <a:prstGeom prst="rect">
            <a:avLst/>
          </a:prstGeom>
          <a:noFill/>
          <a:ln>
            <a:round/>
            <a:headEnd/>
            <a:tailEnd/>
          </a:ln>
        </p:spPr>
        <p:txBody>
          <a:bodyPr lIns="0" tIns="0" rIns="0" bIns="0"/>
          <a:lstStyle/>
          <a:p>
            <a:pPr marL="109410" indent="-109410">
              <a:lnSpc>
                <a:spcPct val="93000"/>
              </a:lnSpc>
              <a:spcBef>
                <a:spcPct val="0"/>
              </a:spcBef>
              <a:buSzPct val="45000"/>
              <a:tabLst>
                <a:tab pos="923901" algn="l"/>
                <a:tab pos="1847802" algn="l"/>
                <a:tab pos="2771703" algn="l"/>
                <a:tab pos="3695602" algn="l"/>
                <a:tab pos="4619503" algn="l"/>
                <a:tab pos="5543404" algn="l"/>
                <a:tab pos="6467305" algn="l"/>
              </a:tabLst>
            </a:pPr>
            <a:r>
              <a:rPr lang="en-GB" dirty="0">
                <a:latin typeface="Arial" charset="0"/>
                <a:ea typeface="msgothic" charset="0"/>
                <a:cs typeface="msgothic" charset="0"/>
              </a:rPr>
              <a:t>General schema for the preparation, transduction, and infusion of CAR-modified T cells. A, </a:t>
            </a:r>
            <a:r>
              <a:rPr lang="en-GB" dirty="0" err="1">
                <a:latin typeface="Arial" charset="0"/>
                <a:ea typeface="msgothic" charset="0"/>
                <a:cs typeface="msgothic" charset="0"/>
              </a:rPr>
              <a:t>apheresed</a:t>
            </a:r>
            <a:r>
              <a:rPr lang="en-GB" dirty="0">
                <a:latin typeface="Arial" charset="0"/>
                <a:ea typeface="msgothic" charset="0"/>
                <a:cs typeface="msgothic" charset="0"/>
              </a:rPr>
              <a:t> T cells from a patient or an </a:t>
            </a:r>
            <a:r>
              <a:rPr lang="en-GB" dirty="0" err="1">
                <a:latin typeface="Arial" charset="0"/>
                <a:ea typeface="msgothic" charset="0"/>
                <a:cs typeface="msgothic" charset="0"/>
              </a:rPr>
              <a:t>allogeneic</a:t>
            </a:r>
            <a:r>
              <a:rPr lang="en-GB" dirty="0">
                <a:latin typeface="Arial" charset="0"/>
                <a:ea typeface="msgothic" charset="0"/>
                <a:cs typeface="msgothic" charset="0"/>
              </a:rPr>
              <a:t> donor are activated. Three accepted methods are illustrated: (</a:t>
            </a:r>
            <a:r>
              <a:rPr lang="en-GB" dirty="0" err="1">
                <a:latin typeface="Arial" charset="0"/>
                <a:ea typeface="msgothic" charset="0"/>
                <a:cs typeface="msgothic" charset="0"/>
              </a:rPr>
              <a:t>i</a:t>
            </a:r>
            <a:r>
              <a:rPr lang="en-GB" dirty="0">
                <a:latin typeface="Arial" charset="0"/>
                <a:ea typeface="msgothic" charset="0"/>
                <a:cs typeface="msgothic" charset="0"/>
              </a:rPr>
              <a:t>) stimulation with the activating CD3 antibody, OKT3, in the presence of IL-2; (ii) stimulation with anti-CD3– and anti-CD28–coated paramagnetic beads in the presence of IL-2; and (iii) stimulation with </a:t>
            </a:r>
            <a:r>
              <a:rPr lang="en-GB" dirty="0" err="1">
                <a:latin typeface="Arial" charset="0"/>
                <a:ea typeface="msgothic" charset="0"/>
                <a:cs typeface="msgothic" charset="0"/>
              </a:rPr>
              <a:t>aAPC</a:t>
            </a:r>
            <a:r>
              <a:rPr lang="en-GB" dirty="0">
                <a:latin typeface="Arial" charset="0"/>
                <a:ea typeface="msgothic" charset="0"/>
                <a:cs typeface="msgothic" charset="0"/>
              </a:rPr>
              <a:t> (expressing 4-1BBL and an </a:t>
            </a:r>
            <a:r>
              <a:rPr lang="en-GB" dirty="0" err="1">
                <a:latin typeface="Arial" charset="0"/>
                <a:ea typeface="msgothic" charset="0"/>
                <a:cs typeface="msgothic" charset="0"/>
              </a:rPr>
              <a:t>Fc</a:t>
            </a:r>
            <a:r>
              <a:rPr lang="en-GB" dirty="0">
                <a:latin typeface="Arial" charset="0"/>
                <a:ea typeface="msgothic" charset="0"/>
                <a:cs typeface="msgothic" charset="0"/>
              </a:rPr>
              <a:t> receptor) with OKT3 and IL-2. Activated cells are then </a:t>
            </a:r>
            <a:r>
              <a:rPr lang="en-GB" dirty="0" err="1">
                <a:latin typeface="Arial" charset="0"/>
                <a:ea typeface="msgothic" charset="0"/>
                <a:cs typeface="msgothic" charset="0"/>
              </a:rPr>
              <a:t>transduced</a:t>
            </a:r>
            <a:r>
              <a:rPr lang="en-GB" dirty="0">
                <a:latin typeface="Arial" charset="0"/>
                <a:ea typeface="msgothic" charset="0"/>
                <a:cs typeface="msgothic" charset="0"/>
              </a:rPr>
              <a:t> with the CAR using a retro- or </a:t>
            </a:r>
            <a:r>
              <a:rPr lang="en-GB" dirty="0" err="1">
                <a:latin typeface="Arial" charset="0"/>
                <a:ea typeface="msgothic" charset="0"/>
                <a:cs typeface="msgothic" charset="0"/>
              </a:rPr>
              <a:t>lentiviral</a:t>
            </a:r>
            <a:r>
              <a:rPr lang="en-GB" dirty="0">
                <a:latin typeface="Arial" charset="0"/>
                <a:ea typeface="msgothic" charset="0"/>
                <a:cs typeface="msgothic" charset="0"/>
              </a:rPr>
              <a:t> platform. Because the CAR is integrated into the T-cell genome, all daughter cells that are generated (a mix of CD4</a:t>
            </a:r>
            <a:r>
              <a:rPr lang="en-GB" baseline="33000" dirty="0">
                <a:latin typeface="Arial" charset="0"/>
                <a:ea typeface="msgothic" charset="0"/>
                <a:cs typeface="msgothic" charset="0"/>
              </a:rPr>
              <a:t>+</a:t>
            </a:r>
            <a:r>
              <a:rPr lang="en-GB" dirty="0">
                <a:latin typeface="Arial" charset="0"/>
                <a:ea typeface="msgothic" charset="0"/>
                <a:cs typeface="msgothic" charset="0"/>
              </a:rPr>
              <a:t> [Th1/Th2/T</a:t>
            </a:r>
            <a:r>
              <a:rPr lang="en-GB" baseline="-33000" dirty="0">
                <a:latin typeface="Arial" charset="0"/>
                <a:ea typeface="msgothic" charset="0"/>
                <a:cs typeface="msgothic" charset="0"/>
              </a:rPr>
              <a:t>H</a:t>
            </a:r>
            <a:r>
              <a:rPr lang="en-GB" dirty="0">
                <a:latin typeface="Arial" charset="0"/>
                <a:ea typeface="msgothic" charset="0"/>
                <a:cs typeface="msgothic" charset="0"/>
              </a:rPr>
              <a:t>17/</a:t>
            </a:r>
            <a:r>
              <a:rPr lang="en-GB" dirty="0" err="1">
                <a:latin typeface="Arial" charset="0"/>
                <a:ea typeface="msgothic" charset="0"/>
                <a:cs typeface="msgothic" charset="0"/>
              </a:rPr>
              <a:t>Treg</a:t>
            </a:r>
            <a:r>
              <a:rPr lang="en-GB" dirty="0">
                <a:latin typeface="Arial" charset="0"/>
                <a:ea typeface="msgothic" charset="0"/>
                <a:cs typeface="msgothic" charset="0"/>
              </a:rPr>
              <a:t>] and CD8</a:t>
            </a:r>
            <a:r>
              <a:rPr lang="en-GB" baseline="33000" dirty="0">
                <a:latin typeface="Arial" charset="0"/>
                <a:ea typeface="msgothic" charset="0"/>
                <a:cs typeface="msgothic" charset="0"/>
              </a:rPr>
              <a:t>+</a:t>
            </a:r>
            <a:r>
              <a:rPr lang="en-GB" dirty="0">
                <a:latin typeface="Arial" charset="0"/>
                <a:ea typeface="msgothic" charset="0"/>
                <a:cs typeface="msgothic" charset="0"/>
              </a:rPr>
              <a:t> T cells) during this expansion also express the CAR. CAR T cells are then infused into the patient after preparative chemotherapy. B, generation of CAR-expressing T cells generally results in a several-hundred-fold expansion over 14 days. Such extensive proliferation may generate predominantly T</a:t>
            </a:r>
            <a:r>
              <a:rPr lang="en-GB" baseline="-33000" dirty="0">
                <a:latin typeface="Arial" charset="0"/>
                <a:ea typeface="msgothic" charset="0"/>
                <a:cs typeface="msgothic" charset="0"/>
              </a:rPr>
              <a:t>EFF</a:t>
            </a:r>
            <a:r>
              <a:rPr lang="en-GB" dirty="0">
                <a:latin typeface="Arial" charset="0"/>
                <a:ea typeface="msgothic" charset="0"/>
                <a:cs typeface="msgothic" charset="0"/>
              </a:rPr>
              <a:t> cells, which have </a:t>
            </a:r>
            <a:r>
              <a:rPr lang="en-GB" dirty="0" err="1">
                <a:latin typeface="Arial" charset="0"/>
                <a:ea typeface="msgothic" charset="0"/>
                <a:cs typeface="msgothic" charset="0"/>
              </a:rPr>
              <a:t>cytotoxic</a:t>
            </a:r>
            <a:r>
              <a:rPr lang="en-GB" dirty="0">
                <a:latin typeface="Arial" charset="0"/>
                <a:ea typeface="msgothic" charset="0"/>
                <a:cs typeface="msgothic" charset="0"/>
              </a:rPr>
              <a:t> capabilities but limited proliferative potential compared with T-</a:t>
            </a:r>
            <a:r>
              <a:rPr lang="en-GB" dirty="0" err="1">
                <a:latin typeface="Arial" charset="0"/>
                <a:ea typeface="msgothic" charset="0"/>
                <a:cs typeface="msgothic" charset="0"/>
              </a:rPr>
              <a:t>effector</a:t>
            </a:r>
            <a:r>
              <a:rPr lang="en-GB" dirty="0">
                <a:latin typeface="Arial" charset="0"/>
                <a:ea typeface="msgothic" charset="0"/>
                <a:cs typeface="msgothic" charset="0"/>
              </a:rPr>
              <a:t> and T</a:t>
            </a:r>
            <a:r>
              <a:rPr lang="en-GB" baseline="-33000" dirty="0">
                <a:latin typeface="Arial" charset="0"/>
                <a:ea typeface="msgothic" charset="0"/>
                <a:cs typeface="msgothic" charset="0"/>
              </a:rPr>
              <a:t>CM</a:t>
            </a:r>
            <a:r>
              <a:rPr lang="en-GB" dirty="0">
                <a:latin typeface="Arial" charset="0"/>
                <a:ea typeface="msgothic" charset="0"/>
                <a:cs typeface="msgothic" charset="0"/>
              </a:rPr>
              <a:t> cells. C, less intense stimulation and/or modulation of stimulation methods may produce more naïve T cells or T-central memory cells, which have an increased likelihood of persistence.</a:t>
            </a:r>
          </a:p>
        </p:txBody>
      </p:sp>
    </p:spTree>
    <p:extLst>
      <p:ext uri="{BB962C8B-B14F-4D97-AF65-F5344CB8AC3E}">
        <p14:creationId xmlns:p14="http://schemas.microsoft.com/office/powerpoint/2010/main" xmlns="" val="289980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3836" indent="-243836">
              <a:buFontTx/>
              <a:buChar char="-"/>
            </a:pPr>
            <a:r>
              <a:rPr lang="en-US" dirty="0" smtClean="0"/>
              <a:t>Initial</a:t>
            </a:r>
            <a:r>
              <a:rPr lang="en-US" baseline="0" dirty="0" smtClean="0"/>
              <a:t> reports were very impressive </a:t>
            </a:r>
            <a:endParaRPr lang="en-US" dirty="0" smtClean="0"/>
          </a:p>
          <a:p>
            <a:pPr marL="243836" indent="-243836">
              <a:buFontTx/>
              <a:buChar char="-"/>
            </a:pPr>
            <a:r>
              <a:rPr lang="en-US" dirty="0" smtClean="0"/>
              <a:t>Longest remission being 2 years</a:t>
            </a:r>
          </a:p>
          <a:p>
            <a:pPr marL="243836" indent="-243836">
              <a:buFontTx/>
              <a:buChar char="-"/>
            </a:pPr>
            <a:r>
              <a:rPr lang="en-US" dirty="0" smtClean="0"/>
              <a:t>40% of children obtain CR after 2 or more BM relapses </a:t>
            </a:r>
          </a:p>
          <a:p>
            <a:endParaRPr lang="en-US" dirty="0"/>
          </a:p>
        </p:txBody>
      </p:sp>
      <p:sp>
        <p:nvSpPr>
          <p:cNvPr id="4" name="Slide Number Placeholder 3"/>
          <p:cNvSpPr>
            <a:spLocks noGrp="1"/>
          </p:cNvSpPr>
          <p:nvPr>
            <p:ph type="sldNum" sz="quarter" idx="10"/>
          </p:nvPr>
        </p:nvSpPr>
        <p:spPr/>
        <p:txBody>
          <a:bodyPr/>
          <a:lstStyle/>
          <a:p>
            <a:fld id="{98EFF813-E498-2546-8A68-71F0BF9EA106}" type="slidenum">
              <a:rPr lang="en-US" smtClean="0"/>
              <a:pPr/>
              <a:t>22</a:t>
            </a:fld>
            <a:endParaRPr lang="en-US"/>
          </a:p>
        </p:txBody>
      </p:sp>
    </p:spTree>
    <p:extLst>
      <p:ext uri="{BB962C8B-B14F-4D97-AF65-F5344CB8AC3E}">
        <p14:creationId xmlns:p14="http://schemas.microsoft.com/office/powerpoint/2010/main" xmlns="" val="3436061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77500" lnSpcReduction="20000"/>
          </a:bodyPr>
          <a:lstStyle/>
          <a:p>
            <a:r>
              <a:rPr lang="en-US" sz="1700" dirty="0" err="1" smtClean="0"/>
              <a:t>Chimeric</a:t>
            </a:r>
            <a:r>
              <a:rPr lang="en-US" sz="1700" dirty="0" smtClean="0"/>
              <a:t> antigen receptor (CAR)19 T-cells exhibit powerful anti-leukemic effects in patients with B cell malignancies.  However, the complexity of production of patient bespoke T cell products is a major barrier to the broader application of this approach. We are investigating a novel strategy to enable “off-the-shelf”’ therapy with mismatched donor CAR19 T cells.  Transcription activator-like </a:t>
            </a:r>
            <a:r>
              <a:rPr lang="en-US" sz="1700" dirty="0" err="1" smtClean="0"/>
              <a:t>effector</a:t>
            </a:r>
            <a:r>
              <a:rPr lang="en-US" sz="1700" dirty="0" smtClean="0"/>
              <a:t> nucleases (TALEN)s can be used to overcome HLA barriers by eliminating the risk of graft-versus-host disease (</a:t>
            </a:r>
            <a:r>
              <a:rPr lang="en-US" sz="1700" dirty="0" err="1" smtClean="0"/>
              <a:t>GvHD</a:t>
            </a:r>
            <a:r>
              <a:rPr lang="en-US" sz="1700" dirty="0" smtClean="0"/>
              <a:t>) through disruption of T cell receptor expression, and by simultaneously targeting CD52, cells can be rendered insensitive to the </a:t>
            </a:r>
            <a:r>
              <a:rPr lang="en-US" sz="1700" dirty="0" err="1" smtClean="0"/>
              <a:t>lymphodepleting</a:t>
            </a:r>
            <a:r>
              <a:rPr lang="en-US" sz="1700" dirty="0" smtClean="0"/>
              <a:t> agent </a:t>
            </a:r>
            <a:r>
              <a:rPr lang="en-US" sz="1700" dirty="0" err="1" smtClean="0"/>
              <a:t>Alemtuzumab</a:t>
            </a:r>
            <a:r>
              <a:rPr lang="en-US" sz="1700" dirty="0" smtClean="0"/>
              <a:t>. Administration of </a:t>
            </a:r>
            <a:r>
              <a:rPr lang="en-US" sz="1700" dirty="0" err="1" smtClean="0"/>
              <a:t>Alemtuzumab</a:t>
            </a:r>
            <a:r>
              <a:rPr lang="en-US" sz="1700" dirty="0" smtClean="0"/>
              <a:t> can then be exploited to prevent host-mediated rejection of HLA mismatched CAR19 T cells. We manufactured a bank of such cells from volunteer donor T cells under GMP conditions on behalf of </a:t>
            </a:r>
            <a:r>
              <a:rPr lang="en-US" sz="1700" dirty="0" err="1" smtClean="0"/>
              <a:t>Cellectis</a:t>
            </a:r>
            <a:r>
              <a:rPr lang="en-US" sz="1700" dirty="0" smtClean="0"/>
              <a:t> S.A for final stage validation studies using a, an abbreviated sort/suicide gene encoding both CD34 and CD20 </a:t>
            </a:r>
            <a:r>
              <a:rPr lang="en-US" sz="1700" dirty="0" err="1" smtClean="0"/>
              <a:t>epitopes</a:t>
            </a:r>
            <a:r>
              <a:rPr lang="en-US" sz="1700" dirty="0" smtClean="0"/>
              <a:t>. Cells were then </a:t>
            </a:r>
            <a:r>
              <a:rPr lang="en-US" sz="1700" dirty="0" err="1" smtClean="0"/>
              <a:t>electroporated</a:t>
            </a:r>
            <a:r>
              <a:rPr lang="en-US" sz="1700" dirty="0" smtClean="0"/>
              <a:t> with two pairs of TALEN mRNA for multiplex targeting of both the T cell receptor alpha constant chain locus, and the CD52 gene locus. Following ex-vivo expansion, cells still expressing TCR were depleted using </a:t>
            </a:r>
            <a:r>
              <a:rPr lang="en-US" sz="1700" dirty="0" err="1" smtClean="0"/>
              <a:t>CliniMacs</a:t>
            </a:r>
            <a:r>
              <a:rPr lang="en-US" sz="1700" dirty="0" smtClean="0"/>
              <a:t> alpha/beta TCR depletion, yielding a T cell product with &lt;1% TCR expression, 85% of which expressed CAR19, and 64% becoming CD52 negative.  This universal CAR19 (UCART19) cell bank has been characterized in detail, including sterility, molecular and </a:t>
            </a:r>
            <a:r>
              <a:rPr lang="en-US" sz="1700" dirty="0" err="1" smtClean="0"/>
              <a:t>cytometric</a:t>
            </a:r>
            <a:r>
              <a:rPr lang="en-US" sz="1700" dirty="0" smtClean="0"/>
              <a:t> analyses and human/</a:t>
            </a:r>
            <a:r>
              <a:rPr lang="en-US" sz="1700" dirty="0" err="1" smtClean="0"/>
              <a:t>murine</a:t>
            </a:r>
            <a:r>
              <a:rPr lang="en-US" sz="1700" dirty="0" smtClean="0"/>
              <a:t> functional studies ahead of submissions for regulatory approvals and Phase 1 testing in trials for relapsed B cell </a:t>
            </a:r>
            <a:r>
              <a:rPr lang="en-US" sz="1700" dirty="0" err="1" smtClean="0"/>
              <a:t>leukaemia</a:t>
            </a:r>
            <a:r>
              <a:rPr lang="en-US" sz="1700" dirty="0" smtClean="0"/>
              <a:t>. In the interim we received a request for therapy on a compassionate basis for an infant with refractory relapsed B-ALL, and with the agreement of </a:t>
            </a:r>
            <a:r>
              <a:rPr lang="en-US" sz="1700" dirty="0" err="1" smtClean="0"/>
              <a:t>Cellectis</a:t>
            </a:r>
            <a:r>
              <a:rPr lang="en-US" sz="1700" dirty="0" smtClean="0"/>
              <a:t>, we treated this first patient under UK special therapy regulations.</a:t>
            </a:r>
            <a:r>
              <a:rPr lang="tr-TR" sz="1700" dirty="0" smtClean="0"/>
              <a:t> </a:t>
            </a:r>
            <a:r>
              <a:rPr lang="en-US" sz="1700" dirty="0" smtClean="0"/>
              <a:t> </a:t>
            </a:r>
            <a:r>
              <a:rPr lang="en-US" sz="1700" dirty="0" err="1" smtClean="0"/>
              <a:t>Leukaemic</a:t>
            </a:r>
            <a:r>
              <a:rPr lang="en-US" sz="1700" dirty="0" smtClean="0"/>
              <a:t> blasts expressed CD19 but were CD52negative. Her disease progressed despite treatment with </a:t>
            </a:r>
            <a:r>
              <a:rPr lang="en-US" sz="1700" dirty="0" err="1" smtClean="0"/>
              <a:t>Blinatumomab</a:t>
            </a:r>
            <a:r>
              <a:rPr lang="en-US" sz="1700" dirty="0" smtClean="0"/>
              <a:t> (70% blasts in marrow) and we were unable to generate donor-derived CAR19 T cells on an existing study. Following institutional ethics review, detailed counseling, and parental consent, the patient received </a:t>
            </a:r>
            <a:r>
              <a:rPr lang="en-US" sz="1700" dirty="0" err="1" smtClean="0"/>
              <a:t>cytoreduction</a:t>
            </a:r>
            <a:r>
              <a:rPr lang="en-US" sz="1700" dirty="0" smtClean="0"/>
              <a:t> with </a:t>
            </a:r>
            <a:r>
              <a:rPr lang="en-US" sz="1700" dirty="0" err="1" smtClean="0"/>
              <a:t>Vincristine</a:t>
            </a:r>
            <a:r>
              <a:rPr lang="en-US" sz="1700" dirty="0" smtClean="0"/>
              <a:t>, </a:t>
            </a:r>
            <a:r>
              <a:rPr lang="en-US" sz="1700" dirty="0" err="1" smtClean="0"/>
              <a:t>Dexamethasone</a:t>
            </a:r>
            <a:r>
              <a:rPr lang="en-US" sz="1700" dirty="0" smtClean="0"/>
              <a:t> and </a:t>
            </a:r>
            <a:r>
              <a:rPr lang="en-US" sz="1700" dirty="0" err="1" smtClean="0"/>
              <a:t>Asparaginase</a:t>
            </a:r>
            <a:r>
              <a:rPr lang="en-US" sz="1700" dirty="0" smtClean="0"/>
              <a:t> followed by </a:t>
            </a:r>
            <a:r>
              <a:rPr lang="en-US" sz="1700" dirty="0" err="1" smtClean="0"/>
              <a:t>lymphodepleting</a:t>
            </a:r>
            <a:r>
              <a:rPr lang="en-US" sz="1700" dirty="0" smtClean="0"/>
              <a:t> conditioning with </a:t>
            </a:r>
            <a:r>
              <a:rPr lang="en-US" sz="1700" dirty="0" err="1" smtClean="0"/>
              <a:t>Fludarabine</a:t>
            </a:r>
            <a:r>
              <a:rPr lang="en-US" sz="1700" dirty="0" smtClean="0"/>
              <a:t> 90mg/m</a:t>
            </a:r>
            <a:r>
              <a:rPr lang="en-US" sz="1700" baseline="30000" dirty="0" smtClean="0"/>
              <a:t>2</a:t>
            </a:r>
            <a:r>
              <a:rPr lang="en-US" sz="1700" dirty="0" smtClean="0"/>
              <a:t>, </a:t>
            </a:r>
            <a:r>
              <a:rPr lang="en-US" sz="1700" dirty="0" err="1" smtClean="0"/>
              <a:t>Cyclophosphamide</a:t>
            </a:r>
            <a:r>
              <a:rPr lang="en-US" sz="1700" dirty="0" smtClean="0"/>
              <a:t> 1.5g/m</a:t>
            </a:r>
            <a:r>
              <a:rPr lang="en-US" sz="1700" baseline="30000" dirty="0" smtClean="0"/>
              <a:t>2</a:t>
            </a:r>
            <a:r>
              <a:rPr lang="en-US" sz="1700" dirty="0" smtClean="0"/>
              <a:t>and </a:t>
            </a:r>
            <a:r>
              <a:rPr lang="en-US" sz="1700" dirty="0" err="1" smtClean="0"/>
              <a:t>Alemtuzumab</a:t>
            </a:r>
            <a:r>
              <a:rPr lang="en-US" sz="1700" dirty="0" smtClean="0"/>
              <a:t> 1mg/kg. Immediately prior to infusion of UCART19 cells, the bone marrow showed persisting disease (0.5% FISH positive). She received a single dose (4.5x10</a:t>
            </a:r>
            <a:r>
              <a:rPr lang="en-US" sz="1700" baseline="30000" dirty="0" smtClean="0"/>
              <a:t>6</a:t>
            </a:r>
            <a:r>
              <a:rPr lang="en-US" sz="1700" dirty="0" smtClean="0"/>
              <a:t>/kg) of UCART19 T cells without any significant toxicity. To date there has been no significant perturbation of cytokine levels in peripheral blood, and no indication of cytokine release syndrome. Although profoundly </a:t>
            </a:r>
            <a:r>
              <a:rPr lang="en-US" sz="1700" dirty="0" err="1" smtClean="0"/>
              <a:t>lymphopenic</a:t>
            </a:r>
            <a:r>
              <a:rPr lang="en-US" sz="1700" dirty="0" smtClean="0"/>
              <a:t>, UCART19 T cells were detectable by </a:t>
            </a:r>
            <a:r>
              <a:rPr lang="en-US" sz="1700" dirty="0" err="1" smtClean="0"/>
              <a:t>qPCR</a:t>
            </a:r>
            <a:r>
              <a:rPr lang="en-US" sz="1700" dirty="0" smtClean="0"/>
              <a:t> in the circulation by day 14 and at increased levels in both blood (VCN 0.35) and marrow (VCN 0.22) on day 28.  The patient exhibited signs of count recovery and the bone marrow, while </a:t>
            </a:r>
            <a:r>
              <a:rPr lang="en-US" sz="1700" dirty="0" err="1" smtClean="0"/>
              <a:t>hypoplastic</a:t>
            </a:r>
            <a:r>
              <a:rPr lang="en-US" sz="1700" dirty="0" smtClean="0"/>
              <a:t>, was in cytogenetic and molecular remission. </a:t>
            </a:r>
            <a:r>
              <a:rPr lang="en-US" sz="1700" dirty="0" err="1" smtClean="0"/>
              <a:t>Chimerism</a:t>
            </a:r>
            <a:r>
              <a:rPr lang="en-US" sz="1700" dirty="0" smtClean="0"/>
              <a:t> was 90% donor, and a clearly demarcated population (7%) of third party cells indicated persistence of UCART19. A residual persistence of 3% recipient cells in the marrow suggests that leukemic clearance was not mediated by transplant mediated </a:t>
            </a:r>
            <a:r>
              <a:rPr lang="en-US" sz="1700" dirty="0" err="1" smtClean="0"/>
              <a:t>alloreactivity</a:t>
            </a:r>
            <a:r>
              <a:rPr lang="en-US" sz="1700" dirty="0" smtClean="0"/>
              <a:t>.</a:t>
            </a:r>
          </a:p>
          <a:p>
            <a:r>
              <a:rPr lang="en-US" sz="1700" dirty="0" smtClean="0"/>
              <a:t>Within the short period of follow up available, our intervention comprising </a:t>
            </a:r>
            <a:r>
              <a:rPr lang="en-US" sz="1700" dirty="0" err="1" smtClean="0"/>
              <a:t>lymphodepletion</a:t>
            </a:r>
            <a:r>
              <a:rPr lang="en-US" sz="1700" dirty="0" smtClean="0"/>
              <a:t> and infusion of UCART19 T cells has induced molecular remission where all other treatments had failed. This first-in-man application of TALEN engineered cells provides early proof of concept evidence for a ready-made T cell strategy that will now be tested in early phase clinical trials.</a:t>
            </a:r>
          </a:p>
          <a:p>
            <a:endParaRPr lang="tr-TR" dirty="0"/>
          </a:p>
        </p:txBody>
      </p:sp>
      <p:sp>
        <p:nvSpPr>
          <p:cNvPr id="4" name="3 Slayt Numarası Yer Tutucusu"/>
          <p:cNvSpPr>
            <a:spLocks noGrp="1"/>
          </p:cNvSpPr>
          <p:nvPr>
            <p:ph type="sldNum" sz="quarter" idx="10"/>
          </p:nvPr>
        </p:nvSpPr>
        <p:spPr/>
        <p:txBody>
          <a:bodyPr/>
          <a:lstStyle/>
          <a:p>
            <a:fld id="{CB0DFA7D-BA03-47B8-92EA-6D27620F7551}" type="slidenum">
              <a:rPr lang="tr-TR" smtClean="0"/>
              <a:pPr/>
              <a:t>23</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CAR T cells are</a:t>
            </a:r>
            <a:r>
              <a:rPr lang="en-US" baseline="0" dirty="0" smtClean="0"/>
              <a:t> being looked at in a number of different diseases including </a:t>
            </a:r>
            <a:endParaRPr lang="en-US" dirty="0"/>
          </a:p>
        </p:txBody>
      </p:sp>
      <p:sp>
        <p:nvSpPr>
          <p:cNvPr id="4" name="Slide Number Placeholder 3"/>
          <p:cNvSpPr>
            <a:spLocks noGrp="1"/>
          </p:cNvSpPr>
          <p:nvPr>
            <p:ph type="sldNum" sz="quarter" idx="10"/>
          </p:nvPr>
        </p:nvSpPr>
        <p:spPr/>
        <p:txBody>
          <a:bodyPr/>
          <a:lstStyle/>
          <a:p>
            <a:fld id="{98EFF813-E498-2546-8A68-71F0BF9EA106}" type="slidenum">
              <a:rPr lang="en-US" smtClean="0"/>
              <a:pPr/>
              <a:t>24</a:t>
            </a:fld>
            <a:endParaRPr lang="en-US"/>
          </a:p>
        </p:txBody>
      </p:sp>
    </p:spTree>
    <p:extLst>
      <p:ext uri="{BB962C8B-B14F-4D97-AF65-F5344CB8AC3E}">
        <p14:creationId xmlns:p14="http://schemas.microsoft.com/office/powerpoint/2010/main" xmlns="" val="20904448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296748" y="54777"/>
            <a:ext cx="10411307" cy="912494"/>
          </a:xfrm>
          <a:prstGeom prst="rect">
            <a:avLst/>
          </a:prstGeom>
        </p:spPr>
        <p:txBody>
          <a:bodyPr wrap="square" lIns="0" tIns="0" rIns="0" bIns="0">
            <a:spAutoFit/>
          </a:bodyPr>
          <a:lstStyle>
            <a:lvl1pPr>
              <a:defRPr sz="5800" b="0" i="0">
                <a:solidFill>
                  <a:srgbClr val="4349AA"/>
                </a:solidFill>
                <a:latin typeface="Gill Sans MT"/>
                <a:cs typeface="Gill Sans MT"/>
              </a:defRPr>
            </a:lvl1pPr>
          </a:lstStyle>
          <a:p>
            <a:endParaRPr/>
          </a:p>
        </p:txBody>
      </p:sp>
      <p:sp>
        <p:nvSpPr>
          <p:cNvPr id="3" name="Holder 3"/>
          <p:cNvSpPr>
            <a:spLocks noGrp="1"/>
          </p:cNvSpPr>
          <p:nvPr>
            <p:ph type="subTitle" idx="4"/>
          </p:nvPr>
        </p:nvSpPr>
        <p:spPr>
          <a:xfrm>
            <a:off x="1950720" y="5462031"/>
            <a:ext cx="9103360" cy="646331"/>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pic>
        <p:nvPicPr>
          <p:cNvPr id="12" name="Picture 1"/>
          <p:cNvPicPr>
            <a:picLocks noChangeAspect="1" noChangeArrowheads="1"/>
          </p:cNvPicPr>
          <p:nvPr userDrawn="1"/>
        </p:nvPicPr>
        <p:blipFill>
          <a:blip r:embed="rId2" cstate="print"/>
          <a:srcRect/>
          <a:stretch>
            <a:fillRect/>
          </a:stretch>
        </p:blipFill>
        <p:spPr bwMode="auto">
          <a:xfrm>
            <a:off x="0" y="0"/>
            <a:ext cx="13004800" cy="1600200"/>
          </a:xfrm>
          <a:prstGeom prst="rect">
            <a:avLst/>
          </a:prstGeom>
          <a:noFill/>
          <a:ln w="9525">
            <a:noFill/>
            <a:miter lim="800000"/>
            <a:headEnd/>
            <a:tailEnd/>
          </a:ln>
        </p:spPr>
      </p:pic>
      <p:cxnSp>
        <p:nvCxnSpPr>
          <p:cNvPr id="15" name="14 Düz Bağlayıcı"/>
          <p:cNvCxnSpPr/>
          <p:nvPr userDrawn="1"/>
        </p:nvCxnSpPr>
        <p:spPr>
          <a:xfrm>
            <a:off x="0" y="1524000"/>
            <a:ext cx="1300480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7" name="Picture 1"/>
          <p:cNvPicPr>
            <a:picLocks noChangeAspect="1" noChangeArrowheads="1"/>
          </p:cNvPicPr>
          <p:nvPr userDrawn="1"/>
        </p:nvPicPr>
        <p:blipFill>
          <a:blip r:embed="rId2" cstate="print"/>
          <a:srcRect/>
          <a:stretch>
            <a:fillRect/>
          </a:stretch>
        </p:blipFill>
        <p:spPr bwMode="auto">
          <a:xfrm>
            <a:off x="0" y="9372600"/>
            <a:ext cx="13004800" cy="381000"/>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063464" y="216142"/>
            <a:ext cx="10877870" cy="415841"/>
          </a:xfrm>
        </p:spPr>
        <p:txBody>
          <a:bodyPr lIns="0" tIns="0" rIns="0" bIns="0"/>
          <a:lstStyle>
            <a:lvl1pPr>
              <a:defRPr sz="2700" b="0" i="0">
                <a:solidFill>
                  <a:srgbClr val="FE2520"/>
                </a:solidFill>
                <a:latin typeface="Times New Roman"/>
                <a:cs typeface="Times New Roman"/>
              </a:defRPr>
            </a:lvl1pPr>
          </a:lstStyle>
          <a:p>
            <a:endParaRPr/>
          </a:p>
        </p:txBody>
      </p:sp>
      <p:sp>
        <p:nvSpPr>
          <p:cNvPr id="3" name="Holder 3"/>
          <p:cNvSpPr>
            <a:spLocks noGrp="1"/>
          </p:cNvSpPr>
          <p:nvPr>
            <p:ph type="body" idx="1"/>
          </p:nvPr>
        </p:nvSpPr>
        <p:spPr>
          <a:xfrm>
            <a:off x="423191" y="4063834"/>
            <a:ext cx="12158421" cy="656590"/>
          </a:xfrm>
          <a:prstGeom prst="rect">
            <a:avLst/>
          </a:prstGeom>
        </p:spPr>
        <p:txBody>
          <a:bodyPr lIns="0" tIns="0" rIns="0" bIns="0"/>
          <a:lstStyle>
            <a:lvl1pPr>
              <a:defRPr sz="4300" b="0" i="0">
                <a:solidFill>
                  <a:schemeClr val="tx1"/>
                </a:solidFill>
                <a:latin typeface="Gill Sans MT"/>
                <a:cs typeface="Gill Sans MT"/>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pic>
        <p:nvPicPr>
          <p:cNvPr id="7" name="Picture 2"/>
          <p:cNvPicPr>
            <a:picLocks noChangeAspect="1" noChangeArrowheads="1"/>
          </p:cNvPicPr>
          <p:nvPr userDrawn="1"/>
        </p:nvPicPr>
        <p:blipFill>
          <a:blip r:embed="rId2" cstate="print"/>
          <a:srcRect/>
          <a:stretch>
            <a:fillRect/>
          </a:stretch>
        </p:blipFill>
        <p:spPr bwMode="auto">
          <a:xfrm>
            <a:off x="0" y="2"/>
            <a:ext cx="13004800" cy="1752600"/>
          </a:xfrm>
          <a:prstGeom prst="rect">
            <a:avLst/>
          </a:prstGeom>
          <a:noFill/>
          <a:ln w="9525">
            <a:noFill/>
            <a:miter lim="800000"/>
            <a:headEnd/>
            <a:tailEnd/>
          </a:ln>
        </p:spPr>
      </p:pic>
      <p:pic>
        <p:nvPicPr>
          <p:cNvPr id="9" name="Picture 3"/>
          <p:cNvPicPr>
            <a:picLocks noChangeAspect="1" noChangeArrowheads="1"/>
          </p:cNvPicPr>
          <p:nvPr userDrawn="1"/>
        </p:nvPicPr>
        <p:blipFill>
          <a:blip r:embed="rId3" cstate="print"/>
          <a:srcRect/>
          <a:stretch>
            <a:fillRect/>
          </a:stretch>
        </p:blipFill>
        <p:spPr bwMode="auto">
          <a:xfrm>
            <a:off x="0" y="1752600"/>
            <a:ext cx="13004800" cy="45719"/>
          </a:xfrm>
          <a:prstGeom prst="rect">
            <a:avLst/>
          </a:prstGeom>
          <a:noFill/>
          <a:ln w="9525">
            <a:noFill/>
            <a:miter lim="800000"/>
            <a:headEnd/>
            <a:tailEnd/>
          </a:ln>
        </p:spPr>
      </p:pic>
      <p:pic>
        <p:nvPicPr>
          <p:cNvPr id="11" name="Picture 1"/>
          <p:cNvPicPr>
            <a:picLocks noChangeAspect="1" noChangeArrowheads="1"/>
          </p:cNvPicPr>
          <p:nvPr userDrawn="1"/>
        </p:nvPicPr>
        <p:blipFill>
          <a:blip r:embed="rId4" cstate="print"/>
          <a:srcRect/>
          <a:stretch>
            <a:fillRect/>
          </a:stretch>
        </p:blipFill>
        <p:spPr bwMode="auto">
          <a:xfrm>
            <a:off x="0" y="0"/>
            <a:ext cx="13004800" cy="1676400"/>
          </a:xfrm>
          <a:prstGeom prst="rect">
            <a:avLst/>
          </a:prstGeom>
          <a:noFill/>
          <a:ln w="9525">
            <a:noFill/>
            <a:miter lim="800000"/>
            <a:headEnd/>
            <a:tailEnd/>
          </a:ln>
        </p:spPr>
      </p:pic>
      <p:sp>
        <p:nvSpPr>
          <p:cNvPr id="12" name="11 Dikdörtgen"/>
          <p:cNvSpPr/>
          <p:nvPr userDrawn="1"/>
        </p:nvSpPr>
        <p:spPr>
          <a:xfrm>
            <a:off x="0" y="1524000"/>
            <a:ext cx="130048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6" name="15 Düz Bağlayıcı"/>
          <p:cNvCxnSpPr/>
          <p:nvPr userDrawn="1"/>
        </p:nvCxnSpPr>
        <p:spPr>
          <a:xfrm>
            <a:off x="0" y="1447800"/>
            <a:ext cx="1300480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7" name="Picture 1"/>
          <p:cNvPicPr>
            <a:picLocks noChangeAspect="1" noChangeArrowheads="1"/>
          </p:cNvPicPr>
          <p:nvPr userDrawn="1"/>
        </p:nvPicPr>
        <p:blipFill>
          <a:blip r:embed="rId4" cstate="print"/>
          <a:srcRect/>
          <a:stretch>
            <a:fillRect/>
          </a:stretch>
        </p:blipFill>
        <p:spPr bwMode="auto">
          <a:xfrm>
            <a:off x="0" y="9372600"/>
            <a:ext cx="13055600" cy="381000"/>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063464" y="216142"/>
            <a:ext cx="10877870" cy="415841"/>
          </a:xfrm>
        </p:spPr>
        <p:txBody>
          <a:bodyPr lIns="0" tIns="0" rIns="0" bIns="0"/>
          <a:lstStyle>
            <a:lvl1pPr>
              <a:defRPr sz="2700" b="0" i="0">
                <a:solidFill>
                  <a:srgbClr val="FE2520"/>
                </a:solidFill>
                <a:latin typeface="Times New Roman"/>
                <a:cs typeface="Times New Roman"/>
              </a:defRPr>
            </a:lvl1pPr>
          </a:lstStyle>
          <a:p>
            <a:endParaRPr/>
          </a:p>
        </p:txBody>
      </p:sp>
      <p:sp>
        <p:nvSpPr>
          <p:cNvPr id="3" name="Holder 3"/>
          <p:cNvSpPr>
            <a:spLocks noGrp="1"/>
          </p:cNvSpPr>
          <p:nvPr>
            <p:ph sz="half" idx="2"/>
          </p:nvPr>
        </p:nvSpPr>
        <p:spPr>
          <a:xfrm>
            <a:off x="650240" y="2243343"/>
            <a:ext cx="5657088" cy="64633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697472" y="2243343"/>
            <a:ext cx="5657088" cy="64633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pic>
        <p:nvPicPr>
          <p:cNvPr id="10" name="Picture 3"/>
          <p:cNvPicPr>
            <a:picLocks noChangeAspect="1" noChangeArrowheads="1"/>
          </p:cNvPicPr>
          <p:nvPr userDrawn="1"/>
        </p:nvPicPr>
        <p:blipFill>
          <a:blip r:embed="rId2" cstate="print"/>
          <a:srcRect/>
          <a:stretch>
            <a:fillRect/>
          </a:stretch>
        </p:blipFill>
        <p:spPr bwMode="auto">
          <a:xfrm flipV="1">
            <a:off x="0" y="9525002"/>
            <a:ext cx="13004800" cy="228599"/>
          </a:xfrm>
          <a:prstGeom prst="rect">
            <a:avLst/>
          </a:prstGeom>
          <a:noFill/>
          <a:ln w="9525">
            <a:noFill/>
            <a:miter lim="800000"/>
            <a:headEnd/>
            <a:tailEnd/>
          </a:ln>
        </p:spPr>
      </p:pic>
      <p:pic>
        <p:nvPicPr>
          <p:cNvPr id="12" name="Picture 3"/>
          <p:cNvPicPr>
            <a:picLocks noChangeAspect="1" noChangeArrowheads="1"/>
          </p:cNvPicPr>
          <p:nvPr userDrawn="1"/>
        </p:nvPicPr>
        <p:blipFill>
          <a:blip r:embed="rId2" cstate="print"/>
          <a:srcRect/>
          <a:stretch>
            <a:fillRect/>
          </a:stretch>
        </p:blipFill>
        <p:spPr bwMode="auto">
          <a:xfrm flipV="1">
            <a:off x="0" y="9372611"/>
            <a:ext cx="13004800" cy="381001"/>
          </a:xfrm>
          <a:prstGeom prst="rect">
            <a:avLst/>
          </a:prstGeom>
          <a:noFill/>
          <a:ln w="9525">
            <a:noFill/>
            <a:miter lim="800000"/>
            <a:headEnd/>
            <a:tailEnd/>
          </a:ln>
        </p:spPr>
      </p:pic>
      <p:pic>
        <p:nvPicPr>
          <p:cNvPr id="13" name="Picture 1"/>
          <p:cNvPicPr>
            <a:picLocks noChangeAspect="1" noChangeArrowheads="1"/>
          </p:cNvPicPr>
          <p:nvPr userDrawn="1"/>
        </p:nvPicPr>
        <p:blipFill>
          <a:blip r:embed="rId3" cstate="print"/>
          <a:srcRect/>
          <a:stretch>
            <a:fillRect/>
          </a:stretch>
        </p:blipFill>
        <p:spPr bwMode="auto">
          <a:xfrm>
            <a:off x="0" y="0"/>
            <a:ext cx="13004800" cy="1676400"/>
          </a:xfrm>
          <a:prstGeom prst="rect">
            <a:avLst/>
          </a:prstGeom>
          <a:noFill/>
          <a:ln w="9525">
            <a:noFill/>
            <a:miter lim="800000"/>
            <a:headEnd/>
            <a:tailEnd/>
          </a:ln>
        </p:spPr>
      </p:pic>
      <p:pic>
        <p:nvPicPr>
          <p:cNvPr id="15" name="Picture 1"/>
          <p:cNvPicPr>
            <a:picLocks noChangeAspect="1" noChangeArrowheads="1"/>
          </p:cNvPicPr>
          <p:nvPr userDrawn="1"/>
        </p:nvPicPr>
        <p:blipFill>
          <a:blip r:embed="rId3" cstate="print"/>
          <a:srcRect/>
          <a:stretch>
            <a:fillRect/>
          </a:stretch>
        </p:blipFill>
        <p:spPr bwMode="auto">
          <a:xfrm>
            <a:off x="0" y="9372600"/>
            <a:ext cx="13004800" cy="381000"/>
          </a:xfrm>
          <a:prstGeom prst="rect">
            <a:avLst/>
          </a:prstGeom>
          <a:noFill/>
          <a:ln w="9525">
            <a:noFill/>
            <a:miter lim="800000"/>
            <a:headEnd/>
            <a:tailEnd/>
          </a:ln>
        </p:spPr>
      </p:pic>
      <p:sp>
        <p:nvSpPr>
          <p:cNvPr id="18" name="17 Dikdörtgen"/>
          <p:cNvSpPr/>
          <p:nvPr userDrawn="1"/>
        </p:nvSpPr>
        <p:spPr>
          <a:xfrm>
            <a:off x="0" y="9448800"/>
            <a:ext cx="13004800" cy="3048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9" name="18 Düz Bağlayıcı"/>
          <p:cNvCxnSpPr/>
          <p:nvPr userDrawn="1"/>
        </p:nvCxnSpPr>
        <p:spPr>
          <a:xfrm>
            <a:off x="0" y="1524000"/>
            <a:ext cx="1300480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063464" y="216142"/>
            <a:ext cx="10877870" cy="415841"/>
          </a:xfrm>
        </p:spPr>
        <p:txBody>
          <a:bodyPr lIns="0" tIns="0" rIns="0" bIns="0"/>
          <a:lstStyle>
            <a:lvl1pPr>
              <a:defRPr sz="2700" b="0" i="0">
                <a:solidFill>
                  <a:srgbClr val="FE252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pic>
        <p:nvPicPr>
          <p:cNvPr id="6" name="Picture 1"/>
          <p:cNvPicPr>
            <a:picLocks noChangeAspect="1" noChangeArrowheads="1"/>
          </p:cNvPicPr>
          <p:nvPr userDrawn="1"/>
        </p:nvPicPr>
        <p:blipFill>
          <a:blip r:embed="rId2" cstate="print"/>
          <a:srcRect/>
          <a:stretch>
            <a:fillRect/>
          </a:stretch>
        </p:blipFill>
        <p:spPr bwMode="auto">
          <a:xfrm>
            <a:off x="0" y="0"/>
            <a:ext cx="13004800" cy="1676400"/>
          </a:xfrm>
          <a:prstGeom prst="rect">
            <a:avLst/>
          </a:prstGeom>
          <a:noFill/>
          <a:ln w="9525">
            <a:noFill/>
            <a:miter lim="800000"/>
            <a:headEnd/>
            <a:tailEnd/>
          </a:ln>
        </p:spPr>
      </p:pic>
      <p:pic>
        <p:nvPicPr>
          <p:cNvPr id="8" name="Picture 1"/>
          <p:cNvPicPr>
            <a:picLocks noChangeAspect="1" noChangeArrowheads="1"/>
          </p:cNvPicPr>
          <p:nvPr userDrawn="1"/>
        </p:nvPicPr>
        <p:blipFill>
          <a:blip r:embed="rId2" cstate="print"/>
          <a:srcRect/>
          <a:stretch>
            <a:fillRect/>
          </a:stretch>
        </p:blipFill>
        <p:spPr bwMode="auto">
          <a:xfrm>
            <a:off x="0" y="9372600"/>
            <a:ext cx="13004800" cy="381000"/>
          </a:xfrm>
          <a:prstGeom prst="rect">
            <a:avLst/>
          </a:prstGeom>
          <a:noFill/>
          <a:ln w="9525">
            <a:noFill/>
            <a:miter lim="800000"/>
            <a:headEnd/>
            <a:tailEnd/>
          </a:ln>
        </p:spPr>
      </p:pic>
      <p:sp>
        <p:nvSpPr>
          <p:cNvPr id="9" name="8 Dikdörtgen"/>
          <p:cNvSpPr/>
          <p:nvPr userDrawn="1"/>
        </p:nvSpPr>
        <p:spPr>
          <a:xfrm>
            <a:off x="0" y="3581400"/>
            <a:ext cx="130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2" name="11 Düz Bağlayıcı"/>
          <p:cNvCxnSpPr/>
          <p:nvPr userDrawn="1"/>
        </p:nvCxnSpPr>
        <p:spPr>
          <a:xfrm>
            <a:off x="0" y="1600200"/>
            <a:ext cx="1300480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pic>
        <p:nvPicPr>
          <p:cNvPr id="5" name="Picture 1"/>
          <p:cNvPicPr>
            <a:picLocks noChangeAspect="1" noChangeArrowheads="1"/>
          </p:cNvPicPr>
          <p:nvPr userDrawn="1"/>
        </p:nvPicPr>
        <p:blipFill>
          <a:blip r:embed="rId2" cstate="print"/>
          <a:srcRect/>
          <a:stretch>
            <a:fillRect/>
          </a:stretch>
        </p:blipFill>
        <p:spPr bwMode="auto">
          <a:xfrm>
            <a:off x="0" y="0"/>
            <a:ext cx="13004800" cy="1676400"/>
          </a:xfrm>
          <a:prstGeom prst="rect">
            <a:avLst/>
          </a:prstGeom>
          <a:noFill/>
          <a:ln w="9525">
            <a:noFill/>
            <a:miter lim="800000"/>
            <a:headEnd/>
            <a:tailEnd/>
          </a:ln>
        </p:spPr>
      </p:pic>
      <p:cxnSp>
        <p:nvCxnSpPr>
          <p:cNvPr id="7" name="6 Düz Bağlayıcı"/>
          <p:cNvCxnSpPr/>
          <p:nvPr userDrawn="1"/>
        </p:nvCxnSpPr>
        <p:spPr>
          <a:xfrm>
            <a:off x="0" y="1600200"/>
            <a:ext cx="1300480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1"/>
          <p:cNvPicPr>
            <a:picLocks noChangeAspect="1" noChangeArrowheads="1"/>
          </p:cNvPicPr>
          <p:nvPr userDrawn="1"/>
        </p:nvPicPr>
        <p:blipFill>
          <a:blip r:embed="rId2" cstate="print"/>
          <a:srcRect/>
          <a:stretch>
            <a:fillRect/>
          </a:stretch>
        </p:blipFill>
        <p:spPr bwMode="auto">
          <a:xfrm>
            <a:off x="0" y="9372600"/>
            <a:ext cx="13004800" cy="381000"/>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71FABBAD-373F-4598-8593-90FC8841E850}" type="datetimeFigureOut">
              <a:rPr lang="tr-TR" smtClean="0"/>
              <a:pPr/>
              <a:t>22.03.2017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D73C9507-A1FF-4E88-9A4C-7F02CE80617C}" type="slidenum">
              <a:rPr lang="tr-TR" smtClean="0"/>
              <a:pPr/>
              <a:t>‹#›</a:t>
            </a:fld>
            <a:endParaRPr lang="tr-TR"/>
          </a:p>
        </p:txBody>
      </p:sp>
      <p:pic>
        <p:nvPicPr>
          <p:cNvPr id="5" name="Picture 1"/>
          <p:cNvPicPr>
            <a:picLocks noChangeAspect="1" noChangeArrowheads="1"/>
          </p:cNvPicPr>
          <p:nvPr userDrawn="1"/>
        </p:nvPicPr>
        <p:blipFill>
          <a:blip r:embed="rId2" cstate="print"/>
          <a:srcRect/>
          <a:stretch>
            <a:fillRect/>
          </a:stretch>
        </p:blipFill>
        <p:spPr bwMode="auto">
          <a:xfrm>
            <a:off x="0" y="0"/>
            <a:ext cx="13004800" cy="1676400"/>
          </a:xfrm>
          <a:prstGeom prst="rect">
            <a:avLst/>
          </a:prstGeom>
          <a:noFill/>
          <a:ln w="9525">
            <a:noFill/>
            <a:miter lim="800000"/>
            <a:headEnd/>
            <a:tailEnd/>
          </a:ln>
        </p:spPr>
      </p:pic>
      <p:sp>
        <p:nvSpPr>
          <p:cNvPr id="6" name="5 Dikdörtgen"/>
          <p:cNvSpPr/>
          <p:nvPr userDrawn="1"/>
        </p:nvSpPr>
        <p:spPr>
          <a:xfrm>
            <a:off x="0" y="1600200"/>
            <a:ext cx="130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6 Düz Bağlayıcı"/>
          <p:cNvCxnSpPr/>
          <p:nvPr userDrawn="1"/>
        </p:nvCxnSpPr>
        <p:spPr>
          <a:xfrm>
            <a:off x="0" y="1524000"/>
            <a:ext cx="1300480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1"/>
          <p:cNvPicPr>
            <a:picLocks noChangeAspect="1" noChangeArrowheads="1"/>
          </p:cNvPicPr>
          <p:nvPr userDrawn="1"/>
        </p:nvPicPr>
        <p:blipFill>
          <a:blip r:embed="rId2" cstate="print"/>
          <a:srcRect/>
          <a:stretch>
            <a:fillRect/>
          </a:stretch>
        </p:blipFill>
        <p:spPr bwMode="auto">
          <a:xfrm>
            <a:off x="0" y="9372600"/>
            <a:ext cx="13004800" cy="381000"/>
          </a:xfrm>
          <a:prstGeom prst="rect">
            <a:avLst/>
          </a:prstGeom>
          <a:noFill/>
          <a:ln w="9525">
            <a:noFill/>
            <a:miter lim="800000"/>
            <a:headEnd/>
            <a:tailEnd/>
          </a:ln>
        </p:spPr>
      </p:pic>
    </p:spTree>
    <p:extLst>
      <p:ext uri="{BB962C8B-B14F-4D97-AF65-F5344CB8AC3E}">
        <p14:creationId xmlns:p14="http://schemas.microsoft.com/office/powerpoint/2010/main" xmlns="" val="98608447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63464" y="216142"/>
            <a:ext cx="10877870" cy="415498"/>
          </a:xfrm>
          <a:prstGeom prst="rect">
            <a:avLst/>
          </a:prstGeom>
        </p:spPr>
        <p:txBody>
          <a:bodyPr wrap="square" lIns="0" tIns="0" rIns="0" bIns="0">
            <a:spAutoFit/>
          </a:bodyPr>
          <a:lstStyle>
            <a:lvl1pPr>
              <a:defRPr sz="2700" b="0" i="0">
                <a:solidFill>
                  <a:srgbClr val="FE2520"/>
                </a:solidFill>
                <a:latin typeface="Times New Roman"/>
                <a:cs typeface="Times New Roman"/>
              </a:defRPr>
            </a:lvl1pPr>
          </a:lstStyle>
          <a:p>
            <a:endParaRPr/>
          </a:p>
        </p:txBody>
      </p:sp>
      <p:sp>
        <p:nvSpPr>
          <p:cNvPr id="4" name="Holder 4"/>
          <p:cNvSpPr>
            <a:spLocks noGrp="1"/>
          </p:cNvSpPr>
          <p:nvPr>
            <p:ph type="ftr" sz="quarter" idx="5"/>
          </p:nvPr>
        </p:nvSpPr>
        <p:spPr>
          <a:xfrm>
            <a:off x="4421632" y="9070861"/>
            <a:ext cx="4161536" cy="28452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50240" y="9070861"/>
            <a:ext cx="2991104" cy="28452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3/22/2017</a:t>
            </a:fld>
            <a:endParaRPr lang="en-US"/>
          </a:p>
        </p:txBody>
      </p:sp>
      <p:sp>
        <p:nvSpPr>
          <p:cNvPr id="6" name="Holder 6"/>
          <p:cNvSpPr>
            <a:spLocks noGrp="1"/>
          </p:cNvSpPr>
          <p:nvPr>
            <p:ph type="sldNum" sz="quarter" idx="7"/>
          </p:nvPr>
        </p:nvSpPr>
        <p:spPr>
          <a:xfrm>
            <a:off x="9363456" y="9070861"/>
            <a:ext cx="2991104" cy="28452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pic>
        <p:nvPicPr>
          <p:cNvPr id="8" name="Picture 3"/>
          <p:cNvPicPr>
            <a:picLocks noChangeAspect="1" noChangeArrowheads="1"/>
          </p:cNvPicPr>
          <p:nvPr userDrawn="1"/>
        </p:nvPicPr>
        <p:blipFill>
          <a:blip r:embed="rId8" cstate="print"/>
          <a:srcRect/>
          <a:stretch>
            <a:fillRect/>
          </a:stretch>
        </p:blipFill>
        <p:spPr bwMode="auto">
          <a:xfrm flipV="1">
            <a:off x="0" y="9525002"/>
            <a:ext cx="13004800" cy="228599"/>
          </a:xfrm>
          <a:prstGeom prst="rect">
            <a:avLst/>
          </a:prstGeom>
          <a:noFill/>
          <a:ln w="9525">
            <a:noFill/>
            <a:miter lim="800000"/>
            <a:headEnd/>
            <a:tailEnd/>
          </a:ln>
        </p:spPr>
      </p:pic>
      <p:pic>
        <p:nvPicPr>
          <p:cNvPr id="10" name="Picture 3"/>
          <p:cNvPicPr>
            <a:picLocks noChangeAspect="1" noChangeArrowheads="1"/>
          </p:cNvPicPr>
          <p:nvPr userDrawn="1"/>
        </p:nvPicPr>
        <p:blipFill>
          <a:blip r:embed="rId8" cstate="print"/>
          <a:srcRect/>
          <a:stretch>
            <a:fillRect/>
          </a:stretch>
        </p:blipFill>
        <p:spPr bwMode="auto">
          <a:xfrm flipV="1">
            <a:off x="0" y="9372611"/>
            <a:ext cx="13004800" cy="381001"/>
          </a:xfrm>
          <a:prstGeom prst="rect">
            <a:avLst/>
          </a:prstGeom>
          <a:noFill/>
          <a:ln w="9525">
            <a:noFill/>
            <a:miter lim="800000"/>
            <a:headEnd/>
            <a:tailEnd/>
          </a:ln>
        </p:spPr>
      </p:pic>
      <p:pic>
        <p:nvPicPr>
          <p:cNvPr id="11" name="Picture 1"/>
          <p:cNvPicPr>
            <a:picLocks noChangeAspect="1" noChangeArrowheads="1"/>
          </p:cNvPicPr>
          <p:nvPr userDrawn="1"/>
        </p:nvPicPr>
        <p:blipFill>
          <a:blip r:embed="rId9" cstate="print"/>
          <a:srcRect/>
          <a:stretch>
            <a:fillRect/>
          </a:stretch>
        </p:blipFill>
        <p:spPr bwMode="auto">
          <a:xfrm>
            <a:off x="0" y="9372600"/>
            <a:ext cx="13004800" cy="381000"/>
          </a:xfrm>
          <a:prstGeom prst="rect">
            <a:avLst/>
          </a:prstGeom>
          <a:noFill/>
          <a:ln w="9525">
            <a:noFill/>
            <a:miter lim="800000"/>
            <a:headEnd/>
            <a:tailEnd/>
          </a:ln>
        </p:spPr>
      </p:pic>
      <p:pic>
        <p:nvPicPr>
          <p:cNvPr id="13" name="Picture 1"/>
          <p:cNvPicPr>
            <a:picLocks noChangeAspect="1" noChangeArrowheads="1"/>
          </p:cNvPicPr>
          <p:nvPr userDrawn="1"/>
        </p:nvPicPr>
        <p:blipFill>
          <a:blip r:embed="rId9" cstate="print"/>
          <a:srcRect/>
          <a:stretch>
            <a:fillRect/>
          </a:stretch>
        </p:blipFill>
        <p:spPr bwMode="auto">
          <a:xfrm>
            <a:off x="0" y="0"/>
            <a:ext cx="13004800" cy="1676400"/>
          </a:xfrm>
          <a:prstGeom prst="rect">
            <a:avLst/>
          </a:prstGeom>
          <a:noFill/>
          <a:ln w="9525">
            <a:noFill/>
            <a:miter lim="800000"/>
            <a:headEnd/>
            <a:tailEnd/>
          </a:ln>
        </p:spPr>
      </p:pic>
      <p:sp>
        <p:nvSpPr>
          <p:cNvPr id="14" name="13 Dikdörtgen"/>
          <p:cNvSpPr/>
          <p:nvPr userDrawn="1"/>
        </p:nvSpPr>
        <p:spPr>
          <a:xfrm>
            <a:off x="0" y="9448800"/>
            <a:ext cx="13004800" cy="3048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5" name="14 Düz Bağlayıcı"/>
          <p:cNvCxnSpPr/>
          <p:nvPr userDrawn="1"/>
        </p:nvCxnSpPr>
        <p:spPr>
          <a:xfrm>
            <a:off x="0" y="1524000"/>
            <a:ext cx="1300480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6" name="Picture 1"/>
          <p:cNvPicPr>
            <a:picLocks noChangeAspect="1" noChangeArrowheads="1"/>
          </p:cNvPicPr>
          <p:nvPr userDrawn="1"/>
        </p:nvPicPr>
        <p:blipFill>
          <a:blip r:embed="rId9" cstate="print"/>
          <a:srcRect/>
          <a:stretch>
            <a:fillRect/>
          </a:stretch>
        </p:blipFill>
        <p:spPr bwMode="auto">
          <a:xfrm>
            <a:off x="-50800" y="9372600"/>
            <a:ext cx="13004800" cy="381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txStyles>
    <p:titleStyle>
      <a:lvl1pPr>
        <a:defRPr>
          <a:latin typeface="+mj-lt"/>
          <a:ea typeface="+mj-ea"/>
          <a:cs typeface="+mj-cs"/>
        </a:defRPr>
      </a:lvl1pPr>
    </p:titleStyle>
    <p:bodyStyle>
      <a:lvl1pPr marL="0">
        <a:defRPr>
          <a:latin typeface="+mn-lt"/>
          <a:ea typeface="+mn-ea"/>
          <a:cs typeface="+mn-cs"/>
        </a:defRPr>
      </a:lvl1pPr>
      <a:lvl2pPr marL="456964">
        <a:defRPr>
          <a:latin typeface="+mn-lt"/>
          <a:ea typeface="+mn-ea"/>
          <a:cs typeface="+mn-cs"/>
        </a:defRPr>
      </a:lvl2pPr>
      <a:lvl3pPr marL="913931">
        <a:defRPr>
          <a:latin typeface="+mn-lt"/>
          <a:ea typeface="+mn-ea"/>
          <a:cs typeface="+mn-cs"/>
        </a:defRPr>
      </a:lvl3pPr>
      <a:lvl4pPr marL="1370894">
        <a:defRPr>
          <a:latin typeface="+mn-lt"/>
          <a:ea typeface="+mn-ea"/>
          <a:cs typeface="+mn-cs"/>
        </a:defRPr>
      </a:lvl4pPr>
      <a:lvl5pPr marL="1827864">
        <a:defRPr>
          <a:latin typeface="+mn-lt"/>
          <a:ea typeface="+mn-ea"/>
          <a:cs typeface="+mn-cs"/>
        </a:defRPr>
      </a:lvl5pPr>
      <a:lvl6pPr marL="2284830">
        <a:defRPr>
          <a:latin typeface="+mn-lt"/>
          <a:ea typeface="+mn-ea"/>
          <a:cs typeface="+mn-cs"/>
        </a:defRPr>
      </a:lvl6pPr>
      <a:lvl7pPr marL="2741795">
        <a:defRPr>
          <a:latin typeface="+mn-lt"/>
          <a:ea typeface="+mn-ea"/>
          <a:cs typeface="+mn-cs"/>
        </a:defRPr>
      </a:lvl7pPr>
      <a:lvl8pPr marL="3198764">
        <a:defRPr>
          <a:latin typeface="+mn-lt"/>
          <a:ea typeface="+mn-ea"/>
          <a:cs typeface="+mn-cs"/>
        </a:defRPr>
      </a:lvl8pPr>
      <a:lvl9pPr marL="3655730">
        <a:defRPr>
          <a:latin typeface="+mn-lt"/>
          <a:ea typeface="+mn-ea"/>
          <a:cs typeface="+mn-cs"/>
        </a:defRPr>
      </a:lvl9pPr>
    </p:bodyStyle>
    <p:otherStyle>
      <a:lvl1pPr marL="0">
        <a:defRPr>
          <a:latin typeface="+mn-lt"/>
          <a:ea typeface="+mn-ea"/>
          <a:cs typeface="+mn-cs"/>
        </a:defRPr>
      </a:lvl1pPr>
      <a:lvl2pPr marL="456964">
        <a:defRPr>
          <a:latin typeface="+mn-lt"/>
          <a:ea typeface="+mn-ea"/>
          <a:cs typeface="+mn-cs"/>
        </a:defRPr>
      </a:lvl2pPr>
      <a:lvl3pPr marL="913931">
        <a:defRPr>
          <a:latin typeface="+mn-lt"/>
          <a:ea typeface="+mn-ea"/>
          <a:cs typeface="+mn-cs"/>
        </a:defRPr>
      </a:lvl3pPr>
      <a:lvl4pPr marL="1370894">
        <a:defRPr>
          <a:latin typeface="+mn-lt"/>
          <a:ea typeface="+mn-ea"/>
          <a:cs typeface="+mn-cs"/>
        </a:defRPr>
      </a:lvl4pPr>
      <a:lvl5pPr marL="1827864">
        <a:defRPr>
          <a:latin typeface="+mn-lt"/>
          <a:ea typeface="+mn-ea"/>
          <a:cs typeface="+mn-cs"/>
        </a:defRPr>
      </a:lvl5pPr>
      <a:lvl6pPr marL="2284830">
        <a:defRPr>
          <a:latin typeface="+mn-lt"/>
          <a:ea typeface="+mn-ea"/>
          <a:cs typeface="+mn-cs"/>
        </a:defRPr>
      </a:lvl6pPr>
      <a:lvl7pPr marL="2741795">
        <a:defRPr>
          <a:latin typeface="+mn-lt"/>
          <a:ea typeface="+mn-ea"/>
          <a:cs typeface="+mn-cs"/>
        </a:defRPr>
      </a:lvl7pPr>
      <a:lvl8pPr marL="3198764">
        <a:defRPr>
          <a:latin typeface="+mn-lt"/>
          <a:ea typeface="+mn-ea"/>
          <a:cs typeface="+mn-cs"/>
        </a:defRPr>
      </a:lvl8pPr>
      <a:lvl9pPr marL="365573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cbi.nlm.nih.gov/pubmed/26367221" TargetMode="External"/><Relationship Id="rId2" Type="http://schemas.openxmlformats.org/officeDocument/2006/relationships/image" Target="../media/image12.jpe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hyperlink" Target="https://www.ncbi.nlm.nih.gov/pubmed/26367221"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hyperlink" Target="https://www.ncbi.nlm.nih.gov/pubmed/26367221" TargetMode="Externa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oleObject" Target="../embeddings/oleObject1.bin"/><Relationship Id="rId7" Type="http://schemas.openxmlformats.org/officeDocument/2006/relationships/image" Target="../media/image38.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oleObject" Target="../embeddings/oleObject2.bin"/><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p:cNvPicPr>
            <a:picLocks noChangeAspect="1" noChangeArrowheads="1"/>
          </p:cNvPicPr>
          <p:nvPr/>
        </p:nvPicPr>
        <p:blipFill>
          <a:blip r:embed="rId2" cstate="print"/>
          <a:srcRect/>
          <a:stretch>
            <a:fillRect/>
          </a:stretch>
        </p:blipFill>
        <p:spPr bwMode="auto">
          <a:xfrm>
            <a:off x="0" y="0"/>
            <a:ext cx="13004800" cy="9753600"/>
          </a:xfrm>
          <a:prstGeom prst="rect">
            <a:avLst/>
          </a:prstGeom>
          <a:noFill/>
          <a:ln w="9525">
            <a:noFill/>
            <a:miter lim="800000"/>
            <a:headEnd/>
            <a:tailEnd/>
          </a:ln>
        </p:spPr>
      </p:pic>
      <p:sp>
        <p:nvSpPr>
          <p:cNvPr id="4" name="object 4"/>
          <p:cNvSpPr txBox="1">
            <a:spLocks noGrp="1"/>
          </p:cNvSpPr>
          <p:nvPr>
            <p:ph type="sldNum" sz="quarter" idx="7"/>
          </p:nvPr>
        </p:nvSpPr>
        <p:spPr>
          <a:xfrm>
            <a:off x="9363456" y="9070849"/>
            <a:ext cx="2991104" cy="234038"/>
          </a:xfrm>
          <a:prstGeom prst="rect">
            <a:avLst/>
          </a:prstGeom>
        </p:spPr>
        <p:txBody>
          <a:bodyPr vert="horz" wrap="square" lIns="0" tIns="0" rIns="0" bIns="0" rtlCol="0">
            <a:spAutoFit/>
          </a:bodyPr>
          <a:lstStyle/>
          <a:p>
            <a:pPr marL="146235">
              <a:lnSpc>
                <a:spcPts val="1764"/>
              </a:lnSpc>
            </a:pPr>
            <a:fld id="{81D60167-4931-47E6-BA6A-407CBD079E47}" type="slidenum">
              <a:rPr dirty="0"/>
              <a:pPr marL="146235">
                <a:lnSpc>
                  <a:spcPts val="1764"/>
                </a:lnSpc>
              </a:pPr>
              <a:t>1</a:t>
            </a:fld>
            <a:endParaRPr dirty="0"/>
          </a:p>
        </p:txBody>
      </p:sp>
      <p:sp>
        <p:nvSpPr>
          <p:cNvPr id="11" name="10 Dikdörtgen"/>
          <p:cNvSpPr/>
          <p:nvPr/>
        </p:nvSpPr>
        <p:spPr>
          <a:xfrm>
            <a:off x="939800" y="2895600"/>
            <a:ext cx="11221133" cy="2339098"/>
          </a:xfrm>
          <a:prstGeom prst="rect">
            <a:avLst/>
          </a:prstGeom>
        </p:spPr>
        <p:txBody>
          <a:bodyPr wrap="square" lIns="91396" tIns="45698" rIns="91396" bIns="45698">
            <a:spAutoFit/>
          </a:bodyPr>
          <a:lstStyle/>
          <a:p>
            <a:pPr marL="505504" marR="7225" indent="-487451">
              <a:spcBef>
                <a:spcPts val="2460"/>
              </a:spcBef>
              <a:tabLst>
                <a:tab pos="504601" algn="l"/>
                <a:tab pos="505504" algn="l"/>
              </a:tabLst>
            </a:pPr>
            <a:r>
              <a:rPr lang="en-US" sz="7300" b="1" spc="-7" dirty="0">
                <a:cs typeface="Calibri"/>
              </a:rPr>
              <a:t>Relapse after allogeneic stem cell transplantation</a:t>
            </a:r>
          </a:p>
        </p:txBody>
      </p:sp>
      <p:sp>
        <p:nvSpPr>
          <p:cNvPr id="16" name="15 Dikdörtgen"/>
          <p:cNvSpPr/>
          <p:nvPr/>
        </p:nvSpPr>
        <p:spPr>
          <a:xfrm>
            <a:off x="939800" y="5562600"/>
            <a:ext cx="10820400" cy="762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Dikdörtgen"/>
          <p:cNvSpPr/>
          <p:nvPr/>
        </p:nvSpPr>
        <p:spPr>
          <a:xfrm>
            <a:off x="939800" y="2514600"/>
            <a:ext cx="10820400" cy="762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17 Yuvarlatılmış Dikdörtgen"/>
          <p:cNvSpPr/>
          <p:nvPr/>
        </p:nvSpPr>
        <p:spPr>
          <a:xfrm>
            <a:off x="6273800" y="6934200"/>
            <a:ext cx="4876800" cy="1600200"/>
          </a:xfrm>
          <a:prstGeom prst="roundRect">
            <a:avLst/>
          </a:prstGeom>
          <a:solidFill>
            <a:schemeClr val="bg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dirty="0" smtClean="0">
                <a:solidFill>
                  <a:schemeClr val="tx1"/>
                </a:solidFill>
              </a:rPr>
              <a:t>Dr: Mustafa ÇETİN</a:t>
            </a:r>
          </a:p>
          <a:p>
            <a:pPr algn="ctr"/>
            <a:r>
              <a:rPr lang="tr-TR" sz="3200" dirty="0" smtClean="0">
                <a:solidFill>
                  <a:schemeClr val="tx1"/>
                </a:solidFill>
              </a:rPr>
              <a:t>Kayseri, 2017</a:t>
            </a:r>
            <a:endParaRPr lang="tr-TR" sz="32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1063464" y="216142"/>
            <a:ext cx="10877870" cy="1575817"/>
          </a:xfrm>
        </p:spPr>
        <p:txBody>
          <a:bodyPr/>
          <a:lstStyle/>
          <a:p>
            <a:r>
              <a:rPr lang="en-US" sz="5100" dirty="0">
                <a:solidFill>
                  <a:srgbClr val="63A70A"/>
                </a:solidFill>
              </a:rPr>
              <a:t>Survival after HLA-Matched Sibling Donor </a:t>
            </a:r>
            <a:r>
              <a:rPr lang="en-US" sz="5100" dirty="0"/>
              <a:t>HCT</a:t>
            </a:r>
            <a:r>
              <a:rPr lang="en-US" sz="5100" dirty="0">
                <a:solidFill>
                  <a:srgbClr val="63A70A"/>
                </a:solidFill>
              </a:rPr>
              <a:t> for AML, 2004-2014</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1625612" y="2666999"/>
            <a:ext cx="9152229" cy="5462588"/>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2768600" y="381000"/>
            <a:ext cx="7620001" cy="838200"/>
          </a:xfrm>
          <a:prstGeom prst="rect">
            <a:avLst/>
          </a:prstGeom>
          <a:noFill/>
          <a:ln w="9525">
            <a:noFill/>
            <a:miter lim="800000"/>
            <a:headEnd/>
            <a:tailEnd/>
          </a:ln>
        </p:spPr>
      </p:pic>
      <p:cxnSp>
        <p:nvCxnSpPr>
          <p:cNvPr id="10" name="9 Düz Ok Bağlayıcısı"/>
          <p:cNvCxnSpPr/>
          <p:nvPr/>
        </p:nvCxnSpPr>
        <p:spPr>
          <a:xfrm>
            <a:off x="4826000" y="2590800"/>
            <a:ext cx="762000" cy="1752600"/>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6197600" y="2514600"/>
            <a:ext cx="1143000" cy="2514600"/>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13 Düz Ok Bağlayıcısı"/>
          <p:cNvCxnSpPr/>
          <p:nvPr/>
        </p:nvCxnSpPr>
        <p:spPr>
          <a:xfrm>
            <a:off x="7645400" y="2438400"/>
            <a:ext cx="1676400" cy="3733800"/>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7" name="16 Metin kutusu"/>
          <p:cNvSpPr txBox="1"/>
          <p:nvPr/>
        </p:nvSpPr>
        <p:spPr>
          <a:xfrm>
            <a:off x="3911600" y="2209800"/>
            <a:ext cx="1295400" cy="369332"/>
          </a:xfrm>
          <a:prstGeom prst="rect">
            <a:avLst/>
          </a:prstGeom>
          <a:solidFill>
            <a:schemeClr val="bg1"/>
          </a:solidFill>
        </p:spPr>
        <p:txBody>
          <a:bodyPr wrap="square" rtlCol="0">
            <a:spAutoFit/>
          </a:bodyPr>
          <a:lstStyle/>
          <a:p>
            <a:pPr algn="ctr"/>
            <a:r>
              <a:rPr lang="tr-TR" b="1" dirty="0" smtClean="0"/>
              <a:t>30-40 %</a:t>
            </a:r>
            <a:endParaRPr lang="tr-TR" b="1" dirty="0"/>
          </a:p>
        </p:txBody>
      </p:sp>
      <p:sp>
        <p:nvSpPr>
          <p:cNvPr id="18" name="17 Metin kutusu"/>
          <p:cNvSpPr txBox="1"/>
          <p:nvPr/>
        </p:nvSpPr>
        <p:spPr>
          <a:xfrm>
            <a:off x="5511800" y="2209800"/>
            <a:ext cx="1295400" cy="369332"/>
          </a:xfrm>
          <a:prstGeom prst="rect">
            <a:avLst/>
          </a:prstGeom>
          <a:solidFill>
            <a:schemeClr val="bg1"/>
          </a:solidFill>
        </p:spPr>
        <p:txBody>
          <a:bodyPr wrap="square" rtlCol="0">
            <a:spAutoFit/>
          </a:bodyPr>
          <a:lstStyle/>
          <a:p>
            <a:pPr algn="ctr"/>
            <a:r>
              <a:rPr lang="tr-TR" b="1" dirty="0" smtClean="0"/>
              <a:t>40-50 %</a:t>
            </a:r>
            <a:endParaRPr lang="tr-TR" b="1" dirty="0"/>
          </a:p>
        </p:txBody>
      </p:sp>
      <p:sp>
        <p:nvSpPr>
          <p:cNvPr id="19" name="18 Metin kutusu"/>
          <p:cNvSpPr txBox="1"/>
          <p:nvPr/>
        </p:nvSpPr>
        <p:spPr>
          <a:xfrm>
            <a:off x="7188200" y="2209800"/>
            <a:ext cx="1295400" cy="369332"/>
          </a:xfrm>
          <a:prstGeom prst="rect">
            <a:avLst/>
          </a:prstGeom>
          <a:solidFill>
            <a:schemeClr val="bg1"/>
          </a:solidFill>
        </p:spPr>
        <p:txBody>
          <a:bodyPr wrap="square" rtlCol="0">
            <a:spAutoFit/>
          </a:bodyPr>
          <a:lstStyle/>
          <a:p>
            <a:pPr algn="ctr"/>
            <a:r>
              <a:rPr lang="tr-TR" b="1" dirty="0" smtClean="0"/>
              <a:t>60-80 %</a:t>
            </a:r>
            <a:endParaRPr lang="tr-TR" b="1" dirty="0"/>
          </a:p>
        </p:txBody>
      </p:sp>
    </p:spTree>
    <p:extLst>
      <p:ext uri="{BB962C8B-B14F-4D97-AF65-F5344CB8AC3E}">
        <p14:creationId xmlns:p14="http://schemas.microsoft.com/office/powerpoint/2010/main" xmlns="" val="295310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amond(in)">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amond(in)">
                                      <p:cBhvr>
                                        <p:cTn id="15" dur="2000"/>
                                        <p:tgtEl>
                                          <p:spTgt spid="18"/>
                                        </p:tgtEl>
                                      </p:cBhvr>
                                    </p:animEffect>
                                  </p:childTnLst>
                                </p:cTn>
                              </p:par>
                              <p:par>
                                <p:cTn id="16" presetID="8" presetClass="entr" presetSubtype="16"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amond(in)">
                                      <p:cBhvr>
                                        <p:cTn id="18" dur="2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amond(in)">
                                      <p:cBhvr>
                                        <p:cTn id="23" dur="2000"/>
                                        <p:tgtEl>
                                          <p:spTgt spid="19"/>
                                        </p:tgtEl>
                                      </p:cBhvr>
                                    </p:animEffect>
                                  </p:childTnLst>
                                </p:cTn>
                              </p:par>
                              <p:par>
                                <p:cTn id="24" presetID="8"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amond(in)">
                                      <p:cBhvr>
                                        <p:cTn id="2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1063464" y="216143"/>
            <a:ext cx="10877870" cy="1415772"/>
          </a:xfrm>
        </p:spPr>
        <p:txBody>
          <a:bodyPr/>
          <a:lstStyle/>
          <a:p>
            <a:r>
              <a:rPr lang="en-US" sz="4600" dirty="0"/>
              <a:t>Causes of Death after HLA Matched Sibling HCT done in 2013-2014</a:t>
            </a:r>
          </a:p>
        </p:txBody>
      </p:sp>
      <p:pic>
        <p:nvPicPr>
          <p:cNvPr id="4099" name="Picture 3"/>
          <p:cNvPicPr>
            <a:picLocks noChangeAspect="1" noChangeArrowheads="1"/>
          </p:cNvPicPr>
          <p:nvPr/>
        </p:nvPicPr>
        <p:blipFill>
          <a:blip r:embed="rId3" cstate="print"/>
          <a:srcRect/>
          <a:stretch>
            <a:fillRect/>
          </a:stretch>
        </p:blipFill>
        <p:spPr bwMode="auto">
          <a:xfrm>
            <a:off x="10236212" y="8305800"/>
            <a:ext cx="2505075" cy="904875"/>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1016000" y="2438401"/>
            <a:ext cx="10282237" cy="5795721"/>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1625600" y="381000"/>
            <a:ext cx="7848600" cy="914399"/>
          </a:xfrm>
          <a:prstGeom prst="rect">
            <a:avLst/>
          </a:prstGeom>
          <a:noFill/>
          <a:ln w="9525">
            <a:noFill/>
            <a:miter lim="800000"/>
            <a:headEnd/>
            <a:tailEnd/>
          </a:ln>
        </p:spPr>
      </p:pic>
      <p:sp>
        <p:nvSpPr>
          <p:cNvPr id="7" name="6 Serbest Form"/>
          <p:cNvSpPr/>
          <p:nvPr/>
        </p:nvSpPr>
        <p:spPr>
          <a:xfrm>
            <a:off x="3090929" y="2736761"/>
            <a:ext cx="2502795" cy="2640169"/>
          </a:xfrm>
          <a:custGeom>
            <a:avLst/>
            <a:gdLst>
              <a:gd name="connsiteX0" fmla="*/ 309094 w 2502795"/>
              <a:gd name="connsiteY0" fmla="*/ 173864 h 2640169"/>
              <a:gd name="connsiteX1" fmla="*/ 321972 w 2502795"/>
              <a:gd name="connsiteY1" fmla="*/ 2041301 h 2640169"/>
              <a:gd name="connsiteX2" fmla="*/ 2240925 w 2502795"/>
              <a:gd name="connsiteY2" fmla="*/ 2453425 h 2640169"/>
              <a:gd name="connsiteX3" fmla="*/ 1893195 w 2502795"/>
              <a:gd name="connsiteY3" fmla="*/ 920839 h 2640169"/>
              <a:gd name="connsiteX4" fmla="*/ 450761 w 2502795"/>
              <a:gd name="connsiteY4" fmla="*/ 109470 h 2640169"/>
              <a:gd name="connsiteX5" fmla="*/ 309094 w 2502795"/>
              <a:gd name="connsiteY5" fmla="*/ 264016 h 2640169"/>
              <a:gd name="connsiteX6" fmla="*/ 257578 w 2502795"/>
              <a:gd name="connsiteY6" fmla="*/ 302653 h 264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2795" h="2640169">
                <a:moveTo>
                  <a:pt x="309094" y="173864"/>
                </a:moveTo>
                <a:cubicBezTo>
                  <a:pt x="154547" y="917619"/>
                  <a:pt x="0" y="1661374"/>
                  <a:pt x="321972" y="2041301"/>
                </a:cubicBezTo>
                <a:cubicBezTo>
                  <a:pt x="643944" y="2421228"/>
                  <a:pt x="1979055" y="2640169"/>
                  <a:pt x="2240925" y="2453425"/>
                </a:cubicBezTo>
                <a:cubicBezTo>
                  <a:pt x="2502795" y="2266681"/>
                  <a:pt x="2191556" y="1311498"/>
                  <a:pt x="1893195" y="920839"/>
                </a:cubicBezTo>
                <a:cubicBezTo>
                  <a:pt x="1594834" y="530180"/>
                  <a:pt x="714778" y="218941"/>
                  <a:pt x="450761" y="109470"/>
                </a:cubicBezTo>
                <a:cubicBezTo>
                  <a:pt x="186744" y="0"/>
                  <a:pt x="341291" y="231819"/>
                  <a:pt x="309094" y="264016"/>
                </a:cubicBezTo>
                <a:cubicBezTo>
                  <a:pt x="276897" y="296213"/>
                  <a:pt x="267237" y="299433"/>
                  <a:pt x="257578" y="302653"/>
                </a:cubicBezTo>
              </a:path>
            </a:pathLst>
          </a:cu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9" name="8 Yay"/>
          <p:cNvSpPr/>
          <p:nvPr/>
        </p:nvSpPr>
        <p:spPr>
          <a:xfrm>
            <a:off x="8636000" y="2971800"/>
            <a:ext cx="76200" cy="18288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3" name="12 Serbest Form"/>
          <p:cNvSpPr/>
          <p:nvPr/>
        </p:nvSpPr>
        <p:spPr>
          <a:xfrm>
            <a:off x="7645400" y="2667000"/>
            <a:ext cx="3035120" cy="4138411"/>
          </a:xfrm>
          <a:custGeom>
            <a:avLst/>
            <a:gdLst>
              <a:gd name="connsiteX0" fmla="*/ 989526 w 3035120"/>
              <a:gd name="connsiteY0" fmla="*/ 324118 h 4138411"/>
              <a:gd name="connsiteX1" fmla="*/ 1015284 w 3035120"/>
              <a:gd name="connsiteY1" fmla="*/ 2217312 h 4138411"/>
              <a:gd name="connsiteX2" fmla="*/ 88005 w 3035120"/>
              <a:gd name="connsiteY2" fmla="*/ 3840050 h 4138411"/>
              <a:gd name="connsiteX3" fmla="*/ 1543317 w 3035120"/>
              <a:gd name="connsiteY3" fmla="*/ 4007476 h 4138411"/>
              <a:gd name="connsiteX4" fmla="*/ 2573627 w 3035120"/>
              <a:gd name="connsiteY4" fmla="*/ 3350653 h 4138411"/>
              <a:gd name="connsiteX5" fmla="*/ 3024388 w 3035120"/>
              <a:gd name="connsiteY5" fmla="*/ 1998372 h 4138411"/>
              <a:gd name="connsiteX6" fmla="*/ 2638022 w 3035120"/>
              <a:gd name="connsiteY6" fmla="*/ 903667 h 4138411"/>
              <a:gd name="connsiteX7" fmla="*/ 1775137 w 3035120"/>
              <a:gd name="connsiteY7" fmla="*/ 324118 h 4138411"/>
              <a:gd name="connsiteX8" fmla="*/ 1208467 w 3035120"/>
              <a:gd name="connsiteY8" fmla="*/ 221087 h 4138411"/>
              <a:gd name="connsiteX9" fmla="*/ 976647 w 3035120"/>
              <a:gd name="connsiteY9" fmla="*/ 272603 h 4138411"/>
              <a:gd name="connsiteX10" fmla="*/ 989526 w 3035120"/>
              <a:gd name="connsiteY10" fmla="*/ 324118 h 4138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120" h="4138411">
                <a:moveTo>
                  <a:pt x="989526" y="324118"/>
                </a:moveTo>
                <a:cubicBezTo>
                  <a:pt x="995966" y="648236"/>
                  <a:pt x="1165537" y="1631323"/>
                  <a:pt x="1015284" y="2217312"/>
                </a:cubicBezTo>
                <a:cubicBezTo>
                  <a:pt x="865031" y="2803301"/>
                  <a:pt x="0" y="3541689"/>
                  <a:pt x="88005" y="3840050"/>
                </a:cubicBezTo>
                <a:cubicBezTo>
                  <a:pt x="176010" y="4138411"/>
                  <a:pt x="1129047" y="4089042"/>
                  <a:pt x="1543317" y="4007476"/>
                </a:cubicBezTo>
                <a:cubicBezTo>
                  <a:pt x="1957587" y="3925910"/>
                  <a:pt x="2326782" y="3685504"/>
                  <a:pt x="2573627" y="3350653"/>
                </a:cubicBezTo>
                <a:cubicBezTo>
                  <a:pt x="2820472" y="3015802"/>
                  <a:pt x="3013656" y="2406203"/>
                  <a:pt x="3024388" y="1998372"/>
                </a:cubicBezTo>
                <a:cubicBezTo>
                  <a:pt x="3035120" y="1590541"/>
                  <a:pt x="2846231" y="1182709"/>
                  <a:pt x="2638022" y="903667"/>
                </a:cubicBezTo>
                <a:cubicBezTo>
                  <a:pt x="2429814" y="624625"/>
                  <a:pt x="2013396" y="437881"/>
                  <a:pt x="1775137" y="324118"/>
                </a:cubicBezTo>
                <a:cubicBezTo>
                  <a:pt x="1536878" y="210355"/>
                  <a:pt x="1341549" y="229673"/>
                  <a:pt x="1208467" y="221087"/>
                </a:cubicBezTo>
                <a:cubicBezTo>
                  <a:pt x="1075385" y="212501"/>
                  <a:pt x="1013137" y="259724"/>
                  <a:pt x="976647" y="272603"/>
                </a:cubicBezTo>
                <a:cubicBezTo>
                  <a:pt x="940157" y="285482"/>
                  <a:pt x="983087" y="0"/>
                  <a:pt x="989526" y="324118"/>
                </a:cubicBezTo>
                <a:close/>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78075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amond(in)">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854200" y="304800"/>
            <a:ext cx="8305801" cy="1107996"/>
          </a:xfrm>
          <a:prstGeom prst="rect">
            <a:avLst/>
          </a:prstGeom>
          <a:solidFill>
            <a:schemeClr val="bg1"/>
          </a:solidFill>
        </p:spPr>
        <p:txBody>
          <a:bodyPr vert="horz" wrap="square" lIns="0" tIns="0" rIns="0" bIns="0" rtlCol="0">
            <a:spAutoFit/>
          </a:bodyPr>
          <a:lstStyle/>
          <a:p>
            <a:pPr marL="12699" algn="ctr">
              <a:tabLst>
                <a:tab pos="2220093" algn="l"/>
                <a:tab pos="3047711" algn="l"/>
                <a:tab pos="4639475" algn="l"/>
                <a:tab pos="8748360" algn="l"/>
              </a:tabLst>
            </a:pPr>
            <a:r>
              <a:rPr sz="3600" b="1" spc="-10" dirty="0">
                <a:solidFill>
                  <a:schemeClr val="accent3">
                    <a:lumMod val="75000"/>
                  </a:schemeClr>
                </a:solidFill>
                <a:latin typeface="+mn-lt"/>
                <a:cs typeface="Gill Sans MT"/>
              </a:rPr>
              <a:t>Relapse</a:t>
            </a:r>
            <a:r>
              <a:rPr sz="3600" b="1" spc="10" dirty="0">
                <a:solidFill>
                  <a:schemeClr val="accent3">
                    <a:lumMod val="75000"/>
                  </a:schemeClr>
                </a:solidFill>
                <a:latin typeface="+mn-lt"/>
                <a:cs typeface="Gill Sans MT"/>
              </a:rPr>
              <a:t> </a:t>
            </a:r>
            <a:r>
              <a:rPr sz="3600" b="1" spc="-6" dirty="0" smtClean="0">
                <a:solidFill>
                  <a:schemeClr val="accent3">
                    <a:lumMod val="75000"/>
                  </a:schemeClr>
                </a:solidFill>
                <a:latin typeface="+mn-lt"/>
                <a:cs typeface="Gill Sans MT"/>
              </a:rPr>
              <a:t>is</a:t>
            </a:r>
            <a:r>
              <a:rPr lang="tr-TR" sz="3600" b="1" spc="-6" dirty="0" smtClean="0">
                <a:solidFill>
                  <a:schemeClr val="accent3">
                    <a:lumMod val="75000"/>
                  </a:schemeClr>
                </a:solidFill>
                <a:latin typeface="+mn-lt"/>
                <a:cs typeface="Gill Sans MT"/>
              </a:rPr>
              <a:t> </a:t>
            </a:r>
            <a:r>
              <a:rPr sz="3600" b="1" dirty="0" smtClean="0">
                <a:solidFill>
                  <a:schemeClr val="accent3">
                    <a:lumMod val="75000"/>
                  </a:schemeClr>
                </a:solidFill>
                <a:latin typeface="+mn-lt"/>
                <a:cs typeface="Gill Sans MT"/>
              </a:rPr>
              <a:t>the</a:t>
            </a:r>
            <a:r>
              <a:rPr lang="tr-TR" sz="3600" b="1" dirty="0" smtClean="0">
                <a:solidFill>
                  <a:schemeClr val="accent3">
                    <a:lumMod val="75000"/>
                  </a:schemeClr>
                </a:solidFill>
                <a:latin typeface="+mn-lt"/>
                <a:cs typeface="Gill Sans MT"/>
              </a:rPr>
              <a:t> </a:t>
            </a:r>
            <a:r>
              <a:rPr sz="3600" b="1" spc="-6" dirty="0" smtClean="0">
                <a:solidFill>
                  <a:schemeClr val="accent3">
                    <a:lumMod val="75000"/>
                  </a:schemeClr>
                </a:solidFill>
                <a:latin typeface="+mn-lt"/>
                <a:cs typeface="Gill Sans MT"/>
              </a:rPr>
              <a:t>leading</a:t>
            </a:r>
            <a:r>
              <a:rPr lang="tr-TR" sz="3600" b="1" spc="-6" dirty="0" smtClean="0">
                <a:solidFill>
                  <a:schemeClr val="accent3">
                    <a:lumMod val="75000"/>
                  </a:schemeClr>
                </a:solidFill>
                <a:latin typeface="+mn-lt"/>
                <a:cs typeface="Gill Sans MT"/>
              </a:rPr>
              <a:t> </a:t>
            </a:r>
            <a:r>
              <a:rPr sz="3600" b="1" dirty="0" smtClean="0">
                <a:solidFill>
                  <a:schemeClr val="accent3">
                    <a:lumMod val="75000"/>
                  </a:schemeClr>
                </a:solidFill>
                <a:latin typeface="+mn-lt"/>
                <a:cs typeface="Gill Sans MT"/>
              </a:rPr>
              <a:t>cause</a:t>
            </a:r>
            <a:r>
              <a:rPr sz="3600" b="1" spc="-6" dirty="0" smtClean="0">
                <a:solidFill>
                  <a:schemeClr val="accent3">
                    <a:lumMod val="75000"/>
                  </a:schemeClr>
                </a:solidFill>
                <a:latin typeface="+mn-lt"/>
                <a:cs typeface="Gill Sans MT"/>
              </a:rPr>
              <a:t> </a:t>
            </a:r>
            <a:r>
              <a:rPr sz="3600" b="1" dirty="0">
                <a:solidFill>
                  <a:schemeClr val="accent3">
                    <a:lumMod val="75000"/>
                  </a:schemeClr>
                </a:solidFill>
                <a:latin typeface="+mn-lt"/>
                <a:cs typeface="Gill Sans MT"/>
              </a:rPr>
              <a:t>of</a:t>
            </a:r>
            <a:r>
              <a:rPr sz="3600" b="1" spc="-6" dirty="0">
                <a:solidFill>
                  <a:schemeClr val="accent3">
                    <a:lumMod val="75000"/>
                  </a:schemeClr>
                </a:solidFill>
                <a:latin typeface="+mn-lt"/>
                <a:cs typeface="Gill Sans MT"/>
              </a:rPr>
              <a:t> </a:t>
            </a:r>
            <a:r>
              <a:rPr sz="3600" b="1" spc="-10" dirty="0" smtClean="0">
                <a:solidFill>
                  <a:schemeClr val="accent3">
                    <a:lumMod val="75000"/>
                  </a:schemeClr>
                </a:solidFill>
                <a:latin typeface="+mn-lt"/>
                <a:cs typeface="Gill Sans MT"/>
              </a:rPr>
              <a:t>treatment</a:t>
            </a:r>
            <a:r>
              <a:rPr lang="tr-TR" sz="3600" b="1" spc="-10" dirty="0" smtClean="0">
                <a:solidFill>
                  <a:schemeClr val="accent3">
                    <a:lumMod val="75000"/>
                  </a:schemeClr>
                </a:solidFill>
                <a:latin typeface="+mn-lt"/>
                <a:cs typeface="Gill Sans MT"/>
              </a:rPr>
              <a:t> </a:t>
            </a:r>
            <a:r>
              <a:rPr sz="3600" b="1" spc="-16" dirty="0" smtClean="0">
                <a:solidFill>
                  <a:schemeClr val="accent3">
                    <a:lumMod val="75000"/>
                  </a:schemeClr>
                </a:solidFill>
                <a:latin typeface="+mn-lt"/>
                <a:cs typeface="Gill Sans MT"/>
              </a:rPr>
              <a:t>failure</a:t>
            </a:r>
            <a:r>
              <a:rPr sz="3600" b="1" spc="-95" dirty="0" smtClean="0">
                <a:solidFill>
                  <a:schemeClr val="accent3">
                    <a:lumMod val="75000"/>
                  </a:schemeClr>
                </a:solidFill>
                <a:latin typeface="+mn-lt"/>
                <a:cs typeface="Gill Sans MT"/>
              </a:rPr>
              <a:t> </a:t>
            </a:r>
            <a:r>
              <a:rPr sz="3600" b="1" dirty="0" smtClean="0">
                <a:solidFill>
                  <a:schemeClr val="accent3">
                    <a:lumMod val="75000"/>
                  </a:schemeClr>
                </a:solidFill>
                <a:latin typeface="+mn-lt"/>
                <a:cs typeface="Gill Sans MT"/>
              </a:rPr>
              <a:t>post-HSCT</a:t>
            </a:r>
            <a:endParaRPr sz="3600" b="1" dirty="0">
              <a:solidFill>
                <a:schemeClr val="accent3">
                  <a:lumMod val="75000"/>
                </a:schemeClr>
              </a:solidFill>
              <a:latin typeface="+mn-lt"/>
              <a:cs typeface="Gill Sans MT"/>
            </a:endParaRPr>
          </a:p>
        </p:txBody>
      </p:sp>
      <p:sp>
        <p:nvSpPr>
          <p:cNvPr id="5" name="object 5"/>
          <p:cNvSpPr txBox="1"/>
          <p:nvPr/>
        </p:nvSpPr>
        <p:spPr>
          <a:xfrm>
            <a:off x="2844800" y="5410212"/>
            <a:ext cx="7577455" cy="612817"/>
          </a:xfrm>
          <a:prstGeom prst="rect">
            <a:avLst/>
          </a:prstGeom>
        </p:spPr>
        <p:txBody>
          <a:bodyPr vert="horz" wrap="square" lIns="0" tIns="0" rIns="0" bIns="0" rtlCol="0">
            <a:spAutoFit/>
          </a:bodyPr>
          <a:lstStyle/>
          <a:p>
            <a:pPr marL="12699"/>
            <a:r>
              <a:rPr lang="en-US" sz="4000" spc="-7" dirty="0" smtClean="0">
                <a:latin typeface="Gill Sans MT" pitchFamily="34" charset="0"/>
                <a:cs typeface="Calibri"/>
              </a:rPr>
              <a:t>The </a:t>
            </a:r>
            <a:r>
              <a:rPr lang="en-US" sz="4000" spc="-14" dirty="0" smtClean="0">
                <a:latin typeface="Gill Sans MT" pitchFamily="34" charset="0"/>
                <a:cs typeface="Calibri"/>
              </a:rPr>
              <a:t>outcome </a:t>
            </a:r>
            <a:r>
              <a:rPr lang="en-US" sz="4000" dirty="0" smtClean="0">
                <a:latin typeface="Gill Sans MT" pitchFamily="34" charset="0"/>
                <a:cs typeface="Calibri"/>
              </a:rPr>
              <a:t>is </a:t>
            </a:r>
            <a:r>
              <a:rPr lang="en-US" sz="4000" spc="-14" dirty="0" smtClean="0">
                <a:latin typeface="Gill Sans MT" pitchFamily="34" charset="0"/>
                <a:cs typeface="Calibri"/>
              </a:rPr>
              <a:t>generally</a:t>
            </a:r>
            <a:r>
              <a:rPr lang="en-US" sz="4000" spc="-107" dirty="0" smtClean="0">
                <a:latin typeface="Gill Sans MT" pitchFamily="34" charset="0"/>
                <a:cs typeface="Calibri"/>
              </a:rPr>
              <a:t> </a:t>
            </a:r>
            <a:r>
              <a:rPr lang="en-US" sz="4000" spc="-78" dirty="0" smtClean="0">
                <a:latin typeface="Gill Sans MT" pitchFamily="34" charset="0"/>
                <a:cs typeface="Calibri"/>
              </a:rPr>
              <a:t>poor.</a:t>
            </a:r>
            <a:r>
              <a:rPr lang="tr-TR" sz="4000" spc="-16" dirty="0" smtClean="0">
                <a:latin typeface="Gill Sans MT" pitchFamily="34" charset="0"/>
                <a:cs typeface="Calibri"/>
              </a:rPr>
              <a:t>.</a:t>
            </a:r>
            <a:endParaRPr sz="4000" dirty="0">
              <a:latin typeface="Gill Sans MT" pitchFamily="34" charset="0"/>
              <a:cs typeface="Gill Sans MT"/>
            </a:endParaRPr>
          </a:p>
        </p:txBody>
      </p:sp>
      <p:pic>
        <p:nvPicPr>
          <p:cNvPr id="1027" name="Picture 3"/>
          <p:cNvPicPr>
            <a:picLocks noChangeAspect="1" noChangeArrowheads="1"/>
          </p:cNvPicPr>
          <p:nvPr/>
        </p:nvPicPr>
        <p:blipFill>
          <a:blip r:embed="rId2" cstate="print"/>
          <a:srcRect/>
          <a:stretch>
            <a:fillRect/>
          </a:stretch>
        </p:blipFill>
        <p:spPr bwMode="auto">
          <a:xfrm>
            <a:off x="2311400" y="2667013"/>
            <a:ext cx="7962900" cy="4371975"/>
          </a:xfrm>
          <a:prstGeom prst="rect">
            <a:avLst/>
          </a:prstGeom>
          <a:noFill/>
          <a:ln w="9525">
            <a:noFill/>
            <a:miter lim="800000"/>
            <a:headEnd/>
            <a:tailEnd/>
          </a:ln>
        </p:spPr>
      </p:pic>
      <p:sp>
        <p:nvSpPr>
          <p:cNvPr id="7" name="6 Dikdörtgen"/>
          <p:cNvSpPr/>
          <p:nvPr/>
        </p:nvSpPr>
        <p:spPr>
          <a:xfrm>
            <a:off x="1320801" y="7391406"/>
            <a:ext cx="9982199" cy="1274664"/>
          </a:xfrm>
          <a:prstGeom prst="rect">
            <a:avLst/>
          </a:prstGeom>
        </p:spPr>
        <p:txBody>
          <a:bodyPr wrap="square" lIns="91396" tIns="45698" rIns="91396" bIns="45698">
            <a:spAutoFit/>
          </a:bodyPr>
          <a:lstStyle/>
          <a:p>
            <a:pPr marL="505504" marR="7225" indent="-487451" algn="ctr">
              <a:spcBef>
                <a:spcPts val="2460"/>
              </a:spcBef>
              <a:tabLst>
                <a:tab pos="504601" algn="l"/>
                <a:tab pos="505504" algn="l"/>
              </a:tabLst>
            </a:pPr>
            <a:r>
              <a:rPr lang="en-US" sz="2800" spc="-14" dirty="0" smtClean="0">
                <a:cs typeface="Calibri"/>
              </a:rPr>
              <a:t>Relapse/ </a:t>
            </a:r>
            <a:r>
              <a:rPr lang="en-US" sz="2800" spc="-7" dirty="0" smtClean="0">
                <a:cs typeface="Calibri"/>
              </a:rPr>
              <a:t>disease </a:t>
            </a:r>
            <a:r>
              <a:rPr lang="en-US" sz="2800" spc="-14" dirty="0" smtClean="0">
                <a:cs typeface="Calibri"/>
              </a:rPr>
              <a:t>progression </a:t>
            </a:r>
            <a:r>
              <a:rPr lang="en-US" sz="2800" dirty="0" smtClean="0">
                <a:cs typeface="Calibri"/>
              </a:rPr>
              <a:t>is the </a:t>
            </a:r>
            <a:r>
              <a:rPr lang="en-US" sz="2800" spc="-14" dirty="0" smtClean="0">
                <a:cs typeface="Calibri"/>
              </a:rPr>
              <a:t>most common </a:t>
            </a:r>
            <a:r>
              <a:rPr lang="en-US" sz="2800" spc="-7" dirty="0" smtClean="0">
                <a:cs typeface="Calibri"/>
              </a:rPr>
              <a:t>cause  of </a:t>
            </a:r>
            <a:r>
              <a:rPr lang="en-US" sz="2800" spc="-14" dirty="0" smtClean="0">
                <a:cs typeface="Calibri"/>
              </a:rPr>
              <a:t>death</a:t>
            </a:r>
            <a:endParaRPr lang="tr-TR" sz="2800" spc="-14" dirty="0" smtClean="0">
              <a:cs typeface="Calibri"/>
            </a:endParaRPr>
          </a:p>
          <a:p>
            <a:pPr marL="505504" marR="7225" indent="-487451" algn="ctr">
              <a:spcBef>
                <a:spcPts val="2460"/>
              </a:spcBef>
              <a:tabLst>
                <a:tab pos="504601" algn="l"/>
                <a:tab pos="505504" algn="l"/>
              </a:tabLst>
            </a:pPr>
            <a:r>
              <a:rPr lang="en-US" sz="2800" spc="-14" dirty="0" smtClean="0">
                <a:cs typeface="Calibri"/>
              </a:rPr>
              <a:t>after </a:t>
            </a:r>
            <a:r>
              <a:rPr lang="en-US" sz="2800" dirty="0" smtClean="0">
                <a:cs typeface="Calibri"/>
              </a:rPr>
              <a:t>the</a:t>
            </a:r>
            <a:r>
              <a:rPr lang="tr-TR" sz="2800" dirty="0" smtClean="0">
                <a:cs typeface="Calibri"/>
              </a:rPr>
              <a:t> </a:t>
            </a:r>
            <a:r>
              <a:rPr lang="en-US" sz="2800" spc="-14" dirty="0" smtClean="0">
                <a:cs typeface="Calibri"/>
              </a:rPr>
              <a:t>transplantation </a:t>
            </a:r>
            <a:r>
              <a:rPr lang="en-US" sz="2800" dirty="0" smtClean="0">
                <a:cs typeface="Calibri"/>
              </a:rPr>
              <a:t>in </a:t>
            </a:r>
            <a:r>
              <a:rPr lang="en-US" sz="2800" spc="-21" dirty="0" smtClean="0">
                <a:cs typeface="Calibri"/>
              </a:rPr>
              <a:t>many</a:t>
            </a:r>
            <a:r>
              <a:rPr lang="en-US" sz="2800" spc="-36" dirty="0" smtClean="0">
                <a:cs typeface="Calibri"/>
              </a:rPr>
              <a:t> </a:t>
            </a:r>
            <a:r>
              <a:rPr lang="en-US" sz="2800" spc="-14" dirty="0" smtClean="0">
                <a:cs typeface="Calibri"/>
              </a:rPr>
              <a:t>settings.</a:t>
            </a:r>
          </a:p>
        </p:txBody>
      </p:sp>
      <p:sp>
        <p:nvSpPr>
          <p:cNvPr id="8" name="7 Dikdörtgen"/>
          <p:cNvSpPr/>
          <p:nvPr/>
        </p:nvSpPr>
        <p:spPr>
          <a:xfrm>
            <a:off x="3759204" y="2590805"/>
            <a:ext cx="5068350" cy="507787"/>
          </a:xfrm>
          <a:prstGeom prst="rect">
            <a:avLst/>
          </a:prstGeom>
        </p:spPr>
        <p:txBody>
          <a:bodyPr wrap="none" lIns="91396" tIns="45698" rIns="91396" bIns="45698">
            <a:spAutoFit/>
          </a:bodyPr>
          <a:lstStyle/>
          <a:p>
            <a:pPr marL="505504" marR="13544" indent="-487451">
              <a:lnSpc>
                <a:spcPct val="150000"/>
              </a:lnSpc>
              <a:tabLst>
                <a:tab pos="504601" algn="l"/>
                <a:tab pos="505504" algn="l"/>
              </a:tabLst>
            </a:pPr>
            <a:r>
              <a:rPr lang="en-US" spc="-7" dirty="0" smtClean="0">
                <a:cs typeface="Calibri"/>
              </a:rPr>
              <a:t>The incidence </a:t>
            </a:r>
            <a:r>
              <a:rPr lang="en-US" dirty="0" smtClean="0">
                <a:cs typeface="Calibri"/>
              </a:rPr>
              <a:t>is </a:t>
            </a:r>
            <a:r>
              <a:rPr lang="en-US" spc="-21" dirty="0" smtClean="0">
                <a:cs typeface="Calibri"/>
              </a:rPr>
              <a:t>from </a:t>
            </a:r>
            <a:r>
              <a:rPr lang="en-US" dirty="0" smtClean="0">
                <a:cs typeface="Calibri"/>
              </a:rPr>
              <a:t>about </a:t>
            </a:r>
            <a:r>
              <a:rPr lang="en-US" spc="-7" dirty="0" smtClean="0">
                <a:cs typeface="Calibri"/>
              </a:rPr>
              <a:t>10 </a:t>
            </a:r>
            <a:r>
              <a:rPr lang="en-US" dirty="0" smtClean="0">
                <a:cs typeface="Calibri"/>
              </a:rPr>
              <a:t>% </a:t>
            </a:r>
            <a:r>
              <a:rPr lang="en-US" spc="-21" dirty="0" smtClean="0">
                <a:cs typeface="Calibri"/>
              </a:rPr>
              <a:t>to more </a:t>
            </a:r>
            <a:r>
              <a:rPr lang="en-US" dirty="0" smtClean="0">
                <a:cs typeface="Calibri"/>
              </a:rPr>
              <a:t>than 50 %</a:t>
            </a:r>
            <a:endParaRPr lang="en-US" dirty="0">
              <a:cs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730999" y="9476604"/>
            <a:ext cx="5768340" cy="284523"/>
          </a:xfrm>
          <a:prstGeom prst="rect">
            <a:avLst/>
          </a:prstGeom>
        </p:spPr>
        <p:txBody>
          <a:bodyPr vert="horz" wrap="square" lIns="0" tIns="0" rIns="0" bIns="0" rtlCol="0">
            <a:spAutoFit/>
          </a:bodyPr>
          <a:lstStyle/>
          <a:p>
            <a:pPr marL="12699" algn="r">
              <a:tabLst>
                <a:tab pos="4787351" algn="l"/>
              </a:tabLst>
            </a:pPr>
            <a:r>
              <a:rPr dirty="0">
                <a:solidFill>
                  <a:schemeClr val="bg1"/>
                </a:solidFill>
                <a:latin typeface="Gill Sans MT"/>
                <a:cs typeface="Gill Sans MT"/>
              </a:rPr>
              <a:t>Appe</a:t>
            </a:r>
            <a:r>
              <a:rPr spc="-6" dirty="0">
                <a:solidFill>
                  <a:schemeClr val="bg1"/>
                </a:solidFill>
                <a:latin typeface="Gill Sans MT"/>
                <a:cs typeface="Gill Sans MT"/>
              </a:rPr>
              <a:t>l</a:t>
            </a:r>
            <a:r>
              <a:rPr dirty="0">
                <a:solidFill>
                  <a:schemeClr val="bg1"/>
                </a:solidFill>
                <a:latin typeface="Gill Sans MT"/>
                <a:cs typeface="Gill Sans MT"/>
              </a:rPr>
              <a:t>baum</a:t>
            </a:r>
            <a:r>
              <a:rPr spc="-6" dirty="0">
                <a:solidFill>
                  <a:schemeClr val="bg1"/>
                </a:solidFill>
                <a:latin typeface="Gill Sans MT"/>
                <a:cs typeface="Gill Sans MT"/>
              </a:rPr>
              <a:t> </a:t>
            </a:r>
            <a:r>
              <a:rPr dirty="0">
                <a:solidFill>
                  <a:schemeClr val="bg1"/>
                </a:solidFill>
                <a:latin typeface="Gill Sans MT"/>
                <a:cs typeface="Gill Sans MT"/>
              </a:rPr>
              <a:t>et</a:t>
            </a:r>
            <a:r>
              <a:rPr spc="-6" dirty="0">
                <a:solidFill>
                  <a:schemeClr val="bg1"/>
                </a:solidFill>
                <a:latin typeface="Gill Sans MT"/>
                <a:cs typeface="Gill Sans MT"/>
              </a:rPr>
              <a:t> </a:t>
            </a:r>
            <a:r>
              <a:rPr dirty="0">
                <a:solidFill>
                  <a:schemeClr val="bg1"/>
                </a:solidFill>
                <a:latin typeface="Gill Sans MT"/>
                <a:cs typeface="Gill Sans MT"/>
              </a:rPr>
              <a:t>a</a:t>
            </a:r>
            <a:r>
              <a:rPr spc="-6" dirty="0">
                <a:solidFill>
                  <a:schemeClr val="bg1"/>
                </a:solidFill>
                <a:latin typeface="Gill Sans MT"/>
                <a:cs typeface="Gill Sans MT"/>
              </a:rPr>
              <a:t>l</a:t>
            </a:r>
            <a:r>
              <a:rPr dirty="0">
                <a:solidFill>
                  <a:schemeClr val="bg1"/>
                </a:solidFill>
                <a:latin typeface="Gill Sans MT"/>
                <a:cs typeface="Gill Sans MT"/>
              </a:rPr>
              <a:t>.</a:t>
            </a:r>
            <a:r>
              <a:rPr spc="-385" dirty="0">
                <a:solidFill>
                  <a:schemeClr val="bg1"/>
                </a:solidFill>
                <a:latin typeface="Gill Sans MT"/>
                <a:cs typeface="Gill Sans MT"/>
              </a:rPr>
              <a:t> </a:t>
            </a:r>
            <a:r>
              <a:rPr i="1" dirty="0" smtClean="0">
                <a:solidFill>
                  <a:schemeClr val="bg1"/>
                </a:solidFill>
                <a:latin typeface="Gill Sans MT"/>
                <a:cs typeface="Gill Sans MT"/>
              </a:rPr>
              <a:t>N</a:t>
            </a:r>
            <a:r>
              <a:rPr i="1" spc="-6" dirty="0" smtClean="0">
                <a:solidFill>
                  <a:schemeClr val="bg1"/>
                </a:solidFill>
                <a:latin typeface="Gill Sans MT"/>
                <a:cs typeface="Gill Sans MT"/>
              </a:rPr>
              <a:t>a</a:t>
            </a:r>
            <a:r>
              <a:rPr i="1" dirty="0" smtClean="0">
                <a:solidFill>
                  <a:schemeClr val="bg1"/>
                </a:solidFill>
                <a:latin typeface="Gill Sans MT"/>
                <a:cs typeface="Gill Sans MT"/>
              </a:rPr>
              <a:t>t</a:t>
            </a:r>
            <a:r>
              <a:rPr i="1" spc="-6" dirty="0" smtClean="0">
                <a:solidFill>
                  <a:schemeClr val="bg1"/>
                </a:solidFill>
                <a:latin typeface="Gill Sans MT"/>
                <a:cs typeface="Gill Sans MT"/>
              </a:rPr>
              <a:t>u</a:t>
            </a:r>
            <a:r>
              <a:rPr i="1" spc="-40" dirty="0" smtClean="0">
                <a:solidFill>
                  <a:schemeClr val="bg1"/>
                </a:solidFill>
                <a:latin typeface="Gill Sans MT"/>
                <a:cs typeface="Gill Sans MT"/>
              </a:rPr>
              <a:t>r</a:t>
            </a:r>
            <a:r>
              <a:rPr i="1" dirty="0" smtClean="0">
                <a:solidFill>
                  <a:schemeClr val="bg1"/>
                </a:solidFill>
                <a:latin typeface="Gill Sans MT"/>
                <a:cs typeface="Gill Sans MT"/>
              </a:rPr>
              <a:t>e</a:t>
            </a:r>
            <a:r>
              <a:rPr lang="tr-TR" i="1" dirty="0" smtClean="0">
                <a:solidFill>
                  <a:schemeClr val="bg1"/>
                </a:solidFill>
                <a:latin typeface="Gill Sans MT"/>
                <a:cs typeface="Gill Sans MT"/>
              </a:rPr>
              <a:t> </a:t>
            </a:r>
            <a:r>
              <a:rPr dirty="0" smtClean="0">
                <a:solidFill>
                  <a:schemeClr val="bg1"/>
                </a:solidFill>
                <a:latin typeface="Gill Sans MT"/>
                <a:cs typeface="Gill Sans MT"/>
              </a:rPr>
              <a:t>2001</a:t>
            </a:r>
            <a:endParaRPr dirty="0">
              <a:solidFill>
                <a:schemeClr val="bg1"/>
              </a:solidFill>
              <a:latin typeface="Gill Sans MT"/>
              <a:cs typeface="Gill Sans MT"/>
            </a:endParaRPr>
          </a:p>
        </p:txBody>
      </p:sp>
      <p:sp>
        <p:nvSpPr>
          <p:cNvPr id="3" name="object 3"/>
          <p:cNvSpPr txBox="1">
            <a:spLocks noGrp="1"/>
          </p:cNvSpPr>
          <p:nvPr>
            <p:ph type="title"/>
          </p:nvPr>
        </p:nvSpPr>
        <p:spPr>
          <a:xfrm>
            <a:off x="939800" y="381000"/>
            <a:ext cx="10877870" cy="831680"/>
          </a:xfrm>
          <a:prstGeom prst="rect">
            <a:avLst/>
          </a:prstGeom>
          <a:solidFill>
            <a:schemeClr val="bg1"/>
          </a:solidFill>
        </p:spPr>
        <p:txBody>
          <a:bodyPr vert="horz" wrap="square" lIns="0" tIns="0" rIns="0" bIns="0" rtlCol="0">
            <a:spAutoFit/>
          </a:bodyPr>
          <a:lstStyle/>
          <a:p>
            <a:pPr marL="587711"/>
            <a:r>
              <a:rPr sz="5400" b="1" spc="-6" dirty="0">
                <a:solidFill>
                  <a:schemeClr val="accent3">
                    <a:lumMod val="75000"/>
                  </a:schemeClr>
                </a:solidFill>
                <a:latin typeface="+mj-lt"/>
              </a:rPr>
              <a:t>Disease </a:t>
            </a:r>
            <a:r>
              <a:rPr sz="5400" b="1" spc="-30" dirty="0">
                <a:solidFill>
                  <a:schemeClr val="accent3">
                    <a:lumMod val="75000"/>
                  </a:schemeClr>
                </a:solidFill>
                <a:latin typeface="+mj-lt"/>
              </a:rPr>
              <a:t>relapse </a:t>
            </a:r>
            <a:r>
              <a:rPr sz="5400" b="1" dirty="0">
                <a:solidFill>
                  <a:schemeClr val="accent3">
                    <a:lumMod val="75000"/>
                  </a:schemeClr>
                </a:solidFill>
                <a:latin typeface="+mj-lt"/>
              </a:rPr>
              <a:t>after</a:t>
            </a:r>
            <a:r>
              <a:rPr sz="5400" b="1" spc="20" dirty="0">
                <a:solidFill>
                  <a:schemeClr val="accent3">
                    <a:lumMod val="75000"/>
                  </a:schemeClr>
                </a:solidFill>
                <a:latin typeface="+mj-lt"/>
              </a:rPr>
              <a:t> </a:t>
            </a:r>
            <a:r>
              <a:rPr sz="5400" b="1" spc="-6" dirty="0">
                <a:solidFill>
                  <a:schemeClr val="accent3">
                    <a:lumMod val="75000"/>
                  </a:schemeClr>
                </a:solidFill>
                <a:latin typeface="+mj-lt"/>
              </a:rPr>
              <a:t>allografting</a:t>
            </a:r>
          </a:p>
        </p:txBody>
      </p:sp>
      <p:sp>
        <p:nvSpPr>
          <p:cNvPr id="5" name="Freeform 7"/>
          <p:cNvSpPr>
            <a:spLocks/>
          </p:cNvSpPr>
          <p:nvPr/>
        </p:nvSpPr>
        <p:spPr bwMode="auto">
          <a:xfrm>
            <a:off x="25400" y="6637339"/>
            <a:ext cx="1714500" cy="184149"/>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55" tIns="40076" rIns="80155" bIns="40076" anchor="ctr"/>
          <a:lstStyle/>
          <a:p>
            <a:endParaRPr lang="tr-TR"/>
          </a:p>
        </p:txBody>
      </p:sp>
      <p:pic>
        <p:nvPicPr>
          <p:cNvPr id="8" name="Picture 8"/>
          <p:cNvPicPr>
            <a:picLocks noChangeAspect="1" noChangeArrowheads="1"/>
          </p:cNvPicPr>
          <p:nvPr/>
        </p:nvPicPr>
        <p:blipFill>
          <a:blip r:embed="rId2" cstate="print"/>
          <a:srcRect/>
          <a:stretch>
            <a:fillRect/>
          </a:stretch>
        </p:blipFill>
        <p:spPr bwMode="auto">
          <a:xfrm>
            <a:off x="2768604" y="2667001"/>
            <a:ext cx="7696201" cy="57008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9363456" y="9070849"/>
            <a:ext cx="2991104" cy="234038"/>
          </a:xfrm>
          <a:prstGeom prst="rect">
            <a:avLst/>
          </a:prstGeom>
        </p:spPr>
        <p:txBody>
          <a:bodyPr vert="horz" wrap="square" lIns="0" tIns="0" rIns="0" bIns="0" rtlCol="0">
            <a:spAutoFit/>
          </a:bodyPr>
          <a:lstStyle/>
          <a:p>
            <a:pPr marL="146235">
              <a:lnSpc>
                <a:spcPts val="1764"/>
              </a:lnSpc>
            </a:pPr>
            <a:fld id="{81D60167-4931-47E6-BA6A-407CBD079E47}" type="slidenum">
              <a:rPr dirty="0"/>
              <a:pPr marL="146235">
                <a:lnSpc>
                  <a:spcPts val="1764"/>
                </a:lnSpc>
              </a:pPr>
              <a:t>6</a:t>
            </a:fld>
            <a:endParaRPr dirty="0"/>
          </a:p>
        </p:txBody>
      </p:sp>
      <p:sp>
        <p:nvSpPr>
          <p:cNvPr id="3" name="object 3"/>
          <p:cNvSpPr txBox="1"/>
          <p:nvPr/>
        </p:nvSpPr>
        <p:spPr>
          <a:xfrm>
            <a:off x="6426200" y="3124200"/>
            <a:ext cx="6172200" cy="5329664"/>
          </a:xfrm>
          <a:prstGeom prst="rect">
            <a:avLst/>
          </a:prstGeom>
        </p:spPr>
        <p:txBody>
          <a:bodyPr vert="horz" wrap="square" lIns="0" tIns="0" rIns="0" bIns="0" rtlCol="0">
            <a:spAutoFit/>
          </a:bodyPr>
          <a:lstStyle/>
          <a:p>
            <a:pPr marL="505504" indent="-487451">
              <a:buFont typeface="Arial"/>
              <a:buChar char="•"/>
              <a:tabLst>
                <a:tab pos="504601" algn="l"/>
                <a:tab pos="505504" algn="l"/>
              </a:tabLst>
            </a:pPr>
            <a:r>
              <a:rPr lang="tr-TR" sz="2400" b="1" spc="-14" dirty="0" smtClean="0">
                <a:latin typeface="Calibri"/>
                <a:cs typeface="Calibri"/>
              </a:rPr>
              <a:t>W</a:t>
            </a:r>
            <a:r>
              <a:rPr sz="2400" b="1" spc="-14" dirty="0" err="1" smtClean="0">
                <a:latin typeface="Calibri"/>
                <a:cs typeface="Calibri"/>
              </a:rPr>
              <a:t>ithdrawal</a:t>
            </a:r>
            <a:r>
              <a:rPr sz="2400" b="1" spc="-14" dirty="0" smtClean="0">
                <a:latin typeface="Calibri"/>
                <a:cs typeface="Calibri"/>
              </a:rPr>
              <a:t> </a:t>
            </a:r>
            <a:r>
              <a:rPr sz="2400" b="1" spc="-7" dirty="0">
                <a:latin typeface="Calibri"/>
                <a:cs typeface="Calibri"/>
              </a:rPr>
              <a:t>of</a:t>
            </a:r>
            <a:r>
              <a:rPr sz="2400" b="1" spc="-14" dirty="0">
                <a:latin typeface="Calibri"/>
                <a:cs typeface="Calibri"/>
              </a:rPr>
              <a:t> </a:t>
            </a:r>
            <a:r>
              <a:rPr sz="2400" b="1" spc="-7" dirty="0">
                <a:latin typeface="Calibri"/>
                <a:cs typeface="Calibri"/>
              </a:rPr>
              <a:t>immunosuppression</a:t>
            </a:r>
            <a:endParaRPr sz="2400" b="1" dirty="0">
              <a:latin typeface="Calibri"/>
              <a:cs typeface="Calibri"/>
            </a:endParaRPr>
          </a:p>
          <a:p>
            <a:pPr marL="505504" indent="-487451">
              <a:spcBef>
                <a:spcPts val="1365"/>
              </a:spcBef>
              <a:buFont typeface="Arial"/>
              <a:buChar char="•"/>
              <a:tabLst>
                <a:tab pos="504601" algn="l"/>
                <a:tab pos="505504" algn="l"/>
              </a:tabLst>
            </a:pPr>
            <a:r>
              <a:rPr lang="tr-TR" sz="2400" b="1" spc="-7" dirty="0" smtClean="0">
                <a:latin typeface="Calibri"/>
                <a:cs typeface="Calibri"/>
              </a:rPr>
              <a:t>D</a:t>
            </a:r>
            <a:r>
              <a:rPr sz="2400" b="1" spc="-7" dirty="0" err="1" smtClean="0">
                <a:latin typeface="Calibri"/>
                <a:cs typeface="Calibri"/>
              </a:rPr>
              <a:t>onor</a:t>
            </a:r>
            <a:r>
              <a:rPr sz="2400" b="1" spc="-7" dirty="0" smtClean="0">
                <a:latin typeface="Calibri"/>
                <a:cs typeface="Calibri"/>
              </a:rPr>
              <a:t> </a:t>
            </a:r>
            <a:r>
              <a:rPr sz="2400" b="1" spc="-7" dirty="0">
                <a:latin typeface="Calibri"/>
                <a:cs typeface="Calibri"/>
              </a:rPr>
              <a:t>lymphocyte infusion</a:t>
            </a:r>
            <a:r>
              <a:rPr sz="2400" b="1" spc="-85" dirty="0">
                <a:latin typeface="Calibri"/>
                <a:cs typeface="Calibri"/>
              </a:rPr>
              <a:t> </a:t>
            </a:r>
            <a:r>
              <a:rPr sz="2400" b="1" spc="-7" dirty="0">
                <a:latin typeface="Calibri"/>
                <a:cs typeface="Calibri"/>
              </a:rPr>
              <a:t>(DLI)</a:t>
            </a:r>
            <a:endParaRPr sz="2400" b="1" dirty="0">
              <a:latin typeface="Calibri"/>
              <a:cs typeface="Calibri"/>
            </a:endParaRPr>
          </a:p>
          <a:p>
            <a:pPr marL="505504" indent="-487451">
              <a:spcBef>
                <a:spcPts val="1365"/>
              </a:spcBef>
              <a:buFont typeface="Arial"/>
              <a:buChar char="•"/>
              <a:tabLst>
                <a:tab pos="504601" algn="l"/>
                <a:tab pos="505504" algn="l"/>
              </a:tabLst>
            </a:pPr>
            <a:r>
              <a:rPr lang="tr-TR" sz="2400" b="1" spc="-7" dirty="0" smtClean="0">
                <a:latin typeface="Calibri"/>
                <a:cs typeface="Calibri"/>
              </a:rPr>
              <a:t>C</a:t>
            </a:r>
            <a:r>
              <a:rPr sz="2400" b="1" spc="-7" dirty="0" smtClean="0">
                <a:latin typeface="Calibri"/>
                <a:cs typeface="Calibri"/>
              </a:rPr>
              <a:t>hemotherapy </a:t>
            </a:r>
            <a:r>
              <a:rPr sz="2400" i="1" spc="-7" dirty="0">
                <a:latin typeface="Calibri"/>
                <a:cs typeface="Calibri"/>
              </a:rPr>
              <a:t>with </a:t>
            </a:r>
            <a:r>
              <a:rPr lang="tr-TR" sz="2400" i="1" spc="-7" dirty="0" smtClean="0">
                <a:latin typeface="Calibri"/>
                <a:cs typeface="Calibri"/>
              </a:rPr>
              <a:t>/</a:t>
            </a:r>
            <a:r>
              <a:rPr sz="2400" i="1" dirty="0" smtClean="0">
                <a:latin typeface="Calibri"/>
                <a:cs typeface="Calibri"/>
              </a:rPr>
              <a:t>without</a:t>
            </a:r>
            <a:r>
              <a:rPr sz="2400" i="1" spc="-107" dirty="0" smtClean="0">
                <a:latin typeface="Calibri"/>
                <a:cs typeface="Calibri"/>
              </a:rPr>
              <a:t> </a:t>
            </a:r>
            <a:r>
              <a:rPr sz="2400" b="1" spc="-7" dirty="0">
                <a:latin typeface="Calibri"/>
                <a:cs typeface="Calibri"/>
              </a:rPr>
              <a:t>DLI</a:t>
            </a:r>
            <a:endParaRPr sz="2400" b="1" dirty="0">
              <a:latin typeface="Calibri"/>
              <a:cs typeface="Calibri"/>
            </a:endParaRPr>
          </a:p>
          <a:p>
            <a:pPr marL="505504" indent="-487451">
              <a:spcBef>
                <a:spcPts val="1365"/>
              </a:spcBef>
              <a:buFont typeface="Arial"/>
              <a:buChar char="•"/>
              <a:tabLst>
                <a:tab pos="504601" algn="l"/>
                <a:tab pos="505504" algn="l"/>
              </a:tabLst>
            </a:pPr>
            <a:r>
              <a:rPr lang="tr-TR" sz="2400" b="1" spc="-14" dirty="0" smtClean="0">
                <a:latin typeface="Calibri"/>
                <a:cs typeface="Calibri"/>
              </a:rPr>
              <a:t>N</a:t>
            </a:r>
            <a:r>
              <a:rPr sz="2400" b="1" spc="-14" dirty="0" err="1" smtClean="0">
                <a:latin typeface="Calibri"/>
                <a:cs typeface="Calibri"/>
              </a:rPr>
              <a:t>ovel</a:t>
            </a:r>
            <a:r>
              <a:rPr sz="2400" b="1" spc="-14" dirty="0" smtClean="0">
                <a:latin typeface="Calibri"/>
                <a:cs typeface="Calibri"/>
              </a:rPr>
              <a:t> </a:t>
            </a:r>
            <a:r>
              <a:rPr sz="2400" b="1" dirty="0">
                <a:latin typeface="Calibri"/>
                <a:cs typeface="Calibri"/>
              </a:rPr>
              <a:t>drugs with or without</a:t>
            </a:r>
            <a:r>
              <a:rPr sz="2400" b="1" spc="-185" dirty="0">
                <a:latin typeface="Calibri"/>
                <a:cs typeface="Calibri"/>
              </a:rPr>
              <a:t> </a:t>
            </a:r>
            <a:r>
              <a:rPr sz="2400" b="1" spc="-7" dirty="0">
                <a:latin typeface="Calibri"/>
                <a:cs typeface="Calibri"/>
              </a:rPr>
              <a:t>DLI</a:t>
            </a:r>
            <a:endParaRPr sz="2400" b="1" dirty="0">
              <a:latin typeface="Calibri"/>
              <a:cs typeface="Calibri"/>
            </a:endParaRPr>
          </a:p>
          <a:p>
            <a:pPr marL="1075095" lvl="1" indent="-407115">
              <a:spcBef>
                <a:spcPts val="7"/>
              </a:spcBef>
              <a:buFont typeface="Arial"/>
              <a:buChar char="–"/>
              <a:tabLst>
                <a:tab pos="1075095" algn="l"/>
                <a:tab pos="1076000" algn="l"/>
              </a:tabLst>
            </a:pPr>
            <a:r>
              <a:rPr sz="2400" spc="-14" dirty="0">
                <a:latin typeface="Calibri"/>
                <a:cs typeface="Calibri"/>
              </a:rPr>
              <a:t>hypomethylating</a:t>
            </a:r>
            <a:r>
              <a:rPr sz="2400" spc="-50" dirty="0">
                <a:latin typeface="Calibri"/>
                <a:cs typeface="Calibri"/>
              </a:rPr>
              <a:t> </a:t>
            </a:r>
            <a:r>
              <a:rPr sz="2400" spc="-7" dirty="0">
                <a:latin typeface="Calibri"/>
                <a:cs typeface="Calibri"/>
              </a:rPr>
              <a:t>agents</a:t>
            </a:r>
            <a:endParaRPr sz="2400" dirty="0">
              <a:latin typeface="Calibri"/>
              <a:cs typeface="Calibri"/>
            </a:endParaRPr>
          </a:p>
          <a:p>
            <a:pPr marL="1075095" lvl="1" indent="-407115">
              <a:buFont typeface="Arial"/>
              <a:buChar char="–"/>
              <a:tabLst>
                <a:tab pos="1075095" algn="l"/>
                <a:tab pos="1076000" algn="l"/>
              </a:tabLst>
            </a:pPr>
            <a:r>
              <a:rPr sz="2400" spc="-14" dirty="0">
                <a:latin typeface="Calibri"/>
                <a:cs typeface="Calibri"/>
              </a:rPr>
              <a:t>tyrosine </a:t>
            </a:r>
            <a:r>
              <a:rPr sz="2400" dirty="0">
                <a:latin typeface="Calibri"/>
                <a:cs typeface="Calibri"/>
              </a:rPr>
              <a:t>kinase</a:t>
            </a:r>
            <a:r>
              <a:rPr sz="2400" spc="-43" dirty="0">
                <a:latin typeface="Calibri"/>
                <a:cs typeface="Calibri"/>
              </a:rPr>
              <a:t> </a:t>
            </a:r>
            <a:r>
              <a:rPr sz="2400" spc="-14" dirty="0">
                <a:latin typeface="Calibri"/>
                <a:cs typeface="Calibri"/>
              </a:rPr>
              <a:t>inhibitors</a:t>
            </a:r>
            <a:endParaRPr sz="2400" dirty="0">
              <a:latin typeface="Calibri"/>
              <a:cs typeface="Calibri"/>
            </a:endParaRPr>
          </a:p>
          <a:p>
            <a:pPr marL="1075095" lvl="1" indent="-407115">
              <a:buFont typeface="Arial"/>
              <a:buChar char="–"/>
              <a:tabLst>
                <a:tab pos="1075095" algn="l"/>
                <a:tab pos="1076000" algn="l"/>
              </a:tabLst>
            </a:pPr>
            <a:r>
              <a:rPr sz="2400" spc="-14" dirty="0">
                <a:latin typeface="Calibri"/>
                <a:cs typeface="Calibri"/>
              </a:rPr>
              <a:t>proteasome</a:t>
            </a:r>
            <a:r>
              <a:rPr sz="2400" spc="-78" dirty="0">
                <a:latin typeface="Calibri"/>
                <a:cs typeface="Calibri"/>
              </a:rPr>
              <a:t> </a:t>
            </a:r>
            <a:r>
              <a:rPr sz="2400" spc="-14" dirty="0">
                <a:latin typeface="Calibri"/>
                <a:cs typeface="Calibri"/>
              </a:rPr>
              <a:t>inhibitors</a:t>
            </a:r>
            <a:endParaRPr sz="2400" dirty="0">
              <a:latin typeface="Calibri"/>
              <a:cs typeface="Calibri"/>
            </a:endParaRPr>
          </a:p>
          <a:p>
            <a:pPr marL="1075095" lvl="1" indent="-407115">
              <a:buFont typeface="Arial"/>
              <a:buChar char="–"/>
              <a:tabLst>
                <a:tab pos="1075095" algn="l"/>
                <a:tab pos="1076000" algn="l"/>
              </a:tabLst>
            </a:pPr>
            <a:r>
              <a:rPr sz="2400" spc="-7" dirty="0">
                <a:latin typeface="Calibri"/>
                <a:cs typeface="Calibri"/>
              </a:rPr>
              <a:t>monoclonal</a:t>
            </a:r>
            <a:r>
              <a:rPr sz="2400" spc="-78" dirty="0">
                <a:latin typeface="Calibri"/>
                <a:cs typeface="Calibri"/>
              </a:rPr>
              <a:t> </a:t>
            </a:r>
            <a:r>
              <a:rPr sz="2400" spc="-7" dirty="0">
                <a:latin typeface="Calibri"/>
                <a:cs typeface="Calibri"/>
              </a:rPr>
              <a:t>antibodies</a:t>
            </a:r>
            <a:endParaRPr sz="2400" dirty="0">
              <a:latin typeface="Calibri"/>
              <a:cs typeface="Calibri"/>
            </a:endParaRPr>
          </a:p>
          <a:p>
            <a:pPr marL="1075095" lvl="1" indent="-407115">
              <a:buFont typeface="Arial"/>
              <a:buChar char="–"/>
              <a:tabLst>
                <a:tab pos="1075095" algn="l"/>
                <a:tab pos="1076000" algn="l"/>
              </a:tabLst>
            </a:pPr>
            <a:r>
              <a:rPr sz="2400" spc="-7" dirty="0">
                <a:latin typeface="Calibri"/>
                <a:cs typeface="Calibri"/>
              </a:rPr>
              <a:t>thalidomide,</a:t>
            </a:r>
            <a:r>
              <a:rPr sz="2400" spc="-71" dirty="0">
                <a:latin typeface="Calibri"/>
                <a:cs typeface="Calibri"/>
              </a:rPr>
              <a:t> </a:t>
            </a:r>
            <a:r>
              <a:rPr sz="2400" spc="-7" dirty="0">
                <a:latin typeface="Calibri"/>
                <a:cs typeface="Calibri"/>
              </a:rPr>
              <a:t>lenalidomide</a:t>
            </a:r>
            <a:endParaRPr sz="2400" dirty="0">
              <a:latin typeface="Calibri"/>
              <a:cs typeface="Calibri"/>
            </a:endParaRPr>
          </a:p>
          <a:p>
            <a:pPr marL="1075095" lvl="1" indent="-407115">
              <a:buFont typeface="Arial"/>
              <a:buChar char="–"/>
              <a:tabLst>
                <a:tab pos="1075095" algn="l"/>
                <a:tab pos="1076000" algn="l"/>
              </a:tabLst>
            </a:pPr>
            <a:r>
              <a:rPr sz="2400" spc="-21" dirty="0">
                <a:latin typeface="Calibri"/>
                <a:cs typeface="Calibri"/>
              </a:rPr>
              <a:t>interferon</a:t>
            </a:r>
            <a:endParaRPr sz="2400" dirty="0">
              <a:latin typeface="Calibri"/>
              <a:cs typeface="Calibri"/>
            </a:endParaRPr>
          </a:p>
          <a:p>
            <a:pPr marL="505504" indent="-487451">
              <a:spcBef>
                <a:spcPts val="1351"/>
              </a:spcBef>
              <a:buFont typeface="Arial"/>
              <a:buChar char="•"/>
              <a:tabLst>
                <a:tab pos="504601" algn="l"/>
                <a:tab pos="505504" algn="l"/>
              </a:tabLst>
            </a:pPr>
            <a:r>
              <a:rPr lang="tr-TR" sz="2400" b="1" spc="-14" dirty="0" smtClean="0">
                <a:latin typeface="Calibri"/>
                <a:cs typeface="Calibri"/>
              </a:rPr>
              <a:t>N</a:t>
            </a:r>
            <a:r>
              <a:rPr sz="2400" b="1" spc="-14" dirty="0" err="1" smtClean="0">
                <a:latin typeface="Calibri"/>
                <a:cs typeface="Calibri"/>
              </a:rPr>
              <a:t>ovel</a:t>
            </a:r>
            <a:r>
              <a:rPr sz="2400" b="1" spc="-14" dirty="0" smtClean="0">
                <a:latin typeface="Calibri"/>
                <a:cs typeface="Calibri"/>
              </a:rPr>
              <a:t> </a:t>
            </a:r>
            <a:r>
              <a:rPr sz="2400" b="1" dirty="0">
                <a:latin typeface="Calibri"/>
                <a:cs typeface="Calibri"/>
              </a:rPr>
              <a:t>cellular</a:t>
            </a:r>
            <a:r>
              <a:rPr sz="2400" b="1" spc="-71" dirty="0">
                <a:latin typeface="Calibri"/>
                <a:cs typeface="Calibri"/>
              </a:rPr>
              <a:t> </a:t>
            </a:r>
            <a:r>
              <a:rPr sz="2400" b="1" spc="-7" dirty="0" smtClean="0">
                <a:latin typeface="Calibri"/>
                <a:cs typeface="Calibri"/>
              </a:rPr>
              <a:t>therapies</a:t>
            </a:r>
            <a:r>
              <a:rPr lang="tr-TR" sz="2400" b="1" spc="-7" dirty="0" smtClean="0">
                <a:latin typeface="Calibri"/>
                <a:cs typeface="Calibri"/>
              </a:rPr>
              <a:t> (CAR T Cell)</a:t>
            </a:r>
            <a:endParaRPr sz="2400" b="1" dirty="0">
              <a:latin typeface="Calibri"/>
              <a:cs typeface="Calibri"/>
            </a:endParaRPr>
          </a:p>
          <a:p>
            <a:pPr marL="505504" indent="-487451">
              <a:spcBef>
                <a:spcPts val="1365"/>
              </a:spcBef>
              <a:buFont typeface="Arial"/>
              <a:buChar char="•"/>
              <a:tabLst>
                <a:tab pos="504601" algn="l"/>
                <a:tab pos="505504" algn="l"/>
              </a:tabLst>
            </a:pPr>
            <a:r>
              <a:rPr sz="2400" b="1" spc="-7" dirty="0">
                <a:latin typeface="Calibri"/>
                <a:cs typeface="Calibri"/>
              </a:rPr>
              <a:t>palliation</a:t>
            </a:r>
            <a:endParaRPr sz="2400" b="1" dirty="0">
              <a:latin typeface="Calibri"/>
              <a:cs typeface="Calibri"/>
            </a:endParaRPr>
          </a:p>
        </p:txBody>
      </p:sp>
      <p:sp>
        <p:nvSpPr>
          <p:cNvPr id="5" name="4 Metin kutusu"/>
          <p:cNvSpPr txBox="1"/>
          <p:nvPr/>
        </p:nvSpPr>
        <p:spPr>
          <a:xfrm>
            <a:off x="787400" y="304800"/>
            <a:ext cx="11353801" cy="770766"/>
          </a:xfrm>
          <a:prstGeom prst="rect">
            <a:avLst/>
          </a:prstGeom>
          <a:solidFill>
            <a:schemeClr val="bg1"/>
          </a:solidFill>
        </p:spPr>
        <p:txBody>
          <a:bodyPr wrap="square" lIns="91396" tIns="45698" rIns="91396" bIns="45698" rtlCol="0">
            <a:spAutoFit/>
          </a:bodyPr>
          <a:lstStyle/>
          <a:p>
            <a:r>
              <a:rPr lang="en-US" sz="4400" b="1" spc="-14" dirty="0" smtClean="0">
                <a:solidFill>
                  <a:schemeClr val="accent3">
                    <a:lumMod val="75000"/>
                  </a:schemeClr>
                </a:solidFill>
              </a:rPr>
              <a:t>Approaches </a:t>
            </a:r>
            <a:r>
              <a:rPr lang="en-US" sz="4400" b="1" spc="-21" dirty="0" smtClean="0">
                <a:solidFill>
                  <a:schemeClr val="accent3">
                    <a:lumMod val="75000"/>
                  </a:schemeClr>
                </a:solidFill>
              </a:rPr>
              <a:t>to relapse after  </a:t>
            </a:r>
            <a:r>
              <a:rPr lang="en-US" sz="4400" b="1" spc="-14" dirty="0" smtClean="0">
                <a:solidFill>
                  <a:schemeClr val="accent3">
                    <a:lumMod val="75000"/>
                  </a:schemeClr>
                </a:solidFill>
              </a:rPr>
              <a:t>allogeneic </a:t>
            </a:r>
            <a:r>
              <a:rPr lang="tr-TR" sz="4400" b="1" spc="-36" dirty="0" smtClean="0">
                <a:solidFill>
                  <a:schemeClr val="accent3">
                    <a:lumMod val="75000"/>
                  </a:schemeClr>
                </a:solidFill>
              </a:rPr>
              <a:t>HSCT</a:t>
            </a:r>
            <a:endParaRPr lang="tr-TR" sz="4400" b="1" dirty="0">
              <a:solidFill>
                <a:schemeClr val="accent3">
                  <a:lumMod val="75000"/>
                </a:schemeClr>
              </a:solidFill>
            </a:endParaRPr>
          </a:p>
        </p:txBody>
      </p:sp>
      <p:sp>
        <p:nvSpPr>
          <p:cNvPr id="6" name="5 Dikdörtgen"/>
          <p:cNvSpPr/>
          <p:nvPr/>
        </p:nvSpPr>
        <p:spPr>
          <a:xfrm>
            <a:off x="1244600" y="8763000"/>
            <a:ext cx="11125200" cy="507815"/>
          </a:xfrm>
          <a:prstGeom prst="rect">
            <a:avLst/>
          </a:prstGeom>
        </p:spPr>
        <p:txBody>
          <a:bodyPr wrap="square" lIns="91425" tIns="45712" rIns="91425" bIns="45712">
            <a:spAutoFit/>
          </a:bodyPr>
          <a:lstStyle/>
          <a:p>
            <a:pPr marL="505504" marR="241015" indent="-487451" algn="ctr">
              <a:lnSpc>
                <a:spcPct val="150000"/>
              </a:lnSpc>
              <a:spcBef>
                <a:spcPts val="2453"/>
              </a:spcBef>
              <a:tabLst>
                <a:tab pos="504601" algn="l"/>
                <a:tab pos="505504" algn="l"/>
              </a:tabLst>
            </a:pPr>
            <a:r>
              <a:rPr lang="en-US" spc="-14" dirty="0" smtClean="0">
                <a:cs typeface="Calibri"/>
              </a:rPr>
              <a:t>Little </a:t>
            </a:r>
            <a:r>
              <a:rPr lang="en-US" spc="-21" dirty="0" smtClean="0">
                <a:cs typeface="Calibri"/>
              </a:rPr>
              <a:t>progress </a:t>
            </a:r>
            <a:r>
              <a:rPr lang="en-US" spc="-7" dirty="0" smtClean="0">
                <a:cs typeface="Calibri"/>
              </a:rPr>
              <a:t>has been made </a:t>
            </a:r>
            <a:r>
              <a:rPr lang="en-US" dirty="0" smtClean="0">
                <a:cs typeface="Calibri"/>
              </a:rPr>
              <a:t>in </a:t>
            </a:r>
            <a:r>
              <a:rPr lang="en-US" spc="-14" dirty="0" smtClean="0">
                <a:cs typeface="Calibri"/>
              </a:rPr>
              <a:t>recent </a:t>
            </a:r>
            <a:r>
              <a:rPr lang="en-US" spc="-21" dirty="0" smtClean="0">
                <a:cs typeface="Calibri"/>
              </a:rPr>
              <a:t>years </a:t>
            </a:r>
            <a:r>
              <a:rPr lang="en-US" dirty="0" smtClean="0">
                <a:cs typeface="Calibri"/>
              </a:rPr>
              <a:t>in  </a:t>
            </a:r>
            <a:r>
              <a:rPr lang="en-US" spc="-7" dirty="0" smtClean="0">
                <a:cs typeface="Calibri"/>
              </a:rPr>
              <a:t>reducing </a:t>
            </a:r>
            <a:r>
              <a:rPr lang="en-US" dirty="0" smtClean="0">
                <a:cs typeface="Calibri"/>
              </a:rPr>
              <a:t>the </a:t>
            </a:r>
            <a:r>
              <a:rPr lang="en-US" spc="-7" dirty="0" smtClean="0">
                <a:cs typeface="Calibri"/>
              </a:rPr>
              <a:t>incidence of </a:t>
            </a:r>
            <a:r>
              <a:rPr lang="en-US" spc="-14" dirty="0" smtClean="0">
                <a:cs typeface="Calibri"/>
              </a:rPr>
              <a:t>relapse</a:t>
            </a:r>
            <a:r>
              <a:rPr lang="en-US" spc="14" dirty="0" smtClean="0">
                <a:cs typeface="Calibri"/>
              </a:rPr>
              <a:t> </a:t>
            </a:r>
            <a:r>
              <a:rPr lang="en-US" spc="-14" dirty="0" smtClean="0">
                <a:cs typeface="Calibri"/>
              </a:rPr>
              <a:t>post-transplantation.</a:t>
            </a:r>
            <a:endParaRPr lang="en-US" dirty="0">
              <a:cs typeface="Calibri"/>
            </a:endParaRPr>
          </a:p>
        </p:txBody>
      </p:sp>
      <p:sp>
        <p:nvSpPr>
          <p:cNvPr id="7" name="6 Dikdörtgen"/>
          <p:cNvSpPr/>
          <p:nvPr/>
        </p:nvSpPr>
        <p:spPr>
          <a:xfrm>
            <a:off x="6350000" y="2286000"/>
            <a:ext cx="6397453" cy="523220"/>
          </a:xfrm>
          <a:prstGeom prst="rect">
            <a:avLst/>
          </a:prstGeom>
        </p:spPr>
        <p:txBody>
          <a:bodyPr wrap="square">
            <a:spAutoFit/>
          </a:bodyPr>
          <a:lstStyle/>
          <a:p>
            <a:pPr marL="505504" indent="-487451">
              <a:buFont typeface="Arial"/>
              <a:buChar char="•"/>
              <a:tabLst>
                <a:tab pos="504601" algn="l"/>
                <a:tab pos="505504" algn="l"/>
              </a:tabLst>
            </a:pPr>
            <a:r>
              <a:rPr lang="tr-TR" sz="2800" b="1" spc="-7" dirty="0" smtClean="0">
                <a:cs typeface="Calibri"/>
              </a:rPr>
              <a:t>Second allogeneic</a:t>
            </a:r>
            <a:r>
              <a:rPr lang="tr-TR" sz="2800" b="1" spc="-14" dirty="0" smtClean="0">
                <a:cs typeface="Calibri"/>
              </a:rPr>
              <a:t> transplantation</a:t>
            </a:r>
            <a:endParaRPr lang="tr-TR" sz="2800" spc="-14" dirty="0" smtClean="0">
              <a:cs typeface="Calibri"/>
            </a:endParaRPr>
          </a:p>
        </p:txBody>
      </p:sp>
      <p:sp>
        <p:nvSpPr>
          <p:cNvPr id="8" name="object 2"/>
          <p:cNvSpPr/>
          <p:nvPr/>
        </p:nvSpPr>
        <p:spPr>
          <a:xfrm>
            <a:off x="482600" y="3733800"/>
            <a:ext cx="5562600" cy="4495800"/>
          </a:xfrm>
          <a:prstGeom prst="rect">
            <a:avLst/>
          </a:prstGeom>
          <a:blipFill>
            <a:blip r:embed="rId2" cstate="print"/>
            <a:stretch>
              <a:fillRect/>
            </a:stretch>
          </a:blipFill>
        </p:spPr>
        <p:txBody>
          <a:bodyPr wrap="square" lIns="0" tIns="0" rIns="0" bIns="0" rtlCol="0"/>
          <a:lstStyle/>
          <a:p>
            <a:endParaRPr/>
          </a:p>
        </p:txBody>
      </p:sp>
      <p:sp>
        <p:nvSpPr>
          <p:cNvPr id="9" name="object 3"/>
          <p:cNvSpPr txBox="1"/>
          <p:nvPr/>
        </p:nvSpPr>
        <p:spPr>
          <a:xfrm>
            <a:off x="2616200" y="8458200"/>
            <a:ext cx="2949561" cy="215444"/>
          </a:xfrm>
          <a:prstGeom prst="rect">
            <a:avLst/>
          </a:prstGeom>
        </p:spPr>
        <p:txBody>
          <a:bodyPr vert="horz" wrap="square" lIns="0" tIns="0" rIns="0" bIns="0" rtlCol="0">
            <a:spAutoFit/>
          </a:bodyPr>
          <a:lstStyle/>
          <a:p>
            <a:pPr marL="18061" algn="r"/>
            <a:r>
              <a:rPr sz="1400" dirty="0">
                <a:latin typeface="Arial"/>
                <a:cs typeface="Arial"/>
              </a:rPr>
              <a:t>de </a:t>
            </a:r>
            <a:r>
              <a:rPr sz="1400" spc="-7" dirty="0">
                <a:latin typeface="Arial"/>
                <a:cs typeface="Arial"/>
              </a:rPr>
              <a:t>Lima </a:t>
            </a:r>
            <a:r>
              <a:rPr sz="1400" dirty="0">
                <a:latin typeface="Arial"/>
                <a:cs typeface="Arial"/>
              </a:rPr>
              <a:t>et al, BBMT</a:t>
            </a:r>
            <a:r>
              <a:rPr sz="1400" spc="-220" dirty="0">
                <a:latin typeface="Arial"/>
                <a:cs typeface="Arial"/>
              </a:rPr>
              <a:t> </a:t>
            </a:r>
            <a:r>
              <a:rPr sz="1400" dirty="0">
                <a:latin typeface="Arial"/>
                <a:cs typeface="Arial"/>
              </a:rPr>
              <a:t>2014</a:t>
            </a:r>
          </a:p>
        </p:txBody>
      </p:sp>
      <p:sp>
        <p:nvSpPr>
          <p:cNvPr id="10" name="object 2"/>
          <p:cNvSpPr txBox="1">
            <a:spLocks/>
          </p:cNvSpPr>
          <p:nvPr/>
        </p:nvSpPr>
        <p:spPr>
          <a:xfrm>
            <a:off x="406400" y="2209800"/>
            <a:ext cx="6248399" cy="809795"/>
          </a:xfrm>
          <a:prstGeom prst="rect">
            <a:avLst/>
          </a:prstGeom>
        </p:spPr>
        <p:txBody>
          <a:bodyPr vert="horz" wrap="square" lIns="0" tIns="0" rIns="0" bIns="0" rtlCol="0">
            <a:spAutoFit/>
          </a:bodyPr>
          <a:lstStyle/>
          <a:p>
            <a:pPr marL="12699" defTabSz="913978">
              <a:tabLst>
                <a:tab pos="2427631" algn="l"/>
              </a:tabLst>
              <a:defRPr/>
            </a:pPr>
            <a:r>
              <a:rPr lang="tr-TR" sz="5300" b="1" kern="0" spc="-6" dirty="0" err="1" smtClean="0">
                <a:latin typeface="+mj-lt"/>
                <a:ea typeface="+mj-ea"/>
                <a:cs typeface="Gill Sans MT"/>
              </a:rPr>
              <a:t>Options</a:t>
            </a:r>
            <a:r>
              <a:rPr lang="tr-TR" sz="5300" b="1" kern="0" spc="-6" dirty="0" smtClean="0">
                <a:latin typeface="+mj-lt"/>
                <a:ea typeface="+mj-ea"/>
                <a:cs typeface="Gill Sans MT"/>
              </a:rPr>
              <a:t>	</a:t>
            </a:r>
            <a:r>
              <a:rPr lang="tr-TR" sz="5300" b="1" kern="0" dirty="0" smtClean="0">
                <a:latin typeface="+mj-lt"/>
                <a:ea typeface="+mj-ea"/>
                <a:cs typeface="Gill Sans MT"/>
              </a:rPr>
              <a:t>at</a:t>
            </a:r>
            <a:r>
              <a:rPr lang="tr-TR" sz="5300" b="1" kern="0" spc="-100" dirty="0" smtClean="0">
                <a:latin typeface="+mj-lt"/>
                <a:ea typeface="+mj-ea"/>
                <a:cs typeface="Gill Sans MT"/>
              </a:rPr>
              <a:t> </a:t>
            </a:r>
            <a:r>
              <a:rPr lang="tr-TR" sz="5300" b="1" kern="0" spc="-26" dirty="0" err="1" smtClean="0">
                <a:latin typeface="+mj-lt"/>
                <a:ea typeface="+mj-ea"/>
                <a:cs typeface="Gill Sans MT"/>
              </a:rPr>
              <a:t>relapse</a:t>
            </a:r>
            <a:endParaRPr lang="tr-TR" sz="5300" b="1" kern="0" dirty="0">
              <a:latin typeface="+mj-lt"/>
              <a:ea typeface="+mj-ea"/>
              <a:cs typeface="Gill Sans M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1800" y="2009560"/>
            <a:ext cx="9829800" cy="6348655"/>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sldNum" sz="quarter" idx="7"/>
          </p:nvPr>
        </p:nvSpPr>
        <p:spPr>
          <a:xfrm>
            <a:off x="9363456" y="9070849"/>
            <a:ext cx="2991104" cy="234038"/>
          </a:xfrm>
          <a:prstGeom prst="rect">
            <a:avLst/>
          </a:prstGeom>
        </p:spPr>
        <p:txBody>
          <a:bodyPr vert="horz" wrap="square" lIns="0" tIns="0" rIns="0" bIns="0" rtlCol="0">
            <a:spAutoFit/>
          </a:bodyPr>
          <a:lstStyle/>
          <a:p>
            <a:pPr marL="146235">
              <a:lnSpc>
                <a:spcPts val="1764"/>
              </a:lnSpc>
            </a:pPr>
            <a:fld id="{81D60167-4931-47E6-BA6A-407CBD079E47}" type="slidenum">
              <a:rPr dirty="0"/>
              <a:pPr marL="146235">
                <a:lnSpc>
                  <a:spcPts val="1764"/>
                </a:lnSpc>
              </a:pPr>
              <a:t>7</a:t>
            </a:fld>
            <a:endParaRPr dirty="0"/>
          </a:p>
        </p:txBody>
      </p:sp>
      <p:sp>
        <p:nvSpPr>
          <p:cNvPr id="4" name="3 Dikdörtgen"/>
          <p:cNvSpPr/>
          <p:nvPr/>
        </p:nvSpPr>
        <p:spPr>
          <a:xfrm>
            <a:off x="254000" y="609600"/>
            <a:ext cx="12369800" cy="584775"/>
          </a:xfrm>
          <a:prstGeom prst="rect">
            <a:avLst/>
          </a:prstGeom>
          <a:solidFill>
            <a:schemeClr val="bg1"/>
          </a:solidFill>
        </p:spPr>
        <p:txBody>
          <a:bodyPr wrap="square">
            <a:spAutoFit/>
          </a:bodyPr>
          <a:lstStyle/>
          <a:p>
            <a:pPr marL="505504" indent="-487451">
              <a:tabLst>
                <a:tab pos="504601" algn="l"/>
                <a:tab pos="505504" algn="l"/>
              </a:tabLst>
            </a:pPr>
            <a:r>
              <a:rPr lang="tr-TR" sz="3200" b="1" spc="-7" dirty="0" smtClean="0">
                <a:solidFill>
                  <a:schemeClr val="accent3">
                    <a:lumMod val="75000"/>
                  </a:schemeClr>
                </a:solidFill>
                <a:cs typeface="Calibri"/>
              </a:rPr>
              <a:t>Second allogeneic</a:t>
            </a:r>
            <a:r>
              <a:rPr lang="tr-TR" sz="3200" b="1" spc="-14" dirty="0" smtClean="0">
                <a:solidFill>
                  <a:schemeClr val="accent3">
                    <a:lumMod val="75000"/>
                  </a:schemeClr>
                </a:solidFill>
                <a:cs typeface="Calibri"/>
              </a:rPr>
              <a:t> transplantation </a:t>
            </a:r>
            <a:r>
              <a:rPr lang="en-US" sz="3200" b="1" spc="-14" dirty="0" smtClean="0">
                <a:solidFill>
                  <a:schemeClr val="accent3">
                    <a:lumMod val="75000"/>
                  </a:schemeClr>
                </a:solidFill>
              </a:rPr>
              <a:t>Approaches </a:t>
            </a:r>
            <a:r>
              <a:rPr lang="en-US" sz="3200" b="1" spc="-21" dirty="0" smtClean="0">
                <a:solidFill>
                  <a:schemeClr val="accent3">
                    <a:lumMod val="75000"/>
                  </a:schemeClr>
                </a:solidFill>
              </a:rPr>
              <a:t>to relapse after  </a:t>
            </a:r>
            <a:r>
              <a:rPr lang="en-US" sz="3200" b="1" spc="-14" dirty="0" smtClean="0">
                <a:solidFill>
                  <a:schemeClr val="accent3">
                    <a:lumMod val="75000"/>
                  </a:schemeClr>
                </a:solidFill>
              </a:rPr>
              <a:t>allo</a:t>
            </a:r>
            <a:r>
              <a:rPr lang="tr-TR" sz="3200" b="1" spc="-14" dirty="0" smtClean="0">
                <a:solidFill>
                  <a:schemeClr val="accent3">
                    <a:lumMod val="75000"/>
                  </a:schemeClr>
                </a:solidFill>
              </a:rPr>
              <a:t>-</a:t>
            </a:r>
            <a:r>
              <a:rPr lang="tr-TR" sz="3200" b="1" spc="-36" dirty="0" smtClean="0">
                <a:solidFill>
                  <a:schemeClr val="accent3">
                    <a:lumMod val="75000"/>
                  </a:schemeClr>
                </a:solidFill>
              </a:rPr>
              <a:t>HSCT</a:t>
            </a:r>
            <a:endParaRPr lang="tr-TR" sz="3200" b="1" dirty="0" smtClean="0">
              <a:solidFill>
                <a:schemeClr val="accent3">
                  <a:lumMod val="75000"/>
                </a:schemeClr>
              </a:solidFill>
            </a:endParaRPr>
          </a:p>
        </p:txBody>
      </p:sp>
      <p:sp>
        <p:nvSpPr>
          <p:cNvPr id="6" name="5 Dikdörtgen"/>
          <p:cNvSpPr/>
          <p:nvPr/>
        </p:nvSpPr>
        <p:spPr>
          <a:xfrm>
            <a:off x="330200" y="9400401"/>
            <a:ext cx="12192000" cy="276999"/>
          </a:xfrm>
          <a:prstGeom prst="rect">
            <a:avLst/>
          </a:prstGeom>
        </p:spPr>
        <p:txBody>
          <a:bodyPr wrap="square">
            <a:spAutoFit/>
          </a:bodyPr>
          <a:lstStyle/>
          <a:p>
            <a:pPr algn="r"/>
            <a:r>
              <a:rPr lang="en-US" sz="1200" b="1" dirty="0" smtClean="0">
                <a:solidFill>
                  <a:schemeClr val="bg1"/>
                </a:solidFill>
              </a:rPr>
              <a:t>Second allogeneic transplantation for relapse of malignant disease: retrospective analysis of outcome and predictive factors by the EBMT.</a:t>
            </a:r>
            <a:r>
              <a:rPr lang="tr-TR" sz="1200" b="1" dirty="0" smtClean="0">
                <a:solidFill>
                  <a:schemeClr val="bg1"/>
                </a:solidFill>
              </a:rPr>
              <a:t> </a:t>
            </a:r>
            <a:r>
              <a:rPr lang="tr-TR" sz="1200" u="sng" dirty="0" smtClean="0">
                <a:solidFill>
                  <a:schemeClr val="bg1"/>
                </a:solidFill>
                <a:hlinkClick r:id="rId3" tooltip="Bone marrow transplantation."/>
              </a:rPr>
              <a:t>Bone Marrow Transplant.</a:t>
            </a:r>
            <a:r>
              <a:rPr lang="tr-TR" sz="1200" dirty="0" smtClean="0">
                <a:solidFill>
                  <a:schemeClr val="bg1"/>
                </a:solidFill>
              </a:rPr>
              <a:t> 2015 </a:t>
            </a:r>
            <a:endParaRPr lang="en-US" sz="1200" b="1" dirty="0">
              <a:solidFill>
                <a:schemeClr val="bg1"/>
              </a:solidFill>
            </a:endParaRPr>
          </a:p>
        </p:txBody>
      </p:sp>
      <p:grpSp>
        <p:nvGrpSpPr>
          <p:cNvPr id="17" name="16 Grup"/>
          <p:cNvGrpSpPr/>
          <p:nvPr/>
        </p:nvGrpSpPr>
        <p:grpSpPr>
          <a:xfrm>
            <a:off x="2311400" y="6400800"/>
            <a:ext cx="8382000" cy="1447800"/>
            <a:chOff x="2311400" y="6400800"/>
            <a:chExt cx="8382000" cy="1447800"/>
          </a:xfrm>
        </p:grpSpPr>
        <p:pic>
          <p:nvPicPr>
            <p:cNvPr id="80897" name="Picture 1"/>
            <p:cNvPicPr>
              <a:picLocks noChangeAspect="1" noChangeArrowheads="1"/>
            </p:cNvPicPr>
            <p:nvPr/>
          </p:nvPicPr>
          <p:blipFill>
            <a:blip r:embed="rId4" cstate="print"/>
            <a:srcRect/>
            <a:stretch>
              <a:fillRect/>
            </a:stretch>
          </p:blipFill>
          <p:spPr bwMode="auto">
            <a:xfrm>
              <a:off x="2311400" y="6400800"/>
              <a:ext cx="8382000" cy="1447800"/>
            </a:xfrm>
            <a:prstGeom prst="rect">
              <a:avLst/>
            </a:prstGeom>
            <a:noFill/>
            <a:ln w="28575">
              <a:solidFill>
                <a:srgbClr val="0070C0"/>
              </a:solidFill>
              <a:miter lim="800000"/>
              <a:headEnd/>
              <a:tailEnd/>
            </a:ln>
          </p:spPr>
        </p:pic>
        <p:cxnSp>
          <p:nvCxnSpPr>
            <p:cNvPr id="11" name="10 Düz Bağlayıcı"/>
            <p:cNvCxnSpPr/>
            <p:nvPr/>
          </p:nvCxnSpPr>
          <p:spPr>
            <a:xfrm>
              <a:off x="9245600" y="7391400"/>
              <a:ext cx="137160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 name="12 Düz Bağlayıcı"/>
            <p:cNvCxnSpPr/>
            <p:nvPr/>
          </p:nvCxnSpPr>
          <p:spPr>
            <a:xfrm>
              <a:off x="2616200" y="7543800"/>
              <a:ext cx="807720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sp>
        <p:nvSpPr>
          <p:cNvPr id="16" name="object 4"/>
          <p:cNvSpPr txBox="1">
            <a:spLocks/>
          </p:cNvSpPr>
          <p:nvPr/>
        </p:nvSpPr>
        <p:spPr>
          <a:xfrm>
            <a:off x="9338056" y="9144000"/>
            <a:ext cx="2991104" cy="234038"/>
          </a:xfrm>
          <a:prstGeom prst="rect">
            <a:avLst/>
          </a:prstGeom>
        </p:spPr>
        <p:txBody>
          <a:bodyPr vert="horz" wrap="square" lIns="0" tIns="0" rIns="0" bIns="0" rtlCol="0">
            <a:spAutoFit/>
          </a:bodyPr>
          <a:lstStyle/>
          <a:p>
            <a:pPr marL="36120" marR="0" lvl="0" indent="0" algn="r" defTabSz="913931" rtl="0" eaLnBrk="1" fontAlgn="auto" latinLnBrk="0" hangingPunct="1">
              <a:lnSpc>
                <a:spcPts val="1764"/>
              </a:lnSpc>
              <a:spcBef>
                <a:spcPts val="0"/>
              </a:spcBef>
              <a:spcAft>
                <a:spcPts val="0"/>
              </a:spcAft>
              <a:buClrTx/>
              <a:buSzTx/>
              <a:buFontTx/>
              <a:buNone/>
              <a:tabLst/>
              <a:defRPr/>
            </a:pPr>
            <a:fld id="{81D60167-4931-47E6-BA6A-407CBD079E47}" type="slidenum">
              <a:rPr kumimoji="0" lang="tr-TR" sz="1800" b="0" i="0" u="none" strike="noStrike" kern="1200" cap="none" spc="0" normalizeH="0" baseline="0" noProof="0" smtClean="0">
                <a:ln>
                  <a:noFill/>
                </a:ln>
                <a:solidFill>
                  <a:schemeClr val="tx1">
                    <a:tint val="75000"/>
                  </a:schemeClr>
                </a:solidFill>
                <a:effectLst/>
                <a:uLnTx/>
                <a:uFillTx/>
                <a:latin typeface="+mn-lt"/>
                <a:ea typeface="+mn-ea"/>
                <a:cs typeface="+mn-cs"/>
              </a:rPr>
              <a:pPr marL="36120" marR="0" lvl="0" indent="0" algn="r" defTabSz="913931" rtl="0" eaLnBrk="1" fontAlgn="auto" latinLnBrk="0" hangingPunct="1">
                <a:lnSpc>
                  <a:spcPts val="1764"/>
                </a:lnSpc>
                <a:spcBef>
                  <a:spcPts val="0"/>
                </a:spcBef>
                <a:spcAft>
                  <a:spcPts val="0"/>
                </a:spcAft>
                <a:buClrTx/>
                <a:buSzTx/>
                <a:buFontTx/>
                <a:buNone/>
                <a:tabLst/>
                <a:defRPr/>
              </a:pPr>
              <a:t>7</a:t>
            </a:fld>
            <a:endParaRPr kumimoji="0" lang="tr-TR" sz="18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8178800" y="5257800"/>
            <a:ext cx="3505200" cy="2743200"/>
          </a:xfrm>
          <a:prstGeom prst="rect">
            <a:avLst/>
          </a:prstGeom>
          <a:noFill/>
          <a:ln w="9525">
            <a:noFill/>
            <a:miter lim="800000"/>
            <a:headEnd/>
            <a:tailEnd/>
          </a:ln>
        </p:spPr>
      </p:pic>
      <p:pic>
        <p:nvPicPr>
          <p:cNvPr id="79873" name="Picture 1"/>
          <p:cNvPicPr>
            <a:picLocks noChangeAspect="1" noChangeArrowheads="1"/>
          </p:cNvPicPr>
          <p:nvPr/>
        </p:nvPicPr>
        <p:blipFill>
          <a:blip r:embed="rId3" cstate="print"/>
          <a:srcRect/>
          <a:stretch>
            <a:fillRect/>
          </a:stretch>
        </p:blipFill>
        <p:spPr bwMode="auto">
          <a:xfrm>
            <a:off x="8102600" y="2438400"/>
            <a:ext cx="3733800" cy="2705100"/>
          </a:xfrm>
          <a:prstGeom prst="rect">
            <a:avLst/>
          </a:prstGeom>
          <a:noFill/>
          <a:ln w="9525">
            <a:noFill/>
            <a:miter lim="800000"/>
            <a:headEnd/>
            <a:tailEnd/>
          </a:ln>
        </p:spPr>
      </p:pic>
      <p:sp>
        <p:nvSpPr>
          <p:cNvPr id="2" name="object 2"/>
          <p:cNvSpPr txBox="1">
            <a:spLocks noGrp="1"/>
          </p:cNvSpPr>
          <p:nvPr>
            <p:ph type="title"/>
          </p:nvPr>
        </p:nvSpPr>
        <p:spPr>
          <a:xfrm>
            <a:off x="1549400" y="1981200"/>
            <a:ext cx="10877870" cy="415841"/>
          </a:xfrm>
          <a:prstGeom prst="rect">
            <a:avLst/>
          </a:prstGeom>
        </p:spPr>
        <p:txBody>
          <a:bodyPr vert="horz" wrap="square" lIns="0" tIns="0" rIns="0" bIns="0" rtlCol="0">
            <a:spAutoFit/>
          </a:bodyPr>
          <a:lstStyle/>
          <a:p>
            <a:pPr marL="3827836"/>
            <a:r>
              <a:rPr b="1" spc="-14" dirty="0">
                <a:solidFill>
                  <a:schemeClr val="accent5">
                    <a:lumMod val="50000"/>
                  </a:schemeClr>
                </a:solidFill>
                <a:latin typeface="Calibri"/>
                <a:cs typeface="Calibri"/>
              </a:rPr>
              <a:t>Ou</a:t>
            </a:r>
            <a:r>
              <a:rPr b="1" spc="-64" dirty="0">
                <a:solidFill>
                  <a:schemeClr val="accent5">
                    <a:lumMod val="50000"/>
                  </a:schemeClr>
                </a:solidFill>
                <a:latin typeface="Calibri"/>
                <a:cs typeface="Calibri"/>
              </a:rPr>
              <a:t>t</a:t>
            </a:r>
            <a:r>
              <a:rPr b="1" spc="-36" dirty="0">
                <a:solidFill>
                  <a:schemeClr val="accent5">
                    <a:lumMod val="50000"/>
                  </a:schemeClr>
                </a:solidFill>
                <a:latin typeface="Calibri"/>
                <a:cs typeface="Calibri"/>
              </a:rPr>
              <a:t>c</a:t>
            </a:r>
            <a:r>
              <a:rPr b="1" spc="-14" dirty="0">
                <a:solidFill>
                  <a:schemeClr val="accent5">
                    <a:lumMod val="50000"/>
                  </a:schemeClr>
                </a:solidFill>
                <a:latin typeface="Calibri"/>
                <a:cs typeface="Calibri"/>
              </a:rPr>
              <a:t>ome</a:t>
            </a:r>
          </a:p>
        </p:txBody>
      </p:sp>
      <p:pic>
        <p:nvPicPr>
          <p:cNvPr id="1026" name="Picture 2"/>
          <p:cNvPicPr>
            <a:picLocks noChangeAspect="1" noChangeArrowheads="1"/>
          </p:cNvPicPr>
          <p:nvPr/>
        </p:nvPicPr>
        <p:blipFill>
          <a:blip r:embed="rId4" cstate="print"/>
          <a:srcRect/>
          <a:stretch>
            <a:fillRect/>
          </a:stretch>
        </p:blipFill>
        <p:spPr bwMode="auto">
          <a:xfrm>
            <a:off x="1092200" y="2667000"/>
            <a:ext cx="6366933" cy="5181600"/>
          </a:xfrm>
          <a:prstGeom prst="rect">
            <a:avLst/>
          </a:prstGeom>
          <a:noFill/>
          <a:ln w="9525">
            <a:noFill/>
            <a:miter lim="800000"/>
            <a:headEnd/>
            <a:tailEnd/>
          </a:ln>
        </p:spPr>
      </p:pic>
      <p:sp>
        <p:nvSpPr>
          <p:cNvPr id="6" name="5 Dikdörtgen"/>
          <p:cNvSpPr/>
          <p:nvPr/>
        </p:nvSpPr>
        <p:spPr>
          <a:xfrm>
            <a:off x="2921000" y="228600"/>
            <a:ext cx="8077200" cy="1077218"/>
          </a:xfrm>
          <a:prstGeom prst="rect">
            <a:avLst/>
          </a:prstGeom>
          <a:solidFill>
            <a:schemeClr val="bg1"/>
          </a:solidFill>
        </p:spPr>
        <p:txBody>
          <a:bodyPr wrap="square">
            <a:spAutoFit/>
          </a:bodyPr>
          <a:lstStyle/>
          <a:p>
            <a:pPr marL="505504" indent="-487451">
              <a:tabLst>
                <a:tab pos="504601" algn="l"/>
                <a:tab pos="505504" algn="l"/>
              </a:tabLst>
            </a:pPr>
            <a:r>
              <a:rPr lang="tr-TR" sz="3200" b="1" spc="-7" dirty="0" smtClean="0">
                <a:solidFill>
                  <a:schemeClr val="accent3">
                    <a:lumMod val="75000"/>
                  </a:schemeClr>
                </a:solidFill>
                <a:cs typeface="Calibri"/>
              </a:rPr>
              <a:t>Second allogeneic</a:t>
            </a:r>
            <a:r>
              <a:rPr lang="tr-TR" sz="3200" b="1" spc="-14" dirty="0" smtClean="0">
                <a:solidFill>
                  <a:schemeClr val="accent3">
                    <a:lumMod val="75000"/>
                  </a:schemeClr>
                </a:solidFill>
                <a:cs typeface="Calibri"/>
              </a:rPr>
              <a:t> transplantation </a:t>
            </a:r>
            <a:r>
              <a:rPr lang="en-US" sz="3200" b="1" spc="-14" dirty="0" smtClean="0">
                <a:solidFill>
                  <a:schemeClr val="accent3">
                    <a:lumMod val="75000"/>
                  </a:schemeClr>
                </a:solidFill>
              </a:rPr>
              <a:t>Approaches </a:t>
            </a:r>
            <a:r>
              <a:rPr lang="en-US" sz="3200" b="1" spc="-21" dirty="0" smtClean="0">
                <a:solidFill>
                  <a:schemeClr val="accent3">
                    <a:lumMod val="75000"/>
                  </a:schemeClr>
                </a:solidFill>
              </a:rPr>
              <a:t>to relapse after  </a:t>
            </a:r>
            <a:r>
              <a:rPr lang="en-US" sz="3200" b="1" spc="-14" dirty="0" smtClean="0">
                <a:solidFill>
                  <a:schemeClr val="accent3">
                    <a:lumMod val="75000"/>
                  </a:schemeClr>
                </a:solidFill>
              </a:rPr>
              <a:t>allo</a:t>
            </a:r>
            <a:r>
              <a:rPr lang="tr-TR" sz="3200" b="1" spc="-14" dirty="0" smtClean="0">
                <a:solidFill>
                  <a:schemeClr val="accent3">
                    <a:lumMod val="75000"/>
                  </a:schemeClr>
                </a:solidFill>
              </a:rPr>
              <a:t>-</a:t>
            </a:r>
            <a:r>
              <a:rPr lang="tr-TR" sz="3200" b="1" spc="-36" dirty="0" smtClean="0">
                <a:solidFill>
                  <a:schemeClr val="accent3">
                    <a:lumMod val="75000"/>
                  </a:schemeClr>
                </a:solidFill>
              </a:rPr>
              <a:t>HSCT</a:t>
            </a:r>
            <a:endParaRPr lang="tr-TR" sz="3200" b="1" dirty="0" smtClean="0">
              <a:solidFill>
                <a:schemeClr val="accent3">
                  <a:lumMod val="75000"/>
                </a:schemeClr>
              </a:solidFill>
            </a:endParaRPr>
          </a:p>
        </p:txBody>
      </p:sp>
      <p:sp>
        <p:nvSpPr>
          <p:cNvPr id="8194" name="AutoShape 2" descr="ebmt ile ilgili görsel sonucu"/>
          <p:cNvSpPr>
            <a:spLocks noChangeAspect="1" noChangeArrowheads="1"/>
          </p:cNvSpPr>
          <p:nvPr/>
        </p:nvSpPr>
        <p:spPr bwMode="auto">
          <a:xfrm>
            <a:off x="155575" y="-136525"/>
            <a:ext cx="293688" cy="293688"/>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196" name="AutoShape 4" descr="ebmt ile ilgili görsel sonucu"/>
          <p:cNvSpPr>
            <a:spLocks noChangeAspect="1" noChangeArrowheads="1"/>
          </p:cNvSpPr>
          <p:nvPr/>
        </p:nvSpPr>
        <p:spPr bwMode="auto">
          <a:xfrm>
            <a:off x="155575" y="-136525"/>
            <a:ext cx="293688" cy="293688"/>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8199" name="Picture 7" descr="ebmt ile ilgili görsel sonucu"/>
          <p:cNvPicPr>
            <a:picLocks noChangeAspect="1" noChangeArrowheads="1"/>
          </p:cNvPicPr>
          <p:nvPr/>
        </p:nvPicPr>
        <p:blipFill>
          <a:blip r:embed="rId5" cstate="print"/>
          <a:srcRect/>
          <a:stretch>
            <a:fillRect/>
          </a:stretch>
        </p:blipFill>
        <p:spPr bwMode="auto">
          <a:xfrm>
            <a:off x="406400" y="228600"/>
            <a:ext cx="2082800" cy="990600"/>
          </a:xfrm>
          <a:prstGeom prst="rect">
            <a:avLst/>
          </a:prstGeom>
          <a:noFill/>
        </p:spPr>
      </p:pic>
      <p:sp>
        <p:nvSpPr>
          <p:cNvPr id="15" name="14 Dikdörtgen"/>
          <p:cNvSpPr/>
          <p:nvPr/>
        </p:nvSpPr>
        <p:spPr>
          <a:xfrm>
            <a:off x="0" y="9476601"/>
            <a:ext cx="12192000" cy="276999"/>
          </a:xfrm>
          <a:prstGeom prst="rect">
            <a:avLst/>
          </a:prstGeom>
        </p:spPr>
        <p:txBody>
          <a:bodyPr wrap="square">
            <a:spAutoFit/>
          </a:bodyPr>
          <a:lstStyle/>
          <a:p>
            <a:pPr algn="r"/>
            <a:r>
              <a:rPr lang="en-US" sz="1200" b="1" dirty="0" smtClean="0">
                <a:solidFill>
                  <a:srgbClr val="FFFF00"/>
                </a:solidFill>
              </a:rPr>
              <a:t>Second allogeneic transplantation for relapse of malignant disease: retrospective analysis of outcome and predictive factors by the EBMT.</a:t>
            </a:r>
            <a:r>
              <a:rPr lang="tr-TR" sz="1200" b="1" dirty="0" smtClean="0">
                <a:solidFill>
                  <a:srgbClr val="FFFF00"/>
                </a:solidFill>
              </a:rPr>
              <a:t> </a:t>
            </a:r>
            <a:r>
              <a:rPr lang="tr-TR" sz="1200" u="sng" dirty="0" smtClean="0">
                <a:solidFill>
                  <a:srgbClr val="FFFF00"/>
                </a:solidFill>
                <a:hlinkClick r:id="rId6" tooltip="Bone marrow transplantation."/>
              </a:rPr>
              <a:t>Bone Marrow Transplant.</a:t>
            </a:r>
            <a:r>
              <a:rPr lang="tr-TR" sz="1200" dirty="0" smtClean="0">
                <a:solidFill>
                  <a:srgbClr val="FFFF00"/>
                </a:solidFill>
              </a:rPr>
              <a:t> 2015 </a:t>
            </a:r>
            <a:endParaRPr lang="en-US" sz="1200" b="1" dirty="0">
              <a:solidFill>
                <a:srgbClr val="FFFF00"/>
              </a:solidFill>
            </a:endParaRPr>
          </a:p>
        </p:txBody>
      </p:sp>
      <p:sp>
        <p:nvSpPr>
          <p:cNvPr id="17" name="16 Metin kutusu"/>
          <p:cNvSpPr txBox="1"/>
          <p:nvPr/>
        </p:nvSpPr>
        <p:spPr>
          <a:xfrm>
            <a:off x="9931400" y="6248400"/>
            <a:ext cx="990600" cy="369332"/>
          </a:xfrm>
          <a:prstGeom prst="rect">
            <a:avLst/>
          </a:prstGeom>
          <a:solidFill>
            <a:schemeClr val="tx2">
              <a:lumMod val="60000"/>
              <a:lumOff val="40000"/>
            </a:schemeClr>
          </a:solidFill>
        </p:spPr>
        <p:txBody>
          <a:bodyPr wrap="square" rtlCol="0">
            <a:spAutoFit/>
          </a:bodyPr>
          <a:lstStyle/>
          <a:p>
            <a:r>
              <a:rPr lang="tr-TR" b="1" dirty="0" smtClean="0"/>
              <a:t>%40-45</a:t>
            </a:r>
            <a:endParaRPr lang="tr-TR" b="1" dirty="0"/>
          </a:p>
        </p:txBody>
      </p:sp>
      <p:sp>
        <p:nvSpPr>
          <p:cNvPr id="18" name="17 Metin kutusu"/>
          <p:cNvSpPr txBox="1"/>
          <p:nvPr/>
        </p:nvSpPr>
        <p:spPr>
          <a:xfrm>
            <a:off x="9779000" y="3429000"/>
            <a:ext cx="990600" cy="369332"/>
          </a:xfrm>
          <a:prstGeom prst="rect">
            <a:avLst/>
          </a:prstGeom>
          <a:solidFill>
            <a:schemeClr val="tx2">
              <a:lumMod val="60000"/>
              <a:lumOff val="40000"/>
            </a:schemeClr>
          </a:solidFill>
        </p:spPr>
        <p:txBody>
          <a:bodyPr wrap="square" rtlCol="0">
            <a:spAutoFit/>
          </a:bodyPr>
          <a:lstStyle/>
          <a:p>
            <a:r>
              <a:rPr lang="tr-TR" b="1" dirty="0" smtClean="0"/>
              <a:t>%20-25</a:t>
            </a:r>
            <a:endParaRPr lang="tr-TR"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68600" y="2057400"/>
            <a:ext cx="5257800" cy="307777"/>
          </a:xfrm>
          <a:prstGeom prst="rect">
            <a:avLst/>
          </a:prstGeom>
        </p:spPr>
        <p:txBody>
          <a:bodyPr vert="horz" wrap="square" lIns="0" tIns="0" rIns="0" bIns="0" rtlCol="0">
            <a:spAutoFit/>
          </a:bodyPr>
          <a:lstStyle/>
          <a:p>
            <a:pPr marL="1880958"/>
            <a:r>
              <a:rPr sz="2000" b="1" spc="-21" dirty="0">
                <a:latin typeface="Calibri"/>
                <a:cs typeface="Calibri"/>
              </a:rPr>
              <a:t>Duration </a:t>
            </a:r>
            <a:r>
              <a:rPr sz="2000" b="1" spc="-7" dirty="0" smtClean="0">
                <a:latin typeface="Calibri"/>
                <a:cs typeface="Calibri"/>
              </a:rPr>
              <a:t>of</a:t>
            </a:r>
            <a:r>
              <a:rPr lang="tr-TR" sz="2000" b="1" spc="-92" dirty="0" smtClean="0">
                <a:latin typeface="Calibri"/>
                <a:cs typeface="Calibri"/>
              </a:rPr>
              <a:t> </a:t>
            </a:r>
            <a:r>
              <a:rPr sz="2000" b="1" spc="-14" dirty="0" smtClean="0">
                <a:latin typeface="Calibri"/>
                <a:cs typeface="Calibri"/>
              </a:rPr>
              <a:t>remission</a:t>
            </a:r>
            <a:endParaRPr sz="2000" b="1" spc="-14" dirty="0">
              <a:latin typeface="Calibri"/>
              <a:cs typeface="Calibri"/>
            </a:endParaRPr>
          </a:p>
        </p:txBody>
      </p:sp>
      <p:sp>
        <p:nvSpPr>
          <p:cNvPr id="4" name="object 4"/>
          <p:cNvSpPr txBox="1">
            <a:spLocks noGrp="1"/>
          </p:cNvSpPr>
          <p:nvPr>
            <p:ph type="sldNum" sz="quarter" idx="7"/>
          </p:nvPr>
        </p:nvSpPr>
        <p:spPr>
          <a:xfrm>
            <a:off x="9363456" y="9070859"/>
            <a:ext cx="2991104" cy="234038"/>
          </a:xfrm>
          <a:prstGeom prst="rect">
            <a:avLst/>
          </a:prstGeom>
        </p:spPr>
        <p:txBody>
          <a:bodyPr vert="horz" wrap="square" lIns="0" tIns="0" rIns="0" bIns="0" rtlCol="0">
            <a:spAutoFit/>
          </a:bodyPr>
          <a:lstStyle/>
          <a:p>
            <a:pPr marL="36120">
              <a:lnSpc>
                <a:spcPts val="1764"/>
              </a:lnSpc>
            </a:pPr>
            <a:fld id="{81D60167-4931-47E6-BA6A-407CBD079E47}" type="slidenum">
              <a:rPr dirty="0"/>
              <a:pPr marL="36120">
                <a:lnSpc>
                  <a:spcPts val="1764"/>
                </a:lnSpc>
              </a:pPr>
              <a:t>9</a:t>
            </a:fld>
            <a:endParaRPr dirty="0"/>
          </a:p>
        </p:txBody>
      </p:sp>
      <p:pic>
        <p:nvPicPr>
          <p:cNvPr id="4098" name="Picture 2"/>
          <p:cNvPicPr>
            <a:picLocks noChangeAspect="1" noChangeArrowheads="1"/>
          </p:cNvPicPr>
          <p:nvPr/>
        </p:nvPicPr>
        <p:blipFill>
          <a:blip r:embed="rId3" cstate="print"/>
          <a:srcRect/>
          <a:stretch>
            <a:fillRect/>
          </a:stretch>
        </p:blipFill>
        <p:spPr bwMode="auto">
          <a:xfrm>
            <a:off x="4368800" y="2819400"/>
            <a:ext cx="3733800" cy="25908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8255000" y="2819400"/>
            <a:ext cx="4038600" cy="2667000"/>
          </a:xfrm>
          <a:prstGeom prst="rect">
            <a:avLst/>
          </a:prstGeom>
          <a:noFill/>
          <a:ln w="9525">
            <a:noFill/>
            <a:miter lim="800000"/>
            <a:headEnd/>
            <a:tailEnd/>
          </a:ln>
        </p:spPr>
      </p:pic>
      <p:sp>
        <p:nvSpPr>
          <p:cNvPr id="7" name="object 2"/>
          <p:cNvSpPr txBox="1">
            <a:spLocks/>
          </p:cNvSpPr>
          <p:nvPr/>
        </p:nvSpPr>
        <p:spPr>
          <a:xfrm>
            <a:off x="8178800" y="2057400"/>
            <a:ext cx="4114800" cy="304800"/>
          </a:xfrm>
          <a:prstGeom prst="rect">
            <a:avLst/>
          </a:prstGeom>
        </p:spPr>
        <p:txBody>
          <a:bodyPr vert="horz" wrap="square" lIns="0" tIns="0" rIns="0" bIns="0" rtlCol="0">
            <a:spAutoFit/>
          </a:bodyPr>
          <a:lstStyle/>
          <a:p>
            <a:pPr marL="18061" marR="0" lvl="0" indent="0"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21" normalizeH="0" baseline="0" noProof="0" dirty="0" err="1" smtClean="0">
                <a:ln>
                  <a:noFill/>
                </a:ln>
                <a:solidFill>
                  <a:srgbClr val="FE2520"/>
                </a:solidFill>
                <a:effectLst/>
                <a:uLnTx/>
                <a:uFillTx/>
                <a:latin typeface="Calibri"/>
                <a:ea typeface="+mj-ea"/>
                <a:cs typeface="Calibri"/>
              </a:rPr>
              <a:t>Interval</a:t>
            </a:r>
            <a:r>
              <a:rPr kumimoji="0" lang="tr-TR" sz="2000" b="1" i="0" u="none" strike="noStrike" kern="0" cap="none" spc="-21" normalizeH="0" baseline="0" noProof="0" dirty="0" smtClean="0">
                <a:ln>
                  <a:noFill/>
                </a:ln>
                <a:solidFill>
                  <a:srgbClr val="FE2520"/>
                </a:solidFill>
                <a:effectLst/>
                <a:uLnTx/>
                <a:uFillTx/>
                <a:latin typeface="Calibri"/>
                <a:ea typeface="+mj-ea"/>
                <a:cs typeface="Calibri"/>
              </a:rPr>
              <a:t> </a:t>
            </a:r>
            <a:r>
              <a:rPr kumimoji="0" lang="tr-TR" sz="2000" b="1" i="0" u="none" strike="noStrike" kern="0" cap="none" spc="-21" normalizeH="0" baseline="0" noProof="0" dirty="0" err="1" smtClean="0">
                <a:ln>
                  <a:noFill/>
                </a:ln>
                <a:solidFill>
                  <a:srgbClr val="FE2520"/>
                </a:solidFill>
                <a:effectLst/>
                <a:uLnTx/>
                <a:uFillTx/>
                <a:latin typeface="Calibri"/>
                <a:ea typeface="+mj-ea"/>
                <a:cs typeface="Calibri"/>
              </a:rPr>
              <a:t>between</a:t>
            </a:r>
            <a:r>
              <a:rPr kumimoji="0" lang="tr-TR" sz="2000" b="1" i="0" u="none" strike="noStrike" kern="0" cap="none" spc="-50" normalizeH="0" baseline="0" noProof="0" dirty="0" smtClean="0">
                <a:ln>
                  <a:noFill/>
                </a:ln>
                <a:solidFill>
                  <a:srgbClr val="FE2520"/>
                </a:solidFill>
                <a:effectLst/>
                <a:uLnTx/>
                <a:uFillTx/>
                <a:latin typeface="Calibri"/>
                <a:ea typeface="+mj-ea"/>
                <a:cs typeface="Calibri"/>
              </a:rPr>
              <a:t> </a:t>
            </a:r>
            <a:r>
              <a:rPr kumimoji="0" lang="tr-TR" sz="2000" b="1" i="0" u="none" strike="noStrike" kern="0" cap="none" spc="-21" normalizeH="0" baseline="0" noProof="0" dirty="0" err="1" smtClean="0">
                <a:ln>
                  <a:noFill/>
                </a:ln>
                <a:solidFill>
                  <a:srgbClr val="FE2520"/>
                </a:solidFill>
                <a:effectLst/>
                <a:uLnTx/>
                <a:uFillTx/>
                <a:latin typeface="Calibri"/>
                <a:ea typeface="+mj-ea"/>
                <a:cs typeface="Calibri"/>
              </a:rPr>
              <a:t>transplantations</a:t>
            </a:r>
            <a:endParaRPr kumimoji="0" lang="tr-TR" sz="2000" b="1" i="0" u="none" strike="noStrike" kern="0" cap="none" spc="-21" normalizeH="0" baseline="0" noProof="0" dirty="0">
              <a:ln>
                <a:noFill/>
              </a:ln>
              <a:solidFill>
                <a:srgbClr val="FE2520"/>
              </a:solidFill>
              <a:effectLst/>
              <a:uLnTx/>
              <a:uFillTx/>
              <a:latin typeface="Calibri"/>
              <a:ea typeface="+mj-ea"/>
              <a:cs typeface="Calibri"/>
            </a:endParaRPr>
          </a:p>
        </p:txBody>
      </p:sp>
      <p:pic>
        <p:nvPicPr>
          <p:cNvPr id="4100" name="Picture 4"/>
          <p:cNvPicPr>
            <a:picLocks noChangeAspect="1" noChangeArrowheads="1"/>
          </p:cNvPicPr>
          <p:nvPr/>
        </p:nvPicPr>
        <p:blipFill>
          <a:blip r:embed="rId5" cstate="print"/>
          <a:srcRect/>
          <a:stretch>
            <a:fillRect/>
          </a:stretch>
        </p:blipFill>
        <p:spPr bwMode="auto">
          <a:xfrm>
            <a:off x="330200" y="2743200"/>
            <a:ext cx="3886200" cy="2743200"/>
          </a:xfrm>
          <a:prstGeom prst="rect">
            <a:avLst/>
          </a:prstGeom>
          <a:noFill/>
          <a:ln w="9525">
            <a:noFill/>
            <a:miter lim="800000"/>
            <a:headEnd/>
            <a:tailEnd/>
          </a:ln>
        </p:spPr>
      </p:pic>
      <p:sp>
        <p:nvSpPr>
          <p:cNvPr id="9" name="object 2"/>
          <p:cNvSpPr txBox="1"/>
          <p:nvPr/>
        </p:nvSpPr>
        <p:spPr>
          <a:xfrm>
            <a:off x="1549400" y="2054423"/>
            <a:ext cx="981682" cy="307777"/>
          </a:xfrm>
          <a:prstGeom prst="rect">
            <a:avLst/>
          </a:prstGeom>
        </p:spPr>
        <p:txBody>
          <a:bodyPr vert="horz" wrap="square" lIns="0" tIns="0" rIns="0" bIns="0" rtlCol="0">
            <a:spAutoFit/>
          </a:bodyPr>
          <a:lstStyle/>
          <a:p>
            <a:pPr marL="18061"/>
            <a:r>
              <a:rPr sz="2000" b="1" spc="-7" dirty="0">
                <a:solidFill>
                  <a:srgbClr val="FF0000"/>
                </a:solidFill>
                <a:latin typeface="Calibri"/>
                <a:cs typeface="Calibri"/>
              </a:rPr>
              <a:t>A</a:t>
            </a:r>
            <a:r>
              <a:rPr sz="2000" b="1" spc="-50" dirty="0">
                <a:solidFill>
                  <a:srgbClr val="FF0000"/>
                </a:solidFill>
                <a:latin typeface="Calibri"/>
                <a:cs typeface="Calibri"/>
              </a:rPr>
              <a:t>g</a:t>
            </a:r>
            <a:r>
              <a:rPr sz="2000" b="1" spc="-7" dirty="0">
                <a:solidFill>
                  <a:srgbClr val="FF0000"/>
                </a:solidFill>
                <a:latin typeface="Calibri"/>
                <a:cs typeface="Calibri"/>
              </a:rPr>
              <a:t>e</a:t>
            </a:r>
            <a:endParaRPr sz="2000" b="1" dirty="0">
              <a:solidFill>
                <a:srgbClr val="FF0000"/>
              </a:solidFill>
              <a:latin typeface="Calibri"/>
              <a:cs typeface="Calibri"/>
            </a:endParaRPr>
          </a:p>
        </p:txBody>
      </p:sp>
      <p:pic>
        <p:nvPicPr>
          <p:cNvPr id="4101" name="Picture 5"/>
          <p:cNvPicPr>
            <a:picLocks noChangeAspect="1" noChangeArrowheads="1"/>
          </p:cNvPicPr>
          <p:nvPr/>
        </p:nvPicPr>
        <p:blipFill>
          <a:blip r:embed="rId6" cstate="print"/>
          <a:srcRect/>
          <a:stretch>
            <a:fillRect/>
          </a:stretch>
        </p:blipFill>
        <p:spPr bwMode="auto">
          <a:xfrm>
            <a:off x="482600" y="6248400"/>
            <a:ext cx="3897184" cy="2895600"/>
          </a:xfrm>
          <a:prstGeom prst="rect">
            <a:avLst/>
          </a:prstGeom>
          <a:noFill/>
          <a:ln w="9525">
            <a:noFill/>
            <a:miter lim="800000"/>
            <a:headEnd/>
            <a:tailEnd/>
          </a:ln>
        </p:spPr>
      </p:pic>
      <p:sp>
        <p:nvSpPr>
          <p:cNvPr id="11" name="10 Dikdörtgen"/>
          <p:cNvSpPr/>
          <p:nvPr/>
        </p:nvSpPr>
        <p:spPr>
          <a:xfrm>
            <a:off x="1397000" y="5715000"/>
            <a:ext cx="1838965" cy="400110"/>
          </a:xfrm>
          <a:prstGeom prst="rect">
            <a:avLst/>
          </a:prstGeom>
        </p:spPr>
        <p:txBody>
          <a:bodyPr wrap="none">
            <a:spAutoFit/>
          </a:bodyPr>
          <a:lstStyle/>
          <a:p>
            <a:r>
              <a:rPr lang="tr-TR" sz="2000" b="1" spc="-5" dirty="0" smtClean="0">
                <a:solidFill>
                  <a:srgbClr val="FF0000"/>
                </a:solidFill>
                <a:cs typeface="Calibri"/>
              </a:rPr>
              <a:t>EBMT risk</a:t>
            </a:r>
            <a:r>
              <a:rPr lang="tr-TR" sz="2000" b="1" spc="-60" dirty="0" smtClean="0">
                <a:solidFill>
                  <a:srgbClr val="FF0000"/>
                </a:solidFill>
                <a:cs typeface="Calibri"/>
              </a:rPr>
              <a:t> </a:t>
            </a:r>
            <a:r>
              <a:rPr lang="tr-TR" sz="2000" b="1" spc="-20" dirty="0" err="1" smtClean="0">
                <a:solidFill>
                  <a:srgbClr val="FF0000"/>
                </a:solidFill>
                <a:cs typeface="Calibri"/>
              </a:rPr>
              <a:t>score</a:t>
            </a:r>
            <a:endParaRPr lang="tr-TR" sz="2000" b="1" dirty="0">
              <a:solidFill>
                <a:srgbClr val="FF0000"/>
              </a:solidFill>
            </a:endParaRPr>
          </a:p>
        </p:txBody>
      </p:sp>
      <p:pic>
        <p:nvPicPr>
          <p:cNvPr id="4102" name="Picture 6"/>
          <p:cNvPicPr>
            <a:picLocks noChangeAspect="1" noChangeArrowheads="1"/>
          </p:cNvPicPr>
          <p:nvPr/>
        </p:nvPicPr>
        <p:blipFill>
          <a:blip r:embed="rId7" cstate="print"/>
          <a:srcRect/>
          <a:stretch>
            <a:fillRect/>
          </a:stretch>
        </p:blipFill>
        <p:spPr bwMode="auto">
          <a:xfrm>
            <a:off x="5283200" y="6400800"/>
            <a:ext cx="6553200" cy="2666886"/>
          </a:xfrm>
          <a:prstGeom prst="rect">
            <a:avLst/>
          </a:prstGeom>
          <a:noFill/>
          <a:ln w="9525">
            <a:noFill/>
            <a:miter lim="800000"/>
            <a:headEnd/>
            <a:tailEnd/>
          </a:ln>
        </p:spPr>
      </p:pic>
      <p:sp>
        <p:nvSpPr>
          <p:cNvPr id="13" name="12 Dikdörtgen"/>
          <p:cNvSpPr/>
          <p:nvPr/>
        </p:nvSpPr>
        <p:spPr>
          <a:xfrm>
            <a:off x="6807200" y="5791200"/>
            <a:ext cx="2145139" cy="369332"/>
          </a:xfrm>
          <a:prstGeom prst="rect">
            <a:avLst/>
          </a:prstGeom>
        </p:spPr>
        <p:txBody>
          <a:bodyPr wrap="none">
            <a:spAutoFit/>
          </a:bodyPr>
          <a:lstStyle/>
          <a:p>
            <a:r>
              <a:rPr lang="tr-TR" b="1" spc="-7" dirty="0" err="1" smtClean="0">
                <a:solidFill>
                  <a:srgbClr val="FF0000"/>
                </a:solidFill>
                <a:cs typeface="Calibri"/>
              </a:rPr>
              <a:t>Same</a:t>
            </a:r>
            <a:r>
              <a:rPr lang="tr-TR" b="1" spc="-7" dirty="0" smtClean="0">
                <a:solidFill>
                  <a:srgbClr val="FF0000"/>
                </a:solidFill>
                <a:cs typeface="Calibri"/>
              </a:rPr>
              <a:t> </a:t>
            </a:r>
            <a:r>
              <a:rPr lang="tr-TR" b="1" spc="-7" dirty="0" err="1" smtClean="0">
                <a:solidFill>
                  <a:srgbClr val="FF0000"/>
                </a:solidFill>
                <a:cs typeface="Calibri"/>
              </a:rPr>
              <a:t>or</a:t>
            </a:r>
            <a:r>
              <a:rPr lang="tr-TR" b="1" spc="-7" dirty="0" smtClean="0">
                <a:solidFill>
                  <a:srgbClr val="FF0000"/>
                </a:solidFill>
                <a:cs typeface="Calibri"/>
              </a:rPr>
              <a:t> other</a:t>
            </a:r>
            <a:r>
              <a:rPr lang="tr-TR" b="1" spc="-64" dirty="0" smtClean="0">
                <a:solidFill>
                  <a:srgbClr val="FF0000"/>
                </a:solidFill>
                <a:cs typeface="Calibri"/>
              </a:rPr>
              <a:t> </a:t>
            </a:r>
            <a:r>
              <a:rPr lang="tr-TR" b="1" spc="-14" dirty="0" err="1" smtClean="0">
                <a:solidFill>
                  <a:srgbClr val="FF0000"/>
                </a:solidFill>
                <a:cs typeface="Calibri"/>
              </a:rPr>
              <a:t>donor</a:t>
            </a:r>
            <a:endParaRPr lang="tr-TR" b="1" dirty="0">
              <a:solidFill>
                <a:srgbClr val="FF0000"/>
              </a:solidFill>
            </a:endParaRPr>
          </a:p>
        </p:txBody>
      </p:sp>
      <p:sp>
        <p:nvSpPr>
          <p:cNvPr id="15" name="14 Dikdörtgen"/>
          <p:cNvSpPr/>
          <p:nvPr/>
        </p:nvSpPr>
        <p:spPr>
          <a:xfrm>
            <a:off x="2616200" y="381000"/>
            <a:ext cx="10388600" cy="1200329"/>
          </a:xfrm>
          <a:prstGeom prst="rect">
            <a:avLst/>
          </a:prstGeom>
        </p:spPr>
        <p:txBody>
          <a:bodyPr wrap="square">
            <a:spAutoFit/>
          </a:bodyPr>
          <a:lstStyle/>
          <a:p>
            <a:r>
              <a:rPr lang="en-US" sz="3600" b="1" spc="-36" dirty="0" smtClean="0">
                <a:solidFill>
                  <a:srgbClr val="FFFF00"/>
                </a:solidFill>
              </a:rPr>
              <a:t>Factors </a:t>
            </a:r>
            <a:r>
              <a:rPr lang="en-US" sz="3600" b="1" spc="-14" dirty="0" smtClean="0">
                <a:solidFill>
                  <a:srgbClr val="FFFF00"/>
                </a:solidFill>
              </a:rPr>
              <a:t>significantly associated </a:t>
            </a:r>
            <a:r>
              <a:rPr lang="en-US" sz="3600" b="1" spc="-7" dirty="0" smtClean="0">
                <a:solidFill>
                  <a:srgbClr val="FFFF00"/>
                </a:solidFill>
              </a:rPr>
              <a:t>with </a:t>
            </a:r>
            <a:r>
              <a:rPr lang="en-US" sz="3600" b="1" spc="-21" dirty="0" smtClean="0">
                <a:solidFill>
                  <a:srgbClr val="FFFF00"/>
                </a:solidFill>
              </a:rPr>
              <a:t>better</a:t>
            </a:r>
            <a:r>
              <a:rPr lang="en-US" sz="3600" b="1" spc="185" dirty="0" smtClean="0">
                <a:solidFill>
                  <a:srgbClr val="FFFF00"/>
                </a:solidFill>
              </a:rPr>
              <a:t> </a:t>
            </a:r>
            <a:r>
              <a:rPr lang="en-US" sz="3600" b="1" spc="-7" dirty="0" smtClean="0">
                <a:solidFill>
                  <a:srgbClr val="FFFF00"/>
                </a:solidFill>
              </a:rPr>
              <a:t>survival</a:t>
            </a:r>
            <a:endParaRPr lang="tr-TR" sz="3600" b="1" dirty="0" smtClean="0">
              <a:solidFill>
                <a:srgbClr val="FFFF00"/>
              </a:solidFill>
            </a:endParaRPr>
          </a:p>
          <a:p>
            <a:pPr marL="505504" indent="-487451">
              <a:buFont typeface="Arial"/>
              <a:buChar char="•"/>
              <a:tabLst>
                <a:tab pos="504601" algn="l"/>
                <a:tab pos="505504" algn="l"/>
              </a:tabLst>
            </a:pPr>
            <a:endParaRPr lang="tr-TR" sz="3600" spc="-14" dirty="0" smtClean="0">
              <a:solidFill>
                <a:srgbClr val="FFFF00"/>
              </a:solidFill>
              <a:cs typeface="Calibri"/>
            </a:endParaRPr>
          </a:p>
        </p:txBody>
      </p:sp>
      <p:sp>
        <p:nvSpPr>
          <p:cNvPr id="16" name="15 Dikdörtgen"/>
          <p:cNvSpPr/>
          <p:nvPr/>
        </p:nvSpPr>
        <p:spPr>
          <a:xfrm>
            <a:off x="330200" y="9400401"/>
            <a:ext cx="12192000" cy="276999"/>
          </a:xfrm>
          <a:prstGeom prst="rect">
            <a:avLst/>
          </a:prstGeom>
        </p:spPr>
        <p:txBody>
          <a:bodyPr wrap="square">
            <a:spAutoFit/>
          </a:bodyPr>
          <a:lstStyle/>
          <a:p>
            <a:pPr algn="r"/>
            <a:r>
              <a:rPr lang="en-US" sz="1200" b="1" dirty="0" smtClean="0">
                <a:solidFill>
                  <a:srgbClr val="FFFF00"/>
                </a:solidFill>
              </a:rPr>
              <a:t>Second allogeneic transplantation for relapse of malignant disease: retrospective analysis of outcome and predictive factors by the EBMT.</a:t>
            </a:r>
            <a:r>
              <a:rPr lang="tr-TR" sz="1200" b="1" dirty="0" smtClean="0">
                <a:solidFill>
                  <a:srgbClr val="FFFF00"/>
                </a:solidFill>
              </a:rPr>
              <a:t> </a:t>
            </a:r>
            <a:r>
              <a:rPr lang="tr-TR" sz="1200" u="sng" dirty="0" smtClean="0">
                <a:solidFill>
                  <a:srgbClr val="FFFF00"/>
                </a:solidFill>
                <a:hlinkClick r:id="rId8" tooltip="Bone marrow transplantation."/>
              </a:rPr>
              <a:t>Bone Marrow Transplant.</a:t>
            </a:r>
            <a:r>
              <a:rPr lang="tr-TR" sz="1200" dirty="0" smtClean="0">
                <a:solidFill>
                  <a:srgbClr val="FFFF00"/>
                </a:solidFill>
              </a:rPr>
              <a:t> 2015 </a:t>
            </a:r>
            <a:endParaRPr lang="en-US" sz="1200" b="1" dirty="0">
              <a:solidFill>
                <a:srgbClr val="FFFF00"/>
              </a:solidFill>
            </a:endParaRPr>
          </a:p>
        </p:txBody>
      </p:sp>
      <p:sp>
        <p:nvSpPr>
          <p:cNvPr id="17" name="AutoShape 2" descr="ebmt ile ilgili görsel sonucu"/>
          <p:cNvSpPr>
            <a:spLocks noChangeAspect="1" noChangeArrowheads="1"/>
          </p:cNvSpPr>
          <p:nvPr/>
        </p:nvSpPr>
        <p:spPr bwMode="auto">
          <a:xfrm>
            <a:off x="155575" y="-136525"/>
            <a:ext cx="293688" cy="293688"/>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8" name="AutoShape 4" descr="ebmt ile ilgili görsel sonucu"/>
          <p:cNvSpPr>
            <a:spLocks noChangeAspect="1" noChangeArrowheads="1"/>
          </p:cNvSpPr>
          <p:nvPr/>
        </p:nvSpPr>
        <p:spPr bwMode="auto">
          <a:xfrm>
            <a:off x="155575" y="-136525"/>
            <a:ext cx="293688" cy="293688"/>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1" name="Picture 7" descr="ebmt ile ilgili görsel sonucu"/>
          <p:cNvPicPr>
            <a:picLocks noChangeAspect="1" noChangeArrowheads="1"/>
          </p:cNvPicPr>
          <p:nvPr/>
        </p:nvPicPr>
        <p:blipFill>
          <a:blip r:embed="rId9" cstate="print"/>
          <a:srcRect/>
          <a:stretch>
            <a:fillRect/>
          </a:stretch>
        </p:blipFill>
        <p:spPr bwMode="auto">
          <a:xfrm>
            <a:off x="406400" y="228600"/>
            <a:ext cx="2082800" cy="9906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635610" y="9392644"/>
            <a:ext cx="257387" cy="230832"/>
          </a:xfrm>
          <a:prstGeom prst="rect">
            <a:avLst/>
          </a:prstGeom>
        </p:spPr>
        <p:txBody>
          <a:bodyPr vert="horz" wrap="square" lIns="0" tIns="0" rIns="0" bIns="0" rtlCol="0">
            <a:spAutoFit/>
          </a:bodyPr>
          <a:lstStyle/>
          <a:p>
            <a:pPr marL="18061">
              <a:lnSpc>
                <a:spcPts val="1764"/>
              </a:lnSpc>
            </a:pPr>
            <a:r>
              <a:rPr sz="1700" dirty="0">
                <a:solidFill>
                  <a:srgbClr val="FFFFFF"/>
                </a:solidFill>
                <a:latin typeface="Calibri"/>
                <a:cs typeface="Calibri"/>
              </a:rPr>
              <a:t>31</a:t>
            </a:r>
            <a:endParaRPr sz="1700" dirty="0">
              <a:latin typeface="Calibri"/>
              <a:cs typeface="Calibri"/>
            </a:endParaRPr>
          </a:p>
        </p:txBody>
      </p:sp>
      <p:sp>
        <p:nvSpPr>
          <p:cNvPr id="3" name="object 3"/>
          <p:cNvSpPr txBox="1"/>
          <p:nvPr/>
        </p:nvSpPr>
        <p:spPr>
          <a:xfrm>
            <a:off x="711200" y="1828800"/>
            <a:ext cx="11963400" cy="7250703"/>
          </a:xfrm>
          <a:prstGeom prst="rect">
            <a:avLst/>
          </a:prstGeom>
        </p:spPr>
        <p:txBody>
          <a:bodyPr vert="horz" wrap="square" lIns="0" tIns="0" rIns="0" bIns="0" rtlCol="0">
            <a:spAutoFit/>
          </a:bodyPr>
          <a:lstStyle/>
          <a:p>
            <a:pPr marL="505683" marR="7225" indent="-487623">
              <a:buClr>
                <a:srgbClr val="7D0000"/>
              </a:buClr>
              <a:buFont typeface="Arial"/>
              <a:buChar char="•"/>
              <a:tabLst>
                <a:tab pos="504780" algn="l"/>
                <a:tab pos="505683" algn="l"/>
              </a:tabLst>
            </a:pPr>
            <a:r>
              <a:rPr sz="2800" spc="-7" dirty="0">
                <a:latin typeface="Calibri"/>
                <a:cs typeface="Calibri"/>
              </a:rPr>
              <a:t>Second allogeneic </a:t>
            </a:r>
            <a:r>
              <a:rPr sz="2800" spc="-14" dirty="0">
                <a:latin typeface="Calibri"/>
                <a:cs typeface="Calibri"/>
              </a:rPr>
              <a:t>transplantation </a:t>
            </a:r>
            <a:r>
              <a:rPr sz="2800" spc="-21" dirty="0">
                <a:latin typeface="Calibri"/>
                <a:cs typeface="Calibri"/>
              </a:rPr>
              <a:t>for </a:t>
            </a:r>
            <a:r>
              <a:rPr sz="2800" dirty="0">
                <a:latin typeface="Calibri"/>
                <a:cs typeface="Calibri"/>
              </a:rPr>
              <a:t>a </a:t>
            </a:r>
            <a:r>
              <a:rPr sz="2800" spc="-7" dirty="0">
                <a:latin typeface="Calibri"/>
                <a:cs typeface="Calibri"/>
              </a:rPr>
              <a:t>relapse of malignant </a:t>
            </a:r>
            <a:r>
              <a:rPr sz="2800" dirty="0">
                <a:latin typeface="Calibri"/>
                <a:cs typeface="Calibri"/>
              </a:rPr>
              <a:t>disease </a:t>
            </a:r>
            <a:r>
              <a:rPr sz="2800" spc="-14" dirty="0">
                <a:latin typeface="Calibri"/>
                <a:cs typeface="Calibri"/>
              </a:rPr>
              <a:t>after  </a:t>
            </a:r>
            <a:r>
              <a:rPr sz="2800" dirty="0">
                <a:latin typeface="Calibri"/>
                <a:cs typeface="Calibri"/>
              </a:rPr>
              <a:t>the </a:t>
            </a:r>
            <a:r>
              <a:rPr sz="2800" spc="-21" dirty="0">
                <a:latin typeface="Calibri"/>
                <a:cs typeface="Calibri"/>
              </a:rPr>
              <a:t>first </a:t>
            </a:r>
            <a:r>
              <a:rPr sz="2800" spc="-7" dirty="0">
                <a:latin typeface="Calibri"/>
                <a:cs typeface="Calibri"/>
              </a:rPr>
              <a:t>allogeneic </a:t>
            </a:r>
            <a:r>
              <a:rPr sz="2800" spc="-14" dirty="0">
                <a:latin typeface="Calibri"/>
                <a:cs typeface="Calibri"/>
              </a:rPr>
              <a:t>transplantation </a:t>
            </a:r>
            <a:r>
              <a:rPr sz="2800" spc="-28" dirty="0">
                <a:latin typeface="Calibri"/>
                <a:cs typeface="Calibri"/>
              </a:rPr>
              <a:t>offers </a:t>
            </a:r>
            <a:r>
              <a:rPr sz="2800" dirty="0">
                <a:latin typeface="Calibri"/>
                <a:cs typeface="Calibri"/>
              </a:rPr>
              <a:t>a </a:t>
            </a:r>
            <a:r>
              <a:rPr sz="2800" spc="-7" dirty="0">
                <a:latin typeface="Calibri"/>
                <a:cs typeface="Calibri"/>
              </a:rPr>
              <a:t>reasonable </a:t>
            </a:r>
            <a:r>
              <a:rPr sz="2800" spc="-14" dirty="0">
                <a:latin typeface="Calibri"/>
                <a:cs typeface="Calibri"/>
              </a:rPr>
              <a:t>treatment </a:t>
            </a:r>
            <a:r>
              <a:rPr sz="2800" spc="-7" dirty="0">
                <a:latin typeface="Calibri"/>
                <a:cs typeface="Calibri"/>
              </a:rPr>
              <a:t>option  </a:t>
            </a:r>
            <a:r>
              <a:rPr sz="2800" dirty="0">
                <a:latin typeface="Calibri"/>
                <a:cs typeface="Calibri"/>
              </a:rPr>
              <a:t>especially</a:t>
            </a:r>
            <a:r>
              <a:rPr sz="2800" spc="-128" dirty="0">
                <a:latin typeface="Calibri"/>
                <a:cs typeface="Calibri"/>
              </a:rPr>
              <a:t> </a:t>
            </a:r>
            <a:r>
              <a:rPr sz="2800" spc="-21" dirty="0">
                <a:latin typeface="Calibri"/>
                <a:cs typeface="Calibri"/>
              </a:rPr>
              <a:t>for</a:t>
            </a:r>
            <a:endParaRPr sz="2800" dirty="0">
              <a:latin typeface="Calibri"/>
              <a:cs typeface="Calibri"/>
            </a:endParaRPr>
          </a:p>
          <a:p>
            <a:pPr marL="1075479" lvl="1" indent="-407256">
              <a:spcBef>
                <a:spcPts val="683"/>
              </a:spcBef>
              <a:buFont typeface="Arial"/>
              <a:buChar char="–"/>
              <a:tabLst>
                <a:tab pos="1075479" algn="l"/>
                <a:tab pos="1076384" algn="l"/>
              </a:tabLst>
            </a:pPr>
            <a:r>
              <a:rPr lang="tr-TR" sz="2400" b="1" spc="-7" dirty="0" smtClean="0">
                <a:latin typeface="Calibri"/>
                <a:cs typeface="Calibri"/>
              </a:rPr>
              <a:t>Y</a:t>
            </a:r>
            <a:r>
              <a:rPr sz="2400" b="1" spc="-7" dirty="0" err="1" smtClean="0">
                <a:latin typeface="Calibri"/>
                <a:cs typeface="Calibri"/>
              </a:rPr>
              <a:t>oung</a:t>
            </a:r>
            <a:r>
              <a:rPr sz="2400" b="1" spc="-7" dirty="0" smtClean="0">
                <a:latin typeface="Calibri"/>
                <a:cs typeface="Calibri"/>
              </a:rPr>
              <a:t> </a:t>
            </a:r>
            <a:r>
              <a:rPr sz="2400" b="1" spc="-14" dirty="0">
                <a:latin typeface="Calibri"/>
                <a:cs typeface="Calibri"/>
              </a:rPr>
              <a:t>patients</a:t>
            </a:r>
            <a:r>
              <a:rPr sz="2400" b="1" spc="-71" dirty="0">
                <a:latin typeface="Calibri"/>
                <a:cs typeface="Calibri"/>
              </a:rPr>
              <a:t> </a:t>
            </a:r>
            <a:r>
              <a:rPr sz="2400" b="1" spc="-7" dirty="0" smtClean="0">
                <a:latin typeface="Calibri"/>
                <a:cs typeface="Calibri"/>
              </a:rPr>
              <a:t>with</a:t>
            </a:r>
            <a:endParaRPr lang="tr-TR" sz="2400" b="1" spc="-7" dirty="0" smtClean="0">
              <a:latin typeface="Calibri"/>
              <a:cs typeface="Calibri"/>
            </a:endParaRPr>
          </a:p>
          <a:p>
            <a:pPr marL="1075479" lvl="1" indent="-407256">
              <a:spcBef>
                <a:spcPts val="683"/>
              </a:spcBef>
              <a:buFont typeface="Arial"/>
              <a:buChar char="–"/>
              <a:tabLst>
                <a:tab pos="1075479" algn="l"/>
                <a:tab pos="1076384" algn="l"/>
              </a:tabLst>
            </a:pPr>
            <a:r>
              <a:rPr lang="tr-TR" sz="2400" b="1" spc="-7" dirty="0" err="1" smtClean="0">
                <a:latin typeface="Calibri"/>
                <a:cs typeface="Calibri"/>
              </a:rPr>
              <a:t>Long</a:t>
            </a:r>
            <a:r>
              <a:rPr lang="tr-TR" sz="2400" b="1" spc="-7" dirty="0" smtClean="0">
                <a:latin typeface="Calibri"/>
                <a:cs typeface="Calibri"/>
              </a:rPr>
              <a:t> time  </a:t>
            </a:r>
            <a:r>
              <a:rPr lang="tr-TR" sz="2400" b="1" spc="-7" dirty="0" err="1" smtClean="0">
                <a:latin typeface="Calibri"/>
                <a:cs typeface="Calibri"/>
              </a:rPr>
              <a:t>remission</a:t>
            </a:r>
            <a:r>
              <a:rPr lang="tr-TR" sz="2400" b="1" spc="-7" dirty="0" smtClean="0">
                <a:latin typeface="Calibri"/>
                <a:cs typeface="Calibri"/>
              </a:rPr>
              <a:t>  after </a:t>
            </a:r>
            <a:r>
              <a:rPr lang="tr-TR" sz="2400" b="1" spc="-7" dirty="0" err="1" smtClean="0">
                <a:latin typeface="Calibri"/>
                <a:cs typeface="Calibri"/>
              </a:rPr>
              <a:t>first</a:t>
            </a:r>
            <a:r>
              <a:rPr lang="tr-TR" sz="2400" b="1" spc="-7" dirty="0" smtClean="0">
                <a:latin typeface="Calibri"/>
                <a:cs typeface="Calibri"/>
              </a:rPr>
              <a:t> Tx, &gt; 1 year</a:t>
            </a:r>
            <a:endParaRPr sz="2400" b="1" dirty="0" smtClean="0">
              <a:latin typeface="Calibri"/>
              <a:cs typeface="Calibri"/>
            </a:endParaRPr>
          </a:p>
          <a:p>
            <a:pPr marL="1075479" lvl="1" indent="-407256">
              <a:spcBef>
                <a:spcPts val="683"/>
              </a:spcBef>
              <a:buFont typeface="Arial"/>
              <a:buChar char="–"/>
              <a:tabLst>
                <a:tab pos="1075479" algn="l"/>
                <a:tab pos="1076384" algn="l"/>
              </a:tabLst>
            </a:pPr>
            <a:r>
              <a:rPr lang="tr-TR" sz="2400" b="1" dirty="0" err="1" smtClean="0">
                <a:latin typeface="Calibri"/>
                <a:cs typeface="Calibri"/>
              </a:rPr>
              <a:t>Long</a:t>
            </a:r>
            <a:r>
              <a:rPr lang="tr-TR" sz="2400" b="1" dirty="0" smtClean="0">
                <a:latin typeface="Calibri"/>
                <a:cs typeface="Calibri"/>
              </a:rPr>
              <a:t> </a:t>
            </a:r>
            <a:r>
              <a:rPr sz="2400" b="1" dirty="0" smtClean="0">
                <a:latin typeface="Calibri"/>
                <a:cs typeface="Calibri"/>
              </a:rPr>
              <a:t>time </a:t>
            </a:r>
            <a:r>
              <a:rPr sz="2400" b="1" spc="-14" dirty="0" smtClean="0">
                <a:latin typeface="Calibri"/>
                <a:cs typeface="Calibri"/>
              </a:rPr>
              <a:t>interval</a:t>
            </a:r>
            <a:r>
              <a:rPr lang="tr-TR" sz="2400" b="1" spc="-14" dirty="0" smtClean="0">
                <a:latin typeface="Calibri"/>
                <a:cs typeface="Calibri"/>
              </a:rPr>
              <a:t> </a:t>
            </a:r>
            <a:r>
              <a:rPr sz="2400" b="1" spc="-21" dirty="0" smtClean="0">
                <a:latin typeface="Calibri"/>
                <a:cs typeface="Calibri"/>
              </a:rPr>
              <a:t>from </a:t>
            </a:r>
            <a:r>
              <a:rPr sz="2400" b="1" dirty="0">
                <a:latin typeface="Calibri"/>
                <a:cs typeface="Calibri"/>
              </a:rPr>
              <a:t>the </a:t>
            </a:r>
            <a:r>
              <a:rPr sz="2400" b="1" spc="-28" dirty="0">
                <a:latin typeface="Calibri"/>
                <a:cs typeface="Calibri"/>
              </a:rPr>
              <a:t>first </a:t>
            </a:r>
            <a:r>
              <a:rPr sz="2400" b="1" spc="-14" dirty="0" smtClean="0">
                <a:latin typeface="Calibri"/>
                <a:cs typeface="Calibri"/>
              </a:rPr>
              <a:t>transplantation</a:t>
            </a:r>
            <a:r>
              <a:rPr lang="tr-TR" sz="2400" b="1" spc="-14" dirty="0" smtClean="0">
                <a:latin typeface="Calibri"/>
                <a:cs typeface="Calibri"/>
              </a:rPr>
              <a:t>,</a:t>
            </a:r>
            <a:r>
              <a:rPr sz="2400" b="1" spc="178" dirty="0" smtClean="0">
                <a:latin typeface="Calibri"/>
                <a:cs typeface="Calibri"/>
              </a:rPr>
              <a:t> </a:t>
            </a:r>
            <a:r>
              <a:rPr lang="tr-TR" sz="2400" b="1" dirty="0" smtClean="0">
                <a:cs typeface="Calibri"/>
              </a:rPr>
              <a:t>&gt; 1 </a:t>
            </a:r>
            <a:r>
              <a:rPr lang="tr-TR" sz="2400" b="1" spc="-7" dirty="0" smtClean="0">
                <a:cs typeface="Calibri"/>
              </a:rPr>
              <a:t>year </a:t>
            </a:r>
            <a:endParaRPr lang="tr-TR" sz="2400" b="1" spc="178" dirty="0" smtClean="0">
              <a:latin typeface="Calibri"/>
              <a:cs typeface="Calibri"/>
            </a:endParaRPr>
          </a:p>
          <a:p>
            <a:pPr marL="1075479" lvl="1" indent="-407256">
              <a:spcBef>
                <a:spcPts val="683"/>
              </a:spcBef>
              <a:buFont typeface="Arial"/>
              <a:buChar char="–"/>
              <a:tabLst>
                <a:tab pos="1075479" algn="l"/>
                <a:tab pos="1076384" algn="l"/>
              </a:tabLst>
            </a:pPr>
            <a:r>
              <a:rPr lang="tr-TR" sz="2400" b="1" spc="178" dirty="0" err="1" smtClean="0">
                <a:latin typeface="Calibri"/>
                <a:cs typeface="Calibri"/>
              </a:rPr>
              <a:t>Low</a:t>
            </a:r>
            <a:r>
              <a:rPr lang="tr-TR" sz="2400" b="1" spc="178" dirty="0" smtClean="0">
                <a:latin typeface="Calibri"/>
                <a:cs typeface="Calibri"/>
              </a:rPr>
              <a:t> EBMT risk </a:t>
            </a:r>
            <a:r>
              <a:rPr lang="tr-TR" sz="2400" b="1" spc="178" dirty="0" err="1" smtClean="0">
                <a:latin typeface="Calibri"/>
                <a:cs typeface="Calibri"/>
              </a:rPr>
              <a:t>score</a:t>
            </a:r>
            <a:endParaRPr sz="2400" b="1" dirty="0">
              <a:latin typeface="Calibri"/>
              <a:cs typeface="Calibri"/>
            </a:endParaRPr>
          </a:p>
          <a:p>
            <a:pPr marL="1075479" lvl="1" indent="-407256">
              <a:spcBef>
                <a:spcPts val="683"/>
              </a:spcBef>
              <a:buFont typeface="Arial"/>
              <a:buChar char="–"/>
              <a:tabLst>
                <a:tab pos="1075479" algn="l"/>
                <a:tab pos="1076384" algn="l"/>
              </a:tabLst>
            </a:pPr>
            <a:r>
              <a:rPr lang="tr-TR" sz="2400" b="1" spc="-7" dirty="0" smtClean="0">
                <a:latin typeface="Calibri"/>
                <a:cs typeface="Calibri"/>
              </a:rPr>
              <a:t>L</a:t>
            </a:r>
            <a:r>
              <a:rPr sz="2400" b="1" spc="-7" dirty="0" err="1" smtClean="0">
                <a:latin typeface="Calibri"/>
                <a:cs typeface="Calibri"/>
              </a:rPr>
              <a:t>ow</a:t>
            </a:r>
            <a:r>
              <a:rPr sz="2400" b="1" spc="-7" dirty="0" smtClean="0">
                <a:latin typeface="Calibri"/>
                <a:cs typeface="Calibri"/>
              </a:rPr>
              <a:t> </a:t>
            </a:r>
            <a:r>
              <a:rPr sz="2400" b="1" spc="-7" dirty="0">
                <a:latin typeface="Calibri"/>
                <a:cs typeface="Calibri"/>
              </a:rPr>
              <a:t>disease</a:t>
            </a:r>
            <a:r>
              <a:rPr sz="2400" b="1" spc="-36" dirty="0">
                <a:latin typeface="Calibri"/>
                <a:cs typeface="Calibri"/>
              </a:rPr>
              <a:t> </a:t>
            </a:r>
            <a:r>
              <a:rPr sz="2400" b="1" spc="-14" dirty="0">
                <a:latin typeface="Calibri"/>
                <a:cs typeface="Calibri"/>
              </a:rPr>
              <a:t>burden</a:t>
            </a:r>
            <a:r>
              <a:rPr sz="2400" b="1" spc="-14" dirty="0" smtClean="0">
                <a:latin typeface="Calibri"/>
                <a:cs typeface="Calibri"/>
              </a:rPr>
              <a:t>.</a:t>
            </a:r>
            <a:endParaRPr sz="2400" dirty="0">
              <a:solidFill>
                <a:srgbClr val="C00000"/>
              </a:solidFill>
              <a:latin typeface="Calibri"/>
              <a:cs typeface="Calibri"/>
            </a:endParaRPr>
          </a:p>
          <a:p>
            <a:pPr marL="505683" marR="308828" indent="-487623">
              <a:spcBef>
                <a:spcPts val="2112"/>
              </a:spcBef>
              <a:buClr>
                <a:srgbClr val="7D0000"/>
              </a:buClr>
              <a:buFont typeface="Arial"/>
              <a:buChar char="•"/>
              <a:tabLst>
                <a:tab pos="504780" algn="l"/>
                <a:tab pos="505683" algn="l"/>
              </a:tabLst>
            </a:pPr>
            <a:r>
              <a:rPr sz="2800" spc="-7" dirty="0">
                <a:solidFill>
                  <a:schemeClr val="accent6">
                    <a:lumMod val="75000"/>
                  </a:schemeClr>
                </a:solidFill>
                <a:latin typeface="Calibri"/>
                <a:cs typeface="Calibri"/>
              </a:rPr>
              <a:t>The outcome </a:t>
            </a:r>
            <a:r>
              <a:rPr sz="2800" spc="-14" dirty="0">
                <a:solidFill>
                  <a:schemeClr val="accent6">
                    <a:lumMod val="75000"/>
                  </a:schemeClr>
                </a:solidFill>
                <a:latin typeface="Calibri"/>
                <a:cs typeface="Calibri"/>
              </a:rPr>
              <a:t>was </a:t>
            </a:r>
            <a:r>
              <a:rPr sz="2800" spc="-7" dirty="0">
                <a:solidFill>
                  <a:schemeClr val="accent6">
                    <a:lumMod val="75000"/>
                  </a:schemeClr>
                </a:solidFill>
                <a:latin typeface="Calibri"/>
                <a:cs typeface="Calibri"/>
              </a:rPr>
              <a:t>marginally </a:t>
            </a:r>
            <a:r>
              <a:rPr sz="2800" spc="-14" dirty="0">
                <a:solidFill>
                  <a:schemeClr val="accent6">
                    <a:lumMod val="75000"/>
                  </a:schemeClr>
                </a:solidFill>
                <a:latin typeface="Calibri"/>
                <a:cs typeface="Calibri"/>
              </a:rPr>
              <a:t>better </a:t>
            </a:r>
            <a:r>
              <a:rPr sz="2800" spc="-7" dirty="0">
                <a:solidFill>
                  <a:schemeClr val="accent6">
                    <a:lumMod val="75000"/>
                  </a:schemeClr>
                </a:solidFill>
                <a:latin typeface="Calibri"/>
                <a:cs typeface="Calibri"/>
              </a:rPr>
              <a:t>with </a:t>
            </a:r>
            <a:r>
              <a:rPr sz="2800" dirty="0">
                <a:solidFill>
                  <a:schemeClr val="accent6">
                    <a:lumMod val="75000"/>
                  </a:schemeClr>
                </a:solidFill>
                <a:latin typeface="Calibri"/>
                <a:cs typeface="Calibri"/>
              </a:rPr>
              <a:t>a </a:t>
            </a:r>
            <a:r>
              <a:rPr sz="2800" spc="-7" dirty="0">
                <a:solidFill>
                  <a:schemeClr val="accent6">
                    <a:lumMod val="75000"/>
                  </a:schemeClr>
                </a:solidFill>
                <a:latin typeface="Calibri"/>
                <a:cs typeface="Calibri"/>
              </a:rPr>
              <a:t>sibling </a:t>
            </a:r>
            <a:r>
              <a:rPr sz="2800" dirty="0">
                <a:solidFill>
                  <a:schemeClr val="accent6">
                    <a:lumMod val="75000"/>
                  </a:schemeClr>
                </a:solidFill>
                <a:latin typeface="Calibri"/>
                <a:cs typeface="Calibri"/>
              </a:rPr>
              <a:t>donor </a:t>
            </a:r>
            <a:r>
              <a:rPr sz="2800" spc="-14" dirty="0">
                <a:solidFill>
                  <a:schemeClr val="accent6">
                    <a:lumMod val="75000"/>
                  </a:schemeClr>
                </a:solidFill>
                <a:latin typeface="Calibri"/>
                <a:cs typeface="Calibri"/>
              </a:rPr>
              <a:t>compared </a:t>
            </a:r>
            <a:r>
              <a:rPr sz="2800" spc="-7" dirty="0" smtClean="0">
                <a:solidFill>
                  <a:schemeClr val="accent6">
                    <a:lumMod val="75000"/>
                  </a:schemeClr>
                </a:solidFill>
                <a:latin typeface="Calibri"/>
                <a:cs typeface="Calibri"/>
              </a:rPr>
              <a:t>with</a:t>
            </a:r>
            <a:r>
              <a:rPr lang="tr-TR" sz="2800" spc="-7" dirty="0" smtClean="0">
                <a:solidFill>
                  <a:schemeClr val="accent6">
                    <a:lumMod val="75000"/>
                  </a:schemeClr>
                </a:solidFill>
                <a:latin typeface="Calibri"/>
                <a:cs typeface="Calibri"/>
              </a:rPr>
              <a:t> </a:t>
            </a:r>
            <a:r>
              <a:rPr sz="2800" spc="-14" dirty="0" smtClean="0">
                <a:solidFill>
                  <a:schemeClr val="accent6">
                    <a:lumMod val="75000"/>
                  </a:schemeClr>
                </a:solidFill>
                <a:latin typeface="Calibri"/>
                <a:cs typeface="Calibri"/>
              </a:rPr>
              <a:t>MUD</a:t>
            </a:r>
            <a:endParaRPr sz="2800" dirty="0">
              <a:solidFill>
                <a:schemeClr val="accent6">
                  <a:lumMod val="75000"/>
                </a:schemeClr>
              </a:solidFill>
              <a:latin typeface="Calibri"/>
              <a:cs typeface="Calibri"/>
            </a:endParaRPr>
          </a:p>
          <a:p>
            <a:pPr marL="505683" indent="-487623">
              <a:spcBef>
                <a:spcPts val="2119"/>
              </a:spcBef>
              <a:buClr>
                <a:srgbClr val="7D0000"/>
              </a:buClr>
              <a:buFont typeface="Arial"/>
              <a:buChar char="•"/>
              <a:tabLst>
                <a:tab pos="504780" algn="l"/>
                <a:tab pos="505683" algn="l"/>
              </a:tabLst>
            </a:pPr>
            <a:r>
              <a:rPr sz="2800" spc="-7" dirty="0">
                <a:solidFill>
                  <a:schemeClr val="accent6">
                    <a:lumMod val="75000"/>
                  </a:schemeClr>
                </a:solidFill>
                <a:latin typeface="Calibri"/>
                <a:cs typeface="Calibri"/>
              </a:rPr>
              <a:t>The </a:t>
            </a:r>
            <a:r>
              <a:rPr sz="2800" spc="-14" dirty="0">
                <a:solidFill>
                  <a:schemeClr val="accent6">
                    <a:lumMod val="75000"/>
                  </a:schemeClr>
                </a:solidFill>
                <a:latin typeface="Calibri"/>
                <a:cs typeface="Calibri"/>
              </a:rPr>
              <a:t>intensity </a:t>
            </a:r>
            <a:r>
              <a:rPr sz="2800" dirty="0">
                <a:solidFill>
                  <a:schemeClr val="accent6">
                    <a:lumMod val="75000"/>
                  </a:schemeClr>
                </a:solidFill>
                <a:latin typeface="Calibri"/>
                <a:cs typeface="Calibri"/>
              </a:rPr>
              <a:t>of </a:t>
            </a:r>
            <a:r>
              <a:rPr sz="2800" spc="-7" dirty="0">
                <a:solidFill>
                  <a:schemeClr val="accent6">
                    <a:lumMod val="75000"/>
                  </a:schemeClr>
                </a:solidFill>
                <a:latin typeface="Calibri"/>
                <a:cs typeface="Calibri"/>
              </a:rPr>
              <a:t>conditioning did not significantly </a:t>
            </a:r>
            <a:r>
              <a:rPr sz="2800" spc="-21" dirty="0">
                <a:solidFill>
                  <a:schemeClr val="accent6">
                    <a:lumMod val="75000"/>
                  </a:schemeClr>
                </a:solidFill>
                <a:latin typeface="Calibri"/>
                <a:cs typeface="Calibri"/>
              </a:rPr>
              <a:t>affect </a:t>
            </a:r>
            <a:r>
              <a:rPr sz="2800" dirty="0">
                <a:solidFill>
                  <a:schemeClr val="accent6">
                    <a:lumMod val="75000"/>
                  </a:schemeClr>
                </a:solidFill>
                <a:latin typeface="Calibri"/>
                <a:cs typeface="Calibri"/>
              </a:rPr>
              <a:t>the</a:t>
            </a:r>
            <a:r>
              <a:rPr sz="2800" spc="121" dirty="0">
                <a:solidFill>
                  <a:schemeClr val="accent6">
                    <a:lumMod val="75000"/>
                  </a:schemeClr>
                </a:solidFill>
                <a:latin typeface="Calibri"/>
                <a:cs typeface="Calibri"/>
              </a:rPr>
              <a:t> </a:t>
            </a:r>
            <a:r>
              <a:rPr sz="2800" spc="-7" dirty="0">
                <a:solidFill>
                  <a:schemeClr val="accent6">
                    <a:lumMod val="75000"/>
                  </a:schemeClr>
                </a:solidFill>
                <a:latin typeface="Calibri"/>
                <a:cs typeface="Calibri"/>
              </a:rPr>
              <a:t>survival.</a:t>
            </a:r>
            <a:endParaRPr sz="2800" dirty="0">
              <a:solidFill>
                <a:schemeClr val="accent6">
                  <a:lumMod val="75000"/>
                </a:schemeClr>
              </a:solidFill>
              <a:latin typeface="Calibri"/>
              <a:cs typeface="Calibri"/>
            </a:endParaRPr>
          </a:p>
          <a:p>
            <a:pPr marL="505683" marR="258260" indent="-487623">
              <a:spcBef>
                <a:spcPts val="2112"/>
              </a:spcBef>
              <a:buClr>
                <a:srgbClr val="7D0000"/>
              </a:buClr>
              <a:buFont typeface="Arial"/>
              <a:buChar char="•"/>
              <a:tabLst>
                <a:tab pos="504780" algn="l"/>
                <a:tab pos="505683" algn="l"/>
              </a:tabLst>
            </a:pPr>
            <a:r>
              <a:rPr sz="2800" spc="-14" dirty="0">
                <a:solidFill>
                  <a:schemeClr val="accent6">
                    <a:lumMod val="75000"/>
                  </a:schemeClr>
                </a:solidFill>
                <a:latin typeface="Calibri"/>
                <a:cs typeface="Calibri"/>
              </a:rPr>
              <a:t>There was </a:t>
            </a:r>
            <a:r>
              <a:rPr sz="2800" spc="-7" dirty="0">
                <a:solidFill>
                  <a:schemeClr val="accent6">
                    <a:lumMod val="75000"/>
                  </a:schemeClr>
                </a:solidFill>
                <a:latin typeface="Calibri"/>
                <a:cs typeface="Calibri"/>
              </a:rPr>
              <a:t>no significant </a:t>
            </a:r>
            <a:r>
              <a:rPr sz="2800" spc="-14" dirty="0">
                <a:solidFill>
                  <a:schemeClr val="accent6">
                    <a:lumMod val="75000"/>
                  </a:schemeClr>
                </a:solidFill>
                <a:latin typeface="Calibri"/>
                <a:cs typeface="Calibri"/>
              </a:rPr>
              <a:t>difference </a:t>
            </a:r>
            <a:r>
              <a:rPr sz="2800" spc="-7" dirty="0">
                <a:solidFill>
                  <a:schemeClr val="accent6">
                    <a:lumMod val="75000"/>
                  </a:schemeClr>
                </a:solidFill>
                <a:latin typeface="Calibri"/>
                <a:cs typeface="Calibri"/>
              </a:rPr>
              <a:t>between </a:t>
            </a:r>
            <a:r>
              <a:rPr sz="2800" dirty="0">
                <a:solidFill>
                  <a:schemeClr val="accent6">
                    <a:lumMod val="75000"/>
                  </a:schemeClr>
                </a:solidFill>
                <a:latin typeface="Calibri"/>
                <a:cs typeface="Calibri"/>
              </a:rPr>
              <a:t>BM and PBSC </a:t>
            </a:r>
            <a:r>
              <a:rPr sz="2800" spc="-14" dirty="0">
                <a:solidFill>
                  <a:schemeClr val="accent6">
                    <a:lumMod val="75000"/>
                  </a:schemeClr>
                </a:solidFill>
                <a:latin typeface="Calibri"/>
                <a:cs typeface="Calibri"/>
              </a:rPr>
              <a:t>grafts </a:t>
            </a:r>
            <a:r>
              <a:rPr sz="2800" spc="-21" dirty="0">
                <a:solidFill>
                  <a:schemeClr val="accent6">
                    <a:lumMod val="75000"/>
                  </a:schemeClr>
                </a:solidFill>
                <a:latin typeface="Calibri"/>
                <a:cs typeface="Calibri"/>
              </a:rPr>
              <a:t>for </a:t>
            </a:r>
            <a:r>
              <a:rPr sz="2800" dirty="0">
                <a:solidFill>
                  <a:schemeClr val="accent6">
                    <a:lumMod val="75000"/>
                  </a:schemeClr>
                </a:solidFill>
                <a:latin typeface="Calibri"/>
                <a:cs typeface="Calibri"/>
              </a:rPr>
              <a:t>the  </a:t>
            </a:r>
            <a:r>
              <a:rPr sz="2800" spc="-14" dirty="0">
                <a:solidFill>
                  <a:schemeClr val="accent6">
                    <a:lumMod val="75000"/>
                  </a:schemeClr>
                </a:solidFill>
                <a:latin typeface="Calibri"/>
                <a:cs typeface="Calibri"/>
              </a:rPr>
              <a:t>outcome</a:t>
            </a:r>
            <a:r>
              <a:rPr sz="2800" spc="-14" dirty="0" smtClean="0">
                <a:solidFill>
                  <a:schemeClr val="accent6">
                    <a:lumMod val="75000"/>
                  </a:schemeClr>
                </a:solidFill>
                <a:latin typeface="Calibri"/>
                <a:cs typeface="Calibri"/>
              </a:rPr>
              <a:t>.</a:t>
            </a:r>
            <a:endParaRPr lang="tr-TR" sz="2800" spc="-14" dirty="0" smtClean="0">
              <a:solidFill>
                <a:schemeClr val="accent6">
                  <a:lumMod val="75000"/>
                </a:schemeClr>
              </a:solidFill>
              <a:latin typeface="Calibri"/>
              <a:cs typeface="Calibri"/>
            </a:endParaRPr>
          </a:p>
          <a:p>
            <a:pPr marL="505683" marR="258260" indent="-487623">
              <a:spcBef>
                <a:spcPts val="2112"/>
              </a:spcBef>
              <a:buClr>
                <a:srgbClr val="7D0000"/>
              </a:buClr>
              <a:buFont typeface="Arial"/>
              <a:buChar char="•"/>
              <a:tabLst>
                <a:tab pos="504780" algn="l"/>
                <a:tab pos="505683" algn="l"/>
              </a:tabLst>
            </a:pPr>
            <a:r>
              <a:rPr lang="en-US" sz="2800" spc="-7" dirty="0" smtClean="0">
                <a:solidFill>
                  <a:srgbClr val="C00000"/>
                </a:solidFill>
                <a:cs typeface="Calibri"/>
              </a:rPr>
              <a:t>The </a:t>
            </a:r>
            <a:r>
              <a:rPr lang="en-US" sz="2800" spc="-14" dirty="0" smtClean="0">
                <a:solidFill>
                  <a:srgbClr val="C00000"/>
                </a:solidFill>
                <a:cs typeface="Calibri"/>
              </a:rPr>
              <a:t>present </a:t>
            </a:r>
            <a:r>
              <a:rPr lang="en-US" sz="2800" spc="-7" dirty="0" smtClean="0">
                <a:solidFill>
                  <a:srgbClr val="C00000"/>
                </a:solidFill>
                <a:cs typeface="Calibri"/>
              </a:rPr>
              <a:t>results do not support </a:t>
            </a:r>
            <a:r>
              <a:rPr lang="en-US" sz="2800" dirty="0" smtClean="0">
                <a:solidFill>
                  <a:srgbClr val="C00000"/>
                </a:solidFill>
                <a:cs typeface="Calibri"/>
              </a:rPr>
              <a:t>the </a:t>
            </a:r>
            <a:r>
              <a:rPr lang="en-US" sz="2800" spc="-7" dirty="0" smtClean="0">
                <a:solidFill>
                  <a:srgbClr val="C00000"/>
                </a:solidFill>
                <a:cs typeface="Calibri"/>
              </a:rPr>
              <a:t>usefulness of </a:t>
            </a:r>
            <a:r>
              <a:rPr lang="en-US" sz="2800" dirty="0" smtClean="0">
                <a:solidFill>
                  <a:srgbClr val="C00000"/>
                </a:solidFill>
                <a:cs typeface="Calibri"/>
              </a:rPr>
              <a:t>changing the </a:t>
            </a:r>
            <a:r>
              <a:rPr lang="en-US" sz="2800" spc="-7" dirty="0" smtClean="0">
                <a:solidFill>
                  <a:srgbClr val="C00000"/>
                </a:solidFill>
                <a:cs typeface="Calibri"/>
              </a:rPr>
              <a:t>donor  </a:t>
            </a:r>
            <a:r>
              <a:rPr lang="en-US" sz="2800" spc="-21" dirty="0" smtClean="0">
                <a:solidFill>
                  <a:srgbClr val="C00000"/>
                </a:solidFill>
                <a:cs typeface="Calibri"/>
              </a:rPr>
              <a:t>for </a:t>
            </a:r>
            <a:r>
              <a:rPr lang="en-US" sz="2800" dirty="0" smtClean="0">
                <a:solidFill>
                  <a:srgbClr val="C00000"/>
                </a:solidFill>
                <a:cs typeface="Calibri"/>
              </a:rPr>
              <a:t>the </a:t>
            </a:r>
            <a:r>
              <a:rPr lang="en-US" sz="2800" spc="-7" dirty="0" smtClean="0">
                <a:solidFill>
                  <a:srgbClr val="C00000"/>
                </a:solidFill>
                <a:cs typeface="Calibri"/>
              </a:rPr>
              <a:t>second</a:t>
            </a:r>
            <a:r>
              <a:rPr lang="en-US" sz="2800" spc="612" dirty="0" smtClean="0">
                <a:solidFill>
                  <a:srgbClr val="C00000"/>
                </a:solidFill>
                <a:cs typeface="Calibri"/>
              </a:rPr>
              <a:t> </a:t>
            </a:r>
            <a:r>
              <a:rPr lang="en-US" sz="2800" spc="-14" dirty="0" smtClean="0">
                <a:solidFill>
                  <a:srgbClr val="C00000"/>
                </a:solidFill>
                <a:cs typeface="Calibri"/>
              </a:rPr>
              <a:t>transplantation</a:t>
            </a:r>
            <a:endParaRPr sz="2800" dirty="0">
              <a:solidFill>
                <a:schemeClr val="accent6">
                  <a:lumMod val="75000"/>
                </a:schemeClr>
              </a:solidFill>
              <a:latin typeface="Calibri"/>
              <a:cs typeface="Calibri"/>
            </a:endParaRPr>
          </a:p>
        </p:txBody>
      </p:sp>
      <p:sp>
        <p:nvSpPr>
          <p:cNvPr id="6" name="5 Dikdörtgen"/>
          <p:cNvSpPr/>
          <p:nvPr/>
        </p:nvSpPr>
        <p:spPr>
          <a:xfrm>
            <a:off x="2616200" y="533400"/>
            <a:ext cx="10388600" cy="1200329"/>
          </a:xfrm>
          <a:prstGeom prst="rect">
            <a:avLst/>
          </a:prstGeom>
        </p:spPr>
        <p:txBody>
          <a:bodyPr wrap="square">
            <a:spAutoFit/>
          </a:bodyPr>
          <a:lstStyle/>
          <a:p>
            <a:r>
              <a:rPr lang="en-US" sz="3600" b="1" spc="-36" dirty="0" smtClean="0">
                <a:solidFill>
                  <a:srgbClr val="FFFF00"/>
                </a:solidFill>
              </a:rPr>
              <a:t>Factors </a:t>
            </a:r>
            <a:r>
              <a:rPr lang="en-US" sz="3600" b="1" spc="-14" dirty="0" smtClean="0">
                <a:solidFill>
                  <a:srgbClr val="FFFF00"/>
                </a:solidFill>
              </a:rPr>
              <a:t>significantly associated </a:t>
            </a:r>
            <a:r>
              <a:rPr lang="en-US" sz="3600" b="1" spc="-7" dirty="0" smtClean="0">
                <a:solidFill>
                  <a:srgbClr val="FFFF00"/>
                </a:solidFill>
              </a:rPr>
              <a:t>with </a:t>
            </a:r>
            <a:r>
              <a:rPr lang="en-US" sz="3600" b="1" spc="-21" dirty="0" smtClean="0">
                <a:solidFill>
                  <a:srgbClr val="FFFF00"/>
                </a:solidFill>
              </a:rPr>
              <a:t>better</a:t>
            </a:r>
            <a:r>
              <a:rPr lang="en-US" sz="3600" b="1" spc="185" dirty="0" smtClean="0">
                <a:solidFill>
                  <a:srgbClr val="FFFF00"/>
                </a:solidFill>
              </a:rPr>
              <a:t> </a:t>
            </a:r>
            <a:r>
              <a:rPr lang="en-US" sz="3600" b="1" spc="-7" dirty="0" smtClean="0">
                <a:solidFill>
                  <a:srgbClr val="FFFF00"/>
                </a:solidFill>
              </a:rPr>
              <a:t>survival</a:t>
            </a:r>
            <a:endParaRPr lang="tr-TR" sz="3600" b="1" dirty="0" smtClean="0">
              <a:solidFill>
                <a:srgbClr val="FFFF00"/>
              </a:solidFill>
            </a:endParaRPr>
          </a:p>
          <a:p>
            <a:pPr marL="505504" indent="-487451">
              <a:buFont typeface="Arial"/>
              <a:buChar char="•"/>
              <a:tabLst>
                <a:tab pos="504601" algn="l"/>
                <a:tab pos="505504" algn="l"/>
              </a:tabLst>
            </a:pPr>
            <a:endParaRPr lang="tr-TR" sz="3600" spc="-14" dirty="0" smtClean="0">
              <a:solidFill>
                <a:srgbClr val="FFFF00"/>
              </a:solidFill>
              <a:cs typeface="Calibri"/>
            </a:endParaRPr>
          </a:p>
        </p:txBody>
      </p:sp>
      <p:pic>
        <p:nvPicPr>
          <p:cNvPr id="13" name="Picture 7" descr="ebmt ile ilgili görsel sonucu"/>
          <p:cNvPicPr>
            <a:picLocks noChangeAspect="1" noChangeArrowheads="1"/>
          </p:cNvPicPr>
          <p:nvPr/>
        </p:nvPicPr>
        <p:blipFill>
          <a:blip r:embed="rId3" cstate="print"/>
          <a:srcRect/>
          <a:stretch>
            <a:fillRect/>
          </a:stretch>
        </p:blipFill>
        <p:spPr bwMode="auto">
          <a:xfrm>
            <a:off x="406400" y="228600"/>
            <a:ext cx="2082800" cy="9906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22"/>
          <p:cNvSpPr/>
          <p:nvPr/>
        </p:nvSpPr>
        <p:spPr>
          <a:xfrm>
            <a:off x="177800" y="2590800"/>
            <a:ext cx="1028695" cy="207011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73200" y="4724400"/>
            <a:ext cx="8816505" cy="198903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flipV="1">
            <a:off x="1397000" y="4572002"/>
            <a:ext cx="8816976" cy="2363887"/>
          </a:xfrm>
          <a:custGeom>
            <a:avLst/>
            <a:gdLst/>
            <a:ahLst/>
            <a:cxnLst/>
            <a:rect l="l" t="t" r="r" b="b"/>
            <a:pathLst>
              <a:path w="8816975" h="1989454">
                <a:moveTo>
                  <a:pt x="55613" y="0"/>
                </a:moveTo>
                <a:lnTo>
                  <a:pt x="0" y="286092"/>
                </a:lnTo>
                <a:lnTo>
                  <a:pt x="8760891" y="1989035"/>
                </a:lnTo>
                <a:lnTo>
                  <a:pt x="8816505" y="1702943"/>
                </a:lnTo>
                <a:lnTo>
                  <a:pt x="55613" y="0"/>
                </a:lnTo>
                <a:close/>
              </a:path>
            </a:pathLst>
          </a:custGeom>
          <a:solidFill>
            <a:schemeClr val="tx1">
              <a:alpha val="50000"/>
            </a:schemeClr>
          </a:solidFill>
        </p:spPr>
        <p:txBody>
          <a:bodyPr wrap="square" lIns="0" tIns="0" rIns="0" bIns="0" rtlCol="0"/>
          <a:lstStyle/>
          <a:p>
            <a:endParaRPr/>
          </a:p>
        </p:txBody>
      </p:sp>
      <p:sp>
        <p:nvSpPr>
          <p:cNvPr id="5" name="object 5"/>
          <p:cNvSpPr/>
          <p:nvPr/>
        </p:nvSpPr>
        <p:spPr>
          <a:xfrm>
            <a:off x="5121174" y="5607052"/>
            <a:ext cx="1346200" cy="1346200"/>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5159274" y="5619750"/>
            <a:ext cx="1270000" cy="1276351"/>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5159274" y="5619750"/>
            <a:ext cx="1270000" cy="1276351"/>
          </a:xfrm>
          <a:custGeom>
            <a:avLst/>
            <a:gdLst/>
            <a:ahLst/>
            <a:cxnLst/>
            <a:rect l="l" t="t" r="r" b="b"/>
            <a:pathLst>
              <a:path w="1270000" h="1276350">
                <a:moveTo>
                  <a:pt x="635000" y="0"/>
                </a:moveTo>
                <a:lnTo>
                  <a:pt x="0" y="1276350"/>
                </a:lnTo>
                <a:lnTo>
                  <a:pt x="1270000" y="1276350"/>
                </a:lnTo>
                <a:lnTo>
                  <a:pt x="635000" y="0"/>
                </a:lnTo>
                <a:close/>
              </a:path>
            </a:pathLst>
          </a:custGeom>
          <a:solidFill>
            <a:schemeClr val="tx1">
              <a:alpha val="50000"/>
            </a:schemeClr>
          </a:solidFill>
        </p:spPr>
        <p:txBody>
          <a:bodyPr wrap="square" lIns="0" tIns="0" rIns="0" bIns="0" rtlCol="0"/>
          <a:lstStyle/>
          <a:p>
            <a:endParaRPr/>
          </a:p>
        </p:txBody>
      </p:sp>
      <p:sp>
        <p:nvSpPr>
          <p:cNvPr id="11" name="object 11"/>
          <p:cNvSpPr txBox="1"/>
          <p:nvPr/>
        </p:nvSpPr>
        <p:spPr>
          <a:xfrm>
            <a:off x="558800" y="3276600"/>
            <a:ext cx="12192000" cy="4708981"/>
          </a:xfrm>
          <a:prstGeom prst="rect">
            <a:avLst/>
          </a:prstGeom>
        </p:spPr>
        <p:txBody>
          <a:bodyPr vert="horz" wrap="square" lIns="0" tIns="0" rIns="0" bIns="0" rtlCol="0">
            <a:spAutoFit/>
          </a:bodyPr>
          <a:lstStyle/>
          <a:p>
            <a:pPr>
              <a:lnSpc>
                <a:spcPct val="100000"/>
              </a:lnSpc>
            </a:pPr>
            <a:endParaRPr sz="3300" dirty="0">
              <a:latin typeface="Times New Roman"/>
              <a:cs typeface="Times New Roman"/>
            </a:endParaRPr>
          </a:p>
          <a:p>
            <a:pPr>
              <a:lnSpc>
                <a:spcPct val="100000"/>
              </a:lnSpc>
            </a:pPr>
            <a:endParaRPr sz="3300" dirty="0">
              <a:latin typeface="Times New Roman"/>
              <a:cs typeface="Times New Roman"/>
            </a:endParaRPr>
          </a:p>
          <a:p>
            <a:pPr>
              <a:lnSpc>
                <a:spcPct val="100000"/>
              </a:lnSpc>
            </a:pPr>
            <a:endParaRPr sz="3300" dirty="0">
              <a:latin typeface="Times New Roman"/>
              <a:cs typeface="Times New Roman"/>
            </a:endParaRPr>
          </a:p>
          <a:p>
            <a:pPr>
              <a:spcBef>
                <a:spcPts val="40"/>
              </a:spcBef>
            </a:pPr>
            <a:endParaRPr sz="4700" dirty="0" smtClean="0">
              <a:latin typeface="Times New Roman"/>
              <a:cs typeface="Times New Roman"/>
            </a:endParaRPr>
          </a:p>
          <a:p>
            <a:pPr marL="8967324" algn="ctr"/>
            <a:r>
              <a:rPr sz="4000" b="1" spc="-6" dirty="0" err="1" smtClean="0">
                <a:solidFill>
                  <a:srgbClr val="FF2600"/>
                </a:solidFill>
                <a:latin typeface="Gill Sans MT"/>
                <a:cs typeface="Gill Sans MT"/>
              </a:rPr>
              <a:t>GvL</a:t>
            </a:r>
            <a:endParaRPr sz="4000" b="1" dirty="0">
              <a:latin typeface="Gill Sans MT"/>
              <a:cs typeface="Gill Sans MT"/>
            </a:endParaRPr>
          </a:p>
          <a:p>
            <a:pPr marL="9289744" marR="314164" indent="-634" algn="ctr">
              <a:spcBef>
                <a:spcPts val="2349"/>
              </a:spcBef>
            </a:pPr>
            <a:r>
              <a:rPr sz="2400" b="1" spc="-10" dirty="0">
                <a:latin typeface="Gill Sans MT"/>
                <a:cs typeface="Gill Sans MT"/>
              </a:rPr>
              <a:t>Immune  </a:t>
            </a:r>
            <a:r>
              <a:rPr sz="2400" b="1" spc="-70" dirty="0" smtClean="0">
                <a:latin typeface="Gill Sans MT"/>
                <a:cs typeface="Gill Sans MT"/>
              </a:rPr>
              <a:t>r</a:t>
            </a:r>
            <a:r>
              <a:rPr sz="2400" b="1" dirty="0" smtClean="0">
                <a:latin typeface="Gill Sans MT"/>
                <a:cs typeface="Gill Sans MT"/>
              </a:rPr>
              <a:t>econst</a:t>
            </a:r>
            <a:r>
              <a:rPr sz="2400" b="1" spc="-6" dirty="0" smtClean="0">
                <a:latin typeface="Gill Sans MT"/>
                <a:cs typeface="Gill Sans MT"/>
              </a:rPr>
              <a:t>i</a:t>
            </a:r>
            <a:r>
              <a:rPr sz="2400" b="1" dirty="0" smtClean="0">
                <a:latin typeface="Gill Sans MT"/>
                <a:cs typeface="Gill Sans MT"/>
              </a:rPr>
              <a:t>tut</a:t>
            </a:r>
            <a:r>
              <a:rPr sz="2400" b="1" spc="-6" dirty="0" smtClean="0">
                <a:latin typeface="Gill Sans MT"/>
                <a:cs typeface="Gill Sans MT"/>
              </a:rPr>
              <a:t>i</a:t>
            </a:r>
            <a:r>
              <a:rPr sz="2400" b="1" dirty="0" smtClean="0">
                <a:latin typeface="Gill Sans MT"/>
                <a:cs typeface="Gill Sans MT"/>
              </a:rPr>
              <a:t>on</a:t>
            </a:r>
            <a:endParaRPr lang="tr-TR" sz="2400" b="1" dirty="0" smtClean="0">
              <a:latin typeface="Gill Sans MT"/>
              <a:cs typeface="Gill Sans MT"/>
            </a:endParaRPr>
          </a:p>
          <a:p>
            <a:pPr marL="9289744" marR="314164" indent="-634" algn="ctr">
              <a:spcBef>
                <a:spcPts val="2349"/>
              </a:spcBef>
            </a:pPr>
            <a:r>
              <a:rPr lang="tr-TR" sz="2400" b="1" dirty="0" err="1" smtClean="0">
                <a:latin typeface="Gill Sans MT"/>
                <a:cs typeface="Gill Sans MT"/>
              </a:rPr>
              <a:t>High</a:t>
            </a:r>
            <a:r>
              <a:rPr lang="tr-TR" sz="2400" b="1" dirty="0" smtClean="0">
                <a:latin typeface="Gill Sans MT"/>
                <a:cs typeface="Gill Sans MT"/>
              </a:rPr>
              <a:t> </a:t>
            </a:r>
            <a:r>
              <a:rPr lang="tr-TR" sz="2400" b="1" dirty="0" err="1" smtClean="0">
                <a:latin typeface="Gill Sans MT"/>
                <a:cs typeface="Gill Sans MT"/>
              </a:rPr>
              <a:t>Chemerism</a:t>
            </a:r>
            <a:endParaRPr sz="2400" b="1" dirty="0">
              <a:latin typeface="Gill Sans MT"/>
              <a:cs typeface="Gill Sans MT"/>
            </a:endParaRPr>
          </a:p>
        </p:txBody>
      </p:sp>
      <p:sp>
        <p:nvSpPr>
          <p:cNvPr id="13" name="object 13"/>
          <p:cNvSpPr txBox="1"/>
          <p:nvPr/>
        </p:nvSpPr>
        <p:spPr>
          <a:xfrm>
            <a:off x="787400" y="609600"/>
            <a:ext cx="11582400" cy="677108"/>
          </a:xfrm>
          <a:prstGeom prst="rect">
            <a:avLst/>
          </a:prstGeom>
        </p:spPr>
        <p:txBody>
          <a:bodyPr vert="horz" wrap="square" lIns="0" tIns="0" rIns="0" bIns="0" rtlCol="0">
            <a:spAutoFit/>
          </a:bodyPr>
          <a:lstStyle/>
          <a:p>
            <a:pPr marL="12699">
              <a:tabLst>
                <a:tab pos="3584011" algn="l"/>
              </a:tabLst>
            </a:pPr>
            <a:r>
              <a:rPr sz="4400" b="1" dirty="0">
                <a:solidFill>
                  <a:srgbClr val="FFFF00"/>
                </a:solidFill>
                <a:latin typeface="+mj-lt"/>
                <a:cs typeface="Gill Sans MT"/>
              </a:rPr>
              <a:t>Can</a:t>
            </a:r>
            <a:r>
              <a:rPr sz="4400" b="1" spc="6" dirty="0">
                <a:solidFill>
                  <a:srgbClr val="FFFF00"/>
                </a:solidFill>
                <a:latin typeface="+mj-lt"/>
                <a:cs typeface="Gill Sans MT"/>
              </a:rPr>
              <a:t> </a:t>
            </a:r>
            <a:r>
              <a:rPr sz="4400" b="1" spc="-46" dirty="0">
                <a:solidFill>
                  <a:srgbClr val="FFFF00"/>
                </a:solidFill>
                <a:latin typeface="+mj-lt"/>
                <a:cs typeface="Gill Sans MT"/>
              </a:rPr>
              <a:t>we</a:t>
            </a:r>
            <a:r>
              <a:rPr sz="4400" b="1" spc="6" dirty="0">
                <a:solidFill>
                  <a:srgbClr val="FFFF00"/>
                </a:solidFill>
                <a:latin typeface="+mj-lt"/>
                <a:cs typeface="Gill Sans MT"/>
              </a:rPr>
              <a:t> </a:t>
            </a:r>
            <a:r>
              <a:rPr lang="tr-TR" sz="4400" b="1" spc="-6" dirty="0" err="1" smtClean="0">
                <a:solidFill>
                  <a:srgbClr val="FFFF00"/>
                </a:solidFill>
                <a:latin typeface="+mj-lt"/>
                <a:cs typeface="Gill Sans MT"/>
              </a:rPr>
              <a:t>provacate</a:t>
            </a:r>
            <a:r>
              <a:rPr lang="tr-TR" sz="4400" b="1" spc="-6" dirty="0">
                <a:solidFill>
                  <a:srgbClr val="FFFF00"/>
                </a:solidFill>
                <a:latin typeface="+mj-lt"/>
                <a:cs typeface="Gill Sans MT"/>
              </a:rPr>
              <a:t> </a:t>
            </a:r>
            <a:r>
              <a:rPr sz="4400" b="1" spc="-6" dirty="0" err="1" smtClean="0">
                <a:solidFill>
                  <a:srgbClr val="FFFF00"/>
                </a:solidFill>
                <a:latin typeface="+mj-lt"/>
                <a:cs typeface="Gill Sans MT"/>
              </a:rPr>
              <a:t>GvL</a:t>
            </a:r>
            <a:r>
              <a:rPr sz="4400" b="1" spc="-6" dirty="0" smtClean="0">
                <a:solidFill>
                  <a:srgbClr val="FFFF00"/>
                </a:solidFill>
                <a:latin typeface="+mj-lt"/>
                <a:cs typeface="Gill Sans MT"/>
              </a:rPr>
              <a:t> </a:t>
            </a:r>
            <a:r>
              <a:rPr lang="tr-TR" sz="4400" b="1" spc="-30" dirty="0" smtClean="0">
                <a:solidFill>
                  <a:srgbClr val="FFFF00"/>
                </a:solidFill>
                <a:latin typeface="+mj-lt"/>
                <a:cs typeface="Gill Sans MT"/>
              </a:rPr>
              <a:t>with Donor T </a:t>
            </a:r>
            <a:r>
              <a:rPr lang="tr-TR" sz="4400" b="1" spc="-30" dirty="0" err="1" smtClean="0">
                <a:solidFill>
                  <a:srgbClr val="FFFF00"/>
                </a:solidFill>
                <a:latin typeface="+mj-lt"/>
                <a:cs typeface="Gill Sans MT"/>
              </a:rPr>
              <a:t>cell</a:t>
            </a:r>
            <a:r>
              <a:rPr lang="tr-TR" sz="4400" b="1" spc="-30" dirty="0" smtClean="0">
                <a:solidFill>
                  <a:srgbClr val="FFFF00"/>
                </a:solidFill>
                <a:latin typeface="+mj-lt"/>
                <a:cs typeface="Gill Sans MT"/>
              </a:rPr>
              <a:t> infusion </a:t>
            </a:r>
            <a:r>
              <a:rPr sz="4400" b="1" spc="-6" dirty="0" smtClean="0">
                <a:solidFill>
                  <a:srgbClr val="FFFF00"/>
                </a:solidFill>
                <a:latin typeface="+mj-lt"/>
                <a:cs typeface="Gill Sans MT"/>
              </a:rPr>
              <a:t>?</a:t>
            </a:r>
            <a:endParaRPr sz="4400" b="1" dirty="0">
              <a:solidFill>
                <a:srgbClr val="FFFF00"/>
              </a:solidFill>
              <a:latin typeface="+mj-lt"/>
              <a:cs typeface="Gill Sans MT"/>
            </a:endParaRPr>
          </a:p>
        </p:txBody>
      </p:sp>
      <p:sp>
        <p:nvSpPr>
          <p:cNvPr id="15" name="14 Dikdörtgen"/>
          <p:cNvSpPr/>
          <p:nvPr/>
        </p:nvSpPr>
        <p:spPr>
          <a:xfrm>
            <a:off x="406400" y="2514600"/>
            <a:ext cx="3899312" cy="2030576"/>
          </a:xfrm>
          <a:prstGeom prst="rect">
            <a:avLst/>
          </a:prstGeom>
        </p:spPr>
        <p:txBody>
          <a:bodyPr wrap="none" lIns="91396" tIns="45698" rIns="91396" bIns="45698">
            <a:spAutoFit/>
          </a:bodyPr>
          <a:lstStyle/>
          <a:p>
            <a:pPr marL="727974">
              <a:lnSpc>
                <a:spcPct val="120000"/>
              </a:lnSpc>
            </a:pPr>
            <a:r>
              <a:rPr lang="tr-TR" sz="3600" b="1" spc="-6" dirty="0" err="1" smtClean="0">
                <a:latin typeface="Gill Sans MT"/>
                <a:cs typeface="Gill Sans MT"/>
              </a:rPr>
              <a:t>Relapse</a:t>
            </a:r>
            <a:endParaRPr lang="tr-TR" sz="3600" b="1" spc="-6" dirty="0" smtClean="0">
              <a:latin typeface="Gill Sans MT"/>
              <a:cs typeface="Gill Sans MT"/>
            </a:endParaRPr>
          </a:p>
          <a:p>
            <a:pPr marL="727974">
              <a:lnSpc>
                <a:spcPct val="120000"/>
              </a:lnSpc>
            </a:pPr>
            <a:r>
              <a:rPr lang="tr-TR" sz="3600" b="1" spc="-6" dirty="0" smtClean="0">
                <a:latin typeface="Gill Sans MT"/>
                <a:cs typeface="Gill Sans MT"/>
              </a:rPr>
              <a:t>MRD</a:t>
            </a:r>
          </a:p>
          <a:p>
            <a:pPr marL="727974">
              <a:lnSpc>
                <a:spcPct val="120000"/>
              </a:lnSpc>
            </a:pPr>
            <a:r>
              <a:rPr lang="tr-TR" sz="3600" spc="-6" dirty="0" err="1" smtClean="0">
                <a:solidFill>
                  <a:srgbClr val="FF0000"/>
                </a:solidFill>
                <a:latin typeface="Gill Sans MT"/>
                <a:cs typeface="Gill Sans MT"/>
              </a:rPr>
              <a:t>Low</a:t>
            </a:r>
            <a:r>
              <a:rPr lang="tr-TR" sz="3600" spc="-6" dirty="0" smtClean="0">
                <a:solidFill>
                  <a:srgbClr val="FF0000"/>
                </a:solidFill>
                <a:latin typeface="Gill Sans MT"/>
                <a:cs typeface="Gill Sans MT"/>
              </a:rPr>
              <a:t> Chimerism</a:t>
            </a:r>
            <a:endParaRPr lang="tr-TR" sz="3600" dirty="0">
              <a:solidFill>
                <a:srgbClr val="FF0000"/>
              </a:solidFill>
              <a:latin typeface="Gill Sans MT"/>
              <a:cs typeface="Gill Sans MT"/>
            </a:endParaRPr>
          </a:p>
        </p:txBody>
      </p:sp>
      <p:sp>
        <p:nvSpPr>
          <p:cNvPr id="10" name="9 Şimşek İşareti"/>
          <p:cNvSpPr/>
          <p:nvPr/>
        </p:nvSpPr>
        <p:spPr>
          <a:xfrm rot="1570074">
            <a:off x="5054600" y="4419600"/>
            <a:ext cx="914400" cy="10668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11 Metin kutusu"/>
          <p:cNvSpPr txBox="1"/>
          <p:nvPr/>
        </p:nvSpPr>
        <p:spPr>
          <a:xfrm>
            <a:off x="4902200" y="3657600"/>
            <a:ext cx="1143000" cy="707886"/>
          </a:xfrm>
          <a:prstGeom prst="rect">
            <a:avLst/>
          </a:prstGeom>
          <a:noFill/>
        </p:spPr>
        <p:txBody>
          <a:bodyPr wrap="square" rtlCol="0">
            <a:spAutoFit/>
          </a:bodyPr>
          <a:lstStyle/>
          <a:p>
            <a:pPr algn="ctr"/>
            <a:r>
              <a:rPr lang="tr-TR" sz="4000" b="1" dirty="0" smtClean="0">
                <a:solidFill>
                  <a:srgbClr val="0070C0"/>
                </a:solidFill>
              </a:rPr>
              <a:t>DLI</a:t>
            </a:r>
            <a:endParaRPr lang="tr-TR" sz="4000" b="1" dirty="0">
              <a:solidFill>
                <a:srgbClr val="0070C0"/>
              </a:solidFill>
            </a:endParaRPr>
          </a:p>
        </p:txBody>
      </p:sp>
      <p:sp>
        <p:nvSpPr>
          <p:cNvPr id="16" name="object 20"/>
          <p:cNvSpPr/>
          <p:nvPr/>
        </p:nvSpPr>
        <p:spPr>
          <a:xfrm>
            <a:off x="11836400" y="5029200"/>
            <a:ext cx="990600" cy="1993912"/>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amond(in)">
                                      <p:cBhvr>
                                        <p:cTn id="12" dur="2000"/>
                                        <p:tgtEl>
                                          <p:spTgt spid="12"/>
                                        </p:tgtEl>
                                      </p:cBhvr>
                                    </p:animEffect>
                                  </p:childTnLst>
                                </p:cTn>
                              </p:par>
                              <p:par>
                                <p:cTn id="13" presetID="42" presetClass="path" presetSubtype="0" accel="50000" decel="50000" fill="hold" grpId="0" nodeType="withEffect">
                                  <p:stCondLst>
                                    <p:cond delay="0"/>
                                  </p:stCondLst>
                                  <p:childTnLst>
                                    <p:animMotion origin="layout" path="M 0 0  L 0 0.33358  E" pathEditMode="relative" ptsTypes="">
                                      <p:cBhvr>
                                        <p:cTn id="14" dur="2000" fill="hold"/>
                                        <p:tgtEl>
                                          <p:spTgt spid="14"/>
                                        </p:tgtEl>
                                        <p:attrNameLst>
                                          <p:attrName>ppt_x</p:attrName>
                                          <p:attrName>ppt_y</p:attrName>
                                        </p:attrNameLst>
                                      </p:cBhvr>
                                    </p:animMotion>
                                  </p:childTnLst>
                                </p:cTn>
                              </p:par>
                              <p:par>
                                <p:cTn id="15" presetID="42" presetClass="path" presetSubtype="0" accel="50000" decel="50000" fill="hold" grpId="0" nodeType="withEffect">
                                  <p:stCondLst>
                                    <p:cond delay="0"/>
                                  </p:stCondLst>
                                  <p:childTnLst>
                                    <p:animMotion origin="layout" path="M 0 0  L 0 0.33358  E" pathEditMode="relative" ptsTypes="">
                                      <p:cBhvr>
                                        <p:cTn id="16" dur="2000" fill="hold"/>
                                        <p:tgtEl>
                                          <p:spTgt spid="15"/>
                                        </p:tgtEl>
                                        <p:attrNameLst>
                                          <p:attrName>ppt_x</p:attrName>
                                          <p:attrName>ppt_y</p:attrName>
                                        </p:attrNameLst>
                                      </p:cBhvr>
                                    </p:animMotion>
                                  </p:childTnLst>
                                </p:cTn>
                              </p:par>
                              <p:par>
                                <p:cTn id="17" presetID="8" presetClass="exit" presetSubtype="16" fill="hold" grpId="0" nodeType="withEffect">
                                  <p:stCondLst>
                                    <p:cond delay="0"/>
                                  </p:stCondLst>
                                  <p:childTnLst>
                                    <p:animEffect transition="out" filter="diamond(in)">
                                      <p:cBhvr>
                                        <p:cTn id="18" dur="2000"/>
                                        <p:tgtEl>
                                          <p:spTgt spid="3"/>
                                        </p:tgtEl>
                                      </p:cBhvr>
                                    </p:animEffect>
                                    <p:set>
                                      <p:cBhvr>
                                        <p:cTn id="19" dur="1" fill="hold">
                                          <p:stCondLst>
                                            <p:cond delay="1999"/>
                                          </p:stCondLst>
                                        </p:cTn>
                                        <p:tgtEl>
                                          <p:spTgt spid="3"/>
                                        </p:tgtEl>
                                        <p:attrNameLst>
                                          <p:attrName>style.visibility</p:attrName>
                                        </p:attrNameLst>
                                      </p:cBhvr>
                                      <p:to>
                                        <p:strVal val="hidden"/>
                                      </p:to>
                                    </p:set>
                                  </p:childTnLst>
                                </p:cTn>
                              </p:par>
                              <p:par>
                                <p:cTn id="20" presetID="8"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amond(in)">
                                      <p:cBhvr>
                                        <p:cTn id="22" dur="2000"/>
                                        <p:tgtEl>
                                          <p:spTgt spid="4"/>
                                        </p:tgtEl>
                                      </p:cBhvr>
                                    </p:animEffect>
                                  </p:childTnLst>
                                </p:cTn>
                              </p:par>
                              <p:par>
                                <p:cTn id="23" presetID="64" presetClass="path" presetSubtype="0" accel="50000" decel="50000" fill="hold" grpId="0" nodeType="withEffect">
                                  <p:stCondLst>
                                    <p:cond delay="0"/>
                                  </p:stCondLst>
                                  <p:childTnLst>
                                    <p:animMotion origin="layout" path="M 0 0  L 0 -0.33333  E" pathEditMode="relative" ptsTypes="">
                                      <p:cBhvr>
                                        <p:cTn id="24" dur="2000" fill="hold"/>
                                        <p:tgtEl>
                                          <p:spTgt spid="11"/>
                                        </p:tgtEl>
                                        <p:attrNameLst>
                                          <p:attrName>ppt_x</p:attrName>
                                          <p:attrName>ppt_y</p:attrName>
                                        </p:attrNameLst>
                                      </p:cBhvr>
                                    </p:animMotion>
                                  </p:childTnLst>
                                </p:cTn>
                              </p:par>
                              <p:par>
                                <p:cTn id="25" presetID="64" presetClass="path" presetSubtype="0" accel="50000" decel="50000" fill="hold" grpId="0" nodeType="withEffect">
                                  <p:stCondLst>
                                    <p:cond delay="0"/>
                                  </p:stCondLst>
                                  <p:childTnLst>
                                    <p:animMotion origin="layout" path="M 0 0  L 0 -0.33333  E" pathEditMode="relative" ptsTypes="">
                                      <p:cBhvr>
                                        <p:cTn id="26" dur="2000" fill="hold"/>
                                        <p:tgtEl>
                                          <p:spTgt spid="1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4" grpId="0" animBg="1"/>
      <p:bldP spid="11" grpId="0"/>
      <p:bldP spid="15" grpId="0"/>
      <p:bldP spid="10" grpId="0" animBg="1"/>
      <p:bldP spid="12" grpId="0"/>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Dikdörtgen 1"/>
          <p:cNvSpPr>
            <a:spLocks noChangeArrowheads="1"/>
          </p:cNvSpPr>
          <p:nvPr/>
        </p:nvSpPr>
        <p:spPr bwMode="auto">
          <a:xfrm>
            <a:off x="973105" y="370281"/>
            <a:ext cx="11582400" cy="1116148"/>
          </a:xfrm>
          <a:prstGeom prst="rect">
            <a:avLst/>
          </a:prstGeom>
          <a:noFill/>
          <a:ln w="9525">
            <a:noFill/>
            <a:miter lim="800000"/>
            <a:headEnd/>
            <a:tailEnd/>
          </a:ln>
        </p:spPr>
        <p:txBody>
          <a:bodyPr lIns="129992" tIns="64997" rIns="129992" bIns="64997">
            <a:spAutoFit/>
          </a:bodyPr>
          <a:lstStyle/>
          <a:p>
            <a:pPr algn="ctr">
              <a:lnSpc>
                <a:spcPct val="160000"/>
              </a:lnSpc>
            </a:pPr>
            <a:r>
              <a:rPr lang="en-US" sz="4000" b="1" dirty="0" smtClean="0">
                <a:solidFill>
                  <a:srgbClr val="FFFF00"/>
                </a:solidFill>
                <a:latin typeface="Gill Sans MT"/>
                <a:cs typeface="Gill Sans MT"/>
              </a:rPr>
              <a:t>Donor</a:t>
            </a:r>
            <a:r>
              <a:rPr lang="en-US" sz="4000" b="1" spc="10" dirty="0" smtClean="0">
                <a:solidFill>
                  <a:srgbClr val="FFFF00"/>
                </a:solidFill>
                <a:latin typeface="Gill Sans MT"/>
                <a:cs typeface="Gill Sans MT"/>
              </a:rPr>
              <a:t> </a:t>
            </a:r>
            <a:r>
              <a:rPr lang="en-US" sz="4000" b="1" spc="-6" dirty="0" smtClean="0">
                <a:solidFill>
                  <a:srgbClr val="FFFF00"/>
                </a:solidFill>
                <a:latin typeface="Gill Sans MT"/>
                <a:cs typeface="Gill Sans MT"/>
              </a:rPr>
              <a:t>lymphocyte</a:t>
            </a:r>
            <a:r>
              <a:rPr lang="en-US" sz="4000" b="1" spc="10" dirty="0" smtClean="0">
                <a:solidFill>
                  <a:srgbClr val="FFFF00"/>
                </a:solidFill>
                <a:latin typeface="Gill Sans MT"/>
                <a:cs typeface="Gill Sans MT"/>
              </a:rPr>
              <a:t> </a:t>
            </a:r>
            <a:r>
              <a:rPr lang="en-US" sz="4000" b="1" spc="-6" dirty="0" smtClean="0">
                <a:solidFill>
                  <a:srgbClr val="FFFF00"/>
                </a:solidFill>
                <a:latin typeface="Gill Sans MT"/>
                <a:cs typeface="Gill Sans MT"/>
              </a:rPr>
              <a:t>infusions</a:t>
            </a:r>
            <a:r>
              <a:rPr lang="tr-TR" sz="4000" b="1" spc="-6" dirty="0" smtClean="0">
                <a:solidFill>
                  <a:srgbClr val="FFFF00"/>
                </a:solidFill>
                <a:latin typeface="Gill Sans MT"/>
                <a:cs typeface="Gill Sans MT"/>
              </a:rPr>
              <a:t> </a:t>
            </a:r>
            <a:r>
              <a:rPr lang="en-US" sz="4000" b="1" spc="-6" dirty="0" smtClean="0">
                <a:solidFill>
                  <a:srgbClr val="FFFF00"/>
                </a:solidFill>
                <a:latin typeface="Gill Sans MT"/>
                <a:cs typeface="Gill Sans MT"/>
              </a:rPr>
              <a:t>(DLI):</a:t>
            </a:r>
            <a:endParaRPr lang="en-US" altLang="tr-TR" sz="4000" b="1" dirty="0">
              <a:solidFill>
                <a:srgbClr val="FFFF00"/>
              </a:solidFill>
              <a:latin typeface="Calibri" pitchFamily="34" charset="0"/>
            </a:endParaRPr>
          </a:p>
        </p:txBody>
      </p:sp>
      <p:sp>
        <p:nvSpPr>
          <p:cNvPr id="11269" name="Title 1"/>
          <p:cNvSpPr>
            <a:spLocks/>
          </p:cNvSpPr>
          <p:nvPr/>
        </p:nvSpPr>
        <p:spPr bwMode="auto">
          <a:xfrm>
            <a:off x="810543" y="1027302"/>
            <a:ext cx="10509955" cy="1076959"/>
          </a:xfrm>
          <a:prstGeom prst="rect">
            <a:avLst/>
          </a:prstGeom>
          <a:noFill/>
          <a:ln w="9525">
            <a:noFill/>
            <a:miter lim="800000"/>
            <a:headEnd/>
            <a:tailEnd/>
          </a:ln>
        </p:spPr>
        <p:txBody>
          <a:bodyPr lIns="0" tIns="64983" rIns="0" bIns="0" anchor="b"/>
          <a:lstStyle/>
          <a:p>
            <a:pPr algn="ctr">
              <a:lnSpc>
                <a:spcPct val="160000"/>
              </a:lnSpc>
            </a:pPr>
            <a:endParaRPr lang="en-US" altLang="tr-TR" sz="4600" dirty="0">
              <a:solidFill>
                <a:schemeClr val="bg1"/>
              </a:solidFill>
              <a:latin typeface="Segoe UI" pitchFamily="34" charset="0"/>
            </a:endParaRPr>
          </a:p>
        </p:txBody>
      </p:sp>
      <p:sp>
        <p:nvSpPr>
          <p:cNvPr id="11271" name="AutoShape 2"/>
          <p:cNvSpPr>
            <a:spLocks noChangeArrowheads="1"/>
          </p:cNvSpPr>
          <p:nvPr/>
        </p:nvSpPr>
        <p:spPr bwMode="auto">
          <a:xfrm rot="970529">
            <a:off x="2716109" y="3535680"/>
            <a:ext cx="433493" cy="975360"/>
          </a:xfrm>
          <a:prstGeom prst="lightningBolt">
            <a:avLst/>
          </a:prstGeom>
          <a:solidFill>
            <a:srgbClr val="FF0000"/>
          </a:solidFill>
          <a:ln w="9525">
            <a:solidFill>
              <a:schemeClr val="tx1"/>
            </a:solidFill>
            <a:miter lim="800000"/>
            <a:headEnd/>
            <a:tailEnd/>
          </a:ln>
        </p:spPr>
        <p:txBody>
          <a:bodyPr wrap="none" lIns="129992" tIns="64997" rIns="129992" bIns="64997" anchor="ctr"/>
          <a:lstStyle/>
          <a:p>
            <a:endParaRPr lang="en-US"/>
          </a:p>
        </p:txBody>
      </p:sp>
      <p:sp>
        <p:nvSpPr>
          <p:cNvPr id="11272" name="AutoShape 3"/>
          <p:cNvSpPr>
            <a:spLocks noChangeArrowheads="1"/>
          </p:cNvSpPr>
          <p:nvPr/>
        </p:nvSpPr>
        <p:spPr bwMode="auto">
          <a:xfrm>
            <a:off x="7159414" y="4727787"/>
            <a:ext cx="1625600" cy="325120"/>
          </a:xfrm>
          <a:prstGeom prst="rightArrow">
            <a:avLst>
              <a:gd name="adj1" fmla="val 50000"/>
              <a:gd name="adj2" fmla="val 125000"/>
            </a:avLst>
          </a:prstGeom>
          <a:solidFill>
            <a:schemeClr val="accent1"/>
          </a:solidFill>
          <a:ln w="9525">
            <a:solidFill>
              <a:schemeClr val="tx1"/>
            </a:solidFill>
            <a:miter lim="800000"/>
            <a:headEnd/>
            <a:tailEnd/>
          </a:ln>
        </p:spPr>
        <p:txBody>
          <a:bodyPr wrap="none" lIns="129992" tIns="64997" rIns="129992" bIns="64997" anchor="ctr"/>
          <a:lstStyle/>
          <a:p>
            <a:endParaRPr lang="en-US"/>
          </a:p>
        </p:txBody>
      </p:sp>
      <p:sp>
        <p:nvSpPr>
          <p:cNvPr id="11273" name="AutoShape 4"/>
          <p:cNvSpPr>
            <a:spLocks noChangeArrowheads="1"/>
          </p:cNvSpPr>
          <p:nvPr/>
        </p:nvSpPr>
        <p:spPr bwMode="auto">
          <a:xfrm>
            <a:off x="3257974" y="4727787"/>
            <a:ext cx="1625600" cy="325120"/>
          </a:xfrm>
          <a:prstGeom prst="rightArrow">
            <a:avLst>
              <a:gd name="adj1" fmla="val 50000"/>
              <a:gd name="adj2" fmla="val 125000"/>
            </a:avLst>
          </a:prstGeom>
          <a:solidFill>
            <a:schemeClr val="accent1"/>
          </a:solidFill>
          <a:ln w="9525">
            <a:solidFill>
              <a:schemeClr val="tx1"/>
            </a:solidFill>
            <a:miter lim="800000"/>
            <a:headEnd/>
            <a:tailEnd/>
          </a:ln>
        </p:spPr>
        <p:txBody>
          <a:bodyPr wrap="none" lIns="129992" tIns="64997" rIns="129992" bIns="64997" anchor="ctr"/>
          <a:lstStyle/>
          <a:p>
            <a:endParaRPr lang="en-US"/>
          </a:p>
        </p:txBody>
      </p:sp>
      <p:sp>
        <p:nvSpPr>
          <p:cNvPr id="11274" name="AutoShape 5"/>
          <p:cNvSpPr>
            <a:spLocks noChangeArrowheads="1"/>
          </p:cNvSpPr>
          <p:nvPr/>
        </p:nvSpPr>
        <p:spPr bwMode="auto">
          <a:xfrm>
            <a:off x="7267787" y="3752427"/>
            <a:ext cx="1192107" cy="975360"/>
          </a:xfrm>
          <a:prstGeom prst="downArrowCallout">
            <a:avLst>
              <a:gd name="adj1" fmla="val 30556"/>
              <a:gd name="adj2" fmla="val 30556"/>
              <a:gd name="adj3" fmla="val 16667"/>
              <a:gd name="adj4" fmla="val 66667"/>
            </a:avLst>
          </a:prstGeom>
          <a:solidFill>
            <a:srgbClr val="FF9900">
              <a:alpha val="50195"/>
            </a:srgbClr>
          </a:solidFill>
          <a:ln w="9525">
            <a:solidFill>
              <a:schemeClr val="tx1"/>
            </a:solidFill>
            <a:miter lim="800000"/>
            <a:headEnd/>
            <a:tailEnd/>
          </a:ln>
        </p:spPr>
        <p:txBody>
          <a:bodyPr wrap="none" lIns="129992" tIns="64997" rIns="129992" bIns="64997" anchor="ctr"/>
          <a:lstStyle/>
          <a:p>
            <a:endParaRPr lang="en-US"/>
          </a:p>
        </p:txBody>
      </p:sp>
      <p:sp>
        <p:nvSpPr>
          <p:cNvPr id="11275" name="AutoShape 6"/>
          <p:cNvSpPr>
            <a:spLocks noChangeArrowheads="1"/>
          </p:cNvSpPr>
          <p:nvPr/>
        </p:nvSpPr>
        <p:spPr bwMode="auto">
          <a:xfrm>
            <a:off x="3583094" y="3752427"/>
            <a:ext cx="1192107" cy="975360"/>
          </a:xfrm>
          <a:prstGeom prst="downArrowCallout">
            <a:avLst>
              <a:gd name="adj1" fmla="val 30556"/>
              <a:gd name="adj2" fmla="val 30556"/>
              <a:gd name="adj3" fmla="val 16667"/>
              <a:gd name="adj4" fmla="val 66667"/>
            </a:avLst>
          </a:prstGeom>
          <a:solidFill>
            <a:srgbClr val="FF9900">
              <a:alpha val="50195"/>
            </a:srgbClr>
          </a:solidFill>
          <a:ln w="9525">
            <a:solidFill>
              <a:schemeClr val="tx1"/>
            </a:solidFill>
            <a:miter lim="800000"/>
            <a:headEnd/>
            <a:tailEnd/>
          </a:ln>
        </p:spPr>
        <p:txBody>
          <a:bodyPr wrap="none" lIns="129992" tIns="64997" rIns="129992" bIns="64997" anchor="ctr"/>
          <a:lstStyle/>
          <a:p>
            <a:pPr algn="ctr"/>
            <a:r>
              <a:rPr lang="en-US"/>
              <a:t>HSCT</a:t>
            </a:r>
          </a:p>
        </p:txBody>
      </p:sp>
      <p:sp>
        <p:nvSpPr>
          <p:cNvPr id="11276" name="Text Box 7"/>
          <p:cNvSpPr txBox="1">
            <a:spLocks noChangeArrowheads="1"/>
          </p:cNvSpPr>
          <p:nvPr/>
        </p:nvSpPr>
        <p:spPr bwMode="auto">
          <a:xfrm>
            <a:off x="7245211" y="3750172"/>
            <a:ext cx="1039980" cy="654484"/>
          </a:xfrm>
          <a:prstGeom prst="rect">
            <a:avLst/>
          </a:prstGeom>
          <a:noFill/>
          <a:ln w="9525">
            <a:noFill/>
            <a:miter lim="800000"/>
            <a:headEnd/>
            <a:tailEnd/>
          </a:ln>
        </p:spPr>
        <p:txBody>
          <a:bodyPr wrap="none" lIns="129992" tIns="64997" rIns="129992" bIns="64997">
            <a:spAutoFit/>
          </a:bodyPr>
          <a:lstStyle/>
          <a:p>
            <a:r>
              <a:rPr lang="en-US" sz="3400" u="sng" dirty="0"/>
              <a:t>+</a:t>
            </a:r>
            <a:r>
              <a:rPr lang="en-US" sz="3400" dirty="0"/>
              <a:t>DLI</a:t>
            </a:r>
          </a:p>
        </p:txBody>
      </p:sp>
      <p:sp>
        <p:nvSpPr>
          <p:cNvPr id="11277" name="Oval 8"/>
          <p:cNvSpPr>
            <a:spLocks noChangeArrowheads="1"/>
          </p:cNvSpPr>
          <p:nvPr/>
        </p:nvSpPr>
        <p:spPr bwMode="auto">
          <a:xfrm>
            <a:off x="5642187" y="7003627"/>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dirty="0"/>
              <a:t>DT</a:t>
            </a:r>
          </a:p>
        </p:txBody>
      </p:sp>
      <p:sp>
        <p:nvSpPr>
          <p:cNvPr id="11278" name="Oval 9"/>
          <p:cNvSpPr>
            <a:spLocks noChangeArrowheads="1"/>
          </p:cNvSpPr>
          <p:nvPr/>
        </p:nvSpPr>
        <p:spPr bwMode="auto">
          <a:xfrm>
            <a:off x="4883574" y="6678507"/>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dirty="0"/>
              <a:t>DNK</a:t>
            </a:r>
          </a:p>
        </p:txBody>
      </p:sp>
      <p:sp>
        <p:nvSpPr>
          <p:cNvPr id="11279" name="Oval 10"/>
          <p:cNvSpPr>
            <a:spLocks noChangeArrowheads="1"/>
          </p:cNvSpPr>
          <p:nvPr/>
        </p:nvSpPr>
        <p:spPr bwMode="auto">
          <a:xfrm>
            <a:off x="10302241" y="7220373"/>
            <a:ext cx="650240" cy="650240"/>
          </a:xfrm>
          <a:prstGeom prst="ellipse">
            <a:avLst/>
          </a:prstGeom>
          <a:solidFill>
            <a:schemeClr val="accent3">
              <a:lumMod val="40000"/>
              <a:lumOff val="60000"/>
            </a:schemeClr>
          </a:solidFill>
          <a:ln w="9525">
            <a:solidFill>
              <a:schemeClr val="tx1"/>
            </a:solidFill>
            <a:round/>
            <a:headEnd/>
            <a:tailEnd/>
          </a:ln>
        </p:spPr>
        <p:txBody>
          <a:bodyPr wrap="none" lIns="129992" tIns="64997" rIns="129992" bIns="64997" anchor="ctr"/>
          <a:lstStyle/>
          <a:p>
            <a:pPr algn="ctr"/>
            <a:r>
              <a:rPr lang="en-US"/>
              <a:t>D</a:t>
            </a:r>
          </a:p>
        </p:txBody>
      </p:sp>
      <p:sp>
        <p:nvSpPr>
          <p:cNvPr id="11280" name="Oval 11"/>
          <p:cNvSpPr>
            <a:spLocks noChangeArrowheads="1"/>
          </p:cNvSpPr>
          <p:nvPr/>
        </p:nvSpPr>
        <p:spPr bwMode="auto">
          <a:xfrm>
            <a:off x="4991949" y="7437120"/>
            <a:ext cx="758613" cy="650240"/>
          </a:xfrm>
          <a:prstGeom prst="ellipse">
            <a:avLst/>
          </a:prstGeom>
          <a:solidFill>
            <a:srgbClr val="FF0000"/>
          </a:solidFill>
          <a:ln w="9525">
            <a:solidFill>
              <a:schemeClr val="tx1"/>
            </a:solidFill>
            <a:round/>
            <a:headEnd/>
            <a:tailEnd/>
          </a:ln>
        </p:spPr>
        <p:txBody>
          <a:bodyPr wrap="none" lIns="129992" tIns="64997" rIns="129992" bIns="64997" anchor="ctr"/>
          <a:lstStyle/>
          <a:p>
            <a:pPr algn="ctr"/>
            <a:r>
              <a:rPr lang="en-US" dirty="0"/>
              <a:t>R</a:t>
            </a:r>
            <a:r>
              <a:rPr lang="en-US" baseline="-25000" dirty="0"/>
              <a:t>L</a:t>
            </a:r>
            <a:endParaRPr lang="en-US" dirty="0"/>
          </a:p>
        </p:txBody>
      </p:sp>
      <p:sp>
        <p:nvSpPr>
          <p:cNvPr id="11281" name="Oval 12"/>
          <p:cNvSpPr>
            <a:spLocks noChangeArrowheads="1"/>
          </p:cNvSpPr>
          <p:nvPr/>
        </p:nvSpPr>
        <p:spPr bwMode="auto">
          <a:xfrm>
            <a:off x="331894" y="7437120"/>
            <a:ext cx="650240" cy="650240"/>
          </a:xfrm>
          <a:prstGeom prst="ellipse">
            <a:avLst/>
          </a:prstGeom>
          <a:solidFill>
            <a:srgbClr val="FF0000"/>
          </a:solidFill>
          <a:ln w="9525">
            <a:solidFill>
              <a:schemeClr val="tx1"/>
            </a:solidFill>
            <a:round/>
            <a:headEnd/>
            <a:tailEnd/>
          </a:ln>
        </p:spPr>
        <p:txBody>
          <a:bodyPr wrap="none" lIns="129992" tIns="64997" rIns="129992" bIns="64997" anchor="ctr"/>
          <a:lstStyle/>
          <a:p>
            <a:pPr algn="ctr"/>
            <a:r>
              <a:rPr lang="en-US"/>
              <a:t>R</a:t>
            </a:r>
            <a:r>
              <a:rPr lang="en-US" baseline="-25000"/>
              <a:t>L</a:t>
            </a:r>
            <a:endParaRPr lang="en-US"/>
          </a:p>
        </p:txBody>
      </p:sp>
      <p:sp>
        <p:nvSpPr>
          <p:cNvPr id="11282" name="Oval 13"/>
          <p:cNvSpPr>
            <a:spLocks noChangeArrowheads="1"/>
          </p:cNvSpPr>
          <p:nvPr/>
        </p:nvSpPr>
        <p:spPr bwMode="auto">
          <a:xfrm>
            <a:off x="331894" y="6678507"/>
            <a:ext cx="650240" cy="650240"/>
          </a:xfrm>
          <a:prstGeom prst="ellipse">
            <a:avLst/>
          </a:prstGeom>
          <a:solidFill>
            <a:schemeClr val="accent1">
              <a:alpha val="50195"/>
            </a:schemeClr>
          </a:solidFill>
          <a:ln w="9525">
            <a:solidFill>
              <a:schemeClr val="tx1"/>
            </a:solidFill>
            <a:round/>
            <a:headEnd/>
            <a:tailEnd/>
          </a:ln>
        </p:spPr>
        <p:txBody>
          <a:bodyPr wrap="none" lIns="129992" tIns="64997" rIns="129992" bIns="64997" anchor="ctr"/>
          <a:lstStyle/>
          <a:p>
            <a:pPr algn="ctr"/>
            <a:r>
              <a:rPr lang="en-US" dirty="0"/>
              <a:t>R</a:t>
            </a:r>
          </a:p>
        </p:txBody>
      </p:sp>
      <p:sp>
        <p:nvSpPr>
          <p:cNvPr id="11283" name="Oval 14"/>
          <p:cNvSpPr>
            <a:spLocks noChangeArrowheads="1"/>
          </p:cNvSpPr>
          <p:nvPr/>
        </p:nvSpPr>
        <p:spPr bwMode="auto">
          <a:xfrm>
            <a:off x="1090509" y="7220373"/>
            <a:ext cx="758613" cy="650240"/>
          </a:xfrm>
          <a:prstGeom prst="ellipse">
            <a:avLst/>
          </a:prstGeom>
          <a:solidFill>
            <a:srgbClr val="FF0000"/>
          </a:solidFill>
          <a:ln w="9525">
            <a:solidFill>
              <a:schemeClr val="tx1"/>
            </a:solidFill>
            <a:round/>
            <a:headEnd/>
            <a:tailEnd/>
          </a:ln>
        </p:spPr>
        <p:txBody>
          <a:bodyPr wrap="none" lIns="129992" tIns="64997" rIns="129992" bIns="64997" anchor="ctr"/>
          <a:lstStyle/>
          <a:p>
            <a:pPr algn="ctr"/>
            <a:r>
              <a:rPr lang="en-US"/>
              <a:t>R</a:t>
            </a:r>
            <a:r>
              <a:rPr lang="en-US" baseline="-25000"/>
              <a:t>L</a:t>
            </a:r>
            <a:endParaRPr lang="en-US"/>
          </a:p>
        </p:txBody>
      </p:sp>
      <p:sp>
        <p:nvSpPr>
          <p:cNvPr id="11284" name="Oval 15"/>
          <p:cNvSpPr>
            <a:spLocks noChangeArrowheads="1"/>
          </p:cNvSpPr>
          <p:nvPr/>
        </p:nvSpPr>
        <p:spPr bwMode="auto">
          <a:xfrm>
            <a:off x="6292427" y="7328747"/>
            <a:ext cx="650240" cy="650240"/>
          </a:xfrm>
          <a:prstGeom prst="ellipse">
            <a:avLst/>
          </a:prstGeom>
          <a:solidFill>
            <a:schemeClr val="accent1">
              <a:alpha val="50195"/>
            </a:schemeClr>
          </a:solidFill>
          <a:ln w="9525">
            <a:solidFill>
              <a:schemeClr val="tx1"/>
            </a:solidFill>
            <a:round/>
            <a:headEnd/>
            <a:tailEnd/>
          </a:ln>
        </p:spPr>
        <p:txBody>
          <a:bodyPr wrap="none" lIns="129992" tIns="64997" rIns="129992" bIns="64997" anchor="ctr"/>
          <a:lstStyle/>
          <a:p>
            <a:pPr algn="ctr"/>
            <a:r>
              <a:rPr lang="en-US"/>
              <a:t>R</a:t>
            </a:r>
          </a:p>
        </p:txBody>
      </p:sp>
      <p:sp>
        <p:nvSpPr>
          <p:cNvPr id="11285" name="Oval 16"/>
          <p:cNvSpPr>
            <a:spLocks noChangeArrowheads="1"/>
          </p:cNvSpPr>
          <p:nvPr/>
        </p:nvSpPr>
        <p:spPr bwMode="auto">
          <a:xfrm>
            <a:off x="1090507" y="6461760"/>
            <a:ext cx="650240" cy="650240"/>
          </a:xfrm>
          <a:prstGeom prst="ellipse">
            <a:avLst/>
          </a:prstGeom>
          <a:solidFill>
            <a:schemeClr val="accent1">
              <a:alpha val="50195"/>
            </a:schemeClr>
          </a:solidFill>
          <a:ln w="9525">
            <a:solidFill>
              <a:schemeClr val="tx1"/>
            </a:solidFill>
            <a:round/>
            <a:headEnd/>
            <a:tailEnd/>
          </a:ln>
        </p:spPr>
        <p:txBody>
          <a:bodyPr wrap="none" lIns="129992" tIns="64997" rIns="129992" bIns="64997" anchor="ctr"/>
          <a:lstStyle/>
          <a:p>
            <a:pPr algn="ctr"/>
            <a:r>
              <a:rPr lang="en-US"/>
              <a:t>R</a:t>
            </a:r>
          </a:p>
        </p:txBody>
      </p:sp>
      <p:sp>
        <p:nvSpPr>
          <p:cNvPr id="11286" name="Oval 17"/>
          <p:cNvSpPr>
            <a:spLocks noChangeArrowheads="1"/>
          </p:cNvSpPr>
          <p:nvPr/>
        </p:nvSpPr>
        <p:spPr bwMode="auto">
          <a:xfrm>
            <a:off x="10410614" y="6245013"/>
            <a:ext cx="650240" cy="650240"/>
          </a:xfrm>
          <a:prstGeom prst="ellipse">
            <a:avLst/>
          </a:prstGeom>
          <a:solidFill>
            <a:schemeClr val="accent3">
              <a:lumMod val="40000"/>
              <a:lumOff val="60000"/>
            </a:schemeClr>
          </a:solidFill>
          <a:ln w="9525">
            <a:solidFill>
              <a:schemeClr val="tx1"/>
            </a:solidFill>
            <a:round/>
            <a:headEnd/>
            <a:tailEnd/>
          </a:ln>
        </p:spPr>
        <p:txBody>
          <a:bodyPr wrap="none" lIns="129992" tIns="64997" rIns="129992" bIns="64997" anchor="ctr"/>
          <a:lstStyle/>
          <a:p>
            <a:pPr algn="ctr"/>
            <a:r>
              <a:rPr lang="en-US" dirty="0"/>
              <a:t>D</a:t>
            </a:r>
            <a:r>
              <a:rPr lang="en-US" sz="2300" dirty="0"/>
              <a:t>B</a:t>
            </a:r>
          </a:p>
        </p:txBody>
      </p:sp>
      <p:sp>
        <p:nvSpPr>
          <p:cNvPr id="11287" name="Oval 18"/>
          <p:cNvSpPr>
            <a:spLocks noChangeArrowheads="1"/>
          </p:cNvSpPr>
          <p:nvPr/>
        </p:nvSpPr>
        <p:spPr bwMode="auto">
          <a:xfrm>
            <a:off x="9760374" y="6678507"/>
            <a:ext cx="650240" cy="650240"/>
          </a:xfrm>
          <a:prstGeom prst="ellipse">
            <a:avLst/>
          </a:prstGeom>
          <a:solidFill>
            <a:schemeClr val="accent3">
              <a:lumMod val="40000"/>
              <a:lumOff val="60000"/>
            </a:schemeClr>
          </a:solidFill>
          <a:ln w="9525">
            <a:solidFill>
              <a:schemeClr val="tx1"/>
            </a:solidFill>
            <a:round/>
            <a:headEnd/>
            <a:tailEnd/>
          </a:ln>
        </p:spPr>
        <p:txBody>
          <a:bodyPr wrap="none" lIns="129992" tIns="64997" rIns="129992" bIns="64997" anchor="ctr"/>
          <a:lstStyle/>
          <a:p>
            <a:pPr algn="ctr"/>
            <a:r>
              <a:rPr lang="en-US" dirty="0" err="1"/>
              <a:t>Dsc</a:t>
            </a:r>
            <a:endParaRPr lang="en-US" dirty="0"/>
          </a:p>
        </p:txBody>
      </p:sp>
      <p:sp>
        <p:nvSpPr>
          <p:cNvPr id="11288" name="Oval 19"/>
          <p:cNvSpPr>
            <a:spLocks noChangeArrowheads="1"/>
          </p:cNvSpPr>
          <p:nvPr/>
        </p:nvSpPr>
        <p:spPr bwMode="auto">
          <a:xfrm>
            <a:off x="9110134" y="6245013"/>
            <a:ext cx="650240" cy="650240"/>
          </a:xfrm>
          <a:prstGeom prst="ellipse">
            <a:avLst/>
          </a:prstGeom>
          <a:solidFill>
            <a:schemeClr val="accent3">
              <a:lumMod val="40000"/>
              <a:lumOff val="60000"/>
            </a:schemeClr>
          </a:solidFill>
          <a:ln w="9525">
            <a:solidFill>
              <a:schemeClr val="tx1"/>
            </a:solidFill>
            <a:round/>
            <a:headEnd/>
            <a:tailEnd/>
          </a:ln>
        </p:spPr>
        <p:txBody>
          <a:bodyPr wrap="none" lIns="129992" tIns="64997" rIns="129992" bIns="64997" anchor="ctr"/>
          <a:lstStyle/>
          <a:p>
            <a:pPr algn="ctr"/>
            <a:r>
              <a:rPr lang="en-US" dirty="0"/>
              <a:t>D</a:t>
            </a:r>
            <a:r>
              <a:rPr lang="en-US" sz="2300" dirty="0"/>
              <a:t>T</a:t>
            </a:r>
            <a:endParaRPr lang="en-US" dirty="0"/>
          </a:p>
        </p:txBody>
      </p:sp>
      <p:sp>
        <p:nvSpPr>
          <p:cNvPr id="11289" name="Oval 20"/>
          <p:cNvSpPr>
            <a:spLocks noChangeArrowheads="1"/>
          </p:cNvSpPr>
          <p:nvPr/>
        </p:nvSpPr>
        <p:spPr bwMode="auto">
          <a:xfrm>
            <a:off x="9110134" y="7003627"/>
            <a:ext cx="650240" cy="650240"/>
          </a:xfrm>
          <a:prstGeom prst="ellipse">
            <a:avLst/>
          </a:prstGeom>
          <a:solidFill>
            <a:schemeClr val="accent3">
              <a:lumMod val="40000"/>
              <a:lumOff val="60000"/>
            </a:schemeClr>
          </a:solidFill>
          <a:ln w="9525">
            <a:solidFill>
              <a:schemeClr val="tx1"/>
            </a:solidFill>
            <a:round/>
            <a:headEnd/>
            <a:tailEnd/>
          </a:ln>
        </p:spPr>
        <p:txBody>
          <a:bodyPr wrap="none" lIns="129992" tIns="64997" rIns="129992" bIns="64997" anchor="ctr"/>
          <a:lstStyle/>
          <a:p>
            <a:pPr algn="ctr"/>
            <a:r>
              <a:rPr lang="en-US"/>
              <a:t>DNK</a:t>
            </a:r>
          </a:p>
        </p:txBody>
      </p:sp>
      <p:sp>
        <p:nvSpPr>
          <p:cNvPr id="11290" name="Oval 21"/>
          <p:cNvSpPr>
            <a:spLocks noChangeArrowheads="1"/>
          </p:cNvSpPr>
          <p:nvPr/>
        </p:nvSpPr>
        <p:spPr bwMode="auto">
          <a:xfrm>
            <a:off x="7701281" y="2235200"/>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a:t>D</a:t>
            </a:r>
          </a:p>
        </p:txBody>
      </p:sp>
      <p:sp>
        <p:nvSpPr>
          <p:cNvPr id="11291" name="Oval 22"/>
          <p:cNvSpPr>
            <a:spLocks noChangeArrowheads="1"/>
          </p:cNvSpPr>
          <p:nvPr/>
        </p:nvSpPr>
        <p:spPr bwMode="auto">
          <a:xfrm>
            <a:off x="7918027" y="2993813"/>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a:t>D</a:t>
            </a:r>
          </a:p>
        </p:txBody>
      </p:sp>
      <p:sp>
        <p:nvSpPr>
          <p:cNvPr id="11292" name="Oval 23"/>
          <p:cNvSpPr>
            <a:spLocks noChangeArrowheads="1"/>
          </p:cNvSpPr>
          <p:nvPr/>
        </p:nvSpPr>
        <p:spPr bwMode="auto">
          <a:xfrm>
            <a:off x="7159414" y="2885440"/>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a:t>D</a:t>
            </a:r>
          </a:p>
        </p:txBody>
      </p:sp>
      <p:sp>
        <p:nvSpPr>
          <p:cNvPr id="11293" name="Oval 24"/>
          <p:cNvSpPr>
            <a:spLocks noChangeArrowheads="1"/>
          </p:cNvSpPr>
          <p:nvPr/>
        </p:nvSpPr>
        <p:spPr bwMode="auto">
          <a:xfrm>
            <a:off x="6292429" y="6353387"/>
            <a:ext cx="758613"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a:t>Dsc</a:t>
            </a:r>
          </a:p>
        </p:txBody>
      </p:sp>
      <p:sp>
        <p:nvSpPr>
          <p:cNvPr id="11294" name="Oval 25"/>
          <p:cNvSpPr>
            <a:spLocks noChangeArrowheads="1"/>
          </p:cNvSpPr>
          <p:nvPr/>
        </p:nvSpPr>
        <p:spPr bwMode="auto">
          <a:xfrm>
            <a:off x="9652001" y="7545493"/>
            <a:ext cx="650240" cy="650240"/>
          </a:xfrm>
          <a:prstGeom prst="ellipse">
            <a:avLst/>
          </a:prstGeom>
          <a:solidFill>
            <a:schemeClr val="accent3">
              <a:lumMod val="40000"/>
              <a:lumOff val="60000"/>
            </a:schemeClr>
          </a:solidFill>
          <a:ln w="9525">
            <a:solidFill>
              <a:schemeClr val="tx1"/>
            </a:solidFill>
            <a:round/>
            <a:headEnd/>
            <a:tailEnd/>
          </a:ln>
        </p:spPr>
        <p:txBody>
          <a:bodyPr wrap="none" lIns="129992" tIns="64997" rIns="129992" bIns="64997" anchor="ctr"/>
          <a:lstStyle/>
          <a:p>
            <a:pPr algn="ctr"/>
            <a:r>
              <a:rPr lang="en-US"/>
              <a:t>D</a:t>
            </a:r>
          </a:p>
        </p:txBody>
      </p:sp>
      <p:sp>
        <p:nvSpPr>
          <p:cNvPr id="11295" name="Oval 26"/>
          <p:cNvSpPr>
            <a:spLocks noChangeArrowheads="1"/>
          </p:cNvSpPr>
          <p:nvPr/>
        </p:nvSpPr>
        <p:spPr bwMode="auto">
          <a:xfrm>
            <a:off x="4666827" y="2235200"/>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a:t>DT</a:t>
            </a:r>
          </a:p>
        </p:txBody>
      </p:sp>
      <p:sp>
        <p:nvSpPr>
          <p:cNvPr id="11296" name="Oval 27"/>
          <p:cNvSpPr>
            <a:spLocks noChangeArrowheads="1"/>
          </p:cNvSpPr>
          <p:nvPr/>
        </p:nvSpPr>
        <p:spPr bwMode="auto">
          <a:xfrm>
            <a:off x="4341707" y="2993813"/>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a:t>DT</a:t>
            </a:r>
          </a:p>
        </p:txBody>
      </p:sp>
      <p:sp>
        <p:nvSpPr>
          <p:cNvPr id="11297" name="Oval 28"/>
          <p:cNvSpPr>
            <a:spLocks noChangeArrowheads="1"/>
          </p:cNvSpPr>
          <p:nvPr/>
        </p:nvSpPr>
        <p:spPr bwMode="auto">
          <a:xfrm>
            <a:off x="3691467" y="2126827"/>
            <a:ext cx="866987" cy="758613"/>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a:t>Dsc</a:t>
            </a:r>
          </a:p>
        </p:txBody>
      </p:sp>
      <p:sp>
        <p:nvSpPr>
          <p:cNvPr id="11298" name="Oval 29"/>
          <p:cNvSpPr>
            <a:spLocks noChangeArrowheads="1"/>
          </p:cNvSpPr>
          <p:nvPr/>
        </p:nvSpPr>
        <p:spPr bwMode="auto">
          <a:xfrm>
            <a:off x="3474721" y="2885440"/>
            <a:ext cx="650240" cy="650240"/>
          </a:xfrm>
          <a:prstGeom prst="ellipse">
            <a:avLst/>
          </a:prstGeom>
          <a:solidFill>
            <a:schemeClr val="accent3">
              <a:lumMod val="40000"/>
              <a:lumOff val="60000"/>
              <a:alpha val="50195"/>
            </a:schemeClr>
          </a:solidFill>
          <a:ln w="9525">
            <a:solidFill>
              <a:schemeClr val="tx1"/>
            </a:solidFill>
            <a:round/>
            <a:headEnd/>
            <a:tailEnd/>
          </a:ln>
        </p:spPr>
        <p:txBody>
          <a:bodyPr wrap="none" lIns="129992" tIns="64997" rIns="129992" bIns="64997" anchor="ctr"/>
          <a:lstStyle/>
          <a:p>
            <a:pPr algn="ctr"/>
            <a:r>
              <a:rPr lang="en-US" dirty="0"/>
              <a:t>D</a:t>
            </a:r>
          </a:p>
        </p:txBody>
      </p:sp>
      <p:sp>
        <p:nvSpPr>
          <p:cNvPr id="11299" name="Text Box 39"/>
          <p:cNvSpPr txBox="1">
            <a:spLocks noChangeArrowheads="1"/>
          </p:cNvSpPr>
          <p:nvPr/>
        </p:nvSpPr>
        <p:spPr bwMode="auto">
          <a:xfrm>
            <a:off x="8351533" y="8737602"/>
            <a:ext cx="3019297" cy="569038"/>
          </a:xfrm>
          <a:prstGeom prst="rect">
            <a:avLst/>
          </a:prstGeom>
          <a:noFill/>
          <a:ln w="9525">
            <a:noFill/>
            <a:miter lim="800000"/>
            <a:headEnd/>
            <a:tailEnd/>
          </a:ln>
        </p:spPr>
        <p:txBody>
          <a:bodyPr wrap="none" lIns="129992" tIns="64997" rIns="129992" bIns="64997">
            <a:spAutoFit/>
          </a:bodyPr>
          <a:lstStyle/>
          <a:p>
            <a:r>
              <a:rPr lang="en-US" sz="2800" dirty="0"/>
              <a:t>Complete Chimera</a:t>
            </a:r>
          </a:p>
        </p:txBody>
      </p:sp>
      <p:sp>
        <p:nvSpPr>
          <p:cNvPr id="11300" name="Text Box 40"/>
          <p:cNvSpPr txBox="1">
            <a:spLocks noChangeArrowheads="1"/>
          </p:cNvSpPr>
          <p:nvPr/>
        </p:nvSpPr>
        <p:spPr bwMode="auto">
          <a:xfrm>
            <a:off x="406402" y="8737602"/>
            <a:ext cx="1645838" cy="569038"/>
          </a:xfrm>
          <a:prstGeom prst="rect">
            <a:avLst/>
          </a:prstGeom>
          <a:noFill/>
          <a:ln w="9525">
            <a:noFill/>
            <a:miter lim="800000"/>
            <a:headEnd/>
            <a:tailEnd/>
          </a:ln>
        </p:spPr>
        <p:txBody>
          <a:bodyPr wrap="none" lIns="129992" tIns="64997" rIns="129992" bIns="64997">
            <a:spAutoFit/>
          </a:bodyPr>
          <a:lstStyle/>
          <a:p>
            <a:r>
              <a:rPr lang="en-US" sz="2800" dirty="0"/>
              <a:t>Recipient</a:t>
            </a:r>
          </a:p>
        </p:txBody>
      </p:sp>
      <p:sp>
        <p:nvSpPr>
          <p:cNvPr id="11301" name="Text Box 41"/>
          <p:cNvSpPr txBox="1">
            <a:spLocks noChangeArrowheads="1"/>
          </p:cNvSpPr>
          <p:nvPr/>
        </p:nvSpPr>
        <p:spPr bwMode="auto">
          <a:xfrm>
            <a:off x="3657611" y="8737602"/>
            <a:ext cx="1188231" cy="569038"/>
          </a:xfrm>
          <a:prstGeom prst="rect">
            <a:avLst/>
          </a:prstGeom>
          <a:noFill/>
          <a:ln w="9525">
            <a:noFill/>
            <a:miter lim="800000"/>
            <a:headEnd/>
            <a:tailEnd/>
          </a:ln>
        </p:spPr>
        <p:txBody>
          <a:bodyPr wrap="none" lIns="129992" tIns="64997" rIns="129992" bIns="64997">
            <a:spAutoFit/>
          </a:bodyPr>
          <a:lstStyle/>
          <a:p>
            <a:r>
              <a:rPr lang="en-US" sz="2800" dirty="0"/>
              <a:t>Donor</a:t>
            </a:r>
          </a:p>
        </p:txBody>
      </p:sp>
      <p:sp>
        <p:nvSpPr>
          <p:cNvPr id="11302" name="Text Box 42"/>
          <p:cNvSpPr txBox="1">
            <a:spLocks noChangeArrowheads="1"/>
          </p:cNvSpPr>
          <p:nvPr/>
        </p:nvSpPr>
        <p:spPr bwMode="auto">
          <a:xfrm>
            <a:off x="4775201" y="8737602"/>
            <a:ext cx="2502598" cy="569038"/>
          </a:xfrm>
          <a:prstGeom prst="rect">
            <a:avLst/>
          </a:prstGeom>
          <a:noFill/>
          <a:ln w="9525">
            <a:noFill/>
            <a:miter lim="800000"/>
            <a:headEnd/>
            <a:tailEnd/>
          </a:ln>
        </p:spPr>
        <p:txBody>
          <a:bodyPr wrap="none" lIns="129992" tIns="64997" rIns="129992" bIns="64997">
            <a:spAutoFit/>
          </a:bodyPr>
          <a:lstStyle/>
          <a:p>
            <a:r>
              <a:rPr lang="en-US" sz="2800" dirty="0"/>
              <a:t>Mixed Chimera</a:t>
            </a:r>
          </a:p>
        </p:txBody>
      </p:sp>
      <p:sp>
        <p:nvSpPr>
          <p:cNvPr id="11303" name="Text Box 44"/>
          <p:cNvSpPr txBox="1">
            <a:spLocks noChangeArrowheads="1"/>
          </p:cNvSpPr>
          <p:nvPr/>
        </p:nvSpPr>
        <p:spPr bwMode="auto">
          <a:xfrm>
            <a:off x="1320810" y="2235203"/>
            <a:ext cx="1931506" cy="993038"/>
          </a:xfrm>
          <a:prstGeom prst="rect">
            <a:avLst/>
          </a:prstGeom>
          <a:noFill/>
          <a:ln w="9525">
            <a:noFill/>
            <a:miter lim="800000"/>
            <a:headEnd/>
            <a:tailEnd/>
          </a:ln>
        </p:spPr>
        <p:txBody>
          <a:bodyPr wrap="none" lIns="129992" tIns="64997" rIns="129992" bIns="64997">
            <a:spAutoFit/>
          </a:bodyPr>
          <a:lstStyle/>
          <a:p>
            <a:r>
              <a:rPr lang="en-US" sz="2800" dirty="0"/>
              <a:t>Preparative</a:t>
            </a:r>
          </a:p>
          <a:p>
            <a:r>
              <a:rPr lang="en-US" sz="2800" dirty="0"/>
              <a:t>Regimen</a:t>
            </a:r>
          </a:p>
        </p:txBody>
      </p:sp>
      <p:sp>
        <p:nvSpPr>
          <p:cNvPr id="11304" name="AutoShape 45"/>
          <p:cNvSpPr>
            <a:spLocks noChangeArrowheads="1"/>
          </p:cNvSpPr>
          <p:nvPr/>
        </p:nvSpPr>
        <p:spPr bwMode="auto">
          <a:xfrm rot="970529">
            <a:off x="2001838" y="3526581"/>
            <a:ext cx="498818" cy="975360"/>
          </a:xfrm>
          <a:prstGeom prst="lightningBolt">
            <a:avLst/>
          </a:prstGeom>
          <a:solidFill>
            <a:srgbClr val="FF0000"/>
          </a:solidFill>
          <a:ln w="9525">
            <a:solidFill>
              <a:schemeClr val="tx1"/>
            </a:solidFill>
            <a:miter lim="800000"/>
            <a:headEnd/>
            <a:tailEnd/>
          </a:ln>
        </p:spPr>
        <p:txBody>
          <a:bodyPr wrap="none" lIns="129992" tIns="64997" rIns="129992" bIns="64997" anchor="ctr"/>
          <a:lstStyle/>
          <a:p>
            <a:endParaRPr lang="en-US"/>
          </a:p>
        </p:txBody>
      </p:sp>
      <p:sp>
        <p:nvSpPr>
          <p:cNvPr id="11305" name="AutoShape 46"/>
          <p:cNvSpPr>
            <a:spLocks noChangeArrowheads="1"/>
          </p:cNvSpPr>
          <p:nvPr/>
        </p:nvSpPr>
        <p:spPr bwMode="auto">
          <a:xfrm rot="970529">
            <a:off x="2390989" y="3535680"/>
            <a:ext cx="433493" cy="975360"/>
          </a:xfrm>
          <a:prstGeom prst="lightningBolt">
            <a:avLst/>
          </a:prstGeom>
          <a:solidFill>
            <a:srgbClr val="FF0000"/>
          </a:solidFill>
          <a:ln w="9525">
            <a:solidFill>
              <a:schemeClr val="tx1"/>
            </a:solidFill>
            <a:miter lim="800000"/>
            <a:headEnd/>
            <a:tailEnd/>
          </a:ln>
        </p:spPr>
        <p:txBody>
          <a:bodyPr wrap="none" lIns="129992" tIns="64997" rIns="129992" bIns="64997" anchor="ctr"/>
          <a:lstStyle/>
          <a:p>
            <a:endParaRPr lang="en-US"/>
          </a:p>
        </p:txBody>
      </p:sp>
      <p:pic>
        <p:nvPicPr>
          <p:cNvPr id="11306" name="Picture 47"/>
          <p:cNvPicPr>
            <a:picLocks noChangeArrowheads="1"/>
          </p:cNvPicPr>
          <p:nvPr/>
        </p:nvPicPr>
        <p:blipFill>
          <a:blip r:embed="rId3" cstate="print"/>
          <a:srcRect/>
          <a:stretch>
            <a:fillRect/>
          </a:stretch>
        </p:blipFill>
        <p:spPr bwMode="auto">
          <a:xfrm>
            <a:off x="5154509" y="2885440"/>
            <a:ext cx="1571413" cy="3359573"/>
          </a:xfrm>
          <a:prstGeom prst="rect">
            <a:avLst/>
          </a:prstGeom>
          <a:noFill/>
          <a:ln w="9525">
            <a:noFill/>
            <a:miter lim="800000"/>
            <a:headEnd/>
            <a:tailEnd/>
          </a:ln>
        </p:spPr>
      </p:pic>
      <p:pic>
        <p:nvPicPr>
          <p:cNvPr id="11307" name="Picture 48"/>
          <p:cNvPicPr>
            <a:picLocks noChangeArrowheads="1"/>
          </p:cNvPicPr>
          <p:nvPr/>
        </p:nvPicPr>
        <p:blipFill>
          <a:blip r:embed="rId3" cstate="print"/>
          <a:srcRect/>
          <a:stretch>
            <a:fillRect/>
          </a:stretch>
        </p:blipFill>
        <p:spPr bwMode="auto">
          <a:xfrm>
            <a:off x="9381069" y="2885440"/>
            <a:ext cx="1571413" cy="3359573"/>
          </a:xfrm>
          <a:prstGeom prst="rect">
            <a:avLst/>
          </a:prstGeom>
          <a:noFill/>
          <a:ln w="9525">
            <a:noFill/>
            <a:miter lim="800000"/>
            <a:headEnd/>
            <a:tailEnd/>
          </a:ln>
        </p:spPr>
      </p:pic>
      <p:pic>
        <p:nvPicPr>
          <p:cNvPr id="11308" name="Picture 49"/>
          <p:cNvPicPr>
            <a:picLocks noChangeArrowheads="1"/>
          </p:cNvPicPr>
          <p:nvPr/>
        </p:nvPicPr>
        <p:blipFill>
          <a:blip r:embed="rId3" cstate="print"/>
          <a:srcRect/>
          <a:stretch>
            <a:fillRect/>
          </a:stretch>
        </p:blipFill>
        <p:spPr bwMode="auto">
          <a:xfrm>
            <a:off x="331894" y="2885440"/>
            <a:ext cx="1571413" cy="3359573"/>
          </a:xfrm>
          <a:prstGeom prst="rect">
            <a:avLst/>
          </a:prstGeom>
          <a:noFill/>
          <a:ln w="9525">
            <a:noFill/>
            <a:miter lim="800000"/>
            <a:headEnd/>
            <a:tailEnd/>
          </a:ln>
        </p:spPr>
      </p:pic>
      <p:sp>
        <p:nvSpPr>
          <p:cNvPr id="11309" name="Oval 50"/>
          <p:cNvSpPr>
            <a:spLocks noChangeArrowheads="1"/>
          </p:cNvSpPr>
          <p:nvPr/>
        </p:nvSpPr>
        <p:spPr bwMode="auto">
          <a:xfrm>
            <a:off x="1957494" y="6895253"/>
            <a:ext cx="650240" cy="650240"/>
          </a:xfrm>
          <a:prstGeom prst="ellipse">
            <a:avLst/>
          </a:prstGeom>
          <a:solidFill>
            <a:schemeClr val="accent1">
              <a:alpha val="50195"/>
            </a:schemeClr>
          </a:solidFill>
          <a:ln w="9525">
            <a:solidFill>
              <a:schemeClr val="tx1"/>
            </a:solidFill>
            <a:round/>
            <a:headEnd/>
            <a:tailEnd/>
          </a:ln>
        </p:spPr>
        <p:txBody>
          <a:bodyPr wrap="none" lIns="129992" tIns="64997" rIns="129992" bIns="64997" anchor="ctr"/>
          <a:lstStyle/>
          <a:p>
            <a:pPr algn="ctr"/>
            <a:r>
              <a:rPr lang="en-US"/>
              <a:t>R</a:t>
            </a:r>
          </a:p>
        </p:txBody>
      </p:sp>
      <p:sp>
        <p:nvSpPr>
          <p:cNvPr id="11310" name="TextBox 1"/>
          <p:cNvSpPr txBox="1">
            <a:spLocks noChangeArrowheads="1"/>
          </p:cNvSpPr>
          <p:nvPr/>
        </p:nvSpPr>
        <p:spPr bwMode="auto">
          <a:xfrm>
            <a:off x="8636001" y="1930401"/>
            <a:ext cx="1908656" cy="700356"/>
          </a:xfrm>
          <a:prstGeom prst="rect">
            <a:avLst/>
          </a:prstGeom>
          <a:noFill/>
          <a:ln w="9525">
            <a:noFill/>
            <a:miter lim="800000"/>
            <a:headEnd/>
            <a:tailEnd/>
          </a:ln>
        </p:spPr>
        <p:txBody>
          <a:bodyPr wrap="none" lIns="129992" tIns="64997" rIns="129992" bIns="64997">
            <a:spAutoFit/>
          </a:bodyPr>
          <a:lstStyle/>
          <a:p>
            <a:r>
              <a:rPr lang="en-US"/>
              <a:t>Cellular Immune </a:t>
            </a:r>
          </a:p>
          <a:p>
            <a:r>
              <a:rPr lang="en-US"/>
              <a:t>Therapy</a:t>
            </a:r>
          </a:p>
        </p:txBody>
      </p:sp>
      <p:cxnSp>
        <p:nvCxnSpPr>
          <p:cNvPr id="51" name="50 Düz Bağlayıcı"/>
          <p:cNvCxnSpPr/>
          <p:nvPr/>
        </p:nvCxnSpPr>
        <p:spPr>
          <a:xfrm>
            <a:off x="0" y="1524000"/>
            <a:ext cx="13004800"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730514" y="8837756"/>
            <a:ext cx="4813301" cy="525272"/>
          </a:xfrm>
          <a:prstGeom prst="rect">
            <a:avLst/>
          </a:prstGeom>
        </p:spPr>
        <p:txBody>
          <a:bodyPr vert="horz" wrap="square" lIns="0" tIns="0" rIns="0" bIns="0" rtlCol="0">
            <a:spAutoFit/>
          </a:bodyPr>
          <a:lstStyle/>
          <a:p>
            <a:pPr marL="12699"/>
            <a:r>
              <a:rPr sz="3400" spc="-10" dirty="0">
                <a:latin typeface="Gill Sans MT"/>
                <a:cs typeface="Gill Sans MT"/>
              </a:rPr>
              <a:t>Simula </a:t>
            </a:r>
            <a:r>
              <a:rPr sz="3400" dirty="0">
                <a:latin typeface="Gill Sans MT"/>
                <a:cs typeface="Gill Sans MT"/>
              </a:rPr>
              <a:t>et </a:t>
            </a:r>
            <a:r>
              <a:rPr sz="3400" spc="-6" dirty="0">
                <a:latin typeface="Gill Sans MT"/>
                <a:cs typeface="Gill Sans MT"/>
              </a:rPr>
              <a:t>al, </a:t>
            </a:r>
            <a:r>
              <a:rPr sz="3400" spc="-16" dirty="0">
                <a:latin typeface="Gill Sans MT"/>
                <a:cs typeface="Gill Sans MT"/>
              </a:rPr>
              <a:t>Leukemia</a:t>
            </a:r>
            <a:r>
              <a:rPr sz="3400" spc="-405" dirty="0">
                <a:latin typeface="Gill Sans MT"/>
                <a:cs typeface="Gill Sans MT"/>
              </a:rPr>
              <a:t> </a:t>
            </a:r>
            <a:r>
              <a:rPr sz="3400" dirty="0">
                <a:latin typeface="Gill Sans MT"/>
                <a:cs typeface="Gill Sans MT"/>
              </a:rPr>
              <a:t>2007</a:t>
            </a:r>
          </a:p>
        </p:txBody>
      </p:sp>
      <p:sp>
        <p:nvSpPr>
          <p:cNvPr id="4" name="object 4"/>
          <p:cNvSpPr/>
          <p:nvPr/>
        </p:nvSpPr>
        <p:spPr>
          <a:xfrm>
            <a:off x="558800" y="1752600"/>
            <a:ext cx="11544300" cy="990601"/>
          </a:xfrm>
          <a:custGeom>
            <a:avLst/>
            <a:gdLst/>
            <a:ahLst/>
            <a:cxnLst/>
            <a:rect l="l" t="t" r="r" b="b"/>
            <a:pathLst>
              <a:path w="11544300" h="990600">
                <a:moveTo>
                  <a:pt x="0" y="0"/>
                </a:moveTo>
                <a:lnTo>
                  <a:pt x="11544300" y="0"/>
                </a:lnTo>
                <a:lnTo>
                  <a:pt x="11544300" y="990600"/>
                </a:lnTo>
                <a:lnTo>
                  <a:pt x="0" y="990600"/>
                </a:lnTo>
                <a:lnTo>
                  <a:pt x="0" y="0"/>
                </a:lnTo>
                <a:close/>
              </a:path>
            </a:pathLst>
          </a:custGeom>
          <a:noFill/>
        </p:spPr>
        <p:txBody>
          <a:bodyPr wrap="square" lIns="0" tIns="0" rIns="0" bIns="0" rtlCol="0"/>
          <a:lstStyle/>
          <a:p>
            <a:endParaRPr dirty="0">
              <a:solidFill>
                <a:schemeClr val="bg1"/>
              </a:solidFill>
            </a:endParaRPr>
          </a:p>
        </p:txBody>
      </p:sp>
      <p:sp>
        <p:nvSpPr>
          <p:cNvPr id="5" name="object 5"/>
          <p:cNvSpPr txBox="1">
            <a:spLocks noGrp="1"/>
          </p:cNvSpPr>
          <p:nvPr>
            <p:ph type="title"/>
          </p:nvPr>
        </p:nvSpPr>
        <p:spPr>
          <a:xfrm>
            <a:off x="1486560" y="424028"/>
            <a:ext cx="10407650" cy="892552"/>
          </a:xfrm>
          <a:prstGeom prst="rect">
            <a:avLst/>
          </a:prstGeom>
        </p:spPr>
        <p:txBody>
          <a:bodyPr vert="horz" wrap="square" lIns="0" tIns="0" rIns="0" bIns="0" rtlCol="0">
            <a:spAutoFit/>
          </a:bodyPr>
          <a:lstStyle/>
          <a:p>
            <a:pPr marL="12699">
              <a:tabLst>
                <a:tab pos="1382323" algn="l"/>
                <a:tab pos="6290263" algn="l"/>
              </a:tabLst>
            </a:pPr>
            <a:r>
              <a:rPr sz="5800" dirty="0">
                <a:solidFill>
                  <a:srgbClr val="FFFF00"/>
                </a:solidFill>
                <a:latin typeface="Gill Sans MT"/>
                <a:cs typeface="Gill Sans MT"/>
              </a:rPr>
              <a:t>The	</a:t>
            </a:r>
            <a:r>
              <a:rPr sz="5800" spc="-6" dirty="0">
                <a:solidFill>
                  <a:srgbClr val="FFFF00"/>
                </a:solidFill>
                <a:latin typeface="Gill Sans MT"/>
                <a:cs typeface="Gill Sans MT"/>
              </a:rPr>
              <a:t>cell</a:t>
            </a:r>
            <a:r>
              <a:rPr sz="5800" dirty="0">
                <a:solidFill>
                  <a:srgbClr val="FFFF00"/>
                </a:solidFill>
                <a:latin typeface="Gill Sans MT"/>
                <a:cs typeface="Gill Sans MT"/>
              </a:rPr>
              <a:t> dose </a:t>
            </a:r>
            <a:r>
              <a:rPr sz="5800" spc="-10" dirty="0">
                <a:solidFill>
                  <a:srgbClr val="FFFF00"/>
                </a:solidFill>
                <a:latin typeface="Gill Sans MT"/>
                <a:cs typeface="Gill Sans MT"/>
              </a:rPr>
              <a:t>affects	</a:t>
            </a:r>
            <a:r>
              <a:rPr sz="5800" spc="-16" dirty="0">
                <a:solidFill>
                  <a:srgbClr val="FFFF00"/>
                </a:solidFill>
                <a:latin typeface="Gill Sans MT"/>
                <a:cs typeface="Gill Sans MT"/>
              </a:rPr>
              <a:t>response</a:t>
            </a:r>
            <a:r>
              <a:rPr sz="5800" spc="-105" dirty="0">
                <a:solidFill>
                  <a:srgbClr val="FFFF00"/>
                </a:solidFill>
                <a:latin typeface="Gill Sans MT"/>
                <a:cs typeface="Gill Sans MT"/>
              </a:rPr>
              <a:t> </a:t>
            </a:r>
            <a:r>
              <a:rPr sz="5800" dirty="0">
                <a:solidFill>
                  <a:srgbClr val="FFFF00"/>
                </a:solidFill>
                <a:latin typeface="Gill Sans MT"/>
                <a:cs typeface="Gill Sans MT"/>
              </a:rPr>
              <a:t>rate</a:t>
            </a:r>
          </a:p>
        </p:txBody>
      </p:sp>
      <p:pic>
        <p:nvPicPr>
          <p:cNvPr id="7170" name="Picture 2"/>
          <p:cNvPicPr>
            <a:picLocks noChangeAspect="1" noChangeArrowheads="1"/>
          </p:cNvPicPr>
          <p:nvPr/>
        </p:nvPicPr>
        <p:blipFill>
          <a:blip r:embed="rId2" cstate="print"/>
          <a:srcRect/>
          <a:stretch>
            <a:fillRect/>
          </a:stretch>
        </p:blipFill>
        <p:spPr bwMode="auto">
          <a:xfrm>
            <a:off x="1320799" y="2362200"/>
            <a:ext cx="9601200" cy="6087495"/>
          </a:xfrm>
          <a:prstGeom prst="rect">
            <a:avLst/>
          </a:prstGeom>
          <a:noFill/>
          <a:ln w="9525">
            <a:noFill/>
            <a:miter lim="800000"/>
            <a:headEnd/>
            <a:tailEnd/>
          </a:ln>
        </p:spPr>
      </p:pic>
      <p:cxnSp>
        <p:nvCxnSpPr>
          <p:cNvPr id="7" name="6 Düz Bağlayıcı"/>
          <p:cNvCxnSpPr/>
          <p:nvPr/>
        </p:nvCxnSpPr>
        <p:spPr>
          <a:xfrm>
            <a:off x="5359400" y="5867400"/>
            <a:ext cx="4800600"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8" name="7 Düz Bağlayıcı"/>
          <p:cNvCxnSpPr/>
          <p:nvPr/>
        </p:nvCxnSpPr>
        <p:spPr>
          <a:xfrm>
            <a:off x="5435600" y="7315200"/>
            <a:ext cx="4800600"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6000" y="381000"/>
            <a:ext cx="10848340" cy="938719"/>
          </a:xfrm>
          <a:prstGeom prst="rect">
            <a:avLst/>
          </a:prstGeom>
        </p:spPr>
        <p:txBody>
          <a:bodyPr vert="horz" wrap="square" lIns="0" tIns="0" rIns="0" bIns="0" rtlCol="0">
            <a:spAutoFit/>
          </a:bodyPr>
          <a:lstStyle/>
          <a:p>
            <a:pPr marL="12699">
              <a:tabLst>
                <a:tab pos="3227325" algn="l"/>
                <a:tab pos="9700377" algn="l"/>
              </a:tabLst>
            </a:pPr>
            <a:r>
              <a:rPr sz="6100" dirty="0">
                <a:solidFill>
                  <a:srgbClr val="FFFF00"/>
                </a:solidFill>
                <a:latin typeface="Gill Sans MT"/>
                <a:cs typeface="Gill Sans MT"/>
              </a:rPr>
              <a:t>Esca</a:t>
            </a:r>
            <a:r>
              <a:rPr sz="6100" spc="-6" dirty="0">
                <a:solidFill>
                  <a:srgbClr val="FFFF00"/>
                </a:solidFill>
                <a:latin typeface="Gill Sans MT"/>
                <a:cs typeface="Gill Sans MT"/>
              </a:rPr>
              <a:t>l</a:t>
            </a:r>
            <a:r>
              <a:rPr sz="6100" dirty="0">
                <a:solidFill>
                  <a:srgbClr val="FFFF00"/>
                </a:solidFill>
                <a:latin typeface="Gill Sans MT"/>
                <a:cs typeface="Gill Sans MT"/>
              </a:rPr>
              <a:t>at</a:t>
            </a:r>
            <a:r>
              <a:rPr sz="6100" spc="-6" dirty="0">
                <a:solidFill>
                  <a:srgbClr val="FFFF00"/>
                </a:solidFill>
                <a:latin typeface="Gill Sans MT"/>
                <a:cs typeface="Gill Sans MT"/>
              </a:rPr>
              <a:t>i</a:t>
            </a:r>
            <a:r>
              <a:rPr sz="6100" dirty="0">
                <a:solidFill>
                  <a:srgbClr val="FFFF00"/>
                </a:solidFill>
                <a:latin typeface="Gill Sans MT"/>
                <a:cs typeface="Gill Sans MT"/>
              </a:rPr>
              <a:t>ng	dose</a:t>
            </a:r>
            <a:r>
              <a:rPr sz="6100" spc="-6" dirty="0">
                <a:solidFill>
                  <a:srgbClr val="FFFF00"/>
                </a:solidFill>
                <a:latin typeface="Gill Sans MT"/>
                <a:cs typeface="Gill Sans MT"/>
              </a:rPr>
              <a:t> </a:t>
            </a:r>
            <a:r>
              <a:rPr sz="6100" spc="-125" dirty="0" smtClean="0">
                <a:solidFill>
                  <a:srgbClr val="FFFF00"/>
                </a:solidFill>
                <a:latin typeface="Gill Sans MT"/>
                <a:cs typeface="Gill Sans MT"/>
              </a:rPr>
              <a:t>r</a:t>
            </a:r>
            <a:r>
              <a:rPr sz="6100" dirty="0" smtClean="0">
                <a:solidFill>
                  <a:srgbClr val="FFFF00"/>
                </a:solidFill>
                <a:latin typeface="Gill Sans MT"/>
                <a:cs typeface="Gill Sans MT"/>
              </a:rPr>
              <a:t>eg</a:t>
            </a:r>
            <a:r>
              <a:rPr sz="6100" spc="-6" dirty="0" smtClean="0">
                <a:solidFill>
                  <a:srgbClr val="FFFF00"/>
                </a:solidFill>
                <a:latin typeface="Gill Sans MT"/>
                <a:cs typeface="Gill Sans MT"/>
              </a:rPr>
              <a:t>i</a:t>
            </a:r>
            <a:r>
              <a:rPr sz="6100" dirty="0" smtClean="0">
                <a:solidFill>
                  <a:srgbClr val="FFFF00"/>
                </a:solidFill>
                <a:latin typeface="Gill Sans MT"/>
                <a:cs typeface="Gill Sans MT"/>
              </a:rPr>
              <a:t>men</a:t>
            </a:r>
            <a:r>
              <a:rPr lang="tr-TR" sz="6100" dirty="0" smtClean="0">
                <a:solidFill>
                  <a:srgbClr val="FFFF00"/>
                </a:solidFill>
                <a:latin typeface="Gill Sans MT"/>
                <a:cs typeface="Gill Sans MT"/>
              </a:rPr>
              <a:t>s for DLI</a:t>
            </a:r>
            <a:endParaRPr sz="6100" dirty="0">
              <a:solidFill>
                <a:srgbClr val="FFFF00"/>
              </a:solidFill>
              <a:latin typeface="Gill Sans MT"/>
              <a:cs typeface="Gill Sans MT"/>
            </a:endParaRPr>
          </a:p>
        </p:txBody>
      </p:sp>
      <p:sp>
        <p:nvSpPr>
          <p:cNvPr id="4" name="object 4"/>
          <p:cNvSpPr txBox="1"/>
          <p:nvPr/>
        </p:nvSpPr>
        <p:spPr>
          <a:xfrm>
            <a:off x="5138077" y="2351236"/>
            <a:ext cx="5954395" cy="1077218"/>
          </a:xfrm>
          <a:prstGeom prst="rect">
            <a:avLst/>
          </a:prstGeom>
        </p:spPr>
        <p:txBody>
          <a:bodyPr vert="horz" wrap="square" lIns="0" tIns="0" rIns="0" bIns="0" rtlCol="0">
            <a:spAutoFit/>
          </a:bodyPr>
          <a:lstStyle/>
          <a:p>
            <a:pPr marL="1151299">
              <a:lnSpc>
                <a:spcPts val="4225"/>
              </a:lnSpc>
              <a:tabLst>
                <a:tab pos="3988298" algn="l"/>
              </a:tabLst>
            </a:pPr>
            <a:r>
              <a:rPr sz="3800" b="1" dirty="0">
                <a:latin typeface="Gill Sans MT"/>
                <a:cs typeface="Gill Sans MT"/>
              </a:rPr>
              <a:t>SIB	VUD</a:t>
            </a:r>
          </a:p>
          <a:p>
            <a:pPr marL="12699">
              <a:lnSpc>
                <a:spcPts val="4225"/>
              </a:lnSpc>
              <a:tabLst>
                <a:tab pos="1246500" algn="l"/>
                <a:tab pos="4150776" algn="l"/>
                <a:tab pos="5124364" algn="l"/>
              </a:tabLst>
            </a:pPr>
            <a:r>
              <a:rPr lang="tr-TR" sz="2000" spc="-6" dirty="0" smtClean="0">
                <a:latin typeface="Gill Sans MT"/>
                <a:cs typeface="Gill Sans MT"/>
              </a:rPr>
              <a:t>         </a:t>
            </a:r>
            <a:r>
              <a:rPr sz="2000" spc="-6" dirty="0" smtClean="0">
                <a:latin typeface="Gill Sans MT"/>
                <a:cs typeface="Gill Sans MT"/>
              </a:rPr>
              <a:t>(</a:t>
            </a:r>
            <a:r>
              <a:rPr sz="2000" dirty="0">
                <a:latin typeface="Gill Sans MT"/>
                <a:cs typeface="Gill Sans MT"/>
              </a:rPr>
              <a:t>CD3	</a:t>
            </a:r>
            <a:r>
              <a:rPr sz="2000" dirty="0" smtClean="0">
                <a:latin typeface="Gill Sans MT"/>
                <a:cs typeface="Gill Sans MT"/>
              </a:rPr>
              <a:t>ce</a:t>
            </a:r>
            <a:r>
              <a:rPr sz="2000" spc="-6" dirty="0" smtClean="0">
                <a:latin typeface="Gill Sans MT"/>
                <a:cs typeface="Gill Sans MT"/>
              </a:rPr>
              <a:t>ll</a:t>
            </a:r>
            <a:r>
              <a:rPr sz="2000" dirty="0" smtClean="0">
                <a:latin typeface="Gill Sans MT"/>
                <a:cs typeface="Gill Sans MT"/>
              </a:rPr>
              <a:t>s</a:t>
            </a:r>
            <a:r>
              <a:rPr lang="tr-TR" sz="2000" dirty="0" smtClean="0">
                <a:latin typeface="Gill Sans MT"/>
                <a:cs typeface="Gill Sans MT"/>
              </a:rPr>
              <a:t> </a:t>
            </a:r>
            <a:r>
              <a:rPr sz="2000" dirty="0" smtClean="0">
                <a:latin typeface="Gill Sans MT"/>
                <a:cs typeface="Gill Sans MT"/>
              </a:rPr>
              <a:t>/</a:t>
            </a:r>
            <a:r>
              <a:rPr sz="2000" dirty="0">
                <a:latin typeface="Gill Sans MT"/>
                <a:cs typeface="Gill Sans MT"/>
              </a:rPr>
              <a:t>Kg</a:t>
            </a:r>
            <a:r>
              <a:rPr sz="2000" spc="129" dirty="0" smtClean="0">
                <a:latin typeface="Gill Sans MT"/>
                <a:cs typeface="Gill Sans MT"/>
              </a:rPr>
              <a:t>)</a:t>
            </a:r>
            <a:r>
              <a:rPr lang="tr-TR" sz="2000" spc="129" dirty="0" smtClean="0">
                <a:latin typeface="Gill Sans MT"/>
                <a:cs typeface="Gill Sans MT"/>
              </a:rPr>
              <a:t>                  </a:t>
            </a:r>
            <a:r>
              <a:rPr sz="2000" spc="-6" dirty="0" smtClean="0">
                <a:latin typeface="Gill Sans MT"/>
                <a:cs typeface="Gill Sans MT"/>
              </a:rPr>
              <a:t>(</a:t>
            </a:r>
            <a:r>
              <a:rPr sz="2000" dirty="0" smtClean="0">
                <a:latin typeface="Gill Sans MT"/>
                <a:cs typeface="Gill Sans MT"/>
              </a:rPr>
              <a:t>CD3ce</a:t>
            </a:r>
            <a:r>
              <a:rPr sz="2000" spc="-6" dirty="0" smtClean="0">
                <a:latin typeface="Gill Sans MT"/>
                <a:cs typeface="Gill Sans MT"/>
              </a:rPr>
              <a:t>ll</a:t>
            </a:r>
            <a:r>
              <a:rPr sz="2000" dirty="0" smtClean="0">
                <a:latin typeface="Gill Sans MT"/>
                <a:cs typeface="Gill Sans MT"/>
              </a:rPr>
              <a:t>s</a:t>
            </a:r>
            <a:r>
              <a:rPr lang="tr-TR" sz="2000" dirty="0" smtClean="0">
                <a:latin typeface="Gill Sans MT"/>
                <a:cs typeface="Gill Sans MT"/>
              </a:rPr>
              <a:t> </a:t>
            </a:r>
            <a:r>
              <a:rPr sz="2000" dirty="0" smtClean="0">
                <a:latin typeface="Gill Sans MT"/>
                <a:cs typeface="Gill Sans MT"/>
              </a:rPr>
              <a:t>/Kg</a:t>
            </a:r>
            <a:r>
              <a:rPr sz="2000" dirty="0">
                <a:latin typeface="Gill Sans MT"/>
                <a:cs typeface="Gill Sans MT"/>
              </a:rPr>
              <a:t>)</a:t>
            </a:r>
          </a:p>
        </p:txBody>
      </p:sp>
      <p:sp>
        <p:nvSpPr>
          <p:cNvPr id="5" name="object 5"/>
          <p:cNvSpPr/>
          <p:nvPr/>
        </p:nvSpPr>
        <p:spPr>
          <a:xfrm>
            <a:off x="5052199" y="2333482"/>
            <a:ext cx="12700" cy="0"/>
          </a:xfrm>
          <a:custGeom>
            <a:avLst/>
            <a:gdLst/>
            <a:ahLst/>
            <a:cxnLst/>
            <a:rect l="l" t="t" r="r" b="b"/>
            <a:pathLst>
              <a:path w="12700">
                <a:moveTo>
                  <a:pt x="0" y="0"/>
                </a:moveTo>
                <a:lnTo>
                  <a:pt x="12700" y="0"/>
                </a:lnTo>
              </a:path>
            </a:pathLst>
          </a:custGeom>
          <a:ln w="12700">
            <a:solidFill>
              <a:srgbClr val="000000"/>
            </a:solidFill>
          </a:ln>
        </p:spPr>
        <p:txBody>
          <a:bodyPr wrap="square" lIns="0" tIns="0" rIns="0" bIns="0" rtlCol="0"/>
          <a:lstStyle/>
          <a:p>
            <a:endParaRPr/>
          </a:p>
        </p:txBody>
      </p:sp>
      <p:sp>
        <p:nvSpPr>
          <p:cNvPr id="7" name="object 7"/>
          <p:cNvSpPr/>
          <p:nvPr/>
        </p:nvSpPr>
        <p:spPr>
          <a:xfrm>
            <a:off x="8011299" y="2333482"/>
            <a:ext cx="12700" cy="0"/>
          </a:xfrm>
          <a:custGeom>
            <a:avLst/>
            <a:gdLst/>
            <a:ahLst/>
            <a:cxnLst/>
            <a:rect l="l" t="t" r="r" b="b"/>
            <a:pathLst>
              <a:path w="12700">
                <a:moveTo>
                  <a:pt x="0" y="0"/>
                </a:moveTo>
                <a:lnTo>
                  <a:pt x="12700" y="0"/>
                </a:lnTo>
              </a:path>
            </a:pathLst>
          </a:custGeom>
          <a:ln w="12700">
            <a:solidFill>
              <a:srgbClr val="000000"/>
            </a:solidFill>
          </a:ln>
        </p:spPr>
        <p:txBody>
          <a:bodyPr wrap="square" lIns="0" tIns="0" rIns="0" bIns="0" rtlCol="0"/>
          <a:lstStyle/>
          <a:p>
            <a:endParaRPr/>
          </a:p>
        </p:txBody>
      </p:sp>
      <p:sp>
        <p:nvSpPr>
          <p:cNvPr id="9" name="object 9"/>
          <p:cNvSpPr/>
          <p:nvPr/>
        </p:nvSpPr>
        <p:spPr>
          <a:xfrm>
            <a:off x="1673999" y="3489183"/>
            <a:ext cx="3352801" cy="0"/>
          </a:xfrm>
          <a:custGeom>
            <a:avLst/>
            <a:gdLst/>
            <a:ahLst/>
            <a:cxnLst/>
            <a:rect l="l" t="t" r="r" b="b"/>
            <a:pathLst>
              <a:path w="3352800">
                <a:moveTo>
                  <a:pt x="0" y="0"/>
                </a:moveTo>
                <a:lnTo>
                  <a:pt x="3352800" y="0"/>
                </a:lnTo>
              </a:path>
            </a:pathLst>
          </a:custGeom>
          <a:ln w="12700">
            <a:solidFill>
              <a:srgbClr val="000000"/>
            </a:solidFill>
          </a:ln>
        </p:spPr>
        <p:txBody>
          <a:bodyPr wrap="square" lIns="0" tIns="0" rIns="0" bIns="0" rtlCol="0"/>
          <a:lstStyle/>
          <a:p>
            <a:endParaRPr/>
          </a:p>
        </p:txBody>
      </p:sp>
      <p:sp>
        <p:nvSpPr>
          <p:cNvPr id="10" name="object 10"/>
          <p:cNvSpPr/>
          <p:nvPr/>
        </p:nvSpPr>
        <p:spPr>
          <a:xfrm>
            <a:off x="5052199" y="3489183"/>
            <a:ext cx="12700" cy="0"/>
          </a:xfrm>
          <a:custGeom>
            <a:avLst/>
            <a:gdLst/>
            <a:ahLst/>
            <a:cxnLst/>
            <a:rect l="l" t="t" r="r" b="b"/>
            <a:pathLst>
              <a:path w="12700">
                <a:moveTo>
                  <a:pt x="0" y="0"/>
                </a:moveTo>
                <a:lnTo>
                  <a:pt x="12700" y="0"/>
                </a:lnTo>
              </a:path>
            </a:pathLst>
          </a:custGeom>
          <a:ln w="12700">
            <a:solidFill>
              <a:srgbClr val="000000"/>
            </a:solidFill>
          </a:ln>
        </p:spPr>
        <p:txBody>
          <a:bodyPr wrap="square" lIns="0" tIns="0" rIns="0" bIns="0" rtlCol="0"/>
          <a:lstStyle/>
          <a:p>
            <a:endParaRPr/>
          </a:p>
        </p:txBody>
      </p:sp>
      <p:sp>
        <p:nvSpPr>
          <p:cNvPr id="11" name="object 11"/>
          <p:cNvSpPr/>
          <p:nvPr/>
        </p:nvSpPr>
        <p:spPr>
          <a:xfrm>
            <a:off x="5090299" y="3489183"/>
            <a:ext cx="2908299" cy="0"/>
          </a:xfrm>
          <a:custGeom>
            <a:avLst/>
            <a:gdLst/>
            <a:ahLst/>
            <a:cxnLst/>
            <a:rect l="l" t="t" r="r" b="b"/>
            <a:pathLst>
              <a:path w="2908300">
                <a:moveTo>
                  <a:pt x="0" y="0"/>
                </a:moveTo>
                <a:lnTo>
                  <a:pt x="2908300" y="0"/>
                </a:lnTo>
              </a:path>
            </a:pathLst>
          </a:custGeom>
          <a:ln w="12700">
            <a:solidFill>
              <a:srgbClr val="000000"/>
            </a:solidFill>
          </a:ln>
        </p:spPr>
        <p:txBody>
          <a:bodyPr wrap="square" lIns="0" tIns="0" rIns="0" bIns="0" rtlCol="0"/>
          <a:lstStyle/>
          <a:p>
            <a:endParaRPr/>
          </a:p>
        </p:txBody>
      </p:sp>
      <p:sp>
        <p:nvSpPr>
          <p:cNvPr id="12" name="object 12"/>
          <p:cNvSpPr/>
          <p:nvPr/>
        </p:nvSpPr>
        <p:spPr>
          <a:xfrm>
            <a:off x="8011299" y="3489183"/>
            <a:ext cx="12700" cy="0"/>
          </a:xfrm>
          <a:custGeom>
            <a:avLst/>
            <a:gdLst/>
            <a:ahLst/>
            <a:cxnLst/>
            <a:rect l="l" t="t" r="r" b="b"/>
            <a:pathLst>
              <a:path w="12700">
                <a:moveTo>
                  <a:pt x="0" y="0"/>
                </a:moveTo>
                <a:lnTo>
                  <a:pt x="12700" y="0"/>
                </a:lnTo>
              </a:path>
            </a:pathLst>
          </a:custGeom>
          <a:ln w="12700">
            <a:solidFill>
              <a:srgbClr val="000000"/>
            </a:solidFill>
          </a:ln>
        </p:spPr>
        <p:txBody>
          <a:bodyPr wrap="square" lIns="0" tIns="0" rIns="0" bIns="0" rtlCol="0"/>
          <a:lstStyle/>
          <a:p>
            <a:endParaRPr/>
          </a:p>
        </p:txBody>
      </p:sp>
      <p:sp>
        <p:nvSpPr>
          <p:cNvPr id="13" name="object 13"/>
          <p:cNvSpPr/>
          <p:nvPr/>
        </p:nvSpPr>
        <p:spPr>
          <a:xfrm>
            <a:off x="8036698" y="3489183"/>
            <a:ext cx="3022601" cy="0"/>
          </a:xfrm>
          <a:custGeom>
            <a:avLst/>
            <a:gdLst/>
            <a:ahLst/>
            <a:cxnLst/>
            <a:rect l="l" t="t" r="r" b="b"/>
            <a:pathLst>
              <a:path w="3022600">
                <a:moveTo>
                  <a:pt x="0" y="0"/>
                </a:moveTo>
                <a:lnTo>
                  <a:pt x="3022600" y="0"/>
                </a:lnTo>
              </a:path>
            </a:pathLst>
          </a:custGeom>
          <a:ln w="12700">
            <a:solidFill>
              <a:srgbClr val="000000"/>
            </a:solidFill>
          </a:ln>
        </p:spPr>
        <p:txBody>
          <a:bodyPr wrap="square" lIns="0" tIns="0" rIns="0" bIns="0" rtlCol="0"/>
          <a:lstStyle/>
          <a:p>
            <a:endParaRPr/>
          </a:p>
        </p:txBody>
      </p:sp>
      <p:sp>
        <p:nvSpPr>
          <p:cNvPr id="14" name="object 14"/>
          <p:cNvSpPr/>
          <p:nvPr/>
        </p:nvSpPr>
        <p:spPr>
          <a:xfrm>
            <a:off x="5083949" y="8458197"/>
            <a:ext cx="12700" cy="0"/>
          </a:xfrm>
          <a:custGeom>
            <a:avLst/>
            <a:gdLst/>
            <a:ahLst/>
            <a:cxnLst/>
            <a:rect l="l" t="t" r="r" b="b"/>
            <a:pathLst>
              <a:path w="12700">
                <a:moveTo>
                  <a:pt x="0" y="0"/>
                </a:moveTo>
                <a:lnTo>
                  <a:pt x="12700" y="0"/>
                </a:lnTo>
              </a:path>
            </a:pathLst>
          </a:custGeom>
          <a:ln w="25400">
            <a:solidFill>
              <a:srgbClr val="000000"/>
            </a:solidFill>
          </a:ln>
        </p:spPr>
        <p:txBody>
          <a:bodyPr wrap="square" lIns="0" tIns="0" rIns="0" bIns="0" rtlCol="0"/>
          <a:lstStyle/>
          <a:p>
            <a:endParaRPr/>
          </a:p>
        </p:txBody>
      </p:sp>
      <p:sp>
        <p:nvSpPr>
          <p:cNvPr id="15" name="object 15"/>
          <p:cNvSpPr/>
          <p:nvPr/>
        </p:nvSpPr>
        <p:spPr>
          <a:xfrm>
            <a:off x="5071249" y="8458200"/>
            <a:ext cx="38100" cy="0"/>
          </a:xfrm>
          <a:custGeom>
            <a:avLst/>
            <a:gdLst/>
            <a:ahLst/>
            <a:cxnLst/>
            <a:rect l="l" t="t" r="r" b="b"/>
            <a:pathLst>
              <a:path w="38100">
                <a:moveTo>
                  <a:pt x="0" y="0"/>
                </a:moveTo>
                <a:lnTo>
                  <a:pt x="38100" y="0"/>
                </a:lnTo>
              </a:path>
            </a:pathLst>
          </a:custGeom>
          <a:ln w="50799">
            <a:solidFill>
              <a:srgbClr val="FFFFFF"/>
            </a:solidFill>
          </a:ln>
        </p:spPr>
        <p:txBody>
          <a:bodyPr wrap="square" lIns="0" tIns="0" rIns="0" bIns="0" rtlCol="0"/>
          <a:lstStyle/>
          <a:p>
            <a:endParaRPr/>
          </a:p>
        </p:txBody>
      </p:sp>
      <p:sp>
        <p:nvSpPr>
          <p:cNvPr id="16" name="object 16"/>
          <p:cNvSpPr/>
          <p:nvPr/>
        </p:nvSpPr>
        <p:spPr>
          <a:xfrm>
            <a:off x="8043049" y="8458197"/>
            <a:ext cx="12700" cy="0"/>
          </a:xfrm>
          <a:custGeom>
            <a:avLst/>
            <a:gdLst/>
            <a:ahLst/>
            <a:cxnLst/>
            <a:rect l="l" t="t" r="r" b="b"/>
            <a:pathLst>
              <a:path w="12700">
                <a:moveTo>
                  <a:pt x="0" y="0"/>
                </a:moveTo>
                <a:lnTo>
                  <a:pt x="12700" y="0"/>
                </a:lnTo>
              </a:path>
            </a:pathLst>
          </a:custGeom>
          <a:ln w="25400">
            <a:solidFill>
              <a:srgbClr val="000000"/>
            </a:solidFill>
          </a:ln>
        </p:spPr>
        <p:txBody>
          <a:bodyPr wrap="square" lIns="0" tIns="0" rIns="0" bIns="0" rtlCol="0"/>
          <a:lstStyle/>
          <a:p>
            <a:endParaRPr/>
          </a:p>
        </p:txBody>
      </p:sp>
      <p:sp>
        <p:nvSpPr>
          <p:cNvPr id="17" name="object 17"/>
          <p:cNvSpPr/>
          <p:nvPr/>
        </p:nvSpPr>
        <p:spPr>
          <a:xfrm>
            <a:off x="8030350" y="8458200"/>
            <a:ext cx="38100" cy="0"/>
          </a:xfrm>
          <a:custGeom>
            <a:avLst/>
            <a:gdLst/>
            <a:ahLst/>
            <a:cxnLst/>
            <a:rect l="l" t="t" r="r" b="b"/>
            <a:pathLst>
              <a:path w="38100">
                <a:moveTo>
                  <a:pt x="0" y="0"/>
                </a:moveTo>
                <a:lnTo>
                  <a:pt x="38100" y="0"/>
                </a:lnTo>
              </a:path>
            </a:pathLst>
          </a:custGeom>
          <a:ln w="50799">
            <a:solidFill>
              <a:srgbClr val="FFFFFF"/>
            </a:solidFill>
          </a:ln>
        </p:spPr>
        <p:txBody>
          <a:bodyPr wrap="square" lIns="0" tIns="0" rIns="0" bIns="0" rtlCol="0"/>
          <a:lstStyle/>
          <a:p>
            <a:endParaRPr/>
          </a:p>
        </p:txBody>
      </p:sp>
      <p:graphicFrame>
        <p:nvGraphicFramePr>
          <p:cNvPr id="19" name="object 19"/>
          <p:cNvGraphicFramePr>
            <a:graphicFrameLocks noGrp="1"/>
          </p:cNvGraphicFramePr>
          <p:nvPr/>
        </p:nvGraphicFramePr>
        <p:xfrm>
          <a:off x="1879675" y="3795025"/>
          <a:ext cx="8404477" cy="4274559"/>
        </p:xfrm>
        <a:graphic>
          <a:graphicData uri="http://schemas.openxmlformats.org/drawingml/2006/table">
            <a:tbl>
              <a:tblPr firstRow="1" bandRow="1">
                <a:tableStyleId>{2D5ABB26-0587-4C30-8999-92F81FD0307C}</a:tableStyleId>
              </a:tblPr>
              <a:tblGrid>
                <a:gridCol w="3389835"/>
                <a:gridCol w="2887329"/>
                <a:gridCol w="2127313"/>
              </a:tblGrid>
              <a:tr h="967339">
                <a:tc>
                  <a:txBody>
                    <a:bodyPr/>
                    <a:lstStyle/>
                    <a:p>
                      <a:pPr marL="36830">
                        <a:lnSpc>
                          <a:spcPct val="100000"/>
                        </a:lnSpc>
                        <a:spcBef>
                          <a:spcPts val="1015"/>
                        </a:spcBef>
                      </a:pPr>
                      <a:r>
                        <a:rPr sz="3800" spc="-5" dirty="0">
                          <a:solidFill>
                            <a:srgbClr val="4F8F00"/>
                          </a:solidFill>
                          <a:latin typeface="Gill Sans MT"/>
                          <a:cs typeface="Gill Sans MT"/>
                        </a:rPr>
                        <a:t>First</a:t>
                      </a:r>
                      <a:r>
                        <a:rPr sz="3800" spc="-90" dirty="0">
                          <a:solidFill>
                            <a:srgbClr val="4F8F00"/>
                          </a:solidFill>
                          <a:latin typeface="Gill Sans MT"/>
                          <a:cs typeface="Gill Sans MT"/>
                        </a:rPr>
                        <a:t> </a:t>
                      </a:r>
                      <a:r>
                        <a:rPr sz="3800" dirty="0">
                          <a:solidFill>
                            <a:srgbClr val="4F8F00"/>
                          </a:solidFill>
                          <a:latin typeface="Gill Sans MT"/>
                          <a:cs typeface="Gill Sans MT"/>
                        </a:rPr>
                        <a:t>dose</a:t>
                      </a:r>
                      <a:endParaRPr sz="3800" dirty="0">
                        <a:latin typeface="Gill Sans MT"/>
                        <a:cs typeface="Gill Sans MT"/>
                      </a:endParaRPr>
                    </a:p>
                  </a:txBody>
                  <a:tcPr marL="0" marR="0" marT="0" marB="0"/>
                </a:tc>
                <a:tc>
                  <a:txBody>
                    <a:bodyPr/>
                    <a:lstStyle/>
                    <a:p>
                      <a:pPr marR="124460" algn="ctr">
                        <a:lnSpc>
                          <a:spcPct val="100000"/>
                        </a:lnSpc>
                        <a:spcBef>
                          <a:spcPts val="1015"/>
                        </a:spcBef>
                      </a:pPr>
                      <a:r>
                        <a:rPr sz="3800" dirty="0">
                          <a:latin typeface="Gill Sans MT"/>
                          <a:cs typeface="Gill Sans MT"/>
                        </a:rPr>
                        <a:t>10</a:t>
                      </a:r>
                      <a:r>
                        <a:rPr sz="3800" spc="-575" dirty="0">
                          <a:latin typeface="Gill Sans MT"/>
                          <a:cs typeface="Gill Sans MT"/>
                        </a:rPr>
                        <a:t> </a:t>
                      </a:r>
                      <a:r>
                        <a:rPr sz="5100" baseline="26143" dirty="0">
                          <a:latin typeface="Gill Sans MT"/>
                          <a:cs typeface="Gill Sans MT"/>
                        </a:rPr>
                        <a:t>7</a:t>
                      </a:r>
                    </a:p>
                  </a:txBody>
                  <a:tcPr marL="0" marR="0" marT="0" marB="0"/>
                </a:tc>
                <a:tc>
                  <a:txBody>
                    <a:bodyPr/>
                    <a:lstStyle/>
                    <a:p>
                      <a:pPr marL="862965" algn="ctr">
                        <a:lnSpc>
                          <a:spcPct val="100000"/>
                        </a:lnSpc>
                        <a:spcBef>
                          <a:spcPts val="1015"/>
                        </a:spcBef>
                      </a:pPr>
                      <a:r>
                        <a:rPr sz="3800" dirty="0">
                          <a:latin typeface="Gill Sans MT"/>
                          <a:cs typeface="Gill Sans MT"/>
                        </a:rPr>
                        <a:t>10</a:t>
                      </a:r>
                      <a:r>
                        <a:rPr sz="3800" spc="-755" dirty="0">
                          <a:latin typeface="Gill Sans MT"/>
                          <a:cs typeface="Gill Sans MT"/>
                        </a:rPr>
                        <a:t> </a:t>
                      </a:r>
                      <a:r>
                        <a:rPr sz="5100" baseline="26143" dirty="0">
                          <a:latin typeface="Gill Sans MT"/>
                          <a:cs typeface="Gill Sans MT"/>
                        </a:rPr>
                        <a:t>6</a:t>
                      </a:r>
                      <a:endParaRPr sz="5100" baseline="26143">
                        <a:latin typeface="Gill Sans MT"/>
                        <a:cs typeface="Gill Sans MT"/>
                      </a:endParaRPr>
                    </a:p>
                  </a:txBody>
                  <a:tcPr marL="0" marR="0" marT="0" marB="0"/>
                </a:tc>
              </a:tr>
              <a:tr h="1161987">
                <a:tc>
                  <a:txBody>
                    <a:bodyPr/>
                    <a:lstStyle/>
                    <a:p>
                      <a:pPr marL="128905">
                        <a:lnSpc>
                          <a:spcPct val="100000"/>
                        </a:lnSpc>
                        <a:spcBef>
                          <a:spcPts val="2570"/>
                        </a:spcBef>
                        <a:tabLst>
                          <a:tab pos="1680210" algn="l"/>
                        </a:tabLst>
                      </a:pPr>
                      <a:r>
                        <a:rPr sz="3800" dirty="0">
                          <a:solidFill>
                            <a:srgbClr val="4F8F00"/>
                          </a:solidFill>
                          <a:latin typeface="Gill Sans MT"/>
                          <a:cs typeface="Gill Sans MT"/>
                        </a:rPr>
                        <a:t>Second	dose</a:t>
                      </a:r>
                      <a:endParaRPr sz="3800">
                        <a:latin typeface="Gill Sans MT"/>
                        <a:cs typeface="Gill Sans MT"/>
                      </a:endParaRPr>
                    </a:p>
                  </a:txBody>
                  <a:tcPr marL="0" marR="0" marT="0" marB="0"/>
                </a:tc>
                <a:tc>
                  <a:txBody>
                    <a:bodyPr/>
                    <a:lstStyle/>
                    <a:p>
                      <a:pPr marR="118745" algn="ctr">
                        <a:lnSpc>
                          <a:spcPct val="100000"/>
                        </a:lnSpc>
                        <a:spcBef>
                          <a:spcPts val="2570"/>
                        </a:spcBef>
                      </a:pPr>
                      <a:r>
                        <a:rPr sz="3800" spc="30" dirty="0">
                          <a:latin typeface="Gill Sans MT"/>
                          <a:cs typeface="Gill Sans MT"/>
                        </a:rPr>
                        <a:t>5x10</a:t>
                      </a:r>
                      <a:r>
                        <a:rPr sz="5100" spc="44" baseline="26143" dirty="0">
                          <a:latin typeface="Gill Sans MT"/>
                          <a:cs typeface="Gill Sans MT"/>
                        </a:rPr>
                        <a:t>7</a:t>
                      </a:r>
                      <a:endParaRPr sz="5100" baseline="26143">
                        <a:latin typeface="Gill Sans MT"/>
                        <a:cs typeface="Gill Sans MT"/>
                      </a:endParaRPr>
                    </a:p>
                  </a:txBody>
                  <a:tcPr marL="0" marR="0" marT="0" marB="0"/>
                </a:tc>
                <a:tc>
                  <a:txBody>
                    <a:bodyPr/>
                    <a:lstStyle/>
                    <a:p>
                      <a:pPr marL="840105" algn="ctr">
                        <a:lnSpc>
                          <a:spcPct val="100000"/>
                        </a:lnSpc>
                        <a:spcBef>
                          <a:spcPts val="2570"/>
                        </a:spcBef>
                      </a:pPr>
                      <a:r>
                        <a:rPr sz="3800" spc="75" dirty="0">
                          <a:latin typeface="Gill Sans MT"/>
                          <a:cs typeface="Gill Sans MT"/>
                        </a:rPr>
                        <a:t>10</a:t>
                      </a:r>
                      <a:r>
                        <a:rPr sz="5100" spc="112" baseline="26143" dirty="0">
                          <a:latin typeface="Gill Sans MT"/>
                          <a:cs typeface="Gill Sans MT"/>
                        </a:rPr>
                        <a:t>7</a:t>
                      </a:r>
                      <a:endParaRPr sz="5100" baseline="26143">
                        <a:latin typeface="Gill Sans MT"/>
                        <a:cs typeface="Gill Sans MT"/>
                      </a:endParaRPr>
                    </a:p>
                  </a:txBody>
                  <a:tcPr marL="0" marR="0" marT="0" marB="0"/>
                </a:tc>
              </a:tr>
              <a:tr h="1170432">
                <a:tc>
                  <a:txBody>
                    <a:bodyPr/>
                    <a:lstStyle/>
                    <a:p>
                      <a:pPr marL="22225">
                        <a:lnSpc>
                          <a:spcPct val="100000"/>
                        </a:lnSpc>
                        <a:spcBef>
                          <a:spcPts val="2560"/>
                        </a:spcBef>
                        <a:tabLst>
                          <a:tab pos="1224280" algn="l"/>
                        </a:tabLst>
                      </a:pPr>
                      <a:r>
                        <a:rPr sz="3800" spc="-15" dirty="0">
                          <a:solidFill>
                            <a:srgbClr val="4F8F00"/>
                          </a:solidFill>
                          <a:latin typeface="Gill Sans MT"/>
                          <a:cs typeface="Gill Sans MT"/>
                        </a:rPr>
                        <a:t>Third	</a:t>
                      </a:r>
                      <a:r>
                        <a:rPr sz="3800" dirty="0">
                          <a:solidFill>
                            <a:srgbClr val="4F8F00"/>
                          </a:solidFill>
                          <a:latin typeface="Gill Sans MT"/>
                          <a:cs typeface="Gill Sans MT"/>
                        </a:rPr>
                        <a:t>dose</a:t>
                      </a:r>
                      <a:endParaRPr sz="3800">
                        <a:latin typeface="Gill Sans MT"/>
                        <a:cs typeface="Gill Sans MT"/>
                      </a:endParaRPr>
                    </a:p>
                  </a:txBody>
                  <a:tcPr marL="0" marR="0" marT="0" marB="0"/>
                </a:tc>
                <a:tc>
                  <a:txBody>
                    <a:bodyPr/>
                    <a:lstStyle/>
                    <a:p>
                      <a:pPr marR="96520" algn="ctr">
                        <a:lnSpc>
                          <a:spcPct val="100000"/>
                        </a:lnSpc>
                        <a:spcBef>
                          <a:spcPts val="2515"/>
                        </a:spcBef>
                      </a:pPr>
                      <a:r>
                        <a:rPr sz="3800" dirty="0">
                          <a:latin typeface="Arial"/>
                          <a:cs typeface="Arial"/>
                        </a:rPr>
                        <a:t>10</a:t>
                      </a:r>
                      <a:r>
                        <a:rPr sz="3800" spc="-545" dirty="0">
                          <a:latin typeface="Arial"/>
                          <a:cs typeface="Arial"/>
                        </a:rPr>
                        <a:t> </a:t>
                      </a:r>
                      <a:r>
                        <a:rPr sz="5100" baseline="25326" dirty="0">
                          <a:latin typeface="Arial"/>
                          <a:cs typeface="Arial"/>
                        </a:rPr>
                        <a:t>8</a:t>
                      </a:r>
                      <a:endParaRPr sz="5100" baseline="25326">
                        <a:latin typeface="Arial"/>
                        <a:cs typeface="Arial"/>
                      </a:endParaRPr>
                    </a:p>
                  </a:txBody>
                  <a:tcPr marL="0" marR="0" marT="0" marB="0"/>
                </a:tc>
                <a:tc>
                  <a:txBody>
                    <a:bodyPr/>
                    <a:lstStyle/>
                    <a:p>
                      <a:pPr marL="884555" algn="ctr">
                        <a:lnSpc>
                          <a:spcPct val="100000"/>
                        </a:lnSpc>
                        <a:spcBef>
                          <a:spcPts val="2560"/>
                        </a:spcBef>
                      </a:pPr>
                      <a:r>
                        <a:rPr sz="3800" spc="25" dirty="0">
                          <a:latin typeface="Gill Sans MT"/>
                          <a:cs typeface="Gill Sans MT"/>
                        </a:rPr>
                        <a:t>5x10</a:t>
                      </a:r>
                      <a:r>
                        <a:rPr sz="5100" spc="37" baseline="26143" dirty="0">
                          <a:latin typeface="Gill Sans MT"/>
                          <a:cs typeface="Gill Sans MT"/>
                        </a:rPr>
                        <a:t>7</a:t>
                      </a:r>
                      <a:endParaRPr sz="5100" baseline="26143">
                        <a:latin typeface="Gill Sans MT"/>
                        <a:cs typeface="Gill Sans MT"/>
                      </a:endParaRPr>
                    </a:p>
                  </a:txBody>
                  <a:tcPr marL="0" marR="0" marT="0" marB="0"/>
                </a:tc>
              </a:tr>
              <a:tr h="974801">
                <a:tc>
                  <a:txBody>
                    <a:bodyPr/>
                    <a:lstStyle/>
                    <a:p>
                      <a:pPr marL="46355">
                        <a:lnSpc>
                          <a:spcPct val="100000"/>
                        </a:lnSpc>
                        <a:spcBef>
                          <a:spcPts val="2570"/>
                        </a:spcBef>
                        <a:tabLst>
                          <a:tab pos="1509395" algn="l"/>
                        </a:tabLst>
                      </a:pPr>
                      <a:r>
                        <a:rPr sz="3800" dirty="0">
                          <a:solidFill>
                            <a:srgbClr val="4F8F00"/>
                          </a:solidFill>
                          <a:latin typeface="Gill Sans MT"/>
                          <a:cs typeface="Gill Sans MT"/>
                        </a:rPr>
                        <a:t>Fourth	dose</a:t>
                      </a:r>
                      <a:endParaRPr sz="3800">
                        <a:latin typeface="Gill Sans MT"/>
                        <a:cs typeface="Gill Sans MT"/>
                      </a:endParaRPr>
                    </a:p>
                  </a:txBody>
                  <a:tcPr marL="0" marR="0" marT="0" marB="0"/>
                </a:tc>
                <a:tc>
                  <a:txBody>
                    <a:bodyPr/>
                    <a:lstStyle/>
                    <a:p>
                      <a:pPr marR="167005" algn="ctr">
                        <a:lnSpc>
                          <a:spcPct val="100000"/>
                        </a:lnSpc>
                        <a:spcBef>
                          <a:spcPts val="2655"/>
                        </a:spcBef>
                      </a:pPr>
                      <a:r>
                        <a:rPr sz="3800" dirty="0">
                          <a:latin typeface="Arial"/>
                          <a:cs typeface="Arial"/>
                        </a:rPr>
                        <a:t>-</a:t>
                      </a:r>
                      <a:endParaRPr sz="3800">
                        <a:latin typeface="Arial"/>
                        <a:cs typeface="Arial"/>
                      </a:endParaRPr>
                    </a:p>
                  </a:txBody>
                  <a:tcPr marL="0" marR="0" marT="0" marB="0"/>
                </a:tc>
                <a:tc>
                  <a:txBody>
                    <a:bodyPr/>
                    <a:lstStyle/>
                    <a:p>
                      <a:pPr marL="885825" algn="ctr">
                        <a:lnSpc>
                          <a:spcPct val="100000"/>
                        </a:lnSpc>
                        <a:spcBef>
                          <a:spcPts val="2570"/>
                        </a:spcBef>
                      </a:pPr>
                      <a:r>
                        <a:rPr sz="3800" dirty="0">
                          <a:latin typeface="Gill Sans MT"/>
                          <a:cs typeface="Gill Sans MT"/>
                        </a:rPr>
                        <a:t>10</a:t>
                      </a:r>
                      <a:r>
                        <a:rPr sz="3800" spc="-575" dirty="0">
                          <a:latin typeface="Gill Sans MT"/>
                          <a:cs typeface="Gill Sans MT"/>
                        </a:rPr>
                        <a:t> </a:t>
                      </a:r>
                      <a:r>
                        <a:rPr sz="5100" baseline="26143" dirty="0">
                          <a:latin typeface="Gill Sans MT"/>
                          <a:cs typeface="Gill Sans MT"/>
                        </a:rPr>
                        <a:t>8</a:t>
                      </a:r>
                      <a:endParaRPr sz="5100" baseline="26143">
                        <a:latin typeface="Gill Sans MT"/>
                        <a:cs typeface="Gill Sans MT"/>
                      </a:endParaRPr>
                    </a:p>
                  </a:txBody>
                  <a:tcPr marL="0" marR="0" marT="0" marB="0"/>
                </a:tc>
              </a:tr>
            </a:tbl>
          </a:graphicData>
        </a:graphic>
      </p:graphicFrame>
      <p:sp>
        <p:nvSpPr>
          <p:cNvPr id="20" name="object 20"/>
          <p:cNvSpPr/>
          <p:nvPr/>
        </p:nvSpPr>
        <p:spPr>
          <a:xfrm>
            <a:off x="1679791" y="3478463"/>
            <a:ext cx="9555480" cy="36196"/>
          </a:xfrm>
          <a:custGeom>
            <a:avLst/>
            <a:gdLst/>
            <a:ahLst/>
            <a:cxnLst/>
            <a:rect l="l" t="t" r="r" b="b"/>
            <a:pathLst>
              <a:path w="9555480" h="36195">
                <a:moveTo>
                  <a:pt x="0" y="0"/>
                </a:moveTo>
                <a:lnTo>
                  <a:pt x="9554921" y="36045"/>
                </a:lnTo>
              </a:path>
            </a:pathLst>
          </a:custGeom>
          <a:ln w="50800">
            <a:solidFill>
              <a:srgbClr val="000000"/>
            </a:solidFill>
          </a:ln>
        </p:spPr>
        <p:txBody>
          <a:bodyPr wrap="square" lIns="0" tIns="0" rIns="0" bIns="0" rtlCol="0"/>
          <a:lstStyle/>
          <a:p>
            <a:endParaRPr/>
          </a:p>
        </p:txBody>
      </p:sp>
      <p:sp>
        <p:nvSpPr>
          <p:cNvPr id="21" name="object 21"/>
          <p:cNvSpPr/>
          <p:nvPr/>
        </p:nvSpPr>
        <p:spPr>
          <a:xfrm>
            <a:off x="1625600" y="8124682"/>
            <a:ext cx="9555480" cy="36196"/>
          </a:xfrm>
          <a:custGeom>
            <a:avLst/>
            <a:gdLst/>
            <a:ahLst/>
            <a:cxnLst/>
            <a:rect l="l" t="t" r="r" b="b"/>
            <a:pathLst>
              <a:path w="9555480" h="36195">
                <a:moveTo>
                  <a:pt x="0" y="0"/>
                </a:moveTo>
                <a:lnTo>
                  <a:pt x="9554921" y="36045"/>
                </a:lnTo>
              </a:path>
            </a:pathLst>
          </a:custGeom>
          <a:ln w="50800">
            <a:solidFill>
              <a:srgbClr val="000000"/>
            </a:solidFill>
          </a:ln>
        </p:spPr>
        <p:txBody>
          <a:bodyPr wrap="square" lIns="0" tIns="0" rIns="0" bIns="0" rtlCol="0"/>
          <a:lstStyle/>
          <a:p>
            <a:endParaRPr/>
          </a:p>
        </p:txBody>
      </p:sp>
      <p:sp>
        <p:nvSpPr>
          <p:cNvPr id="18" name="object 3"/>
          <p:cNvSpPr txBox="1"/>
          <p:nvPr/>
        </p:nvSpPr>
        <p:spPr>
          <a:xfrm>
            <a:off x="7730514" y="8837756"/>
            <a:ext cx="4813301" cy="525272"/>
          </a:xfrm>
          <a:prstGeom prst="rect">
            <a:avLst/>
          </a:prstGeom>
        </p:spPr>
        <p:txBody>
          <a:bodyPr vert="horz" wrap="square" lIns="0" tIns="0" rIns="0" bIns="0" rtlCol="0">
            <a:spAutoFit/>
          </a:bodyPr>
          <a:lstStyle/>
          <a:p>
            <a:pPr marL="12699"/>
            <a:r>
              <a:rPr sz="3400" spc="-10" dirty="0">
                <a:latin typeface="Gill Sans MT"/>
                <a:cs typeface="Gill Sans MT"/>
              </a:rPr>
              <a:t>Simula </a:t>
            </a:r>
            <a:r>
              <a:rPr sz="3400" dirty="0">
                <a:latin typeface="Gill Sans MT"/>
                <a:cs typeface="Gill Sans MT"/>
              </a:rPr>
              <a:t>et </a:t>
            </a:r>
            <a:r>
              <a:rPr sz="3400" spc="-6" dirty="0">
                <a:latin typeface="Gill Sans MT"/>
                <a:cs typeface="Gill Sans MT"/>
              </a:rPr>
              <a:t>al, </a:t>
            </a:r>
            <a:r>
              <a:rPr sz="3400" spc="-16" dirty="0">
                <a:latin typeface="Gill Sans MT"/>
                <a:cs typeface="Gill Sans MT"/>
              </a:rPr>
              <a:t>Leukemia</a:t>
            </a:r>
            <a:r>
              <a:rPr sz="3400" spc="-405" dirty="0">
                <a:latin typeface="Gill Sans MT"/>
                <a:cs typeface="Gill Sans MT"/>
              </a:rPr>
              <a:t> </a:t>
            </a:r>
            <a:r>
              <a:rPr sz="3400" dirty="0">
                <a:latin typeface="Gill Sans MT"/>
                <a:cs typeface="Gill Sans MT"/>
              </a:rPr>
              <a:t>2007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36"/>
          <p:cNvSpPr txBox="1"/>
          <p:nvPr/>
        </p:nvSpPr>
        <p:spPr>
          <a:xfrm>
            <a:off x="4445001" y="9502441"/>
            <a:ext cx="8125348" cy="251159"/>
          </a:xfrm>
          <a:prstGeom prst="rect">
            <a:avLst/>
          </a:prstGeom>
        </p:spPr>
        <p:txBody>
          <a:bodyPr vert="horz" wrap="square" lIns="0" tIns="0" rIns="0" bIns="0" rtlCol="0">
            <a:spAutoFit/>
          </a:bodyPr>
          <a:lstStyle/>
          <a:p>
            <a:pPr marL="12699" marR="5080" algn="r">
              <a:lnSpc>
                <a:spcPct val="102299"/>
              </a:lnSpc>
            </a:pPr>
            <a:r>
              <a:rPr sz="1600" b="1" spc="-20" dirty="0">
                <a:solidFill>
                  <a:srgbClr val="FFFF00"/>
                </a:solidFill>
                <a:latin typeface="Calibri"/>
                <a:cs typeface="Calibri"/>
              </a:rPr>
              <a:t>Krishnamurthy, Potter </a:t>
            </a:r>
            <a:r>
              <a:rPr sz="1600" b="1" spc="-10" dirty="0">
                <a:solidFill>
                  <a:srgbClr val="FFFF00"/>
                </a:solidFill>
                <a:latin typeface="Calibri"/>
                <a:cs typeface="Calibri"/>
              </a:rPr>
              <a:t>et </a:t>
            </a:r>
            <a:r>
              <a:rPr sz="1600" b="1" dirty="0">
                <a:solidFill>
                  <a:srgbClr val="FFFF00"/>
                </a:solidFill>
                <a:latin typeface="Calibri"/>
                <a:cs typeface="Calibri"/>
              </a:rPr>
              <a:t>al,  </a:t>
            </a:r>
            <a:r>
              <a:rPr sz="1600" b="1" spc="-6" dirty="0">
                <a:solidFill>
                  <a:srgbClr val="FFFF00"/>
                </a:solidFill>
                <a:latin typeface="Calibri"/>
                <a:cs typeface="Calibri"/>
              </a:rPr>
              <a:t>BBMT</a:t>
            </a:r>
            <a:r>
              <a:rPr sz="1600" b="1" spc="-90" dirty="0">
                <a:solidFill>
                  <a:srgbClr val="FFFF00"/>
                </a:solidFill>
                <a:latin typeface="Calibri"/>
                <a:cs typeface="Calibri"/>
              </a:rPr>
              <a:t> </a:t>
            </a:r>
            <a:r>
              <a:rPr sz="1600" b="1" dirty="0">
                <a:solidFill>
                  <a:srgbClr val="FFFF00"/>
                </a:solidFill>
                <a:latin typeface="Calibri"/>
                <a:cs typeface="Calibri"/>
              </a:rPr>
              <a:t>,2013</a:t>
            </a:r>
            <a:endParaRPr sz="1600" dirty="0">
              <a:solidFill>
                <a:srgbClr val="FFFF00"/>
              </a:solidFill>
              <a:latin typeface="Calibri"/>
              <a:cs typeface="Calibri"/>
            </a:endParaRPr>
          </a:p>
        </p:txBody>
      </p:sp>
      <p:pic>
        <p:nvPicPr>
          <p:cNvPr id="1026" name="Picture 2"/>
          <p:cNvPicPr>
            <a:picLocks noChangeAspect="1" noChangeArrowheads="1"/>
          </p:cNvPicPr>
          <p:nvPr/>
        </p:nvPicPr>
        <p:blipFill>
          <a:blip r:embed="rId2" cstate="print"/>
          <a:srcRect/>
          <a:stretch>
            <a:fillRect/>
          </a:stretch>
        </p:blipFill>
        <p:spPr bwMode="auto">
          <a:xfrm>
            <a:off x="1244600" y="2590800"/>
            <a:ext cx="10058401" cy="5682842"/>
          </a:xfrm>
          <a:prstGeom prst="rect">
            <a:avLst/>
          </a:prstGeom>
          <a:noFill/>
          <a:ln w="9525">
            <a:noFill/>
            <a:miter lim="800000"/>
            <a:headEnd/>
            <a:tailEnd/>
          </a:ln>
        </p:spPr>
      </p:pic>
      <p:sp>
        <p:nvSpPr>
          <p:cNvPr id="38" name="object 2"/>
          <p:cNvSpPr txBox="1">
            <a:spLocks/>
          </p:cNvSpPr>
          <p:nvPr/>
        </p:nvSpPr>
        <p:spPr>
          <a:xfrm>
            <a:off x="254000" y="533400"/>
            <a:ext cx="12230100" cy="595650"/>
          </a:xfrm>
          <a:prstGeom prst="rect">
            <a:avLst/>
          </a:prstGeom>
          <a:ln w="12700">
            <a:noFill/>
          </a:ln>
        </p:spPr>
        <p:txBody>
          <a:bodyPr vert="horz" wrap="square" lIns="0" tIns="41249" rIns="0" bIns="0" rtlCol="0">
            <a:spAutoFit/>
          </a:bodyPr>
          <a:lstStyle/>
          <a:p>
            <a:pPr marL="257681" algn="ctr" defTabSz="913978">
              <a:spcBef>
                <a:spcPts val="326"/>
              </a:spcBef>
              <a:tabLst>
                <a:tab pos="3828992" algn="l"/>
              </a:tabLst>
            </a:pPr>
            <a:r>
              <a:rPr lang="en-US" sz="3600" b="1" kern="0" spc="-149" dirty="0" smtClean="0">
                <a:solidFill>
                  <a:srgbClr val="FFFF00"/>
                </a:solidFill>
                <a:latin typeface="Gill Sans MT"/>
                <a:ea typeface="+mj-ea"/>
                <a:cs typeface="Gill Sans MT"/>
              </a:rPr>
              <a:t>Pre-emptive</a:t>
            </a:r>
            <a:r>
              <a:rPr lang="en-US" sz="3600" b="1" kern="0" spc="-6" dirty="0" smtClean="0">
                <a:solidFill>
                  <a:srgbClr val="FFFF00"/>
                </a:solidFill>
                <a:latin typeface="Gill Sans MT"/>
                <a:ea typeface="+mj-ea"/>
                <a:cs typeface="Gill Sans MT"/>
              </a:rPr>
              <a:t> </a:t>
            </a:r>
            <a:r>
              <a:rPr lang="en-US" sz="3600" b="1" kern="0" spc="-165" dirty="0" smtClean="0">
                <a:solidFill>
                  <a:srgbClr val="FFFF00"/>
                </a:solidFill>
                <a:latin typeface="Gill Sans MT"/>
                <a:ea typeface="+mj-ea"/>
                <a:cs typeface="Gill Sans MT"/>
              </a:rPr>
              <a:t>DLI</a:t>
            </a:r>
            <a:r>
              <a:rPr lang="tr-TR" sz="3600" b="1" kern="0" spc="-165" dirty="0" smtClean="0">
                <a:solidFill>
                  <a:srgbClr val="FFFF00"/>
                </a:solidFill>
                <a:latin typeface="Gill Sans MT"/>
                <a:ea typeface="+mj-ea"/>
                <a:cs typeface="Gill Sans MT"/>
              </a:rPr>
              <a:t> </a:t>
            </a:r>
            <a:r>
              <a:rPr lang="en-US" sz="3600" b="1" kern="0" spc="-100" dirty="0" smtClean="0">
                <a:solidFill>
                  <a:srgbClr val="FFFF00"/>
                </a:solidFill>
                <a:latin typeface="Gill Sans MT"/>
                <a:ea typeface="+mj-ea"/>
                <a:cs typeface="Gill Sans MT"/>
              </a:rPr>
              <a:t>for </a:t>
            </a:r>
            <a:r>
              <a:rPr lang="en-US" sz="3600" b="1" kern="0" spc="-129" dirty="0" smtClean="0">
                <a:solidFill>
                  <a:srgbClr val="FFFF00"/>
                </a:solidFill>
                <a:latin typeface="Gill Sans MT"/>
                <a:ea typeface="+mj-ea"/>
                <a:cs typeface="Gill Sans MT"/>
              </a:rPr>
              <a:t>relapse </a:t>
            </a:r>
            <a:r>
              <a:rPr lang="en-US" sz="3600" b="1" kern="0" spc="-95" dirty="0" smtClean="0">
                <a:solidFill>
                  <a:srgbClr val="FFFF00"/>
                </a:solidFill>
                <a:latin typeface="Gill Sans MT"/>
                <a:ea typeface="+mj-ea"/>
                <a:cs typeface="Gill Sans MT"/>
              </a:rPr>
              <a:t>of </a:t>
            </a:r>
            <a:r>
              <a:rPr lang="en-US" sz="3600" b="1" kern="0" spc="-165" dirty="0" smtClean="0">
                <a:solidFill>
                  <a:srgbClr val="FFFF00"/>
                </a:solidFill>
                <a:latin typeface="Gill Sans MT"/>
                <a:ea typeface="+mj-ea"/>
                <a:cs typeface="Gill Sans MT"/>
              </a:rPr>
              <a:t>AML/MDS </a:t>
            </a:r>
            <a:r>
              <a:rPr lang="en-US" sz="3600" b="1" kern="0" spc="-135" dirty="0" smtClean="0">
                <a:solidFill>
                  <a:srgbClr val="FFFF00"/>
                </a:solidFill>
                <a:latin typeface="Gill Sans MT"/>
                <a:ea typeface="+mj-ea"/>
                <a:cs typeface="Gill Sans MT"/>
              </a:rPr>
              <a:t>after </a:t>
            </a:r>
            <a:r>
              <a:rPr lang="en-US" sz="3600" b="1" kern="0" spc="-149" dirty="0" smtClean="0">
                <a:solidFill>
                  <a:srgbClr val="FFFF00"/>
                </a:solidFill>
                <a:latin typeface="Gill Sans MT"/>
                <a:ea typeface="+mj-ea"/>
                <a:cs typeface="Gill Sans MT"/>
              </a:rPr>
              <a:t>RIC</a:t>
            </a:r>
            <a:r>
              <a:rPr lang="en-US" sz="3600" b="1" kern="0" spc="360" dirty="0" smtClean="0">
                <a:solidFill>
                  <a:srgbClr val="FFFF00"/>
                </a:solidFill>
                <a:latin typeface="Gill Sans MT"/>
                <a:ea typeface="+mj-ea"/>
                <a:cs typeface="Gill Sans MT"/>
              </a:rPr>
              <a:t> </a:t>
            </a:r>
            <a:r>
              <a:rPr lang="en-US" sz="3600" b="1" kern="0" spc="-215" dirty="0" smtClean="0">
                <a:solidFill>
                  <a:srgbClr val="FFFF00"/>
                </a:solidFill>
                <a:latin typeface="Gill Sans MT"/>
                <a:ea typeface="+mj-ea"/>
                <a:cs typeface="Gill Sans MT"/>
              </a:rPr>
              <a:t>HSCT</a:t>
            </a:r>
            <a:endParaRPr lang="en-US" sz="3600" b="1" kern="0" dirty="0">
              <a:solidFill>
                <a:srgbClr val="FFFF00"/>
              </a:solidFill>
              <a:latin typeface="Gill Sans MT"/>
              <a:ea typeface="+mj-ea"/>
              <a:cs typeface="Gill Sans M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7351" y="501654"/>
            <a:ext cx="12230100" cy="595650"/>
          </a:xfrm>
          <a:prstGeom prst="rect">
            <a:avLst/>
          </a:prstGeom>
          <a:ln w="12700">
            <a:noFill/>
          </a:ln>
        </p:spPr>
        <p:txBody>
          <a:bodyPr vert="horz" wrap="square" lIns="0" tIns="41249" rIns="0" bIns="0" rtlCol="0">
            <a:spAutoFit/>
          </a:bodyPr>
          <a:lstStyle/>
          <a:p>
            <a:pPr marL="257681">
              <a:spcBef>
                <a:spcPts val="326"/>
              </a:spcBef>
              <a:tabLst>
                <a:tab pos="3828992" algn="l"/>
              </a:tabLst>
            </a:pPr>
            <a:r>
              <a:rPr sz="3600" b="1" spc="-149" dirty="0">
                <a:solidFill>
                  <a:srgbClr val="FFFF00"/>
                </a:solidFill>
                <a:latin typeface="Gill Sans MT"/>
                <a:cs typeface="Gill Sans MT"/>
              </a:rPr>
              <a:t>Pre-emptive</a:t>
            </a:r>
            <a:r>
              <a:rPr sz="3600" b="1" spc="-6" dirty="0">
                <a:solidFill>
                  <a:srgbClr val="FFFF00"/>
                </a:solidFill>
                <a:latin typeface="Gill Sans MT"/>
                <a:cs typeface="Gill Sans MT"/>
              </a:rPr>
              <a:t> </a:t>
            </a:r>
            <a:r>
              <a:rPr sz="3600" b="1" spc="-165" dirty="0">
                <a:solidFill>
                  <a:srgbClr val="FFFF00"/>
                </a:solidFill>
                <a:latin typeface="Gill Sans MT"/>
                <a:cs typeface="Gill Sans MT"/>
              </a:rPr>
              <a:t>DLI	</a:t>
            </a:r>
            <a:r>
              <a:rPr sz="3600" b="1" spc="-100" dirty="0">
                <a:solidFill>
                  <a:srgbClr val="FFFF00"/>
                </a:solidFill>
                <a:latin typeface="Gill Sans MT"/>
                <a:cs typeface="Gill Sans MT"/>
              </a:rPr>
              <a:t>for </a:t>
            </a:r>
            <a:r>
              <a:rPr sz="3600" b="1" spc="-129" dirty="0">
                <a:solidFill>
                  <a:srgbClr val="FFFF00"/>
                </a:solidFill>
                <a:latin typeface="Gill Sans MT"/>
                <a:cs typeface="Gill Sans MT"/>
              </a:rPr>
              <a:t>relapse </a:t>
            </a:r>
            <a:r>
              <a:rPr sz="3600" b="1" spc="-95" dirty="0">
                <a:solidFill>
                  <a:srgbClr val="FFFF00"/>
                </a:solidFill>
                <a:latin typeface="Gill Sans MT"/>
                <a:cs typeface="Gill Sans MT"/>
              </a:rPr>
              <a:t>of </a:t>
            </a:r>
            <a:r>
              <a:rPr sz="3600" b="1" spc="-165" dirty="0">
                <a:solidFill>
                  <a:srgbClr val="FFFF00"/>
                </a:solidFill>
                <a:latin typeface="Gill Sans MT"/>
                <a:cs typeface="Gill Sans MT"/>
              </a:rPr>
              <a:t>AML/MDS </a:t>
            </a:r>
            <a:r>
              <a:rPr sz="3600" b="1" spc="-135" dirty="0">
                <a:solidFill>
                  <a:srgbClr val="FFFF00"/>
                </a:solidFill>
                <a:latin typeface="Gill Sans MT"/>
                <a:cs typeface="Gill Sans MT"/>
              </a:rPr>
              <a:t>after </a:t>
            </a:r>
            <a:r>
              <a:rPr sz="3600" b="1" spc="-149" dirty="0">
                <a:solidFill>
                  <a:srgbClr val="FFFF00"/>
                </a:solidFill>
                <a:latin typeface="Gill Sans MT"/>
                <a:cs typeface="Gill Sans MT"/>
              </a:rPr>
              <a:t>RIC</a:t>
            </a:r>
            <a:r>
              <a:rPr sz="3600" b="1" spc="360" dirty="0">
                <a:solidFill>
                  <a:srgbClr val="FFFF00"/>
                </a:solidFill>
                <a:latin typeface="Gill Sans MT"/>
                <a:cs typeface="Gill Sans MT"/>
              </a:rPr>
              <a:t> </a:t>
            </a:r>
            <a:r>
              <a:rPr sz="3600" b="1" spc="-215" dirty="0">
                <a:solidFill>
                  <a:srgbClr val="FFFF00"/>
                </a:solidFill>
                <a:latin typeface="Gill Sans MT"/>
                <a:cs typeface="Gill Sans MT"/>
              </a:rPr>
              <a:t>HSCT</a:t>
            </a:r>
            <a:endParaRPr sz="3600" dirty="0">
              <a:solidFill>
                <a:srgbClr val="FFFF00"/>
              </a:solidFill>
              <a:latin typeface="Gill Sans MT"/>
              <a:cs typeface="Gill Sans MT"/>
            </a:endParaRPr>
          </a:p>
        </p:txBody>
      </p:sp>
      <p:sp>
        <p:nvSpPr>
          <p:cNvPr id="5" name="object 5"/>
          <p:cNvSpPr/>
          <p:nvPr/>
        </p:nvSpPr>
        <p:spPr>
          <a:xfrm>
            <a:off x="2539999" y="4106203"/>
            <a:ext cx="7239000" cy="488539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863602" y="1981200"/>
            <a:ext cx="8077200" cy="738664"/>
          </a:xfrm>
          <a:prstGeom prst="rect">
            <a:avLst/>
          </a:prstGeom>
        </p:spPr>
        <p:txBody>
          <a:bodyPr vert="horz" wrap="square" lIns="0" tIns="0" rIns="0" bIns="0" rtlCol="0">
            <a:spAutoFit/>
          </a:bodyPr>
          <a:lstStyle/>
          <a:p>
            <a:pPr marL="12699"/>
            <a:r>
              <a:rPr lang="tr-TR" sz="2400" dirty="0" smtClean="0">
                <a:latin typeface="Gill Sans MT"/>
                <a:cs typeface="Gill Sans MT"/>
              </a:rPr>
              <a:t>64 </a:t>
            </a:r>
            <a:r>
              <a:rPr lang="tr-TR" sz="2400" spc="-6" dirty="0" err="1" smtClean="0">
                <a:latin typeface="Gill Sans MT"/>
                <a:cs typeface="Gill Sans MT"/>
              </a:rPr>
              <a:t>patients</a:t>
            </a:r>
            <a:r>
              <a:rPr lang="tr-TR" sz="2400" spc="-6" dirty="0" smtClean="0">
                <a:latin typeface="Gill Sans MT"/>
                <a:cs typeface="Gill Sans MT"/>
              </a:rPr>
              <a:t> </a:t>
            </a:r>
            <a:r>
              <a:rPr lang="tr-TR" sz="2400" spc="-16" dirty="0" err="1" smtClean="0">
                <a:latin typeface="Gill Sans MT"/>
                <a:cs typeface="Gill Sans MT"/>
              </a:rPr>
              <a:t>pre</a:t>
            </a:r>
            <a:r>
              <a:rPr lang="tr-TR" sz="2400" spc="-16" dirty="0" smtClean="0">
                <a:latin typeface="Gill Sans MT"/>
                <a:cs typeface="Gill Sans MT"/>
              </a:rPr>
              <a:t>-</a:t>
            </a:r>
            <a:r>
              <a:rPr lang="tr-TR" sz="2400" spc="-16" dirty="0" err="1" smtClean="0">
                <a:latin typeface="Gill Sans MT"/>
                <a:cs typeface="Gill Sans MT"/>
              </a:rPr>
              <a:t>emptive</a:t>
            </a:r>
            <a:r>
              <a:rPr lang="tr-TR" sz="2400" spc="-16" dirty="0" smtClean="0">
                <a:latin typeface="Gill Sans MT"/>
                <a:cs typeface="Gill Sans MT"/>
              </a:rPr>
              <a:t> </a:t>
            </a:r>
            <a:r>
              <a:rPr lang="tr-TR" sz="2400" spc="-6" dirty="0" smtClean="0">
                <a:latin typeface="Gill Sans MT"/>
                <a:cs typeface="Gill Sans MT"/>
              </a:rPr>
              <a:t>DLI </a:t>
            </a:r>
            <a:r>
              <a:rPr sz="2100" spc="-75" dirty="0" smtClean="0">
                <a:latin typeface="Gill Sans MT"/>
                <a:cs typeface="Gill Sans MT"/>
              </a:rPr>
              <a:t>: </a:t>
            </a:r>
            <a:r>
              <a:rPr sz="2100" spc="-110" dirty="0">
                <a:latin typeface="Gill Sans MT"/>
                <a:cs typeface="Gill Sans MT"/>
              </a:rPr>
              <a:t>OS </a:t>
            </a:r>
            <a:r>
              <a:rPr sz="2100" spc="-55" dirty="0">
                <a:latin typeface="Gill Sans MT"/>
                <a:cs typeface="Gill Sans MT"/>
              </a:rPr>
              <a:t>of </a:t>
            </a:r>
            <a:r>
              <a:rPr sz="2100" spc="-50" dirty="0">
                <a:latin typeface="Gill Sans MT"/>
                <a:cs typeface="Gill Sans MT"/>
              </a:rPr>
              <a:t>80% </a:t>
            </a:r>
            <a:r>
              <a:rPr sz="2100" spc="-95" dirty="0">
                <a:latin typeface="Gill Sans MT"/>
                <a:cs typeface="Gill Sans MT"/>
              </a:rPr>
              <a:t>and </a:t>
            </a:r>
            <a:r>
              <a:rPr sz="2100" spc="-149" dirty="0">
                <a:latin typeface="Gill Sans MT"/>
                <a:cs typeface="Gill Sans MT"/>
              </a:rPr>
              <a:t>EFS </a:t>
            </a:r>
            <a:r>
              <a:rPr sz="2100" spc="-55" dirty="0">
                <a:latin typeface="Gill Sans MT"/>
                <a:cs typeface="Gill Sans MT"/>
              </a:rPr>
              <a:t>of </a:t>
            </a:r>
            <a:r>
              <a:rPr sz="2100" spc="215" dirty="0">
                <a:latin typeface="Gill Sans MT"/>
                <a:cs typeface="Gill Sans MT"/>
              </a:rPr>
              <a:t> </a:t>
            </a:r>
            <a:r>
              <a:rPr sz="2100" spc="-50" dirty="0">
                <a:latin typeface="Gill Sans MT"/>
                <a:cs typeface="Gill Sans MT"/>
              </a:rPr>
              <a:t>65%</a:t>
            </a:r>
            <a:endParaRPr sz="2100" dirty="0">
              <a:latin typeface="Gill Sans MT"/>
              <a:cs typeface="Gill Sans MT"/>
            </a:endParaRPr>
          </a:p>
          <a:p>
            <a:pPr>
              <a:lnSpc>
                <a:spcPct val="100000"/>
              </a:lnSpc>
            </a:pPr>
            <a:endParaRPr sz="2400" dirty="0">
              <a:latin typeface="Times New Roman"/>
              <a:cs typeface="Times New Roman"/>
            </a:endParaRPr>
          </a:p>
        </p:txBody>
      </p:sp>
      <p:sp>
        <p:nvSpPr>
          <p:cNvPr id="7" name="object 36"/>
          <p:cNvSpPr txBox="1"/>
          <p:nvPr/>
        </p:nvSpPr>
        <p:spPr>
          <a:xfrm>
            <a:off x="4445001" y="9502441"/>
            <a:ext cx="8125348" cy="251159"/>
          </a:xfrm>
          <a:prstGeom prst="rect">
            <a:avLst/>
          </a:prstGeom>
        </p:spPr>
        <p:txBody>
          <a:bodyPr vert="horz" wrap="square" lIns="0" tIns="0" rIns="0" bIns="0" rtlCol="0">
            <a:spAutoFit/>
          </a:bodyPr>
          <a:lstStyle/>
          <a:p>
            <a:pPr marL="12699" marR="5080" algn="r">
              <a:lnSpc>
                <a:spcPct val="102299"/>
              </a:lnSpc>
            </a:pPr>
            <a:r>
              <a:rPr sz="1600" b="1" spc="-20" dirty="0">
                <a:solidFill>
                  <a:srgbClr val="FFFF00"/>
                </a:solidFill>
                <a:latin typeface="Calibri"/>
                <a:cs typeface="Calibri"/>
              </a:rPr>
              <a:t>Krishnamurthy, Potter </a:t>
            </a:r>
            <a:r>
              <a:rPr sz="1600" b="1" spc="-10" dirty="0">
                <a:solidFill>
                  <a:srgbClr val="FFFF00"/>
                </a:solidFill>
                <a:latin typeface="Calibri"/>
                <a:cs typeface="Calibri"/>
              </a:rPr>
              <a:t>et </a:t>
            </a:r>
            <a:r>
              <a:rPr sz="1600" b="1" dirty="0">
                <a:solidFill>
                  <a:srgbClr val="FFFF00"/>
                </a:solidFill>
                <a:latin typeface="Calibri"/>
                <a:cs typeface="Calibri"/>
              </a:rPr>
              <a:t>al,  </a:t>
            </a:r>
            <a:r>
              <a:rPr sz="1600" b="1" spc="-6" dirty="0">
                <a:solidFill>
                  <a:srgbClr val="FFFF00"/>
                </a:solidFill>
                <a:latin typeface="Calibri"/>
                <a:cs typeface="Calibri"/>
              </a:rPr>
              <a:t>BBMT</a:t>
            </a:r>
            <a:r>
              <a:rPr sz="1600" b="1" spc="-90" dirty="0">
                <a:solidFill>
                  <a:srgbClr val="FFFF00"/>
                </a:solidFill>
                <a:latin typeface="Calibri"/>
                <a:cs typeface="Calibri"/>
              </a:rPr>
              <a:t> </a:t>
            </a:r>
            <a:r>
              <a:rPr sz="1600" b="1" dirty="0">
                <a:solidFill>
                  <a:srgbClr val="FFFF00"/>
                </a:solidFill>
                <a:latin typeface="Calibri"/>
                <a:cs typeface="Calibri"/>
              </a:rPr>
              <a:t>,2013</a:t>
            </a:r>
            <a:endParaRPr sz="1600" dirty="0">
              <a:solidFill>
                <a:srgbClr val="FFFF00"/>
              </a:solidFill>
              <a:latin typeface="Calibri"/>
              <a:cs typeface="Calibri"/>
            </a:endParaRPr>
          </a:p>
        </p:txBody>
      </p:sp>
      <p:sp>
        <p:nvSpPr>
          <p:cNvPr id="9" name="8 Dikdörtgen"/>
          <p:cNvSpPr/>
          <p:nvPr/>
        </p:nvSpPr>
        <p:spPr>
          <a:xfrm>
            <a:off x="787400" y="2514600"/>
            <a:ext cx="8792190" cy="461620"/>
          </a:xfrm>
          <a:prstGeom prst="rect">
            <a:avLst/>
          </a:prstGeom>
        </p:spPr>
        <p:txBody>
          <a:bodyPr wrap="none" lIns="91396" tIns="45698" rIns="91396" bIns="45698">
            <a:spAutoFit/>
          </a:bodyPr>
          <a:lstStyle/>
          <a:p>
            <a:r>
              <a:rPr lang="en-US" sz="2400" spc="-191" dirty="0" smtClean="0">
                <a:solidFill>
                  <a:srgbClr val="FF0000"/>
                </a:solidFill>
                <a:cs typeface="Gill Sans MT"/>
              </a:rPr>
              <a:t>Early administration </a:t>
            </a:r>
            <a:r>
              <a:rPr lang="en-US" sz="2400" spc="-125" dirty="0" smtClean="0">
                <a:solidFill>
                  <a:srgbClr val="FF0000"/>
                </a:solidFill>
                <a:cs typeface="Gill Sans MT"/>
              </a:rPr>
              <a:t>of </a:t>
            </a:r>
            <a:r>
              <a:rPr lang="en-US" sz="2400" spc="-185" dirty="0" smtClean="0">
                <a:solidFill>
                  <a:srgbClr val="FF0000"/>
                </a:solidFill>
                <a:cs typeface="Gill Sans MT"/>
              </a:rPr>
              <a:t>pre-emptive </a:t>
            </a:r>
            <a:r>
              <a:rPr lang="en-US" sz="2400" spc="-225" dirty="0" smtClean="0">
                <a:solidFill>
                  <a:srgbClr val="FF0000"/>
                </a:solidFill>
                <a:cs typeface="Gill Sans MT"/>
              </a:rPr>
              <a:t>DLI  </a:t>
            </a:r>
            <a:r>
              <a:rPr lang="en-US" sz="2400" spc="-195" dirty="0" smtClean="0">
                <a:solidFill>
                  <a:srgbClr val="FF0000"/>
                </a:solidFill>
                <a:cs typeface="Gill Sans MT"/>
              </a:rPr>
              <a:t>c</a:t>
            </a:r>
            <a:r>
              <a:rPr lang="en-US" sz="2400" spc="-110" dirty="0" smtClean="0">
                <a:solidFill>
                  <a:srgbClr val="FF0000"/>
                </a:solidFill>
                <a:cs typeface="Gill Sans MT"/>
              </a:rPr>
              <a:t>o</a:t>
            </a:r>
            <a:r>
              <a:rPr lang="en-US" sz="2400" spc="-149" dirty="0" smtClean="0">
                <a:solidFill>
                  <a:srgbClr val="FF0000"/>
                </a:solidFill>
                <a:cs typeface="Gill Sans MT"/>
              </a:rPr>
              <a:t>r</a:t>
            </a:r>
            <a:r>
              <a:rPr lang="en-US" sz="2400" spc="-250" dirty="0" smtClean="0">
                <a:solidFill>
                  <a:srgbClr val="FF0000"/>
                </a:solidFill>
                <a:cs typeface="Gill Sans MT"/>
              </a:rPr>
              <a:t>r</a:t>
            </a:r>
            <a:r>
              <a:rPr lang="en-US" sz="2400" spc="-175" dirty="0" smtClean="0">
                <a:solidFill>
                  <a:srgbClr val="FF0000"/>
                </a:solidFill>
                <a:cs typeface="Gill Sans MT"/>
              </a:rPr>
              <a:t>e</a:t>
            </a:r>
            <a:r>
              <a:rPr lang="en-US" sz="2400" spc="-119" dirty="0" smtClean="0">
                <a:solidFill>
                  <a:srgbClr val="FF0000"/>
                </a:solidFill>
                <a:cs typeface="Gill Sans MT"/>
              </a:rPr>
              <a:t>l</a:t>
            </a:r>
            <a:r>
              <a:rPr lang="en-US" sz="2400" spc="-225" dirty="0" smtClean="0">
                <a:solidFill>
                  <a:srgbClr val="FF0000"/>
                </a:solidFill>
                <a:cs typeface="Gill Sans MT"/>
              </a:rPr>
              <a:t>a</a:t>
            </a:r>
            <a:r>
              <a:rPr lang="en-US" sz="2400" spc="-185" dirty="0" smtClean="0">
                <a:solidFill>
                  <a:srgbClr val="FF0000"/>
                </a:solidFill>
                <a:cs typeface="Gill Sans MT"/>
              </a:rPr>
              <a:t>t</a:t>
            </a:r>
            <a:r>
              <a:rPr lang="en-US" sz="2400" spc="-175" dirty="0" smtClean="0">
                <a:solidFill>
                  <a:srgbClr val="FF0000"/>
                </a:solidFill>
                <a:cs typeface="Gill Sans MT"/>
              </a:rPr>
              <a:t>e</a:t>
            </a:r>
            <a:r>
              <a:rPr lang="en-US" sz="2400" spc="-114" dirty="0" smtClean="0">
                <a:solidFill>
                  <a:srgbClr val="FF0000"/>
                </a:solidFill>
                <a:cs typeface="Gill Sans MT"/>
              </a:rPr>
              <a:t>s</a:t>
            </a:r>
            <a:r>
              <a:rPr lang="en-US" sz="2400" spc="-6" dirty="0" smtClean="0">
                <a:solidFill>
                  <a:srgbClr val="FF0000"/>
                </a:solidFill>
                <a:cs typeface="Gill Sans MT"/>
              </a:rPr>
              <a:t> </a:t>
            </a:r>
            <a:r>
              <a:rPr lang="en-US" sz="2400" spc="-125" dirty="0" smtClean="0">
                <a:solidFill>
                  <a:srgbClr val="FF0000"/>
                </a:solidFill>
                <a:cs typeface="Gill Sans MT"/>
              </a:rPr>
              <a:t>w</a:t>
            </a:r>
            <a:r>
              <a:rPr lang="en-US" sz="2400" spc="-149" dirty="0" smtClean="0">
                <a:solidFill>
                  <a:srgbClr val="FF0000"/>
                </a:solidFill>
                <a:cs typeface="Gill Sans MT"/>
              </a:rPr>
              <a:t>it</a:t>
            </a:r>
            <a:r>
              <a:rPr lang="en-US" sz="2400" spc="-203" dirty="0" smtClean="0">
                <a:solidFill>
                  <a:srgbClr val="FF0000"/>
                </a:solidFill>
                <a:cs typeface="Gill Sans MT"/>
              </a:rPr>
              <a:t>h</a:t>
            </a:r>
            <a:r>
              <a:rPr lang="en-US" sz="2400" spc="-6" dirty="0" smtClean="0">
                <a:solidFill>
                  <a:srgbClr val="FF0000"/>
                </a:solidFill>
                <a:cs typeface="Gill Sans MT"/>
              </a:rPr>
              <a:t> </a:t>
            </a:r>
            <a:r>
              <a:rPr lang="en-US" sz="2400" spc="-171" dirty="0" smtClean="0">
                <a:solidFill>
                  <a:srgbClr val="FF0000"/>
                </a:solidFill>
                <a:cs typeface="Gill Sans MT"/>
              </a:rPr>
              <a:t>d</a:t>
            </a:r>
            <a:r>
              <a:rPr lang="en-US" sz="2400" spc="-201" dirty="0" smtClean="0">
                <a:solidFill>
                  <a:srgbClr val="FF0000"/>
                </a:solidFill>
                <a:cs typeface="Gill Sans MT"/>
              </a:rPr>
              <a:t>ura</a:t>
            </a:r>
            <a:r>
              <a:rPr lang="en-US" sz="2400" spc="-171" dirty="0" smtClean="0">
                <a:solidFill>
                  <a:srgbClr val="FF0000"/>
                </a:solidFill>
                <a:cs typeface="Gill Sans MT"/>
              </a:rPr>
              <a:t>b</a:t>
            </a:r>
            <a:r>
              <a:rPr lang="en-US" sz="2400" spc="-100" dirty="0" smtClean="0">
                <a:solidFill>
                  <a:srgbClr val="FF0000"/>
                </a:solidFill>
                <a:cs typeface="Gill Sans MT"/>
              </a:rPr>
              <a:t>l</a:t>
            </a:r>
            <a:r>
              <a:rPr lang="en-US" sz="2400" spc="-191" dirty="0" smtClean="0">
                <a:solidFill>
                  <a:srgbClr val="FF0000"/>
                </a:solidFill>
                <a:cs typeface="Gill Sans MT"/>
              </a:rPr>
              <a:t>e</a:t>
            </a:r>
            <a:r>
              <a:rPr lang="en-US" sz="2400" spc="-290" dirty="0" smtClean="0">
                <a:solidFill>
                  <a:srgbClr val="FF0000"/>
                </a:solidFill>
                <a:cs typeface="Gill Sans MT"/>
              </a:rPr>
              <a:t> </a:t>
            </a:r>
            <a:r>
              <a:rPr lang="en-US" sz="2400" spc="-260" dirty="0" smtClean="0">
                <a:solidFill>
                  <a:srgbClr val="FF0000"/>
                </a:solidFill>
                <a:cs typeface="Gill Sans MT"/>
              </a:rPr>
              <a:t>A</a:t>
            </a:r>
            <a:r>
              <a:rPr lang="en-US" sz="2400" spc="-320" dirty="0" smtClean="0">
                <a:solidFill>
                  <a:srgbClr val="FF0000"/>
                </a:solidFill>
                <a:cs typeface="Gill Sans MT"/>
              </a:rPr>
              <a:t>M</a:t>
            </a:r>
            <a:r>
              <a:rPr lang="en-US" sz="2400" spc="-229" dirty="0" smtClean="0">
                <a:solidFill>
                  <a:srgbClr val="FF0000"/>
                </a:solidFill>
                <a:cs typeface="Gill Sans MT"/>
              </a:rPr>
              <a:t>L</a:t>
            </a:r>
            <a:r>
              <a:rPr lang="en-US" sz="2400" dirty="0" smtClean="0">
                <a:solidFill>
                  <a:srgbClr val="FF0000"/>
                </a:solidFill>
                <a:cs typeface="Gill Sans MT"/>
              </a:rPr>
              <a:t>/</a:t>
            </a:r>
            <a:r>
              <a:rPr lang="en-US" sz="2400" spc="-201" dirty="0" smtClean="0">
                <a:solidFill>
                  <a:srgbClr val="FF0000"/>
                </a:solidFill>
                <a:cs typeface="Gill Sans MT"/>
              </a:rPr>
              <a:t>M</a:t>
            </a:r>
            <a:r>
              <a:rPr lang="en-US" sz="2400" spc="-185" dirty="0" smtClean="0">
                <a:solidFill>
                  <a:srgbClr val="FF0000"/>
                </a:solidFill>
                <a:cs typeface="Gill Sans MT"/>
              </a:rPr>
              <a:t>D</a:t>
            </a:r>
            <a:r>
              <a:rPr lang="en-US" sz="2400" spc="-340" dirty="0" smtClean="0">
                <a:solidFill>
                  <a:srgbClr val="FF0000"/>
                </a:solidFill>
                <a:cs typeface="Gill Sans MT"/>
              </a:rPr>
              <a:t>S</a:t>
            </a:r>
            <a:r>
              <a:rPr lang="en-US" sz="2400" dirty="0" smtClean="0">
                <a:solidFill>
                  <a:srgbClr val="FF0000"/>
                </a:solidFill>
                <a:cs typeface="Gill Sans MT"/>
              </a:rPr>
              <a:t> </a:t>
            </a:r>
            <a:r>
              <a:rPr lang="en-US" sz="2400" spc="-250" dirty="0" smtClean="0">
                <a:solidFill>
                  <a:srgbClr val="FF0000"/>
                </a:solidFill>
                <a:cs typeface="Gill Sans MT"/>
              </a:rPr>
              <a:t>r</a:t>
            </a:r>
            <a:r>
              <a:rPr lang="en-US" sz="2400" spc="-175" dirty="0" smtClean="0">
                <a:solidFill>
                  <a:srgbClr val="FF0000"/>
                </a:solidFill>
                <a:cs typeface="Gill Sans MT"/>
              </a:rPr>
              <a:t>e</a:t>
            </a:r>
            <a:r>
              <a:rPr lang="en-US" sz="2400" spc="-540" dirty="0" smtClean="0">
                <a:solidFill>
                  <a:srgbClr val="FF0000"/>
                </a:solidFill>
                <a:cs typeface="Gill Sans MT"/>
              </a:rPr>
              <a:t>m</a:t>
            </a:r>
            <a:r>
              <a:rPr lang="en-US" sz="2400" spc="-95" dirty="0" smtClean="0">
                <a:solidFill>
                  <a:srgbClr val="FF0000"/>
                </a:solidFill>
                <a:cs typeface="Gill Sans MT"/>
              </a:rPr>
              <a:t>i</a:t>
            </a:r>
            <a:r>
              <a:rPr lang="en-US" sz="2400" spc="-135" dirty="0" smtClean="0">
                <a:solidFill>
                  <a:srgbClr val="FF0000"/>
                </a:solidFill>
                <a:cs typeface="Gill Sans MT"/>
              </a:rPr>
              <a:t>s</a:t>
            </a:r>
            <a:r>
              <a:rPr lang="en-US" sz="2400" spc="-114" dirty="0" smtClean="0">
                <a:solidFill>
                  <a:srgbClr val="FF0000"/>
                </a:solidFill>
                <a:cs typeface="Gill Sans MT"/>
              </a:rPr>
              <a:t>sio</a:t>
            </a:r>
            <a:r>
              <a:rPr lang="en-US" sz="2400" spc="-203" dirty="0" smtClean="0">
                <a:solidFill>
                  <a:srgbClr val="FF0000"/>
                </a:solidFill>
                <a:cs typeface="Gill Sans MT"/>
              </a:rPr>
              <a:t>n</a:t>
            </a:r>
            <a:endParaRPr lang="tr-TR" sz="2400" dirty="0">
              <a:solidFill>
                <a:srgbClr val="FF0000"/>
              </a:solidFill>
            </a:endParaRPr>
          </a:p>
        </p:txBody>
      </p:sp>
      <p:sp>
        <p:nvSpPr>
          <p:cNvPr id="8" name="7 Dikdörtgen"/>
          <p:cNvSpPr/>
          <p:nvPr/>
        </p:nvSpPr>
        <p:spPr>
          <a:xfrm>
            <a:off x="3835400" y="4029991"/>
            <a:ext cx="51816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Dikdörtgen"/>
          <p:cNvSpPr/>
          <p:nvPr/>
        </p:nvSpPr>
        <p:spPr>
          <a:xfrm>
            <a:off x="4902200" y="3344191"/>
            <a:ext cx="2590798" cy="936109"/>
          </a:xfrm>
          <a:prstGeom prst="rect">
            <a:avLst/>
          </a:prstGeom>
          <a:solidFill>
            <a:schemeClr val="accent3">
              <a:lumMod val="60000"/>
              <a:lumOff val="40000"/>
            </a:schemeClr>
          </a:solidFill>
        </p:spPr>
        <p:txBody>
          <a:bodyPr wrap="square" lIns="91396" tIns="45698" rIns="91396" bIns="45698">
            <a:spAutoFit/>
          </a:bodyPr>
          <a:lstStyle/>
          <a:p>
            <a:pPr marL="12699">
              <a:lnSpc>
                <a:spcPct val="150000"/>
              </a:lnSpc>
            </a:pPr>
            <a:r>
              <a:rPr lang="en-US" spc="-95" dirty="0" smtClean="0">
                <a:latin typeface="Gill Sans MT"/>
                <a:cs typeface="Gill Sans MT"/>
              </a:rPr>
              <a:t>Acute</a:t>
            </a:r>
            <a:r>
              <a:rPr lang="tr-TR" spc="-95" dirty="0" smtClean="0">
                <a:latin typeface="Gill Sans MT"/>
                <a:cs typeface="Gill Sans MT"/>
              </a:rPr>
              <a:t> </a:t>
            </a:r>
            <a:r>
              <a:rPr lang="en-US" spc="-100" dirty="0" err="1" smtClean="0">
                <a:latin typeface="Gill Sans MT"/>
                <a:cs typeface="Gill Sans MT"/>
              </a:rPr>
              <a:t>GvHD</a:t>
            </a:r>
            <a:r>
              <a:rPr lang="en-US" spc="-100" dirty="0" smtClean="0">
                <a:latin typeface="Gill Sans MT"/>
                <a:cs typeface="Gill Sans MT"/>
              </a:rPr>
              <a:t> </a:t>
            </a:r>
            <a:r>
              <a:rPr lang="en-US" spc="-55" dirty="0" smtClean="0">
                <a:latin typeface="Gill Sans MT"/>
                <a:cs typeface="Gill Sans MT"/>
              </a:rPr>
              <a:t>(31%):</a:t>
            </a:r>
            <a:endParaRPr lang="en-US" dirty="0" smtClean="0">
              <a:latin typeface="Gill Sans MT"/>
              <a:cs typeface="Gill Sans MT"/>
            </a:endParaRPr>
          </a:p>
          <a:p>
            <a:pPr marL="12699">
              <a:lnSpc>
                <a:spcPct val="150000"/>
              </a:lnSpc>
              <a:spcBef>
                <a:spcPts val="60"/>
              </a:spcBef>
            </a:pPr>
            <a:r>
              <a:rPr lang="en-US" spc="-80" dirty="0" smtClean="0">
                <a:latin typeface="Gill Sans MT"/>
                <a:cs typeface="Gill Sans MT"/>
              </a:rPr>
              <a:t>Chronic:</a:t>
            </a:r>
            <a:r>
              <a:rPr lang="tr-TR" spc="-80" dirty="0" smtClean="0">
                <a:latin typeface="Gill Sans MT"/>
                <a:cs typeface="Gill Sans MT"/>
              </a:rPr>
              <a:t> </a:t>
            </a:r>
            <a:r>
              <a:rPr lang="en-US" spc="-100" dirty="0" err="1" smtClean="0">
                <a:latin typeface="Gill Sans MT"/>
                <a:cs typeface="Gill Sans MT"/>
              </a:rPr>
              <a:t>GvHD</a:t>
            </a:r>
            <a:r>
              <a:rPr lang="tr-TR" spc="-80" dirty="0" smtClean="0">
                <a:latin typeface="Gill Sans MT"/>
                <a:cs typeface="Gill Sans MT"/>
              </a:rPr>
              <a:t> </a:t>
            </a:r>
            <a:r>
              <a:rPr lang="en-US" spc="-55" dirty="0" smtClean="0">
                <a:latin typeface="Gill Sans MT"/>
                <a:cs typeface="Gill Sans MT"/>
              </a:rPr>
              <a:t>(19%)</a:t>
            </a:r>
            <a:r>
              <a:rPr lang="tr-TR" dirty="0" smtClean="0">
                <a:latin typeface="Gill Sans MT"/>
                <a:cs typeface="Gill Sans MT"/>
              </a:rPr>
              <a:t>:</a:t>
            </a:r>
            <a:endParaRPr lang="en-US" dirty="0">
              <a:latin typeface="Gill Sans MT"/>
              <a:cs typeface="Gill Sans M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8800" y="152400"/>
            <a:ext cx="11748134" cy="1212833"/>
          </a:xfrm>
          <a:prstGeom prst="rect">
            <a:avLst/>
          </a:prstGeom>
        </p:spPr>
        <p:txBody>
          <a:bodyPr vert="horz" wrap="square" lIns="0" tIns="0" rIns="0" bIns="0" rtlCol="0">
            <a:spAutoFit/>
          </a:bodyPr>
          <a:lstStyle/>
          <a:p>
            <a:pPr marL="12699" marR="5080" algn="ctr">
              <a:lnSpc>
                <a:spcPct val="150000"/>
              </a:lnSpc>
            </a:pPr>
            <a:r>
              <a:rPr sz="2800" b="1" dirty="0">
                <a:solidFill>
                  <a:srgbClr val="FFFF00"/>
                </a:solidFill>
                <a:latin typeface="Arial"/>
                <a:cs typeface="Arial"/>
              </a:rPr>
              <a:t>Probability of complete cytogenetic response and molecular remission after CD4+ DLI in</a:t>
            </a:r>
            <a:r>
              <a:rPr sz="2800" b="1" spc="-119" dirty="0">
                <a:solidFill>
                  <a:srgbClr val="FFFF00"/>
                </a:solidFill>
                <a:latin typeface="Arial"/>
                <a:cs typeface="Arial"/>
              </a:rPr>
              <a:t> </a:t>
            </a:r>
            <a:r>
              <a:rPr sz="2800" b="1" dirty="0">
                <a:solidFill>
                  <a:srgbClr val="FFFF00"/>
                </a:solidFill>
                <a:latin typeface="Arial"/>
                <a:cs typeface="Arial"/>
              </a:rPr>
              <a:t>patients  with relapsed early-phase </a:t>
            </a:r>
            <a:r>
              <a:rPr sz="2800" b="1" dirty="0" smtClean="0">
                <a:solidFill>
                  <a:srgbClr val="FFFF00"/>
                </a:solidFill>
                <a:latin typeface="Arial"/>
                <a:cs typeface="Arial"/>
              </a:rPr>
              <a:t>CML</a:t>
            </a:r>
            <a:endParaRPr sz="2800" dirty="0">
              <a:solidFill>
                <a:srgbClr val="FFFF00"/>
              </a:solidFill>
              <a:latin typeface="Arial"/>
              <a:cs typeface="Arial"/>
            </a:endParaRPr>
          </a:p>
        </p:txBody>
      </p:sp>
      <p:sp>
        <p:nvSpPr>
          <p:cNvPr id="3" name="object 3"/>
          <p:cNvSpPr/>
          <p:nvPr/>
        </p:nvSpPr>
        <p:spPr>
          <a:xfrm>
            <a:off x="10160000" y="8382000"/>
            <a:ext cx="2229396" cy="51431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854211" y="2514613"/>
            <a:ext cx="7696201" cy="4800588"/>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9093200" y="9144000"/>
            <a:ext cx="3451860" cy="215444"/>
          </a:xfrm>
          <a:prstGeom prst="rect">
            <a:avLst/>
          </a:prstGeom>
        </p:spPr>
        <p:txBody>
          <a:bodyPr vert="horz" wrap="square" lIns="0" tIns="0" rIns="0" bIns="0" rtlCol="0">
            <a:spAutoFit/>
          </a:bodyPr>
          <a:lstStyle/>
          <a:p>
            <a:pPr marL="12699"/>
            <a:r>
              <a:rPr sz="1400" b="1" dirty="0">
                <a:latin typeface="Arial"/>
                <a:cs typeface="Arial"/>
              </a:rPr>
              <a:t>Alyea E P et al. Blood</a:t>
            </a:r>
            <a:r>
              <a:rPr sz="1400" b="1" spc="-135" dirty="0">
                <a:latin typeface="Arial"/>
                <a:cs typeface="Arial"/>
              </a:rPr>
              <a:t> </a:t>
            </a:r>
            <a:r>
              <a:rPr sz="1400" b="1" dirty="0">
                <a:latin typeface="Arial"/>
                <a:cs typeface="Arial"/>
              </a:rPr>
              <a:t>1998;91:3671-3680</a:t>
            </a:r>
            <a:endParaRPr sz="1400" dirty="0">
              <a:latin typeface="Arial"/>
              <a:cs typeface="Arial"/>
            </a:endParaRPr>
          </a:p>
        </p:txBody>
      </p:sp>
      <p:sp>
        <p:nvSpPr>
          <p:cNvPr id="6" name="object 6"/>
          <p:cNvSpPr txBox="1"/>
          <p:nvPr/>
        </p:nvSpPr>
        <p:spPr>
          <a:xfrm>
            <a:off x="129368" y="9397488"/>
            <a:ext cx="2925446" cy="175091"/>
          </a:xfrm>
          <a:prstGeom prst="rect">
            <a:avLst/>
          </a:prstGeom>
        </p:spPr>
        <p:txBody>
          <a:bodyPr vert="horz" wrap="square" lIns="0" tIns="0" rIns="0" bIns="0" rtlCol="0">
            <a:spAutoFit/>
          </a:bodyPr>
          <a:lstStyle/>
          <a:p>
            <a:pPr marL="12699"/>
            <a:r>
              <a:rPr sz="1100" dirty="0">
                <a:latin typeface="Arial"/>
                <a:cs typeface="Arial"/>
              </a:rPr>
              <a:t>©1998 by American Society of</a:t>
            </a:r>
            <a:r>
              <a:rPr sz="1100" spc="-171" dirty="0">
                <a:latin typeface="Arial"/>
                <a:cs typeface="Arial"/>
              </a:rPr>
              <a:t> </a:t>
            </a:r>
            <a:r>
              <a:rPr sz="1100" dirty="0">
                <a:latin typeface="Arial"/>
                <a:cs typeface="Arial"/>
              </a:rPr>
              <a:t>Hematology</a:t>
            </a:r>
          </a:p>
        </p:txBody>
      </p:sp>
      <p:sp>
        <p:nvSpPr>
          <p:cNvPr id="7" name="6 Dikdörtgen"/>
          <p:cNvSpPr/>
          <p:nvPr/>
        </p:nvSpPr>
        <p:spPr>
          <a:xfrm>
            <a:off x="1244600" y="7620000"/>
            <a:ext cx="9296400" cy="338554"/>
          </a:xfrm>
          <a:prstGeom prst="rect">
            <a:avLst/>
          </a:prstGeom>
        </p:spPr>
        <p:txBody>
          <a:bodyPr wrap="square">
            <a:spAutoFit/>
          </a:bodyPr>
          <a:lstStyle/>
          <a:p>
            <a:pPr algn="r"/>
            <a:r>
              <a:rPr lang="en-US" sz="1600" dirty="0" smtClean="0">
                <a:solidFill>
                  <a:srgbClr val="FF0000"/>
                </a:solidFill>
                <a:latin typeface="Arial"/>
                <a:cs typeface="Arial"/>
              </a:rPr>
              <a:t>Nineteen patients</a:t>
            </a:r>
            <a:r>
              <a:rPr lang="tr-TR" sz="1600" dirty="0" smtClean="0">
                <a:solidFill>
                  <a:srgbClr val="FF0000"/>
                </a:solidFill>
                <a:latin typeface="Arial"/>
                <a:cs typeface="Arial"/>
              </a:rPr>
              <a:t> (%70) </a:t>
            </a:r>
            <a:r>
              <a:rPr lang="en-US" sz="1600" dirty="0" smtClean="0">
                <a:solidFill>
                  <a:srgbClr val="FF0000"/>
                </a:solidFill>
                <a:latin typeface="Arial"/>
                <a:cs typeface="Arial"/>
              </a:rPr>
              <a:t> with cytogenetic or stable-phase CML relapse  were evaluable for</a:t>
            </a:r>
            <a:r>
              <a:rPr lang="en-US" sz="1600" spc="-100" dirty="0" smtClean="0">
                <a:solidFill>
                  <a:srgbClr val="FF0000"/>
                </a:solidFill>
                <a:latin typeface="Arial"/>
                <a:cs typeface="Arial"/>
              </a:rPr>
              <a:t> </a:t>
            </a:r>
            <a:r>
              <a:rPr lang="en-US" sz="1600" dirty="0" smtClean="0">
                <a:solidFill>
                  <a:srgbClr val="FF0000"/>
                </a:solidFill>
                <a:latin typeface="Arial"/>
                <a:cs typeface="Arial"/>
              </a:rPr>
              <a:t>response.</a:t>
            </a:r>
            <a:endParaRPr lang="tr-TR" sz="16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3"/>
          <p:cNvSpPr>
            <a:spLocks noGrp="1" noChangeArrowheads="1"/>
          </p:cNvSpPr>
          <p:nvPr>
            <p:ph type="title" idx="4294967295"/>
          </p:nvPr>
        </p:nvSpPr>
        <p:spPr>
          <a:xfrm>
            <a:off x="3302000" y="0"/>
            <a:ext cx="8458200" cy="1412694"/>
          </a:xfrm>
        </p:spPr>
        <p:txBody>
          <a:bodyPr/>
          <a:lstStyle/>
          <a:p>
            <a:pPr>
              <a:lnSpc>
                <a:spcPct val="90000"/>
              </a:lnSpc>
            </a:pPr>
            <a:r>
              <a:rPr lang="en-US" altLang="en-US" sz="5100" dirty="0" smtClean="0">
                <a:solidFill>
                  <a:srgbClr val="FFFF00"/>
                </a:solidFill>
              </a:rPr>
              <a:t/>
            </a:r>
            <a:br>
              <a:rPr lang="en-US" altLang="en-US" sz="5100" dirty="0" smtClean="0">
                <a:solidFill>
                  <a:srgbClr val="FFFF00"/>
                </a:solidFill>
              </a:rPr>
            </a:br>
            <a:r>
              <a:rPr lang="el-GR" sz="5100" dirty="0" smtClean="0">
                <a:solidFill>
                  <a:srgbClr val="FFFF00"/>
                </a:solidFill>
                <a:latin typeface="Calibri" pitchFamily="34" charset="0"/>
              </a:rPr>
              <a:t>αβ</a:t>
            </a:r>
            <a:r>
              <a:rPr lang="tr-TR" sz="5100" dirty="0" smtClean="0">
                <a:solidFill>
                  <a:srgbClr val="FFFF00"/>
                </a:solidFill>
                <a:latin typeface="Calibri" pitchFamily="34" charset="0"/>
              </a:rPr>
              <a:t> T</a:t>
            </a:r>
            <a:r>
              <a:rPr lang="en-US" sz="5100" dirty="0" smtClean="0">
                <a:solidFill>
                  <a:srgbClr val="FFFF00"/>
                </a:solidFill>
                <a:latin typeface="Calibri" pitchFamily="34" charset="0"/>
              </a:rPr>
              <a:t> </a:t>
            </a:r>
            <a:r>
              <a:rPr lang="tr-TR" sz="5100" dirty="0" smtClean="0">
                <a:solidFill>
                  <a:srgbClr val="FFFF00"/>
                </a:solidFill>
                <a:latin typeface="Calibri" pitchFamily="34" charset="0"/>
              </a:rPr>
              <a:t>Hücre</a:t>
            </a:r>
            <a:r>
              <a:rPr lang="en-US" sz="5100" dirty="0" smtClean="0">
                <a:solidFill>
                  <a:srgbClr val="FFFF00"/>
                </a:solidFill>
                <a:latin typeface="Calibri" pitchFamily="34" charset="0"/>
              </a:rPr>
              <a:t> </a:t>
            </a:r>
            <a:r>
              <a:rPr lang="tr-TR" sz="5100" dirty="0" smtClean="0">
                <a:solidFill>
                  <a:srgbClr val="FFFF00"/>
                </a:solidFill>
                <a:latin typeface="Calibri" pitchFamily="34" charset="0"/>
              </a:rPr>
              <a:t>Depleted  DLI</a:t>
            </a:r>
            <a:endParaRPr lang="en-US" altLang="en-US" sz="5100" dirty="0" smtClean="0">
              <a:solidFill>
                <a:srgbClr val="FFFF00"/>
              </a:solidFill>
            </a:endParaRPr>
          </a:p>
        </p:txBody>
      </p:sp>
      <p:graphicFrame>
        <p:nvGraphicFramePr>
          <p:cNvPr id="4098" name="Object 2"/>
          <p:cNvGraphicFramePr>
            <a:graphicFrameLocks/>
          </p:cNvGraphicFramePr>
          <p:nvPr/>
        </p:nvGraphicFramePr>
        <p:xfrm>
          <a:off x="6154138" y="5387622"/>
          <a:ext cx="40640" cy="47414"/>
        </p:xfrm>
        <a:graphic>
          <a:graphicData uri="http://schemas.openxmlformats.org/presentationml/2006/ole">
            <p:oleObj spid="_x0000_s63490" r:id="rId3" imgW="9000" imgH="9000" progId="PBrush">
              <p:embed/>
            </p:oleObj>
          </a:graphicData>
        </a:graphic>
      </p:graphicFrame>
      <p:graphicFrame>
        <p:nvGraphicFramePr>
          <p:cNvPr id="4099" name="Object 3"/>
          <p:cNvGraphicFramePr>
            <a:graphicFrameLocks/>
          </p:cNvGraphicFramePr>
          <p:nvPr/>
        </p:nvGraphicFramePr>
        <p:xfrm>
          <a:off x="635000" y="2438400"/>
          <a:ext cx="10668001" cy="3352799"/>
        </p:xfrm>
        <a:graphic>
          <a:graphicData uri="http://schemas.openxmlformats.org/presentationml/2006/ole">
            <p:oleObj spid="_x0000_s63491" r:id="rId4" imgW="0" imgH="0" progId="PBrush">
              <p:embed/>
            </p:oleObj>
          </a:graphicData>
        </a:graphic>
      </p:graphicFrame>
      <p:sp>
        <p:nvSpPr>
          <p:cNvPr id="10" name="Text Box 5"/>
          <p:cNvSpPr txBox="1">
            <a:spLocks noChangeArrowheads="1"/>
          </p:cNvSpPr>
          <p:nvPr/>
        </p:nvSpPr>
        <p:spPr bwMode="auto">
          <a:xfrm>
            <a:off x="3530600" y="3962400"/>
            <a:ext cx="2971800" cy="1547068"/>
          </a:xfrm>
          <a:prstGeom prst="rect">
            <a:avLst/>
          </a:prstGeom>
          <a:solidFill>
            <a:schemeClr val="bg1"/>
          </a:solidFill>
          <a:ln w="9525">
            <a:solidFill>
              <a:srgbClr val="990000"/>
            </a:solidFill>
            <a:miter lim="800000"/>
            <a:headEnd/>
            <a:tailEnd/>
          </a:ln>
        </p:spPr>
        <p:txBody>
          <a:bodyPr wrap="square" lIns="130025" tIns="65013" rIns="130025" bIns="65013">
            <a:spAutoFit/>
          </a:bodyPr>
          <a:lstStyle/>
          <a:p>
            <a:pPr>
              <a:defRPr/>
            </a:pPr>
            <a:r>
              <a:rPr lang="tr-TR" sz="2300" dirty="0"/>
              <a:t> 1-5 x </a:t>
            </a:r>
            <a:r>
              <a:rPr lang="tr-TR" sz="2300" dirty="0" smtClean="0"/>
              <a:t>10</a:t>
            </a:r>
            <a:r>
              <a:rPr lang="tr-TR" sz="2400" baseline="26143" dirty="0" smtClean="0">
                <a:latin typeface="Gill Sans MT"/>
                <a:cs typeface="Gill Sans MT"/>
              </a:rPr>
              <a:t> 6</a:t>
            </a:r>
            <a:r>
              <a:rPr lang="tr-TR" sz="2300" dirty="0" smtClean="0"/>
              <a:t> </a:t>
            </a:r>
            <a:r>
              <a:rPr lang="tr-TR" sz="2300" dirty="0" err="1">
                <a:solidFill>
                  <a:srgbClr val="000000"/>
                </a:solidFill>
              </a:rPr>
              <a:t>TcR</a:t>
            </a:r>
            <a:r>
              <a:rPr lang="tr-TR" sz="2300" dirty="0">
                <a:solidFill>
                  <a:srgbClr val="000000"/>
                </a:solidFill>
              </a:rPr>
              <a:t>-</a:t>
            </a:r>
            <a:r>
              <a:rPr lang="en-US" sz="2300" dirty="0" err="1">
                <a:solidFill>
                  <a:srgbClr val="000000"/>
                </a:solidFill>
              </a:rPr>
              <a:t>γδ</a:t>
            </a:r>
            <a:endParaRPr lang="tr-TR" sz="2300" dirty="0"/>
          </a:p>
          <a:p>
            <a:pPr>
              <a:defRPr/>
            </a:pPr>
            <a:r>
              <a:rPr lang="tr-TR" sz="2300" dirty="0"/>
              <a:t> ≤2.5 x </a:t>
            </a:r>
            <a:r>
              <a:rPr lang="tr-TR" sz="2300" dirty="0" smtClean="0"/>
              <a:t>10</a:t>
            </a:r>
            <a:r>
              <a:rPr lang="tr-TR" sz="2400" baseline="26143" dirty="0" smtClean="0">
                <a:latin typeface="Gill Sans MT"/>
                <a:cs typeface="Gill Sans MT"/>
              </a:rPr>
              <a:t> 4</a:t>
            </a:r>
            <a:r>
              <a:rPr lang="tr-TR" sz="2300" dirty="0" smtClean="0"/>
              <a:t> </a:t>
            </a:r>
            <a:r>
              <a:rPr lang="el-GR" sz="2300" dirty="0"/>
              <a:t>αβ</a:t>
            </a:r>
            <a:r>
              <a:rPr lang="tr-TR" sz="2300" dirty="0"/>
              <a:t>T </a:t>
            </a:r>
            <a:r>
              <a:rPr lang="tr-TR" sz="2300" dirty="0" err="1"/>
              <a:t>cell</a:t>
            </a:r>
            <a:endParaRPr lang="tr-TR" sz="2300" dirty="0"/>
          </a:p>
          <a:p>
            <a:pPr>
              <a:defRPr/>
            </a:pPr>
            <a:r>
              <a:rPr lang="tr-TR" sz="2300" dirty="0"/>
              <a:t> 1-5 x </a:t>
            </a:r>
            <a:r>
              <a:rPr lang="tr-TR" sz="2300" dirty="0" smtClean="0"/>
              <a:t>10</a:t>
            </a:r>
            <a:r>
              <a:rPr lang="tr-TR" sz="2400" baseline="26143" dirty="0" smtClean="0">
                <a:latin typeface="Gill Sans MT"/>
                <a:cs typeface="Gill Sans MT"/>
              </a:rPr>
              <a:t> 6 </a:t>
            </a:r>
            <a:r>
              <a:rPr lang="tr-TR" sz="2300" dirty="0" smtClean="0"/>
              <a:t>CD3 </a:t>
            </a:r>
            <a:r>
              <a:rPr lang="tr-TR" sz="2300" dirty="0"/>
              <a:t>T </a:t>
            </a:r>
            <a:r>
              <a:rPr lang="tr-TR" sz="2300" dirty="0" err="1"/>
              <a:t>cell</a:t>
            </a:r>
            <a:endParaRPr lang="tr-TR" sz="2300" dirty="0"/>
          </a:p>
          <a:p>
            <a:pPr>
              <a:defRPr/>
            </a:pPr>
            <a:r>
              <a:rPr lang="tr-TR" sz="2300" dirty="0"/>
              <a:t> 1-5 x </a:t>
            </a:r>
            <a:r>
              <a:rPr lang="tr-TR" sz="2300" dirty="0" smtClean="0"/>
              <a:t>10</a:t>
            </a:r>
            <a:r>
              <a:rPr lang="tr-TR" sz="2400" baseline="26143" dirty="0" smtClean="0">
                <a:latin typeface="Gill Sans MT"/>
                <a:cs typeface="Gill Sans MT"/>
              </a:rPr>
              <a:t> 6</a:t>
            </a:r>
            <a:r>
              <a:rPr lang="tr-TR" sz="2300" dirty="0" smtClean="0"/>
              <a:t> </a:t>
            </a:r>
            <a:r>
              <a:rPr lang="tr-TR" sz="2300" dirty="0"/>
              <a:t>NK </a:t>
            </a:r>
            <a:r>
              <a:rPr lang="tr-TR" sz="2300" dirty="0" err="1"/>
              <a:t>cell</a:t>
            </a:r>
            <a:endParaRPr lang="tr-TR" sz="2300" dirty="0"/>
          </a:p>
        </p:txBody>
      </p:sp>
      <p:sp>
        <p:nvSpPr>
          <p:cNvPr id="11" name="10 Metin kutusu"/>
          <p:cNvSpPr txBox="1"/>
          <p:nvPr/>
        </p:nvSpPr>
        <p:spPr>
          <a:xfrm>
            <a:off x="6731000" y="4191000"/>
            <a:ext cx="1905000" cy="369332"/>
          </a:xfrm>
          <a:prstGeom prst="rect">
            <a:avLst/>
          </a:prstGeom>
          <a:solidFill>
            <a:schemeClr val="bg1"/>
          </a:solidFill>
        </p:spPr>
        <p:txBody>
          <a:bodyPr wrap="square" rtlCol="0">
            <a:spAutoFit/>
          </a:bodyPr>
          <a:lstStyle/>
          <a:p>
            <a:pPr algn="ctr"/>
            <a:r>
              <a:rPr lang="tr-TR" dirty="0" err="1" smtClean="0"/>
              <a:t>Relapse</a:t>
            </a:r>
            <a:endParaRPr lang="tr-TR" dirty="0"/>
          </a:p>
        </p:txBody>
      </p:sp>
      <p:cxnSp>
        <p:nvCxnSpPr>
          <p:cNvPr id="13" name="12 Dirsek Bağlayıcısı"/>
          <p:cNvCxnSpPr/>
          <p:nvPr/>
        </p:nvCxnSpPr>
        <p:spPr>
          <a:xfrm rot="5400000">
            <a:off x="8255000" y="5867400"/>
            <a:ext cx="609600" cy="457200"/>
          </a:xfrm>
          <a:prstGeom prst="bentConnector3">
            <a:avLst>
              <a:gd name="adj1" fmla="val 50000"/>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14 Metin kutusu"/>
          <p:cNvSpPr txBox="1"/>
          <p:nvPr/>
        </p:nvSpPr>
        <p:spPr>
          <a:xfrm>
            <a:off x="8559800" y="2438400"/>
            <a:ext cx="1905000" cy="369332"/>
          </a:xfrm>
          <a:prstGeom prst="rect">
            <a:avLst/>
          </a:prstGeom>
          <a:solidFill>
            <a:schemeClr val="bg1"/>
          </a:solidFill>
        </p:spPr>
        <p:txBody>
          <a:bodyPr wrap="square" rtlCol="0">
            <a:spAutoFit/>
          </a:bodyPr>
          <a:lstStyle/>
          <a:p>
            <a:pPr algn="ctr"/>
            <a:r>
              <a:rPr lang="tr-TR" dirty="0" smtClean="0"/>
              <a:t>DLI</a:t>
            </a:r>
            <a:endParaRPr lang="tr-TR" dirty="0"/>
          </a:p>
        </p:txBody>
      </p:sp>
      <p:sp>
        <p:nvSpPr>
          <p:cNvPr id="16" name="15 Metin kutusu"/>
          <p:cNvSpPr txBox="1"/>
          <p:nvPr/>
        </p:nvSpPr>
        <p:spPr>
          <a:xfrm>
            <a:off x="9702800" y="2438400"/>
            <a:ext cx="1905000" cy="369332"/>
          </a:xfrm>
          <a:prstGeom prst="rect">
            <a:avLst/>
          </a:prstGeom>
          <a:solidFill>
            <a:schemeClr val="bg1"/>
          </a:solidFill>
        </p:spPr>
        <p:txBody>
          <a:bodyPr wrap="square" rtlCol="0">
            <a:spAutoFit/>
          </a:bodyPr>
          <a:lstStyle/>
          <a:p>
            <a:pPr algn="ctr"/>
            <a:r>
              <a:rPr lang="tr-TR" dirty="0" smtClean="0"/>
              <a:t>DLI</a:t>
            </a:r>
            <a:endParaRPr lang="tr-TR" dirty="0"/>
          </a:p>
        </p:txBody>
      </p:sp>
      <p:pic>
        <p:nvPicPr>
          <p:cNvPr id="63494" name="Picture 6"/>
          <p:cNvPicPr>
            <a:picLocks noChangeAspect="1" noChangeArrowheads="1"/>
          </p:cNvPicPr>
          <p:nvPr/>
        </p:nvPicPr>
        <p:blipFill>
          <a:blip r:embed="rId5" cstate="print"/>
          <a:srcRect/>
          <a:stretch>
            <a:fillRect/>
          </a:stretch>
        </p:blipFill>
        <p:spPr bwMode="auto">
          <a:xfrm>
            <a:off x="3987800" y="3048000"/>
            <a:ext cx="2057400" cy="381000"/>
          </a:xfrm>
          <a:prstGeom prst="rect">
            <a:avLst/>
          </a:prstGeom>
          <a:noFill/>
          <a:ln w="9525">
            <a:noFill/>
            <a:miter lim="800000"/>
            <a:headEnd/>
            <a:tailEnd/>
          </a:ln>
        </p:spPr>
      </p:pic>
      <p:sp>
        <p:nvSpPr>
          <p:cNvPr id="4102" name="TextBox 7"/>
          <p:cNvSpPr txBox="1">
            <a:spLocks noChangeArrowheads="1"/>
          </p:cNvSpPr>
          <p:nvPr/>
        </p:nvSpPr>
        <p:spPr bwMode="auto">
          <a:xfrm>
            <a:off x="3530600" y="2743200"/>
            <a:ext cx="3174436" cy="437706"/>
          </a:xfrm>
          <a:prstGeom prst="rect">
            <a:avLst/>
          </a:prstGeom>
          <a:solidFill>
            <a:schemeClr val="bg1"/>
          </a:solidFill>
          <a:ln w="9525">
            <a:noFill/>
            <a:miter lim="800000"/>
            <a:headEnd/>
            <a:tailEnd/>
          </a:ln>
        </p:spPr>
        <p:txBody>
          <a:bodyPr lIns="130025" tIns="65013" rIns="130025" bIns="65013">
            <a:spAutoFit/>
          </a:bodyPr>
          <a:lstStyle/>
          <a:p>
            <a:pPr algn="ctr"/>
            <a:r>
              <a:rPr lang="el-GR" sz="2000" dirty="0"/>
              <a:t>αβ</a:t>
            </a:r>
            <a:r>
              <a:rPr lang="tr-TR" sz="2000" dirty="0"/>
              <a:t> T Hücre </a:t>
            </a:r>
            <a:r>
              <a:rPr lang="en-US" sz="2000" dirty="0" smtClean="0"/>
              <a:t>Depleted</a:t>
            </a:r>
            <a:r>
              <a:rPr lang="tr-TR" sz="2000" dirty="0" smtClean="0"/>
              <a:t> </a:t>
            </a:r>
            <a:r>
              <a:rPr lang="tr-TR" sz="2000" dirty="0" err="1" smtClean="0"/>
              <a:t>Haplo</a:t>
            </a:r>
            <a:endParaRPr lang="tr-TR" sz="2000" dirty="0"/>
          </a:p>
        </p:txBody>
      </p:sp>
      <p:pic>
        <p:nvPicPr>
          <p:cNvPr id="19" name="Picture 6"/>
          <p:cNvPicPr>
            <a:picLocks noChangeAspect="1" noChangeArrowheads="1"/>
          </p:cNvPicPr>
          <p:nvPr/>
        </p:nvPicPr>
        <p:blipFill>
          <a:blip r:embed="rId5" cstate="print"/>
          <a:srcRect/>
          <a:stretch>
            <a:fillRect/>
          </a:stretch>
        </p:blipFill>
        <p:spPr bwMode="auto">
          <a:xfrm>
            <a:off x="635000" y="4800600"/>
            <a:ext cx="2057400" cy="381000"/>
          </a:xfrm>
          <a:prstGeom prst="rect">
            <a:avLst/>
          </a:prstGeom>
          <a:noFill/>
          <a:ln w="9525">
            <a:noFill/>
            <a:miter lim="800000"/>
            <a:headEnd/>
            <a:tailEnd/>
          </a:ln>
        </p:spPr>
      </p:pic>
      <p:pic>
        <p:nvPicPr>
          <p:cNvPr id="63495" name="Picture 7"/>
          <p:cNvPicPr>
            <a:picLocks noChangeAspect="1" noChangeArrowheads="1"/>
          </p:cNvPicPr>
          <p:nvPr/>
        </p:nvPicPr>
        <p:blipFill>
          <a:blip r:embed="rId6" cstate="print"/>
          <a:srcRect/>
          <a:stretch>
            <a:fillRect/>
          </a:stretch>
        </p:blipFill>
        <p:spPr bwMode="auto">
          <a:xfrm>
            <a:off x="11226800" y="2819400"/>
            <a:ext cx="1371600" cy="1905000"/>
          </a:xfrm>
          <a:prstGeom prst="rect">
            <a:avLst/>
          </a:prstGeom>
          <a:noFill/>
          <a:ln w="9525">
            <a:noFill/>
            <a:miter lim="800000"/>
            <a:headEnd/>
            <a:tailEnd/>
          </a:ln>
        </p:spPr>
      </p:pic>
      <p:sp>
        <p:nvSpPr>
          <p:cNvPr id="21" name="20 Metin kutusu"/>
          <p:cNvSpPr txBox="1"/>
          <p:nvPr/>
        </p:nvSpPr>
        <p:spPr>
          <a:xfrm>
            <a:off x="11099800" y="2514600"/>
            <a:ext cx="1905000" cy="369332"/>
          </a:xfrm>
          <a:prstGeom prst="rect">
            <a:avLst/>
          </a:prstGeom>
          <a:solidFill>
            <a:schemeClr val="bg1"/>
          </a:solidFill>
        </p:spPr>
        <p:txBody>
          <a:bodyPr wrap="square" rtlCol="0">
            <a:spAutoFit/>
          </a:bodyPr>
          <a:lstStyle/>
          <a:p>
            <a:pPr algn="ctr"/>
            <a:r>
              <a:rPr lang="tr-TR" dirty="0" smtClean="0"/>
              <a:t>DLI</a:t>
            </a:r>
            <a:endParaRPr lang="tr-TR" dirty="0"/>
          </a:p>
        </p:txBody>
      </p:sp>
      <p:pic>
        <p:nvPicPr>
          <p:cNvPr id="63496" name="Picture 8"/>
          <p:cNvPicPr>
            <a:picLocks noChangeAspect="1" noChangeArrowheads="1"/>
          </p:cNvPicPr>
          <p:nvPr/>
        </p:nvPicPr>
        <p:blipFill>
          <a:blip r:embed="rId7" cstate="print"/>
          <a:srcRect/>
          <a:stretch>
            <a:fillRect/>
          </a:stretch>
        </p:blipFill>
        <p:spPr bwMode="auto">
          <a:xfrm>
            <a:off x="10312400" y="4800600"/>
            <a:ext cx="887186" cy="228600"/>
          </a:xfrm>
          <a:prstGeom prst="rect">
            <a:avLst/>
          </a:prstGeom>
          <a:noFill/>
          <a:ln w="9525">
            <a:noFill/>
            <a:miter lim="800000"/>
            <a:headEnd/>
            <a:tailEnd/>
          </a:ln>
        </p:spPr>
      </p:pic>
      <p:pic>
        <p:nvPicPr>
          <p:cNvPr id="63497" name="Picture 9"/>
          <p:cNvPicPr>
            <a:picLocks noChangeAspect="1" noChangeArrowheads="1"/>
          </p:cNvPicPr>
          <p:nvPr/>
        </p:nvPicPr>
        <p:blipFill>
          <a:blip r:embed="rId8" cstate="print"/>
          <a:srcRect/>
          <a:stretch>
            <a:fillRect/>
          </a:stretch>
        </p:blipFill>
        <p:spPr bwMode="auto">
          <a:xfrm>
            <a:off x="11607800" y="4800600"/>
            <a:ext cx="889000" cy="342900"/>
          </a:xfrm>
          <a:prstGeom prst="rect">
            <a:avLst/>
          </a:prstGeom>
          <a:noFill/>
          <a:ln w="9525">
            <a:noFill/>
            <a:miter lim="800000"/>
            <a:headEnd/>
            <a:tailEnd/>
          </a:ln>
        </p:spPr>
      </p:pic>
      <p:pic>
        <p:nvPicPr>
          <p:cNvPr id="63499" name="Picture 11"/>
          <p:cNvPicPr>
            <a:picLocks noChangeAspect="1" noChangeArrowheads="1"/>
          </p:cNvPicPr>
          <p:nvPr/>
        </p:nvPicPr>
        <p:blipFill>
          <a:blip r:embed="rId9" cstate="print"/>
          <a:srcRect/>
          <a:stretch>
            <a:fillRect/>
          </a:stretch>
        </p:blipFill>
        <p:spPr bwMode="auto">
          <a:xfrm>
            <a:off x="9017000" y="4800600"/>
            <a:ext cx="838199" cy="228600"/>
          </a:xfrm>
          <a:prstGeom prst="rect">
            <a:avLst/>
          </a:prstGeom>
          <a:noFill/>
          <a:ln w="9525">
            <a:noFill/>
            <a:miter lim="800000"/>
            <a:headEnd/>
            <a:tailEnd/>
          </a:ln>
        </p:spPr>
      </p:pic>
      <p:sp>
        <p:nvSpPr>
          <p:cNvPr id="27" name="26 Metin kutusu"/>
          <p:cNvSpPr txBox="1"/>
          <p:nvPr/>
        </p:nvSpPr>
        <p:spPr>
          <a:xfrm>
            <a:off x="7797800" y="6400800"/>
            <a:ext cx="5029200" cy="2677656"/>
          </a:xfrm>
          <a:prstGeom prst="rect">
            <a:avLst/>
          </a:prstGeom>
          <a:noFill/>
        </p:spPr>
        <p:txBody>
          <a:bodyPr wrap="square" rtlCol="0">
            <a:spAutoFit/>
          </a:bodyPr>
          <a:lstStyle/>
          <a:p>
            <a:pPr>
              <a:lnSpc>
                <a:spcPct val="200000"/>
              </a:lnSpc>
            </a:pPr>
            <a:r>
              <a:rPr lang="tr-TR" sz="2800" dirty="0" smtClean="0"/>
              <a:t>Response rate : 60 %</a:t>
            </a:r>
          </a:p>
          <a:p>
            <a:pPr>
              <a:lnSpc>
                <a:spcPct val="200000"/>
              </a:lnSpc>
            </a:pPr>
            <a:r>
              <a:rPr lang="tr-TR" sz="2800" dirty="0" smtClean="0"/>
              <a:t>A GVHD rate : 28 %</a:t>
            </a:r>
          </a:p>
          <a:p>
            <a:pPr>
              <a:lnSpc>
                <a:spcPct val="200000"/>
              </a:lnSpc>
            </a:pPr>
            <a:r>
              <a:rPr lang="tr-TR" sz="2800" dirty="0" smtClean="0"/>
              <a:t>cGVHD </a:t>
            </a:r>
            <a:r>
              <a:rPr lang="tr-TR" sz="2800" dirty="0" err="1" smtClean="0"/>
              <a:t>arte</a:t>
            </a:r>
            <a:r>
              <a:rPr lang="tr-TR" sz="2800" dirty="0" smtClean="0"/>
              <a:t> : 16% </a:t>
            </a:r>
            <a:endParaRPr lang="tr-TR" sz="2800" dirty="0"/>
          </a:p>
        </p:txBody>
      </p:sp>
      <p:sp>
        <p:nvSpPr>
          <p:cNvPr id="28" name="27 Metin kutusu"/>
          <p:cNvSpPr txBox="1"/>
          <p:nvPr/>
        </p:nvSpPr>
        <p:spPr>
          <a:xfrm>
            <a:off x="8940800" y="5486400"/>
            <a:ext cx="3276600" cy="954107"/>
          </a:xfrm>
          <a:prstGeom prst="rect">
            <a:avLst/>
          </a:prstGeom>
          <a:noFill/>
        </p:spPr>
        <p:txBody>
          <a:bodyPr wrap="square" rtlCol="0">
            <a:spAutoFit/>
          </a:bodyPr>
          <a:lstStyle/>
          <a:p>
            <a:pPr>
              <a:lnSpc>
                <a:spcPct val="200000"/>
              </a:lnSpc>
            </a:pPr>
            <a:r>
              <a:rPr lang="tr-TR" sz="2800" dirty="0" err="1" smtClean="0"/>
              <a:t>Preliminary</a:t>
            </a:r>
            <a:r>
              <a:rPr lang="tr-TR" sz="2800" dirty="0" smtClean="0"/>
              <a:t> </a:t>
            </a:r>
            <a:r>
              <a:rPr lang="tr-TR" sz="2800" dirty="0" err="1" smtClean="0"/>
              <a:t>Results</a:t>
            </a:r>
            <a:r>
              <a:rPr lang="tr-TR" sz="2800" dirty="0" smtClean="0"/>
              <a:t> </a:t>
            </a:r>
            <a:endParaRPr lang="tr-TR" sz="2800" dirty="0"/>
          </a:p>
        </p:txBody>
      </p:sp>
      <p:pic>
        <p:nvPicPr>
          <p:cNvPr id="63501" name="Picture 13" descr="İlgili resim"/>
          <p:cNvPicPr>
            <a:picLocks noChangeAspect="1" noChangeArrowheads="1"/>
          </p:cNvPicPr>
          <p:nvPr/>
        </p:nvPicPr>
        <p:blipFill>
          <a:blip r:embed="rId10" cstate="print"/>
          <a:srcRect/>
          <a:stretch>
            <a:fillRect/>
          </a:stretch>
        </p:blipFill>
        <p:spPr bwMode="auto">
          <a:xfrm>
            <a:off x="1016000" y="304800"/>
            <a:ext cx="1143000" cy="1066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bwMode="auto">
          <a:xfrm>
            <a:off x="7802883" y="2936683"/>
            <a:ext cx="544157" cy="651404"/>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0248" name="Content Placeholder 2"/>
          <p:cNvSpPr>
            <a:spLocks noGrp="1"/>
          </p:cNvSpPr>
          <p:nvPr/>
        </p:nvSpPr>
        <p:spPr bwMode="auto">
          <a:xfrm>
            <a:off x="4902200" y="2971800"/>
            <a:ext cx="7696200" cy="3885635"/>
          </a:xfrm>
          <a:prstGeom prst="rect">
            <a:avLst/>
          </a:prstGeom>
          <a:noFill/>
          <a:ln w="9525">
            <a:noFill/>
            <a:miter lim="800000"/>
            <a:headEnd/>
            <a:tailEnd/>
          </a:ln>
        </p:spPr>
        <p:txBody>
          <a:bodyPr lIns="130005" tIns="65003" rIns="130005" bIns="65003"/>
          <a:lstStyle/>
          <a:p>
            <a:pPr marL="492036" indent="-492036" eaLnBrk="0" hangingPunct="0">
              <a:lnSpc>
                <a:spcPct val="150000"/>
              </a:lnSpc>
              <a:spcAft>
                <a:spcPct val="35000"/>
              </a:spcAft>
              <a:buClr>
                <a:srgbClr val="5BA1BD"/>
              </a:buClr>
              <a:buSzPct val="75000"/>
            </a:pPr>
            <a:r>
              <a:rPr lang="tr-TR" sz="2000" dirty="0" smtClean="0">
                <a:solidFill>
                  <a:srgbClr val="003F3E"/>
                </a:solidFill>
              </a:rPr>
              <a:t>     Kimerik antijen reseptörleri – T Hücre</a:t>
            </a:r>
            <a:endParaRPr lang="en-US" sz="2000" dirty="0">
              <a:solidFill>
                <a:srgbClr val="003F3E"/>
              </a:solidFill>
            </a:endParaRPr>
          </a:p>
          <a:p>
            <a:pPr marL="977305" lvl="1" indent="-483010" eaLnBrk="0" hangingPunct="0">
              <a:lnSpc>
                <a:spcPct val="150000"/>
              </a:lnSpc>
              <a:spcAft>
                <a:spcPct val="35000"/>
              </a:spcAft>
              <a:buClr>
                <a:srgbClr val="5BA1BD"/>
              </a:buClr>
              <a:buBlip>
                <a:blip r:embed="rId3"/>
              </a:buBlip>
            </a:pPr>
            <a:r>
              <a:rPr lang="en-US" sz="2000" dirty="0">
                <a:solidFill>
                  <a:srgbClr val="C00000"/>
                </a:solidFill>
              </a:rPr>
              <a:t>T </a:t>
            </a:r>
            <a:r>
              <a:rPr lang="tr-TR" sz="2000" dirty="0" smtClean="0">
                <a:solidFill>
                  <a:srgbClr val="C00000"/>
                </a:solidFill>
              </a:rPr>
              <a:t> Hücrelere tümör spesisfik  CAR aktarılır</a:t>
            </a:r>
            <a:endParaRPr lang="en-US" sz="2000" dirty="0">
              <a:solidFill>
                <a:srgbClr val="C00000"/>
              </a:solidFill>
            </a:endParaRPr>
          </a:p>
          <a:p>
            <a:pPr marL="977305" lvl="1" indent="-483010" eaLnBrk="0" hangingPunct="0">
              <a:lnSpc>
                <a:spcPct val="150000"/>
              </a:lnSpc>
              <a:spcAft>
                <a:spcPct val="35000"/>
              </a:spcAft>
              <a:buClr>
                <a:srgbClr val="5BA1BD"/>
              </a:buClr>
              <a:buBlip>
                <a:blip r:embed="rId3"/>
              </a:buBlip>
            </a:pPr>
            <a:r>
              <a:rPr lang="en-US" sz="2000" dirty="0">
                <a:solidFill>
                  <a:srgbClr val="C00000"/>
                </a:solidFill>
              </a:rPr>
              <a:t>CAR: </a:t>
            </a:r>
            <a:r>
              <a:rPr lang="tr-TR" sz="2000" dirty="0" smtClean="0">
                <a:solidFill>
                  <a:srgbClr val="C00000"/>
                </a:solidFill>
              </a:rPr>
              <a:t>Antijen  spesifik füzyon molekülü ve sinyal domain içerir. </a:t>
            </a:r>
            <a:endParaRPr lang="en-US" sz="2000" dirty="0">
              <a:solidFill>
                <a:srgbClr val="C00000"/>
              </a:solidFill>
            </a:endParaRPr>
          </a:p>
          <a:p>
            <a:pPr marL="977305" lvl="1" indent="-483010" eaLnBrk="0" hangingPunct="0">
              <a:lnSpc>
                <a:spcPct val="150000"/>
              </a:lnSpc>
              <a:spcAft>
                <a:spcPct val="35000"/>
              </a:spcAft>
              <a:buClr>
                <a:srgbClr val="5BA1BD"/>
              </a:buClr>
              <a:buBlip>
                <a:blip r:embed="rId3"/>
              </a:buBlip>
            </a:pPr>
            <a:r>
              <a:rPr lang="tr-TR" sz="2000" dirty="0" smtClean="0">
                <a:solidFill>
                  <a:srgbClr val="C00000"/>
                </a:solidFill>
              </a:rPr>
              <a:t>Şimdiye kadar 3 tip geliştirilmiştir</a:t>
            </a:r>
            <a:r>
              <a:rPr lang="en-US" sz="2000" dirty="0" smtClean="0">
                <a:solidFill>
                  <a:srgbClr val="C00000"/>
                </a:solidFill>
              </a:rPr>
              <a:t>: </a:t>
            </a:r>
            <a:r>
              <a:rPr lang="tr-TR" sz="2000" dirty="0" smtClean="0">
                <a:solidFill>
                  <a:srgbClr val="C00000"/>
                </a:solidFill>
              </a:rPr>
              <a:t>1. </a:t>
            </a:r>
            <a:r>
              <a:rPr lang="en-US" sz="2000" dirty="0" smtClean="0">
                <a:solidFill>
                  <a:srgbClr val="C00000"/>
                </a:solidFill>
              </a:rPr>
              <a:t>/</a:t>
            </a:r>
            <a:r>
              <a:rPr lang="tr-TR" sz="2000" dirty="0" smtClean="0">
                <a:solidFill>
                  <a:srgbClr val="C00000"/>
                </a:solidFill>
              </a:rPr>
              <a:t>2.</a:t>
            </a:r>
            <a:r>
              <a:rPr lang="en-US" sz="2000" dirty="0" smtClean="0">
                <a:solidFill>
                  <a:srgbClr val="C00000"/>
                </a:solidFill>
              </a:rPr>
              <a:t>/</a:t>
            </a:r>
            <a:r>
              <a:rPr lang="tr-TR" sz="2000" dirty="0" smtClean="0">
                <a:solidFill>
                  <a:srgbClr val="C00000"/>
                </a:solidFill>
              </a:rPr>
              <a:t>3. nesil </a:t>
            </a:r>
          </a:p>
          <a:p>
            <a:pPr marL="977305" lvl="1" indent="-483010" eaLnBrk="0" hangingPunct="0">
              <a:lnSpc>
                <a:spcPct val="150000"/>
              </a:lnSpc>
              <a:spcAft>
                <a:spcPct val="35000"/>
              </a:spcAft>
              <a:buClr>
                <a:srgbClr val="5BA1BD"/>
              </a:buClr>
              <a:buBlip>
                <a:blip r:embed="rId3"/>
              </a:buBlip>
            </a:pPr>
            <a:r>
              <a:rPr lang="tr-TR" sz="2000" dirty="0" smtClean="0">
                <a:solidFill>
                  <a:srgbClr val="C00000"/>
                </a:solidFill>
              </a:rPr>
              <a:t>Ko-</a:t>
            </a:r>
            <a:r>
              <a:rPr lang="tr-TR" sz="2000" dirty="0" err="1" smtClean="0">
                <a:solidFill>
                  <a:srgbClr val="C00000"/>
                </a:solidFill>
              </a:rPr>
              <a:t>stümülatör</a:t>
            </a:r>
            <a:r>
              <a:rPr lang="tr-TR" sz="2000" dirty="0" smtClean="0">
                <a:solidFill>
                  <a:srgbClr val="C00000"/>
                </a:solidFill>
              </a:rPr>
              <a:t> molekülleri farklıdır. </a:t>
            </a:r>
            <a:endParaRPr lang="en-US" sz="2000" dirty="0">
              <a:solidFill>
                <a:srgbClr val="C00000"/>
              </a:solidFill>
            </a:endParaRPr>
          </a:p>
        </p:txBody>
      </p:sp>
      <p:sp>
        <p:nvSpPr>
          <p:cNvPr id="15" name="Text Box 4"/>
          <p:cNvSpPr txBox="1">
            <a:spLocks noChangeArrowheads="1"/>
          </p:cNvSpPr>
          <p:nvPr/>
        </p:nvSpPr>
        <p:spPr bwMode="auto">
          <a:xfrm>
            <a:off x="8636000" y="9423964"/>
            <a:ext cx="4120445" cy="329636"/>
          </a:xfrm>
          <a:prstGeom prst="rect">
            <a:avLst/>
          </a:prstGeom>
          <a:noFill/>
          <a:ln>
            <a:noFill/>
          </a:ln>
          <a:effectLs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pPr>
              <a:defRPr/>
            </a:pPr>
            <a:r>
              <a:rPr lang="en-GB" sz="1600" dirty="0" err="1" smtClean="0">
                <a:solidFill>
                  <a:schemeClr val="bg1"/>
                </a:solidFill>
                <a:latin typeface="+mj-lt"/>
              </a:rPr>
              <a:t>Maus</a:t>
            </a:r>
            <a:r>
              <a:rPr lang="en-GB" sz="1600" dirty="0" smtClean="0">
                <a:solidFill>
                  <a:schemeClr val="bg1"/>
                </a:solidFill>
                <a:latin typeface="+mj-lt"/>
              </a:rPr>
              <a:t> M V et al. Blood 2014;123:2625-2635</a:t>
            </a:r>
          </a:p>
        </p:txBody>
      </p:sp>
      <p:sp>
        <p:nvSpPr>
          <p:cNvPr id="22" name="Text Box 4"/>
          <p:cNvSpPr txBox="1">
            <a:spLocks noChangeArrowheads="1"/>
          </p:cNvSpPr>
          <p:nvPr/>
        </p:nvSpPr>
        <p:spPr bwMode="auto">
          <a:xfrm>
            <a:off x="1625600" y="381000"/>
            <a:ext cx="3359573" cy="919186"/>
          </a:xfrm>
          <a:prstGeom prst="rect">
            <a:avLst/>
          </a:prstGeom>
          <a:noFill/>
          <a:ln w="9525">
            <a:noFill/>
            <a:miter lim="800000"/>
            <a:headEnd/>
            <a:tailEnd/>
          </a:ln>
        </p:spPr>
        <p:txBody>
          <a:bodyPr lIns="130005" tIns="65003" rIns="130005" bIns="65003">
            <a:spAutoFit/>
          </a:bodyPr>
          <a:lstStyle/>
          <a:p>
            <a:pPr>
              <a:spcBef>
                <a:spcPct val="50000"/>
              </a:spcBef>
            </a:pPr>
            <a:r>
              <a:rPr lang="en-US" altLang="zh-CN" sz="5100" b="1" dirty="0">
                <a:solidFill>
                  <a:srgbClr val="FFFF00"/>
                </a:solidFill>
              </a:rPr>
              <a:t> </a:t>
            </a:r>
            <a:r>
              <a:rPr lang="en-US" altLang="zh-CN" sz="5100" b="1" dirty="0" smtClean="0">
                <a:solidFill>
                  <a:srgbClr val="FFFF00"/>
                </a:solidFill>
              </a:rPr>
              <a:t>CAR-T</a:t>
            </a:r>
            <a:r>
              <a:rPr lang="tr-TR" altLang="zh-CN" sz="5100" b="1" dirty="0" smtClean="0">
                <a:solidFill>
                  <a:srgbClr val="FFFF00"/>
                </a:solidFill>
              </a:rPr>
              <a:t>: </a:t>
            </a:r>
            <a:r>
              <a:rPr lang="en-US" altLang="zh-CN" dirty="0" smtClean="0">
                <a:solidFill>
                  <a:srgbClr val="FFFF00"/>
                </a:solidFill>
              </a:rPr>
              <a:t> </a:t>
            </a:r>
            <a:endParaRPr lang="en-US" altLang="zh-CN" dirty="0">
              <a:solidFill>
                <a:srgbClr val="FFFF00"/>
              </a:solidFill>
            </a:endParaRPr>
          </a:p>
        </p:txBody>
      </p:sp>
      <p:sp>
        <p:nvSpPr>
          <p:cNvPr id="24" name="Title 1"/>
          <p:cNvSpPr txBox="1">
            <a:spLocks/>
          </p:cNvSpPr>
          <p:nvPr/>
        </p:nvSpPr>
        <p:spPr>
          <a:xfrm>
            <a:off x="3759200" y="533400"/>
            <a:ext cx="6502400" cy="612817"/>
          </a:xfrm>
          <a:prstGeom prst="rect">
            <a:avLst/>
          </a:prstGeom>
        </p:spPr>
        <p:txBody>
          <a:bodyPr lIns="130005" tIns="65003" rIns="130005" bIns="65003"/>
          <a:lstStyle/>
          <a:p>
            <a:pPr defTabSz="1300059">
              <a:defRPr/>
            </a:pPr>
            <a:r>
              <a:rPr lang="en-US" sz="3400" kern="0" dirty="0" smtClean="0">
                <a:solidFill>
                  <a:srgbClr val="FFFF00"/>
                </a:solidFill>
                <a:latin typeface="+mj-lt"/>
                <a:ea typeface="+mj-ea"/>
                <a:cs typeface="+mj-cs"/>
              </a:rPr>
              <a:t>Adopti</a:t>
            </a:r>
            <a:r>
              <a:rPr lang="tr-TR" sz="3400" kern="0" dirty="0" smtClean="0">
                <a:solidFill>
                  <a:srgbClr val="FFFF00"/>
                </a:solidFill>
                <a:latin typeface="+mj-lt"/>
                <a:ea typeface="+mj-ea"/>
                <a:cs typeface="+mj-cs"/>
              </a:rPr>
              <a:t>f </a:t>
            </a:r>
            <a:r>
              <a:rPr lang="en-US" sz="3400" kern="0" dirty="0" smtClean="0">
                <a:solidFill>
                  <a:srgbClr val="FFFF00"/>
                </a:solidFill>
                <a:latin typeface="+mj-lt"/>
                <a:ea typeface="+mj-ea"/>
                <a:cs typeface="+mj-cs"/>
              </a:rPr>
              <a:t>T </a:t>
            </a:r>
            <a:r>
              <a:rPr lang="tr-TR" sz="3400" kern="0" dirty="0" smtClean="0">
                <a:solidFill>
                  <a:srgbClr val="FFFF00"/>
                </a:solidFill>
                <a:latin typeface="+mj-lt"/>
                <a:ea typeface="+mj-ea"/>
                <a:cs typeface="+mj-cs"/>
              </a:rPr>
              <a:t>Hücre Tedavisi</a:t>
            </a:r>
            <a:endParaRPr lang="en-US" sz="3400" kern="0" dirty="0" smtClean="0">
              <a:solidFill>
                <a:srgbClr val="FFFF00"/>
              </a:solidFill>
              <a:latin typeface="+mj-lt"/>
              <a:ea typeface="+mj-ea"/>
              <a:cs typeface="+mj-cs"/>
            </a:endParaRPr>
          </a:p>
        </p:txBody>
      </p:sp>
      <p:sp>
        <p:nvSpPr>
          <p:cNvPr id="23" name="object 2"/>
          <p:cNvSpPr/>
          <p:nvPr/>
        </p:nvSpPr>
        <p:spPr>
          <a:xfrm>
            <a:off x="282908" y="4351134"/>
            <a:ext cx="1768758" cy="757275"/>
          </a:xfrm>
          <a:prstGeom prst="rect">
            <a:avLst/>
          </a:prstGeom>
          <a:blipFill>
            <a:blip r:embed="rId4" cstate="print"/>
            <a:stretch>
              <a:fillRect/>
            </a:stretch>
          </a:blipFill>
        </p:spPr>
        <p:txBody>
          <a:bodyPr wrap="square" lIns="0" tIns="0" rIns="0" bIns="0" rtlCol="0"/>
          <a:lstStyle/>
          <a:p>
            <a:endParaRPr/>
          </a:p>
        </p:txBody>
      </p:sp>
      <p:sp>
        <p:nvSpPr>
          <p:cNvPr id="25" name="object 3"/>
          <p:cNvSpPr/>
          <p:nvPr/>
        </p:nvSpPr>
        <p:spPr>
          <a:xfrm>
            <a:off x="347997" y="5118099"/>
            <a:ext cx="4292599" cy="1968501"/>
          </a:xfrm>
          <a:prstGeom prst="rect">
            <a:avLst/>
          </a:prstGeom>
          <a:blipFill>
            <a:blip r:embed="rId5" cstate="print"/>
            <a:stretch>
              <a:fillRect/>
            </a:stretch>
          </a:blipFill>
        </p:spPr>
        <p:txBody>
          <a:bodyPr wrap="square" lIns="0" tIns="0" rIns="0" bIns="0" rtlCol="0"/>
          <a:lstStyle/>
          <a:p>
            <a:endParaRPr/>
          </a:p>
        </p:txBody>
      </p:sp>
      <p:sp>
        <p:nvSpPr>
          <p:cNvPr id="26" name="object 4"/>
          <p:cNvSpPr/>
          <p:nvPr/>
        </p:nvSpPr>
        <p:spPr>
          <a:xfrm>
            <a:off x="551209" y="2757206"/>
            <a:ext cx="4096909" cy="4229778"/>
          </a:xfrm>
          <a:prstGeom prst="rect">
            <a:avLst/>
          </a:prstGeom>
          <a:blipFill>
            <a:blip r:embed="rId6" cstate="print"/>
            <a:stretch>
              <a:fillRect/>
            </a:stretch>
          </a:blipFill>
        </p:spPr>
        <p:txBody>
          <a:bodyPr wrap="square" lIns="0" tIns="0" rIns="0" bIns="0" rtlCol="0"/>
          <a:lstStyle/>
          <a:p>
            <a:endParaRPr/>
          </a:p>
        </p:txBody>
      </p:sp>
      <p:sp>
        <p:nvSpPr>
          <p:cNvPr id="27" name="object 6"/>
          <p:cNvSpPr txBox="1"/>
          <p:nvPr/>
        </p:nvSpPr>
        <p:spPr>
          <a:xfrm>
            <a:off x="603251" y="3086140"/>
            <a:ext cx="10547349" cy="3981731"/>
          </a:xfrm>
          <a:prstGeom prst="rect">
            <a:avLst/>
          </a:prstGeom>
        </p:spPr>
        <p:txBody>
          <a:bodyPr vert="horz" wrap="square" lIns="0" tIns="0" rIns="0" bIns="0" rtlCol="0">
            <a:spAutoFit/>
          </a:bodyPr>
          <a:lstStyle/>
          <a:p>
            <a:pPr marL="43790" indent="17778"/>
            <a:r>
              <a:rPr dirty="0">
                <a:latin typeface="Arial"/>
                <a:cs typeface="Arial"/>
              </a:rPr>
              <a:t>scFv</a:t>
            </a:r>
          </a:p>
          <a:p>
            <a:pPr>
              <a:spcBef>
                <a:spcPts val="46"/>
              </a:spcBef>
            </a:pPr>
            <a:endParaRPr sz="1600" dirty="0">
              <a:latin typeface="Times New Roman"/>
              <a:cs typeface="Times New Roman"/>
            </a:endParaRPr>
          </a:p>
          <a:p>
            <a:pPr marL="12699" marR="8853085" indent="31101">
              <a:lnSpc>
                <a:spcPct val="223900"/>
              </a:lnSpc>
            </a:pPr>
            <a:r>
              <a:rPr dirty="0">
                <a:latin typeface="Arial"/>
                <a:cs typeface="Arial"/>
              </a:rPr>
              <a:t>Hinge  </a:t>
            </a:r>
            <a:r>
              <a:rPr spc="-70" dirty="0">
                <a:latin typeface="Arial"/>
                <a:cs typeface="Arial"/>
              </a:rPr>
              <a:t>T</a:t>
            </a:r>
            <a:r>
              <a:rPr dirty="0">
                <a:latin typeface="Arial"/>
                <a:cs typeface="Arial"/>
              </a:rPr>
              <a:t>ransmembrane</a:t>
            </a:r>
          </a:p>
          <a:p>
            <a:pPr>
              <a:spcBef>
                <a:spcPts val="6"/>
              </a:spcBef>
            </a:pPr>
            <a:endParaRPr sz="2300" dirty="0">
              <a:latin typeface="Times New Roman"/>
              <a:cs typeface="Times New Roman"/>
            </a:endParaRPr>
          </a:p>
          <a:p>
            <a:pPr marL="12699" marR="9048561">
              <a:lnSpc>
                <a:spcPct val="101899"/>
              </a:lnSpc>
            </a:pPr>
            <a:r>
              <a:rPr dirty="0">
                <a:latin typeface="Arial"/>
                <a:cs typeface="Arial"/>
              </a:rPr>
              <a:t>Co-stimulatory  domain</a:t>
            </a:r>
          </a:p>
          <a:p>
            <a:pPr>
              <a:lnSpc>
                <a:spcPct val="100000"/>
              </a:lnSpc>
            </a:pPr>
            <a:endParaRPr dirty="0">
              <a:latin typeface="Times New Roman"/>
              <a:cs typeface="Times New Roman"/>
            </a:endParaRPr>
          </a:p>
          <a:p>
            <a:pPr marL="53311" marR="9489668">
              <a:lnSpc>
                <a:spcPct val="101899"/>
              </a:lnSpc>
              <a:spcBef>
                <a:spcPts val="1370"/>
              </a:spcBef>
            </a:pPr>
            <a:r>
              <a:rPr dirty="0">
                <a:latin typeface="Arial"/>
                <a:cs typeface="Arial"/>
              </a:rPr>
              <a:t>Signalling  domain</a:t>
            </a:r>
          </a:p>
          <a:p>
            <a:pPr>
              <a:lnSpc>
                <a:spcPct val="100000"/>
              </a:lnSpc>
            </a:pPr>
            <a:endParaRPr dirty="0">
              <a:latin typeface="Times New Roman"/>
              <a:cs typeface="Times New Roman"/>
            </a:endParaRPr>
          </a:p>
        </p:txBody>
      </p:sp>
      <p:pic>
        <p:nvPicPr>
          <p:cNvPr id="14337" name="Picture 1"/>
          <p:cNvPicPr>
            <a:picLocks noChangeAspect="1" noChangeArrowheads="1"/>
          </p:cNvPicPr>
          <p:nvPr/>
        </p:nvPicPr>
        <p:blipFill>
          <a:blip r:embed="rId7" cstate="print"/>
          <a:srcRect/>
          <a:stretch>
            <a:fillRect/>
          </a:stretch>
        </p:blipFill>
        <p:spPr bwMode="auto">
          <a:xfrm>
            <a:off x="558800" y="7543800"/>
            <a:ext cx="3059112" cy="228600"/>
          </a:xfrm>
          <a:prstGeom prst="rect">
            <a:avLst/>
          </a:prstGeom>
          <a:noFill/>
          <a:ln w="9525">
            <a:noFill/>
            <a:miter lim="800000"/>
            <a:headEnd/>
            <a:tailEnd/>
          </a:ln>
        </p:spPr>
      </p:pic>
      <p:sp>
        <p:nvSpPr>
          <p:cNvPr id="29" name="object 7"/>
          <p:cNvSpPr txBox="1"/>
          <p:nvPr/>
        </p:nvSpPr>
        <p:spPr>
          <a:xfrm>
            <a:off x="4292600" y="6705600"/>
            <a:ext cx="8534400" cy="1749197"/>
          </a:xfrm>
          <a:prstGeom prst="rect">
            <a:avLst/>
          </a:prstGeom>
          <a:solidFill>
            <a:schemeClr val="accent3">
              <a:lumMod val="20000"/>
              <a:lumOff val="80000"/>
            </a:schemeClr>
          </a:solidFill>
        </p:spPr>
        <p:txBody>
          <a:bodyPr vert="horz" wrap="square" lIns="0" tIns="0" rIns="0" bIns="0" rtlCol="0">
            <a:spAutoFit/>
          </a:bodyPr>
          <a:lstStyle/>
          <a:p>
            <a:pPr marL="30465"/>
            <a:r>
              <a:rPr lang="tr-TR" sz="2800" b="1" u="sng" dirty="0" smtClean="0">
                <a:solidFill>
                  <a:srgbClr val="FF0000"/>
                </a:solidFill>
                <a:latin typeface="Arial"/>
                <a:cs typeface="Arial"/>
              </a:rPr>
              <a:t>POOLED RESPONSE</a:t>
            </a:r>
            <a:r>
              <a:rPr lang="tr-TR" sz="2800" b="1" u="sng" spc="-105" dirty="0" smtClean="0">
                <a:solidFill>
                  <a:srgbClr val="FF0000"/>
                </a:solidFill>
                <a:latin typeface="Arial"/>
                <a:cs typeface="Arial"/>
              </a:rPr>
              <a:t> </a:t>
            </a:r>
            <a:r>
              <a:rPr lang="tr-TR" sz="2800" b="1" u="sng" dirty="0" smtClean="0">
                <a:solidFill>
                  <a:srgbClr val="FF0000"/>
                </a:solidFill>
                <a:latin typeface="Arial"/>
                <a:cs typeface="Arial"/>
              </a:rPr>
              <a:t>DATA</a:t>
            </a:r>
            <a:endParaRPr lang="tr-TR" sz="2800" u="sng" dirty="0" smtClean="0">
              <a:solidFill>
                <a:srgbClr val="FF0000"/>
              </a:solidFill>
              <a:latin typeface="Arial"/>
              <a:cs typeface="Arial"/>
            </a:endParaRPr>
          </a:p>
          <a:p>
            <a:pPr marL="12699" marR="5080" indent="1904">
              <a:lnSpc>
                <a:spcPct val="200000"/>
              </a:lnSpc>
              <a:spcBef>
                <a:spcPts val="119"/>
              </a:spcBef>
              <a:buFont typeface="Wingdings" pitchFamily="2" charset="2"/>
              <a:buChar char="ü"/>
            </a:pPr>
            <a:r>
              <a:rPr lang="tr-TR" sz="2400" b="1" dirty="0" smtClean="0">
                <a:latin typeface="Arial"/>
                <a:cs typeface="Arial"/>
              </a:rPr>
              <a:t> </a:t>
            </a:r>
            <a:r>
              <a:rPr sz="2400" b="1" dirty="0" smtClean="0">
                <a:latin typeface="Arial"/>
                <a:cs typeface="Arial"/>
              </a:rPr>
              <a:t>ALL </a:t>
            </a:r>
            <a:r>
              <a:rPr sz="2400" b="1" dirty="0">
                <a:latin typeface="Arial"/>
                <a:cs typeface="Arial"/>
              </a:rPr>
              <a:t>(adults and children) – 80% CR (UPenn &amp;</a:t>
            </a:r>
            <a:r>
              <a:rPr sz="2400" b="1" spc="-145" dirty="0">
                <a:latin typeface="Arial"/>
                <a:cs typeface="Arial"/>
              </a:rPr>
              <a:t> </a:t>
            </a:r>
            <a:r>
              <a:rPr sz="2400" b="1" dirty="0" smtClean="0">
                <a:latin typeface="Arial"/>
                <a:cs typeface="Arial"/>
              </a:rPr>
              <a:t>MSKCC)</a:t>
            </a:r>
            <a:endParaRPr lang="tr-TR" sz="2400" b="1" dirty="0" smtClean="0">
              <a:latin typeface="Arial"/>
              <a:cs typeface="Arial"/>
            </a:endParaRPr>
          </a:p>
          <a:p>
            <a:pPr marL="12699" marR="5080" indent="1904">
              <a:lnSpc>
                <a:spcPct val="150000"/>
              </a:lnSpc>
              <a:spcBef>
                <a:spcPts val="119"/>
              </a:spcBef>
              <a:buFont typeface="Wingdings" pitchFamily="2" charset="2"/>
              <a:buChar char="ü"/>
            </a:pPr>
            <a:r>
              <a:rPr lang="tr-TR" sz="2400" b="1" dirty="0" smtClean="0">
                <a:latin typeface="Arial"/>
                <a:cs typeface="Arial"/>
              </a:rPr>
              <a:t> </a:t>
            </a:r>
            <a:r>
              <a:rPr sz="2400" b="1" dirty="0" smtClean="0">
                <a:latin typeface="Arial"/>
                <a:cs typeface="Arial"/>
              </a:rPr>
              <a:t>CLL </a:t>
            </a:r>
            <a:r>
              <a:rPr sz="2400" b="1" dirty="0">
                <a:latin typeface="Arial"/>
                <a:cs typeface="Arial"/>
              </a:rPr>
              <a:t>– 22% CR</a:t>
            </a:r>
            <a:r>
              <a:rPr sz="2400" b="1" spc="-135" dirty="0">
                <a:latin typeface="Arial"/>
                <a:cs typeface="Arial"/>
              </a:rPr>
              <a:t> </a:t>
            </a:r>
            <a:r>
              <a:rPr sz="2400" b="1" dirty="0">
                <a:latin typeface="Arial"/>
                <a:cs typeface="Arial"/>
              </a:rPr>
              <a:t>(UPenn)</a:t>
            </a:r>
            <a:endParaRPr sz="2400" dirty="0">
              <a:latin typeface="Arial"/>
              <a:cs typeface="Aria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711200" y="2057400"/>
            <a:ext cx="11734800" cy="7010400"/>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10312400" y="2286000"/>
            <a:ext cx="1360183" cy="312544"/>
          </a:xfrm>
          <a:prstGeom prst="rect">
            <a:avLst/>
          </a:prstGeom>
          <a:noFill/>
          <a:ln w="9525">
            <a:noFill/>
            <a:round/>
            <a:headEnd/>
            <a:tailEnd/>
          </a:ln>
          <a:effectLst/>
        </p:spPr>
      </p:pic>
      <p:sp>
        <p:nvSpPr>
          <p:cNvPr id="3076" name="Text Box 4"/>
          <p:cNvSpPr txBox="1">
            <a:spLocks noChangeArrowheads="1"/>
          </p:cNvSpPr>
          <p:nvPr/>
        </p:nvSpPr>
        <p:spPr bwMode="auto">
          <a:xfrm>
            <a:off x="4521200" y="9448800"/>
            <a:ext cx="5603088" cy="304800"/>
          </a:xfrm>
          <a:prstGeom prst="rect">
            <a:avLst/>
          </a:prstGeom>
          <a:noFill/>
          <a:ln w="9525">
            <a:noFill/>
            <a:round/>
            <a:headEnd/>
            <a:tailEnd/>
          </a:ln>
          <a:effectLst/>
        </p:spPr>
        <p:txBody>
          <a:bodyPr lIns="0" tIns="0" rIns="0" bIns="0"/>
          <a:lstStyle/>
          <a:p>
            <a:pPr>
              <a:tabLst>
                <a:tab pos="933464" algn="l"/>
                <a:tab pos="1866916" algn="l"/>
                <a:tab pos="2800370" algn="l"/>
                <a:tab pos="3733825" algn="l"/>
                <a:tab pos="4667285" algn="l"/>
              </a:tabLst>
            </a:pPr>
            <a:r>
              <a:rPr lang="en-GB" sz="1600" b="1" dirty="0">
                <a:solidFill>
                  <a:srgbClr val="FFFF00"/>
                </a:solidFill>
                <a:latin typeface="Arial" charset="0"/>
                <a:ea typeface="msgothic" charset="0"/>
                <a:cs typeface="msgothic" charset="0"/>
              </a:rPr>
              <a:t>Lee D W et al. </a:t>
            </a:r>
            <a:r>
              <a:rPr lang="en-GB" sz="1600" b="1" dirty="0" err="1">
                <a:solidFill>
                  <a:srgbClr val="FFFF00"/>
                </a:solidFill>
                <a:latin typeface="Arial" charset="0"/>
                <a:ea typeface="msgothic" charset="0"/>
                <a:cs typeface="msgothic" charset="0"/>
              </a:rPr>
              <a:t>Clin</a:t>
            </a:r>
            <a:r>
              <a:rPr lang="en-GB" sz="1600" b="1" dirty="0">
                <a:solidFill>
                  <a:srgbClr val="FFFF00"/>
                </a:solidFill>
                <a:latin typeface="Arial" charset="0"/>
                <a:ea typeface="msgothic" charset="0"/>
                <a:cs typeface="msgothic" charset="0"/>
              </a:rPr>
              <a:t> Cancer Res 2012;18:2780-2790</a:t>
            </a:r>
          </a:p>
        </p:txBody>
      </p:sp>
      <p:sp>
        <p:nvSpPr>
          <p:cNvPr id="14" name="Text Box 4"/>
          <p:cNvSpPr txBox="1">
            <a:spLocks noChangeArrowheads="1"/>
          </p:cNvSpPr>
          <p:nvPr/>
        </p:nvSpPr>
        <p:spPr bwMode="auto">
          <a:xfrm>
            <a:off x="330200" y="457200"/>
            <a:ext cx="3359573" cy="919165"/>
          </a:xfrm>
          <a:prstGeom prst="rect">
            <a:avLst/>
          </a:prstGeom>
          <a:noFill/>
          <a:ln w="9525">
            <a:noFill/>
            <a:miter lim="800000"/>
            <a:headEnd/>
            <a:tailEnd/>
          </a:ln>
        </p:spPr>
        <p:txBody>
          <a:bodyPr wrap="square" lIns="129985" tIns="64993" rIns="129985" bIns="64993">
            <a:spAutoFit/>
          </a:bodyPr>
          <a:lstStyle/>
          <a:p>
            <a:pPr>
              <a:spcBef>
                <a:spcPct val="50000"/>
              </a:spcBef>
            </a:pPr>
            <a:r>
              <a:rPr lang="en-US" altLang="zh-CN" sz="5100" b="1" dirty="0">
                <a:solidFill>
                  <a:srgbClr val="FFFF00"/>
                </a:solidFill>
              </a:rPr>
              <a:t> </a:t>
            </a:r>
            <a:r>
              <a:rPr lang="en-US" altLang="zh-CN" sz="5100" b="1" dirty="0" smtClean="0">
                <a:solidFill>
                  <a:srgbClr val="FFFF00"/>
                </a:solidFill>
              </a:rPr>
              <a:t>CAR-T</a:t>
            </a:r>
            <a:r>
              <a:rPr lang="tr-TR" altLang="zh-CN" sz="5100" b="1" dirty="0" smtClean="0">
                <a:solidFill>
                  <a:srgbClr val="FFFF00"/>
                </a:solidFill>
              </a:rPr>
              <a:t>: </a:t>
            </a:r>
            <a:r>
              <a:rPr lang="en-US" altLang="zh-CN" dirty="0" smtClean="0">
                <a:solidFill>
                  <a:srgbClr val="FFFF00"/>
                </a:solidFill>
              </a:rPr>
              <a:t> </a:t>
            </a:r>
            <a:endParaRPr lang="en-US" altLang="zh-CN" dirty="0">
              <a:solidFill>
                <a:srgbClr val="FFFF00"/>
              </a:solidFill>
            </a:endParaRPr>
          </a:p>
        </p:txBody>
      </p:sp>
      <p:sp>
        <p:nvSpPr>
          <p:cNvPr id="11" name="object 3"/>
          <p:cNvSpPr txBox="1">
            <a:spLocks/>
          </p:cNvSpPr>
          <p:nvPr/>
        </p:nvSpPr>
        <p:spPr>
          <a:xfrm>
            <a:off x="2692400" y="609600"/>
            <a:ext cx="8382000" cy="615553"/>
          </a:xfrm>
          <a:prstGeom prst="rect">
            <a:avLst/>
          </a:prstGeom>
        </p:spPr>
        <p:txBody>
          <a:bodyPr vert="horz" wrap="square" lIns="0" tIns="0" rIns="0" bIns="0" rtlCol="0">
            <a:spAutoFit/>
          </a:bodyPr>
          <a:lstStyle/>
          <a:p>
            <a:pPr marL="18061" marR="0" lvl="0" indent="0" defTabSz="914400" eaLnBrk="1" fontAlgn="auto" latinLnBrk="0" hangingPunct="1">
              <a:lnSpc>
                <a:spcPct val="100000"/>
              </a:lnSpc>
              <a:spcBef>
                <a:spcPts val="0"/>
              </a:spcBef>
              <a:spcAft>
                <a:spcPts val="0"/>
              </a:spcAft>
              <a:buClrTx/>
              <a:buSzTx/>
              <a:buFontTx/>
              <a:buNone/>
              <a:tabLst/>
              <a:defRPr/>
            </a:pPr>
            <a:r>
              <a:rPr kumimoji="0" lang="tr-TR" sz="4000" b="0" i="0" u="none" strike="noStrike" kern="0" cap="none" spc="-7" normalizeH="0" baseline="0" noProof="0" dirty="0" err="1" smtClean="0">
                <a:ln>
                  <a:noFill/>
                </a:ln>
                <a:solidFill>
                  <a:srgbClr val="FFFF00"/>
                </a:solidFill>
                <a:effectLst/>
                <a:uLnTx/>
                <a:uFillTx/>
                <a:latin typeface="+mj-lt"/>
                <a:ea typeface="+mj-ea"/>
                <a:cs typeface="+mj-cs"/>
              </a:rPr>
              <a:t>Product</a:t>
            </a:r>
            <a:r>
              <a:rPr kumimoji="0" lang="tr-TR" sz="4000" b="0" i="0" u="none" strike="noStrike" kern="0" cap="none" spc="-7" normalizeH="0" baseline="0" noProof="0" dirty="0" smtClean="0">
                <a:ln>
                  <a:noFill/>
                </a:ln>
                <a:solidFill>
                  <a:srgbClr val="FFFF00"/>
                </a:solidFill>
                <a:effectLst/>
                <a:uLnTx/>
                <a:uFillTx/>
                <a:latin typeface="+mj-lt"/>
                <a:ea typeface="+mj-ea"/>
                <a:cs typeface="+mj-cs"/>
              </a:rPr>
              <a:t> </a:t>
            </a:r>
            <a:r>
              <a:rPr kumimoji="0" lang="tr-TR" sz="4000" b="0" i="0" u="none" strike="noStrike" kern="0" cap="none" spc="-7" normalizeH="0" baseline="0" noProof="0" dirty="0" err="1" smtClean="0">
                <a:ln>
                  <a:noFill/>
                </a:ln>
                <a:solidFill>
                  <a:srgbClr val="FFFF00"/>
                </a:solidFill>
                <a:effectLst/>
                <a:uLnTx/>
                <a:uFillTx/>
                <a:latin typeface="+mj-lt"/>
                <a:ea typeface="+mj-ea"/>
                <a:cs typeface="+mj-cs"/>
              </a:rPr>
              <a:t>manufacture</a:t>
            </a:r>
            <a:r>
              <a:rPr kumimoji="0" lang="tr-TR" sz="4000" b="0" i="0" u="none" strike="noStrike" kern="0" cap="none" spc="-7" normalizeH="0" baseline="0" noProof="0" dirty="0" smtClean="0">
                <a:ln>
                  <a:noFill/>
                </a:ln>
                <a:solidFill>
                  <a:srgbClr val="FFFF00"/>
                </a:solidFill>
                <a:effectLst/>
                <a:uLnTx/>
                <a:uFillTx/>
                <a:latin typeface="+mj-lt"/>
                <a:ea typeface="+mj-ea"/>
                <a:cs typeface="+mj-cs"/>
              </a:rPr>
              <a:t> and</a:t>
            </a:r>
            <a:r>
              <a:rPr kumimoji="0" lang="tr-TR" sz="4000" b="0" i="0" u="none" strike="noStrike" kern="0" cap="none" spc="0" normalizeH="0" baseline="0" noProof="0" dirty="0" smtClean="0">
                <a:ln>
                  <a:noFill/>
                </a:ln>
                <a:solidFill>
                  <a:srgbClr val="FFFF00"/>
                </a:solidFill>
                <a:effectLst/>
                <a:uLnTx/>
                <a:uFillTx/>
                <a:latin typeface="+mj-lt"/>
                <a:ea typeface="+mj-ea"/>
                <a:cs typeface="+mj-cs"/>
              </a:rPr>
              <a:t> </a:t>
            </a:r>
            <a:r>
              <a:rPr kumimoji="0" lang="tr-TR" sz="4000" b="0" i="0" u="none" strike="noStrike" kern="0" cap="none" spc="0" normalizeH="0" baseline="0" noProof="0" dirty="0" err="1" smtClean="0">
                <a:ln>
                  <a:noFill/>
                </a:ln>
                <a:solidFill>
                  <a:srgbClr val="FFFF00"/>
                </a:solidFill>
                <a:effectLst/>
                <a:uLnTx/>
                <a:uFillTx/>
                <a:latin typeface="+mj-lt"/>
                <a:ea typeface="+mj-ea"/>
                <a:cs typeface="+mj-cs"/>
              </a:rPr>
              <a:t>testing</a:t>
            </a:r>
            <a:endParaRPr kumimoji="0" lang="tr-TR" sz="4000" b="0" i="0" u="none" strike="noStrike" kern="0" cap="none" spc="0" normalizeH="0" baseline="0" noProof="0" dirty="0">
              <a:ln>
                <a:noFill/>
              </a:ln>
              <a:solidFill>
                <a:srgbClr val="FFFF00"/>
              </a:solidFill>
              <a:effectLst/>
              <a:uLnTx/>
              <a:uFillTx/>
              <a:latin typeface="+mj-lt"/>
              <a:ea typeface="+mj-ea"/>
              <a:cs typeface="+mj-cs"/>
            </a:endParaRPr>
          </a:p>
        </p:txBody>
      </p:sp>
    </p:spTree>
    <p:extLst>
      <p:ext uri="{BB962C8B-B14F-4D97-AF65-F5344CB8AC3E}">
        <p14:creationId xmlns:p14="http://schemas.microsoft.com/office/powerpoint/2010/main" xmlns="" val="99687658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17227" y="2275840"/>
            <a:ext cx="3034453" cy="919367"/>
          </a:xfrm>
          <a:custGeom>
            <a:avLst/>
            <a:gdLst/>
            <a:ahLst/>
            <a:cxnLst/>
            <a:rect l="l" t="t" r="r" b="b"/>
            <a:pathLst>
              <a:path w="2133600" h="646430">
                <a:moveTo>
                  <a:pt x="0" y="0"/>
                </a:moveTo>
                <a:lnTo>
                  <a:pt x="2133600" y="0"/>
                </a:lnTo>
                <a:lnTo>
                  <a:pt x="2133600" y="646112"/>
                </a:lnTo>
                <a:lnTo>
                  <a:pt x="0" y="646112"/>
                </a:lnTo>
                <a:lnTo>
                  <a:pt x="0" y="0"/>
                </a:lnTo>
                <a:close/>
              </a:path>
            </a:pathLst>
          </a:custGeom>
          <a:solidFill>
            <a:schemeClr val="accent3">
              <a:lumMod val="20000"/>
              <a:lumOff val="80000"/>
            </a:schemeClr>
          </a:solidFill>
          <a:ln w="9525">
            <a:solidFill>
              <a:srgbClr val="000000"/>
            </a:solidFill>
          </a:ln>
        </p:spPr>
        <p:txBody>
          <a:bodyPr wrap="square" lIns="0" tIns="0" rIns="0" bIns="0" rtlCol="0"/>
          <a:lstStyle/>
          <a:p>
            <a:endParaRPr sz="2000"/>
          </a:p>
        </p:txBody>
      </p:sp>
      <p:sp>
        <p:nvSpPr>
          <p:cNvPr id="5" name="object 5"/>
          <p:cNvSpPr txBox="1"/>
          <p:nvPr/>
        </p:nvSpPr>
        <p:spPr>
          <a:xfrm>
            <a:off x="1705976" y="2332194"/>
            <a:ext cx="2657856" cy="615553"/>
          </a:xfrm>
          <a:prstGeom prst="rect">
            <a:avLst/>
          </a:prstGeom>
        </p:spPr>
        <p:txBody>
          <a:bodyPr vert="horz" wrap="square" lIns="0" tIns="0" rIns="0" bIns="0" rtlCol="0">
            <a:spAutoFit/>
          </a:bodyPr>
          <a:lstStyle/>
          <a:p>
            <a:pPr marL="469441" marR="7225" indent="-452289"/>
            <a:r>
              <a:rPr sz="2000" spc="-7" dirty="0">
                <a:latin typeface="Arial"/>
                <a:cs typeface="Arial"/>
              </a:rPr>
              <a:t>Apheresis</a:t>
            </a:r>
            <a:r>
              <a:rPr sz="2000" spc="-50" dirty="0">
                <a:latin typeface="Arial"/>
                <a:cs typeface="Arial"/>
              </a:rPr>
              <a:t> </a:t>
            </a:r>
            <a:r>
              <a:rPr sz="2000" spc="-7" dirty="0">
                <a:latin typeface="Arial"/>
                <a:cs typeface="Arial"/>
              </a:rPr>
              <a:t>product  from</a:t>
            </a:r>
            <a:r>
              <a:rPr sz="2000" spc="-92" dirty="0">
                <a:latin typeface="Arial"/>
                <a:cs typeface="Arial"/>
              </a:rPr>
              <a:t> </a:t>
            </a:r>
            <a:r>
              <a:rPr sz="2000" spc="-7" dirty="0">
                <a:latin typeface="Arial"/>
                <a:cs typeface="Arial"/>
              </a:rPr>
              <a:t>patient</a:t>
            </a:r>
            <a:endParaRPr sz="2000" dirty="0">
              <a:latin typeface="Arial"/>
              <a:cs typeface="Arial"/>
            </a:endParaRPr>
          </a:p>
        </p:txBody>
      </p:sp>
      <p:sp>
        <p:nvSpPr>
          <p:cNvPr id="6" name="object 6"/>
          <p:cNvSpPr/>
          <p:nvPr/>
        </p:nvSpPr>
        <p:spPr>
          <a:xfrm>
            <a:off x="1517227" y="4323646"/>
            <a:ext cx="3034453" cy="1312220"/>
          </a:xfrm>
          <a:custGeom>
            <a:avLst/>
            <a:gdLst/>
            <a:ahLst/>
            <a:cxnLst/>
            <a:rect l="l" t="t" r="r" b="b"/>
            <a:pathLst>
              <a:path w="2133600" h="922654">
                <a:moveTo>
                  <a:pt x="0" y="0"/>
                </a:moveTo>
                <a:lnTo>
                  <a:pt x="2133600" y="0"/>
                </a:lnTo>
                <a:lnTo>
                  <a:pt x="2133600" y="922337"/>
                </a:lnTo>
                <a:lnTo>
                  <a:pt x="0" y="922337"/>
                </a:lnTo>
                <a:lnTo>
                  <a:pt x="0" y="0"/>
                </a:lnTo>
                <a:close/>
              </a:path>
            </a:pathLst>
          </a:custGeom>
          <a:solidFill>
            <a:schemeClr val="accent3">
              <a:lumMod val="20000"/>
              <a:lumOff val="80000"/>
            </a:schemeClr>
          </a:solidFill>
          <a:ln w="9525">
            <a:solidFill>
              <a:srgbClr val="000000"/>
            </a:solidFill>
          </a:ln>
        </p:spPr>
        <p:txBody>
          <a:bodyPr wrap="square" lIns="0" tIns="0" rIns="0" bIns="0" rtlCol="0"/>
          <a:lstStyle/>
          <a:p>
            <a:endParaRPr sz="2000"/>
          </a:p>
        </p:txBody>
      </p:sp>
      <p:sp>
        <p:nvSpPr>
          <p:cNvPr id="7" name="object 7"/>
          <p:cNvSpPr txBox="1"/>
          <p:nvPr/>
        </p:nvSpPr>
        <p:spPr>
          <a:xfrm>
            <a:off x="1894665" y="4380000"/>
            <a:ext cx="2278549" cy="923330"/>
          </a:xfrm>
          <a:prstGeom prst="rect">
            <a:avLst/>
          </a:prstGeom>
        </p:spPr>
        <p:txBody>
          <a:bodyPr vert="horz" wrap="square" lIns="0" tIns="0" rIns="0" bIns="0" rtlCol="0">
            <a:spAutoFit/>
          </a:bodyPr>
          <a:lstStyle/>
          <a:p>
            <a:pPr marL="17155" marR="7225" algn="ctr"/>
            <a:r>
              <a:rPr sz="2000" spc="-7" dirty="0">
                <a:latin typeface="Arial"/>
                <a:cs typeface="Arial"/>
              </a:rPr>
              <a:t>Activate </a:t>
            </a:r>
            <a:r>
              <a:rPr sz="2000" dirty="0">
                <a:latin typeface="Arial"/>
                <a:cs typeface="Arial"/>
              </a:rPr>
              <a:t>T </a:t>
            </a:r>
            <a:r>
              <a:rPr sz="2000" spc="-7" dirty="0">
                <a:latin typeface="Arial"/>
                <a:cs typeface="Arial"/>
              </a:rPr>
              <a:t>cells  with</a:t>
            </a:r>
            <a:r>
              <a:rPr sz="2000" spc="-78" dirty="0">
                <a:latin typeface="Arial"/>
                <a:cs typeface="Arial"/>
              </a:rPr>
              <a:t> </a:t>
            </a:r>
            <a:r>
              <a:rPr sz="2000" spc="-7" dirty="0">
                <a:latin typeface="Arial"/>
                <a:cs typeface="Arial"/>
              </a:rPr>
              <a:t>CD3/CD28  beads</a:t>
            </a:r>
            <a:endParaRPr sz="2000" dirty="0">
              <a:latin typeface="Arial"/>
              <a:cs typeface="Arial"/>
            </a:endParaRPr>
          </a:p>
        </p:txBody>
      </p:sp>
      <p:sp>
        <p:nvSpPr>
          <p:cNvPr id="8" name="object 8"/>
          <p:cNvSpPr/>
          <p:nvPr/>
        </p:nvSpPr>
        <p:spPr>
          <a:xfrm>
            <a:off x="1517227" y="6086969"/>
            <a:ext cx="3034453" cy="523804"/>
          </a:xfrm>
          <a:custGeom>
            <a:avLst/>
            <a:gdLst/>
            <a:ahLst/>
            <a:cxnLst/>
            <a:rect l="l" t="t" r="r" b="b"/>
            <a:pathLst>
              <a:path w="2133600" h="368300">
                <a:moveTo>
                  <a:pt x="0" y="0"/>
                </a:moveTo>
                <a:lnTo>
                  <a:pt x="2133600" y="0"/>
                </a:lnTo>
                <a:lnTo>
                  <a:pt x="2133600" y="368300"/>
                </a:lnTo>
                <a:lnTo>
                  <a:pt x="0" y="368300"/>
                </a:lnTo>
                <a:lnTo>
                  <a:pt x="0" y="0"/>
                </a:lnTo>
                <a:close/>
              </a:path>
            </a:pathLst>
          </a:custGeom>
          <a:solidFill>
            <a:schemeClr val="accent3">
              <a:lumMod val="20000"/>
              <a:lumOff val="80000"/>
            </a:schemeClr>
          </a:solidFill>
          <a:ln w="9525">
            <a:solidFill>
              <a:srgbClr val="000000"/>
            </a:solidFill>
          </a:ln>
        </p:spPr>
        <p:txBody>
          <a:bodyPr wrap="square" lIns="0" tIns="0" rIns="0" bIns="0" rtlCol="0"/>
          <a:lstStyle/>
          <a:p>
            <a:endParaRPr sz="2000"/>
          </a:p>
        </p:txBody>
      </p:sp>
      <p:sp>
        <p:nvSpPr>
          <p:cNvPr id="9" name="object 9"/>
          <p:cNvSpPr txBox="1"/>
          <p:nvPr/>
        </p:nvSpPr>
        <p:spPr>
          <a:xfrm>
            <a:off x="2253273" y="6143329"/>
            <a:ext cx="1561479" cy="307777"/>
          </a:xfrm>
          <a:prstGeom prst="rect">
            <a:avLst/>
          </a:prstGeom>
        </p:spPr>
        <p:txBody>
          <a:bodyPr vert="horz" wrap="square" lIns="0" tIns="0" rIns="0" bIns="0" rtlCol="0">
            <a:spAutoFit/>
          </a:bodyPr>
          <a:lstStyle/>
          <a:p>
            <a:pPr marL="18061"/>
            <a:r>
              <a:rPr sz="2000" spc="-100" dirty="0">
                <a:latin typeface="Arial"/>
                <a:cs typeface="Arial"/>
              </a:rPr>
              <a:t>T</a:t>
            </a:r>
            <a:r>
              <a:rPr sz="2000" dirty="0">
                <a:latin typeface="Arial"/>
                <a:cs typeface="Arial"/>
              </a:rPr>
              <a:t>r</a:t>
            </a:r>
            <a:r>
              <a:rPr sz="2000" spc="-7" dirty="0">
                <a:latin typeface="Arial"/>
                <a:cs typeface="Arial"/>
              </a:rPr>
              <a:t>ansduce</a:t>
            </a:r>
            <a:endParaRPr sz="2000" dirty="0">
              <a:latin typeface="Arial"/>
              <a:cs typeface="Arial"/>
            </a:endParaRPr>
          </a:p>
        </p:txBody>
      </p:sp>
      <p:sp>
        <p:nvSpPr>
          <p:cNvPr id="10" name="object 10"/>
          <p:cNvSpPr/>
          <p:nvPr/>
        </p:nvSpPr>
        <p:spPr>
          <a:xfrm>
            <a:off x="1517227" y="8509564"/>
            <a:ext cx="3034453" cy="526514"/>
          </a:xfrm>
          <a:custGeom>
            <a:avLst/>
            <a:gdLst/>
            <a:ahLst/>
            <a:cxnLst/>
            <a:rect l="l" t="t" r="r" b="b"/>
            <a:pathLst>
              <a:path w="2133600" h="370204">
                <a:moveTo>
                  <a:pt x="0" y="0"/>
                </a:moveTo>
                <a:lnTo>
                  <a:pt x="2133600" y="0"/>
                </a:lnTo>
                <a:lnTo>
                  <a:pt x="2133600" y="369887"/>
                </a:lnTo>
                <a:lnTo>
                  <a:pt x="0" y="369887"/>
                </a:lnTo>
                <a:lnTo>
                  <a:pt x="0" y="0"/>
                </a:lnTo>
                <a:close/>
              </a:path>
            </a:pathLst>
          </a:custGeom>
          <a:solidFill>
            <a:schemeClr val="accent3">
              <a:lumMod val="20000"/>
              <a:lumOff val="80000"/>
            </a:schemeClr>
          </a:solidFill>
          <a:ln w="9525">
            <a:solidFill>
              <a:srgbClr val="000000"/>
            </a:solidFill>
          </a:ln>
        </p:spPr>
        <p:txBody>
          <a:bodyPr wrap="square" lIns="0" tIns="0" rIns="0" bIns="0" rtlCol="0"/>
          <a:lstStyle/>
          <a:p>
            <a:endParaRPr sz="2000"/>
          </a:p>
        </p:txBody>
      </p:sp>
      <p:sp>
        <p:nvSpPr>
          <p:cNvPr id="11" name="object 11"/>
          <p:cNvSpPr txBox="1"/>
          <p:nvPr/>
        </p:nvSpPr>
        <p:spPr>
          <a:xfrm>
            <a:off x="1995344" y="8565921"/>
            <a:ext cx="2078059" cy="307777"/>
          </a:xfrm>
          <a:prstGeom prst="rect">
            <a:avLst/>
          </a:prstGeom>
          <a:solidFill>
            <a:schemeClr val="accent3">
              <a:lumMod val="20000"/>
              <a:lumOff val="80000"/>
            </a:schemeClr>
          </a:solidFill>
        </p:spPr>
        <p:txBody>
          <a:bodyPr vert="horz" wrap="square" lIns="0" tIns="0" rIns="0" bIns="0" rtlCol="0">
            <a:spAutoFit/>
          </a:bodyPr>
          <a:lstStyle/>
          <a:p>
            <a:pPr marL="18061"/>
            <a:r>
              <a:rPr sz="2000" spc="-7" dirty="0">
                <a:latin typeface="Arial"/>
                <a:cs typeface="Arial"/>
              </a:rPr>
              <a:t>Culture</a:t>
            </a:r>
            <a:r>
              <a:rPr sz="2000" spc="-121" dirty="0">
                <a:latin typeface="Arial"/>
                <a:cs typeface="Arial"/>
              </a:rPr>
              <a:t> </a:t>
            </a:r>
            <a:r>
              <a:rPr sz="2000" dirty="0">
                <a:latin typeface="Arial"/>
                <a:cs typeface="Arial"/>
              </a:rPr>
              <a:t>(days)</a:t>
            </a:r>
          </a:p>
        </p:txBody>
      </p:sp>
      <p:sp>
        <p:nvSpPr>
          <p:cNvPr id="12" name="object 12"/>
          <p:cNvSpPr/>
          <p:nvPr/>
        </p:nvSpPr>
        <p:spPr>
          <a:xfrm>
            <a:off x="216748" y="5664774"/>
            <a:ext cx="216747" cy="212231"/>
          </a:xfrm>
          <a:custGeom>
            <a:avLst/>
            <a:gdLst/>
            <a:ahLst/>
            <a:cxnLst/>
            <a:rect l="l" t="t" r="r" b="b"/>
            <a:pathLst>
              <a:path w="152400" h="149225">
                <a:moveTo>
                  <a:pt x="94107" y="125933"/>
                </a:moveTo>
                <a:lnTo>
                  <a:pt x="58293" y="125933"/>
                </a:lnTo>
                <a:lnTo>
                  <a:pt x="76200" y="149225"/>
                </a:lnTo>
                <a:lnTo>
                  <a:pt x="94107" y="125933"/>
                </a:lnTo>
                <a:close/>
              </a:path>
              <a:path w="152400" h="149225">
                <a:moveTo>
                  <a:pt x="123291" y="14249"/>
                </a:moveTo>
                <a:lnTo>
                  <a:pt x="94107" y="23291"/>
                </a:lnTo>
                <a:lnTo>
                  <a:pt x="29176" y="23291"/>
                </a:lnTo>
                <a:lnTo>
                  <a:pt x="29324" y="42900"/>
                </a:lnTo>
                <a:lnTo>
                  <a:pt x="0" y="51562"/>
                </a:lnTo>
                <a:lnTo>
                  <a:pt x="18249" y="74625"/>
                </a:lnTo>
                <a:lnTo>
                  <a:pt x="0" y="97675"/>
                </a:lnTo>
                <a:lnTo>
                  <a:pt x="29324" y="106337"/>
                </a:lnTo>
                <a:lnTo>
                  <a:pt x="29108" y="134988"/>
                </a:lnTo>
                <a:lnTo>
                  <a:pt x="58293" y="125933"/>
                </a:lnTo>
                <a:lnTo>
                  <a:pt x="123223" y="125933"/>
                </a:lnTo>
                <a:lnTo>
                  <a:pt x="123075" y="106337"/>
                </a:lnTo>
                <a:lnTo>
                  <a:pt x="152400" y="97675"/>
                </a:lnTo>
                <a:lnTo>
                  <a:pt x="134150" y="74625"/>
                </a:lnTo>
                <a:lnTo>
                  <a:pt x="152400" y="51562"/>
                </a:lnTo>
                <a:lnTo>
                  <a:pt x="123075" y="42900"/>
                </a:lnTo>
                <a:lnTo>
                  <a:pt x="123223" y="23291"/>
                </a:lnTo>
                <a:lnTo>
                  <a:pt x="58293" y="23291"/>
                </a:lnTo>
                <a:lnTo>
                  <a:pt x="29108" y="14249"/>
                </a:lnTo>
                <a:lnTo>
                  <a:pt x="123291" y="14249"/>
                </a:lnTo>
                <a:close/>
              </a:path>
              <a:path w="152400" h="149225">
                <a:moveTo>
                  <a:pt x="123223" y="125933"/>
                </a:moveTo>
                <a:lnTo>
                  <a:pt x="94107" y="125933"/>
                </a:lnTo>
                <a:lnTo>
                  <a:pt x="123291" y="134988"/>
                </a:lnTo>
                <a:lnTo>
                  <a:pt x="123223" y="125933"/>
                </a:lnTo>
                <a:close/>
              </a:path>
              <a:path w="152400" h="149225">
                <a:moveTo>
                  <a:pt x="76200" y="0"/>
                </a:moveTo>
                <a:lnTo>
                  <a:pt x="58293" y="23291"/>
                </a:lnTo>
                <a:lnTo>
                  <a:pt x="94107" y="23291"/>
                </a:lnTo>
                <a:lnTo>
                  <a:pt x="76200" y="0"/>
                </a:lnTo>
                <a:close/>
              </a:path>
            </a:pathLst>
          </a:custGeom>
          <a:solidFill>
            <a:srgbClr val="92D050"/>
          </a:solidFill>
        </p:spPr>
        <p:txBody>
          <a:bodyPr wrap="square" lIns="0" tIns="0" rIns="0" bIns="0" rtlCol="0"/>
          <a:lstStyle/>
          <a:p>
            <a:endParaRPr sz="1600"/>
          </a:p>
        </p:txBody>
      </p:sp>
      <p:sp>
        <p:nvSpPr>
          <p:cNvPr id="13" name="object 13"/>
          <p:cNvSpPr/>
          <p:nvPr/>
        </p:nvSpPr>
        <p:spPr>
          <a:xfrm>
            <a:off x="216748" y="5664774"/>
            <a:ext cx="216747" cy="212231"/>
          </a:xfrm>
          <a:custGeom>
            <a:avLst/>
            <a:gdLst/>
            <a:ahLst/>
            <a:cxnLst/>
            <a:rect l="l" t="t" r="r" b="b"/>
            <a:pathLst>
              <a:path w="152400" h="149225">
                <a:moveTo>
                  <a:pt x="0" y="51562"/>
                </a:moveTo>
                <a:lnTo>
                  <a:pt x="29324" y="42900"/>
                </a:lnTo>
                <a:lnTo>
                  <a:pt x="29108" y="14249"/>
                </a:lnTo>
                <a:lnTo>
                  <a:pt x="58293" y="23291"/>
                </a:lnTo>
                <a:lnTo>
                  <a:pt x="76200" y="0"/>
                </a:lnTo>
                <a:lnTo>
                  <a:pt x="94107" y="23291"/>
                </a:lnTo>
                <a:lnTo>
                  <a:pt x="123291" y="14249"/>
                </a:lnTo>
                <a:lnTo>
                  <a:pt x="123075" y="42900"/>
                </a:lnTo>
                <a:lnTo>
                  <a:pt x="152400" y="51562"/>
                </a:lnTo>
                <a:lnTo>
                  <a:pt x="134150" y="74625"/>
                </a:lnTo>
                <a:lnTo>
                  <a:pt x="152400" y="97675"/>
                </a:lnTo>
                <a:lnTo>
                  <a:pt x="123075" y="106337"/>
                </a:lnTo>
                <a:lnTo>
                  <a:pt x="123291" y="134988"/>
                </a:lnTo>
                <a:lnTo>
                  <a:pt x="94107" y="125933"/>
                </a:lnTo>
                <a:lnTo>
                  <a:pt x="76200" y="149225"/>
                </a:lnTo>
                <a:lnTo>
                  <a:pt x="58293" y="125933"/>
                </a:lnTo>
                <a:lnTo>
                  <a:pt x="29108" y="134988"/>
                </a:lnTo>
                <a:lnTo>
                  <a:pt x="29324" y="106337"/>
                </a:lnTo>
                <a:lnTo>
                  <a:pt x="0" y="97675"/>
                </a:lnTo>
                <a:lnTo>
                  <a:pt x="18249" y="74625"/>
                </a:lnTo>
                <a:lnTo>
                  <a:pt x="0" y="51562"/>
                </a:lnTo>
                <a:close/>
              </a:path>
            </a:pathLst>
          </a:custGeom>
          <a:ln w="25400">
            <a:solidFill>
              <a:srgbClr val="00B050"/>
            </a:solidFill>
          </a:ln>
        </p:spPr>
        <p:txBody>
          <a:bodyPr wrap="square" lIns="0" tIns="0" rIns="0" bIns="0" rtlCol="0"/>
          <a:lstStyle/>
          <a:p>
            <a:endParaRPr sz="1600"/>
          </a:p>
        </p:txBody>
      </p:sp>
      <p:sp>
        <p:nvSpPr>
          <p:cNvPr id="14" name="object 14"/>
          <p:cNvSpPr/>
          <p:nvPr/>
        </p:nvSpPr>
        <p:spPr>
          <a:xfrm>
            <a:off x="447040" y="5980863"/>
            <a:ext cx="216747" cy="210425"/>
          </a:xfrm>
          <a:custGeom>
            <a:avLst/>
            <a:gdLst/>
            <a:ahLst/>
            <a:cxnLst/>
            <a:rect l="l" t="t" r="r" b="b"/>
            <a:pathLst>
              <a:path w="152400" h="147954">
                <a:moveTo>
                  <a:pt x="94107" y="124586"/>
                </a:moveTo>
                <a:lnTo>
                  <a:pt x="58293" y="124586"/>
                </a:lnTo>
                <a:lnTo>
                  <a:pt x="76200" y="147637"/>
                </a:lnTo>
                <a:lnTo>
                  <a:pt x="94107" y="124586"/>
                </a:lnTo>
                <a:close/>
              </a:path>
              <a:path w="152400" h="147954">
                <a:moveTo>
                  <a:pt x="123291" y="14096"/>
                </a:moveTo>
                <a:lnTo>
                  <a:pt x="94107" y="23037"/>
                </a:lnTo>
                <a:lnTo>
                  <a:pt x="29176" y="23037"/>
                </a:lnTo>
                <a:lnTo>
                  <a:pt x="29324" y="42430"/>
                </a:lnTo>
                <a:lnTo>
                  <a:pt x="0" y="51003"/>
                </a:lnTo>
                <a:lnTo>
                  <a:pt x="18249" y="73812"/>
                </a:lnTo>
                <a:lnTo>
                  <a:pt x="0" y="96621"/>
                </a:lnTo>
                <a:lnTo>
                  <a:pt x="29324" y="105194"/>
                </a:lnTo>
                <a:lnTo>
                  <a:pt x="29108" y="133540"/>
                </a:lnTo>
                <a:lnTo>
                  <a:pt x="58293" y="124586"/>
                </a:lnTo>
                <a:lnTo>
                  <a:pt x="123223" y="124586"/>
                </a:lnTo>
                <a:lnTo>
                  <a:pt x="123075" y="105194"/>
                </a:lnTo>
                <a:lnTo>
                  <a:pt x="152400" y="96621"/>
                </a:lnTo>
                <a:lnTo>
                  <a:pt x="134150" y="73812"/>
                </a:lnTo>
                <a:lnTo>
                  <a:pt x="152400" y="51003"/>
                </a:lnTo>
                <a:lnTo>
                  <a:pt x="123075" y="42430"/>
                </a:lnTo>
                <a:lnTo>
                  <a:pt x="123223" y="23037"/>
                </a:lnTo>
                <a:lnTo>
                  <a:pt x="58293" y="23037"/>
                </a:lnTo>
                <a:lnTo>
                  <a:pt x="29108" y="14096"/>
                </a:lnTo>
                <a:lnTo>
                  <a:pt x="123291" y="14096"/>
                </a:lnTo>
                <a:close/>
              </a:path>
              <a:path w="152400" h="147954">
                <a:moveTo>
                  <a:pt x="123223" y="124586"/>
                </a:moveTo>
                <a:lnTo>
                  <a:pt x="94107" y="124586"/>
                </a:lnTo>
                <a:lnTo>
                  <a:pt x="123291" y="133540"/>
                </a:lnTo>
                <a:lnTo>
                  <a:pt x="123223" y="124586"/>
                </a:lnTo>
                <a:close/>
              </a:path>
              <a:path w="152400" h="147954">
                <a:moveTo>
                  <a:pt x="76200" y="0"/>
                </a:moveTo>
                <a:lnTo>
                  <a:pt x="58293" y="23037"/>
                </a:lnTo>
                <a:lnTo>
                  <a:pt x="94107" y="23037"/>
                </a:lnTo>
                <a:lnTo>
                  <a:pt x="76200" y="0"/>
                </a:lnTo>
                <a:close/>
              </a:path>
            </a:pathLst>
          </a:custGeom>
          <a:solidFill>
            <a:srgbClr val="92D050"/>
          </a:solidFill>
        </p:spPr>
        <p:txBody>
          <a:bodyPr wrap="square" lIns="0" tIns="0" rIns="0" bIns="0" rtlCol="0"/>
          <a:lstStyle/>
          <a:p>
            <a:endParaRPr sz="1600"/>
          </a:p>
        </p:txBody>
      </p:sp>
      <p:sp>
        <p:nvSpPr>
          <p:cNvPr id="15" name="object 15"/>
          <p:cNvSpPr/>
          <p:nvPr/>
        </p:nvSpPr>
        <p:spPr>
          <a:xfrm>
            <a:off x="447040" y="5980863"/>
            <a:ext cx="216747" cy="210425"/>
          </a:xfrm>
          <a:custGeom>
            <a:avLst/>
            <a:gdLst/>
            <a:ahLst/>
            <a:cxnLst/>
            <a:rect l="l" t="t" r="r" b="b"/>
            <a:pathLst>
              <a:path w="152400" h="147954">
                <a:moveTo>
                  <a:pt x="0" y="51003"/>
                </a:moveTo>
                <a:lnTo>
                  <a:pt x="29324" y="42430"/>
                </a:lnTo>
                <a:lnTo>
                  <a:pt x="29108" y="14096"/>
                </a:lnTo>
                <a:lnTo>
                  <a:pt x="58293" y="23037"/>
                </a:lnTo>
                <a:lnTo>
                  <a:pt x="76200" y="0"/>
                </a:lnTo>
                <a:lnTo>
                  <a:pt x="94107" y="23037"/>
                </a:lnTo>
                <a:lnTo>
                  <a:pt x="123291" y="14096"/>
                </a:lnTo>
                <a:lnTo>
                  <a:pt x="123075" y="42430"/>
                </a:lnTo>
                <a:lnTo>
                  <a:pt x="152400" y="51003"/>
                </a:lnTo>
                <a:lnTo>
                  <a:pt x="134150" y="73812"/>
                </a:lnTo>
                <a:lnTo>
                  <a:pt x="152400" y="96621"/>
                </a:lnTo>
                <a:lnTo>
                  <a:pt x="123075" y="105194"/>
                </a:lnTo>
                <a:lnTo>
                  <a:pt x="123291" y="133540"/>
                </a:lnTo>
                <a:lnTo>
                  <a:pt x="94107" y="124586"/>
                </a:lnTo>
                <a:lnTo>
                  <a:pt x="76200" y="147637"/>
                </a:lnTo>
                <a:lnTo>
                  <a:pt x="58293" y="124586"/>
                </a:lnTo>
                <a:lnTo>
                  <a:pt x="29108" y="133540"/>
                </a:lnTo>
                <a:lnTo>
                  <a:pt x="29324" y="105194"/>
                </a:lnTo>
                <a:lnTo>
                  <a:pt x="0" y="96621"/>
                </a:lnTo>
                <a:lnTo>
                  <a:pt x="18249" y="73812"/>
                </a:lnTo>
                <a:lnTo>
                  <a:pt x="0" y="51003"/>
                </a:lnTo>
                <a:close/>
              </a:path>
            </a:pathLst>
          </a:custGeom>
          <a:ln w="25400">
            <a:solidFill>
              <a:srgbClr val="00B050"/>
            </a:solidFill>
          </a:ln>
        </p:spPr>
        <p:txBody>
          <a:bodyPr wrap="square" lIns="0" tIns="0" rIns="0" bIns="0" rtlCol="0"/>
          <a:lstStyle/>
          <a:p>
            <a:endParaRPr sz="1600"/>
          </a:p>
        </p:txBody>
      </p:sp>
      <p:sp>
        <p:nvSpPr>
          <p:cNvPr id="16" name="object 16"/>
          <p:cNvSpPr/>
          <p:nvPr/>
        </p:nvSpPr>
        <p:spPr>
          <a:xfrm>
            <a:off x="659271" y="5671548"/>
            <a:ext cx="216747" cy="210425"/>
          </a:xfrm>
          <a:custGeom>
            <a:avLst/>
            <a:gdLst/>
            <a:ahLst/>
            <a:cxnLst/>
            <a:rect l="l" t="t" r="r" b="b"/>
            <a:pathLst>
              <a:path w="152400" h="147954">
                <a:moveTo>
                  <a:pt x="94107" y="124586"/>
                </a:moveTo>
                <a:lnTo>
                  <a:pt x="58293" y="124586"/>
                </a:lnTo>
                <a:lnTo>
                  <a:pt x="76200" y="147637"/>
                </a:lnTo>
                <a:lnTo>
                  <a:pt x="94107" y="124586"/>
                </a:lnTo>
                <a:close/>
              </a:path>
              <a:path w="152400" h="147954">
                <a:moveTo>
                  <a:pt x="123291" y="14096"/>
                </a:moveTo>
                <a:lnTo>
                  <a:pt x="94107" y="23037"/>
                </a:lnTo>
                <a:lnTo>
                  <a:pt x="29176" y="23037"/>
                </a:lnTo>
                <a:lnTo>
                  <a:pt x="29324" y="42430"/>
                </a:lnTo>
                <a:lnTo>
                  <a:pt x="0" y="51003"/>
                </a:lnTo>
                <a:lnTo>
                  <a:pt x="18249" y="73812"/>
                </a:lnTo>
                <a:lnTo>
                  <a:pt x="0" y="96621"/>
                </a:lnTo>
                <a:lnTo>
                  <a:pt x="29324" y="105194"/>
                </a:lnTo>
                <a:lnTo>
                  <a:pt x="29108" y="133540"/>
                </a:lnTo>
                <a:lnTo>
                  <a:pt x="58293" y="124586"/>
                </a:lnTo>
                <a:lnTo>
                  <a:pt x="123223" y="124586"/>
                </a:lnTo>
                <a:lnTo>
                  <a:pt x="123075" y="105194"/>
                </a:lnTo>
                <a:lnTo>
                  <a:pt x="152400" y="96621"/>
                </a:lnTo>
                <a:lnTo>
                  <a:pt x="134150" y="73812"/>
                </a:lnTo>
                <a:lnTo>
                  <a:pt x="152400" y="51003"/>
                </a:lnTo>
                <a:lnTo>
                  <a:pt x="123075" y="42430"/>
                </a:lnTo>
                <a:lnTo>
                  <a:pt x="123223" y="23037"/>
                </a:lnTo>
                <a:lnTo>
                  <a:pt x="58293" y="23037"/>
                </a:lnTo>
                <a:lnTo>
                  <a:pt x="29108" y="14096"/>
                </a:lnTo>
                <a:lnTo>
                  <a:pt x="123291" y="14096"/>
                </a:lnTo>
                <a:close/>
              </a:path>
              <a:path w="152400" h="147954">
                <a:moveTo>
                  <a:pt x="123223" y="124586"/>
                </a:moveTo>
                <a:lnTo>
                  <a:pt x="94107" y="124586"/>
                </a:lnTo>
                <a:lnTo>
                  <a:pt x="123291" y="133540"/>
                </a:lnTo>
                <a:lnTo>
                  <a:pt x="123223" y="124586"/>
                </a:lnTo>
                <a:close/>
              </a:path>
              <a:path w="152400" h="147954">
                <a:moveTo>
                  <a:pt x="76200" y="0"/>
                </a:moveTo>
                <a:lnTo>
                  <a:pt x="58293" y="23037"/>
                </a:lnTo>
                <a:lnTo>
                  <a:pt x="94107" y="23037"/>
                </a:lnTo>
                <a:lnTo>
                  <a:pt x="76200" y="0"/>
                </a:lnTo>
                <a:close/>
              </a:path>
            </a:pathLst>
          </a:custGeom>
          <a:solidFill>
            <a:srgbClr val="92D050"/>
          </a:solidFill>
        </p:spPr>
        <p:txBody>
          <a:bodyPr wrap="square" lIns="0" tIns="0" rIns="0" bIns="0" rtlCol="0"/>
          <a:lstStyle/>
          <a:p>
            <a:endParaRPr sz="1600"/>
          </a:p>
        </p:txBody>
      </p:sp>
      <p:sp>
        <p:nvSpPr>
          <p:cNvPr id="17" name="object 17"/>
          <p:cNvSpPr/>
          <p:nvPr/>
        </p:nvSpPr>
        <p:spPr>
          <a:xfrm>
            <a:off x="659271" y="5671548"/>
            <a:ext cx="216747" cy="210425"/>
          </a:xfrm>
          <a:custGeom>
            <a:avLst/>
            <a:gdLst/>
            <a:ahLst/>
            <a:cxnLst/>
            <a:rect l="l" t="t" r="r" b="b"/>
            <a:pathLst>
              <a:path w="152400" h="147954">
                <a:moveTo>
                  <a:pt x="0" y="51003"/>
                </a:moveTo>
                <a:lnTo>
                  <a:pt x="29324" y="42430"/>
                </a:lnTo>
                <a:lnTo>
                  <a:pt x="29108" y="14096"/>
                </a:lnTo>
                <a:lnTo>
                  <a:pt x="58293" y="23037"/>
                </a:lnTo>
                <a:lnTo>
                  <a:pt x="76200" y="0"/>
                </a:lnTo>
                <a:lnTo>
                  <a:pt x="94107" y="23037"/>
                </a:lnTo>
                <a:lnTo>
                  <a:pt x="123291" y="14096"/>
                </a:lnTo>
                <a:lnTo>
                  <a:pt x="123075" y="42430"/>
                </a:lnTo>
                <a:lnTo>
                  <a:pt x="152400" y="51003"/>
                </a:lnTo>
                <a:lnTo>
                  <a:pt x="134150" y="73812"/>
                </a:lnTo>
                <a:lnTo>
                  <a:pt x="152400" y="96621"/>
                </a:lnTo>
                <a:lnTo>
                  <a:pt x="123075" y="105194"/>
                </a:lnTo>
                <a:lnTo>
                  <a:pt x="123291" y="133540"/>
                </a:lnTo>
                <a:lnTo>
                  <a:pt x="94107" y="124586"/>
                </a:lnTo>
                <a:lnTo>
                  <a:pt x="76200" y="147637"/>
                </a:lnTo>
                <a:lnTo>
                  <a:pt x="58293" y="124586"/>
                </a:lnTo>
                <a:lnTo>
                  <a:pt x="29108" y="133540"/>
                </a:lnTo>
                <a:lnTo>
                  <a:pt x="29324" y="105194"/>
                </a:lnTo>
                <a:lnTo>
                  <a:pt x="0" y="96621"/>
                </a:lnTo>
                <a:lnTo>
                  <a:pt x="18249" y="73812"/>
                </a:lnTo>
                <a:lnTo>
                  <a:pt x="0" y="51003"/>
                </a:lnTo>
                <a:close/>
              </a:path>
            </a:pathLst>
          </a:custGeom>
          <a:ln w="25400">
            <a:solidFill>
              <a:srgbClr val="00B050"/>
            </a:solidFill>
          </a:ln>
        </p:spPr>
        <p:txBody>
          <a:bodyPr wrap="square" lIns="0" tIns="0" rIns="0" bIns="0" rtlCol="0"/>
          <a:lstStyle/>
          <a:p>
            <a:endParaRPr sz="1600"/>
          </a:p>
        </p:txBody>
      </p:sp>
      <p:sp>
        <p:nvSpPr>
          <p:cNvPr id="18" name="object 18"/>
          <p:cNvSpPr/>
          <p:nvPr/>
        </p:nvSpPr>
        <p:spPr>
          <a:xfrm>
            <a:off x="325120" y="6606268"/>
            <a:ext cx="216747" cy="210425"/>
          </a:xfrm>
          <a:custGeom>
            <a:avLst/>
            <a:gdLst/>
            <a:ahLst/>
            <a:cxnLst/>
            <a:rect l="l" t="t" r="r" b="b"/>
            <a:pathLst>
              <a:path w="152400" h="147954">
                <a:moveTo>
                  <a:pt x="94107" y="124586"/>
                </a:moveTo>
                <a:lnTo>
                  <a:pt x="58293" y="124586"/>
                </a:lnTo>
                <a:lnTo>
                  <a:pt x="76200" y="147637"/>
                </a:lnTo>
                <a:lnTo>
                  <a:pt x="94107" y="124586"/>
                </a:lnTo>
                <a:close/>
              </a:path>
              <a:path w="152400" h="147954">
                <a:moveTo>
                  <a:pt x="123291" y="14096"/>
                </a:moveTo>
                <a:lnTo>
                  <a:pt x="94107" y="23037"/>
                </a:lnTo>
                <a:lnTo>
                  <a:pt x="29176" y="23037"/>
                </a:lnTo>
                <a:lnTo>
                  <a:pt x="29324" y="42430"/>
                </a:lnTo>
                <a:lnTo>
                  <a:pt x="0" y="51003"/>
                </a:lnTo>
                <a:lnTo>
                  <a:pt x="18249" y="73812"/>
                </a:lnTo>
                <a:lnTo>
                  <a:pt x="0" y="96621"/>
                </a:lnTo>
                <a:lnTo>
                  <a:pt x="29324" y="105194"/>
                </a:lnTo>
                <a:lnTo>
                  <a:pt x="29108" y="133540"/>
                </a:lnTo>
                <a:lnTo>
                  <a:pt x="58293" y="124586"/>
                </a:lnTo>
                <a:lnTo>
                  <a:pt x="123223" y="124586"/>
                </a:lnTo>
                <a:lnTo>
                  <a:pt x="123075" y="105194"/>
                </a:lnTo>
                <a:lnTo>
                  <a:pt x="152400" y="96621"/>
                </a:lnTo>
                <a:lnTo>
                  <a:pt x="134150" y="73812"/>
                </a:lnTo>
                <a:lnTo>
                  <a:pt x="152400" y="51003"/>
                </a:lnTo>
                <a:lnTo>
                  <a:pt x="123075" y="42430"/>
                </a:lnTo>
                <a:lnTo>
                  <a:pt x="123223" y="23037"/>
                </a:lnTo>
                <a:lnTo>
                  <a:pt x="58293" y="23037"/>
                </a:lnTo>
                <a:lnTo>
                  <a:pt x="29108" y="14096"/>
                </a:lnTo>
                <a:lnTo>
                  <a:pt x="123291" y="14096"/>
                </a:lnTo>
                <a:close/>
              </a:path>
              <a:path w="152400" h="147954">
                <a:moveTo>
                  <a:pt x="123223" y="124586"/>
                </a:moveTo>
                <a:lnTo>
                  <a:pt x="94107" y="124586"/>
                </a:lnTo>
                <a:lnTo>
                  <a:pt x="123291" y="133540"/>
                </a:lnTo>
                <a:lnTo>
                  <a:pt x="123223" y="124586"/>
                </a:lnTo>
                <a:close/>
              </a:path>
              <a:path w="152400" h="147954">
                <a:moveTo>
                  <a:pt x="76200" y="0"/>
                </a:moveTo>
                <a:lnTo>
                  <a:pt x="58293" y="23037"/>
                </a:lnTo>
                <a:lnTo>
                  <a:pt x="94107" y="23037"/>
                </a:lnTo>
                <a:lnTo>
                  <a:pt x="76200" y="0"/>
                </a:lnTo>
                <a:close/>
              </a:path>
            </a:pathLst>
          </a:custGeom>
          <a:solidFill>
            <a:srgbClr val="92D050"/>
          </a:solidFill>
        </p:spPr>
        <p:txBody>
          <a:bodyPr wrap="square" lIns="0" tIns="0" rIns="0" bIns="0" rtlCol="0"/>
          <a:lstStyle/>
          <a:p>
            <a:endParaRPr sz="2000"/>
          </a:p>
        </p:txBody>
      </p:sp>
      <p:sp>
        <p:nvSpPr>
          <p:cNvPr id="19" name="object 19"/>
          <p:cNvSpPr/>
          <p:nvPr/>
        </p:nvSpPr>
        <p:spPr>
          <a:xfrm>
            <a:off x="325120" y="6606268"/>
            <a:ext cx="216747" cy="210425"/>
          </a:xfrm>
          <a:custGeom>
            <a:avLst/>
            <a:gdLst/>
            <a:ahLst/>
            <a:cxnLst/>
            <a:rect l="l" t="t" r="r" b="b"/>
            <a:pathLst>
              <a:path w="152400" h="147954">
                <a:moveTo>
                  <a:pt x="0" y="51003"/>
                </a:moveTo>
                <a:lnTo>
                  <a:pt x="29324" y="42430"/>
                </a:lnTo>
                <a:lnTo>
                  <a:pt x="29108" y="14096"/>
                </a:lnTo>
                <a:lnTo>
                  <a:pt x="58293" y="23037"/>
                </a:lnTo>
                <a:lnTo>
                  <a:pt x="76200" y="0"/>
                </a:lnTo>
                <a:lnTo>
                  <a:pt x="94107" y="23037"/>
                </a:lnTo>
                <a:lnTo>
                  <a:pt x="123291" y="14096"/>
                </a:lnTo>
                <a:lnTo>
                  <a:pt x="123075" y="42430"/>
                </a:lnTo>
                <a:lnTo>
                  <a:pt x="152400" y="51003"/>
                </a:lnTo>
                <a:lnTo>
                  <a:pt x="134150" y="73812"/>
                </a:lnTo>
                <a:lnTo>
                  <a:pt x="152400" y="96621"/>
                </a:lnTo>
                <a:lnTo>
                  <a:pt x="123075" y="105194"/>
                </a:lnTo>
                <a:lnTo>
                  <a:pt x="123291" y="133540"/>
                </a:lnTo>
                <a:lnTo>
                  <a:pt x="94107" y="124586"/>
                </a:lnTo>
                <a:lnTo>
                  <a:pt x="76200" y="147637"/>
                </a:lnTo>
                <a:lnTo>
                  <a:pt x="58293" y="124586"/>
                </a:lnTo>
                <a:lnTo>
                  <a:pt x="29108" y="133540"/>
                </a:lnTo>
                <a:lnTo>
                  <a:pt x="29324" y="105194"/>
                </a:lnTo>
                <a:lnTo>
                  <a:pt x="0" y="96621"/>
                </a:lnTo>
                <a:lnTo>
                  <a:pt x="18249" y="73812"/>
                </a:lnTo>
                <a:lnTo>
                  <a:pt x="0" y="51003"/>
                </a:lnTo>
                <a:close/>
              </a:path>
            </a:pathLst>
          </a:custGeom>
          <a:ln w="25400">
            <a:solidFill>
              <a:srgbClr val="00B050"/>
            </a:solidFill>
          </a:ln>
        </p:spPr>
        <p:txBody>
          <a:bodyPr wrap="square" lIns="0" tIns="0" rIns="0" bIns="0" rtlCol="0"/>
          <a:lstStyle/>
          <a:p>
            <a:endParaRPr sz="2000"/>
          </a:p>
        </p:txBody>
      </p:sp>
      <p:sp>
        <p:nvSpPr>
          <p:cNvPr id="20" name="object 20"/>
          <p:cNvSpPr/>
          <p:nvPr/>
        </p:nvSpPr>
        <p:spPr>
          <a:xfrm>
            <a:off x="555413" y="6920099"/>
            <a:ext cx="216747" cy="212231"/>
          </a:xfrm>
          <a:custGeom>
            <a:avLst/>
            <a:gdLst/>
            <a:ahLst/>
            <a:cxnLst/>
            <a:rect l="l" t="t" r="r" b="b"/>
            <a:pathLst>
              <a:path w="152400" h="149225">
                <a:moveTo>
                  <a:pt x="94107" y="125933"/>
                </a:moveTo>
                <a:lnTo>
                  <a:pt x="58293" y="125933"/>
                </a:lnTo>
                <a:lnTo>
                  <a:pt x="76200" y="149225"/>
                </a:lnTo>
                <a:lnTo>
                  <a:pt x="94107" y="125933"/>
                </a:lnTo>
                <a:close/>
              </a:path>
              <a:path w="152400" h="149225">
                <a:moveTo>
                  <a:pt x="123291" y="14249"/>
                </a:moveTo>
                <a:lnTo>
                  <a:pt x="94107" y="23291"/>
                </a:lnTo>
                <a:lnTo>
                  <a:pt x="29176" y="23291"/>
                </a:lnTo>
                <a:lnTo>
                  <a:pt x="29324" y="42900"/>
                </a:lnTo>
                <a:lnTo>
                  <a:pt x="0" y="51562"/>
                </a:lnTo>
                <a:lnTo>
                  <a:pt x="18249" y="74625"/>
                </a:lnTo>
                <a:lnTo>
                  <a:pt x="0" y="97675"/>
                </a:lnTo>
                <a:lnTo>
                  <a:pt x="29324" y="106337"/>
                </a:lnTo>
                <a:lnTo>
                  <a:pt x="29108" y="134988"/>
                </a:lnTo>
                <a:lnTo>
                  <a:pt x="58293" y="125933"/>
                </a:lnTo>
                <a:lnTo>
                  <a:pt x="123223" y="125933"/>
                </a:lnTo>
                <a:lnTo>
                  <a:pt x="123075" y="106337"/>
                </a:lnTo>
                <a:lnTo>
                  <a:pt x="152400" y="97675"/>
                </a:lnTo>
                <a:lnTo>
                  <a:pt x="134150" y="74625"/>
                </a:lnTo>
                <a:lnTo>
                  <a:pt x="152400" y="51562"/>
                </a:lnTo>
                <a:lnTo>
                  <a:pt x="123075" y="42900"/>
                </a:lnTo>
                <a:lnTo>
                  <a:pt x="123223" y="23291"/>
                </a:lnTo>
                <a:lnTo>
                  <a:pt x="58293" y="23291"/>
                </a:lnTo>
                <a:lnTo>
                  <a:pt x="29108" y="14249"/>
                </a:lnTo>
                <a:lnTo>
                  <a:pt x="123291" y="14249"/>
                </a:lnTo>
                <a:close/>
              </a:path>
              <a:path w="152400" h="149225">
                <a:moveTo>
                  <a:pt x="123223" y="125933"/>
                </a:moveTo>
                <a:lnTo>
                  <a:pt x="94107" y="125933"/>
                </a:lnTo>
                <a:lnTo>
                  <a:pt x="123291" y="134988"/>
                </a:lnTo>
                <a:lnTo>
                  <a:pt x="123223" y="125933"/>
                </a:lnTo>
                <a:close/>
              </a:path>
              <a:path w="152400" h="149225">
                <a:moveTo>
                  <a:pt x="76200" y="0"/>
                </a:moveTo>
                <a:lnTo>
                  <a:pt x="58293" y="23291"/>
                </a:lnTo>
                <a:lnTo>
                  <a:pt x="94107" y="23291"/>
                </a:lnTo>
                <a:lnTo>
                  <a:pt x="76200" y="0"/>
                </a:lnTo>
                <a:close/>
              </a:path>
            </a:pathLst>
          </a:custGeom>
          <a:solidFill>
            <a:srgbClr val="92D050"/>
          </a:solidFill>
        </p:spPr>
        <p:txBody>
          <a:bodyPr wrap="square" lIns="0" tIns="0" rIns="0" bIns="0" rtlCol="0"/>
          <a:lstStyle/>
          <a:p>
            <a:endParaRPr sz="2000"/>
          </a:p>
        </p:txBody>
      </p:sp>
      <p:sp>
        <p:nvSpPr>
          <p:cNvPr id="21" name="object 21"/>
          <p:cNvSpPr/>
          <p:nvPr/>
        </p:nvSpPr>
        <p:spPr>
          <a:xfrm>
            <a:off x="555413" y="6920099"/>
            <a:ext cx="216747" cy="212231"/>
          </a:xfrm>
          <a:custGeom>
            <a:avLst/>
            <a:gdLst/>
            <a:ahLst/>
            <a:cxnLst/>
            <a:rect l="l" t="t" r="r" b="b"/>
            <a:pathLst>
              <a:path w="152400" h="149225">
                <a:moveTo>
                  <a:pt x="0" y="51562"/>
                </a:moveTo>
                <a:lnTo>
                  <a:pt x="29324" y="42900"/>
                </a:lnTo>
                <a:lnTo>
                  <a:pt x="29108" y="14249"/>
                </a:lnTo>
                <a:lnTo>
                  <a:pt x="58293" y="23291"/>
                </a:lnTo>
                <a:lnTo>
                  <a:pt x="76200" y="0"/>
                </a:lnTo>
                <a:lnTo>
                  <a:pt x="94107" y="23291"/>
                </a:lnTo>
                <a:lnTo>
                  <a:pt x="123291" y="14249"/>
                </a:lnTo>
                <a:lnTo>
                  <a:pt x="123075" y="42900"/>
                </a:lnTo>
                <a:lnTo>
                  <a:pt x="152400" y="51562"/>
                </a:lnTo>
                <a:lnTo>
                  <a:pt x="134150" y="74625"/>
                </a:lnTo>
                <a:lnTo>
                  <a:pt x="152400" y="97675"/>
                </a:lnTo>
                <a:lnTo>
                  <a:pt x="123075" y="106337"/>
                </a:lnTo>
                <a:lnTo>
                  <a:pt x="123291" y="134988"/>
                </a:lnTo>
                <a:lnTo>
                  <a:pt x="94107" y="125933"/>
                </a:lnTo>
                <a:lnTo>
                  <a:pt x="76200" y="149225"/>
                </a:lnTo>
                <a:lnTo>
                  <a:pt x="58293" y="125933"/>
                </a:lnTo>
                <a:lnTo>
                  <a:pt x="29108" y="134988"/>
                </a:lnTo>
                <a:lnTo>
                  <a:pt x="29324" y="106337"/>
                </a:lnTo>
                <a:lnTo>
                  <a:pt x="0" y="97675"/>
                </a:lnTo>
                <a:lnTo>
                  <a:pt x="18249" y="74625"/>
                </a:lnTo>
                <a:lnTo>
                  <a:pt x="0" y="51562"/>
                </a:lnTo>
                <a:close/>
              </a:path>
            </a:pathLst>
          </a:custGeom>
          <a:ln w="25400">
            <a:solidFill>
              <a:srgbClr val="00B050"/>
            </a:solidFill>
          </a:ln>
        </p:spPr>
        <p:txBody>
          <a:bodyPr wrap="square" lIns="0" tIns="0" rIns="0" bIns="0" rtlCol="0"/>
          <a:lstStyle/>
          <a:p>
            <a:endParaRPr sz="2000"/>
          </a:p>
        </p:txBody>
      </p:sp>
      <p:sp>
        <p:nvSpPr>
          <p:cNvPr id="22" name="object 22"/>
          <p:cNvSpPr/>
          <p:nvPr/>
        </p:nvSpPr>
        <p:spPr>
          <a:xfrm>
            <a:off x="767644" y="6610784"/>
            <a:ext cx="216747" cy="212231"/>
          </a:xfrm>
          <a:custGeom>
            <a:avLst/>
            <a:gdLst/>
            <a:ahLst/>
            <a:cxnLst/>
            <a:rect l="l" t="t" r="r" b="b"/>
            <a:pathLst>
              <a:path w="152400" h="149225">
                <a:moveTo>
                  <a:pt x="94107" y="125933"/>
                </a:moveTo>
                <a:lnTo>
                  <a:pt x="58293" y="125933"/>
                </a:lnTo>
                <a:lnTo>
                  <a:pt x="76200" y="149225"/>
                </a:lnTo>
                <a:lnTo>
                  <a:pt x="94107" y="125933"/>
                </a:lnTo>
                <a:close/>
              </a:path>
              <a:path w="152400" h="149225">
                <a:moveTo>
                  <a:pt x="123291" y="14249"/>
                </a:moveTo>
                <a:lnTo>
                  <a:pt x="94107" y="23291"/>
                </a:lnTo>
                <a:lnTo>
                  <a:pt x="29176" y="23291"/>
                </a:lnTo>
                <a:lnTo>
                  <a:pt x="29324" y="42900"/>
                </a:lnTo>
                <a:lnTo>
                  <a:pt x="0" y="51562"/>
                </a:lnTo>
                <a:lnTo>
                  <a:pt x="18249" y="74625"/>
                </a:lnTo>
                <a:lnTo>
                  <a:pt x="0" y="97675"/>
                </a:lnTo>
                <a:lnTo>
                  <a:pt x="29324" y="106337"/>
                </a:lnTo>
                <a:lnTo>
                  <a:pt x="29108" y="134988"/>
                </a:lnTo>
                <a:lnTo>
                  <a:pt x="58293" y="125933"/>
                </a:lnTo>
                <a:lnTo>
                  <a:pt x="123223" y="125933"/>
                </a:lnTo>
                <a:lnTo>
                  <a:pt x="123075" y="106337"/>
                </a:lnTo>
                <a:lnTo>
                  <a:pt x="152400" y="97675"/>
                </a:lnTo>
                <a:lnTo>
                  <a:pt x="134150" y="74625"/>
                </a:lnTo>
                <a:lnTo>
                  <a:pt x="152400" y="51562"/>
                </a:lnTo>
                <a:lnTo>
                  <a:pt x="123075" y="42900"/>
                </a:lnTo>
                <a:lnTo>
                  <a:pt x="123223" y="23291"/>
                </a:lnTo>
                <a:lnTo>
                  <a:pt x="58293" y="23291"/>
                </a:lnTo>
                <a:lnTo>
                  <a:pt x="29108" y="14249"/>
                </a:lnTo>
                <a:lnTo>
                  <a:pt x="123291" y="14249"/>
                </a:lnTo>
                <a:close/>
              </a:path>
              <a:path w="152400" h="149225">
                <a:moveTo>
                  <a:pt x="123223" y="125933"/>
                </a:moveTo>
                <a:lnTo>
                  <a:pt x="94107" y="125933"/>
                </a:lnTo>
                <a:lnTo>
                  <a:pt x="123291" y="134988"/>
                </a:lnTo>
                <a:lnTo>
                  <a:pt x="123223" y="125933"/>
                </a:lnTo>
                <a:close/>
              </a:path>
              <a:path w="152400" h="149225">
                <a:moveTo>
                  <a:pt x="76200" y="0"/>
                </a:moveTo>
                <a:lnTo>
                  <a:pt x="58293" y="23291"/>
                </a:lnTo>
                <a:lnTo>
                  <a:pt x="94107" y="23291"/>
                </a:lnTo>
                <a:lnTo>
                  <a:pt x="76200" y="0"/>
                </a:lnTo>
                <a:close/>
              </a:path>
            </a:pathLst>
          </a:custGeom>
          <a:solidFill>
            <a:srgbClr val="92D050"/>
          </a:solidFill>
        </p:spPr>
        <p:txBody>
          <a:bodyPr wrap="square" lIns="0" tIns="0" rIns="0" bIns="0" rtlCol="0"/>
          <a:lstStyle/>
          <a:p>
            <a:endParaRPr sz="2000"/>
          </a:p>
        </p:txBody>
      </p:sp>
      <p:sp>
        <p:nvSpPr>
          <p:cNvPr id="23" name="object 23"/>
          <p:cNvSpPr/>
          <p:nvPr/>
        </p:nvSpPr>
        <p:spPr>
          <a:xfrm>
            <a:off x="767644" y="6610784"/>
            <a:ext cx="216747" cy="212231"/>
          </a:xfrm>
          <a:custGeom>
            <a:avLst/>
            <a:gdLst/>
            <a:ahLst/>
            <a:cxnLst/>
            <a:rect l="l" t="t" r="r" b="b"/>
            <a:pathLst>
              <a:path w="152400" h="149225">
                <a:moveTo>
                  <a:pt x="0" y="51562"/>
                </a:moveTo>
                <a:lnTo>
                  <a:pt x="29324" y="42900"/>
                </a:lnTo>
                <a:lnTo>
                  <a:pt x="29108" y="14249"/>
                </a:lnTo>
                <a:lnTo>
                  <a:pt x="58293" y="23291"/>
                </a:lnTo>
                <a:lnTo>
                  <a:pt x="76200" y="0"/>
                </a:lnTo>
                <a:lnTo>
                  <a:pt x="94107" y="23291"/>
                </a:lnTo>
                <a:lnTo>
                  <a:pt x="123291" y="14249"/>
                </a:lnTo>
                <a:lnTo>
                  <a:pt x="123075" y="42900"/>
                </a:lnTo>
                <a:lnTo>
                  <a:pt x="152400" y="51562"/>
                </a:lnTo>
                <a:lnTo>
                  <a:pt x="134150" y="74625"/>
                </a:lnTo>
                <a:lnTo>
                  <a:pt x="152400" y="97675"/>
                </a:lnTo>
                <a:lnTo>
                  <a:pt x="123075" y="106337"/>
                </a:lnTo>
                <a:lnTo>
                  <a:pt x="123291" y="134988"/>
                </a:lnTo>
                <a:lnTo>
                  <a:pt x="94107" y="125933"/>
                </a:lnTo>
                <a:lnTo>
                  <a:pt x="76200" y="149225"/>
                </a:lnTo>
                <a:lnTo>
                  <a:pt x="58293" y="125933"/>
                </a:lnTo>
                <a:lnTo>
                  <a:pt x="29108" y="134988"/>
                </a:lnTo>
                <a:lnTo>
                  <a:pt x="29324" y="106337"/>
                </a:lnTo>
                <a:lnTo>
                  <a:pt x="0" y="97675"/>
                </a:lnTo>
                <a:lnTo>
                  <a:pt x="18249" y="74625"/>
                </a:lnTo>
                <a:lnTo>
                  <a:pt x="0" y="51562"/>
                </a:lnTo>
                <a:close/>
              </a:path>
            </a:pathLst>
          </a:custGeom>
          <a:ln w="25400">
            <a:solidFill>
              <a:srgbClr val="00B050"/>
            </a:solidFill>
          </a:ln>
        </p:spPr>
        <p:txBody>
          <a:bodyPr wrap="square" lIns="0" tIns="0" rIns="0" bIns="0" rtlCol="0"/>
          <a:lstStyle/>
          <a:p>
            <a:endParaRPr sz="2000"/>
          </a:p>
        </p:txBody>
      </p:sp>
      <p:sp>
        <p:nvSpPr>
          <p:cNvPr id="24" name="object 24"/>
          <p:cNvSpPr txBox="1"/>
          <p:nvPr/>
        </p:nvSpPr>
        <p:spPr>
          <a:xfrm>
            <a:off x="315187" y="8073273"/>
            <a:ext cx="1143339" cy="246221"/>
          </a:xfrm>
          <a:prstGeom prst="rect">
            <a:avLst/>
          </a:prstGeom>
        </p:spPr>
        <p:txBody>
          <a:bodyPr vert="horz" wrap="square" lIns="0" tIns="0" rIns="0" bIns="0" rtlCol="0">
            <a:spAutoFit/>
          </a:bodyPr>
          <a:lstStyle/>
          <a:p>
            <a:pPr marL="18061"/>
            <a:r>
              <a:rPr sz="1600" b="1" spc="-7" dirty="0">
                <a:latin typeface="Arial"/>
                <a:cs typeface="Arial"/>
              </a:rPr>
              <a:t>IL-2 /</a:t>
            </a:r>
            <a:r>
              <a:rPr sz="1600" b="1" spc="-128" dirty="0">
                <a:latin typeface="Arial"/>
                <a:cs typeface="Arial"/>
              </a:rPr>
              <a:t> </a:t>
            </a:r>
            <a:r>
              <a:rPr sz="1600" b="1" spc="-7" dirty="0">
                <a:latin typeface="Arial"/>
                <a:cs typeface="Arial"/>
              </a:rPr>
              <a:t>IL-1</a:t>
            </a:r>
            <a:endParaRPr sz="1600" dirty="0">
              <a:latin typeface="Arial"/>
              <a:cs typeface="Arial"/>
            </a:endParaRPr>
          </a:p>
        </p:txBody>
      </p:sp>
      <p:sp>
        <p:nvSpPr>
          <p:cNvPr id="25" name="object 25"/>
          <p:cNvSpPr/>
          <p:nvPr/>
        </p:nvSpPr>
        <p:spPr>
          <a:xfrm>
            <a:off x="3034453" y="3989493"/>
            <a:ext cx="0" cy="243840"/>
          </a:xfrm>
          <a:custGeom>
            <a:avLst/>
            <a:gdLst/>
            <a:ahLst/>
            <a:cxnLst/>
            <a:rect l="l" t="t" r="r" b="b"/>
            <a:pathLst>
              <a:path h="171450">
                <a:moveTo>
                  <a:pt x="0" y="0"/>
                </a:moveTo>
                <a:lnTo>
                  <a:pt x="0" y="171450"/>
                </a:lnTo>
              </a:path>
            </a:pathLst>
          </a:custGeom>
          <a:ln w="22225">
            <a:solidFill>
              <a:srgbClr val="000000"/>
            </a:solidFill>
          </a:ln>
        </p:spPr>
        <p:txBody>
          <a:bodyPr wrap="square" lIns="0" tIns="0" rIns="0" bIns="0" rtlCol="0"/>
          <a:lstStyle/>
          <a:p>
            <a:endParaRPr sz="2000"/>
          </a:p>
        </p:txBody>
      </p:sp>
      <p:sp>
        <p:nvSpPr>
          <p:cNvPr id="26" name="object 26"/>
          <p:cNvSpPr/>
          <p:nvPr/>
        </p:nvSpPr>
        <p:spPr>
          <a:xfrm>
            <a:off x="2980267" y="4215272"/>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27" name="object 27"/>
          <p:cNvSpPr/>
          <p:nvPr/>
        </p:nvSpPr>
        <p:spPr>
          <a:xfrm>
            <a:off x="3034453" y="5635414"/>
            <a:ext cx="0" cy="361244"/>
          </a:xfrm>
          <a:custGeom>
            <a:avLst/>
            <a:gdLst/>
            <a:ahLst/>
            <a:cxnLst/>
            <a:rect l="l" t="t" r="r" b="b"/>
            <a:pathLst>
              <a:path h="254000">
                <a:moveTo>
                  <a:pt x="0" y="0"/>
                </a:moveTo>
                <a:lnTo>
                  <a:pt x="0" y="254000"/>
                </a:lnTo>
              </a:path>
            </a:pathLst>
          </a:custGeom>
          <a:ln w="22225">
            <a:solidFill>
              <a:srgbClr val="000000"/>
            </a:solidFill>
          </a:ln>
        </p:spPr>
        <p:txBody>
          <a:bodyPr wrap="square" lIns="0" tIns="0" rIns="0" bIns="0" rtlCol="0"/>
          <a:lstStyle/>
          <a:p>
            <a:endParaRPr sz="2000"/>
          </a:p>
        </p:txBody>
      </p:sp>
      <p:sp>
        <p:nvSpPr>
          <p:cNvPr id="28" name="object 28"/>
          <p:cNvSpPr/>
          <p:nvPr/>
        </p:nvSpPr>
        <p:spPr>
          <a:xfrm>
            <a:off x="2980267" y="5978597"/>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29" name="object 29"/>
          <p:cNvSpPr/>
          <p:nvPr/>
        </p:nvSpPr>
        <p:spPr>
          <a:xfrm>
            <a:off x="3034453" y="6610774"/>
            <a:ext cx="0" cy="361244"/>
          </a:xfrm>
          <a:custGeom>
            <a:avLst/>
            <a:gdLst/>
            <a:ahLst/>
            <a:cxnLst/>
            <a:rect l="l" t="t" r="r" b="b"/>
            <a:pathLst>
              <a:path h="254000">
                <a:moveTo>
                  <a:pt x="0" y="0"/>
                </a:moveTo>
                <a:lnTo>
                  <a:pt x="0" y="254000"/>
                </a:lnTo>
              </a:path>
            </a:pathLst>
          </a:custGeom>
          <a:ln w="22225">
            <a:solidFill>
              <a:srgbClr val="000000"/>
            </a:solidFill>
          </a:ln>
        </p:spPr>
        <p:txBody>
          <a:bodyPr wrap="square" lIns="0" tIns="0" rIns="0" bIns="0" rtlCol="0"/>
          <a:lstStyle/>
          <a:p>
            <a:endParaRPr sz="2000"/>
          </a:p>
        </p:txBody>
      </p:sp>
      <p:sp>
        <p:nvSpPr>
          <p:cNvPr id="30" name="object 30"/>
          <p:cNvSpPr/>
          <p:nvPr/>
        </p:nvSpPr>
        <p:spPr>
          <a:xfrm>
            <a:off x="2980267" y="6953957"/>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31" name="object 31"/>
          <p:cNvSpPr/>
          <p:nvPr/>
        </p:nvSpPr>
        <p:spPr>
          <a:xfrm>
            <a:off x="1083733" y="5849902"/>
            <a:ext cx="1950720" cy="0"/>
          </a:xfrm>
          <a:custGeom>
            <a:avLst/>
            <a:gdLst/>
            <a:ahLst/>
            <a:cxnLst/>
            <a:rect l="l" t="t" r="r" b="b"/>
            <a:pathLst>
              <a:path w="1371600">
                <a:moveTo>
                  <a:pt x="0" y="0"/>
                </a:moveTo>
                <a:lnTo>
                  <a:pt x="1371600" y="0"/>
                </a:lnTo>
              </a:path>
            </a:pathLst>
          </a:custGeom>
          <a:ln w="22225">
            <a:solidFill>
              <a:srgbClr val="000000"/>
            </a:solidFill>
          </a:ln>
        </p:spPr>
        <p:txBody>
          <a:bodyPr wrap="square" lIns="0" tIns="0" rIns="0" bIns="0" rtlCol="0"/>
          <a:lstStyle/>
          <a:p>
            <a:endParaRPr sz="2000"/>
          </a:p>
        </p:txBody>
      </p:sp>
      <p:sp>
        <p:nvSpPr>
          <p:cNvPr id="32" name="object 32"/>
          <p:cNvSpPr/>
          <p:nvPr/>
        </p:nvSpPr>
        <p:spPr>
          <a:xfrm>
            <a:off x="1083733" y="6816230"/>
            <a:ext cx="1950720" cy="0"/>
          </a:xfrm>
          <a:custGeom>
            <a:avLst/>
            <a:gdLst/>
            <a:ahLst/>
            <a:cxnLst/>
            <a:rect l="l" t="t" r="r" b="b"/>
            <a:pathLst>
              <a:path w="1371600">
                <a:moveTo>
                  <a:pt x="0" y="0"/>
                </a:moveTo>
                <a:lnTo>
                  <a:pt x="1371600" y="0"/>
                </a:lnTo>
              </a:path>
            </a:pathLst>
          </a:custGeom>
          <a:ln w="22225">
            <a:solidFill>
              <a:srgbClr val="000000"/>
            </a:solidFill>
            <a:prstDash val="lgDash"/>
          </a:ln>
        </p:spPr>
        <p:txBody>
          <a:bodyPr wrap="square" lIns="0" tIns="0" rIns="0" bIns="0" rtlCol="0"/>
          <a:lstStyle/>
          <a:p>
            <a:endParaRPr sz="2000"/>
          </a:p>
        </p:txBody>
      </p:sp>
      <p:sp>
        <p:nvSpPr>
          <p:cNvPr id="33" name="object 33"/>
          <p:cNvSpPr txBox="1"/>
          <p:nvPr/>
        </p:nvSpPr>
        <p:spPr>
          <a:xfrm>
            <a:off x="166182" y="7748153"/>
            <a:ext cx="1368213" cy="246221"/>
          </a:xfrm>
          <a:prstGeom prst="rect">
            <a:avLst/>
          </a:prstGeom>
        </p:spPr>
        <p:txBody>
          <a:bodyPr vert="horz" wrap="square" lIns="0" tIns="0" rIns="0" bIns="0" rtlCol="0">
            <a:spAutoFit/>
          </a:bodyPr>
          <a:lstStyle/>
          <a:p>
            <a:pPr marL="18061"/>
            <a:r>
              <a:rPr sz="1600" b="1" spc="-7" dirty="0">
                <a:latin typeface="Arial"/>
                <a:cs typeface="Arial"/>
              </a:rPr>
              <a:t>Fresh</a:t>
            </a:r>
            <a:r>
              <a:rPr sz="1600" b="1" spc="-128" dirty="0">
                <a:latin typeface="Arial"/>
                <a:cs typeface="Arial"/>
              </a:rPr>
              <a:t> </a:t>
            </a:r>
            <a:r>
              <a:rPr sz="1600" b="1" spc="-7" dirty="0">
                <a:latin typeface="Arial"/>
                <a:cs typeface="Arial"/>
              </a:rPr>
              <a:t>Medi</a:t>
            </a:r>
            <a:endParaRPr sz="1600" dirty="0">
              <a:latin typeface="Arial"/>
              <a:cs typeface="Arial"/>
            </a:endParaRPr>
          </a:p>
        </p:txBody>
      </p:sp>
      <p:sp>
        <p:nvSpPr>
          <p:cNvPr id="34" name="object 34"/>
          <p:cNvSpPr/>
          <p:nvPr/>
        </p:nvSpPr>
        <p:spPr>
          <a:xfrm>
            <a:off x="2980267" y="8401195"/>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graphicFrame>
        <p:nvGraphicFramePr>
          <p:cNvPr id="35" name="object 35"/>
          <p:cNvGraphicFramePr>
            <a:graphicFrameLocks noGrp="1"/>
          </p:cNvGraphicFramePr>
          <p:nvPr/>
        </p:nvGraphicFramePr>
        <p:xfrm>
          <a:off x="1503680" y="7048784"/>
          <a:ext cx="3034453" cy="1356924"/>
        </p:xfrm>
        <a:graphic>
          <a:graphicData uri="http://schemas.openxmlformats.org/drawingml/2006/table">
            <a:tbl>
              <a:tblPr firstRow="1" bandRow="1">
                <a:tableStyleId>{2D5ABB26-0587-4C30-8999-92F81FD0307C}</a:tableStyleId>
              </a:tblPr>
              <a:tblGrid>
                <a:gridCol w="523804"/>
                <a:gridCol w="993422"/>
                <a:gridCol w="1517227"/>
              </a:tblGrid>
              <a:tr h="523804">
                <a:tc gridSpan="3">
                  <a:txBody>
                    <a:bodyPr/>
                    <a:lstStyle/>
                    <a:p>
                      <a:pPr marL="520700">
                        <a:lnSpc>
                          <a:spcPct val="100000"/>
                        </a:lnSpc>
                        <a:spcBef>
                          <a:spcPts val="235"/>
                        </a:spcBef>
                      </a:pPr>
                      <a:r>
                        <a:rPr sz="2000" spc="-10" dirty="0">
                          <a:latin typeface="Arial"/>
                          <a:cs typeface="Arial"/>
                        </a:rPr>
                        <a:t>Transduce</a:t>
                      </a:r>
                      <a:endParaRPr sz="2000" dirty="0">
                        <a:latin typeface="Arial"/>
                        <a:cs typeface="Arial"/>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accent3">
                        <a:lumMod val="20000"/>
                        <a:lumOff val="80000"/>
                      </a:schemeClr>
                    </a:solidFill>
                  </a:tcPr>
                </a:tc>
                <a:tc hMerge="1">
                  <a:txBody>
                    <a:bodyPr/>
                    <a:lstStyle/>
                    <a:p>
                      <a:endParaRPr/>
                    </a:p>
                  </a:txBody>
                  <a:tcPr marL="0" marR="0" marT="0" marB="0"/>
                </a:tc>
                <a:tc hMerge="1">
                  <a:txBody>
                    <a:bodyPr/>
                    <a:lstStyle/>
                    <a:p>
                      <a:endParaRPr/>
                    </a:p>
                  </a:txBody>
                  <a:tcPr marL="0" marR="0" marT="0" marB="0"/>
                </a:tc>
              </a:tr>
              <a:tr h="322862">
                <a:tc rowSpan="2">
                  <a:txBody>
                    <a:bodyPr/>
                    <a:lstStyle/>
                    <a:p>
                      <a:pPr>
                        <a:lnSpc>
                          <a:spcPct val="100000"/>
                        </a:lnSpc>
                        <a:spcBef>
                          <a:spcPts val="819"/>
                        </a:spcBef>
                      </a:pPr>
                      <a:r>
                        <a:rPr sz="2000" b="1" spc="-5" dirty="0">
                          <a:latin typeface="Arial"/>
                          <a:cs typeface="Arial"/>
                        </a:rPr>
                        <a:t>um</a:t>
                      </a:r>
                      <a:endParaRPr sz="2000" dirty="0">
                        <a:latin typeface="Arial"/>
                        <a:cs typeface="Arial"/>
                      </a:endParaRPr>
                    </a:p>
                  </a:txBody>
                  <a:tcPr marL="0" marR="0" marT="0" marB="0">
                    <a:lnT w="19050">
                      <a:solidFill>
                        <a:srgbClr val="000000"/>
                      </a:solidFill>
                      <a:prstDash val="solid"/>
                    </a:lnT>
                    <a:lnB w="22225">
                      <a:solidFill>
                        <a:srgbClr val="000000"/>
                      </a:solidFill>
                      <a:prstDash val="solid"/>
                    </a:lnB>
                  </a:tcPr>
                </a:tc>
                <a:tc>
                  <a:txBody>
                    <a:bodyPr/>
                    <a:lstStyle/>
                    <a:p>
                      <a:endParaRPr sz="2000">
                        <a:latin typeface="Arial"/>
                        <a:cs typeface="Arial"/>
                      </a:endParaRPr>
                    </a:p>
                  </a:txBody>
                  <a:tcPr marL="0" marR="0" marT="0" marB="0">
                    <a:lnR w="22225">
                      <a:solidFill>
                        <a:srgbClr val="000000"/>
                      </a:solidFill>
                      <a:prstDash val="solid"/>
                    </a:lnR>
                    <a:lnT w="19050">
                      <a:solidFill>
                        <a:srgbClr val="000000"/>
                      </a:solidFill>
                      <a:prstDash val="solid"/>
                    </a:lnT>
                    <a:lnB w="22225">
                      <a:solidFill>
                        <a:srgbClr val="000000"/>
                      </a:solidFill>
                      <a:prstDash val="solid"/>
                    </a:lnB>
                  </a:tcPr>
                </a:tc>
                <a:tc rowSpan="3">
                  <a:txBody>
                    <a:bodyPr/>
                    <a:lstStyle/>
                    <a:p>
                      <a:endParaRPr sz="2000">
                        <a:latin typeface="Arial"/>
                        <a:cs typeface="Arial"/>
                      </a:endParaRPr>
                    </a:p>
                  </a:txBody>
                  <a:tcPr marL="0" marR="0" marT="0" marB="0">
                    <a:lnL w="22225">
                      <a:solidFill>
                        <a:srgbClr val="000000"/>
                      </a:solidFill>
                      <a:prstDash val="solid"/>
                    </a:lnL>
                    <a:lnT w="19050">
                      <a:solidFill>
                        <a:srgbClr val="000000"/>
                      </a:solidFill>
                      <a:prstDash val="solid"/>
                    </a:lnT>
                  </a:tcPr>
                </a:tc>
              </a:tr>
              <a:tr h="325120">
                <a:tc vMerge="1">
                  <a:txBody>
                    <a:bodyPr/>
                    <a:lstStyle/>
                    <a:p>
                      <a:endParaRPr/>
                    </a:p>
                  </a:txBody>
                  <a:tcPr marL="0" marR="0" marT="0" marB="0">
                    <a:lnT w="19050">
                      <a:solidFill>
                        <a:srgbClr val="000000"/>
                      </a:solidFill>
                      <a:prstDash val="solid"/>
                    </a:lnT>
                    <a:lnB w="22225">
                      <a:solidFill>
                        <a:srgbClr val="000000"/>
                      </a:solidFill>
                      <a:prstDash val="solid"/>
                    </a:lnB>
                  </a:tcPr>
                </a:tc>
                <a:tc>
                  <a:txBody>
                    <a:bodyPr/>
                    <a:lstStyle/>
                    <a:p>
                      <a:endParaRPr sz="2000">
                        <a:latin typeface="Arial"/>
                        <a:cs typeface="Arial"/>
                      </a:endParaRPr>
                    </a:p>
                  </a:txBody>
                  <a:tcPr marL="0" marR="0" marT="0" marB="0">
                    <a:lnR w="22225">
                      <a:solidFill>
                        <a:srgbClr val="000000"/>
                      </a:solidFill>
                      <a:prstDash val="solid"/>
                    </a:lnR>
                    <a:lnT w="22225">
                      <a:solidFill>
                        <a:srgbClr val="000000"/>
                      </a:solidFill>
                      <a:prstDash val="solid"/>
                    </a:lnT>
                    <a:lnB w="22225">
                      <a:solidFill>
                        <a:srgbClr val="000000"/>
                      </a:solidFill>
                      <a:prstDash val="solid"/>
                    </a:lnB>
                  </a:tcPr>
                </a:tc>
                <a:tc vMerge="1">
                  <a:txBody>
                    <a:bodyPr/>
                    <a:lstStyle/>
                    <a:p>
                      <a:endParaRPr/>
                    </a:p>
                  </a:txBody>
                  <a:tcPr marL="0" marR="0" marT="0" marB="0">
                    <a:lnL w="22225">
                      <a:solidFill>
                        <a:srgbClr val="000000"/>
                      </a:solidFill>
                      <a:prstDash val="solid"/>
                    </a:lnL>
                    <a:lnT w="19050">
                      <a:solidFill>
                        <a:srgbClr val="000000"/>
                      </a:solidFill>
                      <a:prstDash val="solid"/>
                    </a:lnT>
                  </a:tcPr>
                </a:tc>
              </a:tr>
              <a:tr h="185138">
                <a:tc gridSpan="2">
                  <a:txBody>
                    <a:bodyPr/>
                    <a:lstStyle/>
                    <a:p>
                      <a:pPr>
                        <a:lnSpc>
                          <a:spcPts val="790"/>
                        </a:lnSpc>
                      </a:pPr>
                      <a:r>
                        <a:rPr sz="2000" b="1" dirty="0">
                          <a:latin typeface="Arial"/>
                          <a:cs typeface="Arial"/>
                        </a:rPr>
                        <a:t>5</a:t>
                      </a:r>
                      <a:endParaRPr sz="2000" dirty="0">
                        <a:latin typeface="Arial"/>
                        <a:cs typeface="Arial"/>
                      </a:endParaRPr>
                    </a:p>
                  </a:txBody>
                  <a:tcPr marL="0" marR="0" marT="0" marB="0">
                    <a:lnR w="22225">
                      <a:solidFill>
                        <a:srgbClr val="000000"/>
                      </a:solidFill>
                      <a:prstDash val="solid"/>
                    </a:lnR>
                    <a:lnT w="22225" cap="flat" cmpd="sng" algn="ctr">
                      <a:solidFill>
                        <a:srgbClr val="000000"/>
                      </a:solidFill>
                      <a:prstDash val="solid"/>
                      <a:round/>
                      <a:headEnd type="none" w="med" len="med"/>
                      <a:tailEnd type="none" w="med" len="med"/>
                    </a:lnT>
                  </a:tcPr>
                </a:tc>
                <a:tc hMerge="1">
                  <a:txBody>
                    <a:bodyPr/>
                    <a:lstStyle/>
                    <a:p>
                      <a:endParaRPr/>
                    </a:p>
                  </a:txBody>
                  <a:tcPr marL="0" marR="0" marT="0" marB="0"/>
                </a:tc>
                <a:tc vMerge="1">
                  <a:txBody>
                    <a:bodyPr/>
                    <a:lstStyle/>
                    <a:p>
                      <a:endParaRPr/>
                    </a:p>
                  </a:txBody>
                  <a:tcPr marL="0" marR="0" marT="0" marB="0">
                    <a:lnL w="22225">
                      <a:solidFill>
                        <a:srgbClr val="000000"/>
                      </a:solidFill>
                      <a:prstDash val="solid"/>
                    </a:lnL>
                    <a:lnT w="19050">
                      <a:solidFill>
                        <a:srgbClr val="000000"/>
                      </a:solidFill>
                      <a:prstDash val="solid"/>
                    </a:lnT>
                  </a:tcPr>
                </a:tc>
              </a:tr>
            </a:tbl>
          </a:graphicData>
        </a:graphic>
      </p:graphicFrame>
      <p:sp>
        <p:nvSpPr>
          <p:cNvPr id="36" name="object 36"/>
          <p:cNvSpPr/>
          <p:nvPr/>
        </p:nvSpPr>
        <p:spPr>
          <a:xfrm>
            <a:off x="5743787" y="2600960"/>
            <a:ext cx="3034453" cy="919367"/>
          </a:xfrm>
          <a:custGeom>
            <a:avLst/>
            <a:gdLst/>
            <a:ahLst/>
            <a:cxnLst/>
            <a:rect l="l" t="t" r="r" b="b"/>
            <a:pathLst>
              <a:path w="2133600" h="646430">
                <a:moveTo>
                  <a:pt x="0" y="0"/>
                </a:moveTo>
                <a:lnTo>
                  <a:pt x="2133600" y="0"/>
                </a:lnTo>
                <a:lnTo>
                  <a:pt x="2133600" y="646112"/>
                </a:lnTo>
                <a:lnTo>
                  <a:pt x="0" y="646112"/>
                </a:lnTo>
                <a:lnTo>
                  <a:pt x="0" y="0"/>
                </a:lnTo>
                <a:close/>
              </a:path>
            </a:pathLst>
          </a:custGeom>
          <a:solidFill>
            <a:schemeClr val="accent3">
              <a:lumMod val="20000"/>
              <a:lumOff val="80000"/>
            </a:schemeClr>
          </a:solidFill>
          <a:ln w="9525">
            <a:solidFill>
              <a:srgbClr val="000000"/>
            </a:solidFill>
          </a:ln>
        </p:spPr>
        <p:txBody>
          <a:bodyPr wrap="square" lIns="0" tIns="0" rIns="0" bIns="0" rtlCol="0"/>
          <a:lstStyle/>
          <a:p>
            <a:endParaRPr sz="2000"/>
          </a:p>
        </p:txBody>
      </p:sp>
      <p:sp>
        <p:nvSpPr>
          <p:cNvPr id="37" name="object 37"/>
          <p:cNvSpPr txBox="1"/>
          <p:nvPr/>
        </p:nvSpPr>
        <p:spPr>
          <a:xfrm>
            <a:off x="6103767" y="2657314"/>
            <a:ext cx="2314674" cy="615553"/>
          </a:xfrm>
          <a:prstGeom prst="rect">
            <a:avLst/>
          </a:prstGeom>
        </p:spPr>
        <p:txBody>
          <a:bodyPr vert="horz" wrap="square" lIns="0" tIns="0" rIns="0" bIns="0" rtlCol="0">
            <a:spAutoFit/>
          </a:bodyPr>
          <a:lstStyle/>
          <a:p>
            <a:pPr marL="32500" marR="7225" indent="-15353"/>
            <a:r>
              <a:rPr sz="2000" spc="-7" dirty="0">
                <a:latin typeface="Arial"/>
                <a:cs typeface="Arial"/>
              </a:rPr>
              <a:t>Expanded</a:t>
            </a:r>
            <a:r>
              <a:rPr sz="2000" spc="-78" dirty="0">
                <a:latin typeface="Arial"/>
                <a:cs typeface="Arial"/>
              </a:rPr>
              <a:t> </a:t>
            </a:r>
            <a:r>
              <a:rPr sz="2000" spc="-7" dirty="0">
                <a:latin typeface="Arial"/>
                <a:cs typeface="Arial"/>
              </a:rPr>
              <a:t>gene  modified </a:t>
            </a:r>
            <a:r>
              <a:rPr sz="2000" dirty="0">
                <a:latin typeface="Arial"/>
                <a:cs typeface="Arial"/>
              </a:rPr>
              <a:t>T</a:t>
            </a:r>
            <a:r>
              <a:rPr sz="2000" spc="-162" dirty="0">
                <a:latin typeface="Arial"/>
                <a:cs typeface="Arial"/>
              </a:rPr>
              <a:t> </a:t>
            </a:r>
            <a:r>
              <a:rPr sz="2000" spc="-7" dirty="0">
                <a:latin typeface="Arial"/>
                <a:cs typeface="Arial"/>
              </a:rPr>
              <a:t>cells</a:t>
            </a:r>
            <a:endParaRPr sz="2000" dirty="0">
              <a:latin typeface="Arial"/>
              <a:cs typeface="Arial"/>
            </a:endParaRPr>
          </a:p>
        </p:txBody>
      </p:sp>
      <p:sp>
        <p:nvSpPr>
          <p:cNvPr id="38" name="object 38"/>
          <p:cNvSpPr/>
          <p:nvPr/>
        </p:nvSpPr>
        <p:spPr>
          <a:xfrm>
            <a:off x="5743787" y="3937565"/>
            <a:ext cx="3034453" cy="523804"/>
          </a:xfrm>
          <a:custGeom>
            <a:avLst/>
            <a:gdLst/>
            <a:ahLst/>
            <a:cxnLst/>
            <a:rect l="l" t="t" r="r" b="b"/>
            <a:pathLst>
              <a:path w="2133600" h="368300">
                <a:moveTo>
                  <a:pt x="0" y="0"/>
                </a:moveTo>
                <a:lnTo>
                  <a:pt x="2133600" y="0"/>
                </a:lnTo>
                <a:lnTo>
                  <a:pt x="2133600" y="368300"/>
                </a:lnTo>
                <a:lnTo>
                  <a:pt x="0" y="368300"/>
                </a:lnTo>
                <a:lnTo>
                  <a:pt x="0" y="0"/>
                </a:lnTo>
                <a:close/>
              </a:path>
            </a:pathLst>
          </a:custGeom>
          <a:solidFill>
            <a:schemeClr val="accent3">
              <a:lumMod val="20000"/>
              <a:lumOff val="80000"/>
            </a:schemeClr>
          </a:solidFill>
          <a:ln w="19050">
            <a:solidFill>
              <a:srgbClr val="000000"/>
            </a:solidFill>
            <a:prstDash val="lgDash"/>
          </a:ln>
        </p:spPr>
        <p:txBody>
          <a:bodyPr wrap="square" lIns="0" tIns="0" rIns="0" bIns="0" rtlCol="0"/>
          <a:lstStyle/>
          <a:p>
            <a:endParaRPr sz="2000"/>
          </a:p>
        </p:txBody>
      </p:sp>
      <p:sp>
        <p:nvSpPr>
          <p:cNvPr id="39" name="object 39"/>
          <p:cNvSpPr txBox="1"/>
          <p:nvPr/>
        </p:nvSpPr>
        <p:spPr>
          <a:xfrm>
            <a:off x="6239232" y="3993919"/>
            <a:ext cx="2042837" cy="307777"/>
          </a:xfrm>
          <a:prstGeom prst="rect">
            <a:avLst/>
          </a:prstGeom>
        </p:spPr>
        <p:txBody>
          <a:bodyPr vert="horz" wrap="square" lIns="0" tIns="0" rIns="0" bIns="0" rtlCol="0">
            <a:spAutoFit/>
          </a:bodyPr>
          <a:lstStyle/>
          <a:p>
            <a:pPr marL="18061"/>
            <a:r>
              <a:rPr sz="2000" spc="-7" dirty="0">
                <a:latin typeface="Arial"/>
                <a:cs typeface="Arial"/>
              </a:rPr>
              <a:t>Bead</a:t>
            </a:r>
            <a:r>
              <a:rPr sz="2000" spc="-85" dirty="0">
                <a:latin typeface="Arial"/>
                <a:cs typeface="Arial"/>
              </a:rPr>
              <a:t> </a:t>
            </a:r>
            <a:r>
              <a:rPr sz="2000" spc="-7" dirty="0">
                <a:latin typeface="Arial"/>
                <a:cs typeface="Arial"/>
              </a:rPr>
              <a:t>removal</a:t>
            </a:r>
            <a:endParaRPr sz="2000" dirty="0">
              <a:latin typeface="Arial"/>
              <a:cs typeface="Arial"/>
            </a:endParaRPr>
          </a:p>
        </p:txBody>
      </p:sp>
      <p:sp>
        <p:nvSpPr>
          <p:cNvPr id="40" name="object 40"/>
          <p:cNvSpPr/>
          <p:nvPr/>
        </p:nvSpPr>
        <p:spPr>
          <a:xfrm>
            <a:off x="5743787" y="4958082"/>
            <a:ext cx="3034453" cy="526514"/>
          </a:xfrm>
          <a:custGeom>
            <a:avLst/>
            <a:gdLst/>
            <a:ahLst/>
            <a:cxnLst/>
            <a:rect l="l" t="t" r="r" b="b"/>
            <a:pathLst>
              <a:path w="2133600" h="370204">
                <a:moveTo>
                  <a:pt x="0" y="0"/>
                </a:moveTo>
                <a:lnTo>
                  <a:pt x="2133600" y="0"/>
                </a:lnTo>
                <a:lnTo>
                  <a:pt x="2133600" y="369887"/>
                </a:lnTo>
                <a:lnTo>
                  <a:pt x="0" y="369887"/>
                </a:lnTo>
                <a:lnTo>
                  <a:pt x="0" y="0"/>
                </a:lnTo>
                <a:close/>
              </a:path>
            </a:pathLst>
          </a:custGeom>
          <a:solidFill>
            <a:schemeClr val="accent3">
              <a:lumMod val="20000"/>
              <a:lumOff val="80000"/>
            </a:schemeClr>
          </a:solidFill>
          <a:ln w="9525">
            <a:solidFill>
              <a:srgbClr val="000000"/>
            </a:solidFill>
          </a:ln>
        </p:spPr>
        <p:txBody>
          <a:bodyPr wrap="square" lIns="0" tIns="0" rIns="0" bIns="0" rtlCol="0"/>
          <a:lstStyle/>
          <a:p>
            <a:endParaRPr sz="2000"/>
          </a:p>
        </p:txBody>
      </p:sp>
      <p:sp>
        <p:nvSpPr>
          <p:cNvPr id="41" name="object 41"/>
          <p:cNvSpPr txBox="1"/>
          <p:nvPr/>
        </p:nvSpPr>
        <p:spPr>
          <a:xfrm>
            <a:off x="6682491" y="5014436"/>
            <a:ext cx="1157787" cy="307777"/>
          </a:xfrm>
          <a:prstGeom prst="rect">
            <a:avLst/>
          </a:prstGeom>
        </p:spPr>
        <p:txBody>
          <a:bodyPr vert="horz" wrap="square" lIns="0" tIns="0" rIns="0" bIns="0" rtlCol="0">
            <a:spAutoFit/>
          </a:bodyPr>
          <a:lstStyle/>
          <a:p>
            <a:pPr marL="18061"/>
            <a:r>
              <a:rPr sz="2000" spc="-7" dirty="0">
                <a:latin typeface="Arial"/>
                <a:cs typeface="Arial"/>
              </a:rPr>
              <a:t>Ha</a:t>
            </a:r>
            <a:r>
              <a:rPr sz="2000" dirty="0">
                <a:latin typeface="Arial"/>
                <a:cs typeface="Arial"/>
              </a:rPr>
              <a:t>rvest</a:t>
            </a:r>
          </a:p>
        </p:txBody>
      </p:sp>
      <p:sp>
        <p:nvSpPr>
          <p:cNvPr id="42" name="object 42"/>
          <p:cNvSpPr/>
          <p:nvPr/>
        </p:nvSpPr>
        <p:spPr>
          <a:xfrm>
            <a:off x="5743787" y="6030524"/>
            <a:ext cx="3034453" cy="526514"/>
          </a:xfrm>
          <a:custGeom>
            <a:avLst/>
            <a:gdLst/>
            <a:ahLst/>
            <a:cxnLst/>
            <a:rect l="l" t="t" r="r" b="b"/>
            <a:pathLst>
              <a:path w="2133600" h="370204">
                <a:moveTo>
                  <a:pt x="0" y="0"/>
                </a:moveTo>
                <a:lnTo>
                  <a:pt x="2133600" y="0"/>
                </a:lnTo>
                <a:lnTo>
                  <a:pt x="2133600" y="369887"/>
                </a:lnTo>
                <a:lnTo>
                  <a:pt x="0" y="369887"/>
                </a:lnTo>
                <a:lnTo>
                  <a:pt x="0" y="0"/>
                </a:lnTo>
                <a:close/>
              </a:path>
            </a:pathLst>
          </a:custGeom>
          <a:solidFill>
            <a:schemeClr val="accent3">
              <a:lumMod val="20000"/>
              <a:lumOff val="80000"/>
            </a:schemeClr>
          </a:solidFill>
          <a:ln w="19050">
            <a:solidFill>
              <a:srgbClr val="000000"/>
            </a:solidFill>
            <a:prstDash val="lgDash"/>
          </a:ln>
        </p:spPr>
        <p:txBody>
          <a:bodyPr wrap="square" lIns="0" tIns="0" rIns="0" bIns="0" rtlCol="0"/>
          <a:lstStyle/>
          <a:p>
            <a:endParaRPr sz="2000"/>
          </a:p>
        </p:txBody>
      </p:sp>
      <p:sp>
        <p:nvSpPr>
          <p:cNvPr id="43" name="object 43"/>
          <p:cNvSpPr txBox="1"/>
          <p:nvPr/>
        </p:nvSpPr>
        <p:spPr>
          <a:xfrm>
            <a:off x="6266327" y="6086889"/>
            <a:ext cx="1989554" cy="307777"/>
          </a:xfrm>
          <a:prstGeom prst="rect">
            <a:avLst/>
          </a:prstGeom>
        </p:spPr>
        <p:txBody>
          <a:bodyPr vert="horz" wrap="square" lIns="0" tIns="0" rIns="0" bIns="0" rtlCol="0">
            <a:spAutoFit/>
          </a:bodyPr>
          <a:lstStyle/>
          <a:p>
            <a:pPr marL="18061"/>
            <a:r>
              <a:rPr sz="2000" spc="-7" dirty="0">
                <a:latin typeface="Arial"/>
                <a:cs typeface="Arial"/>
              </a:rPr>
              <a:t>Cryopreserve</a:t>
            </a:r>
            <a:endParaRPr sz="2000" dirty="0">
              <a:latin typeface="Arial"/>
              <a:cs typeface="Arial"/>
            </a:endParaRPr>
          </a:p>
        </p:txBody>
      </p:sp>
      <p:sp>
        <p:nvSpPr>
          <p:cNvPr id="44" name="object 44"/>
          <p:cNvSpPr/>
          <p:nvPr/>
        </p:nvSpPr>
        <p:spPr>
          <a:xfrm>
            <a:off x="5743787" y="7046525"/>
            <a:ext cx="3034453" cy="919367"/>
          </a:xfrm>
          <a:custGeom>
            <a:avLst/>
            <a:gdLst/>
            <a:ahLst/>
            <a:cxnLst/>
            <a:rect l="l" t="t" r="r" b="b"/>
            <a:pathLst>
              <a:path w="2133600" h="646429">
                <a:moveTo>
                  <a:pt x="0" y="0"/>
                </a:moveTo>
                <a:lnTo>
                  <a:pt x="2133600" y="0"/>
                </a:lnTo>
                <a:lnTo>
                  <a:pt x="2133600" y="646112"/>
                </a:lnTo>
                <a:lnTo>
                  <a:pt x="0" y="646112"/>
                </a:lnTo>
                <a:lnTo>
                  <a:pt x="0" y="0"/>
                </a:lnTo>
                <a:close/>
              </a:path>
            </a:pathLst>
          </a:custGeom>
          <a:solidFill>
            <a:schemeClr val="accent3">
              <a:lumMod val="20000"/>
              <a:lumOff val="80000"/>
            </a:schemeClr>
          </a:solidFill>
          <a:ln w="9525">
            <a:solidFill>
              <a:srgbClr val="000000"/>
            </a:solidFill>
          </a:ln>
        </p:spPr>
        <p:txBody>
          <a:bodyPr wrap="square" lIns="0" tIns="0" rIns="0" bIns="0" rtlCol="0"/>
          <a:lstStyle/>
          <a:p>
            <a:endParaRPr sz="2000"/>
          </a:p>
        </p:txBody>
      </p:sp>
      <p:sp>
        <p:nvSpPr>
          <p:cNvPr id="45" name="object 45"/>
          <p:cNvSpPr txBox="1"/>
          <p:nvPr/>
        </p:nvSpPr>
        <p:spPr>
          <a:xfrm>
            <a:off x="6149294" y="7102879"/>
            <a:ext cx="2224363" cy="615553"/>
          </a:xfrm>
          <a:prstGeom prst="rect">
            <a:avLst/>
          </a:prstGeom>
        </p:spPr>
        <p:txBody>
          <a:bodyPr vert="horz" wrap="square" lIns="0" tIns="0" rIns="0" bIns="0" rtlCol="0">
            <a:spAutoFit/>
          </a:bodyPr>
          <a:lstStyle/>
          <a:p>
            <a:pPr marL="306040" marR="7225" indent="-288889"/>
            <a:r>
              <a:rPr sz="2000" spc="-7" dirty="0">
                <a:latin typeface="Arial"/>
                <a:cs typeface="Arial"/>
              </a:rPr>
              <a:t>Final wash</a:t>
            </a:r>
            <a:r>
              <a:rPr sz="2000" spc="-78" dirty="0">
                <a:latin typeface="Arial"/>
                <a:cs typeface="Arial"/>
              </a:rPr>
              <a:t> </a:t>
            </a:r>
            <a:r>
              <a:rPr sz="2000" spc="-7" dirty="0">
                <a:latin typeface="Arial"/>
                <a:cs typeface="Arial"/>
              </a:rPr>
              <a:t>and  formulation</a:t>
            </a:r>
            <a:endParaRPr sz="2000" dirty="0">
              <a:latin typeface="Arial"/>
              <a:cs typeface="Arial"/>
            </a:endParaRPr>
          </a:p>
        </p:txBody>
      </p:sp>
      <p:sp>
        <p:nvSpPr>
          <p:cNvPr id="46" name="object 46"/>
          <p:cNvSpPr txBox="1"/>
          <p:nvPr/>
        </p:nvSpPr>
        <p:spPr>
          <a:xfrm>
            <a:off x="5743787" y="8523120"/>
            <a:ext cx="3034453" cy="357911"/>
          </a:xfrm>
          <a:prstGeom prst="rect">
            <a:avLst/>
          </a:prstGeom>
          <a:solidFill>
            <a:schemeClr val="accent3">
              <a:lumMod val="20000"/>
              <a:lumOff val="80000"/>
            </a:schemeClr>
          </a:solidFill>
          <a:ln w="9525">
            <a:solidFill>
              <a:srgbClr val="000000"/>
            </a:solidFill>
          </a:ln>
        </p:spPr>
        <p:txBody>
          <a:bodyPr vert="horz" wrap="square" lIns="0" tIns="49650" rIns="0" bIns="0" rtlCol="0">
            <a:spAutoFit/>
          </a:bodyPr>
          <a:lstStyle/>
          <a:p>
            <a:pPr marL="352982">
              <a:spcBef>
                <a:spcPts val="391"/>
              </a:spcBef>
            </a:pPr>
            <a:r>
              <a:rPr sz="2000" spc="-7" dirty="0">
                <a:latin typeface="Arial"/>
                <a:cs typeface="Arial"/>
              </a:rPr>
              <a:t>Infuse to</a:t>
            </a:r>
            <a:r>
              <a:rPr sz="2000" spc="-64" dirty="0">
                <a:latin typeface="Arial"/>
                <a:cs typeface="Arial"/>
              </a:rPr>
              <a:t> </a:t>
            </a:r>
            <a:r>
              <a:rPr sz="2000" spc="-7" dirty="0">
                <a:latin typeface="Arial"/>
                <a:cs typeface="Arial"/>
              </a:rPr>
              <a:t>patient</a:t>
            </a:r>
            <a:endParaRPr sz="2000" dirty="0">
              <a:latin typeface="Arial"/>
              <a:cs typeface="Arial"/>
            </a:endParaRPr>
          </a:p>
        </p:txBody>
      </p:sp>
      <p:sp>
        <p:nvSpPr>
          <p:cNvPr id="47" name="object 47"/>
          <p:cNvSpPr txBox="1"/>
          <p:nvPr/>
        </p:nvSpPr>
        <p:spPr>
          <a:xfrm>
            <a:off x="203977" y="4775019"/>
            <a:ext cx="891371" cy="738664"/>
          </a:xfrm>
          <a:prstGeom prst="rect">
            <a:avLst/>
          </a:prstGeom>
        </p:spPr>
        <p:txBody>
          <a:bodyPr vert="horz" wrap="square" lIns="0" tIns="0" rIns="0" bIns="0" rtlCol="0">
            <a:spAutoFit/>
          </a:bodyPr>
          <a:lstStyle/>
          <a:p>
            <a:pPr marL="18061" marR="7225" indent="903" algn="ctr"/>
            <a:r>
              <a:rPr sz="1600" b="1" spc="-7" dirty="0">
                <a:latin typeface="Arial"/>
                <a:cs typeface="Arial"/>
              </a:rPr>
              <a:t>Gene  </a:t>
            </a:r>
            <a:r>
              <a:rPr sz="1600" b="1" spc="-100" dirty="0">
                <a:latin typeface="Arial"/>
                <a:cs typeface="Arial"/>
              </a:rPr>
              <a:t>T</a:t>
            </a:r>
            <a:r>
              <a:rPr sz="1600" b="1" spc="-7" dirty="0">
                <a:latin typeface="Arial"/>
                <a:cs typeface="Arial"/>
              </a:rPr>
              <a:t>rans</a:t>
            </a:r>
            <a:r>
              <a:rPr sz="1600" b="1" dirty="0">
                <a:latin typeface="Arial"/>
                <a:cs typeface="Arial"/>
              </a:rPr>
              <a:t>f</a:t>
            </a:r>
            <a:r>
              <a:rPr sz="1600" b="1" spc="-14" dirty="0">
                <a:latin typeface="Arial"/>
                <a:cs typeface="Arial"/>
              </a:rPr>
              <a:t>er  </a:t>
            </a:r>
            <a:r>
              <a:rPr sz="1600" b="1" spc="-21" dirty="0">
                <a:latin typeface="Arial"/>
                <a:cs typeface="Arial"/>
              </a:rPr>
              <a:t>Vector</a:t>
            </a:r>
            <a:endParaRPr sz="1600" dirty="0">
              <a:latin typeface="Arial"/>
              <a:cs typeface="Arial"/>
            </a:endParaRPr>
          </a:p>
        </p:txBody>
      </p:sp>
      <p:sp>
        <p:nvSpPr>
          <p:cNvPr id="48" name="object 48"/>
          <p:cNvSpPr/>
          <p:nvPr/>
        </p:nvSpPr>
        <p:spPr>
          <a:xfrm>
            <a:off x="4551680" y="3061547"/>
            <a:ext cx="1101796" cy="5710370"/>
          </a:xfrm>
          <a:custGeom>
            <a:avLst/>
            <a:gdLst/>
            <a:ahLst/>
            <a:cxnLst/>
            <a:rect l="l" t="t" r="r" b="b"/>
            <a:pathLst>
              <a:path w="774700" h="4015104">
                <a:moveTo>
                  <a:pt x="0" y="4014787"/>
                </a:moveTo>
                <a:lnTo>
                  <a:pt x="419100" y="4014787"/>
                </a:lnTo>
                <a:lnTo>
                  <a:pt x="419100" y="0"/>
                </a:lnTo>
                <a:lnTo>
                  <a:pt x="774700" y="0"/>
                </a:lnTo>
              </a:path>
            </a:pathLst>
          </a:custGeom>
          <a:ln w="19050">
            <a:solidFill>
              <a:srgbClr val="000000"/>
            </a:solidFill>
          </a:ln>
        </p:spPr>
        <p:txBody>
          <a:bodyPr wrap="square" lIns="0" tIns="0" rIns="0" bIns="0" rtlCol="0"/>
          <a:lstStyle/>
          <a:p>
            <a:endParaRPr sz="2000"/>
          </a:p>
        </p:txBody>
      </p:sp>
      <p:sp>
        <p:nvSpPr>
          <p:cNvPr id="49" name="object 49"/>
          <p:cNvSpPr/>
          <p:nvPr/>
        </p:nvSpPr>
        <p:spPr>
          <a:xfrm>
            <a:off x="5635415" y="3007360"/>
            <a:ext cx="108373" cy="108373"/>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sz="2000"/>
          </a:p>
        </p:txBody>
      </p:sp>
      <p:sp>
        <p:nvSpPr>
          <p:cNvPr id="50" name="object 50"/>
          <p:cNvSpPr/>
          <p:nvPr/>
        </p:nvSpPr>
        <p:spPr>
          <a:xfrm>
            <a:off x="7261013" y="3519875"/>
            <a:ext cx="0" cy="327828"/>
          </a:xfrm>
          <a:custGeom>
            <a:avLst/>
            <a:gdLst/>
            <a:ahLst/>
            <a:cxnLst/>
            <a:rect l="l" t="t" r="r" b="b"/>
            <a:pathLst>
              <a:path h="230505">
                <a:moveTo>
                  <a:pt x="0" y="0"/>
                </a:moveTo>
                <a:lnTo>
                  <a:pt x="0" y="230187"/>
                </a:lnTo>
              </a:path>
            </a:pathLst>
          </a:custGeom>
          <a:ln w="22225">
            <a:solidFill>
              <a:srgbClr val="000000"/>
            </a:solidFill>
          </a:ln>
        </p:spPr>
        <p:txBody>
          <a:bodyPr wrap="square" lIns="0" tIns="0" rIns="0" bIns="0" rtlCol="0"/>
          <a:lstStyle/>
          <a:p>
            <a:endParaRPr sz="2000"/>
          </a:p>
        </p:txBody>
      </p:sp>
      <p:sp>
        <p:nvSpPr>
          <p:cNvPr id="51" name="object 51"/>
          <p:cNvSpPr/>
          <p:nvPr/>
        </p:nvSpPr>
        <p:spPr>
          <a:xfrm>
            <a:off x="7206827" y="3829191"/>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52" name="object 52"/>
          <p:cNvSpPr/>
          <p:nvPr/>
        </p:nvSpPr>
        <p:spPr>
          <a:xfrm>
            <a:off x="7261013" y="4461369"/>
            <a:ext cx="0" cy="406400"/>
          </a:xfrm>
          <a:custGeom>
            <a:avLst/>
            <a:gdLst/>
            <a:ahLst/>
            <a:cxnLst/>
            <a:rect l="l" t="t" r="r" b="b"/>
            <a:pathLst>
              <a:path h="285750">
                <a:moveTo>
                  <a:pt x="0" y="0"/>
                </a:moveTo>
                <a:lnTo>
                  <a:pt x="0" y="285750"/>
                </a:lnTo>
              </a:path>
            </a:pathLst>
          </a:custGeom>
          <a:ln w="22225">
            <a:solidFill>
              <a:srgbClr val="000000"/>
            </a:solidFill>
          </a:ln>
        </p:spPr>
        <p:txBody>
          <a:bodyPr wrap="square" lIns="0" tIns="0" rIns="0" bIns="0" rtlCol="0"/>
          <a:lstStyle/>
          <a:p>
            <a:endParaRPr sz="2000"/>
          </a:p>
        </p:txBody>
      </p:sp>
      <p:sp>
        <p:nvSpPr>
          <p:cNvPr id="53" name="object 53"/>
          <p:cNvSpPr/>
          <p:nvPr/>
        </p:nvSpPr>
        <p:spPr>
          <a:xfrm>
            <a:off x="7206827" y="4849707"/>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54" name="object 54"/>
          <p:cNvSpPr/>
          <p:nvPr/>
        </p:nvSpPr>
        <p:spPr>
          <a:xfrm>
            <a:off x="7261013" y="5484152"/>
            <a:ext cx="0" cy="456071"/>
          </a:xfrm>
          <a:custGeom>
            <a:avLst/>
            <a:gdLst/>
            <a:ahLst/>
            <a:cxnLst/>
            <a:rect l="l" t="t" r="r" b="b"/>
            <a:pathLst>
              <a:path h="320675">
                <a:moveTo>
                  <a:pt x="0" y="0"/>
                </a:moveTo>
                <a:lnTo>
                  <a:pt x="0" y="320675"/>
                </a:lnTo>
              </a:path>
            </a:pathLst>
          </a:custGeom>
          <a:ln w="22225">
            <a:solidFill>
              <a:srgbClr val="000000"/>
            </a:solidFill>
          </a:ln>
        </p:spPr>
        <p:txBody>
          <a:bodyPr wrap="square" lIns="0" tIns="0" rIns="0" bIns="0" rtlCol="0"/>
          <a:lstStyle/>
          <a:p>
            <a:endParaRPr sz="2000"/>
          </a:p>
        </p:txBody>
      </p:sp>
      <p:sp>
        <p:nvSpPr>
          <p:cNvPr id="55" name="object 55"/>
          <p:cNvSpPr/>
          <p:nvPr/>
        </p:nvSpPr>
        <p:spPr>
          <a:xfrm>
            <a:off x="7206827" y="5922152"/>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56" name="object 56"/>
          <p:cNvSpPr/>
          <p:nvPr/>
        </p:nvSpPr>
        <p:spPr>
          <a:xfrm>
            <a:off x="7261013" y="6556587"/>
            <a:ext cx="0" cy="400078"/>
          </a:xfrm>
          <a:custGeom>
            <a:avLst/>
            <a:gdLst/>
            <a:ahLst/>
            <a:cxnLst/>
            <a:rect l="l" t="t" r="r" b="b"/>
            <a:pathLst>
              <a:path h="281304">
                <a:moveTo>
                  <a:pt x="0" y="0"/>
                </a:moveTo>
                <a:lnTo>
                  <a:pt x="0" y="280987"/>
                </a:lnTo>
              </a:path>
            </a:pathLst>
          </a:custGeom>
          <a:ln w="22225">
            <a:solidFill>
              <a:srgbClr val="000000"/>
            </a:solidFill>
          </a:ln>
        </p:spPr>
        <p:txBody>
          <a:bodyPr wrap="square" lIns="0" tIns="0" rIns="0" bIns="0" rtlCol="0"/>
          <a:lstStyle/>
          <a:p>
            <a:endParaRPr sz="2000"/>
          </a:p>
        </p:txBody>
      </p:sp>
      <p:sp>
        <p:nvSpPr>
          <p:cNvPr id="57" name="object 57"/>
          <p:cNvSpPr/>
          <p:nvPr/>
        </p:nvSpPr>
        <p:spPr>
          <a:xfrm>
            <a:off x="7206827" y="6938152"/>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58" name="object 58"/>
          <p:cNvSpPr/>
          <p:nvPr/>
        </p:nvSpPr>
        <p:spPr>
          <a:xfrm>
            <a:off x="7261013" y="7965440"/>
            <a:ext cx="0" cy="467812"/>
          </a:xfrm>
          <a:custGeom>
            <a:avLst/>
            <a:gdLst/>
            <a:ahLst/>
            <a:cxnLst/>
            <a:rect l="l" t="t" r="r" b="b"/>
            <a:pathLst>
              <a:path h="328929">
                <a:moveTo>
                  <a:pt x="0" y="0"/>
                </a:moveTo>
                <a:lnTo>
                  <a:pt x="0" y="328612"/>
                </a:lnTo>
              </a:path>
            </a:pathLst>
          </a:custGeom>
          <a:ln w="22225">
            <a:solidFill>
              <a:srgbClr val="000000"/>
            </a:solidFill>
          </a:ln>
        </p:spPr>
        <p:txBody>
          <a:bodyPr wrap="square" lIns="0" tIns="0" rIns="0" bIns="0" rtlCol="0"/>
          <a:lstStyle/>
          <a:p>
            <a:endParaRPr sz="2000"/>
          </a:p>
        </p:txBody>
      </p:sp>
      <p:sp>
        <p:nvSpPr>
          <p:cNvPr id="59" name="object 59"/>
          <p:cNvSpPr/>
          <p:nvPr/>
        </p:nvSpPr>
        <p:spPr>
          <a:xfrm>
            <a:off x="7206827" y="8414740"/>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60" name="object 60"/>
          <p:cNvSpPr/>
          <p:nvPr/>
        </p:nvSpPr>
        <p:spPr>
          <a:xfrm>
            <a:off x="7261013" y="5743787"/>
            <a:ext cx="2077156" cy="0"/>
          </a:xfrm>
          <a:custGeom>
            <a:avLst/>
            <a:gdLst/>
            <a:ahLst/>
            <a:cxnLst/>
            <a:rect l="l" t="t" r="r" b="b"/>
            <a:pathLst>
              <a:path w="1460500">
                <a:moveTo>
                  <a:pt x="0" y="0"/>
                </a:moveTo>
                <a:lnTo>
                  <a:pt x="1460500" y="0"/>
                </a:lnTo>
              </a:path>
            </a:pathLst>
          </a:custGeom>
          <a:ln w="19050">
            <a:solidFill>
              <a:srgbClr val="FF0000"/>
            </a:solidFill>
          </a:ln>
        </p:spPr>
        <p:txBody>
          <a:bodyPr wrap="square" lIns="0" tIns="0" rIns="0" bIns="0" rtlCol="0"/>
          <a:lstStyle/>
          <a:p>
            <a:endParaRPr/>
          </a:p>
        </p:txBody>
      </p:sp>
      <p:sp>
        <p:nvSpPr>
          <p:cNvPr id="61" name="object 61"/>
          <p:cNvSpPr/>
          <p:nvPr/>
        </p:nvSpPr>
        <p:spPr>
          <a:xfrm>
            <a:off x="9320107" y="5689600"/>
            <a:ext cx="108373" cy="108373"/>
          </a:xfrm>
          <a:custGeom>
            <a:avLst/>
            <a:gdLst/>
            <a:ahLst/>
            <a:cxnLst/>
            <a:rect l="l" t="t" r="r" b="b"/>
            <a:pathLst>
              <a:path w="76200" h="76200">
                <a:moveTo>
                  <a:pt x="0" y="0"/>
                </a:moveTo>
                <a:lnTo>
                  <a:pt x="0" y="76200"/>
                </a:lnTo>
                <a:lnTo>
                  <a:pt x="76200" y="38100"/>
                </a:lnTo>
                <a:lnTo>
                  <a:pt x="0" y="0"/>
                </a:lnTo>
                <a:close/>
              </a:path>
            </a:pathLst>
          </a:custGeom>
          <a:solidFill>
            <a:srgbClr val="FF0000"/>
          </a:solidFill>
        </p:spPr>
        <p:txBody>
          <a:bodyPr wrap="square" lIns="0" tIns="0" rIns="0" bIns="0" rtlCol="0"/>
          <a:lstStyle/>
          <a:p>
            <a:endParaRPr/>
          </a:p>
        </p:txBody>
      </p:sp>
      <p:sp>
        <p:nvSpPr>
          <p:cNvPr id="62" name="object 62"/>
          <p:cNvSpPr/>
          <p:nvPr/>
        </p:nvSpPr>
        <p:spPr>
          <a:xfrm>
            <a:off x="7247466" y="6739466"/>
            <a:ext cx="2077156" cy="0"/>
          </a:xfrm>
          <a:custGeom>
            <a:avLst/>
            <a:gdLst/>
            <a:ahLst/>
            <a:cxnLst/>
            <a:rect l="l" t="t" r="r" b="b"/>
            <a:pathLst>
              <a:path w="1460500">
                <a:moveTo>
                  <a:pt x="0" y="0"/>
                </a:moveTo>
                <a:lnTo>
                  <a:pt x="1460500" y="0"/>
                </a:lnTo>
              </a:path>
            </a:pathLst>
          </a:custGeom>
          <a:ln w="19050">
            <a:solidFill>
              <a:srgbClr val="0070C0"/>
            </a:solidFill>
          </a:ln>
        </p:spPr>
        <p:txBody>
          <a:bodyPr wrap="square" lIns="0" tIns="0" rIns="0" bIns="0" rtlCol="0"/>
          <a:lstStyle/>
          <a:p>
            <a:endParaRPr/>
          </a:p>
        </p:txBody>
      </p:sp>
      <p:sp>
        <p:nvSpPr>
          <p:cNvPr id="63" name="object 63"/>
          <p:cNvSpPr/>
          <p:nvPr/>
        </p:nvSpPr>
        <p:spPr>
          <a:xfrm>
            <a:off x="9306560" y="6685279"/>
            <a:ext cx="108373" cy="108373"/>
          </a:xfrm>
          <a:custGeom>
            <a:avLst/>
            <a:gdLst/>
            <a:ahLst/>
            <a:cxnLst/>
            <a:rect l="l" t="t" r="r" b="b"/>
            <a:pathLst>
              <a:path w="76200" h="76200">
                <a:moveTo>
                  <a:pt x="0" y="0"/>
                </a:moveTo>
                <a:lnTo>
                  <a:pt x="0" y="76200"/>
                </a:lnTo>
                <a:lnTo>
                  <a:pt x="76200" y="38100"/>
                </a:lnTo>
                <a:lnTo>
                  <a:pt x="0" y="0"/>
                </a:lnTo>
                <a:close/>
              </a:path>
            </a:pathLst>
          </a:custGeom>
          <a:solidFill>
            <a:srgbClr val="0070C0"/>
          </a:solidFill>
        </p:spPr>
        <p:txBody>
          <a:bodyPr wrap="square" lIns="0" tIns="0" rIns="0" bIns="0" rtlCol="0"/>
          <a:lstStyle/>
          <a:p>
            <a:endParaRPr/>
          </a:p>
        </p:txBody>
      </p:sp>
      <p:sp>
        <p:nvSpPr>
          <p:cNvPr id="64" name="object 64"/>
          <p:cNvSpPr/>
          <p:nvPr/>
        </p:nvSpPr>
        <p:spPr>
          <a:xfrm>
            <a:off x="7261013" y="4461369"/>
            <a:ext cx="2077156" cy="1174044"/>
          </a:xfrm>
          <a:custGeom>
            <a:avLst/>
            <a:gdLst/>
            <a:ahLst/>
            <a:cxnLst/>
            <a:rect l="l" t="t" r="r" b="b"/>
            <a:pathLst>
              <a:path w="1460500" h="825500">
                <a:moveTo>
                  <a:pt x="0" y="825500"/>
                </a:moveTo>
                <a:lnTo>
                  <a:pt x="1223911" y="825500"/>
                </a:lnTo>
                <a:lnTo>
                  <a:pt x="1223911" y="0"/>
                </a:lnTo>
                <a:lnTo>
                  <a:pt x="1460500" y="0"/>
                </a:lnTo>
              </a:path>
            </a:pathLst>
          </a:custGeom>
          <a:ln w="19050">
            <a:solidFill>
              <a:srgbClr val="0070C0"/>
            </a:solidFill>
          </a:ln>
        </p:spPr>
        <p:txBody>
          <a:bodyPr wrap="square" lIns="0" tIns="0" rIns="0" bIns="0" rtlCol="0"/>
          <a:lstStyle/>
          <a:p>
            <a:endParaRPr/>
          </a:p>
        </p:txBody>
      </p:sp>
      <p:sp>
        <p:nvSpPr>
          <p:cNvPr id="65" name="object 65"/>
          <p:cNvSpPr/>
          <p:nvPr/>
        </p:nvSpPr>
        <p:spPr>
          <a:xfrm>
            <a:off x="9320107" y="4407182"/>
            <a:ext cx="108373" cy="108373"/>
          </a:xfrm>
          <a:custGeom>
            <a:avLst/>
            <a:gdLst/>
            <a:ahLst/>
            <a:cxnLst/>
            <a:rect l="l" t="t" r="r" b="b"/>
            <a:pathLst>
              <a:path w="76200" h="76200">
                <a:moveTo>
                  <a:pt x="0" y="0"/>
                </a:moveTo>
                <a:lnTo>
                  <a:pt x="0" y="76200"/>
                </a:lnTo>
                <a:lnTo>
                  <a:pt x="76200" y="38100"/>
                </a:lnTo>
                <a:lnTo>
                  <a:pt x="0" y="0"/>
                </a:lnTo>
                <a:close/>
              </a:path>
            </a:pathLst>
          </a:custGeom>
          <a:solidFill>
            <a:srgbClr val="0070C0"/>
          </a:solidFill>
        </p:spPr>
        <p:txBody>
          <a:bodyPr wrap="square" lIns="0" tIns="0" rIns="0" bIns="0" rtlCol="0"/>
          <a:lstStyle/>
          <a:p>
            <a:endParaRPr/>
          </a:p>
        </p:txBody>
      </p:sp>
      <p:sp>
        <p:nvSpPr>
          <p:cNvPr id="66" name="object 66"/>
          <p:cNvSpPr/>
          <p:nvPr/>
        </p:nvSpPr>
        <p:spPr>
          <a:xfrm>
            <a:off x="8994987" y="5400604"/>
            <a:ext cx="343182" cy="0"/>
          </a:xfrm>
          <a:custGeom>
            <a:avLst/>
            <a:gdLst/>
            <a:ahLst/>
            <a:cxnLst/>
            <a:rect l="l" t="t" r="r" b="b"/>
            <a:pathLst>
              <a:path w="241300">
                <a:moveTo>
                  <a:pt x="0" y="0"/>
                </a:moveTo>
                <a:lnTo>
                  <a:pt x="241300" y="0"/>
                </a:lnTo>
              </a:path>
            </a:pathLst>
          </a:custGeom>
          <a:ln w="19050">
            <a:solidFill>
              <a:srgbClr val="0070C0"/>
            </a:solidFill>
          </a:ln>
        </p:spPr>
        <p:txBody>
          <a:bodyPr wrap="square" lIns="0" tIns="0" rIns="0" bIns="0" rtlCol="0"/>
          <a:lstStyle/>
          <a:p>
            <a:endParaRPr/>
          </a:p>
        </p:txBody>
      </p:sp>
      <p:sp>
        <p:nvSpPr>
          <p:cNvPr id="67" name="object 67"/>
          <p:cNvSpPr/>
          <p:nvPr/>
        </p:nvSpPr>
        <p:spPr>
          <a:xfrm>
            <a:off x="9320107" y="5346418"/>
            <a:ext cx="108373" cy="108373"/>
          </a:xfrm>
          <a:custGeom>
            <a:avLst/>
            <a:gdLst/>
            <a:ahLst/>
            <a:cxnLst/>
            <a:rect l="l" t="t" r="r" b="b"/>
            <a:pathLst>
              <a:path w="76200" h="76200">
                <a:moveTo>
                  <a:pt x="0" y="0"/>
                </a:moveTo>
                <a:lnTo>
                  <a:pt x="0" y="76200"/>
                </a:lnTo>
                <a:lnTo>
                  <a:pt x="76200" y="38100"/>
                </a:lnTo>
                <a:lnTo>
                  <a:pt x="0" y="0"/>
                </a:lnTo>
                <a:close/>
              </a:path>
            </a:pathLst>
          </a:custGeom>
          <a:solidFill>
            <a:srgbClr val="0070C0"/>
          </a:solidFill>
        </p:spPr>
        <p:txBody>
          <a:bodyPr wrap="square" lIns="0" tIns="0" rIns="0" bIns="0" rtlCol="0"/>
          <a:lstStyle/>
          <a:p>
            <a:endParaRPr/>
          </a:p>
        </p:txBody>
      </p:sp>
      <p:sp>
        <p:nvSpPr>
          <p:cNvPr id="68" name="object 68"/>
          <p:cNvSpPr txBox="1"/>
          <p:nvPr/>
        </p:nvSpPr>
        <p:spPr>
          <a:xfrm>
            <a:off x="9321800" y="2286000"/>
            <a:ext cx="3439047" cy="1332768"/>
          </a:xfrm>
          <a:prstGeom prst="rect">
            <a:avLst/>
          </a:prstGeom>
          <a:solidFill>
            <a:schemeClr val="bg2"/>
          </a:solidFill>
          <a:ln w="25400">
            <a:solidFill>
              <a:srgbClr val="818181"/>
            </a:solidFill>
          </a:ln>
        </p:spPr>
        <p:txBody>
          <a:bodyPr vert="horz" wrap="square" lIns="0" tIns="39719" rIns="0" bIns="0" rtlCol="0">
            <a:spAutoFit/>
          </a:bodyPr>
          <a:lstStyle/>
          <a:p>
            <a:pPr marL="680692" marR="224792" indent="-446874">
              <a:spcBef>
                <a:spcPts val="313"/>
              </a:spcBef>
            </a:pPr>
            <a:r>
              <a:rPr sz="1400" b="1" spc="-7" dirty="0">
                <a:latin typeface="Arial"/>
                <a:cs typeface="Arial"/>
              </a:rPr>
              <a:t>Additional (in-process) tests  during</a:t>
            </a:r>
            <a:r>
              <a:rPr sz="1400" b="1" spc="-64" dirty="0">
                <a:latin typeface="Arial"/>
                <a:cs typeface="Arial"/>
              </a:rPr>
              <a:t> </a:t>
            </a:r>
            <a:r>
              <a:rPr sz="1400" b="1" spc="-7" dirty="0">
                <a:latin typeface="Arial"/>
                <a:cs typeface="Arial"/>
              </a:rPr>
              <a:t>manufacture</a:t>
            </a:r>
            <a:endParaRPr sz="1400" dirty="0">
              <a:latin typeface="Arial"/>
              <a:cs typeface="Arial"/>
            </a:endParaRPr>
          </a:p>
          <a:p>
            <a:pPr marL="518190" indent="-406247">
              <a:buChar char="•"/>
              <a:tabLst>
                <a:tab pos="517287" algn="l"/>
                <a:tab pos="518190" algn="l"/>
              </a:tabLst>
            </a:pPr>
            <a:r>
              <a:rPr sz="1400" spc="-14" dirty="0">
                <a:latin typeface="Arial"/>
                <a:cs typeface="Arial"/>
              </a:rPr>
              <a:t>Viability</a:t>
            </a:r>
            <a:endParaRPr sz="1400" dirty="0">
              <a:latin typeface="Arial"/>
              <a:cs typeface="Arial"/>
            </a:endParaRPr>
          </a:p>
          <a:p>
            <a:pPr marL="518190" indent="-406247">
              <a:buChar char="•"/>
              <a:tabLst>
                <a:tab pos="517287" algn="l"/>
                <a:tab pos="518190" algn="l"/>
              </a:tabLst>
            </a:pPr>
            <a:r>
              <a:rPr sz="1400" spc="-7" dirty="0">
                <a:latin typeface="Arial"/>
                <a:cs typeface="Arial"/>
              </a:rPr>
              <a:t>Cell</a:t>
            </a:r>
            <a:r>
              <a:rPr sz="1400" spc="-149" dirty="0">
                <a:latin typeface="Arial"/>
                <a:cs typeface="Arial"/>
              </a:rPr>
              <a:t> </a:t>
            </a:r>
            <a:r>
              <a:rPr sz="1400" spc="-7" dirty="0">
                <a:latin typeface="Arial"/>
                <a:cs typeface="Arial"/>
              </a:rPr>
              <a:t>count</a:t>
            </a:r>
            <a:endParaRPr sz="1400" dirty="0">
              <a:latin typeface="Arial"/>
              <a:cs typeface="Arial"/>
            </a:endParaRPr>
          </a:p>
          <a:p>
            <a:pPr marL="518190" indent="-406247">
              <a:buChar char="•"/>
              <a:tabLst>
                <a:tab pos="517287" algn="l"/>
                <a:tab pos="518190" algn="l"/>
              </a:tabLst>
            </a:pPr>
            <a:r>
              <a:rPr sz="1400" spc="-7" dirty="0">
                <a:latin typeface="Arial"/>
                <a:cs typeface="Arial"/>
              </a:rPr>
              <a:t>Phenotype</a:t>
            </a:r>
            <a:endParaRPr sz="1400" dirty="0">
              <a:latin typeface="Arial"/>
              <a:cs typeface="Arial"/>
            </a:endParaRPr>
          </a:p>
          <a:p>
            <a:pPr marL="518190" indent="-406247">
              <a:buChar char="•"/>
              <a:tabLst>
                <a:tab pos="517287" algn="l"/>
                <a:tab pos="518190" algn="l"/>
              </a:tabLst>
            </a:pPr>
            <a:r>
              <a:rPr sz="1400" spc="-7" dirty="0">
                <a:latin typeface="Arial"/>
                <a:cs typeface="Arial"/>
              </a:rPr>
              <a:t>Sterility</a:t>
            </a:r>
            <a:endParaRPr sz="1400" dirty="0">
              <a:latin typeface="Arial"/>
              <a:cs typeface="Arial"/>
            </a:endParaRPr>
          </a:p>
        </p:txBody>
      </p:sp>
      <p:sp>
        <p:nvSpPr>
          <p:cNvPr id="69" name="object 69"/>
          <p:cNvSpPr/>
          <p:nvPr/>
        </p:nvSpPr>
        <p:spPr>
          <a:xfrm>
            <a:off x="9010790" y="5061938"/>
            <a:ext cx="327828" cy="0"/>
          </a:xfrm>
          <a:custGeom>
            <a:avLst/>
            <a:gdLst/>
            <a:ahLst/>
            <a:cxnLst/>
            <a:rect l="l" t="t" r="r" b="b"/>
            <a:pathLst>
              <a:path w="230504">
                <a:moveTo>
                  <a:pt x="0" y="0"/>
                </a:moveTo>
                <a:lnTo>
                  <a:pt x="230187" y="0"/>
                </a:lnTo>
              </a:path>
            </a:pathLst>
          </a:custGeom>
          <a:ln w="19050">
            <a:solidFill>
              <a:srgbClr val="0070C0"/>
            </a:solidFill>
          </a:ln>
        </p:spPr>
        <p:txBody>
          <a:bodyPr wrap="square" lIns="0" tIns="0" rIns="0" bIns="0" rtlCol="0"/>
          <a:lstStyle/>
          <a:p>
            <a:endParaRPr/>
          </a:p>
        </p:txBody>
      </p:sp>
      <p:sp>
        <p:nvSpPr>
          <p:cNvPr id="70" name="object 70"/>
          <p:cNvSpPr/>
          <p:nvPr/>
        </p:nvSpPr>
        <p:spPr>
          <a:xfrm>
            <a:off x="9320107" y="5007751"/>
            <a:ext cx="108373" cy="108373"/>
          </a:xfrm>
          <a:custGeom>
            <a:avLst/>
            <a:gdLst/>
            <a:ahLst/>
            <a:cxnLst/>
            <a:rect l="l" t="t" r="r" b="b"/>
            <a:pathLst>
              <a:path w="76200" h="76200">
                <a:moveTo>
                  <a:pt x="0" y="0"/>
                </a:moveTo>
                <a:lnTo>
                  <a:pt x="0" y="76200"/>
                </a:lnTo>
                <a:lnTo>
                  <a:pt x="76200" y="38100"/>
                </a:lnTo>
                <a:lnTo>
                  <a:pt x="0" y="0"/>
                </a:lnTo>
                <a:close/>
              </a:path>
            </a:pathLst>
          </a:custGeom>
          <a:solidFill>
            <a:srgbClr val="0070C0"/>
          </a:solidFill>
        </p:spPr>
        <p:txBody>
          <a:bodyPr wrap="square" lIns="0" tIns="0" rIns="0" bIns="0" rtlCol="0"/>
          <a:lstStyle/>
          <a:p>
            <a:endParaRPr/>
          </a:p>
        </p:txBody>
      </p:sp>
      <p:sp>
        <p:nvSpPr>
          <p:cNvPr id="71" name="object 71"/>
          <p:cNvSpPr/>
          <p:nvPr/>
        </p:nvSpPr>
        <p:spPr>
          <a:xfrm>
            <a:off x="8994987" y="4743590"/>
            <a:ext cx="343182" cy="0"/>
          </a:xfrm>
          <a:custGeom>
            <a:avLst/>
            <a:gdLst/>
            <a:ahLst/>
            <a:cxnLst/>
            <a:rect l="l" t="t" r="r" b="b"/>
            <a:pathLst>
              <a:path w="241300">
                <a:moveTo>
                  <a:pt x="0" y="0"/>
                </a:moveTo>
                <a:lnTo>
                  <a:pt x="241300" y="0"/>
                </a:lnTo>
              </a:path>
            </a:pathLst>
          </a:custGeom>
          <a:ln w="19050">
            <a:solidFill>
              <a:srgbClr val="0070C0"/>
            </a:solidFill>
          </a:ln>
        </p:spPr>
        <p:txBody>
          <a:bodyPr wrap="square" lIns="0" tIns="0" rIns="0" bIns="0" rtlCol="0"/>
          <a:lstStyle/>
          <a:p>
            <a:endParaRPr/>
          </a:p>
        </p:txBody>
      </p:sp>
      <p:sp>
        <p:nvSpPr>
          <p:cNvPr id="72" name="object 72"/>
          <p:cNvSpPr/>
          <p:nvPr/>
        </p:nvSpPr>
        <p:spPr>
          <a:xfrm>
            <a:off x="9320107" y="4689404"/>
            <a:ext cx="108373" cy="108373"/>
          </a:xfrm>
          <a:custGeom>
            <a:avLst/>
            <a:gdLst/>
            <a:ahLst/>
            <a:cxnLst/>
            <a:rect l="l" t="t" r="r" b="b"/>
            <a:pathLst>
              <a:path w="76200" h="76200">
                <a:moveTo>
                  <a:pt x="0" y="0"/>
                </a:moveTo>
                <a:lnTo>
                  <a:pt x="0" y="76200"/>
                </a:lnTo>
                <a:lnTo>
                  <a:pt x="76200" y="38100"/>
                </a:lnTo>
                <a:lnTo>
                  <a:pt x="0" y="0"/>
                </a:lnTo>
                <a:close/>
              </a:path>
            </a:pathLst>
          </a:custGeom>
          <a:solidFill>
            <a:srgbClr val="0070C0"/>
          </a:solidFill>
        </p:spPr>
        <p:txBody>
          <a:bodyPr wrap="square" lIns="0" tIns="0" rIns="0" bIns="0" rtlCol="0"/>
          <a:lstStyle/>
          <a:p>
            <a:endParaRPr/>
          </a:p>
        </p:txBody>
      </p:sp>
      <p:sp>
        <p:nvSpPr>
          <p:cNvPr id="73" name="object 73"/>
          <p:cNvSpPr/>
          <p:nvPr/>
        </p:nvSpPr>
        <p:spPr>
          <a:xfrm>
            <a:off x="7261013" y="5743787"/>
            <a:ext cx="2077156" cy="440718"/>
          </a:xfrm>
          <a:custGeom>
            <a:avLst/>
            <a:gdLst/>
            <a:ahLst/>
            <a:cxnLst/>
            <a:rect l="l" t="t" r="r" b="b"/>
            <a:pathLst>
              <a:path w="1460500" h="309879">
                <a:moveTo>
                  <a:pt x="0" y="0"/>
                </a:moveTo>
                <a:lnTo>
                  <a:pt x="1219200" y="0"/>
                </a:lnTo>
                <a:lnTo>
                  <a:pt x="1219200" y="309562"/>
                </a:lnTo>
                <a:lnTo>
                  <a:pt x="1460500" y="309562"/>
                </a:lnTo>
              </a:path>
            </a:pathLst>
          </a:custGeom>
          <a:ln w="19050">
            <a:solidFill>
              <a:srgbClr val="FF0000"/>
            </a:solidFill>
          </a:ln>
        </p:spPr>
        <p:txBody>
          <a:bodyPr wrap="square" lIns="0" tIns="0" rIns="0" bIns="0" rtlCol="0"/>
          <a:lstStyle/>
          <a:p>
            <a:endParaRPr/>
          </a:p>
        </p:txBody>
      </p:sp>
      <p:sp>
        <p:nvSpPr>
          <p:cNvPr id="74" name="object 74"/>
          <p:cNvSpPr/>
          <p:nvPr/>
        </p:nvSpPr>
        <p:spPr>
          <a:xfrm>
            <a:off x="9320107" y="6129866"/>
            <a:ext cx="108373" cy="108373"/>
          </a:xfrm>
          <a:custGeom>
            <a:avLst/>
            <a:gdLst/>
            <a:ahLst/>
            <a:cxnLst/>
            <a:rect l="l" t="t" r="r" b="b"/>
            <a:pathLst>
              <a:path w="76200" h="76200">
                <a:moveTo>
                  <a:pt x="0" y="0"/>
                </a:moveTo>
                <a:lnTo>
                  <a:pt x="0" y="76200"/>
                </a:lnTo>
                <a:lnTo>
                  <a:pt x="76200" y="38100"/>
                </a:lnTo>
                <a:lnTo>
                  <a:pt x="0" y="0"/>
                </a:lnTo>
                <a:close/>
              </a:path>
            </a:pathLst>
          </a:custGeom>
          <a:solidFill>
            <a:srgbClr val="FF0000"/>
          </a:solidFill>
        </p:spPr>
        <p:txBody>
          <a:bodyPr wrap="square" lIns="0" tIns="0" rIns="0" bIns="0" rtlCol="0"/>
          <a:lstStyle/>
          <a:p>
            <a:endParaRPr/>
          </a:p>
        </p:txBody>
      </p:sp>
      <p:sp>
        <p:nvSpPr>
          <p:cNvPr id="75" name="object 75"/>
          <p:cNvSpPr/>
          <p:nvPr/>
        </p:nvSpPr>
        <p:spPr>
          <a:xfrm>
            <a:off x="7261024" y="7507121"/>
            <a:ext cx="2063609" cy="618631"/>
          </a:xfrm>
          <a:custGeom>
            <a:avLst/>
            <a:gdLst/>
            <a:ahLst/>
            <a:cxnLst/>
            <a:rect l="l" t="t" r="r" b="b"/>
            <a:pathLst>
              <a:path w="1450975" h="434975">
                <a:moveTo>
                  <a:pt x="0" y="434975"/>
                </a:moveTo>
                <a:lnTo>
                  <a:pt x="1223225" y="434975"/>
                </a:lnTo>
                <a:lnTo>
                  <a:pt x="1223225" y="0"/>
                </a:lnTo>
                <a:lnTo>
                  <a:pt x="1450975" y="0"/>
                </a:lnTo>
              </a:path>
            </a:pathLst>
          </a:custGeom>
          <a:ln w="19050">
            <a:solidFill>
              <a:srgbClr val="FF0000"/>
            </a:solidFill>
          </a:ln>
        </p:spPr>
        <p:txBody>
          <a:bodyPr wrap="square" lIns="0" tIns="0" rIns="0" bIns="0" rtlCol="0"/>
          <a:lstStyle/>
          <a:p>
            <a:endParaRPr/>
          </a:p>
        </p:txBody>
      </p:sp>
      <p:sp>
        <p:nvSpPr>
          <p:cNvPr id="76" name="object 76"/>
          <p:cNvSpPr/>
          <p:nvPr/>
        </p:nvSpPr>
        <p:spPr>
          <a:xfrm>
            <a:off x="9306560" y="7452924"/>
            <a:ext cx="108373" cy="108373"/>
          </a:xfrm>
          <a:custGeom>
            <a:avLst/>
            <a:gdLst/>
            <a:ahLst/>
            <a:cxnLst/>
            <a:rect l="l" t="t" r="r" b="b"/>
            <a:pathLst>
              <a:path w="76200" h="76200">
                <a:moveTo>
                  <a:pt x="0" y="0"/>
                </a:moveTo>
                <a:lnTo>
                  <a:pt x="0" y="76200"/>
                </a:lnTo>
                <a:lnTo>
                  <a:pt x="76200" y="38100"/>
                </a:lnTo>
                <a:lnTo>
                  <a:pt x="0" y="0"/>
                </a:lnTo>
                <a:close/>
              </a:path>
            </a:pathLst>
          </a:custGeom>
          <a:solidFill>
            <a:srgbClr val="FF0000"/>
          </a:solidFill>
        </p:spPr>
        <p:txBody>
          <a:bodyPr wrap="square" lIns="0" tIns="0" rIns="0" bIns="0" rtlCol="0"/>
          <a:lstStyle/>
          <a:p>
            <a:endParaRPr/>
          </a:p>
        </p:txBody>
      </p:sp>
      <p:sp>
        <p:nvSpPr>
          <p:cNvPr id="77" name="object 77"/>
          <p:cNvSpPr txBox="1"/>
          <p:nvPr/>
        </p:nvSpPr>
        <p:spPr>
          <a:xfrm>
            <a:off x="9432092" y="7227490"/>
            <a:ext cx="3085028" cy="810991"/>
          </a:xfrm>
          <a:prstGeom prst="rect">
            <a:avLst/>
          </a:prstGeom>
        </p:spPr>
        <p:txBody>
          <a:bodyPr vert="horz" wrap="square" lIns="0" tIns="0" rIns="0" bIns="0" rtlCol="0">
            <a:spAutoFit/>
          </a:bodyPr>
          <a:lstStyle/>
          <a:p>
            <a:pPr marL="18061" marR="7225">
              <a:lnSpc>
                <a:spcPct val="154500"/>
              </a:lnSpc>
            </a:pPr>
            <a:r>
              <a:rPr sz="1700" b="1" spc="-7" dirty="0">
                <a:solidFill>
                  <a:srgbClr val="FF0000"/>
                </a:solidFill>
                <a:latin typeface="Arial"/>
                <a:cs typeface="Arial"/>
              </a:rPr>
              <a:t>Sterility (bacterial and fungal)  Endotoxin</a:t>
            </a:r>
            <a:endParaRPr sz="1700" dirty="0">
              <a:latin typeface="Arial"/>
              <a:cs typeface="Arial"/>
            </a:endParaRPr>
          </a:p>
        </p:txBody>
      </p:sp>
      <p:sp>
        <p:nvSpPr>
          <p:cNvPr id="78" name="object 78"/>
          <p:cNvSpPr/>
          <p:nvPr/>
        </p:nvSpPr>
        <p:spPr>
          <a:xfrm>
            <a:off x="8994988" y="7907749"/>
            <a:ext cx="316089" cy="3612"/>
          </a:xfrm>
          <a:custGeom>
            <a:avLst/>
            <a:gdLst/>
            <a:ahLst/>
            <a:cxnLst/>
            <a:rect l="l" t="t" r="r" b="b"/>
            <a:pathLst>
              <a:path w="222250" h="2539">
                <a:moveTo>
                  <a:pt x="0" y="2463"/>
                </a:moveTo>
                <a:lnTo>
                  <a:pt x="222250" y="0"/>
                </a:lnTo>
              </a:path>
            </a:pathLst>
          </a:custGeom>
          <a:ln w="19050">
            <a:solidFill>
              <a:srgbClr val="FF0000"/>
            </a:solidFill>
          </a:ln>
        </p:spPr>
        <p:txBody>
          <a:bodyPr wrap="square" lIns="0" tIns="0" rIns="0" bIns="0" rtlCol="0"/>
          <a:lstStyle/>
          <a:p>
            <a:endParaRPr/>
          </a:p>
        </p:txBody>
      </p:sp>
      <p:sp>
        <p:nvSpPr>
          <p:cNvPr id="79" name="object 79"/>
          <p:cNvSpPr/>
          <p:nvPr/>
        </p:nvSpPr>
        <p:spPr>
          <a:xfrm>
            <a:off x="9292418" y="7853756"/>
            <a:ext cx="109276" cy="108373"/>
          </a:xfrm>
          <a:custGeom>
            <a:avLst/>
            <a:gdLst/>
            <a:ahLst/>
            <a:cxnLst/>
            <a:rect l="l" t="t" r="r" b="b"/>
            <a:pathLst>
              <a:path w="76834" h="76200">
                <a:moveTo>
                  <a:pt x="0" y="0"/>
                </a:moveTo>
                <a:lnTo>
                  <a:pt x="850" y="76200"/>
                </a:lnTo>
                <a:lnTo>
                  <a:pt x="76619" y="37249"/>
                </a:lnTo>
                <a:lnTo>
                  <a:pt x="0" y="0"/>
                </a:lnTo>
                <a:close/>
              </a:path>
            </a:pathLst>
          </a:custGeom>
          <a:solidFill>
            <a:srgbClr val="FF0000"/>
          </a:solidFill>
        </p:spPr>
        <p:txBody>
          <a:bodyPr wrap="square" lIns="0" tIns="0" rIns="0" bIns="0" rtlCol="0"/>
          <a:lstStyle/>
          <a:p>
            <a:endParaRPr/>
          </a:p>
        </p:txBody>
      </p:sp>
      <p:sp>
        <p:nvSpPr>
          <p:cNvPr id="80" name="object 80"/>
          <p:cNvSpPr txBox="1"/>
          <p:nvPr/>
        </p:nvSpPr>
        <p:spPr>
          <a:xfrm>
            <a:off x="9432093" y="3819726"/>
            <a:ext cx="3501362" cy="3073405"/>
          </a:xfrm>
          <a:prstGeom prst="rect">
            <a:avLst/>
          </a:prstGeom>
        </p:spPr>
        <p:txBody>
          <a:bodyPr vert="horz" wrap="square" lIns="0" tIns="0" rIns="0" bIns="0" rtlCol="0">
            <a:spAutoFit/>
          </a:bodyPr>
          <a:lstStyle/>
          <a:p>
            <a:pPr marL="215761"/>
            <a:r>
              <a:rPr sz="2000" b="1" spc="-7" dirty="0">
                <a:latin typeface="Arial"/>
                <a:cs typeface="Arial"/>
              </a:rPr>
              <a:t>Product release</a:t>
            </a:r>
            <a:r>
              <a:rPr sz="2000" b="1" spc="-114" dirty="0">
                <a:latin typeface="Arial"/>
                <a:cs typeface="Arial"/>
              </a:rPr>
              <a:t> </a:t>
            </a:r>
            <a:r>
              <a:rPr sz="2000" b="1" spc="-7" dirty="0">
                <a:latin typeface="Arial"/>
                <a:cs typeface="Arial"/>
              </a:rPr>
              <a:t>tests</a:t>
            </a:r>
            <a:endParaRPr sz="2000" dirty="0">
              <a:latin typeface="Arial"/>
              <a:cs typeface="Arial"/>
            </a:endParaRPr>
          </a:p>
          <a:p>
            <a:pPr marL="18061" marR="7225">
              <a:lnSpc>
                <a:spcPct val="107600"/>
              </a:lnSpc>
              <a:spcBef>
                <a:spcPts val="1422"/>
              </a:spcBef>
            </a:pPr>
            <a:r>
              <a:rPr sz="1700" b="1" spc="-7" dirty="0">
                <a:solidFill>
                  <a:srgbClr val="0070C0"/>
                </a:solidFill>
                <a:latin typeface="Arial"/>
                <a:cs typeface="Arial"/>
              </a:rPr>
              <a:t>Flow cytometry (phenotype/ScFv)  Residual bead</a:t>
            </a:r>
            <a:r>
              <a:rPr sz="1700" b="1" spc="-92" dirty="0">
                <a:solidFill>
                  <a:srgbClr val="0070C0"/>
                </a:solidFill>
                <a:latin typeface="Arial"/>
                <a:cs typeface="Arial"/>
              </a:rPr>
              <a:t> </a:t>
            </a:r>
            <a:r>
              <a:rPr sz="1700" b="1" spc="-7" dirty="0">
                <a:solidFill>
                  <a:srgbClr val="0070C0"/>
                </a:solidFill>
                <a:latin typeface="Arial"/>
                <a:cs typeface="Arial"/>
              </a:rPr>
              <a:t>count</a:t>
            </a:r>
            <a:endParaRPr sz="1700" dirty="0">
              <a:latin typeface="Arial"/>
              <a:cs typeface="Arial"/>
            </a:endParaRPr>
          </a:p>
          <a:p>
            <a:pPr marL="18061" marR="221179">
              <a:lnSpc>
                <a:spcPts val="2674"/>
              </a:lnSpc>
              <a:spcBef>
                <a:spcPts val="21"/>
              </a:spcBef>
            </a:pPr>
            <a:r>
              <a:rPr sz="1700" b="1" spc="-7" dirty="0">
                <a:solidFill>
                  <a:srgbClr val="0070C0"/>
                </a:solidFill>
                <a:latin typeface="Arial"/>
                <a:cs typeface="Arial"/>
              </a:rPr>
              <a:t>Potency (cytokine production?)  </a:t>
            </a:r>
            <a:r>
              <a:rPr sz="1700" b="1" spc="-21" dirty="0">
                <a:solidFill>
                  <a:srgbClr val="0070C0"/>
                </a:solidFill>
                <a:latin typeface="Arial"/>
                <a:cs typeface="Arial"/>
              </a:rPr>
              <a:t>Vector </a:t>
            </a:r>
            <a:r>
              <a:rPr sz="1700" b="1" spc="-7" dirty="0">
                <a:solidFill>
                  <a:srgbClr val="0070C0"/>
                </a:solidFill>
                <a:latin typeface="Arial"/>
                <a:cs typeface="Arial"/>
              </a:rPr>
              <a:t>copy number</a:t>
            </a:r>
            <a:r>
              <a:rPr sz="1700" b="1" spc="-71" dirty="0">
                <a:solidFill>
                  <a:srgbClr val="0070C0"/>
                </a:solidFill>
                <a:latin typeface="Arial"/>
                <a:cs typeface="Arial"/>
              </a:rPr>
              <a:t> </a:t>
            </a:r>
            <a:r>
              <a:rPr sz="1700" b="1" spc="-7" dirty="0">
                <a:solidFill>
                  <a:srgbClr val="0070C0"/>
                </a:solidFill>
                <a:latin typeface="Arial"/>
                <a:cs typeface="Arial"/>
              </a:rPr>
              <a:t>(PCR)</a:t>
            </a:r>
            <a:endParaRPr sz="1700" dirty="0">
              <a:latin typeface="Arial"/>
              <a:cs typeface="Arial"/>
            </a:endParaRPr>
          </a:p>
          <a:p>
            <a:pPr marL="18061">
              <a:spcBef>
                <a:spcPts val="582"/>
              </a:spcBef>
            </a:pPr>
            <a:r>
              <a:rPr sz="1700" b="1" spc="-7" dirty="0">
                <a:solidFill>
                  <a:srgbClr val="FF0000"/>
                </a:solidFill>
                <a:latin typeface="Arial"/>
                <a:cs typeface="Arial"/>
              </a:rPr>
              <a:t>Mycoplasma</a:t>
            </a:r>
            <a:endParaRPr sz="1700" dirty="0">
              <a:latin typeface="Arial"/>
              <a:cs typeface="Arial"/>
            </a:endParaRPr>
          </a:p>
          <a:p>
            <a:pPr marL="18061" marR="423400">
              <a:spcBef>
                <a:spcPts val="617"/>
              </a:spcBef>
            </a:pPr>
            <a:r>
              <a:rPr sz="1700" b="1" spc="-7" dirty="0">
                <a:solidFill>
                  <a:srgbClr val="FF0000"/>
                </a:solidFill>
                <a:latin typeface="Arial"/>
                <a:cs typeface="Arial"/>
              </a:rPr>
              <a:t>Replication-competent vector  (PCR </a:t>
            </a:r>
            <a:r>
              <a:rPr sz="1700" b="1" dirty="0">
                <a:solidFill>
                  <a:srgbClr val="FF0000"/>
                </a:solidFill>
                <a:latin typeface="Arial"/>
                <a:cs typeface="Arial"/>
              </a:rPr>
              <a:t>+</a:t>
            </a:r>
            <a:r>
              <a:rPr sz="1700" b="1" spc="-107" dirty="0">
                <a:solidFill>
                  <a:srgbClr val="FF0000"/>
                </a:solidFill>
                <a:latin typeface="Arial"/>
                <a:cs typeface="Arial"/>
              </a:rPr>
              <a:t> </a:t>
            </a:r>
            <a:r>
              <a:rPr sz="1700" b="1" spc="-7" dirty="0">
                <a:solidFill>
                  <a:srgbClr val="FF0000"/>
                </a:solidFill>
                <a:latin typeface="Arial"/>
                <a:cs typeface="Arial"/>
              </a:rPr>
              <a:t>culture)</a:t>
            </a:r>
            <a:endParaRPr sz="1700" dirty="0">
              <a:latin typeface="Arial"/>
              <a:cs typeface="Arial"/>
            </a:endParaRPr>
          </a:p>
          <a:p>
            <a:pPr marL="18061">
              <a:spcBef>
                <a:spcPts val="953"/>
              </a:spcBef>
            </a:pPr>
            <a:r>
              <a:rPr sz="1700" b="1" spc="-7" dirty="0">
                <a:solidFill>
                  <a:srgbClr val="0070C0"/>
                </a:solidFill>
                <a:latin typeface="Arial"/>
                <a:cs typeface="Arial"/>
              </a:rPr>
              <a:t>Viability </a:t>
            </a:r>
            <a:r>
              <a:rPr sz="1700" b="1" dirty="0">
                <a:solidFill>
                  <a:srgbClr val="0070C0"/>
                </a:solidFill>
                <a:latin typeface="Arial"/>
                <a:cs typeface="Arial"/>
              </a:rPr>
              <a:t>/ </a:t>
            </a:r>
            <a:r>
              <a:rPr sz="1700" b="1" spc="-7" dirty="0">
                <a:solidFill>
                  <a:srgbClr val="0070C0"/>
                </a:solidFill>
                <a:latin typeface="Arial"/>
                <a:cs typeface="Arial"/>
              </a:rPr>
              <a:t>cell</a:t>
            </a:r>
            <a:r>
              <a:rPr sz="1700" b="1" spc="-85" dirty="0">
                <a:solidFill>
                  <a:srgbClr val="0070C0"/>
                </a:solidFill>
                <a:latin typeface="Arial"/>
                <a:cs typeface="Arial"/>
              </a:rPr>
              <a:t> </a:t>
            </a:r>
            <a:r>
              <a:rPr sz="1700" b="1" spc="-7" dirty="0">
                <a:solidFill>
                  <a:srgbClr val="0070C0"/>
                </a:solidFill>
                <a:latin typeface="Arial"/>
                <a:cs typeface="Arial"/>
              </a:rPr>
              <a:t>count</a:t>
            </a:r>
            <a:endParaRPr sz="1700" dirty="0">
              <a:latin typeface="Arial"/>
              <a:cs typeface="Arial"/>
            </a:endParaRPr>
          </a:p>
        </p:txBody>
      </p:sp>
      <p:sp>
        <p:nvSpPr>
          <p:cNvPr id="81" name="object 81"/>
          <p:cNvSpPr/>
          <p:nvPr/>
        </p:nvSpPr>
        <p:spPr>
          <a:xfrm>
            <a:off x="1517227" y="3465688"/>
            <a:ext cx="3034453" cy="523804"/>
          </a:xfrm>
          <a:custGeom>
            <a:avLst/>
            <a:gdLst/>
            <a:ahLst/>
            <a:cxnLst/>
            <a:rect l="l" t="t" r="r" b="b"/>
            <a:pathLst>
              <a:path w="2133600" h="368300">
                <a:moveTo>
                  <a:pt x="0" y="0"/>
                </a:moveTo>
                <a:lnTo>
                  <a:pt x="2133600" y="0"/>
                </a:lnTo>
                <a:lnTo>
                  <a:pt x="2133600" y="368300"/>
                </a:lnTo>
                <a:lnTo>
                  <a:pt x="0" y="368300"/>
                </a:lnTo>
                <a:lnTo>
                  <a:pt x="0" y="0"/>
                </a:lnTo>
                <a:close/>
              </a:path>
            </a:pathLst>
          </a:custGeom>
          <a:solidFill>
            <a:schemeClr val="accent3">
              <a:lumMod val="20000"/>
              <a:lumOff val="80000"/>
            </a:schemeClr>
          </a:solidFill>
          <a:ln w="22225">
            <a:solidFill>
              <a:srgbClr val="000000"/>
            </a:solidFill>
            <a:prstDash val="lgDash"/>
          </a:ln>
        </p:spPr>
        <p:txBody>
          <a:bodyPr wrap="square" lIns="0" tIns="0" rIns="0" bIns="0" rtlCol="0"/>
          <a:lstStyle/>
          <a:p>
            <a:endParaRPr sz="2000"/>
          </a:p>
        </p:txBody>
      </p:sp>
      <p:sp>
        <p:nvSpPr>
          <p:cNvPr id="82" name="object 82"/>
          <p:cNvSpPr txBox="1"/>
          <p:nvPr/>
        </p:nvSpPr>
        <p:spPr>
          <a:xfrm>
            <a:off x="2054939" y="3522047"/>
            <a:ext cx="1959751" cy="307777"/>
          </a:xfrm>
          <a:prstGeom prst="rect">
            <a:avLst/>
          </a:prstGeom>
        </p:spPr>
        <p:txBody>
          <a:bodyPr vert="horz" wrap="square" lIns="0" tIns="0" rIns="0" bIns="0" rtlCol="0">
            <a:spAutoFit/>
          </a:bodyPr>
          <a:lstStyle/>
          <a:p>
            <a:pPr marL="18061"/>
            <a:r>
              <a:rPr sz="2000" dirty="0">
                <a:latin typeface="Arial"/>
                <a:cs typeface="Arial"/>
              </a:rPr>
              <a:t>Select T</a:t>
            </a:r>
            <a:r>
              <a:rPr sz="2000" spc="-213" dirty="0">
                <a:latin typeface="Arial"/>
                <a:cs typeface="Arial"/>
              </a:rPr>
              <a:t> </a:t>
            </a:r>
            <a:r>
              <a:rPr sz="2000" spc="-7" dirty="0">
                <a:latin typeface="Arial"/>
                <a:cs typeface="Arial"/>
              </a:rPr>
              <a:t>cells</a:t>
            </a:r>
            <a:endParaRPr sz="2000" dirty="0">
              <a:latin typeface="Arial"/>
              <a:cs typeface="Arial"/>
            </a:endParaRPr>
          </a:p>
        </p:txBody>
      </p:sp>
      <p:sp>
        <p:nvSpPr>
          <p:cNvPr id="83" name="object 83"/>
          <p:cNvSpPr/>
          <p:nvPr/>
        </p:nvSpPr>
        <p:spPr>
          <a:xfrm>
            <a:off x="3034453" y="3194755"/>
            <a:ext cx="0" cy="180622"/>
          </a:xfrm>
          <a:custGeom>
            <a:avLst/>
            <a:gdLst/>
            <a:ahLst/>
            <a:cxnLst/>
            <a:rect l="l" t="t" r="r" b="b"/>
            <a:pathLst>
              <a:path h="127000">
                <a:moveTo>
                  <a:pt x="0" y="0"/>
                </a:moveTo>
                <a:lnTo>
                  <a:pt x="0" y="127000"/>
                </a:lnTo>
              </a:path>
            </a:pathLst>
          </a:custGeom>
          <a:ln w="22225">
            <a:solidFill>
              <a:srgbClr val="000000"/>
            </a:solidFill>
          </a:ln>
        </p:spPr>
        <p:txBody>
          <a:bodyPr wrap="square" lIns="0" tIns="0" rIns="0" bIns="0" rtlCol="0"/>
          <a:lstStyle/>
          <a:p>
            <a:endParaRPr sz="2000"/>
          </a:p>
        </p:txBody>
      </p:sp>
      <p:sp>
        <p:nvSpPr>
          <p:cNvPr id="84" name="object 84"/>
          <p:cNvSpPr/>
          <p:nvPr/>
        </p:nvSpPr>
        <p:spPr>
          <a:xfrm>
            <a:off x="2980267" y="3357315"/>
            <a:ext cx="108373" cy="108373"/>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sz="2000"/>
          </a:p>
        </p:txBody>
      </p:sp>
      <p:sp>
        <p:nvSpPr>
          <p:cNvPr id="85" name="object 85"/>
          <p:cNvSpPr txBox="1"/>
          <p:nvPr/>
        </p:nvSpPr>
        <p:spPr>
          <a:xfrm>
            <a:off x="9245600" y="8305800"/>
            <a:ext cx="3293195" cy="782265"/>
          </a:xfrm>
          <a:prstGeom prst="rect">
            <a:avLst/>
          </a:prstGeom>
        </p:spPr>
        <p:txBody>
          <a:bodyPr vert="horz" wrap="square" lIns="0" tIns="0" rIns="0" bIns="0" rtlCol="0">
            <a:spAutoFit/>
          </a:bodyPr>
          <a:lstStyle/>
          <a:p>
            <a:pPr marL="18061">
              <a:lnSpc>
                <a:spcPts val="2361"/>
              </a:lnSpc>
            </a:pPr>
            <a:r>
              <a:rPr sz="1400" spc="-14" dirty="0">
                <a:latin typeface="Arial"/>
                <a:cs typeface="Arial"/>
              </a:rPr>
              <a:t>Some </a:t>
            </a:r>
            <a:r>
              <a:rPr sz="1400" spc="-7" dirty="0">
                <a:latin typeface="Arial"/>
                <a:cs typeface="Arial"/>
              </a:rPr>
              <a:t>test results may not be known at time of</a:t>
            </a:r>
            <a:r>
              <a:rPr sz="1400" spc="-57" dirty="0">
                <a:latin typeface="Arial"/>
                <a:cs typeface="Arial"/>
              </a:rPr>
              <a:t> </a:t>
            </a:r>
            <a:r>
              <a:rPr sz="1400" spc="-7" dirty="0">
                <a:latin typeface="Arial"/>
                <a:cs typeface="Arial"/>
              </a:rPr>
              <a:t>infusion</a:t>
            </a:r>
            <a:endParaRPr sz="1400" dirty="0">
              <a:latin typeface="Arial"/>
              <a:cs typeface="Arial"/>
            </a:endParaRPr>
          </a:p>
          <a:p>
            <a:pPr marL="1951797">
              <a:lnSpc>
                <a:spcPts val="1337"/>
              </a:lnSpc>
            </a:pPr>
            <a:r>
              <a:rPr sz="1400" spc="-7" dirty="0">
                <a:latin typeface="Arial"/>
                <a:cs typeface="Arial"/>
              </a:rPr>
              <a:t>10</a:t>
            </a:r>
            <a:endParaRPr sz="1400" dirty="0">
              <a:latin typeface="Arial"/>
              <a:cs typeface="Arial"/>
            </a:endParaRPr>
          </a:p>
        </p:txBody>
      </p:sp>
      <p:sp>
        <p:nvSpPr>
          <p:cNvPr id="87" name="Text Box 4"/>
          <p:cNvSpPr txBox="1">
            <a:spLocks noChangeArrowheads="1"/>
          </p:cNvSpPr>
          <p:nvPr/>
        </p:nvSpPr>
        <p:spPr bwMode="auto">
          <a:xfrm>
            <a:off x="330200" y="457200"/>
            <a:ext cx="3359573" cy="919165"/>
          </a:xfrm>
          <a:prstGeom prst="rect">
            <a:avLst/>
          </a:prstGeom>
          <a:noFill/>
          <a:ln w="9525">
            <a:noFill/>
            <a:miter lim="800000"/>
            <a:headEnd/>
            <a:tailEnd/>
          </a:ln>
        </p:spPr>
        <p:txBody>
          <a:bodyPr wrap="square" lIns="129985" tIns="64993" rIns="129985" bIns="64993">
            <a:spAutoFit/>
          </a:bodyPr>
          <a:lstStyle/>
          <a:p>
            <a:pPr>
              <a:spcBef>
                <a:spcPct val="50000"/>
              </a:spcBef>
            </a:pPr>
            <a:r>
              <a:rPr lang="en-US" altLang="zh-CN" sz="5100" b="1" dirty="0">
                <a:solidFill>
                  <a:srgbClr val="FFFF00"/>
                </a:solidFill>
              </a:rPr>
              <a:t> </a:t>
            </a:r>
            <a:r>
              <a:rPr lang="en-US" altLang="zh-CN" sz="5100" b="1" dirty="0" smtClean="0">
                <a:solidFill>
                  <a:srgbClr val="FFFF00"/>
                </a:solidFill>
              </a:rPr>
              <a:t>CAR-T</a:t>
            </a:r>
            <a:r>
              <a:rPr lang="tr-TR" altLang="zh-CN" sz="5100" b="1" dirty="0" smtClean="0">
                <a:solidFill>
                  <a:srgbClr val="FFFF00"/>
                </a:solidFill>
              </a:rPr>
              <a:t>: </a:t>
            </a:r>
            <a:r>
              <a:rPr lang="en-US" altLang="zh-CN" dirty="0" smtClean="0">
                <a:solidFill>
                  <a:srgbClr val="FFFF00"/>
                </a:solidFill>
              </a:rPr>
              <a:t> </a:t>
            </a:r>
            <a:endParaRPr lang="en-US" altLang="zh-CN" dirty="0">
              <a:solidFill>
                <a:srgbClr val="FFFF00"/>
              </a:solidFill>
            </a:endParaRPr>
          </a:p>
        </p:txBody>
      </p:sp>
      <p:sp>
        <p:nvSpPr>
          <p:cNvPr id="88" name="object 3"/>
          <p:cNvSpPr txBox="1">
            <a:spLocks/>
          </p:cNvSpPr>
          <p:nvPr/>
        </p:nvSpPr>
        <p:spPr>
          <a:xfrm>
            <a:off x="2692400" y="609600"/>
            <a:ext cx="8382000" cy="615553"/>
          </a:xfrm>
          <a:prstGeom prst="rect">
            <a:avLst/>
          </a:prstGeom>
        </p:spPr>
        <p:txBody>
          <a:bodyPr vert="horz" wrap="square" lIns="0" tIns="0" rIns="0" bIns="0" rtlCol="0">
            <a:spAutoFit/>
          </a:bodyPr>
          <a:lstStyle/>
          <a:p>
            <a:pPr marL="18061" marR="0" lvl="0" indent="0" defTabSz="914400" eaLnBrk="1" fontAlgn="auto" latinLnBrk="0" hangingPunct="1">
              <a:lnSpc>
                <a:spcPct val="100000"/>
              </a:lnSpc>
              <a:spcBef>
                <a:spcPts val="0"/>
              </a:spcBef>
              <a:spcAft>
                <a:spcPts val="0"/>
              </a:spcAft>
              <a:buClrTx/>
              <a:buSzTx/>
              <a:buFontTx/>
              <a:buNone/>
              <a:tabLst/>
              <a:defRPr/>
            </a:pPr>
            <a:r>
              <a:rPr kumimoji="0" lang="tr-TR" sz="4000" b="0" i="0" u="none" strike="noStrike" kern="0" cap="none" spc="-7" normalizeH="0" baseline="0" noProof="0" dirty="0" err="1" smtClean="0">
                <a:ln>
                  <a:noFill/>
                </a:ln>
                <a:solidFill>
                  <a:srgbClr val="FFFF00"/>
                </a:solidFill>
                <a:effectLst/>
                <a:uLnTx/>
                <a:uFillTx/>
                <a:latin typeface="+mj-lt"/>
                <a:ea typeface="+mj-ea"/>
                <a:cs typeface="+mj-cs"/>
              </a:rPr>
              <a:t>Product</a:t>
            </a:r>
            <a:r>
              <a:rPr kumimoji="0" lang="tr-TR" sz="4000" b="0" i="0" u="none" strike="noStrike" kern="0" cap="none" spc="-7" normalizeH="0" baseline="0" noProof="0" dirty="0" smtClean="0">
                <a:ln>
                  <a:noFill/>
                </a:ln>
                <a:solidFill>
                  <a:srgbClr val="FFFF00"/>
                </a:solidFill>
                <a:effectLst/>
                <a:uLnTx/>
                <a:uFillTx/>
                <a:latin typeface="+mj-lt"/>
                <a:ea typeface="+mj-ea"/>
                <a:cs typeface="+mj-cs"/>
              </a:rPr>
              <a:t> </a:t>
            </a:r>
            <a:r>
              <a:rPr kumimoji="0" lang="tr-TR" sz="4000" b="0" i="0" u="none" strike="noStrike" kern="0" cap="none" spc="-7" normalizeH="0" baseline="0" noProof="0" dirty="0" err="1" smtClean="0">
                <a:ln>
                  <a:noFill/>
                </a:ln>
                <a:solidFill>
                  <a:srgbClr val="FFFF00"/>
                </a:solidFill>
                <a:effectLst/>
                <a:uLnTx/>
                <a:uFillTx/>
                <a:latin typeface="+mj-lt"/>
                <a:ea typeface="+mj-ea"/>
                <a:cs typeface="+mj-cs"/>
              </a:rPr>
              <a:t>manufacture</a:t>
            </a:r>
            <a:r>
              <a:rPr kumimoji="0" lang="tr-TR" sz="4000" b="0" i="0" u="none" strike="noStrike" kern="0" cap="none" spc="-7" normalizeH="0" baseline="0" noProof="0" dirty="0" smtClean="0">
                <a:ln>
                  <a:noFill/>
                </a:ln>
                <a:solidFill>
                  <a:srgbClr val="FFFF00"/>
                </a:solidFill>
                <a:effectLst/>
                <a:uLnTx/>
                <a:uFillTx/>
                <a:latin typeface="+mj-lt"/>
                <a:ea typeface="+mj-ea"/>
                <a:cs typeface="+mj-cs"/>
              </a:rPr>
              <a:t> and</a:t>
            </a:r>
            <a:r>
              <a:rPr kumimoji="0" lang="tr-TR" sz="4000" b="0" i="0" u="none" strike="noStrike" kern="0" cap="none" spc="0" normalizeH="0" baseline="0" noProof="0" dirty="0" smtClean="0">
                <a:ln>
                  <a:noFill/>
                </a:ln>
                <a:solidFill>
                  <a:srgbClr val="FFFF00"/>
                </a:solidFill>
                <a:effectLst/>
                <a:uLnTx/>
                <a:uFillTx/>
                <a:latin typeface="+mj-lt"/>
                <a:ea typeface="+mj-ea"/>
                <a:cs typeface="+mj-cs"/>
              </a:rPr>
              <a:t> </a:t>
            </a:r>
            <a:r>
              <a:rPr kumimoji="0" lang="tr-TR" sz="4000" b="0" i="0" u="none" strike="noStrike" kern="0" cap="none" spc="0" normalizeH="0" baseline="0" noProof="0" dirty="0" err="1" smtClean="0">
                <a:ln>
                  <a:noFill/>
                </a:ln>
                <a:solidFill>
                  <a:srgbClr val="FFFF00"/>
                </a:solidFill>
                <a:effectLst/>
                <a:uLnTx/>
                <a:uFillTx/>
                <a:latin typeface="+mj-lt"/>
                <a:ea typeface="+mj-ea"/>
                <a:cs typeface="+mj-cs"/>
              </a:rPr>
              <a:t>testing</a:t>
            </a:r>
            <a:endParaRPr kumimoji="0" lang="tr-TR" sz="4000" b="0" i="0" u="none" strike="noStrike" kern="0" cap="none" spc="0" normalizeH="0" baseline="0" noProof="0" dirty="0">
              <a:ln>
                <a:noFill/>
              </a:ln>
              <a:solidFill>
                <a:srgbClr val="FFFF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58800" y="2600325"/>
            <a:ext cx="6284913" cy="7153275"/>
          </a:xfrm>
          <a:prstGeom prst="rect">
            <a:avLst/>
          </a:prstGeom>
        </p:spPr>
        <p:txBody>
          <a:bodyPr>
            <a:normAutofit/>
          </a:bodyPr>
          <a:lstStyle/>
          <a:p>
            <a:r>
              <a:rPr lang="en-US" sz="2300" b="1" dirty="0" smtClean="0"/>
              <a:t>27/30</a:t>
            </a:r>
            <a:r>
              <a:rPr lang="en-US" sz="2300" dirty="0" smtClean="0"/>
              <a:t>: </a:t>
            </a:r>
            <a:r>
              <a:rPr lang="tr-TR" sz="2300" dirty="0" smtClean="0"/>
              <a:t>1. ayda TAM CEVAP</a:t>
            </a:r>
          </a:p>
          <a:p>
            <a:endParaRPr lang="en-US" sz="2300" dirty="0" smtClean="0"/>
          </a:p>
          <a:p>
            <a:r>
              <a:rPr lang="en-US" sz="2300" b="1" dirty="0" smtClean="0"/>
              <a:t>19/27</a:t>
            </a:r>
            <a:r>
              <a:rPr lang="en-US" sz="2300" dirty="0" smtClean="0"/>
              <a:t>: </a:t>
            </a:r>
            <a:r>
              <a:rPr lang="tr-TR" sz="2300" dirty="0" err="1" smtClean="0"/>
              <a:t>Remisyonda</a:t>
            </a:r>
            <a:r>
              <a:rPr lang="tr-TR" sz="2300" dirty="0" smtClean="0"/>
              <a:t>  KALDI </a:t>
            </a:r>
            <a:r>
              <a:rPr lang="tr-TR" sz="2300" dirty="0"/>
              <a:t> </a:t>
            </a:r>
            <a:r>
              <a:rPr lang="tr-TR" sz="2300" dirty="0" smtClean="0"/>
              <a:t>(Ortanca takip 7 ay)</a:t>
            </a:r>
            <a:endParaRPr lang="en-US" sz="2300" dirty="0" smtClean="0"/>
          </a:p>
          <a:p>
            <a:endParaRPr lang="en-US" sz="2300" dirty="0" smtClean="0"/>
          </a:p>
          <a:p>
            <a:r>
              <a:rPr lang="en-US" sz="2300" b="1" dirty="0" smtClean="0"/>
              <a:t>22/27</a:t>
            </a:r>
            <a:r>
              <a:rPr lang="en-US" sz="2300" dirty="0" smtClean="0"/>
              <a:t>: </a:t>
            </a:r>
            <a:r>
              <a:rPr lang="en-US" sz="2300" dirty="0" err="1" smtClean="0"/>
              <a:t>Negat</a:t>
            </a:r>
            <a:r>
              <a:rPr lang="tr-TR" sz="2300" dirty="0" err="1" smtClean="0"/>
              <a:t>if</a:t>
            </a:r>
            <a:r>
              <a:rPr lang="tr-TR" sz="2300" dirty="0" smtClean="0"/>
              <a:t> </a:t>
            </a:r>
            <a:r>
              <a:rPr lang="en-US" sz="2300" dirty="0" smtClean="0"/>
              <a:t> MRD (&lt; 0.01% </a:t>
            </a:r>
            <a:r>
              <a:rPr lang="tr-TR" sz="2300" dirty="0" smtClean="0"/>
              <a:t>, </a:t>
            </a:r>
            <a:r>
              <a:rPr lang="en-US" sz="2300" dirty="0" smtClean="0"/>
              <a:t>flow)</a:t>
            </a:r>
          </a:p>
          <a:p>
            <a:pPr marL="650062" lvl="1"/>
            <a:endParaRPr lang="en-US" sz="2300" dirty="0" smtClean="0"/>
          </a:p>
          <a:p>
            <a:r>
              <a:rPr lang="en-US" sz="2300" b="1" dirty="0" smtClean="0"/>
              <a:t>7/27</a:t>
            </a:r>
            <a:r>
              <a:rPr lang="en-US" sz="2300" dirty="0" smtClean="0"/>
              <a:t>: </a:t>
            </a:r>
            <a:r>
              <a:rPr lang="tr-TR" sz="2300" dirty="0" smtClean="0"/>
              <a:t>6 hafta ile 8.5 ay içinde nüksetti</a:t>
            </a:r>
            <a:endParaRPr lang="en-US" sz="2300" dirty="0" smtClean="0"/>
          </a:p>
          <a:p>
            <a:pPr lvl="1"/>
            <a:r>
              <a:rPr lang="en-US" sz="2300" dirty="0" smtClean="0"/>
              <a:t>4 CD19+ (</a:t>
            </a:r>
            <a:r>
              <a:rPr lang="tr-TR" sz="2300" dirty="0" err="1"/>
              <a:t>R</a:t>
            </a:r>
            <a:r>
              <a:rPr lang="tr-TR" sz="2300" dirty="0" err="1" smtClean="0"/>
              <a:t>elapsta</a:t>
            </a:r>
            <a:r>
              <a:rPr lang="tr-TR" sz="2300" dirty="0" smtClean="0"/>
              <a:t> </a:t>
            </a:r>
            <a:r>
              <a:rPr lang="en-US" sz="2300" dirty="0" smtClean="0"/>
              <a:t>CAR T </a:t>
            </a:r>
            <a:r>
              <a:rPr lang="tr-TR" sz="2300" dirty="0" smtClean="0"/>
              <a:t>hücre negatif</a:t>
            </a:r>
            <a:r>
              <a:rPr lang="en-US" sz="2300" dirty="0" smtClean="0"/>
              <a:t>) </a:t>
            </a:r>
          </a:p>
          <a:p>
            <a:pPr lvl="1"/>
            <a:r>
              <a:rPr lang="en-US" sz="2300" dirty="0"/>
              <a:t>3 CD19- </a:t>
            </a:r>
            <a:r>
              <a:rPr lang="en-US" sz="2300" dirty="0" smtClean="0"/>
              <a:t>(</a:t>
            </a:r>
            <a:r>
              <a:rPr lang="tr-TR" sz="2300" dirty="0" err="1" smtClean="0"/>
              <a:t>Relapsta</a:t>
            </a:r>
            <a:r>
              <a:rPr lang="tr-TR" sz="2300" dirty="0" smtClean="0"/>
              <a:t> CAR T Hücre pozitif</a:t>
            </a:r>
            <a:r>
              <a:rPr lang="en-US" sz="2300" dirty="0" smtClean="0"/>
              <a:t>) </a:t>
            </a:r>
          </a:p>
          <a:p>
            <a:pPr marL="650062" lvl="1"/>
            <a:endParaRPr lang="en-US" sz="2300" dirty="0" smtClean="0"/>
          </a:p>
          <a:p>
            <a:r>
              <a:rPr lang="en-US" sz="2300" b="1" dirty="0" smtClean="0"/>
              <a:t>2 </a:t>
            </a:r>
            <a:r>
              <a:rPr lang="tr-TR" sz="2300" b="1" dirty="0" smtClean="0"/>
              <a:t>hasta SSS </a:t>
            </a:r>
            <a:r>
              <a:rPr lang="tr-TR" sz="2300" b="1" dirty="0" err="1" smtClean="0"/>
              <a:t>hast</a:t>
            </a:r>
            <a:r>
              <a:rPr lang="en-US" sz="2300" dirty="0" smtClean="0">
                <a:sym typeface="Wingdings" panose="05000000000000000000" pitchFamily="2" charset="2"/>
              </a:rPr>
              <a:t> 6</a:t>
            </a:r>
            <a:r>
              <a:rPr lang="tr-TR" sz="2300" dirty="0" smtClean="0">
                <a:sym typeface="Wingdings" panose="05000000000000000000" pitchFamily="2" charset="2"/>
              </a:rPr>
              <a:t>.ayda </a:t>
            </a:r>
            <a:r>
              <a:rPr lang="tr-TR" sz="2300" dirty="0" err="1" smtClean="0">
                <a:sym typeface="Wingdings" panose="05000000000000000000" pitchFamily="2" charset="2"/>
              </a:rPr>
              <a:t>blast</a:t>
            </a:r>
            <a:r>
              <a:rPr lang="tr-TR" sz="2300" dirty="0" smtClean="0">
                <a:sym typeface="Wingdings" panose="05000000000000000000" pitchFamily="2" charset="2"/>
              </a:rPr>
              <a:t> negatif</a:t>
            </a:r>
          </a:p>
          <a:p>
            <a:endParaRPr lang="en-US" sz="2300" dirty="0" smtClean="0"/>
          </a:p>
          <a:p>
            <a:r>
              <a:rPr lang="en-US" sz="2300" b="1" dirty="0" smtClean="0"/>
              <a:t>6 </a:t>
            </a:r>
            <a:r>
              <a:rPr lang="tr-TR" sz="2300" b="1" dirty="0" smtClean="0"/>
              <a:t>aylık </a:t>
            </a:r>
            <a:r>
              <a:rPr lang="en-US" sz="2300" b="1" dirty="0" smtClean="0"/>
              <a:t>EFS </a:t>
            </a:r>
            <a:r>
              <a:rPr lang="en-US" sz="2300" dirty="0" smtClean="0"/>
              <a:t>67% (95</a:t>
            </a:r>
            <a:r>
              <a:rPr lang="en-US" sz="2300" dirty="0"/>
              <a:t>% </a:t>
            </a:r>
            <a:r>
              <a:rPr lang="en-US" sz="2300" dirty="0" smtClean="0"/>
              <a:t>CI, 51-88)</a:t>
            </a:r>
          </a:p>
          <a:p>
            <a:endParaRPr lang="en-US" sz="2300" dirty="0"/>
          </a:p>
          <a:p>
            <a:r>
              <a:rPr lang="en-US" sz="2300" b="1" dirty="0" smtClean="0"/>
              <a:t>6 </a:t>
            </a:r>
            <a:r>
              <a:rPr lang="tr-TR" sz="2300" b="1" dirty="0" smtClean="0"/>
              <a:t>aylık </a:t>
            </a:r>
            <a:r>
              <a:rPr lang="en-US" sz="2300" b="1" dirty="0" smtClean="0"/>
              <a:t> OS</a:t>
            </a:r>
            <a:r>
              <a:rPr lang="en-US" sz="2300" dirty="0" smtClean="0"/>
              <a:t>: 78</a:t>
            </a:r>
            <a:r>
              <a:rPr lang="en-US" sz="2300" dirty="0"/>
              <a:t>% (95% CI, </a:t>
            </a:r>
            <a:r>
              <a:rPr lang="en-US" sz="2300" dirty="0" smtClean="0"/>
              <a:t>65-95)</a:t>
            </a:r>
          </a:p>
          <a:p>
            <a:endParaRPr lang="en-US" sz="2300" dirty="0" smtClean="0"/>
          </a:p>
          <a:p>
            <a:endParaRPr lang="en-US" sz="2300" dirty="0" smtClean="0"/>
          </a:p>
          <a:p>
            <a:endParaRPr lang="en-US" sz="2300" dirty="0"/>
          </a:p>
        </p:txBody>
      </p:sp>
      <p:pic>
        <p:nvPicPr>
          <p:cNvPr id="10242" name="Picture 2"/>
          <p:cNvPicPr>
            <a:picLocks noChangeAspect="1" noChangeArrowheads="1"/>
          </p:cNvPicPr>
          <p:nvPr/>
        </p:nvPicPr>
        <p:blipFill>
          <a:blip r:embed="rId3" cstate="print"/>
          <a:srcRect/>
          <a:stretch>
            <a:fillRect/>
          </a:stretch>
        </p:blipFill>
        <p:spPr bwMode="auto">
          <a:xfrm>
            <a:off x="6731001" y="2590807"/>
            <a:ext cx="5020740" cy="6272107"/>
          </a:xfrm>
          <a:prstGeom prst="rect">
            <a:avLst/>
          </a:prstGeom>
          <a:noFill/>
          <a:ln w="9525">
            <a:solidFill>
              <a:srgbClr val="FFFF00"/>
            </a:solidFill>
            <a:miter lim="800000"/>
            <a:headEnd/>
            <a:tailEnd/>
          </a:ln>
        </p:spPr>
      </p:pic>
      <p:pic>
        <p:nvPicPr>
          <p:cNvPr id="14" name="Picture 4"/>
          <p:cNvPicPr>
            <a:picLocks noChangeAspect="1" noChangeArrowheads="1"/>
          </p:cNvPicPr>
          <p:nvPr/>
        </p:nvPicPr>
        <p:blipFill>
          <a:blip r:embed="rId4" cstate="print"/>
          <a:srcRect/>
          <a:stretch>
            <a:fillRect/>
          </a:stretch>
        </p:blipFill>
        <p:spPr bwMode="auto">
          <a:xfrm>
            <a:off x="1473200" y="228600"/>
            <a:ext cx="8915400" cy="1137920"/>
          </a:xfrm>
          <a:prstGeom prst="rect">
            <a:avLst/>
          </a:prstGeom>
          <a:noFill/>
          <a:ln w="9525">
            <a:solidFill>
              <a:srgbClr val="FFFF00"/>
            </a:solidFill>
            <a:miter lim="800000"/>
            <a:headEnd/>
            <a:tailEnd/>
          </a:ln>
        </p:spPr>
      </p:pic>
      <p:sp>
        <p:nvSpPr>
          <p:cNvPr id="7" name="6 Dikdörtgen"/>
          <p:cNvSpPr/>
          <p:nvPr/>
        </p:nvSpPr>
        <p:spPr>
          <a:xfrm>
            <a:off x="635000" y="5029200"/>
            <a:ext cx="4985173" cy="866987"/>
          </a:xfrm>
          <a:prstGeom prst="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30012" tIns="65007" rIns="130012" bIns="65007" rtlCol="0" anchor="ctr"/>
          <a:lstStyle/>
          <a:p>
            <a:pPr algn="ctr"/>
            <a:endParaRPr lang="tr-TR"/>
          </a:p>
        </p:txBody>
      </p:sp>
      <p:sp>
        <p:nvSpPr>
          <p:cNvPr id="8" name="7 Dikdörtgen"/>
          <p:cNvSpPr/>
          <p:nvPr/>
        </p:nvSpPr>
        <p:spPr>
          <a:xfrm>
            <a:off x="254000" y="6705600"/>
            <a:ext cx="4876800" cy="1408853"/>
          </a:xfrm>
          <a:prstGeom prst="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30012" tIns="65007" rIns="130012" bIns="65007" rtlCol="0" anchor="ctr"/>
          <a:lstStyle/>
          <a:p>
            <a:pPr algn="ctr"/>
            <a:endParaRPr lang="tr-TR"/>
          </a:p>
        </p:txBody>
      </p:sp>
    </p:spTree>
    <p:extLst>
      <p:ext uri="{BB962C8B-B14F-4D97-AF65-F5344CB8AC3E}">
        <p14:creationId xmlns:p14="http://schemas.microsoft.com/office/powerpoint/2010/main" xmlns="" val="27375355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2" name="AutoShape 12" descr="bbc ile ilgili görsel sonucu"/>
          <p:cNvSpPr>
            <a:spLocks noChangeAspect="1" noChangeArrowheads="1"/>
          </p:cNvSpPr>
          <p:nvPr/>
        </p:nvSpPr>
        <p:spPr bwMode="auto">
          <a:xfrm>
            <a:off x="221262" y="-205447"/>
            <a:ext cx="433493" cy="433495"/>
          </a:xfrm>
          <a:prstGeom prst="rect">
            <a:avLst/>
          </a:prstGeom>
          <a:noFill/>
        </p:spPr>
        <p:txBody>
          <a:bodyPr vert="horz" wrap="square" lIns="129992" tIns="64997" rIns="129992" bIns="64997" numCol="1" anchor="t" anchorCtr="0" compatLnSpc="1">
            <a:prstTxWarp prst="textNoShape">
              <a:avLst/>
            </a:prstTxWarp>
          </a:bodyPr>
          <a:lstStyle/>
          <a:p>
            <a:endParaRPr lang="tr-TR"/>
          </a:p>
        </p:txBody>
      </p:sp>
      <p:sp>
        <p:nvSpPr>
          <p:cNvPr id="30734" name="AutoShape 14" descr="bbc ile ilgili görsel sonucu"/>
          <p:cNvSpPr>
            <a:spLocks noChangeAspect="1" noChangeArrowheads="1"/>
          </p:cNvSpPr>
          <p:nvPr/>
        </p:nvSpPr>
        <p:spPr bwMode="auto">
          <a:xfrm>
            <a:off x="221262" y="-205447"/>
            <a:ext cx="433493" cy="433495"/>
          </a:xfrm>
          <a:prstGeom prst="rect">
            <a:avLst/>
          </a:prstGeom>
          <a:noFill/>
        </p:spPr>
        <p:txBody>
          <a:bodyPr vert="horz" wrap="square" lIns="129992" tIns="64997" rIns="129992" bIns="64997" numCol="1" anchor="t" anchorCtr="0" compatLnSpc="1">
            <a:prstTxWarp prst="textNoShape">
              <a:avLst/>
            </a:prstTxWarp>
          </a:bodyPr>
          <a:lstStyle/>
          <a:p>
            <a:endParaRPr lang="tr-TR"/>
          </a:p>
        </p:txBody>
      </p:sp>
      <p:sp>
        <p:nvSpPr>
          <p:cNvPr id="30740" name="AutoShape 20" descr="data:image/png;base64,iVBORw0KGgoAAAANSUhEUgAAAKAAAACgCAMAAAC8EZcfAAAAwFBMVEX///8AAABZWVn8/PxPT0/x8fGMjIwKCQkgHx+ioqJra2udnJy/v787OzsTExPc3NyxsbHsh5Lm5ubzwcX99PWoqKjtjZf09PQwMDDZ2dnHx8fqdYPhM0lvb2/pbnzs7OyUlJSAgIDkVGTDw8PiPFB+fn7dACvfHDnjRVh2dnZISEgaGhpjY2O5uLg/Pz8pKCj41dn86uzvn6f0tLzrforlW2r3ys/mZnPxnafgK0L0tb363eHxqrLjSlzeACveFDSFo4KJAAAFt0lEQVR4nO2Xa3eiSBBAu2hBBRXEoIIg+EhUFI2Jj5BJ1v//r7aqUbOTSeLsntkzzjl1PxgaaPpS1V10hGAYhmEYhmEYhmEYhmEYhmEYhmEYhmEYhmEYhmEYhvmjWO9aiPzWaq2pia0bIW52rfud/N1qipf+eHK4C7+9Hg5bNGzld5M+Wk/Hm/3N73ZDZDMPt/uXh5fnyWaTb4TYT5/2dy9i/Tps9q9BsD0Z9kJk+zTu9Yf5g9gOm5thuLsZXofg/XTaC/cvu939S9h73YTb9X7Ynjbz3np7HYKPh2Y4vKejZxSc9vKn7bCd9zeT5nWkWD5MmpO2OnzMe8Nw2x+HKBhiksMrETw8nQQxguNwOyTB6bQ5vQ5B8TzBFO/UUd57bQ6nvemwPWlN9s3xdQjiItlMhk+Pj8+9ce+1fT/Z4+/dTTtvXskqFu3DdjPN8zzMx/3xRjxN+r32X+v1a/gw/R2CegpQLw59APDw71Me9vqK/WEn1vtJs3e3Fvfj8cO0dyN0DWAg6gCpxPvhi0drMDsdGmD8Z0Ecr1Qc2lAGhw7oU0cc8g1GbDe+OzRvhHzJ78Yt7GACjlYC0GQFYP7FoyNoZMdDC6q/UvC4WWipPQLOyuIvbRbkd4IXIog3Ljv/j+CXHc6CnRj5SrCinTL7SwU7XgMjkwa0s5KjLoUpHVFDH+Ch6c7OgkYUGdIyTaOTVObzyKaH+Pg8aHgkbs6zW/D/Iehm0ayGV1xdnYxdFd8ONuPawgjcS4KuEozxRLmMoxhSyASODPBySV1YpucU411liUcVTd3TwHEzKHqvcDSzEfjzpX4WdAC6dVhlAiJ63063yJcFnocLdQVl/zPBbmIQAxKUMyA7+vFEUKHwLWlIXQ4Kb7r0tkgqUoPjWTpda5x6ax0UrOHoyUkwAy3wbWcJrtYllVqluDYAF2aB79cqK/tjwfIpTDjGKMZm144DOkvvPHc6OjUcf0VVKM4+EqwHsYl/SurtvJjSjAuYBAVU/CJKmBm1HUdPH0bqXGWB+bbT1FJtHC25JNiAwMBmLKSo0t9sESVCdnwatoY/NJGCHwRhFeBzcLJq/hxwECn8Ok0DJehCSVeCQWFBNVEHsyPkLWSAHWsQ3EJNqZS8yykOSiRjJZZRrBg78JIFBa2K07FOKbBL8F5w6RbP0UheqyaJgdGeFYI4jS0lWIOR7SP2LdgzjIG/HMSQCWkBpquU2Z/9t/NukQT100xDqtKrH2MLVoSzUXWIfhCsvwk2zp1NGZEgLTqf5qAHq66iAS6FLgA/nhtSTzVdWmVIZ0lwSdA+CkJ3jlQqkNXUUGmGAbEwjsv4omC5XFmpzo3ZURCn1gIFrSo4J2QApvAg7pirOFZLOfaWOG1nH0XxvSBNSdWSUtK8quMcp4VTdY4p9rtfCQIltOhdpFjQMkU7TPGxqEssewuQ2qIjRuBWMZi6qoeuCbc/IegcPydeSSv5DVDfe4/m5UgtDiGSHxfJWdDGGYHzX9imVqqeBeW8FNEiKVrCW0mMaED7kqDhrHAla4OiRoOpXxTMYqqylmNRbmNM7dJ3PZqWno86q4E1KH8uWBJYZsqR49Cyys6CuFAb4NnLYmPhppihUSWlFRwvlvTSGgQ/LegIpTann5qk4tatF4tEDE716AtBegto0KdSE2+CWFGwQg1UcPF+KiYplChqBlRqtM+rF43BJylOT4KAgjJpKA38JAlVnKFsoE7XxSpMLFSZST8STE89YI5+wiwfBbEYUwk1ikuJVPNSbSOcIjiZCkjxBXyPdCzrWB/1xEpoGdSMyLxNik9/YkYDR2SWZWG7emtGVX1kJSPhWZYj8cej/tXO23PcZGZGhtoHZtb50xUk9D1xqNoW2bSLouJaxfYpoCv/YsPT0c/von83LfTO5c7yZ25iGIZhGIZhGIZhGIZhGIZhGIZhGIZhGIZhGIZhGIb58/gbJ1+BarJiPEkAAAAASUVORK5CYII="/>
          <p:cNvSpPr>
            <a:spLocks noChangeAspect="1" noChangeArrowheads="1"/>
          </p:cNvSpPr>
          <p:nvPr/>
        </p:nvSpPr>
        <p:spPr bwMode="auto">
          <a:xfrm>
            <a:off x="221262" y="-205447"/>
            <a:ext cx="433493" cy="433495"/>
          </a:xfrm>
          <a:prstGeom prst="rect">
            <a:avLst/>
          </a:prstGeom>
          <a:noFill/>
        </p:spPr>
        <p:txBody>
          <a:bodyPr vert="horz" wrap="square" lIns="129992" tIns="64997" rIns="129992" bIns="64997" numCol="1" anchor="t" anchorCtr="0" compatLnSpc="1">
            <a:prstTxWarp prst="textNoShape">
              <a:avLst/>
            </a:prstTxWarp>
          </a:bodyPr>
          <a:lstStyle/>
          <a:p>
            <a:endParaRPr lang="tr-TR"/>
          </a:p>
        </p:txBody>
      </p:sp>
      <p:sp>
        <p:nvSpPr>
          <p:cNvPr id="30742" name="AutoShape 22" descr="data:image/png;base64,iVBORw0KGgoAAAANSUhEUgAAAKAAAACgCAMAAAC8EZcfAAAAwFBMVEX///8AAABZWVn8/PxPT0/x8fGMjIwKCQkgHx+ioqJra2udnJy/v787OzsTExPc3NyxsbHsh5Lm5ubzwcX99PWoqKjtjZf09PQwMDDZ2dnHx8fqdYPhM0lvb2/pbnzs7OyUlJSAgIDkVGTDw8PiPFB+fn7dACvfHDnjRVh2dnZISEgaGhpjY2O5uLg/Pz8pKCj41dn86uzvn6f0tLzrforlW2r3ys/mZnPxnafgK0L0tb363eHxqrLjSlzeACveFDSFo4KJAAAFt0lEQVR4nO2Xa3eiSBBAu2hBBRXEoIIg+EhUFI2Jj5BJ1v//r7aqUbOTSeLsntkzzjl1PxgaaPpS1V10hGAYhmEYhmEYhmEYhmEYhmEYhmEYhmEYhmEYhmEYhvmjWO9aiPzWaq2pia0bIW52rfud/N1qipf+eHK4C7+9Hg5bNGzld5M+Wk/Hm/3N73ZDZDMPt/uXh5fnyWaTb4TYT5/2dy9i/Tps9q9BsD0Z9kJk+zTu9Yf5g9gOm5thuLsZXofg/XTaC/cvu939S9h73YTb9X7Ynjbz3np7HYKPh2Y4vKejZxSc9vKn7bCd9zeT5nWkWD5MmpO2OnzMe8Nw2x+HKBhiksMrETw8nQQxguNwOyTB6bQ5vQ5B8TzBFO/UUd57bQ6nvemwPWlN9s3xdQjiItlMhk+Pj8+9ce+1fT/Z4+/dTTtvXskqFu3DdjPN8zzMx/3xRjxN+r32X+v1a/gw/R2CegpQLw59APDw71Me9vqK/WEn1vtJs3e3Fvfj8cO0dyN0DWAg6gCpxPvhi0drMDsdGmD8Z0Ecr1Qc2lAGhw7oU0cc8g1GbDe+OzRvhHzJ78Yt7GACjlYC0GQFYP7FoyNoZMdDC6q/UvC4WWipPQLOyuIvbRbkd4IXIog3Ljv/j+CXHc6CnRj5SrCinTL7SwU7XgMjkwa0s5KjLoUpHVFDH+Ch6c7OgkYUGdIyTaOTVObzyKaH+Pg8aHgkbs6zW/D/Iehm0ayGV1xdnYxdFd8ONuPawgjcS4KuEozxRLmMoxhSyASODPBySV1YpucU411liUcVTd3TwHEzKHqvcDSzEfjzpX4WdAC6dVhlAiJ63063yJcFnocLdQVl/zPBbmIQAxKUMyA7+vFEUKHwLWlIXQ4Kb7r0tkgqUoPjWTpda5x6ax0UrOHoyUkwAy3wbWcJrtYllVqluDYAF2aB79cqK/tjwfIpTDjGKMZm144DOkvvPHc6OjUcf0VVKM4+EqwHsYl/SurtvJjSjAuYBAVU/CJKmBm1HUdPH0bqXGWB+bbT1FJtHC25JNiAwMBmLKSo0t9sESVCdnwatoY/NJGCHwRhFeBzcLJq/hxwECn8Ok0DJehCSVeCQWFBNVEHsyPkLWSAHWsQ3EJNqZS8yykOSiRjJZZRrBg78JIFBa2K07FOKbBL8F5w6RbP0UheqyaJgdGeFYI4jS0lWIOR7SP2LdgzjIG/HMSQCWkBpquU2Z/9t/NukQT100xDqtKrH2MLVoSzUXWIfhCsvwk2zp1NGZEgLTqf5qAHq66iAS6FLgA/nhtSTzVdWmVIZ0lwSdA+CkJ3jlQqkNXUUGmGAbEwjsv4omC5XFmpzo3ZURCn1gIFrSo4J2QApvAg7pirOFZLOfaWOG1nH0XxvSBNSdWSUtK8quMcp4VTdY4p9rtfCQIltOhdpFjQMkU7TPGxqEssewuQ2qIjRuBWMZi6qoeuCbc/IegcPydeSSv5DVDfe4/m5UgtDiGSHxfJWdDGGYHzX9imVqqeBeW8FNEiKVrCW0mMaED7kqDhrHAla4OiRoOpXxTMYqqylmNRbmNM7dJ3PZqWno86q4E1KH8uWBJYZsqR49Cyys6CuFAb4NnLYmPhppihUSWlFRwvlvTSGgQ/LegIpTann5qk4tatF4tEDE716AtBegto0KdSE2+CWFGwQg1UcPF+KiYplChqBlRqtM+rF43BJylOT4KAgjJpKA38JAlVnKFsoE7XxSpMLFSZST8STE89YI5+wiwfBbEYUwk1ikuJVPNSbSOcIjiZCkjxBXyPdCzrWB/1xEpoGdSMyLxNik9/YkYDR2SWZWG7emtGVX1kJSPhWZYj8cej/tXO23PcZGZGhtoHZtb50xUk9D1xqNoW2bSLouJaxfYpoCv/YsPT0c/von83LfTO5c7yZ25iGIZhGIZhGIZhGIZhGIZhGIZhGIZhGIZhGIZhGIb58/gbJ1+BarJiPEkAAAAASUVORK5CYII="/>
          <p:cNvSpPr>
            <a:spLocks noChangeAspect="1" noChangeArrowheads="1"/>
          </p:cNvSpPr>
          <p:nvPr/>
        </p:nvSpPr>
        <p:spPr bwMode="auto">
          <a:xfrm>
            <a:off x="221262" y="-205447"/>
            <a:ext cx="433493" cy="433495"/>
          </a:xfrm>
          <a:prstGeom prst="rect">
            <a:avLst/>
          </a:prstGeom>
          <a:noFill/>
        </p:spPr>
        <p:txBody>
          <a:bodyPr vert="horz" wrap="square" lIns="129992" tIns="64997" rIns="129992" bIns="64997" numCol="1" anchor="t" anchorCtr="0" compatLnSpc="1">
            <a:prstTxWarp prst="textNoShape">
              <a:avLst/>
            </a:prstTxWarp>
          </a:bodyPr>
          <a:lstStyle/>
          <a:p>
            <a:endParaRPr lang="tr-TR"/>
          </a:p>
        </p:txBody>
      </p:sp>
      <p:sp>
        <p:nvSpPr>
          <p:cNvPr id="32" name="31 Dikdörtgen"/>
          <p:cNvSpPr/>
          <p:nvPr/>
        </p:nvSpPr>
        <p:spPr>
          <a:xfrm>
            <a:off x="711200" y="6629400"/>
            <a:ext cx="8778240" cy="2439588"/>
          </a:xfrm>
          <a:prstGeom prst="rect">
            <a:avLst/>
          </a:prstGeom>
          <a:solidFill>
            <a:schemeClr val="bg1"/>
          </a:solidFill>
        </p:spPr>
        <p:txBody>
          <a:bodyPr wrap="square" lIns="129992" tIns="64997" rIns="129992" bIns="64997">
            <a:spAutoFit/>
          </a:bodyPr>
          <a:lstStyle/>
          <a:p>
            <a:pPr>
              <a:lnSpc>
                <a:spcPct val="150000"/>
              </a:lnSpc>
              <a:buFont typeface="Wingdings" pitchFamily="2" charset="2"/>
              <a:buChar char="§"/>
            </a:pPr>
            <a:r>
              <a:rPr lang="en-US" sz="2000" dirty="0" smtClean="0"/>
              <a:t>Transcription activator-like </a:t>
            </a:r>
            <a:r>
              <a:rPr lang="en-US" sz="2000" dirty="0" err="1" smtClean="0"/>
              <a:t>effector</a:t>
            </a:r>
            <a:r>
              <a:rPr lang="en-US" sz="2000" dirty="0" smtClean="0"/>
              <a:t> nucleases (TALEN)s </a:t>
            </a:r>
            <a:r>
              <a:rPr lang="tr-TR" sz="2000" dirty="0" smtClean="0"/>
              <a:t>teknolojisi kullanarak  üretilen  </a:t>
            </a:r>
            <a:r>
              <a:rPr lang="en-US" sz="2000" dirty="0" smtClean="0"/>
              <a:t>mismatched don</a:t>
            </a:r>
            <a:r>
              <a:rPr lang="tr-TR" sz="2000" dirty="0" smtClean="0"/>
              <a:t>ö</a:t>
            </a:r>
            <a:r>
              <a:rPr lang="en-US" sz="2000" dirty="0" smtClean="0"/>
              <a:t>r CAR19</a:t>
            </a:r>
            <a:r>
              <a:rPr lang="tr-TR" sz="2000" dirty="0" smtClean="0"/>
              <a:t> T Hücre  uygulaması.</a:t>
            </a:r>
          </a:p>
          <a:p>
            <a:pPr>
              <a:lnSpc>
                <a:spcPct val="150000"/>
              </a:lnSpc>
              <a:buFont typeface="Wingdings" pitchFamily="2" charset="2"/>
              <a:buChar char="§"/>
            </a:pPr>
            <a:r>
              <a:rPr lang="tr-TR" sz="2000" dirty="0" smtClean="0"/>
              <a:t> TCR alfa geni </a:t>
            </a:r>
            <a:r>
              <a:rPr lang="tr-TR" sz="2000" dirty="0" err="1" smtClean="0"/>
              <a:t>knock</a:t>
            </a:r>
            <a:r>
              <a:rPr lang="tr-TR" sz="2000" dirty="0" smtClean="0"/>
              <a:t> </a:t>
            </a:r>
            <a:r>
              <a:rPr lang="tr-TR" sz="2000" dirty="0" err="1" smtClean="0"/>
              <a:t>out</a:t>
            </a:r>
            <a:r>
              <a:rPr lang="tr-TR" sz="2000" dirty="0" smtClean="0"/>
              <a:t>  yapılarak  hasta GVHD engellenmeye çalışıldı  ve CD52  geni  </a:t>
            </a:r>
            <a:r>
              <a:rPr lang="tr-TR" sz="2000" dirty="0" err="1" smtClean="0"/>
              <a:t>knock</a:t>
            </a:r>
            <a:r>
              <a:rPr lang="tr-TR" sz="2000" dirty="0" smtClean="0"/>
              <a:t> </a:t>
            </a:r>
            <a:r>
              <a:rPr lang="tr-TR" sz="2000" dirty="0" err="1" smtClean="0"/>
              <a:t>out</a:t>
            </a:r>
            <a:r>
              <a:rPr lang="tr-TR" sz="2000" dirty="0" smtClean="0"/>
              <a:t> yapılarak </a:t>
            </a:r>
            <a:r>
              <a:rPr lang="tr-TR" sz="2000" dirty="0" err="1" smtClean="0"/>
              <a:t>alemptuzumaba</a:t>
            </a:r>
            <a:r>
              <a:rPr lang="tr-TR" sz="2000" dirty="0" smtClean="0"/>
              <a:t> dirençli hale getirildi. </a:t>
            </a:r>
          </a:p>
          <a:p>
            <a:pPr>
              <a:lnSpc>
                <a:spcPct val="150000"/>
              </a:lnSpc>
              <a:buFont typeface="Wingdings" pitchFamily="2" charset="2"/>
              <a:buChar char="§"/>
            </a:pPr>
            <a:r>
              <a:rPr lang="tr-TR" sz="2000" dirty="0" smtClean="0"/>
              <a:t> </a:t>
            </a:r>
            <a:r>
              <a:rPr lang="tr-TR" sz="2000" dirty="0" err="1" smtClean="0"/>
              <a:t>Switch</a:t>
            </a:r>
            <a:r>
              <a:rPr lang="tr-TR" sz="2000" dirty="0" smtClean="0"/>
              <a:t>-</a:t>
            </a:r>
            <a:r>
              <a:rPr lang="tr-TR" sz="2000" dirty="0" err="1" smtClean="0"/>
              <a:t>off</a:t>
            </a:r>
            <a:r>
              <a:rPr lang="tr-TR" sz="2000" dirty="0" smtClean="0"/>
              <a:t> geni olarak  </a:t>
            </a:r>
            <a:r>
              <a:rPr lang="tr-TR" sz="2000" dirty="0" err="1" smtClean="0"/>
              <a:t>rituximaba</a:t>
            </a:r>
            <a:r>
              <a:rPr lang="tr-TR" sz="2000" dirty="0" smtClean="0"/>
              <a:t> duyarlı </a:t>
            </a:r>
            <a:r>
              <a:rPr lang="en-US" sz="2000" dirty="0" smtClean="0"/>
              <a:t>the</a:t>
            </a:r>
            <a:r>
              <a:rPr lang="en-US" sz="2000" i="1" dirty="0" smtClean="0"/>
              <a:t>RQR8</a:t>
            </a:r>
            <a:r>
              <a:rPr lang="en-US" sz="2000" dirty="0" smtClean="0"/>
              <a:t> marker/</a:t>
            </a:r>
            <a:r>
              <a:rPr lang="tr-TR" sz="2000" dirty="0" err="1" smtClean="0"/>
              <a:t>knock</a:t>
            </a:r>
            <a:r>
              <a:rPr lang="tr-TR" sz="2000" dirty="0" smtClean="0"/>
              <a:t>-in</a:t>
            </a:r>
          </a:p>
        </p:txBody>
      </p:sp>
      <p:sp>
        <p:nvSpPr>
          <p:cNvPr id="33" name="32 Dikdörtgen"/>
          <p:cNvSpPr/>
          <p:nvPr/>
        </p:nvSpPr>
        <p:spPr>
          <a:xfrm>
            <a:off x="10187094" y="6935906"/>
            <a:ext cx="2469508" cy="437727"/>
          </a:xfrm>
          <a:prstGeom prst="rect">
            <a:avLst/>
          </a:prstGeom>
        </p:spPr>
        <p:txBody>
          <a:bodyPr wrap="none" lIns="129992" tIns="64997" rIns="129992" bIns="64997">
            <a:spAutoFit/>
          </a:bodyPr>
          <a:lstStyle/>
          <a:p>
            <a:r>
              <a:rPr lang="tr-TR" sz="2000" b="1" dirty="0" smtClean="0">
                <a:solidFill>
                  <a:schemeClr val="accent5">
                    <a:lumMod val="50000"/>
                  </a:schemeClr>
                </a:solidFill>
              </a:rPr>
              <a:t>(Üçüncü parti GMP ) </a:t>
            </a:r>
            <a:endParaRPr lang="tr-TR" b="1" dirty="0">
              <a:solidFill>
                <a:schemeClr val="accent5">
                  <a:lumMod val="50000"/>
                </a:schemeClr>
              </a:solidFill>
            </a:endParaRPr>
          </a:p>
        </p:txBody>
      </p:sp>
      <p:sp>
        <p:nvSpPr>
          <p:cNvPr id="34" name="33 Dikdörtgen"/>
          <p:cNvSpPr/>
          <p:nvPr/>
        </p:nvSpPr>
        <p:spPr>
          <a:xfrm>
            <a:off x="10187095" y="7802892"/>
            <a:ext cx="2402846" cy="437727"/>
          </a:xfrm>
          <a:prstGeom prst="rect">
            <a:avLst/>
          </a:prstGeom>
        </p:spPr>
        <p:txBody>
          <a:bodyPr wrap="none" lIns="129992" tIns="64997" rIns="129992" bIns="64997">
            <a:spAutoFit/>
          </a:bodyPr>
          <a:lstStyle/>
          <a:p>
            <a:r>
              <a:rPr lang="tr-TR" sz="2000" b="1" dirty="0" smtClean="0">
                <a:solidFill>
                  <a:schemeClr val="accent5">
                    <a:lumMod val="50000"/>
                  </a:schemeClr>
                </a:solidFill>
              </a:rPr>
              <a:t>(LENFODEPLESYON) </a:t>
            </a:r>
            <a:endParaRPr lang="tr-TR" b="1" dirty="0">
              <a:solidFill>
                <a:schemeClr val="accent5">
                  <a:lumMod val="50000"/>
                </a:schemeClr>
              </a:solidFill>
            </a:endParaRPr>
          </a:p>
        </p:txBody>
      </p:sp>
      <p:cxnSp>
        <p:nvCxnSpPr>
          <p:cNvPr id="38" name="37 Düz Ok Bağlayıcısı"/>
          <p:cNvCxnSpPr/>
          <p:nvPr/>
        </p:nvCxnSpPr>
        <p:spPr>
          <a:xfrm flipV="1">
            <a:off x="8994987" y="7152640"/>
            <a:ext cx="1300480" cy="8331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38 Düz Ok Bağlayıcısı"/>
          <p:cNvCxnSpPr>
            <a:stCxn id="32" idx="3"/>
            <a:endCxn id="34" idx="1"/>
          </p:cNvCxnSpPr>
          <p:nvPr/>
        </p:nvCxnSpPr>
        <p:spPr>
          <a:xfrm>
            <a:off x="9489440" y="7849194"/>
            <a:ext cx="697655" cy="172562"/>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39 Düz Ok Bağlayıcısı"/>
          <p:cNvCxnSpPr/>
          <p:nvPr/>
        </p:nvCxnSpPr>
        <p:spPr>
          <a:xfrm>
            <a:off x="8236375" y="8994987"/>
            <a:ext cx="173397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1" name="40 Dikdörtgen"/>
          <p:cNvSpPr/>
          <p:nvPr/>
        </p:nvSpPr>
        <p:spPr>
          <a:xfrm>
            <a:off x="9970350" y="8774009"/>
            <a:ext cx="1971324" cy="439040"/>
          </a:xfrm>
          <a:prstGeom prst="rect">
            <a:avLst/>
          </a:prstGeom>
        </p:spPr>
        <p:txBody>
          <a:bodyPr wrap="none" lIns="129992" tIns="64997" rIns="129992" bIns="64997">
            <a:spAutoFit/>
          </a:bodyPr>
          <a:lstStyle/>
          <a:p>
            <a:r>
              <a:rPr lang="tr-TR" sz="2000" b="1" dirty="0" smtClean="0">
                <a:solidFill>
                  <a:schemeClr val="accent5">
                    <a:lumMod val="50000"/>
                  </a:schemeClr>
                </a:solidFill>
              </a:rPr>
              <a:t>(</a:t>
            </a:r>
            <a:r>
              <a:rPr lang="en-US" sz="2000" b="1" dirty="0" smtClean="0">
                <a:solidFill>
                  <a:schemeClr val="accent5">
                    <a:lumMod val="50000"/>
                  </a:schemeClr>
                </a:solidFill>
              </a:rPr>
              <a:t>SUİCİDE GEN</a:t>
            </a:r>
            <a:r>
              <a:rPr lang="tr-TR" sz="2000" b="1" dirty="0" smtClean="0">
                <a:solidFill>
                  <a:schemeClr val="accent5">
                    <a:lumMod val="50000"/>
                  </a:schemeClr>
                </a:solidFill>
              </a:rPr>
              <a:t>İ ) </a:t>
            </a:r>
            <a:endParaRPr lang="tr-TR" b="1" dirty="0">
              <a:solidFill>
                <a:schemeClr val="accent5">
                  <a:lumMod val="50000"/>
                </a:schemeClr>
              </a:solidFill>
            </a:endParaRPr>
          </a:p>
        </p:txBody>
      </p:sp>
      <p:sp>
        <p:nvSpPr>
          <p:cNvPr id="42" name="41 Dikdörtgen"/>
          <p:cNvSpPr/>
          <p:nvPr/>
        </p:nvSpPr>
        <p:spPr>
          <a:xfrm>
            <a:off x="0" y="9425307"/>
            <a:ext cx="10187093" cy="328243"/>
          </a:xfrm>
          <a:prstGeom prst="rect">
            <a:avLst/>
          </a:prstGeom>
        </p:spPr>
        <p:txBody>
          <a:bodyPr wrap="square" lIns="129992" tIns="64997" rIns="129992" bIns="64997">
            <a:spAutoFit/>
          </a:bodyPr>
          <a:lstStyle/>
          <a:p>
            <a:r>
              <a:rPr lang="tr-TR" sz="1300" dirty="0" smtClean="0">
                <a:solidFill>
                  <a:srgbClr val="FFFF00"/>
                </a:solidFill>
              </a:rPr>
              <a:t>3. Nesil  self </a:t>
            </a:r>
            <a:r>
              <a:rPr lang="tr-TR" sz="1300" dirty="0" err="1" smtClean="0">
                <a:solidFill>
                  <a:srgbClr val="FFFF00"/>
                </a:solidFill>
              </a:rPr>
              <a:t>inaktif</a:t>
            </a:r>
            <a:r>
              <a:rPr lang="tr-TR" sz="1300" dirty="0" smtClean="0">
                <a:solidFill>
                  <a:srgbClr val="FFFF00"/>
                </a:solidFill>
              </a:rPr>
              <a:t>  </a:t>
            </a:r>
            <a:r>
              <a:rPr lang="en-US" sz="1300" dirty="0" err="1" smtClean="0">
                <a:solidFill>
                  <a:srgbClr val="FFFF00"/>
                </a:solidFill>
              </a:rPr>
              <a:t>lentiviral</a:t>
            </a:r>
            <a:r>
              <a:rPr lang="en-US" sz="1300" dirty="0" smtClean="0">
                <a:solidFill>
                  <a:srgbClr val="FFFF00"/>
                </a:solidFill>
              </a:rPr>
              <a:t> vector </a:t>
            </a:r>
            <a:r>
              <a:rPr lang="tr-TR" sz="1300" dirty="0" smtClean="0">
                <a:solidFill>
                  <a:srgbClr val="FFFF00"/>
                </a:solidFill>
              </a:rPr>
              <a:t> ile </a:t>
            </a:r>
            <a:r>
              <a:rPr lang="en-US" sz="1300" dirty="0" smtClean="0">
                <a:solidFill>
                  <a:srgbClr val="FFFF00"/>
                </a:solidFill>
              </a:rPr>
              <a:t>4g7 CAR19 </a:t>
            </a:r>
            <a:r>
              <a:rPr lang="tr-TR" sz="1300" dirty="0" smtClean="0">
                <a:solidFill>
                  <a:srgbClr val="FFFF00"/>
                </a:solidFill>
              </a:rPr>
              <a:t> </a:t>
            </a:r>
            <a:r>
              <a:rPr lang="en-US" sz="1300" dirty="0" smtClean="0">
                <a:solidFill>
                  <a:srgbClr val="FFFF00"/>
                </a:solidFill>
              </a:rPr>
              <a:t>(CD19 </a:t>
            </a:r>
            <a:r>
              <a:rPr lang="en-US" sz="1300" dirty="0" err="1" smtClean="0">
                <a:solidFill>
                  <a:srgbClr val="FFFF00"/>
                </a:solidFill>
              </a:rPr>
              <a:t>scFv</a:t>
            </a:r>
            <a:r>
              <a:rPr lang="en-US" sz="1300" dirty="0" smtClean="0">
                <a:solidFill>
                  <a:srgbClr val="FFFF00"/>
                </a:solidFill>
              </a:rPr>
              <a:t>- 41BB- CD3ζ) linked to RQR8</a:t>
            </a:r>
            <a:r>
              <a:rPr lang="tr-TR" sz="1300" dirty="0" smtClean="0">
                <a:solidFill>
                  <a:srgbClr val="FFFF00"/>
                </a:solidFill>
              </a:rPr>
              <a:t>) kodlandı  (</a:t>
            </a:r>
            <a:r>
              <a:rPr lang="tr-TR" sz="1300" dirty="0" err="1" smtClean="0">
                <a:solidFill>
                  <a:srgbClr val="FFFF00"/>
                </a:solidFill>
              </a:rPr>
              <a:t>transdükte</a:t>
            </a:r>
            <a:r>
              <a:rPr lang="tr-TR" sz="1300" dirty="0" smtClean="0">
                <a:solidFill>
                  <a:srgbClr val="FFFF00"/>
                </a:solidFill>
              </a:rPr>
              <a:t> edildi) </a:t>
            </a:r>
            <a:endParaRPr lang="tr-TR" sz="1300" dirty="0">
              <a:solidFill>
                <a:srgbClr val="FFFF00"/>
              </a:solidFill>
            </a:endParaRPr>
          </a:p>
        </p:txBody>
      </p:sp>
      <p:sp>
        <p:nvSpPr>
          <p:cNvPr id="45" name="44 Dikdörtgen"/>
          <p:cNvSpPr/>
          <p:nvPr/>
        </p:nvSpPr>
        <p:spPr>
          <a:xfrm>
            <a:off x="711200" y="2362200"/>
            <a:ext cx="6285653" cy="1362370"/>
          </a:xfrm>
          <a:prstGeom prst="rect">
            <a:avLst/>
          </a:prstGeom>
          <a:solidFill>
            <a:srgbClr val="FDFDFD"/>
          </a:solidFill>
        </p:spPr>
        <p:txBody>
          <a:bodyPr wrap="square" lIns="129992" tIns="64997" rIns="129992" bIns="64997">
            <a:spAutoFit/>
          </a:bodyPr>
          <a:lstStyle/>
          <a:p>
            <a:pPr>
              <a:buFont typeface="Wingdings" pitchFamily="2" charset="2"/>
              <a:buChar char="§"/>
            </a:pPr>
            <a:r>
              <a:rPr lang="en-US" sz="2000" dirty="0" smtClean="0"/>
              <a:t>11 </a:t>
            </a:r>
            <a:r>
              <a:rPr lang="tr-TR" sz="2000" dirty="0" smtClean="0"/>
              <a:t>aylık kız  çocuğu</a:t>
            </a:r>
          </a:p>
          <a:p>
            <a:pPr>
              <a:buFont typeface="Wingdings" pitchFamily="2" charset="2"/>
              <a:buChar char="§"/>
            </a:pPr>
            <a:r>
              <a:rPr lang="en-US" sz="2000" dirty="0" smtClean="0"/>
              <a:t>high risk CD19+ ALL </a:t>
            </a:r>
            <a:r>
              <a:rPr lang="tr-TR" sz="2000" dirty="0" smtClean="0"/>
              <a:t>,</a:t>
            </a:r>
            <a:r>
              <a:rPr lang="en-US" sz="2000" dirty="0" smtClean="0"/>
              <a:t>t(11;19) </a:t>
            </a:r>
            <a:r>
              <a:rPr lang="tr-TR" sz="2000" dirty="0" smtClean="0"/>
              <a:t>BMT sonrası </a:t>
            </a:r>
            <a:r>
              <a:rPr lang="tr-TR" sz="2000" dirty="0" err="1" smtClean="0"/>
              <a:t>nüks</a:t>
            </a:r>
            <a:endParaRPr lang="tr-TR" sz="2000" dirty="0" smtClean="0"/>
          </a:p>
          <a:p>
            <a:pPr>
              <a:buFont typeface="Wingdings" pitchFamily="2" charset="2"/>
              <a:buChar char="§"/>
            </a:pPr>
            <a:r>
              <a:rPr lang="tr-TR" sz="2000" dirty="0" smtClean="0"/>
              <a:t>Lenfodeplesyon sonrası </a:t>
            </a:r>
            <a:r>
              <a:rPr lang="en-US" sz="2000" dirty="0" smtClean="0"/>
              <a:t>(4.5x10</a:t>
            </a:r>
            <a:r>
              <a:rPr lang="en-US" sz="2000" baseline="30000" dirty="0" smtClean="0"/>
              <a:t>6</a:t>
            </a:r>
            <a:r>
              <a:rPr lang="en-US" sz="2000" dirty="0" smtClean="0"/>
              <a:t>/kg)</a:t>
            </a:r>
            <a:r>
              <a:rPr lang="tr-TR" sz="2000" dirty="0" smtClean="0"/>
              <a:t> </a:t>
            </a:r>
            <a:r>
              <a:rPr lang="en-US" sz="2000" dirty="0" smtClean="0"/>
              <a:t> UCART19 T</a:t>
            </a:r>
            <a:endParaRPr lang="tr-TR" sz="2000" dirty="0" smtClean="0"/>
          </a:p>
          <a:p>
            <a:pPr>
              <a:buFont typeface="Wingdings" pitchFamily="2" charset="2"/>
              <a:buChar char="§"/>
            </a:pPr>
            <a:r>
              <a:rPr lang="tr-TR" sz="2000" dirty="0" smtClean="0"/>
              <a:t>Kısa süre sonra </a:t>
            </a:r>
            <a:r>
              <a:rPr lang="tr-TR" sz="2000" dirty="0" err="1" smtClean="0"/>
              <a:t>sitogenetik</a:t>
            </a:r>
            <a:r>
              <a:rPr lang="tr-TR" sz="2000" dirty="0" smtClean="0"/>
              <a:t> ve moleküler </a:t>
            </a:r>
            <a:r>
              <a:rPr lang="tr-TR" sz="2000" dirty="0" err="1" smtClean="0"/>
              <a:t>remisyon</a:t>
            </a:r>
            <a:r>
              <a:rPr lang="tr-TR" sz="2000" dirty="0" smtClean="0"/>
              <a:t>  </a:t>
            </a:r>
            <a:endParaRPr lang="tr-TR" sz="2000" dirty="0"/>
          </a:p>
        </p:txBody>
      </p:sp>
      <p:pic>
        <p:nvPicPr>
          <p:cNvPr id="83970" name="Picture 2"/>
          <p:cNvPicPr>
            <a:picLocks noChangeAspect="1" noChangeArrowheads="1"/>
          </p:cNvPicPr>
          <p:nvPr/>
        </p:nvPicPr>
        <p:blipFill>
          <a:blip r:embed="rId3" cstate="print"/>
          <a:srcRect/>
          <a:stretch>
            <a:fillRect/>
          </a:stretch>
        </p:blipFill>
        <p:spPr bwMode="auto">
          <a:xfrm>
            <a:off x="787400" y="1905000"/>
            <a:ext cx="8778240" cy="433493"/>
          </a:xfrm>
          <a:prstGeom prst="rect">
            <a:avLst/>
          </a:prstGeom>
          <a:noFill/>
          <a:ln w="3175">
            <a:noFill/>
            <a:miter lim="800000"/>
            <a:headEnd/>
            <a:tailEnd/>
          </a:ln>
        </p:spPr>
      </p:pic>
      <p:pic>
        <p:nvPicPr>
          <p:cNvPr id="83971" name="Picture 3"/>
          <p:cNvPicPr>
            <a:picLocks noChangeAspect="1" noChangeArrowheads="1"/>
          </p:cNvPicPr>
          <p:nvPr/>
        </p:nvPicPr>
        <p:blipFill>
          <a:blip r:embed="rId4" cstate="print"/>
          <a:srcRect/>
          <a:stretch>
            <a:fillRect/>
          </a:stretch>
        </p:blipFill>
        <p:spPr bwMode="auto">
          <a:xfrm>
            <a:off x="1701800" y="4114800"/>
            <a:ext cx="8610600" cy="2343575"/>
          </a:xfrm>
          <a:prstGeom prst="rect">
            <a:avLst/>
          </a:prstGeom>
          <a:noFill/>
          <a:ln w="9525">
            <a:solidFill>
              <a:schemeClr val="tx1"/>
            </a:solidFill>
            <a:miter lim="800000"/>
            <a:headEnd/>
            <a:tailEnd/>
          </a:ln>
        </p:spPr>
      </p:pic>
      <p:pic>
        <p:nvPicPr>
          <p:cNvPr id="83972" name="Picture 4"/>
          <p:cNvPicPr>
            <a:picLocks noChangeAspect="1" noChangeArrowheads="1"/>
          </p:cNvPicPr>
          <p:nvPr/>
        </p:nvPicPr>
        <p:blipFill>
          <a:blip r:embed="rId5" cstate="print"/>
          <a:srcRect/>
          <a:stretch>
            <a:fillRect/>
          </a:stretch>
        </p:blipFill>
        <p:spPr bwMode="auto">
          <a:xfrm>
            <a:off x="7416800" y="3429000"/>
            <a:ext cx="4876800" cy="325120"/>
          </a:xfrm>
          <a:prstGeom prst="rect">
            <a:avLst/>
          </a:prstGeom>
          <a:noFill/>
          <a:ln w="9525">
            <a:solidFill>
              <a:schemeClr val="accent1">
                <a:lumMod val="60000"/>
                <a:lumOff val="40000"/>
              </a:schemeClr>
            </a:solidFill>
            <a:miter lim="800000"/>
            <a:headEnd/>
            <a:tailEnd/>
          </a:ln>
        </p:spPr>
      </p:pic>
      <p:sp>
        <p:nvSpPr>
          <p:cNvPr id="36" name="35 Dikdörtgen"/>
          <p:cNvSpPr/>
          <p:nvPr/>
        </p:nvSpPr>
        <p:spPr>
          <a:xfrm>
            <a:off x="6807200" y="2590800"/>
            <a:ext cx="4768427" cy="746817"/>
          </a:xfrm>
          <a:prstGeom prst="rect">
            <a:avLst/>
          </a:prstGeom>
        </p:spPr>
        <p:txBody>
          <a:bodyPr wrap="square" lIns="129992" tIns="64997" rIns="129992" bIns="64997">
            <a:spAutoFit/>
          </a:bodyPr>
          <a:lstStyle/>
          <a:p>
            <a:pPr>
              <a:buFont typeface="Arial" pitchFamily="34" charset="0"/>
              <a:buChar char="•"/>
            </a:pPr>
            <a:r>
              <a:rPr lang="tr-TR" sz="2000" b="1" dirty="0" smtClean="0">
                <a:solidFill>
                  <a:srgbClr val="C00000"/>
                </a:solidFill>
              </a:rPr>
              <a:t> İlk defa </a:t>
            </a:r>
            <a:r>
              <a:rPr lang="en-US" sz="2000" b="1" dirty="0" smtClean="0">
                <a:solidFill>
                  <a:srgbClr val="C00000"/>
                </a:solidFill>
              </a:rPr>
              <a:t>universal CAR</a:t>
            </a:r>
            <a:r>
              <a:rPr lang="tr-TR" sz="2000" b="1" dirty="0" smtClean="0">
                <a:solidFill>
                  <a:srgbClr val="C00000"/>
                </a:solidFill>
              </a:rPr>
              <a:t> T </a:t>
            </a:r>
            <a:r>
              <a:rPr lang="en-US" sz="2000" b="1" dirty="0" smtClean="0">
                <a:solidFill>
                  <a:srgbClr val="C00000"/>
                </a:solidFill>
              </a:rPr>
              <a:t>19 (UCART19) </a:t>
            </a:r>
            <a:r>
              <a:rPr lang="tr-TR" sz="2000" b="1" dirty="0" smtClean="0">
                <a:solidFill>
                  <a:srgbClr val="C00000"/>
                </a:solidFill>
              </a:rPr>
              <a:t>hücre Gen Editing Yöntemi ile elde edildi.</a:t>
            </a:r>
            <a:endParaRPr lang="tr-TR" sz="2000" b="1" dirty="0">
              <a:solidFill>
                <a:srgbClr val="C00000"/>
              </a:solidFill>
            </a:endParaRPr>
          </a:p>
        </p:txBody>
      </p:sp>
      <p:pic>
        <p:nvPicPr>
          <p:cNvPr id="99331" name="Picture 3"/>
          <p:cNvPicPr>
            <a:picLocks noChangeAspect="1" noChangeArrowheads="1"/>
          </p:cNvPicPr>
          <p:nvPr/>
        </p:nvPicPr>
        <p:blipFill>
          <a:blip r:embed="rId6" cstate="print"/>
          <a:srcRect/>
          <a:stretch>
            <a:fillRect/>
          </a:stretch>
        </p:blipFill>
        <p:spPr bwMode="auto">
          <a:xfrm>
            <a:off x="1092200" y="381000"/>
            <a:ext cx="103536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4202807926"/>
              </p:ext>
            </p:extLst>
          </p:nvPr>
        </p:nvGraphicFramePr>
        <p:xfrm>
          <a:off x="1930400" y="1905000"/>
          <a:ext cx="9536854" cy="7237984"/>
        </p:xfrm>
        <a:graphic>
          <a:graphicData uri="http://schemas.openxmlformats.org/drawingml/2006/table">
            <a:tbl>
              <a:tblPr firstRow="1" bandRow="1">
                <a:tableStyleId>{1FECB4D8-DB02-4DC6-A0A2-4F2EBAE1DC90}</a:tableStyleId>
              </a:tblPr>
              <a:tblGrid>
                <a:gridCol w="4655430"/>
                <a:gridCol w="4881424"/>
              </a:tblGrid>
              <a:tr h="479574">
                <a:tc>
                  <a:txBody>
                    <a:bodyPr/>
                    <a:lstStyle/>
                    <a:p>
                      <a:r>
                        <a:rPr lang="tr-TR" sz="2600" dirty="0" smtClean="0"/>
                        <a:t>Hedef Antijen</a:t>
                      </a:r>
                      <a:endParaRPr lang="en-US" sz="2600" dirty="0"/>
                    </a:p>
                  </a:txBody>
                  <a:tcPr marL="130048" marR="130048" marT="65024" marB="65024">
                    <a:solidFill>
                      <a:schemeClr val="accent5">
                        <a:lumMod val="75000"/>
                      </a:schemeClr>
                    </a:solidFill>
                  </a:tcPr>
                </a:tc>
                <a:tc>
                  <a:txBody>
                    <a:bodyPr/>
                    <a:lstStyle/>
                    <a:p>
                      <a:r>
                        <a:rPr lang="tr-TR" sz="2600" dirty="0" smtClean="0"/>
                        <a:t>Kanser</a:t>
                      </a:r>
                      <a:r>
                        <a:rPr lang="tr-TR" sz="2600" baseline="0" dirty="0" smtClean="0"/>
                        <a:t> Tipi</a:t>
                      </a:r>
                      <a:r>
                        <a:rPr lang="en-US" sz="2600" dirty="0" smtClean="0"/>
                        <a:t> </a:t>
                      </a:r>
                      <a:endParaRPr lang="en-US" sz="2600" dirty="0"/>
                    </a:p>
                  </a:txBody>
                  <a:tcPr marL="130048" marR="130048" marT="65024" marB="65024">
                    <a:solidFill>
                      <a:schemeClr val="accent5">
                        <a:lumMod val="75000"/>
                      </a:schemeClr>
                    </a:solidFill>
                  </a:tcPr>
                </a:tc>
              </a:tr>
              <a:tr h="479574">
                <a:tc>
                  <a:txBody>
                    <a:bodyPr/>
                    <a:lstStyle/>
                    <a:p>
                      <a:r>
                        <a:rPr lang="en-US" sz="2600" dirty="0" smtClean="0">
                          <a:effectLst/>
                        </a:rPr>
                        <a:t>α-Folate receptor, GD2</a:t>
                      </a:r>
                      <a:endParaRPr lang="en-US" sz="2600" dirty="0"/>
                    </a:p>
                  </a:txBody>
                  <a:tcPr marL="130048" marR="130048" marT="65024" marB="65024"/>
                </a:tc>
                <a:tc>
                  <a:txBody>
                    <a:bodyPr/>
                    <a:lstStyle/>
                    <a:p>
                      <a:r>
                        <a:rPr lang="en-US" sz="2600" dirty="0" smtClean="0"/>
                        <a:t>Ovarian carcinoma </a:t>
                      </a:r>
                      <a:endParaRPr lang="en-US" sz="2600" dirty="0"/>
                    </a:p>
                  </a:txBody>
                  <a:tcPr marL="130048" marR="130048" marT="65024" marB="65024"/>
                </a:tc>
              </a:tr>
              <a:tr h="479574">
                <a:tc>
                  <a:txBody>
                    <a:bodyPr/>
                    <a:lstStyle/>
                    <a:p>
                      <a:r>
                        <a:rPr lang="en-US" sz="2600" dirty="0" smtClean="0"/>
                        <a:t>CAIX</a:t>
                      </a:r>
                      <a:endParaRPr lang="en-US" sz="2600" dirty="0"/>
                    </a:p>
                  </a:txBody>
                  <a:tcPr marL="130048" marR="130048" marT="65024" marB="65024"/>
                </a:tc>
                <a:tc>
                  <a:txBody>
                    <a:bodyPr/>
                    <a:lstStyle/>
                    <a:p>
                      <a:r>
                        <a:rPr lang="en-US" sz="2600" dirty="0" smtClean="0"/>
                        <a:t>Renal cell carcinoma</a:t>
                      </a:r>
                      <a:r>
                        <a:rPr lang="en-US" sz="2600" baseline="0" dirty="0" smtClean="0"/>
                        <a:t> </a:t>
                      </a:r>
                      <a:endParaRPr lang="en-US" sz="2600" dirty="0"/>
                    </a:p>
                  </a:txBody>
                  <a:tcPr marL="130048" marR="130048" marT="65024" marB="65024"/>
                </a:tc>
              </a:tr>
              <a:tr h="479574">
                <a:tc>
                  <a:txBody>
                    <a:bodyPr/>
                    <a:lstStyle/>
                    <a:p>
                      <a:r>
                        <a:rPr lang="en-US" sz="2600" dirty="0" smtClean="0"/>
                        <a:t>CD20</a:t>
                      </a:r>
                      <a:endParaRPr lang="en-US" sz="2600" dirty="0"/>
                    </a:p>
                  </a:txBody>
                  <a:tcPr marL="130048" marR="130048" marT="65024" marB="65024"/>
                </a:tc>
                <a:tc>
                  <a:txBody>
                    <a:bodyPr/>
                    <a:lstStyle/>
                    <a:p>
                      <a:r>
                        <a:rPr lang="en-US" sz="2600" dirty="0" smtClean="0"/>
                        <a:t>B</a:t>
                      </a:r>
                      <a:r>
                        <a:rPr lang="en-US" sz="2600" baseline="0" dirty="0" smtClean="0"/>
                        <a:t> cell malignancies </a:t>
                      </a:r>
                      <a:endParaRPr lang="en-US" sz="2600" dirty="0"/>
                    </a:p>
                  </a:txBody>
                  <a:tcPr marL="130048" marR="130048" marT="65024" marB="65024"/>
                </a:tc>
              </a:tr>
              <a:tr h="479574">
                <a:tc>
                  <a:txBody>
                    <a:bodyPr/>
                    <a:lstStyle/>
                    <a:p>
                      <a:r>
                        <a:rPr lang="en-US" sz="2600" dirty="0" smtClean="0"/>
                        <a:t>CEA, EGP-40</a:t>
                      </a:r>
                      <a:endParaRPr lang="en-US" sz="2600" dirty="0"/>
                    </a:p>
                  </a:txBody>
                  <a:tcPr marL="130048" marR="130048" marT="65024" marB="65024"/>
                </a:tc>
                <a:tc>
                  <a:txBody>
                    <a:bodyPr/>
                    <a:lstStyle/>
                    <a:p>
                      <a:r>
                        <a:rPr lang="en-US" sz="2600" dirty="0" smtClean="0"/>
                        <a:t>Colorectal cancer </a:t>
                      </a:r>
                      <a:endParaRPr lang="en-US" sz="2600" dirty="0"/>
                    </a:p>
                  </a:txBody>
                  <a:tcPr marL="130048" marR="130048" marT="65024" marB="65024"/>
                </a:tc>
              </a:tr>
              <a:tr h="479574">
                <a:tc>
                  <a:txBody>
                    <a:bodyPr/>
                    <a:lstStyle/>
                    <a:p>
                      <a:r>
                        <a:rPr lang="en-US" sz="2600" dirty="0" smtClean="0"/>
                        <a:t>Erb-B2, CEA</a:t>
                      </a:r>
                      <a:endParaRPr lang="en-US" sz="2600" dirty="0"/>
                    </a:p>
                  </a:txBody>
                  <a:tcPr marL="130048" marR="130048" marT="65024" marB="65024"/>
                </a:tc>
                <a:tc>
                  <a:txBody>
                    <a:bodyPr/>
                    <a:lstStyle/>
                    <a:p>
                      <a:r>
                        <a:rPr lang="en-US" sz="2600" dirty="0" smtClean="0"/>
                        <a:t>Breast cancer </a:t>
                      </a:r>
                      <a:endParaRPr lang="en-US" sz="2600" dirty="0"/>
                    </a:p>
                  </a:txBody>
                  <a:tcPr marL="130048" marR="130048" marT="65024" marB="65024"/>
                </a:tc>
              </a:tr>
              <a:tr h="479574">
                <a:tc>
                  <a:txBody>
                    <a:bodyPr/>
                    <a:lstStyle/>
                    <a:p>
                      <a:r>
                        <a:rPr lang="en-US" sz="2600" dirty="0" smtClean="0"/>
                        <a:t>CD33, CD123</a:t>
                      </a:r>
                      <a:endParaRPr lang="en-US" sz="2600" dirty="0"/>
                    </a:p>
                  </a:txBody>
                  <a:tcPr marL="130048" marR="130048" marT="65024" marB="65024"/>
                </a:tc>
                <a:tc>
                  <a:txBody>
                    <a:bodyPr/>
                    <a:lstStyle/>
                    <a:p>
                      <a:r>
                        <a:rPr lang="en-US" sz="2600" dirty="0" smtClean="0"/>
                        <a:t>AML</a:t>
                      </a:r>
                    </a:p>
                  </a:txBody>
                  <a:tcPr marL="130048" marR="130048" marT="65024" marB="65024"/>
                </a:tc>
              </a:tr>
              <a:tr h="479574">
                <a:tc>
                  <a:txBody>
                    <a:bodyPr/>
                    <a:lstStyle/>
                    <a:p>
                      <a:r>
                        <a:rPr lang="en-US" sz="2600" dirty="0" smtClean="0"/>
                        <a:t>CD30</a:t>
                      </a:r>
                      <a:endParaRPr lang="en-US" sz="2600" dirty="0"/>
                    </a:p>
                  </a:txBody>
                  <a:tcPr marL="130048" marR="130048" marT="65024" marB="65024"/>
                </a:tc>
                <a:tc>
                  <a:txBody>
                    <a:bodyPr/>
                    <a:lstStyle/>
                    <a:p>
                      <a:r>
                        <a:rPr lang="en-US" sz="2600" dirty="0" smtClean="0"/>
                        <a:t>Hodgkin</a:t>
                      </a:r>
                      <a:r>
                        <a:rPr lang="en-US" sz="2600" baseline="0" dirty="0" smtClean="0"/>
                        <a:t> lymphoma</a:t>
                      </a:r>
                      <a:endParaRPr lang="en-US" sz="2600" dirty="0" smtClean="0"/>
                    </a:p>
                  </a:txBody>
                  <a:tcPr marL="130048" marR="130048" marT="65024" marB="65024"/>
                </a:tc>
              </a:tr>
              <a:tr h="479574">
                <a:tc>
                  <a:txBody>
                    <a:bodyPr/>
                    <a:lstStyle/>
                    <a:p>
                      <a:r>
                        <a:rPr lang="en-US" sz="2600" dirty="0" smtClean="0"/>
                        <a:t>CD44</a:t>
                      </a:r>
                      <a:endParaRPr lang="en-US" sz="2600" dirty="0"/>
                    </a:p>
                  </a:txBody>
                  <a:tcPr marL="130048" marR="130048" marT="65024" marB="65024"/>
                </a:tc>
                <a:tc>
                  <a:txBody>
                    <a:bodyPr/>
                    <a:lstStyle/>
                    <a:p>
                      <a:r>
                        <a:rPr lang="en-US" sz="2600" dirty="0" smtClean="0"/>
                        <a:t>Cervical Carcinoma</a:t>
                      </a:r>
                      <a:r>
                        <a:rPr lang="en-US" sz="2600" baseline="0" dirty="0" smtClean="0"/>
                        <a:t> </a:t>
                      </a:r>
                      <a:endParaRPr lang="en-US" sz="2600" dirty="0" smtClean="0"/>
                    </a:p>
                  </a:txBody>
                  <a:tcPr marL="130048" marR="130048" marT="65024" marB="65024"/>
                </a:tc>
              </a:tr>
              <a:tr h="479574">
                <a:tc>
                  <a:txBody>
                    <a:bodyPr/>
                    <a:lstStyle/>
                    <a:p>
                      <a:r>
                        <a:rPr lang="en-US" sz="2600" dirty="0" smtClean="0"/>
                        <a:t>GD3</a:t>
                      </a:r>
                      <a:endParaRPr lang="en-US" sz="2600" dirty="0"/>
                    </a:p>
                  </a:txBody>
                  <a:tcPr marL="130048" marR="130048" marT="65024" marB="65024"/>
                </a:tc>
                <a:tc>
                  <a:txBody>
                    <a:bodyPr/>
                    <a:lstStyle/>
                    <a:p>
                      <a:r>
                        <a:rPr lang="en-US" sz="2600" dirty="0" smtClean="0"/>
                        <a:t>Melanoma </a:t>
                      </a:r>
                    </a:p>
                  </a:txBody>
                  <a:tcPr marL="130048" marR="130048" marT="65024" marB="65024"/>
                </a:tc>
              </a:tr>
              <a:tr h="840644">
                <a:tc>
                  <a:txBody>
                    <a:bodyPr/>
                    <a:lstStyle/>
                    <a:p>
                      <a:r>
                        <a:rPr lang="en-US" sz="2600" dirty="0" smtClean="0"/>
                        <a:t>Her2/</a:t>
                      </a:r>
                      <a:r>
                        <a:rPr lang="en-US" sz="2600" dirty="0" err="1" smtClean="0"/>
                        <a:t>neu</a:t>
                      </a:r>
                      <a:endParaRPr lang="en-US" sz="2600" dirty="0"/>
                    </a:p>
                  </a:txBody>
                  <a:tcPr marL="130048" marR="130048" marT="65024" marB="65024"/>
                </a:tc>
                <a:tc>
                  <a:txBody>
                    <a:bodyPr/>
                    <a:lstStyle/>
                    <a:p>
                      <a:r>
                        <a:rPr lang="en-US" sz="2600" dirty="0" smtClean="0"/>
                        <a:t>Glioblastoma,</a:t>
                      </a:r>
                      <a:r>
                        <a:rPr lang="en-US" sz="2600" baseline="0" dirty="0" smtClean="0"/>
                        <a:t> </a:t>
                      </a:r>
                      <a:r>
                        <a:rPr lang="en-US" sz="2600" baseline="0" dirty="0" err="1" smtClean="0"/>
                        <a:t>glioma</a:t>
                      </a:r>
                      <a:r>
                        <a:rPr lang="en-US" sz="2600" baseline="0" dirty="0" smtClean="0"/>
                        <a:t>, lung Carcinoma</a:t>
                      </a:r>
                      <a:endParaRPr lang="en-US" sz="2600" dirty="0" smtClean="0"/>
                    </a:p>
                  </a:txBody>
                  <a:tcPr marL="130048" marR="130048" marT="65024" marB="65024"/>
                </a:tc>
              </a:tr>
              <a:tr h="479574">
                <a:tc>
                  <a:txBody>
                    <a:bodyPr/>
                    <a:lstStyle/>
                    <a:p>
                      <a:r>
                        <a:rPr lang="en-US" sz="2600" dirty="0" smtClean="0"/>
                        <a:t>PSMA</a:t>
                      </a:r>
                      <a:endParaRPr lang="en-US" sz="2600" dirty="0"/>
                    </a:p>
                  </a:txBody>
                  <a:tcPr marL="130048" marR="130048" marT="65024" marB="65024"/>
                </a:tc>
                <a:tc>
                  <a:txBody>
                    <a:bodyPr/>
                    <a:lstStyle/>
                    <a:p>
                      <a:r>
                        <a:rPr lang="en-US" sz="2600" dirty="0" smtClean="0"/>
                        <a:t>Prostate</a:t>
                      </a:r>
                    </a:p>
                  </a:txBody>
                  <a:tcPr marL="130048" marR="130048" marT="65024" marB="65024"/>
                </a:tc>
              </a:tr>
              <a:tr h="479574">
                <a:tc>
                  <a:txBody>
                    <a:bodyPr/>
                    <a:lstStyle/>
                    <a:p>
                      <a:r>
                        <a:rPr lang="en-US" sz="2600" dirty="0" smtClean="0"/>
                        <a:t>MUC1</a:t>
                      </a:r>
                      <a:endParaRPr lang="en-US" sz="2600" dirty="0"/>
                    </a:p>
                  </a:txBody>
                  <a:tcPr marL="130048" marR="130048" marT="65024" marB="65024"/>
                </a:tc>
                <a:tc>
                  <a:txBody>
                    <a:bodyPr/>
                    <a:lstStyle/>
                    <a:p>
                      <a:r>
                        <a:rPr lang="en-US" sz="2600" dirty="0" smtClean="0"/>
                        <a:t>Breast,</a:t>
                      </a:r>
                      <a:r>
                        <a:rPr lang="en-US" sz="2600" baseline="0" dirty="0" smtClean="0"/>
                        <a:t> ovarian carcinoma </a:t>
                      </a:r>
                      <a:endParaRPr lang="en-US" sz="2600" dirty="0" smtClean="0"/>
                    </a:p>
                  </a:txBody>
                  <a:tcPr marL="130048" marR="130048" marT="65024" marB="65024"/>
                </a:tc>
              </a:tr>
            </a:tbl>
          </a:graphicData>
        </a:graphic>
      </p:graphicFrame>
      <p:sp>
        <p:nvSpPr>
          <p:cNvPr id="7" name="Text Box 4"/>
          <p:cNvSpPr txBox="1">
            <a:spLocks noChangeArrowheads="1"/>
          </p:cNvSpPr>
          <p:nvPr/>
        </p:nvSpPr>
        <p:spPr bwMode="auto">
          <a:xfrm>
            <a:off x="1625600" y="381000"/>
            <a:ext cx="3359573" cy="919201"/>
          </a:xfrm>
          <a:prstGeom prst="rect">
            <a:avLst/>
          </a:prstGeom>
          <a:noFill/>
          <a:ln w="9525">
            <a:noFill/>
            <a:miter lim="800000"/>
            <a:headEnd/>
            <a:tailEnd/>
          </a:ln>
        </p:spPr>
        <p:txBody>
          <a:bodyPr wrap="square" lIns="130019" tIns="65010" rIns="130019" bIns="65010">
            <a:spAutoFit/>
          </a:bodyPr>
          <a:lstStyle/>
          <a:p>
            <a:pPr>
              <a:spcBef>
                <a:spcPct val="50000"/>
              </a:spcBef>
            </a:pPr>
            <a:r>
              <a:rPr lang="en-US" altLang="zh-CN" sz="5100" b="1" dirty="0">
                <a:solidFill>
                  <a:srgbClr val="FFFF00"/>
                </a:solidFill>
              </a:rPr>
              <a:t> </a:t>
            </a:r>
            <a:r>
              <a:rPr lang="en-US" altLang="zh-CN" sz="5100" b="1" dirty="0" smtClean="0">
                <a:solidFill>
                  <a:srgbClr val="FFFF00"/>
                </a:solidFill>
              </a:rPr>
              <a:t>CAR-T</a:t>
            </a:r>
            <a:r>
              <a:rPr lang="tr-TR" altLang="zh-CN" sz="5100" b="1" dirty="0" smtClean="0">
                <a:solidFill>
                  <a:srgbClr val="FFFF00"/>
                </a:solidFill>
              </a:rPr>
              <a:t>: </a:t>
            </a:r>
            <a:r>
              <a:rPr lang="en-US" altLang="zh-CN" dirty="0" smtClean="0">
                <a:solidFill>
                  <a:srgbClr val="FFFF00"/>
                </a:solidFill>
              </a:rPr>
              <a:t> </a:t>
            </a:r>
            <a:endParaRPr lang="en-US" altLang="zh-CN" dirty="0">
              <a:solidFill>
                <a:srgbClr val="FFFF00"/>
              </a:solidFill>
            </a:endParaRPr>
          </a:p>
        </p:txBody>
      </p:sp>
      <p:sp>
        <p:nvSpPr>
          <p:cNvPr id="8" name="Title 1"/>
          <p:cNvSpPr txBox="1">
            <a:spLocks/>
          </p:cNvSpPr>
          <p:nvPr/>
        </p:nvSpPr>
        <p:spPr>
          <a:xfrm>
            <a:off x="3987800" y="606383"/>
            <a:ext cx="6502400" cy="612817"/>
          </a:xfrm>
          <a:prstGeom prst="rect">
            <a:avLst/>
          </a:prstGeom>
        </p:spPr>
        <p:txBody>
          <a:bodyPr lIns="130019" tIns="65010" rIns="130019" bIns="65010"/>
          <a:lstStyle/>
          <a:p>
            <a:pPr defTabSz="1300192">
              <a:defRPr/>
            </a:pPr>
            <a:r>
              <a:rPr lang="tr-TR" sz="3400" b="1" kern="0" dirty="0" smtClean="0">
                <a:solidFill>
                  <a:srgbClr val="FFFF00"/>
                </a:solidFill>
                <a:latin typeface="+mj-lt"/>
                <a:ea typeface="+mj-ea"/>
                <a:cs typeface="+mj-cs"/>
              </a:rPr>
              <a:t>Other </a:t>
            </a:r>
            <a:r>
              <a:rPr lang="tr-TR" sz="3400" b="1" kern="0" dirty="0" err="1" smtClean="0">
                <a:solidFill>
                  <a:srgbClr val="FFFF00"/>
                </a:solidFill>
                <a:latin typeface="+mj-lt"/>
                <a:ea typeface="+mj-ea"/>
                <a:cs typeface="+mj-cs"/>
              </a:rPr>
              <a:t>Targets</a:t>
            </a:r>
            <a:r>
              <a:rPr lang="tr-TR" sz="3400" b="1" kern="0" dirty="0" smtClean="0">
                <a:solidFill>
                  <a:srgbClr val="FFFF00"/>
                </a:solidFill>
                <a:latin typeface="+mj-lt"/>
                <a:ea typeface="+mj-ea"/>
                <a:cs typeface="+mj-cs"/>
              </a:rPr>
              <a:t>,,,</a:t>
            </a:r>
            <a:endParaRPr lang="en-US" sz="3400" b="1" kern="0" dirty="0" smtClean="0">
              <a:solidFill>
                <a:srgbClr val="FFFF00"/>
              </a:solidFill>
              <a:latin typeface="+mj-lt"/>
              <a:ea typeface="+mj-ea"/>
              <a:cs typeface="+mj-cs"/>
            </a:endParaRPr>
          </a:p>
        </p:txBody>
      </p:sp>
    </p:spTree>
    <p:extLst>
      <p:ext uri="{BB962C8B-B14F-4D97-AF65-F5344CB8AC3E}">
        <p14:creationId xmlns:p14="http://schemas.microsoft.com/office/powerpoint/2010/main" xmlns="" val="1736409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4613" y="2133613"/>
            <a:ext cx="11049001" cy="611406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49400" y="2133600"/>
            <a:ext cx="9397998" cy="5334000"/>
          </a:xfrm>
          <a:prstGeom prst="rect">
            <a:avLst/>
          </a:prstGeom>
          <a:blipFill>
            <a:blip r:embed="rId2" cstate="print"/>
            <a:stretch>
              <a:fillRect/>
            </a:stretch>
          </a:blipFill>
        </p:spPr>
        <p:txBody>
          <a:bodyPr wrap="square" lIns="0" tIns="0" rIns="0" bIns="0" rtlCol="0"/>
          <a:lstStyle/>
          <a:p>
            <a:endParaRPr/>
          </a:p>
        </p:txBody>
      </p:sp>
      <p:sp>
        <p:nvSpPr>
          <p:cNvPr id="3" name="2 Başlık"/>
          <p:cNvSpPr>
            <a:spLocks noGrp="1"/>
          </p:cNvSpPr>
          <p:nvPr>
            <p:ph type="ctrTitle"/>
          </p:nvPr>
        </p:nvSpPr>
        <p:spPr>
          <a:xfrm>
            <a:off x="1244600" y="8001000"/>
            <a:ext cx="10411307" cy="912494"/>
          </a:xfrm>
        </p:spPr>
        <p:txBody>
          <a:bodyPr/>
          <a:lstStyle/>
          <a:p>
            <a:r>
              <a:rPr lang="en-US" smtClean="0">
                <a:solidFill>
                  <a:schemeClr val="accent5">
                    <a:lumMod val="50000"/>
                  </a:schemeClr>
                </a:solidFill>
              </a:rPr>
              <a:t>Thank you  for your attention … </a:t>
            </a:r>
            <a:endParaRPr lang="en-US">
              <a:solidFill>
                <a:schemeClr val="accent5">
                  <a:lumMod val="5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1305</TotalTime>
  <Words>2183</Words>
  <Application>Microsoft Office PowerPoint</Application>
  <PresentationFormat>Özel</PresentationFormat>
  <Paragraphs>329</Paragraphs>
  <Slides>26</Slides>
  <Notes>10</Notes>
  <HiddenSlides>0</HiddenSlides>
  <MMClips>0</MMClips>
  <ScaleCrop>false</ScaleCrop>
  <HeadingPairs>
    <vt:vector size="6" baseType="variant">
      <vt:variant>
        <vt:lpstr>Tema</vt:lpstr>
      </vt:variant>
      <vt:variant>
        <vt:i4>1</vt:i4>
      </vt:variant>
      <vt:variant>
        <vt:lpstr>Katıştırılmış OLE Hizmet Programları</vt:lpstr>
      </vt:variant>
      <vt:variant>
        <vt:i4>0</vt:i4>
      </vt:variant>
      <vt:variant>
        <vt:lpstr>Slayt Başlıkları</vt:lpstr>
      </vt:variant>
      <vt:variant>
        <vt:i4>26</vt:i4>
      </vt:variant>
    </vt:vector>
  </HeadingPairs>
  <TitlesOfParts>
    <vt:vector size="27" baseType="lpstr">
      <vt:lpstr>Office Theme</vt:lpstr>
      <vt:lpstr>Slayt 1</vt:lpstr>
      <vt:lpstr>Survival after HLA-Matched Sibling Donor HCT for AML, 2004-2014</vt:lpstr>
      <vt:lpstr>Causes of Death after HLA Matched Sibling HCT done in 2013-2014</vt:lpstr>
      <vt:lpstr>Relapse is the leading cause of treatment failure post-HSCT</vt:lpstr>
      <vt:lpstr>Disease relapse after allografting</vt:lpstr>
      <vt:lpstr>Slayt 6</vt:lpstr>
      <vt:lpstr>Slayt 7</vt:lpstr>
      <vt:lpstr>Outcome</vt:lpstr>
      <vt:lpstr>Duration of remission</vt:lpstr>
      <vt:lpstr>Slayt 10</vt:lpstr>
      <vt:lpstr>Slayt 11</vt:lpstr>
      <vt:lpstr>Slayt 12</vt:lpstr>
      <vt:lpstr>The cell dose affects response rate</vt:lpstr>
      <vt:lpstr>Escalating dose regimens for DLI</vt:lpstr>
      <vt:lpstr>Slayt 15</vt:lpstr>
      <vt:lpstr>Pre-emptive DLI for relapse of AML/MDS after RIC HSCT</vt:lpstr>
      <vt:lpstr>Slayt 17</vt:lpstr>
      <vt:lpstr> αβ T Hücre Depleted  DLI</vt:lpstr>
      <vt:lpstr>Slayt 19</vt:lpstr>
      <vt:lpstr>Slayt 20</vt:lpstr>
      <vt:lpstr>Slayt 21</vt:lpstr>
      <vt:lpstr>Slayt 22</vt:lpstr>
      <vt:lpstr>Slayt 23</vt:lpstr>
      <vt:lpstr>Slayt 24</vt:lpstr>
      <vt:lpstr>Slayt 25</vt:lpstr>
      <vt:lpstr>Thank you  for your attention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Relapse is the leading cause of treatment failure post-HSCT</dc:title>
  <dc:creator>hp</dc:creator>
  <cp:lastModifiedBy>hp</cp:lastModifiedBy>
  <cp:revision>108</cp:revision>
  <dcterms:created xsi:type="dcterms:W3CDTF">2016-12-02T11:45:27Z</dcterms:created>
  <dcterms:modified xsi:type="dcterms:W3CDTF">2017-03-22T10:36:01Z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2016-12-02T00:00:00Z</vt:filetime>
  </property>
</Properties>
</file>