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diagrams/colors1.xml" ContentType="application/vnd.openxmlformats-officedocument.drawingml.diagramColors+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498" r:id="rId2"/>
    <p:sldId id="500" r:id="rId3"/>
    <p:sldId id="506" r:id="rId4"/>
    <p:sldId id="494" r:id="rId5"/>
    <p:sldId id="505" r:id="rId6"/>
    <p:sldId id="502" r:id="rId7"/>
    <p:sldId id="495" r:id="rId8"/>
    <p:sldId id="501" r:id="rId9"/>
    <p:sldId id="510" r:id="rId10"/>
    <p:sldId id="503" r:id="rId11"/>
    <p:sldId id="504" r:id="rId12"/>
    <p:sldId id="514" r:id="rId13"/>
    <p:sldId id="529" r:id="rId14"/>
    <p:sldId id="531" r:id="rId15"/>
    <p:sldId id="530" r:id="rId16"/>
    <p:sldId id="439" r:id="rId17"/>
    <p:sldId id="440" r:id="rId18"/>
    <p:sldId id="441" r:id="rId19"/>
    <p:sldId id="442" r:id="rId20"/>
    <p:sldId id="443" r:id="rId21"/>
    <p:sldId id="499" r:id="rId22"/>
    <p:sldId id="532" r:id="rId23"/>
    <p:sldId id="533" r:id="rId24"/>
    <p:sldId id="446" r:id="rId25"/>
    <p:sldId id="445" r:id="rId26"/>
    <p:sldId id="524" r:id="rId27"/>
    <p:sldId id="448" r:id="rId28"/>
    <p:sldId id="455" r:id="rId29"/>
    <p:sldId id="456" r:id="rId30"/>
    <p:sldId id="457" r:id="rId31"/>
    <p:sldId id="458" r:id="rId32"/>
    <p:sldId id="459" r:id="rId33"/>
    <p:sldId id="515" r:id="rId34"/>
    <p:sldId id="516" r:id="rId35"/>
    <p:sldId id="466" r:id="rId36"/>
    <p:sldId id="520" r:id="rId37"/>
    <p:sldId id="468" r:id="rId38"/>
    <p:sldId id="469" r:id="rId39"/>
    <p:sldId id="471" r:id="rId40"/>
    <p:sldId id="472" r:id="rId41"/>
    <p:sldId id="473" r:id="rId42"/>
    <p:sldId id="474" r:id="rId43"/>
    <p:sldId id="475" r:id="rId44"/>
    <p:sldId id="476" r:id="rId45"/>
    <p:sldId id="477" r:id="rId46"/>
    <p:sldId id="478" r:id="rId47"/>
    <p:sldId id="480" r:id="rId48"/>
    <p:sldId id="526" r:id="rId49"/>
    <p:sldId id="522" r:id="rId50"/>
    <p:sldId id="525" r:id="rId51"/>
    <p:sldId id="527" r:id="rId52"/>
    <p:sldId id="511" r:id="rId53"/>
    <p:sldId id="512" r:id="rId54"/>
    <p:sldId id="513" r:id="rId55"/>
    <p:sldId id="492" r:id="rId56"/>
    <p:sldId id="534" r:id="rId57"/>
  </p:sldIdLst>
  <p:sldSz cx="12192000" cy="6858000"/>
  <p:notesSz cx="12192000"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33"/>
    <a:srgbClr val="663300"/>
  </p:clrMru>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90" autoAdjust="0"/>
    <p:restoredTop sz="76905" autoAdjust="0"/>
  </p:normalViewPr>
  <p:slideViewPr>
    <p:cSldViewPr>
      <p:cViewPr varScale="1">
        <p:scale>
          <a:sx n="85" d="100"/>
          <a:sy n="85" d="100"/>
        </p:scale>
        <p:origin x="-924" y="-96"/>
      </p:cViewPr>
      <p:guideLst>
        <p:guide orient="horz" pos="2880"/>
        <p:guide pos="216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al__ma_Sayfas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_al__ma_Sayfas_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tr-TR"/>
  <c:chart>
    <c:plotArea>
      <c:layout>
        <c:manualLayout>
          <c:layoutTarget val="inner"/>
          <c:xMode val="edge"/>
          <c:yMode val="edge"/>
          <c:x val="0.11058876917385652"/>
          <c:y val="4.7133503954047813E-2"/>
          <c:w val="0.88723313869421849"/>
          <c:h val="0.84102807904959676"/>
        </c:manualLayout>
      </c:layout>
      <c:barChart>
        <c:barDir val="col"/>
        <c:grouping val="stacked"/>
        <c:ser>
          <c:idx val="0"/>
          <c:order val="0"/>
          <c:tx>
            <c:strRef>
              <c:f>Sheet1!$B$1</c:f>
              <c:strCache>
                <c:ptCount val="1"/>
                <c:pt idx="0">
                  <c:v>Series 1</c:v>
                </c:pt>
              </c:strCache>
            </c:strRef>
          </c:tx>
          <c:spPr>
            <a:solidFill>
              <a:srgbClr val="92D050"/>
            </a:solidFill>
          </c:spPr>
          <c:dPt>
            <c:idx val="1"/>
            <c:spPr>
              <a:solidFill>
                <a:schemeClr val="bg1"/>
              </a:solidFill>
            </c:spPr>
          </c:dPt>
          <c:dPt>
            <c:idx val="2"/>
            <c:spPr>
              <a:solidFill>
                <a:srgbClr val="FF0000"/>
              </a:solidFill>
            </c:spPr>
          </c:dPt>
          <c:dPt>
            <c:idx val="4"/>
            <c:spPr>
              <a:solidFill>
                <a:schemeClr val="bg1"/>
              </a:solidFill>
            </c:spPr>
          </c:dPt>
          <c:dPt>
            <c:idx val="5"/>
            <c:spPr>
              <a:solidFill>
                <a:srgbClr val="FF0000"/>
              </a:solidFill>
            </c:spPr>
          </c:dPt>
          <c:dPt>
            <c:idx val="6"/>
            <c:spPr>
              <a:solidFill>
                <a:schemeClr val="tx2"/>
              </a:solidFill>
              <a:ln>
                <a:noFill/>
              </a:ln>
            </c:spPr>
          </c:dPt>
          <c:dPt>
            <c:idx val="7"/>
            <c:spPr>
              <a:solidFill>
                <a:srgbClr val="FF0000"/>
              </a:solidFill>
              <a:ln>
                <a:noFill/>
              </a:ln>
            </c:spPr>
          </c:dPt>
          <c:cat>
            <c:strRef>
              <c:f>Sheet1!$A$2:$A$7</c:f>
              <c:strCache>
                <c:ptCount val="6"/>
                <c:pt idx="1">
                  <c:v>SD</c:v>
                </c:pt>
                <c:pt idx="2">
                  <c:v>PD</c:v>
                </c:pt>
                <c:pt idx="4">
                  <c:v>SD</c:v>
                </c:pt>
                <c:pt idx="5">
                  <c:v>PD</c:v>
                </c:pt>
              </c:strCache>
            </c:strRef>
          </c:cat>
          <c:val>
            <c:numRef>
              <c:f>Sheet1!$B$2:$B$7</c:f>
              <c:numCache>
                <c:formatCode>General</c:formatCode>
                <c:ptCount val="6"/>
                <c:pt idx="0">
                  <c:v>53.2</c:v>
                </c:pt>
                <c:pt idx="1">
                  <c:v>10.8</c:v>
                </c:pt>
                <c:pt idx="2">
                  <c:v>10.8</c:v>
                </c:pt>
                <c:pt idx="3">
                  <c:v>39</c:v>
                </c:pt>
                <c:pt idx="4">
                  <c:v>30.5</c:v>
                </c:pt>
                <c:pt idx="5">
                  <c:v>16.3</c:v>
                </c:pt>
              </c:numCache>
            </c:numRef>
          </c:val>
        </c:ser>
        <c:ser>
          <c:idx val="1"/>
          <c:order val="1"/>
          <c:tx>
            <c:strRef>
              <c:f>Sheet1!$C$1</c:f>
              <c:strCache>
                <c:ptCount val="1"/>
                <c:pt idx="0">
                  <c:v>Series 3</c:v>
                </c:pt>
              </c:strCache>
            </c:strRef>
          </c:tx>
          <c:spPr>
            <a:solidFill>
              <a:srgbClr val="0070C0"/>
            </a:solidFill>
            <a:ln>
              <a:noFill/>
            </a:ln>
          </c:spPr>
          <c:cat>
            <c:strRef>
              <c:f>Sheet1!$A$2:$A$7</c:f>
              <c:strCache>
                <c:ptCount val="6"/>
                <c:pt idx="1">
                  <c:v>SD</c:v>
                </c:pt>
                <c:pt idx="2">
                  <c:v>PD</c:v>
                </c:pt>
                <c:pt idx="4">
                  <c:v>SD</c:v>
                </c:pt>
                <c:pt idx="5">
                  <c:v>PD</c:v>
                </c:pt>
              </c:strCache>
            </c:strRef>
          </c:cat>
          <c:val>
            <c:numRef>
              <c:f>Sheet1!$C$2:$C$7</c:f>
              <c:numCache>
                <c:formatCode>General</c:formatCode>
                <c:ptCount val="6"/>
                <c:pt idx="0">
                  <c:v>18.7</c:v>
                </c:pt>
                <c:pt idx="3">
                  <c:v>1.4</c:v>
                </c:pt>
              </c:numCache>
            </c:numRef>
          </c:val>
        </c:ser>
        <c:gapWidth val="27"/>
        <c:overlap val="100"/>
        <c:axId val="103013760"/>
        <c:axId val="103015552"/>
      </c:barChart>
      <c:catAx>
        <c:axId val="103013760"/>
        <c:scaling>
          <c:orientation val="minMax"/>
        </c:scaling>
        <c:axPos val="b"/>
        <c:numFmt formatCode="General" sourceLinked="1"/>
        <c:tickLblPos val="nextTo"/>
        <c:spPr>
          <a:ln>
            <a:solidFill>
              <a:schemeClr val="tx1"/>
            </a:solidFill>
          </a:ln>
        </c:spPr>
        <c:txPr>
          <a:bodyPr/>
          <a:lstStyle/>
          <a:p>
            <a:pPr>
              <a:defRPr sz="1200">
                <a:solidFill>
                  <a:srgbClr val="000000"/>
                </a:solidFill>
                <a:latin typeface="Calibri" panose="020F0502020204030204" pitchFamily="34" charset="0"/>
              </a:defRPr>
            </a:pPr>
            <a:endParaRPr lang="tr-TR"/>
          </a:p>
        </c:txPr>
        <c:crossAx val="103015552"/>
        <c:crosses val="autoZero"/>
        <c:lblAlgn val="ctr"/>
        <c:lblOffset val="100"/>
        <c:tickLblSkip val="1"/>
      </c:catAx>
      <c:valAx>
        <c:axId val="103015552"/>
        <c:scaling>
          <c:orientation val="minMax"/>
          <c:max val="100"/>
        </c:scaling>
        <c:axPos val="l"/>
        <c:numFmt formatCode="General" sourceLinked="1"/>
        <c:tickLblPos val="nextTo"/>
        <c:spPr>
          <a:ln>
            <a:solidFill>
              <a:schemeClr val="tx1"/>
            </a:solidFill>
          </a:ln>
        </c:spPr>
        <c:txPr>
          <a:bodyPr/>
          <a:lstStyle/>
          <a:p>
            <a:pPr>
              <a:defRPr sz="1400" baseline="0">
                <a:solidFill>
                  <a:srgbClr val="000000"/>
                </a:solidFill>
                <a:latin typeface="Calibri" panose="020F0502020204030204" pitchFamily="34" charset="0"/>
              </a:defRPr>
            </a:pPr>
            <a:endParaRPr lang="tr-TR"/>
          </a:p>
        </c:txPr>
        <c:crossAx val="103013760"/>
        <c:crosses val="autoZero"/>
        <c:crossBetween val="between"/>
        <c:majorUnit val="20"/>
      </c:valAx>
      <c:spPr>
        <a:noFill/>
        <a:ln w="25400">
          <a:noFill/>
        </a:ln>
      </c:spPr>
    </c:plotArea>
    <c:plotVisOnly val="1"/>
    <c:dispBlanksAs val="gap"/>
  </c:chart>
  <c:txPr>
    <a:bodyPr/>
    <a:lstStyle/>
    <a:p>
      <a:pPr>
        <a:defRPr sz="1800">
          <a:solidFill>
            <a:srgbClr val="1C1C1C"/>
          </a:solidFill>
        </a:defRPr>
      </a:pPr>
      <a:endParaRPr lang="tr-TR"/>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tr-TR"/>
  <c:style val="27"/>
  <c:chart>
    <c:plotArea>
      <c:layout>
        <c:manualLayout>
          <c:layoutTarget val="inner"/>
          <c:xMode val="edge"/>
          <c:yMode val="edge"/>
          <c:x val="0.11354656909186786"/>
          <c:y val="4.1463206904383522E-2"/>
          <c:w val="0.85664412511288102"/>
          <c:h val="0.78787118515499166"/>
        </c:manualLayout>
      </c:layout>
      <c:barChart>
        <c:barDir val="col"/>
        <c:grouping val="stacked"/>
        <c:ser>
          <c:idx val="1"/>
          <c:order val="0"/>
          <c:tx>
            <c:strRef>
              <c:f>Sheet1!$B$1</c:f>
              <c:strCache>
                <c:ptCount val="1"/>
                <c:pt idx="0">
                  <c:v>PR</c:v>
                </c:pt>
              </c:strCache>
            </c:strRef>
          </c:tx>
          <c:cat>
            <c:strRef>
              <c:f>Sheet1!$A$2</c:f>
              <c:strCache>
                <c:ptCount val="1"/>
                <c:pt idx="0">
                  <c:v>All Patients
(N = 111)</c:v>
                </c:pt>
              </c:strCache>
            </c:strRef>
          </c:cat>
          <c:val>
            <c:numRef>
              <c:f>Sheet1!$B$2</c:f>
              <c:numCache>
                <c:formatCode>General</c:formatCode>
                <c:ptCount val="1"/>
                <c:pt idx="0">
                  <c:v>47</c:v>
                </c:pt>
              </c:numCache>
            </c:numRef>
          </c:val>
        </c:ser>
        <c:ser>
          <c:idx val="0"/>
          <c:order val="1"/>
          <c:tx>
            <c:strRef>
              <c:f>Sheet1!$C$1</c:f>
              <c:strCache>
                <c:ptCount val="1"/>
                <c:pt idx="0">
                  <c:v>CR</c:v>
                </c:pt>
              </c:strCache>
            </c:strRef>
          </c:tx>
          <c:dPt>
            <c:idx val="0"/>
            <c:spPr>
              <a:solidFill>
                <a:srgbClr val="FFC000"/>
              </a:solidFill>
            </c:spPr>
          </c:dPt>
          <c:cat>
            <c:strRef>
              <c:f>Sheet1!$A$2</c:f>
              <c:strCache>
                <c:ptCount val="1"/>
                <c:pt idx="0">
                  <c:v>All Patients
(N = 111)</c:v>
                </c:pt>
              </c:strCache>
            </c:strRef>
          </c:cat>
          <c:val>
            <c:numRef>
              <c:f>Sheet1!$C$2</c:f>
              <c:numCache>
                <c:formatCode>General</c:formatCode>
                <c:ptCount val="1"/>
                <c:pt idx="0">
                  <c:v>23</c:v>
                </c:pt>
              </c:numCache>
            </c:numRef>
          </c:val>
        </c:ser>
        <c:gapWidth val="80"/>
        <c:overlap val="100"/>
        <c:axId val="128087552"/>
        <c:axId val="128089088"/>
      </c:barChart>
      <c:catAx>
        <c:axId val="128087552"/>
        <c:scaling>
          <c:orientation val="minMax"/>
        </c:scaling>
        <c:axPos val="b"/>
        <c:tickLblPos val="nextTo"/>
        <c:crossAx val="128089088"/>
        <c:crosses val="autoZero"/>
        <c:auto val="1"/>
        <c:lblAlgn val="ctr"/>
        <c:lblOffset val="100"/>
      </c:catAx>
      <c:valAx>
        <c:axId val="128089088"/>
        <c:scaling>
          <c:orientation val="minMax"/>
          <c:max val="100"/>
        </c:scaling>
        <c:axPos val="l"/>
        <c:numFmt formatCode="General" sourceLinked="1"/>
        <c:tickLblPos val="nextTo"/>
        <c:crossAx val="128087552"/>
        <c:crosses val="autoZero"/>
        <c:crossBetween val="between"/>
        <c:majorUnit val="10"/>
      </c:valAx>
    </c:plotArea>
    <c:plotVisOnly val="1"/>
    <c:dispBlanksAs val="gap"/>
  </c:chart>
  <c:txPr>
    <a:bodyPr/>
    <a:lstStyle/>
    <a:p>
      <a:pPr>
        <a:defRPr sz="1800"/>
      </a:pPr>
      <a:endParaRPr lang="tr-TR"/>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974633-ECE3-2145-ADE7-DB31EFF047EA}" type="doc">
      <dgm:prSet loTypeId="urn:microsoft.com/office/officeart/2005/8/layout/hierarchy2" loCatId="hierarchy" qsTypeId="urn:microsoft.com/office/officeart/2005/8/quickstyle/simple1" qsCatId="simple" csTypeId="urn:microsoft.com/office/officeart/2005/8/colors/accent5_5" csCatId="accent5" phldr="1"/>
      <dgm:spPr/>
      <dgm:t>
        <a:bodyPr/>
        <a:lstStyle/>
        <a:p>
          <a:endParaRPr lang="en-US"/>
        </a:p>
      </dgm:t>
    </dgm:pt>
    <dgm:pt modelId="{E75ABB2E-C40A-BA4D-BCB9-C4D1FEC1EFBF}">
      <dgm:prSet phldrT="[Text]" custT="1"/>
      <dgm:spPr>
        <a:solidFill>
          <a:schemeClr val="bg1">
            <a:alpha val="80000"/>
          </a:schemeClr>
        </a:solidFill>
        <a:ln>
          <a:solidFill>
            <a:schemeClr val="tx1"/>
          </a:solidFill>
        </a:ln>
      </dgm:spPr>
      <dgm:t>
        <a:bodyPr anchor="ctr"/>
        <a:lstStyle/>
        <a:p>
          <a:pPr algn="ctr"/>
          <a:endParaRPr lang="en-US" sz="1600" b="1" dirty="0" smtClean="0">
            <a:solidFill>
              <a:schemeClr val="tx1"/>
            </a:solidFill>
          </a:endParaRPr>
        </a:p>
        <a:p>
          <a:pPr algn="ctr"/>
          <a:endParaRPr lang="en-US" sz="1600" b="1" dirty="0" smtClean="0">
            <a:solidFill>
              <a:schemeClr val="tx1"/>
            </a:solidFill>
          </a:endParaRPr>
        </a:p>
        <a:p>
          <a:pPr algn="ctr"/>
          <a:endParaRPr lang="en-US" sz="1600" b="1" dirty="0" smtClean="0">
            <a:solidFill>
              <a:schemeClr val="tx1"/>
            </a:solidFill>
          </a:endParaRPr>
        </a:p>
        <a:p>
          <a:pPr algn="ctr"/>
          <a:endParaRPr lang="en-US" sz="1600" b="1" dirty="0" smtClean="0">
            <a:solidFill>
              <a:schemeClr val="tx1"/>
            </a:solidFill>
          </a:endParaRPr>
        </a:p>
        <a:p>
          <a:pPr algn="ctr"/>
          <a:endParaRPr lang="en-US" sz="1600" b="1" dirty="0" smtClean="0">
            <a:solidFill>
              <a:schemeClr val="tx1"/>
            </a:solidFill>
          </a:endParaRPr>
        </a:p>
        <a:p>
          <a:pPr algn="ctr"/>
          <a:endParaRPr lang="en-US" sz="1600" b="1" dirty="0">
            <a:solidFill>
              <a:schemeClr val="tx1"/>
            </a:solidFill>
          </a:endParaRPr>
        </a:p>
      </dgm:t>
    </dgm:pt>
    <dgm:pt modelId="{DB2789CE-1B7B-FF4C-B841-1714108ABDA2}" type="parTrans" cxnId="{3F428209-903D-7341-AB4E-93D59CDC754C}">
      <dgm:prSet/>
      <dgm:spPr/>
      <dgm:t>
        <a:bodyPr/>
        <a:lstStyle/>
        <a:p>
          <a:endParaRPr lang="en-US" sz="2000" b="1">
            <a:solidFill>
              <a:schemeClr val="tx1"/>
            </a:solidFill>
          </a:endParaRPr>
        </a:p>
      </dgm:t>
    </dgm:pt>
    <dgm:pt modelId="{F3A5E6F9-1128-7149-B055-D0E2EF36C89C}" type="sibTrans" cxnId="{3F428209-903D-7341-AB4E-93D59CDC754C}">
      <dgm:prSet/>
      <dgm:spPr/>
      <dgm:t>
        <a:bodyPr/>
        <a:lstStyle/>
        <a:p>
          <a:endParaRPr lang="en-US" sz="2000" b="1">
            <a:solidFill>
              <a:schemeClr val="tx1"/>
            </a:solidFill>
          </a:endParaRPr>
        </a:p>
      </dgm:t>
    </dgm:pt>
    <dgm:pt modelId="{0E725CC1-1053-0540-AD27-85F2EA378A62}">
      <dgm:prSet phldrT="[Text]" custT="1"/>
      <dgm:spPr>
        <a:solidFill>
          <a:schemeClr val="bg2">
            <a:lumMod val="50000"/>
            <a:alpha val="70000"/>
          </a:schemeClr>
        </a:solidFill>
      </dgm:spPr>
      <dgm:t>
        <a:bodyPr anchor="ctr"/>
        <a:lstStyle/>
        <a:p>
          <a:r>
            <a:rPr lang="en-US" sz="1600" b="1" dirty="0" smtClean="0">
              <a:solidFill>
                <a:schemeClr val="tx1"/>
              </a:solidFill>
            </a:rPr>
            <a:t>Cohort 1</a:t>
          </a:r>
        </a:p>
        <a:p>
          <a:r>
            <a:rPr lang="en-US" sz="1600" b="0" dirty="0" smtClean="0">
              <a:solidFill>
                <a:schemeClr val="tx1"/>
              </a:solidFill>
            </a:rPr>
            <a:t>560 mg/d </a:t>
          </a:r>
          <a:r>
            <a:rPr lang="en-US" sz="1600" b="0" dirty="0" err="1" smtClean="0">
              <a:solidFill>
                <a:schemeClr val="tx1"/>
              </a:solidFill>
            </a:rPr>
            <a:t>ibrutinib</a:t>
          </a:r>
          <a:endParaRPr lang="en-US" sz="1600" b="0" dirty="0" smtClean="0">
            <a:solidFill>
              <a:schemeClr val="tx1"/>
            </a:solidFill>
          </a:endParaRPr>
        </a:p>
        <a:p>
          <a:r>
            <a:rPr lang="en-US" sz="1600" b="0" dirty="0" smtClean="0">
              <a:solidFill>
                <a:schemeClr val="tx1"/>
              </a:solidFill>
            </a:rPr>
            <a:t>No prior treatment with </a:t>
          </a:r>
          <a:r>
            <a:rPr lang="en-US" sz="1600" b="0" dirty="0" err="1" smtClean="0">
              <a:solidFill>
                <a:schemeClr val="tx1"/>
              </a:solidFill>
            </a:rPr>
            <a:t>bortezomib</a:t>
          </a:r>
          <a:r>
            <a:rPr lang="en-US" sz="1600" b="0" dirty="0" smtClean="0">
              <a:solidFill>
                <a:schemeClr val="tx1"/>
              </a:solidFill>
            </a:rPr>
            <a:t>*</a:t>
          </a:r>
        </a:p>
        <a:p>
          <a:r>
            <a:rPr lang="en-US" sz="1600" b="0" dirty="0" smtClean="0">
              <a:solidFill>
                <a:schemeClr val="tx1"/>
              </a:solidFill>
            </a:rPr>
            <a:t>(n = 65)</a:t>
          </a:r>
        </a:p>
        <a:p>
          <a:r>
            <a:rPr lang="en-US" sz="1200" b="0" dirty="0" smtClean="0">
              <a:solidFill>
                <a:schemeClr val="tx1"/>
              </a:solidFill>
            </a:rPr>
            <a:t>*no prior </a:t>
          </a:r>
          <a:r>
            <a:rPr lang="en-US" sz="1200" b="0" dirty="0" err="1" smtClean="0">
              <a:solidFill>
                <a:schemeClr val="tx1"/>
              </a:solidFill>
            </a:rPr>
            <a:t>bortezomib</a:t>
          </a:r>
          <a:r>
            <a:rPr lang="en-US" sz="1200" b="0" dirty="0" smtClean="0">
              <a:solidFill>
                <a:schemeClr val="tx1"/>
              </a:solidFill>
            </a:rPr>
            <a:t> therapy or less than </a:t>
          </a:r>
          <a:br>
            <a:rPr lang="en-US" sz="1200" b="0" dirty="0" smtClean="0">
              <a:solidFill>
                <a:schemeClr val="tx1"/>
              </a:solidFill>
            </a:rPr>
          </a:br>
          <a:r>
            <a:rPr lang="en-US" sz="1200" b="0" dirty="0" smtClean="0">
              <a:solidFill>
                <a:schemeClr val="tx1"/>
              </a:solidFill>
            </a:rPr>
            <a:t>2 complete cycles of </a:t>
          </a:r>
          <a:r>
            <a:rPr lang="en-US" sz="1200" b="0" dirty="0" err="1" smtClean="0">
              <a:solidFill>
                <a:schemeClr val="tx1"/>
              </a:solidFill>
            </a:rPr>
            <a:t>bortezomib</a:t>
          </a:r>
          <a:endParaRPr lang="en-US" sz="1200" b="0" dirty="0">
            <a:solidFill>
              <a:schemeClr val="tx1"/>
            </a:solidFill>
          </a:endParaRPr>
        </a:p>
      </dgm:t>
    </dgm:pt>
    <dgm:pt modelId="{B4C8BEC7-D312-204B-BF48-69C98C5E8ADA}" type="parTrans" cxnId="{21B3909F-8AFC-EA49-834C-3E4DD478162D}">
      <dgm:prSet/>
      <dgm:spPr/>
      <dgm:t>
        <a:bodyPr/>
        <a:lstStyle/>
        <a:p>
          <a:endParaRPr lang="en-US" sz="2000" b="1" dirty="0">
            <a:solidFill>
              <a:schemeClr val="tx1"/>
            </a:solidFill>
          </a:endParaRPr>
        </a:p>
      </dgm:t>
    </dgm:pt>
    <dgm:pt modelId="{DED10891-6B8F-4545-9D6D-7C3232113AA2}" type="sibTrans" cxnId="{21B3909F-8AFC-EA49-834C-3E4DD478162D}">
      <dgm:prSet/>
      <dgm:spPr/>
      <dgm:t>
        <a:bodyPr/>
        <a:lstStyle/>
        <a:p>
          <a:endParaRPr lang="en-US" sz="2000" b="1">
            <a:solidFill>
              <a:schemeClr val="tx1"/>
            </a:solidFill>
          </a:endParaRPr>
        </a:p>
      </dgm:t>
    </dgm:pt>
    <dgm:pt modelId="{7173E246-CE39-D74C-B205-4FB0F53EAD78}">
      <dgm:prSet phldrT="[Text]" custT="1"/>
      <dgm:spPr>
        <a:solidFill>
          <a:schemeClr val="bg2">
            <a:lumMod val="50000"/>
            <a:alpha val="70000"/>
          </a:schemeClr>
        </a:solidFill>
      </dgm:spPr>
      <dgm:t>
        <a:bodyPr anchor="ctr"/>
        <a:lstStyle/>
        <a:p>
          <a:r>
            <a:rPr lang="en-US" sz="1600" b="1" dirty="0" smtClean="0">
              <a:solidFill>
                <a:schemeClr val="tx1"/>
              </a:solidFill>
            </a:rPr>
            <a:t>Cohort 2</a:t>
          </a:r>
        </a:p>
        <a:p>
          <a:r>
            <a:rPr lang="en-US" sz="1600" b="0" dirty="0" smtClean="0">
              <a:solidFill>
                <a:schemeClr val="tx1"/>
              </a:solidFill>
            </a:rPr>
            <a:t>560 mg/d </a:t>
          </a:r>
          <a:r>
            <a:rPr lang="en-US" sz="1600" b="0" dirty="0" err="1" smtClean="0">
              <a:solidFill>
                <a:schemeClr val="tx1"/>
              </a:solidFill>
            </a:rPr>
            <a:t>ibrutinib</a:t>
          </a:r>
          <a:endParaRPr lang="en-US" sz="1600" b="0" dirty="0" smtClean="0">
            <a:solidFill>
              <a:schemeClr val="tx1"/>
            </a:solidFill>
          </a:endParaRPr>
        </a:p>
        <a:p>
          <a:r>
            <a:rPr lang="en-US" sz="1600" b="0" dirty="0" smtClean="0">
              <a:solidFill>
                <a:schemeClr val="tx1"/>
              </a:solidFill>
            </a:rPr>
            <a:t>Prior </a:t>
          </a:r>
          <a:r>
            <a:rPr lang="en-US" sz="1600" b="0" dirty="0" err="1" smtClean="0">
              <a:solidFill>
                <a:schemeClr val="tx1"/>
              </a:solidFill>
            </a:rPr>
            <a:t>bortezomib</a:t>
          </a:r>
          <a:r>
            <a:rPr lang="en-US" sz="1600" b="0" dirty="0" smtClean="0">
              <a:solidFill>
                <a:schemeClr val="tx1"/>
              </a:solidFill>
            </a:rPr>
            <a:t> treatment</a:t>
          </a:r>
          <a:r>
            <a:rPr lang="en-US" sz="1600" b="0" baseline="30000" dirty="0" smtClean="0">
              <a:solidFill>
                <a:schemeClr val="tx1"/>
              </a:solidFill>
            </a:rPr>
            <a:t>†</a:t>
          </a:r>
        </a:p>
        <a:p>
          <a:r>
            <a:rPr lang="en-US" sz="1600" b="0" dirty="0" smtClean="0">
              <a:solidFill>
                <a:schemeClr val="tx1"/>
              </a:solidFill>
            </a:rPr>
            <a:t>(n = 50)</a:t>
          </a:r>
        </a:p>
        <a:p>
          <a:r>
            <a:rPr lang="en-US" sz="1200" baseline="30000" dirty="0" smtClean="0">
              <a:solidFill>
                <a:schemeClr val="tx1"/>
              </a:solidFill>
            </a:rPr>
            <a:t>†</a:t>
          </a:r>
          <a:r>
            <a:rPr lang="en-US" sz="1200" dirty="0" smtClean="0">
              <a:solidFill>
                <a:schemeClr val="tx1"/>
              </a:solidFill>
            </a:rPr>
            <a:t>prior treatment with at least 2 cycles of </a:t>
          </a:r>
          <a:r>
            <a:rPr lang="en-US" sz="1200" dirty="0" err="1" smtClean="0">
              <a:solidFill>
                <a:schemeClr val="tx1"/>
              </a:solidFill>
            </a:rPr>
            <a:t>bortezomib</a:t>
          </a:r>
          <a:endParaRPr lang="en-US" sz="1200" b="0" dirty="0">
            <a:solidFill>
              <a:schemeClr val="tx1"/>
            </a:solidFill>
          </a:endParaRPr>
        </a:p>
      </dgm:t>
    </dgm:pt>
    <dgm:pt modelId="{6FF11146-12AF-9241-BA47-48D4F44947BD}" type="sibTrans" cxnId="{663DE78F-7AAE-7840-A522-28AF981B918C}">
      <dgm:prSet/>
      <dgm:spPr/>
      <dgm:t>
        <a:bodyPr/>
        <a:lstStyle/>
        <a:p>
          <a:endParaRPr lang="en-US" sz="2000" b="1">
            <a:solidFill>
              <a:schemeClr val="tx1"/>
            </a:solidFill>
          </a:endParaRPr>
        </a:p>
      </dgm:t>
    </dgm:pt>
    <dgm:pt modelId="{A3154DE5-4C84-9044-B530-DDACBA41C989}" type="parTrans" cxnId="{663DE78F-7AAE-7840-A522-28AF981B918C}">
      <dgm:prSet/>
      <dgm:spPr/>
      <dgm:t>
        <a:bodyPr/>
        <a:lstStyle/>
        <a:p>
          <a:endParaRPr lang="en-US" sz="2000" b="1" dirty="0">
            <a:solidFill>
              <a:schemeClr val="tx1"/>
            </a:solidFill>
          </a:endParaRPr>
        </a:p>
      </dgm:t>
    </dgm:pt>
    <dgm:pt modelId="{AA73149B-0995-7243-A796-F6053163C600}" type="pres">
      <dgm:prSet presAssocID="{CA974633-ECE3-2145-ADE7-DB31EFF047EA}" presName="diagram" presStyleCnt="0">
        <dgm:presLayoutVars>
          <dgm:chPref val="1"/>
          <dgm:dir/>
          <dgm:animOne val="branch"/>
          <dgm:animLvl val="lvl"/>
          <dgm:resizeHandles val="exact"/>
        </dgm:presLayoutVars>
      </dgm:prSet>
      <dgm:spPr/>
      <dgm:t>
        <a:bodyPr/>
        <a:lstStyle/>
        <a:p>
          <a:endParaRPr lang="en-US"/>
        </a:p>
      </dgm:t>
    </dgm:pt>
    <dgm:pt modelId="{961BA501-7533-1847-B6CC-B8871266D732}" type="pres">
      <dgm:prSet presAssocID="{E75ABB2E-C40A-BA4D-BCB9-C4D1FEC1EFBF}" presName="root1" presStyleCnt="0"/>
      <dgm:spPr/>
      <dgm:t>
        <a:bodyPr/>
        <a:lstStyle/>
        <a:p>
          <a:endParaRPr lang="en-GB"/>
        </a:p>
      </dgm:t>
    </dgm:pt>
    <dgm:pt modelId="{143C0994-C2D3-1A42-81D0-EEA80CE8CD5F}" type="pres">
      <dgm:prSet presAssocID="{E75ABB2E-C40A-BA4D-BCB9-C4D1FEC1EFBF}" presName="LevelOneTextNode" presStyleLbl="node0" presStyleIdx="0" presStyleCnt="1" custScaleX="291740" custScaleY="683262" custLinFactNeighborX="-466" custLinFactNeighborY="-8357">
        <dgm:presLayoutVars>
          <dgm:chPref val="3"/>
        </dgm:presLayoutVars>
      </dgm:prSet>
      <dgm:spPr/>
      <dgm:t>
        <a:bodyPr/>
        <a:lstStyle/>
        <a:p>
          <a:endParaRPr lang="en-US"/>
        </a:p>
      </dgm:t>
    </dgm:pt>
    <dgm:pt modelId="{A1C8EAF4-4158-A74D-8814-46D85D0170F6}" type="pres">
      <dgm:prSet presAssocID="{E75ABB2E-C40A-BA4D-BCB9-C4D1FEC1EFBF}" presName="level2hierChild" presStyleCnt="0"/>
      <dgm:spPr/>
      <dgm:t>
        <a:bodyPr/>
        <a:lstStyle/>
        <a:p>
          <a:endParaRPr lang="en-GB"/>
        </a:p>
      </dgm:t>
    </dgm:pt>
    <dgm:pt modelId="{16A96FF6-25A4-1941-9D06-F8287DA59032}" type="pres">
      <dgm:prSet presAssocID="{B4C8BEC7-D312-204B-BF48-69C98C5E8ADA}" presName="conn2-1" presStyleLbl="parChTrans1D2" presStyleIdx="0" presStyleCnt="2"/>
      <dgm:spPr/>
      <dgm:t>
        <a:bodyPr/>
        <a:lstStyle/>
        <a:p>
          <a:endParaRPr lang="en-US"/>
        </a:p>
      </dgm:t>
    </dgm:pt>
    <dgm:pt modelId="{6B94D098-9B0F-9940-B5B3-45AFEB7A366F}" type="pres">
      <dgm:prSet presAssocID="{B4C8BEC7-D312-204B-BF48-69C98C5E8ADA}" presName="connTx" presStyleLbl="parChTrans1D2" presStyleIdx="0" presStyleCnt="2"/>
      <dgm:spPr/>
      <dgm:t>
        <a:bodyPr/>
        <a:lstStyle/>
        <a:p>
          <a:endParaRPr lang="en-US"/>
        </a:p>
      </dgm:t>
    </dgm:pt>
    <dgm:pt modelId="{7FA7A0C1-55A9-A747-9A0F-2CEE8E1D01D8}" type="pres">
      <dgm:prSet presAssocID="{0E725CC1-1053-0540-AD27-85F2EA378A62}" presName="root2" presStyleCnt="0"/>
      <dgm:spPr/>
      <dgm:t>
        <a:bodyPr/>
        <a:lstStyle/>
        <a:p>
          <a:endParaRPr lang="en-GB"/>
        </a:p>
      </dgm:t>
    </dgm:pt>
    <dgm:pt modelId="{6E28407B-7C98-F84D-8966-B6AC3C2149A4}" type="pres">
      <dgm:prSet presAssocID="{0E725CC1-1053-0540-AD27-85F2EA378A62}" presName="LevelTwoTextNode" presStyleLbl="node2" presStyleIdx="0" presStyleCnt="2" custScaleX="384828" custScaleY="300647" custLinFactNeighborX="-2198" custLinFactNeighborY="5550">
        <dgm:presLayoutVars>
          <dgm:chPref val="3"/>
        </dgm:presLayoutVars>
      </dgm:prSet>
      <dgm:spPr/>
      <dgm:t>
        <a:bodyPr/>
        <a:lstStyle/>
        <a:p>
          <a:endParaRPr lang="en-US"/>
        </a:p>
      </dgm:t>
    </dgm:pt>
    <dgm:pt modelId="{4FE01217-A668-F54E-A7DA-332986B588D2}" type="pres">
      <dgm:prSet presAssocID="{0E725CC1-1053-0540-AD27-85F2EA378A62}" presName="level3hierChild" presStyleCnt="0"/>
      <dgm:spPr/>
      <dgm:t>
        <a:bodyPr/>
        <a:lstStyle/>
        <a:p>
          <a:endParaRPr lang="en-GB"/>
        </a:p>
      </dgm:t>
    </dgm:pt>
    <dgm:pt modelId="{14E322E3-DCFB-BA44-A1B7-FEABD6922CBF}" type="pres">
      <dgm:prSet presAssocID="{A3154DE5-4C84-9044-B530-DDACBA41C989}" presName="conn2-1" presStyleLbl="parChTrans1D2" presStyleIdx="1" presStyleCnt="2"/>
      <dgm:spPr/>
      <dgm:t>
        <a:bodyPr/>
        <a:lstStyle/>
        <a:p>
          <a:endParaRPr lang="en-US"/>
        </a:p>
      </dgm:t>
    </dgm:pt>
    <dgm:pt modelId="{98D17FEA-A4C8-004E-8CE2-BBD4B54F0083}" type="pres">
      <dgm:prSet presAssocID="{A3154DE5-4C84-9044-B530-DDACBA41C989}" presName="connTx" presStyleLbl="parChTrans1D2" presStyleIdx="1" presStyleCnt="2"/>
      <dgm:spPr/>
      <dgm:t>
        <a:bodyPr/>
        <a:lstStyle/>
        <a:p>
          <a:endParaRPr lang="en-US"/>
        </a:p>
      </dgm:t>
    </dgm:pt>
    <dgm:pt modelId="{BB9FCF27-E217-9D42-92CD-3F4D57F0EEF9}" type="pres">
      <dgm:prSet presAssocID="{7173E246-CE39-D74C-B205-4FB0F53EAD78}" presName="root2" presStyleCnt="0"/>
      <dgm:spPr/>
      <dgm:t>
        <a:bodyPr/>
        <a:lstStyle/>
        <a:p>
          <a:endParaRPr lang="en-GB"/>
        </a:p>
      </dgm:t>
    </dgm:pt>
    <dgm:pt modelId="{E2075D74-3AB2-1442-BDDE-D07122F346E8}" type="pres">
      <dgm:prSet presAssocID="{7173E246-CE39-D74C-B205-4FB0F53EAD78}" presName="LevelTwoTextNode" presStyleLbl="node2" presStyleIdx="1" presStyleCnt="2" custScaleX="385555" custScaleY="300647" custLinFactNeighborX="-4222" custLinFactNeighborY="1362">
        <dgm:presLayoutVars>
          <dgm:chPref val="3"/>
        </dgm:presLayoutVars>
      </dgm:prSet>
      <dgm:spPr/>
      <dgm:t>
        <a:bodyPr/>
        <a:lstStyle/>
        <a:p>
          <a:endParaRPr lang="en-US"/>
        </a:p>
      </dgm:t>
    </dgm:pt>
    <dgm:pt modelId="{BBCF8E52-8046-A445-9BBF-926EF5D1B692}" type="pres">
      <dgm:prSet presAssocID="{7173E246-CE39-D74C-B205-4FB0F53EAD78}" presName="level3hierChild" presStyleCnt="0"/>
      <dgm:spPr/>
      <dgm:t>
        <a:bodyPr/>
        <a:lstStyle/>
        <a:p>
          <a:endParaRPr lang="en-GB"/>
        </a:p>
      </dgm:t>
    </dgm:pt>
  </dgm:ptLst>
  <dgm:cxnLst>
    <dgm:cxn modelId="{F81D2075-164B-4BC1-9810-81B00D1E7519}" type="presOf" srcId="{B4C8BEC7-D312-204B-BF48-69C98C5E8ADA}" destId="{6B94D098-9B0F-9940-B5B3-45AFEB7A366F}" srcOrd="1" destOrd="0" presId="urn:microsoft.com/office/officeart/2005/8/layout/hierarchy2"/>
    <dgm:cxn modelId="{23A1C6E7-7958-4111-B968-D3F58B8563A3}" type="presOf" srcId="{E75ABB2E-C40A-BA4D-BCB9-C4D1FEC1EFBF}" destId="{143C0994-C2D3-1A42-81D0-EEA80CE8CD5F}" srcOrd="0" destOrd="0" presId="urn:microsoft.com/office/officeart/2005/8/layout/hierarchy2"/>
    <dgm:cxn modelId="{8E3EF644-5543-4154-A4EA-7C2A2ED19B91}" type="presOf" srcId="{0E725CC1-1053-0540-AD27-85F2EA378A62}" destId="{6E28407B-7C98-F84D-8966-B6AC3C2149A4}" srcOrd="0" destOrd="0" presId="urn:microsoft.com/office/officeart/2005/8/layout/hierarchy2"/>
    <dgm:cxn modelId="{8582FADB-A7E5-48A7-AFCE-166A81424BA8}" type="presOf" srcId="{A3154DE5-4C84-9044-B530-DDACBA41C989}" destId="{98D17FEA-A4C8-004E-8CE2-BBD4B54F0083}" srcOrd="1" destOrd="0" presId="urn:microsoft.com/office/officeart/2005/8/layout/hierarchy2"/>
    <dgm:cxn modelId="{663DE78F-7AAE-7840-A522-28AF981B918C}" srcId="{E75ABB2E-C40A-BA4D-BCB9-C4D1FEC1EFBF}" destId="{7173E246-CE39-D74C-B205-4FB0F53EAD78}" srcOrd="1" destOrd="0" parTransId="{A3154DE5-4C84-9044-B530-DDACBA41C989}" sibTransId="{6FF11146-12AF-9241-BA47-48D4F44947BD}"/>
    <dgm:cxn modelId="{C3AA74B6-2437-4AC0-8816-79B09E540ADB}" type="presOf" srcId="{CA974633-ECE3-2145-ADE7-DB31EFF047EA}" destId="{AA73149B-0995-7243-A796-F6053163C600}" srcOrd="0" destOrd="0" presId="urn:microsoft.com/office/officeart/2005/8/layout/hierarchy2"/>
    <dgm:cxn modelId="{21B3909F-8AFC-EA49-834C-3E4DD478162D}" srcId="{E75ABB2E-C40A-BA4D-BCB9-C4D1FEC1EFBF}" destId="{0E725CC1-1053-0540-AD27-85F2EA378A62}" srcOrd="0" destOrd="0" parTransId="{B4C8BEC7-D312-204B-BF48-69C98C5E8ADA}" sibTransId="{DED10891-6B8F-4545-9D6D-7C3232113AA2}"/>
    <dgm:cxn modelId="{3F428209-903D-7341-AB4E-93D59CDC754C}" srcId="{CA974633-ECE3-2145-ADE7-DB31EFF047EA}" destId="{E75ABB2E-C40A-BA4D-BCB9-C4D1FEC1EFBF}" srcOrd="0" destOrd="0" parTransId="{DB2789CE-1B7B-FF4C-B841-1714108ABDA2}" sibTransId="{F3A5E6F9-1128-7149-B055-D0E2EF36C89C}"/>
    <dgm:cxn modelId="{C621CA4B-B222-4A25-9874-043754C71E5E}" type="presOf" srcId="{A3154DE5-4C84-9044-B530-DDACBA41C989}" destId="{14E322E3-DCFB-BA44-A1B7-FEABD6922CBF}" srcOrd="0" destOrd="0" presId="urn:microsoft.com/office/officeart/2005/8/layout/hierarchy2"/>
    <dgm:cxn modelId="{9FCFF4E0-EA61-48BC-9F7C-5500B6BCA27D}" type="presOf" srcId="{7173E246-CE39-D74C-B205-4FB0F53EAD78}" destId="{E2075D74-3AB2-1442-BDDE-D07122F346E8}" srcOrd="0" destOrd="0" presId="urn:microsoft.com/office/officeart/2005/8/layout/hierarchy2"/>
    <dgm:cxn modelId="{1803577E-E88C-4B1A-AEDE-C5016DC32AAD}" type="presOf" srcId="{B4C8BEC7-D312-204B-BF48-69C98C5E8ADA}" destId="{16A96FF6-25A4-1941-9D06-F8287DA59032}" srcOrd="0" destOrd="0" presId="urn:microsoft.com/office/officeart/2005/8/layout/hierarchy2"/>
    <dgm:cxn modelId="{50ED19F9-1D51-44A8-A411-A5AD4943AC39}" type="presParOf" srcId="{AA73149B-0995-7243-A796-F6053163C600}" destId="{961BA501-7533-1847-B6CC-B8871266D732}" srcOrd="0" destOrd="0" presId="urn:microsoft.com/office/officeart/2005/8/layout/hierarchy2"/>
    <dgm:cxn modelId="{894D628F-B62A-4CE5-B68B-93EEE2C3D17C}" type="presParOf" srcId="{961BA501-7533-1847-B6CC-B8871266D732}" destId="{143C0994-C2D3-1A42-81D0-EEA80CE8CD5F}" srcOrd="0" destOrd="0" presId="urn:microsoft.com/office/officeart/2005/8/layout/hierarchy2"/>
    <dgm:cxn modelId="{536C3E20-D845-4697-AA16-4F2F2921B8AC}" type="presParOf" srcId="{961BA501-7533-1847-B6CC-B8871266D732}" destId="{A1C8EAF4-4158-A74D-8814-46D85D0170F6}" srcOrd="1" destOrd="0" presId="urn:microsoft.com/office/officeart/2005/8/layout/hierarchy2"/>
    <dgm:cxn modelId="{B3B8B469-0AC4-410B-B594-0B158298C718}" type="presParOf" srcId="{A1C8EAF4-4158-A74D-8814-46D85D0170F6}" destId="{16A96FF6-25A4-1941-9D06-F8287DA59032}" srcOrd="0" destOrd="0" presId="urn:microsoft.com/office/officeart/2005/8/layout/hierarchy2"/>
    <dgm:cxn modelId="{98123F0A-0B91-43CC-B60B-8B30928029D7}" type="presParOf" srcId="{16A96FF6-25A4-1941-9D06-F8287DA59032}" destId="{6B94D098-9B0F-9940-B5B3-45AFEB7A366F}" srcOrd="0" destOrd="0" presId="urn:microsoft.com/office/officeart/2005/8/layout/hierarchy2"/>
    <dgm:cxn modelId="{911D0D5C-34EA-4E00-985B-0F0399694324}" type="presParOf" srcId="{A1C8EAF4-4158-A74D-8814-46D85D0170F6}" destId="{7FA7A0C1-55A9-A747-9A0F-2CEE8E1D01D8}" srcOrd="1" destOrd="0" presId="urn:microsoft.com/office/officeart/2005/8/layout/hierarchy2"/>
    <dgm:cxn modelId="{12A87CF6-CDFC-49EA-999C-967B560B9832}" type="presParOf" srcId="{7FA7A0C1-55A9-A747-9A0F-2CEE8E1D01D8}" destId="{6E28407B-7C98-F84D-8966-B6AC3C2149A4}" srcOrd="0" destOrd="0" presId="urn:microsoft.com/office/officeart/2005/8/layout/hierarchy2"/>
    <dgm:cxn modelId="{0EE77919-03D4-4846-94F5-A3774923E607}" type="presParOf" srcId="{7FA7A0C1-55A9-A747-9A0F-2CEE8E1D01D8}" destId="{4FE01217-A668-F54E-A7DA-332986B588D2}" srcOrd="1" destOrd="0" presId="urn:microsoft.com/office/officeart/2005/8/layout/hierarchy2"/>
    <dgm:cxn modelId="{A7F8A70A-3DF4-4DFC-8F41-F5962ED5C255}" type="presParOf" srcId="{A1C8EAF4-4158-A74D-8814-46D85D0170F6}" destId="{14E322E3-DCFB-BA44-A1B7-FEABD6922CBF}" srcOrd="2" destOrd="0" presId="urn:microsoft.com/office/officeart/2005/8/layout/hierarchy2"/>
    <dgm:cxn modelId="{6F7E50D2-337D-45C8-B7B6-D7A621DF4F36}" type="presParOf" srcId="{14E322E3-DCFB-BA44-A1B7-FEABD6922CBF}" destId="{98D17FEA-A4C8-004E-8CE2-BBD4B54F0083}" srcOrd="0" destOrd="0" presId="urn:microsoft.com/office/officeart/2005/8/layout/hierarchy2"/>
    <dgm:cxn modelId="{C6451F60-44DB-4ECA-9B5C-2623291A5232}" type="presParOf" srcId="{A1C8EAF4-4158-A74D-8814-46D85D0170F6}" destId="{BB9FCF27-E217-9D42-92CD-3F4D57F0EEF9}" srcOrd="3" destOrd="0" presId="urn:microsoft.com/office/officeart/2005/8/layout/hierarchy2"/>
    <dgm:cxn modelId="{F4A836D1-9074-4550-AE5D-526FBED671FA}" type="presParOf" srcId="{BB9FCF27-E217-9D42-92CD-3F4D57F0EEF9}" destId="{E2075D74-3AB2-1442-BDDE-D07122F346E8}" srcOrd="0" destOrd="0" presId="urn:microsoft.com/office/officeart/2005/8/layout/hierarchy2"/>
    <dgm:cxn modelId="{84EBBD50-3DDE-4535-B929-3377DE7E8ADF}" type="presParOf" srcId="{BB9FCF27-E217-9D42-92CD-3F4D57F0EEF9}" destId="{BBCF8E52-8046-A445-9BBF-926EF5D1B692}" srcOrd="1" destOrd="0" presId="urn:microsoft.com/office/officeart/2005/8/layout/hierarchy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43C0994-C2D3-1A42-81D0-EEA80CE8CD5F}">
      <dsp:nvSpPr>
        <dsp:cNvPr id="0" name=""/>
        <dsp:cNvSpPr/>
      </dsp:nvSpPr>
      <dsp:spPr>
        <a:xfrm>
          <a:off x="889645" y="0"/>
          <a:ext cx="3940701" cy="4614608"/>
        </a:xfrm>
        <a:prstGeom prst="roundRect">
          <a:avLst>
            <a:gd name="adj" fmla="val 10000"/>
          </a:avLst>
        </a:prstGeom>
        <a:solidFill>
          <a:schemeClr val="bg1">
            <a:alpha val="8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endParaRPr lang="en-US" sz="1600" b="1" kern="1200" dirty="0" smtClean="0">
            <a:solidFill>
              <a:schemeClr val="tx1"/>
            </a:solidFill>
          </a:endParaRPr>
        </a:p>
        <a:p>
          <a:pPr lvl="0" algn="ctr" defTabSz="711200">
            <a:lnSpc>
              <a:spcPct val="90000"/>
            </a:lnSpc>
            <a:spcBef>
              <a:spcPct val="0"/>
            </a:spcBef>
            <a:spcAft>
              <a:spcPct val="35000"/>
            </a:spcAft>
          </a:pPr>
          <a:endParaRPr lang="en-US" sz="1600" b="1" kern="1200" dirty="0" smtClean="0">
            <a:solidFill>
              <a:schemeClr val="tx1"/>
            </a:solidFill>
          </a:endParaRPr>
        </a:p>
        <a:p>
          <a:pPr lvl="0" algn="ctr" defTabSz="711200">
            <a:lnSpc>
              <a:spcPct val="90000"/>
            </a:lnSpc>
            <a:spcBef>
              <a:spcPct val="0"/>
            </a:spcBef>
            <a:spcAft>
              <a:spcPct val="35000"/>
            </a:spcAft>
          </a:pPr>
          <a:endParaRPr lang="en-US" sz="1600" b="1" kern="1200" dirty="0" smtClean="0">
            <a:solidFill>
              <a:schemeClr val="tx1"/>
            </a:solidFill>
          </a:endParaRPr>
        </a:p>
        <a:p>
          <a:pPr lvl="0" algn="ctr" defTabSz="711200">
            <a:lnSpc>
              <a:spcPct val="90000"/>
            </a:lnSpc>
            <a:spcBef>
              <a:spcPct val="0"/>
            </a:spcBef>
            <a:spcAft>
              <a:spcPct val="35000"/>
            </a:spcAft>
          </a:pPr>
          <a:endParaRPr lang="en-US" sz="1600" b="1" kern="1200" dirty="0" smtClean="0">
            <a:solidFill>
              <a:schemeClr val="tx1"/>
            </a:solidFill>
          </a:endParaRPr>
        </a:p>
        <a:p>
          <a:pPr lvl="0" algn="ctr" defTabSz="711200">
            <a:lnSpc>
              <a:spcPct val="90000"/>
            </a:lnSpc>
            <a:spcBef>
              <a:spcPct val="0"/>
            </a:spcBef>
            <a:spcAft>
              <a:spcPct val="35000"/>
            </a:spcAft>
          </a:pPr>
          <a:endParaRPr lang="en-US" sz="1600" b="1" kern="1200" dirty="0" smtClean="0">
            <a:solidFill>
              <a:schemeClr val="tx1"/>
            </a:solidFill>
          </a:endParaRPr>
        </a:p>
        <a:p>
          <a:pPr lvl="0" algn="ctr" defTabSz="711200">
            <a:lnSpc>
              <a:spcPct val="90000"/>
            </a:lnSpc>
            <a:spcBef>
              <a:spcPct val="0"/>
            </a:spcBef>
            <a:spcAft>
              <a:spcPct val="35000"/>
            </a:spcAft>
          </a:pPr>
          <a:endParaRPr lang="en-US" sz="1600" b="1" kern="1200" dirty="0">
            <a:solidFill>
              <a:schemeClr val="tx1"/>
            </a:solidFill>
          </a:endParaRPr>
        </a:p>
      </dsp:txBody>
      <dsp:txXfrm>
        <a:off x="889645" y="0"/>
        <a:ext cx="3940701" cy="4614608"/>
      </dsp:txXfrm>
    </dsp:sp>
    <dsp:sp modelId="{16A96FF6-25A4-1941-9D06-F8287DA59032}">
      <dsp:nvSpPr>
        <dsp:cNvPr id="0" name=""/>
        <dsp:cNvSpPr/>
      </dsp:nvSpPr>
      <dsp:spPr>
        <a:xfrm rot="17806617">
          <a:off x="4515119" y="1781991"/>
          <a:ext cx="1147362" cy="26297"/>
        </a:xfrm>
        <a:custGeom>
          <a:avLst/>
          <a:gdLst/>
          <a:ahLst/>
          <a:cxnLst/>
          <a:rect l="0" t="0" r="0" b="0"/>
          <a:pathLst>
            <a:path>
              <a:moveTo>
                <a:pt x="0" y="13148"/>
              </a:moveTo>
              <a:lnTo>
                <a:pt x="1147362" y="13148"/>
              </a:lnTo>
            </a:path>
          </a:pathLst>
        </a:custGeom>
        <a:noFill/>
        <a:ln w="25400" cap="flat" cmpd="sng" algn="ctr">
          <a:solidFill>
            <a:schemeClr val="accent5">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b="1" kern="1200" dirty="0">
            <a:solidFill>
              <a:schemeClr val="tx1"/>
            </a:solidFill>
          </a:endParaRPr>
        </a:p>
      </dsp:txBody>
      <dsp:txXfrm rot="17806617">
        <a:off x="5060117" y="1766456"/>
        <a:ext cx="57368" cy="57368"/>
      </dsp:txXfrm>
    </dsp:sp>
    <dsp:sp modelId="{6E28407B-7C98-F84D-8966-B6AC3C2149A4}">
      <dsp:nvSpPr>
        <dsp:cNvPr id="0" name=""/>
        <dsp:cNvSpPr/>
      </dsp:nvSpPr>
      <dsp:spPr>
        <a:xfrm>
          <a:off x="5347255" y="267722"/>
          <a:ext cx="5198095" cy="2030506"/>
        </a:xfrm>
        <a:prstGeom prst="roundRect">
          <a:avLst>
            <a:gd name="adj" fmla="val 10000"/>
          </a:avLst>
        </a:prstGeom>
        <a:solidFill>
          <a:schemeClr val="bg2">
            <a:lumMod val="50000"/>
            <a:alpha val="7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rPr>
            <a:t>Cohort 1</a:t>
          </a:r>
        </a:p>
        <a:p>
          <a:pPr lvl="0" algn="ctr" defTabSz="711200">
            <a:lnSpc>
              <a:spcPct val="90000"/>
            </a:lnSpc>
            <a:spcBef>
              <a:spcPct val="0"/>
            </a:spcBef>
            <a:spcAft>
              <a:spcPct val="35000"/>
            </a:spcAft>
          </a:pPr>
          <a:r>
            <a:rPr lang="en-US" sz="1600" b="0" kern="1200" dirty="0" smtClean="0">
              <a:solidFill>
                <a:schemeClr val="tx1"/>
              </a:solidFill>
            </a:rPr>
            <a:t>560 mg/d </a:t>
          </a:r>
          <a:r>
            <a:rPr lang="en-US" sz="1600" b="0" kern="1200" dirty="0" err="1" smtClean="0">
              <a:solidFill>
                <a:schemeClr val="tx1"/>
              </a:solidFill>
            </a:rPr>
            <a:t>ibrutinib</a:t>
          </a:r>
          <a:endParaRPr lang="en-US" sz="1600" b="0" kern="1200" dirty="0" smtClean="0">
            <a:solidFill>
              <a:schemeClr val="tx1"/>
            </a:solidFill>
          </a:endParaRPr>
        </a:p>
        <a:p>
          <a:pPr lvl="0" algn="ctr" defTabSz="711200">
            <a:lnSpc>
              <a:spcPct val="90000"/>
            </a:lnSpc>
            <a:spcBef>
              <a:spcPct val="0"/>
            </a:spcBef>
            <a:spcAft>
              <a:spcPct val="35000"/>
            </a:spcAft>
          </a:pPr>
          <a:r>
            <a:rPr lang="en-US" sz="1600" b="0" kern="1200" dirty="0" smtClean="0">
              <a:solidFill>
                <a:schemeClr val="tx1"/>
              </a:solidFill>
            </a:rPr>
            <a:t>No prior treatment with </a:t>
          </a:r>
          <a:r>
            <a:rPr lang="en-US" sz="1600" b="0" kern="1200" dirty="0" err="1" smtClean="0">
              <a:solidFill>
                <a:schemeClr val="tx1"/>
              </a:solidFill>
            </a:rPr>
            <a:t>bortezomib</a:t>
          </a:r>
          <a:r>
            <a:rPr lang="en-US" sz="1600" b="0" kern="1200" dirty="0" smtClean="0">
              <a:solidFill>
                <a:schemeClr val="tx1"/>
              </a:solidFill>
            </a:rPr>
            <a:t>*</a:t>
          </a:r>
        </a:p>
        <a:p>
          <a:pPr lvl="0" algn="ctr" defTabSz="711200">
            <a:lnSpc>
              <a:spcPct val="90000"/>
            </a:lnSpc>
            <a:spcBef>
              <a:spcPct val="0"/>
            </a:spcBef>
            <a:spcAft>
              <a:spcPct val="35000"/>
            </a:spcAft>
          </a:pPr>
          <a:r>
            <a:rPr lang="en-US" sz="1600" b="0" kern="1200" dirty="0" smtClean="0">
              <a:solidFill>
                <a:schemeClr val="tx1"/>
              </a:solidFill>
            </a:rPr>
            <a:t>(n = 65)</a:t>
          </a:r>
        </a:p>
        <a:p>
          <a:pPr lvl="0" algn="ctr" defTabSz="711200">
            <a:lnSpc>
              <a:spcPct val="90000"/>
            </a:lnSpc>
            <a:spcBef>
              <a:spcPct val="0"/>
            </a:spcBef>
            <a:spcAft>
              <a:spcPct val="35000"/>
            </a:spcAft>
          </a:pPr>
          <a:r>
            <a:rPr lang="en-US" sz="1200" b="0" kern="1200" dirty="0" smtClean="0">
              <a:solidFill>
                <a:schemeClr val="tx1"/>
              </a:solidFill>
            </a:rPr>
            <a:t>*no prior </a:t>
          </a:r>
          <a:r>
            <a:rPr lang="en-US" sz="1200" b="0" kern="1200" dirty="0" err="1" smtClean="0">
              <a:solidFill>
                <a:schemeClr val="tx1"/>
              </a:solidFill>
            </a:rPr>
            <a:t>bortezomib</a:t>
          </a:r>
          <a:r>
            <a:rPr lang="en-US" sz="1200" b="0" kern="1200" dirty="0" smtClean="0">
              <a:solidFill>
                <a:schemeClr val="tx1"/>
              </a:solidFill>
            </a:rPr>
            <a:t> therapy or less than </a:t>
          </a:r>
          <a:br>
            <a:rPr lang="en-US" sz="1200" b="0" kern="1200" dirty="0" smtClean="0">
              <a:solidFill>
                <a:schemeClr val="tx1"/>
              </a:solidFill>
            </a:rPr>
          </a:br>
          <a:r>
            <a:rPr lang="en-US" sz="1200" b="0" kern="1200" dirty="0" smtClean="0">
              <a:solidFill>
                <a:schemeClr val="tx1"/>
              </a:solidFill>
            </a:rPr>
            <a:t>2 complete cycles of </a:t>
          </a:r>
          <a:r>
            <a:rPr lang="en-US" sz="1200" b="0" kern="1200" dirty="0" err="1" smtClean="0">
              <a:solidFill>
                <a:schemeClr val="tx1"/>
              </a:solidFill>
            </a:rPr>
            <a:t>bortezomib</a:t>
          </a:r>
          <a:endParaRPr lang="en-US" sz="1200" b="0" kern="1200" dirty="0">
            <a:solidFill>
              <a:schemeClr val="tx1"/>
            </a:solidFill>
          </a:endParaRPr>
        </a:p>
      </dsp:txBody>
      <dsp:txXfrm>
        <a:off x="5347255" y="267722"/>
        <a:ext cx="5198095" cy="2030506"/>
      </dsp:txXfrm>
    </dsp:sp>
    <dsp:sp modelId="{14E322E3-DCFB-BA44-A1B7-FEABD6922CBF}">
      <dsp:nvSpPr>
        <dsp:cNvPr id="0" name=""/>
        <dsp:cNvSpPr/>
      </dsp:nvSpPr>
      <dsp:spPr>
        <a:xfrm rot="3935943">
          <a:off x="4482604" y="2833755"/>
          <a:ext cx="1185053" cy="26297"/>
        </a:xfrm>
        <a:custGeom>
          <a:avLst/>
          <a:gdLst/>
          <a:ahLst/>
          <a:cxnLst/>
          <a:rect l="0" t="0" r="0" b="0"/>
          <a:pathLst>
            <a:path>
              <a:moveTo>
                <a:pt x="0" y="13148"/>
              </a:moveTo>
              <a:lnTo>
                <a:pt x="1185053" y="13148"/>
              </a:lnTo>
            </a:path>
          </a:pathLst>
        </a:custGeom>
        <a:noFill/>
        <a:ln w="25400" cap="flat" cmpd="sng" algn="ctr">
          <a:solidFill>
            <a:schemeClr val="accent5">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b="1" kern="1200" dirty="0">
            <a:solidFill>
              <a:schemeClr val="tx1"/>
            </a:solidFill>
          </a:endParaRPr>
        </a:p>
      </dsp:txBody>
      <dsp:txXfrm rot="3935943">
        <a:off x="5045505" y="2817278"/>
        <a:ext cx="59252" cy="59252"/>
      </dsp:txXfrm>
    </dsp:sp>
    <dsp:sp modelId="{E2075D74-3AB2-1442-BDDE-D07122F346E8}">
      <dsp:nvSpPr>
        <dsp:cNvPr id="0" name=""/>
        <dsp:cNvSpPr/>
      </dsp:nvSpPr>
      <dsp:spPr>
        <a:xfrm>
          <a:off x="5319915" y="2371251"/>
          <a:ext cx="5207915" cy="2030506"/>
        </a:xfrm>
        <a:prstGeom prst="roundRect">
          <a:avLst>
            <a:gd name="adj" fmla="val 10000"/>
          </a:avLst>
        </a:prstGeom>
        <a:solidFill>
          <a:schemeClr val="bg2">
            <a:lumMod val="50000"/>
            <a:alpha val="7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rPr>
            <a:t>Cohort 2</a:t>
          </a:r>
        </a:p>
        <a:p>
          <a:pPr lvl="0" algn="ctr" defTabSz="711200">
            <a:lnSpc>
              <a:spcPct val="90000"/>
            </a:lnSpc>
            <a:spcBef>
              <a:spcPct val="0"/>
            </a:spcBef>
            <a:spcAft>
              <a:spcPct val="35000"/>
            </a:spcAft>
          </a:pPr>
          <a:r>
            <a:rPr lang="en-US" sz="1600" b="0" kern="1200" dirty="0" smtClean="0">
              <a:solidFill>
                <a:schemeClr val="tx1"/>
              </a:solidFill>
            </a:rPr>
            <a:t>560 mg/d </a:t>
          </a:r>
          <a:r>
            <a:rPr lang="en-US" sz="1600" b="0" kern="1200" dirty="0" err="1" smtClean="0">
              <a:solidFill>
                <a:schemeClr val="tx1"/>
              </a:solidFill>
            </a:rPr>
            <a:t>ibrutinib</a:t>
          </a:r>
          <a:endParaRPr lang="en-US" sz="1600" b="0" kern="1200" dirty="0" smtClean="0">
            <a:solidFill>
              <a:schemeClr val="tx1"/>
            </a:solidFill>
          </a:endParaRPr>
        </a:p>
        <a:p>
          <a:pPr lvl="0" algn="ctr" defTabSz="711200">
            <a:lnSpc>
              <a:spcPct val="90000"/>
            </a:lnSpc>
            <a:spcBef>
              <a:spcPct val="0"/>
            </a:spcBef>
            <a:spcAft>
              <a:spcPct val="35000"/>
            </a:spcAft>
          </a:pPr>
          <a:r>
            <a:rPr lang="en-US" sz="1600" b="0" kern="1200" dirty="0" smtClean="0">
              <a:solidFill>
                <a:schemeClr val="tx1"/>
              </a:solidFill>
            </a:rPr>
            <a:t>Prior </a:t>
          </a:r>
          <a:r>
            <a:rPr lang="en-US" sz="1600" b="0" kern="1200" dirty="0" err="1" smtClean="0">
              <a:solidFill>
                <a:schemeClr val="tx1"/>
              </a:solidFill>
            </a:rPr>
            <a:t>bortezomib</a:t>
          </a:r>
          <a:r>
            <a:rPr lang="en-US" sz="1600" b="0" kern="1200" dirty="0" smtClean="0">
              <a:solidFill>
                <a:schemeClr val="tx1"/>
              </a:solidFill>
            </a:rPr>
            <a:t> treatment</a:t>
          </a:r>
          <a:r>
            <a:rPr lang="en-US" sz="1600" b="0" kern="1200" baseline="30000" dirty="0" smtClean="0">
              <a:solidFill>
                <a:schemeClr val="tx1"/>
              </a:solidFill>
            </a:rPr>
            <a:t>†</a:t>
          </a:r>
        </a:p>
        <a:p>
          <a:pPr lvl="0" algn="ctr" defTabSz="711200">
            <a:lnSpc>
              <a:spcPct val="90000"/>
            </a:lnSpc>
            <a:spcBef>
              <a:spcPct val="0"/>
            </a:spcBef>
            <a:spcAft>
              <a:spcPct val="35000"/>
            </a:spcAft>
          </a:pPr>
          <a:r>
            <a:rPr lang="en-US" sz="1600" b="0" kern="1200" dirty="0" smtClean="0">
              <a:solidFill>
                <a:schemeClr val="tx1"/>
              </a:solidFill>
            </a:rPr>
            <a:t>(n = 50)</a:t>
          </a:r>
        </a:p>
        <a:p>
          <a:pPr lvl="0" algn="ctr" defTabSz="711200">
            <a:lnSpc>
              <a:spcPct val="90000"/>
            </a:lnSpc>
            <a:spcBef>
              <a:spcPct val="0"/>
            </a:spcBef>
            <a:spcAft>
              <a:spcPct val="35000"/>
            </a:spcAft>
          </a:pPr>
          <a:r>
            <a:rPr lang="en-US" sz="1200" kern="1200" baseline="30000" dirty="0" smtClean="0">
              <a:solidFill>
                <a:schemeClr val="tx1"/>
              </a:solidFill>
            </a:rPr>
            <a:t>†</a:t>
          </a:r>
          <a:r>
            <a:rPr lang="en-US" sz="1200" kern="1200" dirty="0" smtClean="0">
              <a:solidFill>
                <a:schemeClr val="tx1"/>
              </a:solidFill>
            </a:rPr>
            <a:t>prior treatment with at least 2 cycles of </a:t>
          </a:r>
          <a:r>
            <a:rPr lang="en-US" sz="1200" kern="1200" dirty="0" err="1" smtClean="0">
              <a:solidFill>
                <a:schemeClr val="tx1"/>
              </a:solidFill>
            </a:rPr>
            <a:t>bortezomib</a:t>
          </a:r>
          <a:endParaRPr lang="en-US" sz="1200" b="0" kern="1200" dirty="0">
            <a:solidFill>
              <a:schemeClr val="tx1"/>
            </a:solidFill>
          </a:endParaRPr>
        </a:p>
      </dsp:txBody>
      <dsp:txXfrm>
        <a:off x="5319915" y="2371251"/>
        <a:ext cx="5207915" cy="203050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5283200" cy="3429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6905625" y="0"/>
            <a:ext cx="5283200" cy="342900"/>
          </a:xfrm>
          <a:prstGeom prst="rect">
            <a:avLst/>
          </a:prstGeom>
        </p:spPr>
        <p:txBody>
          <a:bodyPr vert="horz" lIns="91440" tIns="45720" rIns="91440" bIns="45720" rtlCol="0"/>
          <a:lstStyle>
            <a:lvl1pPr algn="r">
              <a:defRPr sz="1200"/>
            </a:lvl1pPr>
          </a:lstStyle>
          <a:p>
            <a:fld id="{CC6F763B-8E1D-4CE5-AF61-96CCCACFCC4E}" type="datetimeFigureOut">
              <a:rPr lang="tr-TR" smtClean="0"/>
              <a:pPr/>
              <a:t>22.03.2017</a:t>
            </a:fld>
            <a:endParaRPr lang="tr-TR"/>
          </a:p>
        </p:txBody>
      </p:sp>
      <p:sp>
        <p:nvSpPr>
          <p:cNvPr id="4" name="3 Slayt Görüntüsü Yer Tutucusu"/>
          <p:cNvSpPr>
            <a:spLocks noGrp="1" noRot="1" noChangeAspect="1"/>
          </p:cNvSpPr>
          <p:nvPr>
            <p:ph type="sldImg" idx="2"/>
          </p:nvPr>
        </p:nvSpPr>
        <p:spPr>
          <a:xfrm>
            <a:off x="3810000" y="514350"/>
            <a:ext cx="4572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1219200" y="3257550"/>
            <a:ext cx="9753600" cy="30861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6513513"/>
            <a:ext cx="5283200" cy="3429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6905625" y="6513513"/>
            <a:ext cx="5283200" cy="342900"/>
          </a:xfrm>
          <a:prstGeom prst="rect">
            <a:avLst/>
          </a:prstGeom>
        </p:spPr>
        <p:txBody>
          <a:bodyPr vert="horz" lIns="91440" tIns="45720" rIns="91440" bIns="45720" rtlCol="0" anchor="b"/>
          <a:lstStyle>
            <a:lvl1pPr algn="r">
              <a:defRPr sz="1200"/>
            </a:lvl1pPr>
          </a:lstStyle>
          <a:p>
            <a:fld id="{236B1A61-D2A1-4F7F-ACD2-BA8A4A3820AC}"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3813175" y="514350"/>
            <a:ext cx="4572000" cy="2571750"/>
          </a:xfrm>
          <a:ln/>
        </p:spPr>
      </p:sp>
      <p:sp>
        <p:nvSpPr>
          <p:cNvPr id="70659" name="Rectangle 3"/>
          <p:cNvSpPr>
            <a:spLocks noGrp="1" noChangeArrowheads="1"/>
          </p:cNvSpPr>
          <p:nvPr>
            <p:ph type="body" idx="1"/>
          </p:nvPr>
        </p:nvSpPr>
        <p:spPr>
          <a:xfrm>
            <a:off x="1219730" y="3257778"/>
            <a:ext cx="9755187" cy="3085419"/>
          </a:xfrm>
          <a:noFill/>
          <a:ln/>
        </p:spPr>
        <p:txBody>
          <a:bodyPr/>
          <a:lstStyle/>
          <a:p>
            <a:r>
              <a:rPr lang="en-US" i="1" dirty="0" smtClean="0">
                <a:ea typeface="ＭＳ Ｐゴシック" pitchFamily="34" charset="-128"/>
              </a:rPr>
              <a:t>GI, gastrointestinal; NHL, non-Hodgkin’s lymphoma; PB, peripheral blood.</a:t>
            </a:r>
            <a:endParaRPr lang="en-US" dirty="0" smtClean="0">
              <a:ea typeface="ＭＳ Ｐゴシック" pitchFamily="34" charset="-128"/>
            </a:endParaRPr>
          </a:p>
          <a:p>
            <a:r>
              <a:rPr lang="en-US" i="1" dirty="0" smtClean="0">
                <a:ea typeface="ＭＳ Ｐゴシック" pitchFamily="34" charset="-128"/>
              </a:rPr>
              <a:t> </a:t>
            </a:r>
            <a:endParaRPr lang="en-US" dirty="0" smtClean="0">
              <a:ea typeface="ＭＳ Ｐゴシック" pitchFamily="34" charset="-128"/>
            </a:endParaRPr>
          </a:p>
          <a:p>
            <a:r>
              <a:rPr lang="en-US" dirty="0" smtClean="0">
                <a:ea typeface="ＭＳ Ｐゴシック" pitchFamily="34" charset="-128"/>
              </a:rPr>
              <a:t>Mantle cell lymphoma accounts for approximately 6% of all B-cell non-Hodgkin’s lymphoma. It has a moderately aggressive course and an unusual male predominance, with approximately 74% of cases occurring in men. The median age at diagnosis is 63 years. The vast majority of patients (&gt; 90%) has advanced-stage disease at diagnosis, and involvement of the bone marrow and GI tract are common.</a:t>
            </a:r>
          </a:p>
          <a:p>
            <a:pPr eaLnBrk="1" hangingPunct="1"/>
            <a:endParaRPr lang="en-US" dirty="0" smtClean="0">
              <a:ea typeface="ＭＳ Ｐゴシック" pitchFamily="34" charset="-128"/>
            </a:endParaRPr>
          </a:p>
        </p:txBody>
      </p:sp>
      <p:sp>
        <p:nvSpPr>
          <p:cNvPr id="70660" name="Rectangle 4"/>
          <p:cNvSpPr>
            <a:spLocks noChangeArrowheads="1"/>
          </p:cNvSpPr>
          <p:nvPr/>
        </p:nvSpPr>
        <p:spPr bwMode="auto">
          <a:xfrm>
            <a:off x="1579563" y="6465854"/>
            <a:ext cx="2042230" cy="249271"/>
          </a:xfrm>
          <a:prstGeom prst="rect">
            <a:avLst/>
          </a:prstGeom>
          <a:noFill/>
          <a:ln w="9525">
            <a:noFill/>
            <a:miter lim="800000"/>
            <a:headEnd/>
            <a:tailEnd type="none" w="lg" len="lg"/>
          </a:ln>
        </p:spPr>
        <p:txBody>
          <a:bodyPr wrap="none" lIns="94458" tIns="47230" rIns="94458" bIns="47230" anchor="b">
            <a:spAutoFit/>
          </a:bodyPr>
          <a:lstStyle/>
          <a:p>
            <a:pPr defTabSz="939800">
              <a:spcBef>
                <a:spcPct val="30000"/>
              </a:spcBef>
            </a:pPr>
            <a:r>
              <a:rPr lang="en-US" sz="1000"/>
              <a:t>Fisher et al. </a:t>
            </a:r>
            <a:r>
              <a:rPr lang="en-US" sz="1000" i="1"/>
              <a:t>Hematology.</a:t>
            </a:r>
            <a:r>
              <a:rPr lang="en-US" sz="1000"/>
              <a:t> 2004;221.</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Reasonable to screen if </a:t>
            </a:r>
            <a:r>
              <a:rPr lang="en-US" dirty="0" err="1" smtClean="0"/>
              <a:t>blastoid</a:t>
            </a:r>
            <a:r>
              <a:rPr lang="en-US" baseline="0" dirty="0" smtClean="0"/>
              <a:t> variant, high tumor burden, elevated LDH, high MIPI score, CNS symptoms</a:t>
            </a:r>
          </a:p>
          <a:p>
            <a:endParaRPr lang="en-US" baseline="0" dirty="0" smtClean="0"/>
          </a:p>
          <a:p>
            <a:r>
              <a:rPr lang="en-US" baseline="0" dirty="0" smtClean="0"/>
              <a:t>Indolent </a:t>
            </a:r>
            <a:r>
              <a:rPr lang="en-US" baseline="0" dirty="0" err="1" smtClean="0"/>
              <a:t>presentation</a:t>
            </a:r>
            <a:r>
              <a:rPr lang="en-US" baseline="0" dirty="0" err="1" smtClean="0">
                <a:sym typeface="Wingdings"/>
              </a:rPr>
              <a:t>more</a:t>
            </a:r>
            <a:r>
              <a:rPr lang="en-US" baseline="0" dirty="0" smtClean="0">
                <a:sym typeface="Wingdings"/>
              </a:rPr>
              <a:t> like CLL. Present with lymphocytosis, splenomegaly.  Look like CLL</a:t>
            </a:r>
          </a:p>
          <a:p>
            <a:endParaRPr lang="en-US" baseline="0" dirty="0" smtClean="0">
              <a:sym typeface="Wingdings"/>
            </a:endParaRPr>
          </a:p>
          <a:p>
            <a:r>
              <a:rPr lang="en-US" baseline="0" dirty="0" smtClean="0">
                <a:sym typeface="Wingdings"/>
              </a:rPr>
              <a:t>Sox11 </a:t>
            </a:r>
            <a:r>
              <a:rPr lang="en-US" baseline="0" dirty="0" err="1" smtClean="0">
                <a:sym typeface="Wingdings"/>
              </a:rPr>
              <a:t>expressionlow</a:t>
            </a:r>
            <a:r>
              <a:rPr lang="en-US" baseline="0" dirty="0" smtClean="0">
                <a:sym typeface="Wingdings"/>
              </a:rPr>
              <a:t> or no expression </a:t>
            </a:r>
            <a:r>
              <a:rPr lang="en-US" baseline="0" dirty="0" err="1" smtClean="0">
                <a:sym typeface="Wingdings"/>
              </a:rPr>
              <a:t>a/w</a:t>
            </a:r>
            <a:r>
              <a:rPr lang="en-US" baseline="0" dirty="0" smtClean="0">
                <a:sym typeface="Wingdings"/>
              </a:rPr>
              <a:t> more indolent</a:t>
            </a:r>
          </a:p>
          <a:p>
            <a:endParaRPr lang="en-US" baseline="0" dirty="0" smtClean="0">
              <a:sym typeface="Wingdings"/>
            </a:endParaRPr>
          </a:p>
          <a:p>
            <a:r>
              <a:rPr lang="en-US" baseline="0" dirty="0" smtClean="0">
                <a:sym typeface="Wingdings"/>
              </a:rPr>
              <a:t>Sox11 transcription factor</a:t>
            </a:r>
            <a:endParaRPr lang="en-US" dirty="0"/>
          </a:p>
        </p:txBody>
      </p:sp>
      <p:sp>
        <p:nvSpPr>
          <p:cNvPr id="4" name="Slide Number Placeholder 3"/>
          <p:cNvSpPr>
            <a:spLocks noGrp="1"/>
          </p:cNvSpPr>
          <p:nvPr>
            <p:ph type="sldNum" sz="quarter" idx="10"/>
          </p:nvPr>
        </p:nvSpPr>
        <p:spPr/>
        <p:txBody>
          <a:bodyPr/>
          <a:lstStyle/>
          <a:p>
            <a:fld id="{9496B08A-F84C-964F-A445-04C70B80CF27}" type="slidenum">
              <a:rPr lang="en-US" smtClean="0"/>
              <a:pPr/>
              <a:t>4</a:t>
            </a:fld>
            <a:endParaRPr lang="en-US"/>
          </a:p>
        </p:txBody>
      </p:sp>
    </p:spTree>
    <p:extLst>
      <p:ext uri="{BB962C8B-B14F-4D97-AF65-F5344CB8AC3E}">
        <p14:creationId xmlns="" xmlns:p14="http://schemas.microsoft.com/office/powerpoint/2010/main" val="25819482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pPr>
              <a:lnSpc>
                <a:spcPct val="125000"/>
              </a:lnSpc>
              <a:spcBef>
                <a:spcPct val="0"/>
              </a:spcBef>
            </a:pPr>
            <a:r>
              <a:rPr lang="en-US" i="1" dirty="0" smtClean="0">
                <a:ea typeface="ＭＳ Ｐゴシック" pitchFamily="34" charset="-128"/>
                <a:cs typeface="Times New Roman" pitchFamily="18" charset="0"/>
              </a:rPr>
              <a:t>B2M, β2-microglobulin; CBC, complete blood count; COMP, complete metabolic panel; CR, complete response; CT, computed tomography; GI, gastrointestinal; </a:t>
            </a:r>
            <a:r>
              <a:rPr lang="en-US" i="1" dirty="0" err="1" smtClean="0">
                <a:ea typeface="ＭＳ Ｐゴシック" pitchFamily="34" charset="-128"/>
                <a:cs typeface="Times New Roman" pitchFamily="18" charset="0"/>
              </a:rPr>
              <a:t>Hep</a:t>
            </a:r>
            <a:r>
              <a:rPr lang="en-US" i="1" dirty="0" smtClean="0">
                <a:ea typeface="ＭＳ Ｐゴシック" pitchFamily="34" charset="-128"/>
                <a:cs typeface="Times New Roman" pitchFamily="18" charset="0"/>
              </a:rPr>
              <a:t> B core </a:t>
            </a:r>
            <a:r>
              <a:rPr lang="en-US" i="1" dirty="0" err="1" smtClean="0">
                <a:ea typeface="ＭＳ Ｐゴシック" pitchFamily="34" charset="-128"/>
                <a:cs typeface="Times New Roman" pitchFamily="18" charset="0"/>
              </a:rPr>
              <a:t>Ab</a:t>
            </a:r>
            <a:r>
              <a:rPr lang="en-US" i="1" dirty="0" smtClean="0">
                <a:ea typeface="ＭＳ Ｐゴシック" pitchFamily="34" charset="-128"/>
                <a:cs typeface="Times New Roman" pitchFamily="18" charset="0"/>
              </a:rPr>
              <a:t>, hepatitis B core antibody; </a:t>
            </a:r>
            <a:r>
              <a:rPr lang="en-US" i="1" dirty="0" err="1" smtClean="0">
                <a:ea typeface="ＭＳ Ｐゴシック" pitchFamily="34" charset="-128"/>
                <a:cs typeface="Times New Roman" pitchFamily="18" charset="0"/>
              </a:rPr>
              <a:t>HBsAg</a:t>
            </a:r>
            <a:r>
              <a:rPr lang="en-US" i="1" dirty="0" smtClean="0">
                <a:ea typeface="ＭＳ Ｐゴシック" pitchFamily="34" charset="-128"/>
                <a:cs typeface="Times New Roman" pitchFamily="18" charset="0"/>
              </a:rPr>
              <a:t>, hepatitis B surface antigen; IF, </a:t>
            </a:r>
            <a:r>
              <a:rPr lang="en-US" i="1" dirty="0" err="1" smtClean="0">
                <a:ea typeface="ＭＳ Ｐゴシック" pitchFamily="34" charset="-128"/>
                <a:cs typeface="Times New Roman" pitchFamily="18" charset="0"/>
              </a:rPr>
              <a:t>immunofixation</a:t>
            </a:r>
            <a:r>
              <a:rPr lang="en-US" i="1" dirty="0" smtClean="0">
                <a:ea typeface="ＭＳ Ｐゴシック" pitchFamily="34" charset="-128"/>
                <a:cs typeface="Times New Roman" pitchFamily="18" charset="0"/>
              </a:rPr>
              <a:t>; LDH, lactate </a:t>
            </a:r>
            <a:r>
              <a:rPr lang="en-US" i="1" dirty="0" err="1" smtClean="0">
                <a:ea typeface="ＭＳ Ｐゴシック" pitchFamily="34" charset="-128"/>
                <a:cs typeface="Times New Roman" pitchFamily="18" charset="0"/>
              </a:rPr>
              <a:t>dehydrogenase</a:t>
            </a:r>
            <a:r>
              <a:rPr lang="en-US" i="1" dirty="0" smtClean="0">
                <a:ea typeface="ＭＳ Ｐゴシック" pitchFamily="34" charset="-128"/>
                <a:cs typeface="Times New Roman" pitchFamily="18" charset="0"/>
              </a:rPr>
              <a:t>; PCR, polymerase chain reaction; PET, positron emission tomography.</a:t>
            </a:r>
            <a:endParaRPr lang="en-US" dirty="0" smtClean="0">
              <a:latin typeface="Verdana" pitchFamily="34" charset="0"/>
              <a:ea typeface="ＭＳ Ｐゴシック" pitchFamily="34" charset="-128"/>
              <a:cs typeface="Times New Roman" pitchFamily="18" charset="0"/>
            </a:endParaRPr>
          </a:p>
          <a:p>
            <a:pPr>
              <a:lnSpc>
                <a:spcPct val="125000"/>
              </a:lnSpc>
              <a:spcBef>
                <a:spcPct val="0"/>
              </a:spcBef>
            </a:pPr>
            <a:r>
              <a:rPr lang="en-US" i="1" dirty="0" smtClean="0">
                <a:ea typeface="ＭＳ Ｐゴシック" pitchFamily="34" charset="-128"/>
                <a:cs typeface="Times New Roman" pitchFamily="18" charset="0"/>
              </a:rPr>
              <a:t> </a:t>
            </a:r>
            <a:endParaRPr lang="en-US" dirty="0" smtClean="0">
              <a:latin typeface="Verdana" pitchFamily="34" charset="0"/>
              <a:ea typeface="ＭＳ Ｐゴシック" pitchFamily="34" charset="-128"/>
              <a:cs typeface="Times New Roman" pitchFamily="18" charset="0"/>
            </a:endParaRPr>
          </a:p>
          <a:p>
            <a:pPr>
              <a:lnSpc>
                <a:spcPct val="125000"/>
              </a:lnSpc>
              <a:spcBef>
                <a:spcPct val="0"/>
              </a:spcBef>
            </a:pPr>
            <a:r>
              <a:rPr lang="en-US" dirty="0" smtClean="0">
                <a:ea typeface="ＭＳ Ｐゴシック" pitchFamily="34" charset="-128"/>
                <a:cs typeface="Times New Roman" pitchFamily="18" charset="0"/>
              </a:rPr>
              <a:t>The pretreatment evaluation is relatively standard for patients with lymphoma. However, historical and physical examination should be focused with specific attention to evidence of gastrointestinal (GI) blood loss and early satiety. In addition, the pretreatment evaluation for MCL includes </a:t>
            </a:r>
            <a:r>
              <a:rPr lang="en-US" dirty="0" err="1" smtClean="0">
                <a:ea typeface="ＭＳ Ｐゴシック" pitchFamily="34" charset="-128"/>
                <a:cs typeface="Times New Roman" pitchFamily="18" charset="0"/>
              </a:rPr>
              <a:t>panendoscopy</a:t>
            </a:r>
            <a:r>
              <a:rPr lang="en-US" dirty="0" smtClean="0">
                <a:ea typeface="ＭＳ Ｐゴシック" pitchFamily="34" charset="-128"/>
                <a:cs typeface="Times New Roman" pitchFamily="18" charset="0"/>
              </a:rPr>
              <a:t>. The use of this procedure has been somewhat controversial because of the question of whether the results change the management approach and the concern that if the results are positive, is there a substantial risk for GI tract bleeding? However, the National Comprehensive Cancer Network guidelines recommend and Memorial Sloan-Kettering policy dictates that </a:t>
            </a:r>
            <a:r>
              <a:rPr lang="en-US" dirty="0" err="1" smtClean="0">
                <a:ea typeface="ＭＳ Ｐゴシック" pitchFamily="34" charset="-128"/>
                <a:cs typeface="Times New Roman" pitchFamily="18" charset="0"/>
              </a:rPr>
              <a:t>panendoscopy</a:t>
            </a:r>
            <a:r>
              <a:rPr lang="en-US" dirty="0" smtClean="0">
                <a:ea typeface="ＭＳ Ｐゴシック" pitchFamily="34" charset="-128"/>
                <a:cs typeface="Times New Roman" pitchFamily="18" charset="0"/>
              </a:rPr>
              <a:t> is performed. Only approximately one half of patients at Memorial Sloan-Kettering have GI tract involvement. At some centers, GI tract involvement is reported to be present in as high as 90% of patients; in such settings, it becomes less critical to assess for GI tract involvement because it can be assumed and assessments can be reserved for the end of treatment to ensure that the GI tract is negative.</a:t>
            </a:r>
            <a:endParaRPr lang="en-US" dirty="0" smtClean="0">
              <a:latin typeface="Verdana" pitchFamily="34" charset="0"/>
              <a:ea typeface="ＭＳ Ｐゴシック" pitchFamily="34" charset="-128"/>
              <a:cs typeface="Times New Roman" pitchFamily="18" charset="0"/>
            </a:endParaRPr>
          </a:p>
          <a:p>
            <a:pPr>
              <a:lnSpc>
                <a:spcPct val="125000"/>
              </a:lnSpc>
              <a:spcBef>
                <a:spcPct val="0"/>
              </a:spcBef>
            </a:pPr>
            <a:r>
              <a:rPr lang="en-US" dirty="0" smtClean="0">
                <a:ea typeface="ＭＳ Ｐゴシック" pitchFamily="34" charset="-128"/>
                <a:cs typeface="Times New Roman" pitchFamily="18" charset="0"/>
              </a:rPr>
              <a:t> </a:t>
            </a:r>
            <a:endParaRPr lang="en-US" dirty="0" smtClean="0">
              <a:latin typeface="Verdana" pitchFamily="34" charset="0"/>
              <a:ea typeface="ＭＳ Ｐゴシック" pitchFamily="34" charset="-128"/>
              <a:cs typeface="Times New Roman" pitchFamily="18" charset="0"/>
            </a:endParaRPr>
          </a:p>
          <a:p>
            <a:endParaRPr lang="en-US" dirty="0" smtClean="0">
              <a:ea typeface="ＭＳ Ｐゴシック"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ln/>
        </p:spPr>
        <p:txBody>
          <a:bodyPr/>
          <a:lstStyle/>
          <a:p>
            <a:pPr>
              <a:lnSpc>
                <a:spcPct val="125000"/>
              </a:lnSpc>
              <a:spcBef>
                <a:spcPts val="0"/>
              </a:spcBef>
              <a:spcAft>
                <a:spcPts val="0"/>
              </a:spcAft>
              <a:defRPr/>
            </a:pPr>
            <a:r>
              <a:rPr lang="en-US" i="1" dirty="0" smtClean="0">
                <a:latin typeface="Arial"/>
                <a:ea typeface="Times New Roman"/>
                <a:cs typeface="Times New Roman"/>
              </a:rPr>
              <a:t>CLL, chronic lymphocytic leukemia; H</a:t>
            </a:r>
            <a:r>
              <a:rPr lang="en-US" i="1" dirty="0" smtClean="0">
                <a:highlight>
                  <a:srgbClr val="FFFF00"/>
                </a:highlight>
                <a:latin typeface="Arial"/>
                <a:ea typeface="Times New Roman"/>
                <a:cs typeface="Times New Roman"/>
              </a:rPr>
              <a:t>&amp;</a:t>
            </a:r>
            <a:r>
              <a:rPr lang="en-US" i="1" dirty="0" smtClean="0">
                <a:latin typeface="Arial"/>
                <a:ea typeface="Times New Roman"/>
                <a:cs typeface="Times New Roman"/>
              </a:rPr>
              <a:t>E, hematoxylin and eosin; MCL, mantle cell lymphoma. </a:t>
            </a:r>
            <a:endParaRPr lang="en-US" dirty="0" smtClean="0">
              <a:latin typeface="Verdana"/>
              <a:ea typeface="Times New Roman"/>
              <a:cs typeface="Times New Roman"/>
            </a:endParaRPr>
          </a:p>
          <a:p>
            <a:pPr>
              <a:lnSpc>
                <a:spcPct val="125000"/>
              </a:lnSpc>
              <a:spcBef>
                <a:spcPts val="0"/>
              </a:spcBef>
              <a:spcAft>
                <a:spcPts val="0"/>
              </a:spcAft>
              <a:defRPr/>
            </a:pPr>
            <a:r>
              <a:rPr lang="en-US" i="1" dirty="0" smtClean="0">
                <a:latin typeface="Arial"/>
                <a:ea typeface="Times New Roman"/>
                <a:cs typeface="Times New Roman"/>
              </a:rPr>
              <a:t> </a:t>
            </a:r>
            <a:endParaRPr lang="en-US" dirty="0" smtClean="0">
              <a:latin typeface="Verdana"/>
              <a:ea typeface="Times New Roman"/>
              <a:cs typeface="Times New Roman"/>
            </a:endParaRPr>
          </a:p>
          <a:p>
            <a:pPr>
              <a:lnSpc>
                <a:spcPct val="125000"/>
              </a:lnSpc>
              <a:spcBef>
                <a:spcPts val="0"/>
              </a:spcBef>
              <a:spcAft>
                <a:spcPts val="0"/>
              </a:spcAft>
              <a:defRPr/>
            </a:pPr>
            <a:r>
              <a:rPr lang="en-US" dirty="0" smtClean="0">
                <a:latin typeface="Arial"/>
                <a:ea typeface="Times New Roman"/>
                <a:cs typeface="Times New Roman"/>
              </a:rPr>
              <a:t>The critical role of cyclin D1 expression was reported by Yatabe and colleagues in 2000 when they demonstrated that CD20-positive, CD5-positive, and CD23-negative lymphoma that lacked expression of cyclin D1 did not exhibit behavior typical of MCL, but in fact was a variant of chronic lymphocytic leukemia. Although some cases of MCL can express cyclin D2 or D3, these cases are so rare that they are overwhelmed by variant cases of chronic lymphocytic leukemia.  </a:t>
            </a:r>
            <a:endParaRPr lang="en-US" dirty="0" smtClean="0">
              <a:latin typeface="Verdana"/>
              <a:ea typeface="Times New Roman"/>
              <a:cs typeface="Times New Roman"/>
            </a:endParaRPr>
          </a:p>
          <a:p>
            <a:pPr eaLnBrk="1" hangingPunct="1">
              <a:defRPr/>
            </a:pPr>
            <a:endParaRPr lang="en-US" dirty="0" smtClean="0">
              <a:ea typeface="MS PGothic"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The t(11;14) translocation occurs in an immature B cell and leads to the constitutive deregulation of </a:t>
            </a:r>
            <a:r>
              <a:rPr lang="en-US" sz="1200" b="0" kern="1200" dirty="0" err="1" smtClean="0">
                <a:solidFill>
                  <a:schemeClr val="tx1"/>
                </a:solidFill>
                <a:effectLst/>
                <a:latin typeface="+mn-lt"/>
                <a:ea typeface="+mn-ea"/>
                <a:cs typeface="+mn-cs"/>
              </a:rPr>
              <a:t>cyclin</a:t>
            </a:r>
            <a:r>
              <a:rPr lang="en-US" sz="1200" b="0" kern="1200" dirty="0" smtClean="0">
                <a:solidFill>
                  <a:schemeClr val="tx1"/>
                </a:solidFill>
                <a:effectLst/>
                <a:latin typeface="+mn-lt"/>
                <a:ea typeface="+mn-ea"/>
                <a:cs typeface="+mn-cs"/>
              </a:rPr>
              <a:t> D1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dirty="0" err="1" smtClean="0">
                <a:solidFill>
                  <a:schemeClr val="tx1"/>
                </a:solidFill>
                <a:effectLst/>
                <a:latin typeface="+mn-lt"/>
                <a:ea typeface="+mn-ea"/>
                <a:cs typeface="+mn-cs"/>
              </a:rPr>
              <a:t>Cyclin</a:t>
            </a:r>
            <a:r>
              <a:rPr lang="en-US" sz="1200" b="0" kern="1200" dirty="0" smtClean="0">
                <a:solidFill>
                  <a:schemeClr val="tx1"/>
                </a:solidFill>
                <a:effectLst/>
                <a:latin typeface="+mn-lt"/>
                <a:ea typeface="+mn-ea"/>
                <a:cs typeface="+mn-cs"/>
              </a:rPr>
              <a:t> D1 overexpression by IHC.</a:t>
            </a:r>
            <a:r>
              <a:rPr lang="en-US" sz="1200" b="0" kern="1200" baseline="0" dirty="0" smtClean="0">
                <a:solidFill>
                  <a:schemeClr val="tx1"/>
                </a:solidFill>
                <a:effectLst/>
                <a:latin typeface="+mn-lt"/>
                <a:ea typeface="+mn-ea"/>
                <a:cs typeface="+mn-cs"/>
              </a:rPr>
              <a:t>   FISH for (11:14) translocation</a:t>
            </a:r>
            <a:endParaRPr lang="en-US" sz="1200" b="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dirty="0" err="1" smtClean="0">
                <a:solidFill>
                  <a:schemeClr val="tx1"/>
                </a:solidFill>
                <a:effectLst/>
                <a:latin typeface="+mn-lt"/>
                <a:ea typeface="+mn-ea"/>
                <a:cs typeface="+mn-cs"/>
              </a:rPr>
              <a:t>Cyclin</a:t>
            </a:r>
            <a:r>
              <a:rPr lang="en-US" sz="1200" b="0" kern="1200" dirty="0" smtClean="0">
                <a:solidFill>
                  <a:schemeClr val="tx1"/>
                </a:solidFill>
                <a:effectLst/>
                <a:latin typeface="+mn-lt"/>
                <a:ea typeface="+mn-ea"/>
                <a:cs typeface="+mn-cs"/>
              </a:rPr>
              <a:t> D1- protein</a:t>
            </a:r>
            <a:r>
              <a:rPr lang="en-US" sz="1200" b="0" kern="1200" baseline="0" dirty="0" smtClean="0">
                <a:solidFill>
                  <a:schemeClr val="tx1"/>
                </a:solidFill>
                <a:effectLst/>
                <a:latin typeface="+mn-lt"/>
                <a:ea typeface="+mn-ea"/>
                <a:cs typeface="+mn-cs"/>
              </a:rPr>
              <a:t> required for progression through the G1 phase of the cell cycle</a:t>
            </a:r>
            <a:endParaRPr lang="en-US" sz="1200" b="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expansion of </a:t>
            </a:r>
            <a:r>
              <a:rPr lang="en-US" sz="1200" b="0" kern="1200" dirty="0" err="1" smtClean="0">
                <a:solidFill>
                  <a:schemeClr val="tx1"/>
                </a:solidFill>
                <a:effectLst/>
                <a:latin typeface="+mn-lt"/>
                <a:ea typeface="+mn-ea"/>
                <a:cs typeface="+mn-cs"/>
              </a:rPr>
              <a:t>tumour</a:t>
            </a:r>
            <a:r>
              <a:rPr lang="en-US" sz="1200" b="0" kern="1200" dirty="0" smtClean="0">
                <a:solidFill>
                  <a:schemeClr val="tx1"/>
                </a:solidFill>
                <a:effectLst/>
                <a:latin typeface="+mn-lt"/>
                <a:ea typeface="+mn-ea"/>
                <a:cs typeface="+mn-cs"/>
              </a:rPr>
              <a:t> B cells in the mantle zone areas of lymphoid follicles.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Acquired inactivation of DNA damage response pathways may facilitate additional genetic alterations and the development of classical mantle cell lymphoma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Target</a:t>
            </a:r>
            <a:r>
              <a:rPr lang="en-US" sz="1200" b="0" kern="1200" baseline="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cell cycle and senescence regulatory pathways, leading to more proliferative and aggressive variants of MCL. </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9496B08A-F84C-964F-A445-04C70B80CF27}" type="slidenum">
              <a:rPr lang="en-US" smtClean="0"/>
              <a:pPr/>
              <a:t>7</a:t>
            </a:fld>
            <a:endParaRPr lang="en-US"/>
          </a:p>
        </p:txBody>
      </p:sp>
    </p:spTree>
    <p:extLst>
      <p:ext uri="{BB962C8B-B14F-4D97-AF65-F5344CB8AC3E}">
        <p14:creationId xmlns="" xmlns:p14="http://schemas.microsoft.com/office/powerpoint/2010/main" val="724353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r>
              <a:rPr lang="en-US" i="1" dirty="0" err="1" smtClean="0">
                <a:ea typeface="ＭＳ Ｐゴシック" pitchFamily="34" charset="-128"/>
              </a:rPr>
              <a:t>IgH</a:t>
            </a:r>
            <a:r>
              <a:rPr lang="en-US" i="1" dirty="0" smtClean="0">
                <a:ea typeface="ＭＳ Ｐゴシック" pitchFamily="34" charset="-128"/>
              </a:rPr>
              <a:t>, immunoglobulin heavy chain.</a:t>
            </a:r>
            <a:endParaRPr lang="en-US" dirty="0" smtClean="0">
              <a:ea typeface="ＭＳ Ｐゴシック" pitchFamily="34" charset="-128"/>
            </a:endParaRPr>
          </a:p>
          <a:p>
            <a:r>
              <a:rPr lang="en-US" i="1" dirty="0" smtClean="0">
                <a:ea typeface="ＭＳ Ｐゴシック" pitchFamily="34" charset="-128"/>
              </a:rPr>
              <a:t> </a:t>
            </a:r>
            <a:endParaRPr lang="en-US" dirty="0" smtClean="0">
              <a:ea typeface="ＭＳ Ｐゴシック" pitchFamily="34" charset="-128"/>
            </a:endParaRPr>
          </a:p>
          <a:p>
            <a:r>
              <a:rPr lang="en-US" dirty="0" smtClean="0">
                <a:ea typeface="ＭＳ Ｐゴシック" pitchFamily="34" charset="-128"/>
              </a:rPr>
              <a:t>The typical </a:t>
            </a:r>
            <a:r>
              <a:rPr lang="en-US" dirty="0" err="1" smtClean="0">
                <a:ea typeface="ＭＳ Ｐゴシック" pitchFamily="34" charset="-128"/>
              </a:rPr>
              <a:t>immunophenotype</a:t>
            </a:r>
            <a:r>
              <a:rPr lang="en-US" dirty="0" smtClean="0">
                <a:ea typeface="ＭＳ Ｐゴシック" pitchFamily="34" charset="-128"/>
              </a:rPr>
              <a:t> for MCL is that of a CD20-positive, CD5-positive, </a:t>
            </a:r>
            <a:r>
              <a:rPr lang="en-US" dirty="0" err="1" smtClean="0">
                <a:ea typeface="ＭＳ Ｐゴシック" pitchFamily="34" charset="-128"/>
              </a:rPr>
              <a:t>cyclin</a:t>
            </a:r>
            <a:r>
              <a:rPr lang="en-US" dirty="0" smtClean="0">
                <a:ea typeface="ＭＳ Ｐゴシック" pitchFamily="34" charset="-128"/>
              </a:rPr>
              <a:t> D1-positive, FMC7-positive, and BCL2-positive tumor. The absence of CD23 is typical. Morphologic variants of MCL include diffuse histology, which is the most common occurring in approximately 75% of patients, nodular histology occurring in 10% to 15% of patients, mantle zone histology occurring in 5% to 7% of patients, and </a:t>
            </a:r>
            <a:r>
              <a:rPr lang="en-US" dirty="0" err="1" smtClean="0">
                <a:ea typeface="ＭＳ Ｐゴシック" pitchFamily="34" charset="-128"/>
              </a:rPr>
              <a:t>blastoid</a:t>
            </a:r>
            <a:r>
              <a:rPr lang="en-US" dirty="0" smtClean="0">
                <a:ea typeface="ＭＳ Ｐゴシック" pitchFamily="34" charset="-128"/>
              </a:rPr>
              <a:t> histology occurring in approximately 5% of patients.</a:t>
            </a:r>
          </a:p>
          <a:p>
            <a:r>
              <a:rPr lang="en-US" dirty="0" smtClean="0">
                <a:ea typeface="ＭＳ Ｐゴシック" pitchFamily="34" charset="-128"/>
              </a:rPr>
              <a:t> </a:t>
            </a:r>
          </a:p>
          <a:p>
            <a:r>
              <a:rPr lang="en-US" dirty="0" smtClean="0">
                <a:ea typeface="ＭＳ Ｐゴシック" pitchFamily="34" charset="-128"/>
              </a:rPr>
              <a:t>The translocation t(11;14), which juxtaposes the immunoglobulin heavy chain gene with the </a:t>
            </a:r>
            <a:r>
              <a:rPr lang="en-US" dirty="0" err="1" smtClean="0">
                <a:ea typeface="ＭＳ Ｐゴシック" pitchFamily="34" charset="-128"/>
              </a:rPr>
              <a:t>cyclin</a:t>
            </a:r>
            <a:r>
              <a:rPr lang="en-US" dirty="0" smtClean="0">
                <a:ea typeface="ＭＳ Ｐゴシック" pitchFamily="34" charset="-128"/>
              </a:rPr>
              <a:t> D1 gene on chromosome 11, is the most common cytogenetic abnormality observed in MCL, and it is easily detected by FISH. </a:t>
            </a:r>
          </a:p>
          <a:p>
            <a:r>
              <a:rPr lang="en-US" dirty="0" smtClean="0">
                <a:ea typeface="ＭＳ Ｐゴシック" pitchFamily="34" charset="-128"/>
              </a:rPr>
              <a:t> </a:t>
            </a:r>
          </a:p>
          <a:p>
            <a:endParaRPr lang="en-US" dirty="0" smtClean="0">
              <a:ea typeface="ＭＳ Ｐゴシック"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236B1A61-D2A1-4F7F-ACD2-BA8A4A3820AC}" type="slidenum">
              <a:rPr lang="tr-TR" smtClean="0"/>
              <a:pPr/>
              <a:t>9</a:t>
            </a:fld>
            <a:endParaRPr lang="tr-T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xfrm>
            <a:off x="3813175" y="514350"/>
            <a:ext cx="4572000" cy="2571750"/>
          </a:xfrm>
          <a:ln/>
        </p:spPr>
      </p:sp>
      <p:sp>
        <p:nvSpPr>
          <p:cNvPr id="76803" name="Rectangle 3"/>
          <p:cNvSpPr>
            <a:spLocks noGrp="1" noChangeArrowheads="1"/>
          </p:cNvSpPr>
          <p:nvPr>
            <p:ph type="body" idx="1"/>
          </p:nvPr>
        </p:nvSpPr>
        <p:spPr>
          <a:xfrm>
            <a:off x="1219730" y="3256643"/>
            <a:ext cx="9755187" cy="3087688"/>
          </a:xfrm>
          <a:noFill/>
          <a:ln/>
        </p:spPr>
        <p:txBody>
          <a:bodyPr/>
          <a:lstStyle/>
          <a:p>
            <a:pPr>
              <a:lnSpc>
                <a:spcPct val="125000"/>
              </a:lnSpc>
              <a:spcBef>
                <a:spcPct val="0"/>
              </a:spcBef>
            </a:pPr>
            <a:r>
              <a:rPr lang="en-US" i="1" smtClean="0">
                <a:ea typeface="ＭＳ Ｐゴシック" pitchFamily="34" charset="-128"/>
                <a:cs typeface="Times New Roman" pitchFamily="18" charset="0"/>
              </a:rPr>
              <a:t>ECOG PS, Eastern Cooperative Oncology Group performance score; LDH, lactate dehydrogenase; MCL, mantle cell lymphoma; MIPI, Mantle Cell Lymphoma International Prognostic Index; OS, overall survival; ULN, upper limit of normal; WBC, white blood cell.</a:t>
            </a:r>
            <a:endParaRPr lang="en-US" smtClean="0">
              <a:latin typeface="Verdana" pitchFamily="34" charset="0"/>
              <a:ea typeface="ＭＳ Ｐゴシック" pitchFamily="34" charset="-128"/>
              <a:cs typeface="Times New Roman" pitchFamily="18" charset="0"/>
            </a:endParaRPr>
          </a:p>
          <a:p>
            <a:pPr>
              <a:lnSpc>
                <a:spcPct val="125000"/>
              </a:lnSpc>
              <a:spcBef>
                <a:spcPct val="0"/>
              </a:spcBef>
            </a:pPr>
            <a:r>
              <a:rPr lang="en-US" i="1" smtClean="0">
                <a:ea typeface="ＭＳ Ｐゴシック" pitchFamily="34" charset="-128"/>
                <a:cs typeface="Times New Roman" pitchFamily="18" charset="0"/>
              </a:rPr>
              <a:t> </a:t>
            </a:r>
            <a:endParaRPr lang="en-US" smtClean="0">
              <a:latin typeface="Verdana" pitchFamily="34" charset="0"/>
              <a:ea typeface="ＭＳ Ｐゴシック" pitchFamily="34" charset="-128"/>
              <a:cs typeface="Times New Roman" pitchFamily="18" charset="0"/>
            </a:endParaRPr>
          </a:p>
          <a:p>
            <a:pPr>
              <a:lnSpc>
                <a:spcPct val="125000"/>
              </a:lnSpc>
              <a:spcBef>
                <a:spcPct val="0"/>
              </a:spcBef>
            </a:pPr>
            <a:r>
              <a:rPr lang="en-US" smtClean="0">
                <a:ea typeface="ＭＳ Ｐゴシック" pitchFamily="34" charset="-128"/>
                <a:cs typeface="Times New Roman" pitchFamily="18" charset="0"/>
              </a:rPr>
              <a:t>Prognosis in MCL can also be dictated by the MIPI. The full index involves a complex weighted algorithm that includes age, performance score, LDH, and white blood cell count. However, this index includes complicated logarithms and coefficients that are difficult to remember, and one needs to use a Web site calculator for determining this value on a regular basis. The risk groups are defined as follows: low risk as &lt; 5.7, high risk as ≥ 6.2, and intermediate risk as everyone in between.  </a:t>
            </a:r>
            <a:endParaRPr lang="en-US" smtClean="0">
              <a:latin typeface="Verdana" pitchFamily="34" charset="0"/>
              <a:ea typeface="ＭＳ Ｐゴシック" pitchFamily="34" charset="-128"/>
              <a:cs typeface="Times New Roman" pitchFamily="18" charset="0"/>
            </a:endParaRPr>
          </a:p>
          <a:p>
            <a:pPr>
              <a:lnSpc>
                <a:spcPct val="125000"/>
              </a:lnSpc>
              <a:spcBef>
                <a:spcPct val="0"/>
              </a:spcBef>
            </a:pPr>
            <a:r>
              <a:rPr lang="en-US" smtClean="0">
                <a:ea typeface="ＭＳ Ｐゴシック" pitchFamily="34" charset="-128"/>
                <a:cs typeface="Times New Roman" pitchFamily="18" charset="0"/>
              </a:rPr>
              <a:t> </a:t>
            </a:r>
            <a:endParaRPr lang="en-US" smtClean="0">
              <a:latin typeface="Verdana" pitchFamily="34" charset="0"/>
              <a:ea typeface="ＭＳ Ｐゴシック" pitchFamily="34" charset="-128"/>
              <a:cs typeface="Times New Roman" pitchFamily="18" charset="0"/>
            </a:endParaRPr>
          </a:p>
          <a:p>
            <a:pPr eaLnBrk="1" hangingPunct="1"/>
            <a:endParaRPr lang="en-US" smtClean="0">
              <a:ea typeface="ＭＳ Ｐゴシック"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p:spPr>
        <p:txBody>
          <a:bodyPr/>
          <a:lstStyle/>
          <a:p>
            <a:r>
              <a:rPr lang="en-US" i="1" smtClean="0">
                <a:ea typeface="ＭＳ Ｐゴシック" pitchFamily="34" charset="-128"/>
              </a:rPr>
              <a:t>LDH, lactate dehydrogenase; MIPI, Mantle Cell Lymphoma International Prognostic Index; ULN, upper limit of normal; WBC, white blood cell.</a:t>
            </a:r>
            <a:endParaRPr lang="en-US" smtClean="0">
              <a:ea typeface="ＭＳ Ｐゴシック" pitchFamily="34" charset="-128"/>
            </a:endParaRPr>
          </a:p>
          <a:p>
            <a:r>
              <a:rPr lang="en-US" i="1" smtClean="0">
                <a:ea typeface="ＭＳ Ｐゴシック" pitchFamily="34" charset="-128"/>
              </a:rPr>
              <a:t> </a:t>
            </a:r>
            <a:endParaRPr lang="en-US" smtClean="0">
              <a:ea typeface="ＭＳ Ｐゴシック" pitchFamily="34" charset="-128"/>
            </a:endParaRPr>
          </a:p>
          <a:p>
            <a:r>
              <a:rPr lang="en-US" smtClean="0">
                <a:ea typeface="ＭＳ Ｐゴシック" pitchFamily="34" charset="-128"/>
              </a:rPr>
              <a:t>The authors realized that this was a complex calculation and suggested a simplified MIPI that takes into account age, performance score, LDH level, and white blood cell count and assigns different numerical point values to different values for these parameters. However, I would argue that the simplified index is not as simple as the International Prognostic Index that is routinely used in diffuse large B-cell lymphoma. When applying the simplified MIPI, low-risk patients have 0-3 points, intermediate-risk patients have 4-5 points, and high-risk patients have 6-11 points. When this model is applied to the case patient, the score reveals that the patient has intermediate-risk disease, with points accrued for age, LDH, and white blood cell count.</a:t>
            </a:r>
          </a:p>
          <a:p>
            <a:r>
              <a:rPr lang="en-US" smtClean="0">
                <a:ea typeface="ＭＳ Ｐゴシック" pitchFamily="34" charset="-128"/>
              </a:rPr>
              <a:t> </a:t>
            </a:r>
          </a:p>
          <a:p>
            <a:pPr eaLnBrk="1" hangingPunct="1"/>
            <a:endParaRPr lang="en-US" smtClean="0">
              <a:ea typeface="ＭＳ Ｐゴシック"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2490197" y="686233"/>
            <a:ext cx="7209118" cy="2350943"/>
          </a:xfrm>
          <a:prstGeom prst="rect">
            <a:avLst/>
          </a:prstGeom>
          <a:solidFill>
            <a:srgbClr val="FFFFFF"/>
          </a:solidFill>
          <a:ln w="9525">
            <a:solidFill>
              <a:srgbClr val="000000"/>
            </a:solidFill>
            <a:miter lim="800000"/>
            <a:headEnd/>
            <a:tailEnd/>
          </a:ln>
          <a:effectLst/>
        </p:spPr>
        <p:txBody>
          <a:bodyPr wrap="none" anchor="ctr"/>
          <a:lstStyle/>
          <a:p>
            <a:endParaRPr lang="tr-TR"/>
          </a:p>
        </p:txBody>
      </p:sp>
      <p:sp>
        <p:nvSpPr>
          <p:cNvPr id="4098" name="Text Box 2"/>
          <p:cNvSpPr txBox="1">
            <a:spLocks noGrp="1" noChangeArrowheads="1"/>
          </p:cNvSpPr>
          <p:nvPr>
            <p:ph type="body"/>
          </p:nvPr>
        </p:nvSpPr>
        <p:spPr bwMode="auto">
          <a:xfrm>
            <a:off x="1860178" y="3264478"/>
            <a:ext cx="8481608" cy="2608551"/>
          </a:xfrm>
          <a:prstGeom prst="rect">
            <a:avLst/>
          </a:prstGeom>
          <a:noFill/>
          <a:ln>
            <a:round/>
            <a:headEnd/>
            <a:tailEnd/>
          </a:ln>
        </p:spPr>
        <p:txBody>
          <a:bodyPr lIns="0" tIns="0" rIns="0" bIns="0"/>
          <a:lstStyle/>
          <a:p>
            <a:pPr marL="85725" indent="-85725" eaLnBrk="1">
              <a:lnSpc>
                <a:spcPct val="93000"/>
              </a:lnSpc>
              <a:spcBef>
                <a:spcPct val="0"/>
              </a:spcBef>
              <a:buSzPct val="45000"/>
              <a:buFont typeface="Wingdings" charset="2"/>
              <a:buNone/>
              <a:tabLst>
                <a:tab pos="723900" algn="l"/>
                <a:tab pos="1447800" algn="l"/>
                <a:tab pos="2171700" algn="l"/>
                <a:tab pos="2895600" algn="l"/>
                <a:tab pos="3619500" algn="l"/>
                <a:tab pos="4343400" algn="l"/>
                <a:tab pos="5067300" algn="l"/>
              </a:tabLst>
            </a:pPr>
            <a:r>
              <a:rPr lang="en-GB" sz="1400" b="1" dirty="0">
                <a:latin typeface="Arial" charset="0"/>
                <a:ea typeface="msgothic" charset="0"/>
                <a:cs typeface="msgothic" charset="0"/>
              </a:rPr>
              <a:t>Current first-line therapy pathway for mantle cell lymphoma</a:t>
            </a:r>
            <a:r>
              <a:rPr lang="en-GB" sz="1400" b="1" dirty="0" smtClean="0">
                <a:latin typeface="Arial" charset="0"/>
                <a:ea typeface="msgothic" charset="0"/>
                <a:cs typeface="msgothic" charset="0"/>
              </a:rPr>
              <a:t>.</a:t>
            </a:r>
            <a:endParaRPr lang="tr-TR" sz="1400" b="1" dirty="0" smtClean="0">
              <a:latin typeface="Arial" charset="0"/>
              <a:ea typeface="msgothic" charset="0"/>
              <a:cs typeface="msgothic" charset="0"/>
            </a:endParaRPr>
          </a:p>
          <a:p>
            <a:pPr marL="85725" indent="-85725" eaLnBrk="1">
              <a:lnSpc>
                <a:spcPct val="93000"/>
              </a:lnSpc>
              <a:spcBef>
                <a:spcPct val="0"/>
              </a:spcBef>
              <a:buSzPct val="45000"/>
              <a:buFont typeface="Wingdings" charset="2"/>
              <a:buNone/>
              <a:tabLst>
                <a:tab pos="723900" algn="l"/>
                <a:tab pos="1447800" algn="l"/>
                <a:tab pos="2171700" algn="l"/>
                <a:tab pos="2895600" algn="l"/>
                <a:tab pos="3619500" algn="l"/>
                <a:tab pos="4343400" algn="l"/>
                <a:tab pos="5067300" algn="l"/>
              </a:tabLst>
            </a:pPr>
            <a:endParaRPr lang="tr-TR" sz="1400" b="1" dirty="0" smtClean="0">
              <a:latin typeface="Arial" charset="0"/>
              <a:ea typeface="msgothic" charset="0"/>
              <a:cs typeface="msgothic" charset="0"/>
            </a:endParaRPr>
          </a:p>
          <a:p>
            <a:pPr marL="85725" marR="0" indent="-85725" algn="l" defTabSz="914400" rtl="0" eaLnBrk="1" fontAlgn="auto" latinLnBrk="0" hangingPunct="1">
              <a:lnSpc>
                <a:spcPct val="93000"/>
              </a:lnSpc>
              <a:spcBef>
                <a:spcPct val="0"/>
              </a:spcBef>
              <a:spcAft>
                <a:spcPts val="0"/>
              </a:spcAft>
              <a:buClrTx/>
              <a:buSzPct val="45000"/>
              <a:buFont typeface="Wingdings" charset="2"/>
              <a:buNone/>
              <a:tabLst>
                <a:tab pos="723900" algn="l"/>
                <a:tab pos="1447800" algn="l"/>
                <a:tab pos="2171700" algn="l"/>
                <a:tab pos="2895600" algn="l"/>
                <a:tab pos="3619500" algn="l"/>
                <a:tab pos="4343400" algn="l"/>
                <a:tab pos="5067300" algn="l"/>
              </a:tabLst>
              <a:defRPr/>
            </a:pPr>
            <a:r>
              <a:rPr lang="en-US" sz="1200" b="0" i="0" kern="1200" dirty="0" smtClean="0">
                <a:solidFill>
                  <a:schemeClr val="tx1"/>
                </a:solidFill>
                <a:latin typeface="+mn-lt"/>
                <a:ea typeface="+mn-ea"/>
                <a:cs typeface="+mn-cs"/>
              </a:rPr>
              <a:t>Mantle Cell Lymphoma Management and Outcome in the U.K's Population-Based Haematological Malignancy Research </a:t>
            </a:r>
            <a:r>
              <a:rPr lang="en-US" sz="1200" b="0" i="0" kern="1200" dirty="0" err="1" smtClean="0">
                <a:solidFill>
                  <a:schemeClr val="tx1"/>
                </a:solidFill>
                <a:latin typeface="+mn-lt"/>
                <a:ea typeface="+mn-ea"/>
                <a:cs typeface="+mn-cs"/>
              </a:rPr>
              <a:t>Networ</a:t>
            </a:r>
            <a:endParaRPr lang="en-US" sz="1200" b="0" i="0" kern="1200" dirty="0" smtClean="0">
              <a:solidFill>
                <a:schemeClr val="tx1"/>
              </a:solidFill>
              <a:latin typeface="+mn-lt"/>
              <a:ea typeface="+mn-ea"/>
              <a:cs typeface="+mn-cs"/>
            </a:endParaRPr>
          </a:p>
          <a:p>
            <a:pPr marL="85725" indent="-85725" eaLnBrk="1">
              <a:lnSpc>
                <a:spcPct val="93000"/>
              </a:lnSpc>
              <a:spcBef>
                <a:spcPct val="0"/>
              </a:spcBef>
              <a:buSzPct val="45000"/>
              <a:buFont typeface="Wingdings" charset="2"/>
              <a:buNone/>
              <a:tabLst>
                <a:tab pos="723900" algn="l"/>
                <a:tab pos="1447800" algn="l"/>
                <a:tab pos="2171700" algn="l"/>
                <a:tab pos="2895600" algn="l"/>
                <a:tab pos="3619500" algn="l"/>
                <a:tab pos="4343400" algn="l"/>
                <a:tab pos="5067300" algn="l"/>
              </a:tabLst>
            </a:pPr>
            <a:endParaRPr lang="en-GB" sz="1400" b="1" dirty="0">
              <a:latin typeface="Arial" charset="0"/>
              <a:ea typeface="msgothic" charset="0"/>
              <a:cs typeface="msgothic"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dirty="0" smtClean="0"/>
              <a:t>Background: Autologous stem-cell transplantation (</a:t>
            </a:r>
            <a:r>
              <a:rPr lang="en-US" dirty="0" err="1" smtClean="0"/>
              <a:t>autoSCT</a:t>
            </a:r>
            <a:r>
              <a:rPr lang="en-US" dirty="0" smtClean="0"/>
              <a:t>) is considered a standard treatment of non-frail patients with mantle cell lymphoma (MCL), but little is known about outcome of MCL patients relapsing after </a:t>
            </a:r>
            <a:r>
              <a:rPr lang="en-US" dirty="0" err="1" smtClean="0"/>
              <a:t>autoSCT</a:t>
            </a:r>
            <a:r>
              <a:rPr lang="en-US" dirty="0" smtClean="0"/>
              <a:t>. We therefore sought to </a:t>
            </a:r>
            <a:r>
              <a:rPr lang="en-US" dirty="0" err="1" smtClean="0"/>
              <a:t>analyse</a:t>
            </a:r>
            <a:r>
              <a:rPr lang="en-US" dirty="0" smtClean="0"/>
              <a:t> the outcome after </a:t>
            </a:r>
            <a:r>
              <a:rPr lang="en-US" dirty="0" err="1" smtClean="0"/>
              <a:t>autoSCT</a:t>
            </a:r>
            <a:r>
              <a:rPr lang="en-US" dirty="0" smtClean="0"/>
              <a:t> failure and the efficacy of a rescue stem-cell transplantation (SCT) in this setting. Patients and methods: Patients with MCL were eligible if they had relapsed after </a:t>
            </a:r>
            <a:r>
              <a:rPr lang="en-US" dirty="0" err="1" smtClean="0"/>
              <a:t>autoSCT</a:t>
            </a:r>
            <a:r>
              <a:rPr lang="en-US" dirty="0" smtClean="0"/>
              <a:t> performed between 2000 and 2009. A total of 1054 patients could be identified in the EBMT registry. By contacting the transplant </a:t>
            </a:r>
            <a:r>
              <a:rPr lang="en-US" dirty="0" err="1" smtClean="0"/>
              <a:t>centres</a:t>
            </a:r>
            <a:r>
              <a:rPr lang="en-US" dirty="0" smtClean="0"/>
              <a:t>, a full dataset could be retrieved for 360 patients. Results: Median overall survival (OS) after relapse of the whole study group was 19 months. A long (&gt;12 months) interval between </a:t>
            </a:r>
            <a:r>
              <a:rPr lang="en-US" dirty="0" err="1" smtClean="0"/>
              <a:t>autoSCT</a:t>
            </a:r>
            <a:r>
              <a:rPr lang="en-US" dirty="0" smtClean="0"/>
              <a:t> and relapse [P &lt; 0.001, hazard ratio (HR) 0.62], primary refractory disease (P &lt; 0.02, HR 1.92), prior </a:t>
            </a:r>
            <a:r>
              <a:rPr lang="en-US" dirty="0" err="1" smtClean="0"/>
              <a:t>highdose</a:t>
            </a:r>
            <a:r>
              <a:rPr lang="en-US" dirty="0" smtClean="0"/>
              <a:t> ARA-C treatment (P = 0.04, HR 1.43), and the year of relapse (P = 0.02, HR 0.92) significantly influenced OS from relapse in multivariate analysis. Eighty patients (22%) received a rescue allogeneic SCT (</a:t>
            </a:r>
            <a:r>
              <a:rPr lang="en-US" dirty="0" err="1" smtClean="0"/>
              <a:t>alloSCT</a:t>
            </a:r>
            <a:r>
              <a:rPr lang="en-US" dirty="0" smtClean="0"/>
              <a:t>). Relapse incidence, non-relapse mortality, and OS 2 years after </a:t>
            </a:r>
            <a:r>
              <a:rPr lang="en-US" dirty="0" err="1" smtClean="0"/>
              <a:t>alloSCT</a:t>
            </a:r>
            <a:r>
              <a:rPr lang="en-US" dirty="0" smtClean="0"/>
              <a:t> was 33% [confidence interval (95% CI 21% to 45%)], 30% (95% CI 19% to 42%), and 46% (95% CI 33% to 59%), respectively. Remission duration after </a:t>
            </a:r>
            <a:r>
              <a:rPr lang="en-US" dirty="0" err="1" smtClean="0"/>
              <a:t>autoSCT</a:t>
            </a:r>
            <a:r>
              <a:rPr lang="en-US" dirty="0" smtClean="0"/>
              <a:t> was the only variable significantly affecting the outcome of salvage </a:t>
            </a:r>
            <a:r>
              <a:rPr lang="en-US" dirty="0" err="1" smtClean="0"/>
              <a:t>alloSCT</a:t>
            </a:r>
            <a:r>
              <a:rPr lang="en-US" dirty="0" smtClean="0"/>
              <a:t>. In contrast, rescue </a:t>
            </a:r>
            <a:r>
              <a:rPr lang="en-US" dirty="0" err="1" smtClean="0"/>
              <a:t>autoSCT</a:t>
            </a:r>
            <a:r>
              <a:rPr lang="en-US" dirty="0" smtClean="0"/>
              <a:t> was not associated with long-term disease control. However, individual patients survived long term even without salvage transplantation. Conclusions: MCL recurrence within 1 year after </a:t>
            </a:r>
            <a:r>
              <a:rPr lang="en-US" dirty="0" err="1" smtClean="0"/>
              <a:t>autoSCT</a:t>
            </a:r>
            <a:r>
              <a:rPr lang="en-US" dirty="0" smtClean="0"/>
              <a:t> has an extremely dismal outcome, while the prognosis of patients with longer remission durations after </a:t>
            </a:r>
            <a:r>
              <a:rPr lang="en-US" dirty="0" err="1" smtClean="0"/>
              <a:t>autoSCT</a:t>
            </a:r>
            <a:r>
              <a:rPr lang="en-US" dirty="0" smtClean="0"/>
              <a:t> is significantly better. </a:t>
            </a:r>
            <a:r>
              <a:rPr lang="en-US" dirty="0" err="1" smtClean="0"/>
              <a:t>AlloSCT</a:t>
            </a:r>
            <a:r>
              <a:rPr lang="en-US" dirty="0" smtClean="0"/>
              <a:t> may offer the possibility of durable survival when</a:t>
            </a:r>
            <a:r>
              <a:rPr lang="tr-TR" dirty="0" smtClean="0"/>
              <a:t> </a:t>
            </a:r>
            <a:r>
              <a:rPr lang="en-US" dirty="0" smtClean="0"/>
              <a:t>performed for patients with a remission duration of more than 12 months after first </a:t>
            </a:r>
            <a:r>
              <a:rPr lang="en-US" dirty="0" err="1" smtClean="0"/>
              <a:t>autoSCT</a:t>
            </a:r>
            <a:r>
              <a:rPr lang="en-US" dirty="0" smtClean="0"/>
              <a:t>, but the </a:t>
            </a:r>
            <a:r>
              <a:rPr lang="en-US" dirty="0" err="1" smtClean="0"/>
              <a:t>favourable</a:t>
            </a:r>
            <a:r>
              <a:rPr lang="en-US" dirty="0" smtClean="0"/>
              <a:t> effect of a salvage </a:t>
            </a:r>
            <a:r>
              <a:rPr lang="en-US" dirty="0" err="1" smtClean="0"/>
              <a:t>alloSCT</a:t>
            </a:r>
            <a:r>
              <a:rPr lang="en-US" dirty="0" smtClean="0"/>
              <a:t> in this setting needs further validation</a:t>
            </a:r>
            <a:endParaRPr lang="tr-TR" dirty="0"/>
          </a:p>
        </p:txBody>
      </p:sp>
      <p:sp>
        <p:nvSpPr>
          <p:cNvPr id="4" name="3 Slayt Numarası Yer Tutucusu"/>
          <p:cNvSpPr>
            <a:spLocks noGrp="1"/>
          </p:cNvSpPr>
          <p:nvPr>
            <p:ph type="sldNum" sz="quarter" idx="10"/>
          </p:nvPr>
        </p:nvSpPr>
        <p:spPr/>
        <p:txBody>
          <a:bodyPr/>
          <a:lstStyle/>
          <a:p>
            <a:fld id="{236B1A61-D2A1-4F7F-ACD2-BA8A4A3820AC}" type="slidenum">
              <a:rPr lang="tr-TR" smtClean="0"/>
              <a:pPr/>
              <a:t>24</a:t>
            </a:fld>
            <a:endParaRPr lang="tr-T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dirty="0" smtClean="0"/>
              <a:t>Background: Autologous stem-cell transplantation (</a:t>
            </a:r>
            <a:r>
              <a:rPr lang="en-US" dirty="0" err="1" smtClean="0"/>
              <a:t>autoSCT</a:t>
            </a:r>
            <a:r>
              <a:rPr lang="en-US" dirty="0" smtClean="0"/>
              <a:t>) is considered a standard treatment of non-frail patients with mantle cell lymphoma (MCL), but little is known about outcome of MCL patients relapsing after </a:t>
            </a:r>
            <a:r>
              <a:rPr lang="en-US" dirty="0" err="1" smtClean="0"/>
              <a:t>autoSCT</a:t>
            </a:r>
            <a:r>
              <a:rPr lang="en-US" dirty="0" smtClean="0"/>
              <a:t>. We therefore sought to </a:t>
            </a:r>
            <a:r>
              <a:rPr lang="en-US" dirty="0" err="1" smtClean="0"/>
              <a:t>analyse</a:t>
            </a:r>
            <a:r>
              <a:rPr lang="en-US" dirty="0" smtClean="0"/>
              <a:t> the outcome after </a:t>
            </a:r>
            <a:r>
              <a:rPr lang="en-US" dirty="0" err="1" smtClean="0"/>
              <a:t>autoSCT</a:t>
            </a:r>
            <a:r>
              <a:rPr lang="en-US" dirty="0" smtClean="0"/>
              <a:t> failure and the efficacy of a rescue stem-cell transplantation (SCT) in this setting. Patients and methods: Patients with MCL were eligible if they had relapsed after </a:t>
            </a:r>
            <a:r>
              <a:rPr lang="en-US" dirty="0" err="1" smtClean="0"/>
              <a:t>autoSCT</a:t>
            </a:r>
            <a:r>
              <a:rPr lang="en-US" dirty="0" smtClean="0"/>
              <a:t> performed between 2000 and 2009. A total of 1054 patients could be identified in the EBMT registry. By contacting the transplant </a:t>
            </a:r>
            <a:r>
              <a:rPr lang="en-US" dirty="0" err="1" smtClean="0"/>
              <a:t>centres</a:t>
            </a:r>
            <a:r>
              <a:rPr lang="en-US" dirty="0" smtClean="0"/>
              <a:t>, a full dataset could be retrieved for 360 patients. Results: Median overall survival (OS) after relapse of the whole study group was 19 months. A long (&gt;12 months) interval between </a:t>
            </a:r>
            <a:r>
              <a:rPr lang="en-US" dirty="0" err="1" smtClean="0"/>
              <a:t>autoSCT</a:t>
            </a:r>
            <a:r>
              <a:rPr lang="en-US" dirty="0" smtClean="0"/>
              <a:t> and relapse [P &lt; 0.001, hazard ratio (HR) 0.62], primary refractory disease (P &lt; 0.02, HR 1.92), prior </a:t>
            </a:r>
            <a:r>
              <a:rPr lang="en-US" dirty="0" err="1" smtClean="0"/>
              <a:t>highdose</a:t>
            </a:r>
            <a:r>
              <a:rPr lang="en-US" dirty="0" smtClean="0"/>
              <a:t> ARA-C treatment (P = 0.04, HR 1.43), and the year of relapse (P = 0.02, HR 0.92) significantly influenced OS from relapse in multivariate analysis. Eighty patients (22%) received a rescue allogeneic SCT (</a:t>
            </a:r>
            <a:r>
              <a:rPr lang="en-US" dirty="0" err="1" smtClean="0"/>
              <a:t>alloSCT</a:t>
            </a:r>
            <a:r>
              <a:rPr lang="en-US" dirty="0" smtClean="0"/>
              <a:t>). Relapse incidence, non-relapse mortality, and OS 2 years after </a:t>
            </a:r>
            <a:r>
              <a:rPr lang="en-US" dirty="0" err="1" smtClean="0"/>
              <a:t>alloSCT</a:t>
            </a:r>
            <a:r>
              <a:rPr lang="en-US" dirty="0" smtClean="0"/>
              <a:t> was 33% [confidence interval (95% CI 21% to 45%)], 30% (95% CI 19% to 42%), and 46% (95% CI 33% to 59%), respectively. Remission duration after </a:t>
            </a:r>
            <a:r>
              <a:rPr lang="en-US" dirty="0" err="1" smtClean="0"/>
              <a:t>autoSCT</a:t>
            </a:r>
            <a:r>
              <a:rPr lang="en-US" dirty="0" smtClean="0"/>
              <a:t> was the only variable significantly affecting the outcome of salvage </a:t>
            </a:r>
            <a:r>
              <a:rPr lang="en-US" dirty="0" err="1" smtClean="0"/>
              <a:t>alloSCT</a:t>
            </a:r>
            <a:r>
              <a:rPr lang="en-US" dirty="0" smtClean="0"/>
              <a:t>. In contrast, rescue </a:t>
            </a:r>
            <a:r>
              <a:rPr lang="en-US" dirty="0" err="1" smtClean="0"/>
              <a:t>autoSCT</a:t>
            </a:r>
            <a:r>
              <a:rPr lang="en-US" dirty="0" smtClean="0"/>
              <a:t> was not associated with long-term disease control. However, individual patients survived long term even without salvage transplantation. Conclusions: MCL recurrence within 1 year after </a:t>
            </a:r>
            <a:r>
              <a:rPr lang="en-US" dirty="0" err="1" smtClean="0"/>
              <a:t>autoSCT</a:t>
            </a:r>
            <a:r>
              <a:rPr lang="en-US" dirty="0" smtClean="0"/>
              <a:t> has an extremely dismal outcome, while the prognosis of patients with longer remission durations after </a:t>
            </a:r>
            <a:r>
              <a:rPr lang="en-US" dirty="0" err="1" smtClean="0"/>
              <a:t>autoSCT</a:t>
            </a:r>
            <a:r>
              <a:rPr lang="en-US" dirty="0" smtClean="0"/>
              <a:t> is significantly better. </a:t>
            </a:r>
            <a:r>
              <a:rPr lang="en-US" dirty="0" err="1" smtClean="0"/>
              <a:t>AlloSCT</a:t>
            </a:r>
            <a:r>
              <a:rPr lang="en-US" dirty="0" smtClean="0"/>
              <a:t> may offer the possibility of durable survival when</a:t>
            </a:r>
            <a:r>
              <a:rPr lang="tr-TR" dirty="0" smtClean="0"/>
              <a:t> </a:t>
            </a:r>
            <a:r>
              <a:rPr lang="en-US" dirty="0" smtClean="0"/>
              <a:t>performed for patients with a remission duration of more than 12 months after first </a:t>
            </a:r>
            <a:r>
              <a:rPr lang="en-US" dirty="0" err="1" smtClean="0"/>
              <a:t>autoSCT</a:t>
            </a:r>
            <a:r>
              <a:rPr lang="en-US" dirty="0" smtClean="0"/>
              <a:t>, but the </a:t>
            </a:r>
            <a:r>
              <a:rPr lang="en-US" dirty="0" err="1" smtClean="0"/>
              <a:t>favourable</a:t>
            </a:r>
            <a:r>
              <a:rPr lang="en-US" dirty="0" smtClean="0"/>
              <a:t> effect of a salvage </a:t>
            </a:r>
            <a:r>
              <a:rPr lang="en-US" dirty="0" err="1" smtClean="0"/>
              <a:t>alloSCT</a:t>
            </a:r>
            <a:r>
              <a:rPr lang="en-US" smtClean="0"/>
              <a:t> in this setting needs further validation</a:t>
            </a:r>
            <a:endParaRPr lang="tr-TR"/>
          </a:p>
        </p:txBody>
      </p:sp>
      <p:sp>
        <p:nvSpPr>
          <p:cNvPr id="4" name="3 Slayt Numarası Yer Tutucusu"/>
          <p:cNvSpPr>
            <a:spLocks noGrp="1"/>
          </p:cNvSpPr>
          <p:nvPr>
            <p:ph type="sldNum" sz="quarter" idx="10"/>
          </p:nvPr>
        </p:nvSpPr>
        <p:spPr/>
        <p:txBody>
          <a:bodyPr/>
          <a:lstStyle/>
          <a:p>
            <a:fld id="{236B1A61-D2A1-4F7F-ACD2-BA8A4A3820AC}" type="slidenum">
              <a:rPr lang="tr-TR" smtClean="0"/>
              <a:pPr/>
              <a:t>26</a:t>
            </a:fld>
            <a:endParaRPr lang="tr-T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fld id="{FED13BBB-D318-4230-A9E3-8C2A2E4F3973}" type="datetime8">
              <a:rPr lang="en-GB" smtClean="0">
                <a:solidFill>
                  <a:prstClr val="black"/>
                </a:solidFill>
              </a:rPr>
              <a:pPr/>
              <a:t>22/03/2017 09:38</a:t>
            </a:fld>
            <a:endParaRPr lang="en-GB" dirty="0">
              <a:solidFill>
                <a:prstClr val="black"/>
              </a:solidFill>
            </a:endParaRPr>
          </a:p>
        </p:txBody>
      </p:sp>
      <p:sp>
        <p:nvSpPr>
          <p:cNvPr id="5" name="Slide Number Placeholder 4"/>
          <p:cNvSpPr>
            <a:spLocks noGrp="1"/>
          </p:cNvSpPr>
          <p:nvPr>
            <p:ph type="sldNum" sz="quarter" idx="11"/>
          </p:nvPr>
        </p:nvSpPr>
        <p:spPr/>
        <p:txBody>
          <a:bodyPr/>
          <a:lstStyle/>
          <a:p>
            <a:fld id="{66904992-98B2-43EF-8AFA-B426A3D09A69}" type="slidenum">
              <a:rPr lang="en-GB" smtClean="0">
                <a:solidFill>
                  <a:prstClr val="black"/>
                </a:solidFill>
              </a:rPr>
              <a:pPr/>
              <a:t>35</a:t>
            </a:fld>
            <a:endParaRPr lang="en-GB" dirty="0">
              <a:solidFill>
                <a:prstClr val="black"/>
              </a:solidFill>
            </a:endParaRPr>
          </a:p>
        </p:txBody>
      </p:sp>
    </p:spTree>
    <p:extLst>
      <p:ext uri="{BB962C8B-B14F-4D97-AF65-F5344CB8AC3E}">
        <p14:creationId xmlns:p14="http://schemas.microsoft.com/office/powerpoint/2010/main" xmlns="" val="17703185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8431E2-D00F-44A6-8C33-7A1BD893A8B4}" type="slidenum">
              <a:rPr lang="en-US" smtClean="0"/>
              <a:pPr/>
              <a:t>38</a:t>
            </a:fld>
            <a:endParaRPr lang="en-US" dirty="0"/>
          </a:p>
        </p:txBody>
      </p:sp>
    </p:spTree>
    <p:extLst>
      <p:ext uri="{BB962C8B-B14F-4D97-AF65-F5344CB8AC3E}">
        <p14:creationId xmlns:p14="http://schemas.microsoft.com/office/powerpoint/2010/main" xmlns="" val="3950537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8431E2-D00F-44A6-8C33-7A1BD893A8B4}" type="slidenum">
              <a:rPr lang="en-US" smtClean="0"/>
              <a:pPr/>
              <a:t>39</a:t>
            </a:fld>
            <a:endParaRPr lang="en-US" dirty="0"/>
          </a:p>
        </p:txBody>
      </p:sp>
    </p:spTree>
    <p:extLst>
      <p:ext uri="{BB962C8B-B14F-4D97-AF65-F5344CB8AC3E}">
        <p14:creationId xmlns:p14="http://schemas.microsoft.com/office/powerpoint/2010/main" xmlns="" val="3950537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latin typeface="+mn-lt"/>
                <a:ea typeface="+mn-ea"/>
                <a:cs typeface="+mn-cs"/>
              </a:rPr>
              <a:t>Forty-eight patients (43%) who had received prior </a:t>
            </a:r>
            <a:r>
              <a:rPr lang="en-US" sz="1200" b="0" i="0" kern="1200" dirty="0" err="1" smtClean="0">
                <a:solidFill>
                  <a:schemeClr val="tx1"/>
                </a:solidFill>
                <a:latin typeface="+mn-lt"/>
                <a:ea typeface="+mn-ea"/>
                <a:cs typeface="+mn-cs"/>
              </a:rPr>
              <a:t>bortezomib</a:t>
            </a:r>
            <a:r>
              <a:rPr lang="en-US" sz="1200" b="0" i="0" kern="1200" dirty="0" smtClean="0">
                <a:solidFill>
                  <a:schemeClr val="tx1"/>
                </a:solidFill>
                <a:latin typeface="+mn-lt"/>
                <a:ea typeface="+mn-ea"/>
                <a:cs typeface="+mn-cs"/>
              </a:rPr>
              <a:t> demonstrated an ORR of 65% (95% CI: 49.5%, 77.8%), and 27 (24%) patients who had received prior </a:t>
            </a:r>
            <a:r>
              <a:rPr lang="en-US" sz="1200" b="0" i="0" kern="1200" dirty="0" err="1" smtClean="0">
                <a:solidFill>
                  <a:schemeClr val="tx1"/>
                </a:solidFill>
                <a:latin typeface="+mn-lt"/>
                <a:ea typeface="+mn-ea"/>
                <a:cs typeface="+mn-cs"/>
              </a:rPr>
              <a:t>lenalidomide</a:t>
            </a:r>
            <a:r>
              <a:rPr lang="en-US" sz="1200" b="0" i="0" kern="1200" dirty="0" smtClean="0">
                <a:solidFill>
                  <a:schemeClr val="tx1"/>
                </a:solidFill>
                <a:latin typeface="+mn-lt"/>
                <a:ea typeface="+mn-ea"/>
                <a:cs typeface="+mn-cs"/>
              </a:rPr>
              <a:t> demonstrated an ORR of 59% (95% CI: 38.8%, 77.6%).</a:t>
            </a:r>
            <a:endParaRPr lang="en-GB" dirty="0"/>
          </a:p>
        </p:txBody>
      </p:sp>
      <p:sp>
        <p:nvSpPr>
          <p:cNvPr id="4" name="Slide Number Placeholder 3"/>
          <p:cNvSpPr>
            <a:spLocks noGrp="1"/>
          </p:cNvSpPr>
          <p:nvPr>
            <p:ph type="sldNum" sz="quarter" idx="10"/>
          </p:nvPr>
        </p:nvSpPr>
        <p:spPr/>
        <p:txBody>
          <a:bodyPr/>
          <a:lstStyle/>
          <a:p>
            <a:fld id="{0A8431E2-D00F-44A6-8C33-7A1BD893A8B4}" type="slidenum">
              <a:rPr lang="en-US" smtClean="0"/>
              <a:pPr/>
              <a:t>40</a:t>
            </a:fld>
            <a:endParaRPr lang="en-US" dirty="0"/>
          </a:p>
        </p:txBody>
      </p:sp>
    </p:spTree>
    <p:extLst>
      <p:ext uri="{BB962C8B-B14F-4D97-AF65-F5344CB8AC3E}">
        <p14:creationId xmlns:p14="http://schemas.microsoft.com/office/powerpoint/2010/main" xmlns="" val="42466889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198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marL="0" lvl="1">
              <a:spcBef>
                <a:spcPct val="0"/>
              </a:spcBef>
            </a:pPr>
            <a:endParaRPr lang="en-US" sz="2800" dirty="0">
              <a:latin typeface="Calibri" charset="0"/>
            </a:endParaRPr>
          </a:p>
        </p:txBody>
      </p:sp>
      <p:sp>
        <p:nvSpPr>
          <p:cNvPr id="4198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300">
                <a:solidFill>
                  <a:schemeClr val="tx1"/>
                </a:solidFill>
                <a:latin typeface="Arial" charset="0"/>
                <a:ea typeface="ＭＳ Ｐゴシック" charset="0"/>
                <a:cs typeface="ＭＳ Ｐゴシック" charset="0"/>
              </a:defRPr>
            </a:lvl1pPr>
            <a:lvl2pPr marL="702692" indent="-270267" eaLnBrk="0" hangingPunct="0">
              <a:defRPr sz="2300">
                <a:solidFill>
                  <a:schemeClr val="tx1"/>
                </a:solidFill>
                <a:latin typeface="Arial" charset="0"/>
                <a:ea typeface="ＭＳ Ｐゴシック" charset="0"/>
              </a:defRPr>
            </a:lvl2pPr>
            <a:lvl3pPr marL="1081066" indent="-216213" eaLnBrk="0" hangingPunct="0">
              <a:defRPr sz="2300">
                <a:solidFill>
                  <a:schemeClr val="tx1"/>
                </a:solidFill>
                <a:latin typeface="Arial" charset="0"/>
                <a:ea typeface="ＭＳ Ｐゴシック" charset="0"/>
              </a:defRPr>
            </a:lvl3pPr>
            <a:lvl4pPr marL="1513492" indent="-216213" eaLnBrk="0" hangingPunct="0">
              <a:defRPr sz="2300">
                <a:solidFill>
                  <a:schemeClr val="tx1"/>
                </a:solidFill>
                <a:latin typeface="Arial" charset="0"/>
                <a:ea typeface="ＭＳ Ｐゴシック" charset="0"/>
              </a:defRPr>
            </a:lvl4pPr>
            <a:lvl5pPr marL="1945919" indent="-216213" eaLnBrk="0" hangingPunct="0">
              <a:defRPr sz="2300">
                <a:solidFill>
                  <a:schemeClr val="tx1"/>
                </a:solidFill>
                <a:latin typeface="Arial" charset="0"/>
                <a:ea typeface="ＭＳ Ｐゴシック" charset="0"/>
              </a:defRPr>
            </a:lvl5pPr>
            <a:lvl6pPr marL="2378345" indent="-216213" eaLnBrk="0" fontAlgn="base" hangingPunct="0">
              <a:spcBef>
                <a:spcPct val="0"/>
              </a:spcBef>
              <a:spcAft>
                <a:spcPct val="0"/>
              </a:spcAft>
              <a:defRPr sz="2300">
                <a:solidFill>
                  <a:schemeClr val="tx1"/>
                </a:solidFill>
                <a:latin typeface="Arial" charset="0"/>
                <a:ea typeface="ＭＳ Ｐゴシック" charset="0"/>
              </a:defRPr>
            </a:lvl6pPr>
            <a:lvl7pPr marL="2810773" indent="-216213" eaLnBrk="0" fontAlgn="base" hangingPunct="0">
              <a:spcBef>
                <a:spcPct val="0"/>
              </a:spcBef>
              <a:spcAft>
                <a:spcPct val="0"/>
              </a:spcAft>
              <a:defRPr sz="2300">
                <a:solidFill>
                  <a:schemeClr val="tx1"/>
                </a:solidFill>
                <a:latin typeface="Arial" charset="0"/>
                <a:ea typeface="ＭＳ Ｐゴシック" charset="0"/>
              </a:defRPr>
            </a:lvl7pPr>
            <a:lvl8pPr marL="3243198" indent="-216213" eaLnBrk="0" fontAlgn="base" hangingPunct="0">
              <a:spcBef>
                <a:spcPct val="0"/>
              </a:spcBef>
              <a:spcAft>
                <a:spcPct val="0"/>
              </a:spcAft>
              <a:defRPr sz="2300">
                <a:solidFill>
                  <a:schemeClr val="tx1"/>
                </a:solidFill>
                <a:latin typeface="Arial" charset="0"/>
                <a:ea typeface="ＭＳ Ｐゴシック" charset="0"/>
              </a:defRPr>
            </a:lvl8pPr>
            <a:lvl9pPr marL="3675626" indent="-216213" eaLnBrk="0" fontAlgn="base" hangingPunct="0">
              <a:spcBef>
                <a:spcPct val="0"/>
              </a:spcBef>
              <a:spcAft>
                <a:spcPct val="0"/>
              </a:spcAft>
              <a:defRPr sz="2300">
                <a:solidFill>
                  <a:schemeClr val="tx1"/>
                </a:solidFill>
                <a:latin typeface="Arial" charset="0"/>
                <a:ea typeface="ＭＳ Ｐゴシック" charset="0"/>
              </a:defRPr>
            </a:lvl9pPr>
          </a:lstStyle>
          <a:p>
            <a:pPr eaLnBrk="1" hangingPunct="1"/>
            <a:fld id="{A34444C2-24A9-1A40-84BD-054DDA7CA7F8}" type="slidenum">
              <a:rPr lang="en-US" sz="1200">
                <a:solidFill>
                  <a:srgbClr val="000000"/>
                </a:solidFill>
                <a:latin typeface="Calibri" charset="0"/>
              </a:rPr>
              <a:pPr eaLnBrk="1" hangingPunct="1"/>
              <a:t>41</a:t>
            </a:fld>
            <a:endParaRPr lang="en-US" sz="1200" dirty="0">
              <a:solidFill>
                <a:srgbClr val="000000"/>
              </a:solidFill>
              <a:latin typeface="Calibri"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198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marL="0" lvl="1">
              <a:spcBef>
                <a:spcPct val="0"/>
              </a:spcBef>
            </a:pPr>
            <a:endParaRPr lang="en-US" sz="2800" dirty="0">
              <a:latin typeface="Calibri" charset="0"/>
            </a:endParaRPr>
          </a:p>
        </p:txBody>
      </p:sp>
      <p:sp>
        <p:nvSpPr>
          <p:cNvPr id="4198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300">
                <a:solidFill>
                  <a:schemeClr val="tx1"/>
                </a:solidFill>
                <a:latin typeface="Arial" charset="0"/>
                <a:ea typeface="ＭＳ Ｐゴシック" charset="0"/>
                <a:cs typeface="ＭＳ Ｐゴシック" charset="0"/>
              </a:defRPr>
            </a:lvl1pPr>
            <a:lvl2pPr marL="702692" indent="-270267" eaLnBrk="0" hangingPunct="0">
              <a:defRPr sz="2300">
                <a:solidFill>
                  <a:schemeClr val="tx1"/>
                </a:solidFill>
                <a:latin typeface="Arial" charset="0"/>
                <a:ea typeface="ＭＳ Ｐゴシック" charset="0"/>
              </a:defRPr>
            </a:lvl2pPr>
            <a:lvl3pPr marL="1081066" indent="-216213" eaLnBrk="0" hangingPunct="0">
              <a:defRPr sz="2300">
                <a:solidFill>
                  <a:schemeClr val="tx1"/>
                </a:solidFill>
                <a:latin typeface="Arial" charset="0"/>
                <a:ea typeface="ＭＳ Ｐゴシック" charset="0"/>
              </a:defRPr>
            </a:lvl3pPr>
            <a:lvl4pPr marL="1513492" indent="-216213" eaLnBrk="0" hangingPunct="0">
              <a:defRPr sz="2300">
                <a:solidFill>
                  <a:schemeClr val="tx1"/>
                </a:solidFill>
                <a:latin typeface="Arial" charset="0"/>
                <a:ea typeface="ＭＳ Ｐゴシック" charset="0"/>
              </a:defRPr>
            </a:lvl4pPr>
            <a:lvl5pPr marL="1945919" indent="-216213" eaLnBrk="0" hangingPunct="0">
              <a:defRPr sz="2300">
                <a:solidFill>
                  <a:schemeClr val="tx1"/>
                </a:solidFill>
                <a:latin typeface="Arial" charset="0"/>
                <a:ea typeface="ＭＳ Ｐゴシック" charset="0"/>
              </a:defRPr>
            </a:lvl5pPr>
            <a:lvl6pPr marL="2378345" indent="-216213" eaLnBrk="0" fontAlgn="base" hangingPunct="0">
              <a:spcBef>
                <a:spcPct val="0"/>
              </a:spcBef>
              <a:spcAft>
                <a:spcPct val="0"/>
              </a:spcAft>
              <a:defRPr sz="2300">
                <a:solidFill>
                  <a:schemeClr val="tx1"/>
                </a:solidFill>
                <a:latin typeface="Arial" charset="0"/>
                <a:ea typeface="ＭＳ Ｐゴシック" charset="0"/>
              </a:defRPr>
            </a:lvl6pPr>
            <a:lvl7pPr marL="2810773" indent="-216213" eaLnBrk="0" fontAlgn="base" hangingPunct="0">
              <a:spcBef>
                <a:spcPct val="0"/>
              </a:spcBef>
              <a:spcAft>
                <a:spcPct val="0"/>
              </a:spcAft>
              <a:defRPr sz="2300">
                <a:solidFill>
                  <a:schemeClr val="tx1"/>
                </a:solidFill>
                <a:latin typeface="Arial" charset="0"/>
                <a:ea typeface="ＭＳ Ｐゴシック" charset="0"/>
              </a:defRPr>
            </a:lvl7pPr>
            <a:lvl8pPr marL="3243198" indent="-216213" eaLnBrk="0" fontAlgn="base" hangingPunct="0">
              <a:spcBef>
                <a:spcPct val="0"/>
              </a:spcBef>
              <a:spcAft>
                <a:spcPct val="0"/>
              </a:spcAft>
              <a:defRPr sz="2300">
                <a:solidFill>
                  <a:schemeClr val="tx1"/>
                </a:solidFill>
                <a:latin typeface="Arial" charset="0"/>
                <a:ea typeface="ＭＳ Ｐゴシック" charset="0"/>
              </a:defRPr>
            </a:lvl8pPr>
            <a:lvl9pPr marL="3675626" indent="-216213" eaLnBrk="0" fontAlgn="base" hangingPunct="0">
              <a:spcBef>
                <a:spcPct val="0"/>
              </a:spcBef>
              <a:spcAft>
                <a:spcPct val="0"/>
              </a:spcAft>
              <a:defRPr sz="2300">
                <a:solidFill>
                  <a:schemeClr val="tx1"/>
                </a:solidFill>
                <a:latin typeface="Arial" charset="0"/>
                <a:ea typeface="ＭＳ Ｐゴシック" charset="0"/>
              </a:defRPr>
            </a:lvl9pPr>
          </a:lstStyle>
          <a:p>
            <a:pPr eaLnBrk="1" hangingPunct="1"/>
            <a:fld id="{A34444C2-24A9-1A40-84BD-054DDA7CA7F8}" type="slidenum">
              <a:rPr lang="en-US" sz="1200">
                <a:solidFill>
                  <a:srgbClr val="000000"/>
                </a:solidFill>
                <a:latin typeface="Calibri" charset="0"/>
              </a:rPr>
              <a:pPr eaLnBrk="1" hangingPunct="1"/>
              <a:t>42</a:t>
            </a:fld>
            <a:endParaRPr lang="en-US" sz="1200" dirty="0">
              <a:solidFill>
                <a:srgbClr val="000000"/>
              </a:solidFill>
              <a:latin typeface="Calibri"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Forty-eight patients (43%) who had received prior </a:t>
            </a:r>
            <a:r>
              <a:rPr lang="en-US" sz="1200" b="0" i="0" kern="1200" dirty="0" err="1" smtClean="0">
                <a:solidFill>
                  <a:schemeClr val="tx1"/>
                </a:solidFill>
                <a:latin typeface="+mn-lt"/>
                <a:ea typeface="+mn-ea"/>
                <a:cs typeface="+mn-cs"/>
              </a:rPr>
              <a:t>bortezomib</a:t>
            </a:r>
            <a:r>
              <a:rPr lang="en-US" sz="1200" b="0" i="0" kern="1200" dirty="0" smtClean="0">
                <a:solidFill>
                  <a:schemeClr val="tx1"/>
                </a:solidFill>
                <a:latin typeface="+mn-lt"/>
                <a:ea typeface="+mn-ea"/>
                <a:cs typeface="+mn-cs"/>
              </a:rPr>
              <a:t> demonstrated an ORR of 65% (95% CI: 49.5%, 77.8%), and 27 (24%) patients who had received prior </a:t>
            </a:r>
            <a:r>
              <a:rPr lang="en-US" sz="1200" b="0" i="0" kern="1200" dirty="0" err="1" smtClean="0">
                <a:solidFill>
                  <a:schemeClr val="tx1"/>
                </a:solidFill>
                <a:latin typeface="+mn-lt"/>
                <a:ea typeface="+mn-ea"/>
                <a:cs typeface="+mn-cs"/>
              </a:rPr>
              <a:t>lenalidomide</a:t>
            </a:r>
            <a:r>
              <a:rPr lang="en-US" sz="1200" b="0" i="0" kern="1200" dirty="0" smtClean="0">
                <a:solidFill>
                  <a:schemeClr val="tx1"/>
                </a:solidFill>
                <a:latin typeface="+mn-lt"/>
                <a:ea typeface="+mn-ea"/>
                <a:cs typeface="+mn-cs"/>
              </a:rPr>
              <a:t> demonstrated an ORR of 59% (95% CI: 38.8%, 77.6%).</a:t>
            </a:r>
            <a:endParaRPr lang="tr-TR" dirty="0"/>
          </a:p>
        </p:txBody>
      </p:sp>
      <p:sp>
        <p:nvSpPr>
          <p:cNvPr id="4" name="3 Slayt Numarası Yer Tutucusu"/>
          <p:cNvSpPr>
            <a:spLocks noGrp="1"/>
          </p:cNvSpPr>
          <p:nvPr>
            <p:ph type="sldNum" sz="quarter" idx="10"/>
          </p:nvPr>
        </p:nvSpPr>
        <p:spPr/>
        <p:txBody>
          <a:bodyPr/>
          <a:lstStyle/>
          <a:p>
            <a:fld id="{236B1A61-D2A1-4F7F-ACD2-BA8A4A3820AC}" type="slidenum">
              <a:rPr lang="tr-TR" smtClean="0"/>
              <a:pPr/>
              <a:t>43</a:t>
            </a:fld>
            <a:endParaRPr lang="tr-T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54C1787-2196-4AAB-B768-5D99A9B05539}" type="slidenum">
              <a:rPr lang="en-US"/>
              <a:pPr/>
              <a:t>49</a:t>
            </a:fld>
            <a:endParaRPr lang="en-US"/>
          </a:p>
        </p:txBody>
      </p:sp>
      <p:sp>
        <p:nvSpPr>
          <p:cNvPr id="8193" name="Rectangle 1"/>
          <p:cNvSpPr txBox="1">
            <a:spLocks noGrp="1" noRot="1" noChangeAspect="1" noChangeArrowheads="1"/>
          </p:cNvSpPr>
          <p:nvPr>
            <p:ph type="sldImg"/>
          </p:nvPr>
        </p:nvSpPr>
        <p:spPr bwMode="auto">
          <a:xfrm>
            <a:off x="3810000" y="520700"/>
            <a:ext cx="4572000" cy="2571750"/>
          </a:xfrm>
          <a:prstGeom prst="rect">
            <a:avLst/>
          </a:prstGeom>
          <a:solidFill>
            <a:srgbClr val="FFFFFF"/>
          </a:solidFill>
          <a:ln>
            <a:solidFill>
              <a:srgbClr val="000000"/>
            </a:solidFill>
            <a:miter lim="800000"/>
            <a:headEnd/>
            <a:tailEnd/>
          </a:ln>
        </p:spPr>
      </p:sp>
      <p:sp>
        <p:nvSpPr>
          <p:cNvPr id="8194" name="Text Box 2"/>
          <p:cNvSpPr txBox="1">
            <a:spLocks noGrp="1" noChangeArrowheads="1"/>
          </p:cNvSpPr>
          <p:nvPr>
            <p:ph type="body" idx="1"/>
          </p:nvPr>
        </p:nvSpPr>
        <p:spPr bwMode="auto">
          <a:xfrm>
            <a:off x="1220196" y="3256901"/>
            <a:ext cx="9751608" cy="929770"/>
          </a:xfrm>
          <a:prstGeom prst="rect">
            <a:avLst/>
          </a:prstGeom>
          <a:noFill/>
          <a:ln cap="flat">
            <a:round/>
            <a:headEnd/>
            <a:tailEnd/>
          </a:ln>
        </p:spPr>
        <p:txBody>
          <a:bodyPr lIns="0" tIns="7938" rIns="0" bIns="0"/>
          <a:lstStyle/>
          <a:p>
            <a:pPr marL="215900" indent="-214313" eaLnBrk="1">
              <a:lnSpc>
                <a:spcPct val="93000"/>
              </a:lnSpc>
              <a:spcBef>
                <a:spcPct val="0"/>
              </a:spcBef>
              <a:tabLst>
                <a:tab pos="723900" algn="l"/>
                <a:tab pos="1447800" algn="l"/>
                <a:tab pos="2171700" algn="l"/>
                <a:tab pos="2895600" algn="l"/>
                <a:tab pos="3619500" algn="l"/>
                <a:tab pos="4343400" algn="l"/>
                <a:tab pos="5067300" algn="l"/>
                <a:tab pos="5791200" algn="l"/>
              </a:tabLst>
            </a:pPr>
            <a:endParaRPr lang="en-US" sz="2000" dirty="0">
              <a:latin typeface="Arial" charset="0"/>
              <a:ea typeface="IPAMincho" charset="0"/>
              <a:cs typeface="IPAMincho"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236B1A61-D2A1-4F7F-ACD2-BA8A4A3820AC}" type="slidenum">
              <a:rPr lang="tr-TR" smtClean="0"/>
              <a:pPr/>
              <a:t>54</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207890" y="508825"/>
            <a:ext cx="3776218" cy="647700"/>
          </a:xfrm>
          <a:prstGeom prst="rect">
            <a:avLst/>
          </a:prstGeom>
        </p:spPr>
        <p:txBody>
          <a:bodyPr wrap="square" lIns="0" tIns="0" rIns="0" bIns="0">
            <a:spAutoFit/>
          </a:bodyPr>
          <a:lstStyle>
            <a:lvl1pPr>
              <a:defRPr sz="4000" b="1" i="0">
                <a:solidFill>
                  <a:srgbClr val="31859C"/>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3/22/2017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31859C"/>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26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3/22/2017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31859C"/>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3/22/2017</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31859C"/>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3/22/2017</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3/22/2017</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oş">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30904" y="508825"/>
            <a:ext cx="10930191" cy="647700"/>
          </a:xfrm>
          <a:prstGeom prst="rect">
            <a:avLst/>
          </a:prstGeom>
        </p:spPr>
        <p:txBody>
          <a:bodyPr wrap="square" lIns="0" tIns="0" rIns="0" bIns="0">
            <a:spAutoFit/>
          </a:bodyPr>
          <a:lstStyle>
            <a:lvl1pPr>
              <a:defRPr sz="4000" b="1" i="0">
                <a:solidFill>
                  <a:srgbClr val="31859C"/>
                </a:solidFill>
                <a:latin typeface="Calibri"/>
                <a:cs typeface="Calibri"/>
              </a:defRPr>
            </a:lvl1pPr>
          </a:lstStyle>
          <a:p>
            <a:endParaRPr/>
          </a:p>
        </p:txBody>
      </p:sp>
      <p:sp>
        <p:nvSpPr>
          <p:cNvPr id="3" name="Holder 3"/>
          <p:cNvSpPr>
            <a:spLocks noGrp="1"/>
          </p:cNvSpPr>
          <p:nvPr>
            <p:ph type="body" idx="1"/>
          </p:nvPr>
        </p:nvSpPr>
        <p:spPr>
          <a:xfrm>
            <a:off x="414098" y="1643379"/>
            <a:ext cx="10798810" cy="1734820"/>
          </a:xfrm>
          <a:prstGeom prst="rect">
            <a:avLst/>
          </a:prstGeom>
        </p:spPr>
        <p:txBody>
          <a:bodyPr wrap="square" lIns="0" tIns="0" rIns="0" bIns="0">
            <a:spAutoFit/>
          </a:bodyPr>
          <a:lstStyle>
            <a:lvl1pPr>
              <a:defRPr sz="26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3/22/2017</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jpeg"/><Relationship Id="rId7" Type="http://schemas.openxmlformats.org/officeDocument/2006/relationships/hyperlink" Target="https://www.uptodate.com/contents/clinical-manifestations-pathologic-features-and-diagnosis-of-mantle-cell-lymphoma?source=search_result&amp;search=mantle%20cell%20lymphoma&amp;selectedTitle=1~66"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www.hmrn.org/statistics/incidence" TargetMode="Externa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hyperlink" Target="http://www.hmrn.org/statistics/incidence" TargetMode="External"/><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4.png"/><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7.xml"/><Relationship Id="rId4"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notesSlide" Target="../notesSlides/notesSlide18.xml"/><Relationship Id="rId4"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chart" Target="../charts/chart2.xml"/></Relationships>
</file>

<file path=ppt/slides/_rels/slide4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hyperlink" Target="https://www.uptodate.com/contents/rituximab-drug-information?source=see_link" TargetMode="External"/><Relationship Id="rId3" Type="http://schemas.openxmlformats.org/officeDocument/2006/relationships/image" Target="../media/image49.png"/><Relationship Id="rId7" Type="http://schemas.openxmlformats.org/officeDocument/2006/relationships/hyperlink" Target="https://www.uptodate.com/contents/ibrutinib-drug-information?source=see_link"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50.xml.rels><?xml version="1.0" encoding="UTF-8" standalone="yes"?>
<Relationships xmlns="http://schemas.openxmlformats.org/package/2006/relationships"><Relationship Id="rId2" Type="http://schemas.openxmlformats.org/officeDocument/2006/relationships/hyperlink" Target="https://www.uptodate.com/contents/ibrutinib-drug-information?source=see_link" TargetMode="Externa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4.xml"/><Relationship Id="rId5" Type="http://schemas.openxmlformats.org/officeDocument/2006/relationships/image" Target="../media/image56.png"/><Relationship Id="rId4" Type="http://schemas.openxmlformats.org/officeDocument/2006/relationships/image" Target="../media/image55.png"/></Relationships>
</file>

<file path=ppt/slides/_rels/slide5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59.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Başlık"/>
          <p:cNvSpPr>
            <a:spLocks noGrp="1"/>
          </p:cNvSpPr>
          <p:nvPr>
            <p:ph type="ctrTitle"/>
          </p:nvPr>
        </p:nvSpPr>
        <p:spPr>
          <a:xfrm>
            <a:off x="1371600" y="2438400"/>
            <a:ext cx="9982200" cy="2862322"/>
          </a:xfrm>
        </p:spPr>
        <p:txBody>
          <a:bodyPr/>
          <a:lstStyle/>
          <a:p>
            <a:pPr>
              <a:lnSpc>
                <a:spcPct val="150000"/>
              </a:lnSpc>
            </a:pPr>
            <a:r>
              <a:rPr lang="tr-TR" dirty="0" smtClean="0"/>
              <a:t>General Overwiew: </a:t>
            </a:r>
            <a:br>
              <a:rPr lang="tr-TR" dirty="0" smtClean="0"/>
            </a:br>
            <a:r>
              <a:rPr lang="tr-TR" sz="4400" dirty="0" smtClean="0"/>
              <a:t>New </a:t>
            </a:r>
            <a:r>
              <a:rPr lang="tr-TR" sz="4400" dirty="0" err="1" smtClean="0"/>
              <a:t>Approach</a:t>
            </a:r>
            <a:r>
              <a:rPr lang="tr-TR" sz="4400" dirty="0" smtClean="0"/>
              <a:t> to Mantle Cell Lymphoma </a:t>
            </a:r>
            <a:r>
              <a:rPr lang="tr-TR" dirty="0" smtClean="0"/>
              <a:t/>
            </a:r>
            <a:br>
              <a:rPr lang="tr-TR" dirty="0" smtClean="0"/>
            </a:br>
            <a:endParaRPr lang="tr-TR" dirty="0"/>
          </a:p>
        </p:txBody>
      </p:sp>
      <p:sp>
        <p:nvSpPr>
          <p:cNvPr id="7" name="6 Alt Başlık"/>
          <p:cNvSpPr>
            <a:spLocks noGrp="1"/>
          </p:cNvSpPr>
          <p:nvPr>
            <p:ph type="subTitle" idx="4"/>
          </p:nvPr>
        </p:nvSpPr>
        <p:spPr>
          <a:xfrm>
            <a:off x="1447800" y="4648200"/>
            <a:ext cx="8534400" cy="400110"/>
          </a:xfrm>
        </p:spPr>
        <p:txBody>
          <a:bodyPr/>
          <a:lstStyle/>
          <a:p>
            <a:pPr algn="r"/>
            <a:r>
              <a:rPr lang="tr-TR" dirty="0" smtClean="0"/>
              <a:t>Dr. Mustafa ÇETİN, Kayseri-2017</a:t>
            </a:r>
            <a:endParaRPr lang="tr-TR" dirty="0"/>
          </a:p>
        </p:txBody>
      </p:sp>
      <p:sp>
        <p:nvSpPr>
          <p:cNvPr id="4" name="3 Dikdörtgen"/>
          <p:cNvSpPr/>
          <p:nvPr/>
        </p:nvSpPr>
        <p:spPr>
          <a:xfrm>
            <a:off x="0" y="0"/>
            <a:ext cx="12192000" cy="1676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4 Dikdörtgen"/>
          <p:cNvSpPr/>
          <p:nvPr/>
        </p:nvSpPr>
        <p:spPr>
          <a:xfrm>
            <a:off x="0" y="5562600"/>
            <a:ext cx="12192000" cy="1295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11582400" cy="1143000"/>
          </a:xfrm>
        </p:spPr>
        <p:txBody>
          <a:bodyPr rtlCol="0">
            <a:normAutofit/>
          </a:bodyPr>
          <a:lstStyle/>
          <a:p>
            <a:pPr fontAlgn="auto">
              <a:spcAft>
                <a:spcPts val="0"/>
              </a:spcAft>
              <a:defRPr/>
            </a:pPr>
            <a:r>
              <a:rPr lang="en-US" sz="4400" dirty="0" smtClean="0">
                <a:latin typeface="+mn-lt"/>
              </a:rPr>
              <a:t>Subtypes of NHL</a:t>
            </a:r>
            <a:endParaRPr lang="en-US" sz="4400" dirty="0">
              <a:latin typeface="+mn-lt"/>
            </a:endParaRPr>
          </a:p>
        </p:txBody>
      </p:sp>
      <p:grpSp>
        <p:nvGrpSpPr>
          <p:cNvPr id="3" name="Group 3"/>
          <p:cNvGrpSpPr>
            <a:grpSpLocks/>
          </p:cNvGrpSpPr>
          <p:nvPr/>
        </p:nvGrpSpPr>
        <p:grpSpPr bwMode="auto">
          <a:xfrm>
            <a:off x="1219200" y="1408114"/>
            <a:ext cx="9372600" cy="3990975"/>
            <a:chOff x="528" y="1150"/>
            <a:chExt cx="4824" cy="2514"/>
          </a:xfrm>
        </p:grpSpPr>
        <p:sp>
          <p:nvSpPr>
            <p:cNvPr id="5" name="Freeform 4"/>
            <p:cNvSpPr>
              <a:spLocks/>
            </p:cNvSpPr>
            <p:nvPr/>
          </p:nvSpPr>
          <p:spPr bwMode="auto">
            <a:xfrm>
              <a:off x="2793" y="1989"/>
              <a:ext cx="845" cy="284"/>
            </a:xfrm>
            <a:custGeom>
              <a:avLst/>
              <a:gdLst>
                <a:gd name="T0" fmla="*/ 0 w 845"/>
                <a:gd name="T1" fmla="*/ 126 h 284"/>
                <a:gd name="T2" fmla="*/ 845 w 845"/>
                <a:gd name="T3" fmla="*/ 0 h 284"/>
                <a:gd name="T4" fmla="*/ 845 w 845"/>
                <a:gd name="T5" fmla="*/ 158 h 284"/>
                <a:gd name="T6" fmla="*/ 0 w 845"/>
                <a:gd name="T7" fmla="*/ 284 h 284"/>
                <a:gd name="T8" fmla="*/ 0 w 845"/>
                <a:gd name="T9" fmla="*/ 126 h 284"/>
                <a:gd name="T10" fmla="*/ 0 60000 65536"/>
                <a:gd name="T11" fmla="*/ 0 60000 65536"/>
                <a:gd name="T12" fmla="*/ 0 60000 65536"/>
                <a:gd name="T13" fmla="*/ 0 60000 65536"/>
                <a:gd name="T14" fmla="*/ 0 60000 65536"/>
                <a:gd name="T15" fmla="*/ 0 w 845"/>
                <a:gd name="T16" fmla="*/ 0 h 284"/>
                <a:gd name="T17" fmla="*/ 845 w 845"/>
                <a:gd name="T18" fmla="*/ 284 h 284"/>
              </a:gdLst>
              <a:ahLst/>
              <a:cxnLst>
                <a:cxn ang="T10">
                  <a:pos x="T0" y="T1"/>
                </a:cxn>
                <a:cxn ang="T11">
                  <a:pos x="T2" y="T3"/>
                </a:cxn>
                <a:cxn ang="T12">
                  <a:pos x="T4" y="T5"/>
                </a:cxn>
                <a:cxn ang="T13">
                  <a:pos x="T6" y="T7"/>
                </a:cxn>
                <a:cxn ang="T14">
                  <a:pos x="T8" y="T9"/>
                </a:cxn>
              </a:cxnLst>
              <a:rect l="T15" t="T16" r="T17" b="T18"/>
              <a:pathLst>
                <a:path w="845" h="284">
                  <a:moveTo>
                    <a:pt x="0" y="126"/>
                  </a:moveTo>
                  <a:lnTo>
                    <a:pt x="845" y="0"/>
                  </a:lnTo>
                  <a:lnTo>
                    <a:pt x="845" y="158"/>
                  </a:lnTo>
                  <a:lnTo>
                    <a:pt x="0" y="284"/>
                  </a:lnTo>
                  <a:lnTo>
                    <a:pt x="0" y="126"/>
                  </a:lnTo>
                  <a:close/>
                </a:path>
              </a:pathLst>
            </a:custGeom>
            <a:solidFill>
              <a:schemeClr val="accent1">
                <a:lumMod val="75000"/>
              </a:schemeClr>
            </a:solidFill>
            <a:ln w="9525">
              <a:solidFill>
                <a:schemeClr val="bg2"/>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eaLnBrk="1" hangingPunct="1">
                <a:spcBef>
                  <a:spcPct val="50000"/>
                </a:spcBef>
                <a:buSzPct val="125000"/>
                <a:buFontTx/>
                <a:buChar char="•"/>
                <a:defRPr/>
              </a:pPr>
              <a:endParaRPr lang="en-US" sz="2600" b="1">
                <a:solidFill>
                  <a:schemeClr val="tx1">
                    <a:lumMod val="65000"/>
                    <a:lumOff val="35000"/>
                  </a:schemeClr>
                </a:solidFill>
                <a:latin typeface="+mn-lt"/>
                <a:ea typeface="ヒラギノ角ゴ Pro W3" pitchFamily="1" charset="-128"/>
              </a:endParaRPr>
            </a:p>
          </p:txBody>
        </p:sp>
        <p:sp>
          <p:nvSpPr>
            <p:cNvPr id="6" name="Line 7"/>
            <p:cNvSpPr>
              <a:spLocks noChangeShapeType="1"/>
            </p:cNvSpPr>
            <p:nvPr/>
          </p:nvSpPr>
          <p:spPr bwMode="auto">
            <a:xfrm>
              <a:off x="3548" y="2747"/>
              <a:ext cx="360" cy="200"/>
            </a:xfrm>
            <a:prstGeom prst="line">
              <a:avLst/>
            </a:prstGeom>
            <a:noFill/>
            <a:ln w="12700">
              <a:solidFill>
                <a:srgbClr val="7030A0"/>
              </a:solidFill>
              <a:round/>
              <a:headEnd/>
              <a:tailEnd/>
            </a:ln>
            <a:extLst>
              <a:ext uri="{909E8E84-426E-40DD-AFC4-6F175D3DCCD1}">
                <a14:hiddenFill xmlns:a14="http://schemas.microsoft.com/office/drawing/2010/main" xmlns="">
                  <a:noFill/>
                </a14:hiddenFill>
              </a:ext>
            </a:extLst>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a:defRPr/>
              </a:pPr>
              <a:endParaRPr lang="en-US">
                <a:solidFill>
                  <a:schemeClr val="tx1">
                    <a:lumMod val="65000"/>
                    <a:lumOff val="35000"/>
                  </a:schemeClr>
                </a:solidFill>
                <a:latin typeface="+mn-lt"/>
              </a:endParaRPr>
            </a:p>
          </p:txBody>
        </p:sp>
        <p:sp>
          <p:nvSpPr>
            <p:cNvPr id="7" name="Line 8"/>
            <p:cNvSpPr>
              <a:spLocks noChangeShapeType="1"/>
            </p:cNvSpPr>
            <p:nvPr/>
          </p:nvSpPr>
          <p:spPr bwMode="auto">
            <a:xfrm>
              <a:off x="3452" y="2742"/>
              <a:ext cx="168" cy="596"/>
            </a:xfrm>
            <a:prstGeom prst="line">
              <a:avLst/>
            </a:prstGeom>
            <a:noFill/>
            <a:ln w="12700">
              <a:solidFill>
                <a:srgbClr val="7030A0"/>
              </a:solidFill>
              <a:round/>
              <a:headEnd/>
              <a:tailEnd/>
            </a:ln>
            <a:extLst>
              <a:ext uri="{909E8E84-426E-40DD-AFC4-6F175D3DCCD1}">
                <a14:hiddenFill xmlns:a14="http://schemas.microsoft.com/office/drawing/2010/main" xmlns="">
                  <a:noFill/>
                </a14:hiddenFill>
              </a:ext>
            </a:extLst>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a:defRPr/>
              </a:pPr>
              <a:endParaRPr lang="en-US">
                <a:solidFill>
                  <a:schemeClr val="tx1">
                    <a:lumMod val="65000"/>
                    <a:lumOff val="35000"/>
                  </a:schemeClr>
                </a:solidFill>
                <a:latin typeface="+mn-lt"/>
              </a:endParaRPr>
            </a:p>
          </p:txBody>
        </p:sp>
        <p:sp>
          <p:nvSpPr>
            <p:cNvPr id="8" name="Line 9"/>
            <p:cNvSpPr>
              <a:spLocks noChangeShapeType="1"/>
            </p:cNvSpPr>
            <p:nvPr/>
          </p:nvSpPr>
          <p:spPr bwMode="auto">
            <a:xfrm flipV="1">
              <a:off x="3678" y="1991"/>
              <a:ext cx="464" cy="271"/>
            </a:xfrm>
            <a:prstGeom prst="line">
              <a:avLst/>
            </a:prstGeom>
            <a:noFill/>
            <a:ln w="12700">
              <a:solidFill>
                <a:srgbClr val="7030A0"/>
              </a:solidFill>
              <a:round/>
              <a:headEnd/>
              <a:tailEnd/>
            </a:ln>
            <a:extLst>
              <a:ext uri="{909E8E84-426E-40DD-AFC4-6F175D3DCCD1}">
                <a14:hiddenFill xmlns:a14="http://schemas.microsoft.com/office/drawing/2010/main" xmlns="">
                  <a:noFill/>
                </a14:hiddenFill>
              </a:ext>
            </a:extLst>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a:defRPr/>
              </a:pPr>
              <a:endParaRPr lang="en-US">
                <a:solidFill>
                  <a:schemeClr val="tx1">
                    <a:lumMod val="65000"/>
                    <a:lumOff val="35000"/>
                  </a:schemeClr>
                </a:solidFill>
                <a:latin typeface="+mn-lt"/>
              </a:endParaRPr>
            </a:p>
          </p:txBody>
        </p:sp>
        <p:sp>
          <p:nvSpPr>
            <p:cNvPr id="9" name="Freeform 8"/>
            <p:cNvSpPr>
              <a:spLocks/>
            </p:cNvSpPr>
            <p:nvPr/>
          </p:nvSpPr>
          <p:spPr bwMode="auto">
            <a:xfrm>
              <a:off x="2435" y="1503"/>
              <a:ext cx="321" cy="773"/>
            </a:xfrm>
            <a:custGeom>
              <a:avLst/>
              <a:gdLst>
                <a:gd name="T0" fmla="*/ 321 w 321"/>
                <a:gd name="T1" fmla="*/ 615 h 773"/>
                <a:gd name="T2" fmla="*/ 0 w 321"/>
                <a:gd name="T3" fmla="*/ 0 h 773"/>
                <a:gd name="T4" fmla="*/ 0 w 321"/>
                <a:gd name="T5" fmla="*/ 158 h 773"/>
                <a:gd name="T6" fmla="*/ 321 w 321"/>
                <a:gd name="T7" fmla="*/ 773 h 773"/>
                <a:gd name="T8" fmla="*/ 321 w 321"/>
                <a:gd name="T9" fmla="*/ 615 h 773"/>
                <a:gd name="T10" fmla="*/ 0 60000 65536"/>
                <a:gd name="T11" fmla="*/ 0 60000 65536"/>
                <a:gd name="T12" fmla="*/ 0 60000 65536"/>
                <a:gd name="T13" fmla="*/ 0 60000 65536"/>
                <a:gd name="T14" fmla="*/ 0 60000 65536"/>
                <a:gd name="T15" fmla="*/ 0 w 321"/>
                <a:gd name="T16" fmla="*/ 0 h 773"/>
                <a:gd name="T17" fmla="*/ 321 w 321"/>
                <a:gd name="T18" fmla="*/ 773 h 773"/>
              </a:gdLst>
              <a:ahLst/>
              <a:cxnLst>
                <a:cxn ang="T10">
                  <a:pos x="T0" y="T1"/>
                </a:cxn>
                <a:cxn ang="T11">
                  <a:pos x="T2" y="T3"/>
                </a:cxn>
                <a:cxn ang="T12">
                  <a:pos x="T4" y="T5"/>
                </a:cxn>
                <a:cxn ang="T13">
                  <a:pos x="T6" y="T7"/>
                </a:cxn>
                <a:cxn ang="T14">
                  <a:pos x="T8" y="T9"/>
                </a:cxn>
              </a:cxnLst>
              <a:rect l="T15" t="T16" r="T17" b="T18"/>
              <a:pathLst>
                <a:path w="321" h="773">
                  <a:moveTo>
                    <a:pt x="321" y="615"/>
                  </a:moveTo>
                  <a:lnTo>
                    <a:pt x="0" y="0"/>
                  </a:lnTo>
                  <a:lnTo>
                    <a:pt x="0" y="158"/>
                  </a:lnTo>
                  <a:lnTo>
                    <a:pt x="321" y="773"/>
                  </a:lnTo>
                  <a:lnTo>
                    <a:pt x="321" y="615"/>
                  </a:lnTo>
                  <a:close/>
                </a:path>
              </a:pathLst>
            </a:custGeom>
            <a:solidFill>
              <a:srgbClr val="990033"/>
            </a:solidFill>
            <a:ln w="9525">
              <a:solidFill>
                <a:schemeClr val="bg2"/>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eaLnBrk="1" hangingPunct="1">
                <a:spcBef>
                  <a:spcPct val="50000"/>
                </a:spcBef>
                <a:buSzPct val="125000"/>
                <a:buFontTx/>
                <a:buChar char="•"/>
                <a:defRPr/>
              </a:pPr>
              <a:endParaRPr lang="en-US" sz="2600" b="1">
                <a:solidFill>
                  <a:schemeClr val="tx1">
                    <a:lumMod val="65000"/>
                    <a:lumOff val="35000"/>
                  </a:schemeClr>
                </a:solidFill>
                <a:latin typeface="+mn-lt"/>
                <a:ea typeface="ヒラギノ角ゴ Pro W3" pitchFamily="1" charset="-128"/>
              </a:endParaRPr>
            </a:p>
          </p:txBody>
        </p:sp>
        <p:sp>
          <p:nvSpPr>
            <p:cNvPr id="10" name="Freeform 9"/>
            <p:cNvSpPr>
              <a:spLocks/>
            </p:cNvSpPr>
            <p:nvPr/>
          </p:nvSpPr>
          <p:spPr bwMode="auto">
            <a:xfrm>
              <a:off x="2431" y="1467"/>
              <a:ext cx="325" cy="660"/>
            </a:xfrm>
            <a:custGeom>
              <a:avLst/>
              <a:gdLst>
                <a:gd name="T0" fmla="*/ 0 w 325"/>
                <a:gd name="T1" fmla="*/ 45 h 660"/>
                <a:gd name="T2" fmla="*/ 13 w 325"/>
                <a:gd name="T3" fmla="*/ 40 h 660"/>
                <a:gd name="T4" fmla="*/ 27 w 325"/>
                <a:gd name="T5" fmla="*/ 40 h 660"/>
                <a:gd name="T6" fmla="*/ 45 w 325"/>
                <a:gd name="T7" fmla="*/ 36 h 660"/>
                <a:gd name="T8" fmla="*/ 58 w 325"/>
                <a:gd name="T9" fmla="*/ 31 h 660"/>
                <a:gd name="T10" fmla="*/ 72 w 325"/>
                <a:gd name="T11" fmla="*/ 27 h 660"/>
                <a:gd name="T12" fmla="*/ 86 w 325"/>
                <a:gd name="T13" fmla="*/ 22 h 660"/>
                <a:gd name="T14" fmla="*/ 86 w 325"/>
                <a:gd name="T15" fmla="*/ 22 h 660"/>
                <a:gd name="T16" fmla="*/ 99 w 325"/>
                <a:gd name="T17" fmla="*/ 22 h 660"/>
                <a:gd name="T18" fmla="*/ 117 w 325"/>
                <a:gd name="T19" fmla="*/ 18 h 660"/>
                <a:gd name="T20" fmla="*/ 131 w 325"/>
                <a:gd name="T21" fmla="*/ 18 h 660"/>
                <a:gd name="T22" fmla="*/ 144 w 325"/>
                <a:gd name="T23" fmla="*/ 13 h 660"/>
                <a:gd name="T24" fmla="*/ 158 w 325"/>
                <a:gd name="T25" fmla="*/ 9 h 660"/>
                <a:gd name="T26" fmla="*/ 176 w 325"/>
                <a:gd name="T27" fmla="*/ 9 h 660"/>
                <a:gd name="T28" fmla="*/ 190 w 325"/>
                <a:gd name="T29" fmla="*/ 9 h 660"/>
                <a:gd name="T30" fmla="*/ 203 w 325"/>
                <a:gd name="T31" fmla="*/ 4 h 660"/>
                <a:gd name="T32" fmla="*/ 217 w 325"/>
                <a:gd name="T33" fmla="*/ 4 h 660"/>
                <a:gd name="T34" fmla="*/ 235 w 325"/>
                <a:gd name="T35" fmla="*/ 4 h 660"/>
                <a:gd name="T36" fmla="*/ 248 w 325"/>
                <a:gd name="T37" fmla="*/ 0 h 660"/>
                <a:gd name="T38" fmla="*/ 248 w 325"/>
                <a:gd name="T39" fmla="*/ 0 h 660"/>
                <a:gd name="T40" fmla="*/ 262 w 325"/>
                <a:gd name="T41" fmla="*/ 0 h 660"/>
                <a:gd name="T42" fmla="*/ 280 w 325"/>
                <a:gd name="T43" fmla="*/ 0 h 660"/>
                <a:gd name="T44" fmla="*/ 294 w 325"/>
                <a:gd name="T45" fmla="*/ 0 h 660"/>
                <a:gd name="T46" fmla="*/ 307 w 325"/>
                <a:gd name="T47" fmla="*/ 0 h 660"/>
                <a:gd name="T48" fmla="*/ 325 w 325"/>
                <a:gd name="T49" fmla="*/ 0 h 660"/>
                <a:gd name="T50" fmla="*/ 325 w 325"/>
                <a:gd name="T51" fmla="*/ 660 h 660"/>
                <a:gd name="T52" fmla="*/ 0 w 325"/>
                <a:gd name="T53" fmla="*/ 45 h 66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25"/>
                <a:gd name="T82" fmla="*/ 0 h 660"/>
                <a:gd name="T83" fmla="*/ 325 w 325"/>
                <a:gd name="T84" fmla="*/ 660 h 66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25" h="660">
                  <a:moveTo>
                    <a:pt x="0" y="45"/>
                  </a:moveTo>
                  <a:lnTo>
                    <a:pt x="13" y="40"/>
                  </a:lnTo>
                  <a:lnTo>
                    <a:pt x="27" y="40"/>
                  </a:lnTo>
                  <a:lnTo>
                    <a:pt x="45" y="36"/>
                  </a:lnTo>
                  <a:lnTo>
                    <a:pt x="58" y="31"/>
                  </a:lnTo>
                  <a:lnTo>
                    <a:pt x="72" y="27"/>
                  </a:lnTo>
                  <a:lnTo>
                    <a:pt x="86" y="22"/>
                  </a:lnTo>
                  <a:lnTo>
                    <a:pt x="99" y="22"/>
                  </a:lnTo>
                  <a:lnTo>
                    <a:pt x="117" y="18"/>
                  </a:lnTo>
                  <a:lnTo>
                    <a:pt x="131" y="18"/>
                  </a:lnTo>
                  <a:lnTo>
                    <a:pt x="144" y="13"/>
                  </a:lnTo>
                  <a:lnTo>
                    <a:pt x="158" y="9"/>
                  </a:lnTo>
                  <a:lnTo>
                    <a:pt x="176" y="9"/>
                  </a:lnTo>
                  <a:lnTo>
                    <a:pt x="190" y="9"/>
                  </a:lnTo>
                  <a:lnTo>
                    <a:pt x="203" y="4"/>
                  </a:lnTo>
                  <a:lnTo>
                    <a:pt x="217" y="4"/>
                  </a:lnTo>
                  <a:lnTo>
                    <a:pt x="235" y="4"/>
                  </a:lnTo>
                  <a:lnTo>
                    <a:pt x="248" y="0"/>
                  </a:lnTo>
                  <a:lnTo>
                    <a:pt x="262" y="0"/>
                  </a:lnTo>
                  <a:lnTo>
                    <a:pt x="280" y="0"/>
                  </a:lnTo>
                  <a:lnTo>
                    <a:pt x="294" y="0"/>
                  </a:lnTo>
                  <a:lnTo>
                    <a:pt x="307" y="0"/>
                  </a:lnTo>
                  <a:lnTo>
                    <a:pt x="325" y="0"/>
                  </a:lnTo>
                  <a:lnTo>
                    <a:pt x="325" y="660"/>
                  </a:lnTo>
                  <a:lnTo>
                    <a:pt x="0" y="45"/>
                  </a:lnTo>
                  <a:close/>
                </a:path>
              </a:pathLst>
            </a:custGeom>
            <a:solidFill>
              <a:srgbClr val="FF0000"/>
            </a:solidFill>
            <a:ln w="9525">
              <a:solidFill>
                <a:schemeClr val="tx1"/>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eaLnBrk="1" hangingPunct="1">
                <a:spcBef>
                  <a:spcPct val="50000"/>
                </a:spcBef>
                <a:buSzPct val="125000"/>
                <a:buFontTx/>
                <a:buChar char="•"/>
                <a:defRPr/>
              </a:pPr>
              <a:endParaRPr lang="en-US" sz="2600" b="1">
                <a:solidFill>
                  <a:schemeClr val="tx1">
                    <a:lumMod val="65000"/>
                    <a:lumOff val="35000"/>
                  </a:schemeClr>
                </a:solidFill>
                <a:latin typeface="+mn-lt"/>
                <a:ea typeface="ヒラギノ角ゴ Pro W3" pitchFamily="1" charset="-128"/>
              </a:endParaRPr>
            </a:p>
          </p:txBody>
        </p:sp>
        <p:sp>
          <p:nvSpPr>
            <p:cNvPr id="11" name="Freeform 10"/>
            <p:cNvSpPr>
              <a:spLocks/>
            </p:cNvSpPr>
            <p:nvPr/>
          </p:nvSpPr>
          <p:spPr bwMode="auto">
            <a:xfrm>
              <a:off x="2094" y="1647"/>
              <a:ext cx="588" cy="642"/>
            </a:xfrm>
            <a:custGeom>
              <a:avLst/>
              <a:gdLst>
                <a:gd name="T0" fmla="*/ 588 w 588"/>
                <a:gd name="T1" fmla="*/ 484 h 642"/>
                <a:gd name="T2" fmla="*/ 0 w 588"/>
                <a:gd name="T3" fmla="*/ 0 h 642"/>
                <a:gd name="T4" fmla="*/ 0 w 588"/>
                <a:gd name="T5" fmla="*/ 159 h 642"/>
                <a:gd name="T6" fmla="*/ 588 w 588"/>
                <a:gd name="T7" fmla="*/ 642 h 642"/>
                <a:gd name="T8" fmla="*/ 588 w 588"/>
                <a:gd name="T9" fmla="*/ 484 h 642"/>
                <a:gd name="T10" fmla="*/ 0 60000 65536"/>
                <a:gd name="T11" fmla="*/ 0 60000 65536"/>
                <a:gd name="T12" fmla="*/ 0 60000 65536"/>
                <a:gd name="T13" fmla="*/ 0 60000 65536"/>
                <a:gd name="T14" fmla="*/ 0 60000 65536"/>
                <a:gd name="T15" fmla="*/ 0 w 588"/>
                <a:gd name="T16" fmla="*/ 0 h 642"/>
                <a:gd name="T17" fmla="*/ 588 w 588"/>
                <a:gd name="T18" fmla="*/ 642 h 642"/>
              </a:gdLst>
              <a:ahLst/>
              <a:cxnLst>
                <a:cxn ang="T10">
                  <a:pos x="T0" y="T1"/>
                </a:cxn>
                <a:cxn ang="T11">
                  <a:pos x="T2" y="T3"/>
                </a:cxn>
                <a:cxn ang="T12">
                  <a:pos x="T4" y="T5"/>
                </a:cxn>
                <a:cxn ang="T13">
                  <a:pos x="T6" y="T7"/>
                </a:cxn>
                <a:cxn ang="T14">
                  <a:pos x="T8" y="T9"/>
                </a:cxn>
              </a:cxnLst>
              <a:rect l="T15" t="T16" r="T17" b="T18"/>
              <a:pathLst>
                <a:path w="588" h="642">
                  <a:moveTo>
                    <a:pt x="588" y="484"/>
                  </a:moveTo>
                  <a:lnTo>
                    <a:pt x="0" y="0"/>
                  </a:lnTo>
                  <a:lnTo>
                    <a:pt x="0" y="159"/>
                  </a:lnTo>
                  <a:lnTo>
                    <a:pt x="588" y="642"/>
                  </a:lnTo>
                  <a:lnTo>
                    <a:pt x="588" y="484"/>
                  </a:lnTo>
                  <a:close/>
                </a:path>
              </a:pathLst>
            </a:custGeom>
            <a:solidFill>
              <a:srgbClr val="FF9900"/>
            </a:solidFill>
            <a:ln w="9525">
              <a:solidFill>
                <a:schemeClr val="tx1"/>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eaLnBrk="1" hangingPunct="1">
                <a:spcBef>
                  <a:spcPct val="50000"/>
                </a:spcBef>
                <a:buSzPct val="125000"/>
                <a:buFontTx/>
                <a:buChar char="•"/>
                <a:defRPr/>
              </a:pPr>
              <a:endParaRPr lang="en-US" sz="2600" b="1">
                <a:solidFill>
                  <a:schemeClr val="tx1">
                    <a:lumMod val="65000"/>
                    <a:lumOff val="35000"/>
                  </a:schemeClr>
                </a:solidFill>
                <a:latin typeface="+mn-lt"/>
                <a:ea typeface="ヒラギノ角ゴ Pro W3" pitchFamily="1" charset="-128"/>
              </a:endParaRPr>
            </a:p>
          </p:txBody>
        </p:sp>
        <p:sp>
          <p:nvSpPr>
            <p:cNvPr id="12" name="Freeform 11"/>
            <p:cNvSpPr>
              <a:spLocks/>
            </p:cNvSpPr>
            <p:nvPr/>
          </p:nvSpPr>
          <p:spPr bwMode="auto">
            <a:xfrm>
              <a:off x="2092" y="1525"/>
              <a:ext cx="592" cy="615"/>
            </a:xfrm>
            <a:custGeom>
              <a:avLst/>
              <a:gdLst>
                <a:gd name="T0" fmla="*/ 0 w 592"/>
                <a:gd name="T1" fmla="*/ 131 h 615"/>
                <a:gd name="T2" fmla="*/ 13 w 592"/>
                <a:gd name="T3" fmla="*/ 122 h 615"/>
                <a:gd name="T4" fmla="*/ 22 w 592"/>
                <a:gd name="T5" fmla="*/ 118 h 615"/>
                <a:gd name="T6" fmla="*/ 36 w 592"/>
                <a:gd name="T7" fmla="*/ 109 h 615"/>
                <a:gd name="T8" fmla="*/ 50 w 592"/>
                <a:gd name="T9" fmla="*/ 100 h 615"/>
                <a:gd name="T10" fmla="*/ 59 w 592"/>
                <a:gd name="T11" fmla="*/ 95 h 615"/>
                <a:gd name="T12" fmla="*/ 72 w 592"/>
                <a:gd name="T13" fmla="*/ 86 h 615"/>
                <a:gd name="T14" fmla="*/ 81 w 592"/>
                <a:gd name="T15" fmla="*/ 82 h 615"/>
                <a:gd name="T16" fmla="*/ 95 w 592"/>
                <a:gd name="T17" fmla="*/ 73 h 615"/>
                <a:gd name="T18" fmla="*/ 108 w 592"/>
                <a:gd name="T19" fmla="*/ 68 h 615"/>
                <a:gd name="T20" fmla="*/ 122 w 592"/>
                <a:gd name="T21" fmla="*/ 59 h 615"/>
                <a:gd name="T22" fmla="*/ 135 w 592"/>
                <a:gd name="T23" fmla="*/ 55 h 615"/>
                <a:gd name="T24" fmla="*/ 144 w 592"/>
                <a:gd name="T25" fmla="*/ 50 h 615"/>
                <a:gd name="T26" fmla="*/ 158 w 592"/>
                <a:gd name="T27" fmla="*/ 41 h 615"/>
                <a:gd name="T28" fmla="*/ 172 w 592"/>
                <a:gd name="T29" fmla="*/ 37 h 615"/>
                <a:gd name="T30" fmla="*/ 185 w 592"/>
                <a:gd name="T31" fmla="*/ 32 h 615"/>
                <a:gd name="T32" fmla="*/ 199 w 592"/>
                <a:gd name="T33" fmla="*/ 28 h 615"/>
                <a:gd name="T34" fmla="*/ 212 w 592"/>
                <a:gd name="T35" fmla="*/ 23 h 615"/>
                <a:gd name="T36" fmla="*/ 226 w 592"/>
                <a:gd name="T37" fmla="*/ 14 h 615"/>
                <a:gd name="T38" fmla="*/ 239 w 592"/>
                <a:gd name="T39" fmla="*/ 9 h 615"/>
                <a:gd name="T40" fmla="*/ 253 w 592"/>
                <a:gd name="T41" fmla="*/ 5 h 615"/>
                <a:gd name="T42" fmla="*/ 267 w 592"/>
                <a:gd name="T43" fmla="*/ 0 h 615"/>
                <a:gd name="T44" fmla="*/ 592 w 592"/>
                <a:gd name="T45" fmla="*/ 615 h 615"/>
                <a:gd name="T46" fmla="*/ 0 w 592"/>
                <a:gd name="T47" fmla="*/ 131 h 61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92"/>
                <a:gd name="T73" fmla="*/ 0 h 615"/>
                <a:gd name="T74" fmla="*/ 592 w 592"/>
                <a:gd name="T75" fmla="*/ 615 h 61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92" h="615">
                  <a:moveTo>
                    <a:pt x="0" y="131"/>
                  </a:moveTo>
                  <a:lnTo>
                    <a:pt x="13" y="122"/>
                  </a:lnTo>
                  <a:lnTo>
                    <a:pt x="22" y="118"/>
                  </a:lnTo>
                  <a:lnTo>
                    <a:pt x="36" y="109"/>
                  </a:lnTo>
                  <a:lnTo>
                    <a:pt x="50" y="100"/>
                  </a:lnTo>
                  <a:lnTo>
                    <a:pt x="59" y="95"/>
                  </a:lnTo>
                  <a:lnTo>
                    <a:pt x="72" y="86"/>
                  </a:lnTo>
                  <a:lnTo>
                    <a:pt x="81" y="82"/>
                  </a:lnTo>
                  <a:lnTo>
                    <a:pt x="95" y="73"/>
                  </a:lnTo>
                  <a:lnTo>
                    <a:pt x="108" y="68"/>
                  </a:lnTo>
                  <a:lnTo>
                    <a:pt x="122" y="59"/>
                  </a:lnTo>
                  <a:lnTo>
                    <a:pt x="135" y="55"/>
                  </a:lnTo>
                  <a:lnTo>
                    <a:pt x="144" y="50"/>
                  </a:lnTo>
                  <a:lnTo>
                    <a:pt x="158" y="41"/>
                  </a:lnTo>
                  <a:lnTo>
                    <a:pt x="172" y="37"/>
                  </a:lnTo>
                  <a:lnTo>
                    <a:pt x="185" y="32"/>
                  </a:lnTo>
                  <a:lnTo>
                    <a:pt x="199" y="28"/>
                  </a:lnTo>
                  <a:lnTo>
                    <a:pt x="212" y="23"/>
                  </a:lnTo>
                  <a:lnTo>
                    <a:pt x="226" y="14"/>
                  </a:lnTo>
                  <a:lnTo>
                    <a:pt x="239" y="9"/>
                  </a:lnTo>
                  <a:lnTo>
                    <a:pt x="253" y="5"/>
                  </a:lnTo>
                  <a:lnTo>
                    <a:pt x="267" y="0"/>
                  </a:lnTo>
                  <a:lnTo>
                    <a:pt x="592" y="615"/>
                  </a:lnTo>
                  <a:lnTo>
                    <a:pt x="0" y="131"/>
                  </a:lnTo>
                  <a:close/>
                </a:path>
              </a:pathLst>
            </a:custGeom>
            <a:solidFill>
              <a:srgbClr val="FFCC66"/>
            </a:solidFill>
            <a:ln w="9525">
              <a:solidFill>
                <a:schemeClr val="tx1"/>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eaLnBrk="1" hangingPunct="1">
                <a:spcBef>
                  <a:spcPct val="50000"/>
                </a:spcBef>
                <a:buSzPct val="125000"/>
                <a:buFontTx/>
                <a:buChar char="•"/>
                <a:defRPr/>
              </a:pPr>
              <a:endParaRPr lang="en-US" sz="2600" b="1">
                <a:solidFill>
                  <a:schemeClr val="tx1">
                    <a:lumMod val="65000"/>
                    <a:lumOff val="35000"/>
                  </a:schemeClr>
                </a:solidFill>
                <a:latin typeface="+mn-lt"/>
                <a:ea typeface="ヒラギノ角ゴ Pro W3" pitchFamily="1" charset="-128"/>
              </a:endParaRPr>
            </a:p>
          </p:txBody>
        </p:sp>
        <p:sp>
          <p:nvSpPr>
            <p:cNvPr id="13" name="Freeform 12"/>
            <p:cNvSpPr>
              <a:spLocks/>
            </p:cNvSpPr>
            <p:nvPr/>
          </p:nvSpPr>
          <p:spPr bwMode="auto">
            <a:xfrm>
              <a:off x="1776" y="2021"/>
              <a:ext cx="836" cy="316"/>
            </a:xfrm>
            <a:custGeom>
              <a:avLst/>
              <a:gdLst>
                <a:gd name="T0" fmla="*/ 836 w 836"/>
                <a:gd name="T1" fmla="*/ 158 h 316"/>
                <a:gd name="T2" fmla="*/ 0 w 836"/>
                <a:gd name="T3" fmla="*/ 0 h 316"/>
                <a:gd name="T4" fmla="*/ 0 w 836"/>
                <a:gd name="T5" fmla="*/ 158 h 316"/>
                <a:gd name="T6" fmla="*/ 836 w 836"/>
                <a:gd name="T7" fmla="*/ 316 h 316"/>
                <a:gd name="T8" fmla="*/ 836 w 836"/>
                <a:gd name="T9" fmla="*/ 158 h 316"/>
                <a:gd name="T10" fmla="*/ 0 60000 65536"/>
                <a:gd name="T11" fmla="*/ 0 60000 65536"/>
                <a:gd name="T12" fmla="*/ 0 60000 65536"/>
                <a:gd name="T13" fmla="*/ 0 60000 65536"/>
                <a:gd name="T14" fmla="*/ 0 60000 65536"/>
                <a:gd name="T15" fmla="*/ 0 w 836"/>
                <a:gd name="T16" fmla="*/ 0 h 316"/>
                <a:gd name="T17" fmla="*/ 836 w 836"/>
                <a:gd name="T18" fmla="*/ 316 h 316"/>
              </a:gdLst>
              <a:ahLst/>
              <a:cxnLst>
                <a:cxn ang="T10">
                  <a:pos x="T0" y="T1"/>
                </a:cxn>
                <a:cxn ang="T11">
                  <a:pos x="T2" y="T3"/>
                </a:cxn>
                <a:cxn ang="T12">
                  <a:pos x="T4" y="T5"/>
                </a:cxn>
                <a:cxn ang="T13">
                  <a:pos x="T6" y="T7"/>
                </a:cxn>
                <a:cxn ang="T14">
                  <a:pos x="T8" y="T9"/>
                </a:cxn>
              </a:cxnLst>
              <a:rect l="T15" t="T16" r="T17" b="T18"/>
              <a:pathLst>
                <a:path w="836" h="316">
                  <a:moveTo>
                    <a:pt x="836" y="158"/>
                  </a:moveTo>
                  <a:lnTo>
                    <a:pt x="0" y="0"/>
                  </a:lnTo>
                  <a:lnTo>
                    <a:pt x="0" y="158"/>
                  </a:lnTo>
                  <a:lnTo>
                    <a:pt x="836" y="316"/>
                  </a:lnTo>
                  <a:lnTo>
                    <a:pt x="836" y="158"/>
                  </a:lnTo>
                  <a:close/>
                </a:path>
              </a:pathLst>
            </a:custGeom>
            <a:solidFill>
              <a:schemeClr val="accent5">
                <a:lumMod val="50000"/>
              </a:schemeClr>
            </a:solidFill>
            <a:ln w="9525">
              <a:solidFill>
                <a:schemeClr val="bg2"/>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eaLnBrk="1" hangingPunct="1">
                <a:spcBef>
                  <a:spcPct val="50000"/>
                </a:spcBef>
                <a:buSzPct val="125000"/>
                <a:buFontTx/>
                <a:buChar char="•"/>
                <a:defRPr/>
              </a:pPr>
              <a:endParaRPr lang="en-US" sz="2600" b="1">
                <a:solidFill>
                  <a:schemeClr val="tx1">
                    <a:lumMod val="65000"/>
                    <a:lumOff val="35000"/>
                  </a:schemeClr>
                </a:solidFill>
                <a:latin typeface="+mn-lt"/>
                <a:ea typeface="ヒラギノ角ゴ Pro W3" pitchFamily="1" charset="-128"/>
              </a:endParaRPr>
            </a:p>
          </p:txBody>
        </p:sp>
        <p:sp>
          <p:nvSpPr>
            <p:cNvPr id="14" name="Freeform 13"/>
            <p:cNvSpPr>
              <a:spLocks/>
            </p:cNvSpPr>
            <p:nvPr/>
          </p:nvSpPr>
          <p:spPr bwMode="auto">
            <a:xfrm>
              <a:off x="1771" y="1695"/>
              <a:ext cx="841" cy="484"/>
            </a:xfrm>
            <a:custGeom>
              <a:avLst/>
              <a:gdLst>
                <a:gd name="T0" fmla="*/ 0 w 841"/>
                <a:gd name="T1" fmla="*/ 326 h 484"/>
                <a:gd name="T2" fmla="*/ 5 w 841"/>
                <a:gd name="T3" fmla="*/ 312 h 484"/>
                <a:gd name="T4" fmla="*/ 9 w 841"/>
                <a:gd name="T5" fmla="*/ 303 h 484"/>
                <a:gd name="T6" fmla="*/ 14 w 841"/>
                <a:gd name="T7" fmla="*/ 289 h 484"/>
                <a:gd name="T8" fmla="*/ 18 w 841"/>
                <a:gd name="T9" fmla="*/ 280 h 484"/>
                <a:gd name="T10" fmla="*/ 23 w 841"/>
                <a:gd name="T11" fmla="*/ 271 h 484"/>
                <a:gd name="T12" fmla="*/ 27 w 841"/>
                <a:gd name="T13" fmla="*/ 258 h 484"/>
                <a:gd name="T14" fmla="*/ 32 w 841"/>
                <a:gd name="T15" fmla="*/ 249 h 484"/>
                <a:gd name="T16" fmla="*/ 41 w 841"/>
                <a:gd name="T17" fmla="*/ 235 h 484"/>
                <a:gd name="T18" fmla="*/ 45 w 841"/>
                <a:gd name="T19" fmla="*/ 226 h 484"/>
                <a:gd name="T20" fmla="*/ 50 w 841"/>
                <a:gd name="T21" fmla="*/ 217 h 484"/>
                <a:gd name="T22" fmla="*/ 59 w 841"/>
                <a:gd name="T23" fmla="*/ 204 h 484"/>
                <a:gd name="T24" fmla="*/ 63 w 841"/>
                <a:gd name="T25" fmla="*/ 195 h 484"/>
                <a:gd name="T26" fmla="*/ 72 w 841"/>
                <a:gd name="T27" fmla="*/ 185 h 484"/>
                <a:gd name="T28" fmla="*/ 77 w 841"/>
                <a:gd name="T29" fmla="*/ 172 h 484"/>
                <a:gd name="T30" fmla="*/ 86 w 841"/>
                <a:gd name="T31" fmla="*/ 163 h 484"/>
                <a:gd name="T32" fmla="*/ 90 w 841"/>
                <a:gd name="T33" fmla="*/ 154 h 484"/>
                <a:gd name="T34" fmla="*/ 100 w 841"/>
                <a:gd name="T35" fmla="*/ 145 h 484"/>
                <a:gd name="T36" fmla="*/ 109 w 841"/>
                <a:gd name="T37" fmla="*/ 136 h 484"/>
                <a:gd name="T38" fmla="*/ 118 w 841"/>
                <a:gd name="T39" fmla="*/ 122 h 484"/>
                <a:gd name="T40" fmla="*/ 122 w 841"/>
                <a:gd name="T41" fmla="*/ 113 h 484"/>
                <a:gd name="T42" fmla="*/ 131 w 841"/>
                <a:gd name="T43" fmla="*/ 104 h 484"/>
                <a:gd name="T44" fmla="*/ 140 w 841"/>
                <a:gd name="T45" fmla="*/ 95 h 484"/>
                <a:gd name="T46" fmla="*/ 149 w 841"/>
                <a:gd name="T47" fmla="*/ 86 h 484"/>
                <a:gd name="T48" fmla="*/ 158 w 841"/>
                <a:gd name="T49" fmla="*/ 77 h 484"/>
                <a:gd name="T50" fmla="*/ 167 w 841"/>
                <a:gd name="T51" fmla="*/ 68 h 484"/>
                <a:gd name="T52" fmla="*/ 176 w 841"/>
                <a:gd name="T53" fmla="*/ 59 h 484"/>
                <a:gd name="T54" fmla="*/ 190 w 841"/>
                <a:gd name="T55" fmla="*/ 50 h 484"/>
                <a:gd name="T56" fmla="*/ 199 w 841"/>
                <a:gd name="T57" fmla="*/ 41 h 484"/>
                <a:gd name="T58" fmla="*/ 208 w 841"/>
                <a:gd name="T59" fmla="*/ 32 h 484"/>
                <a:gd name="T60" fmla="*/ 217 w 841"/>
                <a:gd name="T61" fmla="*/ 23 h 484"/>
                <a:gd name="T62" fmla="*/ 231 w 841"/>
                <a:gd name="T63" fmla="*/ 18 h 484"/>
                <a:gd name="T64" fmla="*/ 240 w 841"/>
                <a:gd name="T65" fmla="*/ 9 h 484"/>
                <a:gd name="T66" fmla="*/ 249 w 841"/>
                <a:gd name="T67" fmla="*/ 0 h 484"/>
                <a:gd name="T68" fmla="*/ 841 w 841"/>
                <a:gd name="T69" fmla="*/ 484 h 484"/>
                <a:gd name="T70" fmla="*/ 0 w 841"/>
                <a:gd name="T71" fmla="*/ 326 h 48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41"/>
                <a:gd name="T109" fmla="*/ 0 h 484"/>
                <a:gd name="T110" fmla="*/ 841 w 841"/>
                <a:gd name="T111" fmla="*/ 484 h 48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41" h="484">
                  <a:moveTo>
                    <a:pt x="0" y="326"/>
                  </a:moveTo>
                  <a:lnTo>
                    <a:pt x="5" y="312"/>
                  </a:lnTo>
                  <a:lnTo>
                    <a:pt x="9" y="303"/>
                  </a:lnTo>
                  <a:lnTo>
                    <a:pt x="14" y="289"/>
                  </a:lnTo>
                  <a:lnTo>
                    <a:pt x="18" y="280"/>
                  </a:lnTo>
                  <a:lnTo>
                    <a:pt x="23" y="271"/>
                  </a:lnTo>
                  <a:lnTo>
                    <a:pt x="27" y="258"/>
                  </a:lnTo>
                  <a:lnTo>
                    <a:pt x="32" y="249"/>
                  </a:lnTo>
                  <a:lnTo>
                    <a:pt x="41" y="235"/>
                  </a:lnTo>
                  <a:lnTo>
                    <a:pt x="45" y="226"/>
                  </a:lnTo>
                  <a:lnTo>
                    <a:pt x="50" y="217"/>
                  </a:lnTo>
                  <a:lnTo>
                    <a:pt x="59" y="204"/>
                  </a:lnTo>
                  <a:lnTo>
                    <a:pt x="63" y="195"/>
                  </a:lnTo>
                  <a:lnTo>
                    <a:pt x="72" y="185"/>
                  </a:lnTo>
                  <a:lnTo>
                    <a:pt x="77" y="172"/>
                  </a:lnTo>
                  <a:lnTo>
                    <a:pt x="86" y="163"/>
                  </a:lnTo>
                  <a:lnTo>
                    <a:pt x="90" y="154"/>
                  </a:lnTo>
                  <a:lnTo>
                    <a:pt x="100" y="145"/>
                  </a:lnTo>
                  <a:lnTo>
                    <a:pt x="109" y="136"/>
                  </a:lnTo>
                  <a:lnTo>
                    <a:pt x="118" y="122"/>
                  </a:lnTo>
                  <a:lnTo>
                    <a:pt x="122" y="113"/>
                  </a:lnTo>
                  <a:lnTo>
                    <a:pt x="131" y="104"/>
                  </a:lnTo>
                  <a:lnTo>
                    <a:pt x="140" y="95"/>
                  </a:lnTo>
                  <a:lnTo>
                    <a:pt x="149" y="86"/>
                  </a:lnTo>
                  <a:lnTo>
                    <a:pt x="158" y="77"/>
                  </a:lnTo>
                  <a:lnTo>
                    <a:pt x="167" y="68"/>
                  </a:lnTo>
                  <a:lnTo>
                    <a:pt x="176" y="59"/>
                  </a:lnTo>
                  <a:lnTo>
                    <a:pt x="190" y="50"/>
                  </a:lnTo>
                  <a:lnTo>
                    <a:pt x="199" y="41"/>
                  </a:lnTo>
                  <a:lnTo>
                    <a:pt x="208" y="32"/>
                  </a:lnTo>
                  <a:lnTo>
                    <a:pt x="217" y="23"/>
                  </a:lnTo>
                  <a:lnTo>
                    <a:pt x="231" y="18"/>
                  </a:lnTo>
                  <a:lnTo>
                    <a:pt x="240" y="9"/>
                  </a:lnTo>
                  <a:lnTo>
                    <a:pt x="249" y="0"/>
                  </a:lnTo>
                  <a:lnTo>
                    <a:pt x="841" y="484"/>
                  </a:lnTo>
                  <a:lnTo>
                    <a:pt x="0" y="326"/>
                  </a:lnTo>
                  <a:close/>
                </a:path>
              </a:pathLst>
            </a:custGeom>
            <a:solidFill>
              <a:schemeClr val="accent5">
                <a:lumMod val="50000"/>
              </a:schemeClr>
            </a:solidFill>
            <a:ln w="9525">
              <a:solidFill>
                <a:schemeClr val="bg2"/>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eaLnBrk="1" hangingPunct="1">
                <a:spcBef>
                  <a:spcPct val="50000"/>
                </a:spcBef>
                <a:buSzPct val="125000"/>
                <a:buFontTx/>
                <a:buChar char="•"/>
                <a:defRPr/>
              </a:pPr>
              <a:endParaRPr lang="en-US" sz="2600" b="1">
                <a:solidFill>
                  <a:schemeClr val="tx1">
                    <a:lumMod val="65000"/>
                    <a:lumOff val="35000"/>
                  </a:schemeClr>
                </a:solidFill>
                <a:latin typeface="+mn-lt"/>
                <a:ea typeface="ヒラギノ角ゴ Pro W3" pitchFamily="1" charset="-128"/>
              </a:endParaRPr>
            </a:p>
          </p:txBody>
        </p:sp>
        <p:sp>
          <p:nvSpPr>
            <p:cNvPr id="15" name="Freeform 14"/>
            <p:cNvSpPr>
              <a:spLocks/>
            </p:cNvSpPr>
            <p:nvPr/>
          </p:nvSpPr>
          <p:spPr bwMode="auto">
            <a:xfrm>
              <a:off x="2793" y="1472"/>
              <a:ext cx="845" cy="660"/>
            </a:xfrm>
            <a:custGeom>
              <a:avLst/>
              <a:gdLst>
                <a:gd name="T0" fmla="*/ 13 w 845"/>
                <a:gd name="T1" fmla="*/ 0 h 660"/>
                <a:gd name="T2" fmla="*/ 45 w 845"/>
                <a:gd name="T3" fmla="*/ 0 h 660"/>
                <a:gd name="T4" fmla="*/ 72 w 845"/>
                <a:gd name="T5" fmla="*/ 0 h 660"/>
                <a:gd name="T6" fmla="*/ 104 w 845"/>
                <a:gd name="T7" fmla="*/ 5 h 660"/>
                <a:gd name="T8" fmla="*/ 135 w 845"/>
                <a:gd name="T9" fmla="*/ 9 h 660"/>
                <a:gd name="T10" fmla="*/ 162 w 845"/>
                <a:gd name="T11" fmla="*/ 9 h 660"/>
                <a:gd name="T12" fmla="*/ 194 w 845"/>
                <a:gd name="T13" fmla="*/ 18 h 660"/>
                <a:gd name="T14" fmla="*/ 221 w 845"/>
                <a:gd name="T15" fmla="*/ 23 h 660"/>
                <a:gd name="T16" fmla="*/ 253 w 845"/>
                <a:gd name="T17" fmla="*/ 27 h 660"/>
                <a:gd name="T18" fmla="*/ 280 w 845"/>
                <a:gd name="T19" fmla="*/ 36 h 660"/>
                <a:gd name="T20" fmla="*/ 293 w 845"/>
                <a:gd name="T21" fmla="*/ 41 h 660"/>
                <a:gd name="T22" fmla="*/ 320 w 845"/>
                <a:gd name="T23" fmla="*/ 45 h 660"/>
                <a:gd name="T24" fmla="*/ 348 w 845"/>
                <a:gd name="T25" fmla="*/ 54 h 660"/>
                <a:gd name="T26" fmla="*/ 375 w 845"/>
                <a:gd name="T27" fmla="*/ 68 h 660"/>
                <a:gd name="T28" fmla="*/ 402 w 845"/>
                <a:gd name="T29" fmla="*/ 77 h 660"/>
                <a:gd name="T30" fmla="*/ 429 w 845"/>
                <a:gd name="T31" fmla="*/ 86 h 660"/>
                <a:gd name="T32" fmla="*/ 456 w 845"/>
                <a:gd name="T33" fmla="*/ 100 h 660"/>
                <a:gd name="T34" fmla="*/ 483 w 845"/>
                <a:gd name="T35" fmla="*/ 113 h 660"/>
                <a:gd name="T36" fmla="*/ 506 w 845"/>
                <a:gd name="T37" fmla="*/ 127 h 660"/>
                <a:gd name="T38" fmla="*/ 528 w 845"/>
                <a:gd name="T39" fmla="*/ 140 h 660"/>
                <a:gd name="T40" fmla="*/ 556 w 845"/>
                <a:gd name="T41" fmla="*/ 154 h 660"/>
                <a:gd name="T42" fmla="*/ 578 w 845"/>
                <a:gd name="T43" fmla="*/ 167 h 660"/>
                <a:gd name="T44" fmla="*/ 596 w 845"/>
                <a:gd name="T45" fmla="*/ 186 h 660"/>
                <a:gd name="T46" fmla="*/ 619 w 845"/>
                <a:gd name="T47" fmla="*/ 199 h 660"/>
                <a:gd name="T48" fmla="*/ 641 w 845"/>
                <a:gd name="T49" fmla="*/ 217 h 660"/>
                <a:gd name="T50" fmla="*/ 659 w 845"/>
                <a:gd name="T51" fmla="*/ 235 h 660"/>
                <a:gd name="T52" fmla="*/ 678 w 845"/>
                <a:gd name="T53" fmla="*/ 253 h 660"/>
                <a:gd name="T54" fmla="*/ 696 w 845"/>
                <a:gd name="T55" fmla="*/ 271 h 660"/>
                <a:gd name="T56" fmla="*/ 714 w 845"/>
                <a:gd name="T57" fmla="*/ 290 h 660"/>
                <a:gd name="T58" fmla="*/ 732 w 845"/>
                <a:gd name="T59" fmla="*/ 312 h 660"/>
                <a:gd name="T60" fmla="*/ 736 w 845"/>
                <a:gd name="T61" fmla="*/ 321 h 660"/>
                <a:gd name="T62" fmla="*/ 754 w 845"/>
                <a:gd name="T63" fmla="*/ 339 h 660"/>
                <a:gd name="T64" fmla="*/ 768 w 845"/>
                <a:gd name="T65" fmla="*/ 362 h 660"/>
                <a:gd name="T66" fmla="*/ 782 w 845"/>
                <a:gd name="T67" fmla="*/ 380 h 660"/>
                <a:gd name="T68" fmla="*/ 795 w 845"/>
                <a:gd name="T69" fmla="*/ 403 h 660"/>
                <a:gd name="T70" fmla="*/ 804 w 845"/>
                <a:gd name="T71" fmla="*/ 425 h 660"/>
                <a:gd name="T72" fmla="*/ 813 w 845"/>
                <a:gd name="T73" fmla="*/ 448 h 660"/>
                <a:gd name="T74" fmla="*/ 822 w 845"/>
                <a:gd name="T75" fmla="*/ 466 h 660"/>
                <a:gd name="T76" fmla="*/ 831 w 845"/>
                <a:gd name="T77" fmla="*/ 488 h 660"/>
                <a:gd name="T78" fmla="*/ 840 w 845"/>
                <a:gd name="T79" fmla="*/ 511 h 660"/>
                <a:gd name="T80" fmla="*/ 845 w 845"/>
                <a:gd name="T81" fmla="*/ 534 h 660"/>
                <a:gd name="T82" fmla="*/ 0 w 845"/>
                <a:gd name="T83" fmla="*/ 0 h 66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45"/>
                <a:gd name="T127" fmla="*/ 0 h 660"/>
                <a:gd name="T128" fmla="*/ 845 w 845"/>
                <a:gd name="T129" fmla="*/ 660 h 66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45" h="660">
                  <a:moveTo>
                    <a:pt x="0" y="0"/>
                  </a:moveTo>
                  <a:lnTo>
                    <a:pt x="13" y="0"/>
                  </a:lnTo>
                  <a:lnTo>
                    <a:pt x="27" y="0"/>
                  </a:lnTo>
                  <a:lnTo>
                    <a:pt x="45" y="0"/>
                  </a:lnTo>
                  <a:lnTo>
                    <a:pt x="58" y="0"/>
                  </a:lnTo>
                  <a:lnTo>
                    <a:pt x="72" y="0"/>
                  </a:lnTo>
                  <a:lnTo>
                    <a:pt x="90" y="5"/>
                  </a:lnTo>
                  <a:lnTo>
                    <a:pt x="104" y="5"/>
                  </a:lnTo>
                  <a:lnTo>
                    <a:pt x="117" y="5"/>
                  </a:lnTo>
                  <a:lnTo>
                    <a:pt x="135" y="9"/>
                  </a:lnTo>
                  <a:lnTo>
                    <a:pt x="149" y="9"/>
                  </a:lnTo>
                  <a:lnTo>
                    <a:pt x="162" y="9"/>
                  </a:lnTo>
                  <a:lnTo>
                    <a:pt x="176" y="14"/>
                  </a:lnTo>
                  <a:lnTo>
                    <a:pt x="194" y="18"/>
                  </a:lnTo>
                  <a:lnTo>
                    <a:pt x="207" y="18"/>
                  </a:lnTo>
                  <a:lnTo>
                    <a:pt x="221" y="23"/>
                  </a:lnTo>
                  <a:lnTo>
                    <a:pt x="235" y="23"/>
                  </a:lnTo>
                  <a:lnTo>
                    <a:pt x="253" y="27"/>
                  </a:lnTo>
                  <a:lnTo>
                    <a:pt x="266" y="32"/>
                  </a:lnTo>
                  <a:lnTo>
                    <a:pt x="280" y="36"/>
                  </a:lnTo>
                  <a:lnTo>
                    <a:pt x="293" y="41"/>
                  </a:lnTo>
                  <a:lnTo>
                    <a:pt x="307" y="41"/>
                  </a:lnTo>
                  <a:lnTo>
                    <a:pt x="320" y="45"/>
                  </a:lnTo>
                  <a:lnTo>
                    <a:pt x="334" y="50"/>
                  </a:lnTo>
                  <a:lnTo>
                    <a:pt x="348" y="54"/>
                  </a:lnTo>
                  <a:lnTo>
                    <a:pt x="361" y="59"/>
                  </a:lnTo>
                  <a:lnTo>
                    <a:pt x="375" y="68"/>
                  </a:lnTo>
                  <a:lnTo>
                    <a:pt x="388" y="73"/>
                  </a:lnTo>
                  <a:lnTo>
                    <a:pt x="402" y="77"/>
                  </a:lnTo>
                  <a:lnTo>
                    <a:pt x="415" y="82"/>
                  </a:lnTo>
                  <a:lnTo>
                    <a:pt x="429" y="86"/>
                  </a:lnTo>
                  <a:lnTo>
                    <a:pt x="443" y="95"/>
                  </a:lnTo>
                  <a:lnTo>
                    <a:pt x="456" y="100"/>
                  </a:lnTo>
                  <a:lnTo>
                    <a:pt x="470" y="104"/>
                  </a:lnTo>
                  <a:lnTo>
                    <a:pt x="483" y="113"/>
                  </a:lnTo>
                  <a:lnTo>
                    <a:pt x="492" y="118"/>
                  </a:lnTo>
                  <a:lnTo>
                    <a:pt x="506" y="127"/>
                  </a:lnTo>
                  <a:lnTo>
                    <a:pt x="519" y="131"/>
                  </a:lnTo>
                  <a:lnTo>
                    <a:pt x="528" y="140"/>
                  </a:lnTo>
                  <a:lnTo>
                    <a:pt x="542" y="145"/>
                  </a:lnTo>
                  <a:lnTo>
                    <a:pt x="556" y="154"/>
                  </a:lnTo>
                  <a:lnTo>
                    <a:pt x="565" y="163"/>
                  </a:lnTo>
                  <a:lnTo>
                    <a:pt x="578" y="167"/>
                  </a:lnTo>
                  <a:lnTo>
                    <a:pt x="587" y="177"/>
                  </a:lnTo>
                  <a:lnTo>
                    <a:pt x="596" y="186"/>
                  </a:lnTo>
                  <a:lnTo>
                    <a:pt x="610" y="195"/>
                  </a:lnTo>
                  <a:lnTo>
                    <a:pt x="619" y="199"/>
                  </a:lnTo>
                  <a:lnTo>
                    <a:pt x="628" y="208"/>
                  </a:lnTo>
                  <a:lnTo>
                    <a:pt x="641" y="217"/>
                  </a:lnTo>
                  <a:lnTo>
                    <a:pt x="650" y="226"/>
                  </a:lnTo>
                  <a:lnTo>
                    <a:pt x="659" y="235"/>
                  </a:lnTo>
                  <a:lnTo>
                    <a:pt x="669" y="244"/>
                  </a:lnTo>
                  <a:lnTo>
                    <a:pt x="678" y="253"/>
                  </a:lnTo>
                  <a:lnTo>
                    <a:pt x="687" y="262"/>
                  </a:lnTo>
                  <a:lnTo>
                    <a:pt x="696" y="271"/>
                  </a:lnTo>
                  <a:lnTo>
                    <a:pt x="705" y="280"/>
                  </a:lnTo>
                  <a:lnTo>
                    <a:pt x="714" y="290"/>
                  </a:lnTo>
                  <a:lnTo>
                    <a:pt x="723" y="299"/>
                  </a:lnTo>
                  <a:lnTo>
                    <a:pt x="732" y="312"/>
                  </a:lnTo>
                  <a:lnTo>
                    <a:pt x="736" y="321"/>
                  </a:lnTo>
                  <a:lnTo>
                    <a:pt x="745" y="330"/>
                  </a:lnTo>
                  <a:lnTo>
                    <a:pt x="754" y="339"/>
                  </a:lnTo>
                  <a:lnTo>
                    <a:pt x="759" y="348"/>
                  </a:lnTo>
                  <a:lnTo>
                    <a:pt x="768" y="362"/>
                  </a:lnTo>
                  <a:lnTo>
                    <a:pt x="772" y="371"/>
                  </a:lnTo>
                  <a:lnTo>
                    <a:pt x="782" y="380"/>
                  </a:lnTo>
                  <a:lnTo>
                    <a:pt x="786" y="394"/>
                  </a:lnTo>
                  <a:lnTo>
                    <a:pt x="795" y="403"/>
                  </a:lnTo>
                  <a:lnTo>
                    <a:pt x="800" y="412"/>
                  </a:lnTo>
                  <a:lnTo>
                    <a:pt x="804" y="425"/>
                  </a:lnTo>
                  <a:lnTo>
                    <a:pt x="809" y="434"/>
                  </a:lnTo>
                  <a:lnTo>
                    <a:pt x="813" y="448"/>
                  </a:lnTo>
                  <a:lnTo>
                    <a:pt x="818" y="457"/>
                  </a:lnTo>
                  <a:lnTo>
                    <a:pt x="822" y="466"/>
                  </a:lnTo>
                  <a:lnTo>
                    <a:pt x="827" y="479"/>
                  </a:lnTo>
                  <a:lnTo>
                    <a:pt x="831" y="488"/>
                  </a:lnTo>
                  <a:lnTo>
                    <a:pt x="836" y="502"/>
                  </a:lnTo>
                  <a:lnTo>
                    <a:pt x="840" y="511"/>
                  </a:lnTo>
                  <a:lnTo>
                    <a:pt x="845" y="525"/>
                  </a:lnTo>
                  <a:lnTo>
                    <a:pt x="845" y="534"/>
                  </a:lnTo>
                  <a:lnTo>
                    <a:pt x="0" y="660"/>
                  </a:lnTo>
                  <a:lnTo>
                    <a:pt x="0" y="0"/>
                  </a:lnTo>
                  <a:close/>
                </a:path>
              </a:pathLst>
            </a:custGeom>
            <a:solidFill>
              <a:srgbClr val="0070C0"/>
            </a:solidFill>
            <a:ln w="9525">
              <a:solidFill>
                <a:schemeClr val="tx1"/>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eaLnBrk="1" hangingPunct="1">
                <a:spcBef>
                  <a:spcPct val="50000"/>
                </a:spcBef>
                <a:buSzPct val="125000"/>
                <a:buFontTx/>
                <a:buChar char="•"/>
                <a:defRPr/>
              </a:pPr>
              <a:endParaRPr lang="en-US" sz="2600" b="1">
                <a:solidFill>
                  <a:schemeClr val="tx1">
                    <a:lumMod val="65000"/>
                    <a:lumOff val="35000"/>
                  </a:schemeClr>
                </a:solidFill>
                <a:latin typeface="+mn-lt"/>
                <a:ea typeface="ヒラギノ角ゴ Pro W3" pitchFamily="1" charset="-128"/>
              </a:endParaRPr>
            </a:p>
          </p:txBody>
        </p:sp>
        <p:sp>
          <p:nvSpPr>
            <p:cNvPr id="16" name="Freeform 15"/>
            <p:cNvSpPr>
              <a:spLocks/>
            </p:cNvSpPr>
            <p:nvPr/>
          </p:nvSpPr>
          <p:spPr bwMode="auto">
            <a:xfrm>
              <a:off x="3655" y="2233"/>
              <a:ext cx="18" cy="284"/>
            </a:xfrm>
            <a:custGeom>
              <a:avLst/>
              <a:gdLst>
                <a:gd name="T0" fmla="*/ 18 w 18"/>
                <a:gd name="T1" fmla="*/ 0 h 284"/>
                <a:gd name="T2" fmla="*/ 18 w 18"/>
                <a:gd name="T3" fmla="*/ 9 h 284"/>
                <a:gd name="T4" fmla="*/ 18 w 18"/>
                <a:gd name="T5" fmla="*/ 22 h 284"/>
                <a:gd name="T6" fmla="*/ 14 w 18"/>
                <a:gd name="T7" fmla="*/ 31 h 284"/>
                <a:gd name="T8" fmla="*/ 14 w 18"/>
                <a:gd name="T9" fmla="*/ 45 h 284"/>
                <a:gd name="T10" fmla="*/ 14 w 18"/>
                <a:gd name="T11" fmla="*/ 54 h 284"/>
                <a:gd name="T12" fmla="*/ 14 w 18"/>
                <a:gd name="T13" fmla="*/ 67 h 284"/>
                <a:gd name="T14" fmla="*/ 14 w 18"/>
                <a:gd name="T15" fmla="*/ 67 h 284"/>
                <a:gd name="T16" fmla="*/ 9 w 18"/>
                <a:gd name="T17" fmla="*/ 81 h 284"/>
                <a:gd name="T18" fmla="*/ 9 w 18"/>
                <a:gd name="T19" fmla="*/ 90 h 284"/>
                <a:gd name="T20" fmla="*/ 5 w 18"/>
                <a:gd name="T21" fmla="*/ 103 h 284"/>
                <a:gd name="T22" fmla="*/ 5 w 18"/>
                <a:gd name="T23" fmla="*/ 113 h 284"/>
                <a:gd name="T24" fmla="*/ 0 w 18"/>
                <a:gd name="T25" fmla="*/ 126 h 284"/>
                <a:gd name="T26" fmla="*/ 0 w 18"/>
                <a:gd name="T27" fmla="*/ 284 h 284"/>
                <a:gd name="T28" fmla="*/ 5 w 18"/>
                <a:gd name="T29" fmla="*/ 271 h 284"/>
                <a:gd name="T30" fmla="*/ 5 w 18"/>
                <a:gd name="T31" fmla="*/ 262 h 284"/>
                <a:gd name="T32" fmla="*/ 9 w 18"/>
                <a:gd name="T33" fmla="*/ 248 h 284"/>
                <a:gd name="T34" fmla="*/ 9 w 18"/>
                <a:gd name="T35" fmla="*/ 239 h 284"/>
                <a:gd name="T36" fmla="*/ 14 w 18"/>
                <a:gd name="T37" fmla="*/ 226 h 284"/>
                <a:gd name="T38" fmla="*/ 14 w 18"/>
                <a:gd name="T39" fmla="*/ 226 h 284"/>
                <a:gd name="T40" fmla="*/ 14 w 18"/>
                <a:gd name="T41" fmla="*/ 212 h 284"/>
                <a:gd name="T42" fmla="*/ 14 w 18"/>
                <a:gd name="T43" fmla="*/ 203 h 284"/>
                <a:gd name="T44" fmla="*/ 14 w 18"/>
                <a:gd name="T45" fmla="*/ 189 h 284"/>
                <a:gd name="T46" fmla="*/ 18 w 18"/>
                <a:gd name="T47" fmla="*/ 180 h 284"/>
                <a:gd name="T48" fmla="*/ 18 w 18"/>
                <a:gd name="T49" fmla="*/ 167 h 284"/>
                <a:gd name="T50" fmla="*/ 18 w 18"/>
                <a:gd name="T51" fmla="*/ 158 h 284"/>
                <a:gd name="T52" fmla="*/ 18 w 18"/>
                <a:gd name="T53" fmla="*/ 0 h 2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8"/>
                <a:gd name="T82" fmla="*/ 0 h 284"/>
                <a:gd name="T83" fmla="*/ 18 w 18"/>
                <a:gd name="T84" fmla="*/ 284 h 28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8" h="284">
                  <a:moveTo>
                    <a:pt x="18" y="0"/>
                  </a:moveTo>
                  <a:lnTo>
                    <a:pt x="18" y="9"/>
                  </a:lnTo>
                  <a:lnTo>
                    <a:pt x="18" y="22"/>
                  </a:lnTo>
                  <a:lnTo>
                    <a:pt x="14" y="31"/>
                  </a:lnTo>
                  <a:lnTo>
                    <a:pt x="14" y="45"/>
                  </a:lnTo>
                  <a:lnTo>
                    <a:pt x="14" y="54"/>
                  </a:lnTo>
                  <a:lnTo>
                    <a:pt x="14" y="67"/>
                  </a:lnTo>
                  <a:lnTo>
                    <a:pt x="9" y="81"/>
                  </a:lnTo>
                  <a:lnTo>
                    <a:pt x="9" y="90"/>
                  </a:lnTo>
                  <a:lnTo>
                    <a:pt x="5" y="103"/>
                  </a:lnTo>
                  <a:lnTo>
                    <a:pt x="5" y="113"/>
                  </a:lnTo>
                  <a:lnTo>
                    <a:pt x="0" y="126"/>
                  </a:lnTo>
                  <a:lnTo>
                    <a:pt x="0" y="284"/>
                  </a:lnTo>
                  <a:lnTo>
                    <a:pt x="5" y="271"/>
                  </a:lnTo>
                  <a:lnTo>
                    <a:pt x="5" y="262"/>
                  </a:lnTo>
                  <a:lnTo>
                    <a:pt x="9" y="248"/>
                  </a:lnTo>
                  <a:lnTo>
                    <a:pt x="9" y="239"/>
                  </a:lnTo>
                  <a:lnTo>
                    <a:pt x="14" y="226"/>
                  </a:lnTo>
                  <a:lnTo>
                    <a:pt x="14" y="212"/>
                  </a:lnTo>
                  <a:lnTo>
                    <a:pt x="14" y="203"/>
                  </a:lnTo>
                  <a:lnTo>
                    <a:pt x="14" y="189"/>
                  </a:lnTo>
                  <a:lnTo>
                    <a:pt x="18" y="180"/>
                  </a:lnTo>
                  <a:lnTo>
                    <a:pt x="18" y="167"/>
                  </a:lnTo>
                  <a:lnTo>
                    <a:pt x="18" y="158"/>
                  </a:lnTo>
                  <a:lnTo>
                    <a:pt x="18" y="0"/>
                  </a:lnTo>
                  <a:close/>
                </a:path>
              </a:pathLst>
            </a:custGeom>
            <a:solidFill>
              <a:srgbClr val="00CCFF"/>
            </a:solidFill>
            <a:ln w="9525">
              <a:solidFill>
                <a:schemeClr val="bg2"/>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eaLnBrk="1" hangingPunct="1">
                <a:spcBef>
                  <a:spcPct val="50000"/>
                </a:spcBef>
                <a:buSzPct val="125000"/>
                <a:buFontTx/>
                <a:buChar char="•"/>
                <a:defRPr/>
              </a:pPr>
              <a:endParaRPr lang="en-US" sz="2600" b="1">
                <a:solidFill>
                  <a:schemeClr val="tx1">
                    <a:lumMod val="65000"/>
                    <a:lumOff val="35000"/>
                  </a:schemeClr>
                </a:solidFill>
                <a:latin typeface="+mn-lt"/>
                <a:ea typeface="ヒラギノ角ゴ Pro W3" pitchFamily="1" charset="-128"/>
              </a:endParaRPr>
            </a:p>
          </p:txBody>
        </p:sp>
        <p:sp>
          <p:nvSpPr>
            <p:cNvPr id="17" name="Freeform 16"/>
            <p:cNvSpPr>
              <a:spLocks/>
            </p:cNvSpPr>
            <p:nvPr/>
          </p:nvSpPr>
          <p:spPr bwMode="auto">
            <a:xfrm>
              <a:off x="2810" y="2225"/>
              <a:ext cx="845" cy="284"/>
            </a:xfrm>
            <a:custGeom>
              <a:avLst/>
              <a:gdLst>
                <a:gd name="T0" fmla="*/ 0 w 845"/>
                <a:gd name="T1" fmla="*/ 0 h 284"/>
                <a:gd name="T2" fmla="*/ 845 w 845"/>
                <a:gd name="T3" fmla="*/ 126 h 284"/>
                <a:gd name="T4" fmla="*/ 845 w 845"/>
                <a:gd name="T5" fmla="*/ 284 h 284"/>
                <a:gd name="T6" fmla="*/ 0 w 845"/>
                <a:gd name="T7" fmla="*/ 158 h 284"/>
                <a:gd name="T8" fmla="*/ 0 w 845"/>
                <a:gd name="T9" fmla="*/ 0 h 284"/>
                <a:gd name="T10" fmla="*/ 0 60000 65536"/>
                <a:gd name="T11" fmla="*/ 0 60000 65536"/>
                <a:gd name="T12" fmla="*/ 0 60000 65536"/>
                <a:gd name="T13" fmla="*/ 0 60000 65536"/>
                <a:gd name="T14" fmla="*/ 0 60000 65536"/>
                <a:gd name="T15" fmla="*/ 0 w 845"/>
                <a:gd name="T16" fmla="*/ 0 h 284"/>
                <a:gd name="T17" fmla="*/ 845 w 845"/>
                <a:gd name="T18" fmla="*/ 284 h 284"/>
              </a:gdLst>
              <a:ahLst/>
              <a:cxnLst>
                <a:cxn ang="T10">
                  <a:pos x="T0" y="T1"/>
                </a:cxn>
                <a:cxn ang="T11">
                  <a:pos x="T2" y="T3"/>
                </a:cxn>
                <a:cxn ang="T12">
                  <a:pos x="T4" y="T5"/>
                </a:cxn>
                <a:cxn ang="T13">
                  <a:pos x="T6" y="T7"/>
                </a:cxn>
                <a:cxn ang="T14">
                  <a:pos x="T8" y="T9"/>
                </a:cxn>
              </a:cxnLst>
              <a:rect l="T15" t="T16" r="T17" b="T18"/>
              <a:pathLst>
                <a:path w="845" h="284">
                  <a:moveTo>
                    <a:pt x="0" y="0"/>
                  </a:moveTo>
                  <a:lnTo>
                    <a:pt x="845" y="126"/>
                  </a:lnTo>
                  <a:lnTo>
                    <a:pt x="845" y="284"/>
                  </a:lnTo>
                  <a:lnTo>
                    <a:pt x="0" y="158"/>
                  </a:lnTo>
                  <a:lnTo>
                    <a:pt x="0" y="0"/>
                  </a:lnTo>
                  <a:close/>
                </a:path>
              </a:pathLst>
            </a:custGeom>
            <a:solidFill>
              <a:srgbClr val="00CCFF"/>
            </a:solidFill>
            <a:ln w="9525">
              <a:solidFill>
                <a:schemeClr val="bg2"/>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eaLnBrk="1" hangingPunct="1">
                <a:spcBef>
                  <a:spcPct val="50000"/>
                </a:spcBef>
                <a:buSzPct val="125000"/>
                <a:buFontTx/>
                <a:buChar char="•"/>
                <a:defRPr/>
              </a:pPr>
              <a:endParaRPr lang="en-US" sz="2600" b="1">
                <a:solidFill>
                  <a:schemeClr val="tx1">
                    <a:lumMod val="65000"/>
                    <a:lumOff val="35000"/>
                  </a:schemeClr>
                </a:solidFill>
                <a:latin typeface="+mn-lt"/>
                <a:ea typeface="ヒラギノ角ゴ Pro W3" pitchFamily="1" charset="-128"/>
              </a:endParaRPr>
            </a:p>
          </p:txBody>
        </p:sp>
        <p:sp>
          <p:nvSpPr>
            <p:cNvPr id="18" name="Freeform 17"/>
            <p:cNvSpPr>
              <a:spLocks/>
            </p:cNvSpPr>
            <p:nvPr/>
          </p:nvSpPr>
          <p:spPr bwMode="auto">
            <a:xfrm>
              <a:off x="2810" y="2102"/>
              <a:ext cx="863" cy="249"/>
            </a:xfrm>
            <a:custGeom>
              <a:avLst/>
              <a:gdLst>
                <a:gd name="T0" fmla="*/ 845 w 863"/>
                <a:gd name="T1" fmla="*/ 0 h 253"/>
                <a:gd name="T2" fmla="*/ 850 w 863"/>
                <a:gd name="T3" fmla="*/ 14 h 253"/>
                <a:gd name="T4" fmla="*/ 850 w 863"/>
                <a:gd name="T5" fmla="*/ 23 h 253"/>
                <a:gd name="T6" fmla="*/ 854 w 863"/>
                <a:gd name="T7" fmla="*/ 31 h 253"/>
                <a:gd name="T8" fmla="*/ 854 w 863"/>
                <a:gd name="T9" fmla="*/ 31 h 253"/>
                <a:gd name="T10" fmla="*/ 859 w 863"/>
                <a:gd name="T11" fmla="*/ 39 h 253"/>
                <a:gd name="T12" fmla="*/ 859 w 863"/>
                <a:gd name="T13" fmla="*/ 48 h 253"/>
                <a:gd name="T14" fmla="*/ 859 w 863"/>
                <a:gd name="T15" fmla="*/ 48 h 253"/>
                <a:gd name="T16" fmla="*/ 859 w 863"/>
                <a:gd name="T17" fmla="*/ 61 h 253"/>
                <a:gd name="T18" fmla="*/ 859 w 863"/>
                <a:gd name="T19" fmla="*/ 74 h 253"/>
                <a:gd name="T20" fmla="*/ 863 w 863"/>
                <a:gd name="T21" fmla="*/ 79 h 253"/>
                <a:gd name="T22" fmla="*/ 863 w 863"/>
                <a:gd name="T23" fmla="*/ 85 h 253"/>
                <a:gd name="T24" fmla="*/ 863 w 863"/>
                <a:gd name="T25" fmla="*/ 90 h 253"/>
                <a:gd name="T26" fmla="*/ 863 w 863"/>
                <a:gd name="T27" fmla="*/ 100 h 253"/>
                <a:gd name="T28" fmla="*/ 863 w 863"/>
                <a:gd name="T29" fmla="*/ 109 h 253"/>
                <a:gd name="T30" fmla="*/ 859 w 863"/>
                <a:gd name="T31" fmla="*/ 121 h 253"/>
                <a:gd name="T32" fmla="*/ 859 w 863"/>
                <a:gd name="T33" fmla="*/ 127 h 253"/>
                <a:gd name="T34" fmla="*/ 859 w 863"/>
                <a:gd name="T35" fmla="*/ 136 h 253"/>
                <a:gd name="T36" fmla="*/ 859 w 863"/>
                <a:gd name="T37" fmla="*/ 145 h 253"/>
                <a:gd name="T38" fmla="*/ 859 w 863"/>
                <a:gd name="T39" fmla="*/ 145 h 253"/>
                <a:gd name="T40" fmla="*/ 854 w 863"/>
                <a:gd name="T41" fmla="*/ 151 h 253"/>
                <a:gd name="T42" fmla="*/ 854 w 863"/>
                <a:gd name="T43" fmla="*/ 161 h 253"/>
                <a:gd name="T44" fmla="*/ 850 w 863"/>
                <a:gd name="T45" fmla="*/ 167 h 253"/>
                <a:gd name="T46" fmla="*/ 850 w 863"/>
                <a:gd name="T47" fmla="*/ 178 h 253"/>
                <a:gd name="T48" fmla="*/ 845 w 863"/>
                <a:gd name="T49" fmla="*/ 185 h 253"/>
                <a:gd name="T50" fmla="*/ 0 w 863"/>
                <a:gd name="T51" fmla="*/ 90 h 253"/>
                <a:gd name="T52" fmla="*/ 845 w 863"/>
                <a:gd name="T53" fmla="*/ 0 h 25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863"/>
                <a:gd name="T82" fmla="*/ 0 h 253"/>
                <a:gd name="T83" fmla="*/ 863 w 863"/>
                <a:gd name="T84" fmla="*/ 253 h 25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863" h="253">
                  <a:moveTo>
                    <a:pt x="845" y="0"/>
                  </a:moveTo>
                  <a:lnTo>
                    <a:pt x="850" y="14"/>
                  </a:lnTo>
                  <a:lnTo>
                    <a:pt x="850" y="23"/>
                  </a:lnTo>
                  <a:lnTo>
                    <a:pt x="854" y="36"/>
                  </a:lnTo>
                  <a:lnTo>
                    <a:pt x="854" y="45"/>
                  </a:lnTo>
                  <a:lnTo>
                    <a:pt x="859" y="59"/>
                  </a:lnTo>
                  <a:lnTo>
                    <a:pt x="859" y="68"/>
                  </a:lnTo>
                  <a:lnTo>
                    <a:pt x="859" y="81"/>
                  </a:lnTo>
                  <a:lnTo>
                    <a:pt x="859" y="95"/>
                  </a:lnTo>
                  <a:lnTo>
                    <a:pt x="863" y="104"/>
                  </a:lnTo>
                  <a:lnTo>
                    <a:pt x="863" y="117"/>
                  </a:lnTo>
                  <a:lnTo>
                    <a:pt x="863" y="127"/>
                  </a:lnTo>
                  <a:lnTo>
                    <a:pt x="863" y="140"/>
                  </a:lnTo>
                  <a:lnTo>
                    <a:pt x="863" y="149"/>
                  </a:lnTo>
                  <a:lnTo>
                    <a:pt x="859" y="163"/>
                  </a:lnTo>
                  <a:lnTo>
                    <a:pt x="859" y="172"/>
                  </a:lnTo>
                  <a:lnTo>
                    <a:pt x="859" y="185"/>
                  </a:lnTo>
                  <a:lnTo>
                    <a:pt x="859" y="199"/>
                  </a:lnTo>
                  <a:lnTo>
                    <a:pt x="854" y="208"/>
                  </a:lnTo>
                  <a:lnTo>
                    <a:pt x="854" y="221"/>
                  </a:lnTo>
                  <a:lnTo>
                    <a:pt x="850" y="230"/>
                  </a:lnTo>
                  <a:lnTo>
                    <a:pt x="850" y="244"/>
                  </a:lnTo>
                  <a:lnTo>
                    <a:pt x="845" y="253"/>
                  </a:lnTo>
                  <a:lnTo>
                    <a:pt x="0" y="127"/>
                  </a:lnTo>
                  <a:lnTo>
                    <a:pt x="845" y="0"/>
                  </a:lnTo>
                  <a:close/>
                </a:path>
              </a:pathLst>
            </a:custGeom>
            <a:solidFill>
              <a:schemeClr val="accent2"/>
            </a:solidFill>
            <a:ln w="9525">
              <a:solidFill>
                <a:schemeClr val="tx1"/>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eaLnBrk="1" hangingPunct="1">
                <a:spcBef>
                  <a:spcPct val="50000"/>
                </a:spcBef>
                <a:buSzPct val="125000"/>
                <a:buFontTx/>
                <a:buChar char="•"/>
                <a:defRPr/>
              </a:pPr>
              <a:endParaRPr lang="en-US" sz="2600" b="1">
                <a:solidFill>
                  <a:schemeClr val="tx1">
                    <a:lumMod val="65000"/>
                    <a:lumOff val="35000"/>
                  </a:schemeClr>
                </a:solidFill>
                <a:latin typeface="+mn-lt"/>
                <a:ea typeface="ヒラギノ角ゴ Pro W3" pitchFamily="1" charset="-128"/>
              </a:endParaRPr>
            </a:p>
          </p:txBody>
        </p:sp>
        <p:sp>
          <p:nvSpPr>
            <p:cNvPr id="19" name="Freeform 18"/>
            <p:cNvSpPr>
              <a:spLocks/>
            </p:cNvSpPr>
            <p:nvPr/>
          </p:nvSpPr>
          <p:spPr bwMode="auto">
            <a:xfrm>
              <a:off x="3564" y="2375"/>
              <a:ext cx="90" cy="352"/>
            </a:xfrm>
            <a:custGeom>
              <a:avLst/>
              <a:gdLst>
                <a:gd name="T0" fmla="*/ 90 w 90"/>
                <a:gd name="T1" fmla="*/ 0 h 352"/>
                <a:gd name="T2" fmla="*/ 90 w 90"/>
                <a:gd name="T3" fmla="*/ 9 h 352"/>
                <a:gd name="T4" fmla="*/ 85 w 90"/>
                <a:gd name="T5" fmla="*/ 22 h 352"/>
                <a:gd name="T6" fmla="*/ 81 w 90"/>
                <a:gd name="T7" fmla="*/ 31 h 352"/>
                <a:gd name="T8" fmla="*/ 76 w 90"/>
                <a:gd name="T9" fmla="*/ 45 h 352"/>
                <a:gd name="T10" fmla="*/ 72 w 90"/>
                <a:gd name="T11" fmla="*/ 54 h 352"/>
                <a:gd name="T12" fmla="*/ 67 w 90"/>
                <a:gd name="T13" fmla="*/ 63 h 352"/>
                <a:gd name="T14" fmla="*/ 63 w 90"/>
                <a:gd name="T15" fmla="*/ 77 h 352"/>
                <a:gd name="T16" fmla="*/ 58 w 90"/>
                <a:gd name="T17" fmla="*/ 86 h 352"/>
                <a:gd name="T18" fmla="*/ 54 w 90"/>
                <a:gd name="T19" fmla="*/ 99 h 352"/>
                <a:gd name="T20" fmla="*/ 49 w 90"/>
                <a:gd name="T21" fmla="*/ 108 h 352"/>
                <a:gd name="T22" fmla="*/ 45 w 90"/>
                <a:gd name="T23" fmla="*/ 117 h 352"/>
                <a:gd name="T24" fmla="*/ 40 w 90"/>
                <a:gd name="T25" fmla="*/ 131 h 352"/>
                <a:gd name="T26" fmla="*/ 31 w 90"/>
                <a:gd name="T27" fmla="*/ 140 h 352"/>
                <a:gd name="T28" fmla="*/ 27 w 90"/>
                <a:gd name="T29" fmla="*/ 149 h 352"/>
                <a:gd name="T30" fmla="*/ 18 w 90"/>
                <a:gd name="T31" fmla="*/ 162 h 352"/>
                <a:gd name="T32" fmla="*/ 13 w 90"/>
                <a:gd name="T33" fmla="*/ 172 h 352"/>
                <a:gd name="T34" fmla="*/ 4 w 90"/>
                <a:gd name="T35" fmla="*/ 181 h 352"/>
                <a:gd name="T36" fmla="*/ 0 w 90"/>
                <a:gd name="T37" fmla="*/ 194 h 352"/>
                <a:gd name="T38" fmla="*/ 0 w 90"/>
                <a:gd name="T39" fmla="*/ 352 h 352"/>
                <a:gd name="T40" fmla="*/ 4 w 90"/>
                <a:gd name="T41" fmla="*/ 339 h 352"/>
                <a:gd name="T42" fmla="*/ 13 w 90"/>
                <a:gd name="T43" fmla="*/ 330 h 352"/>
                <a:gd name="T44" fmla="*/ 18 w 90"/>
                <a:gd name="T45" fmla="*/ 321 h 352"/>
                <a:gd name="T46" fmla="*/ 27 w 90"/>
                <a:gd name="T47" fmla="*/ 307 h 352"/>
                <a:gd name="T48" fmla="*/ 31 w 90"/>
                <a:gd name="T49" fmla="*/ 298 h 352"/>
                <a:gd name="T50" fmla="*/ 40 w 90"/>
                <a:gd name="T51" fmla="*/ 289 h 352"/>
                <a:gd name="T52" fmla="*/ 45 w 90"/>
                <a:gd name="T53" fmla="*/ 275 h 352"/>
                <a:gd name="T54" fmla="*/ 49 w 90"/>
                <a:gd name="T55" fmla="*/ 266 h 352"/>
                <a:gd name="T56" fmla="*/ 54 w 90"/>
                <a:gd name="T57" fmla="*/ 257 h 352"/>
                <a:gd name="T58" fmla="*/ 58 w 90"/>
                <a:gd name="T59" fmla="*/ 244 h 352"/>
                <a:gd name="T60" fmla="*/ 63 w 90"/>
                <a:gd name="T61" fmla="*/ 235 h 352"/>
                <a:gd name="T62" fmla="*/ 67 w 90"/>
                <a:gd name="T63" fmla="*/ 221 h 352"/>
                <a:gd name="T64" fmla="*/ 72 w 90"/>
                <a:gd name="T65" fmla="*/ 212 h 352"/>
                <a:gd name="T66" fmla="*/ 76 w 90"/>
                <a:gd name="T67" fmla="*/ 203 h 352"/>
                <a:gd name="T68" fmla="*/ 81 w 90"/>
                <a:gd name="T69" fmla="*/ 190 h 352"/>
                <a:gd name="T70" fmla="*/ 85 w 90"/>
                <a:gd name="T71" fmla="*/ 181 h 352"/>
                <a:gd name="T72" fmla="*/ 90 w 90"/>
                <a:gd name="T73" fmla="*/ 167 h 352"/>
                <a:gd name="T74" fmla="*/ 90 w 90"/>
                <a:gd name="T75" fmla="*/ 158 h 352"/>
                <a:gd name="T76" fmla="*/ 90 w 90"/>
                <a:gd name="T77" fmla="*/ 0 h 35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0"/>
                <a:gd name="T118" fmla="*/ 0 h 352"/>
                <a:gd name="T119" fmla="*/ 90 w 90"/>
                <a:gd name="T120" fmla="*/ 352 h 35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0" h="352">
                  <a:moveTo>
                    <a:pt x="90" y="0"/>
                  </a:moveTo>
                  <a:lnTo>
                    <a:pt x="90" y="9"/>
                  </a:lnTo>
                  <a:lnTo>
                    <a:pt x="85" y="22"/>
                  </a:lnTo>
                  <a:lnTo>
                    <a:pt x="81" y="31"/>
                  </a:lnTo>
                  <a:lnTo>
                    <a:pt x="76" y="45"/>
                  </a:lnTo>
                  <a:lnTo>
                    <a:pt x="72" y="54"/>
                  </a:lnTo>
                  <a:lnTo>
                    <a:pt x="67" y="63"/>
                  </a:lnTo>
                  <a:lnTo>
                    <a:pt x="63" y="77"/>
                  </a:lnTo>
                  <a:lnTo>
                    <a:pt x="58" y="86"/>
                  </a:lnTo>
                  <a:lnTo>
                    <a:pt x="54" y="99"/>
                  </a:lnTo>
                  <a:lnTo>
                    <a:pt x="49" y="108"/>
                  </a:lnTo>
                  <a:lnTo>
                    <a:pt x="45" y="117"/>
                  </a:lnTo>
                  <a:lnTo>
                    <a:pt x="40" y="131"/>
                  </a:lnTo>
                  <a:lnTo>
                    <a:pt x="31" y="140"/>
                  </a:lnTo>
                  <a:lnTo>
                    <a:pt x="27" y="149"/>
                  </a:lnTo>
                  <a:lnTo>
                    <a:pt x="18" y="162"/>
                  </a:lnTo>
                  <a:lnTo>
                    <a:pt x="13" y="172"/>
                  </a:lnTo>
                  <a:lnTo>
                    <a:pt x="4" y="181"/>
                  </a:lnTo>
                  <a:lnTo>
                    <a:pt x="0" y="194"/>
                  </a:lnTo>
                  <a:lnTo>
                    <a:pt x="0" y="352"/>
                  </a:lnTo>
                  <a:lnTo>
                    <a:pt x="4" y="339"/>
                  </a:lnTo>
                  <a:lnTo>
                    <a:pt x="13" y="330"/>
                  </a:lnTo>
                  <a:lnTo>
                    <a:pt x="18" y="321"/>
                  </a:lnTo>
                  <a:lnTo>
                    <a:pt x="27" y="307"/>
                  </a:lnTo>
                  <a:lnTo>
                    <a:pt x="31" y="298"/>
                  </a:lnTo>
                  <a:lnTo>
                    <a:pt x="40" y="289"/>
                  </a:lnTo>
                  <a:lnTo>
                    <a:pt x="45" y="275"/>
                  </a:lnTo>
                  <a:lnTo>
                    <a:pt x="49" y="266"/>
                  </a:lnTo>
                  <a:lnTo>
                    <a:pt x="54" y="257"/>
                  </a:lnTo>
                  <a:lnTo>
                    <a:pt x="58" y="244"/>
                  </a:lnTo>
                  <a:lnTo>
                    <a:pt x="63" y="235"/>
                  </a:lnTo>
                  <a:lnTo>
                    <a:pt x="67" y="221"/>
                  </a:lnTo>
                  <a:lnTo>
                    <a:pt x="72" y="212"/>
                  </a:lnTo>
                  <a:lnTo>
                    <a:pt x="76" y="203"/>
                  </a:lnTo>
                  <a:lnTo>
                    <a:pt x="81" y="190"/>
                  </a:lnTo>
                  <a:lnTo>
                    <a:pt x="85" y="181"/>
                  </a:lnTo>
                  <a:lnTo>
                    <a:pt x="90" y="167"/>
                  </a:lnTo>
                  <a:lnTo>
                    <a:pt x="90" y="158"/>
                  </a:lnTo>
                  <a:lnTo>
                    <a:pt x="90" y="0"/>
                  </a:lnTo>
                  <a:close/>
                </a:path>
              </a:pathLst>
            </a:custGeom>
            <a:solidFill>
              <a:srgbClr val="FF9999"/>
            </a:solidFill>
            <a:ln w="9525">
              <a:solidFill>
                <a:schemeClr val="tx1"/>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eaLnBrk="1" hangingPunct="1">
                <a:spcBef>
                  <a:spcPct val="50000"/>
                </a:spcBef>
                <a:buSzPct val="125000"/>
                <a:buFontTx/>
                <a:buChar char="•"/>
                <a:defRPr/>
              </a:pPr>
              <a:endParaRPr lang="en-US" sz="2600" b="1">
                <a:solidFill>
                  <a:schemeClr val="tx1">
                    <a:lumMod val="65000"/>
                    <a:lumOff val="35000"/>
                  </a:schemeClr>
                </a:solidFill>
                <a:latin typeface="+mn-lt"/>
                <a:ea typeface="ヒラギノ角ゴ Pro W3" pitchFamily="1" charset="-128"/>
              </a:endParaRPr>
            </a:p>
          </p:txBody>
        </p:sp>
        <p:sp>
          <p:nvSpPr>
            <p:cNvPr id="20" name="Freeform 19"/>
            <p:cNvSpPr>
              <a:spLocks/>
            </p:cNvSpPr>
            <p:nvPr/>
          </p:nvSpPr>
          <p:spPr bwMode="auto">
            <a:xfrm>
              <a:off x="2805" y="2264"/>
              <a:ext cx="755" cy="479"/>
            </a:xfrm>
            <a:custGeom>
              <a:avLst/>
              <a:gdLst>
                <a:gd name="T0" fmla="*/ 0 w 755"/>
                <a:gd name="T1" fmla="*/ 0 h 479"/>
                <a:gd name="T2" fmla="*/ 755 w 755"/>
                <a:gd name="T3" fmla="*/ 321 h 479"/>
                <a:gd name="T4" fmla="*/ 755 w 755"/>
                <a:gd name="T5" fmla="*/ 479 h 479"/>
                <a:gd name="T6" fmla="*/ 0 w 755"/>
                <a:gd name="T7" fmla="*/ 158 h 479"/>
                <a:gd name="T8" fmla="*/ 0 w 755"/>
                <a:gd name="T9" fmla="*/ 0 h 479"/>
                <a:gd name="T10" fmla="*/ 0 60000 65536"/>
                <a:gd name="T11" fmla="*/ 0 60000 65536"/>
                <a:gd name="T12" fmla="*/ 0 60000 65536"/>
                <a:gd name="T13" fmla="*/ 0 60000 65536"/>
                <a:gd name="T14" fmla="*/ 0 60000 65536"/>
                <a:gd name="T15" fmla="*/ 0 w 755"/>
                <a:gd name="T16" fmla="*/ 0 h 479"/>
                <a:gd name="T17" fmla="*/ 755 w 755"/>
                <a:gd name="T18" fmla="*/ 479 h 479"/>
              </a:gdLst>
              <a:ahLst/>
              <a:cxnLst>
                <a:cxn ang="T10">
                  <a:pos x="T0" y="T1"/>
                </a:cxn>
                <a:cxn ang="T11">
                  <a:pos x="T2" y="T3"/>
                </a:cxn>
                <a:cxn ang="T12">
                  <a:pos x="T4" y="T5"/>
                </a:cxn>
                <a:cxn ang="T13">
                  <a:pos x="T6" y="T7"/>
                </a:cxn>
                <a:cxn ang="T14">
                  <a:pos x="T8" y="T9"/>
                </a:cxn>
              </a:cxnLst>
              <a:rect l="T15" t="T16" r="T17" b="T18"/>
              <a:pathLst>
                <a:path w="755" h="479">
                  <a:moveTo>
                    <a:pt x="0" y="0"/>
                  </a:moveTo>
                  <a:lnTo>
                    <a:pt x="755" y="321"/>
                  </a:lnTo>
                  <a:lnTo>
                    <a:pt x="755" y="479"/>
                  </a:lnTo>
                  <a:lnTo>
                    <a:pt x="0" y="158"/>
                  </a:lnTo>
                  <a:lnTo>
                    <a:pt x="0" y="0"/>
                  </a:lnTo>
                  <a:close/>
                </a:path>
              </a:pathLst>
            </a:custGeom>
            <a:solidFill>
              <a:srgbClr val="333333"/>
            </a:solidFill>
            <a:ln w="9525">
              <a:solidFill>
                <a:schemeClr val="tx1"/>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eaLnBrk="1" hangingPunct="1">
                <a:spcBef>
                  <a:spcPct val="50000"/>
                </a:spcBef>
                <a:buSzPct val="125000"/>
                <a:buFontTx/>
                <a:buChar char="•"/>
                <a:defRPr/>
              </a:pPr>
              <a:endParaRPr lang="en-US" sz="2600" b="1">
                <a:solidFill>
                  <a:schemeClr val="tx1">
                    <a:lumMod val="65000"/>
                    <a:lumOff val="35000"/>
                  </a:schemeClr>
                </a:solidFill>
                <a:latin typeface="+mn-lt"/>
                <a:ea typeface="ヒラギノ角ゴ Pro W3" pitchFamily="1" charset="-128"/>
              </a:endParaRPr>
            </a:p>
          </p:txBody>
        </p:sp>
        <p:sp>
          <p:nvSpPr>
            <p:cNvPr id="21" name="Freeform 20"/>
            <p:cNvSpPr>
              <a:spLocks/>
            </p:cNvSpPr>
            <p:nvPr/>
          </p:nvSpPr>
          <p:spPr bwMode="auto">
            <a:xfrm>
              <a:off x="2801" y="2271"/>
              <a:ext cx="845" cy="321"/>
            </a:xfrm>
            <a:custGeom>
              <a:avLst/>
              <a:gdLst>
                <a:gd name="T0" fmla="*/ 845 w 845"/>
                <a:gd name="T1" fmla="*/ 127 h 321"/>
                <a:gd name="T2" fmla="*/ 845 w 845"/>
                <a:gd name="T3" fmla="*/ 140 h 321"/>
                <a:gd name="T4" fmla="*/ 840 w 845"/>
                <a:gd name="T5" fmla="*/ 149 h 321"/>
                <a:gd name="T6" fmla="*/ 836 w 845"/>
                <a:gd name="T7" fmla="*/ 163 h 321"/>
                <a:gd name="T8" fmla="*/ 831 w 845"/>
                <a:gd name="T9" fmla="*/ 172 h 321"/>
                <a:gd name="T10" fmla="*/ 827 w 845"/>
                <a:gd name="T11" fmla="*/ 185 h 321"/>
                <a:gd name="T12" fmla="*/ 822 w 845"/>
                <a:gd name="T13" fmla="*/ 195 h 321"/>
                <a:gd name="T14" fmla="*/ 818 w 845"/>
                <a:gd name="T15" fmla="*/ 208 h 321"/>
                <a:gd name="T16" fmla="*/ 813 w 845"/>
                <a:gd name="T17" fmla="*/ 217 h 321"/>
                <a:gd name="T18" fmla="*/ 809 w 845"/>
                <a:gd name="T19" fmla="*/ 226 h 321"/>
                <a:gd name="T20" fmla="*/ 804 w 845"/>
                <a:gd name="T21" fmla="*/ 240 h 321"/>
                <a:gd name="T22" fmla="*/ 800 w 845"/>
                <a:gd name="T23" fmla="*/ 249 h 321"/>
                <a:gd name="T24" fmla="*/ 795 w 845"/>
                <a:gd name="T25" fmla="*/ 258 h 321"/>
                <a:gd name="T26" fmla="*/ 786 w 845"/>
                <a:gd name="T27" fmla="*/ 271 h 321"/>
                <a:gd name="T28" fmla="*/ 782 w 845"/>
                <a:gd name="T29" fmla="*/ 280 h 321"/>
                <a:gd name="T30" fmla="*/ 773 w 845"/>
                <a:gd name="T31" fmla="*/ 289 h 321"/>
                <a:gd name="T32" fmla="*/ 768 w 845"/>
                <a:gd name="T33" fmla="*/ 303 h 321"/>
                <a:gd name="T34" fmla="*/ 759 w 845"/>
                <a:gd name="T35" fmla="*/ 312 h 321"/>
                <a:gd name="T36" fmla="*/ 755 w 845"/>
                <a:gd name="T37" fmla="*/ 321 h 321"/>
                <a:gd name="T38" fmla="*/ 0 w 845"/>
                <a:gd name="T39" fmla="*/ 0 h 321"/>
                <a:gd name="T40" fmla="*/ 845 w 845"/>
                <a:gd name="T41" fmla="*/ 127 h 3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45"/>
                <a:gd name="T64" fmla="*/ 0 h 321"/>
                <a:gd name="T65" fmla="*/ 845 w 845"/>
                <a:gd name="T66" fmla="*/ 321 h 3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45" h="321">
                  <a:moveTo>
                    <a:pt x="845" y="127"/>
                  </a:moveTo>
                  <a:lnTo>
                    <a:pt x="845" y="140"/>
                  </a:lnTo>
                  <a:lnTo>
                    <a:pt x="840" y="149"/>
                  </a:lnTo>
                  <a:lnTo>
                    <a:pt x="836" y="163"/>
                  </a:lnTo>
                  <a:lnTo>
                    <a:pt x="831" y="172"/>
                  </a:lnTo>
                  <a:lnTo>
                    <a:pt x="827" y="185"/>
                  </a:lnTo>
                  <a:lnTo>
                    <a:pt x="822" y="195"/>
                  </a:lnTo>
                  <a:lnTo>
                    <a:pt x="818" y="208"/>
                  </a:lnTo>
                  <a:lnTo>
                    <a:pt x="813" y="217"/>
                  </a:lnTo>
                  <a:lnTo>
                    <a:pt x="809" y="226"/>
                  </a:lnTo>
                  <a:lnTo>
                    <a:pt x="804" y="240"/>
                  </a:lnTo>
                  <a:lnTo>
                    <a:pt x="800" y="249"/>
                  </a:lnTo>
                  <a:lnTo>
                    <a:pt x="795" y="258"/>
                  </a:lnTo>
                  <a:lnTo>
                    <a:pt x="786" y="271"/>
                  </a:lnTo>
                  <a:lnTo>
                    <a:pt x="782" y="280"/>
                  </a:lnTo>
                  <a:lnTo>
                    <a:pt x="773" y="289"/>
                  </a:lnTo>
                  <a:lnTo>
                    <a:pt x="768" y="303"/>
                  </a:lnTo>
                  <a:lnTo>
                    <a:pt x="759" y="312"/>
                  </a:lnTo>
                  <a:lnTo>
                    <a:pt x="755" y="321"/>
                  </a:lnTo>
                  <a:lnTo>
                    <a:pt x="0" y="0"/>
                  </a:lnTo>
                  <a:lnTo>
                    <a:pt x="845" y="127"/>
                  </a:lnTo>
                  <a:close/>
                </a:path>
              </a:pathLst>
            </a:custGeom>
            <a:solidFill>
              <a:srgbClr val="FFCCCC"/>
            </a:solidFill>
            <a:ln w="9525">
              <a:solidFill>
                <a:schemeClr val="tx1"/>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eaLnBrk="1" hangingPunct="1">
                <a:spcBef>
                  <a:spcPct val="50000"/>
                </a:spcBef>
                <a:buSzPct val="125000"/>
                <a:buFontTx/>
                <a:buChar char="•"/>
                <a:defRPr/>
              </a:pPr>
              <a:endParaRPr lang="en-US" sz="2600" b="1">
                <a:solidFill>
                  <a:schemeClr val="tx1">
                    <a:lumMod val="65000"/>
                    <a:lumOff val="35000"/>
                  </a:schemeClr>
                </a:solidFill>
                <a:latin typeface="+mn-lt"/>
                <a:ea typeface="ヒラギノ角ゴ Pro W3" pitchFamily="1" charset="-128"/>
              </a:endParaRPr>
            </a:p>
          </p:txBody>
        </p:sp>
        <p:sp>
          <p:nvSpPr>
            <p:cNvPr id="22" name="Freeform 21"/>
            <p:cNvSpPr>
              <a:spLocks/>
            </p:cNvSpPr>
            <p:nvPr/>
          </p:nvSpPr>
          <p:spPr bwMode="auto">
            <a:xfrm>
              <a:off x="1730" y="2242"/>
              <a:ext cx="131" cy="506"/>
            </a:xfrm>
            <a:custGeom>
              <a:avLst/>
              <a:gdLst>
                <a:gd name="T0" fmla="*/ 122 w 131"/>
                <a:gd name="T1" fmla="*/ 339 h 506"/>
                <a:gd name="T2" fmla="*/ 109 w 131"/>
                <a:gd name="T3" fmla="*/ 321 h 506"/>
                <a:gd name="T4" fmla="*/ 95 w 131"/>
                <a:gd name="T5" fmla="*/ 298 h 506"/>
                <a:gd name="T6" fmla="*/ 82 w 131"/>
                <a:gd name="T7" fmla="*/ 276 h 506"/>
                <a:gd name="T8" fmla="*/ 68 w 131"/>
                <a:gd name="T9" fmla="*/ 258 h 506"/>
                <a:gd name="T10" fmla="*/ 55 w 131"/>
                <a:gd name="T11" fmla="*/ 235 h 506"/>
                <a:gd name="T12" fmla="*/ 46 w 131"/>
                <a:gd name="T13" fmla="*/ 213 h 506"/>
                <a:gd name="T14" fmla="*/ 37 w 131"/>
                <a:gd name="T15" fmla="*/ 190 h 506"/>
                <a:gd name="T16" fmla="*/ 32 w 131"/>
                <a:gd name="T17" fmla="*/ 181 h 506"/>
                <a:gd name="T18" fmla="*/ 23 w 131"/>
                <a:gd name="T19" fmla="*/ 158 h 506"/>
                <a:gd name="T20" fmla="*/ 18 w 131"/>
                <a:gd name="T21" fmla="*/ 136 h 506"/>
                <a:gd name="T22" fmla="*/ 14 w 131"/>
                <a:gd name="T23" fmla="*/ 113 h 506"/>
                <a:gd name="T24" fmla="*/ 9 w 131"/>
                <a:gd name="T25" fmla="*/ 90 h 506"/>
                <a:gd name="T26" fmla="*/ 5 w 131"/>
                <a:gd name="T27" fmla="*/ 68 h 506"/>
                <a:gd name="T28" fmla="*/ 0 w 131"/>
                <a:gd name="T29" fmla="*/ 45 h 506"/>
                <a:gd name="T30" fmla="*/ 0 w 131"/>
                <a:gd name="T31" fmla="*/ 23 h 506"/>
                <a:gd name="T32" fmla="*/ 0 w 131"/>
                <a:gd name="T33" fmla="*/ 0 h 506"/>
                <a:gd name="T34" fmla="*/ 0 w 131"/>
                <a:gd name="T35" fmla="*/ 167 h 506"/>
                <a:gd name="T36" fmla="*/ 0 w 131"/>
                <a:gd name="T37" fmla="*/ 190 h 506"/>
                <a:gd name="T38" fmla="*/ 0 w 131"/>
                <a:gd name="T39" fmla="*/ 213 h 506"/>
                <a:gd name="T40" fmla="*/ 5 w 131"/>
                <a:gd name="T41" fmla="*/ 240 h 506"/>
                <a:gd name="T42" fmla="*/ 9 w 131"/>
                <a:gd name="T43" fmla="*/ 262 h 506"/>
                <a:gd name="T44" fmla="*/ 14 w 131"/>
                <a:gd name="T45" fmla="*/ 285 h 506"/>
                <a:gd name="T46" fmla="*/ 23 w 131"/>
                <a:gd name="T47" fmla="*/ 307 h 506"/>
                <a:gd name="T48" fmla="*/ 28 w 131"/>
                <a:gd name="T49" fmla="*/ 330 h 506"/>
                <a:gd name="T50" fmla="*/ 32 w 131"/>
                <a:gd name="T51" fmla="*/ 339 h 506"/>
                <a:gd name="T52" fmla="*/ 41 w 131"/>
                <a:gd name="T53" fmla="*/ 362 h 506"/>
                <a:gd name="T54" fmla="*/ 50 w 131"/>
                <a:gd name="T55" fmla="*/ 384 h 506"/>
                <a:gd name="T56" fmla="*/ 64 w 131"/>
                <a:gd name="T57" fmla="*/ 402 h 506"/>
                <a:gd name="T58" fmla="*/ 73 w 131"/>
                <a:gd name="T59" fmla="*/ 425 h 506"/>
                <a:gd name="T60" fmla="*/ 86 w 131"/>
                <a:gd name="T61" fmla="*/ 448 h 506"/>
                <a:gd name="T62" fmla="*/ 100 w 131"/>
                <a:gd name="T63" fmla="*/ 466 h 506"/>
                <a:gd name="T64" fmla="*/ 113 w 131"/>
                <a:gd name="T65" fmla="*/ 488 h 506"/>
                <a:gd name="T66" fmla="*/ 131 w 131"/>
                <a:gd name="T67" fmla="*/ 506 h 50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31"/>
                <a:gd name="T103" fmla="*/ 0 h 506"/>
                <a:gd name="T104" fmla="*/ 131 w 131"/>
                <a:gd name="T105" fmla="*/ 506 h 50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31" h="506">
                  <a:moveTo>
                    <a:pt x="131" y="348"/>
                  </a:moveTo>
                  <a:lnTo>
                    <a:pt x="122" y="339"/>
                  </a:lnTo>
                  <a:lnTo>
                    <a:pt x="113" y="330"/>
                  </a:lnTo>
                  <a:lnTo>
                    <a:pt x="109" y="321"/>
                  </a:lnTo>
                  <a:lnTo>
                    <a:pt x="100" y="307"/>
                  </a:lnTo>
                  <a:lnTo>
                    <a:pt x="95" y="298"/>
                  </a:lnTo>
                  <a:lnTo>
                    <a:pt x="86" y="289"/>
                  </a:lnTo>
                  <a:lnTo>
                    <a:pt x="82" y="276"/>
                  </a:lnTo>
                  <a:lnTo>
                    <a:pt x="73" y="267"/>
                  </a:lnTo>
                  <a:lnTo>
                    <a:pt x="68" y="258"/>
                  </a:lnTo>
                  <a:lnTo>
                    <a:pt x="64" y="244"/>
                  </a:lnTo>
                  <a:lnTo>
                    <a:pt x="55" y="235"/>
                  </a:lnTo>
                  <a:lnTo>
                    <a:pt x="50" y="226"/>
                  </a:lnTo>
                  <a:lnTo>
                    <a:pt x="46" y="213"/>
                  </a:lnTo>
                  <a:lnTo>
                    <a:pt x="41" y="203"/>
                  </a:lnTo>
                  <a:lnTo>
                    <a:pt x="37" y="190"/>
                  </a:lnTo>
                  <a:lnTo>
                    <a:pt x="32" y="181"/>
                  </a:lnTo>
                  <a:lnTo>
                    <a:pt x="28" y="172"/>
                  </a:lnTo>
                  <a:lnTo>
                    <a:pt x="23" y="158"/>
                  </a:lnTo>
                  <a:lnTo>
                    <a:pt x="23" y="149"/>
                  </a:lnTo>
                  <a:lnTo>
                    <a:pt x="18" y="136"/>
                  </a:lnTo>
                  <a:lnTo>
                    <a:pt x="14" y="127"/>
                  </a:lnTo>
                  <a:lnTo>
                    <a:pt x="14" y="113"/>
                  </a:lnTo>
                  <a:lnTo>
                    <a:pt x="9" y="104"/>
                  </a:lnTo>
                  <a:lnTo>
                    <a:pt x="9" y="90"/>
                  </a:lnTo>
                  <a:lnTo>
                    <a:pt x="5" y="81"/>
                  </a:lnTo>
                  <a:lnTo>
                    <a:pt x="5" y="68"/>
                  </a:lnTo>
                  <a:lnTo>
                    <a:pt x="0" y="54"/>
                  </a:lnTo>
                  <a:lnTo>
                    <a:pt x="0" y="45"/>
                  </a:lnTo>
                  <a:lnTo>
                    <a:pt x="0" y="32"/>
                  </a:lnTo>
                  <a:lnTo>
                    <a:pt x="0" y="23"/>
                  </a:lnTo>
                  <a:lnTo>
                    <a:pt x="0" y="9"/>
                  </a:lnTo>
                  <a:lnTo>
                    <a:pt x="0" y="0"/>
                  </a:lnTo>
                  <a:lnTo>
                    <a:pt x="0" y="158"/>
                  </a:lnTo>
                  <a:lnTo>
                    <a:pt x="0" y="167"/>
                  </a:lnTo>
                  <a:lnTo>
                    <a:pt x="0" y="181"/>
                  </a:lnTo>
                  <a:lnTo>
                    <a:pt x="0" y="190"/>
                  </a:lnTo>
                  <a:lnTo>
                    <a:pt x="0" y="203"/>
                  </a:lnTo>
                  <a:lnTo>
                    <a:pt x="0" y="213"/>
                  </a:lnTo>
                  <a:lnTo>
                    <a:pt x="5" y="226"/>
                  </a:lnTo>
                  <a:lnTo>
                    <a:pt x="5" y="240"/>
                  </a:lnTo>
                  <a:lnTo>
                    <a:pt x="9" y="249"/>
                  </a:lnTo>
                  <a:lnTo>
                    <a:pt x="9" y="262"/>
                  </a:lnTo>
                  <a:lnTo>
                    <a:pt x="14" y="271"/>
                  </a:lnTo>
                  <a:lnTo>
                    <a:pt x="14" y="285"/>
                  </a:lnTo>
                  <a:lnTo>
                    <a:pt x="18" y="294"/>
                  </a:lnTo>
                  <a:lnTo>
                    <a:pt x="23" y="307"/>
                  </a:lnTo>
                  <a:lnTo>
                    <a:pt x="23" y="317"/>
                  </a:lnTo>
                  <a:lnTo>
                    <a:pt x="28" y="330"/>
                  </a:lnTo>
                  <a:lnTo>
                    <a:pt x="32" y="339"/>
                  </a:lnTo>
                  <a:lnTo>
                    <a:pt x="37" y="348"/>
                  </a:lnTo>
                  <a:lnTo>
                    <a:pt x="41" y="362"/>
                  </a:lnTo>
                  <a:lnTo>
                    <a:pt x="46" y="371"/>
                  </a:lnTo>
                  <a:lnTo>
                    <a:pt x="50" y="384"/>
                  </a:lnTo>
                  <a:lnTo>
                    <a:pt x="55" y="393"/>
                  </a:lnTo>
                  <a:lnTo>
                    <a:pt x="64" y="402"/>
                  </a:lnTo>
                  <a:lnTo>
                    <a:pt x="68" y="416"/>
                  </a:lnTo>
                  <a:lnTo>
                    <a:pt x="73" y="425"/>
                  </a:lnTo>
                  <a:lnTo>
                    <a:pt x="82" y="434"/>
                  </a:lnTo>
                  <a:lnTo>
                    <a:pt x="86" y="448"/>
                  </a:lnTo>
                  <a:lnTo>
                    <a:pt x="95" y="457"/>
                  </a:lnTo>
                  <a:lnTo>
                    <a:pt x="100" y="466"/>
                  </a:lnTo>
                  <a:lnTo>
                    <a:pt x="109" y="479"/>
                  </a:lnTo>
                  <a:lnTo>
                    <a:pt x="113" y="488"/>
                  </a:lnTo>
                  <a:lnTo>
                    <a:pt x="122" y="497"/>
                  </a:lnTo>
                  <a:lnTo>
                    <a:pt x="131" y="506"/>
                  </a:lnTo>
                  <a:lnTo>
                    <a:pt x="131" y="348"/>
                  </a:lnTo>
                  <a:close/>
                </a:path>
              </a:pathLst>
            </a:custGeom>
            <a:solidFill>
              <a:srgbClr val="FFFF00"/>
            </a:solidFill>
            <a:ln w="9525">
              <a:solidFill>
                <a:schemeClr val="tx1"/>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eaLnBrk="1" hangingPunct="1">
                <a:spcBef>
                  <a:spcPct val="50000"/>
                </a:spcBef>
                <a:buSzPct val="125000"/>
                <a:buFontTx/>
                <a:buChar char="•"/>
                <a:defRPr/>
              </a:pPr>
              <a:endParaRPr lang="en-US" sz="2600" b="1">
                <a:solidFill>
                  <a:schemeClr val="tx1">
                    <a:lumMod val="65000"/>
                    <a:lumOff val="35000"/>
                  </a:schemeClr>
                </a:solidFill>
                <a:latin typeface="+mn-lt"/>
                <a:ea typeface="ヒラギノ角ゴ Pro W3" pitchFamily="1" charset="-128"/>
              </a:endParaRPr>
            </a:p>
          </p:txBody>
        </p:sp>
        <p:sp>
          <p:nvSpPr>
            <p:cNvPr id="23" name="Freeform 22"/>
            <p:cNvSpPr>
              <a:spLocks/>
            </p:cNvSpPr>
            <p:nvPr/>
          </p:nvSpPr>
          <p:spPr bwMode="auto">
            <a:xfrm>
              <a:off x="1861" y="2242"/>
              <a:ext cx="733" cy="506"/>
            </a:xfrm>
            <a:custGeom>
              <a:avLst/>
              <a:gdLst>
                <a:gd name="T0" fmla="*/ 733 w 733"/>
                <a:gd name="T1" fmla="*/ 0 h 506"/>
                <a:gd name="T2" fmla="*/ 0 w 733"/>
                <a:gd name="T3" fmla="*/ 348 h 506"/>
                <a:gd name="T4" fmla="*/ 0 w 733"/>
                <a:gd name="T5" fmla="*/ 506 h 506"/>
                <a:gd name="T6" fmla="*/ 733 w 733"/>
                <a:gd name="T7" fmla="*/ 158 h 506"/>
                <a:gd name="T8" fmla="*/ 733 w 733"/>
                <a:gd name="T9" fmla="*/ 0 h 506"/>
                <a:gd name="T10" fmla="*/ 0 60000 65536"/>
                <a:gd name="T11" fmla="*/ 0 60000 65536"/>
                <a:gd name="T12" fmla="*/ 0 60000 65536"/>
                <a:gd name="T13" fmla="*/ 0 60000 65536"/>
                <a:gd name="T14" fmla="*/ 0 60000 65536"/>
                <a:gd name="T15" fmla="*/ 0 w 733"/>
                <a:gd name="T16" fmla="*/ 0 h 506"/>
                <a:gd name="T17" fmla="*/ 733 w 733"/>
                <a:gd name="T18" fmla="*/ 506 h 506"/>
              </a:gdLst>
              <a:ahLst/>
              <a:cxnLst>
                <a:cxn ang="T10">
                  <a:pos x="T0" y="T1"/>
                </a:cxn>
                <a:cxn ang="T11">
                  <a:pos x="T2" y="T3"/>
                </a:cxn>
                <a:cxn ang="T12">
                  <a:pos x="T4" y="T5"/>
                </a:cxn>
                <a:cxn ang="T13">
                  <a:pos x="T6" y="T7"/>
                </a:cxn>
                <a:cxn ang="T14">
                  <a:pos x="T8" y="T9"/>
                </a:cxn>
              </a:cxnLst>
              <a:rect l="T15" t="T16" r="T17" b="T18"/>
              <a:pathLst>
                <a:path w="733" h="506">
                  <a:moveTo>
                    <a:pt x="733" y="0"/>
                  </a:moveTo>
                  <a:lnTo>
                    <a:pt x="0" y="348"/>
                  </a:lnTo>
                  <a:lnTo>
                    <a:pt x="0" y="506"/>
                  </a:lnTo>
                  <a:lnTo>
                    <a:pt x="733" y="158"/>
                  </a:lnTo>
                  <a:lnTo>
                    <a:pt x="733" y="0"/>
                  </a:lnTo>
                  <a:close/>
                </a:path>
              </a:pathLst>
            </a:custGeom>
            <a:solidFill>
              <a:srgbClr val="FFFF00"/>
            </a:solidFill>
            <a:ln w="9525">
              <a:solidFill>
                <a:schemeClr val="tx1">
                  <a:lumMod val="50000"/>
                  <a:lumOff val="50000"/>
                </a:schemeClr>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eaLnBrk="1" hangingPunct="1">
                <a:spcBef>
                  <a:spcPct val="50000"/>
                </a:spcBef>
                <a:buSzPct val="125000"/>
                <a:buFontTx/>
                <a:buChar char="•"/>
                <a:defRPr/>
              </a:pPr>
              <a:endParaRPr lang="en-US" sz="2600" b="1">
                <a:solidFill>
                  <a:schemeClr val="tx1">
                    <a:lumMod val="65000"/>
                    <a:lumOff val="35000"/>
                  </a:schemeClr>
                </a:solidFill>
                <a:latin typeface="+mn-lt"/>
                <a:ea typeface="ヒラギノ角ゴ Pro W3" pitchFamily="1" charset="-128"/>
              </a:endParaRPr>
            </a:p>
          </p:txBody>
        </p:sp>
        <p:sp>
          <p:nvSpPr>
            <p:cNvPr id="24" name="Freeform 23"/>
            <p:cNvSpPr>
              <a:spLocks/>
            </p:cNvSpPr>
            <p:nvPr/>
          </p:nvSpPr>
          <p:spPr bwMode="auto">
            <a:xfrm>
              <a:off x="1730" y="2084"/>
              <a:ext cx="864" cy="511"/>
            </a:xfrm>
            <a:custGeom>
              <a:avLst/>
              <a:gdLst>
                <a:gd name="T0" fmla="*/ 131 w 864"/>
                <a:gd name="T1" fmla="*/ 511 h 511"/>
                <a:gd name="T2" fmla="*/ 122 w 864"/>
                <a:gd name="T3" fmla="*/ 502 h 511"/>
                <a:gd name="T4" fmla="*/ 113 w 864"/>
                <a:gd name="T5" fmla="*/ 493 h 511"/>
                <a:gd name="T6" fmla="*/ 109 w 864"/>
                <a:gd name="T7" fmla="*/ 479 h 511"/>
                <a:gd name="T8" fmla="*/ 100 w 864"/>
                <a:gd name="T9" fmla="*/ 470 h 511"/>
                <a:gd name="T10" fmla="*/ 95 w 864"/>
                <a:gd name="T11" fmla="*/ 461 h 511"/>
                <a:gd name="T12" fmla="*/ 86 w 864"/>
                <a:gd name="T13" fmla="*/ 447 h 511"/>
                <a:gd name="T14" fmla="*/ 82 w 864"/>
                <a:gd name="T15" fmla="*/ 438 h 511"/>
                <a:gd name="T16" fmla="*/ 73 w 864"/>
                <a:gd name="T17" fmla="*/ 429 h 511"/>
                <a:gd name="T18" fmla="*/ 68 w 864"/>
                <a:gd name="T19" fmla="*/ 416 h 511"/>
                <a:gd name="T20" fmla="*/ 64 w 864"/>
                <a:gd name="T21" fmla="*/ 407 h 511"/>
                <a:gd name="T22" fmla="*/ 55 w 864"/>
                <a:gd name="T23" fmla="*/ 398 h 511"/>
                <a:gd name="T24" fmla="*/ 50 w 864"/>
                <a:gd name="T25" fmla="*/ 384 h 511"/>
                <a:gd name="T26" fmla="*/ 50 w 864"/>
                <a:gd name="T27" fmla="*/ 384 h 511"/>
                <a:gd name="T28" fmla="*/ 46 w 864"/>
                <a:gd name="T29" fmla="*/ 375 h 511"/>
                <a:gd name="T30" fmla="*/ 41 w 864"/>
                <a:gd name="T31" fmla="*/ 366 h 511"/>
                <a:gd name="T32" fmla="*/ 37 w 864"/>
                <a:gd name="T33" fmla="*/ 352 h 511"/>
                <a:gd name="T34" fmla="*/ 32 w 864"/>
                <a:gd name="T35" fmla="*/ 343 h 511"/>
                <a:gd name="T36" fmla="*/ 28 w 864"/>
                <a:gd name="T37" fmla="*/ 330 h 511"/>
                <a:gd name="T38" fmla="*/ 23 w 864"/>
                <a:gd name="T39" fmla="*/ 321 h 511"/>
                <a:gd name="T40" fmla="*/ 23 w 864"/>
                <a:gd name="T41" fmla="*/ 307 h 511"/>
                <a:gd name="T42" fmla="*/ 18 w 864"/>
                <a:gd name="T43" fmla="*/ 298 h 511"/>
                <a:gd name="T44" fmla="*/ 14 w 864"/>
                <a:gd name="T45" fmla="*/ 285 h 511"/>
                <a:gd name="T46" fmla="*/ 14 w 864"/>
                <a:gd name="T47" fmla="*/ 276 h 511"/>
                <a:gd name="T48" fmla="*/ 9 w 864"/>
                <a:gd name="T49" fmla="*/ 262 h 511"/>
                <a:gd name="T50" fmla="*/ 9 w 864"/>
                <a:gd name="T51" fmla="*/ 253 h 511"/>
                <a:gd name="T52" fmla="*/ 5 w 864"/>
                <a:gd name="T53" fmla="*/ 239 h 511"/>
                <a:gd name="T54" fmla="*/ 5 w 864"/>
                <a:gd name="T55" fmla="*/ 230 h 511"/>
                <a:gd name="T56" fmla="*/ 0 w 864"/>
                <a:gd name="T57" fmla="*/ 217 h 511"/>
                <a:gd name="T58" fmla="*/ 0 w 864"/>
                <a:gd name="T59" fmla="*/ 203 h 511"/>
                <a:gd name="T60" fmla="*/ 0 w 864"/>
                <a:gd name="T61" fmla="*/ 194 h 511"/>
                <a:gd name="T62" fmla="*/ 0 w 864"/>
                <a:gd name="T63" fmla="*/ 181 h 511"/>
                <a:gd name="T64" fmla="*/ 0 w 864"/>
                <a:gd name="T65" fmla="*/ 172 h 511"/>
                <a:gd name="T66" fmla="*/ 0 w 864"/>
                <a:gd name="T67" fmla="*/ 158 h 511"/>
                <a:gd name="T68" fmla="*/ 0 w 864"/>
                <a:gd name="T69" fmla="*/ 149 h 511"/>
                <a:gd name="T70" fmla="*/ 0 w 864"/>
                <a:gd name="T71" fmla="*/ 135 h 511"/>
                <a:gd name="T72" fmla="*/ 0 w 864"/>
                <a:gd name="T73" fmla="*/ 126 h 511"/>
                <a:gd name="T74" fmla="*/ 0 w 864"/>
                <a:gd name="T75" fmla="*/ 126 h 511"/>
                <a:gd name="T76" fmla="*/ 0 w 864"/>
                <a:gd name="T77" fmla="*/ 113 h 511"/>
                <a:gd name="T78" fmla="*/ 0 w 864"/>
                <a:gd name="T79" fmla="*/ 99 h 511"/>
                <a:gd name="T80" fmla="*/ 5 w 864"/>
                <a:gd name="T81" fmla="*/ 90 h 511"/>
                <a:gd name="T82" fmla="*/ 5 w 864"/>
                <a:gd name="T83" fmla="*/ 77 h 511"/>
                <a:gd name="T84" fmla="*/ 9 w 864"/>
                <a:gd name="T85" fmla="*/ 68 h 511"/>
                <a:gd name="T86" fmla="*/ 9 w 864"/>
                <a:gd name="T87" fmla="*/ 54 h 511"/>
                <a:gd name="T88" fmla="*/ 14 w 864"/>
                <a:gd name="T89" fmla="*/ 45 h 511"/>
                <a:gd name="T90" fmla="*/ 14 w 864"/>
                <a:gd name="T91" fmla="*/ 32 h 511"/>
                <a:gd name="T92" fmla="*/ 18 w 864"/>
                <a:gd name="T93" fmla="*/ 22 h 511"/>
                <a:gd name="T94" fmla="*/ 23 w 864"/>
                <a:gd name="T95" fmla="*/ 9 h 511"/>
                <a:gd name="T96" fmla="*/ 23 w 864"/>
                <a:gd name="T97" fmla="*/ 0 h 511"/>
                <a:gd name="T98" fmla="*/ 864 w 864"/>
                <a:gd name="T99" fmla="*/ 158 h 511"/>
                <a:gd name="T100" fmla="*/ 131 w 864"/>
                <a:gd name="T101" fmla="*/ 511 h 51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64"/>
                <a:gd name="T154" fmla="*/ 0 h 511"/>
                <a:gd name="T155" fmla="*/ 864 w 864"/>
                <a:gd name="T156" fmla="*/ 511 h 51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64" h="511">
                  <a:moveTo>
                    <a:pt x="131" y="511"/>
                  </a:moveTo>
                  <a:lnTo>
                    <a:pt x="122" y="502"/>
                  </a:lnTo>
                  <a:lnTo>
                    <a:pt x="113" y="493"/>
                  </a:lnTo>
                  <a:lnTo>
                    <a:pt x="109" y="479"/>
                  </a:lnTo>
                  <a:lnTo>
                    <a:pt x="100" y="470"/>
                  </a:lnTo>
                  <a:lnTo>
                    <a:pt x="95" y="461"/>
                  </a:lnTo>
                  <a:lnTo>
                    <a:pt x="86" y="447"/>
                  </a:lnTo>
                  <a:lnTo>
                    <a:pt x="82" y="438"/>
                  </a:lnTo>
                  <a:lnTo>
                    <a:pt x="73" y="429"/>
                  </a:lnTo>
                  <a:lnTo>
                    <a:pt x="68" y="416"/>
                  </a:lnTo>
                  <a:lnTo>
                    <a:pt x="64" y="407"/>
                  </a:lnTo>
                  <a:lnTo>
                    <a:pt x="55" y="398"/>
                  </a:lnTo>
                  <a:lnTo>
                    <a:pt x="50" y="384"/>
                  </a:lnTo>
                  <a:lnTo>
                    <a:pt x="46" y="375"/>
                  </a:lnTo>
                  <a:lnTo>
                    <a:pt x="41" y="366"/>
                  </a:lnTo>
                  <a:lnTo>
                    <a:pt x="37" y="352"/>
                  </a:lnTo>
                  <a:lnTo>
                    <a:pt x="32" y="343"/>
                  </a:lnTo>
                  <a:lnTo>
                    <a:pt x="28" y="330"/>
                  </a:lnTo>
                  <a:lnTo>
                    <a:pt x="23" y="321"/>
                  </a:lnTo>
                  <a:lnTo>
                    <a:pt x="23" y="307"/>
                  </a:lnTo>
                  <a:lnTo>
                    <a:pt x="18" y="298"/>
                  </a:lnTo>
                  <a:lnTo>
                    <a:pt x="14" y="285"/>
                  </a:lnTo>
                  <a:lnTo>
                    <a:pt x="14" y="276"/>
                  </a:lnTo>
                  <a:lnTo>
                    <a:pt x="9" y="262"/>
                  </a:lnTo>
                  <a:lnTo>
                    <a:pt x="9" y="253"/>
                  </a:lnTo>
                  <a:lnTo>
                    <a:pt x="5" y="239"/>
                  </a:lnTo>
                  <a:lnTo>
                    <a:pt x="5" y="230"/>
                  </a:lnTo>
                  <a:lnTo>
                    <a:pt x="0" y="217"/>
                  </a:lnTo>
                  <a:lnTo>
                    <a:pt x="0" y="203"/>
                  </a:lnTo>
                  <a:lnTo>
                    <a:pt x="0" y="194"/>
                  </a:lnTo>
                  <a:lnTo>
                    <a:pt x="0" y="181"/>
                  </a:lnTo>
                  <a:lnTo>
                    <a:pt x="0" y="172"/>
                  </a:lnTo>
                  <a:lnTo>
                    <a:pt x="0" y="158"/>
                  </a:lnTo>
                  <a:lnTo>
                    <a:pt x="0" y="149"/>
                  </a:lnTo>
                  <a:lnTo>
                    <a:pt x="0" y="135"/>
                  </a:lnTo>
                  <a:lnTo>
                    <a:pt x="0" y="126"/>
                  </a:lnTo>
                  <a:lnTo>
                    <a:pt x="0" y="113"/>
                  </a:lnTo>
                  <a:lnTo>
                    <a:pt x="0" y="99"/>
                  </a:lnTo>
                  <a:lnTo>
                    <a:pt x="5" y="90"/>
                  </a:lnTo>
                  <a:lnTo>
                    <a:pt x="5" y="77"/>
                  </a:lnTo>
                  <a:lnTo>
                    <a:pt x="9" y="68"/>
                  </a:lnTo>
                  <a:lnTo>
                    <a:pt x="9" y="54"/>
                  </a:lnTo>
                  <a:lnTo>
                    <a:pt x="14" y="45"/>
                  </a:lnTo>
                  <a:lnTo>
                    <a:pt x="14" y="32"/>
                  </a:lnTo>
                  <a:lnTo>
                    <a:pt x="18" y="22"/>
                  </a:lnTo>
                  <a:lnTo>
                    <a:pt x="23" y="9"/>
                  </a:lnTo>
                  <a:lnTo>
                    <a:pt x="23" y="0"/>
                  </a:lnTo>
                  <a:lnTo>
                    <a:pt x="864" y="158"/>
                  </a:lnTo>
                  <a:lnTo>
                    <a:pt x="131" y="511"/>
                  </a:lnTo>
                  <a:close/>
                </a:path>
              </a:pathLst>
            </a:custGeom>
            <a:solidFill>
              <a:srgbClr val="FFFF00"/>
            </a:solidFill>
            <a:ln w="9525">
              <a:solidFill>
                <a:schemeClr val="tx1"/>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eaLnBrk="1" hangingPunct="1">
                <a:spcBef>
                  <a:spcPct val="50000"/>
                </a:spcBef>
                <a:buSzPct val="125000"/>
                <a:buFontTx/>
                <a:buChar char="•"/>
                <a:defRPr/>
              </a:pPr>
              <a:endParaRPr lang="en-US" sz="2600" b="1">
                <a:solidFill>
                  <a:schemeClr val="tx1">
                    <a:lumMod val="65000"/>
                    <a:lumOff val="35000"/>
                  </a:schemeClr>
                </a:solidFill>
                <a:latin typeface="+mn-lt"/>
                <a:ea typeface="ヒラギノ角ゴ Pro W3" pitchFamily="1" charset="-128"/>
              </a:endParaRPr>
            </a:p>
          </p:txBody>
        </p:sp>
        <p:sp>
          <p:nvSpPr>
            <p:cNvPr id="25" name="Freeform 24"/>
            <p:cNvSpPr>
              <a:spLocks/>
            </p:cNvSpPr>
            <p:nvPr/>
          </p:nvSpPr>
          <p:spPr bwMode="auto">
            <a:xfrm>
              <a:off x="3493" y="2615"/>
              <a:ext cx="36" cy="199"/>
            </a:xfrm>
            <a:custGeom>
              <a:avLst/>
              <a:gdLst>
                <a:gd name="T0" fmla="*/ 36 w 36"/>
                <a:gd name="T1" fmla="*/ 0 h 199"/>
                <a:gd name="T2" fmla="*/ 27 w 36"/>
                <a:gd name="T3" fmla="*/ 9 h 199"/>
                <a:gd name="T4" fmla="*/ 27 w 36"/>
                <a:gd name="T5" fmla="*/ 9 h 199"/>
                <a:gd name="T6" fmla="*/ 18 w 36"/>
                <a:gd name="T7" fmla="*/ 18 h 199"/>
                <a:gd name="T8" fmla="*/ 9 w 36"/>
                <a:gd name="T9" fmla="*/ 27 h 199"/>
                <a:gd name="T10" fmla="*/ 9 w 36"/>
                <a:gd name="T11" fmla="*/ 27 h 199"/>
                <a:gd name="T12" fmla="*/ 0 w 36"/>
                <a:gd name="T13" fmla="*/ 41 h 199"/>
                <a:gd name="T14" fmla="*/ 0 w 36"/>
                <a:gd name="T15" fmla="*/ 199 h 199"/>
                <a:gd name="T16" fmla="*/ 9 w 36"/>
                <a:gd name="T17" fmla="*/ 185 h 199"/>
                <a:gd name="T18" fmla="*/ 9 w 36"/>
                <a:gd name="T19" fmla="*/ 185 h 199"/>
                <a:gd name="T20" fmla="*/ 18 w 36"/>
                <a:gd name="T21" fmla="*/ 176 h 199"/>
                <a:gd name="T22" fmla="*/ 27 w 36"/>
                <a:gd name="T23" fmla="*/ 167 h 199"/>
                <a:gd name="T24" fmla="*/ 27 w 36"/>
                <a:gd name="T25" fmla="*/ 167 h 199"/>
                <a:gd name="T26" fmla="*/ 36 w 36"/>
                <a:gd name="T27" fmla="*/ 158 h 199"/>
                <a:gd name="T28" fmla="*/ 36 w 36"/>
                <a:gd name="T29" fmla="*/ 0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99"/>
                <a:gd name="T47" fmla="*/ 36 w 36"/>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99">
                  <a:moveTo>
                    <a:pt x="36" y="0"/>
                  </a:moveTo>
                  <a:lnTo>
                    <a:pt x="27" y="9"/>
                  </a:lnTo>
                  <a:lnTo>
                    <a:pt x="18" y="18"/>
                  </a:lnTo>
                  <a:lnTo>
                    <a:pt x="9" y="27"/>
                  </a:lnTo>
                  <a:lnTo>
                    <a:pt x="0" y="41"/>
                  </a:lnTo>
                  <a:lnTo>
                    <a:pt x="0" y="199"/>
                  </a:lnTo>
                  <a:lnTo>
                    <a:pt x="9" y="185"/>
                  </a:lnTo>
                  <a:lnTo>
                    <a:pt x="18" y="176"/>
                  </a:lnTo>
                  <a:lnTo>
                    <a:pt x="27" y="167"/>
                  </a:lnTo>
                  <a:lnTo>
                    <a:pt x="36" y="158"/>
                  </a:lnTo>
                  <a:lnTo>
                    <a:pt x="36" y="0"/>
                  </a:lnTo>
                  <a:close/>
                </a:path>
              </a:pathLst>
            </a:custGeom>
            <a:solidFill>
              <a:srgbClr val="DDDDDD"/>
            </a:solidFill>
            <a:ln w="9525">
              <a:solidFill>
                <a:schemeClr val="tx1"/>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eaLnBrk="1" hangingPunct="1">
                <a:spcBef>
                  <a:spcPct val="50000"/>
                </a:spcBef>
                <a:buSzPct val="125000"/>
                <a:buFontTx/>
                <a:buChar char="•"/>
                <a:defRPr/>
              </a:pPr>
              <a:endParaRPr lang="en-US" sz="2600" b="1">
                <a:solidFill>
                  <a:schemeClr val="tx1">
                    <a:lumMod val="65000"/>
                    <a:lumOff val="35000"/>
                  </a:schemeClr>
                </a:solidFill>
                <a:latin typeface="+mn-lt"/>
                <a:ea typeface="ヒラギノ角ゴ Pro W3" pitchFamily="1" charset="-128"/>
              </a:endParaRPr>
            </a:p>
          </p:txBody>
        </p:sp>
        <p:sp>
          <p:nvSpPr>
            <p:cNvPr id="26" name="Freeform 25"/>
            <p:cNvSpPr>
              <a:spLocks/>
            </p:cNvSpPr>
            <p:nvPr/>
          </p:nvSpPr>
          <p:spPr bwMode="auto">
            <a:xfrm>
              <a:off x="2801" y="2261"/>
              <a:ext cx="696" cy="547"/>
            </a:xfrm>
            <a:custGeom>
              <a:avLst/>
              <a:gdLst>
                <a:gd name="T0" fmla="*/ 0 w 696"/>
                <a:gd name="T1" fmla="*/ 0 h 547"/>
                <a:gd name="T2" fmla="*/ 696 w 696"/>
                <a:gd name="T3" fmla="*/ 389 h 547"/>
                <a:gd name="T4" fmla="*/ 696 w 696"/>
                <a:gd name="T5" fmla="*/ 547 h 547"/>
                <a:gd name="T6" fmla="*/ 0 w 696"/>
                <a:gd name="T7" fmla="*/ 158 h 547"/>
                <a:gd name="T8" fmla="*/ 0 w 696"/>
                <a:gd name="T9" fmla="*/ 0 h 547"/>
                <a:gd name="T10" fmla="*/ 0 60000 65536"/>
                <a:gd name="T11" fmla="*/ 0 60000 65536"/>
                <a:gd name="T12" fmla="*/ 0 60000 65536"/>
                <a:gd name="T13" fmla="*/ 0 60000 65536"/>
                <a:gd name="T14" fmla="*/ 0 60000 65536"/>
                <a:gd name="T15" fmla="*/ 0 w 696"/>
                <a:gd name="T16" fmla="*/ 0 h 547"/>
                <a:gd name="T17" fmla="*/ 696 w 696"/>
                <a:gd name="T18" fmla="*/ 547 h 547"/>
              </a:gdLst>
              <a:ahLst/>
              <a:cxnLst>
                <a:cxn ang="T10">
                  <a:pos x="T0" y="T1"/>
                </a:cxn>
                <a:cxn ang="T11">
                  <a:pos x="T2" y="T3"/>
                </a:cxn>
                <a:cxn ang="T12">
                  <a:pos x="T4" y="T5"/>
                </a:cxn>
                <a:cxn ang="T13">
                  <a:pos x="T6" y="T7"/>
                </a:cxn>
                <a:cxn ang="T14">
                  <a:pos x="T8" y="T9"/>
                </a:cxn>
              </a:cxnLst>
              <a:rect l="T15" t="T16" r="T17" b="T18"/>
              <a:pathLst>
                <a:path w="696" h="547">
                  <a:moveTo>
                    <a:pt x="0" y="0"/>
                  </a:moveTo>
                  <a:lnTo>
                    <a:pt x="696" y="389"/>
                  </a:lnTo>
                  <a:lnTo>
                    <a:pt x="696" y="547"/>
                  </a:lnTo>
                  <a:lnTo>
                    <a:pt x="0" y="158"/>
                  </a:lnTo>
                  <a:lnTo>
                    <a:pt x="0" y="0"/>
                  </a:lnTo>
                  <a:close/>
                </a:path>
              </a:pathLst>
            </a:custGeom>
            <a:solidFill>
              <a:schemeClr val="bg1">
                <a:lumMod val="65000"/>
              </a:schemeClr>
            </a:solidFill>
            <a:ln w="9525">
              <a:solidFill>
                <a:schemeClr val="tx1"/>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eaLnBrk="1" hangingPunct="1">
                <a:spcBef>
                  <a:spcPct val="50000"/>
                </a:spcBef>
                <a:buSzPct val="125000"/>
                <a:buFontTx/>
                <a:buChar char="•"/>
                <a:defRPr/>
              </a:pPr>
              <a:endParaRPr lang="en-US" sz="2600" b="1">
                <a:solidFill>
                  <a:schemeClr val="tx1">
                    <a:lumMod val="65000"/>
                    <a:lumOff val="35000"/>
                  </a:schemeClr>
                </a:solidFill>
                <a:latin typeface="+mn-lt"/>
                <a:ea typeface="ヒラギノ角ゴ Pro W3" pitchFamily="1" charset="-128"/>
              </a:endParaRPr>
            </a:p>
          </p:txBody>
        </p:sp>
        <p:sp>
          <p:nvSpPr>
            <p:cNvPr id="27" name="Freeform 26"/>
            <p:cNvSpPr>
              <a:spLocks/>
            </p:cNvSpPr>
            <p:nvPr/>
          </p:nvSpPr>
          <p:spPr bwMode="auto">
            <a:xfrm>
              <a:off x="1973" y="2664"/>
              <a:ext cx="1428" cy="470"/>
            </a:xfrm>
            <a:custGeom>
              <a:avLst/>
              <a:gdLst>
                <a:gd name="T0" fmla="*/ 1401 w 1428"/>
                <a:gd name="T1" fmla="*/ 67 h 470"/>
                <a:gd name="T2" fmla="*/ 1360 w 1428"/>
                <a:gd name="T3" fmla="*/ 99 h 470"/>
                <a:gd name="T4" fmla="*/ 1320 w 1428"/>
                <a:gd name="T5" fmla="*/ 135 h 470"/>
                <a:gd name="T6" fmla="*/ 1275 w 1428"/>
                <a:gd name="T7" fmla="*/ 162 h 470"/>
                <a:gd name="T8" fmla="*/ 1225 w 1428"/>
                <a:gd name="T9" fmla="*/ 189 h 470"/>
                <a:gd name="T10" fmla="*/ 1175 w 1428"/>
                <a:gd name="T11" fmla="*/ 216 h 470"/>
                <a:gd name="T12" fmla="*/ 1121 w 1428"/>
                <a:gd name="T13" fmla="*/ 239 h 470"/>
                <a:gd name="T14" fmla="*/ 1080 w 1428"/>
                <a:gd name="T15" fmla="*/ 253 h 470"/>
                <a:gd name="T16" fmla="*/ 1026 w 1428"/>
                <a:gd name="T17" fmla="*/ 271 h 470"/>
                <a:gd name="T18" fmla="*/ 967 w 1428"/>
                <a:gd name="T19" fmla="*/ 284 h 470"/>
                <a:gd name="T20" fmla="*/ 908 w 1428"/>
                <a:gd name="T21" fmla="*/ 298 h 470"/>
                <a:gd name="T22" fmla="*/ 850 w 1428"/>
                <a:gd name="T23" fmla="*/ 302 h 470"/>
                <a:gd name="T24" fmla="*/ 791 w 1428"/>
                <a:gd name="T25" fmla="*/ 307 h 470"/>
                <a:gd name="T26" fmla="*/ 732 w 1428"/>
                <a:gd name="T27" fmla="*/ 311 h 470"/>
                <a:gd name="T28" fmla="*/ 669 w 1428"/>
                <a:gd name="T29" fmla="*/ 307 h 470"/>
                <a:gd name="T30" fmla="*/ 610 w 1428"/>
                <a:gd name="T31" fmla="*/ 302 h 470"/>
                <a:gd name="T32" fmla="*/ 551 w 1428"/>
                <a:gd name="T33" fmla="*/ 298 h 470"/>
                <a:gd name="T34" fmla="*/ 493 w 1428"/>
                <a:gd name="T35" fmla="*/ 284 h 470"/>
                <a:gd name="T36" fmla="*/ 434 w 1428"/>
                <a:gd name="T37" fmla="*/ 271 h 470"/>
                <a:gd name="T38" fmla="*/ 380 w 1428"/>
                <a:gd name="T39" fmla="*/ 253 h 470"/>
                <a:gd name="T40" fmla="*/ 325 w 1428"/>
                <a:gd name="T41" fmla="*/ 235 h 470"/>
                <a:gd name="T42" fmla="*/ 285 w 1428"/>
                <a:gd name="T43" fmla="*/ 216 h 470"/>
                <a:gd name="T44" fmla="*/ 235 w 1428"/>
                <a:gd name="T45" fmla="*/ 189 h 470"/>
                <a:gd name="T46" fmla="*/ 190 w 1428"/>
                <a:gd name="T47" fmla="*/ 162 h 470"/>
                <a:gd name="T48" fmla="*/ 140 w 1428"/>
                <a:gd name="T49" fmla="*/ 135 h 470"/>
                <a:gd name="T50" fmla="*/ 99 w 1428"/>
                <a:gd name="T51" fmla="*/ 99 h 470"/>
                <a:gd name="T52" fmla="*/ 59 w 1428"/>
                <a:gd name="T53" fmla="*/ 67 h 470"/>
                <a:gd name="T54" fmla="*/ 23 w 1428"/>
                <a:gd name="T55" fmla="*/ 27 h 470"/>
                <a:gd name="T56" fmla="*/ 0 w 1428"/>
                <a:gd name="T57" fmla="*/ 158 h 470"/>
                <a:gd name="T58" fmla="*/ 32 w 1428"/>
                <a:gd name="T59" fmla="*/ 198 h 470"/>
                <a:gd name="T60" fmla="*/ 68 w 1428"/>
                <a:gd name="T61" fmla="*/ 235 h 470"/>
                <a:gd name="T62" fmla="*/ 108 w 1428"/>
                <a:gd name="T63" fmla="*/ 266 h 470"/>
                <a:gd name="T64" fmla="*/ 154 w 1428"/>
                <a:gd name="T65" fmla="*/ 298 h 470"/>
                <a:gd name="T66" fmla="*/ 199 w 1428"/>
                <a:gd name="T67" fmla="*/ 329 h 470"/>
                <a:gd name="T68" fmla="*/ 249 w 1428"/>
                <a:gd name="T69" fmla="*/ 357 h 470"/>
                <a:gd name="T70" fmla="*/ 298 w 1428"/>
                <a:gd name="T71" fmla="*/ 379 h 470"/>
                <a:gd name="T72" fmla="*/ 339 w 1428"/>
                <a:gd name="T73" fmla="*/ 397 h 470"/>
                <a:gd name="T74" fmla="*/ 393 w 1428"/>
                <a:gd name="T75" fmla="*/ 415 h 470"/>
                <a:gd name="T76" fmla="*/ 452 w 1428"/>
                <a:gd name="T77" fmla="*/ 433 h 470"/>
                <a:gd name="T78" fmla="*/ 506 w 1428"/>
                <a:gd name="T79" fmla="*/ 447 h 470"/>
                <a:gd name="T80" fmla="*/ 565 w 1428"/>
                <a:gd name="T81" fmla="*/ 456 h 470"/>
                <a:gd name="T82" fmla="*/ 624 w 1428"/>
                <a:gd name="T83" fmla="*/ 465 h 470"/>
                <a:gd name="T84" fmla="*/ 687 w 1428"/>
                <a:gd name="T85" fmla="*/ 470 h 470"/>
                <a:gd name="T86" fmla="*/ 746 w 1428"/>
                <a:gd name="T87" fmla="*/ 470 h 470"/>
                <a:gd name="T88" fmla="*/ 805 w 1428"/>
                <a:gd name="T89" fmla="*/ 465 h 470"/>
                <a:gd name="T90" fmla="*/ 868 w 1428"/>
                <a:gd name="T91" fmla="*/ 461 h 470"/>
                <a:gd name="T92" fmla="*/ 927 w 1428"/>
                <a:gd name="T93" fmla="*/ 452 h 470"/>
                <a:gd name="T94" fmla="*/ 985 w 1428"/>
                <a:gd name="T95" fmla="*/ 438 h 470"/>
                <a:gd name="T96" fmla="*/ 1040 w 1428"/>
                <a:gd name="T97" fmla="*/ 424 h 470"/>
                <a:gd name="T98" fmla="*/ 1094 w 1428"/>
                <a:gd name="T99" fmla="*/ 406 h 470"/>
                <a:gd name="T100" fmla="*/ 1134 w 1428"/>
                <a:gd name="T101" fmla="*/ 393 h 470"/>
                <a:gd name="T102" fmla="*/ 1189 w 1428"/>
                <a:gd name="T103" fmla="*/ 370 h 470"/>
                <a:gd name="T104" fmla="*/ 1238 w 1428"/>
                <a:gd name="T105" fmla="*/ 343 h 470"/>
                <a:gd name="T106" fmla="*/ 1288 w 1428"/>
                <a:gd name="T107" fmla="*/ 316 h 470"/>
                <a:gd name="T108" fmla="*/ 1329 w 1428"/>
                <a:gd name="T109" fmla="*/ 284 h 470"/>
                <a:gd name="T110" fmla="*/ 1374 w 1428"/>
                <a:gd name="T111" fmla="*/ 248 h 470"/>
                <a:gd name="T112" fmla="*/ 1410 w 1428"/>
                <a:gd name="T113" fmla="*/ 216 h 47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28"/>
                <a:gd name="T172" fmla="*/ 0 h 470"/>
                <a:gd name="T173" fmla="*/ 1428 w 1428"/>
                <a:gd name="T174" fmla="*/ 470 h 47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28" h="470">
                  <a:moveTo>
                    <a:pt x="1428" y="40"/>
                  </a:moveTo>
                  <a:lnTo>
                    <a:pt x="1419" y="49"/>
                  </a:lnTo>
                  <a:lnTo>
                    <a:pt x="1410" y="58"/>
                  </a:lnTo>
                  <a:lnTo>
                    <a:pt x="1401" y="67"/>
                  </a:lnTo>
                  <a:lnTo>
                    <a:pt x="1392" y="76"/>
                  </a:lnTo>
                  <a:lnTo>
                    <a:pt x="1383" y="85"/>
                  </a:lnTo>
                  <a:lnTo>
                    <a:pt x="1374" y="90"/>
                  </a:lnTo>
                  <a:lnTo>
                    <a:pt x="1360" y="99"/>
                  </a:lnTo>
                  <a:lnTo>
                    <a:pt x="1351" y="108"/>
                  </a:lnTo>
                  <a:lnTo>
                    <a:pt x="1342" y="117"/>
                  </a:lnTo>
                  <a:lnTo>
                    <a:pt x="1329" y="126"/>
                  </a:lnTo>
                  <a:lnTo>
                    <a:pt x="1320" y="135"/>
                  </a:lnTo>
                  <a:lnTo>
                    <a:pt x="1311" y="140"/>
                  </a:lnTo>
                  <a:lnTo>
                    <a:pt x="1297" y="149"/>
                  </a:lnTo>
                  <a:lnTo>
                    <a:pt x="1288" y="158"/>
                  </a:lnTo>
                  <a:lnTo>
                    <a:pt x="1275" y="162"/>
                  </a:lnTo>
                  <a:lnTo>
                    <a:pt x="1261" y="171"/>
                  </a:lnTo>
                  <a:lnTo>
                    <a:pt x="1252" y="176"/>
                  </a:lnTo>
                  <a:lnTo>
                    <a:pt x="1238" y="185"/>
                  </a:lnTo>
                  <a:lnTo>
                    <a:pt x="1225" y="189"/>
                  </a:lnTo>
                  <a:lnTo>
                    <a:pt x="1216" y="198"/>
                  </a:lnTo>
                  <a:lnTo>
                    <a:pt x="1202" y="203"/>
                  </a:lnTo>
                  <a:lnTo>
                    <a:pt x="1189" y="212"/>
                  </a:lnTo>
                  <a:lnTo>
                    <a:pt x="1175" y="216"/>
                  </a:lnTo>
                  <a:lnTo>
                    <a:pt x="1162" y="221"/>
                  </a:lnTo>
                  <a:lnTo>
                    <a:pt x="1148" y="226"/>
                  </a:lnTo>
                  <a:lnTo>
                    <a:pt x="1134" y="235"/>
                  </a:lnTo>
                  <a:lnTo>
                    <a:pt x="1121" y="239"/>
                  </a:lnTo>
                  <a:lnTo>
                    <a:pt x="1107" y="244"/>
                  </a:lnTo>
                  <a:lnTo>
                    <a:pt x="1094" y="248"/>
                  </a:lnTo>
                  <a:lnTo>
                    <a:pt x="1080" y="253"/>
                  </a:lnTo>
                  <a:lnTo>
                    <a:pt x="1067" y="257"/>
                  </a:lnTo>
                  <a:lnTo>
                    <a:pt x="1053" y="262"/>
                  </a:lnTo>
                  <a:lnTo>
                    <a:pt x="1040" y="266"/>
                  </a:lnTo>
                  <a:lnTo>
                    <a:pt x="1026" y="271"/>
                  </a:lnTo>
                  <a:lnTo>
                    <a:pt x="1012" y="275"/>
                  </a:lnTo>
                  <a:lnTo>
                    <a:pt x="999" y="280"/>
                  </a:lnTo>
                  <a:lnTo>
                    <a:pt x="985" y="280"/>
                  </a:lnTo>
                  <a:lnTo>
                    <a:pt x="967" y="284"/>
                  </a:lnTo>
                  <a:lnTo>
                    <a:pt x="954" y="289"/>
                  </a:lnTo>
                  <a:lnTo>
                    <a:pt x="940" y="289"/>
                  </a:lnTo>
                  <a:lnTo>
                    <a:pt x="927" y="293"/>
                  </a:lnTo>
                  <a:lnTo>
                    <a:pt x="908" y="298"/>
                  </a:lnTo>
                  <a:lnTo>
                    <a:pt x="895" y="298"/>
                  </a:lnTo>
                  <a:lnTo>
                    <a:pt x="881" y="302"/>
                  </a:lnTo>
                  <a:lnTo>
                    <a:pt x="868" y="302"/>
                  </a:lnTo>
                  <a:lnTo>
                    <a:pt x="850" y="302"/>
                  </a:lnTo>
                  <a:lnTo>
                    <a:pt x="836" y="307"/>
                  </a:lnTo>
                  <a:lnTo>
                    <a:pt x="823" y="307"/>
                  </a:lnTo>
                  <a:lnTo>
                    <a:pt x="805" y="307"/>
                  </a:lnTo>
                  <a:lnTo>
                    <a:pt x="791" y="307"/>
                  </a:lnTo>
                  <a:lnTo>
                    <a:pt x="777" y="311"/>
                  </a:lnTo>
                  <a:lnTo>
                    <a:pt x="759" y="311"/>
                  </a:lnTo>
                  <a:lnTo>
                    <a:pt x="746" y="311"/>
                  </a:lnTo>
                  <a:lnTo>
                    <a:pt x="732" y="311"/>
                  </a:lnTo>
                  <a:lnTo>
                    <a:pt x="714" y="311"/>
                  </a:lnTo>
                  <a:lnTo>
                    <a:pt x="701" y="311"/>
                  </a:lnTo>
                  <a:lnTo>
                    <a:pt x="687" y="311"/>
                  </a:lnTo>
                  <a:lnTo>
                    <a:pt x="669" y="307"/>
                  </a:lnTo>
                  <a:lnTo>
                    <a:pt x="655" y="307"/>
                  </a:lnTo>
                  <a:lnTo>
                    <a:pt x="642" y="307"/>
                  </a:lnTo>
                  <a:lnTo>
                    <a:pt x="624" y="307"/>
                  </a:lnTo>
                  <a:lnTo>
                    <a:pt x="610" y="302"/>
                  </a:lnTo>
                  <a:lnTo>
                    <a:pt x="597" y="302"/>
                  </a:lnTo>
                  <a:lnTo>
                    <a:pt x="583" y="302"/>
                  </a:lnTo>
                  <a:lnTo>
                    <a:pt x="565" y="298"/>
                  </a:lnTo>
                  <a:lnTo>
                    <a:pt x="551" y="298"/>
                  </a:lnTo>
                  <a:lnTo>
                    <a:pt x="538" y="293"/>
                  </a:lnTo>
                  <a:lnTo>
                    <a:pt x="524" y="289"/>
                  </a:lnTo>
                  <a:lnTo>
                    <a:pt x="506" y="289"/>
                  </a:lnTo>
                  <a:lnTo>
                    <a:pt x="493" y="284"/>
                  </a:lnTo>
                  <a:lnTo>
                    <a:pt x="479" y="280"/>
                  </a:lnTo>
                  <a:lnTo>
                    <a:pt x="466" y="280"/>
                  </a:lnTo>
                  <a:lnTo>
                    <a:pt x="452" y="275"/>
                  </a:lnTo>
                  <a:lnTo>
                    <a:pt x="434" y="271"/>
                  </a:lnTo>
                  <a:lnTo>
                    <a:pt x="420" y="266"/>
                  </a:lnTo>
                  <a:lnTo>
                    <a:pt x="407" y="262"/>
                  </a:lnTo>
                  <a:lnTo>
                    <a:pt x="393" y="257"/>
                  </a:lnTo>
                  <a:lnTo>
                    <a:pt x="380" y="253"/>
                  </a:lnTo>
                  <a:lnTo>
                    <a:pt x="366" y="248"/>
                  </a:lnTo>
                  <a:lnTo>
                    <a:pt x="353" y="244"/>
                  </a:lnTo>
                  <a:lnTo>
                    <a:pt x="339" y="239"/>
                  </a:lnTo>
                  <a:lnTo>
                    <a:pt x="325" y="235"/>
                  </a:lnTo>
                  <a:lnTo>
                    <a:pt x="312" y="226"/>
                  </a:lnTo>
                  <a:lnTo>
                    <a:pt x="298" y="221"/>
                  </a:lnTo>
                  <a:lnTo>
                    <a:pt x="285" y="216"/>
                  </a:lnTo>
                  <a:lnTo>
                    <a:pt x="276" y="212"/>
                  </a:lnTo>
                  <a:lnTo>
                    <a:pt x="262" y="203"/>
                  </a:lnTo>
                  <a:lnTo>
                    <a:pt x="249" y="198"/>
                  </a:lnTo>
                  <a:lnTo>
                    <a:pt x="235" y="189"/>
                  </a:lnTo>
                  <a:lnTo>
                    <a:pt x="221" y="185"/>
                  </a:lnTo>
                  <a:lnTo>
                    <a:pt x="212" y="176"/>
                  </a:lnTo>
                  <a:lnTo>
                    <a:pt x="199" y="171"/>
                  </a:lnTo>
                  <a:lnTo>
                    <a:pt x="190" y="162"/>
                  </a:lnTo>
                  <a:lnTo>
                    <a:pt x="176" y="158"/>
                  </a:lnTo>
                  <a:lnTo>
                    <a:pt x="163" y="149"/>
                  </a:lnTo>
                  <a:lnTo>
                    <a:pt x="154" y="140"/>
                  </a:lnTo>
                  <a:lnTo>
                    <a:pt x="140" y="135"/>
                  </a:lnTo>
                  <a:lnTo>
                    <a:pt x="131" y="126"/>
                  </a:lnTo>
                  <a:lnTo>
                    <a:pt x="122" y="117"/>
                  </a:lnTo>
                  <a:lnTo>
                    <a:pt x="108" y="108"/>
                  </a:lnTo>
                  <a:lnTo>
                    <a:pt x="99" y="99"/>
                  </a:lnTo>
                  <a:lnTo>
                    <a:pt x="90" y="90"/>
                  </a:lnTo>
                  <a:lnTo>
                    <a:pt x="81" y="85"/>
                  </a:lnTo>
                  <a:lnTo>
                    <a:pt x="68" y="76"/>
                  </a:lnTo>
                  <a:lnTo>
                    <a:pt x="59" y="67"/>
                  </a:lnTo>
                  <a:lnTo>
                    <a:pt x="50" y="58"/>
                  </a:lnTo>
                  <a:lnTo>
                    <a:pt x="41" y="49"/>
                  </a:lnTo>
                  <a:lnTo>
                    <a:pt x="32" y="40"/>
                  </a:lnTo>
                  <a:lnTo>
                    <a:pt x="23" y="27"/>
                  </a:lnTo>
                  <a:lnTo>
                    <a:pt x="14" y="18"/>
                  </a:lnTo>
                  <a:lnTo>
                    <a:pt x="9" y="9"/>
                  </a:lnTo>
                  <a:lnTo>
                    <a:pt x="0" y="0"/>
                  </a:lnTo>
                  <a:lnTo>
                    <a:pt x="0" y="158"/>
                  </a:lnTo>
                  <a:lnTo>
                    <a:pt x="9" y="167"/>
                  </a:lnTo>
                  <a:lnTo>
                    <a:pt x="14" y="176"/>
                  </a:lnTo>
                  <a:lnTo>
                    <a:pt x="23" y="185"/>
                  </a:lnTo>
                  <a:lnTo>
                    <a:pt x="32" y="198"/>
                  </a:lnTo>
                  <a:lnTo>
                    <a:pt x="41" y="207"/>
                  </a:lnTo>
                  <a:lnTo>
                    <a:pt x="50" y="216"/>
                  </a:lnTo>
                  <a:lnTo>
                    <a:pt x="59" y="226"/>
                  </a:lnTo>
                  <a:lnTo>
                    <a:pt x="68" y="235"/>
                  </a:lnTo>
                  <a:lnTo>
                    <a:pt x="81" y="244"/>
                  </a:lnTo>
                  <a:lnTo>
                    <a:pt x="90" y="248"/>
                  </a:lnTo>
                  <a:lnTo>
                    <a:pt x="99" y="257"/>
                  </a:lnTo>
                  <a:lnTo>
                    <a:pt x="108" y="266"/>
                  </a:lnTo>
                  <a:lnTo>
                    <a:pt x="122" y="275"/>
                  </a:lnTo>
                  <a:lnTo>
                    <a:pt x="131" y="284"/>
                  </a:lnTo>
                  <a:lnTo>
                    <a:pt x="140" y="293"/>
                  </a:lnTo>
                  <a:lnTo>
                    <a:pt x="154" y="298"/>
                  </a:lnTo>
                  <a:lnTo>
                    <a:pt x="163" y="307"/>
                  </a:lnTo>
                  <a:lnTo>
                    <a:pt x="176" y="316"/>
                  </a:lnTo>
                  <a:lnTo>
                    <a:pt x="190" y="320"/>
                  </a:lnTo>
                  <a:lnTo>
                    <a:pt x="199" y="329"/>
                  </a:lnTo>
                  <a:lnTo>
                    <a:pt x="212" y="334"/>
                  </a:lnTo>
                  <a:lnTo>
                    <a:pt x="221" y="343"/>
                  </a:lnTo>
                  <a:lnTo>
                    <a:pt x="235" y="348"/>
                  </a:lnTo>
                  <a:lnTo>
                    <a:pt x="249" y="357"/>
                  </a:lnTo>
                  <a:lnTo>
                    <a:pt x="262" y="361"/>
                  </a:lnTo>
                  <a:lnTo>
                    <a:pt x="276" y="370"/>
                  </a:lnTo>
                  <a:lnTo>
                    <a:pt x="285" y="375"/>
                  </a:lnTo>
                  <a:lnTo>
                    <a:pt x="298" y="379"/>
                  </a:lnTo>
                  <a:lnTo>
                    <a:pt x="312" y="384"/>
                  </a:lnTo>
                  <a:lnTo>
                    <a:pt x="325" y="393"/>
                  </a:lnTo>
                  <a:lnTo>
                    <a:pt x="339" y="397"/>
                  </a:lnTo>
                  <a:lnTo>
                    <a:pt x="353" y="402"/>
                  </a:lnTo>
                  <a:lnTo>
                    <a:pt x="366" y="406"/>
                  </a:lnTo>
                  <a:lnTo>
                    <a:pt x="380" y="411"/>
                  </a:lnTo>
                  <a:lnTo>
                    <a:pt x="393" y="415"/>
                  </a:lnTo>
                  <a:lnTo>
                    <a:pt x="407" y="420"/>
                  </a:lnTo>
                  <a:lnTo>
                    <a:pt x="420" y="424"/>
                  </a:lnTo>
                  <a:lnTo>
                    <a:pt x="434" y="429"/>
                  </a:lnTo>
                  <a:lnTo>
                    <a:pt x="452" y="433"/>
                  </a:lnTo>
                  <a:lnTo>
                    <a:pt x="466" y="438"/>
                  </a:lnTo>
                  <a:lnTo>
                    <a:pt x="479" y="438"/>
                  </a:lnTo>
                  <a:lnTo>
                    <a:pt x="493" y="442"/>
                  </a:lnTo>
                  <a:lnTo>
                    <a:pt x="506" y="447"/>
                  </a:lnTo>
                  <a:lnTo>
                    <a:pt x="524" y="447"/>
                  </a:lnTo>
                  <a:lnTo>
                    <a:pt x="538" y="452"/>
                  </a:lnTo>
                  <a:lnTo>
                    <a:pt x="551" y="456"/>
                  </a:lnTo>
                  <a:lnTo>
                    <a:pt x="565" y="456"/>
                  </a:lnTo>
                  <a:lnTo>
                    <a:pt x="583" y="461"/>
                  </a:lnTo>
                  <a:lnTo>
                    <a:pt x="597" y="461"/>
                  </a:lnTo>
                  <a:lnTo>
                    <a:pt x="610" y="461"/>
                  </a:lnTo>
                  <a:lnTo>
                    <a:pt x="624" y="465"/>
                  </a:lnTo>
                  <a:lnTo>
                    <a:pt x="642" y="465"/>
                  </a:lnTo>
                  <a:lnTo>
                    <a:pt x="655" y="465"/>
                  </a:lnTo>
                  <a:lnTo>
                    <a:pt x="669" y="465"/>
                  </a:lnTo>
                  <a:lnTo>
                    <a:pt x="687" y="470"/>
                  </a:lnTo>
                  <a:lnTo>
                    <a:pt x="701" y="470"/>
                  </a:lnTo>
                  <a:lnTo>
                    <a:pt x="714" y="470"/>
                  </a:lnTo>
                  <a:lnTo>
                    <a:pt x="732" y="470"/>
                  </a:lnTo>
                  <a:lnTo>
                    <a:pt x="746" y="470"/>
                  </a:lnTo>
                  <a:lnTo>
                    <a:pt x="759" y="470"/>
                  </a:lnTo>
                  <a:lnTo>
                    <a:pt x="777" y="470"/>
                  </a:lnTo>
                  <a:lnTo>
                    <a:pt x="791" y="465"/>
                  </a:lnTo>
                  <a:lnTo>
                    <a:pt x="805" y="465"/>
                  </a:lnTo>
                  <a:lnTo>
                    <a:pt x="823" y="465"/>
                  </a:lnTo>
                  <a:lnTo>
                    <a:pt x="836" y="465"/>
                  </a:lnTo>
                  <a:lnTo>
                    <a:pt x="850" y="461"/>
                  </a:lnTo>
                  <a:lnTo>
                    <a:pt x="868" y="461"/>
                  </a:lnTo>
                  <a:lnTo>
                    <a:pt x="881" y="461"/>
                  </a:lnTo>
                  <a:lnTo>
                    <a:pt x="895" y="456"/>
                  </a:lnTo>
                  <a:lnTo>
                    <a:pt x="908" y="456"/>
                  </a:lnTo>
                  <a:lnTo>
                    <a:pt x="927" y="452"/>
                  </a:lnTo>
                  <a:lnTo>
                    <a:pt x="940" y="447"/>
                  </a:lnTo>
                  <a:lnTo>
                    <a:pt x="954" y="447"/>
                  </a:lnTo>
                  <a:lnTo>
                    <a:pt x="967" y="442"/>
                  </a:lnTo>
                  <a:lnTo>
                    <a:pt x="985" y="438"/>
                  </a:lnTo>
                  <a:lnTo>
                    <a:pt x="999" y="438"/>
                  </a:lnTo>
                  <a:lnTo>
                    <a:pt x="1012" y="433"/>
                  </a:lnTo>
                  <a:lnTo>
                    <a:pt x="1026" y="429"/>
                  </a:lnTo>
                  <a:lnTo>
                    <a:pt x="1040" y="424"/>
                  </a:lnTo>
                  <a:lnTo>
                    <a:pt x="1053" y="420"/>
                  </a:lnTo>
                  <a:lnTo>
                    <a:pt x="1067" y="415"/>
                  </a:lnTo>
                  <a:lnTo>
                    <a:pt x="1080" y="411"/>
                  </a:lnTo>
                  <a:lnTo>
                    <a:pt x="1094" y="406"/>
                  </a:lnTo>
                  <a:lnTo>
                    <a:pt x="1107" y="402"/>
                  </a:lnTo>
                  <a:lnTo>
                    <a:pt x="1121" y="397"/>
                  </a:lnTo>
                  <a:lnTo>
                    <a:pt x="1134" y="393"/>
                  </a:lnTo>
                  <a:lnTo>
                    <a:pt x="1148" y="384"/>
                  </a:lnTo>
                  <a:lnTo>
                    <a:pt x="1162" y="379"/>
                  </a:lnTo>
                  <a:lnTo>
                    <a:pt x="1175" y="375"/>
                  </a:lnTo>
                  <a:lnTo>
                    <a:pt x="1189" y="370"/>
                  </a:lnTo>
                  <a:lnTo>
                    <a:pt x="1202" y="361"/>
                  </a:lnTo>
                  <a:lnTo>
                    <a:pt x="1216" y="357"/>
                  </a:lnTo>
                  <a:lnTo>
                    <a:pt x="1225" y="348"/>
                  </a:lnTo>
                  <a:lnTo>
                    <a:pt x="1238" y="343"/>
                  </a:lnTo>
                  <a:lnTo>
                    <a:pt x="1252" y="334"/>
                  </a:lnTo>
                  <a:lnTo>
                    <a:pt x="1261" y="329"/>
                  </a:lnTo>
                  <a:lnTo>
                    <a:pt x="1275" y="320"/>
                  </a:lnTo>
                  <a:lnTo>
                    <a:pt x="1288" y="316"/>
                  </a:lnTo>
                  <a:lnTo>
                    <a:pt x="1297" y="307"/>
                  </a:lnTo>
                  <a:lnTo>
                    <a:pt x="1311" y="298"/>
                  </a:lnTo>
                  <a:lnTo>
                    <a:pt x="1320" y="293"/>
                  </a:lnTo>
                  <a:lnTo>
                    <a:pt x="1329" y="284"/>
                  </a:lnTo>
                  <a:lnTo>
                    <a:pt x="1342" y="275"/>
                  </a:lnTo>
                  <a:lnTo>
                    <a:pt x="1351" y="266"/>
                  </a:lnTo>
                  <a:lnTo>
                    <a:pt x="1360" y="257"/>
                  </a:lnTo>
                  <a:lnTo>
                    <a:pt x="1374" y="248"/>
                  </a:lnTo>
                  <a:lnTo>
                    <a:pt x="1383" y="244"/>
                  </a:lnTo>
                  <a:lnTo>
                    <a:pt x="1392" y="235"/>
                  </a:lnTo>
                  <a:lnTo>
                    <a:pt x="1401" y="226"/>
                  </a:lnTo>
                  <a:lnTo>
                    <a:pt x="1410" y="216"/>
                  </a:lnTo>
                  <a:lnTo>
                    <a:pt x="1419" y="207"/>
                  </a:lnTo>
                  <a:lnTo>
                    <a:pt x="1428" y="198"/>
                  </a:lnTo>
                  <a:lnTo>
                    <a:pt x="1428" y="40"/>
                  </a:lnTo>
                  <a:close/>
                </a:path>
              </a:pathLst>
            </a:custGeom>
            <a:solidFill>
              <a:srgbClr val="92D050"/>
            </a:solidFill>
            <a:ln w="9525">
              <a:solidFill>
                <a:schemeClr val="tx1"/>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eaLnBrk="1" hangingPunct="1">
                <a:spcBef>
                  <a:spcPct val="50000"/>
                </a:spcBef>
                <a:buSzPct val="125000"/>
                <a:buFontTx/>
                <a:buChar char="•"/>
                <a:defRPr/>
              </a:pPr>
              <a:endParaRPr lang="en-US" sz="2600" b="1">
                <a:solidFill>
                  <a:schemeClr val="tx1">
                    <a:lumMod val="65000"/>
                    <a:lumOff val="35000"/>
                  </a:schemeClr>
                </a:solidFill>
                <a:latin typeface="+mn-lt"/>
                <a:ea typeface="ヒラギノ角ゴ Pro W3" pitchFamily="1" charset="-128"/>
              </a:endParaRPr>
            </a:p>
          </p:txBody>
        </p:sp>
        <p:sp>
          <p:nvSpPr>
            <p:cNvPr id="28" name="Freeform 27"/>
            <p:cNvSpPr>
              <a:spLocks/>
            </p:cNvSpPr>
            <p:nvPr/>
          </p:nvSpPr>
          <p:spPr bwMode="auto">
            <a:xfrm>
              <a:off x="1973" y="2315"/>
              <a:ext cx="1428" cy="665"/>
            </a:xfrm>
            <a:custGeom>
              <a:avLst/>
              <a:gdLst>
                <a:gd name="T0" fmla="*/ 1419 w 1428"/>
                <a:gd name="T1" fmla="*/ 398 h 665"/>
                <a:gd name="T2" fmla="*/ 1401 w 1428"/>
                <a:gd name="T3" fmla="*/ 416 h 665"/>
                <a:gd name="T4" fmla="*/ 1383 w 1428"/>
                <a:gd name="T5" fmla="*/ 434 h 665"/>
                <a:gd name="T6" fmla="*/ 1360 w 1428"/>
                <a:gd name="T7" fmla="*/ 452 h 665"/>
                <a:gd name="T8" fmla="*/ 1342 w 1428"/>
                <a:gd name="T9" fmla="*/ 471 h 665"/>
                <a:gd name="T10" fmla="*/ 1320 w 1428"/>
                <a:gd name="T11" fmla="*/ 484 h 665"/>
                <a:gd name="T12" fmla="*/ 1297 w 1428"/>
                <a:gd name="T13" fmla="*/ 502 h 665"/>
                <a:gd name="T14" fmla="*/ 1275 w 1428"/>
                <a:gd name="T15" fmla="*/ 516 h 665"/>
                <a:gd name="T16" fmla="*/ 1252 w 1428"/>
                <a:gd name="T17" fmla="*/ 529 h 665"/>
                <a:gd name="T18" fmla="*/ 1225 w 1428"/>
                <a:gd name="T19" fmla="*/ 543 h 665"/>
                <a:gd name="T20" fmla="*/ 1202 w 1428"/>
                <a:gd name="T21" fmla="*/ 556 h 665"/>
                <a:gd name="T22" fmla="*/ 1175 w 1428"/>
                <a:gd name="T23" fmla="*/ 570 h 665"/>
                <a:gd name="T24" fmla="*/ 1148 w 1428"/>
                <a:gd name="T25" fmla="*/ 579 h 665"/>
                <a:gd name="T26" fmla="*/ 1121 w 1428"/>
                <a:gd name="T27" fmla="*/ 593 h 665"/>
                <a:gd name="T28" fmla="*/ 1107 w 1428"/>
                <a:gd name="T29" fmla="*/ 597 h 665"/>
                <a:gd name="T30" fmla="*/ 1080 w 1428"/>
                <a:gd name="T31" fmla="*/ 606 h 665"/>
                <a:gd name="T32" fmla="*/ 1053 w 1428"/>
                <a:gd name="T33" fmla="*/ 615 h 665"/>
                <a:gd name="T34" fmla="*/ 1026 w 1428"/>
                <a:gd name="T35" fmla="*/ 624 h 665"/>
                <a:gd name="T36" fmla="*/ 999 w 1428"/>
                <a:gd name="T37" fmla="*/ 633 h 665"/>
                <a:gd name="T38" fmla="*/ 967 w 1428"/>
                <a:gd name="T39" fmla="*/ 638 h 665"/>
                <a:gd name="T40" fmla="*/ 940 w 1428"/>
                <a:gd name="T41" fmla="*/ 642 h 665"/>
                <a:gd name="T42" fmla="*/ 908 w 1428"/>
                <a:gd name="T43" fmla="*/ 651 h 665"/>
                <a:gd name="T44" fmla="*/ 881 w 1428"/>
                <a:gd name="T45" fmla="*/ 656 h 665"/>
                <a:gd name="T46" fmla="*/ 850 w 1428"/>
                <a:gd name="T47" fmla="*/ 656 h 665"/>
                <a:gd name="T48" fmla="*/ 823 w 1428"/>
                <a:gd name="T49" fmla="*/ 660 h 665"/>
                <a:gd name="T50" fmla="*/ 791 w 1428"/>
                <a:gd name="T51" fmla="*/ 660 h 665"/>
                <a:gd name="T52" fmla="*/ 759 w 1428"/>
                <a:gd name="T53" fmla="*/ 665 h 665"/>
                <a:gd name="T54" fmla="*/ 732 w 1428"/>
                <a:gd name="T55" fmla="*/ 665 h 665"/>
                <a:gd name="T56" fmla="*/ 701 w 1428"/>
                <a:gd name="T57" fmla="*/ 665 h 665"/>
                <a:gd name="T58" fmla="*/ 669 w 1428"/>
                <a:gd name="T59" fmla="*/ 660 h 665"/>
                <a:gd name="T60" fmla="*/ 642 w 1428"/>
                <a:gd name="T61" fmla="*/ 660 h 665"/>
                <a:gd name="T62" fmla="*/ 610 w 1428"/>
                <a:gd name="T63" fmla="*/ 656 h 665"/>
                <a:gd name="T64" fmla="*/ 583 w 1428"/>
                <a:gd name="T65" fmla="*/ 656 h 665"/>
                <a:gd name="T66" fmla="*/ 551 w 1428"/>
                <a:gd name="T67" fmla="*/ 651 h 665"/>
                <a:gd name="T68" fmla="*/ 524 w 1428"/>
                <a:gd name="T69" fmla="*/ 642 h 665"/>
                <a:gd name="T70" fmla="*/ 493 w 1428"/>
                <a:gd name="T71" fmla="*/ 638 h 665"/>
                <a:gd name="T72" fmla="*/ 466 w 1428"/>
                <a:gd name="T73" fmla="*/ 633 h 665"/>
                <a:gd name="T74" fmla="*/ 434 w 1428"/>
                <a:gd name="T75" fmla="*/ 624 h 665"/>
                <a:gd name="T76" fmla="*/ 407 w 1428"/>
                <a:gd name="T77" fmla="*/ 615 h 665"/>
                <a:gd name="T78" fmla="*/ 380 w 1428"/>
                <a:gd name="T79" fmla="*/ 606 h 665"/>
                <a:gd name="T80" fmla="*/ 353 w 1428"/>
                <a:gd name="T81" fmla="*/ 597 h 665"/>
                <a:gd name="T82" fmla="*/ 325 w 1428"/>
                <a:gd name="T83" fmla="*/ 588 h 665"/>
                <a:gd name="T84" fmla="*/ 298 w 1428"/>
                <a:gd name="T85" fmla="*/ 575 h 665"/>
                <a:gd name="T86" fmla="*/ 285 w 1428"/>
                <a:gd name="T87" fmla="*/ 570 h 665"/>
                <a:gd name="T88" fmla="*/ 262 w 1428"/>
                <a:gd name="T89" fmla="*/ 556 h 665"/>
                <a:gd name="T90" fmla="*/ 235 w 1428"/>
                <a:gd name="T91" fmla="*/ 543 h 665"/>
                <a:gd name="T92" fmla="*/ 212 w 1428"/>
                <a:gd name="T93" fmla="*/ 529 h 665"/>
                <a:gd name="T94" fmla="*/ 190 w 1428"/>
                <a:gd name="T95" fmla="*/ 516 h 665"/>
                <a:gd name="T96" fmla="*/ 163 w 1428"/>
                <a:gd name="T97" fmla="*/ 502 h 665"/>
                <a:gd name="T98" fmla="*/ 140 w 1428"/>
                <a:gd name="T99" fmla="*/ 484 h 665"/>
                <a:gd name="T100" fmla="*/ 122 w 1428"/>
                <a:gd name="T101" fmla="*/ 471 h 665"/>
                <a:gd name="T102" fmla="*/ 99 w 1428"/>
                <a:gd name="T103" fmla="*/ 452 h 665"/>
                <a:gd name="T104" fmla="*/ 81 w 1428"/>
                <a:gd name="T105" fmla="*/ 434 h 665"/>
                <a:gd name="T106" fmla="*/ 59 w 1428"/>
                <a:gd name="T107" fmla="*/ 416 h 665"/>
                <a:gd name="T108" fmla="*/ 41 w 1428"/>
                <a:gd name="T109" fmla="*/ 398 h 665"/>
                <a:gd name="T110" fmla="*/ 23 w 1428"/>
                <a:gd name="T111" fmla="*/ 380 h 665"/>
                <a:gd name="T112" fmla="*/ 9 w 1428"/>
                <a:gd name="T113" fmla="*/ 362 h 665"/>
                <a:gd name="T114" fmla="*/ 732 w 1428"/>
                <a:gd name="T115" fmla="*/ 0 h 6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428"/>
                <a:gd name="T175" fmla="*/ 0 h 665"/>
                <a:gd name="T176" fmla="*/ 1428 w 1428"/>
                <a:gd name="T177" fmla="*/ 665 h 6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428" h="665">
                  <a:moveTo>
                    <a:pt x="1428" y="389"/>
                  </a:moveTo>
                  <a:lnTo>
                    <a:pt x="1419" y="398"/>
                  </a:lnTo>
                  <a:lnTo>
                    <a:pt x="1410" y="407"/>
                  </a:lnTo>
                  <a:lnTo>
                    <a:pt x="1401" y="416"/>
                  </a:lnTo>
                  <a:lnTo>
                    <a:pt x="1392" y="425"/>
                  </a:lnTo>
                  <a:lnTo>
                    <a:pt x="1383" y="434"/>
                  </a:lnTo>
                  <a:lnTo>
                    <a:pt x="1374" y="443"/>
                  </a:lnTo>
                  <a:lnTo>
                    <a:pt x="1360" y="452"/>
                  </a:lnTo>
                  <a:lnTo>
                    <a:pt x="1351" y="462"/>
                  </a:lnTo>
                  <a:lnTo>
                    <a:pt x="1342" y="471"/>
                  </a:lnTo>
                  <a:lnTo>
                    <a:pt x="1329" y="480"/>
                  </a:lnTo>
                  <a:lnTo>
                    <a:pt x="1320" y="484"/>
                  </a:lnTo>
                  <a:lnTo>
                    <a:pt x="1311" y="493"/>
                  </a:lnTo>
                  <a:lnTo>
                    <a:pt x="1297" y="502"/>
                  </a:lnTo>
                  <a:lnTo>
                    <a:pt x="1288" y="507"/>
                  </a:lnTo>
                  <a:lnTo>
                    <a:pt x="1275" y="516"/>
                  </a:lnTo>
                  <a:lnTo>
                    <a:pt x="1261" y="525"/>
                  </a:lnTo>
                  <a:lnTo>
                    <a:pt x="1252" y="529"/>
                  </a:lnTo>
                  <a:lnTo>
                    <a:pt x="1238" y="538"/>
                  </a:lnTo>
                  <a:lnTo>
                    <a:pt x="1225" y="543"/>
                  </a:lnTo>
                  <a:lnTo>
                    <a:pt x="1216" y="552"/>
                  </a:lnTo>
                  <a:lnTo>
                    <a:pt x="1202" y="556"/>
                  </a:lnTo>
                  <a:lnTo>
                    <a:pt x="1189" y="561"/>
                  </a:lnTo>
                  <a:lnTo>
                    <a:pt x="1175" y="570"/>
                  </a:lnTo>
                  <a:lnTo>
                    <a:pt x="1162" y="575"/>
                  </a:lnTo>
                  <a:lnTo>
                    <a:pt x="1148" y="579"/>
                  </a:lnTo>
                  <a:lnTo>
                    <a:pt x="1134" y="588"/>
                  </a:lnTo>
                  <a:lnTo>
                    <a:pt x="1121" y="593"/>
                  </a:lnTo>
                  <a:lnTo>
                    <a:pt x="1107" y="597"/>
                  </a:lnTo>
                  <a:lnTo>
                    <a:pt x="1094" y="602"/>
                  </a:lnTo>
                  <a:lnTo>
                    <a:pt x="1080" y="606"/>
                  </a:lnTo>
                  <a:lnTo>
                    <a:pt x="1067" y="611"/>
                  </a:lnTo>
                  <a:lnTo>
                    <a:pt x="1053" y="615"/>
                  </a:lnTo>
                  <a:lnTo>
                    <a:pt x="1040" y="620"/>
                  </a:lnTo>
                  <a:lnTo>
                    <a:pt x="1026" y="624"/>
                  </a:lnTo>
                  <a:lnTo>
                    <a:pt x="1012" y="629"/>
                  </a:lnTo>
                  <a:lnTo>
                    <a:pt x="999" y="633"/>
                  </a:lnTo>
                  <a:lnTo>
                    <a:pt x="985" y="633"/>
                  </a:lnTo>
                  <a:lnTo>
                    <a:pt x="967" y="638"/>
                  </a:lnTo>
                  <a:lnTo>
                    <a:pt x="954" y="642"/>
                  </a:lnTo>
                  <a:lnTo>
                    <a:pt x="940" y="642"/>
                  </a:lnTo>
                  <a:lnTo>
                    <a:pt x="927" y="647"/>
                  </a:lnTo>
                  <a:lnTo>
                    <a:pt x="908" y="651"/>
                  </a:lnTo>
                  <a:lnTo>
                    <a:pt x="895" y="651"/>
                  </a:lnTo>
                  <a:lnTo>
                    <a:pt x="881" y="656"/>
                  </a:lnTo>
                  <a:lnTo>
                    <a:pt x="868" y="656"/>
                  </a:lnTo>
                  <a:lnTo>
                    <a:pt x="850" y="656"/>
                  </a:lnTo>
                  <a:lnTo>
                    <a:pt x="836" y="660"/>
                  </a:lnTo>
                  <a:lnTo>
                    <a:pt x="823" y="660"/>
                  </a:lnTo>
                  <a:lnTo>
                    <a:pt x="805" y="660"/>
                  </a:lnTo>
                  <a:lnTo>
                    <a:pt x="791" y="660"/>
                  </a:lnTo>
                  <a:lnTo>
                    <a:pt x="777" y="665"/>
                  </a:lnTo>
                  <a:lnTo>
                    <a:pt x="759" y="665"/>
                  </a:lnTo>
                  <a:lnTo>
                    <a:pt x="746" y="665"/>
                  </a:lnTo>
                  <a:lnTo>
                    <a:pt x="732" y="665"/>
                  </a:lnTo>
                  <a:lnTo>
                    <a:pt x="714" y="665"/>
                  </a:lnTo>
                  <a:lnTo>
                    <a:pt x="701" y="665"/>
                  </a:lnTo>
                  <a:lnTo>
                    <a:pt x="687" y="665"/>
                  </a:lnTo>
                  <a:lnTo>
                    <a:pt x="669" y="660"/>
                  </a:lnTo>
                  <a:lnTo>
                    <a:pt x="655" y="660"/>
                  </a:lnTo>
                  <a:lnTo>
                    <a:pt x="642" y="660"/>
                  </a:lnTo>
                  <a:lnTo>
                    <a:pt x="624" y="660"/>
                  </a:lnTo>
                  <a:lnTo>
                    <a:pt x="610" y="656"/>
                  </a:lnTo>
                  <a:lnTo>
                    <a:pt x="597" y="656"/>
                  </a:lnTo>
                  <a:lnTo>
                    <a:pt x="583" y="656"/>
                  </a:lnTo>
                  <a:lnTo>
                    <a:pt x="565" y="651"/>
                  </a:lnTo>
                  <a:lnTo>
                    <a:pt x="551" y="651"/>
                  </a:lnTo>
                  <a:lnTo>
                    <a:pt x="538" y="647"/>
                  </a:lnTo>
                  <a:lnTo>
                    <a:pt x="524" y="642"/>
                  </a:lnTo>
                  <a:lnTo>
                    <a:pt x="506" y="642"/>
                  </a:lnTo>
                  <a:lnTo>
                    <a:pt x="493" y="638"/>
                  </a:lnTo>
                  <a:lnTo>
                    <a:pt x="479" y="633"/>
                  </a:lnTo>
                  <a:lnTo>
                    <a:pt x="466" y="633"/>
                  </a:lnTo>
                  <a:lnTo>
                    <a:pt x="452" y="629"/>
                  </a:lnTo>
                  <a:lnTo>
                    <a:pt x="434" y="624"/>
                  </a:lnTo>
                  <a:lnTo>
                    <a:pt x="420" y="620"/>
                  </a:lnTo>
                  <a:lnTo>
                    <a:pt x="407" y="615"/>
                  </a:lnTo>
                  <a:lnTo>
                    <a:pt x="393" y="611"/>
                  </a:lnTo>
                  <a:lnTo>
                    <a:pt x="380" y="606"/>
                  </a:lnTo>
                  <a:lnTo>
                    <a:pt x="366" y="602"/>
                  </a:lnTo>
                  <a:lnTo>
                    <a:pt x="353" y="597"/>
                  </a:lnTo>
                  <a:lnTo>
                    <a:pt x="339" y="593"/>
                  </a:lnTo>
                  <a:lnTo>
                    <a:pt x="325" y="588"/>
                  </a:lnTo>
                  <a:lnTo>
                    <a:pt x="312" y="579"/>
                  </a:lnTo>
                  <a:lnTo>
                    <a:pt x="298" y="575"/>
                  </a:lnTo>
                  <a:lnTo>
                    <a:pt x="285" y="570"/>
                  </a:lnTo>
                  <a:lnTo>
                    <a:pt x="276" y="561"/>
                  </a:lnTo>
                  <a:lnTo>
                    <a:pt x="262" y="556"/>
                  </a:lnTo>
                  <a:lnTo>
                    <a:pt x="249" y="552"/>
                  </a:lnTo>
                  <a:lnTo>
                    <a:pt x="235" y="543"/>
                  </a:lnTo>
                  <a:lnTo>
                    <a:pt x="221" y="538"/>
                  </a:lnTo>
                  <a:lnTo>
                    <a:pt x="212" y="529"/>
                  </a:lnTo>
                  <a:lnTo>
                    <a:pt x="199" y="525"/>
                  </a:lnTo>
                  <a:lnTo>
                    <a:pt x="190" y="516"/>
                  </a:lnTo>
                  <a:lnTo>
                    <a:pt x="176" y="507"/>
                  </a:lnTo>
                  <a:lnTo>
                    <a:pt x="163" y="502"/>
                  </a:lnTo>
                  <a:lnTo>
                    <a:pt x="154" y="493"/>
                  </a:lnTo>
                  <a:lnTo>
                    <a:pt x="140" y="484"/>
                  </a:lnTo>
                  <a:lnTo>
                    <a:pt x="131" y="480"/>
                  </a:lnTo>
                  <a:lnTo>
                    <a:pt x="122" y="471"/>
                  </a:lnTo>
                  <a:lnTo>
                    <a:pt x="108" y="462"/>
                  </a:lnTo>
                  <a:lnTo>
                    <a:pt x="99" y="452"/>
                  </a:lnTo>
                  <a:lnTo>
                    <a:pt x="90" y="443"/>
                  </a:lnTo>
                  <a:lnTo>
                    <a:pt x="81" y="434"/>
                  </a:lnTo>
                  <a:lnTo>
                    <a:pt x="68" y="425"/>
                  </a:lnTo>
                  <a:lnTo>
                    <a:pt x="59" y="416"/>
                  </a:lnTo>
                  <a:lnTo>
                    <a:pt x="50" y="407"/>
                  </a:lnTo>
                  <a:lnTo>
                    <a:pt x="41" y="398"/>
                  </a:lnTo>
                  <a:lnTo>
                    <a:pt x="32" y="389"/>
                  </a:lnTo>
                  <a:lnTo>
                    <a:pt x="23" y="380"/>
                  </a:lnTo>
                  <a:lnTo>
                    <a:pt x="14" y="371"/>
                  </a:lnTo>
                  <a:lnTo>
                    <a:pt x="9" y="362"/>
                  </a:lnTo>
                  <a:lnTo>
                    <a:pt x="0" y="353"/>
                  </a:lnTo>
                  <a:lnTo>
                    <a:pt x="732" y="0"/>
                  </a:lnTo>
                  <a:lnTo>
                    <a:pt x="1428" y="389"/>
                  </a:lnTo>
                  <a:close/>
                </a:path>
              </a:pathLst>
            </a:custGeom>
            <a:solidFill>
              <a:srgbClr val="92D050"/>
            </a:solidFill>
            <a:ln w="9525">
              <a:solidFill>
                <a:schemeClr val="tx1"/>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eaLnBrk="1" hangingPunct="1">
                <a:spcBef>
                  <a:spcPct val="50000"/>
                </a:spcBef>
                <a:buSzPct val="125000"/>
                <a:buFontTx/>
                <a:buChar char="•"/>
                <a:defRPr/>
              </a:pPr>
              <a:endParaRPr lang="en-US" sz="2600" b="1">
                <a:solidFill>
                  <a:schemeClr val="tx1">
                    <a:lumMod val="65000"/>
                    <a:lumOff val="35000"/>
                  </a:schemeClr>
                </a:solidFill>
                <a:latin typeface="+mn-lt"/>
                <a:ea typeface="ヒラギノ角ゴ Pro W3" pitchFamily="1" charset="-128"/>
              </a:endParaRPr>
            </a:p>
          </p:txBody>
        </p:sp>
        <p:sp>
          <p:nvSpPr>
            <p:cNvPr id="29" name="Line 30"/>
            <p:cNvSpPr>
              <a:spLocks noChangeShapeType="1"/>
            </p:cNvSpPr>
            <p:nvPr/>
          </p:nvSpPr>
          <p:spPr bwMode="auto">
            <a:xfrm flipH="1" flipV="1">
              <a:off x="1953" y="1470"/>
              <a:ext cx="242" cy="119"/>
            </a:xfrm>
            <a:prstGeom prst="line">
              <a:avLst/>
            </a:prstGeom>
            <a:noFill/>
            <a:ln w="12700">
              <a:solidFill>
                <a:srgbClr val="7030A0"/>
              </a:solidFill>
              <a:round/>
              <a:headEnd/>
              <a:tailEnd/>
            </a:ln>
            <a:extLst>
              <a:ext uri="{909E8E84-426E-40DD-AFC4-6F175D3DCCD1}">
                <a14:hiddenFill xmlns:a14="http://schemas.microsoft.com/office/drawing/2010/main" xmlns="">
                  <a:noFill/>
                </a14:hiddenFill>
              </a:ext>
            </a:extLst>
          </p:spPr>
          <p:txBody>
            <a:bodyPr anchor="ct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a:defRPr/>
              </a:pPr>
              <a:endParaRPr lang="en-US">
                <a:solidFill>
                  <a:schemeClr val="tx1">
                    <a:lumMod val="65000"/>
                    <a:lumOff val="35000"/>
                  </a:schemeClr>
                </a:solidFill>
                <a:latin typeface="+mn-lt"/>
              </a:endParaRPr>
            </a:p>
          </p:txBody>
        </p:sp>
        <p:sp>
          <p:nvSpPr>
            <p:cNvPr id="30" name="Line 31"/>
            <p:cNvSpPr>
              <a:spLocks noChangeShapeType="1"/>
            </p:cNvSpPr>
            <p:nvPr/>
          </p:nvSpPr>
          <p:spPr bwMode="auto">
            <a:xfrm flipV="1">
              <a:off x="2600" y="1300"/>
              <a:ext cx="0" cy="181"/>
            </a:xfrm>
            <a:prstGeom prst="line">
              <a:avLst/>
            </a:prstGeom>
            <a:noFill/>
            <a:ln w="12700">
              <a:solidFill>
                <a:srgbClr val="7030A0"/>
              </a:solidFill>
              <a:round/>
              <a:headEnd/>
              <a:tailEnd/>
            </a:ln>
            <a:extLst>
              <a:ext uri="{909E8E84-426E-40DD-AFC4-6F175D3DCCD1}">
                <a14:hiddenFill xmlns:a14="http://schemas.microsoft.com/office/drawing/2010/main" xmlns="">
                  <a:noFill/>
                </a14:hiddenFill>
              </a:ext>
            </a:extLst>
          </p:spPr>
          <p:txBody>
            <a:bodyPr anchor="ct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a:defRPr/>
              </a:pPr>
              <a:endParaRPr lang="en-US">
                <a:solidFill>
                  <a:schemeClr val="tx1">
                    <a:lumMod val="65000"/>
                    <a:lumOff val="35000"/>
                  </a:schemeClr>
                </a:solidFill>
                <a:latin typeface="+mn-lt"/>
              </a:endParaRPr>
            </a:p>
          </p:txBody>
        </p:sp>
        <p:sp>
          <p:nvSpPr>
            <p:cNvPr id="31" name="Line 32"/>
            <p:cNvSpPr>
              <a:spLocks noChangeShapeType="1"/>
            </p:cNvSpPr>
            <p:nvPr/>
          </p:nvSpPr>
          <p:spPr bwMode="auto">
            <a:xfrm flipV="1">
              <a:off x="3312" y="1486"/>
              <a:ext cx="249" cy="138"/>
            </a:xfrm>
            <a:prstGeom prst="line">
              <a:avLst/>
            </a:prstGeom>
            <a:noFill/>
            <a:ln w="12700">
              <a:solidFill>
                <a:srgbClr val="7030A0"/>
              </a:solidFill>
              <a:round/>
              <a:headEnd/>
              <a:tailEnd/>
            </a:ln>
            <a:extLst>
              <a:ext uri="{909E8E84-426E-40DD-AFC4-6F175D3DCCD1}">
                <a14:hiddenFill xmlns:a14="http://schemas.microsoft.com/office/drawing/2010/main" xmlns="">
                  <a:noFill/>
                </a14:hiddenFill>
              </a:ext>
            </a:extLst>
          </p:spPr>
          <p:txBody>
            <a:bodyPr anchor="ct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a:defRPr/>
              </a:pPr>
              <a:endParaRPr lang="en-US">
                <a:solidFill>
                  <a:schemeClr val="tx1">
                    <a:lumMod val="65000"/>
                    <a:lumOff val="35000"/>
                  </a:schemeClr>
                </a:solidFill>
                <a:latin typeface="+mn-lt"/>
              </a:endParaRPr>
            </a:p>
          </p:txBody>
        </p:sp>
        <p:sp>
          <p:nvSpPr>
            <p:cNvPr id="32" name="Line 33"/>
            <p:cNvSpPr>
              <a:spLocks noChangeShapeType="1"/>
            </p:cNvSpPr>
            <p:nvPr/>
          </p:nvSpPr>
          <p:spPr bwMode="auto">
            <a:xfrm flipH="1">
              <a:off x="1902" y="3079"/>
              <a:ext cx="516" cy="232"/>
            </a:xfrm>
            <a:prstGeom prst="line">
              <a:avLst/>
            </a:prstGeom>
            <a:noFill/>
            <a:ln w="12700">
              <a:solidFill>
                <a:srgbClr val="7030A0"/>
              </a:solidFill>
              <a:round/>
              <a:headEnd/>
              <a:tailEnd/>
            </a:ln>
            <a:extLst>
              <a:ext uri="{909E8E84-426E-40DD-AFC4-6F175D3DCCD1}">
                <a14:hiddenFill xmlns:a14="http://schemas.microsoft.com/office/drawing/2010/main" xmlns="">
                  <a:noFill/>
                </a14:hiddenFill>
              </a:ext>
            </a:extLst>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a:defRPr/>
              </a:pPr>
              <a:endParaRPr lang="en-US">
                <a:solidFill>
                  <a:schemeClr val="tx1">
                    <a:lumMod val="65000"/>
                    <a:lumOff val="35000"/>
                  </a:schemeClr>
                </a:solidFill>
                <a:latin typeface="+mn-lt"/>
              </a:endParaRPr>
            </a:p>
          </p:txBody>
        </p:sp>
        <p:sp>
          <p:nvSpPr>
            <p:cNvPr id="33" name="Line 34"/>
            <p:cNvSpPr>
              <a:spLocks noChangeShapeType="1"/>
            </p:cNvSpPr>
            <p:nvPr/>
          </p:nvSpPr>
          <p:spPr bwMode="auto">
            <a:xfrm flipH="1">
              <a:off x="1369" y="2359"/>
              <a:ext cx="379" cy="0"/>
            </a:xfrm>
            <a:prstGeom prst="line">
              <a:avLst/>
            </a:prstGeom>
            <a:noFill/>
            <a:ln w="12700">
              <a:solidFill>
                <a:srgbClr val="7030A0"/>
              </a:solidFill>
              <a:round/>
              <a:headEnd/>
              <a:tailEnd/>
            </a:ln>
            <a:extLst>
              <a:ext uri="{909E8E84-426E-40DD-AFC4-6F175D3DCCD1}">
                <a14:hiddenFill xmlns:a14="http://schemas.microsoft.com/office/drawing/2010/main" xmlns="">
                  <a:noFill/>
                </a14:hiddenFill>
              </a:ext>
            </a:extLst>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a:defRPr/>
              </a:pPr>
              <a:endParaRPr lang="en-US">
                <a:solidFill>
                  <a:schemeClr val="tx1">
                    <a:lumMod val="65000"/>
                    <a:lumOff val="35000"/>
                  </a:schemeClr>
                </a:solidFill>
                <a:latin typeface="+mn-lt"/>
              </a:endParaRPr>
            </a:p>
          </p:txBody>
        </p:sp>
        <p:sp>
          <p:nvSpPr>
            <p:cNvPr id="34" name="Line 35"/>
            <p:cNvSpPr>
              <a:spLocks noChangeShapeType="1"/>
            </p:cNvSpPr>
            <p:nvPr/>
          </p:nvSpPr>
          <p:spPr bwMode="auto">
            <a:xfrm flipV="1">
              <a:off x="3619" y="2625"/>
              <a:ext cx="645" cy="0"/>
            </a:xfrm>
            <a:prstGeom prst="line">
              <a:avLst/>
            </a:prstGeom>
            <a:noFill/>
            <a:ln w="12700">
              <a:solidFill>
                <a:srgbClr val="7030A0"/>
              </a:solidFill>
              <a:round/>
              <a:headEnd/>
              <a:tailEnd/>
            </a:ln>
            <a:extLst>
              <a:ext uri="{909E8E84-426E-40DD-AFC4-6F175D3DCCD1}">
                <a14:hiddenFill xmlns:a14="http://schemas.microsoft.com/office/drawing/2010/main" xmlns="">
                  <a:noFill/>
                </a14:hiddenFill>
              </a:ext>
            </a:extLst>
          </p:spPr>
          <p:txBody>
            <a:bodyPr anchor="ct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a:defRPr/>
              </a:pPr>
              <a:endParaRPr lang="en-US">
                <a:solidFill>
                  <a:schemeClr val="tx1">
                    <a:lumMod val="65000"/>
                    <a:lumOff val="35000"/>
                  </a:schemeClr>
                </a:solidFill>
                <a:latin typeface="+mn-lt"/>
              </a:endParaRPr>
            </a:p>
          </p:txBody>
        </p:sp>
        <p:sp>
          <p:nvSpPr>
            <p:cNvPr id="35" name="Line 36"/>
            <p:cNvSpPr>
              <a:spLocks noChangeShapeType="1"/>
            </p:cNvSpPr>
            <p:nvPr/>
          </p:nvSpPr>
          <p:spPr bwMode="auto">
            <a:xfrm flipH="1">
              <a:off x="1455" y="1860"/>
              <a:ext cx="400" cy="0"/>
            </a:xfrm>
            <a:prstGeom prst="line">
              <a:avLst/>
            </a:prstGeom>
            <a:noFill/>
            <a:ln w="12700">
              <a:solidFill>
                <a:srgbClr val="7030A0"/>
              </a:solidFill>
              <a:round/>
              <a:headEnd/>
              <a:tailEnd/>
            </a:ln>
            <a:extLst>
              <a:ext uri="{909E8E84-426E-40DD-AFC4-6F175D3DCCD1}">
                <a14:hiddenFill xmlns:a14="http://schemas.microsoft.com/office/drawing/2010/main" xmlns="">
                  <a:noFill/>
                </a14:hiddenFill>
              </a:ext>
            </a:extLst>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a:defRPr/>
              </a:pPr>
              <a:endParaRPr lang="en-US">
                <a:solidFill>
                  <a:schemeClr val="tx1">
                    <a:lumMod val="65000"/>
                    <a:lumOff val="35000"/>
                  </a:schemeClr>
                </a:solidFill>
                <a:latin typeface="+mn-lt"/>
              </a:endParaRPr>
            </a:p>
          </p:txBody>
        </p:sp>
        <p:sp>
          <p:nvSpPr>
            <p:cNvPr id="36" name="Freeform 35"/>
            <p:cNvSpPr>
              <a:spLocks/>
            </p:cNvSpPr>
            <p:nvPr/>
          </p:nvSpPr>
          <p:spPr bwMode="auto">
            <a:xfrm>
              <a:off x="2800" y="2263"/>
              <a:ext cx="732" cy="389"/>
            </a:xfrm>
            <a:custGeom>
              <a:avLst/>
              <a:gdLst>
                <a:gd name="T0" fmla="*/ 732 w 732"/>
                <a:gd name="T1" fmla="*/ 352 h 389"/>
                <a:gd name="T2" fmla="*/ 723 w 732"/>
                <a:gd name="T3" fmla="*/ 361 h 389"/>
                <a:gd name="T4" fmla="*/ 723 w 732"/>
                <a:gd name="T5" fmla="*/ 361 h 389"/>
                <a:gd name="T6" fmla="*/ 714 w 732"/>
                <a:gd name="T7" fmla="*/ 370 h 389"/>
                <a:gd name="T8" fmla="*/ 705 w 732"/>
                <a:gd name="T9" fmla="*/ 379 h 389"/>
                <a:gd name="T10" fmla="*/ 705 w 732"/>
                <a:gd name="T11" fmla="*/ 379 h 389"/>
                <a:gd name="T12" fmla="*/ 696 w 732"/>
                <a:gd name="T13" fmla="*/ 389 h 389"/>
                <a:gd name="T14" fmla="*/ 0 w 732"/>
                <a:gd name="T15" fmla="*/ 0 h 389"/>
                <a:gd name="T16" fmla="*/ 732 w 732"/>
                <a:gd name="T17" fmla="*/ 352 h 3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2"/>
                <a:gd name="T28" fmla="*/ 0 h 389"/>
                <a:gd name="T29" fmla="*/ 732 w 732"/>
                <a:gd name="T30" fmla="*/ 389 h 3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2" h="389">
                  <a:moveTo>
                    <a:pt x="732" y="352"/>
                  </a:moveTo>
                  <a:lnTo>
                    <a:pt x="723" y="361"/>
                  </a:lnTo>
                  <a:lnTo>
                    <a:pt x="714" y="370"/>
                  </a:lnTo>
                  <a:lnTo>
                    <a:pt x="705" y="379"/>
                  </a:lnTo>
                  <a:lnTo>
                    <a:pt x="696" y="389"/>
                  </a:lnTo>
                  <a:lnTo>
                    <a:pt x="0" y="0"/>
                  </a:lnTo>
                  <a:lnTo>
                    <a:pt x="732" y="352"/>
                  </a:lnTo>
                  <a:close/>
                </a:path>
              </a:pathLst>
            </a:custGeom>
            <a:solidFill>
              <a:schemeClr val="bg1">
                <a:lumMod val="65000"/>
              </a:schemeClr>
            </a:solidFill>
            <a:ln w="9525">
              <a:solidFill>
                <a:schemeClr val="tx1"/>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eaLnBrk="1" hangingPunct="1">
                <a:spcBef>
                  <a:spcPct val="50000"/>
                </a:spcBef>
                <a:buSzPct val="125000"/>
                <a:buFontTx/>
                <a:buChar char="•"/>
                <a:defRPr/>
              </a:pPr>
              <a:endParaRPr lang="en-US" sz="2600" b="1">
                <a:solidFill>
                  <a:schemeClr val="tx1">
                    <a:lumMod val="65000"/>
                    <a:lumOff val="35000"/>
                  </a:schemeClr>
                </a:solidFill>
                <a:latin typeface="+mn-lt"/>
                <a:ea typeface="ヒラギノ角ゴ Pro W3" pitchFamily="1" charset="-128"/>
              </a:endParaRPr>
            </a:p>
          </p:txBody>
        </p:sp>
        <p:sp>
          <p:nvSpPr>
            <p:cNvPr id="37" name="Freeform 36"/>
            <p:cNvSpPr>
              <a:spLocks/>
            </p:cNvSpPr>
            <p:nvPr/>
          </p:nvSpPr>
          <p:spPr bwMode="auto">
            <a:xfrm>
              <a:off x="2805" y="2263"/>
              <a:ext cx="755" cy="353"/>
            </a:xfrm>
            <a:custGeom>
              <a:avLst/>
              <a:gdLst>
                <a:gd name="T0" fmla="*/ 755 w 755"/>
                <a:gd name="T1" fmla="*/ 321 h 353"/>
                <a:gd name="T2" fmla="*/ 745 w 755"/>
                <a:gd name="T3" fmla="*/ 335 h 353"/>
                <a:gd name="T4" fmla="*/ 736 w 755"/>
                <a:gd name="T5" fmla="*/ 344 h 353"/>
                <a:gd name="T6" fmla="*/ 732 w 755"/>
                <a:gd name="T7" fmla="*/ 353 h 353"/>
                <a:gd name="T8" fmla="*/ 0 w 755"/>
                <a:gd name="T9" fmla="*/ 0 h 353"/>
                <a:gd name="T10" fmla="*/ 755 w 755"/>
                <a:gd name="T11" fmla="*/ 321 h 353"/>
                <a:gd name="T12" fmla="*/ 0 60000 65536"/>
                <a:gd name="T13" fmla="*/ 0 60000 65536"/>
                <a:gd name="T14" fmla="*/ 0 60000 65536"/>
                <a:gd name="T15" fmla="*/ 0 60000 65536"/>
                <a:gd name="T16" fmla="*/ 0 60000 65536"/>
                <a:gd name="T17" fmla="*/ 0 60000 65536"/>
                <a:gd name="T18" fmla="*/ 0 w 755"/>
                <a:gd name="T19" fmla="*/ 0 h 353"/>
                <a:gd name="T20" fmla="*/ 755 w 755"/>
                <a:gd name="T21" fmla="*/ 353 h 353"/>
              </a:gdLst>
              <a:ahLst/>
              <a:cxnLst>
                <a:cxn ang="T12">
                  <a:pos x="T0" y="T1"/>
                </a:cxn>
                <a:cxn ang="T13">
                  <a:pos x="T2" y="T3"/>
                </a:cxn>
                <a:cxn ang="T14">
                  <a:pos x="T4" y="T5"/>
                </a:cxn>
                <a:cxn ang="T15">
                  <a:pos x="T6" y="T7"/>
                </a:cxn>
                <a:cxn ang="T16">
                  <a:pos x="T8" y="T9"/>
                </a:cxn>
                <a:cxn ang="T17">
                  <a:pos x="T10" y="T11"/>
                </a:cxn>
              </a:cxnLst>
              <a:rect l="T18" t="T19" r="T20" b="T21"/>
              <a:pathLst>
                <a:path w="755" h="353">
                  <a:moveTo>
                    <a:pt x="755" y="321"/>
                  </a:moveTo>
                  <a:lnTo>
                    <a:pt x="745" y="335"/>
                  </a:lnTo>
                  <a:lnTo>
                    <a:pt x="736" y="344"/>
                  </a:lnTo>
                  <a:lnTo>
                    <a:pt x="732" y="353"/>
                  </a:lnTo>
                  <a:lnTo>
                    <a:pt x="0" y="0"/>
                  </a:lnTo>
                  <a:lnTo>
                    <a:pt x="755" y="321"/>
                  </a:lnTo>
                  <a:close/>
                </a:path>
              </a:pathLst>
            </a:custGeom>
            <a:solidFill>
              <a:srgbClr val="990099"/>
            </a:solidFill>
            <a:ln w="9525">
              <a:solidFill>
                <a:schemeClr val="bg2"/>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eaLnBrk="1" hangingPunct="1">
                <a:spcBef>
                  <a:spcPct val="50000"/>
                </a:spcBef>
                <a:buSzPct val="125000"/>
                <a:buFontTx/>
                <a:buChar char="•"/>
                <a:defRPr/>
              </a:pPr>
              <a:endParaRPr lang="en-US" sz="2600" b="1">
                <a:solidFill>
                  <a:schemeClr val="tx1">
                    <a:lumMod val="65000"/>
                    <a:lumOff val="35000"/>
                  </a:schemeClr>
                </a:solidFill>
                <a:latin typeface="+mn-lt"/>
                <a:ea typeface="ヒラギノ角ゴ Pro W3" pitchFamily="1" charset="-128"/>
              </a:endParaRPr>
            </a:p>
          </p:txBody>
        </p:sp>
        <p:sp>
          <p:nvSpPr>
            <p:cNvPr id="38" name="Freeform 37"/>
            <p:cNvSpPr>
              <a:spLocks/>
            </p:cNvSpPr>
            <p:nvPr/>
          </p:nvSpPr>
          <p:spPr bwMode="auto">
            <a:xfrm>
              <a:off x="3529" y="2579"/>
              <a:ext cx="36" cy="199"/>
            </a:xfrm>
            <a:custGeom>
              <a:avLst/>
              <a:gdLst>
                <a:gd name="T0" fmla="*/ 36 w 36"/>
                <a:gd name="T1" fmla="*/ 0 h 199"/>
                <a:gd name="T2" fmla="*/ 27 w 36"/>
                <a:gd name="T3" fmla="*/ 9 h 199"/>
                <a:gd name="T4" fmla="*/ 27 w 36"/>
                <a:gd name="T5" fmla="*/ 9 h 199"/>
                <a:gd name="T6" fmla="*/ 18 w 36"/>
                <a:gd name="T7" fmla="*/ 18 h 199"/>
                <a:gd name="T8" fmla="*/ 9 w 36"/>
                <a:gd name="T9" fmla="*/ 27 h 199"/>
                <a:gd name="T10" fmla="*/ 9 w 36"/>
                <a:gd name="T11" fmla="*/ 27 h 199"/>
                <a:gd name="T12" fmla="*/ 0 w 36"/>
                <a:gd name="T13" fmla="*/ 41 h 199"/>
                <a:gd name="T14" fmla="*/ 0 w 36"/>
                <a:gd name="T15" fmla="*/ 199 h 199"/>
                <a:gd name="T16" fmla="*/ 9 w 36"/>
                <a:gd name="T17" fmla="*/ 185 h 199"/>
                <a:gd name="T18" fmla="*/ 9 w 36"/>
                <a:gd name="T19" fmla="*/ 185 h 199"/>
                <a:gd name="T20" fmla="*/ 18 w 36"/>
                <a:gd name="T21" fmla="*/ 176 h 199"/>
                <a:gd name="T22" fmla="*/ 27 w 36"/>
                <a:gd name="T23" fmla="*/ 167 h 199"/>
                <a:gd name="T24" fmla="*/ 27 w 36"/>
                <a:gd name="T25" fmla="*/ 167 h 199"/>
                <a:gd name="T26" fmla="*/ 36 w 36"/>
                <a:gd name="T27" fmla="*/ 158 h 199"/>
                <a:gd name="T28" fmla="*/ 36 w 36"/>
                <a:gd name="T29" fmla="*/ 0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99"/>
                <a:gd name="T47" fmla="*/ 36 w 36"/>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99">
                  <a:moveTo>
                    <a:pt x="36" y="0"/>
                  </a:moveTo>
                  <a:lnTo>
                    <a:pt x="27" y="9"/>
                  </a:lnTo>
                  <a:lnTo>
                    <a:pt x="18" y="18"/>
                  </a:lnTo>
                  <a:lnTo>
                    <a:pt x="9" y="27"/>
                  </a:lnTo>
                  <a:lnTo>
                    <a:pt x="0" y="41"/>
                  </a:lnTo>
                  <a:lnTo>
                    <a:pt x="0" y="199"/>
                  </a:lnTo>
                  <a:lnTo>
                    <a:pt x="9" y="185"/>
                  </a:lnTo>
                  <a:lnTo>
                    <a:pt x="18" y="176"/>
                  </a:lnTo>
                  <a:lnTo>
                    <a:pt x="27" y="167"/>
                  </a:lnTo>
                  <a:lnTo>
                    <a:pt x="36" y="158"/>
                  </a:lnTo>
                  <a:lnTo>
                    <a:pt x="36" y="0"/>
                  </a:lnTo>
                  <a:close/>
                </a:path>
              </a:pathLst>
            </a:custGeom>
            <a:solidFill>
              <a:srgbClr val="7030A0"/>
            </a:solidFill>
            <a:ln w="9525">
              <a:solidFill>
                <a:srgbClr val="7030A0"/>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eaLnBrk="1" hangingPunct="1">
                <a:spcBef>
                  <a:spcPct val="50000"/>
                </a:spcBef>
                <a:buSzPct val="125000"/>
                <a:buFontTx/>
                <a:buChar char="•"/>
                <a:defRPr/>
              </a:pPr>
              <a:endParaRPr lang="en-US" sz="2600" b="1">
                <a:solidFill>
                  <a:schemeClr val="tx1">
                    <a:lumMod val="65000"/>
                    <a:lumOff val="35000"/>
                  </a:schemeClr>
                </a:solidFill>
                <a:latin typeface="+mn-lt"/>
                <a:ea typeface="ヒラギノ角ゴ Pro W3" pitchFamily="1" charset="-128"/>
              </a:endParaRPr>
            </a:p>
          </p:txBody>
        </p:sp>
        <p:sp>
          <p:nvSpPr>
            <p:cNvPr id="39" name="Text Box 40"/>
            <p:cNvSpPr txBox="1">
              <a:spLocks noChangeArrowheads="1"/>
            </p:cNvSpPr>
            <p:nvPr/>
          </p:nvSpPr>
          <p:spPr bwMode="auto">
            <a:xfrm>
              <a:off x="528" y="2119"/>
              <a:ext cx="1050" cy="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algn="ctr" eaLnBrk="1" hangingPunct="1">
                <a:lnSpc>
                  <a:spcPct val="90000"/>
                </a:lnSpc>
                <a:buSzPct val="125000"/>
                <a:defRPr/>
              </a:pPr>
              <a:r>
                <a:rPr lang="en-US" sz="1600" b="1" dirty="0">
                  <a:solidFill>
                    <a:schemeClr val="tx1">
                      <a:lumMod val="65000"/>
                      <a:lumOff val="35000"/>
                    </a:schemeClr>
                  </a:solidFill>
                  <a:latin typeface="+mn-lt"/>
                  <a:ea typeface="ヒラギノ角ゴ Pro W3" pitchFamily="1" charset="-128"/>
                </a:rPr>
                <a:t>T and NK cell</a:t>
              </a:r>
            </a:p>
            <a:p>
              <a:pPr algn="ctr" eaLnBrk="1" hangingPunct="1">
                <a:lnSpc>
                  <a:spcPct val="90000"/>
                </a:lnSpc>
                <a:buSzPct val="125000"/>
                <a:defRPr/>
              </a:pPr>
              <a:r>
                <a:rPr lang="en-US" sz="1600" b="1" dirty="0">
                  <a:solidFill>
                    <a:schemeClr val="tx1">
                      <a:lumMod val="65000"/>
                      <a:lumOff val="35000"/>
                    </a:schemeClr>
                  </a:solidFill>
                  <a:latin typeface="+mn-lt"/>
                  <a:ea typeface="ヒラギノ角ゴ Pro W3" pitchFamily="1" charset="-128"/>
                </a:rPr>
                <a:t>(12%)</a:t>
              </a:r>
            </a:p>
          </p:txBody>
        </p:sp>
        <p:sp>
          <p:nvSpPr>
            <p:cNvPr id="40" name="Text Box 41"/>
            <p:cNvSpPr txBox="1">
              <a:spLocks noChangeArrowheads="1"/>
            </p:cNvSpPr>
            <p:nvPr/>
          </p:nvSpPr>
          <p:spPr bwMode="auto">
            <a:xfrm>
              <a:off x="555" y="1590"/>
              <a:ext cx="1304" cy="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algn="ctr" eaLnBrk="1" hangingPunct="1">
                <a:lnSpc>
                  <a:spcPct val="90000"/>
                </a:lnSpc>
                <a:buSzPct val="125000"/>
                <a:defRPr/>
              </a:pPr>
              <a:r>
                <a:rPr lang="en-US" sz="1600" b="1" dirty="0">
                  <a:solidFill>
                    <a:schemeClr val="tx1">
                      <a:lumMod val="65000"/>
                      <a:lumOff val="35000"/>
                    </a:schemeClr>
                  </a:solidFill>
                  <a:latin typeface="+mn-lt"/>
                  <a:ea typeface="ヒラギノ角ゴ Pro W3" pitchFamily="1" charset="-128"/>
                </a:rPr>
                <a:t>Other subtypes</a:t>
              </a:r>
            </a:p>
            <a:p>
              <a:pPr algn="ctr" eaLnBrk="1" hangingPunct="1">
                <a:lnSpc>
                  <a:spcPct val="90000"/>
                </a:lnSpc>
                <a:buSzPct val="125000"/>
                <a:defRPr/>
              </a:pPr>
              <a:r>
                <a:rPr lang="en-US" sz="1600" b="1" dirty="0">
                  <a:solidFill>
                    <a:schemeClr val="tx1">
                      <a:lumMod val="65000"/>
                      <a:lumOff val="35000"/>
                    </a:schemeClr>
                  </a:solidFill>
                  <a:latin typeface="+mn-lt"/>
                  <a:ea typeface="ヒラギノ角ゴ Pro W3" pitchFamily="1" charset="-128"/>
                </a:rPr>
                <a:t>(9%)</a:t>
              </a:r>
            </a:p>
          </p:txBody>
        </p:sp>
        <p:sp>
          <p:nvSpPr>
            <p:cNvPr id="41" name="Text Box 42"/>
            <p:cNvSpPr txBox="1">
              <a:spLocks noChangeArrowheads="1"/>
            </p:cNvSpPr>
            <p:nvPr/>
          </p:nvSpPr>
          <p:spPr bwMode="auto">
            <a:xfrm>
              <a:off x="1272" y="1150"/>
              <a:ext cx="829" cy="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algn="ctr" eaLnBrk="1" hangingPunct="1">
                <a:lnSpc>
                  <a:spcPct val="90000"/>
                </a:lnSpc>
                <a:buSzPct val="125000"/>
                <a:defRPr/>
              </a:pPr>
              <a:r>
                <a:rPr lang="en-US" sz="1600" b="1" dirty="0" err="1">
                  <a:solidFill>
                    <a:schemeClr val="tx1">
                      <a:lumMod val="65000"/>
                      <a:lumOff val="35000"/>
                    </a:schemeClr>
                  </a:solidFill>
                  <a:latin typeface="+mn-lt"/>
                  <a:ea typeface="ヒラギノ角ゴ Pro W3" pitchFamily="1" charset="-128"/>
                </a:rPr>
                <a:t>Burkitt</a:t>
              </a:r>
              <a:endParaRPr lang="en-US" sz="1600" b="1" dirty="0">
                <a:solidFill>
                  <a:schemeClr val="tx1">
                    <a:lumMod val="65000"/>
                    <a:lumOff val="35000"/>
                  </a:schemeClr>
                </a:solidFill>
                <a:latin typeface="+mn-lt"/>
                <a:ea typeface="ヒラギノ角ゴ Pro W3" pitchFamily="1" charset="-128"/>
              </a:endParaRPr>
            </a:p>
            <a:p>
              <a:pPr algn="ctr" eaLnBrk="1" hangingPunct="1">
                <a:lnSpc>
                  <a:spcPct val="90000"/>
                </a:lnSpc>
                <a:buSzPct val="125000"/>
                <a:defRPr/>
              </a:pPr>
              <a:r>
                <a:rPr lang="en-US" sz="1600" b="1" dirty="0">
                  <a:solidFill>
                    <a:schemeClr val="tx1">
                      <a:lumMod val="65000"/>
                      <a:lumOff val="35000"/>
                    </a:schemeClr>
                  </a:solidFill>
                  <a:latin typeface="+mn-lt"/>
                  <a:ea typeface="ヒラギノ角ゴ Pro W3" pitchFamily="1" charset="-128"/>
                </a:rPr>
                <a:t>(2.5%)</a:t>
              </a:r>
            </a:p>
          </p:txBody>
        </p:sp>
        <p:sp>
          <p:nvSpPr>
            <p:cNvPr id="42" name="Text Box 44"/>
            <p:cNvSpPr txBox="1">
              <a:spLocks noChangeArrowheads="1"/>
            </p:cNvSpPr>
            <p:nvPr/>
          </p:nvSpPr>
          <p:spPr bwMode="auto">
            <a:xfrm>
              <a:off x="604" y="3143"/>
              <a:ext cx="1513" cy="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algn="ctr" eaLnBrk="1" hangingPunct="1">
                <a:lnSpc>
                  <a:spcPct val="90000"/>
                </a:lnSpc>
                <a:buSzPct val="125000"/>
                <a:defRPr/>
              </a:pPr>
              <a:r>
                <a:rPr lang="en-US" sz="1600" b="1" dirty="0">
                  <a:solidFill>
                    <a:schemeClr val="tx1">
                      <a:lumMod val="65000"/>
                      <a:lumOff val="35000"/>
                    </a:schemeClr>
                  </a:solidFill>
                  <a:latin typeface="+mn-lt"/>
                  <a:ea typeface="ヒラギノ角ゴ Pro W3" pitchFamily="1" charset="-128"/>
                </a:rPr>
                <a:t>Diffuse large B cell</a:t>
              </a:r>
            </a:p>
            <a:p>
              <a:pPr algn="ctr" eaLnBrk="1" hangingPunct="1">
                <a:lnSpc>
                  <a:spcPct val="90000"/>
                </a:lnSpc>
                <a:buSzPct val="125000"/>
                <a:defRPr/>
              </a:pPr>
              <a:r>
                <a:rPr lang="en-US" sz="1600" b="1" dirty="0">
                  <a:solidFill>
                    <a:schemeClr val="tx1">
                      <a:lumMod val="65000"/>
                      <a:lumOff val="35000"/>
                    </a:schemeClr>
                  </a:solidFill>
                  <a:latin typeface="+mn-lt"/>
                  <a:ea typeface="ヒラギノ角ゴ Pro W3" pitchFamily="1" charset="-128"/>
                </a:rPr>
                <a:t>(30%)</a:t>
              </a:r>
            </a:p>
          </p:txBody>
        </p:sp>
        <p:sp>
          <p:nvSpPr>
            <p:cNvPr id="43" name="Text Box 45"/>
            <p:cNvSpPr txBox="1">
              <a:spLocks noChangeArrowheads="1"/>
            </p:cNvSpPr>
            <p:nvPr/>
          </p:nvSpPr>
          <p:spPr bwMode="auto">
            <a:xfrm>
              <a:off x="3264" y="1247"/>
              <a:ext cx="1240" cy="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algn="ctr" eaLnBrk="1" hangingPunct="1">
                <a:lnSpc>
                  <a:spcPct val="90000"/>
                </a:lnSpc>
                <a:buSzPct val="125000"/>
                <a:defRPr/>
              </a:pPr>
              <a:r>
                <a:rPr lang="en-US" sz="1600" b="1" dirty="0">
                  <a:solidFill>
                    <a:schemeClr val="tx1">
                      <a:lumMod val="65000"/>
                      <a:lumOff val="35000"/>
                    </a:schemeClr>
                  </a:solidFill>
                  <a:latin typeface="+mn-lt"/>
                  <a:ea typeface="ヒラギノ角ゴ Pro W3" pitchFamily="1" charset="-128"/>
                </a:rPr>
                <a:t>Follicular</a:t>
              </a:r>
            </a:p>
            <a:p>
              <a:pPr algn="ctr" eaLnBrk="1" hangingPunct="1">
                <a:lnSpc>
                  <a:spcPct val="90000"/>
                </a:lnSpc>
                <a:buSzPct val="125000"/>
                <a:defRPr/>
              </a:pPr>
              <a:r>
                <a:rPr lang="en-US" sz="1600" b="1" dirty="0">
                  <a:solidFill>
                    <a:schemeClr val="tx1">
                      <a:lumMod val="65000"/>
                      <a:lumOff val="35000"/>
                    </a:schemeClr>
                  </a:solidFill>
                  <a:latin typeface="+mn-lt"/>
                  <a:ea typeface="ヒラギノ角ゴ Pro W3" pitchFamily="1" charset="-128"/>
                </a:rPr>
                <a:t>(25%)</a:t>
              </a:r>
            </a:p>
          </p:txBody>
        </p:sp>
        <p:sp>
          <p:nvSpPr>
            <p:cNvPr id="44" name="Text Box 46"/>
            <p:cNvSpPr txBox="1">
              <a:spLocks noChangeArrowheads="1"/>
            </p:cNvSpPr>
            <p:nvPr/>
          </p:nvSpPr>
          <p:spPr bwMode="auto">
            <a:xfrm>
              <a:off x="3781" y="1613"/>
              <a:ext cx="1386" cy="4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algn="ctr" eaLnBrk="1" hangingPunct="1">
                <a:lnSpc>
                  <a:spcPct val="90000"/>
                </a:lnSpc>
                <a:buSzPct val="125000"/>
                <a:defRPr/>
              </a:pPr>
              <a:r>
                <a:rPr lang="en-US" sz="1600" b="1" dirty="0">
                  <a:solidFill>
                    <a:schemeClr val="tx1">
                      <a:lumMod val="65000"/>
                      <a:lumOff val="35000"/>
                    </a:schemeClr>
                  </a:solidFill>
                  <a:latin typeface="+mn-lt"/>
                  <a:ea typeface="ヒラギノ角ゴ Pro W3" pitchFamily="1" charset="-128"/>
                </a:rPr>
                <a:t>Small lymphocytic </a:t>
              </a:r>
              <a:r>
                <a:rPr lang="en-US" sz="1600" b="1" dirty="0" smtClean="0">
                  <a:solidFill>
                    <a:schemeClr val="tx1">
                      <a:lumMod val="65000"/>
                      <a:lumOff val="35000"/>
                    </a:schemeClr>
                  </a:solidFill>
                  <a:latin typeface="+mn-lt"/>
                  <a:ea typeface="ヒラギノ角ゴ Pro W3" pitchFamily="1" charset="-128"/>
                </a:rPr>
                <a:t>lymphoma/CLL</a:t>
              </a:r>
              <a:endParaRPr lang="en-US" sz="1600" b="1" dirty="0">
                <a:solidFill>
                  <a:schemeClr val="tx1">
                    <a:lumMod val="65000"/>
                    <a:lumOff val="35000"/>
                  </a:schemeClr>
                </a:solidFill>
                <a:latin typeface="+mn-lt"/>
                <a:ea typeface="ヒラギノ角ゴ Pro W3" pitchFamily="1" charset="-128"/>
              </a:endParaRPr>
            </a:p>
            <a:p>
              <a:pPr algn="ctr" eaLnBrk="1" hangingPunct="1">
                <a:lnSpc>
                  <a:spcPct val="90000"/>
                </a:lnSpc>
                <a:buSzPct val="125000"/>
                <a:defRPr/>
              </a:pPr>
              <a:r>
                <a:rPr lang="en-US" sz="1600" b="1" dirty="0">
                  <a:solidFill>
                    <a:schemeClr val="tx1">
                      <a:lumMod val="65000"/>
                      <a:lumOff val="35000"/>
                    </a:schemeClr>
                  </a:solidFill>
                  <a:latin typeface="+mn-lt"/>
                  <a:ea typeface="ヒラギノ角ゴ Pro W3" pitchFamily="1" charset="-128"/>
                </a:rPr>
                <a:t>(7%)</a:t>
              </a:r>
            </a:p>
          </p:txBody>
        </p:sp>
        <p:sp>
          <p:nvSpPr>
            <p:cNvPr id="45" name="Text Box 48"/>
            <p:cNvSpPr txBox="1">
              <a:spLocks noChangeArrowheads="1"/>
            </p:cNvSpPr>
            <p:nvPr/>
          </p:nvSpPr>
          <p:spPr bwMode="auto">
            <a:xfrm>
              <a:off x="3636" y="2800"/>
              <a:ext cx="1716" cy="4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algn="ctr" eaLnBrk="1" hangingPunct="1">
                <a:lnSpc>
                  <a:spcPct val="90000"/>
                </a:lnSpc>
                <a:buSzPct val="125000"/>
                <a:defRPr/>
              </a:pPr>
              <a:r>
                <a:rPr lang="en-US" sz="1600" b="1" dirty="0">
                  <a:solidFill>
                    <a:schemeClr val="tx1">
                      <a:lumMod val="65000"/>
                      <a:lumOff val="35000"/>
                    </a:schemeClr>
                  </a:solidFill>
                  <a:latin typeface="+mn-lt"/>
                  <a:ea typeface="ヒラギノ角ゴ Pro W3" pitchFamily="1" charset="-128"/>
                </a:rPr>
                <a:t>Nodal-type  </a:t>
              </a:r>
            </a:p>
            <a:p>
              <a:pPr algn="ctr" eaLnBrk="1" hangingPunct="1">
                <a:lnSpc>
                  <a:spcPct val="90000"/>
                </a:lnSpc>
                <a:buSzPct val="125000"/>
                <a:defRPr/>
              </a:pPr>
              <a:r>
                <a:rPr lang="en-US" sz="1600" b="1" dirty="0">
                  <a:solidFill>
                    <a:schemeClr val="tx1">
                      <a:lumMod val="65000"/>
                      <a:lumOff val="35000"/>
                    </a:schemeClr>
                  </a:solidFill>
                  <a:latin typeface="+mn-lt"/>
                  <a:ea typeface="ヒラギノ角ゴ Pro W3" pitchFamily="1" charset="-128"/>
                </a:rPr>
                <a:t>marginal-zone B cell </a:t>
              </a:r>
            </a:p>
            <a:p>
              <a:pPr algn="ctr" eaLnBrk="1" hangingPunct="1">
                <a:lnSpc>
                  <a:spcPct val="90000"/>
                </a:lnSpc>
                <a:buSzPct val="125000"/>
                <a:defRPr/>
              </a:pPr>
              <a:r>
                <a:rPr lang="en-US" sz="1600" b="1" dirty="0">
                  <a:solidFill>
                    <a:schemeClr val="tx1">
                      <a:lumMod val="65000"/>
                      <a:lumOff val="35000"/>
                    </a:schemeClr>
                  </a:solidFill>
                  <a:latin typeface="+mn-lt"/>
                  <a:ea typeface="ヒラギノ角ゴ Pro W3" pitchFamily="1" charset="-128"/>
                </a:rPr>
                <a:t>(&lt; 2%)</a:t>
              </a:r>
            </a:p>
          </p:txBody>
        </p:sp>
        <p:sp>
          <p:nvSpPr>
            <p:cNvPr id="46" name="Text Box 49"/>
            <p:cNvSpPr txBox="1">
              <a:spLocks noChangeArrowheads="1"/>
            </p:cNvSpPr>
            <p:nvPr/>
          </p:nvSpPr>
          <p:spPr bwMode="auto">
            <a:xfrm>
              <a:off x="2852" y="3327"/>
              <a:ext cx="1584" cy="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algn="ctr" eaLnBrk="1" hangingPunct="1">
                <a:lnSpc>
                  <a:spcPct val="90000"/>
                </a:lnSpc>
                <a:buSzPct val="125000"/>
                <a:defRPr/>
              </a:pPr>
              <a:r>
                <a:rPr lang="en-US" sz="1600" b="1" dirty="0" err="1" smtClean="0">
                  <a:solidFill>
                    <a:schemeClr val="tx1">
                      <a:lumMod val="65000"/>
                      <a:lumOff val="35000"/>
                    </a:schemeClr>
                  </a:solidFill>
                  <a:latin typeface="+mn-lt"/>
                  <a:ea typeface="ヒラギノ角ゴ Pro W3" pitchFamily="1" charset="-128"/>
                </a:rPr>
                <a:t>Lymphoplasmacytic</a:t>
              </a:r>
              <a:endParaRPr lang="en-US" sz="1600" b="1" dirty="0" smtClean="0">
                <a:solidFill>
                  <a:schemeClr val="tx1">
                    <a:lumMod val="65000"/>
                    <a:lumOff val="35000"/>
                  </a:schemeClr>
                </a:solidFill>
                <a:latin typeface="+mn-lt"/>
                <a:ea typeface="ヒラギノ角ゴ Pro W3" pitchFamily="1" charset="-128"/>
              </a:endParaRPr>
            </a:p>
            <a:p>
              <a:pPr algn="ctr" eaLnBrk="1" hangingPunct="1">
                <a:lnSpc>
                  <a:spcPct val="90000"/>
                </a:lnSpc>
                <a:buSzPct val="125000"/>
                <a:defRPr/>
              </a:pPr>
              <a:r>
                <a:rPr lang="en-US" sz="1600" b="1" dirty="0" smtClean="0">
                  <a:solidFill>
                    <a:schemeClr val="tx1">
                      <a:lumMod val="65000"/>
                      <a:lumOff val="35000"/>
                    </a:schemeClr>
                  </a:solidFill>
                  <a:latin typeface="+mn-lt"/>
                  <a:ea typeface="ヒラギノ角ゴ Pro W3" pitchFamily="1" charset="-128"/>
                </a:rPr>
                <a:t> </a:t>
              </a:r>
              <a:r>
                <a:rPr lang="en-US" sz="1600" b="1" dirty="0">
                  <a:solidFill>
                    <a:schemeClr val="tx1">
                      <a:lumMod val="65000"/>
                      <a:lumOff val="35000"/>
                    </a:schemeClr>
                  </a:solidFill>
                  <a:latin typeface="+mn-lt"/>
                  <a:ea typeface="ヒラギノ角ゴ Pro W3" pitchFamily="1" charset="-128"/>
                </a:rPr>
                <a:t>(&lt; 2%)</a:t>
              </a:r>
            </a:p>
          </p:txBody>
        </p:sp>
      </p:grpSp>
      <p:sp>
        <p:nvSpPr>
          <p:cNvPr id="49" name="Text Box 47"/>
          <p:cNvSpPr txBox="1">
            <a:spLocks noChangeArrowheads="1"/>
          </p:cNvSpPr>
          <p:nvPr/>
        </p:nvSpPr>
        <p:spPr bwMode="auto">
          <a:xfrm>
            <a:off x="7890934" y="3505200"/>
            <a:ext cx="3926417" cy="534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a:lstStyle>
          <a:p>
            <a:pPr algn="ctr" eaLnBrk="1" hangingPunct="1">
              <a:lnSpc>
                <a:spcPct val="90000"/>
              </a:lnSpc>
              <a:buSzPct val="125000"/>
              <a:defRPr/>
            </a:pPr>
            <a:r>
              <a:rPr lang="en-US" sz="1600" b="1" dirty="0">
                <a:solidFill>
                  <a:schemeClr val="tx1">
                    <a:lumMod val="65000"/>
                    <a:lumOff val="35000"/>
                  </a:schemeClr>
                </a:solidFill>
                <a:latin typeface="+mn-lt"/>
                <a:ea typeface="ヒラギノ角ゴ Pro W3" pitchFamily="1" charset="-128"/>
              </a:rPr>
              <a:t>MALT-type </a:t>
            </a:r>
          </a:p>
          <a:p>
            <a:pPr algn="ctr" eaLnBrk="1" hangingPunct="1">
              <a:lnSpc>
                <a:spcPct val="90000"/>
              </a:lnSpc>
              <a:buSzPct val="125000"/>
              <a:defRPr/>
            </a:pPr>
            <a:r>
              <a:rPr lang="en-US" sz="1600" b="1" dirty="0">
                <a:solidFill>
                  <a:schemeClr val="tx1">
                    <a:lumMod val="65000"/>
                    <a:lumOff val="35000"/>
                  </a:schemeClr>
                </a:solidFill>
                <a:latin typeface="+mn-lt"/>
                <a:ea typeface="ヒラギノ角ゴ Pro W3" pitchFamily="1" charset="-128"/>
              </a:rPr>
              <a:t>marginal-zone B cell (7.5%)</a:t>
            </a:r>
          </a:p>
        </p:txBody>
      </p:sp>
      <p:sp>
        <p:nvSpPr>
          <p:cNvPr id="15366" name="TextBox 50"/>
          <p:cNvSpPr txBox="1">
            <a:spLocks noChangeArrowheads="1"/>
          </p:cNvSpPr>
          <p:nvPr/>
        </p:nvSpPr>
        <p:spPr bwMode="auto">
          <a:xfrm>
            <a:off x="4337051" y="1155701"/>
            <a:ext cx="2044700" cy="536575"/>
          </a:xfrm>
          <a:prstGeom prst="rect">
            <a:avLst/>
          </a:prstGeom>
          <a:noFill/>
          <a:ln w="9525">
            <a:noFill/>
            <a:miter lim="800000"/>
            <a:headEnd/>
            <a:tailEnd/>
          </a:ln>
        </p:spPr>
        <p:txBody>
          <a:bodyPr>
            <a:spAutoFit/>
          </a:bodyPr>
          <a:lstStyle/>
          <a:p>
            <a:pPr algn="ctr">
              <a:lnSpc>
                <a:spcPct val="90000"/>
              </a:lnSpc>
              <a:buSzPct val="125000"/>
            </a:pPr>
            <a:r>
              <a:rPr lang="en-US" sz="1600" b="1" dirty="0">
                <a:solidFill>
                  <a:srgbClr val="FF0000"/>
                </a:solidFill>
                <a:ea typeface="ヒラギノ角ゴ Pro W3"/>
                <a:cs typeface="ヒラギノ角ゴ Pro W3"/>
              </a:rPr>
              <a:t>Mantle cell</a:t>
            </a:r>
          </a:p>
          <a:p>
            <a:pPr algn="ctr">
              <a:lnSpc>
                <a:spcPct val="90000"/>
              </a:lnSpc>
              <a:buSzPct val="125000"/>
            </a:pPr>
            <a:r>
              <a:rPr lang="en-US" sz="1600" b="1" dirty="0">
                <a:solidFill>
                  <a:schemeClr val="tx1">
                    <a:lumMod val="65000"/>
                    <a:lumOff val="35000"/>
                  </a:schemeClr>
                </a:solidFill>
                <a:ea typeface="ヒラギノ角ゴ Pro W3"/>
                <a:cs typeface="ヒラギノ角ゴ Pro W3"/>
              </a:rPr>
              <a:t>(</a:t>
            </a:r>
            <a:r>
              <a:rPr lang="en-US" sz="1600" b="1" dirty="0" smtClean="0">
                <a:solidFill>
                  <a:schemeClr val="tx1">
                    <a:lumMod val="65000"/>
                    <a:lumOff val="35000"/>
                  </a:schemeClr>
                </a:solidFill>
                <a:ea typeface="ヒラギノ角ゴ Pro W3"/>
                <a:cs typeface="ヒラギノ角ゴ Pro W3"/>
              </a:rPr>
              <a:t>6</a:t>
            </a:r>
            <a:r>
              <a:rPr lang="tr-TR" sz="1600" b="1" dirty="0" smtClean="0">
                <a:solidFill>
                  <a:schemeClr val="tx1">
                    <a:lumMod val="65000"/>
                    <a:lumOff val="35000"/>
                  </a:schemeClr>
                </a:solidFill>
                <a:ea typeface="ヒラギノ角ゴ Pro W3"/>
                <a:cs typeface="ヒラギノ角ゴ Pro W3"/>
              </a:rPr>
              <a:t>-8 </a:t>
            </a:r>
            <a:r>
              <a:rPr lang="en-US" sz="1600" b="1" dirty="0" smtClean="0">
                <a:solidFill>
                  <a:schemeClr val="tx1">
                    <a:lumMod val="65000"/>
                    <a:lumOff val="35000"/>
                  </a:schemeClr>
                </a:solidFill>
                <a:ea typeface="ヒラギノ角ゴ Pro W3"/>
                <a:cs typeface="ヒラギノ角ゴ Pro W3"/>
              </a:rPr>
              <a:t>%)</a:t>
            </a:r>
            <a:endParaRPr lang="en-US" sz="1600" b="1" dirty="0">
              <a:solidFill>
                <a:schemeClr val="tx1">
                  <a:lumMod val="65000"/>
                  <a:lumOff val="35000"/>
                </a:schemeClr>
              </a:solidFill>
              <a:ea typeface="ヒラギノ角ゴ Pro W3"/>
              <a:cs typeface="ヒラギノ角ゴ Pro W3"/>
            </a:endParaRPr>
          </a:p>
        </p:txBody>
      </p:sp>
      <p:sp>
        <p:nvSpPr>
          <p:cNvPr id="51" name="50 Dikdörtgen"/>
          <p:cNvSpPr/>
          <p:nvPr/>
        </p:nvSpPr>
        <p:spPr>
          <a:xfrm>
            <a:off x="609600" y="6019800"/>
            <a:ext cx="10972800" cy="646331"/>
          </a:xfrm>
          <a:prstGeom prst="rect">
            <a:avLst/>
          </a:prstGeom>
        </p:spPr>
        <p:txBody>
          <a:bodyPr wrap="square">
            <a:spAutoFit/>
          </a:bodyPr>
          <a:lstStyle/>
          <a:p>
            <a:r>
              <a:rPr lang="en-US" dirty="0" smtClean="0"/>
              <a:t>Mantle cell lymphoma comprises about 7 percent of adult non-Hodgkin lymphomas in the United States and Europe with an incidence of approximately 4 to 8 cases per million persons per year </a:t>
            </a:r>
            <a:endParaRPr lang="tr-TR"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30904" y="508825"/>
            <a:ext cx="10930191" cy="615553"/>
          </a:xfrm>
        </p:spPr>
        <p:txBody>
          <a:bodyPr/>
          <a:lstStyle/>
          <a:p>
            <a:pPr eaLnBrk="1" hangingPunct="1"/>
            <a:r>
              <a:rPr lang="en-US" dirty="0" smtClean="0"/>
              <a:t>MCL: Clinical Features</a:t>
            </a:r>
          </a:p>
        </p:txBody>
      </p:sp>
      <p:sp>
        <p:nvSpPr>
          <p:cNvPr id="24579" name="Rectangle 3"/>
          <p:cNvSpPr>
            <a:spLocks noGrp="1" noChangeArrowheads="1"/>
          </p:cNvSpPr>
          <p:nvPr>
            <p:ph idx="1"/>
          </p:nvPr>
        </p:nvSpPr>
        <p:spPr>
          <a:xfrm>
            <a:off x="685800" y="1676400"/>
            <a:ext cx="10798810" cy="5360442"/>
          </a:xfrm>
        </p:spPr>
        <p:txBody>
          <a:bodyPr/>
          <a:lstStyle/>
          <a:p>
            <a:pPr eaLnBrk="1" hangingPunct="1">
              <a:lnSpc>
                <a:spcPct val="200000"/>
              </a:lnSpc>
              <a:spcAft>
                <a:spcPts val="200"/>
              </a:spcAft>
              <a:buClr>
                <a:schemeClr val="accent5">
                  <a:lumMod val="75000"/>
                </a:schemeClr>
              </a:buClr>
              <a:buSzPct val="70000"/>
              <a:buFont typeface="Wingdings" pitchFamily="2" charset="2"/>
              <a:buChar char="q"/>
              <a:defRPr/>
            </a:pPr>
            <a:r>
              <a:rPr lang="tr-TR" sz="2400" dirty="0" smtClean="0"/>
              <a:t>   </a:t>
            </a:r>
            <a:r>
              <a:rPr lang="en-US" sz="2400" dirty="0" smtClean="0"/>
              <a:t>Accounts for ~ 6% of B-cell NHL cases</a:t>
            </a:r>
            <a:endParaRPr lang="tr-TR" sz="2400" dirty="0" smtClean="0"/>
          </a:p>
          <a:p>
            <a:pPr eaLnBrk="1" hangingPunct="1">
              <a:lnSpc>
                <a:spcPct val="200000"/>
              </a:lnSpc>
              <a:spcAft>
                <a:spcPts val="200"/>
              </a:spcAft>
              <a:buClr>
                <a:schemeClr val="accent5">
                  <a:lumMod val="75000"/>
                </a:schemeClr>
              </a:buClr>
              <a:buSzPct val="70000"/>
              <a:buFont typeface="Wingdings" pitchFamily="2" charset="2"/>
              <a:buChar char="q"/>
              <a:defRPr/>
            </a:pPr>
            <a:r>
              <a:rPr lang="tr-TR" sz="2400" dirty="0" smtClean="0"/>
              <a:t>   </a:t>
            </a:r>
            <a:r>
              <a:rPr lang="en-US" sz="2400" dirty="0" smtClean="0"/>
              <a:t>Typically a disease of the elderly </a:t>
            </a:r>
          </a:p>
          <a:p>
            <a:pPr lvl="1">
              <a:lnSpc>
                <a:spcPct val="200000"/>
              </a:lnSpc>
            </a:pPr>
            <a:r>
              <a:rPr lang="en-US" dirty="0" smtClean="0">
                <a:solidFill>
                  <a:schemeClr val="tx1"/>
                </a:solidFill>
              </a:rPr>
              <a:t>Median age greater than 65 years old</a:t>
            </a:r>
            <a:r>
              <a:rPr lang="tr-TR" dirty="0" smtClean="0">
                <a:solidFill>
                  <a:schemeClr val="tx1"/>
                </a:solidFill>
              </a:rPr>
              <a:t>, </a:t>
            </a:r>
            <a:r>
              <a:rPr lang="en-US" dirty="0" smtClean="0"/>
              <a:t>74% male</a:t>
            </a:r>
            <a:endParaRPr lang="en-US" sz="2400" dirty="0" smtClean="0"/>
          </a:p>
          <a:p>
            <a:pPr>
              <a:lnSpc>
                <a:spcPct val="200000"/>
              </a:lnSpc>
              <a:spcAft>
                <a:spcPts val="200"/>
              </a:spcAft>
              <a:buClr>
                <a:schemeClr val="accent5">
                  <a:lumMod val="75000"/>
                </a:schemeClr>
              </a:buClr>
              <a:buSzPct val="70000"/>
              <a:buFont typeface="Wingdings" pitchFamily="2" charset="2"/>
              <a:buChar char="q"/>
              <a:defRPr/>
            </a:pPr>
            <a:r>
              <a:rPr lang="tr-TR" sz="2400" dirty="0" smtClean="0"/>
              <a:t>   </a:t>
            </a:r>
            <a:r>
              <a:rPr lang="en-US" sz="2400" dirty="0" smtClean="0"/>
              <a:t>Generally regarded as aggressive and incurable</a:t>
            </a:r>
            <a:endParaRPr lang="tr-TR" sz="2400" dirty="0" smtClean="0"/>
          </a:p>
          <a:p>
            <a:pPr>
              <a:lnSpc>
                <a:spcPct val="200000"/>
              </a:lnSpc>
              <a:spcAft>
                <a:spcPts val="200"/>
              </a:spcAft>
              <a:buClr>
                <a:schemeClr val="accent5">
                  <a:lumMod val="75000"/>
                </a:schemeClr>
              </a:buClr>
              <a:buSzPct val="70000"/>
              <a:buFont typeface="Wingdings" pitchFamily="2" charset="2"/>
              <a:buChar char="q"/>
              <a:defRPr/>
            </a:pPr>
            <a:r>
              <a:rPr lang="tr-TR" sz="2400" dirty="0" smtClean="0"/>
              <a:t>   </a:t>
            </a:r>
            <a:r>
              <a:rPr lang="en-US" sz="2400" dirty="0" smtClean="0"/>
              <a:t>Indolent presentation</a:t>
            </a:r>
            <a:r>
              <a:rPr lang="tr-TR" sz="2400" dirty="0" smtClean="0"/>
              <a:t>, </a:t>
            </a:r>
            <a:r>
              <a:rPr lang="en-US" sz="2400" dirty="0" smtClean="0"/>
              <a:t>10-15%</a:t>
            </a:r>
          </a:p>
          <a:p>
            <a:pPr>
              <a:lnSpc>
                <a:spcPct val="200000"/>
              </a:lnSpc>
              <a:spcAft>
                <a:spcPts val="200"/>
              </a:spcAft>
              <a:buClr>
                <a:schemeClr val="accent5">
                  <a:lumMod val="75000"/>
                </a:schemeClr>
              </a:buClr>
              <a:buSzPct val="70000"/>
              <a:defRPr/>
            </a:pPr>
            <a:endParaRPr lang="tr-TR" sz="2400" dirty="0" smtClean="0"/>
          </a:p>
          <a:p>
            <a:pPr>
              <a:lnSpc>
                <a:spcPct val="200000"/>
              </a:lnSpc>
              <a:spcAft>
                <a:spcPts val="200"/>
              </a:spcAft>
              <a:buClr>
                <a:schemeClr val="accent5">
                  <a:lumMod val="75000"/>
                </a:schemeClr>
              </a:buClr>
              <a:buSzPct val="70000"/>
              <a:buFont typeface="Wingdings" pitchFamily="2" charset="2"/>
              <a:buChar char="q"/>
              <a:defRPr/>
            </a:pPr>
            <a:endParaRPr lang="tr-TR" sz="2400" dirty="0" smtClean="0"/>
          </a:p>
        </p:txBody>
      </p:sp>
      <p:sp>
        <p:nvSpPr>
          <p:cNvPr id="12292" name="Text Box 9"/>
          <p:cNvSpPr txBox="1">
            <a:spLocks noChangeArrowheads="1"/>
          </p:cNvSpPr>
          <p:nvPr/>
        </p:nvSpPr>
        <p:spPr bwMode="auto">
          <a:xfrm>
            <a:off x="304800" y="6611779"/>
            <a:ext cx="11220449" cy="246221"/>
          </a:xfrm>
          <a:prstGeom prst="rect">
            <a:avLst/>
          </a:prstGeom>
          <a:noFill/>
          <a:ln w="9525">
            <a:noFill/>
            <a:miter lim="800000"/>
            <a:headEnd/>
            <a:tailEnd/>
          </a:ln>
        </p:spPr>
        <p:txBody>
          <a:bodyPr anchor="b">
            <a:spAutoFit/>
          </a:bodyPr>
          <a:lstStyle/>
          <a:p>
            <a:r>
              <a:rPr lang="en-US" sz="1000" dirty="0" err="1">
                <a:solidFill>
                  <a:schemeClr val="bg2">
                    <a:lumMod val="25000"/>
                  </a:schemeClr>
                </a:solidFill>
              </a:rPr>
              <a:t>Armitage</a:t>
            </a:r>
            <a:r>
              <a:rPr lang="en-US" sz="1000" dirty="0">
                <a:solidFill>
                  <a:schemeClr val="bg2">
                    <a:lumMod val="25000"/>
                  </a:schemeClr>
                </a:solidFill>
              </a:rPr>
              <a:t> JO. Oncology (Williston Park). 1998;12(10 </a:t>
            </a:r>
            <a:r>
              <a:rPr lang="en-US" sz="1000" dirty="0" err="1">
                <a:solidFill>
                  <a:schemeClr val="bg2">
                    <a:lumMod val="25000"/>
                  </a:schemeClr>
                </a:solidFill>
              </a:rPr>
              <a:t>suppl</a:t>
            </a:r>
            <a:r>
              <a:rPr lang="en-US" sz="1000" dirty="0">
                <a:solidFill>
                  <a:schemeClr val="bg2">
                    <a:lumMod val="25000"/>
                  </a:schemeClr>
                </a:solidFill>
              </a:rPr>
              <a:t> 8):49-55. Fisher RI, et al. Hematology Am Soc Hematol </a:t>
            </a:r>
            <a:r>
              <a:rPr lang="en-US" sz="1000" dirty="0" err="1">
                <a:solidFill>
                  <a:schemeClr val="bg2">
                    <a:lumMod val="25000"/>
                  </a:schemeClr>
                </a:solidFill>
              </a:rPr>
              <a:t>Educ</a:t>
            </a:r>
            <a:r>
              <a:rPr lang="en-US" sz="1000" dirty="0">
                <a:solidFill>
                  <a:schemeClr val="bg2">
                    <a:lumMod val="25000"/>
                  </a:schemeClr>
                </a:solidFill>
              </a:rPr>
              <a:t> Program. 2004:221-226. O’Connor OA, et al. </a:t>
            </a:r>
            <a:r>
              <a:rPr lang="en-US" sz="1000" dirty="0" err="1">
                <a:solidFill>
                  <a:schemeClr val="bg2">
                    <a:lumMod val="25000"/>
                  </a:schemeClr>
                </a:solidFill>
              </a:rPr>
              <a:t>Leuk</a:t>
            </a:r>
            <a:r>
              <a:rPr lang="en-US" sz="1000" dirty="0">
                <a:solidFill>
                  <a:schemeClr val="bg2">
                    <a:lumMod val="25000"/>
                  </a:schemeClr>
                </a:solidFill>
              </a:rPr>
              <a:t> Lymphoma. 2008;49(</a:t>
            </a:r>
            <a:r>
              <a:rPr lang="en-US" sz="1000" dirty="0" err="1">
                <a:solidFill>
                  <a:schemeClr val="bg2">
                    <a:lumMod val="25000"/>
                  </a:schemeClr>
                </a:solidFill>
              </a:rPr>
              <a:t>Suppl</a:t>
            </a:r>
            <a:r>
              <a:rPr lang="en-US" sz="1000" dirty="0">
                <a:solidFill>
                  <a:schemeClr val="bg2">
                    <a:lumMod val="25000"/>
                  </a:schemeClr>
                </a:solidFill>
              </a:rPr>
              <a:t> 1):59-66.</a:t>
            </a:r>
          </a:p>
        </p:txBody>
      </p:sp>
      <p:pic>
        <p:nvPicPr>
          <p:cNvPr id="5" name="Picture 4" descr="Image"/>
          <p:cNvPicPr>
            <a:picLocks noChangeAspect="1" noChangeArrowheads="1"/>
          </p:cNvPicPr>
          <p:nvPr/>
        </p:nvPicPr>
        <p:blipFill>
          <a:blip r:embed="rId3" cstate="print"/>
          <a:srcRect/>
          <a:stretch>
            <a:fillRect/>
          </a:stretch>
        </p:blipFill>
        <p:spPr bwMode="auto">
          <a:xfrm>
            <a:off x="7772400" y="2209800"/>
            <a:ext cx="2362200" cy="2013373"/>
          </a:xfrm>
          <a:prstGeom prst="rect">
            <a:avLst/>
          </a:prstGeom>
          <a:noFill/>
          <a:ln>
            <a:solidFill>
              <a:srgbClr val="FF0000"/>
            </a:solidFill>
          </a:ln>
        </p:spPr>
      </p:pic>
      <p:pic>
        <p:nvPicPr>
          <p:cNvPr id="82946" name="Picture 2"/>
          <p:cNvPicPr>
            <a:picLocks noChangeAspect="1" noChangeArrowheads="1"/>
          </p:cNvPicPr>
          <p:nvPr/>
        </p:nvPicPr>
        <p:blipFill>
          <a:blip r:embed="rId4" cstate="print"/>
          <a:srcRect/>
          <a:stretch>
            <a:fillRect/>
          </a:stretch>
        </p:blipFill>
        <p:spPr bwMode="auto">
          <a:xfrm>
            <a:off x="6438900" y="4953000"/>
            <a:ext cx="3771900" cy="1333500"/>
          </a:xfrm>
          <a:prstGeom prst="rect">
            <a:avLst/>
          </a:prstGeom>
          <a:noFill/>
          <a:ln w="9525">
            <a:solidFill>
              <a:srgbClr val="FF0000"/>
            </a:solidFill>
            <a:miter lim="800000"/>
            <a:headEnd/>
            <a:tailEnd/>
          </a:ln>
        </p:spPr>
      </p:pic>
      <p:cxnSp>
        <p:nvCxnSpPr>
          <p:cNvPr id="9" name="8 Düz Ok Bağlayıcısı"/>
          <p:cNvCxnSpPr/>
          <p:nvPr/>
        </p:nvCxnSpPr>
        <p:spPr>
          <a:xfrm>
            <a:off x="5029200" y="5181600"/>
            <a:ext cx="914400" cy="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Image"/>
          <p:cNvPicPr>
            <a:picLocks noChangeAspect="1" noChangeArrowheads="1"/>
          </p:cNvPicPr>
          <p:nvPr/>
        </p:nvPicPr>
        <p:blipFill>
          <a:blip r:embed="rId3" cstate="print"/>
          <a:srcRect/>
          <a:stretch>
            <a:fillRect/>
          </a:stretch>
        </p:blipFill>
        <p:spPr bwMode="auto">
          <a:xfrm>
            <a:off x="9525000" y="3962400"/>
            <a:ext cx="1905000" cy="1905000"/>
          </a:xfrm>
          <a:prstGeom prst="rect">
            <a:avLst/>
          </a:prstGeom>
          <a:ln>
            <a:solidFill>
              <a:srgbClr val="FF0000"/>
            </a:solidFill>
          </a:ln>
          <a:effectLst>
            <a:outerShdw blurRad="190500" algn="tl" rotWithShape="0">
              <a:srgbClr val="000000">
                <a:alpha val="70000"/>
              </a:srgbClr>
            </a:outerShdw>
          </a:effectLst>
        </p:spPr>
      </p:pic>
      <p:sp>
        <p:nvSpPr>
          <p:cNvPr id="3" name="Content Placeholder 2"/>
          <p:cNvSpPr>
            <a:spLocks noGrp="1"/>
          </p:cNvSpPr>
          <p:nvPr>
            <p:ph sz="half" idx="2"/>
          </p:nvPr>
        </p:nvSpPr>
        <p:spPr>
          <a:xfrm>
            <a:off x="685800" y="1524000"/>
            <a:ext cx="8610600" cy="4648200"/>
          </a:xfrm>
        </p:spPr>
        <p:txBody>
          <a:bodyPr/>
          <a:lstStyle/>
          <a:p>
            <a:pPr eaLnBrk="1" hangingPunct="1">
              <a:lnSpc>
                <a:spcPct val="200000"/>
              </a:lnSpc>
              <a:spcAft>
                <a:spcPts val="200"/>
              </a:spcAft>
              <a:buClr>
                <a:schemeClr val="accent5">
                  <a:lumMod val="75000"/>
                </a:schemeClr>
              </a:buClr>
              <a:buSzPct val="70000"/>
              <a:buFont typeface="Wingdings" pitchFamily="2" charset="2"/>
              <a:buChar char="q"/>
              <a:defRPr/>
            </a:pPr>
            <a:r>
              <a:rPr lang="tr-TR" sz="2400" dirty="0" smtClean="0"/>
              <a:t>  </a:t>
            </a:r>
            <a:r>
              <a:rPr lang="en-US" sz="2400" dirty="0" smtClean="0"/>
              <a:t>&gt; 90% stage III/IV, including marrow involvement</a:t>
            </a:r>
            <a:endParaRPr lang="tr-TR" sz="2400" dirty="0" smtClean="0"/>
          </a:p>
          <a:p>
            <a:pPr marL="0" lvl="1">
              <a:lnSpc>
                <a:spcPct val="200000"/>
              </a:lnSpc>
              <a:spcAft>
                <a:spcPts val="200"/>
              </a:spcAft>
              <a:buClr>
                <a:schemeClr val="accent5">
                  <a:lumMod val="75000"/>
                </a:schemeClr>
              </a:buClr>
              <a:buSzPct val="70000"/>
              <a:buFont typeface="Wingdings" pitchFamily="2" charset="2"/>
              <a:buChar char="q"/>
              <a:defRPr/>
            </a:pPr>
            <a:r>
              <a:rPr lang="tr-TR" sz="2400" dirty="0" smtClean="0">
                <a:solidFill>
                  <a:schemeClr val="tx1"/>
                </a:solidFill>
              </a:rPr>
              <a:t>  </a:t>
            </a:r>
            <a:r>
              <a:rPr lang="en-US" sz="2400" dirty="0" smtClean="0">
                <a:solidFill>
                  <a:schemeClr val="tx1"/>
                </a:solidFill>
              </a:rPr>
              <a:t>Blood (</a:t>
            </a:r>
            <a:r>
              <a:rPr lang="en-US" sz="2400" dirty="0" err="1" smtClean="0">
                <a:solidFill>
                  <a:schemeClr val="tx1"/>
                </a:solidFill>
              </a:rPr>
              <a:t>lymphocytosis</a:t>
            </a:r>
            <a:r>
              <a:rPr lang="en-US" sz="2400" dirty="0" smtClean="0">
                <a:solidFill>
                  <a:schemeClr val="tx1"/>
                </a:solidFill>
              </a:rPr>
              <a:t>), </a:t>
            </a:r>
            <a:r>
              <a:rPr lang="tr-TR" sz="2400" dirty="0" smtClean="0"/>
              <a:t>and </a:t>
            </a:r>
            <a:r>
              <a:rPr lang="en-US" sz="2400" dirty="0" err="1" smtClean="0"/>
              <a:t>lymphadenopathy</a:t>
            </a:r>
            <a:r>
              <a:rPr lang="tr-TR" sz="2400" dirty="0" smtClean="0"/>
              <a:t> (75-90 %)</a:t>
            </a:r>
          </a:p>
          <a:p>
            <a:pPr marL="0" lvl="1">
              <a:lnSpc>
                <a:spcPct val="200000"/>
              </a:lnSpc>
              <a:spcAft>
                <a:spcPts val="200"/>
              </a:spcAft>
              <a:buClr>
                <a:schemeClr val="accent5">
                  <a:lumMod val="75000"/>
                </a:schemeClr>
              </a:buClr>
              <a:buSzPct val="70000"/>
              <a:buFont typeface="Wingdings" pitchFamily="2" charset="2"/>
              <a:buChar char="q"/>
              <a:defRPr/>
            </a:pPr>
            <a:r>
              <a:rPr lang="tr-TR" sz="2400" dirty="0" smtClean="0"/>
              <a:t>  </a:t>
            </a:r>
            <a:r>
              <a:rPr lang="en-US" sz="2400" dirty="0" err="1" smtClean="0"/>
              <a:t>Extranodal</a:t>
            </a:r>
            <a:r>
              <a:rPr lang="en-US" sz="2400" dirty="0" smtClean="0"/>
              <a:t> sites common</a:t>
            </a:r>
          </a:p>
          <a:p>
            <a:pPr marL="914400" lvl="1" indent="-457200" eaLnBrk="1" hangingPunct="1">
              <a:lnSpc>
                <a:spcPct val="200000"/>
              </a:lnSpc>
              <a:spcAft>
                <a:spcPts val="200"/>
              </a:spcAft>
              <a:buFont typeface="+mj-lt"/>
              <a:buAutoNum type="alphaLcParenR"/>
              <a:defRPr/>
            </a:pPr>
            <a:r>
              <a:rPr lang="en-US" dirty="0" smtClean="0"/>
              <a:t>GI (upper and lower, can present as </a:t>
            </a:r>
            <a:r>
              <a:rPr lang="en-US" dirty="0" err="1" smtClean="0"/>
              <a:t>lymphomatous</a:t>
            </a:r>
            <a:r>
              <a:rPr lang="en-US" dirty="0" smtClean="0"/>
              <a:t> </a:t>
            </a:r>
            <a:r>
              <a:rPr lang="en-US" dirty="0" err="1" smtClean="0"/>
              <a:t>polyposis</a:t>
            </a:r>
            <a:r>
              <a:rPr lang="en-US" dirty="0" smtClean="0"/>
              <a:t> coli)</a:t>
            </a:r>
            <a:r>
              <a:rPr lang="tr-TR" dirty="0" smtClean="0"/>
              <a:t>,</a:t>
            </a:r>
            <a:r>
              <a:rPr lang="tr-TR" dirty="0" smtClean="0">
                <a:solidFill>
                  <a:schemeClr val="tx1"/>
                </a:solidFill>
              </a:rPr>
              <a:t> (25 %)</a:t>
            </a:r>
            <a:endParaRPr lang="en-US" dirty="0" smtClean="0"/>
          </a:p>
          <a:p>
            <a:pPr marL="914400" lvl="1" indent="-457200">
              <a:lnSpc>
                <a:spcPct val="200000"/>
              </a:lnSpc>
              <a:spcAft>
                <a:spcPts val="200"/>
              </a:spcAft>
              <a:buFont typeface="+mj-lt"/>
              <a:buAutoNum type="alphaLcParenR"/>
              <a:defRPr/>
            </a:pPr>
            <a:r>
              <a:rPr lang="en-US" dirty="0" smtClean="0">
                <a:solidFill>
                  <a:schemeClr val="tx1"/>
                </a:solidFill>
              </a:rPr>
              <a:t>CNS involvement rare (&lt;5%)</a:t>
            </a:r>
            <a:endParaRPr lang="tr-TR" dirty="0" smtClean="0">
              <a:solidFill>
                <a:schemeClr val="tx1"/>
              </a:solidFill>
            </a:endParaRPr>
          </a:p>
          <a:p>
            <a:pPr marL="914400" lvl="1" indent="-457200">
              <a:lnSpc>
                <a:spcPct val="200000"/>
              </a:lnSpc>
              <a:spcAft>
                <a:spcPts val="200"/>
              </a:spcAft>
              <a:buFont typeface="+mj-lt"/>
              <a:buAutoNum type="alphaLcParenR"/>
              <a:defRPr/>
            </a:pPr>
            <a:r>
              <a:rPr lang="en-US" dirty="0" smtClean="0"/>
              <a:t>Leukemic phase, PB flow commonly positive </a:t>
            </a:r>
            <a:endParaRPr lang="en-US" sz="2400" dirty="0" smtClean="0"/>
          </a:p>
          <a:p>
            <a:pPr>
              <a:lnSpc>
                <a:spcPct val="200000"/>
              </a:lnSpc>
            </a:pPr>
            <a:endParaRPr lang="en-US" sz="2400" dirty="0"/>
          </a:p>
        </p:txBody>
      </p:sp>
      <p:sp>
        <p:nvSpPr>
          <p:cNvPr id="5" name="4 İçerik Yer Tutucusu"/>
          <p:cNvSpPr>
            <a:spLocks noGrp="1"/>
          </p:cNvSpPr>
          <p:nvPr>
            <p:ph sz="half" idx="3"/>
          </p:nvPr>
        </p:nvSpPr>
        <p:spPr>
          <a:xfrm>
            <a:off x="6324600" y="5867400"/>
            <a:ext cx="5638800" cy="615553"/>
          </a:xfrm>
        </p:spPr>
        <p:txBody>
          <a:bodyPr/>
          <a:lstStyle/>
          <a:p>
            <a:r>
              <a:rPr lang="en-US" sz="2000" dirty="0" smtClean="0"/>
              <a:t/>
            </a:r>
            <a:br>
              <a:rPr lang="en-US" sz="2000" dirty="0" smtClean="0"/>
            </a:br>
            <a:r>
              <a:rPr lang="en-US" sz="2000" dirty="0" smtClean="0"/>
              <a:t>Most patients present with advanced stage disease..</a:t>
            </a:r>
            <a:endParaRPr lang="tr-TR" sz="2000" dirty="0"/>
          </a:p>
        </p:txBody>
      </p:sp>
      <p:sp>
        <p:nvSpPr>
          <p:cNvPr id="4" name="TextBox 3"/>
          <p:cNvSpPr txBox="1"/>
          <p:nvPr/>
        </p:nvSpPr>
        <p:spPr>
          <a:xfrm>
            <a:off x="4122985" y="6598488"/>
            <a:ext cx="8069015" cy="183312"/>
          </a:xfrm>
          <a:prstGeom prst="rect">
            <a:avLst/>
          </a:prstGeom>
          <a:noFill/>
        </p:spPr>
        <p:txBody>
          <a:bodyPr>
            <a:noAutofit/>
          </a:bodyPr>
          <a:lstStyle/>
          <a:p>
            <a:pPr algn="r"/>
            <a:r>
              <a:rPr lang="en-US" sz="1400" dirty="0" err="1" smtClean="0"/>
              <a:t>Cheah</a:t>
            </a:r>
            <a:r>
              <a:rPr lang="en-US" sz="1400" dirty="0" smtClean="0"/>
              <a:t> CY, et al. </a:t>
            </a:r>
            <a:r>
              <a:rPr lang="en-US" sz="1400" i="1" dirty="0" smtClean="0"/>
              <a:t>Ann Oncol</a:t>
            </a:r>
            <a:r>
              <a:rPr lang="en-US" sz="1400" dirty="0" smtClean="0"/>
              <a:t>. 2013;24:2119-2123</a:t>
            </a:r>
          </a:p>
        </p:txBody>
      </p:sp>
      <p:sp>
        <p:nvSpPr>
          <p:cNvPr id="9" name="Rectangle 2"/>
          <p:cNvSpPr>
            <a:spLocks noGrp="1" noChangeArrowheads="1"/>
          </p:cNvSpPr>
          <p:nvPr>
            <p:ph type="title"/>
          </p:nvPr>
        </p:nvSpPr>
        <p:spPr>
          <a:xfrm>
            <a:off x="630904" y="508825"/>
            <a:ext cx="10930191" cy="615553"/>
          </a:xfrm>
        </p:spPr>
        <p:txBody>
          <a:bodyPr/>
          <a:lstStyle/>
          <a:p>
            <a:pPr eaLnBrk="1" hangingPunct="1"/>
            <a:r>
              <a:rPr lang="en-US" dirty="0" smtClean="0"/>
              <a:t>MCL: Clinical Features</a:t>
            </a:r>
          </a:p>
        </p:txBody>
      </p:sp>
      <p:pic>
        <p:nvPicPr>
          <p:cNvPr id="10" name="Picture 4" descr="Image"/>
          <p:cNvPicPr>
            <a:picLocks noChangeAspect="1" noChangeArrowheads="1"/>
          </p:cNvPicPr>
          <p:nvPr/>
        </p:nvPicPr>
        <p:blipFill>
          <a:blip r:embed="rId4" cstate="print"/>
          <a:srcRect/>
          <a:stretch>
            <a:fillRect/>
          </a:stretch>
        </p:blipFill>
        <p:spPr bwMode="auto">
          <a:xfrm>
            <a:off x="9525000" y="2133600"/>
            <a:ext cx="1905000" cy="1623688"/>
          </a:xfrm>
          <a:prstGeom prst="rect">
            <a:avLst/>
          </a:prstGeom>
          <a:noFill/>
          <a:ln>
            <a:solidFill>
              <a:srgbClr val="FF0000"/>
            </a:solidFill>
          </a:ln>
        </p:spPr>
      </p:pic>
    </p:spTree>
    <p:extLst>
      <p:ext uri="{BB962C8B-B14F-4D97-AF65-F5344CB8AC3E}">
        <p14:creationId xmlns="" xmlns:p14="http://schemas.microsoft.com/office/powerpoint/2010/main" val="474373150"/>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630904" y="508825"/>
            <a:ext cx="10930191" cy="615553"/>
          </a:xfrm>
        </p:spPr>
        <p:txBody>
          <a:bodyPr/>
          <a:lstStyle/>
          <a:p>
            <a:pPr eaLnBrk="1" hangingPunct="1"/>
            <a:r>
              <a:rPr lang="en-US" dirty="0" smtClean="0"/>
              <a:t>Pretreatment Workup</a:t>
            </a:r>
          </a:p>
        </p:txBody>
      </p:sp>
      <p:sp>
        <p:nvSpPr>
          <p:cNvPr id="3" name="Content Placeholder 2"/>
          <p:cNvSpPr>
            <a:spLocks noGrp="1"/>
          </p:cNvSpPr>
          <p:nvPr>
            <p:ph sz="half" idx="4294967295"/>
          </p:nvPr>
        </p:nvSpPr>
        <p:spPr>
          <a:xfrm>
            <a:off x="762000" y="1905000"/>
            <a:ext cx="6038850" cy="4001095"/>
          </a:xfrm>
          <a:prstGeom prst="rect">
            <a:avLst/>
          </a:prstGeom>
        </p:spPr>
        <p:txBody>
          <a:bodyPr/>
          <a:lstStyle/>
          <a:p>
            <a:pPr eaLnBrk="1" hangingPunct="1">
              <a:lnSpc>
                <a:spcPct val="200000"/>
              </a:lnSpc>
              <a:defRPr/>
            </a:pPr>
            <a:r>
              <a:rPr lang="en-US" sz="2000" b="1" dirty="0" smtClean="0"/>
              <a:t>History and physical examination</a:t>
            </a:r>
          </a:p>
          <a:p>
            <a:pPr lvl="1" eaLnBrk="1" hangingPunct="1">
              <a:lnSpc>
                <a:spcPct val="200000"/>
              </a:lnSpc>
              <a:defRPr/>
            </a:pPr>
            <a:r>
              <a:rPr lang="en-US" sz="1800" dirty="0" smtClean="0"/>
              <a:t>Evidence of GI blood loss?</a:t>
            </a:r>
          </a:p>
          <a:p>
            <a:pPr lvl="1" eaLnBrk="1" hangingPunct="1">
              <a:lnSpc>
                <a:spcPct val="200000"/>
              </a:lnSpc>
              <a:defRPr/>
            </a:pPr>
            <a:r>
              <a:rPr lang="en-US" sz="1800" dirty="0" smtClean="0"/>
              <a:t>Early satiety</a:t>
            </a:r>
          </a:p>
          <a:p>
            <a:pPr eaLnBrk="1" hangingPunct="1">
              <a:lnSpc>
                <a:spcPct val="200000"/>
              </a:lnSpc>
              <a:defRPr/>
            </a:pPr>
            <a:r>
              <a:rPr lang="en-US" sz="2000" b="1" dirty="0" smtClean="0"/>
              <a:t>Pretreatment evaluation</a:t>
            </a:r>
          </a:p>
          <a:p>
            <a:pPr lvl="1" eaLnBrk="1" hangingPunct="1">
              <a:lnSpc>
                <a:spcPct val="200000"/>
              </a:lnSpc>
              <a:defRPr/>
            </a:pPr>
            <a:r>
              <a:rPr lang="en-US" sz="1800" dirty="0" smtClean="0"/>
              <a:t>CBC, COMP, LDH, B2M, IF, quantitative immunoglobulins</a:t>
            </a:r>
          </a:p>
          <a:p>
            <a:pPr lvl="1" eaLnBrk="1" hangingPunct="1">
              <a:lnSpc>
                <a:spcPct val="200000"/>
              </a:lnSpc>
              <a:defRPr/>
            </a:pPr>
            <a:r>
              <a:rPr lang="en-US" sz="1800" dirty="0" smtClean="0"/>
              <a:t>HBsAg, hep B core Ab (hep B PCR if either is positive)</a:t>
            </a:r>
          </a:p>
        </p:txBody>
      </p:sp>
      <p:sp>
        <p:nvSpPr>
          <p:cNvPr id="6" name="Content Placeholder 5"/>
          <p:cNvSpPr>
            <a:spLocks noGrp="1"/>
          </p:cNvSpPr>
          <p:nvPr>
            <p:ph sz="half" idx="2"/>
          </p:nvPr>
        </p:nvSpPr>
        <p:spPr>
          <a:xfrm>
            <a:off x="6812280" y="2133600"/>
            <a:ext cx="5303520" cy="3462486"/>
          </a:xfrm>
        </p:spPr>
        <p:txBody>
          <a:bodyPr/>
          <a:lstStyle/>
          <a:p>
            <a:pPr lvl="1" eaLnBrk="1" hangingPunct="1">
              <a:lnSpc>
                <a:spcPct val="150000"/>
              </a:lnSpc>
              <a:defRPr/>
            </a:pPr>
            <a:r>
              <a:rPr lang="en-US" sz="1800" b="1" dirty="0" smtClean="0"/>
              <a:t>Diagnostic CT with PET</a:t>
            </a:r>
          </a:p>
          <a:p>
            <a:pPr lvl="2" eaLnBrk="1" hangingPunct="1">
              <a:lnSpc>
                <a:spcPct val="150000"/>
              </a:lnSpc>
              <a:defRPr/>
            </a:pPr>
            <a:r>
              <a:rPr lang="en-US" sz="1600" dirty="0" smtClean="0"/>
              <a:t>GI tract involvement by PET may be unreliable</a:t>
            </a:r>
          </a:p>
          <a:p>
            <a:pPr lvl="1" eaLnBrk="1" hangingPunct="1">
              <a:lnSpc>
                <a:spcPct val="150000"/>
              </a:lnSpc>
              <a:defRPr/>
            </a:pPr>
            <a:r>
              <a:rPr lang="en-US" sz="1800" b="1" dirty="0" smtClean="0"/>
              <a:t>Panendoscopy</a:t>
            </a:r>
          </a:p>
          <a:p>
            <a:pPr lvl="2" eaLnBrk="1" hangingPunct="1">
              <a:lnSpc>
                <a:spcPct val="150000"/>
              </a:lnSpc>
              <a:defRPr/>
            </a:pPr>
            <a:r>
              <a:rPr lang="en-US" sz="1600" dirty="0" smtClean="0"/>
              <a:t>Controversial; does it change treatment?</a:t>
            </a:r>
          </a:p>
          <a:p>
            <a:pPr lvl="3" eaLnBrk="1" hangingPunct="1">
              <a:lnSpc>
                <a:spcPct val="150000"/>
              </a:lnSpc>
              <a:defRPr/>
            </a:pPr>
            <a:r>
              <a:rPr lang="en-US" sz="1400" dirty="0" smtClean="0"/>
              <a:t>Depends on goals of therap</a:t>
            </a:r>
            <a:endParaRPr lang="tr-TR" sz="1400" dirty="0" smtClean="0"/>
          </a:p>
          <a:p>
            <a:pPr lvl="3" eaLnBrk="1" hangingPunct="1">
              <a:lnSpc>
                <a:spcPct val="150000"/>
              </a:lnSpc>
              <a:defRPr/>
            </a:pPr>
            <a:r>
              <a:rPr lang="en-US" sz="1600" dirty="0" smtClean="0"/>
              <a:t>Establish bleeding risk: if negative, no need to repeat to confirm CR </a:t>
            </a:r>
          </a:p>
          <a:p>
            <a:pPr lvl="1" eaLnBrk="1" hangingPunct="1">
              <a:lnSpc>
                <a:spcPct val="150000"/>
              </a:lnSpc>
              <a:defRPr/>
            </a:pPr>
            <a:r>
              <a:rPr lang="en-US" sz="1800" b="1" dirty="0" smtClean="0"/>
              <a:t>Echocardiogram</a:t>
            </a:r>
          </a:p>
          <a:p>
            <a:pPr lvl="1" eaLnBrk="1" hangingPunct="1">
              <a:lnSpc>
                <a:spcPct val="150000"/>
              </a:lnSpc>
              <a:defRPr/>
            </a:pPr>
            <a:r>
              <a:rPr lang="en-US" sz="1800" b="1" dirty="0" smtClean="0"/>
              <a:t>When appropriate: </a:t>
            </a:r>
            <a:r>
              <a:rPr lang="en-US" sz="1800" dirty="0" smtClean="0"/>
              <a:t>pregnancy testing</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8"/>
          <p:cNvSpPr txBox="1">
            <a:spLocks noChangeArrowheads="1"/>
          </p:cNvSpPr>
          <p:nvPr/>
        </p:nvSpPr>
        <p:spPr bwMode="auto">
          <a:xfrm>
            <a:off x="10562168" y="3376614"/>
            <a:ext cx="857927" cy="307777"/>
          </a:xfrm>
          <a:prstGeom prst="rect">
            <a:avLst/>
          </a:prstGeom>
          <a:noFill/>
          <a:ln w="12700">
            <a:noFill/>
            <a:miter lim="800000"/>
            <a:headEnd/>
            <a:tailEnd/>
          </a:ln>
        </p:spPr>
        <p:txBody>
          <a:bodyPr wrap="none">
            <a:spAutoFit/>
          </a:bodyPr>
          <a:lstStyle/>
          <a:p>
            <a:pPr>
              <a:spcBef>
                <a:spcPct val="20000"/>
              </a:spcBef>
            </a:pPr>
            <a:r>
              <a:rPr kumimoji="1" lang="en-US" sz="1400" i="1">
                <a:solidFill>
                  <a:schemeClr val="tx1"/>
                </a:solidFill>
              </a:rPr>
              <a:t>P</a:t>
            </a:r>
            <a:r>
              <a:rPr kumimoji="1" lang="en-US" sz="1400">
                <a:solidFill>
                  <a:schemeClr val="tx1"/>
                </a:solidFill>
              </a:rPr>
              <a:t> = .0002</a:t>
            </a:r>
          </a:p>
        </p:txBody>
      </p:sp>
      <p:sp>
        <p:nvSpPr>
          <p:cNvPr id="14339" name="Rectangle 2"/>
          <p:cNvSpPr>
            <a:spLocks noGrp="1" noChangeArrowheads="1"/>
          </p:cNvSpPr>
          <p:nvPr>
            <p:ph type="title"/>
          </p:nvPr>
        </p:nvSpPr>
        <p:spPr>
          <a:xfrm>
            <a:off x="630904" y="508825"/>
            <a:ext cx="10930191" cy="615553"/>
          </a:xfrm>
        </p:spPr>
        <p:txBody>
          <a:bodyPr/>
          <a:lstStyle/>
          <a:p>
            <a:pPr eaLnBrk="1" hangingPunct="1"/>
            <a:r>
              <a:rPr lang="en-US" dirty="0" smtClean="0"/>
              <a:t>MCL: Critical Role of </a:t>
            </a:r>
            <a:r>
              <a:rPr lang="en-US" dirty="0" err="1" smtClean="0"/>
              <a:t>Cyclin</a:t>
            </a:r>
            <a:r>
              <a:rPr lang="en-US" dirty="0" smtClean="0"/>
              <a:t> D1</a:t>
            </a:r>
          </a:p>
        </p:txBody>
      </p:sp>
      <p:sp>
        <p:nvSpPr>
          <p:cNvPr id="23557" name="Text Box 4"/>
          <p:cNvSpPr txBox="1">
            <a:spLocks noChangeArrowheads="1"/>
          </p:cNvSpPr>
          <p:nvPr/>
        </p:nvSpPr>
        <p:spPr bwMode="auto">
          <a:xfrm>
            <a:off x="1524000" y="6581001"/>
            <a:ext cx="9829800" cy="276999"/>
          </a:xfrm>
          <a:prstGeom prst="rect">
            <a:avLst/>
          </a:prstGeom>
          <a:noFill/>
          <a:ln w="12700">
            <a:noFill/>
            <a:miter lim="800000"/>
            <a:headEnd/>
            <a:tailEnd/>
          </a:ln>
        </p:spPr>
        <p:txBody>
          <a:bodyPr wrap="square">
            <a:spAutoFit/>
          </a:bodyPr>
          <a:lstStyle/>
          <a:p>
            <a:pPr algn="r">
              <a:spcBef>
                <a:spcPct val="20000"/>
              </a:spcBef>
              <a:defRPr/>
            </a:pPr>
            <a:r>
              <a:rPr kumimoji="1" lang="en-US" sz="1200" dirty="0">
                <a:solidFill>
                  <a:schemeClr val="tx1">
                    <a:lumMod val="75000"/>
                    <a:lumOff val="25000"/>
                  </a:schemeClr>
                </a:solidFill>
                <a:latin typeface="+mn-lt"/>
              </a:rPr>
              <a:t>This research was originally published in Blood. </a:t>
            </a:r>
            <a:r>
              <a:rPr kumimoji="1" lang="tr-TR" sz="1200" dirty="0" smtClean="0">
                <a:solidFill>
                  <a:schemeClr val="tx1">
                    <a:lumMod val="75000"/>
                    <a:lumOff val="25000"/>
                  </a:schemeClr>
                </a:solidFill>
                <a:latin typeface="+mn-lt"/>
              </a:rPr>
              <a:t> </a:t>
            </a:r>
            <a:r>
              <a:rPr kumimoji="1" lang="en-US" sz="1200" dirty="0" err="1" smtClean="0">
                <a:solidFill>
                  <a:schemeClr val="tx1">
                    <a:lumMod val="75000"/>
                    <a:lumOff val="25000"/>
                  </a:schemeClr>
                </a:solidFill>
                <a:latin typeface="+mn-lt"/>
              </a:rPr>
              <a:t>Yatabe</a:t>
            </a:r>
            <a:r>
              <a:rPr kumimoji="1" lang="en-US" sz="1200" dirty="0" smtClean="0">
                <a:solidFill>
                  <a:schemeClr val="tx1">
                    <a:lumMod val="75000"/>
                    <a:lumOff val="25000"/>
                  </a:schemeClr>
                </a:solidFill>
                <a:latin typeface="+mn-lt"/>
              </a:rPr>
              <a:t> </a:t>
            </a:r>
            <a:r>
              <a:rPr kumimoji="1" lang="en-US" sz="1200" dirty="0">
                <a:solidFill>
                  <a:schemeClr val="tx1">
                    <a:lumMod val="75000"/>
                    <a:lumOff val="25000"/>
                  </a:schemeClr>
                </a:solidFill>
                <a:latin typeface="+mn-lt"/>
              </a:rPr>
              <a:t>Y, et al. Blood. 2000;95:2253-2261 </a:t>
            </a:r>
            <a:r>
              <a:rPr kumimoji="1" lang="en-US" sz="1200" dirty="0" smtClean="0">
                <a:solidFill>
                  <a:schemeClr val="tx1">
                    <a:lumMod val="75000"/>
                    <a:lumOff val="25000"/>
                  </a:schemeClr>
                </a:solidFill>
                <a:latin typeface="+mn-lt"/>
              </a:rPr>
              <a:t>© </a:t>
            </a:r>
            <a:r>
              <a:rPr kumimoji="1" lang="en-US" sz="1200" dirty="0">
                <a:solidFill>
                  <a:schemeClr val="tx1">
                    <a:lumMod val="75000"/>
                    <a:lumOff val="25000"/>
                  </a:schemeClr>
                </a:solidFill>
                <a:latin typeface="+mn-lt"/>
              </a:rPr>
              <a:t>the American Society of Hematology.</a:t>
            </a:r>
            <a:endParaRPr kumimoji="1" lang="en-US" sz="1200" dirty="0">
              <a:solidFill>
                <a:schemeClr val="tx1">
                  <a:lumMod val="75000"/>
                  <a:lumOff val="25000"/>
                </a:schemeClr>
              </a:solidFill>
            </a:endParaRPr>
          </a:p>
        </p:txBody>
      </p:sp>
      <p:grpSp>
        <p:nvGrpSpPr>
          <p:cNvPr id="2" name="Group 15"/>
          <p:cNvGrpSpPr>
            <a:grpSpLocks/>
          </p:cNvGrpSpPr>
          <p:nvPr/>
        </p:nvGrpSpPr>
        <p:grpSpPr bwMode="auto">
          <a:xfrm>
            <a:off x="637117" y="1697038"/>
            <a:ext cx="3884083" cy="4344761"/>
            <a:chOff x="685800" y="1878013"/>
            <a:chExt cx="3021013" cy="4503851"/>
          </a:xfrm>
        </p:grpSpPr>
        <p:pic>
          <p:nvPicPr>
            <p:cNvPr id="14376" name="Picture 3" descr="bloo0072901zblack"/>
            <p:cNvPicPr>
              <a:picLocks noChangeAspect="1" noChangeArrowheads="1"/>
            </p:cNvPicPr>
            <p:nvPr/>
          </p:nvPicPr>
          <p:blipFill>
            <a:blip r:embed="rId3" cstate="print"/>
            <a:srcRect/>
            <a:stretch>
              <a:fillRect/>
            </a:stretch>
          </p:blipFill>
          <p:spPr bwMode="auto">
            <a:xfrm>
              <a:off x="688975" y="1878013"/>
              <a:ext cx="3017838" cy="4494212"/>
            </a:xfrm>
            <a:prstGeom prst="rect">
              <a:avLst/>
            </a:prstGeom>
            <a:ln>
              <a:noFill/>
            </a:ln>
            <a:effectLst>
              <a:outerShdw blurRad="190500" algn="tl" rotWithShape="0">
                <a:srgbClr val="000000">
                  <a:alpha val="70000"/>
                </a:srgbClr>
              </a:outerShdw>
            </a:effectLst>
          </p:spPr>
        </p:pic>
        <p:sp>
          <p:nvSpPr>
            <p:cNvPr id="14377" name="Text Box 9"/>
            <p:cNvSpPr txBox="1">
              <a:spLocks noChangeArrowheads="1"/>
            </p:cNvSpPr>
            <p:nvPr/>
          </p:nvSpPr>
          <p:spPr bwMode="auto">
            <a:xfrm>
              <a:off x="1066414" y="6030913"/>
              <a:ext cx="751274" cy="350951"/>
            </a:xfrm>
            <a:prstGeom prst="rect">
              <a:avLst/>
            </a:prstGeom>
            <a:noFill/>
            <a:ln w="50800">
              <a:noFill/>
              <a:miter lim="800000"/>
              <a:headEnd type="none" w="sm" len="sm"/>
              <a:tailEnd type="none" w="sm" len="sm"/>
            </a:ln>
          </p:spPr>
          <p:txBody>
            <a:bodyPr wrap="none">
              <a:spAutoFit/>
            </a:bodyPr>
            <a:lstStyle/>
            <a:p>
              <a:pPr algn="r">
                <a:spcBef>
                  <a:spcPct val="15000"/>
                </a:spcBef>
                <a:spcAft>
                  <a:spcPct val="20000"/>
                </a:spcAft>
              </a:pPr>
              <a:r>
                <a:rPr lang="en-US" sz="1600" b="1">
                  <a:solidFill>
                    <a:srgbClr val="000000"/>
                  </a:solidFill>
                </a:rPr>
                <a:t>Cyclin D1</a:t>
              </a:r>
            </a:p>
          </p:txBody>
        </p:sp>
        <p:sp>
          <p:nvSpPr>
            <p:cNvPr id="14378" name="Text Box 10"/>
            <p:cNvSpPr txBox="1">
              <a:spLocks noChangeArrowheads="1"/>
            </p:cNvSpPr>
            <p:nvPr/>
          </p:nvSpPr>
          <p:spPr bwMode="auto">
            <a:xfrm>
              <a:off x="2701539" y="6030912"/>
              <a:ext cx="751274" cy="350951"/>
            </a:xfrm>
            <a:prstGeom prst="rect">
              <a:avLst/>
            </a:prstGeom>
            <a:noFill/>
            <a:ln w="50800">
              <a:noFill/>
              <a:miter lim="800000"/>
              <a:headEnd type="none" w="sm" len="sm"/>
              <a:tailEnd type="none" w="sm" len="sm"/>
            </a:ln>
          </p:spPr>
          <p:txBody>
            <a:bodyPr wrap="none">
              <a:spAutoFit/>
            </a:bodyPr>
            <a:lstStyle/>
            <a:p>
              <a:pPr algn="r">
                <a:spcBef>
                  <a:spcPct val="15000"/>
                </a:spcBef>
                <a:spcAft>
                  <a:spcPct val="20000"/>
                </a:spcAft>
              </a:pPr>
              <a:r>
                <a:rPr lang="en-US" sz="1600" b="1">
                  <a:solidFill>
                    <a:srgbClr val="000000"/>
                  </a:solidFill>
                </a:rPr>
                <a:t>Cyclin D1</a:t>
              </a:r>
            </a:p>
          </p:txBody>
        </p:sp>
        <p:sp>
          <p:nvSpPr>
            <p:cNvPr id="14379" name="Text Box 11"/>
            <p:cNvSpPr txBox="1">
              <a:spLocks noChangeArrowheads="1"/>
            </p:cNvSpPr>
            <p:nvPr/>
          </p:nvSpPr>
          <p:spPr bwMode="auto">
            <a:xfrm>
              <a:off x="872376" y="3702050"/>
              <a:ext cx="434137" cy="350951"/>
            </a:xfrm>
            <a:prstGeom prst="rect">
              <a:avLst/>
            </a:prstGeom>
            <a:noFill/>
            <a:ln w="50800">
              <a:noFill/>
              <a:miter lim="800000"/>
              <a:headEnd type="none" w="sm" len="sm"/>
              <a:tailEnd type="none" w="sm" len="sm"/>
            </a:ln>
          </p:spPr>
          <p:txBody>
            <a:bodyPr wrap="none">
              <a:spAutoFit/>
            </a:bodyPr>
            <a:lstStyle/>
            <a:p>
              <a:pPr algn="r">
                <a:spcBef>
                  <a:spcPct val="15000"/>
                </a:spcBef>
                <a:spcAft>
                  <a:spcPct val="20000"/>
                </a:spcAft>
              </a:pPr>
              <a:r>
                <a:rPr lang="en-US" sz="1600" b="1">
                  <a:solidFill>
                    <a:srgbClr val="000000"/>
                  </a:solidFill>
                </a:rPr>
                <a:t>H&amp;E</a:t>
              </a:r>
            </a:p>
          </p:txBody>
        </p:sp>
        <p:sp>
          <p:nvSpPr>
            <p:cNvPr id="14380" name="Text Box 12"/>
            <p:cNvSpPr txBox="1">
              <a:spLocks noChangeArrowheads="1"/>
            </p:cNvSpPr>
            <p:nvPr/>
          </p:nvSpPr>
          <p:spPr bwMode="auto">
            <a:xfrm>
              <a:off x="2537662" y="3683000"/>
              <a:ext cx="434137" cy="350951"/>
            </a:xfrm>
            <a:prstGeom prst="rect">
              <a:avLst/>
            </a:prstGeom>
            <a:noFill/>
            <a:ln w="50800">
              <a:noFill/>
              <a:miter lim="800000"/>
              <a:headEnd type="none" w="sm" len="sm"/>
              <a:tailEnd type="none" w="sm" len="sm"/>
            </a:ln>
          </p:spPr>
          <p:txBody>
            <a:bodyPr wrap="none">
              <a:spAutoFit/>
            </a:bodyPr>
            <a:lstStyle/>
            <a:p>
              <a:pPr algn="r">
                <a:spcBef>
                  <a:spcPct val="15000"/>
                </a:spcBef>
                <a:spcAft>
                  <a:spcPct val="20000"/>
                </a:spcAft>
              </a:pPr>
              <a:r>
                <a:rPr lang="en-US" sz="1600" b="1">
                  <a:solidFill>
                    <a:srgbClr val="000000"/>
                  </a:solidFill>
                </a:rPr>
                <a:t>H&amp;E</a:t>
              </a:r>
            </a:p>
          </p:txBody>
        </p:sp>
        <p:sp>
          <p:nvSpPr>
            <p:cNvPr id="14381" name="Rectangle 18"/>
            <p:cNvSpPr>
              <a:spLocks noChangeArrowheads="1"/>
            </p:cNvSpPr>
            <p:nvPr/>
          </p:nvSpPr>
          <p:spPr bwMode="auto">
            <a:xfrm>
              <a:off x="2085975" y="1883529"/>
              <a:ext cx="254000" cy="4485268"/>
            </a:xfrm>
            <a:prstGeom prst="rect">
              <a:avLst/>
            </a:prstGeom>
            <a:solidFill>
              <a:srgbClr val="FFFFFF"/>
            </a:solidFill>
            <a:ln w="9525" algn="ctr">
              <a:noFill/>
              <a:round/>
              <a:headEnd/>
              <a:tailEnd/>
            </a:ln>
          </p:spPr>
          <p:txBody>
            <a:bodyPr/>
            <a:lstStyle/>
            <a:p>
              <a:pPr>
                <a:spcBef>
                  <a:spcPct val="30000"/>
                </a:spcBef>
              </a:pPr>
              <a:endParaRPr lang="tr-TR" sz="1600"/>
            </a:p>
          </p:txBody>
        </p:sp>
        <p:sp>
          <p:nvSpPr>
            <p:cNvPr id="14382" name="Rectangle 19"/>
            <p:cNvSpPr>
              <a:spLocks noChangeArrowheads="1"/>
            </p:cNvSpPr>
            <p:nvPr/>
          </p:nvSpPr>
          <p:spPr bwMode="auto">
            <a:xfrm>
              <a:off x="685800" y="4011613"/>
              <a:ext cx="3019425" cy="266700"/>
            </a:xfrm>
            <a:prstGeom prst="rect">
              <a:avLst/>
            </a:prstGeom>
            <a:solidFill>
              <a:srgbClr val="FFFFFF"/>
            </a:solidFill>
            <a:ln w="9525" algn="ctr">
              <a:noFill/>
              <a:round/>
              <a:headEnd/>
              <a:tailEnd/>
            </a:ln>
          </p:spPr>
          <p:txBody>
            <a:bodyPr/>
            <a:lstStyle/>
            <a:p>
              <a:pPr>
                <a:spcBef>
                  <a:spcPct val="30000"/>
                </a:spcBef>
              </a:pPr>
              <a:endParaRPr lang="tr-TR" sz="1600"/>
            </a:p>
          </p:txBody>
        </p:sp>
      </p:grpSp>
      <p:cxnSp>
        <p:nvCxnSpPr>
          <p:cNvPr id="14343" name="Straight Connector 22"/>
          <p:cNvCxnSpPr>
            <a:cxnSpLocks noChangeShapeType="1"/>
          </p:cNvCxnSpPr>
          <p:nvPr/>
        </p:nvCxnSpPr>
        <p:spPr bwMode="auto">
          <a:xfrm rot="5400000">
            <a:off x="4680744" y="3225007"/>
            <a:ext cx="2538413" cy="0"/>
          </a:xfrm>
          <a:prstGeom prst="line">
            <a:avLst/>
          </a:prstGeom>
          <a:noFill/>
          <a:ln w="28575" algn="ctr">
            <a:solidFill>
              <a:schemeClr val="tx1"/>
            </a:solidFill>
            <a:round/>
            <a:headEnd/>
            <a:tailEnd/>
          </a:ln>
        </p:spPr>
      </p:cxnSp>
      <p:cxnSp>
        <p:nvCxnSpPr>
          <p:cNvPr id="14344" name="Straight Connector 24"/>
          <p:cNvCxnSpPr>
            <a:cxnSpLocks noChangeShapeType="1"/>
          </p:cNvCxnSpPr>
          <p:nvPr/>
        </p:nvCxnSpPr>
        <p:spPr bwMode="auto">
          <a:xfrm>
            <a:off x="5873751" y="1965325"/>
            <a:ext cx="82549" cy="0"/>
          </a:xfrm>
          <a:prstGeom prst="line">
            <a:avLst/>
          </a:prstGeom>
          <a:noFill/>
          <a:ln w="28575" algn="ctr">
            <a:solidFill>
              <a:schemeClr val="tx1"/>
            </a:solidFill>
            <a:round/>
            <a:headEnd/>
            <a:tailEnd/>
          </a:ln>
        </p:spPr>
      </p:cxnSp>
      <p:cxnSp>
        <p:nvCxnSpPr>
          <p:cNvPr id="14345" name="Straight Connector 25"/>
          <p:cNvCxnSpPr>
            <a:cxnSpLocks noChangeShapeType="1"/>
          </p:cNvCxnSpPr>
          <p:nvPr/>
        </p:nvCxnSpPr>
        <p:spPr bwMode="auto">
          <a:xfrm>
            <a:off x="5873751" y="2468563"/>
            <a:ext cx="82549" cy="0"/>
          </a:xfrm>
          <a:prstGeom prst="line">
            <a:avLst/>
          </a:prstGeom>
          <a:noFill/>
          <a:ln w="28575" algn="ctr">
            <a:solidFill>
              <a:schemeClr val="tx1"/>
            </a:solidFill>
            <a:round/>
            <a:headEnd/>
            <a:tailEnd/>
          </a:ln>
        </p:spPr>
      </p:cxnSp>
      <p:cxnSp>
        <p:nvCxnSpPr>
          <p:cNvPr id="14346" name="Straight Connector 26"/>
          <p:cNvCxnSpPr>
            <a:cxnSpLocks noChangeShapeType="1"/>
          </p:cNvCxnSpPr>
          <p:nvPr/>
        </p:nvCxnSpPr>
        <p:spPr bwMode="auto">
          <a:xfrm>
            <a:off x="5873751" y="2973388"/>
            <a:ext cx="82549" cy="0"/>
          </a:xfrm>
          <a:prstGeom prst="line">
            <a:avLst/>
          </a:prstGeom>
          <a:noFill/>
          <a:ln w="28575" algn="ctr">
            <a:solidFill>
              <a:schemeClr val="tx1"/>
            </a:solidFill>
            <a:round/>
            <a:headEnd/>
            <a:tailEnd/>
          </a:ln>
        </p:spPr>
      </p:cxnSp>
      <p:cxnSp>
        <p:nvCxnSpPr>
          <p:cNvPr id="14347" name="Straight Connector 27"/>
          <p:cNvCxnSpPr>
            <a:cxnSpLocks noChangeShapeType="1"/>
          </p:cNvCxnSpPr>
          <p:nvPr/>
        </p:nvCxnSpPr>
        <p:spPr bwMode="auto">
          <a:xfrm>
            <a:off x="5873751" y="3476625"/>
            <a:ext cx="82549" cy="0"/>
          </a:xfrm>
          <a:prstGeom prst="line">
            <a:avLst/>
          </a:prstGeom>
          <a:noFill/>
          <a:ln w="28575" algn="ctr">
            <a:solidFill>
              <a:schemeClr val="tx1"/>
            </a:solidFill>
            <a:round/>
            <a:headEnd/>
            <a:tailEnd/>
          </a:ln>
        </p:spPr>
      </p:cxnSp>
      <p:cxnSp>
        <p:nvCxnSpPr>
          <p:cNvPr id="14348" name="Straight Connector 28"/>
          <p:cNvCxnSpPr>
            <a:cxnSpLocks noChangeShapeType="1"/>
          </p:cNvCxnSpPr>
          <p:nvPr/>
        </p:nvCxnSpPr>
        <p:spPr bwMode="auto">
          <a:xfrm>
            <a:off x="5873751" y="3981450"/>
            <a:ext cx="82549" cy="0"/>
          </a:xfrm>
          <a:prstGeom prst="line">
            <a:avLst/>
          </a:prstGeom>
          <a:noFill/>
          <a:ln w="28575" algn="ctr">
            <a:solidFill>
              <a:schemeClr val="tx1"/>
            </a:solidFill>
            <a:round/>
            <a:headEnd/>
            <a:tailEnd/>
          </a:ln>
        </p:spPr>
      </p:cxnSp>
      <p:cxnSp>
        <p:nvCxnSpPr>
          <p:cNvPr id="14349" name="Straight Connector 29"/>
          <p:cNvCxnSpPr>
            <a:cxnSpLocks noChangeShapeType="1"/>
          </p:cNvCxnSpPr>
          <p:nvPr/>
        </p:nvCxnSpPr>
        <p:spPr bwMode="auto">
          <a:xfrm>
            <a:off x="5873751" y="4486275"/>
            <a:ext cx="82549" cy="0"/>
          </a:xfrm>
          <a:prstGeom prst="line">
            <a:avLst/>
          </a:prstGeom>
          <a:noFill/>
          <a:ln w="28575" algn="ctr">
            <a:solidFill>
              <a:schemeClr val="tx1"/>
            </a:solidFill>
            <a:round/>
            <a:headEnd/>
            <a:tailEnd/>
          </a:ln>
        </p:spPr>
      </p:cxnSp>
      <p:cxnSp>
        <p:nvCxnSpPr>
          <p:cNvPr id="14350" name="Straight Connector 31"/>
          <p:cNvCxnSpPr>
            <a:cxnSpLocks noChangeShapeType="1"/>
          </p:cNvCxnSpPr>
          <p:nvPr/>
        </p:nvCxnSpPr>
        <p:spPr bwMode="auto">
          <a:xfrm rot="5400000">
            <a:off x="5918201" y="4521200"/>
            <a:ext cx="63500" cy="0"/>
          </a:xfrm>
          <a:prstGeom prst="line">
            <a:avLst/>
          </a:prstGeom>
          <a:noFill/>
          <a:ln w="28575" algn="ctr">
            <a:solidFill>
              <a:schemeClr val="tx1"/>
            </a:solidFill>
            <a:round/>
            <a:headEnd/>
            <a:tailEnd/>
          </a:ln>
        </p:spPr>
      </p:cxnSp>
      <p:cxnSp>
        <p:nvCxnSpPr>
          <p:cNvPr id="14351" name="Straight Connector 32"/>
          <p:cNvCxnSpPr>
            <a:cxnSpLocks noChangeShapeType="1"/>
          </p:cNvCxnSpPr>
          <p:nvPr/>
        </p:nvCxnSpPr>
        <p:spPr bwMode="auto">
          <a:xfrm rot="5400000">
            <a:off x="7357534" y="4521200"/>
            <a:ext cx="63500" cy="0"/>
          </a:xfrm>
          <a:prstGeom prst="line">
            <a:avLst/>
          </a:prstGeom>
          <a:noFill/>
          <a:ln w="28575" algn="ctr">
            <a:solidFill>
              <a:schemeClr val="tx1"/>
            </a:solidFill>
            <a:round/>
            <a:headEnd/>
            <a:tailEnd/>
          </a:ln>
        </p:spPr>
      </p:cxnSp>
      <p:cxnSp>
        <p:nvCxnSpPr>
          <p:cNvPr id="14352" name="Straight Connector 33"/>
          <p:cNvCxnSpPr>
            <a:cxnSpLocks noChangeShapeType="1"/>
          </p:cNvCxnSpPr>
          <p:nvPr/>
        </p:nvCxnSpPr>
        <p:spPr bwMode="auto">
          <a:xfrm rot="5400000">
            <a:off x="8796867" y="4521200"/>
            <a:ext cx="63500" cy="0"/>
          </a:xfrm>
          <a:prstGeom prst="line">
            <a:avLst/>
          </a:prstGeom>
          <a:noFill/>
          <a:ln w="28575" algn="ctr">
            <a:solidFill>
              <a:schemeClr val="tx1"/>
            </a:solidFill>
            <a:round/>
            <a:headEnd/>
            <a:tailEnd/>
          </a:ln>
        </p:spPr>
      </p:cxnSp>
      <p:cxnSp>
        <p:nvCxnSpPr>
          <p:cNvPr id="14353" name="Straight Connector 34"/>
          <p:cNvCxnSpPr>
            <a:cxnSpLocks noChangeShapeType="1"/>
          </p:cNvCxnSpPr>
          <p:nvPr/>
        </p:nvCxnSpPr>
        <p:spPr bwMode="auto">
          <a:xfrm rot="5400000">
            <a:off x="10236201" y="4521200"/>
            <a:ext cx="63500" cy="0"/>
          </a:xfrm>
          <a:prstGeom prst="line">
            <a:avLst/>
          </a:prstGeom>
          <a:noFill/>
          <a:ln w="28575" algn="ctr">
            <a:solidFill>
              <a:schemeClr val="tx1"/>
            </a:solidFill>
            <a:round/>
            <a:headEnd/>
            <a:tailEnd/>
          </a:ln>
        </p:spPr>
      </p:cxnSp>
      <p:sp>
        <p:nvSpPr>
          <p:cNvPr id="14354" name="Freeform 35"/>
          <p:cNvSpPr>
            <a:spLocks/>
          </p:cNvSpPr>
          <p:nvPr/>
        </p:nvSpPr>
        <p:spPr bwMode="auto">
          <a:xfrm>
            <a:off x="5956301" y="1951039"/>
            <a:ext cx="3644900" cy="809625"/>
          </a:xfrm>
          <a:custGeom>
            <a:avLst/>
            <a:gdLst>
              <a:gd name="T0" fmla="*/ 2733675 w 2733675"/>
              <a:gd name="T1" fmla="*/ 809625 h 809625"/>
              <a:gd name="T2" fmla="*/ 1385915 w 2733675"/>
              <a:gd name="T3" fmla="*/ 800100 h 809625"/>
              <a:gd name="T4" fmla="*/ 1385915 w 2733675"/>
              <a:gd name="T5" fmla="*/ 381000 h 809625"/>
              <a:gd name="T6" fmla="*/ 1066827 w 2733675"/>
              <a:gd name="T7" fmla="*/ 376238 h 809625"/>
              <a:gd name="T8" fmla="*/ 1062065 w 2733675"/>
              <a:gd name="T9" fmla="*/ 0 h 809625"/>
              <a:gd name="T10" fmla="*/ 0 w 2733675"/>
              <a:gd name="T11" fmla="*/ 14288 h 809625"/>
              <a:gd name="T12" fmla="*/ 0 60000 65536"/>
              <a:gd name="T13" fmla="*/ 0 60000 65536"/>
              <a:gd name="T14" fmla="*/ 0 60000 65536"/>
              <a:gd name="T15" fmla="*/ 0 60000 65536"/>
              <a:gd name="T16" fmla="*/ 0 60000 65536"/>
              <a:gd name="T17" fmla="*/ 0 60000 65536"/>
              <a:gd name="T18" fmla="*/ 0 w 2733675"/>
              <a:gd name="T19" fmla="*/ 0 h 809625"/>
              <a:gd name="T20" fmla="*/ 2733675 w 2733675"/>
              <a:gd name="T21" fmla="*/ 809625 h 809625"/>
            </a:gdLst>
            <a:ahLst/>
            <a:cxnLst>
              <a:cxn ang="T12">
                <a:pos x="T0" y="T1"/>
              </a:cxn>
              <a:cxn ang="T13">
                <a:pos x="T2" y="T3"/>
              </a:cxn>
              <a:cxn ang="T14">
                <a:pos x="T4" y="T5"/>
              </a:cxn>
              <a:cxn ang="T15">
                <a:pos x="T6" y="T7"/>
              </a:cxn>
              <a:cxn ang="T16">
                <a:pos x="T8" y="T9"/>
              </a:cxn>
              <a:cxn ang="T17">
                <a:pos x="T10" y="T11"/>
              </a:cxn>
            </a:cxnLst>
            <a:rect l="T18" t="T19" r="T20" b="T21"/>
            <a:pathLst>
              <a:path w="2733675" h="809625">
                <a:moveTo>
                  <a:pt x="2733675" y="809625"/>
                </a:moveTo>
                <a:lnTo>
                  <a:pt x="1385888" y="800100"/>
                </a:lnTo>
                <a:lnTo>
                  <a:pt x="1385888" y="381000"/>
                </a:lnTo>
                <a:lnTo>
                  <a:pt x="1066800" y="376238"/>
                </a:lnTo>
                <a:cubicBezTo>
                  <a:pt x="1065213" y="250825"/>
                  <a:pt x="1063625" y="125413"/>
                  <a:pt x="1062038" y="0"/>
                </a:cubicBezTo>
                <a:lnTo>
                  <a:pt x="0" y="14288"/>
                </a:lnTo>
              </a:path>
            </a:pathLst>
          </a:custGeom>
          <a:noFill/>
          <a:ln w="28575" cap="flat" cmpd="sng" algn="ctr">
            <a:solidFill>
              <a:schemeClr val="accent1"/>
            </a:solidFill>
            <a:prstDash val="solid"/>
            <a:round/>
            <a:headEnd type="none" w="med" len="med"/>
            <a:tailEnd type="none" w="med" len="med"/>
          </a:ln>
        </p:spPr>
        <p:txBody>
          <a:bodyPr anchor="ctr"/>
          <a:lstStyle/>
          <a:p>
            <a:endParaRPr lang="tr-TR"/>
          </a:p>
        </p:txBody>
      </p:sp>
      <p:sp>
        <p:nvSpPr>
          <p:cNvPr id="38" name="Freeform 37"/>
          <p:cNvSpPr/>
          <p:nvPr/>
        </p:nvSpPr>
        <p:spPr bwMode="auto">
          <a:xfrm>
            <a:off x="5962651" y="1974850"/>
            <a:ext cx="4121149" cy="2419350"/>
          </a:xfrm>
          <a:custGeom>
            <a:avLst/>
            <a:gdLst>
              <a:gd name="connsiteX0" fmla="*/ 3090862 w 3090862"/>
              <a:gd name="connsiteY0" fmla="*/ 2419350 h 2419350"/>
              <a:gd name="connsiteX1" fmla="*/ 1905000 w 3090862"/>
              <a:gd name="connsiteY1" fmla="*/ 2409825 h 2419350"/>
              <a:gd name="connsiteX2" fmla="*/ 1905000 w 3090862"/>
              <a:gd name="connsiteY2" fmla="*/ 2324100 h 2419350"/>
              <a:gd name="connsiteX3" fmla="*/ 1528762 w 3090862"/>
              <a:gd name="connsiteY3" fmla="*/ 2319337 h 2419350"/>
              <a:gd name="connsiteX4" fmla="*/ 1528762 w 3090862"/>
              <a:gd name="connsiteY4" fmla="*/ 2243137 h 2419350"/>
              <a:gd name="connsiteX5" fmla="*/ 1471612 w 3090862"/>
              <a:gd name="connsiteY5" fmla="*/ 2243137 h 2419350"/>
              <a:gd name="connsiteX6" fmla="*/ 1466850 w 3090862"/>
              <a:gd name="connsiteY6" fmla="*/ 2128837 h 2419350"/>
              <a:gd name="connsiteX7" fmla="*/ 1381125 w 3090862"/>
              <a:gd name="connsiteY7" fmla="*/ 2128837 h 2419350"/>
              <a:gd name="connsiteX8" fmla="*/ 1376362 w 3090862"/>
              <a:gd name="connsiteY8" fmla="*/ 2071687 h 2419350"/>
              <a:gd name="connsiteX9" fmla="*/ 1347787 w 3090862"/>
              <a:gd name="connsiteY9" fmla="*/ 2071687 h 2419350"/>
              <a:gd name="connsiteX10" fmla="*/ 1347787 w 3090862"/>
              <a:gd name="connsiteY10" fmla="*/ 1985962 h 2419350"/>
              <a:gd name="connsiteX11" fmla="*/ 1228725 w 3090862"/>
              <a:gd name="connsiteY11" fmla="*/ 1985962 h 2419350"/>
              <a:gd name="connsiteX12" fmla="*/ 1228725 w 3090862"/>
              <a:gd name="connsiteY12" fmla="*/ 1919287 h 2419350"/>
              <a:gd name="connsiteX13" fmla="*/ 1171575 w 3090862"/>
              <a:gd name="connsiteY13" fmla="*/ 1919287 h 2419350"/>
              <a:gd name="connsiteX14" fmla="*/ 1171575 w 3090862"/>
              <a:gd name="connsiteY14" fmla="*/ 1843087 h 2419350"/>
              <a:gd name="connsiteX15" fmla="*/ 1109662 w 3090862"/>
              <a:gd name="connsiteY15" fmla="*/ 1843087 h 2419350"/>
              <a:gd name="connsiteX16" fmla="*/ 1104900 w 3090862"/>
              <a:gd name="connsiteY16" fmla="*/ 1771650 h 2419350"/>
              <a:gd name="connsiteX17" fmla="*/ 1090612 w 3090862"/>
              <a:gd name="connsiteY17" fmla="*/ 1771650 h 2419350"/>
              <a:gd name="connsiteX18" fmla="*/ 1090612 w 3090862"/>
              <a:gd name="connsiteY18" fmla="*/ 1719262 h 2419350"/>
              <a:gd name="connsiteX19" fmla="*/ 1009650 w 3090862"/>
              <a:gd name="connsiteY19" fmla="*/ 1719262 h 2419350"/>
              <a:gd name="connsiteX20" fmla="*/ 1004887 w 3090862"/>
              <a:gd name="connsiteY20" fmla="*/ 1557337 h 2419350"/>
              <a:gd name="connsiteX21" fmla="*/ 914400 w 3090862"/>
              <a:gd name="connsiteY21" fmla="*/ 1557337 h 2419350"/>
              <a:gd name="connsiteX22" fmla="*/ 909637 w 3090862"/>
              <a:gd name="connsiteY22" fmla="*/ 1495425 h 2419350"/>
              <a:gd name="connsiteX23" fmla="*/ 847725 w 3090862"/>
              <a:gd name="connsiteY23" fmla="*/ 1490662 h 2419350"/>
              <a:gd name="connsiteX24" fmla="*/ 838200 w 3090862"/>
              <a:gd name="connsiteY24" fmla="*/ 1409700 h 2419350"/>
              <a:gd name="connsiteX25" fmla="*/ 781050 w 3090862"/>
              <a:gd name="connsiteY25" fmla="*/ 1400175 h 2419350"/>
              <a:gd name="connsiteX26" fmla="*/ 781050 w 3090862"/>
              <a:gd name="connsiteY26" fmla="*/ 1352550 h 2419350"/>
              <a:gd name="connsiteX27" fmla="*/ 747712 w 3090862"/>
              <a:gd name="connsiteY27" fmla="*/ 1352550 h 2419350"/>
              <a:gd name="connsiteX28" fmla="*/ 719137 w 3090862"/>
              <a:gd name="connsiteY28" fmla="*/ 1238250 h 2419350"/>
              <a:gd name="connsiteX29" fmla="*/ 719137 w 3090862"/>
              <a:gd name="connsiteY29" fmla="*/ 1185862 h 2419350"/>
              <a:gd name="connsiteX30" fmla="*/ 695325 w 3090862"/>
              <a:gd name="connsiteY30" fmla="*/ 1133475 h 2419350"/>
              <a:gd name="connsiteX31" fmla="*/ 695325 w 3090862"/>
              <a:gd name="connsiteY31" fmla="*/ 1133475 h 2419350"/>
              <a:gd name="connsiteX32" fmla="*/ 676275 w 3090862"/>
              <a:gd name="connsiteY32" fmla="*/ 1104900 h 2419350"/>
              <a:gd name="connsiteX33" fmla="*/ 628650 w 3090862"/>
              <a:gd name="connsiteY33" fmla="*/ 1104900 h 2419350"/>
              <a:gd name="connsiteX34" fmla="*/ 619125 w 3090862"/>
              <a:gd name="connsiteY34" fmla="*/ 1028700 h 2419350"/>
              <a:gd name="connsiteX35" fmla="*/ 595312 w 3090862"/>
              <a:gd name="connsiteY35" fmla="*/ 1028700 h 2419350"/>
              <a:gd name="connsiteX36" fmla="*/ 585787 w 3090862"/>
              <a:gd name="connsiteY36" fmla="*/ 981075 h 2419350"/>
              <a:gd name="connsiteX37" fmla="*/ 557212 w 3090862"/>
              <a:gd name="connsiteY37" fmla="*/ 981075 h 2419350"/>
              <a:gd name="connsiteX38" fmla="*/ 557212 w 3090862"/>
              <a:gd name="connsiteY38" fmla="*/ 866775 h 2419350"/>
              <a:gd name="connsiteX39" fmla="*/ 528637 w 3090862"/>
              <a:gd name="connsiteY39" fmla="*/ 842962 h 2419350"/>
              <a:gd name="connsiteX40" fmla="*/ 476250 w 3090862"/>
              <a:gd name="connsiteY40" fmla="*/ 790575 h 2419350"/>
              <a:gd name="connsiteX41" fmla="*/ 476250 w 3090862"/>
              <a:gd name="connsiteY41" fmla="*/ 790575 h 2419350"/>
              <a:gd name="connsiteX42" fmla="*/ 471487 w 3090862"/>
              <a:gd name="connsiteY42" fmla="*/ 762000 h 2419350"/>
              <a:gd name="connsiteX43" fmla="*/ 428625 w 3090862"/>
              <a:gd name="connsiteY43" fmla="*/ 762000 h 2419350"/>
              <a:gd name="connsiteX44" fmla="*/ 404812 w 3090862"/>
              <a:gd name="connsiteY44" fmla="*/ 681037 h 2419350"/>
              <a:gd name="connsiteX45" fmla="*/ 352425 w 3090862"/>
              <a:gd name="connsiteY45" fmla="*/ 681037 h 2419350"/>
              <a:gd name="connsiteX46" fmla="*/ 328612 w 3090862"/>
              <a:gd name="connsiteY46" fmla="*/ 571500 h 2419350"/>
              <a:gd name="connsiteX47" fmla="*/ 309562 w 3090862"/>
              <a:gd name="connsiteY47" fmla="*/ 542925 h 2419350"/>
              <a:gd name="connsiteX48" fmla="*/ 276225 w 3090862"/>
              <a:gd name="connsiteY48" fmla="*/ 476250 h 2419350"/>
              <a:gd name="connsiteX49" fmla="*/ 252412 w 3090862"/>
              <a:gd name="connsiteY49" fmla="*/ 442912 h 2419350"/>
              <a:gd name="connsiteX50" fmla="*/ 219075 w 3090862"/>
              <a:gd name="connsiteY50" fmla="*/ 319087 h 2419350"/>
              <a:gd name="connsiteX51" fmla="*/ 190500 w 3090862"/>
              <a:gd name="connsiteY51" fmla="*/ 295275 h 2419350"/>
              <a:gd name="connsiteX52" fmla="*/ 176212 w 3090862"/>
              <a:gd name="connsiteY52" fmla="*/ 233362 h 2419350"/>
              <a:gd name="connsiteX53" fmla="*/ 152400 w 3090862"/>
              <a:gd name="connsiteY53" fmla="*/ 128587 h 2419350"/>
              <a:gd name="connsiteX54" fmla="*/ 90487 w 3090862"/>
              <a:gd name="connsiteY54" fmla="*/ 128587 h 2419350"/>
              <a:gd name="connsiteX55" fmla="*/ 85725 w 3090862"/>
              <a:gd name="connsiteY55" fmla="*/ 42862 h 2419350"/>
              <a:gd name="connsiteX56" fmla="*/ 47625 w 3090862"/>
              <a:gd name="connsiteY56" fmla="*/ 47625 h 2419350"/>
              <a:gd name="connsiteX57" fmla="*/ 47625 w 3090862"/>
              <a:gd name="connsiteY57" fmla="*/ 0 h 2419350"/>
              <a:gd name="connsiteX58" fmla="*/ 0 w 3090862"/>
              <a:gd name="connsiteY58" fmla="*/ 0 h 241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090862" h="2419350">
                <a:moveTo>
                  <a:pt x="3090862" y="2419350"/>
                </a:moveTo>
                <a:lnTo>
                  <a:pt x="1905000" y="2409825"/>
                </a:lnTo>
                <a:lnTo>
                  <a:pt x="1905000" y="2324100"/>
                </a:lnTo>
                <a:lnTo>
                  <a:pt x="1528762" y="2319337"/>
                </a:lnTo>
                <a:lnTo>
                  <a:pt x="1528762" y="2243137"/>
                </a:lnTo>
                <a:lnTo>
                  <a:pt x="1471612" y="2243137"/>
                </a:lnTo>
                <a:lnTo>
                  <a:pt x="1466850" y="2128837"/>
                </a:lnTo>
                <a:lnTo>
                  <a:pt x="1381125" y="2128837"/>
                </a:lnTo>
                <a:lnTo>
                  <a:pt x="1376362" y="2071687"/>
                </a:lnTo>
                <a:lnTo>
                  <a:pt x="1347787" y="2071687"/>
                </a:lnTo>
                <a:lnTo>
                  <a:pt x="1347787" y="1985962"/>
                </a:lnTo>
                <a:lnTo>
                  <a:pt x="1228725" y="1985962"/>
                </a:lnTo>
                <a:lnTo>
                  <a:pt x="1228725" y="1919287"/>
                </a:lnTo>
                <a:lnTo>
                  <a:pt x="1171575" y="1919287"/>
                </a:lnTo>
                <a:lnTo>
                  <a:pt x="1171575" y="1843087"/>
                </a:lnTo>
                <a:lnTo>
                  <a:pt x="1109662" y="1843087"/>
                </a:lnTo>
                <a:lnTo>
                  <a:pt x="1104900" y="1771650"/>
                </a:lnTo>
                <a:lnTo>
                  <a:pt x="1090612" y="1771650"/>
                </a:lnTo>
                <a:lnTo>
                  <a:pt x="1090612" y="1719262"/>
                </a:lnTo>
                <a:lnTo>
                  <a:pt x="1009650" y="1719262"/>
                </a:lnTo>
                <a:lnTo>
                  <a:pt x="1004887" y="1557337"/>
                </a:lnTo>
                <a:lnTo>
                  <a:pt x="914400" y="1557337"/>
                </a:lnTo>
                <a:lnTo>
                  <a:pt x="909637" y="1495425"/>
                </a:lnTo>
                <a:lnTo>
                  <a:pt x="847725" y="1490662"/>
                </a:lnTo>
                <a:lnTo>
                  <a:pt x="838200" y="1409700"/>
                </a:lnTo>
                <a:lnTo>
                  <a:pt x="781050" y="1400175"/>
                </a:lnTo>
                <a:lnTo>
                  <a:pt x="781050" y="1352550"/>
                </a:lnTo>
                <a:lnTo>
                  <a:pt x="747712" y="1352550"/>
                </a:lnTo>
                <a:lnTo>
                  <a:pt x="719137" y="1238250"/>
                </a:lnTo>
                <a:lnTo>
                  <a:pt x="719137" y="1185862"/>
                </a:lnTo>
                <a:lnTo>
                  <a:pt x="695325" y="1133475"/>
                </a:lnTo>
                <a:lnTo>
                  <a:pt x="695325" y="1133475"/>
                </a:lnTo>
                <a:lnTo>
                  <a:pt x="676275" y="1104900"/>
                </a:lnTo>
                <a:lnTo>
                  <a:pt x="628650" y="1104900"/>
                </a:lnTo>
                <a:lnTo>
                  <a:pt x="619125" y="1028700"/>
                </a:lnTo>
                <a:lnTo>
                  <a:pt x="595312" y="1028700"/>
                </a:lnTo>
                <a:lnTo>
                  <a:pt x="585787" y="981075"/>
                </a:lnTo>
                <a:lnTo>
                  <a:pt x="557212" y="981075"/>
                </a:lnTo>
                <a:lnTo>
                  <a:pt x="557212" y="866775"/>
                </a:lnTo>
                <a:lnTo>
                  <a:pt x="528637" y="842962"/>
                </a:lnTo>
                <a:lnTo>
                  <a:pt x="476250" y="790575"/>
                </a:lnTo>
                <a:lnTo>
                  <a:pt x="476250" y="790575"/>
                </a:lnTo>
                <a:lnTo>
                  <a:pt x="471487" y="762000"/>
                </a:lnTo>
                <a:lnTo>
                  <a:pt x="428625" y="762000"/>
                </a:lnTo>
                <a:lnTo>
                  <a:pt x="404812" y="681037"/>
                </a:lnTo>
                <a:lnTo>
                  <a:pt x="352425" y="681037"/>
                </a:lnTo>
                <a:lnTo>
                  <a:pt x="328612" y="571500"/>
                </a:lnTo>
                <a:lnTo>
                  <a:pt x="309562" y="542925"/>
                </a:lnTo>
                <a:lnTo>
                  <a:pt x="276225" y="476250"/>
                </a:lnTo>
                <a:lnTo>
                  <a:pt x="252412" y="442912"/>
                </a:lnTo>
                <a:lnTo>
                  <a:pt x="219075" y="319087"/>
                </a:lnTo>
                <a:lnTo>
                  <a:pt x="190500" y="295275"/>
                </a:lnTo>
                <a:lnTo>
                  <a:pt x="176212" y="233362"/>
                </a:lnTo>
                <a:lnTo>
                  <a:pt x="152400" y="128587"/>
                </a:lnTo>
                <a:lnTo>
                  <a:pt x="90487" y="128587"/>
                </a:lnTo>
                <a:lnTo>
                  <a:pt x="85725" y="42862"/>
                </a:lnTo>
                <a:lnTo>
                  <a:pt x="47625" y="47625"/>
                </a:lnTo>
                <a:lnTo>
                  <a:pt x="47625" y="0"/>
                </a:lnTo>
                <a:lnTo>
                  <a:pt x="0" y="0"/>
                </a:lnTo>
              </a:path>
            </a:pathLst>
          </a:custGeom>
          <a:noFill/>
          <a:ln w="28575" cap="flat" cmpd="sng" algn="ctr">
            <a:solidFill>
              <a:schemeClr val="accent3"/>
            </a:solidFill>
            <a:prstDash val="solid"/>
            <a:round/>
            <a:headEnd type="none" w="med" len="med"/>
            <a:tailEnd type="none" w="med" len="med"/>
          </a:ln>
          <a:effectLst/>
        </p:spPr>
        <p:txBody>
          <a:bodyPr anchor="ctr"/>
          <a:lstStyle/>
          <a:p>
            <a:pPr algn="ctr">
              <a:defRPr/>
            </a:pPr>
            <a:endParaRPr lang="en-US" dirty="0">
              <a:solidFill>
                <a:schemeClr val="tx1"/>
              </a:solidFill>
            </a:endParaRPr>
          </a:p>
        </p:txBody>
      </p:sp>
      <p:sp>
        <p:nvSpPr>
          <p:cNvPr id="14356" name="Freeform 36"/>
          <p:cNvSpPr>
            <a:spLocks/>
          </p:cNvSpPr>
          <p:nvPr/>
        </p:nvSpPr>
        <p:spPr bwMode="auto">
          <a:xfrm>
            <a:off x="5956301" y="1974851"/>
            <a:ext cx="4146551" cy="2519363"/>
          </a:xfrm>
          <a:custGeom>
            <a:avLst/>
            <a:gdLst>
              <a:gd name="T0" fmla="*/ 3105151 w 3109913"/>
              <a:gd name="T1" fmla="*/ 2276475 h 2519362"/>
              <a:gd name="T2" fmla="*/ 1909787 w 3109913"/>
              <a:gd name="T3" fmla="*/ 2157413 h 2519362"/>
              <a:gd name="T4" fmla="*/ 1524024 w 3109913"/>
              <a:gd name="T5" fmla="*/ 2038374 h 2519362"/>
              <a:gd name="T6" fmla="*/ 1466874 w 3109913"/>
              <a:gd name="T7" fmla="*/ 1957411 h 2519362"/>
              <a:gd name="T8" fmla="*/ 1390674 w 3109913"/>
              <a:gd name="T9" fmla="*/ 1900261 h 2519362"/>
              <a:gd name="T10" fmla="*/ 1376387 w 3109913"/>
              <a:gd name="T11" fmla="*/ 1833586 h 2519362"/>
              <a:gd name="T12" fmla="*/ 1347812 w 3109913"/>
              <a:gd name="T13" fmla="*/ 1781199 h 2519362"/>
              <a:gd name="T14" fmla="*/ 1228749 w 3109913"/>
              <a:gd name="T15" fmla="*/ 1724049 h 2519362"/>
              <a:gd name="T16" fmla="*/ 1166837 w 3109913"/>
              <a:gd name="T17" fmla="*/ 1666899 h 2519362"/>
              <a:gd name="T18" fmla="*/ 1119212 w 3109913"/>
              <a:gd name="T19" fmla="*/ 1614511 h 2519362"/>
              <a:gd name="T20" fmla="*/ 1090637 w 3109913"/>
              <a:gd name="T21" fmla="*/ 1557361 h 2519362"/>
              <a:gd name="T22" fmla="*/ 1057299 w 3109913"/>
              <a:gd name="T23" fmla="*/ 1519261 h 2519362"/>
              <a:gd name="T24" fmla="*/ 1014413 w 3109913"/>
              <a:gd name="T25" fmla="*/ 1466874 h 2519362"/>
              <a:gd name="T26" fmla="*/ 1000125 w 3109913"/>
              <a:gd name="T27" fmla="*/ 1409724 h 2519362"/>
              <a:gd name="T28" fmla="*/ 923925 w 3109913"/>
              <a:gd name="T29" fmla="*/ 1385911 h 2519362"/>
              <a:gd name="T30" fmla="*/ 852488 w 3109913"/>
              <a:gd name="T31" fmla="*/ 1343049 h 2519362"/>
              <a:gd name="T32" fmla="*/ 838200 w 3109913"/>
              <a:gd name="T33" fmla="*/ 1219224 h 2519362"/>
              <a:gd name="T34" fmla="*/ 771525 w 3109913"/>
              <a:gd name="T35" fmla="*/ 1185886 h 2519362"/>
              <a:gd name="T36" fmla="*/ 742950 w 3109913"/>
              <a:gd name="T37" fmla="*/ 1138261 h 2519362"/>
              <a:gd name="T38" fmla="*/ 733425 w 3109913"/>
              <a:gd name="T39" fmla="*/ 1104924 h 2519362"/>
              <a:gd name="T40" fmla="*/ 709613 w 3109913"/>
              <a:gd name="T41" fmla="*/ 1066824 h 2519362"/>
              <a:gd name="T42" fmla="*/ 690563 w 3109913"/>
              <a:gd name="T43" fmla="*/ 1004887 h 2519362"/>
              <a:gd name="T44" fmla="*/ 633413 w 3109913"/>
              <a:gd name="T45" fmla="*/ 971550 h 2519362"/>
              <a:gd name="T46" fmla="*/ 623888 w 3109913"/>
              <a:gd name="T47" fmla="*/ 909637 h 2519362"/>
              <a:gd name="T48" fmla="*/ 590550 w 3109913"/>
              <a:gd name="T49" fmla="*/ 871537 h 2519362"/>
              <a:gd name="T50" fmla="*/ 566738 w 3109913"/>
              <a:gd name="T51" fmla="*/ 776287 h 2519362"/>
              <a:gd name="T52" fmla="*/ 542925 w 3109913"/>
              <a:gd name="T53" fmla="*/ 738187 h 2519362"/>
              <a:gd name="T54" fmla="*/ 481013 w 3109913"/>
              <a:gd name="T55" fmla="*/ 700087 h 2519362"/>
              <a:gd name="T56" fmla="*/ 438150 w 3109913"/>
              <a:gd name="T57" fmla="*/ 681037 h 2519362"/>
              <a:gd name="T58" fmla="*/ 400050 w 3109913"/>
              <a:gd name="T59" fmla="*/ 623887 h 2519362"/>
              <a:gd name="T60" fmla="*/ 352425 w 3109913"/>
              <a:gd name="T61" fmla="*/ 566737 h 2519362"/>
              <a:gd name="T62" fmla="*/ 352425 w 3109913"/>
              <a:gd name="T63" fmla="*/ 504825 h 2519362"/>
              <a:gd name="T64" fmla="*/ 314325 w 3109913"/>
              <a:gd name="T65" fmla="*/ 466725 h 2519362"/>
              <a:gd name="T66" fmla="*/ 266700 w 3109913"/>
              <a:gd name="T67" fmla="*/ 385762 h 2519362"/>
              <a:gd name="T68" fmla="*/ 242888 w 3109913"/>
              <a:gd name="T69" fmla="*/ 309562 h 2519362"/>
              <a:gd name="T70" fmla="*/ 185738 w 3109913"/>
              <a:gd name="T71" fmla="*/ 247650 h 2519362"/>
              <a:gd name="T72" fmla="*/ 157163 w 3109913"/>
              <a:gd name="T73" fmla="*/ 166687 h 2519362"/>
              <a:gd name="T74" fmla="*/ 85725 w 3109913"/>
              <a:gd name="T75" fmla="*/ 104775 h 2519362"/>
              <a:gd name="T76" fmla="*/ 66675 w 3109913"/>
              <a:gd name="T77" fmla="*/ 66675 h 2519362"/>
              <a:gd name="T78" fmla="*/ 19050 w 3109913"/>
              <a:gd name="T79" fmla="*/ 9525 h 251936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109913"/>
              <a:gd name="T121" fmla="*/ 0 h 2519362"/>
              <a:gd name="T122" fmla="*/ 3109913 w 3109913"/>
              <a:gd name="T123" fmla="*/ 2519362 h 251936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109913" h="2519362">
                <a:moveTo>
                  <a:pt x="3109913" y="2519362"/>
                </a:moveTo>
                <a:cubicBezTo>
                  <a:pt x="3108325" y="2438400"/>
                  <a:pt x="3106738" y="2357437"/>
                  <a:pt x="3105150" y="2276475"/>
                </a:cubicBezTo>
                <a:lnTo>
                  <a:pt x="1909763" y="2271712"/>
                </a:lnTo>
                <a:lnTo>
                  <a:pt x="1909763" y="2157412"/>
                </a:lnTo>
                <a:lnTo>
                  <a:pt x="1524000" y="2152650"/>
                </a:lnTo>
                <a:lnTo>
                  <a:pt x="1524000" y="2038350"/>
                </a:lnTo>
                <a:lnTo>
                  <a:pt x="1466850" y="2038350"/>
                </a:lnTo>
                <a:lnTo>
                  <a:pt x="1466850" y="1957387"/>
                </a:lnTo>
                <a:lnTo>
                  <a:pt x="1381125" y="1952625"/>
                </a:lnTo>
                <a:lnTo>
                  <a:pt x="1390650" y="1900237"/>
                </a:lnTo>
                <a:lnTo>
                  <a:pt x="1376363" y="1876425"/>
                </a:lnTo>
                <a:lnTo>
                  <a:pt x="1376363" y="1833562"/>
                </a:lnTo>
                <a:lnTo>
                  <a:pt x="1347788" y="1833562"/>
                </a:lnTo>
                <a:lnTo>
                  <a:pt x="1347788" y="1781175"/>
                </a:lnTo>
                <a:lnTo>
                  <a:pt x="1233488" y="1781175"/>
                </a:lnTo>
                <a:lnTo>
                  <a:pt x="1228725" y="1724025"/>
                </a:lnTo>
                <a:lnTo>
                  <a:pt x="1166813" y="1724025"/>
                </a:lnTo>
                <a:lnTo>
                  <a:pt x="1166813" y="1666875"/>
                </a:lnTo>
                <a:lnTo>
                  <a:pt x="1114425" y="1666875"/>
                </a:lnTo>
                <a:lnTo>
                  <a:pt x="1119188" y="1614487"/>
                </a:lnTo>
                <a:lnTo>
                  <a:pt x="1095375" y="1609725"/>
                </a:lnTo>
                <a:lnTo>
                  <a:pt x="1090613" y="1557337"/>
                </a:lnTo>
                <a:lnTo>
                  <a:pt x="1057275" y="1557337"/>
                </a:lnTo>
                <a:lnTo>
                  <a:pt x="1057275" y="1519237"/>
                </a:lnTo>
                <a:lnTo>
                  <a:pt x="1014413" y="1519237"/>
                </a:lnTo>
                <a:lnTo>
                  <a:pt x="1014413" y="1466850"/>
                </a:lnTo>
                <a:lnTo>
                  <a:pt x="1014413" y="1438275"/>
                </a:lnTo>
                <a:lnTo>
                  <a:pt x="1000125" y="1409700"/>
                </a:lnTo>
                <a:lnTo>
                  <a:pt x="1004888" y="1385887"/>
                </a:lnTo>
                <a:lnTo>
                  <a:pt x="923925" y="1385887"/>
                </a:lnTo>
                <a:lnTo>
                  <a:pt x="923925" y="1343025"/>
                </a:lnTo>
                <a:lnTo>
                  <a:pt x="852488" y="1343025"/>
                </a:lnTo>
                <a:lnTo>
                  <a:pt x="842963" y="1266825"/>
                </a:lnTo>
                <a:lnTo>
                  <a:pt x="838200" y="1219200"/>
                </a:lnTo>
                <a:lnTo>
                  <a:pt x="771525" y="1214437"/>
                </a:lnTo>
                <a:lnTo>
                  <a:pt x="771525" y="1185862"/>
                </a:lnTo>
                <a:lnTo>
                  <a:pt x="742950" y="1185862"/>
                </a:lnTo>
                <a:lnTo>
                  <a:pt x="742950" y="1138237"/>
                </a:lnTo>
                <a:lnTo>
                  <a:pt x="742950" y="1104900"/>
                </a:lnTo>
                <a:lnTo>
                  <a:pt x="733425" y="1104900"/>
                </a:lnTo>
                <a:lnTo>
                  <a:pt x="733425" y="1076325"/>
                </a:lnTo>
                <a:lnTo>
                  <a:pt x="709613" y="1066800"/>
                </a:lnTo>
                <a:lnTo>
                  <a:pt x="714375" y="1004887"/>
                </a:lnTo>
                <a:lnTo>
                  <a:pt x="690563" y="1004887"/>
                </a:lnTo>
                <a:lnTo>
                  <a:pt x="685800" y="971550"/>
                </a:lnTo>
                <a:lnTo>
                  <a:pt x="633413" y="971550"/>
                </a:lnTo>
                <a:lnTo>
                  <a:pt x="633413" y="942975"/>
                </a:lnTo>
                <a:lnTo>
                  <a:pt x="623888" y="909637"/>
                </a:lnTo>
                <a:lnTo>
                  <a:pt x="590550" y="909637"/>
                </a:lnTo>
                <a:lnTo>
                  <a:pt x="590550" y="871537"/>
                </a:lnTo>
                <a:lnTo>
                  <a:pt x="566738" y="871537"/>
                </a:lnTo>
                <a:lnTo>
                  <a:pt x="566738" y="776287"/>
                </a:lnTo>
                <a:lnTo>
                  <a:pt x="552450" y="776287"/>
                </a:lnTo>
                <a:lnTo>
                  <a:pt x="542925" y="738187"/>
                </a:lnTo>
                <a:lnTo>
                  <a:pt x="509588" y="700087"/>
                </a:lnTo>
                <a:lnTo>
                  <a:pt x="481013" y="700087"/>
                </a:lnTo>
                <a:lnTo>
                  <a:pt x="476250" y="681037"/>
                </a:lnTo>
                <a:lnTo>
                  <a:pt x="438150" y="681037"/>
                </a:lnTo>
                <a:lnTo>
                  <a:pt x="438150" y="657225"/>
                </a:lnTo>
                <a:lnTo>
                  <a:pt x="400050" y="623887"/>
                </a:lnTo>
                <a:lnTo>
                  <a:pt x="400050" y="566737"/>
                </a:lnTo>
                <a:lnTo>
                  <a:pt x="352425" y="566737"/>
                </a:lnTo>
                <a:lnTo>
                  <a:pt x="352425" y="533400"/>
                </a:lnTo>
                <a:lnTo>
                  <a:pt x="352425" y="504825"/>
                </a:lnTo>
                <a:lnTo>
                  <a:pt x="333375" y="466725"/>
                </a:lnTo>
                <a:lnTo>
                  <a:pt x="314325" y="466725"/>
                </a:lnTo>
                <a:lnTo>
                  <a:pt x="295275" y="423862"/>
                </a:lnTo>
                <a:lnTo>
                  <a:pt x="266700" y="385762"/>
                </a:lnTo>
                <a:lnTo>
                  <a:pt x="252413" y="361950"/>
                </a:lnTo>
                <a:lnTo>
                  <a:pt x="242888" y="309562"/>
                </a:lnTo>
                <a:lnTo>
                  <a:pt x="233363" y="247650"/>
                </a:lnTo>
                <a:lnTo>
                  <a:pt x="185738" y="247650"/>
                </a:lnTo>
                <a:lnTo>
                  <a:pt x="161925" y="204787"/>
                </a:lnTo>
                <a:lnTo>
                  <a:pt x="157163" y="166687"/>
                </a:lnTo>
                <a:lnTo>
                  <a:pt x="138113" y="104775"/>
                </a:lnTo>
                <a:lnTo>
                  <a:pt x="85725" y="104775"/>
                </a:lnTo>
                <a:lnTo>
                  <a:pt x="85725" y="76200"/>
                </a:lnTo>
                <a:lnTo>
                  <a:pt x="66675" y="66675"/>
                </a:lnTo>
                <a:lnTo>
                  <a:pt x="52388" y="28575"/>
                </a:lnTo>
                <a:lnTo>
                  <a:pt x="19050" y="9525"/>
                </a:lnTo>
                <a:lnTo>
                  <a:pt x="0" y="0"/>
                </a:lnTo>
              </a:path>
            </a:pathLst>
          </a:custGeom>
          <a:noFill/>
          <a:ln w="28575" cap="flat" cmpd="sng" algn="ctr">
            <a:solidFill>
              <a:schemeClr val="accent2"/>
            </a:solidFill>
            <a:prstDash val="solid"/>
            <a:round/>
            <a:headEnd type="none" w="med" len="med"/>
            <a:tailEnd type="none" w="med" len="med"/>
          </a:ln>
        </p:spPr>
        <p:txBody>
          <a:bodyPr anchor="ctr"/>
          <a:lstStyle/>
          <a:p>
            <a:endParaRPr lang="tr-TR"/>
          </a:p>
        </p:txBody>
      </p:sp>
      <p:cxnSp>
        <p:nvCxnSpPr>
          <p:cNvPr id="14357" name="Straight Connector 39"/>
          <p:cNvCxnSpPr>
            <a:cxnSpLocks noChangeShapeType="1"/>
          </p:cNvCxnSpPr>
          <p:nvPr/>
        </p:nvCxnSpPr>
        <p:spPr bwMode="auto">
          <a:xfrm>
            <a:off x="8845551" y="3179763"/>
            <a:ext cx="482600" cy="0"/>
          </a:xfrm>
          <a:prstGeom prst="line">
            <a:avLst/>
          </a:prstGeom>
          <a:noFill/>
          <a:ln w="28575" algn="ctr">
            <a:solidFill>
              <a:schemeClr val="accent2"/>
            </a:solidFill>
            <a:round/>
            <a:headEnd/>
            <a:tailEnd/>
          </a:ln>
        </p:spPr>
      </p:cxnSp>
      <p:cxnSp>
        <p:nvCxnSpPr>
          <p:cNvPr id="41" name="Straight Connector 40"/>
          <p:cNvCxnSpPr/>
          <p:nvPr/>
        </p:nvCxnSpPr>
        <p:spPr bwMode="auto">
          <a:xfrm>
            <a:off x="8845551" y="3419475"/>
            <a:ext cx="482600" cy="0"/>
          </a:xfrm>
          <a:prstGeom prst="line">
            <a:avLst/>
          </a:prstGeom>
          <a:noFill/>
          <a:ln w="28575" cap="flat" cmpd="sng" algn="ctr">
            <a:solidFill>
              <a:schemeClr val="accent3"/>
            </a:solidFill>
            <a:prstDash val="solid"/>
            <a:round/>
            <a:headEnd type="none" w="med" len="med"/>
            <a:tailEnd type="none" w="med" len="med"/>
          </a:ln>
          <a:effectLst/>
        </p:spPr>
      </p:cxnSp>
      <p:cxnSp>
        <p:nvCxnSpPr>
          <p:cNvPr id="14359" name="Straight Connector 41"/>
          <p:cNvCxnSpPr>
            <a:cxnSpLocks noChangeShapeType="1"/>
          </p:cNvCxnSpPr>
          <p:nvPr/>
        </p:nvCxnSpPr>
        <p:spPr bwMode="auto">
          <a:xfrm>
            <a:off x="8845551" y="3652838"/>
            <a:ext cx="482600" cy="0"/>
          </a:xfrm>
          <a:prstGeom prst="line">
            <a:avLst/>
          </a:prstGeom>
          <a:noFill/>
          <a:ln w="28575" algn="ctr">
            <a:solidFill>
              <a:schemeClr val="accent1"/>
            </a:solidFill>
            <a:round/>
            <a:headEnd/>
            <a:tailEnd/>
          </a:ln>
        </p:spPr>
      </p:cxnSp>
      <p:sp>
        <p:nvSpPr>
          <p:cNvPr id="14360" name="Text Box 7"/>
          <p:cNvSpPr txBox="1">
            <a:spLocks noChangeArrowheads="1"/>
          </p:cNvSpPr>
          <p:nvPr/>
        </p:nvSpPr>
        <p:spPr bwMode="auto">
          <a:xfrm>
            <a:off x="9264652" y="2990850"/>
            <a:ext cx="1008481" cy="824841"/>
          </a:xfrm>
          <a:prstGeom prst="rect">
            <a:avLst/>
          </a:prstGeom>
          <a:noFill/>
          <a:ln w="12700">
            <a:noFill/>
            <a:miter lim="800000"/>
            <a:headEnd/>
            <a:tailEnd/>
          </a:ln>
        </p:spPr>
        <p:txBody>
          <a:bodyPr wrap="none">
            <a:spAutoFit/>
          </a:bodyPr>
          <a:lstStyle/>
          <a:p>
            <a:pPr>
              <a:spcBef>
                <a:spcPct val="20000"/>
              </a:spcBef>
            </a:pPr>
            <a:r>
              <a:rPr kumimoji="1" lang="en-US" sz="1400" dirty="0">
                <a:solidFill>
                  <a:schemeClr val="tx1"/>
                </a:solidFill>
              </a:rPr>
              <a:t>All patients</a:t>
            </a:r>
          </a:p>
          <a:p>
            <a:pPr>
              <a:spcBef>
                <a:spcPct val="20000"/>
              </a:spcBef>
            </a:pPr>
            <a:r>
              <a:rPr kumimoji="1" lang="en-US" sz="1400" dirty="0" err="1">
                <a:solidFill>
                  <a:schemeClr val="tx1"/>
                </a:solidFill>
              </a:rPr>
              <a:t>Cyclin</a:t>
            </a:r>
            <a:r>
              <a:rPr kumimoji="1" lang="en-US" sz="1400" dirty="0">
                <a:solidFill>
                  <a:schemeClr val="tx1"/>
                </a:solidFill>
              </a:rPr>
              <a:t> D1+</a:t>
            </a:r>
          </a:p>
          <a:p>
            <a:pPr>
              <a:spcBef>
                <a:spcPct val="20000"/>
              </a:spcBef>
            </a:pPr>
            <a:r>
              <a:rPr kumimoji="1" lang="en-US" sz="1400" dirty="0" err="1">
                <a:solidFill>
                  <a:schemeClr val="tx1"/>
                </a:solidFill>
              </a:rPr>
              <a:t>Cyclin</a:t>
            </a:r>
            <a:r>
              <a:rPr kumimoji="1" lang="en-US" sz="1400" dirty="0">
                <a:solidFill>
                  <a:schemeClr val="tx1"/>
                </a:solidFill>
              </a:rPr>
              <a:t> D1-</a:t>
            </a:r>
          </a:p>
        </p:txBody>
      </p:sp>
      <p:sp>
        <p:nvSpPr>
          <p:cNvPr id="14361" name="Freeform 43"/>
          <p:cNvSpPr>
            <a:spLocks/>
          </p:cNvSpPr>
          <p:nvPr/>
        </p:nvSpPr>
        <p:spPr bwMode="auto">
          <a:xfrm>
            <a:off x="10598152" y="3381376"/>
            <a:ext cx="171449" cy="66675"/>
          </a:xfrm>
          <a:custGeom>
            <a:avLst/>
            <a:gdLst>
              <a:gd name="T0" fmla="*/ 0 w 128587"/>
              <a:gd name="T1" fmla="*/ 0 h 33337"/>
              <a:gd name="T2" fmla="*/ 128587 w 128587"/>
              <a:gd name="T3" fmla="*/ 0 h 33337"/>
              <a:gd name="T4" fmla="*/ 128587 w 128587"/>
              <a:gd name="T5" fmla="*/ 2147483647 h 33337"/>
              <a:gd name="T6" fmla="*/ 0 60000 65536"/>
              <a:gd name="T7" fmla="*/ 0 60000 65536"/>
              <a:gd name="T8" fmla="*/ 0 60000 65536"/>
              <a:gd name="T9" fmla="*/ 0 w 128587"/>
              <a:gd name="T10" fmla="*/ 0 h 33337"/>
              <a:gd name="T11" fmla="*/ 128587 w 128587"/>
              <a:gd name="T12" fmla="*/ 33337 h 33337"/>
            </a:gdLst>
            <a:ahLst/>
            <a:cxnLst>
              <a:cxn ang="T6">
                <a:pos x="T0" y="T1"/>
              </a:cxn>
              <a:cxn ang="T7">
                <a:pos x="T2" y="T3"/>
              </a:cxn>
              <a:cxn ang="T8">
                <a:pos x="T4" y="T5"/>
              </a:cxn>
            </a:cxnLst>
            <a:rect l="T9" t="T10" r="T11" b="T12"/>
            <a:pathLst>
              <a:path w="128587" h="33337">
                <a:moveTo>
                  <a:pt x="0" y="0"/>
                </a:moveTo>
                <a:lnTo>
                  <a:pt x="128587" y="0"/>
                </a:lnTo>
                <a:lnTo>
                  <a:pt x="128587" y="33337"/>
                </a:lnTo>
              </a:path>
            </a:pathLst>
          </a:custGeom>
          <a:noFill/>
          <a:ln w="28575" cap="flat" cmpd="sng" algn="ctr">
            <a:solidFill>
              <a:schemeClr val="tx1"/>
            </a:solidFill>
            <a:prstDash val="solid"/>
            <a:round/>
            <a:headEnd type="none" w="med" len="med"/>
            <a:tailEnd type="none" w="med" len="med"/>
          </a:ln>
        </p:spPr>
        <p:txBody>
          <a:bodyPr anchor="ctr"/>
          <a:lstStyle/>
          <a:p>
            <a:endParaRPr lang="tr-TR"/>
          </a:p>
        </p:txBody>
      </p:sp>
      <p:sp>
        <p:nvSpPr>
          <p:cNvPr id="14362" name="Freeform 45"/>
          <p:cNvSpPr>
            <a:spLocks/>
          </p:cNvSpPr>
          <p:nvPr/>
        </p:nvSpPr>
        <p:spPr bwMode="auto">
          <a:xfrm flipV="1">
            <a:off x="10598152" y="3605214"/>
            <a:ext cx="171449" cy="66675"/>
          </a:xfrm>
          <a:custGeom>
            <a:avLst/>
            <a:gdLst>
              <a:gd name="T0" fmla="*/ 0 w 128587"/>
              <a:gd name="T1" fmla="*/ 0 h 33337"/>
              <a:gd name="T2" fmla="*/ 128587 w 128587"/>
              <a:gd name="T3" fmla="*/ 0 h 33337"/>
              <a:gd name="T4" fmla="*/ 128587 w 128587"/>
              <a:gd name="T5" fmla="*/ 2147483647 h 33337"/>
              <a:gd name="T6" fmla="*/ 0 60000 65536"/>
              <a:gd name="T7" fmla="*/ 0 60000 65536"/>
              <a:gd name="T8" fmla="*/ 0 60000 65536"/>
              <a:gd name="T9" fmla="*/ 0 w 128587"/>
              <a:gd name="T10" fmla="*/ 0 h 33337"/>
              <a:gd name="T11" fmla="*/ 128587 w 128587"/>
              <a:gd name="T12" fmla="*/ 33337 h 33337"/>
            </a:gdLst>
            <a:ahLst/>
            <a:cxnLst>
              <a:cxn ang="T6">
                <a:pos x="T0" y="T1"/>
              </a:cxn>
              <a:cxn ang="T7">
                <a:pos x="T2" y="T3"/>
              </a:cxn>
              <a:cxn ang="T8">
                <a:pos x="T4" y="T5"/>
              </a:cxn>
            </a:cxnLst>
            <a:rect l="T9" t="T10" r="T11" b="T12"/>
            <a:pathLst>
              <a:path w="128587" h="33337">
                <a:moveTo>
                  <a:pt x="0" y="0"/>
                </a:moveTo>
                <a:lnTo>
                  <a:pt x="128587" y="0"/>
                </a:lnTo>
                <a:lnTo>
                  <a:pt x="128587" y="33337"/>
                </a:lnTo>
              </a:path>
            </a:pathLst>
          </a:custGeom>
          <a:noFill/>
          <a:ln w="28575" cap="flat" cmpd="sng" algn="ctr">
            <a:solidFill>
              <a:schemeClr val="tx1"/>
            </a:solidFill>
            <a:prstDash val="solid"/>
            <a:round/>
            <a:headEnd type="none" w="med" len="med"/>
            <a:tailEnd type="none" w="med" len="med"/>
          </a:ln>
        </p:spPr>
        <p:txBody>
          <a:bodyPr anchor="ctr"/>
          <a:lstStyle/>
          <a:p>
            <a:endParaRPr lang="tr-TR"/>
          </a:p>
        </p:txBody>
      </p:sp>
      <p:sp>
        <p:nvSpPr>
          <p:cNvPr id="14363" name="Text Box 7"/>
          <p:cNvSpPr txBox="1">
            <a:spLocks noChangeArrowheads="1"/>
          </p:cNvSpPr>
          <p:nvPr/>
        </p:nvSpPr>
        <p:spPr bwMode="auto">
          <a:xfrm rot="-5400000">
            <a:off x="3956316" y="3106044"/>
            <a:ext cx="2535237" cy="307777"/>
          </a:xfrm>
          <a:prstGeom prst="rect">
            <a:avLst/>
          </a:prstGeom>
          <a:noFill/>
          <a:ln w="12700">
            <a:noFill/>
            <a:miter lim="800000"/>
            <a:headEnd/>
            <a:tailEnd/>
          </a:ln>
        </p:spPr>
        <p:txBody>
          <a:bodyPr>
            <a:spAutoFit/>
          </a:bodyPr>
          <a:lstStyle/>
          <a:p>
            <a:pPr algn="ctr">
              <a:spcBef>
                <a:spcPct val="20000"/>
              </a:spcBef>
            </a:pPr>
            <a:r>
              <a:rPr kumimoji="1" lang="en-US" sz="1400" b="1">
                <a:solidFill>
                  <a:schemeClr val="tx1"/>
                </a:solidFill>
              </a:rPr>
              <a:t>OS (%)</a:t>
            </a:r>
          </a:p>
        </p:txBody>
      </p:sp>
      <p:sp>
        <p:nvSpPr>
          <p:cNvPr id="14364" name="Text Box 8"/>
          <p:cNvSpPr txBox="1">
            <a:spLocks noChangeArrowheads="1"/>
          </p:cNvSpPr>
          <p:nvPr/>
        </p:nvSpPr>
        <p:spPr bwMode="auto">
          <a:xfrm>
            <a:off x="5459421" y="1809751"/>
            <a:ext cx="458779" cy="307777"/>
          </a:xfrm>
          <a:prstGeom prst="rect">
            <a:avLst/>
          </a:prstGeom>
          <a:noFill/>
          <a:ln w="12700">
            <a:noFill/>
            <a:miter lim="800000"/>
            <a:headEnd/>
            <a:tailEnd/>
          </a:ln>
        </p:spPr>
        <p:txBody>
          <a:bodyPr wrap="none">
            <a:spAutoFit/>
          </a:bodyPr>
          <a:lstStyle/>
          <a:p>
            <a:pPr algn="r">
              <a:spcBef>
                <a:spcPct val="20000"/>
              </a:spcBef>
            </a:pPr>
            <a:r>
              <a:rPr kumimoji="1" lang="en-US" sz="1400">
                <a:solidFill>
                  <a:schemeClr val="tx1"/>
                </a:solidFill>
              </a:rPr>
              <a:t>100</a:t>
            </a:r>
          </a:p>
        </p:txBody>
      </p:sp>
      <p:sp>
        <p:nvSpPr>
          <p:cNvPr id="14365" name="Text Box 8"/>
          <p:cNvSpPr txBox="1">
            <a:spLocks noChangeArrowheads="1"/>
          </p:cNvSpPr>
          <p:nvPr/>
        </p:nvSpPr>
        <p:spPr bwMode="auto">
          <a:xfrm>
            <a:off x="5550793" y="2311401"/>
            <a:ext cx="367408" cy="307777"/>
          </a:xfrm>
          <a:prstGeom prst="rect">
            <a:avLst/>
          </a:prstGeom>
          <a:noFill/>
          <a:ln w="12700">
            <a:noFill/>
            <a:miter lim="800000"/>
            <a:headEnd/>
            <a:tailEnd/>
          </a:ln>
        </p:spPr>
        <p:txBody>
          <a:bodyPr wrap="none">
            <a:spAutoFit/>
          </a:bodyPr>
          <a:lstStyle/>
          <a:p>
            <a:pPr algn="r">
              <a:spcBef>
                <a:spcPct val="20000"/>
              </a:spcBef>
            </a:pPr>
            <a:r>
              <a:rPr kumimoji="1" lang="en-US" sz="1400">
                <a:solidFill>
                  <a:schemeClr val="tx1"/>
                </a:solidFill>
              </a:rPr>
              <a:t>80</a:t>
            </a:r>
          </a:p>
        </p:txBody>
      </p:sp>
      <p:sp>
        <p:nvSpPr>
          <p:cNvPr id="14366" name="Text Box 8"/>
          <p:cNvSpPr txBox="1">
            <a:spLocks noChangeArrowheads="1"/>
          </p:cNvSpPr>
          <p:nvPr/>
        </p:nvSpPr>
        <p:spPr bwMode="auto">
          <a:xfrm>
            <a:off x="5550793" y="2813051"/>
            <a:ext cx="367408" cy="307777"/>
          </a:xfrm>
          <a:prstGeom prst="rect">
            <a:avLst/>
          </a:prstGeom>
          <a:noFill/>
          <a:ln w="12700">
            <a:noFill/>
            <a:miter lim="800000"/>
            <a:headEnd/>
            <a:tailEnd/>
          </a:ln>
        </p:spPr>
        <p:txBody>
          <a:bodyPr wrap="none">
            <a:spAutoFit/>
          </a:bodyPr>
          <a:lstStyle/>
          <a:p>
            <a:pPr algn="r">
              <a:spcBef>
                <a:spcPct val="20000"/>
              </a:spcBef>
            </a:pPr>
            <a:r>
              <a:rPr kumimoji="1" lang="en-US" sz="1400">
                <a:solidFill>
                  <a:schemeClr val="tx1"/>
                </a:solidFill>
              </a:rPr>
              <a:t>60</a:t>
            </a:r>
          </a:p>
        </p:txBody>
      </p:sp>
      <p:sp>
        <p:nvSpPr>
          <p:cNvPr id="14367" name="Text Box 8"/>
          <p:cNvSpPr txBox="1">
            <a:spLocks noChangeArrowheads="1"/>
          </p:cNvSpPr>
          <p:nvPr/>
        </p:nvSpPr>
        <p:spPr bwMode="auto">
          <a:xfrm>
            <a:off x="5550793" y="3314701"/>
            <a:ext cx="367408" cy="307777"/>
          </a:xfrm>
          <a:prstGeom prst="rect">
            <a:avLst/>
          </a:prstGeom>
          <a:noFill/>
          <a:ln w="12700">
            <a:noFill/>
            <a:miter lim="800000"/>
            <a:headEnd/>
            <a:tailEnd/>
          </a:ln>
        </p:spPr>
        <p:txBody>
          <a:bodyPr wrap="none">
            <a:spAutoFit/>
          </a:bodyPr>
          <a:lstStyle/>
          <a:p>
            <a:pPr algn="r">
              <a:spcBef>
                <a:spcPct val="20000"/>
              </a:spcBef>
            </a:pPr>
            <a:r>
              <a:rPr kumimoji="1" lang="en-US" sz="1400">
                <a:solidFill>
                  <a:schemeClr val="tx1"/>
                </a:solidFill>
              </a:rPr>
              <a:t>40</a:t>
            </a:r>
          </a:p>
        </p:txBody>
      </p:sp>
      <p:sp>
        <p:nvSpPr>
          <p:cNvPr id="14368" name="Text Box 8"/>
          <p:cNvSpPr txBox="1">
            <a:spLocks noChangeArrowheads="1"/>
          </p:cNvSpPr>
          <p:nvPr/>
        </p:nvSpPr>
        <p:spPr bwMode="auto">
          <a:xfrm>
            <a:off x="5550793" y="3817939"/>
            <a:ext cx="367408" cy="307777"/>
          </a:xfrm>
          <a:prstGeom prst="rect">
            <a:avLst/>
          </a:prstGeom>
          <a:noFill/>
          <a:ln w="12700">
            <a:noFill/>
            <a:miter lim="800000"/>
            <a:headEnd/>
            <a:tailEnd/>
          </a:ln>
        </p:spPr>
        <p:txBody>
          <a:bodyPr wrap="none">
            <a:spAutoFit/>
          </a:bodyPr>
          <a:lstStyle/>
          <a:p>
            <a:pPr algn="r">
              <a:spcBef>
                <a:spcPct val="20000"/>
              </a:spcBef>
            </a:pPr>
            <a:r>
              <a:rPr kumimoji="1" lang="en-US" sz="1400">
                <a:solidFill>
                  <a:schemeClr val="tx1"/>
                </a:solidFill>
              </a:rPr>
              <a:t>20</a:t>
            </a:r>
          </a:p>
        </p:txBody>
      </p:sp>
      <p:sp>
        <p:nvSpPr>
          <p:cNvPr id="14369" name="Text Box 8"/>
          <p:cNvSpPr txBox="1">
            <a:spLocks noChangeArrowheads="1"/>
          </p:cNvSpPr>
          <p:nvPr/>
        </p:nvSpPr>
        <p:spPr bwMode="auto">
          <a:xfrm>
            <a:off x="5642163" y="4319589"/>
            <a:ext cx="276037" cy="307777"/>
          </a:xfrm>
          <a:prstGeom prst="rect">
            <a:avLst/>
          </a:prstGeom>
          <a:noFill/>
          <a:ln w="12700">
            <a:noFill/>
            <a:miter lim="800000"/>
            <a:headEnd/>
            <a:tailEnd/>
          </a:ln>
        </p:spPr>
        <p:txBody>
          <a:bodyPr wrap="none">
            <a:spAutoFit/>
          </a:bodyPr>
          <a:lstStyle/>
          <a:p>
            <a:pPr algn="r">
              <a:spcBef>
                <a:spcPct val="20000"/>
              </a:spcBef>
            </a:pPr>
            <a:r>
              <a:rPr kumimoji="1" lang="en-US" sz="1400">
                <a:solidFill>
                  <a:schemeClr val="tx1"/>
                </a:solidFill>
              </a:rPr>
              <a:t>0</a:t>
            </a:r>
          </a:p>
        </p:txBody>
      </p:sp>
      <p:sp>
        <p:nvSpPr>
          <p:cNvPr id="14370" name="Text Box 8"/>
          <p:cNvSpPr txBox="1">
            <a:spLocks noChangeArrowheads="1"/>
          </p:cNvSpPr>
          <p:nvPr/>
        </p:nvSpPr>
        <p:spPr bwMode="auto">
          <a:xfrm>
            <a:off x="5866530" y="4524376"/>
            <a:ext cx="276037" cy="307777"/>
          </a:xfrm>
          <a:prstGeom prst="rect">
            <a:avLst/>
          </a:prstGeom>
          <a:noFill/>
          <a:ln w="12700">
            <a:noFill/>
            <a:miter lim="800000"/>
            <a:headEnd/>
            <a:tailEnd/>
          </a:ln>
        </p:spPr>
        <p:txBody>
          <a:bodyPr wrap="none">
            <a:spAutoFit/>
          </a:bodyPr>
          <a:lstStyle/>
          <a:p>
            <a:pPr algn="r">
              <a:spcBef>
                <a:spcPct val="20000"/>
              </a:spcBef>
            </a:pPr>
            <a:r>
              <a:rPr kumimoji="1" lang="en-US" sz="1400">
                <a:solidFill>
                  <a:schemeClr val="tx1"/>
                </a:solidFill>
              </a:rPr>
              <a:t>0</a:t>
            </a:r>
          </a:p>
        </p:txBody>
      </p:sp>
      <p:sp>
        <p:nvSpPr>
          <p:cNvPr id="14371" name="Text Box 8"/>
          <p:cNvSpPr txBox="1">
            <a:spLocks noChangeArrowheads="1"/>
          </p:cNvSpPr>
          <p:nvPr/>
        </p:nvSpPr>
        <p:spPr bwMode="auto">
          <a:xfrm>
            <a:off x="7303748" y="4524376"/>
            <a:ext cx="276037" cy="307777"/>
          </a:xfrm>
          <a:prstGeom prst="rect">
            <a:avLst/>
          </a:prstGeom>
          <a:noFill/>
          <a:ln w="12700">
            <a:noFill/>
            <a:miter lim="800000"/>
            <a:headEnd/>
            <a:tailEnd/>
          </a:ln>
        </p:spPr>
        <p:txBody>
          <a:bodyPr wrap="none">
            <a:spAutoFit/>
          </a:bodyPr>
          <a:lstStyle/>
          <a:p>
            <a:pPr algn="r">
              <a:spcBef>
                <a:spcPct val="20000"/>
              </a:spcBef>
            </a:pPr>
            <a:r>
              <a:rPr kumimoji="1" lang="en-US" sz="1400">
                <a:solidFill>
                  <a:schemeClr val="tx1"/>
                </a:solidFill>
              </a:rPr>
              <a:t>5</a:t>
            </a:r>
          </a:p>
        </p:txBody>
      </p:sp>
      <p:sp>
        <p:nvSpPr>
          <p:cNvPr id="14372" name="Text Box 8"/>
          <p:cNvSpPr txBox="1">
            <a:spLocks noChangeArrowheads="1"/>
          </p:cNvSpPr>
          <p:nvPr/>
        </p:nvSpPr>
        <p:spPr bwMode="auto">
          <a:xfrm>
            <a:off x="8655943" y="4524376"/>
            <a:ext cx="367408" cy="307777"/>
          </a:xfrm>
          <a:prstGeom prst="rect">
            <a:avLst/>
          </a:prstGeom>
          <a:noFill/>
          <a:ln w="12700">
            <a:noFill/>
            <a:miter lim="800000"/>
            <a:headEnd/>
            <a:tailEnd/>
          </a:ln>
        </p:spPr>
        <p:txBody>
          <a:bodyPr wrap="none">
            <a:spAutoFit/>
          </a:bodyPr>
          <a:lstStyle/>
          <a:p>
            <a:pPr algn="r">
              <a:spcBef>
                <a:spcPct val="20000"/>
              </a:spcBef>
            </a:pPr>
            <a:r>
              <a:rPr kumimoji="1" lang="en-US" sz="1400">
                <a:solidFill>
                  <a:schemeClr val="tx1"/>
                </a:solidFill>
              </a:rPr>
              <a:t>10</a:t>
            </a:r>
          </a:p>
        </p:txBody>
      </p:sp>
      <p:sp>
        <p:nvSpPr>
          <p:cNvPr id="14373" name="Text Box 8"/>
          <p:cNvSpPr txBox="1">
            <a:spLocks noChangeArrowheads="1"/>
          </p:cNvSpPr>
          <p:nvPr/>
        </p:nvSpPr>
        <p:spPr bwMode="auto">
          <a:xfrm>
            <a:off x="10160893" y="4524376"/>
            <a:ext cx="367408" cy="307777"/>
          </a:xfrm>
          <a:prstGeom prst="rect">
            <a:avLst/>
          </a:prstGeom>
          <a:noFill/>
          <a:ln w="12700">
            <a:noFill/>
            <a:miter lim="800000"/>
            <a:headEnd/>
            <a:tailEnd/>
          </a:ln>
        </p:spPr>
        <p:txBody>
          <a:bodyPr wrap="none">
            <a:spAutoFit/>
          </a:bodyPr>
          <a:lstStyle/>
          <a:p>
            <a:pPr algn="r">
              <a:spcBef>
                <a:spcPct val="20000"/>
              </a:spcBef>
            </a:pPr>
            <a:r>
              <a:rPr kumimoji="1" lang="en-US" sz="1400">
                <a:solidFill>
                  <a:schemeClr val="tx1"/>
                </a:solidFill>
              </a:rPr>
              <a:t>15</a:t>
            </a:r>
          </a:p>
        </p:txBody>
      </p:sp>
      <p:cxnSp>
        <p:nvCxnSpPr>
          <p:cNvPr id="14374" name="Straight Connector 19"/>
          <p:cNvCxnSpPr>
            <a:cxnSpLocks noChangeShapeType="1"/>
          </p:cNvCxnSpPr>
          <p:nvPr/>
        </p:nvCxnSpPr>
        <p:spPr bwMode="auto">
          <a:xfrm rot="10800000">
            <a:off x="5941485" y="4486275"/>
            <a:ext cx="4347633" cy="0"/>
          </a:xfrm>
          <a:prstGeom prst="line">
            <a:avLst/>
          </a:prstGeom>
          <a:noFill/>
          <a:ln w="28575" algn="ctr">
            <a:solidFill>
              <a:schemeClr val="tx1"/>
            </a:solidFill>
            <a:round/>
            <a:headEnd/>
            <a:tailEnd/>
          </a:ln>
        </p:spPr>
      </p:cxnSp>
      <p:sp>
        <p:nvSpPr>
          <p:cNvPr id="14375" name="Text Box 7"/>
          <p:cNvSpPr txBox="1">
            <a:spLocks noChangeArrowheads="1"/>
          </p:cNvSpPr>
          <p:nvPr/>
        </p:nvSpPr>
        <p:spPr bwMode="auto">
          <a:xfrm>
            <a:off x="5930901" y="4740276"/>
            <a:ext cx="4349751" cy="307975"/>
          </a:xfrm>
          <a:prstGeom prst="rect">
            <a:avLst/>
          </a:prstGeom>
          <a:noFill/>
          <a:ln w="12700">
            <a:noFill/>
            <a:miter lim="800000"/>
            <a:headEnd/>
            <a:tailEnd/>
          </a:ln>
        </p:spPr>
        <p:txBody>
          <a:bodyPr>
            <a:spAutoFit/>
          </a:bodyPr>
          <a:lstStyle/>
          <a:p>
            <a:pPr algn="ctr">
              <a:spcBef>
                <a:spcPct val="20000"/>
              </a:spcBef>
            </a:pPr>
            <a:r>
              <a:rPr kumimoji="1" lang="en-US" sz="1400" b="1">
                <a:solidFill>
                  <a:schemeClr val="tx1"/>
                </a:solidFill>
              </a:rPr>
              <a:t>Yrs</a:t>
            </a:r>
          </a:p>
        </p:txBody>
      </p:sp>
      <p:sp>
        <p:nvSpPr>
          <p:cNvPr id="47" name="46 Dikdörtgen"/>
          <p:cNvSpPr/>
          <p:nvPr/>
        </p:nvSpPr>
        <p:spPr>
          <a:xfrm>
            <a:off x="7848600" y="1752600"/>
            <a:ext cx="2824780" cy="830997"/>
          </a:xfrm>
          <a:prstGeom prst="rect">
            <a:avLst/>
          </a:prstGeom>
        </p:spPr>
        <p:txBody>
          <a:bodyPr wrap="square">
            <a:spAutoFit/>
          </a:bodyPr>
          <a:lstStyle/>
          <a:p>
            <a:pPr lvl="1">
              <a:lnSpc>
                <a:spcPct val="150000"/>
              </a:lnSpc>
              <a:defRPr/>
            </a:pPr>
            <a:r>
              <a:rPr lang="en-US" sz="1600" b="1" dirty="0" smtClean="0">
                <a:solidFill>
                  <a:srgbClr val="FF0000"/>
                </a:solidFill>
              </a:rPr>
              <a:t>Some cases of MCL express </a:t>
            </a:r>
            <a:r>
              <a:rPr lang="en-US" sz="1600" b="1" dirty="0" err="1" smtClean="0">
                <a:solidFill>
                  <a:srgbClr val="FF0000"/>
                </a:solidFill>
              </a:rPr>
              <a:t>cyclin</a:t>
            </a:r>
            <a:r>
              <a:rPr lang="en-US" sz="1600" b="1" dirty="0" smtClean="0">
                <a:solidFill>
                  <a:srgbClr val="FF0000"/>
                </a:solidFill>
              </a:rPr>
              <a:t> D2 or D2</a:t>
            </a:r>
          </a:p>
        </p:txBody>
      </p:sp>
      <p:sp>
        <p:nvSpPr>
          <p:cNvPr id="48" name="47 Dikdörtgen"/>
          <p:cNvSpPr/>
          <p:nvPr/>
        </p:nvSpPr>
        <p:spPr>
          <a:xfrm>
            <a:off x="5181600" y="5410200"/>
            <a:ext cx="6096000" cy="880369"/>
          </a:xfrm>
          <a:prstGeom prst="rect">
            <a:avLst/>
          </a:prstGeom>
        </p:spPr>
        <p:txBody>
          <a:bodyPr>
            <a:spAutoFit/>
          </a:bodyPr>
          <a:lstStyle/>
          <a:p>
            <a:pPr>
              <a:lnSpc>
                <a:spcPct val="150000"/>
              </a:lnSpc>
            </a:pPr>
            <a:r>
              <a:rPr lang="en-US" dirty="0" smtClean="0"/>
              <a:t>Nuclear staining for </a:t>
            </a:r>
            <a:r>
              <a:rPr lang="en-US" dirty="0" err="1" smtClean="0"/>
              <a:t>cyclin</a:t>
            </a:r>
            <a:r>
              <a:rPr lang="en-US" dirty="0" smtClean="0"/>
              <a:t> D1 (BCL-1) is present in &gt;90 percent of cases, including those that are CD5 negative. </a:t>
            </a:r>
            <a:endParaRPr lang="tr-TR"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1" name="Picture 3"/>
          <p:cNvPicPr>
            <a:picLocks noChangeAspect="1" noChangeArrowheads="1"/>
          </p:cNvPicPr>
          <p:nvPr/>
        </p:nvPicPr>
        <p:blipFill>
          <a:blip r:embed="rId3" cstate="print"/>
          <a:srcRect/>
          <a:stretch>
            <a:fillRect/>
          </a:stretch>
        </p:blipFill>
        <p:spPr bwMode="auto">
          <a:xfrm>
            <a:off x="990600" y="1868269"/>
            <a:ext cx="8334375" cy="2314575"/>
          </a:xfrm>
          <a:prstGeom prst="rect">
            <a:avLst/>
          </a:prstGeom>
          <a:noFill/>
          <a:ln w="9525">
            <a:noFill/>
            <a:miter lim="800000"/>
            <a:headEnd/>
            <a:tailEnd/>
          </a:ln>
        </p:spPr>
      </p:pic>
      <p:sp>
        <p:nvSpPr>
          <p:cNvPr id="2" name="Title 1"/>
          <p:cNvSpPr>
            <a:spLocks noGrp="1"/>
          </p:cNvSpPr>
          <p:nvPr>
            <p:ph type="title"/>
          </p:nvPr>
        </p:nvSpPr>
        <p:spPr>
          <a:xfrm>
            <a:off x="685800" y="533400"/>
            <a:ext cx="10871200" cy="1066800"/>
          </a:xfrm>
        </p:spPr>
        <p:txBody>
          <a:bodyPr>
            <a:noAutofit/>
          </a:bodyPr>
          <a:lstStyle/>
          <a:p>
            <a:r>
              <a:rPr lang="en-US" dirty="0" smtClean="0"/>
              <a:t>The </a:t>
            </a:r>
            <a:r>
              <a:rPr lang="en-US" dirty="0" err="1" smtClean="0"/>
              <a:t>histologic</a:t>
            </a:r>
            <a:r>
              <a:rPr lang="en-US" dirty="0" smtClean="0"/>
              <a:t> pattern of MCL</a:t>
            </a:r>
            <a:endParaRPr lang="en-US" dirty="0"/>
          </a:p>
        </p:txBody>
      </p:sp>
      <p:sp>
        <p:nvSpPr>
          <p:cNvPr id="7" name="TextBox 6"/>
          <p:cNvSpPr txBox="1"/>
          <p:nvPr/>
        </p:nvSpPr>
        <p:spPr>
          <a:xfrm>
            <a:off x="4122986" y="6049757"/>
            <a:ext cx="8069015" cy="411912"/>
          </a:xfrm>
          <a:prstGeom prst="rect">
            <a:avLst/>
          </a:prstGeom>
          <a:noFill/>
        </p:spPr>
        <p:txBody>
          <a:bodyPr>
            <a:noAutofit/>
          </a:bodyPr>
          <a:lstStyle/>
          <a:p>
            <a:pPr algn="r"/>
            <a:r>
              <a:rPr lang="en-US" sz="1000" dirty="0" err="1" smtClean="0"/>
              <a:t>Jares</a:t>
            </a:r>
            <a:r>
              <a:rPr lang="en-US" sz="1000" dirty="0" smtClean="0"/>
              <a:t> P, et al. </a:t>
            </a:r>
            <a:r>
              <a:rPr lang="en-US" sz="1000" i="1" dirty="0" smtClean="0"/>
              <a:t>Nat Rev Cancer</a:t>
            </a:r>
            <a:r>
              <a:rPr lang="en-US" sz="1000" dirty="0" smtClean="0"/>
              <a:t>. 2007;7:750-762</a:t>
            </a:r>
            <a:endParaRPr lang="en-US" sz="1000" dirty="0"/>
          </a:p>
        </p:txBody>
      </p:sp>
      <p:sp>
        <p:nvSpPr>
          <p:cNvPr id="5" name="4 Dikdörtgen"/>
          <p:cNvSpPr/>
          <p:nvPr/>
        </p:nvSpPr>
        <p:spPr>
          <a:xfrm>
            <a:off x="533400" y="4876800"/>
            <a:ext cx="10744200" cy="838948"/>
          </a:xfrm>
          <a:prstGeom prst="rect">
            <a:avLst/>
          </a:prstGeom>
        </p:spPr>
        <p:txBody>
          <a:bodyPr wrap="square">
            <a:spAutoFit/>
          </a:bodyPr>
          <a:lstStyle/>
          <a:p>
            <a:pPr>
              <a:lnSpc>
                <a:spcPct val="150000"/>
              </a:lnSpc>
            </a:pPr>
            <a:r>
              <a:rPr lang="en-US" dirty="0" smtClean="0"/>
              <a:t>The </a:t>
            </a:r>
            <a:r>
              <a:rPr lang="en-US" dirty="0" err="1" smtClean="0"/>
              <a:t>histologic</a:t>
            </a:r>
            <a:r>
              <a:rPr lang="en-US" dirty="0" smtClean="0"/>
              <a:t> pattern of MCL may be diffuse, nodular, or mantle zone, or a combination of the three. </a:t>
            </a:r>
            <a:endParaRPr lang="tr-TR" dirty="0" smtClean="0"/>
          </a:p>
          <a:p>
            <a:pPr>
              <a:lnSpc>
                <a:spcPct val="150000"/>
              </a:lnSpc>
            </a:pPr>
            <a:r>
              <a:rPr lang="en-US" sz="1600" dirty="0" smtClean="0"/>
              <a:t>Most cases are composed exclusively of small to medium-sized lymphoid cells, with slightly irregular or "notched," nuclei</a:t>
            </a:r>
            <a:endParaRPr lang="tr-TR" sz="1600" dirty="0"/>
          </a:p>
        </p:txBody>
      </p:sp>
      <p:pic>
        <p:nvPicPr>
          <p:cNvPr id="94210" name="Picture 2" descr="Image"/>
          <p:cNvPicPr>
            <a:picLocks noChangeAspect="1" noChangeArrowheads="1"/>
          </p:cNvPicPr>
          <p:nvPr/>
        </p:nvPicPr>
        <p:blipFill>
          <a:blip r:embed="rId4" cstate="print"/>
          <a:srcRect/>
          <a:stretch>
            <a:fillRect/>
          </a:stretch>
        </p:blipFill>
        <p:spPr bwMode="auto">
          <a:xfrm>
            <a:off x="7772400" y="2477869"/>
            <a:ext cx="1295400" cy="1171575"/>
          </a:xfrm>
          <a:prstGeom prst="rect">
            <a:avLst/>
          </a:prstGeom>
          <a:noFill/>
        </p:spPr>
      </p:pic>
      <p:pic>
        <p:nvPicPr>
          <p:cNvPr id="94213" name="Picture 5" descr="Image"/>
          <p:cNvPicPr>
            <a:picLocks noChangeAspect="1" noChangeArrowheads="1"/>
          </p:cNvPicPr>
          <p:nvPr/>
        </p:nvPicPr>
        <p:blipFill>
          <a:blip r:embed="rId5" cstate="print"/>
          <a:srcRect/>
          <a:stretch>
            <a:fillRect/>
          </a:stretch>
        </p:blipFill>
        <p:spPr bwMode="auto">
          <a:xfrm>
            <a:off x="5715000" y="2477869"/>
            <a:ext cx="1295400" cy="1219200"/>
          </a:xfrm>
          <a:prstGeom prst="rect">
            <a:avLst/>
          </a:prstGeom>
          <a:noFill/>
        </p:spPr>
      </p:pic>
      <p:sp>
        <p:nvSpPr>
          <p:cNvPr id="11" name="10 Dikdörtgen"/>
          <p:cNvSpPr/>
          <p:nvPr/>
        </p:nvSpPr>
        <p:spPr>
          <a:xfrm>
            <a:off x="3505200" y="2096869"/>
            <a:ext cx="54864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Dikdörtgen"/>
          <p:cNvSpPr/>
          <p:nvPr/>
        </p:nvSpPr>
        <p:spPr>
          <a:xfrm>
            <a:off x="7952419" y="2096869"/>
            <a:ext cx="886781" cy="338554"/>
          </a:xfrm>
          <a:prstGeom prst="rect">
            <a:avLst/>
          </a:prstGeom>
        </p:spPr>
        <p:txBody>
          <a:bodyPr wrap="none">
            <a:spAutoFit/>
          </a:bodyPr>
          <a:lstStyle/>
          <a:p>
            <a:r>
              <a:rPr lang="tr-TR" sz="1600" dirty="0" err="1" smtClean="0">
                <a:latin typeface="Gill Sans MT Condensed" pitchFamily="34" charset="0"/>
              </a:rPr>
              <a:t>Diffuse</a:t>
            </a:r>
            <a:r>
              <a:rPr lang="tr-TR" sz="1600" dirty="0" smtClean="0">
                <a:latin typeface="Gill Sans MT Condensed" pitchFamily="34" charset="0"/>
              </a:rPr>
              <a:t> </a:t>
            </a:r>
            <a:r>
              <a:rPr lang="tr-TR" sz="1600" dirty="0" err="1" smtClean="0">
                <a:latin typeface="Gill Sans MT Condensed" pitchFamily="34" charset="0"/>
              </a:rPr>
              <a:t>type</a:t>
            </a:r>
            <a:endParaRPr lang="tr-TR" sz="1600" dirty="0">
              <a:latin typeface="Gill Sans MT Condensed" pitchFamily="34" charset="0"/>
            </a:endParaRPr>
          </a:p>
        </p:txBody>
      </p:sp>
      <p:sp>
        <p:nvSpPr>
          <p:cNvPr id="12" name="11 Dikdörtgen"/>
          <p:cNvSpPr/>
          <p:nvPr/>
        </p:nvSpPr>
        <p:spPr>
          <a:xfrm>
            <a:off x="5943600" y="2057400"/>
            <a:ext cx="954107" cy="338554"/>
          </a:xfrm>
          <a:prstGeom prst="rect">
            <a:avLst/>
          </a:prstGeom>
        </p:spPr>
        <p:txBody>
          <a:bodyPr wrap="none">
            <a:spAutoFit/>
          </a:bodyPr>
          <a:lstStyle/>
          <a:p>
            <a:r>
              <a:rPr lang="tr-TR" sz="1600" dirty="0" err="1" smtClean="0">
                <a:latin typeface="Gill Sans MT Condensed" pitchFamily="34" charset="0"/>
              </a:rPr>
              <a:t>Nodular</a:t>
            </a:r>
            <a:r>
              <a:rPr lang="tr-TR" sz="1600" dirty="0" smtClean="0">
                <a:latin typeface="Gill Sans MT Condensed" pitchFamily="34" charset="0"/>
              </a:rPr>
              <a:t> </a:t>
            </a:r>
            <a:r>
              <a:rPr lang="tr-TR" sz="1600" dirty="0" err="1" smtClean="0">
                <a:latin typeface="Gill Sans MT Condensed" pitchFamily="34" charset="0"/>
              </a:rPr>
              <a:t>type</a:t>
            </a:r>
            <a:endParaRPr lang="tr-TR" sz="1600" dirty="0">
              <a:latin typeface="Gill Sans MT Condensed" pitchFamily="34" charset="0"/>
            </a:endParaRPr>
          </a:p>
        </p:txBody>
      </p:sp>
      <p:sp>
        <p:nvSpPr>
          <p:cNvPr id="13" name="12 Dikdörtgen"/>
          <p:cNvSpPr/>
          <p:nvPr/>
        </p:nvSpPr>
        <p:spPr>
          <a:xfrm>
            <a:off x="3886200" y="2057400"/>
            <a:ext cx="968535" cy="338554"/>
          </a:xfrm>
          <a:prstGeom prst="rect">
            <a:avLst/>
          </a:prstGeom>
        </p:spPr>
        <p:txBody>
          <a:bodyPr wrap="none">
            <a:spAutoFit/>
          </a:bodyPr>
          <a:lstStyle/>
          <a:p>
            <a:r>
              <a:rPr lang="tr-TR" sz="1600" dirty="0" smtClean="0">
                <a:latin typeface="Gill Sans MT Condensed" pitchFamily="34" charset="0"/>
              </a:rPr>
              <a:t>Mantle </a:t>
            </a:r>
            <a:r>
              <a:rPr lang="tr-TR" sz="1600" dirty="0" err="1" smtClean="0">
                <a:latin typeface="Gill Sans MT Condensed" pitchFamily="34" charset="0"/>
              </a:rPr>
              <a:t>Zone</a:t>
            </a:r>
            <a:r>
              <a:rPr lang="tr-TR" sz="1600" dirty="0" smtClean="0">
                <a:latin typeface="Gill Sans MT Condensed" pitchFamily="34" charset="0"/>
              </a:rPr>
              <a:t> </a:t>
            </a:r>
            <a:endParaRPr lang="tr-TR" sz="1600" dirty="0">
              <a:latin typeface="Gill Sans MT Condensed" pitchFamily="34" charset="0"/>
            </a:endParaRPr>
          </a:p>
        </p:txBody>
      </p:sp>
      <p:pic>
        <p:nvPicPr>
          <p:cNvPr id="94217" name="Picture 9" descr="Image"/>
          <p:cNvPicPr>
            <a:picLocks noChangeAspect="1" noChangeArrowheads="1"/>
          </p:cNvPicPr>
          <p:nvPr/>
        </p:nvPicPr>
        <p:blipFill>
          <a:blip r:embed="rId6" cstate="print"/>
          <a:srcRect/>
          <a:stretch>
            <a:fillRect/>
          </a:stretch>
        </p:blipFill>
        <p:spPr bwMode="auto">
          <a:xfrm>
            <a:off x="9601200" y="2438400"/>
            <a:ext cx="1371601" cy="1219200"/>
          </a:xfrm>
          <a:prstGeom prst="rect">
            <a:avLst/>
          </a:prstGeom>
          <a:noFill/>
        </p:spPr>
      </p:pic>
      <p:sp>
        <p:nvSpPr>
          <p:cNvPr id="15" name="14 Dikdörtgen"/>
          <p:cNvSpPr/>
          <p:nvPr/>
        </p:nvSpPr>
        <p:spPr>
          <a:xfrm>
            <a:off x="9829800" y="2057400"/>
            <a:ext cx="958917" cy="338554"/>
          </a:xfrm>
          <a:prstGeom prst="rect">
            <a:avLst/>
          </a:prstGeom>
        </p:spPr>
        <p:txBody>
          <a:bodyPr wrap="none">
            <a:spAutoFit/>
          </a:bodyPr>
          <a:lstStyle/>
          <a:p>
            <a:r>
              <a:rPr lang="tr-TR" sz="1600" dirty="0" err="1" smtClean="0">
                <a:latin typeface="Gill Sans MT Condensed" pitchFamily="34" charset="0"/>
              </a:rPr>
              <a:t>Blastoid</a:t>
            </a:r>
            <a:r>
              <a:rPr lang="tr-TR" sz="1600" dirty="0" smtClean="0">
                <a:latin typeface="Gill Sans MT Condensed" pitchFamily="34" charset="0"/>
              </a:rPr>
              <a:t> </a:t>
            </a:r>
            <a:r>
              <a:rPr lang="tr-TR" sz="1600" dirty="0" err="1" smtClean="0">
                <a:latin typeface="Gill Sans MT Condensed" pitchFamily="34" charset="0"/>
              </a:rPr>
              <a:t>type</a:t>
            </a:r>
            <a:endParaRPr lang="tr-TR" sz="1600" dirty="0">
              <a:latin typeface="Gill Sans MT Condensed" pitchFamily="34" charset="0"/>
            </a:endParaRPr>
          </a:p>
        </p:txBody>
      </p:sp>
      <p:sp>
        <p:nvSpPr>
          <p:cNvPr id="17" name="16 Dikdörtgen"/>
          <p:cNvSpPr/>
          <p:nvPr/>
        </p:nvSpPr>
        <p:spPr>
          <a:xfrm>
            <a:off x="5867400" y="3733800"/>
            <a:ext cx="1040541" cy="307777"/>
          </a:xfrm>
          <a:prstGeom prst="rect">
            <a:avLst/>
          </a:prstGeom>
        </p:spPr>
        <p:txBody>
          <a:bodyPr wrap="none">
            <a:spAutoFit/>
          </a:bodyPr>
          <a:lstStyle/>
          <a:p>
            <a:r>
              <a:rPr lang="en-US" sz="1400" dirty="0" smtClean="0">
                <a:cs typeface="Arial" pitchFamily="34" charset="0"/>
              </a:rPr>
              <a:t>10% to 15%</a:t>
            </a:r>
            <a:endParaRPr lang="tr-TR" sz="1400" dirty="0"/>
          </a:p>
        </p:txBody>
      </p:sp>
      <p:sp>
        <p:nvSpPr>
          <p:cNvPr id="18" name="17 Dikdörtgen"/>
          <p:cNvSpPr/>
          <p:nvPr/>
        </p:nvSpPr>
        <p:spPr>
          <a:xfrm>
            <a:off x="7924800" y="3733800"/>
            <a:ext cx="1080617" cy="307777"/>
          </a:xfrm>
          <a:prstGeom prst="rect">
            <a:avLst/>
          </a:prstGeom>
        </p:spPr>
        <p:txBody>
          <a:bodyPr wrap="none">
            <a:spAutoFit/>
          </a:bodyPr>
          <a:lstStyle/>
          <a:p>
            <a:r>
              <a:rPr lang="tr-TR" sz="1400" dirty="0" smtClean="0">
                <a:cs typeface="Arial" pitchFamily="34" charset="0"/>
              </a:rPr>
              <a:t>70 </a:t>
            </a:r>
            <a:r>
              <a:rPr lang="en-US" sz="1400" dirty="0" smtClean="0">
                <a:cs typeface="Arial" pitchFamily="34" charset="0"/>
              </a:rPr>
              <a:t>% to </a:t>
            </a:r>
            <a:r>
              <a:rPr lang="tr-TR" sz="1400" dirty="0" smtClean="0">
                <a:cs typeface="Arial" pitchFamily="34" charset="0"/>
              </a:rPr>
              <a:t>7</a:t>
            </a:r>
            <a:r>
              <a:rPr lang="en-US" sz="1400" dirty="0" smtClean="0">
                <a:cs typeface="Arial" pitchFamily="34" charset="0"/>
              </a:rPr>
              <a:t>5%</a:t>
            </a:r>
            <a:endParaRPr lang="tr-TR" sz="1400" dirty="0"/>
          </a:p>
        </p:txBody>
      </p:sp>
      <p:sp>
        <p:nvSpPr>
          <p:cNvPr id="20" name="19 Dikdörtgen"/>
          <p:cNvSpPr/>
          <p:nvPr/>
        </p:nvSpPr>
        <p:spPr>
          <a:xfrm>
            <a:off x="3810000" y="3743980"/>
            <a:ext cx="1066800" cy="523220"/>
          </a:xfrm>
          <a:prstGeom prst="rect">
            <a:avLst/>
          </a:prstGeom>
        </p:spPr>
        <p:txBody>
          <a:bodyPr wrap="square">
            <a:spAutoFit/>
          </a:bodyPr>
          <a:lstStyle/>
          <a:p>
            <a:r>
              <a:rPr lang="en-US" sz="1400" dirty="0" smtClean="0">
                <a:cs typeface="Arial" pitchFamily="34" charset="0"/>
              </a:rPr>
              <a:t>5% to 7%</a:t>
            </a:r>
            <a:br>
              <a:rPr lang="en-US" sz="1400" dirty="0" smtClean="0">
                <a:cs typeface="Arial" pitchFamily="34" charset="0"/>
              </a:rPr>
            </a:br>
            <a:endParaRPr lang="tr-TR" sz="1400" dirty="0"/>
          </a:p>
        </p:txBody>
      </p:sp>
      <p:sp>
        <p:nvSpPr>
          <p:cNvPr id="21" name="20 Dikdörtgen"/>
          <p:cNvSpPr/>
          <p:nvPr/>
        </p:nvSpPr>
        <p:spPr>
          <a:xfrm>
            <a:off x="9829800" y="3743980"/>
            <a:ext cx="1066800" cy="523220"/>
          </a:xfrm>
          <a:prstGeom prst="rect">
            <a:avLst/>
          </a:prstGeom>
        </p:spPr>
        <p:txBody>
          <a:bodyPr wrap="square">
            <a:spAutoFit/>
          </a:bodyPr>
          <a:lstStyle/>
          <a:p>
            <a:r>
              <a:rPr lang="en-US" sz="1400" dirty="0" smtClean="0">
                <a:cs typeface="Arial" pitchFamily="34" charset="0"/>
              </a:rPr>
              <a:t>5% to 7%</a:t>
            </a:r>
            <a:br>
              <a:rPr lang="en-US" sz="1400" dirty="0" smtClean="0">
                <a:cs typeface="Arial" pitchFamily="34" charset="0"/>
              </a:rPr>
            </a:br>
            <a:endParaRPr lang="tr-TR" sz="1400" dirty="0"/>
          </a:p>
        </p:txBody>
      </p:sp>
    </p:spTree>
    <p:extLst>
      <p:ext uri="{BB962C8B-B14F-4D97-AF65-F5344CB8AC3E}">
        <p14:creationId xmlns="" xmlns:p14="http://schemas.microsoft.com/office/powerpoint/2010/main" val="2922202590"/>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630904" y="508825"/>
            <a:ext cx="10930191" cy="615553"/>
          </a:xfrm>
        </p:spPr>
        <p:txBody>
          <a:bodyPr/>
          <a:lstStyle/>
          <a:p>
            <a:r>
              <a:rPr lang="en-US" dirty="0" smtClean="0"/>
              <a:t>MCL: Pathology</a:t>
            </a:r>
          </a:p>
        </p:txBody>
      </p:sp>
      <p:sp>
        <p:nvSpPr>
          <p:cNvPr id="19" name="Content Placeholder 18"/>
          <p:cNvSpPr>
            <a:spLocks noGrp="1"/>
          </p:cNvSpPr>
          <p:nvPr>
            <p:ph sz="half" idx="4294967295"/>
          </p:nvPr>
        </p:nvSpPr>
        <p:spPr>
          <a:xfrm>
            <a:off x="637117" y="4572000"/>
            <a:ext cx="5230283" cy="830997"/>
          </a:xfrm>
          <a:prstGeom prst="rect">
            <a:avLst/>
          </a:prstGeom>
          <a:solidFill>
            <a:schemeClr val="accent5">
              <a:lumMod val="40000"/>
              <a:lumOff val="60000"/>
            </a:schemeClr>
          </a:solidFill>
          <a:ln>
            <a:solidFill>
              <a:schemeClr val="tx1"/>
            </a:solidFill>
          </a:ln>
        </p:spPr>
        <p:txBody>
          <a:bodyPr/>
          <a:lstStyle/>
          <a:p>
            <a:pPr marL="0" indent="0">
              <a:lnSpc>
                <a:spcPct val="150000"/>
              </a:lnSpc>
              <a:buFont typeface="Wingdings" pitchFamily="2" charset="2"/>
              <a:buNone/>
              <a:defRPr/>
            </a:pPr>
            <a:r>
              <a:rPr lang="tr-TR" sz="2000" b="1" dirty="0" smtClean="0">
                <a:solidFill>
                  <a:schemeClr val="tx1"/>
                </a:solidFill>
              </a:rPr>
              <a:t>  </a:t>
            </a:r>
            <a:r>
              <a:rPr lang="en-US" sz="2000" b="1" dirty="0" smtClean="0">
                <a:solidFill>
                  <a:schemeClr val="tx1"/>
                </a:solidFill>
              </a:rPr>
              <a:t>Typical immunophenotype:</a:t>
            </a:r>
            <a:r>
              <a:rPr lang="en-US" sz="1400" b="1" dirty="0" smtClean="0">
                <a:solidFill>
                  <a:schemeClr val="tx1"/>
                </a:solidFill>
              </a:rPr>
              <a:t/>
            </a:r>
            <a:br>
              <a:rPr lang="en-US" sz="1400" b="1" dirty="0" smtClean="0">
                <a:solidFill>
                  <a:schemeClr val="tx1"/>
                </a:solidFill>
              </a:rPr>
            </a:br>
            <a:r>
              <a:rPr lang="tr-TR" sz="1400" b="1" dirty="0" smtClean="0">
                <a:solidFill>
                  <a:schemeClr val="tx1"/>
                </a:solidFill>
              </a:rPr>
              <a:t>   </a:t>
            </a:r>
            <a:r>
              <a:rPr lang="en-US" sz="1600" dirty="0" smtClean="0">
                <a:solidFill>
                  <a:schemeClr val="tx1"/>
                </a:solidFill>
              </a:rPr>
              <a:t>CD20+, CD5+, CD23-, CCND1+, FMC7+, BCL2+</a:t>
            </a:r>
          </a:p>
        </p:txBody>
      </p:sp>
      <p:grpSp>
        <p:nvGrpSpPr>
          <p:cNvPr id="2" name="Group 19"/>
          <p:cNvGrpSpPr>
            <a:grpSpLocks noChangeAspect="1"/>
          </p:cNvGrpSpPr>
          <p:nvPr/>
        </p:nvGrpSpPr>
        <p:grpSpPr bwMode="auto">
          <a:xfrm>
            <a:off x="673099" y="1401762"/>
            <a:ext cx="5202768" cy="2913063"/>
            <a:chOff x="1382417" y="927101"/>
            <a:chExt cx="6381722" cy="4765399"/>
          </a:xfrm>
          <a:solidFill>
            <a:schemeClr val="bg1"/>
          </a:solidFill>
        </p:grpSpPr>
        <p:grpSp>
          <p:nvGrpSpPr>
            <p:cNvPr id="3" name="Group 18"/>
            <p:cNvGrpSpPr>
              <a:grpSpLocks/>
            </p:cNvGrpSpPr>
            <p:nvPr/>
          </p:nvGrpSpPr>
          <p:grpSpPr bwMode="auto">
            <a:xfrm>
              <a:off x="1382417" y="927101"/>
              <a:ext cx="3095627" cy="2313881"/>
              <a:chOff x="595017" y="228601"/>
              <a:chExt cx="3095627" cy="2313881"/>
            </a:xfrm>
            <a:grpFill/>
          </p:grpSpPr>
          <p:pic>
            <p:nvPicPr>
              <p:cNvPr id="13332" name="Picture 2" descr="PA070686"/>
              <p:cNvPicPr>
                <a:picLocks noChangeAspect="1" noChangeArrowheads="1"/>
              </p:cNvPicPr>
              <p:nvPr/>
            </p:nvPicPr>
            <p:blipFill>
              <a:blip r:embed="rId3" cstate="print"/>
              <a:srcRect/>
              <a:stretch>
                <a:fillRect/>
              </a:stretch>
            </p:blipFill>
            <p:spPr bwMode="auto">
              <a:xfrm>
                <a:off x="609600" y="228601"/>
                <a:ext cx="3081044" cy="2285235"/>
              </a:xfrm>
              <a:prstGeom prst="rect">
                <a:avLst/>
              </a:prstGeom>
              <a:grpFill/>
              <a:ln w="28575">
                <a:solidFill>
                  <a:srgbClr val="000000"/>
                </a:solidFill>
                <a:miter lim="800000"/>
                <a:headEnd/>
                <a:tailEnd/>
              </a:ln>
            </p:spPr>
          </p:pic>
          <p:sp>
            <p:nvSpPr>
              <p:cNvPr id="16" name="Text Box 6"/>
              <p:cNvSpPr txBox="1">
                <a:spLocks noChangeArrowheads="1"/>
              </p:cNvSpPr>
              <p:nvPr/>
            </p:nvSpPr>
            <p:spPr bwMode="auto">
              <a:xfrm>
                <a:off x="595019" y="2090613"/>
                <a:ext cx="1025542" cy="451869"/>
              </a:xfrm>
              <a:prstGeom prst="rect">
                <a:avLst/>
              </a:prstGeom>
              <a:grpFill/>
              <a:ln w="28575">
                <a:solidFill>
                  <a:schemeClr val="tx1"/>
                </a:solidFill>
                <a:miter lim="800000"/>
                <a:headEnd/>
                <a:tailEnd/>
              </a:ln>
            </p:spPr>
            <p:txBody>
              <a:bodyPr>
                <a:spAutoFit/>
              </a:bodyPr>
              <a:lstStyle/>
              <a:p>
                <a:pPr>
                  <a:spcBef>
                    <a:spcPct val="30000"/>
                  </a:spcBef>
                  <a:defRPr/>
                </a:pPr>
                <a:r>
                  <a:rPr lang="en-US" sz="1200" b="1" dirty="0">
                    <a:solidFill>
                      <a:schemeClr val="tx1">
                        <a:lumMod val="65000"/>
                        <a:lumOff val="35000"/>
                      </a:schemeClr>
                    </a:solidFill>
                    <a:latin typeface="Arial" charset="0"/>
                  </a:rPr>
                  <a:t>CD20</a:t>
                </a:r>
              </a:p>
            </p:txBody>
          </p:sp>
        </p:grpSp>
        <p:grpSp>
          <p:nvGrpSpPr>
            <p:cNvPr id="4" name="Group 16"/>
            <p:cNvGrpSpPr>
              <a:grpSpLocks/>
            </p:cNvGrpSpPr>
            <p:nvPr/>
          </p:nvGrpSpPr>
          <p:grpSpPr bwMode="auto">
            <a:xfrm>
              <a:off x="4683095" y="927101"/>
              <a:ext cx="3081044" cy="2285235"/>
              <a:chOff x="4683095" y="228601"/>
              <a:chExt cx="3081044" cy="2285235"/>
            </a:xfrm>
            <a:grpFill/>
          </p:grpSpPr>
          <p:pic>
            <p:nvPicPr>
              <p:cNvPr id="13330" name="Picture 3" descr="PA070687"/>
              <p:cNvPicPr>
                <a:picLocks noChangeAspect="1" noChangeArrowheads="1"/>
              </p:cNvPicPr>
              <p:nvPr/>
            </p:nvPicPr>
            <p:blipFill>
              <a:blip r:embed="rId4" cstate="print"/>
              <a:srcRect/>
              <a:stretch>
                <a:fillRect/>
              </a:stretch>
            </p:blipFill>
            <p:spPr bwMode="auto">
              <a:xfrm>
                <a:off x="4683095" y="228601"/>
                <a:ext cx="3081044" cy="2285235"/>
              </a:xfrm>
              <a:prstGeom prst="rect">
                <a:avLst/>
              </a:prstGeom>
              <a:grpFill/>
              <a:ln w="28575">
                <a:solidFill>
                  <a:srgbClr val="000000"/>
                </a:solidFill>
                <a:miter lim="800000"/>
                <a:headEnd/>
                <a:tailEnd/>
              </a:ln>
            </p:spPr>
          </p:pic>
          <p:sp>
            <p:nvSpPr>
              <p:cNvPr id="14" name="Text Box 7"/>
              <p:cNvSpPr txBox="1">
                <a:spLocks noChangeArrowheads="1"/>
              </p:cNvSpPr>
              <p:nvPr/>
            </p:nvSpPr>
            <p:spPr bwMode="auto">
              <a:xfrm>
                <a:off x="4762809" y="2046462"/>
                <a:ext cx="882743" cy="451869"/>
              </a:xfrm>
              <a:prstGeom prst="rect">
                <a:avLst/>
              </a:prstGeom>
              <a:grpFill/>
              <a:ln w="28575">
                <a:solidFill>
                  <a:schemeClr val="tx1"/>
                </a:solidFill>
                <a:miter lim="800000"/>
                <a:headEnd/>
                <a:tailEnd/>
              </a:ln>
            </p:spPr>
            <p:txBody>
              <a:bodyPr>
                <a:spAutoFit/>
              </a:bodyPr>
              <a:lstStyle/>
              <a:p>
                <a:pPr>
                  <a:spcBef>
                    <a:spcPct val="30000"/>
                  </a:spcBef>
                  <a:defRPr/>
                </a:pPr>
                <a:r>
                  <a:rPr lang="en-US" sz="1200" b="1" dirty="0"/>
                  <a:t>CD5</a:t>
                </a:r>
              </a:p>
            </p:txBody>
          </p:sp>
        </p:grpSp>
        <p:grpSp>
          <p:nvGrpSpPr>
            <p:cNvPr id="5" name="Group 15"/>
            <p:cNvGrpSpPr>
              <a:grpSpLocks/>
            </p:cNvGrpSpPr>
            <p:nvPr/>
          </p:nvGrpSpPr>
          <p:grpSpPr bwMode="auto">
            <a:xfrm>
              <a:off x="1382418" y="3378124"/>
              <a:ext cx="3095626" cy="2305911"/>
              <a:chOff x="595018" y="3378124"/>
              <a:chExt cx="3095626" cy="2305911"/>
            </a:xfrm>
            <a:grpFill/>
          </p:grpSpPr>
          <p:pic>
            <p:nvPicPr>
              <p:cNvPr id="13328" name="Picture 4" descr="PA070688"/>
              <p:cNvPicPr>
                <a:picLocks noChangeAspect="1" noChangeArrowheads="1"/>
              </p:cNvPicPr>
              <p:nvPr/>
            </p:nvPicPr>
            <p:blipFill>
              <a:blip r:embed="rId5" cstate="print"/>
              <a:srcRect/>
              <a:stretch>
                <a:fillRect/>
              </a:stretch>
            </p:blipFill>
            <p:spPr bwMode="auto">
              <a:xfrm>
                <a:off x="609600" y="3378124"/>
                <a:ext cx="3081044" cy="2285235"/>
              </a:xfrm>
              <a:prstGeom prst="rect">
                <a:avLst/>
              </a:prstGeom>
              <a:grpFill/>
              <a:ln w="28575">
                <a:solidFill>
                  <a:srgbClr val="000000"/>
                </a:solidFill>
                <a:miter lim="800000"/>
                <a:headEnd/>
                <a:tailEnd/>
              </a:ln>
            </p:spPr>
          </p:pic>
          <p:sp>
            <p:nvSpPr>
              <p:cNvPr id="12" name="Text Box 8"/>
              <p:cNvSpPr txBox="1">
                <a:spLocks noChangeArrowheads="1"/>
              </p:cNvSpPr>
              <p:nvPr/>
            </p:nvSpPr>
            <p:spPr bwMode="auto">
              <a:xfrm>
                <a:off x="595018" y="5232840"/>
                <a:ext cx="1466914" cy="451869"/>
              </a:xfrm>
              <a:prstGeom prst="rect">
                <a:avLst/>
              </a:prstGeom>
              <a:grpFill/>
              <a:ln w="28575">
                <a:solidFill>
                  <a:schemeClr val="tx1"/>
                </a:solidFill>
                <a:miter lim="800000"/>
                <a:headEnd/>
                <a:tailEnd/>
              </a:ln>
            </p:spPr>
            <p:txBody>
              <a:bodyPr>
                <a:spAutoFit/>
              </a:bodyPr>
              <a:lstStyle/>
              <a:p>
                <a:pPr>
                  <a:spcBef>
                    <a:spcPct val="30000"/>
                  </a:spcBef>
                  <a:defRPr/>
                </a:pPr>
                <a:r>
                  <a:rPr lang="en-US" sz="1200" b="1" dirty="0"/>
                  <a:t>Cyclin D1</a:t>
                </a:r>
              </a:p>
            </p:txBody>
          </p:sp>
        </p:grpSp>
        <p:grpSp>
          <p:nvGrpSpPr>
            <p:cNvPr id="6" name="Group 17"/>
            <p:cNvGrpSpPr>
              <a:grpSpLocks/>
            </p:cNvGrpSpPr>
            <p:nvPr/>
          </p:nvGrpSpPr>
          <p:grpSpPr bwMode="auto">
            <a:xfrm>
              <a:off x="4668515" y="3378124"/>
              <a:ext cx="3095624" cy="2314376"/>
              <a:chOff x="4668515" y="3378124"/>
              <a:chExt cx="3095624" cy="2314376"/>
            </a:xfrm>
            <a:grpFill/>
          </p:grpSpPr>
          <p:pic>
            <p:nvPicPr>
              <p:cNvPr id="13326" name="Picture 5" descr="PA070689"/>
              <p:cNvPicPr>
                <a:picLocks noChangeAspect="1" noChangeArrowheads="1"/>
              </p:cNvPicPr>
              <p:nvPr/>
            </p:nvPicPr>
            <p:blipFill>
              <a:blip r:embed="rId6" cstate="print"/>
              <a:srcRect/>
              <a:stretch>
                <a:fillRect/>
              </a:stretch>
            </p:blipFill>
            <p:spPr bwMode="auto">
              <a:xfrm>
                <a:off x="4683095" y="3378124"/>
                <a:ext cx="3081044" cy="2285235"/>
              </a:xfrm>
              <a:prstGeom prst="rect">
                <a:avLst/>
              </a:prstGeom>
              <a:grpFill/>
              <a:ln w="28575">
                <a:solidFill>
                  <a:srgbClr val="000000"/>
                </a:solidFill>
                <a:miter lim="800000"/>
                <a:headEnd/>
                <a:tailEnd/>
              </a:ln>
            </p:spPr>
          </p:pic>
          <p:sp>
            <p:nvSpPr>
              <p:cNvPr id="10" name="Text Box 9"/>
              <p:cNvSpPr txBox="1">
                <a:spLocks noChangeArrowheads="1"/>
              </p:cNvSpPr>
              <p:nvPr/>
            </p:nvSpPr>
            <p:spPr bwMode="auto">
              <a:xfrm>
                <a:off x="4669343" y="5240631"/>
                <a:ext cx="1009964" cy="451869"/>
              </a:xfrm>
              <a:prstGeom prst="rect">
                <a:avLst/>
              </a:prstGeom>
              <a:grpFill/>
              <a:ln w="28575">
                <a:solidFill>
                  <a:schemeClr val="tx1"/>
                </a:solidFill>
                <a:miter lim="800000"/>
                <a:headEnd/>
                <a:tailEnd/>
              </a:ln>
            </p:spPr>
            <p:txBody>
              <a:bodyPr>
                <a:spAutoFit/>
              </a:bodyPr>
              <a:lstStyle/>
              <a:p>
                <a:pPr>
                  <a:spcBef>
                    <a:spcPct val="30000"/>
                  </a:spcBef>
                  <a:defRPr/>
                </a:pPr>
                <a:r>
                  <a:rPr lang="en-US" sz="1200" b="1" dirty="0"/>
                  <a:t>BCL2</a:t>
                </a:r>
              </a:p>
            </p:txBody>
          </p:sp>
        </p:grpSp>
      </p:grpSp>
      <p:cxnSp>
        <p:nvCxnSpPr>
          <p:cNvPr id="22" name="Straight Arrow Connector 21"/>
          <p:cNvCxnSpPr>
            <a:cxnSpLocks noChangeShapeType="1"/>
          </p:cNvCxnSpPr>
          <p:nvPr/>
        </p:nvCxnSpPr>
        <p:spPr bwMode="auto">
          <a:xfrm rot="16200000" flipV="1">
            <a:off x="9377098" y="2857764"/>
            <a:ext cx="223838" cy="207433"/>
          </a:xfrm>
          <a:prstGeom prst="straightConnector1">
            <a:avLst/>
          </a:prstGeom>
          <a:noFill/>
          <a:ln w="38100" algn="ctr">
            <a:solidFill>
              <a:schemeClr val="accent3"/>
            </a:solidFill>
            <a:round/>
            <a:headEnd/>
            <a:tailEnd type="triangle" w="med" len="med"/>
          </a:ln>
        </p:spPr>
      </p:cxnSp>
      <p:cxnSp>
        <p:nvCxnSpPr>
          <p:cNvPr id="23" name="Straight Arrow Connector 22"/>
          <p:cNvCxnSpPr>
            <a:cxnSpLocks noChangeShapeType="1"/>
          </p:cNvCxnSpPr>
          <p:nvPr/>
        </p:nvCxnSpPr>
        <p:spPr bwMode="auto">
          <a:xfrm rot="16200000" flipV="1">
            <a:off x="9476583" y="2071952"/>
            <a:ext cx="223837" cy="207433"/>
          </a:xfrm>
          <a:prstGeom prst="straightConnector1">
            <a:avLst/>
          </a:prstGeom>
          <a:noFill/>
          <a:ln w="38100" algn="ctr">
            <a:solidFill>
              <a:schemeClr val="accent3"/>
            </a:solidFill>
            <a:round/>
            <a:headEnd/>
            <a:tailEnd type="triangle" w="med" len="med"/>
          </a:ln>
        </p:spPr>
      </p:cxnSp>
      <p:cxnSp>
        <p:nvCxnSpPr>
          <p:cNvPr id="24" name="Straight Arrow Connector 23"/>
          <p:cNvCxnSpPr>
            <a:cxnSpLocks noChangeShapeType="1"/>
          </p:cNvCxnSpPr>
          <p:nvPr/>
        </p:nvCxnSpPr>
        <p:spPr bwMode="auto">
          <a:xfrm rot="16200000" flipV="1">
            <a:off x="10135924" y="2477293"/>
            <a:ext cx="223837" cy="209551"/>
          </a:xfrm>
          <a:prstGeom prst="straightConnector1">
            <a:avLst/>
          </a:prstGeom>
          <a:noFill/>
          <a:ln w="38100" algn="ctr">
            <a:solidFill>
              <a:schemeClr val="accent3"/>
            </a:solidFill>
            <a:round/>
            <a:headEnd/>
            <a:tailEnd type="triangle" w="med" len="med"/>
          </a:ln>
        </p:spPr>
      </p:cxnSp>
      <p:sp>
        <p:nvSpPr>
          <p:cNvPr id="25" name="24 Dikdörtgen"/>
          <p:cNvSpPr/>
          <p:nvPr/>
        </p:nvSpPr>
        <p:spPr>
          <a:xfrm>
            <a:off x="228600" y="6324600"/>
            <a:ext cx="11963400" cy="369332"/>
          </a:xfrm>
          <a:prstGeom prst="rect">
            <a:avLst/>
          </a:prstGeom>
        </p:spPr>
        <p:txBody>
          <a:bodyPr wrap="square">
            <a:spAutoFit/>
          </a:bodyPr>
          <a:lstStyle/>
          <a:p>
            <a:r>
              <a:rPr lang="en-US" sz="900" dirty="0" smtClean="0"/>
              <a:t>Mantle cell tumor cells express high levels of surface membrane IgM and </a:t>
            </a:r>
            <a:r>
              <a:rPr lang="en-US" sz="900" dirty="0" err="1" smtClean="0"/>
              <a:t>IgD</a:t>
            </a:r>
            <a:r>
              <a:rPr lang="en-US" sz="900" dirty="0" smtClean="0"/>
              <a:t> (</a:t>
            </a:r>
            <a:r>
              <a:rPr lang="en-US" sz="900" dirty="0" err="1" smtClean="0"/>
              <a:t>sIgM±IgD</a:t>
            </a:r>
            <a:r>
              <a:rPr lang="en-US" sz="900" dirty="0" smtClean="0"/>
              <a:t>), which is more often of lambda light chain type. They also express pan-B cell antigens (</a:t>
            </a:r>
            <a:r>
              <a:rPr lang="en-US" sz="900" dirty="0" err="1" smtClean="0"/>
              <a:t>eg</a:t>
            </a:r>
            <a:r>
              <a:rPr lang="en-US" sz="900" dirty="0" smtClean="0"/>
              <a:t>, CD19, CD20), CD5, and FMC7. Nuclear staining for </a:t>
            </a:r>
            <a:r>
              <a:rPr lang="en-US" sz="900" dirty="0" err="1" smtClean="0"/>
              <a:t>cyclin</a:t>
            </a:r>
            <a:r>
              <a:rPr lang="en-US" sz="900" dirty="0" smtClean="0"/>
              <a:t> D1 (BCL-1) is present in &gt;90 percent of cases, including those that are CD5 negative. (See </a:t>
            </a:r>
            <a:r>
              <a:rPr lang="en-US" sz="900" u="sng" dirty="0" smtClean="0">
                <a:hlinkClick r:id="rId7"/>
              </a:rPr>
              <a:t>'</a:t>
            </a:r>
            <a:r>
              <a:rPr lang="en-US" sz="900" u="sng" dirty="0" err="1" smtClean="0">
                <a:hlinkClick r:id="rId7"/>
              </a:rPr>
              <a:t>Immunophenotype</a:t>
            </a:r>
            <a:r>
              <a:rPr lang="en-US" sz="900" u="sng" dirty="0" smtClean="0">
                <a:hlinkClick r:id="rId7"/>
              </a:rPr>
              <a:t>'</a:t>
            </a:r>
            <a:r>
              <a:rPr lang="en-US" sz="900" dirty="0" smtClean="0"/>
              <a:t> above.)</a:t>
            </a:r>
            <a:r>
              <a:rPr lang="tr-TR" sz="900" dirty="0" smtClean="0"/>
              <a:t> </a:t>
            </a:r>
            <a:r>
              <a:rPr lang="en-US" sz="900" dirty="0" smtClean="0"/>
              <a:t>●Although not specific for MCL, the majority of cases will demonstrate t(11;14) by conventional </a:t>
            </a:r>
            <a:r>
              <a:rPr lang="en-US" sz="900" dirty="0" err="1" smtClean="0"/>
              <a:t>cytogenetics</a:t>
            </a:r>
            <a:r>
              <a:rPr lang="en-US" sz="900" dirty="0" smtClean="0"/>
              <a:t> or FISH</a:t>
            </a:r>
            <a:endParaRPr lang="en-US" sz="900" dirty="0"/>
          </a:p>
        </p:txBody>
      </p:sp>
      <p:sp>
        <p:nvSpPr>
          <p:cNvPr id="26" name="25 Dikdörtgen"/>
          <p:cNvSpPr/>
          <p:nvPr/>
        </p:nvSpPr>
        <p:spPr>
          <a:xfrm>
            <a:off x="381000" y="5562600"/>
            <a:ext cx="11506200" cy="507831"/>
          </a:xfrm>
          <a:prstGeom prst="rect">
            <a:avLst/>
          </a:prstGeom>
        </p:spPr>
        <p:txBody>
          <a:bodyPr wrap="square">
            <a:spAutoFit/>
          </a:bodyPr>
          <a:lstStyle/>
          <a:p>
            <a:pPr>
              <a:lnSpc>
                <a:spcPct val="150000"/>
              </a:lnSpc>
            </a:pPr>
            <a:r>
              <a:rPr lang="tr-TR" dirty="0" smtClean="0">
                <a:latin typeface="+mj-lt"/>
                <a:ea typeface="msgothic" charset="0"/>
                <a:cs typeface="msgothic" charset="0"/>
              </a:rPr>
              <a:t>D</a:t>
            </a:r>
            <a:r>
              <a:rPr lang="en-GB" dirty="0" err="1" smtClean="0">
                <a:latin typeface="+mj-lt"/>
                <a:ea typeface="msgothic" charset="0"/>
                <a:cs typeface="msgothic" charset="0"/>
              </a:rPr>
              <a:t>ual-color</a:t>
            </a:r>
            <a:r>
              <a:rPr lang="en-GB" dirty="0" smtClean="0">
                <a:latin typeface="+mj-lt"/>
                <a:ea typeface="msgothic" charset="0"/>
                <a:cs typeface="msgothic" charset="0"/>
              </a:rPr>
              <a:t>, dual-fusion translocation DNA probe</a:t>
            </a:r>
            <a:r>
              <a:rPr lang="tr-TR" dirty="0" smtClean="0">
                <a:latin typeface="+mj-lt"/>
                <a:ea typeface="msgothic" charset="0"/>
                <a:cs typeface="msgothic" charset="0"/>
              </a:rPr>
              <a:t>,</a:t>
            </a:r>
            <a:r>
              <a:rPr lang="en-GB" dirty="0" smtClean="0">
                <a:latin typeface="+mj-lt"/>
                <a:ea typeface="msgothic" charset="0"/>
                <a:cs typeface="msgothic" charset="0"/>
              </a:rPr>
              <a:t>) identifying the presence of the </a:t>
            </a:r>
            <a:r>
              <a:rPr lang="en-GB" b="1" dirty="0" smtClean="0">
                <a:solidFill>
                  <a:srgbClr val="FF0000"/>
                </a:solidFill>
                <a:latin typeface="+mj-lt"/>
                <a:ea typeface="msgothic" charset="0"/>
                <a:cs typeface="msgothic" charset="0"/>
              </a:rPr>
              <a:t>t(11;14)</a:t>
            </a:r>
            <a:r>
              <a:rPr lang="tr-TR" b="1" dirty="0" smtClean="0">
                <a:solidFill>
                  <a:srgbClr val="FF0000"/>
                </a:solidFill>
                <a:latin typeface="+mj-lt"/>
                <a:ea typeface="msgothic" charset="0"/>
                <a:cs typeface="msgothic" charset="0"/>
              </a:rPr>
              <a:t>  [</a:t>
            </a:r>
            <a:r>
              <a:rPr lang="en-GB" b="1" i="1" dirty="0" smtClean="0">
                <a:solidFill>
                  <a:srgbClr val="FF0000"/>
                </a:solidFill>
                <a:ea typeface="msgothic" charset="0"/>
                <a:cs typeface="msgothic" charset="0"/>
              </a:rPr>
              <a:t>IGH</a:t>
            </a:r>
            <a:r>
              <a:rPr lang="tr-TR" b="1" i="1" dirty="0" smtClean="0">
                <a:solidFill>
                  <a:srgbClr val="FF0000"/>
                </a:solidFill>
                <a:ea typeface="msgothic" charset="0"/>
                <a:cs typeface="msgothic" charset="0"/>
              </a:rPr>
              <a:t>,</a:t>
            </a:r>
            <a:r>
              <a:rPr lang="en-GB" b="1" dirty="0" smtClean="0">
                <a:solidFill>
                  <a:srgbClr val="FF0000"/>
                </a:solidFill>
                <a:ea typeface="msgothic" charset="0"/>
                <a:cs typeface="msgothic" charset="0"/>
              </a:rPr>
              <a:t> 14q32</a:t>
            </a:r>
            <a:r>
              <a:rPr lang="en-GB" b="1" i="1" dirty="0" smtClean="0">
                <a:solidFill>
                  <a:srgbClr val="FF0000"/>
                </a:solidFill>
                <a:ea typeface="msgothic" charset="0"/>
                <a:cs typeface="msgothic" charset="0"/>
              </a:rPr>
              <a:t>/CCND1</a:t>
            </a:r>
            <a:r>
              <a:rPr lang="tr-TR" b="1" dirty="0" smtClean="0">
                <a:solidFill>
                  <a:srgbClr val="FF0000"/>
                </a:solidFill>
                <a:ea typeface="msgothic" charset="0"/>
                <a:cs typeface="msgothic" charset="0"/>
              </a:rPr>
              <a:t>,</a:t>
            </a:r>
            <a:r>
              <a:rPr lang="en-GB" b="1" dirty="0" smtClean="0">
                <a:solidFill>
                  <a:srgbClr val="FF0000"/>
                </a:solidFill>
                <a:ea typeface="msgothic" charset="0"/>
                <a:cs typeface="msgothic" charset="0"/>
              </a:rPr>
              <a:t>11q13</a:t>
            </a:r>
            <a:r>
              <a:rPr lang="tr-TR" sz="1600" b="1" dirty="0" smtClean="0">
                <a:solidFill>
                  <a:srgbClr val="FF0000"/>
                </a:solidFill>
                <a:ea typeface="msgothic" charset="0"/>
                <a:cs typeface="msgothic" charset="0"/>
              </a:rPr>
              <a:t>]</a:t>
            </a:r>
            <a:r>
              <a:rPr lang="tr-TR" sz="1600" b="1" dirty="0" smtClean="0">
                <a:latin typeface="+mj-lt"/>
                <a:ea typeface="msgothic" charset="0"/>
                <a:cs typeface="msgothic" charset="0"/>
              </a:rPr>
              <a:t>.</a:t>
            </a:r>
            <a:r>
              <a:rPr lang="tr-TR" sz="1600" b="1" dirty="0" smtClean="0">
                <a:solidFill>
                  <a:srgbClr val="FF0000"/>
                </a:solidFill>
                <a:latin typeface="+mj-lt"/>
                <a:ea typeface="msgothic" charset="0"/>
                <a:cs typeface="msgothic" charset="0"/>
              </a:rPr>
              <a:t> </a:t>
            </a:r>
            <a:endParaRPr lang="tr-TR" dirty="0">
              <a:latin typeface="+mj-lt"/>
            </a:endParaRPr>
          </a:p>
        </p:txBody>
      </p:sp>
      <p:pic>
        <p:nvPicPr>
          <p:cNvPr id="1027" name="Picture 3"/>
          <p:cNvPicPr>
            <a:picLocks noChangeAspect="1" noChangeArrowheads="1"/>
          </p:cNvPicPr>
          <p:nvPr/>
        </p:nvPicPr>
        <p:blipFill>
          <a:blip r:embed="rId8" cstate="print"/>
          <a:srcRect/>
          <a:stretch>
            <a:fillRect/>
          </a:stretch>
        </p:blipFill>
        <p:spPr bwMode="auto">
          <a:xfrm>
            <a:off x="7620000" y="1943100"/>
            <a:ext cx="3476625" cy="3238500"/>
          </a:xfrm>
          <a:prstGeom prst="rect">
            <a:avLst/>
          </a:prstGeom>
          <a:noFill/>
          <a:ln w="9525">
            <a:solidFill>
              <a:srgbClr val="C00000"/>
            </a:solidFill>
            <a:miter lim="800000"/>
            <a:headEnd/>
            <a:tailEnd/>
          </a:ln>
        </p:spPr>
      </p:pic>
      <p:pic>
        <p:nvPicPr>
          <p:cNvPr id="1028" name="Picture 4"/>
          <p:cNvPicPr>
            <a:picLocks noChangeAspect="1" noChangeArrowheads="1"/>
          </p:cNvPicPr>
          <p:nvPr/>
        </p:nvPicPr>
        <p:blipFill>
          <a:blip r:embed="rId9" cstate="print"/>
          <a:srcRect/>
          <a:stretch>
            <a:fillRect/>
          </a:stretch>
        </p:blipFill>
        <p:spPr bwMode="auto">
          <a:xfrm>
            <a:off x="6705600" y="1790700"/>
            <a:ext cx="2221296" cy="1566863"/>
          </a:xfrm>
          <a:prstGeom prst="rect">
            <a:avLst/>
          </a:prstGeom>
          <a:noFill/>
          <a:ln w="9525">
            <a:solidFill>
              <a:schemeClr val="bg1"/>
            </a:solid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a:spLocks noGrp="1"/>
          </p:cNvSpPr>
          <p:nvPr>
            <p:ph type="title"/>
          </p:nvPr>
        </p:nvSpPr>
        <p:spPr>
          <a:xfrm>
            <a:off x="630904" y="508825"/>
            <a:ext cx="10930191" cy="1231106"/>
          </a:xfrm>
        </p:spPr>
        <p:txBody>
          <a:bodyPr/>
          <a:lstStyle/>
          <a:p>
            <a:r>
              <a:rPr lang="en-US" dirty="0" smtClean="0"/>
              <a:t>MCL: </a:t>
            </a:r>
            <a:r>
              <a:rPr lang="tr-TR" dirty="0" smtClean="0"/>
              <a:t>Flow cytometry</a:t>
            </a:r>
            <a:br>
              <a:rPr lang="tr-TR" dirty="0" smtClean="0"/>
            </a:br>
            <a:endParaRPr lang="en-US" dirty="0" smtClean="0"/>
          </a:p>
        </p:txBody>
      </p:sp>
      <p:pic>
        <p:nvPicPr>
          <p:cNvPr id="17" name="Picture 7" descr="Image"/>
          <p:cNvPicPr>
            <a:picLocks noChangeAspect="1" noChangeArrowheads="1"/>
          </p:cNvPicPr>
          <p:nvPr/>
        </p:nvPicPr>
        <p:blipFill>
          <a:blip r:embed="rId3" cstate="print"/>
          <a:srcRect/>
          <a:stretch>
            <a:fillRect/>
          </a:stretch>
        </p:blipFill>
        <p:spPr bwMode="auto">
          <a:xfrm>
            <a:off x="685800" y="1524000"/>
            <a:ext cx="4114800" cy="4191000"/>
          </a:xfrm>
          <a:prstGeom prst="rect">
            <a:avLst/>
          </a:prstGeom>
          <a:ln>
            <a:noFill/>
          </a:ln>
          <a:effectLst>
            <a:outerShdw blurRad="190500" algn="tl" rotWithShape="0">
              <a:srgbClr val="000000">
                <a:alpha val="70000"/>
              </a:srgbClr>
            </a:outerShdw>
          </a:effectLst>
        </p:spPr>
      </p:pic>
      <p:sp>
        <p:nvSpPr>
          <p:cNvPr id="6" name="5 Dikdörtgen"/>
          <p:cNvSpPr/>
          <p:nvPr/>
        </p:nvSpPr>
        <p:spPr>
          <a:xfrm>
            <a:off x="533400" y="5638800"/>
            <a:ext cx="108204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14 Dikdörtgen"/>
          <p:cNvSpPr/>
          <p:nvPr/>
        </p:nvSpPr>
        <p:spPr>
          <a:xfrm>
            <a:off x="304800" y="6019800"/>
            <a:ext cx="11887200" cy="307777"/>
          </a:xfrm>
          <a:prstGeom prst="rect">
            <a:avLst/>
          </a:prstGeom>
          <a:solidFill>
            <a:schemeClr val="bg1"/>
          </a:solidFill>
        </p:spPr>
        <p:txBody>
          <a:bodyPr wrap="square">
            <a:spAutoFit/>
          </a:bodyPr>
          <a:lstStyle/>
          <a:p>
            <a:r>
              <a:rPr lang="tr-TR" sz="1400" dirty="0" smtClean="0"/>
              <a:t>MCL </a:t>
            </a:r>
            <a:r>
              <a:rPr lang="en-US" sz="1400" dirty="0" smtClean="0"/>
              <a:t>express </a:t>
            </a:r>
            <a:r>
              <a:rPr lang="tr-TR" sz="1400" dirty="0" smtClean="0"/>
              <a:t> </a:t>
            </a:r>
            <a:r>
              <a:rPr lang="en-US" sz="1400" dirty="0" smtClean="0"/>
              <a:t>high levels of surface membrane IgM and </a:t>
            </a:r>
            <a:r>
              <a:rPr lang="en-US" sz="1400" dirty="0" err="1" smtClean="0"/>
              <a:t>IgD</a:t>
            </a:r>
            <a:r>
              <a:rPr lang="en-US" sz="1400" dirty="0" smtClean="0"/>
              <a:t> (</a:t>
            </a:r>
            <a:r>
              <a:rPr lang="en-US" sz="1400" dirty="0" err="1" smtClean="0"/>
              <a:t>sIgM±IgD</a:t>
            </a:r>
            <a:r>
              <a:rPr lang="en-US" sz="1400" dirty="0" smtClean="0"/>
              <a:t>),.They also express pan-B cell antigens (</a:t>
            </a:r>
            <a:r>
              <a:rPr lang="en-US" sz="1400" dirty="0" err="1" smtClean="0"/>
              <a:t>eg</a:t>
            </a:r>
            <a:r>
              <a:rPr lang="en-US" sz="1400" dirty="0" smtClean="0"/>
              <a:t>, CD19, CD20), CD5, and FMC7. </a:t>
            </a:r>
            <a:endParaRPr lang="tr-TR" sz="1400" dirty="0" smtClean="0"/>
          </a:p>
        </p:txBody>
      </p:sp>
      <p:pic>
        <p:nvPicPr>
          <p:cNvPr id="2050" name="Picture 2"/>
          <p:cNvPicPr>
            <a:picLocks noChangeAspect="1" noChangeArrowheads="1"/>
          </p:cNvPicPr>
          <p:nvPr/>
        </p:nvPicPr>
        <p:blipFill>
          <a:blip r:embed="rId4" cstate="print"/>
          <a:srcRect/>
          <a:stretch>
            <a:fillRect/>
          </a:stretch>
        </p:blipFill>
        <p:spPr bwMode="auto">
          <a:xfrm>
            <a:off x="5257800" y="1524000"/>
            <a:ext cx="6067425" cy="4076700"/>
          </a:xfrm>
          <a:prstGeom prst="rect">
            <a:avLst/>
          </a:prstGeom>
          <a:ln>
            <a:noFill/>
          </a:ln>
          <a:effectLst>
            <a:outerShdw blurRad="190500" algn="tl" rotWithShape="0">
              <a:srgbClr val="000000">
                <a:alpha val="70000"/>
              </a:srgbClr>
            </a:outerShdw>
          </a:effectLst>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title"/>
          </p:nvPr>
        </p:nvSpPr>
        <p:spPr>
          <a:xfrm>
            <a:off x="630904" y="508825"/>
            <a:ext cx="10930191" cy="615553"/>
          </a:xfrm>
        </p:spPr>
        <p:txBody>
          <a:bodyPr/>
          <a:lstStyle/>
          <a:p>
            <a:r>
              <a:rPr lang="en-US" smtClean="0"/>
              <a:t>MCL International Prognostic Index</a:t>
            </a:r>
          </a:p>
        </p:txBody>
      </p:sp>
      <p:sp>
        <p:nvSpPr>
          <p:cNvPr id="61" name="Content Placeholder 60"/>
          <p:cNvSpPr>
            <a:spLocks noGrp="1"/>
          </p:cNvSpPr>
          <p:nvPr>
            <p:ph sz="half" idx="2"/>
          </p:nvPr>
        </p:nvSpPr>
        <p:spPr>
          <a:xfrm>
            <a:off x="7315200" y="3352800"/>
            <a:ext cx="4876800" cy="2361159"/>
          </a:xfrm>
        </p:spPr>
        <p:txBody>
          <a:bodyPr/>
          <a:lstStyle/>
          <a:p>
            <a:pPr marL="0" lvl="1">
              <a:lnSpc>
                <a:spcPct val="130000"/>
              </a:lnSpc>
              <a:spcAft>
                <a:spcPts val="500"/>
              </a:spcAft>
              <a:defRPr/>
            </a:pPr>
            <a:endParaRPr lang="en-US" sz="1800" dirty="0" smtClean="0"/>
          </a:p>
          <a:p>
            <a:pPr>
              <a:lnSpc>
                <a:spcPct val="130000"/>
              </a:lnSpc>
              <a:spcAft>
                <a:spcPts val="500"/>
              </a:spcAft>
              <a:defRPr/>
            </a:pPr>
            <a:r>
              <a:rPr lang="en-US" sz="1800" b="1" dirty="0" smtClean="0"/>
              <a:t>Risk group definitions</a:t>
            </a:r>
          </a:p>
          <a:p>
            <a:pPr lvl="1">
              <a:lnSpc>
                <a:spcPct val="130000"/>
              </a:lnSpc>
              <a:spcAft>
                <a:spcPts val="500"/>
              </a:spcAft>
              <a:defRPr/>
            </a:pPr>
            <a:r>
              <a:rPr lang="en-US" sz="1600" dirty="0" smtClean="0"/>
              <a:t>Low risk (&lt; 5.7)</a:t>
            </a:r>
          </a:p>
          <a:p>
            <a:pPr lvl="1">
              <a:lnSpc>
                <a:spcPct val="130000"/>
              </a:lnSpc>
              <a:spcAft>
                <a:spcPts val="500"/>
              </a:spcAft>
              <a:defRPr/>
            </a:pPr>
            <a:r>
              <a:rPr lang="en-US" sz="1600" dirty="0" smtClean="0"/>
              <a:t>Int. risk (≥ 5.7 to &lt; 6.2)</a:t>
            </a:r>
          </a:p>
          <a:p>
            <a:pPr lvl="1">
              <a:lnSpc>
                <a:spcPct val="130000"/>
              </a:lnSpc>
              <a:spcAft>
                <a:spcPts val="500"/>
              </a:spcAft>
              <a:defRPr/>
            </a:pPr>
            <a:r>
              <a:rPr lang="en-US" sz="1600" dirty="0" smtClean="0"/>
              <a:t>High risk (≥ 6.2)</a:t>
            </a:r>
          </a:p>
          <a:p>
            <a:pPr>
              <a:lnSpc>
                <a:spcPct val="130000"/>
              </a:lnSpc>
              <a:spcAft>
                <a:spcPts val="500"/>
              </a:spcAft>
              <a:defRPr/>
            </a:pPr>
            <a:r>
              <a:rPr lang="en-US" sz="1800" dirty="0" smtClean="0"/>
              <a:t>Risk groups are well separated</a:t>
            </a:r>
          </a:p>
        </p:txBody>
      </p:sp>
      <p:sp>
        <p:nvSpPr>
          <p:cNvPr id="35845" name="Freeform 5"/>
          <p:cNvSpPr>
            <a:spLocks/>
          </p:cNvSpPr>
          <p:nvPr/>
        </p:nvSpPr>
        <p:spPr bwMode="auto">
          <a:xfrm>
            <a:off x="1454151" y="2446338"/>
            <a:ext cx="4555067" cy="919162"/>
          </a:xfrm>
          <a:custGeom>
            <a:avLst/>
            <a:gdLst>
              <a:gd name="T0" fmla="*/ 0 w 2152"/>
              <a:gd name="T1" fmla="*/ 0 h 579"/>
              <a:gd name="T2" fmla="*/ 2147483647 w 2152"/>
              <a:gd name="T3" fmla="*/ 2147483647 h 579"/>
              <a:gd name="T4" fmla="*/ 2147483647 w 2152"/>
              <a:gd name="T5" fmla="*/ 2147483647 h 579"/>
              <a:gd name="T6" fmla="*/ 2147483647 w 2152"/>
              <a:gd name="T7" fmla="*/ 2147483647 h 579"/>
              <a:gd name="T8" fmla="*/ 2147483647 w 2152"/>
              <a:gd name="T9" fmla="*/ 2147483647 h 579"/>
              <a:gd name="T10" fmla="*/ 2147483647 w 2152"/>
              <a:gd name="T11" fmla="*/ 2147483647 h 579"/>
              <a:gd name="T12" fmla="*/ 2147483647 w 2152"/>
              <a:gd name="T13" fmla="*/ 2147483647 h 579"/>
              <a:gd name="T14" fmla="*/ 2147483647 w 2152"/>
              <a:gd name="T15" fmla="*/ 2147483647 h 579"/>
              <a:gd name="T16" fmla="*/ 2147483647 w 2152"/>
              <a:gd name="T17" fmla="*/ 2147483647 h 579"/>
              <a:gd name="T18" fmla="*/ 2147483647 w 2152"/>
              <a:gd name="T19" fmla="*/ 2147483647 h 579"/>
              <a:gd name="T20" fmla="*/ 2147483647 w 2152"/>
              <a:gd name="T21" fmla="*/ 2147483647 h 579"/>
              <a:gd name="T22" fmla="*/ 2147483647 w 2152"/>
              <a:gd name="T23" fmla="*/ 2147483647 h 579"/>
              <a:gd name="T24" fmla="*/ 2147483647 w 2152"/>
              <a:gd name="T25" fmla="*/ 2147483647 h 579"/>
              <a:gd name="T26" fmla="*/ 2147483647 w 2152"/>
              <a:gd name="T27" fmla="*/ 2147483647 h 579"/>
              <a:gd name="T28" fmla="*/ 2147483647 w 2152"/>
              <a:gd name="T29" fmla="*/ 2147483647 h 579"/>
              <a:gd name="T30" fmla="*/ 2147483647 w 2152"/>
              <a:gd name="T31" fmla="*/ 2147483647 h 579"/>
              <a:gd name="T32" fmla="*/ 2147483647 w 2152"/>
              <a:gd name="T33" fmla="*/ 2147483647 h 579"/>
              <a:gd name="T34" fmla="*/ 2147483647 w 2152"/>
              <a:gd name="T35" fmla="*/ 2147483647 h 5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52"/>
              <a:gd name="T55" fmla="*/ 0 h 579"/>
              <a:gd name="T56" fmla="*/ 2152 w 2152"/>
              <a:gd name="T57" fmla="*/ 579 h 57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52" h="579">
                <a:moveTo>
                  <a:pt x="0" y="0"/>
                </a:moveTo>
                <a:lnTo>
                  <a:pt x="91" y="12"/>
                </a:lnTo>
                <a:lnTo>
                  <a:pt x="203" y="6"/>
                </a:lnTo>
                <a:lnTo>
                  <a:pt x="258" y="54"/>
                </a:lnTo>
                <a:lnTo>
                  <a:pt x="402" y="84"/>
                </a:lnTo>
                <a:lnTo>
                  <a:pt x="485" y="78"/>
                </a:lnTo>
                <a:lnTo>
                  <a:pt x="557" y="126"/>
                </a:lnTo>
                <a:lnTo>
                  <a:pt x="740" y="144"/>
                </a:lnTo>
                <a:lnTo>
                  <a:pt x="811" y="198"/>
                </a:lnTo>
                <a:lnTo>
                  <a:pt x="887" y="210"/>
                </a:lnTo>
                <a:lnTo>
                  <a:pt x="1026" y="216"/>
                </a:lnTo>
                <a:lnTo>
                  <a:pt x="1109" y="252"/>
                </a:lnTo>
                <a:lnTo>
                  <a:pt x="1193" y="354"/>
                </a:lnTo>
                <a:lnTo>
                  <a:pt x="1300" y="402"/>
                </a:lnTo>
                <a:lnTo>
                  <a:pt x="1396" y="546"/>
                </a:lnTo>
                <a:lnTo>
                  <a:pt x="1523" y="522"/>
                </a:lnTo>
                <a:lnTo>
                  <a:pt x="1547" y="570"/>
                </a:lnTo>
                <a:lnTo>
                  <a:pt x="2152" y="579"/>
                </a:lnTo>
              </a:path>
            </a:pathLst>
          </a:custGeom>
          <a:noFill/>
          <a:ln w="28575">
            <a:solidFill>
              <a:schemeClr val="accent3"/>
            </a:solidFill>
            <a:round/>
            <a:headEnd/>
            <a:tailEnd/>
          </a:ln>
        </p:spPr>
        <p:txBody>
          <a:bodyPr/>
          <a:lstStyle/>
          <a:p>
            <a:pPr>
              <a:defRPr/>
            </a:pPr>
            <a:endParaRPr lang="en-US" sz="1400" dirty="0"/>
          </a:p>
        </p:txBody>
      </p:sp>
      <p:sp>
        <p:nvSpPr>
          <p:cNvPr id="18437" name="Freeform 6"/>
          <p:cNvSpPr>
            <a:spLocks/>
          </p:cNvSpPr>
          <p:nvPr/>
        </p:nvSpPr>
        <p:spPr bwMode="auto">
          <a:xfrm>
            <a:off x="1496484" y="2408238"/>
            <a:ext cx="4476749" cy="1562100"/>
          </a:xfrm>
          <a:custGeom>
            <a:avLst/>
            <a:gdLst>
              <a:gd name="T0" fmla="*/ 0 w 2115"/>
              <a:gd name="T1" fmla="*/ 0 h 984"/>
              <a:gd name="T2" fmla="*/ 2147483647 w 2115"/>
              <a:gd name="T3" fmla="*/ 2147483647 h 984"/>
              <a:gd name="T4" fmla="*/ 2147483647 w 2115"/>
              <a:gd name="T5" fmla="*/ 2147483647 h 984"/>
              <a:gd name="T6" fmla="*/ 2147483647 w 2115"/>
              <a:gd name="T7" fmla="*/ 2147483647 h 984"/>
              <a:gd name="T8" fmla="*/ 2147483647 w 2115"/>
              <a:gd name="T9" fmla="*/ 2147483647 h 984"/>
              <a:gd name="T10" fmla="*/ 2147483647 w 2115"/>
              <a:gd name="T11" fmla="*/ 2147483647 h 984"/>
              <a:gd name="T12" fmla="*/ 2147483647 w 2115"/>
              <a:gd name="T13" fmla="*/ 2147483647 h 984"/>
              <a:gd name="T14" fmla="*/ 2147483647 w 2115"/>
              <a:gd name="T15" fmla="*/ 2147483647 h 984"/>
              <a:gd name="T16" fmla="*/ 2147483647 w 2115"/>
              <a:gd name="T17" fmla="*/ 2147483647 h 984"/>
              <a:gd name="T18" fmla="*/ 2147483647 w 2115"/>
              <a:gd name="T19" fmla="*/ 2147483647 h 984"/>
              <a:gd name="T20" fmla="*/ 2147483647 w 2115"/>
              <a:gd name="T21" fmla="*/ 2147483647 h 984"/>
              <a:gd name="T22" fmla="*/ 2147483647 w 2115"/>
              <a:gd name="T23" fmla="*/ 2147483647 h 984"/>
              <a:gd name="T24" fmla="*/ 2147483647 w 2115"/>
              <a:gd name="T25" fmla="*/ 2147483647 h 984"/>
              <a:gd name="T26" fmla="*/ 2147483647 w 2115"/>
              <a:gd name="T27" fmla="*/ 2147483647 h 984"/>
              <a:gd name="T28" fmla="*/ 2147483647 w 2115"/>
              <a:gd name="T29" fmla="*/ 2147483647 h 984"/>
              <a:gd name="T30" fmla="*/ 2147483647 w 2115"/>
              <a:gd name="T31" fmla="*/ 2147483647 h 984"/>
              <a:gd name="T32" fmla="*/ 2147483647 w 2115"/>
              <a:gd name="T33" fmla="*/ 2147483647 h 984"/>
              <a:gd name="T34" fmla="*/ 2147483647 w 2115"/>
              <a:gd name="T35" fmla="*/ 2147483647 h 984"/>
              <a:gd name="T36" fmla="*/ 2147483647 w 2115"/>
              <a:gd name="T37" fmla="*/ 2147483647 h 98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15"/>
              <a:gd name="T58" fmla="*/ 0 h 984"/>
              <a:gd name="T59" fmla="*/ 2115 w 2115"/>
              <a:gd name="T60" fmla="*/ 984 h 98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15" h="984">
                <a:moveTo>
                  <a:pt x="0" y="0"/>
                </a:moveTo>
                <a:lnTo>
                  <a:pt x="183" y="12"/>
                </a:lnTo>
                <a:lnTo>
                  <a:pt x="362" y="120"/>
                </a:lnTo>
                <a:lnTo>
                  <a:pt x="366" y="186"/>
                </a:lnTo>
                <a:lnTo>
                  <a:pt x="406" y="240"/>
                </a:lnTo>
                <a:lnTo>
                  <a:pt x="541" y="246"/>
                </a:lnTo>
                <a:lnTo>
                  <a:pt x="644" y="288"/>
                </a:lnTo>
                <a:lnTo>
                  <a:pt x="692" y="360"/>
                </a:lnTo>
                <a:lnTo>
                  <a:pt x="759" y="342"/>
                </a:lnTo>
                <a:lnTo>
                  <a:pt x="767" y="420"/>
                </a:lnTo>
                <a:lnTo>
                  <a:pt x="883" y="534"/>
                </a:lnTo>
                <a:lnTo>
                  <a:pt x="994" y="654"/>
                </a:lnTo>
                <a:lnTo>
                  <a:pt x="1054" y="660"/>
                </a:lnTo>
                <a:lnTo>
                  <a:pt x="1220" y="780"/>
                </a:lnTo>
                <a:lnTo>
                  <a:pt x="1272" y="786"/>
                </a:lnTo>
                <a:lnTo>
                  <a:pt x="1376" y="894"/>
                </a:lnTo>
                <a:lnTo>
                  <a:pt x="1922" y="905"/>
                </a:lnTo>
                <a:lnTo>
                  <a:pt x="1956" y="978"/>
                </a:lnTo>
                <a:lnTo>
                  <a:pt x="2115" y="984"/>
                </a:lnTo>
              </a:path>
            </a:pathLst>
          </a:custGeom>
          <a:noFill/>
          <a:ln w="28575">
            <a:solidFill>
              <a:schemeClr val="accent1"/>
            </a:solidFill>
            <a:round/>
            <a:headEnd/>
            <a:tailEnd/>
          </a:ln>
        </p:spPr>
        <p:txBody>
          <a:bodyPr/>
          <a:lstStyle/>
          <a:p>
            <a:endParaRPr lang="tr-TR"/>
          </a:p>
        </p:txBody>
      </p:sp>
      <p:sp>
        <p:nvSpPr>
          <p:cNvPr id="18438" name="Freeform 7"/>
          <p:cNvSpPr>
            <a:spLocks/>
          </p:cNvSpPr>
          <p:nvPr/>
        </p:nvSpPr>
        <p:spPr bwMode="auto">
          <a:xfrm>
            <a:off x="1521885" y="2465389"/>
            <a:ext cx="3594100" cy="1970087"/>
          </a:xfrm>
          <a:custGeom>
            <a:avLst/>
            <a:gdLst>
              <a:gd name="T0" fmla="*/ 0 w 2562"/>
              <a:gd name="T1" fmla="*/ 0 h 1242"/>
              <a:gd name="T2" fmla="*/ 2147483647 w 2562"/>
              <a:gd name="T3" fmla="*/ 2147483647 h 1242"/>
              <a:gd name="T4" fmla="*/ 2147483647 w 2562"/>
              <a:gd name="T5" fmla="*/ 2147483647 h 1242"/>
              <a:gd name="T6" fmla="*/ 2147483647 w 2562"/>
              <a:gd name="T7" fmla="*/ 2147483647 h 1242"/>
              <a:gd name="T8" fmla="*/ 2147483647 w 2562"/>
              <a:gd name="T9" fmla="*/ 2147483647 h 1242"/>
              <a:gd name="T10" fmla="*/ 2147483647 w 2562"/>
              <a:gd name="T11" fmla="*/ 2147483647 h 1242"/>
              <a:gd name="T12" fmla="*/ 2147483647 w 2562"/>
              <a:gd name="T13" fmla="*/ 2147483647 h 1242"/>
              <a:gd name="T14" fmla="*/ 2147483647 w 2562"/>
              <a:gd name="T15" fmla="*/ 2147483647 h 1242"/>
              <a:gd name="T16" fmla="*/ 2147483647 w 2562"/>
              <a:gd name="T17" fmla="*/ 2147483647 h 1242"/>
              <a:gd name="T18" fmla="*/ 2147483647 w 2562"/>
              <a:gd name="T19" fmla="*/ 2147483647 h 1242"/>
              <a:gd name="T20" fmla="*/ 2147483647 w 2562"/>
              <a:gd name="T21" fmla="*/ 2147483647 h 1242"/>
              <a:gd name="T22" fmla="*/ 2147483647 w 2562"/>
              <a:gd name="T23" fmla="*/ 2147483647 h 1242"/>
              <a:gd name="T24" fmla="*/ 2147483647 w 2562"/>
              <a:gd name="T25" fmla="*/ 2147483647 h 1242"/>
              <a:gd name="T26" fmla="*/ 2147483647 w 2562"/>
              <a:gd name="T27" fmla="*/ 2147483647 h 1242"/>
              <a:gd name="T28" fmla="*/ 2147483647 w 2562"/>
              <a:gd name="T29" fmla="*/ 2147483647 h 1242"/>
              <a:gd name="T30" fmla="*/ 2147483647 w 2562"/>
              <a:gd name="T31" fmla="*/ 2147483647 h 1242"/>
              <a:gd name="T32" fmla="*/ 2147483647 w 2562"/>
              <a:gd name="T33" fmla="*/ 2147483647 h 12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62"/>
              <a:gd name="T52" fmla="*/ 0 h 1242"/>
              <a:gd name="T53" fmla="*/ 2562 w 2562"/>
              <a:gd name="T54" fmla="*/ 1242 h 12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62" h="1242">
                <a:moveTo>
                  <a:pt x="0" y="0"/>
                </a:moveTo>
                <a:lnTo>
                  <a:pt x="108" y="36"/>
                </a:lnTo>
                <a:lnTo>
                  <a:pt x="444" y="396"/>
                </a:lnTo>
                <a:lnTo>
                  <a:pt x="516" y="456"/>
                </a:lnTo>
                <a:lnTo>
                  <a:pt x="588" y="600"/>
                </a:lnTo>
                <a:lnTo>
                  <a:pt x="714" y="648"/>
                </a:lnTo>
                <a:lnTo>
                  <a:pt x="810" y="624"/>
                </a:lnTo>
                <a:lnTo>
                  <a:pt x="942" y="726"/>
                </a:lnTo>
                <a:lnTo>
                  <a:pt x="1044" y="726"/>
                </a:lnTo>
                <a:lnTo>
                  <a:pt x="1242" y="906"/>
                </a:lnTo>
                <a:lnTo>
                  <a:pt x="1452" y="900"/>
                </a:lnTo>
                <a:lnTo>
                  <a:pt x="1584" y="1140"/>
                </a:lnTo>
                <a:lnTo>
                  <a:pt x="1710" y="1122"/>
                </a:lnTo>
                <a:lnTo>
                  <a:pt x="1752" y="1170"/>
                </a:lnTo>
                <a:lnTo>
                  <a:pt x="1980" y="1164"/>
                </a:lnTo>
                <a:lnTo>
                  <a:pt x="2022" y="1242"/>
                </a:lnTo>
                <a:lnTo>
                  <a:pt x="2562" y="1236"/>
                </a:lnTo>
              </a:path>
            </a:pathLst>
          </a:custGeom>
          <a:noFill/>
          <a:ln w="28575">
            <a:solidFill>
              <a:schemeClr val="accent2"/>
            </a:solidFill>
            <a:round/>
            <a:headEnd/>
            <a:tailEnd/>
          </a:ln>
        </p:spPr>
        <p:txBody>
          <a:bodyPr/>
          <a:lstStyle/>
          <a:p>
            <a:endParaRPr lang="tr-TR"/>
          </a:p>
        </p:txBody>
      </p:sp>
      <p:sp>
        <p:nvSpPr>
          <p:cNvPr id="18439" name="Text Box 9"/>
          <p:cNvSpPr txBox="1">
            <a:spLocks noChangeArrowheads="1"/>
          </p:cNvSpPr>
          <p:nvPr/>
        </p:nvSpPr>
        <p:spPr bwMode="auto">
          <a:xfrm>
            <a:off x="5996518" y="3205164"/>
            <a:ext cx="1071033" cy="306387"/>
          </a:xfrm>
          <a:prstGeom prst="rect">
            <a:avLst/>
          </a:prstGeom>
          <a:noFill/>
          <a:ln w="9525">
            <a:noFill/>
            <a:miter lim="800000"/>
            <a:headEnd/>
            <a:tailEnd/>
          </a:ln>
        </p:spPr>
        <p:txBody>
          <a:bodyPr>
            <a:spAutoFit/>
          </a:bodyPr>
          <a:lstStyle/>
          <a:p>
            <a:pPr>
              <a:spcBef>
                <a:spcPct val="50000"/>
              </a:spcBef>
            </a:pPr>
            <a:r>
              <a:rPr lang="en-US" sz="1400">
                <a:solidFill>
                  <a:schemeClr val="tx1"/>
                </a:solidFill>
              </a:rPr>
              <a:t>Low</a:t>
            </a:r>
          </a:p>
        </p:txBody>
      </p:sp>
      <p:sp>
        <p:nvSpPr>
          <p:cNvPr id="18440" name="Text Box 10"/>
          <p:cNvSpPr txBox="1">
            <a:spLocks noChangeArrowheads="1"/>
          </p:cNvSpPr>
          <p:nvPr/>
        </p:nvSpPr>
        <p:spPr bwMode="auto">
          <a:xfrm>
            <a:off x="5937252" y="3810001"/>
            <a:ext cx="1121833" cy="307975"/>
          </a:xfrm>
          <a:prstGeom prst="rect">
            <a:avLst/>
          </a:prstGeom>
          <a:noFill/>
          <a:ln w="9525">
            <a:noFill/>
            <a:miter lim="800000"/>
            <a:headEnd/>
            <a:tailEnd/>
          </a:ln>
        </p:spPr>
        <p:txBody>
          <a:bodyPr>
            <a:spAutoFit/>
          </a:bodyPr>
          <a:lstStyle/>
          <a:p>
            <a:pPr>
              <a:spcBef>
                <a:spcPct val="50000"/>
              </a:spcBef>
            </a:pPr>
            <a:r>
              <a:rPr lang="en-US" sz="1400">
                <a:solidFill>
                  <a:schemeClr val="tx1"/>
                </a:solidFill>
              </a:rPr>
              <a:t>Int</a:t>
            </a:r>
          </a:p>
        </p:txBody>
      </p:sp>
      <p:sp>
        <p:nvSpPr>
          <p:cNvPr id="18441" name="Text Box 11"/>
          <p:cNvSpPr txBox="1">
            <a:spLocks noChangeArrowheads="1"/>
          </p:cNvSpPr>
          <p:nvPr/>
        </p:nvSpPr>
        <p:spPr bwMode="auto">
          <a:xfrm>
            <a:off x="5073651" y="4286251"/>
            <a:ext cx="1682749" cy="307975"/>
          </a:xfrm>
          <a:prstGeom prst="rect">
            <a:avLst/>
          </a:prstGeom>
          <a:noFill/>
          <a:ln w="9525">
            <a:noFill/>
            <a:miter lim="800000"/>
            <a:headEnd/>
            <a:tailEnd/>
          </a:ln>
        </p:spPr>
        <p:txBody>
          <a:bodyPr>
            <a:spAutoFit/>
          </a:bodyPr>
          <a:lstStyle/>
          <a:p>
            <a:pPr>
              <a:spcBef>
                <a:spcPct val="50000"/>
              </a:spcBef>
            </a:pPr>
            <a:r>
              <a:rPr lang="en-US" sz="1400">
                <a:solidFill>
                  <a:schemeClr val="tx1"/>
                </a:solidFill>
              </a:rPr>
              <a:t>High</a:t>
            </a:r>
          </a:p>
        </p:txBody>
      </p:sp>
      <p:sp>
        <p:nvSpPr>
          <p:cNvPr id="18442" name="Line 16"/>
          <p:cNvSpPr>
            <a:spLocks noChangeShapeType="1"/>
          </p:cNvSpPr>
          <p:nvPr/>
        </p:nvSpPr>
        <p:spPr bwMode="auto">
          <a:xfrm>
            <a:off x="1354667" y="2459039"/>
            <a:ext cx="2117" cy="2446337"/>
          </a:xfrm>
          <a:prstGeom prst="line">
            <a:avLst/>
          </a:prstGeom>
          <a:noFill/>
          <a:ln w="28575">
            <a:solidFill>
              <a:schemeClr val="tx1"/>
            </a:solidFill>
            <a:round/>
            <a:headEnd/>
            <a:tailEnd/>
          </a:ln>
        </p:spPr>
        <p:txBody>
          <a:bodyPr/>
          <a:lstStyle/>
          <a:p>
            <a:endParaRPr lang="tr-TR"/>
          </a:p>
        </p:txBody>
      </p:sp>
      <p:sp>
        <p:nvSpPr>
          <p:cNvPr id="18443" name="Line 17"/>
          <p:cNvSpPr>
            <a:spLocks noChangeShapeType="1"/>
          </p:cNvSpPr>
          <p:nvPr/>
        </p:nvSpPr>
        <p:spPr bwMode="auto">
          <a:xfrm>
            <a:off x="1267884" y="4905375"/>
            <a:ext cx="84667" cy="1588"/>
          </a:xfrm>
          <a:prstGeom prst="line">
            <a:avLst/>
          </a:prstGeom>
          <a:noFill/>
          <a:ln w="28575">
            <a:solidFill>
              <a:schemeClr val="tx1"/>
            </a:solidFill>
            <a:round/>
            <a:headEnd/>
            <a:tailEnd/>
          </a:ln>
        </p:spPr>
        <p:txBody>
          <a:bodyPr/>
          <a:lstStyle/>
          <a:p>
            <a:endParaRPr lang="tr-TR"/>
          </a:p>
        </p:txBody>
      </p:sp>
      <p:sp>
        <p:nvSpPr>
          <p:cNvPr id="18444" name="Line 19"/>
          <p:cNvSpPr>
            <a:spLocks noChangeShapeType="1"/>
          </p:cNvSpPr>
          <p:nvPr/>
        </p:nvSpPr>
        <p:spPr bwMode="auto">
          <a:xfrm>
            <a:off x="1267884" y="4419600"/>
            <a:ext cx="84667" cy="0"/>
          </a:xfrm>
          <a:prstGeom prst="line">
            <a:avLst/>
          </a:prstGeom>
          <a:noFill/>
          <a:ln w="28575">
            <a:solidFill>
              <a:schemeClr val="tx1"/>
            </a:solidFill>
            <a:round/>
            <a:headEnd/>
            <a:tailEnd/>
          </a:ln>
        </p:spPr>
        <p:txBody>
          <a:bodyPr/>
          <a:lstStyle/>
          <a:p>
            <a:endParaRPr lang="tr-TR"/>
          </a:p>
        </p:txBody>
      </p:sp>
      <p:sp>
        <p:nvSpPr>
          <p:cNvPr id="18445" name="Line 21"/>
          <p:cNvSpPr>
            <a:spLocks noChangeShapeType="1"/>
          </p:cNvSpPr>
          <p:nvPr/>
        </p:nvSpPr>
        <p:spPr bwMode="auto">
          <a:xfrm>
            <a:off x="1267884" y="3925888"/>
            <a:ext cx="84667" cy="1587"/>
          </a:xfrm>
          <a:prstGeom prst="line">
            <a:avLst/>
          </a:prstGeom>
          <a:noFill/>
          <a:ln w="28575">
            <a:solidFill>
              <a:schemeClr val="tx1"/>
            </a:solidFill>
            <a:round/>
            <a:headEnd/>
            <a:tailEnd/>
          </a:ln>
        </p:spPr>
        <p:txBody>
          <a:bodyPr/>
          <a:lstStyle/>
          <a:p>
            <a:endParaRPr lang="tr-TR"/>
          </a:p>
        </p:txBody>
      </p:sp>
      <p:sp>
        <p:nvSpPr>
          <p:cNvPr id="18446" name="Line 23"/>
          <p:cNvSpPr>
            <a:spLocks noChangeShapeType="1"/>
          </p:cNvSpPr>
          <p:nvPr/>
        </p:nvSpPr>
        <p:spPr bwMode="auto">
          <a:xfrm>
            <a:off x="1267884" y="3440114"/>
            <a:ext cx="84667" cy="1587"/>
          </a:xfrm>
          <a:prstGeom prst="line">
            <a:avLst/>
          </a:prstGeom>
          <a:noFill/>
          <a:ln w="28575">
            <a:solidFill>
              <a:schemeClr val="tx1"/>
            </a:solidFill>
            <a:round/>
            <a:headEnd/>
            <a:tailEnd/>
          </a:ln>
        </p:spPr>
        <p:txBody>
          <a:bodyPr/>
          <a:lstStyle/>
          <a:p>
            <a:endParaRPr lang="tr-TR"/>
          </a:p>
        </p:txBody>
      </p:sp>
      <p:sp>
        <p:nvSpPr>
          <p:cNvPr id="18447" name="Line 25"/>
          <p:cNvSpPr>
            <a:spLocks noChangeShapeType="1"/>
          </p:cNvSpPr>
          <p:nvPr/>
        </p:nvSpPr>
        <p:spPr bwMode="auto">
          <a:xfrm>
            <a:off x="1267884" y="2944813"/>
            <a:ext cx="84667" cy="0"/>
          </a:xfrm>
          <a:prstGeom prst="line">
            <a:avLst/>
          </a:prstGeom>
          <a:noFill/>
          <a:ln w="28575">
            <a:solidFill>
              <a:schemeClr val="tx1"/>
            </a:solidFill>
            <a:round/>
            <a:headEnd/>
            <a:tailEnd/>
          </a:ln>
        </p:spPr>
        <p:txBody>
          <a:bodyPr/>
          <a:lstStyle/>
          <a:p>
            <a:endParaRPr lang="tr-TR"/>
          </a:p>
        </p:txBody>
      </p:sp>
      <p:sp>
        <p:nvSpPr>
          <p:cNvPr id="18448" name="Line 27"/>
          <p:cNvSpPr>
            <a:spLocks noChangeShapeType="1"/>
          </p:cNvSpPr>
          <p:nvPr/>
        </p:nvSpPr>
        <p:spPr bwMode="auto">
          <a:xfrm>
            <a:off x="1267884" y="2466975"/>
            <a:ext cx="84667" cy="0"/>
          </a:xfrm>
          <a:prstGeom prst="line">
            <a:avLst/>
          </a:prstGeom>
          <a:noFill/>
          <a:ln w="28575">
            <a:solidFill>
              <a:schemeClr val="tx1"/>
            </a:solidFill>
            <a:round/>
            <a:headEnd/>
            <a:tailEnd/>
          </a:ln>
        </p:spPr>
        <p:txBody>
          <a:bodyPr/>
          <a:lstStyle/>
          <a:p>
            <a:endParaRPr lang="tr-TR"/>
          </a:p>
        </p:txBody>
      </p:sp>
      <p:sp>
        <p:nvSpPr>
          <p:cNvPr id="18449" name="Line 28"/>
          <p:cNvSpPr>
            <a:spLocks noChangeShapeType="1"/>
          </p:cNvSpPr>
          <p:nvPr/>
        </p:nvSpPr>
        <p:spPr bwMode="auto">
          <a:xfrm>
            <a:off x="1354667" y="4905375"/>
            <a:ext cx="4800600" cy="1588"/>
          </a:xfrm>
          <a:prstGeom prst="line">
            <a:avLst/>
          </a:prstGeom>
          <a:noFill/>
          <a:ln w="28575">
            <a:solidFill>
              <a:schemeClr val="tx1"/>
            </a:solidFill>
            <a:round/>
            <a:headEnd/>
            <a:tailEnd/>
          </a:ln>
        </p:spPr>
        <p:txBody>
          <a:bodyPr/>
          <a:lstStyle/>
          <a:p>
            <a:endParaRPr lang="tr-TR"/>
          </a:p>
        </p:txBody>
      </p:sp>
      <p:sp>
        <p:nvSpPr>
          <p:cNvPr id="18450" name="Line 29"/>
          <p:cNvSpPr>
            <a:spLocks noChangeShapeType="1"/>
          </p:cNvSpPr>
          <p:nvPr/>
        </p:nvSpPr>
        <p:spPr bwMode="auto">
          <a:xfrm flipV="1">
            <a:off x="1354667" y="4905375"/>
            <a:ext cx="2117" cy="63500"/>
          </a:xfrm>
          <a:prstGeom prst="line">
            <a:avLst/>
          </a:prstGeom>
          <a:noFill/>
          <a:ln w="28575">
            <a:solidFill>
              <a:schemeClr val="tx1"/>
            </a:solidFill>
            <a:round/>
            <a:headEnd/>
            <a:tailEnd/>
          </a:ln>
        </p:spPr>
        <p:txBody>
          <a:bodyPr/>
          <a:lstStyle/>
          <a:p>
            <a:endParaRPr lang="tr-TR"/>
          </a:p>
        </p:txBody>
      </p:sp>
      <p:sp>
        <p:nvSpPr>
          <p:cNvPr id="18451" name="Line 30"/>
          <p:cNvSpPr>
            <a:spLocks noChangeShapeType="1"/>
          </p:cNvSpPr>
          <p:nvPr/>
        </p:nvSpPr>
        <p:spPr bwMode="auto">
          <a:xfrm flipV="1">
            <a:off x="1955800" y="4905375"/>
            <a:ext cx="0" cy="63500"/>
          </a:xfrm>
          <a:prstGeom prst="line">
            <a:avLst/>
          </a:prstGeom>
          <a:noFill/>
          <a:ln w="28575">
            <a:solidFill>
              <a:schemeClr val="tx1"/>
            </a:solidFill>
            <a:round/>
            <a:headEnd/>
            <a:tailEnd/>
          </a:ln>
        </p:spPr>
        <p:txBody>
          <a:bodyPr/>
          <a:lstStyle/>
          <a:p>
            <a:endParaRPr lang="tr-TR"/>
          </a:p>
        </p:txBody>
      </p:sp>
      <p:sp>
        <p:nvSpPr>
          <p:cNvPr id="18452" name="Line 31"/>
          <p:cNvSpPr>
            <a:spLocks noChangeShapeType="1"/>
          </p:cNvSpPr>
          <p:nvPr/>
        </p:nvSpPr>
        <p:spPr bwMode="auto">
          <a:xfrm flipV="1">
            <a:off x="2554817" y="4905375"/>
            <a:ext cx="0" cy="63500"/>
          </a:xfrm>
          <a:prstGeom prst="line">
            <a:avLst/>
          </a:prstGeom>
          <a:noFill/>
          <a:ln w="28575">
            <a:solidFill>
              <a:schemeClr val="tx1"/>
            </a:solidFill>
            <a:round/>
            <a:headEnd/>
            <a:tailEnd/>
          </a:ln>
        </p:spPr>
        <p:txBody>
          <a:bodyPr/>
          <a:lstStyle/>
          <a:p>
            <a:endParaRPr lang="tr-TR"/>
          </a:p>
        </p:txBody>
      </p:sp>
      <p:sp>
        <p:nvSpPr>
          <p:cNvPr id="18453" name="Line 32"/>
          <p:cNvSpPr>
            <a:spLocks noChangeShapeType="1"/>
          </p:cNvSpPr>
          <p:nvPr/>
        </p:nvSpPr>
        <p:spPr bwMode="auto">
          <a:xfrm flipV="1">
            <a:off x="3155951" y="4905375"/>
            <a:ext cx="0" cy="63500"/>
          </a:xfrm>
          <a:prstGeom prst="line">
            <a:avLst/>
          </a:prstGeom>
          <a:noFill/>
          <a:ln w="28575">
            <a:solidFill>
              <a:schemeClr val="tx1"/>
            </a:solidFill>
            <a:round/>
            <a:headEnd/>
            <a:tailEnd/>
          </a:ln>
        </p:spPr>
        <p:txBody>
          <a:bodyPr/>
          <a:lstStyle/>
          <a:p>
            <a:endParaRPr lang="tr-TR"/>
          </a:p>
        </p:txBody>
      </p:sp>
      <p:sp>
        <p:nvSpPr>
          <p:cNvPr id="18454" name="Line 33"/>
          <p:cNvSpPr>
            <a:spLocks noChangeShapeType="1"/>
          </p:cNvSpPr>
          <p:nvPr/>
        </p:nvSpPr>
        <p:spPr bwMode="auto">
          <a:xfrm flipV="1">
            <a:off x="3757084" y="4905375"/>
            <a:ext cx="0" cy="63500"/>
          </a:xfrm>
          <a:prstGeom prst="line">
            <a:avLst/>
          </a:prstGeom>
          <a:noFill/>
          <a:ln w="28575">
            <a:solidFill>
              <a:schemeClr val="tx1"/>
            </a:solidFill>
            <a:round/>
            <a:headEnd/>
            <a:tailEnd/>
          </a:ln>
        </p:spPr>
        <p:txBody>
          <a:bodyPr/>
          <a:lstStyle/>
          <a:p>
            <a:endParaRPr lang="tr-TR"/>
          </a:p>
        </p:txBody>
      </p:sp>
      <p:sp>
        <p:nvSpPr>
          <p:cNvPr id="18455" name="Line 34"/>
          <p:cNvSpPr>
            <a:spLocks noChangeShapeType="1"/>
          </p:cNvSpPr>
          <p:nvPr/>
        </p:nvSpPr>
        <p:spPr bwMode="auto">
          <a:xfrm flipV="1">
            <a:off x="4356100" y="4905375"/>
            <a:ext cx="0" cy="63500"/>
          </a:xfrm>
          <a:prstGeom prst="line">
            <a:avLst/>
          </a:prstGeom>
          <a:noFill/>
          <a:ln w="28575">
            <a:solidFill>
              <a:schemeClr val="tx1"/>
            </a:solidFill>
            <a:round/>
            <a:headEnd/>
            <a:tailEnd/>
          </a:ln>
        </p:spPr>
        <p:txBody>
          <a:bodyPr/>
          <a:lstStyle/>
          <a:p>
            <a:endParaRPr lang="tr-TR"/>
          </a:p>
        </p:txBody>
      </p:sp>
      <p:sp>
        <p:nvSpPr>
          <p:cNvPr id="18456" name="Line 35"/>
          <p:cNvSpPr>
            <a:spLocks noChangeShapeType="1"/>
          </p:cNvSpPr>
          <p:nvPr/>
        </p:nvSpPr>
        <p:spPr bwMode="auto">
          <a:xfrm flipV="1">
            <a:off x="4955118" y="4905375"/>
            <a:ext cx="2116" cy="63500"/>
          </a:xfrm>
          <a:prstGeom prst="line">
            <a:avLst/>
          </a:prstGeom>
          <a:noFill/>
          <a:ln w="28575">
            <a:solidFill>
              <a:schemeClr val="tx1"/>
            </a:solidFill>
            <a:round/>
            <a:headEnd/>
            <a:tailEnd/>
          </a:ln>
        </p:spPr>
        <p:txBody>
          <a:bodyPr/>
          <a:lstStyle/>
          <a:p>
            <a:endParaRPr lang="tr-TR"/>
          </a:p>
        </p:txBody>
      </p:sp>
      <p:sp>
        <p:nvSpPr>
          <p:cNvPr id="18457" name="Line 36"/>
          <p:cNvSpPr>
            <a:spLocks noChangeShapeType="1"/>
          </p:cNvSpPr>
          <p:nvPr/>
        </p:nvSpPr>
        <p:spPr bwMode="auto">
          <a:xfrm flipV="1">
            <a:off x="5554134" y="4905375"/>
            <a:ext cx="2117" cy="63500"/>
          </a:xfrm>
          <a:prstGeom prst="line">
            <a:avLst/>
          </a:prstGeom>
          <a:noFill/>
          <a:ln w="28575">
            <a:solidFill>
              <a:schemeClr val="tx1"/>
            </a:solidFill>
            <a:round/>
            <a:headEnd/>
            <a:tailEnd/>
          </a:ln>
        </p:spPr>
        <p:txBody>
          <a:bodyPr/>
          <a:lstStyle/>
          <a:p>
            <a:endParaRPr lang="tr-TR"/>
          </a:p>
        </p:txBody>
      </p:sp>
      <p:sp>
        <p:nvSpPr>
          <p:cNvPr id="18458" name="Line 37"/>
          <p:cNvSpPr>
            <a:spLocks noChangeShapeType="1"/>
          </p:cNvSpPr>
          <p:nvPr/>
        </p:nvSpPr>
        <p:spPr bwMode="auto">
          <a:xfrm flipV="1">
            <a:off x="6155267" y="4905375"/>
            <a:ext cx="2117" cy="63500"/>
          </a:xfrm>
          <a:prstGeom prst="line">
            <a:avLst/>
          </a:prstGeom>
          <a:noFill/>
          <a:ln w="28575">
            <a:solidFill>
              <a:schemeClr val="tx1"/>
            </a:solidFill>
            <a:round/>
            <a:headEnd/>
            <a:tailEnd/>
          </a:ln>
        </p:spPr>
        <p:txBody>
          <a:bodyPr/>
          <a:lstStyle/>
          <a:p>
            <a:endParaRPr lang="tr-TR"/>
          </a:p>
        </p:txBody>
      </p:sp>
      <p:sp>
        <p:nvSpPr>
          <p:cNvPr id="18459" name="Rectangle 38"/>
          <p:cNvSpPr>
            <a:spLocks noChangeArrowheads="1"/>
          </p:cNvSpPr>
          <p:nvPr/>
        </p:nvSpPr>
        <p:spPr bwMode="auto">
          <a:xfrm>
            <a:off x="1100314" y="4800600"/>
            <a:ext cx="91371" cy="215444"/>
          </a:xfrm>
          <a:prstGeom prst="rect">
            <a:avLst/>
          </a:prstGeom>
          <a:noFill/>
          <a:ln w="9525">
            <a:noFill/>
            <a:miter lim="800000"/>
            <a:headEnd/>
            <a:tailEnd/>
          </a:ln>
        </p:spPr>
        <p:txBody>
          <a:bodyPr wrap="none" lIns="0" tIns="0" rIns="0" bIns="0">
            <a:spAutoFit/>
          </a:bodyPr>
          <a:lstStyle/>
          <a:p>
            <a:pPr algn="r">
              <a:spcBef>
                <a:spcPct val="30000"/>
              </a:spcBef>
            </a:pPr>
            <a:r>
              <a:rPr lang="en-US" sz="1400">
                <a:solidFill>
                  <a:schemeClr val="tx1"/>
                </a:solidFill>
              </a:rPr>
              <a:t>0</a:t>
            </a:r>
          </a:p>
        </p:txBody>
      </p:sp>
      <p:sp>
        <p:nvSpPr>
          <p:cNvPr id="18460" name="Rectangle 40"/>
          <p:cNvSpPr>
            <a:spLocks noChangeArrowheads="1"/>
          </p:cNvSpPr>
          <p:nvPr/>
        </p:nvSpPr>
        <p:spPr bwMode="auto">
          <a:xfrm>
            <a:off x="964058" y="4311651"/>
            <a:ext cx="227626" cy="215444"/>
          </a:xfrm>
          <a:prstGeom prst="rect">
            <a:avLst/>
          </a:prstGeom>
          <a:noFill/>
          <a:ln w="9525">
            <a:noFill/>
            <a:miter lim="800000"/>
            <a:headEnd/>
            <a:tailEnd/>
          </a:ln>
        </p:spPr>
        <p:txBody>
          <a:bodyPr wrap="none" lIns="0" tIns="0" rIns="0" bIns="0">
            <a:spAutoFit/>
          </a:bodyPr>
          <a:lstStyle/>
          <a:p>
            <a:pPr algn="r">
              <a:spcBef>
                <a:spcPct val="30000"/>
              </a:spcBef>
            </a:pPr>
            <a:r>
              <a:rPr lang="en-US" sz="1400">
                <a:solidFill>
                  <a:schemeClr val="tx1"/>
                </a:solidFill>
              </a:rPr>
              <a:t>0.2</a:t>
            </a:r>
          </a:p>
        </p:txBody>
      </p:sp>
      <p:sp>
        <p:nvSpPr>
          <p:cNvPr id="18461" name="Rectangle 42"/>
          <p:cNvSpPr>
            <a:spLocks noChangeArrowheads="1"/>
          </p:cNvSpPr>
          <p:nvPr/>
        </p:nvSpPr>
        <p:spPr bwMode="auto">
          <a:xfrm>
            <a:off x="964058" y="3822701"/>
            <a:ext cx="227626" cy="215444"/>
          </a:xfrm>
          <a:prstGeom prst="rect">
            <a:avLst/>
          </a:prstGeom>
          <a:noFill/>
          <a:ln w="9525">
            <a:noFill/>
            <a:miter lim="800000"/>
            <a:headEnd/>
            <a:tailEnd/>
          </a:ln>
        </p:spPr>
        <p:txBody>
          <a:bodyPr wrap="none" lIns="0" tIns="0" rIns="0" bIns="0">
            <a:spAutoFit/>
          </a:bodyPr>
          <a:lstStyle/>
          <a:p>
            <a:pPr algn="r">
              <a:spcBef>
                <a:spcPct val="30000"/>
              </a:spcBef>
            </a:pPr>
            <a:r>
              <a:rPr lang="en-US" sz="1400">
                <a:solidFill>
                  <a:schemeClr val="tx1"/>
                </a:solidFill>
              </a:rPr>
              <a:t>0.4</a:t>
            </a:r>
          </a:p>
        </p:txBody>
      </p:sp>
      <p:sp>
        <p:nvSpPr>
          <p:cNvPr id="18462" name="Rectangle 44"/>
          <p:cNvSpPr>
            <a:spLocks noChangeArrowheads="1"/>
          </p:cNvSpPr>
          <p:nvPr/>
        </p:nvSpPr>
        <p:spPr bwMode="auto">
          <a:xfrm>
            <a:off x="964058" y="3335338"/>
            <a:ext cx="227626" cy="215444"/>
          </a:xfrm>
          <a:prstGeom prst="rect">
            <a:avLst/>
          </a:prstGeom>
          <a:noFill/>
          <a:ln w="9525">
            <a:noFill/>
            <a:miter lim="800000"/>
            <a:headEnd/>
            <a:tailEnd/>
          </a:ln>
        </p:spPr>
        <p:txBody>
          <a:bodyPr wrap="none" lIns="0" tIns="0" rIns="0" bIns="0">
            <a:spAutoFit/>
          </a:bodyPr>
          <a:lstStyle/>
          <a:p>
            <a:pPr algn="r">
              <a:spcBef>
                <a:spcPct val="30000"/>
              </a:spcBef>
            </a:pPr>
            <a:r>
              <a:rPr lang="en-US" sz="1400">
                <a:solidFill>
                  <a:schemeClr val="tx1"/>
                </a:solidFill>
              </a:rPr>
              <a:t>0.6</a:t>
            </a:r>
          </a:p>
        </p:txBody>
      </p:sp>
      <p:sp>
        <p:nvSpPr>
          <p:cNvPr id="18463" name="Rectangle 46"/>
          <p:cNvSpPr>
            <a:spLocks noChangeArrowheads="1"/>
          </p:cNvSpPr>
          <p:nvPr/>
        </p:nvSpPr>
        <p:spPr bwMode="auto">
          <a:xfrm>
            <a:off x="964058" y="2844800"/>
            <a:ext cx="227626" cy="215444"/>
          </a:xfrm>
          <a:prstGeom prst="rect">
            <a:avLst/>
          </a:prstGeom>
          <a:noFill/>
          <a:ln w="9525">
            <a:noFill/>
            <a:miter lim="800000"/>
            <a:headEnd/>
            <a:tailEnd/>
          </a:ln>
        </p:spPr>
        <p:txBody>
          <a:bodyPr wrap="none" lIns="0" tIns="0" rIns="0" bIns="0">
            <a:spAutoFit/>
          </a:bodyPr>
          <a:lstStyle/>
          <a:p>
            <a:pPr algn="r">
              <a:spcBef>
                <a:spcPct val="30000"/>
              </a:spcBef>
            </a:pPr>
            <a:r>
              <a:rPr lang="en-US" sz="1400">
                <a:solidFill>
                  <a:schemeClr val="tx1"/>
                </a:solidFill>
              </a:rPr>
              <a:t>0.8</a:t>
            </a:r>
          </a:p>
        </p:txBody>
      </p:sp>
      <p:sp>
        <p:nvSpPr>
          <p:cNvPr id="18464" name="Rectangle 48"/>
          <p:cNvSpPr>
            <a:spLocks noChangeArrowheads="1"/>
          </p:cNvSpPr>
          <p:nvPr/>
        </p:nvSpPr>
        <p:spPr bwMode="auto">
          <a:xfrm>
            <a:off x="964058" y="2354263"/>
            <a:ext cx="227626" cy="215444"/>
          </a:xfrm>
          <a:prstGeom prst="rect">
            <a:avLst/>
          </a:prstGeom>
          <a:noFill/>
          <a:ln w="9525">
            <a:noFill/>
            <a:miter lim="800000"/>
            <a:headEnd/>
            <a:tailEnd/>
          </a:ln>
        </p:spPr>
        <p:txBody>
          <a:bodyPr wrap="none" lIns="0" tIns="0" rIns="0" bIns="0">
            <a:spAutoFit/>
          </a:bodyPr>
          <a:lstStyle/>
          <a:p>
            <a:pPr algn="r">
              <a:spcBef>
                <a:spcPct val="30000"/>
              </a:spcBef>
            </a:pPr>
            <a:r>
              <a:rPr lang="en-US" sz="1400">
                <a:solidFill>
                  <a:schemeClr val="tx1"/>
                </a:solidFill>
              </a:rPr>
              <a:t>1.0</a:t>
            </a:r>
          </a:p>
        </p:txBody>
      </p:sp>
      <p:sp>
        <p:nvSpPr>
          <p:cNvPr id="18465" name="Rectangle 49"/>
          <p:cNvSpPr>
            <a:spLocks noChangeArrowheads="1"/>
          </p:cNvSpPr>
          <p:nvPr/>
        </p:nvSpPr>
        <p:spPr bwMode="auto">
          <a:xfrm>
            <a:off x="1291167" y="4989513"/>
            <a:ext cx="91372" cy="215444"/>
          </a:xfrm>
          <a:prstGeom prst="rect">
            <a:avLst/>
          </a:prstGeom>
          <a:noFill/>
          <a:ln w="9525">
            <a:noFill/>
            <a:miter lim="800000"/>
            <a:headEnd/>
            <a:tailEnd/>
          </a:ln>
        </p:spPr>
        <p:txBody>
          <a:bodyPr wrap="none" lIns="0" tIns="0" rIns="0" bIns="0">
            <a:spAutoFit/>
          </a:bodyPr>
          <a:lstStyle/>
          <a:p>
            <a:pPr>
              <a:spcBef>
                <a:spcPct val="30000"/>
              </a:spcBef>
            </a:pPr>
            <a:r>
              <a:rPr lang="en-US" sz="1400">
                <a:solidFill>
                  <a:schemeClr val="tx1"/>
                </a:solidFill>
              </a:rPr>
              <a:t>0</a:t>
            </a:r>
          </a:p>
        </p:txBody>
      </p:sp>
      <p:sp>
        <p:nvSpPr>
          <p:cNvPr id="18466" name="Rectangle 50"/>
          <p:cNvSpPr>
            <a:spLocks noChangeArrowheads="1"/>
          </p:cNvSpPr>
          <p:nvPr/>
        </p:nvSpPr>
        <p:spPr bwMode="auto">
          <a:xfrm>
            <a:off x="1799167" y="4989513"/>
            <a:ext cx="182742" cy="215444"/>
          </a:xfrm>
          <a:prstGeom prst="rect">
            <a:avLst/>
          </a:prstGeom>
          <a:noFill/>
          <a:ln w="9525">
            <a:noFill/>
            <a:miter lim="800000"/>
            <a:headEnd/>
            <a:tailEnd/>
          </a:ln>
        </p:spPr>
        <p:txBody>
          <a:bodyPr wrap="none" lIns="0" tIns="0" rIns="0" bIns="0">
            <a:spAutoFit/>
          </a:bodyPr>
          <a:lstStyle/>
          <a:p>
            <a:pPr>
              <a:spcBef>
                <a:spcPct val="30000"/>
              </a:spcBef>
            </a:pPr>
            <a:r>
              <a:rPr lang="en-US" sz="1400">
                <a:solidFill>
                  <a:schemeClr val="tx1"/>
                </a:solidFill>
              </a:rPr>
              <a:t>12</a:t>
            </a:r>
          </a:p>
        </p:txBody>
      </p:sp>
      <p:sp>
        <p:nvSpPr>
          <p:cNvPr id="18467" name="Rectangle 51"/>
          <p:cNvSpPr>
            <a:spLocks noChangeArrowheads="1"/>
          </p:cNvSpPr>
          <p:nvPr/>
        </p:nvSpPr>
        <p:spPr bwMode="auto">
          <a:xfrm>
            <a:off x="2406651" y="4989513"/>
            <a:ext cx="182742" cy="215444"/>
          </a:xfrm>
          <a:prstGeom prst="rect">
            <a:avLst/>
          </a:prstGeom>
          <a:noFill/>
          <a:ln w="9525">
            <a:noFill/>
            <a:miter lim="800000"/>
            <a:headEnd/>
            <a:tailEnd/>
          </a:ln>
        </p:spPr>
        <p:txBody>
          <a:bodyPr wrap="none" lIns="0" tIns="0" rIns="0" bIns="0">
            <a:spAutoFit/>
          </a:bodyPr>
          <a:lstStyle/>
          <a:p>
            <a:pPr>
              <a:spcBef>
                <a:spcPct val="30000"/>
              </a:spcBef>
            </a:pPr>
            <a:r>
              <a:rPr lang="en-US" sz="1400" dirty="0">
                <a:solidFill>
                  <a:schemeClr val="tx1"/>
                </a:solidFill>
              </a:rPr>
              <a:t>24</a:t>
            </a:r>
          </a:p>
        </p:txBody>
      </p:sp>
      <p:sp>
        <p:nvSpPr>
          <p:cNvPr id="18468" name="Rectangle 52"/>
          <p:cNvSpPr>
            <a:spLocks noChangeArrowheads="1"/>
          </p:cNvSpPr>
          <p:nvPr/>
        </p:nvSpPr>
        <p:spPr bwMode="auto">
          <a:xfrm>
            <a:off x="3001434" y="4989513"/>
            <a:ext cx="182742" cy="215444"/>
          </a:xfrm>
          <a:prstGeom prst="rect">
            <a:avLst/>
          </a:prstGeom>
          <a:noFill/>
          <a:ln w="9525">
            <a:noFill/>
            <a:miter lim="800000"/>
            <a:headEnd/>
            <a:tailEnd/>
          </a:ln>
        </p:spPr>
        <p:txBody>
          <a:bodyPr wrap="none" lIns="0" tIns="0" rIns="0" bIns="0">
            <a:spAutoFit/>
          </a:bodyPr>
          <a:lstStyle/>
          <a:p>
            <a:pPr>
              <a:spcBef>
                <a:spcPct val="30000"/>
              </a:spcBef>
            </a:pPr>
            <a:r>
              <a:rPr lang="en-US" sz="1400">
                <a:solidFill>
                  <a:schemeClr val="tx1"/>
                </a:solidFill>
              </a:rPr>
              <a:t>36</a:t>
            </a:r>
          </a:p>
        </p:txBody>
      </p:sp>
      <p:sp>
        <p:nvSpPr>
          <p:cNvPr id="18469" name="Rectangle 53"/>
          <p:cNvSpPr>
            <a:spLocks noChangeArrowheads="1"/>
          </p:cNvSpPr>
          <p:nvPr/>
        </p:nvSpPr>
        <p:spPr bwMode="auto">
          <a:xfrm>
            <a:off x="3608918" y="4989513"/>
            <a:ext cx="182742" cy="215444"/>
          </a:xfrm>
          <a:prstGeom prst="rect">
            <a:avLst/>
          </a:prstGeom>
          <a:noFill/>
          <a:ln w="9525">
            <a:noFill/>
            <a:miter lim="800000"/>
            <a:headEnd/>
            <a:tailEnd/>
          </a:ln>
        </p:spPr>
        <p:txBody>
          <a:bodyPr wrap="none" lIns="0" tIns="0" rIns="0" bIns="0">
            <a:spAutoFit/>
          </a:bodyPr>
          <a:lstStyle/>
          <a:p>
            <a:pPr>
              <a:spcBef>
                <a:spcPct val="30000"/>
              </a:spcBef>
            </a:pPr>
            <a:r>
              <a:rPr lang="en-US" sz="1400">
                <a:solidFill>
                  <a:schemeClr val="tx1"/>
                </a:solidFill>
              </a:rPr>
              <a:t>48</a:t>
            </a:r>
          </a:p>
        </p:txBody>
      </p:sp>
      <p:sp>
        <p:nvSpPr>
          <p:cNvPr id="18470" name="Rectangle 54"/>
          <p:cNvSpPr>
            <a:spLocks noChangeArrowheads="1"/>
          </p:cNvSpPr>
          <p:nvPr/>
        </p:nvSpPr>
        <p:spPr bwMode="auto">
          <a:xfrm>
            <a:off x="4216401" y="4989513"/>
            <a:ext cx="182742" cy="215444"/>
          </a:xfrm>
          <a:prstGeom prst="rect">
            <a:avLst/>
          </a:prstGeom>
          <a:noFill/>
          <a:ln w="9525">
            <a:noFill/>
            <a:miter lim="800000"/>
            <a:headEnd/>
            <a:tailEnd/>
          </a:ln>
        </p:spPr>
        <p:txBody>
          <a:bodyPr wrap="none" lIns="0" tIns="0" rIns="0" bIns="0">
            <a:spAutoFit/>
          </a:bodyPr>
          <a:lstStyle/>
          <a:p>
            <a:pPr>
              <a:spcBef>
                <a:spcPct val="30000"/>
              </a:spcBef>
            </a:pPr>
            <a:r>
              <a:rPr lang="en-US" sz="1400">
                <a:solidFill>
                  <a:schemeClr val="tx1"/>
                </a:solidFill>
              </a:rPr>
              <a:t>60</a:t>
            </a:r>
          </a:p>
        </p:txBody>
      </p:sp>
      <p:sp>
        <p:nvSpPr>
          <p:cNvPr id="18471" name="Rectangle 55"/>
          <p:cNvSpPr>
            <a:spLocks noChangeArrowheads="1"/>
          </p:cNvSpPr>
          <p:nvPr/>
        </p:nvSpPr>
        <p:spPr bwMode="auto">
          <a:xfrm>
            <a:off x="4823885" y="4989513"/>
            <a:ext cx="182742" cy="215444"/>
          </a:xfrm>
          <a:prstGeom prst="rect">
            <a:avLst/>
          </a:prstGeom>
          <a:noFill/>
          <a:ln w="9525">
            <a:noFill/>
            <a:miter lim="800000"/>
            <a:headEnd/>
            <a:tailEnd/>
          </a:ln>
        </p:spPr>
        <p:txBody>
          <a:bodyPr wrap="none" lIns="0" tIns="0" rIns="0" bIns="0">
            <a:spAutoFit/>
          </a:bodyPr>
          <a:lstStyle/>
          <a:p>
            <a:pPr>
              <a:spcBef>
                <a:spcPct val="30000"/>
              </a:spcBef>
            </a:pPr>
            <a:r>
              <a:rPr lang="en-US" sz="1400">
                <a:solidFill>
                  <a:schemeClr val="tx1"/>
                </a:solidFill>
              </a:rPr>
              <a:t>72</a:t>
            </a:r>
          </a:p>
        </p:txBody>
      </p:sp>
      <p:sp>
        <p:nvSpPr>
          <p:cNvPr id="18472" name="Rectangle 56"/>
          <p:cNvSpPr>
            <a:spLocks noChangeArrowheads="1"/>
          </p:cNvSpPr>
          <p:nvPr/>
        </p:nvSpPr>
        <p:spPr bwMode="auto">
          <a:xfrm>
            <a:off x="5408085" y="4989513"/>
            <a:ext cx="182742" cy="215444"/>
          </a:xfrm>
          <a:prstGeom prst="rect">
            <a:avLst/>
          </a:prstGeom>
          <a:noFill/>
          <a:ln w="9525">
            <a:noFill/>
            <a:miter lim="800000"/>
            <a:headEnd/>
            <a:tailEnd/>
          </a:ln>
        </p:spPr>
        <p:txBody>
          <a:bodyPr wrap="none" lIns="0" tIns="0" rIns="0" bIns="0">
            <a:spAutoFit/>
          </a:bodyPr>
          <a:lstStyle/>
          <a:p>
            <a:pPr>
              <a:spcBef>
                <a:spcPct val="30000"/>
              </a:spcBef>
            </a:pPr>
            <a:r>
              <a:rPr lang="en-US" sz="1400">
                <a:solidFill>
                  <a:schemeClr val="tx1"/>
                </a:solidFill>
              </a:rPr>
              <a:t>84</a:t>
            </a:r>
          </a:p>
        </p:txBody>
      </p:sp>
      <p:sp>
        <p:nvSpPr>
          <p:cNvPr id="18473" name="Rectangle 57"/>
          <p:cNvSpPr>
            <a:spLocks noChangeArrowheads="1"/>
          </p:cNvSpPr>
          <p:nvPr/>
        </p:nvSpPr>
        <p:spPr bwMode="auto">
          <a:xfrm>
            <a:off x="6015567" y="4989513"/>
            <a:ext cx="182742" cy="215444"/>
          </a:xfrm>
          <a:prstGeom prst="rect">
            <a:avLst/>
          </a:prstGeom>
          <a:noFill/>
          <a:ln w="9525">
            <a:noFill/>
            <a:miter lim="800000"/>
            <a:headEnd/>
            <a:tailEnd/>
          </a:ln>
        </p:spPr>
        <p:txBody>
          <a:bodyPr wrap="none" lIns="0" tIns="0" rIns="0" bIns="0">
            <a:spAutoFit/>
          </a:bodyPr>
          <a:lstStyle/>
          <a:p>
            <a:pPr>
              <a:spcBef>
                <a:spcPct val="30000"/>
              </a:spcBef>
            </a:pPr>
            <a:r>
              <a:rPr lang="en-US" sz="1400">
                <a:solidFill>
                  <a:schemeClr val="tx1"/>
                </a:solidFill>
              </a:rPr>
              <a:t>96</a:t>
            </a:r>
          </a:p>
        </p:txBody>
      </p:sp>
      <p:sp>
        <p:nvSpPr>
          <p:cNvPr id="18474" name="TextBox 56"/>
          <p:cNvSpPr txBox="1">
            <a:spLocks noChangeArrowheads="1"/>
          </p:cNvSpPr>
          <p:nvPr/>
        </p:nvSpPr>
        <p:spPr bwMode="auto">
          <a:xfrm rot="-5400000">
            <a:off x="-968109" y="3556894"/>
            <a:ext cx="3087687" cy="307777"/>
          </a:xfrm>
          <a:prstGeom prst="rect">
            <a:avLst/>
          </a:prstGeom>
          <a:noFill/>
          <a:ln w="9525">
            <a:noFill/>
            <a:miter lim="800000"/>
            <a:headEnd/>
            <a:tailEnd/>
          </a:ln>
        </p:spPr>
        <p:txBody>
          <a:bodyPr>
            <a:spAutoFit/>
          </a:bodyPr>
          <a:lstStyle/>
          <a:p>
            <a:pPr algn="ctr"/>
            <a:r>
              <a:rPr lang="en-US" sz="1400" b="1">
                <a:solidFill>
                  <a:schemeClr val="tx1"/>
                </a:solidFill>
              </a:rPr>
              <a:t>Probability of OS</a:t>
            </a:r>
          </a:p>
        </p:txBody>
      </p:sp>
      <p:sp>
        <p:nvSpPr>
          <p:cNvPr id="18475" name="TextBox 57"/>
          <p:cNvSpPr txBox="1">
            <a:spLocks noChangeArrowheads="1"/>
          </p:cNvSpPr>
          <p:nvPr/>
        </p:nvSpPr>
        <p:spPr bwMode="auto">
          <a:xfrm>
            <a:off x="1356784" y="5229226"/>
            <a:ext cx="4730749" cy="307975"/>
          </a:xfrm>
          <a:prstGeom prst="rect">
            <a:avLst/>
          </a:prstGeom>
          <a:noFill/>
          <a:ln w="9525">
            <a:noFill/>
            <a:miter lim="800000"/>
            <a:headEnd/>
            <a:tailEnd/>
          </a:ln>
        </p:spPr>
        <p:txBody>
          <a:bodyPr>
            <a:spAutoFit/>
          </a:bodyPr>
          <a:lstStyle/>
          <a:p>
            <a:pPr algn="ctr"/>
            <a:r>
              <a:rPr lang="en-US" sz="1400" b="1" dirty="0" err="1">
                <a:solidFill>
                  <a:schemeClr val="tx1"/>
                </a:solidFill>
              </a:rPr>
              <a:t>Mos</a:t>
            </a:r>
            <a:r>
              <a:rPr lang="en-US" sz="1400" b="1" dirty="0">
                <a:solidFill>
                  <a:schemeClr val="tx1"/>
                </a:solidFill>
              </a:rPr>
              <a:t> Since Registration</a:t>
            </a:r>
          </a:p>
        </p:txBody>
      </p:sp>
      <p:sp>
        <p:nvSpPr>
          <p:cNvPr id="18476" name="TextBox 58"/>
          <p:cNvSpPr txBox="1">
            <a:spLocks noChangeArrowheads="1"/>
          </p:cNvSpPr>
          <p:nvPr/>
        </p:nvSpPr>
        <p:spPr bwMode="auto">
          <a:xfrm>
            <a:off x="1397000" y="2001839"/>
            <a:ext cx="5115984" cy="307975"/>
          </a:xfrm>
          <a:prstGeom prst="rect">
            <a:avLst/>
          </a:prstGeom>
          <a:noFill/>
          <a:ln w="9525">
            <a:noFill/>
            <a:miter lim="800000"/>
            <a:headEnd/>
            <a:tailEnd/>
          </a:ln>
        </p:spPr>
        <p:txBody>
          <a:bodyPr>
            <a:spAutoFit/>
          </a:bodyPr>
          <a:lstStyle/>
          <a:p>
            <a:pPr algn="ctr"/>
            <a:r>
              <a:rPr lang="en-US" sz="1400" b="1" dirty="0">
                <a:solidFill>
                  <a:schemeClr val="tx1"/>
                </a:solidFill>
              </a:rPr>
              <a:t>Survival in MCL by MIPI Risk Group</a:t>
            </a:r>
          </a:p>
        </p:txBody>
      </p:sp>
      <p:sp>
        <p:nvSpPr>
          <p:cNvPr id="18477" name="Text Box 4"/>
          <p:cNvSpPr txBox="1">
            <a:spLocks noChangeArrowheads="1"/>
          </p:cNvSpPr>
          <p:nvPr/>
        </p:nvSpPr>
        <p:spPr bwMode="auto">
          <a:xfrm>
            <a:off x="378884" y="5929314"/>
            <a:ext cx="10538883" cy="738187"/>
          </a:xfrm>
          <a:prstGeom prst="rect">
            <a:avLst/>
          </a:prstGeom>
          <a:noFill/>
          <a:ln w="50800">
            <a:noFill/>
            <a:miter lim="800000"/>
            <a:headEnd type="none" w="sm" len="sm"/>
            <a:tailEnd type="none" w="sm" len="sm"/>
          </a:ln>
        </p:spPr>
        <p:txBody>
          <a:bodyPr>
            <a:spAutoFit/>
          </a:bodyPr>
          <a:lstStyle/>
          <a:p>
            <a:pPr>
              <a:spcBef>
                <a:spcPct val="30000"/>
              </a:spcBef>
              <a:spcAft>
                <a:spcPct val="25000"/>
              </a:spcAft>
            </a:pPr>
            <a:r>
              <a:rPr kumimoji="1" lang="en-US" sz="1400" dirty="0">
                <a:solidFill>
                  <a:schemeClr val="bg1">
                    <a:lumMod val="50000"/>
                  </a:schemeClr>
                </a:solidFill>
              </a:rPr>
              <a:t>This research was originally published in Blood. </a:t>
            </a:r>
            <a:br>
              <a:rPr kumimoji="1" lang="en-US" sz="1400" dirty="0">
                <a:solidFill>
                  <a:schemeClr val="bg1">
                    <a:lumMod val="50000"/>
                  </a:schemeClr>
                </a:solidFill>
              </a:rPr>
            </a:br>
            <a:r>
              <a:rPr lang="en-US" sz="1400" dirty="0" err="1">
                <a:solidFill>
                  <a:schemeClr val="bg1">
                    <a:lumMod val="50000"/>
                  </a:schemeClr>
                </a:solidFill>
              </a:rPr>
              <a:t>Hoster</a:t>
            </a:r>
            <a:r>
              <a:rPr lang="en-US" sz="1400" dirty="0">
                <a:solidFill>
                  <a:schemeClr val="bg1">
                    <a:lumMod val="50000"/>
                  </a:schemeClr>
                </a:solidFill>
              </a:rPr>
              <a:t> E, et al. Blood. 2008;111:558-565 </a:t>
            </a:r>
            <a:r>
              <a:rPr kumimoji="1" lang="en-US" sz="1400" dirty="0">
                <a:solidFill>
                  <a:schemeClr val="bg1">
                    <a:lumMod val="50000"/>
                  </a:schemeClr>
                </a:solidFill>
              </a:rPr>
              <a:t>© the American Society of Hematology. </a:t>
            </a:r>
            <a:br>
              <a:rPr kumimoji="1" lang="en-US" sz="1400" dirty="0">
                <a:solidFill>
                  <a:schemeClr val="bg1">
                    <a:lumMod val="50000"/>
                  </a:schemeClr>
                </a:solidFill>
              </a:rPr>
            </a:br>
            <a:r>
              <a:rPr lang="en-US" sz="1400" dirty="0">
                <a:solidFill>
                  <a:schemeClr val="bg1">
                    <a:lumMod val="50000"/>
                  </a:schemeClr>
                </a:solidFill>
              </a:rPr>
              <a:t>Online MIPI calculator: www.europeanmcl.net/en/clinical_mipi.php.</a:t>
            </a:r>
          </a:p>
        </p:txBody>
      </p:sp>
      <p:sp>
        <p:nvSpPr>
          <p:cNvPr id="47" name="46 Dikdörtgen"/>
          <p:cNvSpPr/>
          <p:nvPr/>
        </p:nvSpPr>
        <p:spPr>
          <a:xfrm>
            <a:off x="7391400" y="1905000"/>
            <a:ext cx="3886200" cy="1477328"/>
          </a:xfrm>
          <a:prstGeom prst="rect">
            <a:avLst/>
          </a:prstGeom>
        </p:spPr>
        <p:txBody>
          <a:bodyPr wrap="square">
            <a:spAutoFit/>
          </a:bodyPr>
          <a:lstStyle/>
          <a:p>
            <a:r>
              <a:rPr lang="en-US" b="1" dirty="0" smtClean="0"/>
              <a:t>4 factors associated with OS</a:t>
            </a:r>
          </a:p>
          <a:p>
            <a:pPr lvl="1"/>
            <a:r>
              <a:rPr lang="en-US" b="1" dirty="0" smtClean="0">
                <a:solidFill>
                  <a:srgbClr val="FF0000"/>
                </a:solidFill>
              </a:rPr>
              <a:t>Age</a:t>
            </a:r>
          </a:p>
          <a:p>
            <a:pPr lvl="1"/>
            <a:r>
              <a:rPr lang="en-US" b="1" dirty="0" smtClean="0">
                <a:solidFill>
                  <a:srgbClr val="FF0000"/>
                </a:solidFill>
              </a:rPr>
              <a:t>ECOG PS</a:t>
            </a:r>
          </a:p>
          <a:p>
            <a:pPr lvl="1"/>
            <a:r>
              <a:rPr lang="en-US" b="1" dirty="0" smtClean="0">
                <a:solidFill>
                  <a:srgbClr val="FF0000"/>
                </a:solidFill>
              </a:rPr>
              <a:t>LDH</a:t>
            </a:r>
          </a:p>
          <a:p>
            <a:pPr lvl="1"/>
            <a:r>
              <a:rPr lang="en-US" b="1" dirty="0" smtClean="0">
                <a:solidFill>
                  <a:srgbClr val="FF0000"/>
                </a:solidFill>
              </a:rPr>
              <a:t>WBC</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a:xfrm>
            <a:off x="630904" y="508825"/>
            <a:ext cx="10930191" cy="615553"/>
          </a:xfrm>
        </p:spPr>
        <p:txBody>
          <a:bodyPr/>
          <a:lstStyle/>
          <a:p>
            <a:r>
              <a:rPr lang="en-US" smtClean="0"/>
              <a:t>Simplified MIPI</a:t>
            </a:r>
          </a:p>
        </p:txBody>
      </p:sp>
      <p:sp>
        <p:nvSpPr>
          <p:cNvPr id="35874" name="Content Placeholder 10"/>
          <p:cNvSpPr>
            <a:spLocks noGrp="1"/>
          </p:cNvSpPr>
          <p:nvPr>
            <p:ph sz="half" idx="4294967295"/>
          </p:nvPr>
        </p:nvSpPr>
        <p:spPr>
          <a:xfrm>
            <a:off x="514350" y="4114800"/>
            <a:ext cx="3981449" cy="1846659"/>
          </a:xfrm>
          <a:prstGeom prst="rect">
            <a:avLst/>
          </a:prstGeom>
          <a:ln>
            <a:solidFill>
              <a:schemeClr val="tx1"/>
            </a:solidFill>
          </a:ln>
        </p:spPr>
        <p:txBody>
          <a:bodyPr/>
          <a:lstStyle/>
          <a:p>
            <a:pPr>
              <a:lnSpc>
                <a:spcPct val="150000"/>
              </a:lnSpc>
              <a:defRPr/>
            </a:pPr>
            <a:r>
              <a:rPr lang="tr-TR" dirty="0" smtClean="0"/>
              <a:t>  </a:t>
            </a:r>
            <a:r>
              <a:rPr lang="en-US" b="1" dirty="0" smtClean="0"/>
              <a:t>Risk groups</a:t>
            </a:r>
          </a:p>
          <a:p>
            <a:pPr lvl="1">
              <a:lnSpc>
                <a:spcPct val="150000"/>
              </a:lnSpc>
              <a:defRPr/>
            </a:pPr>
            <a:r>
              <a:rPr lang="en-US" dirty="0" smtClean="0"/>
              <a:t>Low risk: 0-3 points </a:t>
            </a:r>
          </a:p>
          <a:p>
            <a:pPr lvl="1">
              <a:lnSpc>
                <a:spcPct val="150000"/>
              </a:lnSpc>
              <a:defRPr/>
            </a:pPr>
            <a:r>
              <a:rPr lang="en-US" dirty="0" smtClean="0"/>
              <a:t>Intermediate risk: 4-5 points </a:t>
            </a:r>
          </a:p>
          <a:p>
            <a:pPr lvl="1">
              <a:lnSpc>
                <a:spcPct val="150000"/>
              </a:lnSpc>
              <a:defRPr/>
            </a:pPr>
            <a:r>
              <a:rPr lang="en-US" dirty="0" smtClean="0"/>
              <a:t>High risk: 6-11 points</a:t>
            </a:r>
          </a:p>
        </p:txBody>
      </p:sp>
      <p:sp>
        <p:nvSpPr>
          <p:cNvPr id="9" name="Content Placeholder 8"/>
          <p:cNvSpPr>
            <a:spLocks noGrp="1"/>
          </p:cNvSpPr>
          <p:nvPr>
            <p:ph sz="half" idx="2"/>
          </p:nvPr>
        </p:nvSpPr>
        <p:spPr>
          <a:xfrm>
            <a:off x="4876800" y="4419600"/>
            <a:ext cx="6172200" cy="1200329"/>
          </a:xfrm>
        </p:spPr>
        <p:txBody>
          <a:bodyPr/>
          <a:lstStyle/>
          <a:p>
            <a:pPr>
              <a:defRPr/>
            </a:pPr>
            <a:r>
              <a:rPr lang="en-US" dirty="0" smtClean="0"/>
              <a:t>This model provides good curve separation in the dataset without calculation</a:t>
            </a:r>
          </a:p>
        </p:txBody>
      </p:sp>
      <p:graphicFrame>
        <p:nvGraphicFramePr>
          <p:cNvPr id="1528887" name="Group 55"/>
          <p:cNvGraphicFramePr>
            <a:graphicFrameLocks noGrp="1"/>
          </p:cNvGraphicFramePr>
          <p:nvPr/>
        </p:nvGraphicFramePr>
        <p:xfrm>
          <a:off x="510118" y="1908175"/>
          <a:ext cx="11290300" cy="1828800"/>
        </p:xfrm>
        <a:graphic>
          <a:graphicData uri="http://schemas.openxmlformats.org/drawingml/2006/table">
            <a:tbl>
              <a:tblPr firstRow="1">
                <a:tableStyleId>{69012ECD-51FC-41F1-AA8D-1B2483CD663E}</a:tableStyleId>
              </a:tblPr>
              <a:tblGrid>
                <a:gridCol w="2258060"/>
                <a:gridCol w="2258060"/>
                <a:gridCol w="2258060"/>
                <a:gridCol w="2258060"/>
                <a:gridCol w="2258060"/>
              </a:tblGrid>
              <a:tr h="0">
                <a:tc>
                  <a:txBody>
                    <a:bodyPr/>
                    <a:lstStyle/>
                    <a:p>
                      <a:pPr marL="0" marR="0" lvl="0" indent="0" algn="ctr" defTabSz="914400" rtl="0" eaLnBrk="1" fontAlgn="base" latinLnBrk="0" hangingPunct="1">
                        <a:lnSpc>
                          <a:spcPct val="100000"/>
                        </a:lnSpc>
                        <a:spcBef>
                          <a:spcPct val="20000"/>
                        </a:spcBef>
                        <a:spcAft>
                          <a:spcPct val="0"/>
                        </a:spcAft>
                        <a:buClr>
                          <a:srgbClr val="DF722E"/>
                        </a:buClr>
                        <a:buSzTx/>
                        <a:buFontTx/>
                        <a:buNone/>
                        <a:tabLst/>
                      </a:pPr>
                      <a:r>
                        <a:rPr kumimoji="0" lang="en-US" sz="1800" u="none" strike="noStrike" cap="none" normalizeH="0" baseline="0" dirty="0" smtClean="0">
                          <a:ln>
                            <a:noFill/>
                          </a:ln>
                          <a:solidFill>
                            <a:schemeClr val="tx1"/>
                          </a:solidFill>
                          <a:effectLst/>
                        </a:rPr>
                        <a:t>Points</a:t>
                      </a:r>
                      <a:endParaRPr kumimoji="0" lang="en-US" sz="1800" b="1" i="0" u="none" strike="noStrike" cap="none" normalizeH="0" baseline="0" dirty="0" smtClean="0">
                        <a:ln>
                          <a:noFill/>
                        </a:ln>
                        <a:solidFill>
                          <a:schemeClr val="tx1"/>
                        </a:solidFill>
                        <a:effectLst/>
                        <a:latin typeface="Arial" charset="0"/>
                        <a:ea typeface="ＭＳ Ｐゴシック" pitchFamily="-108" charset="-128"/>
                      </a:endParaRPr>
                    </a:p>
                  </a:txBody>
                  <a:tcPr marL="121920" marR="121920" horzOverflow="overflow">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6"/>
                    </a:solidFill>
                  </a:tcPr>
                </a:tc>
                <a:tc>
                  <a:txBody>
                    <a:bodyPr/>
                    <a:lstStyle/>
                    <a:p>
                      <a:pPr marL="0" marR="0" lvl="0" indent="0" algn="ctr" defTabSz="914400" rtl="0" eaLnBrk="1" fontAlgn="base" latinLnBrk="0" hangingPunct="1">
                        <a:lnSpc>
                          <a:spcPct val="100000"/>
                        </a:lnSpc>
                        <a:spcBef>
                          <a:spcPct val="20000"/>
                        </a:spcBef>
                        <a:spcAft>
                          <a:spcPct val="0"/>
                        </a:spcAft>
                        <a:buClr>
                          <a:srgbClr val="DF722E"/>
                        </a:buClr>
                        <a:buSzTx/>
                        <a:buFontTx/>
                        <a:buNone/>
                        <a:tabLst/>
                      </a:pPr>
                      <a:r>
                        <a:rPr kumimoji="0" lang="en-US" sz="1800" u="none" strike="noStrike" cap="none" normalizeH="0" baseline="0" dirty="0" smtClean="0">
                          <a:ln>
                            <a:noFill/>
                          </a:ln>
                          <a:solidFill>
                            <a:schemeClr val="tx1"/>
                          </a:solidFill>
                          <a:effectLst/>
                        </a:rPr>
                        <a:t>Age, Yrs</a:t>
                      </a:r>
                      <a:endParaRPr kumimoji="0" lang="en-US" sz="1800" b="1" i="0" u="none" strike="noStrike" cap="none" normalizeH="0" baseline="0" dirty="0" smtClean="0">
                        <a:ln>
                          <a:noFill/>
                        </a:ln>
                        <a:solidFill>
                          <a:schemeClr val="tx1"/>
                        </a:solidFill>
                        <a:effectLst/>
                        <a:latin typeface="Arial" charset="0"/>
                        <a:ea typeface="ＭＳ Ｐゴシック" pitchFamily="-108" charset="-128"/>
                      </a:endParaRPr>
                    </a:p>
                  </a:txBody>
                  <a:tcPr marL="121920" marR="121920" horzOverflow="overflow">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6"/>
                    </a:solidFill>
                  </a:tcPr>
                </a:tc>
                <a:tc>
                  <a:txBody>
                    <a:bodyPr/>
                    <a:lstStyle/>
                    <a:p>
                      <a:pPr marL="0" marR="0" lvl="0" indent="0" algn="ctr" defTabSz="914400" rtl="0" eaLnBrk="1" fontAlgn="base" latinLnBrk="0" hangingPunct="1">
                        <a:lnSpc>
                          <a:spcPct val="100000"/>
                        </a:lnSpc>
                        <a:spcBef>
                          <a:spcPct val="20000"/>
                        </a:spcBef>
                        <a:spcAft>
                          <a:spcPct val="0"/>
                        </a:spcAft>
                        <a:buClr>
                          <a:srgbClr val="DF722E"/>
                        </a:buClr>
                        <a:buSzTx/>
                        <a:buFontTx/>
                        <a:buNone/>
                        <a:tabLst/>
                      </a:pPr>
                      <a:r>
                        <a:rPr kumimoji="0" lang="en-US" sz="1800" u="none" strike="noStrike" cap="none" normalizeH="0" baseline="0" dirty="0" smtClean="0">
                          <a:ln>
                            <a:noFill/>
                          </a:ln>
                          <a:solidFill>
                            <a:schemeClr val="tx1"/>
                          </a:solidFill>
                          <a:effectLst/>
                        </a:rPr>
                        <a:t>ECOG PS</a:t>
                      </a:r>
                      <a:endParaRPr kumimoji="0" lang="en-US" sz="1800" b="1" i="0" u="none" strike="noStrike" cap="none" normalizeH="0" baseline="0" dirty="0" smtClean="0">
                        <a:ln>
                          <a:noFill/>
                        </a:ln>
                        <a:solidFill>
                          <a:schemeClr val="tx1"/>
                        </a:solidFill>
                        <a:effectLst/>
                        <a:latin typeface="Arial" charset="0"/>
                        <a:ea typeface="ＭＳ Ｐゴシック" pitchFamily="-108" charset="-128"/>
                      </a:endParaRPr>
                    </a:p>
                  </a:txBody>
                  <a:tcPr marL="121920" marR="121920" horzOverflow="overflow">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6"/>
                    </a:solidFill>
                  </a:tcPr>
                </a:tc>
                <a:tc>
                  <a:txBody>
                    <a:bodyPr/>
                    <a:lstStyle/>
                    <a:p>
                      <a:pPr marL="0" marR="0" lvl="0" indent="0" algn="ctr" defTabSz="914400" rtl="0" eaLnBrk="1" fontAlgn="base" latinLnBrk="0" hangingPunct="1">
                        <a:lnSpc>
                          <a:spcPct val="100000"/>
                        </a:lnSpc>
                        <a:spcBef>
                          <a:spcPct val="20000"/>
                        </a:spcBef>
                        <a:spcAft>
                          <a:spcPct val="0"/>
                        </a:spcAft>
                        <a:buClr>
                          <a:srgbClr val="DF722E"/>
                        </a:buClr>
                        <a:buSzTx/>
                        <a:buFontTx/>
                        <a:buNone/>
                        <a:tabLst/>
                      </a:pPr>
                      <a:r>
                        <a:rPr kumimoji="0" lang="en-US" sz="1800" u="none" strike="noStrike" cap="none" normalizeH="0" baseline="0" dirty="0" smtClean="0">
                          <a:ln>
                            <a:noFill/>
                          </a:ln>
                          <a:solidFill>
                            <a:schemeClr val="tx1"/>
                          </a:solidFill>
                          <a:effectLst/>
                        </a:rPr>
                        <a:t>LDH, x ULN</a:t>
                      </a:r>
                      <a:endParaRPr kumimoji="0" lang="en-US" sz="1800" b="1" i="0" u="none" strike="noStrike" cap="none" normalizeH="0" baseline="0" dirty="0" smtClean="0">
                        <a:ln>
                          <a:noFill/>
                        </a:ln>
                        <a:solidFill>
                          <a:schemeClr val="tx1"/>
                        </a:solidFill>
                        <a:effectLst/>
                        <a:latin typeface="Arial" charset="0"/>
                        <a:ea typeface="ＭＳ Ｐゴシック" pitchFamily="-108" charset="-128"/>
                      </a:endParaRPr>
                    </a:p>
                  </a:txBody>
                  <a:tcPr marL="121920" marR="121920" horzOverflow="overflow">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6"/>
                    </a:solidFill>
                  </a:tcPr>
                </a:tc>
                <a:tc>
                  <a:txBody>
                    <a:bodyPr/>
                    <a:lstStyle/>
                    <a:p>
                      <a:pPr marL="0" marR="0" lvl="0" indent="0" algn="ctr" defTabSz="914400" rtl="0" eaLnBrk="1" fontAlgn="base" latinLnBrk="0" hangingPunct="1">
                        <a:lnSpc>
                          <a:spcPct val="100000"/>
                        </a:lnSpc>
                        <a:spcBef>
                          <a:spcPct val="20000"/>
                        </a:spcBef>
                        <a:spcAft>
                          <a:spcPct val="0"/>
                        </a:spcAft>
                        <a:buClr>
                          <a:srgbClr val="DF722E"/>
                        </a:buClr>
                        <a:buSzTx/>
                        <a:buFontTx/>
                        <a:buNone/>
                        <a:tabLst/>
                      </a:pPr>
                      <a:r>
                        <a:rPr kumimoji="0" lang="en-US" sz="1800" u="none" strike="noStrike" cap="none" normalizeH="0" baseline="0" dirty="0" smtClean="0">
                          <a:ln>
                            <a:noFill/>
                          </a:ln>
                          <a:solidFill>
                            <a:schemeClr val="tx1"/>
                          </a:solidFill>
                          <a:effectLst/>
                        </a:rPr>
                        <a:t>WBC, 10</a:t>
                      </a:r>
                      <a:r>
                        <a:rPr kumimoji="0" lang="en-US" sz="1800" u="none" strike="noStrike" cap="none" normalizeH="0" baseline="30000" dirty="0" smtClean="0">
                          <a:ln>
                            <a:noFill/>
                          </a:ln>
                          <a:solidFill>
                            <a:schemeClr val="tx1"/>
                          </a:solidFill>
                          <a:effectLst/>
                        </a:rPr>
                        <a:t>9</a:t>
                      </a:r>
                      <a:r>
                        <a:rPr kumimoji="0" lang="en-US" sz="1800" u="none" strike="noStrike" cap="none" normalizeH="0" baseline="0" dirty="0" smtClean="0">
                          <a:ln>
                            <a:noFill/>
                          </a:ln>
                          <a:solidFill>
                            <a:schemeClr val="tx1"/>
                          </a:solidFill>
                          <a:effectLst/>
                        </a:rPr>
                        <a:t>/L</a:t>
                      </a:r>
                      <a:endParaRPr kumimoji="0" lang="en-US" sz="1800" b="1" i="0" u="none" strike="noStrike" cap="none" normalizeH="0" baseline="0" dirty="0" smtClean="0">
                        <a:ln>
                          <a:noFill/>
                        </a:ln>
                        <a:solidFill>
                          <a:schemeClr val="tx1"/>
                        </a:solidFill>
                        <a:effectLst/>
                        <a:latin typeface="Arial" charset="0"/>
                        <a:ea typeface="ＭＳ Ｐゴシック" pitchFamily="-108" charset="-128"/>
                      </a:endParaRPr>
                    </a:p>
                  </a:txBody>
                  <a:tcPr marL="121920" marR="121920" horzOverflow="overflow">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6"/>
                    </a:solidFill>
                  </a:tcPr>
                </a:tc>
              </a:tr>
              <a:tr h="0">
                <a:tc>
                  <a:txBody>
                    <a:bodyPr/>
                    <a:lstStyle/>
                    <a:p>
                      <a:pPr marL="0" marR="0" lvl="0" indent="0" algn="ctr" defTabSz="914400" rtl="0" eaLnBrk="1" fontAlgn="base" latinLnBrk="0" hangingPunct="1">
                        <a:lnSpc>
                          <a:spcPct val="100000"/>
                        </a:lnSpc>
                        <a:spcBef>
                          <a:spcPct val="20000"/>
                        </a:spcBef>
                        <a:spcAft>
                          <a:spcPct val="0"/>
                        </a:spcAft>
                        <a:buClr>
                          <a:srgbClr val="DF722E"/>
                        </a:buClr>
                        <a:buSzTx/>
                        <a:buFontTx/>
                        <a:buNone/>
                        <a:tabLst/>
                      </a:pPr>
                      <a:r>
                        <a:rPr kumimoji="0" lang="en-US" sz="1800" u="none" strike="noStrike" cap="none" normalizeH="0" baseline="0" dirty="0" smtClean="0">
                          <a:ln>
                            <a:noFill/>
                          </a:ln>
                          <a:solidFill>
                            <a:schemeClr val="bg2">
                              <a:lumMod val="10000"/>
                            </a:schemeClr>
                          </a:solidFill>
                          <a:effectLst/>
                        </a:rPr>
                        <a:t>0</a:t>
                      </a:r>
                      <a:endParaRPr kumimoji="0" lang="en-US" sz="1800" b="0" i="0" u="none" strike="noStrike" cap="none" normalizeH="0" baseline="0" dirty="0" smtClean="0">
                        <a:ln>
                          <a:noFill/>
                        </a:ln>
                        <a:solidFill>
                          <a:schemeClr val="bg2">
                            <a:lumMod val="10000"/>
                          </a:schemeClr>
                        </a:solidFill>
                        <a:effectLst/>
                        <a:latin typeface="Arial" charset="0"/>
                        <a:ea typeface="ＭＳ Ｐゴシック" pitchFamily="-108" charset="-128"/>
                      </a:endParaRPr>
                    </a:p>
                  </a:txBody>
                  <a:tcPr marL="121920" marR="121920" horzOverflow="overflow">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DF722E"/>
                        </a:buClr>
                        <a:buSzTx/>
                        <a:buFontTx/>
                        <a:buNone/>
                        <a:tabLst/>
                      </a:pPr>
                      <a:r>
                        <a:rPr kumimoji="0" lang="en-US" sz="1800" u="none" strike="noStrike" cap="none" normalizeH="0" baseline="0" dirty="0" smtClean="0">
                          <a:ln>
                            <a:noFill/>
                          </a:ln>
                          <a:solidFill>
                            <a:schemeClr val="bg2">
                              <a:lumMod val="10000"/>
                            </a:schemeClr>
                          </a:solidFill>
                          <a:effectLst/>
                        </a:rPr>
                        <a:t>&lt; 50</a:t>
                      </a:r>
                      <a:endParaRPr kumimoji="0" lang="en-US" sz="1800" b="0" i="0" u="none" strike="noStrike" cap="none" normalizeH="0" baseline="0" dirty="0" smtClean="0">
                        <a:ln>
                          <a:noFill/>
                        </a:ln>
                        <a:solidFill>
                          <a:schemeClr val="bg2">
                            <a:lumMod val="10000"/>
                          </a:schemeClr>
                        </a:solidFill>
                        <a:effectLst/>
                        <a:latin typeface="Arial" charset="0"/>
                        <a:ea typeface="ＭＳ Ｐゴシック" pitchFamily="-108" charset="-128"/>
                      </a:endParaRPr>
                    </a:p>
                  </a:txBody>
                  <a:tcPr marL="121920" marR="121920" horzOverflow="overflow">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DF722E"/>
                        </a:buClr>
                        <a:buSzTx/>
                        <a:buFontTx/>
                        <a:buNone/>
                        <a:tabLst/>
                      </a:pPr>
                      <a:r>
                        <a:rPr kumimoji="0" lang="en-US" sz="1800" u="none" strike="noStrike" cap="none" normalizeH="0" baseline="0" dirty="0" smtClean="0">
                          <a:ln>
                            <a:noFill/>
                          </a:ln>
                          <a:solidFill>
                            <a:schemeClr val="bg2">
                              <a:lumMod val="10000"/>
                            </a:schemeClr>
                          </a:solidFill>
                          <a:effectLst/>
                        </a:rPr>
                        <a:t>0-1</a:t>
                      </a:r>
                      <a:endParaRPr kumimoji="0" lang="en-US" sz="1800" b="0" i="0" u="none" strike="noStrike" cap="none" normalizeH="0" baseline="0" dirty="0" smtClean="0">
                        <a:ln>
                          <a:noFill/>
                        </a:ln>
                        <a:solidFill>
                          <a:schemeClr val="bg2">
                            <a:lumMod val="10000"/>
                          </a:schemeClr>
                        </a:solidFill>
                        <a:effectLst/>
                        <a:latin typeface="Arial" charset="0"/>
                        <a:ea typeface="ＭＳ Ｐゴシック" pitchFamily="-108" charset="-128"/>
                      </a:endParaRPr>
                    </a:p>
                  </a:txBody>
                  <a:tcPr marL="121920" marR="121920" horzOverflow="overflow">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DF722E"/>
                        </a:buClr>
                        <a:buSzTx/>
                        <a:buFontTx/>
                        <a:buNone/>
                        <a:tabLst/>
                      </a:pPr>
                      <a:r>
                        <a:rPr kumimoji="0" lang="en-US" sz="1800" u="none" strike="noStrike" cap="none" normalizeH="0" baseline="0" dirty="0" smtClean="0">
                          <a:ln>
                            <a:noFill/>
                          </a:ln>
                          <a:solidFill>
                            <a:schemeClr val="bg2">
                              <a:lumMod val="10000"/>
                            </a:schemeClr>
                          </a:solidFill>
                          <a:effectLst/>
                        </a:rPr>
                        <a:t>&lt; 0.67</a:t>
                      </a:r>
                      <a:endParaRPr kumimoji="0" lang="en-US" sz="1800" b="0" i="0" u="none" strike="noStrike" cap="none" normalizeH="0" baseline="0" dirty="0" smtClean="0">
                        <a:ln>
                          <a:noFill/>
                        </a:ln>
                        <a:solidFill>
                          <a:schemeClr val="bg2">
                            <a:lumMod val="10000"/>
                          </a:schemeClr>
                        </a:solidFill>
                        <a:effectLst/>
                        <a:latin typeface="Arial" charset="0"/>
                        <a:ea typeface="ＭＳ Ｐゴシック" pitchFamily="-108" charset="-128"/>
                      </a:endParaRPr>
                    </a:p>
                  </a:txBody>
                  <a:tcPr marL="121920" marR="121920" horzOverflow="overflow">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DF722E"/>
                        </a:buClr>
                        <a:buSzTx/>
                        <a:buFontTx/>
                        <a:buNone/>
                        <a:tabLst/>
                      </a:pPr>
                      <a:r>
                        <a:rPr kumimoji="0" lang="en-US" sz="1800" u="none" strike="noStrike" cap="none" normalizeH="0" baseline="0" dirty="0" smtClean="0">
                          <a:ln>
                            <a:noFill/>
                          </a:ln>
                          <a:solidFill>
                            <a:schemeClr val="bg2">
                              <a:lumMod val="10000"/>
                            </a:schemeClr>
                          </a:solidFill>
                          <a:effectLst/>
                        </a:rPr>
                        <a:t>&lt; 6.7</a:t>
                      </a:r>
                      <a:endParaRPr kumimoji="0" lang="en-US" sz="1800" b="0" i="0" u="none" strike="noStrike" cap="none" normalizeH="0" baseline="0" dirty="0" smtClean="0">
                        <a:ln>
                          <a:noFill/>
                        </a:ln>
                        <a:solidFill>
                          <a:schemeClr val="bg2">
                            <a:lumMod val="10000"/>
                          </a:schemeClr>
                        </a:solidFill>
                        <a:effectLst/>
                        <a:latin typeface="Arial" charset="0"/>
                        <a:ea typeface="ＭＳ Ｐゴシック" pitchFamily="-108" charset="-128"/>
                      </a:endParaRPr>
                    </a:p>
                  </a:txBody>
                  <a:tcPr marL="121920" marR="121920" horzOverflow="overflow">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tx2">
                        <a:lumMod val="20000"/>
                        <a:lumOff val="80000"/>
                      </a:schemeClr>
                    </a:solidFill>
                  </a:tcPr>
                </a:tc>
              </a:tr>
              <a:tr h="0">
                <a:tc>
                  <a:txBody>
                    <a:bodyPr/>
                    <a:lstStyle/>
                    <a:p>
                      <a:pPr marL="0" marR="0" lvl="0" indent="0" algn="ctr" defTabSz="914400" rtl="0" eaLnBrk="1" fontAlgn="base" latinLnBrk="0" hangingPunct="1">
                        <a:lnSpc>
                          <a:spcPct val="100000"/>
                        </a:lnSpc>
                        <a:spcBef>
                          <a:spcPct val="20000"/>
                        </a:spcBef>
                        <a:spcAft>
                          <a:spcPct val="0"/>
                        </a:spcAft>
                        <a:buClr>
                          <a:srgbClr val="DF722E"/>
                        </a:buClr>
                        <a:buSzTx/>
                        <a:buFontTx/>
                        <a:buNone/>
                        <a:tabLst/>
                      </a:pPr>
                      <a:r>
                        <a:rPr kumimoji="0" lang="en-US" sz="1800" u="none" strike="noStrike" cap="none" normalizeH="0" baseline="0" dirty="0" smtClean="0">
                          <a:ln>
                            <a:noFill/>
                          </a:ln>
                          <a:solidFill>
                            <a:schemeClr val="bg2">
                              <a:lumMod val="10000"/>
                            </a:schemeClr>
                          </a:solidFill>
                          <a:effectLst/>
                        </a:rPr>
                        <a:t>1</a:t>
                      </a:r>
                      <a:endParaRPr kumimoji="0" lang="en-US" sz="1800" b="0" i="0" u="none" strike="noStrike" cap="none" normalizeH="0" baseline="0" dirty="0" smtClean="0">
                        <a:ln>
                          <a:noFill/>
                        </a:ln>
                        <a:solidFill>
                          <a:schemeClr val="bg2">
                            <a:lumMod val="10000"/>
                          </a:schemeClr>
                        </a:solidFill>
                        <a:effectLst/>
                        <a:latin typeface="Arial" charset="0"/>
                        <a:ea typeface="ＭＳ Ｐゴシック" pitchFamily="-108" charset="-128"/>
                      </a:endParaRPr>
                    </a:p>
                  </a:txBody>
                  <a:tcPr marL="121920" marR="121920" horzOverflow="overflow">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DF722E"/>
                        </a:buClr>
                        <a:buSzTx/>
                        <a:buFontTx/>
                        <a:buNone/>
                        <a:tabLst/>
                      </a:pPr>
                      <a:r>
                        <a:rPr kumimoji="0" lang="en-US" sz="1800" u="none" strike="noStrike" cap="none" normalizeH="0" baseline="0" dirty="0" smtClean="0">
                          <a:ln>
                            <a:noFill/>
                          </a:ln>
                          <a:solidFill>
                            <a:schemeClr val="bg2">
                              <a:lumMod val="10000"/>
                            </a:schemeClr>
                          </a:solidFill>
                          <a:effectLst/>
                        </a:rPr>
                        <a:t>50-59</a:t>
                      </a:r>
                      <a:endParaRPr kumimoji="0" lang="en-US" sz="1800" b="0" i="0" u="none" strike="noStrike" cap="none" normalizeH="0" baseline="0" dirty="0" smtClean="0">
                        <a:ln>
                          <a:noFill/>
                        </a:ln>
                        <a:solidFill>
                          <a:schemeClr val="bg2">
                            <a:lumMod val="10000"/>
                          </a:schemeClr>
                        </a:solidFill>
                        <a:effectLst/>
                        <a:latin typeface="Arial" charset="0"/>
                        <a:ea typeface="ＭＳ Ｐゴシック" pitchFamily="-108" charset="-128"/>
                      </a:endParaRPr>
                    </a:p>
                  </a:txBody>
                  <a:tcPr marL="121920" marR="121920" horzOverflow="overflow">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DF722E"/>
                        </a:buClr>
                        <a:buSzTx/>
                        <a:buFontTx/>
                        <a:buNone/>
                        <a:tabLst/>
                      </a:pPr>
                      <a:r>
                        <a:rPr kumimoji="0" lang="en-US" sz="1800" u="none" strike="noStrike" cap="none" normalizeH="0" baseline="0" dirty="0" smtClean="0">
                          <a:ln>
                            <a:noFill/>
                          </a:ln>
                          <a:solidFill>
                            <a:schemeClr val="bg2">
                              <a:lumMod val="10000"/>
                            </a:schemeClr>
                          </a:solidFill>
                          <a:effectLst/>
                        </a:rPr>
                        <a:t>--</a:t>
                      </a:r>
                      <a:endParaRPr kumimoji="0" lang="en-US" sz="1800" b="0" i="0" u="none" strike="noStrike" cap="none" normalizeH="0" baseline="0" dirty="0" smtClean="0">
                        <a:ln>
                          <a:noFill/>
                        </a:ln>
                        <a:solidFill>
                          <a:schemeClr val="bg2">
                            <a:lumMod val="10000"/>
                          </a:schemeClr>
                        </a:solidFill>
                        <a:effectLst/>
                        <a:latin typeface="Arial" charset="0"/>
                        <a:ea typeface="ＭＳ Ｐゴシック" pitchFamily="-108" charset="-128"/>
                      </a:endParaRPr>
                    </a:p>
                  </a:txBody>
                  <a:tcPr marL="121920" marR="121920" horzOverflow="overflow">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DF722E"/>
                        </a:buClr>
                        <a:buSzTx/>
                        <a:buFontTx/>
                        <a:buNone/>
                        <a:tabLst/>
                      </a:pPr>
                      <a:r>
                        <a:rPr kumimoji="0" lang="en-US" sz="1800" u="none" strike="noStrike" cap="none" normalizeH="0" baseline="0" dirty="0" smtClean="0">
                          <a:ln>
                            <a:noFill/>
                          </a:ln>
                          <a:solidFill>
                            <a:schemeClr val="bg2">
                              <a:lumMod val="10000"/>
                            </a:schemeClr>
                          </a:solidFill>
                          <a:effectLst/>
                        </a:rPr>
                        <a:t>0.67-0.99 </a:t>
                      </a:r>
                      <a:endParaRPr kumimoji="0" lang="en-US" sz="1800" b="0" i="0" u="none" strike="noStrike" cap="none" normalizeH="0" baseline="0" dirty="0" smtClean="0">
                        <a:ln>
                          <a:noFill/>
                        </a:ln>
                        <a:solidFill>
                          <a:schemeClr val="bg2">
                            <a:lumMod val="10000"/>
                          </a:schemeClr>
                        </a:solidFill>
                        <a:effectLst/>
                        <a:latin typeface="Arial" charset="0"/>
                        <a:ea typeface="ＭＳ Ｐゴシック" pitchFamily="-108" charset="-128"/>
                      </a:endParaRPr>
                    </a:p>
                  </a:txBody>
                  <a:tcPr marL="121920" marR="121920" horzOverflow="overflow">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DF722E"/>
                        </a:buClr>
                        <a:buSzTx/>
                        <a:buFontTx/>
                        <a:buNone/>
                        <a:tabLst/>
                      </a:pPr>
                      <a:r>
                        <a:rPr kumimoji="0" lang="en-US" sz="1800" u="none" strike="noStrike" cap="none" normalizeH="0" baseline="0" dirty="0" smtClean="0">
                          <a:ln>
                            <a:noFill/>
                          </a:ln>
                          <a:solidFill>
                            <a:schemeClr val="bg2">
                              <a:lumMod val="10000"/>
                            </a:schemeClr>
                          </a:solidFill>
                          <a:effectLst/>
                        </a:rPr>
                        <a:t>6.7 ≤ 10</a:t>
                      </a:r>
                      <a:endParaRPr kumimoji="0" lang="en-US" sz="1800" b="0" i="0" u="none" strike="noStrike" cap="none" normalizeH="0" baseline="0" dirty="0" smtClean="0">
                        <a:ln>
                          <a:noFill/>
                        </a:ln>
                        <a:solidFill>
                          <a:schemeClr val="bg2">
                            <a:lumMod val="10000"/>
                          </a:schemeClr>
                        </a:solidFill>
                        <a:effectLst/>
                        <a:latin typeface="Arial" charset="0"/>
                        <a:ea typeface="ＭＳ Ｐゴシック" pitchFamily="-108" charset="-128"/>
                      </a:endParaRPr>
                    </a:p>
                  </a:txBody>
                  <a:tcPr marL="121920" marR="121920" horzOverflow="overflow">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tx2">
                        <a:lumMod val="20000"/>
                        <a:lumOff val="80000"/>
                      </a:schemeClr>
                    </a:solidFill>
                  </a:tcPr>
                </a:tc>
              </a:tr>
              <a:tr h="0">
                <a:tc>
                  <a:txBody>
                    <a:bodyPr/>
                    <a:lstStyle/>
                    <a:p>
                      <a:pPr marL="0" marR="0" lvl="0" indent="0" algn="ctr" defTabSz="914400" rtl="0" eaLnBrk="1" fontAlgn="base" latinLnBrk="0" hangingPunct="1">
                        <a:lnSpc>
                          <a:spcPct val="100000"/>
                        </a:lnSpc>
                        <a:spcBef>
                          <a:spcPct val="20000"/>
                        </a:spcBef>
                        <a:spcAft>
                          <a:spcPct val="0"/>
                        </a:spcAft>
                        <a:buClr>
                          <a:srgbClr val="DF722E"/>
                        </a:buClr>
                        <a:buSzTx/>
                        <a:buFontTx/>
                        <a:buNone/>
                        <a:tabLst/>
                      </a:pPr>
                      <a:r>
                        <a:rPr kumimoji="0" lang="en-US" sz="1800" u="none" strike="noStrike" cap="none" normalizeH="0" baseline="0" dirty="0" smtClean="0">
                          <a:ln>
                            <a:noFill/>
                          </a:ln>
                          <a:solidFill>
                            <a:schemeClr val="bg2">
                              <a:lumMod val="10000"/>
                            </a:schemeClr>
                          </a:solidFill>
                          <a:effectLst/>
                        </a:rPr>
                        <a:t>2</a:t>
                      </a:r>
                      <a:endParaRPr kumimoji="0" lang="en-US" sz="1800" b="0" i="0" u="none" strike="noStrike" cap="none" normalizeH="0" baseline="0" dirty="0" smtClean="0">
                        <a:ln>
                          <a:noFill/>
                        </a:ln>
                        <a:solidFill>
                          <a:schemeClr val="bg2">
                            <a:lumMod val="10000"/>
                          </a:schemeClr>
                        </a:solidFill>
                        <a:effectLst/>
                        <a:latin typeface="Arial" charset="0"/>
                        <a:ea typeface="ＭＳ Ｐゴシック" pitchFamily="-108" charset="-128"/>
                      </a:endParaRPr>
                    </a:p>
                  </a:txBody>
                  <a:tcPr marL="121920" marR="121920" horzOverflow="overflow">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DF722E"/>
                        </a:buClr>
                        <a:buSzTx/>
                        <a:buFontTx/>
                        <a:buNone/>
                        <a:tabLst/>
                      </a:pPr>
                      <a:r>
                        <a:rPr kumimoji="0" lang="en-US" sz="1800" u="none" strike="noStrike" cap="none" normalizeH="0" baseline="0" dirty="0" smtClean="0">
                          <a:ln>
                            <a:noFill/>
                          </a:ln>
                          <a:solidFill>
                            <a:schemeClr val="bg2">
                              <a:lumMod val="10000"/>
                            </a:schemeClr>
                          </a:solidFill>
                          <a:effectLst/>
                        </a:rPr>
                        <a:t>60-69</a:t>
                      </a:r>
                      <a:endParaRPr kumimoji="0" lang="en-US" sz="1800" b="0" i="0" u="none" strike="noStrike" cap="none" normalizeH="0" baseline="0" dirty="0" smtClean="0">
                        <a:ln>
                          <a:noFill/>
                        </a:ln>
                        <a:solidFill>
                          <a:schemeClr val="bg2">
                            <a:lumMod val="10000"/>
                          </a:schemeClr>
                        </a:solidFill>
                        <a:effectLst/>
                        <a:latin typeface="Arial" charset="0"/>
                        <a:ea typeface="ＭＳ Ｐゴシック" pitchFamily="-108" charset="-128"/>
                      </a:endParaRPr>
                    </a:p>
                  </a:txBody>
                  <a:tcPr marL="121920" marR="121920" horzOverflow="overflow">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DF722E"/>
                        </a:buClr>
                        <a:buSzTx/>
                        <a:buFontTx/>
                        <a:buNone/>
                        <a:tabLst/>
                      </a:pPr>
                      <a:r>
                        <a:rPr kumimoji="0" lang="en-US" sz="1800" u="none" strike="noStrike" cap="none" normalizeH="0" baseline="0" dirty="0" smtClean="0">
                          <a:ln>
                            <a:noFill/>
                          </a:ln>
                          <a:solidFill>
                            <a:schemeClr val="bg2">
                              <a:lumMod val="10000"/>
                            </a:schemeClr>
                          </a:solidFill>
                          <a:effectLst/>
                        </a:rPr>
                        <a:t>2-4</a:t>
                      </a:r>
                      <a:endParaRPr kumimoji="0" lang="en-US" sz="1800" b="0" i="0" u="none" strike="noStrike" cap="none" normalizeH="0" baseline="0" dirty="0" smtClean="0">
                        <a:ln>
                          <a:noFill/>
                        </a:ln>
                        <a:solidFill>
                          <a:schemeClr val="bg2">
                            <a:lumMod val="10000"/>
                          </a:schemeClr>
                        </a:solidFill>
                        <a:effectLst/>
                        <a:latin typeface="Arial" charset="0"/>
                        <a:ea typeface="ＭＳ Ｐゴシック" pitchFamily="-108" charset="-128"/>
                      </a:endParaRPr>
                    </a:p>
                  </a:txBody>
                  <a:tcPr marL="121920" marR="121920" horzOverflow="overflow">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DF722E"/>
                        </a:buClr>
                        <a:buSzTx/>
                        <a:buFontTx/>
                        <a:buNone/>
                        <a:tabLst/>
                      </a:pPr>
                      <a:r>
                        <a:rPr kumimoji="0" lang="en-US" sz="1800" u="none" strike="noStrike" cap="none" normalizeH="0" baseline="0" dirty="0" smtClean="0">
                          <a:ln>
                            <a:noFill/>
                          </a:ln>
                          <a:solidFill>
                            <a:schemeClr val="bg2">
                              <a:lumMod val="10000"/>
                            </a:schemeClr>
                          </a:solidFill>
                          <a:effectLst/>
                        </a:rPr>
                        <a:t>1.0-1.49 </a:t>
                      </a:r>
                      <a:endParaRPr kumimoji="0" lang="en-US" sz="1800" b="0" i="0" u="none" strike="noStrike" cap="none" normalizeH="0" baseline="0" dirty="0" smtClean="0">
                        <a:ln>
                          <a:noFill/>
                        </a:ln>
                        <a:solidFill>
                          <a:schemeClr val="bg2">
                            <a:lumMod val="10000"/>
                          </a:schemeClr>
                        </a:solidFill>
                        <a:effectLst/>
                        <a:latin typeface="Arial" charset="0"/>
                        <a:ea typeface="ＭＳ Ｐゴシック" pitchFamily="-108" charset="-128"/>
                      </a:endParaRPr>
                    </a:p>
                  </a:txBody>
                  <a:tcPr marL="121920" marR="121920" horzOverflow="overflow">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DF722E"/>
                        </a:buClr>
                        <a:buSzTx/>
                        <a:buFontTx/>
                        <a:buNone/>
                        <a:tabLst/>
                      </a:pPr>
                      <a:r>
                        <a:rPr kumimoji="0" lang="en-US" sz="1800" u="none" strike="noStrike" cap="none" normalizeH="0" baseline="0" dirty="0" smtClean="0">
                          <a:ln>
                            <a:noFill/>
                          </a:ln>
                          <a:solidFill>
                            <a:schemeClr val="bg2">
                              <a:lumMod val="10000"/>
                            </a:schemeClr>
                          </a:solidFill>
                          <a:effectLst/>
                        </a:rPr>
                        <a:t>10 ≤ 15</a:t>
                      </a:r>
                      <a:endParaRPr kumimoji="0" lang="en-US" sz="1800" b="0" i="0" u="none" strike="noStrike" cap="none" normalizeH="0" baseline="0" dirty="0" smtClean="0">
                        <a:ln>
                          <a:noFill/>
                        </a:ln>
                        <a:solidFill>
                          <a:schemeClr val="bg2">
                            <a:lumMod val="10000"/>
                          </a:schemeClr>
                        </a:solidFill>
                        <a:effectLst/>
                        <a:latin typeface="Arial" charset="0"/>
                        <a:ea typeface="ＭＳ Ｐゴシック" pitchFamily="-108" charset="-128"/>
                      </a:endParaRPr>
                    </a:p>
                  </a:txBody>
                  <a:tcPr marL="121920" marR="121920" horzOverflow="overflow">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tx2">
                        <a:lumMod val="20000"/>
                        <a:lumOff val="80000"/>
                      </a:schemeClr>
                    </a:solidFill>
                  </a:tcPr>
                </a:tc>
              </a:tr>
              <a:tr h="0">
                <a:tc>
                  <a:txBody>
                    <a:bodyPr/>
                    <a:lstStyle/>
                    <a:p>
                      <a:pPr marL="0" marR="0" lvl="0" indent="0" algn="ctr" defTabSz="914400" rtl="0" eaLnBrk="1" fontAlgn="base" latinLnBrk="0" hangingPunct="1">
                        <a:lnSpc>
                          <a:spcPct val="100000"/>
                        </a:lnSpc>
                        <a:spcBef>
                          <a:spcPct val="20000"/>
                        </a:spcBef>
                        <a:spcAft>
                          <a:spcPct val="0"/>
                        </a:spcAft>
                        <a:buClr>
                          <a:srgbClr val="DF722E"/>
                        </a:buClr>
                        <a:buSzTx/>
                        <a:buFontTx/>
                        <a:buNone/>
                        <a:tabLst/>
                      </a:pPr>
                      <a:r>
                        <a:rPr kumimoji="0" lang="en-US" sz="1800" u="none" strike="noStrike" cap="none" normalizeH="0" baseline="0" dirty="0" smtClean="0">
                          <a:ln>
                            <a:noFill/>
                          </a:ln>
                          <a:solidFill>
                            <a:schemeClr val="bg2">
                              <a:lumMod val="10000"/>
                            </a:schemeClr>
                          </a:solidFill>
                          <a:effectLst/>
                        </a:rPr>
                        <a:t>3</a:t>
                      </a:r>
                      <a:endParaRPr kumimoji="0" lang="en-US" sz="1800" b="0" i="0" u="none" strike="noStrike" cap="none" normalizeH="0" baseline="0" dirty="0" smtClean="0">
                        <a:ln>
                          <a:noFill/>
                        </a:ln>
                        <a:solidFill>
                          <a:schemeClr val="bg2">
                            <a:lumMod val="10000"/>
                          </a:schemeClr>
                        </a:solidFill>
                        <a:effectLst/>
                        <a:latin typeface="Arial" charset="0"/>
                        <a:ea typeface="ＭＳ Ｐゴシック" pitchFamily="-108" charset="-128"/>
                      </a:endParaRPr>
                    </a:p>
                  </a:txBody>
                  <a:tcPr marL="121920" marR="121920" horzOverflow="overflow">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DF722E"/>
                        </a:buClr>
                        <a:buSzTx/>
                        <a:buFontTx/>
                        <a:buNone/>
                        <a:tabLst/>
                      </a:pPr>
                      <a:r>
                        <a:rPr kumimoji="0" lang="en-US" sz="1800" u="none" strike="noStrike" cap="none" normalizeH="0" baseline="0" dirty="0" smtClean="0">
                          <a:ln>
                            <a:noFill/>
                          </a:ln>
                          <a:solidFill>
                            <a:schemeClr val="bg2">
                              <a:lumMod val="10000"/>
                            </a:schemeClr>
                          </a:solidFill>
                          <a:effectLst/>
                        </a:rPr>
                        <a:t>≥ 70</a:t>
                      </a:r>
                      <a:endParaRPr kumimoji="0" lang="en-US" sz="1800" b="0" i="0" u="none" strike="noStrike" cap="none" normalizeH="0" baseline="0" dirty="0" smtClean="0">
                        <a:ln>
                          <a:noFill/>
                        </a:ln>
                        <a:solidFill>
                          <a:schemeClr val="bg2">
                            <a:lumMod val="10000"/>
                          </a:schemeClr>
                        </a:solidFill>
                        <a:effectLst/>
                        <a:latin typeface="Arial" charset="0"/>
                        <a:ea typeface="ＭＳ Ｐゴシック" pitchFamily="-108" charset="-128"/>
                      </a:endParaRPr>
                    </a:p>
                  </a:txBody>
                  <a:tcPr marL="121920" marR="121920" horzOverflow="overflow">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DF722E"/>
                        </a:buClr>
                        <a:buSzTx/>
                        <a:buFontTx/>
                        <a:buNone/>
                        <a:tabLst/>
                      </a:pPr>
                      <a:r>
                        <a:rPr kumimoji="0" lang="en-US" sz="1800" b="0" i="0" u="none" strike="noStrike" cap="none" normalizeH="0" baseline="0" dirty="0" smtClean="0">
                          <a:ln>
                            <a:noFill/>
                          </a:ln>
                          <a:solidFill>
                            <a:schemeClr val="bg2">
                              <a:lumMod val="10000"/>
                            </a:schemeClr>
                          </a:solidFill>
                          <a:effectLst/>
                          <a:latin typeface="Arial" charset="0"/>
                          <a:ea typeface="ＭＳ Ｐゴシック" pitchFamily="-108" charset="-128"/>
                        </a:rPr>
                        <a:t>--</a:t>
                      </a:r>
                    </a:p>
                  </a:txBody>
                  <a:tcPr marL="121920" marR="121920" horzOverflow="overflow">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DF722E"/>
                        </a:buClr>
                        <a:buSzTx/>
                        <a:buFontTx/>
                        <a:buNone/>
                        <a:tabLst/>
                      </a:pPr>
                      <a:r>
                        <a:rPr kumimoji="0" lang="en-US" sz="1800" u="none" strike="noStrike" cap="none" normalizeH="0" baseline="0" dirty="0" smtClean="0">
                          <a:ln>
                            <a:noFill/>
                          </a:ln>
                          <a:solidFill>
                            <a:schemeClr val="bg2">
                              <a:lumMod val="10000"/>
                            </a:schemeClr>
                          </a:solidFill>
                          <a:effectLst/>
                        </a:rPr>
                        <a:t>&gt; 1.5 </a:t>
                      </a:r>
                      <a:endParaRPr kumimoji="0" lang="en-US" sz="1800" b="0" i="0" u="none" strike="noStrike" cap="none" normalizeH="0" baseline="0" dirty="0" smtClean="0">
                        <a:ln>
                          <a:noFill/>
                        </a:ln>
                        <a:solidFill>
                          <a:schemeClr val="bg2">
                            <a:lumMod val="10000"/>
                          </a:schemeClr>
                        </a:solidFill>
                        <a:effectLst/>
                        <a:latin typeface="Arial" charset="0"/>
                        <a:ea typeface="ＭＳ Ｐゴシック" pitchFamily="-108" charset="-128"/>
                      </a:endParaRPr>
                    </a:p>
                  </a:txBody>
                  <a:tcPr marL="121920" marR="121920" horzOverflow="overflow">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DF722E"/>
                        </a:buClr>
                        <a:buSzTx/>
                        <a:buFontTx/>
                        <a:buNone/>
                        <a:tabLst/>
                      </a:pPr>
                      <a:r>
                        <a:rPr kumimoji="0" lang="en-US" sz="1800" u="none" strike="noStrike" cap="none" normalizeH="0" baseline="0" dirty="0" smtClean="0">
                          <a:ln>
                            <a:noFill/>
                          </a:ln>
                          <a:solidFill>
                            <a:schemeClr val="bg2">
                              <a:lumMod val="10000"/>
                            </a:schemeClr>
                          </a:solidFill>
                          <a:effectLst/>
                        </a:rPr>
                        <a:t>≥ 15</a:t>
                      </a:r>
                      <a:endParaRPr kumimoji="0" lang="en-US" sz="1800" b="0" i="0" u="none" strike="noStrike" cap="none" normalizeH="0" baseline="0" dirty="0" smtClean="0">
                        <a:ln>
                          <a:noFill/>
                        </a:ln>
                        <a:solidFill>
                          <a:schemeClr val="bg2">
                            <a:lumMod val="10000"/>
                          </a:schemeClr>
                        </a:solidFill>
                        <a:effectLst/>
                        <a:latin typeface="Arial" charset="0"/>
                        <a:ea typeface="ＭＳ Ｐゴシック" pitchFamily="-108" charset="-128"/>
                      </a:endParaRPr>
                    </a:p>
                  </a:txBody>
                  <a:tcPr marL="121920" marR="121920" horzOverflow="overflow">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tx2">
                        <a:lumMod val="20000"/>
                        <a:lumOff val="80000"/>
                      </a:schemeClr>
                    </a:solidFill>
                  </a:tcPr>
                </a:tc>
              </a:tr>
            </a:tbl>
          </a:graphicData>
        </a:graphic>
      </p:graphicFrame>
      <p:sp>
        <p:nvSpPr>
          <p:cNvPr id="19499" name="TextBox 6"/>
          <p:cNvSpPr txBox="1">
            <a:spLocks noChangeArrowheads="1"/>
          </p:cNvSpPr>
          <p:nvPr/>
        </p:nvSpPr>
        <p:spPr bwMode="auto">
          <a:xfrm>
            <a:off x="378884" y="6137275"/>
            <a:ext cx="11421533" cy="522288"/>
          </a:xfrm>
          <a:prstGeom prst="rect">
            <a:avLst/>
          </a:prstGeom>
          <a:noFill/>
          <a:ln w="9525">
            <a:noFill/>
            <a:miter lim="800000"/>
            <a:headEnd/>
            <a:tailEnd/>
          </a:ln>
        </p:spPr>
        <p:txBody>
          <a:bodyPr>
            <a:spAutoFit/>
          </a:bodyPr>
          <a:lstStyle/>
          <a:p>
            <a:r>
              <a:rPr kumimoji="1" lang="en-US" sz="1400" dirty="0">
                <a:solidFill>
                  <a:schemeClr val="bg1">
                    <a:lumMod val="50000"/>
                  </a:schemeClr>
                </a:solidFill>
              </a:rPr>
              <a:t>This research was originally published in Blood. </a:t>
            </a:r>
            <a:r>
              <a:rPr lang="en-US" sz="1400" dirty="0" err="1">
                <a:solidFill>
                  <a:schemeClr val="bg1">
                    <a:lumMod val="50000"/>
                  </a:schemeClr>
                </a:solidFill>
              </a:rPr>
              <a:t>Hoster</a:t>
            </a:r>
            <a:r>
              <a:rPr lang="en-US" sz="1400" dirty="0">
                <a:solidFill>
                  <a:schemeClr val="bg1">
                    <a:lumMod val="50000"/>
                  </a:schemeClr>
                </a:solidFill>
              </a:rPr>
              <a:t> E, et al. Blood. 2008;111:558-565 </a:t>
            </a:r>
            <a:r>
              <a:rPr kumimoji="1" lang="en-US" sz="1400" dirty="0">
                <a:solidFill>
                  <a:schemeClr val="bg1">
                    <a:lumMod val="50000"/>
                  </a:schemeClr>
                </a:solidFill>
              </a:rPr>
              <a:t>© the American Society of Hematology. </a:t>
            </a:r>
            <a:r>
              <a:rPr lang="en-US" sz="1400" dirty="0">
                <a:solidFill>
                  <a:schemeClr val="bg1">
                    <a:lumMod val="50000"/>
                  </a:schemeClr>
                </a:solidFill>
              </a:rPr>
              <a:t>Online MIPI calculator: www.europeanmcl.net/en/clinical_mipi.php.</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7 Dikdörtgen"/>
          <p:cNvSpPr/>
          <p:nvPr/>
        </p:nvSpPr>
        <p:spPr>
          <a:xfrm>
            <a:off x="1143000" y="1143000"/>
            <a:ext cx="8991600" cy="5257800"/>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073" name="Text Box 1"/>
          <p:cNvSpPr txBox="1">
            <a:spLocks noChangeArrowheads="1"/>
          </p:cNvSpPr>
          <p:nvPr/>
        </p:nvSpPr>
        <p:spPr bwMode="auto">
          <a:xfrm>
            <a:off x="228600" y="381640"/>
            <a:ext cx="10591799" cy="608960"/>
          </a:xfrm>
          <a:prstGeom prst="rect">
            <a:avLst/>
          </a:prstGeom>
          <a:noFill/>
          <a:ln w="9525">
            <a:noFill/>
            <a:round/>
            <a:headEnd/>
            <a:tailEnd/>
          </a:ln>
          <a:effectLst/>
        </p:spPr>
        <p:txBody>
          <a:bodyPr lIns="0" tIns="0" rIns="0" bIns="0"/>
          <a:lstStyle/>
          <a:p>
            <a:pPr algn="ct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4000" b="1" dirty="0">
                <a:solidFill>
                  <a:schemeClr val="accent5">
                    <a:lumMod val="75000"/>
                  </a:schemeClr>
                </a:solidFill>
                <a:latin typeface="Arial" charset="0"/>
                <a:ea typeface="msgothic" charset="0"/>
                <a:cs typeface="msgothic" charset="0"/>
              </a:rPr>
              <a:t>Current first-line therapy pathway </a:t>
            </a:r>
            <a:r>
              <a:rPr lang="en-GB" sz="4000" b="1" dirty="0" smtClean="0">
                <a:solidFill>
                  <a:schemeClr val="accent5">
                    <a:lumMod val="75000"/>
                  </a:schemeClr>
                </a:solidFill>
                <a:latin typeface="Arial" charset="0"/>
                <a:ea typeface="msgothic" charset="0"/>
                <a:cs typeface="msgothic" charset="0"/>
              </a:rPr>
              <a:t>for</a:t>
            </a:r>
            <a:r>
              <a:rPr lang="tr-TR" sz="4000" b="1" dirty="0" smtClean="0">
                <a:solidFill>
                  <a:schemeClr val="accent5">
                    <a:lumMod val="75000"/>
                  </a:schemeClr>
                </a:solidFill>
                <a:latin typeface="Arial" charset="0"/>
                <a:ea typeface="msgothic" charset="0"/>
                <a:cs typeface="msgothic" charset="0"/>
              </a:rPr>
              <a:t> MCL</a:t>
            </a:r>
            <a:endParaRPr lang="en-GB" sz="4000" b="1" dirty="0">
              <a:solidFill>
                <a:schemeClr val="accent5">
                  <a:lumMod val="75000"/>
                </a:schemeClr>
              </a:solidFill>
              <a:latin typeface="Arial" charset="0"/>
              <a:ea typeface="msgothic" charset="0"/>
              <a:cs typeface="msgothic" charset="0"/>
            </a:endParaRPr>
          </a:p>
        </p:txBody>
      </p:sp>
      <p:pic>
        <p:nvPicPr>
          <p:cNvPr id="3074" name="Picture 2"/>
          <p:cNvPicPr>
            <a:picLocks noChangeAspect="1" noChangeArrowheads="1"/>
          </p:cNvPicPr>
          <p:nvPr/>
        </p:nvPicPr>
        <p:blipFill>
          <a:blip r:embed="rId3" cstate="print"/>
          <a:srcRect/>
          <a:stretch>
            <a:fillRect/>
          </a:stretch>
        </p:blipFill>
        <p:spPr bwMode="auto">
          <a:xfrm>
            <a:off x="10439400" y="6096000"/>
            <a:ext cx="1282320" cy="361478"/>
          </a:xfrm>
          <a:prstGeom prst="rect">
            <a:avLst/>
          </a:prstGeom>
          <a:noFill/>
          <a:ln w="9525">
            <a:noFill/>
            <a:round/>
            <a:headEnd/>
            <a:tailEnd/>
          </a:ln>
          <a:effectLst/>
        </p:spPr>
      </p:pic>
      <p:pic>
        <p:nvPicPr>
          <p:cNvPr id="3075" name="Picture 3"/>
          <p:cNvPicPr>
            <a:picLocks noChangeAspect="1" noChangeArrowheads="1"/>
          </p:cNvPicPr>
          <p:nvPr/>
        </p:nvPicPr>
        <p:blipFill>
          <a:blip r:embed="rId4" cstate="print"/>
          <a:srcRect/>
          <a:stretch>
            <a:fillRect/>
          </a:stretch>
        </p:blipFill>
        <p:spPr bwMode="auto">
          <a:xfrm>
            <a:off x="1600201" y="1447800"/>
            <a:ext cx="7238999" cy="4893634"/>
          </a:xfrm>
          <a:prstGeom prst="rect">
            <a:avLst/>
          </a:prstGeom>
          <a:noFill/>
          <a:ln w="9525">
            <a:noFill/>
            <a:round/>
            <a:headEnd/>
            <a:tailEnd/>
          </a:ln>
          <a:effectLst/>
        </p:spPr>
      </p:pic>
      <p:sp>
        <p:nvSpPr>
          <p:cNvPr id="3076" name="Text Box 4"/>
          <p:cNvSpPr txBox="1">
            <a:spLocks noChangeArrowheads="1"/>
          </p:cNvSpPr>
          <p:nvPr/>
        </p:nvSpPr>
        <p:spPr bwMode="auto">
          <a:xfrm>
            <a:off x="6510481" y="6626136"/>
            <a:ext cx="5224319" cy="231864"/>
          </a:xfrm>
          <a:prstGeom prst="rect">
            <a:avLst/>
          </a:prstGeom>
          <a:noFill/>
          <a:ln w="9525">
            <a:noFill/>
            <a:round/>
            <a:headEnd/>
            <a:tailEnd/>
          </a:ln>
          <a:effectLst/>
        </p:spPr>
        <p:txBody>
          <a:bodyPr lIns="0" tIns="0" rIns="0" bIns="0"/>
          <a:lstStyle/>
          <a:p>
            <a:pPr algn="r">
              <a:tabLst>
                <a:tab pos="723900" algn="l"/>
                <a:tab pos="1447800" algn="l"/>
                <a:tab pos="2171700" algn="l"/>
                <a:tab pos="2895600" algn="l"/>
                <a:tab pos="3619500" algn="l"/>
              </a:tabLst>
            </a:pPr>
            <a:r>
              <a:rPr lang="en-GB" sz="1200" b="1" dirty="0">
                <a:solidFill>
                  <a:srgbClr val="000000"/>
                </a:solidFill>
                <a:latin typeface="Arial" charset="0"/>
                <a:ea typeface="msgothic" charset="0"/>
                <a:cs typeface="msgothic" charset="0"/>
              </a:rPr>
              <a:t>Elias Campo, and Simon Rule Blood 2015;125:48-55</a:t>
            </a:r>
          </a:p>
        </p:txBody>
      </p:sp>
      <p:sp>
        <p:nvSpPr>
          <p:cNvPr id="7" name="6 Yuvarlatılmış Dikdörtgen"/>
          <p:cNvSpPr/>
          <p:nvPr/>
        </p:nvSpPr>
        <p:spPr>
          <a:xfrm>
            <a:off x="4419600" y="1447800"/>
            <a:ext cx="1905000" cy="381000"/>
          </a:xfrm>
          <a:prstGeom prst="roundRect">
            <a:avLst/>
          </a:prstGeom>
          <a:solidFill>
            <a:schemeClr val="accent5">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Yuvarlatılmış Dikdörtgen"/>
          <p:cNvSpPr/>
          <p:nvPr/>
        </p:nvSpPr>
        <p:spPr>
          <a:xfrm>
            <a:off x="2286000" y="2743200"/>
            <a:ext cx="1981200" cy="304800"/>
          </a:xfrm>
          <a:prstGeom prst="roundRect">
            <a:avLst/>
          </a:prstGeom>
          <a:solidFill>
            <a:schemeClr val="accent5">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Yuvarlatılmış Dikdörtgen"/>
          <p:cNvSpPr/>
          <p:nvPr/>
        </p:nvSpPr>
        <p:spPr>
          <a:xfrm>
            <a:off x="6477000" y="2743200"/>
            <a:ext cx="2362200" cy="304800"/>
          </a:xfrm>
          <a:prstGeom prst="roundRect">
            <a:avLst/>
          </a:prstGeom>
          <a:solidFill>
            <a:schemeClr val="accent5">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9 Yuvarlatılmış Dikdörtgen"/>
          <p:cNvSpPr/>
          <p:nvPr/>
        </p:nvSpPr>
        <p:spPr>
          <a:xfrm>
            <a:off x="6248400" y="4724400"/>
            <a:ext cx="1981200" cy="685800"/>
          </a:xfrm>
          <a:prstGeom prst="roundRect">
            <a:avLst/>
          </a:prstGeom>
          <a:solidFill>
            <a:schemeClr val="accent5">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Yuvarlatılmış Dikdörtgen"/>
          <p:cNvSpPr/>
          <p:nvPr/>
        </p:nvSpPr>
        <p:spPr>
          <a:xfrm>
            <a:off x="5029200" y="3581400"/>
            <a:ext cx="2057400" cy="304800"/>
          </a:xfrm>
          <a:prstGeom prst="roundRect">
            <a:avLst/>
          </a:prstGeom>
          <a:solidFill>
            <a:schemeClr val="accent5">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1 Yuvarlatılmış Dikdörtgen"/>
          <p:cNvSpPr/>
          <p:nvPr/>
        </p:nvSpPr>
        <p:spPr>
          <a:xfrm>
            <a:off x="1676400" y="4800600"/>
            <a:ext cx="1981200" cy="533400"/>
          </a:xfrm>
          <a:prstGeom prst="roundRect">
            <a:avLst/>
          </a:prstGeom>
          <a:solidFill>
            <a:schemeClr val="accent5">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12 Yuvarlatılmış Dikdörtgen"/>
          <p:cNvSpPr/>
          <p:nvPr/>
        </p:nvSpPr>
        <p:spPr>
          <a:xfrm>
            <a:off x="3962400" y="4800600"/>
            <a:ext cx="1905000" cy="533400"/>
          </a:xfrm>
          <a:prstGeom prst="roundRect">
            <a:avLst/>
          </a:prstGeom>
          <a:solidFill>
            <a:schemeClr val="accent5">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13 Yuvarlatılmış Dikdörtgen"/>
          <p:cNvSpPr/>
          <p:nvPr/>
        </p:nvSpPr>
        <p:spPr>
          <a:xfrm>
            <a:off x="1752600" y="3581400"/>
            <a:ext cx="1981200" cy="457200"/>
          </a:xfrm>
          <a:prstGeom prst="roundRect">
            <a:avLst/>
          </a:prstGeom>
          <a:solidFill>
            <a:schemeClr val="accent5">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14 Yuvarlatılmış Dikdörtgen"/>
          <p:cNvSpPr/>
          <p:nvPr/>
        </p:nvSpPr>
        <p:spPr>
          <a:xfrm>
            <a:off x="1752600" y="5867400"/>
            <a:ext cx="1905000" cy="304800"/>
          </a:xfrm>
          <a:prstGeom prst="roundRect">
            <a:avLst/>
          </a:prstGeom>
          <a:solidFill>
            <a:schemeClr val="accent5">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15 Yuvarlatılmış Dikdörtgen"/>
          <p:cNvSpPr/>
          <p:nvPr/>
        </p:nvSpPr>
        <p:spPr>
          <a:xfrm>
            <a:off x="3962400" y="5867400"/>
            <a:ext cx="1905000" cy="304800"/>
          </a:xfrm>
          <a:prstGeom prst="roundRect">
            <a:avLst/>
          </a:prstGeom>
          <a:solidFill>
            <a:schemeClr val="accent5">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16 Yuvarlatılmış Dikdörtgen"/>
          <p:cNvSpPr/>
          <p:nvPr/>
        </p:nvSpPr>
        <p:spPr>
          <a:xfrm>
            <a:off x="6248400" y="5867400"/>
            <a:ext cx="1905000" cy="304800"/>
          </a:xfrm>
          <a:prstGeom prst="roundRect">
            <a:avLst/>
          </a:prstGeom>
          <a:solidFill>
            <a:schemeClr val="accent5">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066801" y="762000"/>
            <a:ext cx="9844088" cy="5334000"/>
          </a:xfrm>
          <a:prstGeom prst="rect">
            <a:avLst/>
          </a:prstGeom>
          <a:noFill/>
          <a:ln w="9525">
            <a:noFill/>
            <a:miter lim="800000"/>
            <a:headEnd/>
            <a:tailEnd/>
          </a:ln>
        </p:spPr>
      </p:pic>
      <p:sp>
        <p:nvSpPr>
          <p:cNvPr id="4" name="3 Dikdörtgen"/>
          <p:cNvSpPr/>
          <p:nvPr/>
        </p:nvSpPr>
        <p:spPr>
          <a:xfrm>
            <a:off x="6858000" y="5257800"/>
            <a:ext cx="3657600" cy="5334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4 Dikdörtgen"/>
          <p:cNvSpPr/>
          <p:nvPr/>
        </p:nvSpPr>
        <p:spPr>
          <a:xfrm>
            <a:off x="6553200" y="2057400"/>
            <a:ext cx="4876800" cy="38862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xit" presetSubtype="16" fill="hold" grpId="0" nodeType="clickEffect">
                                  <p:stCondLst>
                                    <p:cond delay="0"/>
                                  </p:stCondLst>
                                  <p:childTnLst>
                                    <p:animEffect transition="out" filter="diamond(in)">
                                      <p:cBhvr>
                                        <p:cTn id="6" dur="2000"/>
                                        <p:tgtEl>
                                          <p:spTgt spid="5"/>
                                        </p:tgtEl>
                                      </p:cBhvr>
                                    </p:animEffect>
                                    <p:set>
                                      <p:cBhvr>
                                        <p:cTn id="7"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666239" y="5893308"/>
            <a:ext cx="9987915" cy="875665"/>
          </a:xfrm>
          <a:prstGeom prst="rect">
            <a:avLst/>
          </a:prstGeom>
        </p:spPr>
        <p:txBody>
          <a:bodyPr vert="horz" wrap="square" lIns="0" tIns="0" rIns="0" bIns="0" rtlCol="0">
            <a:spAutoFit/>
          </a:bodyPr>
          <a:lstStyle/>
          <a:p>
            <a:pPr marL="12700" marR="643890" indent="-635">
              <a:lnSpc>
                <a:spcPct val="100000"/>
              </a:lnSpc>
            </a:pPr>
            <a:r>
              <a:rPr sz="1400" spc="-5" dirty="0">
                <a:latin typeface="Calibri"/>
                <a:cs typeface="Calibri"/>
              </a:rPr>
              <a:t>Left image: </a:t>
            </a:r>
            <a:r>
              <a:rPr sz="1400" dirty="0">
                <a:latin typeface="Calibri"/>
                <a:cs typeface="Calibri"/>
              </a:rPr>
              <a:t>HMRN </a:t>
            </a:r>
            <a:r>
              <a:rPr sz="1400" spc="-10" dirty="0">
                <a:latin typeface="Calibri"/>
                <a:cs typeface="Calibri"/>
              </a:rPr>
              <a:t>statistics </a:t>
            </a:r>
            <a:r>
              <a:rPr sz="1400" spc="-5" dirty="0">
                <a:latin typeface="Calibri"/>
                <a:cs typeface="Calibri"/>
              </a:rPr>
              <a:t>downloaded from </a:t>
            </a:r>
            <a:r>
              <a:rPr sz="1400" u="sng" spc="-10" dirty="0">
                <a:solidFill>
                  <a:srgbClr val="0000FF"/>
                </a:solidFill>
                <a:latin typeface="Calibri"/>
                <a:cs typeface="Calibri"/>
                <a:hlinkClick r:id="rId2"/>
              </a:rPr>
              <a:t>https://www.hmrn.org/statistics/incidence</a:t>
            </a:r>
            <a:r>
              <a:rPr sz="1400" spc="-10" dirty="0">
                <a:latin typeface="Calibri"/>
                <a:cs typeface="Calibri"/>
              </a:rPr>
              <a:t>. Data </a:t>
            </a:r>
            <a:r>
              <a:rPr sz="1400" dirty="0">
                <a:latin typeface="Calibri"/>
                <a:cs typeface="Calibri"/>
              </a:rPr>
              <a:t>shown </a:t>
            </a:r>
            <a:r>
              <a:rPr sz="1400" spc="-10" dirty="0">
                <a:latin typeface="Calibri"/>
                <a:cs typeface="Calibri"/>
              </a:rPr>
              <a:t>for </a:t>
            </a:r>
            <a:r>
              <a:rPr sz="1400" spc="-5" dirty="0">
                <a:latin typeface="Calibri"/>
                <a:cs typeface="Calibri"/>
              </a:rPr>
              <a:t>mantle cell lymphoma  incidence as </a:t>
            </a:r>
            <a:r>
              <a:rPr sz="1400" dirty="0">
                <a:latin typeface="Calibri"/>
                <a:cs typeface="Calibri"/>
              </a:rPr>
              <a:t>a </a:t>
            </a:r>
            <a:r>
              <a:rPr sz="1400" spc="-10" dirty="0">
                <a:latin typeface="Calibri"/>
                <a:cs typeface="Calibri"/>
              </a:rPr>
              <a:t>percentage </a:t>
            </a:r>
            <a:r>
              <a:rPr sz="1400" dirty="0">
                <a:latin typeface="Calibri"/>
                <a:cs typeface="Calibri"/>
              </a:rPr>
              <a:t>of </a:t>
            </a:r>
            <a:r>
              <a:rPr sz="1400" spc="-5" dirty="0">
                <a:latin typeface="Calibri"/>
                <a:cs typeface="Calibri"/>
              </a:rPr>
              <a:t>all </a:t>
            </a:r>
            <a:r>
              <a:rPr sz="1400" spc="-5" dirty="0" err="1">
                <a:latin typeface="Calibri"/>
                <a:cs typeface="Calibri"/>
              </a:rPr>
              <a:t>haematological</a:t>
            </a:r>
            <a:r>
              <a:rPr sz="1400" spc="10" dirty="0">
                <a:latin typeface="Calibri"/>
                <a:cs typeface="Calibri"/>
              </a:rPr>
              <a:t> </a:t>
            </a:r>
            <a:r>
              <a:rPr sz="1400" spc="-5" dirty="0">
                <a:latin typeface="Calibri"/>
                <a:cs typeface="Calibri"/>
              </a:rPr>
              <a:t>malignancies;</a:t>
            </a:r>
            <a:endParaRPr sz="1400" dirty="0">
              <a:latin typeface="Calibri"/>
              <a:cs typeface="Calibri"/>
            </a:endParaRPr>
          </a:p>
          <a:p>
            <a:pPr marL="12700" marR="5080">
              <a:lnSpc>
                <a:spcPct val="100000"/>
              </a:lnSpc>
            </a:pPr>
            <a:r>
              <a:rPr sz="1400" spc="-5" dirty="0">
                <a:latin typeface="Calibri"/>
                <a:cs typeface="Calibri"/>
              </a:rPr>
              <a:t>Right image: Abrahamsson </a:t>
            </a:r>
            <a:r>
              <a:rPr sz="1400" spc="-10" dirty="0">
                <a:latin typeface="Calibri"/>
                <a:cs typeface="Calibri"/>
              </a:rPr>
              <a:t>et </a:t>
            </a:r>
            <a:r>
              <a:rPr sz="1400" spc="-5" dirty="0">
                <a:latin typeface="Calibri"/>
                <a:cs typeface="Calibri"/>
              </a:rPr>
              <a:t>al, </a:t>
            </a:r>
            <a:r>
              <a:rPr sz="1400" spc="-10" dirty="0">
                <a:latin typeface="Calibri"/>
                <a:cs typeface="Calibri"/>
              </a:rPr>
              <a:t>Leukaemia </a:t>
            </a:r>
            <a:r>
              <a:rPr sz="1400" dirty="0">
                <a:latin typeface="Calibri"/>
                <a:cs typeface="Calibri"/>
              </a:rPr>
              <a:t>&amp; </a:t>
            </a:r>
            <a:r>
              <a:rPr sz="1400" spc="-10" dirty="0">
                <a:latin typeface="Calibri"/>
                <a:cs typeface="Calibri"/>
              </a:rPr>
              <a:t>Lymphoma </a:t>
            </a:r>
            <a:r>
              <a:rPr sz="1400" spc="-5" dirty="0">
                <a:latin typeface="Calibri"/>
                <a:cs typeface="Calibri"/>
              </a:rPr>
              <a:t>2011. </a:t>
            </a:r>
            <a:r>
              <a:rPr sz="1400" b="1" spc="-5" dirty="0">
                <a:latin typeface="Calibri"/>
                <a:cs typeface="Calibri"/>
              </a:rPr>
              <a:t>Swedish </a:t>
            </a:r>
            <a:r>
              <a:rPr sz="1400" b="1" dirty="0">
                <a:latin typeface="Calibri"/>
                <a:cs typeface="Calibri"/>
              </a:rPr>
              <a:t>lymphoma </a:t>
            </a:r>
            <a:r>
              <a:rPr sz="1400" b="1" spc="-5" dirty="0">
                <a:latin typeface="Calibri"/>
                <a:cs typeface="Calibri"/>
              </a:rPr>
              <a:t>registry data </a:t>
            </a:r>
            <a:r>
              <a:rPr sz="1400" b="1" dirty="0">
                <a:latin typeface="Calibri"/>
                <a:cs typeface="Calibri"/>
              </a:rPr>
              <a:t>showing </a:t>
            </a:r>
            <a:r>
              <a:rPr sz="1400" b="1" spc="-10" dirty="0">
                <a:latin typeface="Calibri"/>
                <a:cs typeface="Calibri"/>
              </a:rPr>
              <a:t>overall </a:t>
            </a:r>
            <a:r>
              <a:rPr sz="1400" b="1" spc="-5" dirty="0">
                <a:latin typeface="Calibri"/>
                <a:cs typeface="Calibri"/>
              </a:rPr>
              <a:t>survival </a:t>
            </a:r>
            <a:r>
              <a:rPr sz="1400" b="1" dirty="0">
                <a:latin typeface="Calibri"/>
                <a:cs typeface="Calibri"/>
              </a:rPr>
              <a:t>in </a:t>
            </a:r>
            <a:r>
              <a:rPr sz="1400" b="1" spc="-10" dirty="0">
                <a:latin typeface="Calibri"/>
                <a:cs typeface="Calibri"/>
              </a:rPr>
              <a:t>days for </a:t>
            </a:r>
            <a:r>
              <a:rPr sz="1400" b="1" spc="-5" dirty="0">
                <a:latin typeface="Calibri"/>
                <a:cs typeface="Calibri"/>
              </a:rPr>
              <a:t>785  </a:t>
            </a:r>
            <a:r>
              <a:rPr sz="1400" b="1" dirty="0">
                <a:latin typeface="Calibri"/>
                <a:cs typeface="Calibri"/>
              </a:rPr>
              <a:t>patients diagnosed with MCL</a:t>
            </a:r>
            <a:r>
              <a:rPr sz="1400" b="1" spc="-220" dirty="0">
                <a:latin typeface="Calibri"/>
                <a:cs typeface="Calibri"/>
              </a:rPr>
              <a:t> </a:t>
            </a:r>
            <a:r>
              <a:rPr sz="1400" b="1" spc="-10" dirty="0">
                <a:latin typeface="Calibri"/>
                <a:cs typeface="Calibri"/>
              </a:rPr>
              <a:t>before </a:t>
            </a:r>
            <a:r>
              <a:rPr sz="1400" b="1" dirty="0">
                <a:latin typeface="Calibri"/>
                <a:cs typeface="Calibri"/>
              </a:rPr>
              <a:t>or </a:t>
            </a:r>
            <a:r>
              <a:rPr sz="1400" b="1" spc="-5" dirty="0">
                <a:latin typeface="Calibri"/>
                <a:cs typeface="Calibri"/>
              </a:rPr>
              <a:t>after 2006</a:t>
            </a:r>
            <a:endParaRPr sz="1400" dirty="0">
              <a:latin typeface="Calibri"/>
              <a:cs typeface="Calibri"/>
            </a:endParaRPr>
          </a:p>
        </p:txBody>
      </p:sp>
      <p:sp>
        <p:nvSpPr>
          <p:cNvPr id="4" name="object 4"/>
          <p:cNvSpPr/>
          <p:nvPr/>
        </p:nvSpPr>
        <p:spPr>
          <a:xfrm>
            <a:off x="1588008" y="5804915"/>
            <a:ext cx="3002915" cy="0"/>
          </a:xfrm>
          <a:custGeom>
            <a:avLst/>
            <a:gdLst/>
            <a:ahLst/>
            <a:cxnLst/>
            <a:rect l="l" t="t" r="r" b="b"/>
            <a:pathLst>
              <a:path w="3002915">
                <a:moveTo>
                  <a:pt x="0" y="0"/>
                </a:moveTo>
                <a:lnTo>
                  <a:pt x="3002813" y="0"/>
                </a:lnTo>
              </a:path>
            </a:pathLst>
          </a:custGeom>
          <a:ln w="9144">
            <a:solidFill>
              <a:srgbClr val="4A7EBB"/>
            </a:solidFill>
          </a:ln>
        </p:spPr>
        <p:txBody>
          <a:bodyPr wrap="square" lIns="0" tIns="0" rIns="0" bIns="0" rtlCol="0"/>
          <a:lstStyle/>
          <a:p>
            <a:endParaRPr/>
          </a:p>
        </p:txBody>
      </p:sp>
      <p:sp>
        <p:nvSpPr>
          <p:cNvPr id="5" name="object 5"/>
          <p:cNvSpPr/>
          <p:nvPr/>
        </p:nvSpPr>
        <p:spPr>
          <a:xfrm>
            <a:off x="1318260" y="1664207"/>
            <a:ext cx="3500488" cy="3897312"/>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5049011" y="1557527"/>
            <a:ext cx="5312232" cy="3491991"/>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1738883" y="4803647"/>
            <a:ext cx="2809138" cy="599884"/>
          </a:xfrm>
          <a:prstGeom prst="rect">
            <a:avLst/>
          </a:prstGeom>
          <a:blipFill>
            <a:blip r:embed="rId5" cstate="print"/>
            <a:stretch>
              <a:fillRect/>
            </a:stretch>
          </a:blipFill>
        </p:spPr>
        <p:txBody>
          <a:bodyPr wrap="square" lIns="0" tIns="0" rIns="0" bIns="0" rtlCol="0"/>
          <a:lstStyle/>
          <a:p>
            <a:endParaRPr/>
          </a:p>
        </p:txBody>
      </p:sp>
      <p:sp>
        <p:nvSpPr>
          <p:cNvPr id="9" name="Title 1"/>
          <p:cNvSpPr txBox="1">
            <a:spLocks/>
          </p:cNvSpPr>
          <p:nvPr/>
        </p:nvSpPr>
        <p:spPr>
          <a:xfrm>
            <a:off x="711200" y="325645"/>
            <a:ext cx="10871200" cy="615553"/>
          </a:xfrm>
          <a:prstGeom prst="rect">
            <a:avLst/>
          </a:prstGeom>
        </p:spPr>
        <p:txBody>
          <a:bodyPr wrap="square" lIns="0" tIns="0" rIns="0" bIns="0">
            <a:spAutoFit/>
          </a:bodyPr>
          <a:lstStyle/>
          <a:p>
            <a:pPr lvl="0"/>
            <a:r>
              <a:rPr lang="tr-TR" sz="4000" b="1" spc="-20" dirty="0" err="1" smtClean="0">
                <a:solidFill>
                  <a:schemeClr val="accent5">
                    <a:lumMod val="75000"/>
                  </a:schemeClr>
                </a:solidFill>
              </a:rPr>
              <a:t>Rare</a:t>
            </a:r>
            <a:r>
              <a:rPr lang="tr-TR" sz="4000" b="1" spc="-20" dirty="0" smtClean="0">
                <a:solidFill>
                  <a:schemeClr val="accent5">
                    <a:lumMod val="75000"/>
                  </a:schemeClr>
                </a:solidFill>
              </a:rPr>
              <a:t> </a:t>
            </a:r>
            <a:r>
              <a:rPr lang="tr-TR" sz="4000" b="1" spc="-5" dirty="0" smtClean="0">
                <a:solidFill>
                  <a:schemeClr val="accent5">
                    <a:lumMod val="75000"/>
                  </a:schemeClr>
                </a:solidFill>
              </a:rPr>
              <a:t>and</a:t>
            </a:r>
            <a:r>
              <a:rPr lang="tr-TR" sz="4000" b="1" spc="-20" dirty="0" smtClean="0">
                <a:solidFill>
                  <a:schemeClr val="accent5">
                    <a:lumMod val="75000"/>
                  </a:schemeClr>
                </a:solidFill>
              </a:rPr>
              <a:t> </a:t>
            </a:r>
            <a:r>
              <a:rPr lang="tr-TR" sz="4000" b="1" spc="-15" dirty="0" err="1" smtClean="0">
                <a:solidFill>
                  <a:schemeClr val="accent5">
                    <a:lumMod val="75000"/>
                  </a:schemeClr>
                </a:solidFill>
              </a:rPr>
              <a:t>incurable</a:t>
            </a:r>
            <a:endParaRPr kumimoji="0" lang="en-US" sz="4000" b="1" i="0" u="none" strike="noStrike" kern="0" cap="none" spc="0" normalizeH="0" baseline="0" noProof="0" dirty="0">
              <a:ln>
                <a:noFill/>
              </a:ln>
              <a:solidFill>
                <a:srgbClr val="31859C"/>
              </a:solidFill>
              <a:effectLst/>
              <a:uLnTx/>
              <a:uFillTx/>
              <a:latin typeface="Calibri"/>
              <a:ea typeface="+mj-ea"/>
              <a:cs typeface="Calibri"/>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680972" y="1341119"/>
            <a:ext cx="8640673" cy="5136426"/>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9201911" y="6182867"/>
            <a:ext cx="1309370" cy="558165"/>
          </a:xfrm>
          <a:custGeom>
            <a:avLst/>
            <a:gdLst/>
            <a:ahLst/>
            <a:cxnLst/>
            <a:rect l="l" t="t" r="r" b="b"/>
            <a:pathLst>
              <a:path w="1309370" h="558165">
                <a:moveTo>
                  <a:pt x="0" y="0"/>
                </a:moveTo>
                <a:lnTo>
                  <a:pt x="1309116" y="0"/>
                </a:lnTo>
                <a:lnTo>
                  <a:pt x="1309116" y="557783"/>
                </a:lnTo>
                <a:lnTo>
                  <a:pt x="0" y="557783"/>
                </a:lnTo>
                <a:lnTo>
                  <a:pt x="0" y="0"/>
                </a:lnTo>
                <a:close/>
              </a:path>
            </a:pathLst>
          </a:custGeom>
          <a:solidFill>
            <a:srgbClr val="FFFFFF"/>
          </a:solidFill>
        </p:spPr>
        <p:txBody>
          <a:bodyPr wrap="square" lIns="0" tIns="0" rIns="0" bIns="0" rtlCol="0"/>
          <a:lstStyle/>
          <a:p>
            <a:endParaRPr/>
          </a:p>
        </p:txBody>
      </p:sp>
      <p:sp>
        <p:nvSpPr>
          <p:cNvPr id="4" name="object 4"/>
          <p:cNvSpPr/>
          <p:nvPr/>
        </p:nvSpPr>
        <p:spPr>
          <a:xfrm>
            <a:off x="8177021" y="2422398"/>
            <a:ext cx="8890" cy="3528695"/>
          </a:xfrm>
          <a:custGeom>
            <a:avLst/>
            <a:gdLst/>
            <a:ahLst/>
            <a:cxnLst/>
            <a:rect l="l" t="t" r="r" b="b"/>
            <a:pathLst>
              <a:path w="8890" h="3528695">
                <a:moveTo>
                  <a:pt x="8420" y="0"/>
                </a:moveTo>
                <a:lnTo>
                  <a:pt x="0" y="3528390"/>
                </a:lnTo>
              </a:path>
            </a:pathLst>
          </a:custGeom>
          <a:ln w="19812">
            <a:solidFill>
              <a:srgbClr val="4A7EBB"/>
            </a:solidFill>
            <a:prstDash val="lgDash"/>
          </a:ln>
        </p:spPr>
        <p:txBody>
          <a:bodyPr wrap="square" lIns="0" tIns="0" rIns="0" bIns="0" rtlCol="0"/>
          <a:lstStyle/>
          <a:p>
            <a:endParaRPr/>
          </a:p>
        </p:txBody>
      </p:sp>
      <p:sp>
        <p:nvSpPr>
          <p:cNvPr id="5" name="object 5"/>
          <p:cNvSpPr txBox="1"/>
          <p:nvPr/>
        </p:nvSpPr>
        <p:spPr>
          <a:xfrm>
            <a:off x="7467600" y="2971800"/>
            <a:ext cx="424180" cy="276999"/>
          </a:xfrm>
          <a:prstGeom prst="rect">
            <a:avLst/>
          </a:prstGeom>
        </p:spPr>
        <p:txBody>
          <a:bodyPr vert="horz" wrap="square" lIns="0" tIns="0" rIns="0" bIns="0" rtlCol="0">
            <a:spAutoFit/>
          </a:bodyPr>
          <a:lstStyle/>
          <a:p>
            <a:pPr marL="12700">
              <a:lnSpc>
                <a:spcPct val="100000"/>
              </a:lnSpc>
            </a:pPr>
            <a:r>
              <a:rPr sz="1800" b="1" dirty="0">
                <a:latin typeface="Calibri"/>
                <a:cs typeface="Calibri"/>
              </a:rPr>
              <a:t>31%</a:t>
            </a:r>
            <a:endParaRPr sz="1800" dirty="0">
              <a:latin typeface="Calibri"/>
              <a:cs typeface="Calibri"/>
            </a:endParaRPr>
          </a:p>
        </p:txBody>
      </p:sp>
      <p:sp>
        <p:nvSpPr>
          <p:cNvPr id="6" name="object 6"/>
          <p:cNvSpPr txBox="1"/>
          <p:nvPr/>
        </p:nvSpPr>
        <p:spPr>
          <a:xfrm>
            <a:off x="8534400" y="2971800"/>
            <a:ext cx="424180" cy="276999"/>
          </a:xfrm>
          <a:prstGeom prst="rect">
            <a:avLst/>
          </a:prstGeom>
        </p:spPr>
        <p:txBody>
          <a:bodyPr vert="horz" wrap="square" lIns="0" tIns="0" rIns="0" bIns="0" rtlCol="0">
            <a:spAutoFit/>
          </a:bodyPr>
          <a:lstStyle/>
          <a:p>
            <a:pPr marL="12700">
              <a:lnSpc>
                <a:spcPct val="100000"/>
              </a:lnSpc>
            </a:pPr>
            <a:r>
              <a:rPr sz="1800" b="1" dirty="0">
                <a:latin typeface="Calibri"/>
                <a:cs typeface="Calibri"/>
              </a:rPr>
              <a:t>69%</a:t>
            </a:r>
            <a:endParaRPr sz="1800" dirty="0">
              <a:latin typeface="Calibri"/>
              <a:cs typeface="Calibri"/>
            </a:endParaRPr>
          </a:p>
        </p:txBody>
      </p:sp>
      <p:sp>
        <p:nvSpPr>
          <p:cNvPr id="7" name="object 7"/>
          <p:cNvSpPr txBox="1"/>
          <p:nvPr/>
        </p:nvSpPr>
        <p:spPr>
          <a:xfrm>
            <a:off x="2900172" y="3098431"/>
            <a:ext cx="4415028" cy="931024"/>
          </a:xfrm>
          <a:prstGeom prst="rect">
            <a:avLst/>
          </a:prstGeom>
        </p:spPr>
        <p:txBody>
          <a:bodyPr vert="horz" wrap="square" lIns="0" tIns="0" rIns="0" bIns="0" rtlCol="0">
            <a:spAutoFit/>
          </a:bodyPr>
          <a:lstStyle/>
          <a:p>
            <a:pPr algn="ctr">
              <a:lnSpc>
                <a:spcPct val="100000"/>
              </a:lnSpc>
            </a:pPr>
            <a:r>
              <a:rPr sz="2000" b="1" spc="-5" dirty="0">
                <a:latin typeface="Calibri"/>
                <a:cs typeface="Calibri"/>
              </a:rPr>
              <a:t>Median </a:t>
            </a:r>
            <a:r>
              <a:rPr sz="2000" b="1" spc="-15" dirty="0">
                <a:latin typeface="Calibri"/>
                <a:cs typeface="Calibri"/>
              </a:rPr>
              <a:t>age </a:t>
            </a:r>
            <a:r>
              <a:rPr sz="2000" b="1" spc="-5" dirty="0" smtClean="0">
                <a:latin typeface="Calibri"/>
                <a:cs typeface="Calibri"/>
              </a:rPr>
              <a:t>is </a:t>
            </a:r>
            <a:r>
              <a:rPr sz="2000" b="1" dirty="0">
                <a:latin typeface="Calibri"/>
                <a:cs typeface="Calibri"/>
              </a:rPr>
              <a:t>73</a:t>
            </a:r>
            <a:r>
              <a:rPr sz="2000" b="1" spc="-40" dirty="0">
                <a:latin typeface="Calibri"/>
                <a:cs typeface="Calibri"/>
              </a:rPr>
              <a:t> </a:t>
            </a:r>
            <a:r>
              <a:rPr sz="2000" b="1" spc="-15" dirty="0">
                <a:latin typeface="Calibri"/>
                <a:cs typeface="Calibri"/>
              </a:rPr>
              <a:t>years</a:t>
            </a:r>
            <a:endParaRPr sz="2000" dirty="0">
              <a:latin typeface="Calibri"/>
              <a:cs typeface="Calibri"/>
            </a:endParaRPr>
          </a:p>
          <a:p>
            <a:pPr>
              <a:lnSpc>
                <a:spcPct val="100000"/>
              </a:lnSpc>
              <a:spcBef>
                <a:spcPts val="40"/>
              </a:spcBef>
            </a:pPr>
            <a:endParaRPr sz="2050" dirty="0">
              <a:latin typeface="Times New Roman"/>
              <a:cs typeface="Times New Roman"/>
            </a:endParaRPr>
          </a:p>
          <a:p>
            <a:pPr marL="294640" marR="284480" algn="ctr">
              <a:lnSpc>
                <a:spcPct val="100000"/>
              </a:lnSpc>
            </a:pPr>
            <a:r>
              <a:rPr sz="2000" b="1" dirty="0">
                <a:latin typeface="Calibri"/>
                <a:cs typeface="Calibri"/>
              </a:rPr>
              <a:t>2/3 not fit </a:t>
            </a:r>
            <a:r>
              <a:rPr sz="2000" b="1" spc="-10" dirty="0">
                <a:latin typeface="Calibri"/>
                <a:cs typeface="Calibri"/>
              </a:rPr>
              <a:t>for</a:t>
            </a:r>
            <a:r>
              <a:rPr sz="2000" b="1" spc="-114" dirty="0">
                <a:latin typeface="Calibri"/>
                <a:cs typeface="Calibri"/>
              </a:rPr>
              <a:t> </a:t>
            </a:r>
            <a:r>
              <a:rPr sz="2000" b="1" spc="-10" dirty="0">
                <a:latin typeface="Calibri"/>
                <a:cs typeface="Calibri"/>
              </a:rPr>
              <a:t>intensive </a:t>
            </a:r>
            <a:r>
              <a:rPr lang="tr-TR" sz="2000" b="1" spc="-10" dirty="0" smtClean="0">
                <a:latin typeface="Calibri"/>
                <a:cs typeface="Calibri"/>
              </a:rPr>
              <a:t> </a:t>
            </a:r>
            <a:r>
              <a:rPr sz="2000" b="1" spc="-5" dirty="0" smtClean="0">
                <a:latin typeface="Calibri"/>
                <a:cs typeface="Calibri"/>
              </a:rPr>
              <a:t>approaches</a:t>
            </a:r>
            <a:endParaRPr sz="2000" dirty="0">
              <a:latin typeface="Calibri"/>
              <a:cs typeface="Calibri"/>
            </a:endParaRPr>
          </a:p>
        </p:txBody>
      </p:sp>
      <p:sp>
        <p:nvSpPr>
          <p:cNvPr id="9" name="object 9"/>
          <p:cNvSpPr/>
          <p:nvPr/>
        </p:nvSpPr>
        <p:spPr>
          <a:xfrm>
            <a:off x="1767839" y="6397752"/>
            <a:ext cx="3896360" cy="0"/>
          </a:xfrm>
          <a:custGeom>
            <a:avLst/>
            <a:gdLst/>
            <a:ahLst/>
            <a:cxnLst/>
            <a:rect l="l" t="t" r="r" b="b"/>
            <a:pathLst>
              <a:path w="3896360">
                <a:moveTo>
                  <a:pt x="0" y="0"/>
                </a:moveTo>
                <a:lnTo>
                  <a:pt x="3895877" y="0"/>
                </a:lnTo>
              </a:path>
            </a:pathLst>
          </a:custGeom>
          <a:ln w="9144">
            <a:solidFill>
              <a:srgbClr val="4A7EBB"/>
            </a:solidFill>
          </a:ln>
        </p:spPr>
        <p:txBody>
          <a:bodyPr wrap="square" lIns="0" tIns="0" rIns="0" bIns="0" rtlCol="0"/>
          <a:lstStyle/>
          <a:p>
            <a:endParaRPr/>
          </a:p>
        </p:txBody>
      </p:sp>
      <p:sp>
        <p:nvSpPr>
          <p:cNvPr id="10" name="object 10"/>
          <p:cNvSpPr txBox="1"/>
          <p:nvPr/>
        </p:nvSpPr>
        <p:spPr>
          <a:xfrm>
            <a:off x="1782254" y="6498999"/>
            <a:ext cx="4215765" cy="203835"/>
          </a:xfrm>
          <a:prstGeom prst="rect">
            <a:avLst/>
          </a:prstGeom>
        </p:spPr>
        <p:txBody>
          <a:bodyPr vert="horz" wrap="square" lIns="0" tIns="0" rIns="0" bIns="0" rtlCol="0">
            <a:spAutoFit/>
          </a:bodyPr>
          <a:lstStyle/>
          <a:p>
            <a:pPr marL="12700">
              <a:lnSpc>
                <a:spcPts val="1435"/>
              </a:lnSpc>
            </a:pPr>
            <a:r>
              <a:rPr sz="1400" spc="-10" dirty="0">
                <a:latin typeface="Calibri"/>
                <a:cs typeface="Calibri"/>
              </a:rPr>
              <a:t>Source: </a:t>
            </a:r>
            <a:r>
              <a:rPr sz="1400" dirty="0">
                <a:latin typeface="Calibri"/>
                <a:cs typeface="Calibri"/>
              </a:rPr>
              <a:t>HMRN</a:t>
            </a:r>
            <a:r>
              <a:rPr sz="1400" spc="55" dirty="0">
                <a:latin typeface="Calibri"/>
                <a:cs typeface="Calibri"/>
              </a:rPr>
              <a:t> </a:t>
            </a:r>
            <a:r>
              <a:rPr sz="1400" spc="-10" dirty="0">
                <a:latin typeface="Calibri"/>
                <a:cs typeface="Calibri"/>
              </a:rPr>
              <a:t>https://</a:t>
            </a:r>
            <a:r>
              <a:rPr sz="1400" spc="-10" dirty="0">
                <a:latin typeface="Calibri"/>
                <a:cs typeface="Calibri"/>
                <a:hlinkClick r:id="rId3"/>
              </a:rPr>
              <a:t>www.hmrn.org/statistics/incidence</a:t>
            </a:r>
            <a:endParaRPr sz="1400">
              <a:latin typeface="Calibri"/>
              <a:cs typeface="Calibri"/>
            </a:endParaRPr>
          </a:p>
        </p:txBody>
      </p:sp>
      <p:sp>
        <p:nvSpPr>
          <p:cNvPr id="12" name="11 Dikdörtgen"/>
          <p:cNvSpPr/>
          <p:nvPr/>
        </p:nvSpPr>
        <p:spPr>
          <a:xfrm>
            <a:off x="533400" y="381000"/>
            <a:ext cx="7188763" cy="707886"/>
          </a:xfrm>
          <a:prstGeom prst="rect">
            <a:avLst/>
          </a:prstGeom>
        </p:spPr>
        <p:txBody>
          <a:bodyPr wrap="none">
            <a:spAutoFit/>
          </a:bodyPr>
          <a:lstStyle/>
          <a:p>
            <a:r>
              <a:rPr lang="en-US" sz="4000" b="1" spc="-20" dirty="0" smtClean="0">
                <a:solidFill>
                  <a:schemeClr val="accent5">
                    <a:lumMod val="75000"/>
                  </a:schemeClr>
                </a:solidFill>
              </a:rPr>
              <a:t>Most </a:t>
            </a:r>
            <a:r>
              <a:rPr lang="en-US" sz="4000" b="1" spc="-5" dirty="0" smtClean="0">
                <a:solidFill>
                  <a:schemeClr val="accent5">
                    <a:lumMod val="75000"/>
                  </a:schemeClr>
                </a:solidFill>
              </a:rPr>
              <a:t>not fit </a:t>
            </a:r>
            <a:r>
              <a:rPr lang="en-US" sz="4000" b="1" spc="-25" dirty="0" smtClean="0">
                <a:solidFill>
                  <a:schemeClr val="accent5">
                    <a:lumMod val="75000"/>
                  </a:schemeClr>
                </a:solidFill>
              </a:rPr>
              <a:t>for </a:t>
            </a:r>
            <a:r>
              <a:rPr lang="en-US" sz="4000" b="1" spc="-20" dirty="0" smtClean="0">
                <a:solidFill>
                  <a:schemeClr val="accent5">
                    <a:lumMod val="75000"/>
                  </a:schemeClr>
                </a:solidFill>
              </a:rPr>
              <a:t>intensive</a:t>
            </a:r>
            <a:r>
              <a:rPr lang="en-US" sz="4000" b="1" spc="40" dirty="0" smtClean="0">
                <a:solidFill>
                  <a:schemeClr val="accent5">
                    <a:lumMod val="75000"/>
                  </a:schemeClr>
                </a:solidFill>
              </a:rPr>
              <a:t> </a:t>
            </a:r>
            <a:r>
              <a:rPr lang="en-US" sz="4000" b="1" spc="-20" dirty="0" smtClean="0">
                <a:solidFill>
                  <a:schemeClr val="accent5">
                    <a:lumMod val="75000"/>
                  </a:schemeClr>
                </a:solidFill>
              </a:rPr>
              <a:t>therapy</a:t>
            </a:r>
            <a:endParaRPr lang="tr-TR" sz="4000" b="1" dirty="0">
              <a:solidFill>
                <a:schemeClr val="accent5">
                  <a:lumMod val="75000"/>
                </a:schemeClr>
              </a:solidFill>
            </a:endParaRPr>
          </a:p>
        </p:txBody>
      </p:sp>
      <p:sp>
        <p:nvSpPr>
          <p:cNvPr id="11" name="10 Dikdörtgen"/>
          <p:cNvSpPr/>
          <p:nvPr/>
        </p:nvSpPr>
        <p:spPr>
          <a:xfrm>
            <a:off x="7924800" y="990600"/>
            <a:ext cx="6096000" cy="276999"/>
          </a:xfrm>
          <a:prstGeom prst="rect">
            <a:avLst/>
          </a:prstGeom>
        </p:spPr>
        <p:txBody>
          <a:bodyPr>
            <a:spAutoFit/>
          </a:bodyPr>
          <a:lstStyle/>
          <a:p>
            <a:r>
              <a:rPr lang="en-US" sz="1200" b="1" dirty="0" smtClean="0">
                <a:solidFill>
                  <a:schemeClr val="accent5">
                    <a:lumMod val="75000"/>
                  </a:schemeClr>
                </a:solidFill>
              </a:rPr>
              <a:t>Haematological</a:t>
            </a:r>
            <a:r>
              <a:rPr lang="tr-TR" sz="1200" b="1" dirty="0" smtClean="0">
                <a:solidFill>
                  <a:schemeClr val="accent5">
                    <a:lumMod val="75000"/>
                  </a:schemeClr>
                </a:solidFill>
              </a:rPr>
              <a:t> </a:t>
            </a:r>
            <a:r>
              <a:rPr lang="en-US" sz="1200" b="1" dirty="0" smtClean="0">
                <a:solidFill>
                  <a:schemeClr val="accent5">
                    <a:lumMod val="75000"/>
                  </a:schemeClr>
                </a:solidFill>
              </a:rPr>
              <a:t>Malignancy Research Network </a:t>
            </a:r>
            <a:endParaRPr lang="en-US" sz="1200" b="1" dirty="0">
              <a:solidFill>
                <a:schemeClr val="accent5">
                  <a:lumMod val="75000"/>
                </a:schemeClr>
              </a:solidFill>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2215895" y="2057401"/>
            <a:ext cx="8071105" cy="3963922"/>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819275" y="6092952"/>
            <a:ext cx="2600325" cy="0"/>
          </a:xfrm>
          <a:custGeom>
            <a:avLst/>
            <a:gdLst/>
            <a:ahLst/>
            <a:cxnLst/>
            <a:rect l="l" t="t" r="r" b="b"/>
            <a:pathLst>
              <a:path w="2600325">
                <a:moveTo>
                  <a:pt x="0" y="0"/>
                </a:moveTo>
                <a:lnTo>
                  <a:pt x="2599740" y="0"/>
                </a:lnTo>
              </a:path>
            </a:pathLst>
          </a:custGeom>
          <a:ln w="9144">
            <a:solidFill>
              <a:srgbClr val="4A7EBB"/>
            </a:solidFill>
          </a:ln>
        </p:spPr>
        <p:txBody>
          <a:bodyPr wrap="square" lIns="0" tIns="0" rIns="0" bIns="0" rtlCol="0"/>
          <a:lstStyle/>
          <a:p>
            <a:endParaRPr/>
          </a:p>
        </p:txBody>
      </p:sp>
      <p:sp>
        <p:nvSpPr>
          <p:cNvPr id="6" name="object 6"/>
          <p:cNvSpPr txBox="1"/>
          <p:nvPr/>
        </p:nvSpPr>
        <p:spPr>
          <a:xfrm>
            <a:off x="1710245" y="6212125"/>
            <a:ext cx="9980295" cy="394980"/>
          </a:xfrm>
          <a:prstGeom prst="rect">
            <a:avLst/>
          </a:prstGeom>
        </p:spPr>
        <p:txBody>
          <a:bodyPr vert="horz" wrap="square" lIns="0" tIns="0" rIns="0" bIns="0" rtlCol="0">
            <a:spAutoFit/>
          </a:bodyPr>
          <a:lstStyle/>
          <a:p>
            <a:pPr marL="12700">
              <a:lnSpc>
                <a:spcPts val="1435"/>
              </a:lnSpc>
            </a:pPr>
            <a:r>
              <a:rPr sz="1400" spc="-5" dirty="0">
                <a:latin typeface="Calibri"/>
                <a:cs typeface="Calibri"/>
              </a:rPr>
              <a:t>Robak </a:t>
            </a:r>
            <a:r>
              <a:rPr sz="1400" spc="-10" dirty="0">
                <a:latin typeface="Calibri"/>
                <a:cs typeface="Calibri"/>
              </a:rPr>
              <a:t>et </a:t>
            </a:r>
            <a:r>
              <a:rPr sz="1400" spc="-5" dirty="0">
                <a:latin typeface="Calibri"/>
                <a:cs typeface="Calibri"/>
              </a:rPr>
              <a:t>al, </a:t>
            </a:r>
            <a:r>
              <a:rPr sz="1400" dirty="0">
                <a:latin typeface="Calibri"/>
                <a:cs typeface="Calibri"/>
              </a:rPr>
              <a:t>NEJM </a:t>
            </a:r>
            <a:r>
              <a:rPr sz="1400" spc="-5" dirty="0">
                <a:latin typeface="Calibri"/>
                <a:cs typeface="Calibri"/>
              </a:rPr>
              <a:t>2015. 487 patients. </a:t>
            </a:r>
            <a:r>
              <a:rPr sz="1400" dirty="0">
                <a:latin typeface="Calibri"/>
                <a:cs typeface="Calibri"/>
              </a:rPr>
              <a:t>VR-CAP vs </a:t>
            </a:r>
            <a:r>
              <a:rPr sz="1400" spc="-5" dirty="0">
                <a:latin typeface="Calibri"/>
                <a:cs typeface="Calibri"/>
              </a:rPr>
              <a:t>RCHOP</a:t>
            </a:r>
            <a:r>
              <a:rPr sz="1400" spc="-5" dirty="0" smtClean="0">
                <a:latin typeface="Calibri"/>
                <a:cs typeface="Calibri"/>
              </a:rPr>
              <a:t>: </a:t>
            </a:r>
            <a:r>
              <a:rPr sz="1400" spc="-10" dirty="0" smtClean="0">
                <a:latin typeface="Calibri"/>
                <a:cs typeface="Calibri"/>
              </a:rPr>
              <a:t>toxicity </a:t>
            </a:r>
            <a:r>
              <a:rPr sz="1400" spc="-5" dirty="0">
                <a:latin typeface="Calibri"/>
                <a:cs typeface="Calibri"/>
              </a:rPr>
              <a:t>(serious </a:t>
            </a:r>
            <a:r>
              <a:rPr sz="1400" spc="-10" dirty="0">
                <a:latin typeface="Calibri"/>
                <a:cs typeface="Calibri"/>
              </a:rPr>
              <a:t>adverse events </a:t>
            </a:r>
            <a:r>
              <a:rPr sz="1400" spc="15" dirty="0">
                <a:latin typeface="Calibri"/>
                <a:cs typeface="Calibri"/>
              </a:rPr>
              <a:t> </a:t>
            </a:r>
            <a:r>
              <a:rPr sz="1400" dirty="0">
                <a:latin typeface="Calibri"/>
                <a:cs typeface="Calibri"/>
              </a:rPr>
              <a:t>38%</a:t>
            </a:r>
          </a:p>
          <a:p>
            <a:pPr marL="12700">
              <a:lnSpc>
                <a:spcPct val="100000"/>
              </a:lnSpc>
            </a:pPr>
            <a:r>
              <a:rPr sz="1400" dirty="0">
                <a:latin typeface="Calibri"/>
                <a:cs typeface="Calibri"/>
              </a:rPr>
              <a:t>vs </a:t>
            </a:r>
            <a:r>
              <a:rPr sz="1400" spc="-5" dirty="0">
                <a:latin typeface="Calibri"/>
                <a:cs typeface="Calibri"/>
              </a:rPr>
              <a:t>30%, </a:t>
            </a:r>
            <a:r>
              <a:rPr sz="1400" spc="-10" dirty="0">
                <a:latin typeface="Calibri"/>
                <a:cs typeface="Calibri"/>
              </a:rPr>
              <a:t>peripheral neuropathy </a:t>
            </a:r>
            <a:r>
              <a:rPr sz="1400" spc="-5" dirty="0">
                <a:latin typeface="Calibri"/>
                <a:cs typeface="Calibri"/>
              </a:rPr>
              <a:t>30% </a:t>
            </a:r>
            <a:r>
              <a:rPr sz="1400" dirty="0">
                <a:latin typeface="Calibri"/>
                <a:cs typeface="Calibri"/>
              </a:rPr>
              <a:t>vs </a:t>
            </a:r>
            <a:r>
              <a:rPr sz="1400" spc="-5" dirty="0">
                <a:latin typeface="Calibri"/>
                <a:cs typeface="Calibri"/>
              </a:rPr>
              <a:t>27% ). Higher CR (53% </a:t>
            </a:r>
            <a:r>
              <a:rPr sz="1400" dirty="0">
                <a:latin typeface="Calibri"/>
                <a:cs typeface="Calibri"/>
              </a:rPr>
              <a:t>vs </a:t>
            </a:r>
            <a:r>
              <a:rPr sz="1400" spc="-5" dirty="0">
                <a:latin typeface="Calibri"/>
                <a:cs typeface="Calibri"/>
              </a:rPr>
              <a:t>42%) and </a:t>
            </a:r>
            <a:r>
              <a:rPr sz="1400" spc="-10" dirty="0">
                <a:latin typeface="Calibri"/>
                <a:cs typeface="Calibri"/>
              </a:rPr>
              <a:t>PFS </a:t>
            </a:r>
            <a:r>
              <a:rPr sz="1400" spc="-15" dirty="0">
                <a:latin typeface="Calibri"/>
                <a:cs typeface="Calibri"/>
              </a:rPr>
              <a:t>rates </a:t>
            </a:r>
            <a:r>
              <a:rPr sz="1400" spc="-5" dirty="0">
                <a:latin typeface="Calibri"/>
                <a:cs typeface="Calibri"/>
              </a:rPr>
              <a:t>(25 </a:t>
            </a:r>
            <a:r>
              <a:rPr sz="1400" dirty="0">
                <a:latin typeface="Calibri"/>
                <a:cs typeface="Calibri"/>
              </a:rPr>
              <a:t>vs </a:t>
            </a:r>
            <a:r>
              <a:rPr sz="1400" spc="-5" dirty="0">
                <a:latin typeface="Calibri"/>
                <a:cs typeface="Calibri"/>
              </a:rPr>
              <a:t>14 months) </a:t>
            </a:r>
            <a:r>
              <a:rPr sz="1400" spc="-10" dirty="0">
                <a:latin typeface="Calibri"/>
                <a:cs typeface="Calibri"/>
              </a:rPr>
              <a:t>for</a:t>
            </a:r>
            <a:r>
              <a:rPr sz="1400" spc="185" dirty="0">
                <a:latin typeface="Calibri"/>
                <a:cs typeface="Calibri"/>
              </a:rPr>
              <a:t> </a:t>
            </a:r>
            <a:r>
              <a:rPr sz="1400" dirty="0">
                <a:latin typeface="Calibri"/>
                <a:cs typeface="Calibri"/>
              </a:rPr>
              <a:t>VR-CAP</a:t>
            </a:r>
          </a:p>
        </p:txBody>
      </p:sp>
      <p:sp>
        <p:nvSpPr>
          <p:cNvPr id="7" name="6 Dikdörtgen"/>
          <p:cNvSpPr/>
          <p:nvPr/>
        </p:nvSpPr>
        <p:spPr>
          <a:xfrm>
            <a:off x="609600" y="358914"/>
            <a:ext cx="6576737" cy="707886"/>
          </a:xfrm>
          <a:prstGeom prst="rect">
            <a:avLst/>
          </a:prstGeom>
        </p:spPr>
        <p:txBody>
          <a:bodyPr wrap="none">
            <a:spAutoFit/>
          </a:bodyPr>
          <a:lstStyle/>
          <a:p>
            <a:r>
              <a:rPr lang="en-US" sz="4000" b="1" spc="-5" dirty="0" smtClean="0">
                <a:solidFill>
                  <a:schemeClr val="accent5">
                    <a:lumMod val="75000"/>
                  </a:schemeClr>
                </a:solidFill>
              </a:rPr>
              <a:t>Is VR-CAP </a:t>
            </a:r>
            <a:r>
              <a:rPr lang="en-US" sz="4000" b="1" spc="-25" dirty="0" smtClean="0">
                <a:solidFill>
                  <a:schemeClr val="accent5">
                    <a:lumMod val="75000"/>
                  </a:schemeClr>
                </a:solidFill>
              </a:rPr>
              <a:t>better </a:t>
            </a:r>
            <a:r>
              <a:rPr lang="en-US" sz="4000" b="1" spc="-10" dirty="0" smtClean="0">
                <a:solidFill>
                  <a:schemeClr val="accent5">
                    <a:lumMod val="75000"/>
                  </a:schemeClr>
                </a:solidFill>
              </a:rPr>
              <a:t>than </a:t>
            </a:r>
            <a:r>
              <a:rPr lang="en-US" sz="4000" b="1" spc="-15" dirty="0" smtClean="0">
                <a:solidFill>
                  <a:schemeClr val="accent5">
                    <a:lumMod val="75000"/>
                  </a:schemeClr>
                </a:solidFill>
              </a:rPr>
              <a:t>RCHOP?</a:t>
            </a:r>
            <a:endParaRPr lang="tr-TR" sz="4000" b="1" dirty="0">
              <a:solidFill>
                <a:schemeClr val="accent5">
                  <a:lumMod val="75000"/>
                </a:schemeClr>
              </a:solidFill>
            </a:endParaRPr>
          </a:p>
        </p:txBody>
      </p:sp>
      <p:sp>
        <p:nvSpPr>
          <p:cNvPr id="3" name="object 3"/>
          <p:cNvSpPr txBox="1"/>
          <p:nvPr/>
        </p:nvSpPr>
        <p:spPr>
          <a:xfrm>
            <a:off x="685800" y="1371600"/>
            <a:ext cx="5370195" cy="833119"/>
          </a:xfrm>
          <a:prstGeom prst="rect">
            <a:avLst/>
          </a:prstGeom>
        </p:spPr>
        <p:txBody>
          <a:bodyPr vert="horz" wrap="square" lIns="0" tIns="0" rIns="0" bIns="0" rtlCol="0">
            <a:spAutoFit/>
          </a:bodyPr>
          <a:lstStyle/>
          <a:p>
            <a:pPr marL="355600" indent="-342900">
              <a:lnSpc>
                <a:spcPct val="100000"/>
              </a:lnSpc>
              <a:buFont typeface="Arial"/>
              <a:buChar char="•"/>
              <a:tabLst>
                <a:tab pos="354965" algn="l"/>
                <a:tab pos="355600" algn="l"/>
              </a:tabLst>
            </a:pPr>
            <a:r>
              <a:rPr sz="2400" spc="-5" dirty="0">
                <a:latin typeface="Calibri"/>
                <a:cs typeface="Calibri"/>
              </a:rPr>
              <a:t>VR-CAP </a:t>
            </a:r>
            <a:r>
              <a:rPr sz="2400" spc="-25" dirty="0">
                <a:latin typeface="Calibri"/>
                <a:cs typeface="Calibri"/>
              </a:rPr>
              <a:t>(LYM-3002</a:t>
            </a:r>
            <a:r>
              <a:rPr sz="2400" spc="-100" dirty="0">
                <a:latin typeface="Calibri"/>
                <a:cs typeface="Calibri"/>
              </a:rPr>
              <a:t> </a:t>
            </a:r>
            <a:r>
              <a:rPr sz="2400" dirty="0">
                <a:latin typeface="Calibri"/>
                <a:cs typeface="Calibri"/>
              </a:rPr>
              <a:t>trial)</a:t>
            </a:r>
          </a:p>
          <a:p>
            <a:pPr marL="355600" indent="-342900">
              <a:lnSpc>
                <a:spcPct val="100000"/>
              </a:lnSpc>
              <a:spcBef>
                <a:spcPts val="575"/>
              </a:spcBef>
              <a:buFont typeface="Arial"/>
              <a:buChar char="•"/>
              <a:tabLst>
                <a:tab pos="354965" algn="l"/>
                <a:tab pos="355600" algn="l"/>
              </a:tabLst>
            </a:pPr>
            <a:r>
              <a:rPr sz="2400" spc="-15" dirty="0">
                <a:latin typeface="Calibri"/>
                <a:cs typeface="Calibri"/>
              </a:rPr>
              <a:t>Untreated </a:t>
            </a:r>
            <a:r>
              <a:rPr sz="2400" dirty="0">
                <a:latin typeface="Calibri"/>
                <a:cs typeface="Calibri"/>
              </a:rPr>
              <a:t>MCL </a:t>
            </a:r>
            <a:r>
              <a:rPr sz="2400" spc="-5" dirty="0">
                <a:latin typeface="Calibri"/>
                <a:cs typeface="Calibri"/>
              </a:rPr>
              <a:t>unsuitable </a:t>
            </a:r>
            <a:r>
              <a:rPr sz="2400" spc="-20" dirty="0">
                <a:latin typeface="Calibri"/>
                <a:cs typeface="Calibri"/>
              </a:rPr>
              <a:t>for</a:t>
            </a:r>
            <a:r>
              <a:rPr sz="2400" spc="-60" dirty="0">
                <a:latin typeface="Calibri"/>
                <a:cs typeface="Calibri"/>
              </a:rPr>
              <a:t> </a:t>
            </a:r>
            <a:r>
              <a:rPr sz="2400" spc="-10" dirty="0">
                <a:latin typeface="Calibri"/>
                <a:cs typeface="Calibri"/>
              </a:rPr>
              <a:t>transplant</a:t>
            </a:r>
            <a:endParaRPr sz="2400" dirty="0">
              <a:latin typeface="Calibri"/>
              <a:cs typeface="Calibri"/>
            </a:endParaRP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1600200" y="6096000"/>
            <a:ext cx="2600325" cy="0"/>
          </a:xfrm>
          <a:custGeom>
            <a:avLst/>
            <a:gdLst/>
            <a:ahLst/>
            <a:cxnLst/>
            <a:rect l="l" t="t" r="r" b="b"/>
            <a:pathLst>
              <a:path w="2600325">
                <a:moveTo>
                  <a:pt x="0" y="0"/>
                </a:moveTo>
                <a:lnTo>
                  <a:pt x="2599740" y="0"/>
                </a:lnTo>
              </a:path>
            </a:pathLst>
          </a:custGeom>
          <a:ln w="9144">
            <a:solidFill>
              <a:srgbClr val="4A7EBB"/>
            </a:solidFill>
          </a:ln>
        </p:spPr>
        <p:txBody>
          <a:bodyPr wrap="square" lIns="0" tIns="0" rIns="0" bIns="0" rtlCol="0"/>
          <a:lstStyle/>
          <a:p>
            <a:endParaRPr/>
          </a:p>
        </p:txBody>
      </p:sp>
      <p:sp>
        <p:nvSpPr>
          <p:cNvPr id="7" name="object 7"/>
          <p:cNvSpPr/>
          <p:nvPr/>
        </p:nvSpPr>
        <p:spPr>
          <a:xfrm>
            <a:off x="2133600" y="1447800"/>
            <a:ext cx="5867400" cy="3962400"/>
          </a:xfrm>
          <a:prstGeom prst="rect">
            <a:avLst/>
          </a:prstGeom>
          <a:blipFill>
            <a:blip r:embed="rId2" cstate="print"/>
            <a:stretch>
              <a:fillRect/>
            </a:stretch>
          </a:blipFill>
        </p:spPr>
        <p:txBody>
          <a:bodyPr wrap="square" lIns="0" tIns="0" rIns="0" bIns="0" rtlCol="0"/>
          <a:lstStyle/>
          <a:p>
            <a:endParaRPr/>
          </a:p>
        </p:txBody>
      </p:sp>
      <p:sp>
        <p:nvSpPr>
          <p:cNvPr id="10" name="object 10"/>
          <p:cNvSpPr txBox="1"/>
          <p:nvPr/>
        </p:nvSpPr>
        <p:spPr>
          <a:xfrm>
            <a:off x="1905000" y="6675962"/>
            <a:ext cx="9980295" cy="182038"/>
          </a:xfrm>
          <a:prstGeom prst="rect">
            <a:avLst/>
          </a:prstGeom>
        </p:spPr>
        <p:txBody>
          <a:bodyPr vert="horz" wrap="square" lIns="0" tIns="0" rIns="0" bIns="0" rtlCol="0">
            <a:spAutoFit/>
          </a:bodyPr>
          <a:lstStyle/>
          <a:p>
            <a:pPr marL="12700" algn="r">
              <a:lnSpc>
                <a:spcPts val="1435"/>
              </a:lnSpc>
            </a:pPr>
            <a:r>
              <a:rPr sz="1400" spc="-5" dirty="0">
                <a:latin typeface="Calibri"/>
                <a:cs typeface="Calibri"/>
              </a:rPr>
              <a:t>Robak </a:t>
            </a:r>
            <a:r>
              <a:rPr sz="1400" spc="-10" dirty="0">
                <a:latin typeface="Calibri"/>
                <a:cs typeface="Calibri"/>
              </a:rPr>
              <a:t>et </a:t>
            </a:r>
            <a:r>
              <a:rPr sz="1400" spc="-5" dirty="0">
                <a:latin typeface="Calibri"/>
                <a:cs typeface="Calibri"/>
              </a:rPr>
              <a:t>al, </a:t>
            </a:r>
            <a:r>
              <a:rPr sz="1400" dirty="0">
                <a:latin typeface="Calibri"/>
                <a:cs typeface="Calibri"/>
              </a:rPr>
              <a:t>NEJM </a:t>
            </a:r>
            <a:r>
              <a:rPr sz="1400" spc="-5" dirty="0">
                <a:latin typeface="Calibri"/>
                <a:cs typeface="Calibri"/>
              </a:rPr>
              <a:t>2015. 487 patients. </a:t>
            </a:r>
            <a:endParaRPr sz="1400" dirty="0">
              <a:latin typeface="Calibri"/>
              <a:cs typeface="Calibri"/>
            </a:endParaRPr>
          </a:p>
        </p:txBody>
      </p:sp>
      <p:sp>
        <p:nvSpPr>
          <p:cNvPr id="12" name="11 Dikdörtgen"/>
          <p:cNvSpPr/>
          <p:nvPr/>
        </p:nvSpPr>
        <p:spPr>
          <a:xfrm>
            <a:off x="685800" y="533400"/>
            <a:ext cx="6576737" cy="707886"/>
          </a:xfrm>
          <a:prstGeom prst="rect">
            <a:avLst/>
          </a:prstGeom>
        </p:spPr>
        <p:txBody>
          <a:bodyPr wrap="none">
            <a:spAutoFit/>
          </a:bodyPr>
          <a:lstStyle/>
          <a:p>
            <a:r>
              <a:rPr lang="en-US" sz="4000" b="1" spc="-5" dirty="0" smtClean="0">
                <a:solidFill>
                  <a:schemeClr val="accent5">
                    <a:lumMod val="75000"/>
                  </a:schemeClr>
                </a:solidFill>
              </a:rPr>
              <a:t>Is VR-CAP </a:t>
            </a:r>
            <a:r>
              <a:rPr lang="en-US" sz="4000" b="1" spc="-25" dirty="0" smtClean="0">
                <a:solidFill>
                  <a:schemeClr val="accent5">
                    <a:lumMod val="75000"/>
                  </a:schemeClr>
                </a:solidFill>
              </a:rPr>
              <a:t>better </a:t>
            </a:r>
            <a:r>
              <a:rPr lang="en-US" sz="4000" b="1" spc="-10" dirty="0" smtClean="0">
                <a:solidFill>
                  <a:schemeClr val="accent5">
                    <a:lumMod val="75000"/>
                  </a:schemeClr>
                </a:solidFill>
              </a:rPr>
              <a:t>than </a:t>
            </a:r>
            <a:r>
              <a:rPr lang="en-US" sz="4000" b="1" spc="-15" dirty="0" smtClean="0">
                <a:solidFill>
                  <a:schemeClr val="accent5">
                    <a:lumMod val="75000"/>
                  </a:schemeClr>
                </a:solidFill>
              </a:rPr>
              <a:t>RCHOP?</a:t>
            </a:r>
            <a:endParaRPr lang="tr-TR" sz="4000" b="1" dirty="0">
              <a:solidFill>
                <a:schemeClr val="accent5">
                  <a:lumMod val="75000"/>
                </a:schemeClr>
              </a:solidFill>
            </a:endParaRPr>
          </a:p>
        </p:txBody>
      </p:sp>
      <p:sp>
        <p:nvSpPr>
          <p:cNvPr id="8" name="7 Dikdörtgen"/>
          <p:cNvSpPr/>
          <p:nvPr/>
        </p:nvSpPr>
        <p:spPr>
          <a:xfrm>
            <a:off x="1981200" y="5334000"/>
            <a:ext cx="7315200" cy="507831"/>
          </a:xfrm>
          <a:prstGeom prst="rect">
            <a:avLst/>
          </a:prstGeom>
        </p:spPr>
        <p:txBody>
          <a:bodyPr wrap="square">
            <a:spAutoFit/>
          </a:bodyPr>
          <a:lstStyle/>
          <a:p>
            <a:pPr>
              <a:lnSpc>
                <a:spcPct val="150000"/>
              </a:lnSpc>
            </a:pPr>
            <a:r>
              <a:rPr lang="en-US" b="1" spc="-5" dirty="0" smtClean="0">
                <a:cs typeface="Calibri"/>
              </a:rPr>
              <a:t>Higher CR (53% </a:t>
            </a:r>
            <a:r>
              <a:rPr lang="en-US" b="1" dirty="0" err="1" smtClean="0">
                <a:cs typeface="Calibri"/>
              </a:rPr>
              <a:t>vs</a:t>
            </a:r>
            <a:r>
              <a:rPr lang="en-US" b="1" dirty="0" smtClean="0">
                <a:cs typeface="Calibri"/>
              </a:rPr>
              <a:t> </a:t>
            </a:r>
            <a:r>
              <a:rPr lang="en-US" b="1" spc="-5" dirty="0" smtClean="0">
                <a:cs typeface="Calibri"/>
              </a:rPr>
              <a:t>42%) and </a:t>
            </a:r>
            <a:r>
              <a:rPr lang="tr-TR" b="1" spc="-5" dirty="0" smtClean="0">
                <a:cs typeface="Calibri"/>
              </a:rPr>
              <a:t>, </a:t>
            </a:r>
            <a:r>
              <a:rPr lang="en-US" b="1" spc="-10" dirty="0" smtClean="0">
                <a:cs typeface="Calibri"/>
              </a:rPr>
              <a:t>PFS </a:t>
            </a:r>
            <a:r>
              <a:rPr lang="en-US" b="1" spc="-15" dirty="0" smtClean="0">
                <a:cs typeface="Calibri"/>
              </a:rPr>
              <a:t>rates </a:t>
            </a:r>
            <a:r>
              <a:rPr lang="en-US" b="1" spc="-5" dirty="0" smtClean="0">
                <a:cs typeface="Calibri"/>
              </a:rPr>
              <a:t>(25 </a:t>
            </a:r>
            <a:r>
              <a:rPr lang="en-US" b="1" dirty="0" err="1" smtClean="0">
                <a:cs typeface="Calibri"/>
              </a:rPr>
              <a:t>vs</a:t>
            </a:r>
            <a:r>
              <a:rPr lang="en-US" b="1" dirty="0" smtClean="0">
                <a:cs typeface="Calibri"/>
              </a:rPr>
              <a:t> </a:t>
            </a:r>
            <a:r>
              <a:rPr lang="en-US" b="1" spc="-5" dirty="0" smtClean="0">
                <a:cs typeface="Calibri"/>
              </a:rPr>
              <a:t>14 months) </a:t>
            </a:r>
            <a:r>
              <a:rPr lang="en-US" b="1" spc="-10" dirty="0" smtClean="0">
                <a:cs typeface="Calibri"/>
              </a:rPr>
              <a:t>for</a:t>
            </a:r>
            <a:r>
              <a:rPr lang="en-US" b="1" spc="185" dirty="0" smtClean="0">
                <a:cs typeface="Calibri"/>
              </a:rPr>
              <a:t> </a:t>
            </a:r>
            <a:r>
              <a:rPr lang="en-US" b="1" dirty="0" smtClean="0">
                <a:cs typeface="Calibri"/>
              </a:rPr>
              <a:t>VR-CAP</a:t>
            </a:r>
            <a:endParaRPr lang="tr-TR" b="1" dirty="0"/>
          </a:p>
        </p:txBody>
      </p:sp>
      <p:pic>
        <p:nvPicPr>
          <p:cNvPr id="59398" name="Picture 6" descr="YES ile ilgili görsel sonucu"/>
          <p:cNvPicPr>
            <a:picLocks noChangeAspect="1" noChangeArrowheads="1"/>
          </p:cNvPicPr>
          <p:nvPr/>
        </p:nvPicPr>
        <p:blipFill>
          <a:blip r:embed="rId3" cstate="print"/>
          <a:srcRect/>
          <a:stretch>
            <a:fillRect/>
          </a:stretch>
        </p:blipFill>
        <p:spPr bwMode="auto">
          <a:xfrm>
            <a:off x="7391400" y="381000"/>
            <a:ext cx="838200" cy="838200"/>
          </a:xfrm>
          <a:prstGeom prst="rect">
            <a:avLst/>
          </a:prstGeom>
          <a:noFill/>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59398"/>
                                        </p:tgtEl>
                                        <p:attrNameLst>
                                          <p:attrName>style.visibility</p:attrName>
                                        </p:attrNameLst>
                                      </p:cBhvr>
                                      <p:to>
                                        <p:strVal val="visible"/>
                                      </p:to>
                                    </p:set>
                                    <p:animEffect transition="in" filter="diamond(in)">
                                      <p:cBhvr>
                                        <p:cTn id="7" dur="500"/>
                                        <p:tgtEl>
                                          <p:spTgt spid="593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926272" y="6361954"/>
            <a:ext cx="9601835" cy="215444"/>
          </a:xfrm>
          <a:prstGeom prst="rect">
            <a:avLst/>
          </a:prstGeom>
        </p:spPr>
        <p:txBody>
          <a:bodyPr vert="horz" wrap="square" lIns="0" tIns="0" rIns="0" bIns="0" rtlCol="0">
            <a:spAutoFit/>
          </a:bodyPr>
          <a:lstStyle/>
          <a:p>
            <a:pPr marL="12700" marR="5080" indent="-635">
              <a:lnSpc>
                <a:spcPct val="100000"/>
              </a:lnSpc>
            </a:pPr>
            <a:r>
              <a:rPr sz="1400" spc="-5" dirty="0">
                <a:latin typeface="Calibri"/>
                <a:cs typeface="Calibri"/>
              </a:rPr>
              <a:t>Rummel </a:t>
            </a:r>
            <a:r>
              <a:rPr sz="1400" spc="-10" dirty="0">
                <a:latin typeface="Calibri"/>
                <a:cs typeface="Calibri"/>
              </a:rPr>
              <a:t>et </a:t>
            </a:r>
            <a:r>
              <a:rPr sz="1400" spc="-5" dirty="0">
                <a:latin typeface="Calibri"/>
                <a:cs typeface="Calibri"/>
              </a:rPr>
              <a:t>al </a:t>
            </a:r>
            <a:r>
              <a:rPr sz="1400" spc="-10" dirty="0">
                <a:latin typeface="Calibri"/>
                <a:cs typeface="Calibri"/>
              </a:rPr>
              <a:t>Lancet </a:t>
            </a:r>
            <a:r>
              <a:rPr sz="1400" spc="-5" dirty="0">
                <a:latin typeface="Calibri"/>
                <a:cs typeface="Calibri"/>
              </a:rPr>
              <a:t>2013. </a:t>
            </a:r>
            <a:r>
              <a:rPr sz="1400" b="1" spc="-5" dirty="0" smtClean="0">
                <a:latin typeface="Calibri"/>
                <a:cs typeface="Calibri"/>
              </a:rPr>
              <a:t>Comparable </a:t>
            </a:r>
            <a:r>
              <a:rPr sz="1400" b="1" dirty="0">
                <a:latin typeface="Calibri"/>
                <a:cs typeface="Calibri"/>
              </a:rPr>
              <a:t>response </a:t>
            </a:r>
            <a:r>
              <a:rPr sz="1400" b="1" spc="-15" dirty="0">
                <a:latin typeface="Calibri"/>
                <a:cs typeface="Calibri"/>
              </a:rPr>
              <a:t>rates,  </a:t>
            </a:r>
            <a:r>
              <a:rPr sz="1400" b="1" dirty="0">
                <a:latin typeface="Calibri"/>
                <a:cs typeface="Calibri"/>
              </a:rPr>
              <a:t>higher </a:t>
            </a:r>
            <a:r>
              <a:rPr sz="1400" b="1" spc="-10" dirty="0">
                <a:latin typeface="Calibri"/>
                <a:cs typeface="Calibri"/>
              </a:rPr>
              <a:t>PFS </a:t>
            </a:r>
            <a:r>
              <a:rPr sz="1400" b="1" dirty="0">
                <a:latin typeface="Calibri"/>
                <a:cs typeface="Calibri"/>
              </a:rPr>
              <a:t>and less </a:t>
            </a:r>
            <a:r>
              <a:rPr sz="1400" b="1" spc="-5" dirty="0">
                <a:latin typeface="Calibri"/>
                <a:cs typeface="Calibri"/>
              </a:rPr>
              <a:t>toxicity </a:t>
            </a:r>
            <a:r>
              <a:rPr sz="1400" b="1" spc="-10" dirty="0">
                <a:latin typeface="Calibri"/>
                <a:cs typeface="Calibri"/>
              </a:rPr>
              <a:t>for </a:t>
            </a:r>
            <a:r>
              <a:rPr sz="1400" b="1" spc="-5" dirty="0">
                <a:latin typeface="Calibri"/>
                <a:cs typeface="Calibri"/>
              </a:rPr>
              <a:t>R-bendamustine, </a:t>
            </a:r>
            <a:r>
              <a:rPr sz="1400" b="1" dirty="0">
                <a:latin typeface="Calibri"/>
                <a:cs typeface="Calibri"/>
              </a:rPr>
              <a:t>no </a:t>
            </a:r>
            <a:r>
              <a:rPr sz="1400" b="1" spc="-5" dirty="0">
                <a:latin typeface="Calibri"/>
                <a:cs typeface="Calibri"/>
              </a:rPr>
              <a:t>survival data</a:t>
            </a:r>
            <a:r>
              <a:rPr sz="1400" b="1" spc="-130" dirty="0">
                <a:latin typeface="Calibri"/>
                <a:cs typeface="Calibri"/>
              </a:rPr>
              <a:t> </a:t>
            </a:r>
            <a:r>
              <a:rPr sz="1400" b="1" spc="-5" dirty="0">
                <a:latin typeface="Calibri"/>
                <a:cs typeface="Calibri"/>
              </a:rPr>
              <a:t>presented.</a:t>
            </a:r>
            <a:endParaRPr sz="1400" dirty="0">
              <a:latin typeface="Calibri"/>
              <a:cs typeface="Calibri"/>
            </a:endParaRPr>
          </a:p>
        </p:txBody>
      </p:sp>
      <p:sp>
        <p:nvSpPr>
          <p:cNvPr id="4" name="object 4"/>
          <p:cNvSpPr txBox="1"/>
          <p:nvPr/>
        </p:nvSpPr>
        <p:spPr>
          <a:xfrm>
            <a:off x="2514600" y="5638800"/>
            <a:ext cx="8221345" cy="307777"/>
          </a:xfrm>
          <a:prstGeom prst="rect">
            <a:avLst/>
          </a:prstGeom>
        </p:spPr>
        <p:txBody>
          <a:bodyPr vert="horz" wrap="square" lIns="0" tIns="0" rIns="0" bIns="0" rtlCol="0">
            <a:spAutoFit/>
          </a:bodyPr>
          <a:lstStyle/>
          <a:p>
            <a:pPr marL="12700" marR="5080">
              <a:lnSpc>
                <a:spcPct val="100000"/>
              </a:lnSpc>
            </a:pPr>
            <a:r>
              <a:rPr sz="2000" spc="-5" dirty="0">
                <a:solidFill>
                  <a:srgbClr val="C00000"/>
                </a:solidFill>
                <a:latin typeface="Calibri"/>
                <a:cs typeface="Calibri"/>
              </a:rPr>
              <a:t>Longer </a:t>
            </a:r>
            <a:r>
              <a:rPr sz="2000" spc="-15" dirty="0">
                <a:solidFill>
                  <a:srgbClr val="C00000"/>
                </a:solidFill>
                <a:latin typeface="Calibri"/>
                <a:cs typeface="Calibri"/>
              </a:rPr>
              <a:t>PFS </a:t>
            </a:r>
            <a:r>
              <a:rPr sz="2000" spc="-5" dirty="0">
                <a:solidFill>
                  <a:srgbClr val="C00000"/>
                </a:solidFill>
                <a:latin typeface="Calibri"/>
                <a:cs typeface="Calibri"/>
              </a:rPr>
              <a:t>and less </a:t>
            </a:r>
            <a:r>
              <a:rPr sz="2000" spc="-15" dirty="0" smtClean="0">
                <a:solidFill>
                  <a:srgbClr val="C00000"/>
                </a:solidFill>
                <a:latin typeface="Calibri"/>
                <a:cs typeface="Calibri"/>
              </a:rPr>
              <a:t>toxicity</a:t>
            </a:r>
            <a:r>
              <a:rPr lang="tr-TR" sz="2000" spc="-15" dirty="0" smtClean="0">
                <a:solidFill>
                  <a:srgbClr val="C00000"/>
                </a:solidFill>
                <a:latin typeface="Calibri"/>
                <a:cs typeface="Calibri"/>
              </a:rPr>
              <a:t> </a:t>
            </a:r>
            <a:r>
              <a:rPr lang="tr-TR" sz="2000" spc="-10" dirty="0" smtClean="0">
                <a:solidFill>
                  <a:srgbClr val="C00000"/>
                </a:solidFill>
                <a:cs typeface="Calibri"/>
              </a:rPr>
              <a:t>for </a:t>
            </a:r>
            <a:r>
              <a:rPr lang="tr-TR" sz="2000" spc="-5" dirty="0" smtClean="0">
                <a:solidFill>
                  <a:srgbClr val="C00000"/>
                </a:solidFill>
                <a:cs typeface="Calibri"/>
              </a:rPr>
              <a:t>R-</a:t>
            </a:r>
            <a:r>
              <a:rPr lang="tr-TR" sz="2000" spc="-5" dirty="0" err="1" smtClean="0">
                <a:solidFill>
                  <a:srgbClr val="C00000"/>
                </a:solidFill>
                <a:cs typeface="Calibri"/>
              </a:rPr>
              <a:t>bendamustine</a:t>
            </a:r>
            <a:r>
              <a:rPr sz="2000" spc="-15" dirty="0" smtClean="0">
                <a:solidFill>
                  <a:srgbClr val="C00000"/>
                </a:solidFill>
                <a:latin typeface="Calibri"/>
                <a:cs typeface="Calibri"/>
              </a:rPr>
              <a:t> </a:t>
            </a:r>
            <a:r>
              <a:rPr sz="2000" dirty="0">
                <a:solidFill>
                  <a:srgbClr val="C00000"/>
                </a:solidFill>
                <a:latin typeface="Calibri"/>
                <a:cs typeface="Calibri"/>
              </a:rPr>
              <a:t>… </a:t>
            </a:r>
            <a:endParaRPr lang="tr-TR" sz="2000" dirty="0" smtClean="0">
              <a:solidFill>
                <a:srgbClr val="C00000"/>
              </a:solidFill>
              <a:latin typeface="Calibri"/>
              <a:cs typeface="Calibri"/>
            </a:endParaRPr>
          </a:p>
        </p:txBody>
      </p:sp>
      <p:sp>
        <p:nvSpPr>
          <p:cNvPr id="5" name="object 5"/>
          <p:cNvSpPr/>
          <p:nvPr/>
        </p:nvSpPr>
        <p:spPr>
          <a:xfrm>
            <a:off x="1839467" y="6309359"/>
            <a:ext cx="2960370" cy="0"/>
          </a:xfrm>
          <a:custGeom>
            <a:avLst/>
            <a:gdLst/>
            <a:ahLst/>
            <a:cxnLst/>
            <a:rect l="l" t="t" r="r" b="b"/>
            <a:pathLst>
              <a:path w="2960370">
                <a:moveTo>
                  <a:pt x="0" y="0"/>
                </a:moveTo>
                <a:lnTo>
                  <a:pt x="2959773" y="0"/>
                </a:lnTo>
              </a:path>
            </a:pathLst>
          </a:custGeom>
          <a:ln w="9144">
            <a:solidFill>
              <a:srgbClr val="4A7EBB"/>
            </a:solidFill>
          </a:ln>
        </p:spPr>
        <p:txBody>
          <a:bodyPr wrap="square" lIns="0" tIns="0" rIns="0" bIns="0" rtlCol="0"/>
          <a:lstStyle/>
          <a:p>
            <a:endParaRPr/>
          </a:p>
        </p:txBody>
      </p:sp>
      <p:sp>
        <p:nvSpPr>
          <p:cNvPr id="6" name="object 6"/>
          <p:cNvSpPr txBox="1"/>
          <p:nvPr/>
        </p:nvSpPr>
        <p:spPr>
          <a:xfrm>
            <a:off x="2056129" y="3053543"/>
            <a:ext cx="254000" cy="349885"/>
          </a:xfrm>
          <a:prstGeom prst="rect">
            <a:avLst/>
          </a:prstGeom>
        </p:spPr>
        <p:txBody>
          <a:bodyPr vert="vert270" wrap="square" lIns="0" tIns="0" rIns="0" bIns="0" rtlCol="0">
            <a:spAutoFit/>
          </a:bodyPr>
          <a:lstStyle/>
          <a:p>
            <a:pPr marL="12700">
              <a:lnSpc>
                <a:spcPts val="1810"/>
              </a:lnSpc>
            </a:pPr>
            <a:r>
              <a:rPr sz="1800" spc="-10" dirty="0">
                <a:latin typeface="Calibri"/>
                <a:cs typeface="Calibri"/>
              </a:rPr>
              <a:t>P</a:t>
            </a:r>
            <a:r>
              <a:rPr sz="1800" spc="-25" dirty="0">
                <a:latin typeface="Calibri"/>
                <a:cs typeface="Calibri"/>
              </a:rPr>
              <a:t>F</a:t>
            </a:r>
            <a:r>
              <a:rPr sz="1800" dirty="0">
                <a:latin typeface="Calibri"/>
                <a:cs typeface="Calibri"/>
              </a:rPr>
              <a:t>S</a:t>
            </a:r>
            <a:endParaRPr sz="1800">
              <a:latin typeface="Calibri"/>
              <a:cs typeface="Calibri"/>
            </a:endParaRPr>
          </a:p>
        </p:txBody>
      </p:sp>
      <p:sp>
        <p:nvSpPr>
          <p:cNvPr id="9" name="object 9"/>
          <p:cNvSpPr/>
          <p:nvPr/>
        </p:nvSpPr>
        <p:spPr>
          <a:xfrm>
            <a:off x="2386596" y="4686301"/>
            <a:ext cx="5995404" cy="639164"/>
          </a:xfrm>
          <a:prstGeom prst="rect">
            <a:avLst/>
          </a:prstGeom>
          <a:blipFill>
            <a:blip r:embed="rId2" cstate="print"/>
            <a:stretch>
              <a:fillRect/>
            </a:stretch>
          </a:blipFill>
        </p:spPr>
        <p:txBody>
          <a:bodyPr wrap="square" lIns="0" tIns="0" rIns="0" bIns="0" rtlCol="0"/>
          <a:lstStyle/>
          <a:p>
            <a:endParaRPr/>
          </a:p>
        </p:txBody>
      </p:sp>
      <p:sp>
        <p:nvSpPr>
          <p:cNvPr id="10" name="9 Dikdörtgen"/>
          <p:cNvSpPr/>
          <p:nvPr/>
        </p:nvSpPr>
        <p:spPr>
          <a:xfrm>
            <a:off x="762000" y="457200"/>
            <a:ext cx="8483669" cy="707886"/>
          </a:xfrm>
          <a:prstGeom prst="rect">
            <a:avLst/>
          </a:prstGeom>
        </p:spPr>
        <p:txBody>
          <a:bodyPr wrap="none">
            <a:spAutoFit/>
          </a:bodyPr>
          <a:lstStyle/>
          <a:p>
            <a:r>
              <a:rPr lang="en-US" sz="4000" b="1" spc="-5" dirty="0" smtClean="0">
                <a:solidFill>
                  <a:schemeClr val="accent5">
                    <a:lumMod val="75000"/>
                  </a:schemeClr>
                </a:solidFill>
              </a:rPr>
              <a:t>Is </a:t>
            </a:r>
            <a:r>
              <a:rPr lang="en-US" sz="4000" b="1" spc="-10" dirty="0" smtClean="0">
                <a:solidFill>
                  <a:schemeClr val="accent5">
                    <a:lumMod val="75000"/>
                  </a:schemeClr>
                </a:solidFill>
              </a:rPr>
              <a:t>R-</a:t>
            </a:r>
            <a:r>
              <a:rPr lang="tr-TR" sz="4000" b="1" spc="-10" dirty="0" smtClean="0">
                <a:solidFill>
                  <a:schemeClr val="accent5">
                    <a:lumMod val="75000"/>
                  </a:schemeClr>
                </a:solidFill>
              </a:rPr>
              <a:t>B</a:t>
            </a:r>
            <a:r>
              <a:rPr lang="en-US" sz="4000" b="1" spc="-10" dirty="0" err="1" smtClean="0">
                <a:solidFill>
                  <a:schemeClr val="accent5">
                    <a:lumMod val="75000"/>
                  </a:schemeClr>
                </a:solidFill>
              </a:rPr>
              <a:t>endamustine</a:t>
            </a:r>
            <a:r>
              <a:rPr lang="en-US" sz="4000" b="1" spc="-10" dirty="0" smtClean="0">
                <a:solidFill>
                  <a:schemeClr val="accent5">
                    <a:lumMod val="75000"/>
                  </a:schemeClr>
                </a:solidFill>
              </a:rPr>
              <a:t> </a:t>
            </a:r>
            <a:r>
              <a:rPr lang="en-US" sz="4000" b="1" spc="-25" dirty="0" smtClean="0">
                <a:solidFill>
                  <a:schemeClr val="accent5">
                    <a:lumMod val="75000"/>
                  </a:schemeClr>
                </a:solidFill>
              </a:rPr>
              <a:t>better </a:t>
            </a:r>
            <a:r>
              <a:rPr lang="en-US" sz="4000" b="1" spc="-10" dirty="0" smtClean="0">
                <a:solidFill>
                  <a:schemeClr val="accent5">
                    <a:lumMod val="75000"/>
                  </a:schemeClr>
                </a:solidFill>
              </a:rPr>
              <a:t>than</a:t>
            </a:r>
            <a:r>
              <a:rPr lang="en-US" sz="4000" b="1" spc="70" dirty="0" smtClean="0">
                <a:solidFill>
                  <a:schemeClr val="accent5">
                    <a:lumMod val="75000"/>
                  </a:schemeClr>
                </a:solidFill>
              </a:rPr>
              <a:t> </a:t>
            </a:r>
            <a:r>
              <a:rPr lang="en-US" sz="4000" b="1" spc="-15" dirty="0" smtClean="0">
                <a:solidFill>
                  <a:schemeClr val="accent5">
                    <a:lumMod val="75000"/>
                  </a:schemeClr>
                </a:solidFill>
              </a:rPr>
              <a:t>RCHOP?</a:t>
            </a:r>
            <a:endParaRPr lang="tr-TR" sz="4000" b="1" dirty="0">
              <a:solidFill>
                <a:schemeClr val="accent5">
                  <a:lumMod val="75000"/>
                </a:schemeClr>
              </a:solidFill>
            </a:endParaRPr>
          </a:p>
        </p:txBody>
      </p:sp>
      <p:sp>
        <p:nvSpPr>
          <p:cNvPr id="7" name="object 7"/>
          <p:cNvSpPr/>
          <p:nvPr/>
        </p:nvSpPr>
        <p:spPr>
          <a:xfrm>
            <a:off x="2438400" y="1752600"/>
            <a:ext cx="6019800" cy="3584638"/>
          </a:xfrm>
          <a:prstGeom prst="rect">
            <a:avLst/>
          </a:prstGeom>
          <a:blipFill>
            <a:blip r:embed="rId3" cstate="print"/>
            <a:stretch>
              <a:fillRect/>
            </a:stretch>
          </a:blipFill>
        </p:spPr>
        <p:txBody>
          <a:bodyPr wrap="square" lIns="0" tIns="0" rIns="0" bIns="0" rtlCol="0"/>
          <a:lstStyle/>
          <a:p>
            <a:endParaRPr/>
          </a:p>
        </p:txBody>
      </p:sp>
      <p:sp>
        <p:nvSpPr>
          <p:cNvPr id="15" name="14 Dikdörtgen"/>
          <p:cNvSpPr/>
          <p:nvPr/>
        </p:nvSpPr>
        <p:spPr>
          <a:xfrm>
            <a:off x="2667000" y="1371600"/>
            <a:ext cx="7696200" cy="369332"/>
          </a:xfrm>
          <a:prstGeom prst="rect">
            <a:avLst/>
          </a:prstGeom>
        </p:spPr>
        <p:txBody>
          <a:bodyPr wrap="square">
            <a:spAutoFit/>
          </a:bodyPr>
          <a:lstStyle/>
          <a:p>
            <a:r>
              <a:rPr lang="en-US" b="1" spc="-5" dirty="0" err="1" smtClean="0">
                <a:cs typeface="Calibri"/>
              </a:rPr>
              <a:t>STiL</a:t>
            </a:r>
            <a:r>
              <a:rPr lang="en-US" b="1" spc="-5" dirty="0" smtClean="0">
                <a:cs typeface="Calibri"/>
              </a:rPr>
              <a:t> </a:t>
            </a:r>
            <a:r>
              <a:rPr lang="en-US" b="1" dirty="0" smtClean="0">
                <a:cs typeface="Calibri"/>
              </a:rPr>
              <a:t>NHL </a:t>
            </a:r>
            <a:r>
              <a:rPr lang="en-US" b="1" spc="-5" dirty="0" smtClean="0">
                <a:cs typeface="Calibri"/>
              </a:rPr>
              <a:t>1-2003 </a:t>
            </a:r>
            <a:r>
              <a:rPr lang="en-US" b="1" dirty="0" smtClean="0">
                <a:cs typeface="Calibri"/>
              </a:rPr>
              <a:t>trial ; </a:t>
            </a:r>
            <a:r>
              <a:rPr lang="en-US" b="1" spc="-10" dirty="0" smtClean="0">
                <a:cs typeface="Calibri"/>
              </a:rPr>
              <a:t>PFS </a:t>
            </a:r>
            <a:r>
              <a:rPr lang="en-US" b="1" spc="-5" dirty="0" smtClean="0">
                <a:cs typeface="Calibri"/>
              </a:rPr>
              <a:t>data </a:t>
            </a:r>
            <a:r>
              <a:rPr lang="en-US" b="1" dirty="0" smtClean="0">
                <a:cs typeface="Calibri"/>
              </a:rPr>
              <a:t>shown </a:t>
            </a:r>
            <a:r>
              <a:rPr lang="en-US" b="1" spc="-10" dirty="0" smtClean="0">
                <a:cs typeface="Calibri"/>
              </a:rPr>
              <a:t>for </a:t>
            </a:r>
            <a:r>
              <a:rPr lang="en-US" b="1" dirty="0" smtClean="0">
                <a:cs typeface="Calibri"/>
              </a:rPr>
              <a:t>MCL </a:t>
            </a:r>
            <a:r>
              <a:rPr lang="en-US" b="1" spc="-5" dirty="0" smtClean="0">
                <a:cs typeface="Calibri"/>
              </a:rPr>
              <a:t>subgroup (94/560 patients). </a:t>
            </a:r>
            <a:endParaRPr lang="tr-TR" dirty="0"/>
          </a:p>
        </p:txBody>
      </p:sp>
      <p:pic>
        <p:nvPicPr>
          <p:cNvPr id="17" name="Picture 6" descr="YES ile ilgili görsel sonucu"/>
          <p:cNvPicPr>
            <a:picLocks noChangeAspect="1" noChangeArrowheads="1"/>
          </p:cNvPicPr>
          <p:nvPr/>
        </p:nvPicPr>
        <p:blipFill>
          <a:blip r:embed="rId4" cstate="print"/>
          <a:srcRect/>
          <a:stretch>
            <a:fillRect/>
          </a:stretch>
        </p:blipFill>
        <p:spPr bwMode="auto">
          <a:xfrm>
            <a:off x="9372600" y="304800"/>
            <a:ext cx="838200" cy="83820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amond(i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85800" y="1981200"/>
            <a:ext cx="3135630" cy="3016210"/>
          </a:xfrm>
          <a:prstGeom prst="rect">
            <a:avLst/>
          </a:prstGeom>
        </p:spPr>
        <p:txBody>
          <a:bodyPr vert="horz" wrap="square" lIns="0" tIns="0" rIns="0" bIns="0" rtlCol="0">
            <a:spAutoFit/>
          </a:bodyPr>
          <a:lstStyle/>
          <a:p>
            <a:pPr marL="355600" marR="5080" indent="-342900">
              <a:lnSpc>
                <a:spcPct val="100000"/>
              </a:lnSpc>
              <a:buFont typeface="Arial"/>
              <a:buChar char="•"/>
              <a:tabLst>
                <a:tab pos="354965" algn="l"/>
                <a:tab pos="355600" algn="l"/>
              </a:tabLst>
            </a:pPr>
            <a:r>
              <a:rPr sz="2800" spc="-20" dirty="0">
                <a:latin typeface="Calibri"/>
                <a:cs typeface="Calibri"/>
              </a:rPr>
              <a:t>AraC </a:t>
            </a:r>
            <a:r>
              <a:rPr sz="2800" spc="-10" dirty="0">
                <a:latin typeface="Calibri"/>
                <a:cs typeface="Calibri"/>
              </a:rPr>
              <a:t>prolongs  </a:t>
            </a:r>
            <a:r>
              <a:rPr sz="2800" spc="-5" dirty="0">
                <a:latin typeface="Calibri"/>
                <a:cs typeface="Calibri"/>
              </a:rPr>
              <a:t>survival in</a:t>
            </a:r>
            <a:r>
              <a:rPr sz="2800" spc="-40" dirty="0">
                <a:latin typeface="Calibri"/>
                <a:cs typeface="Calibri"/>
              </a:rPr>
              <a:t> </a:t>
            </a:r>
            <a:r>
              <a:rPr sz="2800" spc="-10" dirty="0">
                <a:latin typeface="Calibri"/>
                <a:cs typeface="Calibri"/>
              </a:rPr>
              <a:t>young  patients </a:t>
            </a:r>
            <a:r>
              <a:rPr sz="2800" spc="-20" dirty="0">
                <a:latin typeface="Calibri"/>
                <a:cs typeface="Calibri"/>
              </a:rPr>
              <a:t>treated  </a:t>
            </a:r>
            <a:r>
              <a:rPr sz="2800" spc="-15" dirty="0">
                <a:latin typeface="Calibri"/>
                <a:cs typeface="Calibri"/>
              </a:rPr>
              <a:t>intensively</a:t>
            </a:r>
            <a:endParaRPr sz="2800" dirty="0">
              <a:latin typeface="Calibri"/>
              <a:cs typeface="Calibri"/>
            </a:endParaRPr>
          </a:p>
          <a:p>
            <a:pPr>
              <a:lnSpc>
                <a:spcPct val="100000"/>
              </a:lnSpc>
              <a:spcBef>
                <a:spcPts val="30"/>
              </a:spcBef>
              <a:buFont typeface="Arial"/>
              <a:buChar char="•"/>
            </a:pPr>
            <a:endParaRPr sz="2800" dirty="0">
              <a:latin typeface="Times New Roman"/>
              <a:cs typeface="Times New Roman"/>
            </a:endParaRPr>
          </a:p>
          <a:p>
            <a:pPr marL="355600" marR="57150" indent="-342900">
              <a:lnSpc>
                <a:spcPct val="100000"/>
              </a:lnSpc>
              <a:buFont typeface="Arial"/>
              <a:buChar char="•"/>
              <a:tabLst>
                <a:tab pos="354965" algn="l"/>
                <a:tab pos="355600" algn="l"/>
              </a:tabLst>
            </a:pPr>
            <a:r>
              <a:rPr sz="2800" dirty="0">
                <a:latin typeface="Calibri"/>
                <a:cs typeface="Calibri"/>
              </a:rPr>
              <a:t>Can </a:t>
            </a:r>
            <a:r>
              <a:rPr sz="2800" spc="-15" dirty="0">
                <a:latin typeface="Calibri"/>
                <a:cs typeface="Calibri"/>
              </a:rPr>
              <a:t>Ara-C  improve</a:t>
            </a:r>
            <a:r>
              <a:rPr sz="2800" spc="-85" dirty="0">
                <a:latin typeface="Calibri"/>
                <a:cs typeface="Calibri"/>
              </a:rPr>
              <a:t> </a:t>
            </a:r>
            <a:r>
              <a:rPr sz="2800" spc="-5" dirty="0">
                <a:latin typeface="Calibri"/>
                <a:cs typeface="Calibri"/>
              </a:rPr>
              <a:t>survival</a:t>
            </a:r>
            <a:endParaRPr sz="2800" dirty="0">
              <a:latin typeface="Calibri"/>
              <a:cs typeface="Calibri"/>
            </a:endParaRPr>
          </a:p>
        </p:txBody>
      </p:sp>
      <p:sp>
        <p:nvSpPr>
          <p:cNvPr id="4" name="object 4"/>
          <p:cNvSpPr txBox="1"/>
          <p:nvPr/>
        </p:nvSpPr>
        <p:spPr>
          <a:xfrm>
            <a:off x="1031239" y="5076850"/>
            <a:ext cx="2387600" cy="430887"/>
          </a:xfrm>
          <a:prstGeom prst="rect">
            <a:avLst/>
          </a:prstGeom>
        </p:spPr>
        <p:txBody>
          <a:bodyPr vert="horz" wrap="square" lIns="0" tIns="0" rIns="0" bIns="0" rtlCol="0">
            <a:spAutoFit/>
          </a:bodyPr>
          <a:lstStyle/>
          <a:p>
            <a:pPr marL="12700">
              <a:lnSpc>
                <a:spcPct val="100000"/>
              </a:lnSpc>
            </a:pPr>
            <a:r>
              <a:rPr sz="2800" spc="-5" dirty="0">
                <a:latin typeface="Calibri"/>
                <a:cs typeface="Calibri"/>
              </a:rPr>
              <a:t>in the</a:t>
            </a:r>
            <a:r>
              <a:rPr sz="2800" spc="-55" dirty="0">
                <a:latin typeface="Calibri"/>
                <a:cs typeface="Calibri"/>
              </a:rPr>
              <a:t> </a:t>
            </a:r>
            <a:r>
              <a:rPr sz="2800" spc="-5" dirty="0">
                <a:latin typeface="Calibri"/>
                <a:cs typeface="Calibri"/>
              </a:rPr>
              <a:t>elderly?</a:t>
            </a:r>
            <a:endParaRPr sz="2800" dirty="0">
              <a:latin typeface="Calibri"/>
              <a:cs typeface="Calibri"/>
            </a:endParaRPr>
          </a:p>
        </p:txBody>
      </p:sp>
      <p:sp>
        <p:nvSpPr>
          <p:cNvPr id="5" name="object 5"/>
          <p:cNvSpPr/>
          <p:nvPr/>
        </p:nvSpPr>
        <p:spPr>
          <a:xfrm>
            <a:off x="4343400" y="2133600"/>
            <a:ext cx="6629400" cy="4038600"/>
          </a:xfrm>
          <a:prstGeom prst="rect">
            <a:avLst/>
          </a:prstGeom>
          <a:blipFill>
            <a:blip r:embed="rId2" cstate="print"/>
            <a:stretch>
              <a:fillRect/>
            </a:stretch>
          </a:blipFill>
        </p:spPr>
        <p:txBody>
          <a:bodyPr wrap="square" lIns="0" tIns="0" rIns="0" bIns="0" rtlCol="0"/>
          <a:lstStyle/>
          <a:p>
            <a:endParaRPr/>
          </a:p>
        </p:txBody>
      </p:sp>
      <p:sp>
        <p:nvSpPr>
          <p:cNvPr id="8" name="object 8"/>
          <p:cNvSpPr/>
          <p:nvPr/>
        </p:nvSpPr>
        <p:spPr>
          <a:xfrm>
            <a:off x="5692902" y="5401817"/>
            <a:ext cx="1736089" cy="573405"/>
          </a:xfrm>
          <a:custGeom>
            <a:avLst/>
            <a:gdLst/>
            <a:ahLst/>
            <a:cxnLst/>
            <a:rect l="l" t="t" r="r" b="b"/>
            <a:pathLst>
              <a:path w="1736090" h="573404">
                <a:moveTo>
                  <a:pt x="0" y="0"/>
                </a:moveTo>
                <a:lnTo>
                  <a:pt x="1735836" y="0"/>
                </a:lnTo>
                <a:lnTo>
                  <a:pt x="1735836" y="573023"/>
                </a:lnTo>
                <a:lnTo>
                  <a:pt x="0" y="573023"/>
                </a:lnTo>
                <a:lnTo>
                  <a:pt x="0" y="0"/>
                </a:lnTo>
                <a:close/>
              </a:path>
            </a:pathLst>
          </a:custGeom>
          <a:ln w="38100">
            <a:solidFill>
              <a:srgbClr val="FFFFFF"/>
            </a:solidFill>
          </a:ln>
        </p:spPr>
        <p:txBody>
          <a:bodyPr wrap="square" lIns="0" tIns="0" rIns="0" bIns="0" rtlCol="0"/>
          <a:lstStyle/>
          <a:p>
            <a:endParaRPr/>
          </a:p>
        </p:txBody>
      </p:sp>
      <p:sp>
        <p:nvSpPr>
          <p:cNvPr id="12" name="object 12"/>
          <p:cNvSpPr/>
          <p:nvPr/>
        </p:nvSpPr>
        <p:spPr>
          <a:xfrm>
            <a:off x="8241030" y="5827395"/>
            <a:ext cx="2546985" cy="573405"/>
          </a:xfrm>
          <a:custGeom>
            <a:avLst/>
            <a:gdLst/>
            <a:ahLst/>
            <a:cxnLst/>
            <a:rect l="l" t="t" r="r" b="b"/>
            <a:pathLst>
              <a:path w="2546984" h="573404">
                <a:moveTo>
                  <a:pt x="0" y="0"/>
                </a:moveTo>
                <a:lnTo>
                  <a:pt x="2546604" y="0"/>
                </a:lnTo>
                <a:lnTo>
                  <a:pt x="2546604" y="573023"/>
                </a:lnTo>
                <a:lnTo>
                  <a:pt x="0" y="573023"/>
                </a:lnTo>
                <a:lnTo>
                  <a:pt x="0" y="0"/>
                </a:lnTo>
                <a:close/>
              </a:path>
            </a:pathLst>
          </a:custGeom>
          <a:ln w="38099">
            <a:solidFill>
              <a:srgbClr val="FFFFFF"/>
            </a:solidFill>
          </a:ln>
        </p:spPr>
        <p:txBody>
          <a:bodyPr wrap="square" lIns="0" tIns="0" rIns="0" bIns="0" rtlCol="0"/>
          <a:lstStyle/>
          <a:p>
            <a:endParaRPr/>
          </a:p>
        </p:txBody>
      </p:sp>
      <p:sp>
        <p:nvSpPr>
          <p:cNvPr id="13" name="object 13"/>
          <p:cNvSpPr txBox="1"/>
          <p:nvPr/>
        </p:nvSpPr>
        <p:spPr>
          <a:xfrm>
            <a:off x="9111615" y="2667000"/>
            <a:ext cx="2546985" cy="573405"/>
          </a:xfrm>
          <a:prstGeom prst="rect">
            <a:avLst/>
          </a:prstGeom>
          <a:solidFill>
            <a:schemeClr val="accent2"/>
          </a:solidFill>
        </p:spPr>
        <p:txBody>
          <a:bodyPr vert="horz" wrap="square" lIns="0" tIns="36195" rIns="0" bIns="0" rtlCol="0">
            <a:spAutoFit/>
          </a:bodyPr>
          <a:lstStyle/>
          <a:p>
            <a:pPr marL="90805" marR="434340">
              <a:lnSpc>
                <a:spcPct val="100000"/>
              </a:lnSpc>
              <a:spcBef>
                <a:spcPts val="285"/>
              </a:spcBef>
            </a:pPr>
            <a:r>
              <a:rPr sz="1200" b="1" spc="-5" dirty="0">
                <a:solidFill>
                  <a:srgbClr val="FFFFFF"/>
                </a:solidFill>
                <a:latin typeface="Calibri"/>
                <a:cs typeface="Calibri"/>
              </a:rPr>
              <a:t>MCL2</a:t>
            </a:r>
            <a:r>
              <a:rPr sz="1200" spc="-5" dirty="0">
                <a:solidFill>
                  <a:srgbClr val="FFFFFF"/>
                </a:solidFill>
                <a:latin typeface="Calibri"/>
                <a:cs typeface="Calibri"/>
              </a:rPr>
              <a:t>: maxiCHOP </a:t>
            </a:r>
            <a:r>
              <a:rPr sz="1200" dirty="0">
                <a:solidFill>
                  <a:srgbClr val="FFFFFF"/>
                </a:solidFill>
                <a:latin typeface="Calibri"/>
                <a:cs typeface="Calibri"/>
              </a:rPr>
              <a:t>x 3 </a:t>
            </a:r>
            <a:r>
              <a:rPr sz="1200" spc="-5" dirty="0">
                <a:solidFill>
                  <a:srgbClr val="FFFFFF"/>
                </a:solidFill>
                <a:latin typeface="Calibri"/>
                <a:cs typeface="Calibri"/>
              </a:rPr>
              <a:t>alternating  with R- ARA-C </a:t>
            </a:r>
            <a:r>
              <a:rPr sz="1200" dirty="0">
                <a:solidFill>
                  <a:srgbClr val="FFFFFF"/>
                </a:solidFill>
                <a:latin typeface="Calibri"/>
                <a:cs typeface="Calibri"/>
              </a:rPr>
              <a:t>x 3 + </a:t>
            </a:r>
            <a:r>
              <a:rPr sz="1200" spc="-5" dirty="0">
                <a:solidFill>
                  <a:srgbClr val="FFFFFF"/>
                </a:solidFill>
                <a:latin typeface="Calibri"/>
                <a:cs typeface="Calibri"/>
              </a:rPr>
              <a:t>BEAM</a:t>
            </a:r>
            <a:r>
              <a:rPr sz="1200" spc="-10" dirty="0">
                <a:solidFill>
                  <a:srgbClr val="FFFFFF"/>
                </a:solidFill>
                <a:latin typeface="Calibri"/>
                <a:cs typeface="Calibri"/>
              </a:rPr>
              <a:t> </a:t>
            </a:r>
            <a:r>
              <a:rPr sz="1200" spc="-5" dirty="0">
                <a:solidFill>
                  <a:srgbClr val="FFFFFF"/>
                </a:solidFill>
                <a:latin typeface="Calibri"/>
                <a:cs typeface="Calibri"/>
              </a:rPr>
              <a:t>ASCT</a:t>
            </a:r>
            <a:endParaRPr sz="1200" dirty="0">
              <a:latin typeface="Calibri"/>
              <a:cs typeface="Calibri"/>
            </a:endParaRPr>
          </a:p>
        </p:txBody>
      </p:sp>
      <p:sp>
        <p:nvSpPr>
          <p:cNvPr id="14" name="object 14"/>
          <p:cNvSpPr txBox="1"/>
          <p:nvPr/>
        </p:nvSpPr>
        <p:spPr>
          <a:xfrm>
            <a:off x="10210800" y="3505200"/>
            <a:ext cx="216535" cy="298450"/>
          </a:xfrm>
          <a:prstGeom prst="rect">
            <a:avLst/>
          </a:prstGeom>
        </p:spPr>
        <p:txBody>
          <a:bodyPr vert="horz" wrap="square" lIns="0" tIns="0" rIns="0" bIns="0" rtlCol="0">
            <a:spAutoFit/>
          </a:bodyPr>
          <a:lstStyle/>
          <a:p>
            <a:pPr marL="12700">
              <a:lnSpc>
                <a:spcPct val="100000"/>
              </a:lnSpc>
            </a:pPr>
            <a:r>
              <a:rPr sz="1800" spc="-10" dirty="0">
                <a:latin typeface="Calibri"/>
                <a:cs typeface="Calibri"/>
              </a:rPr>
              <a:t>vs</a:t>
            </a:r>
            <a:endParaRPr sz="1800">
              <a:latin typeface="Calibri"/>
              <a:cs typeface="Calibri"/>
            </a:endParaRPr>
          </a:p>
        </p:txBody>
      </p:sp>
      <p:sp>
        <p:nvSpPr>
          <p:cNvPr id="15" name="object 15"/>
          <p:cNvSpPr txBox="1"/>
          <p:nvPr/>
        </p:nvSpPr>
        <p:spPr>
          <a:xfrm>
            <a:off x="7848600" y="6400800"/>
            <a:ext cx="3907790" cy="215444"/>
          </a:xfrm>
          <a:prstGeom prst="rect">
            <a:avLst/>
          </a:prstGeom>
        </p:spPr>
        <p:txBody>
          <a:bodyPr vert="horz" wrap="square" lIns="0" tIns="0" rIns="0" bIns="0" rtlCol="0">
            <a:spAutoFit/>
          </a:bodyPr>
          <a:lstStyle/>
          <a:p>
            <a:pPr marL="12700" algn="r">
              <a:lnSpc>
                <a:spcPct val="100000"/>
              </a:lnSpc>
            </a:pPr>
            <a:r>
              <a:rPr sz="1400" dirty="0">
                <a:latin typeface="Calibri"/>
                <a:cs typeface="Calibri"/>
              </a:rPr>
              <a:t>Geisler </a:t>
            </a:r>
            <a:r>
              <a:rPr sz="1400" spc="-10" dirty="0">
                <a:latin typeface="Calibri"/>
                <a:cs typeface="Calibri"/>
              </a:rPr>
              <a:t>et </a:t>
            </a:r>
            <a:r>
              <a:rPr sz="1400" spc="-5" dirty="0">
                <a:latin typeface="Calibri"/>
                <a:cs typeface="Calibri"/>
              </a:rPr>
              <a:t>al, </a:t>
            </a:r>
            <a:r>
              <a:rPr sz="1400" dirty="0">
                <a:latin typeface="Calibri"/>
                <a:cs typeface="Calibri"/>
              </a:rPr>
              <a:t>BJH </a:t>
            </a:r>
            <a:r>
              <a:rPr sz="1400" spc="-5" dirty="0">
                <a:latin typeface="Calibri"/>
                <a:cs typeface="Calibri"/>
              </a:rPr>
              <a:t>2012. </a:t>
            </a:r>
            <a:endParaRPr sz="1400" dirty="0">
              <a:latin typeface="Calibri"/>
              <a:cs typeface="Calibri"/>
            </a:endParaRPr>
          </a:p>
        </p:txBody>
      </p:sp>
      <p:sp>
        <p:nvSpPr>
          <p:cNvPr id="16" name="object 16"/>
          <p:cNvSpPr/>
          <p:nvPr/>
        </p:nvSpPr>
        <p:spPr>
          <a:xfrm>
            <a:off x="762000" y="6172200"/>
            <a:ext cx="3744595" cy="0"/>
          </a:xfrm>
          <a:custGeom>
            <a:avLst/>
            <a:gdLst/>
            <a:ahLst/>
            <a:cxnLst/>
            <a:rect l="l" t="t" r="r" b="b"/>
            <a:pathLst>
              <a:path w="3744595">
                <a:moveTo>
                  <a:pt x="0" y="0"/>
                </a:moveTo>
                <a:lnTo>
                  <a:pt x="3744417" y="0"/>
                </a:lnTo>
              </a:path>
            </a:pathLst>
          </a:custGeom>
          <a:ln w="9144">
            <a:solidFill>
              <a:srgbClr val="4A7EBB"/>
            </a:solidFill>
          </a:ln>
        </p:spPr>
        <p:txBody>
          <a:bodyPr wrap="square" lIns="0" tIns="0" rIns="0" bIns="0" rtlCol="0"/>
          <a:lstStyle/>
          <a:p>
            <a:endParaRPr/>
          </a:p>
        </p:txBody>
      </p:sp>
      <p:sp>
        <p:nvSpPr>
          <p:cNvPr id="17" name="16 Dikdörtgen"/>
          <p:cNvSpPr/>
          <p:nvPr/>
        </p:nvSpPr>
        <p:spPr>
          <a:xfrm>
            <a:off x="533400" y="381000"/>
            <a:ext cx="7237430" cy="707886"/>
          </a:xfrm>
          <a:prstGeom prst="rect">
            <a:avLst/>
          </a:prstGeom>
        </p:spPr>
        <p:txBody>
          <a:bodyPr wrap="none">
            <a:spAutoFit/>
          </a:bodyPr>
          <a:lstStyle/>
          <a:p>
            <a:r>
              <a:rPr lang="tr-TR" sz="4000" b="1" spc="-10" dirty="0" smtClean="0">
                <a:solidFill>
                  <a:schemeClr val="accent5">
                    <a:lumMod val="75000"/>
                  </a:schemeClr>
                </a:solidFill>
              </a:rPr>
              <a:t>Can </a:t>
            </a:r>
            <a:r>
              <a:rPr lang="tr-TR" sz="4000" b="1" spc="-15" dirty="0" err="1" smtClean="0">
                <a:solidFill>
                  <a:schemeClr val="accent5">
                    <a:lumMod val="75000"/>
                  </a:schemeClr>
                </a:solidFill>
              </a:rPr>
              <a:t>Cytarabine</a:t>
            </a:r>
            <a:r>
              <a:rPr lang="tr-TR" sz="4000" b="1" spc="-15" dirty="0" smtClean="0">
                <a:solidFill>
                  <a:schemeClr val="accent5">
                    <a:lumMod val="75000"/>
                  </a:schemeClr>
                </a:solidFill>
              </a:rPr>
              <a:t> </a:t>
            </a:r>
            <a:r>
              <a:rPr lang="tr-TR" sz="4000" b="1" spc="-20" dirty="0" err="1" smtClean="0">
                <a:solidFill>
                  <a:schemeClr val="accent5">
                    <a:lumMod val="75000"/>
                  </a:schemeClr>
                </a:solidFill>
              </a:rPr>
              <a:t>improve</a:t>
            </a:r>
            <a:r>
              <a:rPr lang="tr-TR" sz="4000" b="1" spc="-10" dirty="0" smtClean="0">
                <a:solidFill>
                  <a:schemeClr val="accent5">
                    <a:lumMod val="75000"/>
                  </a:schemeClr>
                </a:solidFill>
              </a:rPr>
              <a:t> </a:t>
            </a:r>
            <a:r>
              <a:rPr lang="tr-TR" sz="4000" b="1" spc="-5" dirty="0" smtClean="0">
                <a:solidFill>
                  <a:schemeClr val="accent5">
                    <a:lumMod val="75000"/>
                  </a:schemeClr>
                </a:solidFill>
              </a:rPr>
              <a:t>survival?</a:t>
            </a:r>
            <a:endParaRPr lang="tr-TR" sz="4000" b="1" dirty="0">
              <a:solidFill>
                <a:schemeClr val="accent5">
                  <a:lumMod val="75000"/>
                </a:schemeClr>
              </a:solidFill>
            </a:endParaRPr>
          </a:p>
        </p:txBody>
      </p:sp>
      <p:sp>
        <p:nvSpPr>
          <p:cNvPr id="21" name="20 Dikdörtgen"/>
          <p:cNvSpPr/>
          <p:nvPr/>
        </p:nvSpPr>
        <p:spPr>
          <a:xfrm>
            <a:off x="5334000" y="1371600"/>
            <a:ext cx="3965445" cy="461665"/>
          </a:xfrm>
          <a:prstGeom prst="rect">
            <a:avLst/>
          </a:prstGeom>
        </p:spPr>
        <p:txBody>
          <a:bodyPr wrap="none">
            <a:spAutoFit/>
          </a:bodyPr>
          <a:lstStyle/>
          <a:p>
            <a:pPr marL="12700">
              <a:lnSpc>
                <a:spcPct val="100000"/>
              </a:lnSpc>
            </a:pPr>
            <a:r>
              <a:rPr lang="en-US" sz="2400" b="1" dirty="0" smtClean="0">
                <a:solidFill>
                  <a:srgbClr val="C00000"/>
                </a:solidFill>
                <a:cs typeface="Calibri"/>
              </a:rPr>
              <a:t>6 </a:t>
            </a:r>
            <a:r>
              <a:rPr lang="en-US" sz="2400" b="1" spc="-5" dirty="0" smtClean="0">
                <a:solidFill>
                  <a:srgbClr val="C00000"/>
                </a:solidFill>
                <a:cs typeface="Calibri"/>
              </a:rPr>
              <a:t>year follow-up </a:t>
            </a:r>
            <a:r>
              <a:rPr lang="en-US" sz="2400" b="1" dirty="0" smtClean="0">
                <a:solidFill>
                  <a:srgbClr val="C00000"/>
                </a:solidFill>
                <a:cs typeface="Calibri"/>
              </a:rPr>
              <a:t>of </a:t>
            </a:r>
            <a:r>
              <a:rPr lang="en-US" sz="2400" b="1" spc="-5" dirty="0" smtClean="0">
                <a:solidFill>
                  <a:srgbClr val="C00000"/>
                </a:solidFill>
                <a:cs typeface="Calibri"/>
              </a:rPr>
              <a:t>MCL2</a:t>
            </a:r>
            <a:r>
              <a:rPr lang="en-US" sz="2400" b="1" spc="-55" dirty="0" smtClean="0">
                <a:solidFill>
                  <a:srgbClr val="C00000"/>
                </a:solidFill>
                <a:cs typeface="Calibri"/>
              </a:rPr>
              <a:t> </a:t>
            </a:r>
            <a:r>
              <a:rPr lang="en-US" sz="2400" b="1" dirty="0" smtClean="0">
                <a:solidFill>
                  <a:srgbClr val="C00000"/>
                </a:solidFill>
                <a:cs typeface="Calibri"/>
              </a:rPr>
              <a:t>trial</a:t>
            </a:r>
            <a:endParaRPr lang="en-US" sz="2400" dirty="0">
              <a:solidFill>
                <a:srgbClr val="C00000"/>
              </a:solidFill>
              <a:cs typeface="Calibri"/>
            </a:endParaRPr>
          </a:p>
        </p:txBody>
      </p:sp>
      <p:sp>
        <p:nvSpPr>
          <p:cNvPr id="9" name="object 9"/>
          <p:cNvSpPr txBox="1"/>
          <p:nvPr/>
        </p:nvSpPr>
        <p:spPr>
          <a:xfrm>
            <a:off x="9568815" y="5065395"/>
            <a:ext cx="1736089" cy="573405"/>
          </a:xfrm>
          <a:prstGeom prst="rect">
            <a:avLst/>
          </a:prstGeom>
          <a:solidFill>
            <a:schemeClr val="accent2"/>
          </a:solidFill>
        </p:spPr>
        <p:txBody>
          <a:bodyPr vert="horz" wrap="square" lIns="0" tIns="36195" rIns="0" bIns="0" rtlCol="0">
            <a:spAutoFit/>
          </a:bodyPr>
          <a:lstStyle/>
          <a:p>
            <a:pPr marL="89535">
              <a:lnSpc>
                <a:spcPct val="100000"/>
              </a:lnSpc>
              <a:spcBef>
                <a:spcPts val="285"/>
              </a:spcBef>
            </a:pPr>
            <a:r>
              <a:rPr sz="1200" b="1" spc="-5" dirty="0">
                <a:solidFill>
                  <a:srgbClr val="FFFFFF"/>
                </a:solidFill>
                <a:latin typeface="Calibri"/>
                <a:cs typeface="Calibri"/>
              </a:rPr>
              <a:t>MCL1</a:t>
            </a:r>
            <a:r>
              <a:rPr sz="1200" spc="-5" dirty="0">
                <a:solidFill>
                  <a:srgbClr val="FFFFFF"/>
                </a:solidFill>
                <a:latin typeface="Calibri"/>
                <a:cs typeface="Calibri"/>
              </a:rPr>
              <a:t>: maxiCHOP </a:t>
            </a:r>
            <a:r>
              <a:rPr sz="1200" dirty="0">
                <a:solidFill>
                  <a:srgbClr val="FFFFFF"/>
                </a:solidFill>
                <a:latin typeface="Calibri"/>
                <a:cs typeface="Calibri"/>
              </a:rPr>
              <a:t>x</a:t>
            </a:r>
            <a:r>
              <a:rPr sz="1200" spc="-15" dirty="0">
                <a:solidFill>
                  <a:srgbClr val="FFFFFF"/>
                </a:solidFill>
                <a:latin typeface="Calibri"/>
                <a:cs typeface="Calibri"/>
              </a:rPr>
              <a:t> </a:t>
            </a:r>
            <a:r>
              <a:rPr sz="1200" dirty="0">
                <a:solidFill>
                  <a:srgbClr val="FFFFFF"/>
                </a:solidFill>
                <a:latin typeface="Calibri"/>
                <a:cs typeface="Calibri"/>
              </a:rPr>
              <a:t>4</a:t>
            </a:r>
            <a:endParaRPr sz="1200" dirty="0">
              <a:latin typeface="Calibri"/>
              <a:cs typeface="Calibri"/>
            </a:endParaRPr>
          </a:p>
          <a:p>
            <a:pPr marL="89535">
              <a:lnSpc>
                <a:spcPct val="100000"/>
              </a:lnSpc>
            </a:pPr>
            <a:r>
              <a:rPr sz="1200" dirty="0">
                <a:solidFill>
                  <a:srgbClr val="FFFFFF"/>
                </a:solidFill>
                <a:latin typeface="Calibri"/>
                <a:cs typeface="Calibri"/>
              </a:rPr>
              <a:t>+ </a:t>
            </a:r>
            <a:r>
              <a:rPr sz="1200" spc="-5" dirty="0">
                <a:solidFill>
                  <a:srgbClr val="FFFFFF"/>
                </a:solidFill>
                <a:latin typeface="Calibri"/>
                <a:cs typeface="Calibri"/>
              </a:rPr>
              <a:t>BEAM</a:t>
            </a:r>
            <a:r>
              <a:rPr sz="1200" spc="-65" dirty="0">
                <a:solidFill>
                  <a:srgbClr val="FFFFFF"/>
                </a:solidFill>
                <a:latin typeface="Calibri"/>
                <a:cs typeface="Calibri"/>
              </a:rPr>
              <a:t> </a:t>
            </a:r>
            <a:r>
              <a:rPr sz="1200" spc="-5" dirty="0">
                <a:solidFill>
                  <a:srgbClr val="FFFFFF"/>
                </a:solidFill>
                <a:latin typeface="Calibri"/>
                <a:cs typeface="Calibri"/>
              </a:rPr>
              <a:t>ASCT</a:t>
            </a:r>
            <a:endParaRPr sz="1200" dirty="0">
              <a:latin typeface="Calibri"/>
              <a:cs typeface="Calibri"/>
            </a:endParaRPr>
          </a:p>
        </p:txBody>
      </p:sp>
      <p:pic>
        <p:nvPicPr>
          <p:cNvPr id="23" name="Picture 6" descr="YES ile ilgili görsel sonucu"/>
          <p:cNvPicPr>
            <a:picLocks noChangeAspect="1" noChangeArrowheads="1"/>
          </p:cNvPicPr>
          <p:nvPr/>
        </p:nvPicPr>
        <p:blipFill>
          <a:blip r:embed="rId3" cstate="print"/>
          <a:srcRect/>
          <a:stretch>
            <a:fillRect/>
          </a:stretch>
        </p:blipFill>
        <p:spPr bwMode="auto">
          <a:xfrm>
            <a:off x="7772400" y="304800"/>
            <a:ext cx="838200" cy="83820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amond(in)">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76400" y="1447800"/>
            <a:ext cx="5901690" cy="365760"/>
          </a:xfrm>
          <a:prstGeom prst="rect">
            <a:avLst/>
          </a:prstGeom>
        </p:spPr>
        <p:txBody>
          <a:bodyPr vert="horz" wrap="square" lIns="0" tIns="0" rIns="0" bIns="0" rtlCol="0">
            <a:spAutoFit/>
          </a:bodyPr>
          <a:lstStyle/>
          <a:p>
            <a:pPr marL="355600" indent="-342900">
              <a:lnSpc>
                <a:spcPct val="100000"/>
              </a:lnSpc>
              <a:buFont typeface="Arial"/>
              <a:buChar char="•"/>
              <a:tabLst>
                <a:tab pos="354965" algn="l"/>
                <a:tab pos="355600" algn="l"/>
              </a:tabLst>
            </a:pPr>
            <a:r>
              <a:rPr sz="2400" spc="-10" dirty="0">
                <a:latin typeface="Calibri"/>
                <a:cs typeface="Calibri"/>
              </a:rPr>
              <a:t>CGA </a:t>
            </a:r>
            <a:r>
              <a:rPr sz="2400" spc="15" dirty="0">
                <a:latin typeface="Calibri"/>
                <a:cs typeface="Calibri"/>
              </a:rPr>
              <a:t>‘fit’ </a:t>
            </a:r>
            <a:r>
              <a:rPr sz="2400" spc="-5" dirty="0">
                <a:latin typeface="Calibri"/>
                <a:cs typeface="Calibri"/>
              </a:rPr>
              <a:t>pts </a:t>
            </a:r>
            <a:r>
              <a:rPr sz="2400" spc="-10" dirty="0">
                <a:latin typeface="Calibri"/>
                <a:cs typeface="Calibri"/>
              </a:rPr>
              <a:t>aged </a:t>
            </a:r>
            <a:r>
              <a:rPr sz="2400" spc="-5" dirty="0">
                <a:latin typeface="Calibri"/>
                <a:cs typeface="Calibri"/>
              </a:rPr>
              <a:t>61-80 </a:t>
            </a:r>
            <a:r>
              <a:rPr sz="2400" dirty="0">
                <a:latin typeface="Calibri"/>
                <a:cs typeface="Calibri"/>
              </a:rPr>
              <a:t>with </a:t>
            </a:r>
            <a:r>
              <a:rPr sz="2400" spc="-15" dirty="0">
                <a:latin typeface="Calibri"/>
                <a:cs typeface="Calibri"/>
              </a:rPr>
              <a:t>untreated</a:t>
            </a:r>
            <a:r>
              <a:rPr sz="2400" spc="-90" dirty="0">
                <a:latin typeface="Calibri"/>
                <a:cs typeface="Calibri"/>
              </a:rPr>
              <a:t> </a:t>
            </a:r>
            <a:r>
              <a:rPr sz="2400" spc="-5" dirty="0">
                <a:latin typeface="Calibri"/>
                <a:cs typeface="Calibri"/>
              </a:rPr>
              <a:t>MCL:</a:t>
            </a:r>
            <a:endParaRPr sz="2400" dirty="0">
              <a:latin typeface="Calibri"/>
              <a:cs typeface="Calibri"/>
            </a:endParaRPr>
          </a:p>
        </p:txBody>
      </p:sp>
      <p:sp>
        <p:nvSpPr>
          <p:cNvPr id="3" name="object 3"/>
          <p:cNvSpPr txBox="1"/>
          <p:nvPr/>
        </p:nvSpPr>
        <p:spPr>
          <a:xfrm>
            <a:off x="1802066" y="2134361"/>
            <a:ext cx="5823585" cy="368935"/>
          </a:xfrm>
          <a:prstGeom prst="rect">
            <a:avLst/>
          </a:prstGeom>
          <a:ln w="28956">
            <a:solidFill>
              <a:srgbClr val="000000"/>
            </a:solidFill>
          </a:ln>
        </p:spPr>
        <p:txBody>
          <a:bodyPr vert="horz" wrap="square" lIns="0" tIns="14605" rIns="0" bIns="0" rtlCol="0">
            <a:spAutoFit/>
          </a:bodyPr>
          <a:lstStyle/>
          <a:p>
            <a:pPr marL="1199515">
              <a:lnSpc>
                <a:spcPct val="100000"/>
              </a:lnSpc>
              <a:spcBef>
                <a:spcPts val="115"/>
              </a:spcBef>
            </a:pPr>
            <a:r>
              <a:rPr sz="1800" b="1" spc="-5" dirty="0">
                <a:latin typeface="Calibri"/>
                <a:cs typeface="Calibri"/>
              </a:rPr>
              <a:t>Induction </a:t>
            </a:r>
            <a:r>
              <a:rPr sz="1800" b="1" dirty="0">
                <a:latin typeface="Calibri"/>
                <a:cs typeface="Calibri"/>
              </a:rPr>
              <a:t>phase x 6 </a:t>
            </a:r>
            <a:r>
              <a:rPr sz="1800" b="1" spc="-5" dirty="0">
                <a:latin typeface="Calibri"/>
                <a:cs typeface="Calibri"/>
              </a:rPr>
              <a:t>cycles </a:t>
            </a:r>
            <a:r>
              <a:rPr sz="1800" b="1" dirty="0">
                <a:latin typeface="Calibri"/>
                <a:cs typeface="Calibri"/>
              </a:rPr>
              <a:t>q3</a:t>
            </a:r>
            <a:r>
              <a:rPr sz="1800" b="1" spc="-114" dirty="0">
                <a:latin typeface="Calibri"/>
                <a:cs typeface="Calibri"/>
              </a:rPr>
              <a:t> </a:t>
            </a:r>
            <a:r>
              <a:rPr sz="1800" b="1" spc="-5" dirty="0">
                <a:latin typeface="Calibri"/>
                <a:cs typeface="Calibri"/>
              </a:rPr>
              <a:t>weeks</a:t>
            </a:r>
            <a:endParaRPr sz="1800">
              <a:latin typeface="Calibri"/>
              <a:cs typeface="Calibri"/>
            </a:endParaRPr>
          </a:p>
        </p:txBody>
      </p:sp>
      <p:sp>
        <p:nvSpPr>
          <p:cNvPr id="4" name="object 4"/>
          <p:cNvSpPr txBox="1"/>
          <p:nvPr/>
        </p:nvSpPr>
        <p:spPr>
          <a:xfrm>
            <a:off x="1801304" y="2731007"/>
            <a:ext cx="1633855" cy="585470"/>
          </a:xfrm>
          <a:prstGeom prst="rect">
            <a:avLst/>
          </a:prstGeom>
          <a:solidFill>
            <a:srgbClr val="FFC000"/>
          </a:solidFill>
          <a:ln w="9144">
            <a:solidFill>
              <a:srgbClr val="000000"/>
            </a:solidFill>
          </a:ln>
        </p:spPr>
        <p:txBody>
          <a:bodyPr vert="horz" wrap="square" lIns="0" tIns="27940" rIns="0" bIns="0" rtlCol="0">
            <a:spAutoFit/>
          </a:bodyPr>
          <a:lstStyle/>
          <a:p>
            <a:pPr marL="311150" marR="303530" indent="83820">
              <a:lnSpc>
                <a:spcPct val="100000"/>
              </a:lnSpc>
              <a:spcBef>
                <a:spcPts val="220"/>
              </a:spcBef>
            </a:pPr>
            <a:r>
              <a:rPr sz="1600" spc="-5" dirty="0">
                <a:latin typeface="Calibri"/>
                <a:cs typeface="Calibri"/>
              </a:rPr>
              <a:t>Rituximab  </a:t>
            </a:r>
            <a:r>
              <a:rPr sz="1600" spc="-10" dirty="0">
                <a:latin typeface="Calibri"/>
                <a:cs typeface="Calibri"/>
              </a:rPr>
              <a:t>(375m</a:t>
            </a:r>
            <a:r>
              <a:rPr sz="1600" spc="50" dirty="0">
                <a:latin typeface="Calibri"/>
                <a:cs typeface="Calibri"/>
              </a:rPr>
              <a:t>g</a:t>
            </a:r>
            <a:r>
              <a:rPr sz="1600" spc="-15" dirty="0">
                <a:latin typeface="Calibri"/>
                <a:cs typeface="Calibri"/>
              </a:rPr>
              <a:t>/</a:t>
            </a:r>
            <a:r>
              <a:rPr sz="1600" spc="-10" dirty="0">
                <a:latin typeface="Calibri"/>
                <a:cs typeface="Calibri"/>
              </a:rPr>
              <a:t>m</a:t>
            </a:r>
            <a:r>
              <a:rPr sz="1575" baseline="26455" dirty="0">
                <a:latin typeface="Calibri"/>
                <a:cs typeface="Calibri"/>
              </a:rPr>
              <a:t>2</a:t>
            </a:r>
            <a:r>
              <a:rPr sz="1600" spc="-5" dirty="0">
                <a:latin typeface="Calibri"/>
                <a:cs typeface="Calibri"/>
              </a:rPr>
              <a:t>)</a:t>
            </a:r>
            <a:endParaRPr sz="1600">
              <a:latin typeface="Calibri"/>
              <a:cs typeface="Calibri"/>
            </a:endParaRPr>
          </a:p>
        </p:txBody>
      </p:sp>
      <p:sp>
        <p:nvSpPr>
          <p:cNvPr id="5" name="object 5"/>
          <p:cNvSpPr txBox="1"/>
          <p:nvPr/>
        </p:nvSpPr>
        <p:spPr>
          <a:xfrm>
            <a:off x="1801304" y="3701796"/>
            <a:ext cx="1633855" cy="585470"/>
          </a:xfrm>
          <a:prstGeom prst="rect">
            <a:avLst/>
          </a:prstGeom>
          <a:solidFill>
            <a:srgbClr val="FFC000"/>
          </a:solidFill>
          <a:ln w="9143">
            <a:solidFill>
              <a:srgbClr val="000000"/>
            </a:solidFill>
          </a:ln>
        </p:spPr>
        <p:txBody>
          <a:bodyPr vert="horz" wrap="square" lIns="0" tIns="27940" rIns="0" bIns="0" rtlCol="0">
            <a:spAutoFit/>
          </a:bodyPr>
          <a:lstStyle/>
          <a:p>
            <a:pPr marL="361315" marR="209550" indent="-144780">
              <a:lnSpc>
                <a:spcPct val="100000"/>
              </a:lnSpc>
              <a:spcBef>
                <a:spcPts val="220"/>
              </a:spcBef>
            </a:pPr>
            <a:r>
              <a:rPr sz="1600" spc="-10" dirty="0">
                <a:latin typeface="Calibri"/>
                <a:cs typeface="Calibri"/>
              </a:rPr>
              <a:t>Be</a:t>
            </a:r>
            <a:r>
              <a:rPr sz="1600" spc="-5" dirty="0">
                <a:latin typeface="Calibri"/>
                <a:cs typeface="Calibri"/>
              </a:rPr>
              <a:t>nda</a:t>
            </a:r>
            <a:r>
              <a:rPr sz="1600" spc="-10" dirty="0">
                <a:latin typeface="Calibri"/>
                <a:cs typeface="Calibri"/>
              </a:rPr>
              <a:t>m</a:t>
            </a:r>
            <a:r>
              <a:rPr sz="1600" spc="-5" dirty="0">
                <a:latin typeface="Calibri"/>
                <a:cs typeface="Calibri"/>
              </a:rPr>
              <a:t>u</a:t>
            </a:r>
            <a:r>
              <a:rPr sz="1600" spc="-20" dirty="0">
                <a:latin typeface="Calibri"/>
                <a:cs typeface="Calibri"/>
              </a:rPr>
              <a:t>s</a:t>
            </a:r>
            <a:r>
              <a:rPr sz="1600" dirty="0">
                <a:latin typeface="Calibri"/>
                <a:cs typeface="Calibri"/>
              </a:rPr>
              <a:t>ti</a:t>
            </a:r>
            <a:r>
              <a:rPr sz="1600" spc="-5" dirty="0">
                <a:latin typeface="Calibri"/>
                <a:cs typeface="Calibri"/>
              </a:rPr>
              <a:t>ne  </a:t>
            </a:r>
            <a:r>
              <a:rPr sz="1600" dirty="0">
                <a:latin typeface="Calibri"/>
                <a:cs typeface="Calibri"/>
              </a:rPr>
              <a:t>(70mg/m</a:t>
            </a:r>
            <a:r>
              <a:rPr sz="1575" baseline="26455" dirty="0">
                <a:latin typeface="Calibri"/>
                <a:cs typeface="Calibri"/>
              </a:rPr>
              <a:t>2</a:t>
            </a:r>
            <a:r>
              <a:rPr sz="1600" dirty="0">
                <a:latin typeface="Calibri"/>
                <a:cs typeface="Calibri"/>
              </a:rPr>
              <a:t>)</a:t>
            </a:r>
          </a:p>
        </p:txBody>
      </p:sp>
      <p:sp>
        <p:nvSpPr>
          <p:cNvPr id="6" name="object 6"/>
          <p:cNvSpPr txBox="1"/>
          <p:nvPr/>
        </p:nvSpPr>
        <p:spPr>
          <a:xfrm>
            <a:off x="1801304" y="4733544"/>
            <a:ext cx="1633855" cy="615950"/>
          </a:xfrm>
          <a:prstGeom prst="rect">
            <a:avLst/>
          </a:prstGeom>
          <a:solidFill>
            <a:srgbClr val="FFC000"/>
          </a:solidFill>
          <a:ln w="9144">
            <a:solidFill>
              <a:srgbClr val="000000"/>
            </a:solidFill>
          </a:ln>
        </p:spPr>
        <p:txBody>
          <a:bodyPr vert="horz" wrap="square" lIns="0" tIns="18415" rIns="0" bIns="0" rtlCol="0">
            <a:spAutoFit/>
          </a:bodyPr>
          <a:lstStyle/>
          <a:p>
            <a:pPr marL="306705" marR="300355" indent="60960">
              <a:lnSpc>
                <a:spcPts val="2100"/>
              </a:lnSpc>
              <a:spcBef>
                <a:spcPts val="145"/>
              </a:spcBef>
            </a:pPr>
            <a:r>
              <a:rPr sz="1600" spc="-10" dirty="0">
                <a:latin typeface="Calibri"/>
                <a:cs typeface="Calibri"/>
              </a:rPr>
              <a:t>Cytarabine  (500m</a:t>
            </a:r>
            <a:r>
              <a:rPr sz="1600" spc="50" dirty="0">
                <a:latin typeface="Calibri"/>
                <a:cs typeface="Calibri"/>
              </a:rPr>
              <a:t>g</a:t>
            </a:r>
            <a:r>
              <a:rPr sz="1600" spc="-15" dirty="0">
                <a:latin typeface="Calibri"/>
                <a:cs typeface="Calibri"/>
              </a:rPr>
              <a:t>/</a:t>
            </a:r>
            <a:r>
              <a:rPr sz="1600" spc="-10" dirty="0">
                <a:latin typeface="Calibri"/>
                <a:cs typeface="Calibri"/>
              </a:rPr>
              <a:t>m</a:t>
            </a:r>
            <a:r>
              <a:rPr sz="1575" baseline="26455" dirty="0">
                <a:latin typeface="Calibri"/>
                <a:cs typeface="Calibri"/>
              </a:rPr>
              <a:t>2</a:t>
            </a:r>
            <a:r>
              <a:rPr sz="1800" dirty="0">
                <a:latin typeface="Calibri"/>
                <a:cs typeface="Calibri"/>
              </a:rPr>
              <a:t>)</a:t>
            </a:r>
          </a:p>
        </p:txBody>
      </p:sp>
      <p:sp>
        <p:nvSpPr>
          <p:cNvPr id="7" name="object 7"/>
          <p:cNvSpPr/>
          <p:nvPr/>
        </p:nvSpPr>
        <p:spPr>
          <a:xfrm>
            <a:off x="4043109" y="2728722"/>
            <a:ext cx="0" cy="696595"/>
          </a:xfrm>
          <a:custGeom>
            <a:avLst/>
            <a:gdLst/>
            <a:ahLst/>
            <a:cxnLst/>
            <a:rect l="l" t="t" r="r" b="b"/>
            <a:pathLst>
              <a:path h="696595">
                <a:moveTo>
                  <a:pt x="0" y="0"/>
                </a:moveTo>
                <a:lnTo>
                  <a:pt x="0" y="696468"/>
                </a:lnTo>
              </a:path>
            </a:pathLst>
          </a:custGeom>
          <a:ln w="50291">
            <a:solidFill>
              <a:srgbClr val="000000"/>
            </a:solidFill>
          </a:ln>
        </p:spPr>
        <p:txBody>
          <a:bodyPr wrap="square" lIns="0" tIns="0" rIns="0" bIns="0" rtlCol="0"/>
          <a:lstStyle/>
          <a:p>
            <a:endParaRPr/>
          </a:p>
        </p:txBody>
      </p:sp>
      <p:sp>
        <p:nvSpPr>
          <p:cNvPr id="8" name="object 8"/>
          <p:cNvSpPr/>
          <p:nvPr/>
        </p:nvSpPr>
        <p:spPr>
          <a:xfrm>
            <a:off x="4017962" y="2728722"/>
            <a:ext cx="50800" cy="696595"/>
          </a:xfrm>
          <a:custGeom>
            <a:avLst/>
            <a:gdLst/>
            <a:ahLst/>
            <a:cxnLst/>
            <a:rect l="l" t="t" r="r" b="b"/>
            <a:pathLst>
              <a:path w="50800" h="696595">
                <a:moveTo>
                  <a:pt x="0" y="0"/>
                </a:moveTo>
                <a:lnTo>
                  <a:pt x="50291" y="0"/>
                </a:lnTo>
                <a:lnTo>
                  <a:pt x="50291" y="696468"/>
                </a:lnTo>
                <a:lnTo>
                  <a:pt x="0" y="696468"/>
                </a:lnTo>
                <a:lnTo>
                  <a:pt x="0" y="0"/>
                </a:lnTo>
                <a:close/>
              </a:path>
            </a:pathLst>
          </a:custGeom>
          <a:ln w="25908">
            <a:solidFill>
              <a:srgbClr val="000000"/>
            </a:solidFill>
          </a:ln>
        </p:spPr>
        <p:txBody>
          <a:bodyPr wrap="square" lIns="0" tIns="0" rIns="0" bIns="0" rtlCol="0"/>
          <a:lstStyle/>
          <a:p>
            <a:endParaRPr/>
          </a:p>
        </p:txBody>
      </p:sp>
      <p:sp>
        <p:nvSpPr>
          <p:cNvPr id="9" name="object 9"/>
          <p:cNvSpPr/>
          <p:nvPr/>
        </p:nvSpPr>
        <p:spPr>
          <a:xfrm>
            <a:off x="4725861" y="4764785"/>
            <a:ext cx="0" cy="693420"/>
          </a:xfrm>
          <a:custGeom>
            <a:avLst/>
            <a:gdLst/>
            <a:ahLst/>
            <a:cxnLst/>
            <a:rect l="l" t="t" r="r" b="b"/>
            <a:pathLst>
              <a:path h="693420">
                <a:moveTo>
                  <a:pt x="0" y="0"/>
                </a:moveTo>
                <a:lnTo>
                  <a:pt x="0" y="693419"/>
                </a:lnTo>
              </a:path>
            </a:pathLst>
          </a:custGeom>
          <a:ln w="50291">
            <a:solidFill>
              <a:srgbClr val="000000"/>
            </a:solidFill>
          </a:ln>
        </p:spPr>
        <p:txBody>
          <a:bodyPr wrap="square" lIns="0" tIns="0" rIns="0" bIns="0" rtlCol="0"/>
          <a:lstStyle/>
          <a:p>
            <a:endParaRPr/>
          </a:p>
        </p:txBody>
      </p:sp>
      <p:sp>
        <p:nvSpPr>
          <p:cNvPr id="10" name="object 10"/>
          <p:cNvSpPr/>
          <p:nvPr/>
        </p:nvSpPr>
        <p:spPr>
          <a:xfrm>
            <a:off x="4700715" y="4764785"/>
            <a:ext cx="50800" cy="693420"/>
          </a:xfrm>
          <a:custGeom>
            <a:avLst/>
            <a:gdLst/>
            <a:ahLst/>
            <a:cxnLst/>
            <a:rect l="l" t="t" r="r" b="b"/>
            <a:pathLst>
              <a:path w="50800" h="693420">
                <a:moveTo>
                  <a:pt x="0" y="0"/>
                </a:moveTo>
                <a:lnTo>
                  <a:pt x="50291" y="0"/>
                </a:lnTo>
                <a:lnTo>
                  <a:pt x="50291" y="693419"/>
                </a:lnTo>
                <a:lnTo>
                  <a:pt x="0" y="693419"/>
                </a:lnTo>
                <a:lnTo>
                  <a:pt x="0" y="0"/>
                </a:lnTo>
                <a:close/>
              </a:path>
            </a:pathLst>
          </a:custGeom>
          <a:ln w="25908">
            <a:solidFill>
              <a:srgbClr val="000000"/>
            </a:solidFill>
          </a:ln>
        </p:spPr>
        <p:txBody>
          <a:bodyPr wrap="square" lIns="0" tIns="0" rIns="0" bIns="0" rtlCol="0"/>
          <a:lstStyle/>
          <a:p>
            <a:endParaRPr/>
          </a:p>
        </p:txBody>
      </p:sp>
      <p:sp>
        <p:nvSpPr>
          <p:cNvPr id="11" name="object 11"/>
          <p:cNvSpPr/>
          <p:nvPr/>
        </p:nvSpPr>
        <p:spPr>
          <a:xfrm>
            <a:off x="4358576" y="3670553"/>
            <a:ext cx="0" cy="725805"/>
          </a:xfrm>
          <a:custGeom>
            <a:avLst/>
            <a:gdLst/>
            <a:ahLst/>
            <a:cxnLst/>
            <a:rect l="l" t="t" r="r" b="b"/>
            <a:pathLst>
              <a:path h="725804">
                <a:moveTo>
                  <a:pt x="0" y="0"/>
                </a:moveTo>
                <a:lnTo>
                  <a:pt x="0" y="725424"/>
                </a:lnTo>
              </a:path>
            </a:pathLst>
          </a:custGeom>
          <a:ln w="50291">
            <a:solidFill>
              <a:srgbClr val="000000"/>
            </a:solidFill>
          </a:ln>
        </p:spPr>
        <p:txBody>
          <a:bodyPr wrap="square" lIns="0" tIns="0" rIns="0" bIns="0" rtlCol="0"/>
          <a:lstStyle/>
          <a:p>
            <a:endParaRPr/>
          </a:p>
        </p:txBody>
      </p:sp>
      <p:sp>
        <p:nvSpPr>
          <p:cNvPr id="12" name="object 12"/>
          <p:cNvSpPr/>
          <p:nvPr/>
        </p:nvSpPr>
        <p:spPr>
          <a:xfrm>
            <a:off x="4333430" y="3670553"/>
            <a:ext cx="50800" cy="725805"/>
          </a:xfrm>
          <a:custGeom>
            <a:avLst/>
            <a:gdLst/>
            <a:ahLst/>
            <a:cxnLst/>
            <a:rect l="l" t="t" r="r" b="b"/>
            <a:pathLst>
              <a:path w="50800" h="725804">
                <a:moveTo>
                  <a:pt x="0" y="0"/>
                </a:moveTo>
                <a:lnTo>
                  <a:pt x="50291" y="0"/>
                </a:lnTo>
                <a:lnTo>
                  <a:pt x="50291" y="725424"/>
                </a:lnTo>
                <a:lnTo>
                  <a:pt x="0" y="725424"/>
                </a:lnTo>
                <a:lnTo>
                  <a:pt x="0" y="0"/>
                </a:lnTo>
                <a:close/>
              </a:path>
            </a:pathLst>
          </a:custGeom>
          <a:ln w="25908">
            <a:solidFill>
              <a:srgbClr val="000000"/>
            </a:solidFill>
          </a:ln>
        </p:spPr>
        <p:txBody>
          <a:bodyPr wrap="square" lIns="0" tIns="0" rIns="0" bIns="0" rtlCol="0"/>
          <a:lstStyle/>
          <a:p>
            <a:endParaRPr/>
          </a:p>
        </p:txBody>
      </p:sp>
      <p:sp>
        <p:nvSpPr>
          <p:cNvPr id="13" name="object 13"/>
          <p:cNvSpPr/>
          <p:nvPr/>
        </p:nvSpPr>
        <p:spPr>
          <a:xfrm>
            <a:off x="4713668" y="3670553"/>
            <a:ext cx="0" cy="723900"/>
          </a:xfrm>
          <a:custGeom>
            <a:avLst/>
            <a:gdLst/>
            <a:ahLst/>
            <a:cxnLst/>
            <a:rect l="l" t="t" r="r" b="b"/>
            <a:pathLst>
              <a:path h="723900">
                <a:moveTo>
                  <a:pt x="0" y="0"/>
                </a:moveTo>
                <a:lnTo>
                  <a:pt x="0" y="723900"/>
                </a:lnTo>
              </a:path>
            </a:pathLst>
          </a:custGeom>
          <a:ln w="50291">
            <a:solidFill>
              <a:srgbClr val="000000"/>
            </a:solidFill>
          </a:ln>
        </p:spPr>
        <p:txBody>
          <a:bodyPr wrap="square" lIns="0" tIns="0" rIns="0" bIns="0" rtlCol="0"/>
          <a:lstStyle/>
          <a:p>
            <a:endParaRPr/>
          </a:p>
        </p:txBody>
      </p:sp>
      <p:sp>
        <p:nvSpPr>
          <p:cNvPr id="14" name="object 14"/>
          <p:cNvSpPr/>
          <p:nvPr/>
        </p:nvSpPr>
        <p:spPr>
          <a:xfrm>
            <a:off x="4688523" y="3670553"/>
            <a:ext cx="50800" cy="723900"/>
          </a:xfrm>
          <a:custGeom>
            <a:avLst/>
            <a:gdLst/>
            <a:ahLst/>
            <a:cxnLst/>
            <a:rect l="l" t="t" r="r" b="b"/>
            <a:pathLst>
              <a:path w="50800" h="723900">
                <a:moveTo>
                  <a:pt x="0" y="0"/>
                </a:moveTo>
                <a:lnTo>
                  <a:pt x="50291" y="0"/>
                </a:lnTo>
                <a:lnTo>
                  <a:pt x="50291" y="723900"/>
                </a:lnTo>
                <a:lnTo>
                  <a:pt x="0" y="723900"/>
                </a:lnTo>
                <a:lnTo>
                  <a:pt x="0" y="0"/>
                </a:lnTo>
                <a:close/>
              </a:path>
            </a:pathLst>
          </a:custGeom>
          <a:ln w="25908">
            <a:solidFill>
              <a:srgbClr val="000000"/>
            </a:solidFill>
          </a:ln>
        </p:spPr>
        <p:txBody>
          <a:bodyPr wrap="square" lIns="0" tIns="0" rIns="0" bIns="0" rtlCol="0"/>
          <a:lstStyle/>
          <a:p>
            <a:endParaRPr/>
          </a:p>
        </p:txBody>
      </p:sp>
      <p:sp>
        <p:nvSpPr>
          <p:cNvPr id="15" name="object 15"/>
          <p:cNvSpPr/>
          <p:nvPr/>
        </p:nvSpPr>
        <p:spPr>
          <a:xfrm>
            <a:off x="1801304" y="5463540"/>
            <a:ext cx="5823585" cy="0"/>
          </a:xfrm>
          <a:custGeom>
            <a:avLst/>
            <a:gdLst/>
            <a:ahLst/>
            <a:cxnLst/>
            <a:rect l="l" t="t" r="r" b="b"/>
            <a:pathLst>
              <a:path w="5823584">
                <a:moveTo>
                  <a:pt x="0" y="0"/>
                </a:moveTo>
                <a:lnTo>
                  <a:pt x="5822975" y="0"/>
                </a:lnTo>
              </a:path>
            </a:pathLst>
          </a:custGeom>
          <a:ln w="9144">
            <a:solidFill>
              <a:srgbClr val="000000"/>
            </a:solidFill>
          </a:ln>
        </p:spPr>
        <p:txBody>
          <a:bodyPr wrap="square" lIns="0" tIns="0" rIns="0" bIns="0" rtlCol="0"/>
          <a:lstStyle/>
          <a:p>
            <a:endParaRPr/>
          </a:p>
        </p:txBody>
      </p:sp>
      <p:sp>
        <p:nvSpPr>
          <p:cNvPr id="16" name="object 16"/>
          <p:cNvSpPr txBox="1"/>
          <p:nvPr/>
        </p:nvSpPr>
        <p:spPr>
          <a:xfrm>
            <a:off x="3079890" y="5513308"/>
            <a:ext cx="259079" cy="203200"/>
          </a:xfrm>
          <a:prstGeom prst="rect">
            <a:avLst/>
          </a:prstGeom>
        </p:spPr>
        <p:txBody>
          <a:bodyPr vert="horz" wrap="square" lIns="0" tIns="0" rIns="0" bIns="0" rtlCol="0">
            <a:spAutoFit/>
          </a:bodyPr>
          <a:lstStyle/>
          <a:p>
            <a:pPr marL="12700">
              <a:lnSpc>
                <a:spcPct val="100000"/>
              </a:lnSpc>
            </a:pPr>
            <a:r>
              <a:rPr sz="1200" spc="5" dirty="0">
                <a:latin typeface="Calibri"/>
                <a:cs typeface="Calibri"/>
              </a:rPr>
              <a:t>D</a:t>
            </a:r>
            <a:r>
              <a:rPr sz="1200" spc="-25" dirty="0">
                <a:latin typeface="Calibri"/>
                <a:cs typeface="Calibri"/>
              </a:rPr>
              <a:t>a</a:t>
            </a:r>
            <a:r>
              <a:rPr sz="1200" dirty="0">
                <a:latin typeface="Calibri"/>
                <a:cs typeface="Calibri"/>
              </a:rPr>
              <a:t>y</a:t>
            </a:r>
            <a:endParaRPr sz="1200">
              <a:latin typeface="Calibri"/>
              <a:cs typeface="Calibri"/>
            </a:endParaRPr>
          </a:p>
        </p:txBody>
      </p:sp>
      <p:sp>
        <p:nvSpPr>
          <p:cNvPr id="17" name="object 17"/>
          <p:cNvSpPr txBox="1"/>
          <p:nvPr/>
        </p:nvSpPr>
        <p:spPr>
          <a:xfrm>
            <a:off x="3870831" y="5513308"/>
            <a:ext cx="1069340" cy="203200"/>
          </a:xfrm>
          <a:prstGeom prst="rect">
            <a:avLst/>
          </a:prstGeom>
        </p:spPr>
        <p:txBody>
          <a:bodyPr vert="horz" wrap="square" lIns="0" tIns="0" rIns="0" bIns="0" rtlCol="0">
            <a:spAutoFit/>
          </a:bodyPr>
          <a:lstStyle/>
          <a:p>
            <a:pPr marL="12700">
              <a:lnSpc>
                <a:spcPct val="100000"/>
              </a:lnSpc>
              <a:tabLst>
                <a:tab pos="334010" algn="l"/>
                <a:tab pos="657225" algn="l"/>
                <a:tab pos="978535" algn="l"/>
              </a:tabLst>
            </a:pPr>
            <a:r>
              <a:rPr sz="1200" dirty="0">
                <a:latin typeface="Calibri"/>
                <a:cs typeface="Calibri"/>
              </a:rPr>
              <a:t>1	2	3	4</a:t>
            </a:r>
            <a:endParaRPr sz="1200">
              <a:latin typeface="Calibri"/>
              <a:cs typeface="Calibri"/>
            </a:endParaRPr>
          </a:p>
        </p:txBody>
      </p:sp>
      <p:sp>
        <p:nvSpPr>
          <p:cNvPr id="18" name="object 18"/>
          <p:cNvSpPr/>
          <p:nvPr/>
        </p:nvSpPr>
        <p:spPr>
          <a:xfrm>
            <a:off x="4358576" y="4764785"/>
            <a:ext cx="0" cy="693420"/>
          </a:xfrm>
          <a:custGeom>
            <a:avLst/>
            <a:gdLst/>
            <a:ahLst/>
            <a:cxnLst/>
            <a:rect l="l" t="t" r="r" b="b"/>
            <a:pathLst>
              <a:path h="693420">
                <a:moveTo>
                  <a:pt x="0" y="0"/>
                </a:moveTo>
                <a:lnTo>
                  <a:pt x="0" y="693419"/>
                </a:lnTo>
              </a:path>
            </a:pathLst>
          </a:custGeom>
          <a:ln w="50291">
            <a:solidFill>
              <a:srgbClr val="000000"/>
            </a:solidFill>
          </a:ln>
        </p:spPr>
        <p:txBody>
          <a:bodyPr wrap="square" lIns="0" tIns="0" rIns="0" bIns="0" rtlCol="0"/>
          <a:lstStyle/>
          <a:p>
            <a:endParaRPr/>
          </a:p>
        </p:txBody>
      </p:sp>
      <p:sp>
        <p:nvSpPr>
          <p:cNvPr id="19" name="object 19"/>
          <p:cNvSpPr/>
          <p:nvPr/>
        </p:nvSpPr>
        <p:spPr>
          <a:xfrm>
            <a:off x="4333430" y="4764785"/>
            <a:ext cx="50800" cy="693420"/>
          </a:xfrm>
          <a:custGeom>
            <a:avLst/>
            <a:gdLst/>
            <a:ahLst/>
            <a:cxnLst/>
            <a:rect l="l" t="t" r="r" b="b"/>
            <a:pathLst>
              <a:path w="50800" h="693420">
                <a:moveTo>
                  <a:pt x="0" y="0"/>
                </a:moveTo>
                <a:lnTo>
                  <a:pt x="50291" y="0"/>
                </a:lnTo>
                <a:lnTo>
                  <a:pt x="50291" y="693419"/>
                </a:lnTo>
                <a:lnTo>
                  <a:pt x="0" y="693419"/>
                </a:lnTo>
                <a:lnTo>
                  <a:pt x="0" y="0"/>
                </a:lnTo>
                <a:close/>
              </a:path>
            </a:pathLst>
          </a:custGeom>
          <a:ln w="25908">
            <a:solidFill>
              <a:srgbClr val="000000"/>
            </a:solidFill>
          </a:ln>
        </p:spPr>
        <p:txBody>
          <a:bodyPr wrap="square" lIns="0" tIns="0" rIns="0" bIns="0" rtlCol="0"/>
          <a:lstStyle/>
          <a:p>
            <a:endParaRPr/>
          </a:p>
        </p:txBody>
      </p:sp>
      <p:sp>
        <p:nvSpPr>
          <p:cNvPr id="20" name="object 20"/>
          <p:cNvSpPr/>
          <p:nvPr/>
        </p:nvSpPr>
        <p:spPr>
          <a:xfrm>
            <a:off x="5099241" y="4770882"/>
            <a:ext cx="0" cy="693420"/>
          </a:xfrm>
          <a:custGeom>
            <a:avLst/>
            <a:gdLst/>
            <a:ahLst/>
            <a:cxnLst/>
            <a:rect l="l" t="t" r="r" b="b"/>
            <a:pathLst>
              <a:path h="693420">
                <a:moveTo>
                  <a:pt x="0" y="0"/>
                </a:moveTo>
                <a:lnTo>
                  <a:pt x="0" y="693420"/>
                </a:lnTo>
              </a:path>
            </a:pathLst>
          </a:custGeom>
          <a:ln w="50292">
            <a:solidFill>
              <a:srgbClr val="000000"/>
            </a:solidFill>
          </a:ln>
        </p:spPr>
        <p:txBody>
          <a:bodyPr wrap="square" lIns="0" tIns="0" rIns="0" bIns="0" rtlCol="0"/>
          <a:lstStyle/>
          <a:p>
            <a:endParaRPr/>
          </a:p>
        </p:txBody>
      </p:sp>
      <p:sp>
        <p:nvSpPr>
          <p:cNvPr id="21" name="object 21"/>
          <p:cNvSpPr/>
          <p:nvPr/>
        </p:nvSpPr>
        <p:spPr>
          <a:xfrm>
            <a:off x="5074094" y="4770882"/>
            <a:ext cx="50800" cy="693420"/>
          </a:xfrm>
          <a:custGeom>
            <a:avLst/>
            <a:gdLst/>
            <a:ahLst/>
            <a:cxnLst/>
            <a:rect l="l" t="t" r="r" b="b"/>
            <a:pathLst>
              <a:path w="50800" h="693420">
                <a:moveTo>
                  <a:pt x="0" y="0"/>
                </a:moveTo>
                <a:lnTo>
                  <a:pt x="50292" y="0"/>
                </a:lnTo>
                <a:lnTo>
                  <a:pt x="50292" y="693420"/>
                </a:lnTo>
                <a:lnTo>
                  <a:pt x="0" y="693420"/>
                </a:lnTo>
                <a:lnTo>
                  <a:pt x="0" y="0"/>
                </a:lnTo>
                <a:close/>
              </a:path>
            </a:pathLst>
          </a:custGeom>
          <a:ln w="25908">
            <a:solidFill>
              <a:srgbClr val="000000"/>
            </a:solidFill>
          </a:ln>
        </p:spPr>
        <p:txBody>
          <a:bodyPr wrap="square" lIns="0" tIns="0" rIns="0" bIns="0" rtlCol="0"/>
          <a:lstStyle/>
          <a:p>
            <a:endParaRPr/>
          </a:p>
        </p:txBody>
      </p:sp>
      <p:sp>
        <p:nvSpPr>
          <p:cNvPr id="23" name="object 23"/>
          <p:cNvSpPr/>
          <p:nvPr/>
        </p:nvSpPr>
        <p:spPr>
          <a:xfrm>
            <a:off x="1775460" y="6021322"/>
            <a:ext cx="7139940" cy="74677"/>
          </a:xfrm>
          <a:custGeom>
            <a:avLst/>
            <a:gdLst/>
            <a:ahLst/>
            <a:cxnLst/>
            <a:rect l="l" t="t" r="r" b="b"/>
            <a:pathLst>
              <a:path w="3744595">
                <a:moveTo>
                  <a:pt x="0" y="0"/>
                </a:moveTo>
                <a:lnTo>
                  <a:pt x="3744417" y="0"/>
                </a:lnTo>
              </a:path>
            </a:pathLst>
          </a:custGeom>
          <a:ln w="9144">
            <a:solidFill>
              <a:srgbClr val="4A7EBB"/>
            </a:solidFill>
          </a:ln>
        </p:spPr>
        <p:txBody>
          <a:bodyPr wrap="square" lIns="0" tIns="0" rIns="0" bIns="0" rtlCol="0"/>
          <a:lstStyle/>
          <a:p>
            <a:endParaRPr/>
          </a:p>
        </p:txBody>
      </p:sp>
      <p:sp>
        <p:nvSpPr>
          <p:cNvPr id="24" name="object 24"/>
          <p:cNvSpPr txBox="1"/>
          <p:nvPr/>
        </p:nvSpPr>
        <p:spPr>
          <a:xfrm>
            <a:off x="1828800" y="6248400"/>
            <a:ext cx="7670165" cy="361574"/>
          </a:xfrm>
          <a:prstGeom prst="rect">
            <a:avLst/>
          </a:prstGeom>
        </p:spPr>
        <p:txBody>
          <a:bodyPr vert="horz" wrap="square" lIns="0" tIns="0" rIns="0" bIns="0" rtlCol="0">
            <a:spAutoFit/>
          </a:bodyPr>
          <a:lstStyle/>
          <a:p>
            <a:pPr marL="12700" indent="-635">
              <a:lnSpc>
                <a:spcPts val="1435"/>
              </a:lnSpc>
            </a:pPr>
            <a:r>
              <a:rPr sz="1400" spc="-5" dirty="0">
                <a:latin typeface="Calibri"/>
                <a:cs typeface="Calibri"/>
              </a:rPr>
              <a:t>Visco </a:t>
            </a:r>
            <a:r>
              <a:rPr sz="1400" spc="-10" dirty="0">
                <a:latin typeface="Calibri"/>
                <a:cs typeface="Calibri"/>
              </a:rPr>
              <a:t>et </a:t>
            </a:r>
            <a:r>
              <a:rPr sz="1400" spc="-5" dirty="0">
                <a:latin typeface="Calibri"/>
                <a:cs typeface="Calibri"/>
              </a:rPr>
              <a:t>al, 13-ICML 2015 </a:t>
            </a:r>
            <a:r>
              <a:rPr sz="1400" dirty="0">
                <a:latin typeface="Calibri"/>
                <a:cs typeface="Calibri"/>
              </a:rPr>
              <a:t>. </a:t>
            </a:r>
            <a:r>
              <a:rPr sz="1400" spc="-5" dirty="0" smtClean="0">
                <a:latin typeface="Calibri"/>
                <a:cs typeface="Calibri"/>
              </a:rPr>
              <a:t>Median </a:t>
            </a:r>
            <a:r>
              <a:rPr sz="1400" spc="-5" dirty="0">
                <a:latin typeface="Calibri"/>
                <a:cs typeface="Calibri"/>
              </a:rPr>
              <a:t>age 71 (61-79) 91% </a:t>
            </a:r>
            <a:r>
              <a:rPr sz="1400" spc="-10" dirty="0">
                <a:latin typeface="Calibri"/>
                <a:cs typeface="Calibri"/>
              </a:rPr>
              <a:t>advanced stage </a:t>
            </a:r>
            <a:r>
              <a:rPr sz="1400" spc="-5" dirty="0">
                <a:latin typeface="Calibri"/>
                <a:cs typeface="Calibri"/>
              </a:rPr>
              <a:t>disease,  45% high </a:t>
            </a:r>
            <a:r>
              <a:rPr sz="1400" spc="-10" dirty="0">
                <a:latin typeface="Calibri"/>
                <a:cs typeface="Calibri"/>
              </a:rPr>
              <a:t>MIPI, </a:t>
            </a:r>
            <a:r>
              <a:rPr sz="1400" dirty="0">
                <a:latin typeface="Calibri"/>
                <a:cs typeface="Calibri"/>
              </a:rPr>
              <a:t>9% </a:t>
            </a:r>
            <a:r>
              <a:rPr sz="1400" spc="-5" dirty="0">
                <a:latin typeface="Calibri"/>
                <a:cs typeface="Calibri"/>
              </a:rPr>
              <a:t>blastoid. Median </a:t>
            </a:r>
            <a:r>
              <a:rPr sz="1400" dirty="0">
                <a:latin typeface="Calibri"/>
                <a:cs typeface="Calibri"/>
              </a:rPr>
              <a:t>5.3 </a:t>
            </a:r>
            <a:r>
              <a:rPr sz="1400" spc="-5" dirty="0">
                <a:latin typeface="Calibri"/>
                <a:cs typeface="Calibri"/>
              </a:rPr>
              <a:t>cycles </a:t>
            </a:r>
            <a:r>
              <a:rPr sz="1400" spc="-10" dirty="0">
                <a:latin typeface="Calibri"/>
                <a:cs typeface="Calibri"/>
              </a:rPr>
              <a:t>delivered/pt. </a:t>
            </a:r>
            <a:r>
              <a:rPr sz="1400" spc="-5" dirty="0">
                <a:latin typeface="Calibri"/>
                <a:cs typeface="Calibri"/>
              </a:rPr>
              <a:t>Median </a:t>
            </a:r>
            <a:r>
              <a:rPr sz="1400" dirty="0">
                <a:latin typeface="Calibri"/>
                <a:cs typeface="Calibri"/>
              </a:rPr>
              <a:t>FU </a:t>
            </a:r>
            <a:r>
              <a:rPr sz="1400" spc="-5" dirty="0">
                <a:latin typeface="Calibri"/>
                <a:cs typeface="Calibri"/>
              </a:rPr>
              <a:t>18</a:t>
            </a:r>
            <a:r>
              <a:rPr sz="1400" spc="120" dirty="0">
                <a:latin typeface="Calibri"/>
                <a:cs typeface="Calibri"/>
              </a:rPr>
              <a:t> </a:t>
            </a:r>
            <a:r>
              <a:rPr sz="1400" spc="-10" dirty="0">
                <a:latin typeface="Calibri"/>
                <a:cs typeface="Calibri"/>
              </a:rPr>
              <a:t>months</a:t>
            </a:r>
            <a:endParaRPr sz="1400" dirty="0">
              <a:latin typeface="Calibri"/>
              <a:cs typeface="Calibri"/>
            </a:endParaRPr>
          </a:p>
        </p:txBody>
      </p:sp>
      <p:sp>
        <p:nvSpPr>
          <p:cNvPr id="25" name="24 Dikdörtgen"/>
          <p:cNvSpPr/>
          <p:nvPr/>
        </p:nvSpPr>
        <p:spPr>
          <a:xfrm>
            <a:off x="914400" y="457200"/>
            <a:ext cx="6783139" cy="707886"/>
          </a:xfrm>
          <a:prstGeom prst="rect">
            <a:avLst/>
          </a:prstGeom>
        </p:spPr>
        <p:txBody>
          <a:bodyPr wrap="none">
            <a:spAutoFit/>
          </a:bodyPr>
          <a:lstStyle/>
          <a:p>
            <a:r>
              <a:rPr lang="pt-BR" sz="4000" b="1" spc="-10" dirty="0" smtClean="0">
                <a:solidFill>
                  <a:schemeClr val="accent5">
                    <a:lumMod val="75000"/>
                  </a:schemeClr>
                </a:solidFill>
              </a:rPr>
              <a:t>R-B </a:t>
            </a:r>
            <a:r>
              <a:rPr lang="pt-BR" sz="4000" b="1" spc="-5" dirty="0" smtClean="0">
                <a:solidFill>
                  <a:schemeClr val="accent5">
                    <a:lumMod val="75000"/>
                  </a:schemeClr>
                </a:solidFill>
              </a:rPr>
              <a:t>plus </a:t>
            </a:r>
            <a:r>
              <a:rPr lang="pt-BR" sz="4000" b="1" spc="-15" dirty="0" smtClean="0">
                <a:solidFill>
                  <a:schemeClr val="accent5">
                    <a:lumMod val="75000"/>
                  </a:schemeClr>
                </a:solidFill>
              </a:rPr>
              <a:t>cytarabine? </a:t>
            </a:r>
            <a:r>
              <a:rPr lang="pt-BR" sz="4000" b="1" spc="-25" dirty="0" smtClean="0">
                <a:solidFill>
                  <a:schemeClr val="accent5">
                    <a:lumMod val="75000"/>
                  </a:schemeClr>
                </a:solidFill>
              </a:rPr>
              <a:t>R-BAC</a:t>
            </a:r>
            <a:r>
              <a:rPr lang="pt-BR" sz="4000" b="1" spc="20" dirty="0" smtClean="0">
                <a:solidFill>
                  <a:schemeClr val="accent5">
                    <a:lumMod val="75000"/>
                  </a:schemeClr>
                </a:solidFill>
              </a:rPr>
              <a:t> </a:t>
            </a:r>
            <a:r>
              <a:rPr lang="pt-BR" sz="4000" b="1" spc="-5" dirty="0" smtClean="0">
                <a:solidFill>
                  <a:schemeClr val="accent5">
                    <a:lumMod val="75000"/>
                  </a:schemeClr>
                </a:solidFill>
              </a:rPr>
              <a:t>500</a:t>
            </a:r>
            <a:endParaRPr lang="tr-TR" sz="4000" b="1" dirty="0">
              <a:solidFill>
                <a:schemeClr val="accent5">
                  <a:lumMod val="75000"/>
                </a:schemeClr>
              </a:solidFill>
            </a:endParaRPr>
          </a:p>
        </p:txBody>
      </p:sp>
      <p:sp>
        <p:nvSpPr>
          <p:cNvPr id="28" name="27 Dikdörtgen"/>
          <p:cNvSpPr/>
          <p:nvPr/>
        </p:nvSpPr>
        <p:spPr>
          <a:xfrm>
            <a:off x="6400800" y="3124200"/>
            <a:ext cx="4495800" cy="1754326"/>
          </a:xfrm>
          <a:prstGeom prst="rect">
            <a:avLst/>
          </a:prstGeom>
        </p:spPr>
        <p:txBody>
          <a:bodyPr wrap="square">
            <a:spAutoFit/>
          </a:bodyPr>
          <a:lstStyle/>
          <a:p>
            <a:pPr marL="12700" indent="-635">
              <a:lnSpc>
                <a:spcPct val="200000"/>
              </a:lnSpc>
            </a:pPr>
            <a:r>
              <a:rPr lang="tr-TR" b="1" dirty="0" smtClean="0">
                <a:solidFill>
                  <a:schemeClr val="accent1">
                    <a:lumMod val="50000"/>
                  </a:schemeClr>
                </a:solidFill>
                <a:latin typeface="+mj-lt"/>
                <a:cs typeface="Calibri"/>
              </a:rPr>
              <a:t>P</a:t>
            </a:r>
            <a:r>
              <a:rPr lang="en-US" b="1" dirty="0" err="1" smtClean="0">
                <a:solidFill>
                  <a:schemeClr val="accent1">
                    <a:lumMod val="50000"/>
                  </a:schemeClr>
                </a:solidFill>
                <a:latin typeface="+mj-lt"/>
                <a:cs typeface="Calibri"/>
              </a:rPr>
              <a:t>hase</a:t>
            </a:r>
            <a:r>
              <a:rPr lang="en-US" b="1" dirty="0" smtClean="0">
                <a:solidFill>
                  <a:schemeClr val="accent1">
                    <a:lumMod val="50000"/>
                  </a:schemeClr>
                </a:solidFill>
                <a:latin typeface="+mj-lt"/>
                <a:cs typeface="Calibri"/>
              </a:rPr>
              <a:t> </a:t>
            </a:r>
            <a:r>
              <a:rPr lang="en-US" b="1" dirty="0" err="1" smtClean="0">
                <a:solidFill>
                  <a:schemeClr val="accent1">
                    <a:lumMod val="50000"/>
                  </a:schemeClr>
                </a:solidFill>
                <a:latin typeface="+mj-lt"/>
                <a:cs typeface="Calibri"/>
              </a:rPr>
              <a:t>ll</a:t>
            </a:r>
            <a:r>
              <a:rPr lang="en-US" b="1" dirty="0" smtClean="0">
                <a:solidFill>
                  <a:schemeClr val="accent1">
                    <a:lumMod val="50000"/>
                  </a:schemeClr>
                </a:solidFill>
                <a:latin typeface="+mj-lt"/>
                <a:cs typeface="Calibri"/>
              </a:rPr>
              <a:t> trial</a:t>
            </a:r>
            <a:endParaRPr lang="tr-TR" b="1" dirty="0" smtClean="0">
              <a:solidFill>
                <a:schemeClr val="accent1">
                  <a:lumMod val="50000"/>
                </a:schemeClr>
              </a:solidFill>
              <a:latin typeface="+mj-lt"/>
              <a:cs typeface="Calibri"/>
            </a:endParaRPr>
          </a:p>
          <a:p>
            <a:pPr marL="12700" indent="-635">
              <a:lnSpc>
                <a:spcPct val="200000"/>
              </a:lnSpc>
            </a:pPr>
            <a:r>
              <a:rPr lang="tr-TR" b="1" spc="-5" dirty="0" smtClean="0">
                <a:solidFill>
                  <a:schemeClr val="accent1">
                    <a:lumMod val="50000"/>
                  </a:schemeClr>
                </a:solidFill>
                <a:latin typeface="+mj-lt"/>
                <a:cs typeface="Calibri"/>
              </a:rPr>
              <a:t>U</a:t>
            </a:r>
            <a:r>
              <a:rPr lang="en-US" b="1" spc="-5" dirty="0" err="1" smtClean="0">
                <a:solidFill>
                  <a:schemeClr val="accent1">
                    <a:lumMod val="50000"/>
                  </a:schemeClr>
                </a:solidFill>
                <a:latin typeface="+mj-lt"/>
                <a:cs typeface="Calibri"/>
              </a:rPr>
              <a:t>ntreated</a:t>
            </a:r>
            <a:r>
              <a:rPr lang="en-US" b="1" spc="-5" dirty="0" smtClean="0">
                <a:solidFill>
                  <a:schemeClr val="accent1">
                    <a:lumMod val="50000"/>
                  </a:schemeClr>
                </a:solidFill>
                <a:latin typeface="+mj-lt"/>
                <a:cs typeface="Calibri"/>
              </a:rPr>
              <a:t> </a:t>
            </a:r>
            <a:r>
              <a:rPr lang="en-US" b="1" dirty="0" smtClean="0">
                <a:solidFill>
                  <a:schemeClr val="accent1">
                    <a:lumMod val="50000"/>
                  </a:schemeClr>
                </a:solidFill>
                <a:latin typeface="+mj-lt"/>
                <a:cs typeface="Calibri"/>
              </a:rPr>
              <a:t>MCL</a:t>
            </a:r>
            <a:endParaRPr lang="tr-TR" b="1" spc="-5" dirty="0" smtClean="0">
              <a:solidFill>
                <a:schemeClr val="accent1">
                  <a:lumMod val="50000"/>
                </a:schemeClr>
              </a:solidFill>
              <a:latin typeface="+mj-lt"/>
              <a:cs typeface="Calibri"/>
            </a:endParaRPr>
          </a:p>
          <a:p>
            <a:pPr marL="12700" marR="50165" indent="-635">
              <a:lnSpc>
                <a:spcPct val="200000"/>
              </a:lnSpc>
            </a:pPr>
            <a:r>
              <a:rPr lang="en-US" b="1" spc="-5" dirty="0" smtClean="0">
                <a:solidFill>
                  <a:schemeClr val="accent1">
                    <a:lumMod val="50000"/>
                  </a:schemeClr>
                </a:solidFill>
                <a:latin typeface="+mj-lt"/>
                <a:cs typeface="Calibri"/>
              </a:rPr>
              <a:t>57 </a:t>
            </a:r>
            <a:r>
              <a:rPr lang="en-US" b="1" spc="-10" dirty="0" smtClean="0">
                <a:solidFill>
                  <a:schemeClr val="accent1">
                    <a:lumMod val="50000"/>
                  </a:schemeClr>
                </a:solidFill>
                <a:latin typeface="+mj-lt"/>
                <a:cs typeface="Calibri"/>
              </a:rPr>
              <a:t>elderly</a:t>
            </a:r>
            <a:r>
              <a:rPr lang="tr-TR" b="1" spc="-10" dirty="0" smtClean="0">
                <a:solidFill>
                  <a:schemeClr val="accent1">
                    <a:lumMod val="50000"/>
                  </a:schemeClr>
                </a:solidFill>
                <a:latin typeface="+mj-lt"/>
                <a:cs typeface="Calibri"/>
              </a:rPr>
              <a:t> </a:t>
            </a:r>
            <a:r>
              <a:rPr lang="en-US" b="1" dirty="0" smtClean="0">
                <a:solidFill>
                  <a:schemeClr val="accent1">
                    <a:lumMod val="50000"/>
                  </a:schemeClr>
                </a:solidFill>
                <a:latin typeface="+mj-lt"/>
                <a:cs typeface="Calibri"/>
              </a:rPr>
              <a:t>patients. </a:t>
            </a:r>
            <a:endParaRPr lang="tr-TR" b="1" dirty="0">
              <a:solidFill>
                <a:schemeClr val="accent1">
                  <a:lumMod val="50000"/>
                </a:schemeClr>
              </a:solidFill>
              <a:latin typeface="+mj-lt"/>
            </a:endParaRP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2"/>
          <p:cNvSpPr/>
          <p:nvPr/>
        </p:nvSpPr>
        <p:spPr>
          <a:xfrm>
            <a:off x="1775460" y="6021323"/>
            <a:ext cx="3744595" cy="0"/>
          </a:xfrm>
          <a:custGeom>
            <a:avLst/>
            <a:gdLst/>
            <a:ahLst/>
            <a:cxnLst/>
            <a:rect l="l" t="t" r="r" b="b"/>
            <a:pathLst>
              <a:path w="3744595">
                <a:moveTo>
                  <a:pt x="0" y="0"/>
                </a:moveTo>
                <a:lnTo>
                  <a:pt x="3744417" y="0"/>
                </a:lnTo>
              </a:path>
            </a:pathLst>
          </a:custGeom>
          <a:ln w="9144">
            <a:solidFill>
              <a:srgbClr val="4A7EBB"/>
            </a:solidFill>
          </a:ln>
        </p:spPr>
        <p:txBody>
          <a:bodyPr wrap="square" lIns="0" tIns="0" rIns="0" bIns="0" rtlCol="0"/>
          <a:lstStyle/>
          <a:p>
            <a:endParaRPr/>
          </a:p>
        </p:txBody>
      </p:sp>
      <p:sp>
        <p:nvSpPr>
          <p:cNvPr id="29" name="28 Dikdörtgen"/>
          <p:cNvSpPr/>
          <p:nvPr/>
        </p:nvSpPr>
        <p:spPr>
          <a:xfrm>
            <a:off x="914400" y="457200"/>
            <a:ext cx="6783139" cy="707886"/>
          </a:xfrm>
          <a:prstGeom prst="rect">
            <a:avLst/>
          </a:prstGeom>
        </p:spPr>
        <p:txBody>
          <a:bodyPr wrap="none">
            <a:spAutoFit/>
          </a:bodyPr>
          <a:lstStyle/>
          <a:p>
            <a:r>
              <a:rPr lang="pt-BR" sz="4000" b="1" spc="-10" dirty="0" smtClean="0">
                <a:solidFill>
                  <a:schemeClr val="accent5">
                    <a:lumMod val="75000"/>
                  </a:schemeClr>
                </a:solidFill>
              </a:rPr>
              <a:t>R-B </a:t>
            </a:r>
            <a:r>
              <a:rPr lang="pt-BR" sz="4000" b="1" spc="-5" dirty="0" smtClean="0">
                <a:solidFill>
                  <a:schemeClr val="accent5">
                    <a:lumMod val="75000"/>
                  </a:schemeClr>
                </a:solidFill>
              </a:rPr>
              <a:t>plus </a:t>
            </a:r>
            <a:r>
              <a:rPr lang="pt-BR" sz="4000" b="1" spc="-15" dirty="0" smtClean="0">
                <a:solidFill>
                  <a:schemeClr val="accent5">
                    <a:lumMod val="75000"/>
                  </a:schemeClr>
                </a:solidFill>
              </a:rPr>
              <a:t>cytarabine? </a:t>
            </a:r>
            <a:r>
              <a:rPr lang="pt-BR" sz="4000" b="1" spc="-25" dirty="0" smtClean="0">
                <a:solidFill>
                  <a:schemeClr val="accent5">
                    <a:lumMod val="75000"/>
                  </a:schemeClr>
                </a:solidFill>
              </a:rPr>
              <a:t>R-BAC</a:t>
            </a:r>
            <a:r>
              <a:rPr lang="pt-BR" sz="4000" b="1" spc="20" dirty="0" smtClean="0">
                <a:solidFill>
                  <a:schemeClr val="accent5">
                    <a:lumMod val="75000"/>
                  </a:schemeClr>
                </a:solidFill>
              </a:rPr>
              <a:t> </a:t>
            </a:r>
            <a:r>
              <a:rPr lang="pt-BR" sz="4000" b="1" spc="-5" dirty="0" smtClean="0">
                <a:solidFill>
                  <a:schemeClr val="accent5">
                    <a:lumMod val="75000"/>
                  </a:schemeClr>
                </a:solidFill>
              </a:rPr>
              <a:t>500</a:t>
            </a:r>
            <a:endParaRPr lang="tr-TR" sz="4000" b="1" dirty="0">
              <a:solidFill>
                <a:schemeClr val="accent5">
                  <a:lumMod val="75000"/>
                </a:schemeClr>
              </a:solidFill>
            </a:endParaRPr>
          </a:p>
        </p:txBody>
      </p:sp>
      <p:sp>
        <p:nvSpPr>
          <p:cNvPr id="28" name="object 23"/>
          <p:cNvSpPr/>
          <p:nvPr/>
        </p:nvSpPr>
        <p:spPr>
          <a:xfrm>
            <a:off x="1752600" y="1447800"/>
            <a:ext cx="4638560" cy="4267200"/>
          </a:xfrm>
          <a:prstGeom prst="rect">
            <a:avLst/>
          </a:prstGeom>
          <a:blipFill>
            <a:blip r:embed="rId2" cstate="print"/>
            <a:stretch>
              <a:fillRect/>
            </a:stretch>
          </a:blipFill>
        </p:spPr>
        <p:txBody>
          <a:bodyPr wrap="square" lIns="0" tIns="0" rIns="0" bIns="0" rtlCol="0"/>
          <a:lstStyle/>
          <a:p>
            <a:endParaRPr/>
          </a:p>
        </p:txBody>
      </p:sp>
      <p:sp>
        <p:nvSpPr>
          <p:cNvPr id="25" name="object 25"/>
          <p:cNvSpPr txBox="1"/>
          <p:nvPr/>
        </p:nvSpPr>
        <p:spPr>
          <a:xfrm>
            <a:off x="1676400" y="6172200"/>
            <a:ext cx="9444990" cy="246221"/>
          </a:xfrm>
          <a:prstGeom prst="rect">
            <a:avLst/>
          </a:prstGeom>
        </p:spPr>
        <p:txBody>
          <a:bodyPr vert="horz" wrap="square" lIns="0" tIns="0" rIns="0" bIns="0" rtlCol="0">
            <a:spAutoFit/>
          </a:bodyPr>
          <a:lstStyle/>
          <a:p>
            <a:pPr marL="12700" marR="5080">
              <a:lnSpc>
                <a:spcPct val="100000"/>
              </a:lnSpc>
            </a:pPr>
            <a:r>
              <a:rPr sz="1600" dirty="0">
                <a:solidFill>
                  <a:srgbClr val="C00000"/>
                </a:solidFill>
                <a:latin typeface="Calibri"/>
                <a:cs typeface="Calibri"/>
              </a:rPr>
              <a:t>2 </a:t>
            </a:r>
            <a:r>
              <a:rPr sz="1600" spc="-10" dirty="0">
                <a:solidFill>
                  <a:srgbClr val="C00000"/>
                </a:solidFill>
                <a:latin typeface="Calibri"/>
                <a:cs typeface="Calibri"/>
              </a:rPr>
              <a:t>year </a:t>
            </a:r>
            <a:r>
              <a:rPr sz="1600" spc="-15" dirty="0">
                <a:solidFill>
                  <a:srgbClr val="C00000"/>
                </a:solidFill>
                <a:latin typeface="Calibri"/>
                <a:cs typeface="Calibri"/>
              </a:rPr>
              <a:t>PFS </a:t>
            </a:r>
            <a:r>
              <a:rPr sz="1600" spc="-5" dirty="0">
                <a:solidFill>
                  <a:srgbClr val="C00000"/>
                </a:solidFill>
                <a:latin typeface="Calibri"/>
                <a:cs typeface="Calibri"/>
              </a:rPr>
              <a:t>compares </a:t>
            </a:r>
            <a:r>
              <a:rPr sz="1600" spc="-20" dirty="0">
                <a:solidFill>
                  <a:srgbClr val="C00000"/>
                </a:solidFill>
                <a:latin typeface="Calibri"/>
                <a:cs typeface="Calibri"/>
              </a:rPr>
              <a:t>favourably </a:t>
            </a:r>
            <a:r>
              <a:rPr sz="1600" spc="-5" dirty="0">
                <a:solidFill>
                  <a:srgbClr val="C00000"/>
                </a:solidFill>
                <a:latin typeface="Calibri"/>
                <a:cs typeface="Calibri"/>
              </a:rPr>
              <a:t>with </a:t>
            </a:r>
            <a:r>
              <a:rPr sz="1600" dirty="0">
                <a:solidFill>
                  <a:srgbClr val="C00000"/>
                </a:solidFill>
                <a:latin typeface="Calibri"/>
                <a:cs typeface="Calibri"/>
              </a:rPr>
              <a:t>R-B </a:t>
            </a:r>
            <a:r>
              <a:rPr sz="1600" spc="-5" dirty="0" smtClean="0">
                <a:solidFill>
                  <a:srgbClr val="C00000"/>
                </a:solidFill>
                <a:latin typeface="Calibri"/>
                <a:cs typeface="Calibri"/>
              </a:rPr>
              <a:t>but  </a:t>
            </a:r>
            <a:r>
              <a:rPr sz="1600" spc="-5" dirty="0">
                <a:solidFill>
                  <a:srgbClr val="C00000"/>
                </a:solidFill>
                <a:latin typeface="Calibri"/>
                <a:cs typeface="Calibri"/>
              </a:rPr>
              <a:t>longer </a:t>
            </a:r>
            <a:r>
              <a:rPr sz="1600" spc="-10" dirty="0">
                <a:solidFill>
                  <a:srgbClr val="C00000"/>
                </a:solidFill>
                <a:latin typeface="Calibri"/>
                <a:cs typeface="Calibri"/>
              </a:rPr>
              <a:t>follow-up </a:t>
            </a:r>
            <a:r>
              <a:rPr sz="1600" spc="-5" dirty="0">
                <a:solidFill>
                  <a:srgbClr val="C00000"/>
                </a:solidFill>
                <a:latin typeface="Calibri"/>
                <a:cs typeface="Calibri"/>
              </a:rPr>
              <a:t>needed </a:t>
            </a:r>
            <a:r>
              <a:rPr sz="1600" spc="-15" dirty="0">
                <a:solidFill>
                  <a:srgbClr val="C00000"/>
                </a:solidFill>
                <a:latin typeface="Calibri"/>
                <a:cs typeface="Calibri"/>
              </a:rPr>
              <a:t>to </a:t>
            </a:r>
            <a:r>
              <a:rPr sz="1600" spc="-10" dirty="0">
                <a:solidFill>
                  <a:srgbClr val="C00000"/>
                </a:solidFill>
                <a:latin typeface="Calibri"/>
                <a:cs typeface="Calibri"/>
              </a:rPr>
              <a:t>establish </a:t>
            </a:r>
            <a:r>
              <a:rPr sz="1600" spc="-20" dirty="0">
                <a:solidFill>
                  <a:srgbClr val="C00000"/>
                </a:solidFill>
                <a:latin typeface="Calibri"/>
                <a:cs typeface="Calibri"/>
              </a:rPr>
              <a:t>any </a:t>
            </a:r>
            <a:r>
              <a:rPr sz="1600" spc="-5" dirty="0">
                <a:solidFill>
                  <a:srgbClr val="C00000"/>
                </a:solidFill>
                <a:latin typeface="Calibri"/>
                <a:cs typeface="Calibri"/>
              </a:rPr>
              <a:t>survival</a:t>
            </a:r>
            <a:r>
              <a:rPr sz="1600" spc="35" dirty="0">
                <a:solidFill>
                  <a:srgbClr val="C00000"/>
                </a:solidFill>
                <a:latin typeface="Calibri"/>
                <a:cs typeface="Calibri"/>
              </a:rPr>
              <a:t> </a:t>
            </a:r>
            <a:r>
              <a:rPr sz="1600" spc="-15" dirty="0">
                <a:solidFill>
                  <a:srgbClr val="C00000"/>
                </a:solidFill>
                <a:latin typeface="Calibri"/>
                <a:cs typeface="Calibri"/>
              </a:rPr>
              <a:t>advantage</a:t>
            </a:r>
            <a:endParaRPr sz="1600" dirty="0">
              <a:latin typeface="Calibri"/>
              <a:cs typeface="Calibri"/>
            </a:endParaRPr>
          </a:p>
        </p:txBody>
      </p:sp>
      <p:sp>
        <p:nvSpPr>
          <p:cNvPr id="10" name="9 Dikdörtgen"/>
          <p:cNvSpPr/>
          <p:nvPr/>
        </p:nvSpPr>
        <p:spPr>
          <a:xfrm>
            <a:off x="4114800" y="1828800"/>
            <a:ext cx="7010400" cy="369332"/>
          </a:xfrm>
          <a:prstGeom prst="rect">
            <a:avLst/>
          </a:prstGeom>
        </p:spPr>
        <p:txBody>
          <a:bodyPr wrap="square">
            <a:spAutoFit/>
          </a:bodyPr>
          <a:lstStyle/>
          <a:p>
            <a:r>
              <a:rPr lang="en-US" dirty="0" smtClean="0">
                <a:cs typeface="Calibri"/>
              </a:rPr>
              <a:t> </a:t>
            </a:r>
            <a:r>
              <a:rPr lang="en-US" b="1" spc="-5" dirty="0" smtClean="0">
                <a:cs typeface="Calibri"/>
              </a:rPr>
              <a:t>Ongoing</a:t>
            </a:r>
            <a:r>
              <a:rPr lang="tr-TR" b="1" spc="-5" dirty="0" smtClean="0">
                <a:cs typeface="Calibri"/>
              </a:rPr>
              <a:t> </a:t>
            </a:r>
            <a:r>
              <a:rPr lang="en-US" b="1" spc="-5" dirty="0" smtClean="0">
                <a:cs typeface="Calibri"/>
              </a:rPr>
              <a:t> </a:t>
            </a:r>
            <a:r>
              <a:rPr lang="en-US" b="1" dirty="0" smtClean="0">
                <a:cs typeface="Calibri"/>
              </a:rPr>
              <a:t>phase </a:t>
            </a:r>
            <a:r>
              <a:rPr lang="en-US" b="1" dirty="0" err="1" smtClean="0">
                <a:cs typeface="Calibri"/>
              </a:rPr>
              <a:t>ll</a:t>
            </a:r>
            <a:r>
              <a:rPr lang="en-US" b="1" dirty="0" smtClean="0">
                <a:cs typeface="Calibri"/>
              </a:rPr>
              <a:t> trial of </a:t>
            </a:r>
            <a:r>
              <a:rPr lang="en-US" b="1" spc="-5" dirty="0" smtClean="0">
                <a:cs typeface="Calibri"/>
              </a:rPr>
              <a:t>RBAC-500 </a:t>
            </a:r>
            <a:r>
              <a:rPr lang="en-US" b="1" dirty="0" smtClean="0">
                <a:cs typeface="Calibri"/>
              </a:rPr>
              <a:t>in </a:t>
            </a:r>
            <a:r>
              <a:rPr lang="en-US" b="1" spc="-5" dirty="0" smtClean="0">
                <a:cs typeface="Calibri"/>
              </a:rPr>
              <a:t>untreated </a:t>
            </a:r>
            <a:r>
              <a:rPr lang="en-US" b="1" dirty="0" smtClean="0">
                <a:cs typeface="Calibri"/>
              </a:rPr>
              <a:t>MCL in the </a:t>
            </a:r>
            <a:r>
              <a:rPr lang="en-US" b="1" spc="-10" dirty="0" smtClean="0">
                <a:cs typeface="Calibri"/>
              </a:rPr>
              <a:t>elderly.</a:t>
            </a:r>
            <a:endParaRPr lang="tr-TR" dirty="0"/>
          </a:p>
        </p:txBody>
      </p:sp>
      <p:sp>
        <p:nvSpPr>
          <p:cNvPr id="27" name="object 27"/>
          <p:cNvSpPr txBox="1"/>
          <p:nvPr/>
        </p:nvSpPr>
        <p:spPr>
          <a:xfrm>
            <a:off x="3352800" y="4495800"/>
            <a:ext cx="8458200" cy="179536"/>
          </a:xfrm>
          <a:prstGeom prst="rect">
            <a:avLst/>
          </a:prstGeom>
        </p:spPr>
        <p:txBody>
          <a:bodyPr vert="horz" wrap="square" lIns="0" tIns="0" rIns="0" bIns="0" rtlCol="0">
            <a:spAutoFit/>
          </a:bodyPr>
          <a:lstStyle/>
          <a:p>
            <a:pPr marL="12700" indent="-635">
              <a:lnSpc>
                <a:spcPts val="1435"/>
              </a:lnSpc>
            </a:pPr>
            <a:r>
              <a:rPr sz="1400" spc="-5" dirty="0">
                <a:latin typeface="Calibri"/>
                <a:cs typeface="Calibri"/>
              </a:rPr>
              <a:t>Visco </a:t>
            </a:r>
            <a:r>
              <a:rPr sz="1400" spc="-10" dirty="0">
                <a:latin typeface="Calibri"/>
                <a:cs typeface="Calibri"/>
              </a:rPr>
              <a:t>et </a:t>
            </a:r>
            <a:r>
              <a:rPr sz="1400" spc="-5" dirty="0">
                <a:latin typeface="Calibri"/>
                <a:cs typeface="Calibri"/>
              </a:rPr>
              <a:t>al, 13-ICML </a:t>
            </a:r>
            <a:r>
              <a:rPr sz="1400" spc="-5" dirty="0" smtClean="0">
                <a:latin typeface="Calibri"/>
                <a:cs typeface="Calibri"/>
              </a:rPr>
              <a:t>2015</a:t>
            </a:r>
            <a:endParaRPr sz="1400" dirty="0">
              <a:latin typeface="Calibri"/>
              <a:cs typeface="Calibri"/>
            </a:endParaRPr>
          </a:p>
        </p:txBody>
      </p:sp>
      <p:pic>
        <p:nvPicPr>
          <p:cNvPr id="11" name="Picture 6" descr="YES ile ilgili görsel sonucu"/>
          <p:cNvPicPr>
            <a:picLocks noChangeAspect="1" noChangeArrowheads="1"/>
          </p:cNvPicPr>
          <p:nvPr/>
        </p:nvPicPr>
        <p:blipFill>
          <a:blip r:embed="rId3" cstate="print"/>
          <a:srcRect/>
          <a:stretch>
            <a:fillRect/>
          </a:stretch>
        </p:blipFill>
        <p:spPr bwMode="auto">
          <a:xfrm>
            <a:off x="7772400" y="381000"/>
            <a:ext cx="838200" cy="838200"/>
          </a:xfrm>
          <a:prstGeom prst="rect">
            <a:avLst/>
          </a:prstGeom>
          <a:noFill/>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amond(i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645920" y="1546860"/>
            <a:ext cx="8561832" cy="4244340"/>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7848600" y="1066800"/>
            <a:ext cx="2667000" cy="495649"/>
          </a:xfrm>
          <a:prstGeom prst="rect">
            <a:avLst/>
          </a:prstGeom>
          <a:solidFill>
            <a:schemeClr val="bg1"/>
          </a:solidFill>
        </p:spPr>
        <p:txBody>
          <a:bodyPr vert="horz" wrap="square" lIns="0" tIns="33655" rIns="0" bIns="0" rtlCol="0">
            <a:spAutoFit/>
          </a:bodyPr>
          <a:lstStyle/>
          <a:p>
            <a:pPr marL="255270" marR="249554" algn="ctr">
              <a:lnSpc>
                <a:spcPct val="100000"/>
              </a:lnSpc>
              <a:spcBef>
                <a:spcPts val="265"/>
              </a:spcBef>
            </a:pPr>
            <a:r>
              <a:rPr sz="1500" b="1" spc="-10" dirty="0">
                <a:latin typeface="Calibri"/>
                <a:cs typeface="Calibri"/>
              </a:rPr>
              <a:t>Maintenance  continued</a:t>
            </a:r>
            <a:r>
              <a:rPr sz="1500" b="1" spc="-80" dirty="0">
                <a:latin typeface="Calibri"/>
                <a:cs typeface="Calibri"/>
              </a:rPr>
              <a:t> </a:t>
            </a:r>
            <a:r>
              <a:rPr sz="1500" b="1" spc="-5" dirty="0">
                <a:latin typeface="Calibri"/>
                <a:cs typeface="Calibri"/>
              </a:rPr>
              <a:t>until  </a:t>
            </a:r>
            <a:r>
              <a:rPr sz="1500" b="1" spc="-10" dirty="0">
                <a:latin typeface="Calibri"/>
                <a:cs typeface="Calibri"/>
              </a:rPr>
              <a:t>progression</a:t>
            </a:r>
            <a:endParaRPr sz="1500" dirty="0">
              <a:latin typeface="Calibri"/>
              <a:cs typeface="Calibri"/>
            </a:endParaRPr>
          </a:p>
        </p:txBody>
      </p:sp>
      <p:sp>
        <p:nvSpPr>
          <p:cNvPr id="7" name="object 7"/>
          <p:cNvSpPr/>
          <p:nvPr/>
        </p:nvSpPr>
        <p:spPr>
          <a:xfrm>
            <a:off x="1839467" y="6380988"/>
            <a:ext cx="2960370" cy="0"/>
          </a:xfrm>
          <a:custGeom>
            <a:avLst/>
            <a:gdLst/>
            <a:ahLst/>
            <a:cxnLst/>
            <a:rect l="l" t="t" r="r" b="b"/>
            <a:pathLst>
              <a:path w="2960370">
                <a:moveTo>
                  <a:pt x="0" y="0"/>
                </a:moveTo>
                <a:lnTo>
                  <a:pt x="2959773" y="0"/>
                </a:lnTo>
              </a:path>
            </a:pathLst>
          </a:custGeom>
          <a:ln w="9144">
            <a:solidFill>
              <a:srgbClr val="4A7EBB"/>
            </a:solidFill>
          </a:ln>
        </p:spPr>
        <p:txBody>
          <a:bodyPr wrap="square" lIns="0" tIns="0" rIns="0" bIns="0" rtlCol="0"/>
          <a:lstStyle/>
          <a:p>
            <a:endParaRPr/>
          </a:p>
        </p:txBody>
      </p:sp>
      <p:sp>
        <p:nvSpPr>
          <p:cNvPr id="8" name="object 8"/>
          <p:cNvSpPr txBox="1"/>
          <p:nvPr/>
        </p:nvSpPr>
        <p:spPr>
          <a:xfrm>
            <a:off x="1854263" y="6446734"/>
            <a:ext cx="7040880" cy="203835"/>
          </a:xfrm>
          <a:prstGeom prst="rect">
            <a:avLst/>
          </a:prstGeom>
        </p:spPr>
        <p:txBody>
          <a:bodyPr vert="horz" wrap="square" lIns="0" tIns="0" rIns="0" bIns="0" rtlCol="0">
            <a:spAutoFit/>
          </a:bodyPr>
          <a:lstStyle/>
          <a:p>
            <a:pPr marL="12700">
              <a:lnSpc>
                <a:spcPts val="1435"/>
              </a:lnSpc>
            </a:pPr>
            <a:r>
              <a:rPr sz="1400" spc="-5" dirty="0">
                <a:latin typeface="Calibri"/>
                <a:cs typeface="Calibri"/>
              </a:rPr>
              <a:t>Kluin Nelemans </a:t>
            </a:r>
            <a:r>
              <a:rPr sz="1400" spc="-10" dirty="0">
                <a:latin typeface="Calibri"/>
                <a:cs typeface="Calibri"/>
              </a:rPr>
              <a:t>et </a:t>
            </a:r>
            <a:r>
              <a:rPr sz="1400" spc="-5" dirty="0">
                <a:latin typeface="Calibri"/>
                <a:cs typeface="Calibri"/>
              </a:rPr>
              <a:t>al, </a:t>
            </a:r>
            <a:r>
              <a:rPr sz="1400" dirty="0">
                <a:latin typeface="Calibri"/>
                <a:cs typeface="Calibri"/>
              </a:rPr>
              <a:t>NEJM </a:t>
            </a:r>
            <a:r>
              <a:rPr sz="1400" spc="-5" dirty="0">
                <a:latin typeface="Calibri"/>
                <a:cs typeface="Calibri"/>
              </a:rPr>
              <a:t>2010. Median survival not </a:t>
            </a:r>
            <a:r>
              <a:rPr sz="1400" spc="-10" dirty="0">
                <a:latin typeface="Calibri"/>
                <a:cs typeface="Calibri"/>
              </a:rPr>
              <a:t>reached at </a:t>
            </a:r>
            <a:r>
              <a:rPr sz="1400" spc="-5" dirty="0">
                <a:latin typeface="Calibri"/>
                <a:cs typeface="Calibri"/>
              </a:rPr>
              <a:t>median follow-up </a:t>
            </a:r>
            <a:r>
              <a:rPr sz="1400" dirty="0">
                <a:latin typeface="Calibri"/>
                <a:cs typeface="Calibri"/>
              </a:rPr>
              <a:t>of </a:t>
            </a:r>
            <a:r>
              <a:rPr sz="1400" spc="-5" dirty="0">
                <a:latin typeface="Calibri"/>
                <a:cs typeface="Calibri"/>
              </a:rPr>
              <a:t>36</a:t>
            </a:r>
            <a:r>
              <a:rPr sz="1400" spc="175" dirty="0">
                <a:latin typeface="Calibri"/>
                <a:cs typeface="Calibri"/>
              </a:rPr>
              <a:t> </a:t>
            </a:r>
            <a:r>
              <a:rPr sz="1400" spc="-10" dirty="0">
                <a:latin typeface="Calibri"/>
                <a:cs typeface="Calibri"/>
              </a:rPr>
              <a:t>months</a:t>
            </a:r>
            <a:endParaRPr sz="1400" dirty="0">
              <a:latin typeface="Calibri"/>
              <a:cs typeface="Calibri"/>
            </a:endParaRPr>
          </a:p>
        </p:txBody>
      </p:sp>
      <p:sp>
        <p:nvSpPr>
          <p:cNvPr id="9" name="8 Dikdörtgen"/>
          <p:cNvSpPr/>
          <p:nvPr/>
        </p:nvSpPr>
        <p:spPr>
          <a:xfrm>
            <a:off x="533400" y="533400"/>
            <a:ext cx="5811014" cy="707886"/>
          </a:xfrm>
          <a:prstGeom prst="rect">
            <a:avLst/>
          </a:prstGeom>
        </p:spPr>
        <p:txBody>
          <a:bodyPr wrap="none">
            <a:spAutoFit/>
          </a:bodyPr>
          <a:lstStyle/>
          <a:p>
            <a:r>
              <a:rPr lang="tr-TR" sz="4000" b="1" spc="-15" dirty="0" err="1" smtClean="0">
                <a:solidFill>
                  <a:schemeClr val="accent5">
                    <a:lumMod val="75000"/>
                  </a:schemeClr>
                </a:solidFill>
              </a:rPr>
              <a:t>European</a:t>
            </a:r>
            <a:r>
              <a:rPr lang="tr-TR" sz="4000" b="1" spc="-15" dirty="0" smtClean="0">
                <a:solidFill>
                  <a:schemeClr val="accent5">
                    <a:lumMod val="75000"/>
                  </a:schemeClr>
                </a:solidFill>
              </a:rPr>
              <a:t> </a:t>
            </a:r>
            <a:r>
              <a:rPr lang="tr-TR" sz="4000" b="1" spc="-10" dirty="0" smtClean="0">
                <a:solidFill>
                  <a:schemeClr val="accent5">
                    <a:lumMod val="75000"/>
                  </a:schemeClr>
                </a:solidFill>
              </a:rPr>
              <a:t>MCL </a:t>
            </a:r>
            <a:r>
              <a:rPr lang="tr-TR" sz="4000" b="1" spc="-5" dirty="0" smtClean="0">
                <a:solidFill>
                  <a:schemeClr val="accent5">
                    <a:lumMod val="75000"/>
                  </a:schemeClr>
                </a:solidFill>
              </a:rPr>
              <a:t>Elderly</a:t>
            </a:r>
            <a:r>
              <a:rPr lang="tr-TR" sz="4000" b="1" spc="45" dirty="0" smtClean="0">
                <a:solidFill>
                  <a:schemeClr val="accent5">
                    <a:lumMod val="75000"/>
                  </a:schemeClr>
                </a:solidFill>
              </a:rPr>
              <a:t> </a:t>
            </a:r>
            <a:r>
              <a:rPr lang="tr-TR" sz="4000" b="1" spc="-10" dirty="0" err="1" smtClean="0">
                <a:solidFill>
                  <a:schemeClr val="accent5">
                    <a:lumMod val="75000"/>
                  </a:schemeClr>
                </a:solidFill>
              </a:rPr>
              <a:t>trial</a:t>
            </a:r>
            <a:endParaRPr lang="tr-TR" sz="4000" b="1" dirty="0">
              <a:solidFill>
                <a:schemeClr val="accent5">
                  <a:lumMod val="75000"/>
                </a:schemeClr>
              </a:solidFill>
            </a:endParaRP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1839467" y="6380988"/>
            <a:ext cx="2960370" cy="0"/>
          </a:xfrm>
          <a:custGeom>
            <a:avLst/>
            <a:gdLst/>
            <a:ahLst/>
            <a:cxnLst/>
            <a:rect l="l" t="t" r="r" b="b"/>
            <a:pathLst>
              <a:path w="2960370">
                <a:moveTo>
                  <a:pt x="0" y="0"/>
                </a:moveTo>
                <a:lnTo>
                  <a:pt x="2959773" y="0"/>
                </a:lnTo>
              </a:path>
            </a:pathLst>
          </a:custGeom>
          <a:ln w="9144">
            <a:solidFill>
              <a:srgbClr val="4A7EBB"/>
            </a:solidFill>
          </a:ln>
        </p:spPr>
        <p:txBody>
          <a:bodyPr wrap="square" lIns="0" tIns="0" rIns="0" bIns="0" rtlCol="0"/>
          <a:lstStyle/>
          <a:p>
            <a:endParaRPr/>
          </a:p>
        </p:txBody>
      </p:sp>
      <p:sp>
        <p:nvSpPr>
          <p:cNvPr id="8" name="object 8"/>
          <p:cNvSpPr txBox="1"/>
          <p:nvPr/>
        </p:nvSpPr>
        <p:spPr>
          <a:xfrm>
            <a:off x="1918816" y="5399127"/>
            <a:ext cx="8672983" cy="369332"/>
          </a:xfrm>
          <a:prstGeom prst="rect">
            <a:avLst/>
          </a:prstGeom>
        </p:spPr>
        <p:txBody>
          <a:bodyPr vert="horz" wrap="square" lIns="0" tIns="0" rIns="0" bIns="0" rtlCol="0">
            <a:spAutoFit/>
          </a:bodyPr>
          <a:lstStyle/>
          <a:p>
            <a:pPr marL="12700" marR="5080">
              <a:lnSpc>
                <a:spcPct val="100000"/>
              </a:lnSpc>
            </a:pPr>
            <a:r>
              <a:rPr sz="2400" b="1" spc="-5" dirty="0">
                <a:latin typeface="Calibri"/>
                <a:cs typeface="Calibri"/>
              </a:rPr>
              <a:t>4yr survival 87% </a:t>
            </a:r>
            <a:r>
              <a:rPr sz="2400" b="1" spc="-15" dirty="0">
                <a:latin typeface="Calibri"/>
                <a:cs typeface="Calibri"/>
              </a:rPr>
              <a:t>for </a:t>
            </a:r>
            <a:r>
              <a:rPr sz="2400" b="1" spc="-5" dirty="0">
                <a:latin typeface="Calibri"/>
                <a:cs typeface="Calibri"/>
              </a:rPr>
              <a:t>RCHOP </a:t>
            </a:r>
            <a:r>
              <a:rPr sz="2400" b="1" spc="-10" dirty="0">
                <a:latin typeface="Calibri"/>
                <a:cs typeface="Calibri"/>
              </a:rPr>
              <a:t>followed by  maintenance</a:t>
            </a:r>
            <a:r>
              <a:rPr sz="2400" b="1" spc="-40" dirty="0">
                <a:latin typeface="Calibri"/>
                <a:cs typeface="Calibri"/>
              </a:rPr>
              <a:t> </a:t>
            </a:r>
            <a:r>
              <a:rPr sz="2400" b="1" spc="-5" dirty="0">
                <a:latin typeface="Calibri"/>
                <a:cs typeface="Calibri"/>
              </a:rPr>
              <a:t>Rituximab</a:t>
            </a:r>
            <a:endParaRPr sz="2400" dirty="0">
              <a:latin typeface="Calibri"/>
              <a:cs typeface="Calibri"/>
            </a:endParaRPr>
          </a:p>
        </p:txBody>
      </p:sp>
      <p:sp>
        <p:nvSpPr>
          <p:cNvPr id="10" name="object 10"/>
          <p:cNvSpPr txBox="1"/>
          <p:nvPr/>
        </p:nvSpPr>
        <p:spPr>
          <a:xfrm>
            <a:off x="1854263" y="6446734"/>
            <a:ext cx="7040880" cy="203835"/>
          </a:xfrm>
          <a:prstGeom prst="rect">
            <a:avLst/>
          </a:prstGeom>
        </p:spPr>
        <p:txBody>
          <a:bodyPr vert="horz" wrap="square" lIns="0" tIns="0" rIns="0" bIns="0" rtlCol="0">
            <a:spAutoFit/>
          </a:bodyPr>
          <a:lstStyle/>
          <a:p>
            <a:pPr marL="12700">
              <a:lnSpc>
                <a:spcPts val="1435"/>
              </a:lnSpc>
            </a:pPr>
            <a:r>
              <a:rPr sz="1400" spc="-5" dirty="0">
                <a:latin typeface="Calibri"/>
                <a:cs typeface="Calibri"/>
              </a:rPr>
              <a:t>Kluin Nelemans </a:t>
            </a:r>
            <a:r>
              <a:rPr sz="1400" spc="-10" dirty="0">
                <a:latin typeface="Calibri"/>
                <a:cs typeface="Calibri"/>
              </a:rPr>
              <a:t>et </a:t>
            </a:r>
            <a:r>
              <a:rPr sz="1400" spc="-5" dirty="0">
                <a:latin typeface="Calibri"/>
                <a:cs typeface="Calibri"/>
              </a:rPr>
              <a:t>al, </a:t>
            </a:r>
            <a:r>
              <a:rPr sz="1400" dirty="0">
                <a:latin typeface="Calibri"/>
                <a:cs typeface="Calibri"/>
              </a:rPr>
              <a:t>NEJM </a:t>
            </a:r>
            <a:r>
              <a:rPr sz="1400" spc="-5" dirty="0">
                <a:latin typeface="Calibri"/>
                <a:cs typeface="Calibri"/>
              </a:rPr>
              <a:t>2010. Median survival not </a:t>
            </a:r>
            <a:r>
              <a:rPr sz="1400" spc="-10" dirty="0">
                <a:latin typeface="Calibri"/>
                <a:cs typeface="Calibri"/>
              </a:rPr>
              <a:t>reached at </a:t>
            </a:r>
            <a:r>
              <a:rPr sz="1400" spc="-5" dirty="0">
                <a:latin typeface="Calibri"/>
                <a:cs typeface="Calibri"/>
              </a:rPr>
              <a:t>median follow-up </a:t>
            </a:r>
            <a:r>
              <a:rPr sz="1400" dirty="0">
                <a:latin typeface="Calibri"/>
                <a:cs typeface="Calibri"/>
              </a:rPr>
              <a:t>of </a:t>
            </a:r>
            <a:r>
              <a:rPr sz="1400" spc="-5" dirty="0">
                <a:latin typeface="Calibri"/>
                <a:cs typeface="Calibri"/>
              </a:rPr>
              <a:t>36</a:t>
            </a:r>
            <a:r>
              <a:rPr sz="1400" spc="175" dirty="0">
                <a:latin typeface="Calibri"/>
                <a:cs typeface="Calibri"/>
              </a:rPr>
              <a:t> </a:t>
            </a:r>
            <a:r>
              <a:rPr sz="1400" spc="-10" dirty="0">
                <a:latin typeface="Calibri"/>
                <a:cs typeface="Calibri"/>
              </a:rPr>
              <a:t>months</a:t>
            </a:r>
            <a:endParaRPr sz="1400">
              <a:latin typeface="Calibri"/>
              <a:cs typeface="Calibri"/>
            </a:endParaRPr>
          </a:p>
        </p:txBody>
      </p:sp>
      <p:sp>
        <p:nvSpPr>
          <p:cNvPr id="12" name="object 9"/>
          <p:cNvSpPr/>
          <p:nvPr/>
        </p:nvSpPr>
        <p:spPr>
          <a:xfrm>
            <a:off x="3276600" y="1600200"/>
            <a:ext cx="5334000" cy="3429000"/>
          </a:xfrm>
          <a:prstGeom prst="rect">
            <a:avLst/>
          </a:prstGeom>
          <a:blipFill>
            <a:blip r:embed="rId2" cstate="print"/>
            <a:stretch>
              <a:fillRect/>
            </a:stretch>
          </a:blipFill>
        </p:spPr>
        <p:txBody>
          <a:bodyPr wrap="square" lIns="0" tIns="0" rIns="0" bIns="0" rtlCol="0"/>
          <a:lstStyle/>
          <a:p>
            <a:endParaRPr/>
          </a:p>
        </p:txBody>
      </p:sp>
      <p:sp>
        <p:nvSpPr>
          <p:cNvPr id="13" name="12 Dikdörtgen"/>
          <p:cNvSpPr/>
          <p:nvPr/>
        </p:nvSpPr>
        <p:spPr>
          <a:xfrm>
            <a:off x="533400" y="533400"/>
            <a:ext cx="5811014" cy="707886"/>
          </a:xfrm>
          <a:prstGeom prst="rect">
            <a:avLst/>
          </a:prstGeom>
        </p:spPr>
        <p:txBody>
          <a:bodyPr wrap="none">
            <a:spAutoFit/>
          </a:bodyPr>
          <a:lstStyle/>
          <a:p>
            <a:r>
              <a:rPr lang="tr-TR" sz="4000" b="1" spc="-15" dirty="0" err="1" smtClean="0">
                <a:solidFill>
                  <a:schemeClr val="accent5">
                    <a:lumMod val="75000"/>
                  </a:schemeClr>
                </a:solidFill>
              </a:rPr>
              <a:t>European</a:t>
            </a:r>
            <a:r>
              <a:rPr lang="tr-TR" sz="4000" b="1" spc="-15" dirty="0" smtClean="0">
                <a:solidFill>
                  <a:schemeClr val="accent5">
                    <a:lumMod val="75000"/>
                  </a:schemeClr>
                </a:solidFill>
              </a:rPr>
              <a:t> </a:t>
            </a:r>
            <a:r>
              <a:rPr lang="tr-TR" sz="4000" b="1" spc="-10" dirty="0" smtClean="0">
                <a:solidFill>
                  <a:schemeClr val="accent5">
                    <a:lumMod val="75000"/>
                  </a:schemeClr>
                </a:solidFill>
              </a:rPr>
              <a:t>MCL </a:t>
            </a:r>
            <a:r>
              <a:rPr lang="tr-TR" sz="4000" b="1" spc="-5" dirty="0" smtClean="0">
                <a:solidFill>
                  <a:schemeClr val="accent5">
                    <a:lumMod val="75000"/>
                  </a:schemeClr>
                </a:solidFill>
              </a:rPr>
              <a:t>Elderly</a:t>
            </a:r>
            <a:r>
              <a:rPr lang="tr-TR" sz="4000" b="1" spc="45" dirty="0" smtClean="0">
                <a:solidFill>
                  <a:schemeClr val="accent5">
                    <a:lumMod val="75000"/>
                  </a:schemeClr>
                </a:solidFill>
              </a:rPr>
              <a:t> </a:t>
            </a:r>
            <a:r>
              <a:rPr lang="tr-TR" sz="4000" b="1" spc="-10" dirty="0" err="1" smtClean="0">
                <a:solidFill>
                  <a:schemeClr val="accent5">
                    <a:lumMod val="75000"/>
                  </a:schemeClr>
                </a:solidFill>
              </a:rPr>
              <a:t>trial</a:t>
            </a:r>
            <a:endParaRPr lang="tr-TR" sz="4000" b="1" dirty="0">
              <a:solidFill>
                <a:schemeClr val="accent5">
                  <a:lumMod val="75000"/>
                </a:schemeClr>
              </a:solidFill>
            </a:endParaRPr>
          </a:p>
        </p:txBody>
      </p:sp>
      <p:pic>
        <p:nvPicPr>
          <p:cNvPr id="11" name="Picture 6" descr="YES ile ilgili görsel sonucu"/>
          <p:cNvPicPr>
            <a:picLocks noChangeAspect="1" noChangeArrowheads="1"/>
          </p:cNvPicPr>
          <p:nvPr/>
        </p:nvPicPr>
        <p:blipFill>
          <a:blip r:embed="rId3" cstate="print"/>
          <a:srcRect/>
          <a:stretch>
            <a:fillRect/>
          </a:stretch>
        </p:blipFill>
        <p:spPr bwMode="auto">
          <a:xfrm>
            <a:off x="6553200" y="457200"/>
            <a:ext cx="838200" cy="838200"/>
          </a:xfrm>
          <a:prstGeom prst="rect">
            <a:avLst/>
          </a:prstGeom>
          <a:noFill/>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amond(i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600" y="457200"/>
            <a:ext cx="10930191" cy="647700"/>
          </a:xfrm>
          <a:prstGeom prst="rect">
            <a:avLst/>
          </a:prstGeom>
        </p:spPr>
        <p:txBody>
          <a:bodyPr vert="horz" wrap="square" lIns="0" tIns="0" rIns="0" bIns="0" rtlCol="0">
            <a:spAutoFit/>
          </a:bodyPr>
          <a:lstStyle/>
          <a:p>
            <a:pPr marL="508000">
              <a:lnSpc>
                <a:spcPct val="100000"/>
              </a:lnSpc>
            </a:pPr>
            <a:r>
              <a:rPr spc="-5" dirty="0"/>
              <a:t>Short survival </a:t>
            </a:r>
            <a:r>
              <a:rPr spc="-25" dirty="0"/>
              <a:t>for </a:t>
            </a:r>
            <a:r>
              <a:rPr spc="-5" dirty="0"/>
              <a:t>those who </a:t>
            </a:r>
            <a:r>
              <a:rPr spc="-15" dirty="0"/>
              <a:t>relapse </a:t>
            </a:r>
            <a:r>
              <a:rPr spc="-20" dirty="0"/>
              <a:t>after</a:t>
            </a:r>
            <a:r>
              <a:rPr spc="45" dirty="0"/>
              <a:t> </a:t>
            </a:r>
            <a:r>
              <a:rPr dirty="0"/>
              <a:t>ASCT</a:t>
            </a:r>
          </a:p>
        </p:txBody>
      </p:sp>
      <p:sp>
        <p:nvSpPr>
          <p:cNvPr id="5" name="object 5"/>
          <p:cNvSpPr/>
          <p:nvPr/>
        </p:nvSpPr>
        <p:spPr>
          <a:xfrm>
            <a:off x="1025652" y="6307837"/>
            <a:ext cx="4519930" cy="1905"/>
          </a:xfrm>
          <a:custGeom>
            <a:avLst/>
            <a:gdLst/>
            <a:ahLst/>
            <a:cxnLst/>
            <a:rect l="l" t="t" r="r" b="b"/>
            <a:pathLst>
              <a:path w="4519930" h="1904">
                <a:moveTo>
                  <a:pt x="0" y="1651"/>
                </a:moveTo>
                <a:lnTo>
                  <a:pt x="4519409" y="0"/>
                </a:lnTo>
              </a:path>
            </a:pathLst>
          </a:custGeom>
          <a:ln w="9144">
            <a:solidFill>
              <a:srgbClr val="4A7EBB"/>
            </a:solidFill>
          </a:ln>
        </p:spPr>
        <p:txBody>
          <a:bodyPr wrap="square" lIns="0" tIns="0" rIns="0" bIns="0" rtlCol="0"/>
          <a:lstStyle/>
          <a:p>
            <a:endParaRPr/>
          </a:p>
        </p:txBody>
      </p:sp>
      <p:sp>
        <p:nvSpPr>
          <p:cNvPr id="6" name="object 6"/>
          <p:cNvSpPr/>
          <p:nvPr/>
        </p:nvSpPr>
        <p:spPr>
          <a:xfrm>
            <a:off x="956310" y="2000250"/>
            <a:ext cx="416559" cy="381000"/>
          </a:xfrm>
          <a:custGeom>
            <a:avLst/>
            <a:gdLst/>
            <a:ahLst/>
            <a:cxnLst/>
            <a:rect l="l" t="t" r="r" b="b"/>
            <a:pathLst>
              <a:path w="416559" h="381000">
                <a:moveTo>
                  <a:pt x="0" y="0"/>
                </a:moveTo>
                <a:lnTo>
                  <a:pt x="416052" y="0"/>
                </a:lnTo>
                <a:lnTo>
                  <a:pt x="416052" y="381000"/>
                </a:lnTo>
                <a:lnTo>
                  <a:pt x="0" y="381000"/>
                </a:lnTo>
                <a:lnTo>
                  <a:pt x="0" y="0"/>
                </a:lnTo>
                <a:close/>
              </a:path>
            </a:pathLst>
          </a:custGeom>
          <a:solidFill>
            <a:srgbClr val="FFFFFF"/>
          </a:solidFill>
        </p:spPr>
        <p:txBody>
          <a:bodyPr wrap="square" lIns="0" tIns="0" rIns="0" bIns="0" rtlCol="0"/>
          <a:lstStyle/>
          <a:p>
            <a:endParaRPr/>
          </a:p>
        </p:txBody>
      </p:sp>
      <p:sp>
        <p:nvSpPr>
          <p:cNvPr id="7" name="object 7"/>
          <p:cNvSpPr/>
          <p:nvPr/>
        </p:nvSpPr>
        <p:spPr>
          <a:xfrm>
            <a:off x="956310" y="2000250"/>
            <a:ext cx="416559" cy="381000"/>
          </a:xfrm>
          <a:custGeom>
            <a:avLst/>
            <a:gdLst/>
            <a:ahLst/>
            <a:cxnLst/>
            <a:rect l="l" t="t" r="r" b="b"/>
            <a:pathLst>
              <a:path w="416559" h="381000">
                <a:moveTo>
                  <a:pt x="0" y="0"/>
                </a:moveTo>
                <a:lnTo>
                  <a:pt x="416052" y="0"/>
                </a:lnTo>
                <a:lnTo>
                  <a:pt x="416052" y="381000"/>
                </a:lnTo>
                <a:lnTo>
                  <a:pt x="0" y="381000"/>
                </a:lnTo>
                <a:lnTo>
                  <a:pt x="0" y="0"/>
                </a:lnTo>
                <a:close/>
              </a:path>
            </a:pathLst>
          </a:custGeom>
          <a:ln w="25908">
            <a:solidFill>
              <a:srgbClr val="FFFFFF"/>
            </a:solidFill>
          </a:ln>
        </p:spPr>
        <p:txBody>
          <a:bodyPr wrap="square" lIns="0" tIns="0" rIns="0" bIns="0" rtlCol="0"/>
          <a:lstStyle/>
          <a:p>
            <a:endParaRPr/>
          </a:p>
        </p:txBody>
      </p:sp>
      <p:sp>
        <p:nvSpPr>
          <p:cNvPr id="8" name="object 8"/>
          <p:cNvSpPr txBox="1"/>
          <p:nvPr/>
        </p:nvSpPr>
        <p:spPr>
          <a:xfrm>
            <a:off x="1676400" y="5257800"/>
            <a:ext cx="8926195" cy="553998"/>
          </a:xfrm>
          <a:prstGeom prst="rect">
            <a:avLst/>
          </a:prstGeom>
        </p:spPr>
        <p:txBody>
          <a:bodyPr vert="horz" wrap="square" lIns="0" tIns="0" rIns="0" bIns="0" rtlCol="0">
            <a:spAutoFit/>
          </a:bodyPr>
          <a:lstStyle/>
          <a:p>
            <a:pPr marL="12700" marR="5080">
              <a:lnSpc>
                <a:spcPct val="100000"/>
              </a:lnSpc>
            </a:pPr>
            <a:r>
              <a:rPr spc="-5" dirty="0">
                <a:latin typeface="Calibri"/>
                <a:cs typeface="Calibri"/>
              </a:rPr>
              <a:t>Eligible </a:t>
            </a:r>
            <a:r>
              <a:rPr spc="-10" dirty="0">
                <a:latin typeface="Calibri"/>
                <a:cs typeface="Calibri"/>
              </a:rPr>
              <a:t>patients were </a:t>
            </a:r>
            <a:r>
              <a:rPr spc="-5" dirty="0">
                <a:latin typeface="Calibri"/>
                <a:cs typeface="Calibri"/>
              </a:rPr>
              <a:t>aged 18 </a:t>
            </a:r>
            <a:r>
              <a:rPr spc="-10" dirty="0">
                <a:latin typeface="Calibri"/>
                <a:cs typeface="Calibri"/>
              </a:rPr>
              <a:t>years </a:t>
            </a:r>
            <a:r>
              <a:rPr dirty="0">
                <a:latin typeface="Calibri"/>
                <a:cs typeface="Calibri"/>
              </a:rPr>
              <a:t>or </a:t>
            </a:r>
            <a:r>
              <a:rPr spc="-10" dirty="0">
                <a:latin typeface="Calibri"/>
                <a:cs typeface="Calibri"/>
              </a:rPr>
              <a:t>more </a:t>
            </a:r>
            <a:r>
              <a:rPr spc="-5" dirty="0">
                <a:latin typeface="Calibri"/>
                <a:cs typeface="Calibri"/>
              </a:rPr>
              <a:t>who  underwent </a:t>
            </a:r>
            <a:r>
              <a:rPr dirty="0">
                <a:latin typeface="Calibri"/>
                <a:cs typeface="Calibri"/>
              </a:rPr>
              <a:t>a </a:t>
            </a:r>
            <a:r>
              <a:rPr spc="-10" dirty="0">
                <a:latin typeface="Calibri"/>
                <a:cs typeface="Calibri"/>
              </a:rPr>
              <a:t>first </a:t>
            </a:r>
            <a:r>
              <a:rPr spc="-5" dirty="0">
                <a:latin typeface="Calibri"/>
                <a:cs typeface="Calibri"/>
              </a:rPr>
              <a:t>autoSCT </a:t>
            </a:r>
            <a:r>
              <a:rPr spc="-10" dirty="0">
                <a:latin typeface="Calibri"/>
                <a:cs typeface="Calibri"/>
              </a:rPr>
              <a:t>for </a:t>
            </a:r>
            <a:r>
              <a:rPr spc="-5" dirty="0">
                <a:latin typeface="Calibri"/>
                <a:cs typeface="Calibri"/>
              </a:rPr>
              <a:t>MCL between 2000 and 2009,  </a:t>
            </a:r>
            <a:r>
              <a:rPr spc="-10" dirty="0">
                <a:latin typeface="Calibri"/>
                <a:cs typeface="Calibri"/>
              </a:rPr>
              <a:t>subsequently relapsed, </a:t>
            </a:r>
            <a:r>
              <a:rPr spc="-5" dirty="0">
                <a:latin typeface="Calibri"/>
                <a:cs typeface="Calibri"/>
              </a:rPr>
              <a:t>and </a:t>
            </a:r>
            <a:r>
              <a:rPr spc="-10" dirty="0">
                <a:latin typeface="Calibri"/>
                <a:cs typeface="Calibri"/>
              </a:rPr>
              <a:t>were registered </a:t>
            </a:r>
            <a:r>
              <a:rPr dirty="0">
                <a:latin typeface="Calibri"/>
                <a:cs typeface="Calibri"/>
              </a:rPr>
              <a:t>with </a:t>
            </a:r>
            <a:r>
              <a:rPr spc="-5" dirty="0">
                <a:latin typeface="Calibri"/>
                <a:cs typeface="Calibri"/>
              </a:rPr>
              <a:t>the EBMT  </a:t>
            </a:r>
            <a:r>
              <a:rPr spc="-10" dirty="0">
                <a:latin typeface="Calibri"/>
                <a:cs typeface="Calibri"/>
              </a:rPr>
              <a:t>database</a:t>
            </a:r>
            <a:endParaRPr dirty="0">
              <a:latin typeface="Calibri"/>
              <a:cs typeface="Calibri"/>
            </a:endParaRPr>
          </a:p>
        </p:txBody>
      </p:sp>
      <p:sp>
        <p:nvSpPr>
          <p:cNvPr id="9" name="object 9"/>
          <p:cNvSpPr txBox="1"/>
          <p:nvPr/>
        </p:nvSpPr>
        <p:spPr>
          <a:xfrm>
            <a:off x="1105005" y="6446735"/>
            <a:ext cx="6584315" cy="203835"/>
          </a:xfrm>
          <a:prstGeom prst="rect">
            <a:avLst/>
          </a:prstGeom>
        </p:spPr>
        <p:txBody>
          <a:bodyPr vert="horz" wrap="square" lIns="0" tIns="0" rIns="0" bIns="0" rtlCol="0">
            <a:spAutoFit/>
          </a:bodyPr>
          <a:lstStyle/>
          <a:p>
            <a:pPr marL="12700">
              <a:lnSpc>
                <a:spcPts val="1435"/>
              </a:lnSpc>
            </a:pPr>
            <a:r>
              <a:rPr sz="1400" spc="-5" dirty="0">
                <a:latin typeface="Calibri"/>
                <a:cs typeface="Calibri"/>
              </a:rPr>
              <a:t>Dietrich </a:t>
            </a:r>
            <a:r>
              <a:rPr sz="1400" spc="-10" dirty="0">
                <a:latin typeface="Calibri"/>
                <a:cs typeface="Calibri"/>
              </a:rPr>
              <a:t>et </a:t>
            </a:r>
            <a:r>
              <a:rPr sz="1400" spc="-5" dirty="0">
                <a:latin typeface="Calibri"/>
                <a:cs typeface="Calibri"/>
              </a:rPr>
              <a:t>al, Annals </a:t>
            </a:r>
            <a:r>
              <a:rPr sz="1400" dirty="0">
                <a:latin typeface="Calibri"/>
                <a:cs typeface="Calibri"/>
              </a:rPr>
              <a:t>of </a:t>
            </a:r>
            <a:r>
              <a:rPr sz="1400" spc="-5" dirty="0">
                <a:latin typeface="Calibri"/>
                <a:cs typeface="Calibri"/>
              </a:rPr>
              <a:t>Oncology 2014. EBMT </a:t>
            </a:r>
            <a:r>
              <a:rPr sz="1400" spc="-10" dirty="0">
                <a:latin typeface="Calibri"/>
                <a:cs typeface="Calibri"/>
              </a:rPr>
              <a:t>data. </a:t>
            </a:r>
            <a:r>
              <a:rPr sz="1400" dirty="0">
                <a:latin typeface="Calibri"/>
                <a:cs typeface="Calibri"/>
              </a:rPr>
              <a:t>ASCT = </a:t>
            </a:r>
            <a:r>
              <a:rPr sz="1400" spc="-5" dirty="0">
                <a:latin typeface="Calibri"/>
                <a:cs typeface="Calibri"/>
              </a:rPr>
              <a:t>autologous </a:t>
            </a:r>
            <a:r>
              <a:rPr sz="1400" spc="-10" dirty="0">
                <a:latin typeface="Calibri"/>
                <a:cs typeface="Calibri"/>
              </a:rPr>
              <a:t>stem </a:t>
            </a:r>
            <a:r>
              <a:rPr sz="1400" spc="-5" dirty="0">
                <a:latin typeface="Calibri"/>
                <a:cs typeface="Calibri"/>
              </a:rPr>
              <a:t>cell</a:t>
            </a:r>
            <a:r>
              <a:rPr sz="1400" spc="140" dirty="0">
                <a:latin typeface="Calibri"/>
                <a:cs typeface="Calibri"/>
              </a:rPr>
              <a:t> </a:t>
            </a:r>
            <a:r>
              <a:rPr sz="1400" spc="-10" dirty="0">
                <a:latin typeface="Calibri"/>
                <a:cs typeface="Calibri"/>
              </a:rPr>
              <a:t>transplant</a:t>
            </a:r>
            <a:endParaRPr sz="1400" dirty="0">
              <a:latin typeface="Calibri"/>
              <a:cs typeface="Calibri"/>
            </a:endParaRPr>
          </a:p>
        </p:txBody>
      </p:sp>
      <p:pic>
        <p:nvPicPr>
          <p:cNvPr id="63489" name="Picture 1"/>
          <p:cNvPicPr>
            <a:picLocks noChangeAspect="1" noChangeArrowheads="1"/>
          </p:cNvPicPr>
          <p:nvPr/>
        </p:nvPicPr>
        <p:blipFill>
          <a:blip r:embed="rId3" cstate="print"/>
          <a:srcRect/>
          <a:stretch>
            <a:fillRect/>
          </a:stretch>
        </p:blipFill>
        <p:spPr bwMode="auto">
          <a:xfrm>
            <a:off x="838200" y="1524000"/>
            <a:ext cx="8839200" cy="3200400"/>
          </a:xfrm>
          <a:prstGeom prst="rect">
            <a:avLst/>
          </a:prstGeom>
          <a:noFill/>
          <a:ln w="9525">
            <a:noFill/>
            <a:miter lim="800000"/>
            <a:headEnd/>
            <a:tailEnd/>
          </a:ln>
        </p:spPr>
      </p:pic>
      <p:cxnSp>
        <p:nvCxnSpPr>
          <p:cNvPr id="12" name="11 Düz Ok Bağlayıcısı"/>
          <p:cNvCxnSpPr/>
          <p:nvPr/>
        </p:nvCxnSpPr>
        <p:spPr>
          <a:xfrm flipH="1">
            <a:off x="7315200" y="2514600"/>
            <a:ext cx="304800" cy="457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14 Düz Ok Bağlayıcısı"/>
          <p:cNvCxnSpPr/>
          <p:nvPr/>
        </p:nvCxnSpPr>
        <p:spPr>
          <a:xfrm flipH="1">
            <a:off x="7239000" y="3276600"/>
            <a:ext cx="304800" cy="457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15 Düz Ok Bağlayıcısı"/>
          <p:cNvCxnSpPr/>
          <p:nvPr/>
        </p:nvCxnSpPr>
        <p:spPr>
          <a:xfrm flipH="1">
            <a:off x="6553200" y="3276600"/>
            <a:ext cx="304800" cy="457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amond(in)">
                                      <p:cBhvr>
                                        <p:cTn id="7" dur="2000"/>
                                        <p:tgtEl>
                                          <p:spTgt spid="16"/>
                                        </p:tgtEl>
                                      </p:cBhvr>
                                    </p:animEffect>
                                  </p:childTnLst>
                                </p:cTn>
                              </p:par>
                              <p:par>
                                <p:cTn id="8" presetID="8" presetClass="entr" presetSubtype="16"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amond(in)">
                                      <p:cBhvr>
                                        <p:cTn id="10" dur="2000"/>
                                        <p:tgtEl>
                                          <p:spTgt spid="12"/>
                                        </p:tgtEl>
                                      </p:cBhvr>
                                    </p:animEffect>
                                  </p:childTnLst>
                                </p:cTn>
                              </p:par>
                              <p:par>
                                <p:cTn id="11" presetID="8" presetClass="entr" presetSubtype="16"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diamond(in)">
                                      <p:cBhvr>
                                        <p:cTn id="13"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037844" y="5943600"/>
            <a:ext cx="10134600" cy="0"/>
          </a:xfrm>
          <a:custGeom>
            <a:avLst/>
            <a:gdLst/>
            <a:ahLst/>
            <a:cxnLst/>
            <a:rect l="l" t="t" r="r" b="b"/>
            <a:pathLst>
              <a:path w="10134600">
                <a:moveTo>
                  <a:pt x="0" y="0"/>
                </a:moveTo>
                <a:lnTo>
                  <a:pt x="10134104" y="0"/>
                </a:lnTo>
              </a:path>
            </a:pathLst>
          </a:custGeom>
          <a:ln w="9144">
            <a:solidFill>
              <a:srgbClr val="4A7EBB"/>
            </a:solidFill>
          </a:ln>
        </p:spPr>
        <p:txBody>
          <a:bodyPr wrap="square" lIns="0" tIns="0" rIns="0" bIns="0" rtlCol="0"/>
          <a:lstStyle/>
          <a:p>
            <a:endParaRPr/>
          </a:p>
        </p:txBody>
      </p:sp>
      <p:sp>
        <p:nvSpPr>
          <p:cNvPr id="4" name="object 4"/>
          <p:cNvSpPr/>
          <p:nvPr/>
        </p:nvSpPr>
        <p:spPr>
          <a:xfrm>
            <a:off x="6173723" y="1016520"/>
            <a:ext cx="5240553" cy="4346486"/>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9961626" y="3544061"/>
            <a:ext cx="1172210" cy="569595"/>
          </a:xfrm>
          <a:custGeom>
            <a:avLst/>
            <a:gdLst/>
            <a:ahLst/>
            <a:cxnLst/>
            <a:rect l="l" t="t" r="r" b="b"/>
            <a:pathLst>
              <a:path w="1172209" h="569595">
                <a:moveTo>
                  <a:pt x="0" y="0"/>
                </a:moveTo>
                <a:lnTo>
                  <a:pt x="1171867" y="569252"/>
                </a:lnTo>
              </a:path>
            </a:pathLst>
          </a:custGeom>
          <a:ln w="25908">
            <a:solidFill>
              <a:srgbClr val="C00000"/>
            </a:solidFill>
            <a:prstDash val="lgDash"/>
          </a:ln>
        </p:spPr>
        <p:txBody>
          <a:bodyPr wrap="square" lIns="0" tIns="0" rIns="0" bIns="0" rtlCol="0"/>
          <a:lstStyle/>
          <a:p>
            <a:endParaRPr/>
          </a:p>
        </p:txBody>
      </p:sp>
      <p:sp>
        <p:nvSpPr>
          <p:cNvPr id="6" name="object 6"/>
          <p:cNvSpPr/>
          <p:nvPr/>
        </p:nvSpPr>
        <p:spPr>
          <a:xfrm>
            <a:off x="11043767" y="4038562"/>
            <a:ext cx="90170" cy="81915"/>
          </a:xfrm>
          <a:custGeom>
            <a:avLst/>
            <a:gdLst/>
            <a:ahLst/>
            <a:cxnLst/>
            <a:rect l="l" t="t" r="r" b="b"/>
            <a:pathLst>
              <a:path w="90170" h="81914">
                <a:moveTo>
                  <a:pt x="39624" y="0"/>
                </a:moveTo>
                <a:lnTo>
                  <a:pt x="89725" y="74739"/>
                </a:lnTo>
                <a:lnTo>
                  <a:pt x="0" y="81559"/>
                </a:lnTo>
              </a:path>
            </a:pathLst>
          </a:custGeom>
          <a:ln w="25908">
            <a:solidFill>
              <a:srgbClr val="C00000"/>
            </a:solidFill>
          </a:ln>
        </p:spPr>
        <p:txBody>
          <a:bodyPr wrap="square" lIns="0" tIns="0" rIns="0" bIns="0" rtlCol="0"/>
          <a:lstStyle/>
          <a:p>
            <a:endParaRPr/>
          </a:p>
        </p:txBody>
      </p:sp>
      <p:sp>
        <p:nvSpPr>
          <p:cNvPr id="7" name="object 7"/>
          <p:cNvSpPr/>
          <p:nvPr/>
        </p:nvSpPr>
        <p:spPr>
          <a:xfrm>
            <a:off x="7314438" y="2245614"/>
            <a:ext cx="2766060" cy="1345565"/>
          </a:xfrm>
          <a:custGeom>
            <a:avLst/>
            <a:gdLst/>
            <a:ahLst/>
            <a:cxnLst/>
            <a:rect l="l" t="t" r="r" b="b"/>
            <a:pathLst>
              <a:path w="2766059" h="1345564">
                <a:moveTo>
                  <a:pt x="0" y="0"/>
                </a:moveTo>
                <a:lnTo>
                  <a:pt x="2765996" y="1345298"/>
                </a:lnTo>
              </a:path>
            </a:pathLst>
          </a:custGeom>
          <a:ln w="25908">
            <a:solidFill>
              <a:srgbClr val="C00000"/>
            </a:solidFill>
          </a:ln>
        </p:spPr>
        <p:txBody>
          <a:bodyPr wrap="square" lIns="0" tIns="0" rIns="0" bIns="0" rtlCol="0"/>
          <a:lstStyle/>
          <a:p>
            <a:endParaRPr/>
          </a:p>
        </p:txBody>
      </p:sp>
      <p:sp>
        <p:nvSpPr>
          <p:cNvPr id="8" name="object 8"/>
          <p:cNvSpPr txBox="1"/>
          <p:nvPr/>
        </p:nvSpPr>
        <p:spPr>
          <a:xfrm>
            <a:off x="8185098" y="2686405"/>
            <a:ext cx="1375410" cy="298450"/>
          </a:xfrm>
          <a:prstGeom prst="rect">
            <a:avLst/>
          </a:prstGeom>
        </p:spPr>
        <p:txBody>
          <a:bodyPr vert="horz" wrap="square" lIns="0" tIns="0" rIns="0" bIns="0" rtlCol="0">
            <a:spAutoFit/>
          </a:bodyPr>
          <a:lstStyle/>
          <a:p>
            <a:pPr marL="12700">
              <a:lnSpc>
                <a:spcPct val="100000"/>
              </a:lnSpc>
            </a:pPr>
            <a:r>
              <a:rPr sz="1800" spc="-5" dirty="0">
                <a:latin typeface="Calibri"/>
                <a:cs typeface="Calibri"/>
              </a:rPr>
              <a:t>MCL2</a:t>
            </a:r>
            <a:r>
              <a:rPr sz="1800" spc="-85" dirty="0">
                <a:latin typeface="Calibri"/>
                <a:cs typeface="Calibri"/>
              </a:rPr>
              <a:t> </a:t>
            </a:r>
            <a:r>
              <a:rPr sz="1800" spc="-5" dirty="0">
                <a:latin typeface="Calibri"/>
                <a:cs typeface="Calibri"/>
              </a:rPr>
              <a:t>regimen</a:t>
            </a:r>
            <a:endParaRPr sz="1800">
              <a:latin typeface="Calibri"/>
              <a:cs typeface="Calibri"/>
            </a:endParaRPr>
          </a:p>
        </p:txBody>
      </p:sp>
      <p:sp>
        <p:nvSpPr>
          <p:cNvPr id="9" name="object 9"/>
          <p:cNvSpPr/>
          <p:nvPr/>
        </p:nvSpPr>
        <p:spPr>
          <a:xfrm>
            <a:off x="1117090" y="1648967"/>
            <a:ext cx="4976381" cy="3433622"/>
          </a:xfrm>
          <a:prstGeom prst="rect">
            <a:avLst/>
          </a:prstGeom>
          <a:blipFill>
            <a:blip r:embed="rId3" cstate="print"/>
            <a:stretch>
              <a:fillRect/>
            </a:stretch>
          </a:blipFill>
        </p:spPr>
        <p:txBody>
          <a:bodyPr wrap="square" lIns="0" tIns="0" rIns="0" bIns="0" rtlCol="0"/>
          <a:lstStyle/>
          <a:p>
            <a:endParaRPr/>
          </a:p>
        </p:txBody>
      </p:sp>
      <p:sp>
        <p:nvSpPr>
          <p:cNvPr id="10" name="object 10"/>
          <p:cNvSpPr/>
          <p:nvPr/>
        </p:nvSpPr>
        <p:spPr>
          <a:xfrm>
            <a:off x="1021080" y="1901951"/>
            <a:ext cx="392074" cy="3122853"/>
          </a:xfrm>
          <a:prstGeom prst="rect">
            <a:avLst/>
          </a:prstGeom>
          <a:blipFill>
            <a:blip r:embed="rId4" cstate="print"/>
            <a:stretch>
              <a:fillRect/>
            </a:stretch>
          </a:blipFill>
        </p:spPr>
        <p:txBody>
          <a:bodyPr wrap="square" lIns="0" tIns="0" rIns="0" bIns="0" rtlCol="0"/>
          <a:lstStyle/>
          <a:p>
            <a:endParaRPr/>
          </a:p>
        </p:txBody>
      </p:sp>
      <p:sp>
        <p:nvSpPr>
          <p:cNvPr id="11" name="object 11"/>
          <p:cNvSpPr/>
          <p:nvPr/>
        </p:nvSpPr>
        <p:spPr>
          <a:xfrm>
            <a:off x="987550" y="4762512"/>
            <a:ext cx="5122101" cy="612533"/>
          </a:xfrm>
          <a:prstGeom prst="rect">
            <a:avLst/>
          </a:prstGeom>
          <a:blipFill>
            <a:blip r:embed="rId5" cstate="print"/>
            <a:stretch>
              <a:fillRect/>
            </a:stretch>
          </a:blipFill>
        </p:spPr>
        <p:txBody>
          <a:bodyPr wrap="square" lIns="0" tIns="0" rIns="0" bIns="0" rtlCol="0"/>
          <a:lstStyle/>
          <a:p>
            <a:endParaRPr/>
          </a:p>
        </p:txBody>
      </p:sp>
      <p:sp>
        <p:nvSpPr>
          <p:cNvPr id="12" name="object 12"/>
          <p:cNvSpPr/>
          <p:nvPr/>
        </p:nvSpPr>
        <p:spPr>
          <a:xfrm>
            <a:off x="3592829" y="3454146"/>
            <a:ext cx="915035" cy="608965"/>
          </a:xfrm>
          <a:custGeom>
            <a:avLst/>
            <a:gdLst/>
            <a:ahLst/>
            <a:cxnLst/>
            <a:rect l="l" t="t" r="r" b="b"/>
            <a:pathLst>
              <a:path w="915035" h="608964">
                <a:moveTo>
                  <a:pt x="0" y="0"/>
                </a:moveTo>
                <a:lnTo>
                  <a:pt x="914755" y="608787"/>
                </a:lnTo>
              </a:path>
            </a:pathLst>
          </a:custGeom>
          <a:ln w="25907">
            <a:solidFill>
              <a:srgbClr val="C00000"/>
            </a:solidFill>
            <a:prstDash val="lgDash"/>
          </a:ln>
        </p:spPr>
        <p:txBody>
          <a:bodyPr wrap="square" lIns="0" tIns="0" rIns="0" bIns="0" rtlCol="0"/>
          <a:lstStyle/>
          <a:p>
            <a:endParaRPr/>
          </a:p>
        </p:txBody>
      </p:sp>
      <p:sp>
        <p:nvSpPr>
          <p:cNvPr id="13" name="object 13"/>
          <p:cNvSpPr/>
          <p:nvPr/>
        </p:nvSpPr>
        <p:spPr>
          <a:xfrm>
            <a:off x="4417758" y="3982123"/>
            <a:ext cx="90170" cy="81280"/>
          </a:xfrm>
          <a:custGeom>
            <a:avLst/>
            <a:gdLst/>
            <a:ahLst/>
            <a:cxnLst/>
            <a:rect l="l" t="t" r="r" b="b"/>
            <a:pathLst>
              <a:path w="90170" h="81279">
                <a:moveTo>
                  <a:pt x="50241" y="0"/>
                </a:moveTo>
                <a:lnTo>
                  <a:pt x="89827" y="80810"/>
                </a:lnTo>
                <a:lnTo>
                  <a:pt x="0" y="75488"/>
                </a:lnTo>
              </a:path>
            </a:pathLst>
          </a:custGeom>
          <a:ln w="25908">
            <a:solidFill>
              <a:srgbClr val="C00000"/>
            </a:solidFill>
          </a:ln>
        </p:spPr>
        <p:txBody>
          <a:bodyPr wrap="square" lIns="0" tIns="0" rIns="0" bIns="0" rtlCol="0"/>
          <a:lstStyle/>
          <a:p>
            <a:endParaRPr/>
          </a:p>
        </p:txBody>
      </p:sp>
      <p:sp>
        <p:nvSpPr>
          <p:cNvPr id="14" name="object 14"/>
          <p:cNvSpPr/>
          <p:nvPr/>
        </p:nvSpPr>
        <p:spPr>
          <a:xfrm>
            <a:off x="1311402" y="1989582"/>
            <a:ext cx="2282825" cy="1465580"/>
          </a:xfrm>
          <a:custGeom>
            <a:avLst/>
            <a:gdLst/>
            <a:ahLst/>
            <a:cxnLst/>
            <a:rect l="l" t="t" r="r" b="b"/>
            <a:pathLst>
              <a:path w="2282825" h="1465579">
                <a:moveTo>
                  <a:pt x="0" y="0"/>
                </a:moveTo>
                <a:lnTo>
                  <a:pt x="2282228" y="1465237"/>
                </a:lnTo>
              </a:path>
            </a:pathLst>
          </a:custGeom>
          <a:ln w="25908">
            <a:solidFill>
              <a:srgbClr val="C00000"/>
            </a:solidFill>
          </a:ln>
        </p:spPr>
        <p:txBody>
          <a:bodyPr wrap="square" lIns="0" tIns="0" rIns="0" bIns="0" rtlCol="0"/>
          <a:lstStyle/>
          <a:p>
            <a:endParaRPr/>
          </a:p>
        </p:txBody>
      </p:sp>
      <p:sp>
        <p:nvSpPr>
          <p:cNvPr id="15" name="object 15"/>
          <p:cNvSpPr/>
          <p:nvPr/>
        </p:nvSpPr>
        <p:spPr>
          <a:xfrm>
            <a:off x="971550" y="1524761"/>
            <a:ext cx="414655" cy="381000"/>
          </a:xfrm>
          <a:custGeom>
            <a:avLst/>
            <a:gdLst/>
            <a:ahLst/>
            <a:cxnLst/>
            <a:rect l="l" t="t" r="r" b="b"/>
            <a:pathLst>
              <a:path w="414655" h="381000">
                <a:moveTo>
                  <a:pt x="0" y="0"/>
                </a:moveTo>
                <a:lnTo>
                  <a:pt x="414528" y="0"/>
                </a:lnTo>
                <a:lnTo>
                  <a:pt x="414528" y="381000"/>
                </a:lnTo>
                <a:lnTo>
                  <a:pt x="0" y="381000"/>
                </a:lnTo>
                <a:lnTo>
                  <a:pt x="0" y="0"/>
                </a:lnTo>
                <a:close/>
              </a:path>
            </a:pathLst>
          </a:custGeom>
          <a:solidFill>
            <a:srgbClr val="FFFFFF"/>
          </a:solidFill>
        </p:spPr>
        <p:txBody>
          <a:bodyPr wrap="square" lIns="0" tIns="0" rIns="0" bIns="0" rtlCol="0"/>
          <a:lstStyle/>
          <a:p>
            <a:endParaRPr/>
          </a:p>
        </p:txBody>
      </p:sp>
      <p:sp>
        <p:nvSpPr>
          <p:cNvPr id="16" name="object 16"/>
          <p:cNvSpPr/>
          <p:nvPr/>
        </p:nvSpPr>
        <p:spPr>
          <a:xfrm>
            <a:off x="971550" y="1524761"/>
            <a:ext cx="414655" cy="381000"/>
          </a:xfrm>
          <a:custGeom>
            <a:avLst/>
            <a:gdLst/>
            <a:ahLst/>
            <a:cxnLst/>
            <a:rect l="l" t="t" r="r" b="b"/>
            <a:pathLst>
              <a:path w="414655" h="381000">
                <a:moveTo>
                  <a:pt x="0" y="0"/>
                </a:moveTo>
                <a:lnTo>
                  <a:pt x="414528" y="0"/>
                </a:lnTo>
                <a:lnTo>
                  <a:pt x="414528" y="381000"/>
                </a:lnTo>
                <a:lnTo>
                  <a:pt x="0" y="381000"/>
                </a:lnTo>
                <a:lnTo>
                  <a:pt x="0" y="0"/>
                </a:lnTo>
                <a:close/>
              </a:path>
            </a:pathLst>
          </a:custGeom>
          <a:ln w="25908">
            <a:solidFill>
              <a:srgbClr val="FFFFFF"/>
            </a:solidFill>
          </a:ln>
        </p:spPr>
        <p:txBody>
          <a:bodyPr wrap="square" lIns="0" tIns="0" rIns="0" bIns="0" rtlCol="0"/>
          <a:lstStyle/>
          <a:p>
            <a:endParaRPr/>
          </a:p>
        </p:txBody>
      </p:sp>
      <p:sp>
        <p:nvSpPr>
          <p:cNvPr id="17" name="object 17"/>
          <p:cNvSpPr/>
          <p:nvPr/>
        </p:nvSpPr>
        <p:spPr>
          <a:xfrm>
            <a:off x="6270497" y="1491233"/>
            <a:ext cx="535305" cy="498475"/>
          </a:xfrm>
          <a:custGeom>
            <a:avLst/>
            <a:gdLst/>
            <a:ahLst/>
            <a:cxnLst/>
            <a:rect l="l" t="t" r="r" b="b"/>
            <a:pathLst>
              <a:path w="535304" h="498475">
                <a:moveTo>
                  <a:pt x="0" y="0"/>
                </a:moveTo>
                <a:lnTo>
                  <a:pt x="534924" y="0"/>
                </a:lnTo>
                <a:lnTo>
                  <a:pt x="534924" y="498348"/>
                </a:lnTo>
                <a:lnTo>
                  <a:pt x="0" y="498348"/>
                </a:lnTo>
                <a:lnTo>
                  <a:pt x="0" y="0"/>
                </a:lnTo>
                <a:close/>
              </a:path>
            </a:pathLst>
          </a:custGeom>
          <a:solidFill>
            <a:srgbClr val="FFFFFF"/>
          </a:solidFill>
        </p:spPr>
        <p:txBody>
          <a:bodyPr wrap="square" lIns="0" tIns="0" rIns="0" bIns="0" rtlCol="0"/>
          <a:lstStyle/>
          <a:p>
            <a:endParaRPr/>
          </a:p>
        </p:txBody>
      </p:sp>
      <p:sp>
        <p:nvSpPr>
          <p:cNvPr id="18" name="object 18"/>
          <p:cNvSpPr/>
          <p:nvPr/>
        </p:nvSpPr>
        <p:spPr>
          <a:xfrm>
            <a:off x="6270497" y="1491233"/>
            <a:ext cx="535305" cy="498475"/>
          </a:xfrm>
          <a:custGeom>
            <a:avLst/>
            <a:gdLst/>
            <a:ahLst/>
            <a:cxnLst/>
            <a:rect l="l" t="t" r="r" b="b"/>
            <a:pathLst>
              <a:path w="535304" h="498475">
                <a:moveTo>
                  <a:pt x="0" y="0"/>
                </a:moveTo>
                <a:lnTo>
                  <a:pt x="534924" y="0"/>
                </a:lnTo>
                <a:lnTo>
                  <a:pt x="534924" y="498348"/>
                </a:lnTo>
                <a:lnTo>
                  <a:pt x="0" y="498348"/>
                </a:lnTo>
                <a:lnTo>
                  <a:pt x="0" y="0"/>
                </a:lnTo>
                <a:close/>
              </a:path>
            </a:pathLst>
          </a:custGeom>
          <a:ln w="25908">
            <a:solidFill>
              <a:srgbClr val="FFFFFF"/>
            </a:solidFill>
          </a:ln>
        </p:spPr>
        <p:txBody>
          <a:bodyPr wrap="square" lIns="0" tIns="0" rIns="0" bIns="0" rtlCol="0"/>
          <a:lstStyle/>
          <a:p>
            <a:endParaRPr/>
          </a:p>
        </p:txBody>
      </p:sp>
      <p:sp>
        <p:nvSpPr>
          <p:cNvPr id="19" name="object 19"/>
          <p:cNvSpPr txBox="1"/>
          <p:nvPr/>
        </p:nvSpPr>
        <p:spPr>
          <a:xfrm>
            <a:off x="1089454" y="6086694"/>
            <a:ext cx="3507740" cy="203835"/>
          </a:xfrm>
          <a:prstGeom prst="rect">
            <a:avLst/>
          </a:prstGeom>
        </p:spPr>
        <p:txBody>
          <a:bodyPr vert="horz" wrap="square" lIns="0" tIns="0" rIns="0" bIns="0" rtlCol="0">
            <a:spAutoFit/>
          </a:bodyPr>
          <a:lstStyle/>
          <a:p>
            <a:pPr marL="12700">
              <a:lnSpc>
                <a:spcPts val="1435"/>
              </a:lnSpc>
            </a:pPr>
            <a:r>
              <a:rPr sz="1400" spc="-5" dirty="0">
                <a:latin typeface="Calibri"/>
                <a:cs typeface="Calibri"/>
              </a:rPr>
              <a:t>Rummel </a:t>
            </a:r>
            <a:r>
              <a:rPr sz="1400" spc="-10" dirty="0">
                <a:latin typeface="Calibri"/>
                <a:cs typeface="Calibri"/>
              </a:rPr>
              <a:t>et </a:t>
            </a:r>
            <a:r>
              <a:rPr sz="1400" spc="-5" dirty="0">
                <a:latin typeface="Calibri"/>
                <a:cs typeface="Calibri"/>
              </a:rPr>
              <a:t>al </a:t>
            </a:r>
            <a:r>
              <a:rPr sz="1400" spc="-10" dirty="0">
                <a:latin typeface="Calibri"/>
                <a:cs typeface="Calibri"/>
              </a:rPr>
              <a:t>Lancet </a:t>
            </a:r>
            <a:r>
              <a:rPr sz="1400" spc="-5" dirty="0">
                <a:latin typeface="Calibri"/>
                <a:cs typeface="Calibri"/>
              </a:rPr>
              <a:t>2013. </a:t>
            </a:r>
            <a:r>
              <a:rPr sz="1400" b="1" spc="-5" dirty="0">
                <a:latin typeface="Calibri"/>
                <a:cs typeface="Calibri"/>
              </a:rPr>
              <a:t>STiL </a:t>
            </a:r>
            <a:r>
              <a:rPr sz="1400" b="1" dirty="0">
                <a:latin typeface="Calibri"/>
                <a:cs typeface="Calibri"/>
              </a:rPr>
              <a:t>NHL </a:t>
            </a:r>
            <a:r>
              <a:rPr sz="1400" b="1" spc="-5" dirty="0">
                <a:latin typeface="Calibri"/>
                <a:cs typeface="Calibri"/>
              </a:rPr>
              <a:t>1-2003</a:t>
            </a:r>
            <a:r>
              <a:rPr sz="1400" b="1" spc="45" dirty="0">
                <a:latin typeface="Calibri"/>
                <a:cs typeface="Calibri"/>
              </a:rPr>
              <a:t> </a:t>
            </a:r>
            <a:r>
              <a:rPr sz="1400" b="1" dirty="0">
                <a:latin typeface="Calibri"/>
                <a:cs typeface="Calibri"/>
              </a:rPr>
              <a:t>trial</a:t>
            </a:r>
            <a:endParaRPr sz="1400">
              <a:latin typeface="Calibri"/>
              <a:cs typeface="Calibri"/>
            </a:endParaRPr>
          </a:p>
        </p:txBody>
      </p:sp>
      <p:sp>
        <p:nvSpPr>
          <p:cNvPr id="20" name="object 20"/>
          <p:cNvSpPr txBox="1"/>
          <p:nvPr/>
        </p:nvSpPr>
        <p:spPr>
          <a:xfrm>
            <a:off x="7042949" y="6082022"/>
            <a:ext cx="4140835" cy="203835"/>
          </a:xfrm>
          <a:prstGeom prst="rect">
            <a:avLst/>
          </a:prstGeom>
        </p:spPr>
        <p:txBody>
          <a:bodyPr vert="horz" wrap="square" lIns="0" tIns="0" rIns="0" bIns="0" rtlCol="0">
            <a:spAutoFit/>
          </a:bodyPr>
          <a:lstStyle/>
          <a:p>
            <a:pPr marL="12700">
              <a:lnSpc>
                <a:spcPts val="1435"/>
              </a:lnSpc>
            </a:pPr>
            <a:r>
              <a:rPr sz="1400" spc="-10" dirty="0">
                <a:latin typeface="Calibri"/>
                <a:cs typeface="Calibri"/>
              </a:rPr>
              <a:t>Eskelund et </a:t>
            </a:r>
            <a:r>
              <a:rPr sz="1400" spc="-5" dirty="0">
                <a:latin typeface="Calibri"/>
                <a:cs typeface="Calibri"/>
              </a:rPr>
              <a:t>al, </a:t>
            </a:r>
            <a:r>
              <a:rPr sz="1400" dirty="0">
                <a:latin typeface="Calibri"/>
                <a:cs typeface="Calibri"/>
              </a:rPr>
              <a:t>BJH </a:t>
            </a:r>
            <a:r>
              <a:rPr sz="1400" spc="-5" dirty="0">
                <a:latin typeface="Calibri"/>
                <a:cs typeface="Calibri"/>
              </a:rPr>
              <a:t>2016</a:t>
            </a:r>
            <a:r>
              <a:rPr sz="1400" b="1" spc="-5" dirty="0">
                <a:latin typeface="Calibri"/>
                <a:cs typeface="Calibri"/>
              </a:rPr>
              <a:t>. 15 year follow-up </a:t>
            </a:r>
            <a:r>
              <a:rPr sz="1400" b="1" dirty="0">
                <a:latin typeface="Calibri"/>
                <a:cs typeface="Calibri"/>
              </a:rPr>
              <a:t>of </a:t>
            </a:r>
            <a:r>
              <a:rPr sz="1400" b="1" spc="-5" dirty="0">
                <a:latin typeface="Calibri"/>
                <a:cs typeface="Calibri"/>
              </a:rPr>
              <a:t>MCL2</a:t>
            </a:r>
            <a:r>
              <a:rPr sz="1400" b="1" spc="5" dirty="0">
                <a:latin typeface="Calibri"/>
                <a:cs typeface="Calibri"/>
              </a:rPr>
              <a:t> </a:t>
            </a:r>
            <a:r>
              <a:rPr sz="1400" b="1" dirty="0">
                <a:latin typeface="Calibri"/>
                <a:cs typeface="Calibri"/>
              </a:rPr>
              <a:t>trial</a:t>
            </a:r>
            <a:endParaRPr sz="1400">
              <a:latin typeface="Calibri"/>
              <a:cs typeface="Calibri"/>
            </a:endParaRPr>
          </a:p>
        </p:txBody>
      </p:sp>
      <p:sp>
        <p:nvSpPr>
          <p:cNvPr id="21" name="20 Dikdörtgen"/>
          <p:cNvSpPr/>
          <p:nvPr/>
        </p:nvSpPr>
        <p:spPr>
          <a:xfrm>
            <a:off x="914400" y="533400"/>
            <a:ext cx="3939155" cy="707886"/>
          </a:xfrm>
          <a:prstGeom prst="rect">
            <a:avLst/>
          </a:prstGeom>
        </p:spPr>
        <p:txBody>
          <a:bodyPr wrap="none">
            <a:spAutoFit/>
          </a:bodyPr>
          <a:lstStyle/>
          <a:p>
            <a:r>
              <a:rPr lang="tr-TR" sz="4000" b="1" spc="-10" dirty="0" err="1" smtClean="0">
                <a:solidFill>
                  <a:schemeClr val="accent5">
                    <a:lumMod val="75000"/>
                  </a:schemeClr>
                </a:solidFill>
              </a:rPr>
              <a:t>Inevitable</a:t>
            </a:r>
            <a:r>
              <a:rPr lang="tr-TR" sz="4000" b="1" spc="-70" dirty="0" smtClean="0">
                <a:solidFill>
                  <a:schemeClr val="accent5">
                    <a:lumMod val="75000"/>
                  </a:schemeClr>
                </a:solidFill>
              </a:rPr>
              <a:t> </a:t>
            </a:r>
            <a:r>
              <a:rPr lang="tr-TR" sz="4000" b="1" spc="-15" dirty="0" err="1" smtClean="0">
                <a:solidFill>
                  <a:schemeClr val="accent5">
                    <a:lumMod val="75000"/>
                  </a:schemeClr>
                </a:solidFill>
              </a:rPr>
              <a:t>relapse</a:t>
            </a:r>
            <a:endParaRPr lang="tr-TR" sz="4000" b="1" dirty="0">
              <a:solidFill>
                <a:schemeClr val="accent5">
                  <a:lumMod val="75000"/>
                </a:schemeClr>
              </a:solidFill>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2400" y="457200"/>
            <a:ext cx="10930191" cy="647700"/>
          </a:xfrm>
          <a:prstGeom prst="rect">
            <a:avLst/>
          </a:prstGeom>
        </p:spPr>
        <p:txBody>
          <a:bodyPr vert="horz" wrap="square" lIns="0" tIns="0" rIns="0" bIns="0" rtlCol="0">
            <a:spAutoFit/>
          </a:bodyPr>
          <a:lstStyle/>
          <a:p>
            <a:pPr marL="508000">
              <a:lnSpc>
                <a:spcPct val="100000"/>
              </a:lnSpc>
            </a:pPr>
            <a:r>
              <a:rPr spc="-5" dirty="0"/>
              <a:t>Short survival </a:t>
            </a:r>
            <a:r>
              <a:rPr spc="-25" dirty="0"/>
              <a:t>for </a:t>
            </a:r>
            <a:r>
              <a:rPr spc="-5" dirty="0"/>
              <a:t>those who </a:t>
            </a:r>
            <a:r>
              <a:rPr spc="-15" dirty="0"/>
              <a:t>relapse </a:t>
            </a:r>
            <a:r>
              <a:rPr spc="-20" dirty="0"/>
              <a:t>after</a:t>
            </a:r>
            <a:r>
              <a:rPr spc="45" dirty="0"/>
              <a:t> </a:t>
            </a:r>
            <a:r>
              <a:rPr dirty="0"/>
              <a:t>ASCT</a:t>
            </a:r>
          </a:p>
        </p:txBody>
      </p:sp>
      <p:sp>
        <p:nvSpPr>
          <p:cNvPr id="3" name="object 3"/>
          <p:cNvSpPr txBox="1"/>
          <p:nvPr/>
        </p:nvSpPr>
        <p:spPr>
          <a:xfrm>
            <a:off x="6231470" y="2031987"/>
            <a:ext cx="4575175" cy="2222500"/>
          </a:xfrm>
          <a:prstGeom prst="rect">
            <a:avLst/>
          </a:prstGeom>
        </p:spPr>
        <p:txBody>
          <a:bodyPr vert="horz" wrap="square" lIns="0" tIns="0" rIns="0" bIns="0" rtlCol="0">
            <a:spAutoFit/>
          </a:bodyPr>
          <a:lstStyle/>
          <a:p>
            <a:pPr marL="355600" indent="-342900">
              <a:lnSpc>
                <a:spcPct val="100000"/>
              </a:lnSpc>
              <a:buFont typeface="Arial"/>
              <a:buChar char="•"/>
              <a:tabLst>
                <a:tab pos="354965" algn="l"/>
                <a:tab pos="355600" algn="l"/>
              </a:tabLst>
            </a:pPr>
            <a:r>
              <a:rPr sz="2400" spc="-10" dirty="0">
                <a:latin typeface="Calibri"/>
                <a:cs typeface="Calibri"/>
              </a:rPr>
              <a:t>Relapse </a:t>
            </a:r>
            <a:r>
              <a:rPr sz="2400" spc="-25" dirty="0">
                <a:latin typeface="Calibri"/>
                <a:cs typeface="Calibri"/>
              </a:rPr>
              <a:t>rate </a:t>
            </a:r>
            <a:r>
              <a:rPr sz="2400" spc="-5" dirty="0">
                <a:latin typeface="Calibri"/>
                <a:cs typeface="Calibri"/>
              </a:rPr>
              <a:t>47% </a:t>
            </a:r>
            <a:r>
              <a:rPr sz="2400" spc="-15" dirty="0">
                <a:latin typeface="Calibri"/>
                <a:cs typeface="Calibri"/>
              </a:rPr>
              <a:t>at </a:t>
            </a:r>
            <a:r>
              <a:rPr sz="2400" dirty="0">
                <a:latin typeface="Calibri"/>
                <a:cs typeface="Calibri"/>
              </a:rPr>
              <a:t>5</a:t>
            </a:r>
            <a:r>
              <a:rPr sz="2400" spc="-70" dirty="0">
                <a:latin typeface="Calibri"/>
                <a:cs typeface="Calibri"/>
              </a:rPr>
              <a:t> </a:t>
            </a:r>
            <a:r>
              <a:rPr sz="2400" spc="-10" dirty="0">
                <a:latin typeface="Calibri"/>
                <a:cs typeface="Calibri"/>
              </a:rPr>
              <a:t>years</a:t>
            </a:r>
            <a:endParaRPr sz="2400" dirty="0">
              <a:latin typeface="Calibri"/>
              <a:cs typeface="Calibri"/>
            </a:endParaRPr>
          </a:p>
          <a:p>
            <a:pPr>
              <a:lnSpc>
                <a:spcPct val="100000"/>
              </a:lnSpc>
              <a:spcBef>
                <a:spcPts val="5"/>
              </a:spcBef>
              <a:buFont typeface="Arial"/>
              <a:buChar char="•"/>
            </a:pPr>
            <a:endParaRPr sz="2500" dirty="0">
              <a:latin typeface="Times New Roman"/>
              <a:cs typeface="Times New Roman"/>
            </a:endParaRPr>
          </a:p>
          <a:p>
            <a:pPr marL="355600" indent="-342900">
              <a:lnSpc>
                <a:spcPct val="100000"/>
              </a:lnSpc>
              <a:buFont typeface="Arial"/>
              <a:buChar char="•"/>
              <a:tabLst>
                <a:tab pos="354965" algn="l"/>
                <a:tab pos="355600" algn="l"/>
              </a:tabLst>
            </a:pPr>
            <a:r>
              <a:rPr sz="2400" dirty="0">
                <a:latin typeface="Calibri"/>
                <a:cs typeface="Calibri"/>
              </a:rPr>
              <a:t>Median </a:t>
            </a:r>
            <a:r>
              <a:rPr sz="2400" spc="-5" dirty="0">
                <a:latin typeface="Calibri"/>
                <a:cs typeface="Calibri"/>
              </a:rPr>
              <a:t>survival of 19</a:t>
            </a:r>
            <a:r>
              <a:rPr sz="2400" spc="-65" dirty="0">
                <a:latin typeface="Calibri"/>
                <a:cs typeface="Calibri"/>
              </a:rPr>
              <a:t> </a:t>
            </a:r>
            <a:r>
              <a:rPr sz="2400" spc="-10" dirty="0">
                <a:latin typeface="Calibri"/>
                <a:cs typeface="Calibri"/>
              </a:rPr>
              <a:t>months</a:t>
            </a:r>
            <a:endParaRPr sz="2400" dirty="0">
              <a:latin typeface="Calibri"/>
              <a:cs typeface="Calibri"/>
            </a:endParaRPr>
          </a:p>
          <a:p>
            <a:pPr>
              <a:lnSpc>
                <a:spcPct val="100000"/>
              </a:lnSpc>
              <a:spcBef>
                <a:spcPts val="5"/>
              </a:spcBef>
              <a:buFont typeface="Arial"/>
              <a:buChar char="•"/>
            </a:pPr>
            <a:endParaRPr sz="2500" dirty="0">
              <a:latin typeface="Times New Roman"/>
              <a:cs typeface="Times New Roman"/>
            </a:endParaRPr>
          </a:p>
          <a:p>
            <a:pPr marL="355600" marR="5080" indent="-342900">
              <a:lnSpc>
                <a:spcPct val="100000"/>
              </a:lnSpc>
              <a:buFont typeface="Arial"/>
              <a:buChar char="•"/>
              <a:tabLst>
                <a:tab pos="354965" algn="l"/>
                <a:tab pos="355600" algn="l"/>
              </a:tabLst>
            </a:pPr>
            <a:r>
              <a:rPr sz="2400" spc="-30" dirty="0">
                <a:latin typeface="Calibri"/>
                <a:cs typeface="Calibri"/>
              </a:rPr>
              <a:t>Very </a:t>
            </a:r>
            <a:r>
              <a:rPr sz="2400" spc="-5" dirty="0">
                <a:latin typeface="Calibri"/>
                <a:cs typeface="Calibri"/>
              </a:rPr>
              <a:t>short survival </a:t>
            </a:r>
            <a:r>
              <a:rPr sz="2400" spc="-20" dirty="0">
                <a:latin typeface="Calibri"/>
                <a:cs typeface="Calibri"/>
              </a:rPr>
              <a:t>for </a:t>
            </a:r>
            <a:r>
              <a:rPr sz="2400" spc="-10" dirty="0">
                <a:latin typeface="Calibri"/>
                <a:cs typeface="Calibri"/>
              </a:rPr>
              <a:t>relapse </a:t>
            </a:r>
            <a:r>
              <a:rPr sz="2400" spc="-5" dirty="0">
                <a:latin typeface="Calibri"/>
                <a:cs typeface="Calibri"/>
              </a:rPr>
              <a:t>&lt;12  </a:t>
            </a:r>
            <a:r>
              <a:rPr sz="2400" spc="-10" dirty="0">
                <a:latin typeface="Calibri"/>
                <a:cs typeface="Calibri"/>
              </a:rPr>
              <a:t>months </a:t>
            </a:r>
            <a:r>
              <a:rPr sz="2400" spc="-5" dirty="0">
                <a:latin typeface="Calibri"/>
                <a:cs typeface="Calibri"/>
              </a:rPr>
              <a:t>of</a:t>
            </a:r>
            <a:r>
              <a:rPr sz="2400" spc="-65" dirty="0">
                <a:latin typeface="Calibri"/>
                <a:cs typeface="Calibri"/>
              </a:rPr>
              <a:t> </a:t>
            </a:r>
            <a:r>
              <a:rPr sz="2400" dirty="0">
                <a:latin typeface="Calibri"/>
                <a:cs typeface="Calibri"/>
              </a:rPr>
              <a:t>ASCT</a:t>
            </a:r>
          </a:p>
        </p:txBody>
      </p:sp>
      <p:sp>
        <p:nvSpPr>
          <p:cNvPr id="4" name="object 4"/>
          <p:cNvSpPr/>
          <p:nvPr/>
        </p:nvSpPr>
        <p:spPr>
          <a:xfrm>
            <a:off x="1025652" y="1447800"/>
            <a:ext cx="4613148" cy="4419600"/>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025652" y="6307837"/>
            <a:ext cx="4519930" cy="1905"/>
          </a:xfrm>
          <a:custGeom>
            <a:avLst/>
            <a:gdLst/>
            <a:ahLst/>
            <a:cxnLst/>
            <a:rect l="l" t="t" r="r" b="b"/>
            <a:pathLst>
              <a:path w="4519930" h="1904">
                <a:moveTo>
                  <a:pt x="0" y="1651"/>
                </a:moveTo>
                <a:lnTo>
                  <a:pt x="4519409" y="0"/>
                </a:lnTo>
              </a:path>
            </a:pathLst>
          </a:custGeom>
          <a:ln w="9144">
            <a:solidFill>
              <a:srgbClr val="4A7EBB"/>
            </a:solidFill>
          </a:ln>
        </p:spPr>
        <p:txBody>
          <a:bodyPr wrap="square" lIns="0" tIns="0" rIns="0" bIns="0" rtlCol="0"/>
          <a:lstStyle/>
          <a:p>
            <a:endParaRPr/>
          </a:p>
        </p:txBody>
      </p:sp>
      <p:sp>
        <p:nvSpPr>
          <p:cNvPr id="6" name="object 6"/>
          <p:cNvSpPr/>
          <p:nvPr/>
        </p:nvSpPr>
        <p:spPr>
          <a:xfrm>
            <a:off x="956310" y="2000250"/>
            <a:ext cx="416559" cy="381000"/>
          </a:xfrm>
          <a:custGeom>
            <a:avLst/>
            <a:gdLst/>
            <a:ahLst/>
            <a:cxnLst/>
            <a:rect l="l" t="t" r="r" b="b"/>
            <a:pathLst>
              <a:path w="416559" h="381000">
                <a:moveTo>
                  <a:pt x="0" y="0"/>
                </a:moveTo>
                <a:lnTo>
                  <a:pt x="416052" y="0"/>
                </a:lnTo>
                <a:lnTo>
                  <a:pt x="416052" y="381000"/>
                </a:lnTo>
                <a:lnTo>
                  <a:pt x="0" y="381000"/>
                </a:lnTo>
                <a:lnTo>
                  <a:pt x="0" y="0"/>
                </a:lnTo>
                <a:close/>
              </a:path>
            </a:pathLst>
          </a:custGeom>
          <a:solidFill>
            <a:srgbClr val="FFFFFF"/>
          </a:solidFill>
        </p:spPr>
        <p:txBody>
          <a:bodyPr wrap="square" lIns="0" tIns="0" rIns="0" bIns="0" rtlCol="0"/>
          <a:lstStyle/>
          <a:p>
            <a:endParaRPr/>
          </a:p>
        </p:txBody>
      </p:sp>
      <p:sp>
        <p:nvSpPr>
          <p:cNvPr id="7" name="object 7"/>
          <p:cNvSpPr/>
          <p:nvPr/>
        </p:nvSpPr>
        <p:spPr>
          <a:xfrm>
            <a:off x="956310" y="2000250"/>
            <a:ext cx="416559" cy="381000"/>
          </a:xfrm>
          <a:custGeom>
            <a:avLst/>
            <a:gdLst/>
            <a:ahLst/>
            <a:cxnLst/>
            <a:rect l="l" t="t" r="r" b="b"/>
            <a:pathLst>
              <a:path w="416559" h="381000">
                <a:moveTo>
                  <a:pt x="0" y="0"/>
                </a:moveTo>
                <a:lnTo>
                  <a:pt x="416052" y="0"/>
                </a:lnTo>
                <a:lnTo>
                  <a:pt x="416052" y="381000"/>
                </a:lnTo>
                <a:lnTo>
                  <a:pt x="0" y="381000"/>
                </a:lnTo>
                <a:lnTo>
                  <a:pt x="0" y="0"/>
                </a:lnTo>
                <a:close/>
              </a:path>
            </a:pathLst>
          </a:custGeom>
          <a:ln w="25908">
            <a:solidFill>
              <a:srgbClr val="FFFFFF"/>
            </a:solidFill>
          </a:ln>
        </p:spPr>
        <p:txBody>
          <a:bodyPr wrap="square" lIns="0" tIns="0" rIns="0" bIns="0" rtlCol="0"/>
          <a:lstStyle/>
          <a:p>
            <a:endParaRPr/>
          </a:p>
        </p:txBody>
      </p:sp>
      <p:sp>
        <p:nvSpPr>
          <p:cNvPr id="8" name="object 8"/>
          <p:cNvSpPr txBox="1"/>
          <p:nvPr/>
        </p:nvSpPr>
        <p:spPr>
          <a:xfrm>
            <a:off x="6479540" y="5095430"/>
            <a:ext cx="4351655" cy="875665"/>
          </a:xfrm>
          <a:prstGeom prst="rect">
            <a:avLst/>
          </a:prstGeom>
        </p:spPr>
        <p:txBody>
          <a:bodyPr vert="horz" wrap="square" lIns="0" tIns="0" rIns="0" bIns="0" rtlCol="0">
            <a:spAutoFit/>
          </a:bodyPr>
          <a:lstStyle/>
          <a:p>
            <a:pPr marL="12700" marR="5080">
              <a:lnSpc>
                <a:spcPct val="100000"/>
              </a:lnSpc>
            </a:pPr>
            <a:r>
              <a:rPr sz="1400" spc="-5" dirty="0">
                <a:latin typeface="Calibri"/>
                <a:cs typeface="Calibri"/>
              </a:rPr>
              <a:t>Eligible </a:t>
            </a:r>
            <a:r>
              <a:rPr sz="1400" spc="-10" dirty="0">
                <a:latin typeface="Calibri"/>
                <a:cs typeface="Calibri"/>
              </a:rPr>
              <a:t>patients were </a:t>
            </a:r>
            <a:r>
              <a:rPr sz="1400" spc="-5" dirty="0">
                <a:latin typeface="Calibri"/>
                <a:cs typeface="Calibri"/>
              </a:rPr>
              <a:t>aged 18 </a:t>
            </a:r>
            <a:r>
              <a:rPr sz="1400" spc="-10" dirty="0">
                <a:latin typeface="Calibri"/>
                <a:cs typeface="Calibri"/>
              </a:rPr>
              <a:t>years </a:t>
            </a:r>
            <a:r>
              <a:rPr sz="1400" dirty="0">
                <a:latin typeface="Calibri"/>
                <a:cs typeface="Calibri"/>
              </a:rPr>
              <a:t>or </a:t>
            </a:r>
            <a:r>
              <a:rPr sz="1400" spc="-10" dirty="0">
                <a:latin typeface="Calibri"/>
                <a:cs typeface="Calibri"/>
              </a:rPr>
              <a:t>more </a:t>
            </a:r>
            <a:r>
              <a:rPr sz="1400" spc="-5" dirty="0">
                <a:latin typeface="Calibri"/>
                <a:cs typeface="Calibri"/>
              </a:rPr>
              <a:t>who  underwent </a:t>
            </a:r>
            <a:r>
              <a:rPr sz="1400" dirty="0">
                <a:latin typeface="Calibri"/>
                <a:cs typeface="Calibri"/>
              </a:rPr>
              <a:t>a </a:t>
            </a:r>
            <a:r>
              <a:rPr sz="1400" spc="-10" dirty="0">
                <a:latin typeface="Calibri"/>
                <a:cs typeface="Calibri"/>
              </a:rPr>
              <a:t>first </a:t>
            </a:r>
            <a:r>
              <a:rPr sz="1400" spc="-5" dirty="0">
                <a:latin typeface="Calibri"/>
                <a:cs typeface="Calibri"/>
              </a:rPr>
              <a:t>autoSCT </a:t>
            </a:r>
            <a:r>
              <a:rPr sz="1400" spc="-10" dirty="0">
                <a:latin typeface="Calibri"/>
                <a:cs typeface="Calibri"/>
              </a:rPr>
              <a:t>for </a:t>
            </a:r>
            <a:r>
              <a:rPr sz="1400" spc="-5" dirty="0">
                <a:latin typeface="Calibri"/>
                <a:cs typeface="Calibri"/>
              </a:rPr>
              <a:t>MCL between 2000 and 2009,  </a:t>
            </a:r>
            <a:r>
              <a:rPr sz="1400" spc="-10" dirty="0">
                <a:latin typeface="Calibri"/>
                <a:cs typeface="Calibri"/>
              </a:rPr>
              <a:t>subsequently relapsed, </a:t>
            </a:r>
            <a:r>
              <a:rPr sz="1400" spc="-5" dirty="0">
                <a:latin typeface="Calibri"/>
                <a:cs typeface="Calibri"/>
              </a:rPr>
              <a:t>and </a:t>
            </a:r>
            <a:r>
              <a:rPr sz="1400" spc="-10" dirty="0">
                <a:latin typeface="Calibri"/>
                <a:cs typeface="Calibri"/>
              </a:rPr>
              <a:t>were registered </a:t>
            </a:r>
            <a:r>
              <a:rPr sz="1400" dirty="0">
                <a:latin typeface="Calibri"/>
                <a:cs typeface="Calibri"/>
              </a:rPr>
              <a:t>with </a:t>
            </a:r>
            <a:r>
              <a:rPr sz="1400" spc="-5" dirty="0">
                <a:latin typeface="Calibri"/>
                <a:cs typeface="Calibri"/>
              </a:rPr>
              <a:t>the EBMT  </a:t>
            </a:r>
            <a:r>
              <a:rPr sz="1400" spc="-10" dirty="0">
                <a:latin typeface="Calibri"/>
                <a:cs typeface="Calibri"/>
              </a:rPr>
              <a:t>database</a:t>
            </a:r>
            <a:endParaRPr sz="1400">
              <a:latin typeface="Calibri"/>
              <a:cs typeface="Calibri"/>
            </a:endParaRPr>
          </a:p>
        </p:txBody>
      </p:sp>
      <p:sp>
        <p:nvSpPr>
          <p:cNvPr id="9" name="object 9"/>
          <p:cNvSpPr txBox="1"/>
          <p:nvPr/>
        </p:nvSpPr>
        <p:spPr>
          <a:xfrm>
            <a:off x="1105005" y="6446735"/>
            <a:ext cx="6584315" cy="203835"/>
          </a:xfrm>
          <a:prstGeom prst="rect">
            <a:avLst/>
          </a:prstGeom>
        </p:spPr>
        <p:txBody>
          <a:bodyPr vert="horz" wrap="square" lIns="0" tIns="0" rIns="0" bIns="0" rtlCol="0">
            <a:spAutoFit/>
          </a:bodyPr>
          <a:lstStyle/>
          <a:p>
            <a:pPr marL="12700">
              <a:lnSpc>
                <a:spcPts val="1435"/>
              </a:lnSpc>
            </a:pPr>
            <a:r>
              <a:rPr sz="1400" spc="-5" dirty="0">
                <a:latin typeface="Calibri"/>
                <a:cs typeface="Calibri"/>
              </a:rPr>
              <a:t>Dietrich </a:t>
            </a:r>
            <a:r>
              <a:rPr sz="1400" spc="-10" dirty="0">
                <a:latin typeface="Calibri"/>
                <a:cs typeface="Calibri"/>
              </a:rPr>
              <a:t>et </a:t>
            </a:r>
            <a:r>
              <a:rPr sz="1400" spc="-5" dirty="0">
                <a:latin typeface="Calibri"/>
                <a:cs typeface="Calibri"/>
              </a:rPr>
              <a:t>al, Annals </a:t>
            </a:r>
            <a:r>
              <a:rPr sz="1400" dirty="0">
                <a:latin typeface="Calibri"/>
                <a:cs typeface="Calibri"/>
              </a:rPr>
              <a:t>of </a:t>
            </a:r>
            <a:r>
              <a:rPr sz="1400" spc="-5" dirty="0">
                <a:latin typeface="Calibri"/>
                <a:cs typeface="Calibri"/>
              </a:rPr>
              <a:t>Oncology 2014. EBMT </a:t>
            </a:r>
            <a:r>
              <a:rPr sz="1400" spc="-10" dirty="0">
                <a:latin typeface="Calibri"/>
                <a:cs typeface="Calibri"/>
              </a:rPr>
              <a:t>data. </a:t>
            </a:r>
            <a:r>
              <a:rPr sz="1400" dirty="0">
                <a:latin typeface="Calibri"/>
                <a:cs typeface="Calibri"/>
              </a:rPr>
              <a:t>ASCT = </a:t>
            </a:r>
            <a:r>
              <a:rPr sz="1400" spc="-5" dirty="0">
                <a:latin typeface="Calibri"/>
                <a:cs typeface="Calibri"/>
              </a:rPr>
              <a:t>autologous </a:t>
            </a:r>
            <a:r>
              <a:rPr sz="1400" spc="-10" dirty="0">
                <a:latin typeface="Calibri"/>
                <a:cs typeface="Calibri"/>
              </a:rPr>
              <a:t>stem </a:t>
            </a:r>
            <a:r>
              <a:rPr sz="1400" spc="-5" dirty="0">
                <a:latin typeface="Calibri"/>
                <a:cs typeface="Calibri"/>
              </a:rPr>
              <a:t>cell</a:t>
            </a:r>
            <a:r>
              <a:rPr sz="1400" spc="140" dirty="0">
                <a:latin typeface="Calibri"/>
                <a:cs typeface="Calibri"/>
              </a:rPr>
              <a:t> </a:t>
            </a:r>
            <a:r>
              <a:rPr sz="1400" spc="-10" dirty="0">
                <a:latin typeface="Calibri"/>
                <a:cs typeface="Calibri"/>
              </a:rPr>
              <a:t>transplant</a:t>
            </a:r>
            <a:endParaRPr sz="1400" dirty="0">
              <a:latin typeface="Calibri"/>
              <a:cs typeface="Calibri"/>
            </a:endParaRPr>
          </a:p>
        </p:txBody>
      </p:sp>
      <p:sp>
        <p:nvSpPr>
          <p:cNvPr id="11" name="object 5"/>
          <p:cNvSpPr/>
          <p:nvPr/>
        </p:nvSpPr>
        <p:spPr>
          <a:xfrm>
            <a:off x="1905000" y="2057400"/>
            <a:ext cx="843534" cy="2952115"/>
          </a:xfrm>
          <a:custGeom>
            <a:avLst/>
            <a:gdLst/>
            <a:ahLst/>
            <a:cxnLst/>
            <a:rect l="l" t="t" r="r" b="b"/>
            <a:pathLst>
              <a:path w="576580" h="2952115">
                <a:moveTo>
                  <a:pt x="0" y="0"/>
                </a:moveTo>
                <a:lnTo>
                  <a:pt x="576071" y="0"/>
                </a:lnTo>
                <a:lnTo>
                  <a:pt x="576071" y="2951988"/>
                </a:lnTo>
                <a:lnTo>
                  <a:pt x="0" y="2951988"/>
                </a:lnTo>
                <a:lnTo>
                  <a:pt x="0" y="0"/>
                </a:lnTo>
                <a:close/>
              </a:path>
            </a:pathLst>
          </a:custGeom>
          <a:ln w="25907">
            <a:solidFill>
              <a:srgbClr val="C00000"/>
            </a:solidFill>
          </a:ln>
        </p:spPr>
        <p:txBody>
          <a:bodyPr wrap="square" lIns="0" tIns="0" rIns="0" bIns="0" rtlCol="0"/>
          <a:lstStyle/>
          <a:p>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amond(in)">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633855">
              <a:lnSpc>
                <a:spcPct val="100000"/>
              </a:lnSpc>
            </a:pPr>
            <a:r>
              <a:rPr spc="-10" dirty="0"/>
              <a:t>Options </a:t>
            </a:r>
            <a:r>
              <a:rPr spc="-25" dirty="0"/>
              <a:t>for </a:t>
            </a:r>
            <a:r>
              <a:rPr spc="-20" dirty="0"/>
              <a:t>relapsed/refractory</a:t>
            </a:r>
            <a:r>
              <a:rPr spc="110" dirty="0"/>
              <a:t> </a:t>
            </a:r>
            <a:r>
              <a:rPr spc="-10" dirty="0"/>
              <a:t>MCL</a:t>
            </a:r>
          </a:p>
        </p:txBody>
      </p:sp>
      <p:graphicFrame>
        <p:nvGraphicFramePr>
          <p:cNvPr id="3" name="object 3"/>
          <p:cNvGraphicFramePr>
            <a:graphicFrameLocks noGrp="1"/>
          </p:cNvGraphicFramePr>
          <p:nvPr/>
        </p:nvGraphicFramePr>
        <p:xfrm>
          <a:off x="328613" y="1262443"/>
          <a:ext cx="11522071" cy="4394189"/>
        </p:xfrm>
        <a:graphic>
          <a:graphicData uri="http://schemas.openxmlformats.org/drawingml/2006/table">
            <a:tbl>
              <a:tblPr firstRow="1" bandRow="1">
                <a:tableStyleId>{2D5ABB26-0587-4C30-8999-92F81FD0307C}</a:tableStyleId>
              </a:tblPr>
              <a:tblGrid>
                <a:gridCol w="1796083"/>
                <a:gridCol w="974293"/>
                <a:gridCol w="1228458"/>
                <a:gridCol w="1690192"/>
                <a:gridCol w="1404162"/>
                <a:gridCol w="1260132"/>
                <a:gridCol w="3168751"/>
              </a:tblGrid>
              <a:tr h="640067">
                <a:tc>
                  <a:txBody>
                    <a:bodyPr/>
                    <a:lstStyle/>
                    <a:p>
                      <a:pPr marL="84455">
                        <a:lnSpc>
                          <a:spcPct val="100000"/>
                        </a:lnSpc>
                        <a:spcBef>
                          <a:spcPts val="190"/>
                        </a:spcBef>
                      </a:pPr>
                      <a:r>
                        <a:rPr sz="1800" b="1" dirty="0">
                          <a:solidFill>
                            <a:srgbClr val="FFFFFF"/>
                          </a:solidFill>
                          <a:latin typeface="Calibri"/>
                          <a:cs typeface="Calibri"/>
                        </a:rPr>
                        <a:t>Drug</a:t>
                      </a:r>
                      <a:endParaRPr sz="18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D"/>
                    </a:solidFill>
                  </a:tcPr>
                </a:tc>
                <a:tc>
                  <a:txBody>
                    <a:bodyPr/>
                    <a:lstStyle/>
                    <a:p>
                      <a:pPr marL="85090">
                        <a:lnSpc>
                          <a:spcPct val="100000"/>
                        </a:lnSpc>
                        <a:spcBef>
                          <a:spcPts val="190"/>
                        </a:spcBef>
                      </a:pPr>
                      <a:r>
                        <a:rPr sz="1800" b="1" dirty="0">
                          <a:solidFill>
                            <a:srgbClr val="FFFFFF"/>
                          </a:solidFill>
                          <a:latin typeface="Calibri"/>
                          <a:cs typeface="Calibri"/>
                        </a:rPr>
                        <a:t>No.</a:t>
                      </a:r>
                      <a:r>
                        <a:rPr sz="1800" b="1" spc="-110" dirty="0">
                          <a:solidFill>
                            <a:srgbClr val="FFFFFF"/>
                          </a:solidFill>
                          <a:latin typeface="Calibri"/>
                          <a:cs typeface="Calibri"/>
                        </a:rPr>
                        <a:t> </a:t>
                      </a:r>
                      <a:r>
                        <a:rPr sz="1800" b="1" spc="-5" dirty="0">
                          <a:solidFill>
                            <a:srgbClr val="FFFFFF"/>
                          </a:solidFill>
                          <a:latin typeface="Calibri"/>
                          <a:cs typeface="Calibri"/>
                        </a:rPr>
                        <a:t>pts</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D"/>
                    </a:solidFill>
                  </a:tcPr>
                </a:tc>
                <a:tc>
                  <a:txBody>
                    <a:bodyPr/>
                    <a:lstStyle/>
                    <a:p>
                      <a:pPr marL="85090">
                        <a:lnSpc>
                          <a:spcPct val="100000"/>
                        </a:lnSpc>
                        <a:spcBef>
                          <a:spcPts val="190"/>
                        </a:spcBef>
                      </a:pPr>
                      <a:r>
                        <a:rPr sz="1800" b="1" spc="-10" dirty="0">
                          <a:solidFill>
                            <a:srgbClr val="FFFFFF"/>
                          </a:solidFill>
                          <a:latin typeface="Calibri"/>
                          <a:cs typeface="Calibri"/>
                        </a:rPr>
                        <a:t>ORR</a:t>
                      </a:r>
                      <a:r>
                        <a:rPr sz="1800" b="1" spc="-70" dirty="0">
                          <a:solidFill>
                            <a:srgbClr val="FFFFFF"/>
                          </a:solidFill>
                          <a:latin typeface="Calibri"/>
                          <a:cs typeface="Calibri"/>
                        </a:rPr>
                        <a:t> </a:t>
                      </a:r>
                      <a:r>
                        <a:rPr sz="1800" b="1" spc="-10" dirty="0">
                          <a:solidFill>
                            <a:srgbClr val="FFFFFF"/>
                          </a:solidFill>
                          <a:latin typeface="Calibri"/>
                          <a:cs typeface="Calibri"/>
                        </a:rPr>
                        <a:t>(CR)</a:t>
                      </a:r>
                      <a:endParaRPr sz="1800">
                        <a:latin typeface="Calibri"/>
                        <a:cs typeface="Calibri"/>
                      </a:endParaRPr>
                    </a:p>
                    <a:p>
                      <a:pPr marL="85090">
                        <a:lnSpc>
                          <a:spcPct val="100000"/>
                        </a:lnSpc>
                      </a:pPr>
                      <a:r>
                        <a:rPr sz="1800" b="1" dirty="0">
                          <a:solidFill>
                            <a:srgbClr val="FFFFFF"/>
                          </a:solidFill>
                          <a:latin typeface="Calibri"/>
                          <a:cs typeface="Calibri"/>
                        </a:rPr>
                        <a:t>%</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D"/>
                    </a:solidFill>
                  </a:tcPr>
                </a:tc>
                <a:tc>
                  <a:txBody>
                    <a:bodyPr/>
                    <a:lstStyle/>
                    <a:p>
                      <a:pPr marL="85090" marR="379095">
                        <a:lnSpc>
                          <a:spcPct val="100000"/>
                        </a:lnSpc>
                        <a:spcBef>
                          <a:spcPts val="190"/>
                        </a:spcBef>
                      </a:pPr>
                      <a:r>
                        <a:rPr sz="1800" b="1" dirty="0">
                          <a:solidFill>
                            <a:srgbClr val="FFFFFF"/>
                          </a:solidFill>
                          <a:latin typeface="Calibri"/>
                          <a:cs typeface="Calibri"/>
                        </a:rPr>
                        <a:t>Median</a:t>
                      </a:r>
                      <a:r>
                        <a:rPr sz="1800" b="1" spc="-125" dirty="0">
                          <a:solidFill>
                            <a:srgbClr val="FFFFFF"/>
                          </a:solidFill>
                          <a:latin typeface="Calibri"/>
                          <a:cs typeface="Calibri"/>
                        </a:rPr>
                        <a:t> </a:t>
                      </a:r>
                      <a:r>
                        <a:rPr sz="1800" b="1" spc="-5" dirty="0">
                          <a:solidFill>
                            <a:srgbClr val="FFFFFF"/>
                          </a:solidFill>
                          <a:latin typeface="Calibri"/>
                          <a:cs typeface="Calibri"/>
                        </a:rPr>
                        <a:t>DOR  (mo)</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D"/>
                    </a:solidFill>
                  </a:tcPr>
                </a:tc>
                <a:tc>
                  <a:txBody>
                    <a:bodyPr/>
                    <a:lstStyle/>
                    <a:p>
                      <a:pPr marL="84455" marR="187960">
                        <a:lnSpc>
                          <a:spcPct val="100000"/>
                        </a:lnSpc>
                        <a:spcBef>
                          <a:spcPts val="190"/>
                        </a:spcBef>
                      </a:pPr>
                      <a:r>
                        <a:rPr sz="1800" b="1" dirty="0">
                          <a:solidFill>
                            <a:srgbClr val="FFFFFF"/>
                          </a:solidFill>
                          <a:latin typeface="Calibri"/>
                          <a:cs typeface="Calibri"/>
                        </a:rPr>
                        <a:t>Median</a:t>
                      </a:r>
                      <a:r>
                        <a:rPr sz="1800" b="1" spc="-120" dirty="0">
                          <a:solidFill>
                            <a:srgbClr val="FFFFFF"/>
                          </a:solidFill>
                          <a:latin typeface="Calibri"/>
                          <a:cs typeface="Calibri"/>
                        </a:rPr>
                        <a:t> </a:t>
                      </a:r>
                      <a:r>
                        <a:rPr sz="1800" b="1" spc="-10" dirty="0">
                          <a:solidFill>
                            <a:srgbClr val="FFFFFF"/>
                          </a:solidFill>
                          <a:latin typeface="Calibri"/>
                          <a:cs typeface="Calibri"/>
                        </a:rPr>
                        <a:t>PFS  </a:t>
                      </a:r>
                      <a:r>
                        <a:rPr sz="1800" b="1" spc="-5" dirty="0">
                          <a:solidFill>
                            <a:srgbClr val="FFFFFF"/>
                          </a:solidFill>
                          <a:latin typeface="Calibri"/>
                          <a:cs typeface="Calibri"/>
                        </a:rPr>
                        <a:t>(mo)</a:t>
                      </a:r>
                      <a:endParaRPr sz="18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D"/>
                    </a:solidFill>
                  </a:tcPr>
                </a:tc>
                <a:tc>
                  <a:txBody>
                    <a:bodyPr/>
                    <a:lstStyle/>
                    <a:p>
                      <a:pPr marL="84455" marR="115570">
                        <a:lnSpc>
                          <a:spcPct val="100000"/>
                        </a:lnSpc>
                        <a:spcBef>
                          <a:spcPts val="190"/>
                        </a:spcBef>
                      </a:pPr>
                      <a:r>
                        <a:rPr sz="1800" b="1" dirty="0">
                          <a:solidFill>
                            <a:srgbClr val="FFFFFF"/>
                          </a:solidFill>
                          <a:latin typeface="Calibri"/>
                          <a:cs typeface="Calibri"/>
                        </a:rPr>
                        <a:t>Median</a:t>
                      </a:r>
                      <a:r>
                        <a:rPr sz="1800" b="1" spc="-125" dirty="0">
                          <a:solidFill>
                            <a:srgbClr val="FFFFFF"/>
                          </a:solidFill>
                          <a:latin typeface="Calibri"/>
                          <a:cs typeface="Calibri"/>
                        </a:rPr>
                        <a:t> </a:t>
                      </a:r>
                      <a:r>
                        <a:rPr sz="1800" b="1" spc="-10" dirty="0">
                          <a:solidFill>
                            <a:srgbClr val="FFFFFF"/>
                          </a:solidFill>
                          <a:latin typeface="Calibri"/>
                          <a:cs typeface="Calibri"/>
                        </a:rPr>
                        <a:t>OS  </a:t>
                      </a:r>
                      <a:r>
                        <a:rPr sz="1800" b="1" spc="-5" dirty="0">
                          <a:solidFill>
                            <a:srgbClr val="FFFFFF"/>
                          </a:solidFill>
                          <a:latin typeface="Calibri"/>
                          <a:cs typeface="Calibri"/>
                        </a:rPr>
                        <a:t>(mo)</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D"/>
                    </a:solidFill>
                  </a:tcPr>
                </a:tc>
                <a:tc>
                  <a:txBody>
                    <a:bodyPr/>
                    <a:lstStyle/>
                    <a:p>
                      <a:pPr marL="84455">
                        <a:lnSpc>
                          <a:spcPct val="100000"/>
                        </a:lnSpc>
                        <a:spcBef>
                          <a:spcPts val="190"/>
                        </a:spcBef>
                      </a:pPr>
                      <a:r>
                        <a:rPr sz="1800" b="1" spc="-15" dirty="0">
                          <a:solidFill>
                            <a:srgbClr val="FFFFFF"/>
                          </a:solidFill>
                          <a:latin typeface="Calibri"/>
                          <a:cs typeface="Calibri"/>
                        </a:rPr>
                        <a:t>Reference</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D"/>
                    </a:solidFill>
                  </a:tcPr>
                </a:tc>
              </a:tr>
              <a:tr h="370840">
                <a:tc>
                  <a:txBody>
                    <a:bodyPr/>
                    <a:lstStyle/>
                    <a:p>
                      <a:pPr marL="84455">
                        <a:lnSpc>
                          <a:spcPct val="100000"/>
                        </a:lnSpc>
                        <a:spcBef>
                          <a:spcPts val="90"/>
                        </a:spcBef>
                      </a:pPr>
                      <a:r>
                        <a:rPr sz="1800" spc="-5" dirty="0">
                          <a:latin typeface="Calibri"/>
                          <a:cs typeface="Calibri"/>
                        </a:rPr>
                        <a:t>Ibrutinib</a:t>
                      </a:r>
                      <a:r>
                        <a:rPr sz="1800" spc="-7" baseline="25462" dirty="0">
                          <a:latin typeface="Calibri"/>
                          <a:cs typeface="Calibri"/>
                        </a:rPr>
                        <a:t>1</a:t>
                      </a:r>
                      <a:endParaRPr sz="1800" baseline="25462">
                        <a:latin typeface="Calibri"/>
                        <a:cs typeface="Calibr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8E8"/>
                    </a:solidFill>
                  </a:tcPr>
                </a:tc>
                <a:tc>
                  <a:txBody>
                    <a:bodyPr/>
                    <a:lstStyle/>
                    <a:p>
                      <a:pPr marL="84455">
                        <a:lnSpc>
                          <a:spcPct val="100000"/>
                        </a:lnSpc>
                        <a:spcBef>
                          <a:spcPts val="90"/>
                        </a:spcBef>
                      </a:pPr>
                      <a:r>
                        <a:rPr sz="1800" dirty="0">
                          <a:latin typeface="Calibri"/>
                          <a:cs typeface="Calibri"/>
                        </a:rPr>
                        <a:t>111</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8E8"/>
                    </a:solidFill>
                  </a:tcPr>
                </a:tc>
                <a:tc>
                  <a:txBody>
                    <a:bodyPr/>
                    <a:lstStyle/>
                    <a:p>
                      <a:pPr marL="85090">
                        <a:lnSpc>
                          <a:spcPct val="100000"/>
                        </a:lnSpc>
                        <a:spcBef>
                          <a:spcPts val="90"/>
                        </a:spcBef>
                      </a:pPr>
                      <a:r>
                        <a:rPr sz="1800" dirty="0">
                          <a:latin typeface="Calibri"/>
                          <a:cs typeface="Calibri"/>
                        </a:rPr>
                        <a:t>68</a:t>
                      </a:r>
                      <a:r>
                        <a:rPr sz="1800" spc="-90" dirty="0">
                          <a:latin typeface="Calibri"/>
                          <a:cs typeface="Calibri"/>
                        </a:rPr>
                        <a:t> </a:t>
                      </a:r>
                      <a:r>
                        <a:rPr sz="1800" spc="-5" dirty="0">
                          <a:latin typeface="Calibri"/>
                          <a:cs typeface="Calibri"/>
                        </a:rPr>
                        <a:t>(21)</a:t>
                      </a:r>
                      <a:endParaRPr sz="1800" dirty="0">
                        <a:latin typeface="Calibri"/>
                        <a:cs typeface="Calibr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8E8"/>
                    </a:solidFill>
                  </a:tcPr>
                </a:tc>
                <a:tc>
                  <a:txBody>
                    <a:bodyPr/>
                    <a:lstStyle/>
                    <a:p>
                      <a:pPr marL="85090">
                        <a:lnSpc>
                          <a:spcPct val="100000"/>
                        </a:lnSpc>
                        <a:spcBef>
                          <a:spcPts val="90"/>
                        </a:spcBef>
                      </a:pPr>
                      <a:r>
                        <a:rPr sz="1800" dirty="0">
                          <a:latin typeface="Calibri"/>
                          <a:cs typeface="Calibri"/>
                        </a:rPr>
                        <a:t>17.5</a:t>
                      </a: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8E8"/>
                    </a:solidFill>
                  </a:tcPr>
                </a:tc>
                <a:tc>
                  <a:txBody>
                    <a:bodyPr/>
                    <a:lstStyle/>
                    <a:p>
                      <a:pPr marL="85090">
                        <a:lnSpc>
                          <a:spcPct val="100000"/>
                        </a:lnSpc>
                        <a:spcBef>
                          <a:spcPts val="90"/>
                        </a:spcBef>
                      </a:pPr>
                      <a:r>
                        <a:rPr sz="1800" dirty="0">
                          <a:latin typeface="Calibri"/>
                          <a:cs typeface="Calibri"/>
                        </a:rPr>
                        <a:t>13.9</a:t>
                      </a: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8E8"/>
                    </a:solidFill>
                  </a:tcPr>
                </a:tc>
                <a:tc>
                  <a:txBody>
                    <a:bodyPr/>
                    <a:lstStyle/>
                    <a:p>
                      <a:pPr marL="85090">
                        <a:lnSpc>
                          <a:spcPct val="100000"/>
                        </a:lnSpc>
                        <a:spcBef>
                          <a:spcPts val="90"/>
                        </a:spcBef>
                      </a:pPr>
                      <a:r>
                        <a:rPr sz="1800" dirty="0">
                          <a:latin typeface="Calibri"/>
                          <a:cs typeface="Calibri"/>
                        </a:rPr>
                        <a:t>NR</a:t>
                      </a: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8E8"/>
                    </a:solidFill>
                  </a:tcPr>
                </a:tc>
                <a:tc>
                  <a:txBody>
                    <a:bodyPr/>
                    <a:lstStyle/>
                    <a:p>
                      <a:pPr marL="84455">
                        <a:lnSpc>
                          <a:spcPct val="100000"/>
                        </a:lnSpc>
                        <a:spcBef>
                          <a:spcPts val="90"/>
                        </a:spcBef>
                      </a:pPr>
                      <a:r>
                        <a:rPr sz="1800" spc="-20" dirty="0">
                          <a:latin typeface="Calibri"/>
                          <a:cs typeface="Calibri"/>
                        </a:rPr>
                        <a:t>Wang </a:t>
                      </a:r>
                      <a:r>
                        <a:rPr sz="1800" spc="-5" dirty="0">
                          <a:latin typeface="Calibri"/>
                          <a:cs typeface="Calibri"/>
                        </a:rPr>
                        <a:t>et al, NEJM</a:t>
                      </a:r>
                      <a:r>
                        <a:rPr sz="1800" spc="-15" dirty="0">
                          <a:latin typeface="Calibri"/>
                          <a:cs typeface="Calibri"/>
                        </a:rPr>
                        <a:t> </a:t>
                      </a:r>
                      <a:r>
                        <a:rPr sz="1800" spc="-5" dirty="0">
                          <a:latin typeface="Calibri"/>
                          <a:cs typeface="Calibri"/>
                        </a:rPr>
                        <a:t>2013</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8E8"/>
                    </a:solidFill>
                  </a:tcPr>
                </a:tc>
              </a:tr>
              <a:tr h="370839">
                <a:tc>
                  <a:txBody>
                    <a:bodyPr/>
                    <a:lstStyle/>
                    <a:p>
                      <a:pPr marL="84455">
                        <a:lnSpc>
                          <a:spcPct val="100000"/>
                        </a:lnSpc>
                        <a:spcBef>
                          <a:spcPts val="190"/>
                        </a:spcBef>
                      </a:pPr>
                      <a:r>
                        <a:rPr sz="1800" spc="-5" dirty="0">
                          <a:latin typeface="Calibri"/>
                          <a:cs typeface="Calibri"/>
                        </a:rPr>
                        <a:t>R-B</a:t>
                      </a:r>
                      <a:r>
                        <a:rPr sz="1800" spc="-7" baseline="25462" dirty="0">
                          <a:latin typeface="Calibri"/>
                          <a:cs typeface="Calibri"/>
                        </a:rPr>
                        <a:t>2*</a:t>
                      </a:r>
                      <a:endParaRPr sz="1800" baseline="25462">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DF4"/>
                    </a:solidFill>
                  </a:tcPr>
                </a:tc>
                <a:tc>
                  <a:txBody>
                    <a:bodyPr/>
                    <a:lstStyle/>
                    <a:p>
                      <a:pPr marL="84455">
                        <a:lnSpc>
                          <a:spcPct val="100000"/>
                        </a:lnSpc>
                        <a:spcBef>
                          <a:spcPts val="190"/>
                        </a:spcBef>
                      </a:pPr>
                      <a:r>
                        <a:rPr sz="1800" dirty="0">
                          <a:latin typeface="Calibri"/>
                          <a:cs typeface="Calibri"/>
                        </a:rPr>
                        <a:t>24*</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DF4"/>
                    </a:solidFill>
                  </a:tcPr>
                </a:tc>
                <a:tc>
                  <a:txBody>
                    <a:bodyPr/>
                    <a:lstStyle/>
                    <a:p>
                      <a:pPr marL="85090">
                        <a:lnSpc>
                          <a:spcPct val="100000"/>
                        </a:lnSpc>
                        <a:spcBef>
                          <a:spcPts val="190"/>
                        </a:spcBef>
                      </a:pPr>
                      <a:r>
                        <a:rPr sz="1800" dirty="0">
                          <a:latin typeface="Calibri"/>
                          <a:cs typeface="Calibri"/>
                        </a:rPr>
                        <a:t>71</a:t>
                      </a:r>
                      <a:r>
                        <a:rPr sz="1800" spc="-90" dirty="0">
                          <a:latin typeface="Calibri"/>
                          <a:cs typeface="Calibri"/>
                        </a:rPr>
                        <a:t> </a:t>
                      </a:r>
                      <a:r>
                        <a:rPr sz="1800" spc="-5" dirty="0">
                          <a:latin typeface="Calibri"/>
                          <a:cs typeface="Calibri"/>
                        </a:rPr>
                        <a:t>(38)</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DF4"/>
                    </a:solidFill>
                  </a:tcPr>
                </a:tc>
                <a:tc>
                  <a:txBody>
                    <a:bodyPr/>
                    <a:lstStyle/>
                    <a:p>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DF4"/>
                    </a:solidFill>
                  </a:tcPr>
                </a:tc>
                <a:tc>
                  <a:txBody>
                    <a:bodyPr/>
                    <a:lstStyle/>
                    <a:p>
                      <a:pPr marL="84455">
                        <a:lnSpc>
                          <a:spcPct val="100000"/>
                        </a:lnSpc>
                        <a:spcBef>
                          <a:spcPts val="190"/>
                        </a:spcBef>
                      </a:pPr>
                      <a:r>
                        <a:rPr sz="1800" dirty="0">
                          <a:latin typeface="Calibri"/>
                          <a:cs typeface="Calibri"/>
                        </a:rPr>
                        <a:t>17.6</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DF4"/>
                    </a:solidFill>
                  </a:tcPr>
                </a:tc>
                <a:tc>
                  <a:txBody>
                    <a:bodyPr/>
                    <a:lstStyle/>
                    <a:p>
                      <a:pPr marL="84455">
                        <a:lnSpc>
                          <a:spcPct val="100000"/>
                        </a:lnSpc>
                        <a:spcBef>
                          <a:spcPts val="190"/>
                        </a:spcBef>
                      </a:pPr>
                      <a:r>
                        <a:rPr sz="1800" dirty="0">
                          <a:latin typeface="Calibri"/>
                          <a:cs typeface="Calibri"/>
                        </a:rPr>
                        <a:t>35.3</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DF4"/>
                    </a:solidFill>
                  </a:tcPr>
                </a:tc>
                <a:tc rowSpan="2">
                  <a:txBody>
                    <a:bodyPr/>
                    <a:lstStyle/>
                    <a:p>
                      <a:pPr marL="84455" marR="186055">
                        <a:lnSpc>
                          <a:spcPct val="100000"/>
                        </a:lnSpc>
                        <a:spcBef>
                          <a:spcPts val="190"/>
                        </a:spcBef>
                      </a:pPr>
                      <a:r>
                        <a:rPr sz="1800" spc="-5" dirty="0">
                          <a:latin typeface="Calibri"/>
                          <a:cs typeface="Calibri"/>
                        </a:rPr>
                        <a:t>Rummel et al, Lancet </a:t>
                      </a:r>
                      <a:r>
                        <a:rPr sz="1800" spc="-10" dirty="0">
                          <a:latin typeface="Calibri"/>
                          <a:cs typeface="Calibri"/>
                        </a:rPr>
                        <a:t>Oncology  </a:t>
                      </a:r>
                      <a:r>
                        <a:rPr sz="1800" dirty="0">
                          <a:latin typeface="Calibri"/>
                          <a:cs typeface="Calibri"/>
                        </a:rPr>
                        <a:t>2016</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DF4"/>
                    </a:solidFill>
                  </a:tcPr>
                </a:tc>
              </a:tr>
              <a:tr h="370839">
                <a:tc>
                  <a:txBody>
                    <a:bodyPr/>
                    <a:lstStyle/>
                    <a:p>
                      <a:pPr marL="84455">
                        <a:lnSpc>
                          <a:spcPts val="1810"/>
                        </a:lnSpc>
                      </a:pPr>
                      <a:r>
                        <a:rPr sz="2700" spc="-7" baseline="-16975" dirty="0">
                          <a:latin typeface="Calibri"/>
                          <a:cs typeface="Calibri"/>
                        </a:rPr>
                        <a:t>FR</a:t>
                      </a:r>
                      <a:r>
                        <a:rPr sz="1200" spc="-5" dirty="0">
                          <a:latin typeface="Calibri"/>
                          <a:cs typeface="Calibri"/>
                        </a:rPr>
                        <a:t>2*</a:t>
                      </a:r>
                      <a:endParaRPr sz="12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8E8"/>
                    </a:solidFill>
                  </a:tcPr>
                </a:tc>
                <a:tc>
                  <a:txBody>
                    <a:bodyPr/>
                    <a:lstStyle/>
                    <a:p>
                      <a:pPr marL="84455">
                        <a:lnSpc>
                          <a:spcPct val="100000"/>
                        </a:lnSpc>
                        <a:spcBef>
                          <a:spcPts val="190"/>
                        </a:spcBef>
                      </a:pPr>
                      <a:r>
                        <a:rPr sz="1800" dirty="0">
                          <a:latin typeface="Calibri"/>
                          <a:cs typeface="Calibri"/>
                        </a:rPr>
                        <a:t>23*</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8E8"/>
                    </a:solidFill>
                  </a:tcPr>
                </a:tc>
                <a:tc>
                  <a:txBody>
                    <a:bodyPr/>
                    <a:lstStyle/>
                    <a:p>
                      <a:pPr marL="85090">
                        <a:lnSpc>
                          <a:spcPct val="100000"/>
                        </a:lnSpc>
                        <a:spcBef>
                          <a:spcPts val="190"/>
                        </a:spcBef>
                      </a:pPr>
                      <a:r>
                        <a:rPr sz="1800" dirty="0">
                          <a:latin typeface="Calibri"/>
                          <a:cs typeface="Calibri"/>
                        </a:rPr>
                        <a:t>26</a:t>
                      </a:r>
                      <a:r>
                        <a:rPr sz="1800" spc="-90" dirty="0">
                          <a:latin typeface="Calibri"/>
                          <a:cs typeface="Calibri"/>
                        </a:rPr>
                        <a:t> </a:t>
                      </a:r>
                      <a:r>
                        <a:rPr sz="1800" spc="-5" dirty="0">
                          <a:latin typeface="Calibri"/>
                          <a:cs typeface="Calibri"/>
                        </a:rPr>
                        <a:t>(13)</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8E8"/>
                    </a:solidFill>
                  </a:tcPr>
                </a:tc>
                <a:tc>
                  <a:txBody>
                    <a:bodyPr/>
                    <a:lstStyle/>
                    <a:p>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8E8"/>
                    </a:solidFill>
                  </a:tcPr>
                </a:tc>
                <a:tc>
                  <a:txBody>
                    <a:bodyPr/>
                    <a:lstStyle/>
                    <a:p>
                      <a:pPr marL="84455">
                        <a:lnSpc>
                          <a:spcPct val="100000"/>
                        </a:lnSpc>
                        <a:spcBef>
                          <a:spcPts val="190"/>
                        </a:spcBef>
                      </a:pPr>
                      <a:r>
                        <a:rPr sz="1800" dirty="0">
                          <a:latin typeface="Calibri"/>
                          <a:cs typeface="Calibri"/>
                        </a:rPr>
                        <a:t>4.7</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8E8"/>
                    </a:solidFill>
                  </a:tcPr>
                </a:tc>
                <a:tc>
                  <a:txBody>
                    <a:bodyPr/>
                    <a:lstStyle/>
                    <a:p>
                      <a:pPr marL="84455">
                        <a:lnSpc>
                          <a:spcPct val="100000"/>
                        </a:lnSpc>
                        <a:spcBef>
                          <a:spcPts val="190"/>
                        </a:spcBef>
                      </a:pPr>
                      <a:r>
                        <a:rPr sz="1800" dirty="0">
                          <a:latin typeface="Calibri"/>
                          <a:cs typeface="Calibri"/>
                        </a:rPr>
                        <a:t>20.9</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8E8"/>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DF4"/>
                    </a:solidFill>
                  </a:tcPr>
                </a:tc>
              </a:tr>
              <a:tr h="370839">
                <a:tc>
                  <a:txBody>
                    <a:bodyPr/>
                    <a:lstStyle/>
                    <a:p>
                      <a:pPr marL="84455">
                        <a:lnSpc>
                          <a:spcPct val="100000"/>
                        </a:lnSpc>
                        <a:spcBef>
                          <a:spcPts val="190"/>
                        </a:spcBef>
                      </a:pPr>
                      <a:r>
                        <a:rPr sz="1800" spc="-5" dirty="0">
                          <a:latin typeface="Calibri"/>
                          <a:cs typeface="Calibri"/>
                        </a:rPr>
                        <a:t>Lenalidomide</a:t>
                      </a:r>
                      <a:r>
                        <a:rPr sz="1800" spc="-7" baseline="25462" dirty="0">
                          <a:latin typeface="Calibri"/>
                          <a:cs typeface="Calibri"/>
                        </a:rPr>
                        <a:t>3</a:t>
                      </a:r>
                      <a:endParaRPr sz="1800" baseline="25462">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DF4"/>
                    </a:solidFill>
                  </a:tcPr>
                </a:tc>
                <a:tc>
                  <a:txBody>
                    <a:bodyPr/>
                    <a:lstStyle/>
                    <a:p>
                      <a:pPr marL="84455">
                        <a:lnSpc>
                          <a:spcPct val="100000"/>
                        </a:lnSpc>
                        <a:spcBef>
                          <a:spcPts val="190"/>
                        </a:spcBef>
                      </a:pPr>
                      <a:r>
                        <a:rPr sz="1800" dirty="0">
                          <a:latin typeface="Calibri"/>
                          <a:cs typeface="Calibri"/>
                        </a:rPr>
                        <a:t>170</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DF4"/>
                    </a:solidFill>
                  </a:tcPr>
                </a:tc>
                <a:tc>
                  <a:txBody>
                    <a:bodyPr/>
                    <a:lstStyle/>
                    <a:p>
                      <a:pPr marL="85090">
                        <a:lnSpc>
                          <a:spcPct val="100000"/>
                        </a:lnSpc>
                        <a:spcBef>
                          <a:spcPts val="190"/>
                        </a:spcBef>
                      </a:pPr>
                      <a:r>
                        <a:rPr sz="1800" dirty="0">
                          <a:latin typeface="Calibri"/>
                          <a:cs typeface="Calibri"/>
                        </a:rPr>
                        <a:t>40</a:t>
                      </a:r>
                      <a:r>
                        <a:rPr sz="1800" spc="-95" dirty="0">
                          <a:latin typeface="Calibri"/>
                          <a:cs typeface="Calibri"/>
                        </a:rPr>
                        <a:t> </a:t>
                      </a:r>
                      <a:r>
                        <a:rPr sz="1800" spc="-5" dirty="0">
                          <a:latin typeface="Calibri"/>
                          <a:cs typeface="Calibri"/>
                        </a:rPr>
                        <a:t>(5)</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DF4"/>
                    </a:solidFill>
                  </a:tcPr>
                </a:tc>
                <a:tc>
                  <a:txBody>
                    <a:bodyPr/>
                    <a:lstStyle/>
                    <a:p>
                      <a:pPr marL="85090">
                        <a:lnSpc>
                          <a:spcPct val="100000"/>
                        </a:lnSpc>
                        <a:spcBef>
                          <a:spcPts val="190"/>
                        </a:spcBef>
                      </a:pPr>
                      <a:r>
                        <a:rPr sz="1800" dirty="0">
                          <a:latin typeface="Calibri"/>
                          <a:cs typeface="Calibri"/>
                        </a:rPr>
                        <a:t>16</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DF4"/>
                    </a:solidFill>
                  </a:tcPr>
                </a:tc>
                <a:tc>
                  <a:txBody>
                    <a:bodyPr/>
                    <a:lstStyle/>
                    <a:p>
                      <a:pPr marL="85090">
                        <a:lnSpc>
                          <a:spcPct val="100000"/>
                        </a:lnSpc>
                        <a:spcBef>
                          <a:spcPts val="190"/>
                        </a:spcBef>
                      </a:pPr>
                      <a:r>
                        <a:rPr sz="1800" dirty="0">
                          <a:latin typeface="Calibri"/>
                          <a:cs typeface="Calibri"/>
                        </a:rPr>
                        <a:t>8.7</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DF4"/>
                    </a:solidFill>
                  </a:tcPr>
                </a:tc>
                <a:tc>
                  <a:txBody>
                    <a:bodyPr/>
                    <a:lstStyle/>
                    <a:p>
                      <a:pPr marL="85090">
                        <a:lnSpc>
                          <a:spcPct val="100000"/>
                        </a:lnSpc>
                        <a:spcBef>
                          <a:spcPts val="190"/>
                        </a:spcBef>
                      </a:pPr>
                      <a:r>
                        <a:rPr sz="1800" dirty="0">
                          <a:latin typeface="Calibri"/>
                          <a:cs typeface="Calibri"/>
                        </a:rPr>
                        <a:t>27.8</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DF4"/>
                    </a:solidFill>
                  </a:tcPr>
                </a:tc>
                <a:tc rowSpan="2">
                  <a:txBody>
                    <a:bodyPr/>
                    <a:lstStyle/>
                    <a:p>
                      <a:pPr marL="84455" marR="330835">
                        <a:lnSpc>
                          <a:spcPct val="100000"/>
                        </a:lnSpc>
                        <a:spcBef>
                          <a:spcPts val="190"/>
                        </a:spcBef>
                      </a:pPr>
                      <a:r>
                        <a:rPr sz="1800" spc="-25" dirty="0">
                          <a:latin typeface="Calibri"/>
                          <a:cs typeface="Calibri"/>
                        </a:rPr>
                        <a:t>Trněný </a:t>
                      </a:r>
                      <a:r>
                        <a:rPr sz="1800" spc="-5" dirty="0">
                          <a:latin typeface="Calibri"/>
                          <a:cs typeface="Calibri"/>
                        </a:rPr>
                        <a:t>et al, Lancet Oncology  </a:t>
                      </a:r>
                      <a:r>
                        <a:rPr sz="1800" dirty="0">
                          <a:latin typeface="Calibri"/>
                          <a:cs typeface="Calibri"/>
                        </a:rPr>
                        <a:t>2016</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DF4"/>
                    </a:solidFill>
                  </a:tcPr>
                </a:tc>
              </a:tr>
              <a:tr h="370840">
                <a:tc>
                  <a:txBody>
                    <a:bodyPr/>
                    <a:lstStyle/>
                    <a:p>
                      <a:pPr marL="84455">
                        <a:lnSpc>
                          <a:spcPct val="100000"/>
                        </a:lnSpc>
                        <a:spcBef>
                          <a:spcPts val="190"/>
                        </a:spcBef>
                      </a:pPr>
                      <a:r>
                        <a:rPr sz="1800" spc="-5" dirty="0">
                          <a:latin typeface="Calibri"/>
                          <a:cs typeface="Calibri"/>
                        </a:rPr>
                        <a:t>Chemotherapy</a:t>
                      </a:r>
                      <a:r>
                        <a:rPr sz="1800" spc="-7" baseline="25462" dirty="0">
                          <a:latin typeface="Calibri"/>
                          <a:cs typeface="Calibri"/>
                        </a:rPr>
                        <a:t>3</a:t>
                      </a:r>
                      <a:endParaRPr sz="1800" baseline="25462">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8E8"/>
                    </a:solidFill>
                  </a:tcPr>
                </a:tc>
                <a:tc>
                  <a:txBody>
                    <a:bodyPr/>
                    <a:lstStyle/>
                    <a:p>
                      <a:pPr marL="84455">
                        <a:lnSpc>
                          <a:spcPct val="100000"/>
                        </a:lnSpc>
                        <a:spcBef>
                          <a:spcPts val="190"/>
                        </a:spcBef>
                      </a:pPr>
                      <a:r>
                        <a:rPr sz="1800" dirty="0">
                          <a:latin typeface="Calibri"/>
                          <a:cs typeface="Calibri"/>
                        </a:rPr>
                        <a:t>84</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8E8"/>
                    </a:solidFill>
                  </a:tcPr>
                </a:tc>
                <a:tc>
                  <a:txBody>
                    <a:bodyPr/>
                    <a:lstStyle/>
                    <a:p>
                      <a:pPr marL="85090">
                        <a:lnSpc>
                          <a:spcPct val="100000"/>
                        </a:lnSpc>
                        <a:spcBef>
                          <a:spcPts val="190"/>
                        </a:spcBef>
                      </a:pPr>
                      <a:r>
                        <a:rPr sz="1800" dirty="0">
                          <a:latin typeface="Calibri"/>
                          <a:cs typeface="Calibri"/>
                        </a:rPr>
                        <a:t>11</a:t>
                      </a:r>
                      <a:r>
                        <a:rPr sz="1800" spc="-95" dirty="0">
                          <a:latin typeface="Calibri"/>
                          <a:cs typeface="Calibri"/>
                        </a:rPr>
                        <a:t> </a:t>
                      </a:r>
                      <a:r>
                        <a:rPr sz="1800" spc="-5" dirty="0">
                          <a:latin typeface="Calibri"/>
                          <a:cs typeface="Calibri"/>
                        </a:rPr>
                        <a:t>(0)</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8E8"/>
                    </a:solidFill>
                  </a:tcPr>
                </a:tc>
                <a:tc>
                  <a:txBody>
                    <a:bodyPr/>
                    <a:lstStyle/>
                    <a:p>
                      <a:pPr marL="85090">
                        <a:lnSpc>
                          <a:spcPct val="100000"/>
                        </a:lnSpc>
                        <a:spcBef>
                          <a:spcPts val="190"/>
                        </a:spcBef>
                      </a:pPr>
                      <a:r>
                        <a:rPr sz="1800" dirty="0">
                          <a:latin typeface="Calibri"/>
                          <a:cs typeface="Calibri"/>
                        </a:rPr>
                        <a:t>10.4</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8E8"/>
                    </a:solidFill>
                  </a:tcPr>
                </a:tc>
                <a:tc>
                  <a:txBody>
                    <a:bodyPr/>
                    <a:lstStyle/>
                    <a:p>
                      <a:pPr marL="85090">
                        <a:lnSpc>
                          <a:spcPct val="100000"/>
                        </a:lnSpc>
                        <a:spcBef>
                          <a:spcPts val="190"/>
                        </a:spcBef>
                      </a:pPr>
                      <a:r>
                        <a:rPr sz="1800" dirty="0">
                          <a:latin typeface="Calibri"/>
                          <a:cs typeface="Calibri"/>
                        </a:rPr>
                        <a:t>5.2</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8E8"/>
                    </a:solidFill>
                  </a:tcPr>
                </a:tc>
                <a:tc>
                  <a:txBody>
                    <a:bodyPr/>
                    <a:lstStyle/>
                    <a:p>
                      <a:pPr marL="85090">
                        <a:lnSpc>
                          <a:spcPct val="100000"/>
                        </a:lnSpc>
                        <a:spcBef>
                          <a:spcPts val="190"/>
                        </a:spcBef>
                      </a:pPr>
                      <a:r>
                        <a:rPr sz="1800" dirty="0">
                          <a:latin typeface="Calibri"/>
                          <a:cs typeface="Calibri"/>
                        </a:rPr>
                        <a:t>21.2</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8E8"/>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DF4"/>
                    </a:solidFill>
                  </a:tcPr>
                </a:tc>
              </a:tr>
              <a:tr h="370839">
                <a:tc>
                  <a:txBody>
                    <a:bodyPr/>
                    <a:lstStyle/>
                    <a:p>
                      <a:pPr marL="84455">
                        <a:lnSpc>
                          <a:spcPct val="100000"/>
                        </a:lnSpc>
                        <a:spcBef>
                          <a:spcPts val="190"/>
                        </a:spcBef>
                      </a:pPr>
                      <a:r>
                        <a:rPr sz="1800" spc="-20" dirty="0">
                          <a:latin typeface="Calibri"/>
                          <a:cs typeface="Calibri"/>
                        </a:rPr>
                        <a:t>Temsirolimus</a:t>
                      </a:r>
                      <a:r>
                        <a:rPr sz="1800" spc="-30" baseline="25462" dirty="0">
                          <a:latin typeface="Calibri"/>
                          <a:cs typeface="Calibri"/>
                        </a:rPr>
                        <a:t>4</a:t>
                      </a:r>
                      <a:endParaRPr sz="1800" baseline="25462">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DF4"/>
                    </a:solidFill>
                  </a:tcPr>
                </a:tc>
                <a:tc>
                  <a:txBody>
                    <a:bodyPr/>
                    <a:lstStyle/>
                    <a:p>
                      <a:pPr marL="84455">
                        <a:lnSpc>
                          <a:spcPct val="100000"/>
                        </a:lnSpc>
                        <a:spcBef>
                          <a:spcPts val="190"/>
                        </a:spcBef>
                      </a:pPr>
                      <a:r>
                        <a:rPr sz="1800" dirty="0">
                          <a:latin typeface="Calibri"/>
                          <a:cs typeface="Calibri"/>
                        </a:rPr>
                        <a:t>54**</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DF4"/>
                    </a:solidFill>
                  </a:tcPr>
                </a:tc>
                <a:tc>
                  <a:txBody>
                    <a:bodyPr/>
                    <a:lstStyle/>
                    <a:p>
                      <a:pPr marL="85090">
                        <a:lnSpc>
                          <a:spcPct val="100000"/>
                        </a:lnSpc>
                        <a:spcBef>
                          <a:spcPts val="190"/>
                        </a:spcBef>
                      </a:pPr>
                      <a:r>
                        <a:rPr sz="1800" dirty="0">
                          <a:latin typeface="Calibri"/>
                          <a:cs typeface="Calibri"/>
                        </a:rPr>
                        <a:t>22</a:t>
                      </a:r>
                      <a:r>
                        <a:rPr sz="1800" spc="-95" dirty="0">
                          <a:latin typeface="Calibri"/>
                          <a:cs typeface="Calibri"/>
                        </a:rPr>
                        <a:t> </a:t>
                      </a:r>
                      <a:r>
                        <a:rPr sz="1800" spc="-5" dirty="0">
                          <a:latin typeface="Calibri"/>
                          <a:cs typeface="Calibri"/>
                        </a:rPr>
                        <a:t>(2)</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DF4"/>
                    </a:solidFill>
                  </a:tcPr>
                </a:tc>
                <a:tc>
                  <a:txBody>
                    <a:bodyPr/>
                    <a:lstStyle/>
                    <a:p>
                      <a:pPr marL="85090">
                        <a:lnSpc>
                          <a:spcPct val="100000"/>
                        </a:lnSpc>
                        <a:spcBef>
                          <a:spcPts val="190"/>
                        </a:spcBef>
                      </a:pPr>
                      <a:r>
                        <a:rPr sz="1800" dirty="0">
                          <a:latin typeface="Calibri"/>
                          <a:cs typeface="Calibri"/>
                        </a:rPr>
                        <a:t>7.1</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DF4"/>
                    </a:solidFill>
                  </a:tcPr>
                </a:tc>
                <a:tc>
                  <a:txBody>
                    <a:bodyPr/>
                    <a:lstStyle/>
                    <a:p>
                      <a:pPr marL="85090">
                        <a:lnSpc>
                          <a:spcPct val="100000"/>
                        </a:lnSpc>
                        <a:spcBef>
                          <a:spcPts val="190"/>
                        </a:spcBef>
                      </a:pPr>
                      <a:r>
                        <a:rPr sz="1800" dirty="0">
                          <a:latin typeface="Calibri"/>
                          <a:cs typeface="Calibri"/>
                        </a:rPr>
                        <a:t>4.8</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DF4"/>
                    </a:solidFill>
                  </a:tcPr>
                </a:tc>
                <a:tc>
                  <a:txBody>
                    <a:bodyPr/>
                    <a:lstStyle/>
                    <a:p>
                      <a:pPr marL="85090">
                        <a:lnSpc>
                          <a:spcPct val="100000"/>
                        </a:lnSpc>
                        <a:spcBef>
                          <a:spcPts val="190"/>
                        </a:spcBef>
                      </a:pPr>
                      <a:r>
                        <a:rPr sz="1800" dirty="0">
                          <a:latin typeface="Calibri"/>
                          <a:cs typeface="Calibri"/>
                        </a:rPr>
                        <a:t>12.8</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DF4"/>
                    </a:solidFill>
                  </a:tcPr>
                </a:tc>
                <a:tc rowSpan="2">
                  <a:txBody>
                    <a:bodyPr/>
                    <a:lstStyle/>
                    <a:p>
                      <a:pPr marL="84455">
                        <a:lnSpc>
                          <a:spcPct val="100000"/>
                        </a:lnSpc>
                        <a:spcBef>
                          <a:spcPts val="190"/>
                        </a:spcBef>
                      </a:pPr>
                      <a:r>
                        <a:rPr sz="1800" spc="-5" dirty="0">
                          <a:latin typeface="Calibri"/>
                          <a:cs typeface="Calibri"/>
                        </a:rPr>
                        <a:t>Hess et al, JCO</a:t>
                      </a:r>
                      <a:r>
                        <a:rPr sz="1800" spc="-55" dirty="0">
                          <a:latin typeface="Calibri"/>
                          <a:cs typeface="Calibri"/>
                        </a:rPr>
                        <a:t> </a:t>
                      </a:r>
                      <a:r>
                        <a:rPr sz="1800" dirty="0">
                          <a:latin typeface="Calibri"/>
                          <a:cs typeface="Calibri"/>
                        </a:rPr>
                        <a:t>2009</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DF4"/>
                    </a:solidFill>
                  </a:tcPr>
                </a:tc>
              </a:tr>
              <a:tr h="370840">
                <a:tc>
                  <a:txBody>
                    <a:bodyPr/>
                    <a:lstStyle/>
                    <a:p>
                      <a:pPr marL="84455">
                        <a:lnSpc>
                          <a:spcPct val="100000"/>
                        </a:lnSpc>
                        <a:spcBef>
                          <a:spcPts val="190"/>
                        </a:spcBef>
                      </a:pPr>
                      <a:r>
                        <a:rPr sz="1800" spc="-5" dirty="0">
                          <a:latin typeface="Calibri"/>
                          <a:cs typeface="Calibri"/>
                        </a:rPr>
                        <a:t>Chemotherapy</a:t>
                      </a:r>
                      <a:r>
                        <a:rPr sz="1800" spc="-7" baseline="25462" dirty="0">
                          <a:latin typeface="Calibri"/>
                          <a:cs typeface="Calibri"/>
                        </a:rPr>
                        <a:t>4</a:t>
                      </a:r>
                      <a:endParaRPr sz="1800" baseline="25462"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8E8"/>
                    </a:solidFill>
                  </a:tcPr>
                </a:tc>
                <a:tc>
                  <a:txBody>
                    <a:bodyPr/>
                    <a:lstStyle/>
                    <a:p>
                      <a:pPr marL="84455">
                        <a:lnSpc>
                          <a:spcPct val="100000"/>
                        </a:lnSpc>
                        <a:spcBef>
                          <a:spcPts val="190"/>
                        </a:spcBef>
                      </a:pPr>
                      <a:r>
                        <a:rPr sz="1800" dirty="0">
                          <a:latin typeface="Calibri"/>
                          <a:cs typeface="Calibri"/>
                        </a:rPr>
                        <a:t>53</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8E8"/>
                    </a:solidFill>
                  </a:tcPr>
                </a:tc>
                <a:tc>
                  <a:txBody>
                    <a:bodyPr/>
                    <a:lstStyle/>
                    <a:p>
                      <a:pPr marL="85090">
                        <a:lnSpc>
                          <a:spcPct val="100000"/>
                        </a:lnSpc>
                        <a:spcBef>
                          <a:spcPts val="190"/>
                        </a:spcBef>
                      </a:pPr>
                      <a:r>
                        <a:rPr sz="1800" dirty="0">
                          <a:latin typeface="Calibri"/>
                          <a:cs typeface="Calibri"/>
                        </a:rPr>
                        <a:t>2</a:t>
                      </a:r>
                      <a:r>
                        <a:rPr sz="1800" spc="-95" dirty="0">
                          <a:latin typeface="Calibri"/>
                          <a:cs typeface="Calibri"/>
                        </a:rPr>
                        <a:t> </a:t>
                      </a:r>
                      <a:r>
                        <a:rPr sz="1800" spc="-5" dirty="0">
                          <a:latin typeface="Calibri"/>
                          <a:cs typeface="Calibri"/>
                        </a:rPr>
                        <a:t>(0)</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8E8"/>
                    </a:solidFill>
                  </a:tcPr>
                </a:tc>
                <a:tc>
                  <a:txBody>
                    <a:bodyPr/>
                    <a:lstStyle/>
                    <a:p>
                      <a:pPr marL="85090">
                        <a:lnSpc>
                          <a:spcPct val="100000"/>
                        </a:lnSpc>
                        <a:spcBef>
                          <a:spcPts val="190"/>
                        </a:spcBef>
                      </a:pPr>
                      <a:r>
                        <a:rPr sz="1800" dirty="0">
                          <a:latin typeface="Calibri"/>
                          <a:cs typeface="Calibri"/>
                        </a:rPr>
                        <a:t>NA</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8E8"/>
                    </a:solidFill>
                  </a:tcPr>
                </a:tc>
                <a:tc>
                  <a:txBody>
                    <a:bodyPr/>
                    <a:lstStyle/>
                    <a:p>
                      <a:pPr marL="85090">
                        <a:lnSpc>
                          <a:spcPct val="100000"/>
                        </a:lnSpc>
                        <a:spcBef>
                          <a:spcPts val="190"/>
                        </a:spcBef>
                      </a:pPr>
                      <a:r>
                        <a:rPr sz="1800" dirty="0">
                          <a:latin typeface="Calibri"/>
                          <a:cs typeface="Calibri"/>
                        </a:rPr>
                        <a:t>1.9</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8E8"/>
                    </a:solidFill>
                  </a:tcPr>
                </a:tc>
                <a:tc>
                  <a:txBody>
                    <a:bodyPr/>
                    <a:lstStyle/>
                    <a:p>
                      <a:pPr marL="85090">
                        <a:lnSpc>
                          <a:spcPct val="100000"/>
                        </a:lnSpc>
                        <a:spcBef>
                          <a:spcPts val="190"/>
                        </a:spcBef>
                      </a:pPr>
                      <a:r>
                        <a:rPr sz="1800" dirty="0">
                          <a:latin typeface="Calibri"/>
                          <a:cs typeface="Calibri"/>
                        </a:rPr>
                        <a:t>9.7</a:t>
                      </a:r>
                      <a:endParaRPr sz="1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8E8"/>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DF4"/>
                    </a:solidFill>
                  </a:tcPr>
                </a:tc>
              </a:tr>
              <a:tr h="1158246">
                <a:tc gridSpan="7">
                  <a:txBody>
                    <a:bodyPr/>
                    <a:lstStyle/>
                    <a:p>
                      <a:pPr marL="84455" marR="184150">
                        <a:lnSpc>
                          <a:spcPct val="100000"/>
                        </a:lnSpc>
                        <a:spcBef>
                          <a:spcPts val="215"/>
                        </a:spcBef>
                      </a:pPr>
                      <a:r>
                        <a:rPr sz="1400" dirty="0">
                          <a:solidFill>
                            <a:schemeClr val="bg1">
                              <a:lumMod val="50000"/>
                            </a:schemeClr>
                          </a:solidFill>
                          <a:latin typeface="Calibri"/>
                          <a:cs typeface="Calibri"/>
                        </a:rPr>
                        <a:t>ORR = </a:t>
                      </a:r>
                      <a:r>
                        <a:rPr sz="1400" spc="-10" dirty="0">
                          <a:solidFill>
                            <a:schemeClr val="bg1">
                              <a:lumMod val="50000"/>
                            </a:schemeClr>
                          </a:solidFill>
                          <a:latin typeface="Calibri"/>
                          <a:cs typeface="Calibri"/>
                        </a:rPr>
                        <a:t>overall </a:t>
                      </a:r>
                      <a:r>
                        <a:rPr sz="1400" spc="-5" dirty="0">
                          <a:solidFill>
                            <a:schemeClr val="bg1">
                              <a:lumMod val="50000"/>
                            </a:schemeClr>
                          </a:solidFill>
                          <a:latin typeface="Calibri"/>
                          <a:cs typeface="Calibri"/>
                        </a:rPr>
                        <a:t>response </a:t>
                      </a:r>
                      <a:r>
                        <a:rPr sz="1400" spc="-15" dirty="0">
                          <a:solidFill>
                            <a:schemeClr val="bg1">
                              <a:lumMod val="50000"/>
                            </a:schemeClr>
                          </a:solidFill>
                          <a:latin typeface="Calibri"/>
                          <a:cs typeface="Calibri"/>
                        </a:rPr>
                        <a:t>rate; </a:t>
                      </a:r>
                      <a:r>
                        <a:rPr sz="1400" spc="-5" dirty="0">
                          <a:solidFill>
                            <a:schemeClr val="bg1">
                              <a:lumMod val="50000"/>
                            </a:schemeClr>
                          </a:solidFill>
                          <a:latin typeface="Calibri"/>
                          <a:cs typeface="Calibri"/>
                        </a:rPr>
                        <a:t>DOR </a:t>
                      </a:r>
                      <a:r>
                        <a:rPr sz="1400" dirty="0">
                          <a:solidFill>
                            <a:schemeClr val="bg1">
                              <a:lumMod val="50000"/>
                            </a:schemeClr>
                          </a:solidFill>
                          <a:latin typeface="Calibri"/>
                          <a:cs typeface="Calibri"/>
                        </a:rPr>
                        <a:t>= </a:t>
                      </a:r>
                      <a:r>
                        <a:rPr sz="1400" spc="-10" dirty="0">
                          <a:solidFill>
                            <a:schemeClr val="bg1">
                              <a:lumMod val="50000"/>
                            </a:schemeClr>
                          </a:solidFill>
                          <a:latin typeface="Calibri"/>
                          <a:cs typeface="Calibri"/>
                        </a:rPr>
                        <a:t>duration </a:t>
                      </a:r>
                      <a:r>
                        <a:rPr sz="1400" dirty="0">
                          <a:solidFill>
                            <a:schemeClr val="bg1">
                              <a:lumMod val="50000"/>
                            </a:schemeClr>
                          </a:solidFill>
                          <a:latin typeface="Calibri"/>
                          <a:cs typeface="Calibri"/>
                        </a:rPr>
                        <a:t>of </a:t>
                      </a:r>
                      <a:r>
                        <a:rPr sz="1400" spc="-5" dirty="0">
                          <a:solidFill>
                            <a:schemeClr val="bg1">
                              <a:lumMod val="50000"/>
                            </a:schemeClr>
                          </a:solidFill>
                          <a:latin typeface="Calibri"/>
                          <a:cs typeface="Calibri"/>
                        </a:rPr>
                        <a:t>response; </a:t>
                      </a:r>
                      <a:r>
                        <a:rPr sz="1400" spc="-10" dirty="0">
                          <a:solidFill>
                            <a:schemeClr val="bg1">
                              <a:lumMod val="50000"/>
                            </a:schemeClr>
                          </a:solidFill>
                          <a:latin typeface="Calibri"/>
                          <a:cs typeface="Calibri"/>
                        </a:rPr>
                        <a:t>PFS </a:t>
                      </a:r>
                      <a:r>
                        <a:rPr sz="1400" dirty="0">
                          <a:solidFill>
                            <a:schemeClr val="bg1">
                              <a:lumMod val="50000"/>
                            </a:schemeClr>
                          </a:solidFill>
                          <a:latin typeface="Calibri"/>
                          <a:cs typeface="Calibri"/>
                        </a:rPr>
                        <a:t>= </a:t>
                      </a:r>
                      <a:r>
                        <a:rPr sz="1400" spc="-10" dirty="0">
                          <a:solidFill>
                            <a:schemeClr val="bg1">
                              <a:lumMod val="50000"/>
                            </a:schemeClr>
                          </a:solidFill>
                          <a:latin typeface="Calibri"/>
                          <a:cs typeface="Calibri"/>
                        </a:rPr>
                        <a:t>progression-free </a:t>
                      </a:r>
                      <a:r>
                        <a:rPr sz="1400" spc="-5" dirty="0">
                          <a:solidFill>
                            <a:schemeClr val="bg1">
                              <a:lumMod val="50000"/>
                            </a:schemeClr>
                          </a:solidFill>
                          <a:latin typeface="Calibri"/>
                          <a:cs typeface="Calibri"/>
                        </a:rPr>
                        <a:t>survival; OS </a:t>
                      </a:r>
                      <a:r>
                        <a:rPr sz="1400" dirty="0">
                          <a:solidFill>
                            <a:schemeClr val="bg1">
                              <a:lumMod val="50000"/>
                            </a:schemeClr>
                          </a:solidFill>
                          <a:latin typeface="Calibri"/>
                          <a:cs typeface="Calibri"/>
                        </a:rPr>
                        <a:t>= </a:t>
                      </a:r>
                      <a:r>
                        <a:rPr sz="1400" spc="-10" dirty="0">
                          <a:solidFill>
                            <a:schemeClr val="bg1">
                              <a:lumMod val="50000"/>
                            </a:schemeClr>
                          </a:solidFill>
                          <a:latin typeface="Calibri"/>
                          <a:cs typeface="Calibri"/>
                        </a:rPr>
                        <a:t>overall </a:t>
                      </a:r>
                      <a:r>
                        <a:rPr sz="1400" spc="-5" dirty="0">
                          <a:solidFill>
                            <a:schemeClr val="bg1">
                              <a:lumMod val="50000"/>
                            </a:schemeClr>
                          </a:solidFill>
                          <a:latin typeface="Calibri"/>
                          <a:cs typeface="Calibri"/>
                        </a:rPr>
                        <a:t>survival </a:t>
                      </a:r>
                      <a:r>
                        <a:rPr sz="1400" dirty="0">
                          <a:solidFill>
                            <a:schemeClr val="bg1">
                              <a:lumMod val="50000"/>
                            </a:schemeClr>
                          </a:solidFill>
                          <a:latin typeface="Calibri"/>
                          <a:cs typeface="Calibri"/>
                        </a:rPr>
                        <a:t>; </a:t>
                      </a:r>
                      <a:r>
                        <a:rPr sz="1400" spc="5" dirty="0">
                          <a:solidFill>
                            <a:schemeClr val="bg1">
                              <a:lumMod val="50000"/>
                            </a:schemeClr>
                          </a:solidFill>
                          <a:latin typeface="Calibri"/>
                          <a:cs typeface="Calibri"/>
                        </a:rPr>
                        <a:t>NA </a:t>
                      </a:r>
                      <a:r>
                        <a:rPr sz="1400" dirty="0">
                          <a:solidFill>
                            <a:schemeClr val="bg1">
                              <a:lumMod val="50000"/>
                            </a:schemeClr>
                          </a:solidFill>
                          <a:latin typeface="Calibri"/>
                          <a:cs typeface="Calibri"/>
                        </a:rPr>
                        <a:t>= </a:t>
                      </a:r>
                      <a:r>
                        <a:rPr sz="1400" spc="-5" dirty="0">
                          <a:solidFill>
                            <a:schemeClr val="bg1">
                              <a:lumMod val="50000"/>
                            </a:schemeClr>
                          </a:solidFill>
                          <a:latin typeface="Calibri"/>
                          <a:cs typeface="Calibri"/>
                        </a:rPr>
                        <a:t>not </a:t>
                      </a:r>
                      <a:r>
                        <a:rPr sz="1400" spc="-10" dirty="0">
                          <a:solidFill>
                            <a:schemeClr val="bg1">
                              <a:lumMod val="50000"/>
                            </a:schemeClr>
                          </a:solidFill>
                          <a:latin typeface="Calibri"/>
                          <a:cs typeface="Calibri"/>
                        </a:rPr>
                        <a:t>available; </a:t>
                      </a:r>
                      <a:r>
                        <a:rPr sz="1400" dirty="0">
                          <a:latin typeface="Calibri"/>
                          <a:cs typeface="Calibri"/>
                        </a:rPr>
                        <a:t>R-B = </a:t>
                      </a:r>
                      <a:r>
                        <a:rPr sz="1400" spc="-5" dirty="0">
                          <a:latin typeface="Calibri"/>
                          <a:cs typeface="Calibri"/>
                        </a:rPr>
                        <a:t>rituximab </a:t>
                      </a:r>
                      <a:r>
                        <a:rPr sz="1400" spc="-10" dirty="0">
                          <a:latin typeface="Calibri"/>
                          <a:cs typeface="Calibri"/>
                        </a:rPr>
                        <a:t>and  </a:t>
                      </a:r>
                      <a:r>
                        <a:rPr sz="1400" spc="-5" dirty="0">
                          <a:latin typeface="Calibri"/>
                          <a:cs typeface="Calibri"/>
                        </a:rPr>
                        <a:t>bendamustine; </a:t>
                      </a:r>
                      <a:r>
                        <a:rPr sz="1400" dirty="0">
                          <a:solidFill>
                            <a:schemeClr val="bg1">
                              <a:lumMod val="65000"/>
                            </a:schemeClr>
                          </a:solidFill>
                          <a:latin typeface="Calibri"/>
                          <a:cs typeface="Calibri"/>
                        </a:rPr>
                        <a:t>FR = </a:t>
                      </a:r>
                      <a:r>
                        <a:rPr sz="1400" spc="-10" dirty="0">
                          <a:solidFill>
                            <a:schemeClr val="bg1">
                              <a:lumMod val="65000"/>
                            </a:schemeClr>
                          </a:solidFill>
                          <a:latin typeface="Calibri"/>
                          <a:cs typeface="Calibri"/>
                        </a:rPr>
                        <a:t>fludarabine </a:t>
                      </a:r>
                      <a:r>
                        <a:rPr sz="1400" spc="-5" dirty="0">
                          <a:solidFill>
                            <a:schemeClr val="bg1">
                              <a:lumMod val="65000"/>
                            </a:schemeClr>
                          </a:solidFill>
                          <a:latin typeface="Calibri"/>
                          <a:cs typeface="Calibri"/>
                        </a:rPr>
                        <a:t>and rituximab; </a:t>
                      </a:r>
                      <a:r>
                        <a:rPr sz="1400" spc="-5" dirty="0">
                          <a:solidFill>
                            <a:schemeClr val="bg1">
                              <a:lumMod val="50000"/>
                            </a:schemeClr>
                          </a:solidFill>
                          <a:latin typeface="Calibri"/>
                          <a:cs typeface="Calibri"/>
                        </a:rPr>
                        <a:t>mo </a:t>
                      </a:r>
                      <a:r>
                        <a:rPr sz="1400" dirty="0">
                          <a:solidFill>
                            <a:schemeClr val="bg1">
                              <a:lumMod val="50000"/>
                            </a:schemeClr>
                          </a:solidFill>
                          <a:latin typeface="Calibri"/>
                          <a:cs typeface="Calibri"/>
                        </a:rPr>
                        <a:t>= </a:t>
                      </a:r>
                      <a:r>
                        <a:rPr sz="1400" spc="-5" dirty="0">
                          <a:solidFill>
                            <a:schemeClr val="bg1">
                              <a:lumMod val="50000"/>
                            </a:schemeClr>
                          </a:solidFill>
                          <a:latin typeface="Calibri"/>
                          <a:cs typeface="Calibri"/>
                        </a:rPr>
                        <a:t>months; </a:t>
                      </a:r>
                      <a:r>
                        <a:rPr sz="1400" dirty="0">
                          <a:solidFill>
                            <a:schemeClr val="bg1">
                              <a:lumMod val="50000"/>
                            </a:schemeClr>
                          </a:solidFill>
                          <a:latin typeface="Calibri"/>
                          <a:cs typeface="Calibri"/>
                        </a:rPr>
                        <a:t>NR = </a:t>
                      </a:r>
                      <a:r>
                        <a:rPr sz="1400" spc="-5" dirty="0">
                          <a:solidFill>
                            <a:schemeClr val="bg1">
                              <a:lumMod val="50000"/>
                            </a:schemeClr>
                          </a:solidFill>
                          <a:latin typeface="Calibri"/>
                          <a:cs typeface="Calibri"/>
                        </a:rPr>
                        <a:t>not </a:t>
                      </a:r>
                      <a:r>
                        <a:rPr sz="1400" spc="-10" dirty="0">
                          <a:solidFill>
                            <a:schemeClr val="bg1">
                              <a:lumMod val="50000"/>
                            </a:schemeClr>
                          </a:solidFill>
                          <a:latin typeface="Calibri"/>
                          <a:cs typeface="Calibri"/>
                        </a:rPr>
                        <a:t>reached;*results </a:t>
                      </a:r>
                      <a:r>
                        <a:rPr sz="1400" dirty="0">
                          <a:solidFill>
                            <a:schemeClr val="bg1">
                              <a:lumMod val="50000"/>
                            </a:schemeClr>
                          </a:solidFill>
                          <a:latin typeface="Calibri"/>
                          <a:cs typeface="Calibri"/>
                        </a:rPr>
                        <a:t>shown </a:t>
                      </a:r>
                      <a:r>
                        <a:rPr sz="1400" spc="-10" dirty="0">
                          <a:solidFill>
                            <a:schemeClr val="bg1">
                              <a:lumMod val="50000"/>
                            </a:schemeClr>
                          </a:solidFill>
                          <a:latin typeface="Calibri"/>
                          <a:cs typeface="Calibri"/>
                        </a:rPr>
                        <a:t>for subset </a:t>
                      </a:r>
                      <a:r>
                        <a:rPr sz="1400" dirty="0">
                          <a:solidFill>
                            <a:schemeClr val="bg1">
                              <a:lumMod val="50000"/>
                            </a:schemeClr>
                          </a:solidFill>
                          <a:latin typeface="Calibri"/>
                          <a:cs typeface="Calibri"/>
                        </a:rPr>
                        <a:t>with </a:t>
                      </a:r>
                      <a:r>
                        <a:rPr sz="1400" spc="-5" dirty="0">
                          <a:solidFill>
                            <a:schemeClr val="bg1">
                              <a:lumMod val="50000"/>
                            </a:schemeClr>
                          </a:solidFill>
                          <a:latin typeface="Calibri"/>
                          <a:cs typeface="Calibri"/>
                        </a:rPr>
                        <a:t>mantle cell lymphoma; **results </a:t>
                      </a:r>
                      <a:r>
                        <a:rPr sz="1400" dirty="0">
                          <a:solidFill>
                            <a:schemeClr val="bg1">
                              <a:lumMod val="50000"/>
                            </a:schemeClr>
                          </a:solidFill>
                          <a:latin typeface="Calibri"/>
                          <a:cs typeface="Calibri"/>
                        </a:rPr>
                        <a:t>shown </a:t>
                      </a:r>
                      <a:r>
                        <a:rPr sz="1400" spc="-10" dirty="0">
                          <a:solidFill>
                            <a:schemeClr val="bg1">
                              <a:lumMod val="50000"/>
                            </a:schemeClr>
                          </a:solidFill>
                          <a:latin typeface="Calibri"/>
                          <a:cs typeface="Calibri"/>
                        </a:rPr>
                        <a:t>for  </a:t>
                      </a:r>
                      <a:r>
                        <a:rPr sz="1400" spc="-5" dirty="0">
                          <a:solidFill>
                            <a:schemeClr val="bg1">
                              <a:lumMod val="50000"/>
                            </a:schemeClr>
                          </a:solidFill>
                          <a:latin typeface="Calibri"/>
                          <a:cs typeface="Calibri"/>
                        </a:rPr>
                        <a:t>175/75mg dose </a:t>
                      </a:r>
                      <a:r>
                        <a:rPr sz="1400" spc="-10" dirty="0">
                          <a:solidFill>
                            <a:schemeClr val="bg1">
                              <a:lumMod val="50000"/>
                            </a:schemeClr>
                          </a:solidFill>
                          <a:latin typeface="Calibri"/>
                          <a:cs typeface="Calibri"/>
                        </a:rPr>
                        <a:t>group. </a:t>
                      </a:r>
                      <a:r>
                        <a:rPr sz="1400" dirty="0">
                          <a:solidFill>
                            <a:schemeClr val="tx1"/>
                          </a:solidFill>
                          <a:latin typeface="Calibri"/>
                          <a:cs typeface="Calibri"/>
                        </a:rPr>
                        <a:t>1 = </a:t>
                      </a:r>
                      <a:r>
                        <a:rPr sz="1400" spc="-10" dirty="0">
                          <a:solidFill>
                            <a:schemeClr val="tx1"/>
                          </a:solidFill>
                          <a:latin typeface="Calibri"/>
                          <a:cs typeface="Calibri"/>
                        </a:rPr>
                        <a:t>PCYC-1104 </a:t>
                      </a:r>
                      <a:r>
                        <a:rPr sz="1400" spc="-5" dirty="0">
                          <a:solidFill>
                            <a:schemeClr val="tx1"/>
                          </a:solidFill>
                          <a:latin typeface="Calibri"/>
                          <a:cs typeface="Calibri"/>
                        </a:rPr>
                        <a:t>pivotal phase </a:t>
                      </a:r>
                      <a:r>
                        <a:rPr sz="1400" dirty="0">
                          <a:solidFill>
                            <a:schemeClr val="bg1">
                              <a:lumMod val="50000"/>
                            </a:schemeClr>
                          </a:solidFill>
                          <a:latin typeface="Calibri"/>
                          <a:cs typeface="Calibri"/>
                        </a:rPr>
                        <a:t>ll </a:t>
                      </a:r>
                      <a:r>
                        <a:rPr sz="1400" spc="-5" dirty="0">
                          <a:solidFill>
                            <a:schemeClr val="bg1">
                              <a:lumMod val="50000"/>
                            </a:schemeClr>
                          </a:solidFill>
                          <a:latin typeface="Calibri"/>
                          <a:cs typeface="Calibri"/>
                        </a:rPr>
                        <a:t>trial; </a:t>
                      </a:r>
                      <a:r>
                        <a:rPr sz="1400" dirty="0">
                          <a:solidFill>
                            <a:schemeClr val="bg1">
                              <a:lumMod val="50000"/>
                            </a:schemeClr>
                          </a:solidFill>
                          <a:latin typeface="Calibri"/>
                          <a:cs typeface="Calibri"/>
                        </a:rPr>
                        <a:t>2 = </a:t>
                      </a:r>
                      <a:r>
                        <a:rPr sz="1400" spc="-5" dirty="0">
                          <a:solidFill>
                            <a:schemeClr val="bg1">
                              <a:lumMod val="50000"/>
                            </a:schemeClr>
                          </a:solidFill>
                          <a:latin typeface="Calibri"/>
                          <a:cs typeface="Calibri"/>
                        </a:rPr>
                        <a:t>STiL trial; </a:t>
                      </a:r>
                      <a:r>
                        <a:rPr sz="1400" dirty="0">
                          <a:solidFill>
                            <a:schemeClr val="tx1"/>
                          </a:solidFill>
                          <a:latin typeface="Calibri"/>
                          <a:cs typeface="Calibri"/>
                        </a:rPr>
                        <a:t>3 = SPRINT </a:t>
                      </a:r>
                      <a:r>
                        <a:rPr sz="1400" spc="-5" dirty="0">
                          <a:solidFill>
                            <a:schemeClr val="tx1"/>
                          </a:solidFill>
                          <a:latin typeface="Calibri"/>
                          <a:cs typeface="Calibri"/>
                        </a:rPr>
                        <a:t>trial (Single </a:t>
                      </a:r>
                      <a:r>
                        <a:rPr sz="1400" spc="-10" dirty="0">
                          <a:solidFill>
                            <a:schemeClr val="tx1"/>
                          </a:solidFill>
                          <a:latin typeface="Calibri"/>
                          <a:cs typeface="Calibri"/>
                        </a:rPr>
                        <a:t>agent chemotherapy </a:t>
                      </a:r>
                      <a:r>
                        <a:rPr sz="1400" dirty="0">
                          <a:solidFill>
                            <a:schemeClr val="tx1"/>
                          </a:solidFill>
                          <a:latin typeface="Calibri"/>
                          <a:cs typeface="Calibri"/>
                        </a:rPr>
                        <a:t>= </a:t>
                      </a:r>
                      <a:r>
                        <a:rPr sz="1400" spc="-5" dirty="0">
                          <a:solidFill>
                            <a:schemeClr val="tx1"/>
                          </a:solidFill>
                          <a:latin typeface="Calibri"/>
                          <a:cs typeface="Calibri"/>
                        </a:rPr>
                        <a:t>rituximab, </a:t>
                      </a:r>
                      <a:r>
                        <a:rPr sz="1400" spc="-10" dirty="0">
                          <a:solidFill>
                            <a:schemeClr val="tx1"/>
                          </a:solidFill>
                          <a:latin typeface="Calibri"/>
                          <a:cs typeface="Calibri"/>
                        </a:rPr>
                        <a:t>gemcitabine, </a:t>
                      </a:r>
                      <a:r>
                        <a:rPr sz="1400" spc="-5" dirty="0">
                          <a:solidFill>
                            <a:schemeClr val="tx1"/>
                          </a:solidFill>
                          <a:latin typeface="Calibri"/>
                          <a:cs typeface="Calibri"/>
                        </a:rPr>
                        <a:t>fludarabine,  </a:t>
                      </a:r>
                      <a:r>
                        <a:rPr sz="1400" spc="-10" dirty="0">
                          <a:solidFill>
                            <a:schemeClr val="tx1"/>
                          </a:solidFill>
                          <a:latin typeface="Calibri"/>
                          <a:cs typeface="Calibri"/>
                        </a:rPr>
                        <a:t>chlorambucil, </a:t>
                      </a:r>
                      <a:r>
                        <a:rPr sz="1400" dirty="0">
                          <a:solidFill>
                            <a:schemeClr val="tx1"/>
                          </a:solidFill>
                          <a:latin typeface="Calibri"/>
                          <a:cs typeface="Calibri"/>
                        </a:rPr>
                        <a:t>or </a:t>
                      </a:r>
                      <a:r>
                        <a:rPr sz="1400" spc="-10" dirty="0">
                          <a:solidFill>
                            <a:schemeClr val="tx1"/>
                          </a:solidFill>
                          <a:latin typeface="Calibri"/>
                          <a:cs typeface="Calibri"/>
                        </a:rPr>
                        <a:t>cytarabine); </a:t>
                      </a:r>
                      <a:r>
                        <a:rPr sz="1400" dirty="0">
                          <a:solidFill>
                            <a:schemeClr val="bg1">
                              <a:lumMod val="50000"/>
                            </a:schemeClr>
                          </a:solidFill>
                          <a:latin typeface="Calibri"/>
                          <a:cs typeface="Calibri"/>
                        </a:rPr>
                        <a:t>4 = </a:t>
                      </a:r>
                      <a:r>
                        <a:rPr sz="1400" spc="-5" dirty="0">
                          <a:solidFill>
                            <a:schemeClr val="bg1">
                              <a:lumMod val="50000"/>
                            </a:schemeClr>
                          </a:solidFill>
                          <a:latin typeface="Calibri"/>
                          <a:cs typeface="Calibri"/>
                        </a:rPr>
                        <a:t>OPTIMAL trial (single </a:t>
                      </a:r>
                      <a:r>
                        <a:rPr sz="1400" spc="-10" dirty="0">
                          <a:solidFill>
                            <a:schemeClr val="bg1">
                              <a:lumMod val="50000"/>
                            </a:schemeClr>
                          </a:solidFill>
                          <a:latin typeface="Calibri"/>
                          <a:cs typeface="Calibri"/>
                        </a:rPr>
                        <a:t>agent chemotherapy </a:t>
                      </a:r>
                      <a:r>
                        <a:rPr sz="1400" dirty="0">
                          <a:solidFill>
                            <a:schemeClr val="bg1">
                              <a:lumMod val="50000"/>
                            </a:schemeClr>
                          </a:solidFill>
                          <a:latin typeface="Calibri"/>
                          <a:cs typeface="Calibri"/>
                        </a:rPr>
                        <a:t>= </a:t>
                      </a:r>
                      <a:r>
                        <a:rPr sz="1400" spc="-10" dirty="0">
                          <a:solidFill>
                            <a:schemeClr val="bg1">
                              <a:lumMod val="50000"/>
                            </a:schemeClr>
                          </a:solidFill>
                          <a:latin typeface="Calibri"/>
                          <a:cs typeface="Calibri"/>
                        </a:rPr>
                        <a:t>gemcitabine, </a:t>
                      </a:r>
                      <a:r>
                        <a:rPr sz="1400" spc="-5" dirty="0">
                          <a:solidFill>
                            <a:schemeClr val="bg1">
                              <a:lumMod val="50000"/>
                            </a:schemeClr>
                          </a:solidFill>
                          <a:latin typeface="Calibri"/>
                          <a:cs typeface="Calibri"/>
                        </a:rPr>
                        <a:t>fludarabine, </a:t>
                      </a:r>
                      <a:r>
                        <a:rPr sz="1400" spc="-10" dirty="0">
                          <a:solidFill>
                            <a:schemeClr val="bg1">
                              <a:lumMod val="50000"/>
                            </a:schemeClr>
                          </a:solidFill>
                          <a:latin typeface="Calibri"/>
                          <a:cs typeface="Calibri"/>
                        </a:rPr>
                        <a:t>chlorambucil, </a:t>
                      </a:r>
                      <a:r>
                        <a:rPr sz="1400" spc="-5" dirty="0">
                          <a:solidFill>
                            <a:schemeClr val="bg1">
                              <a:lumMod val="50000"/>
                            </a:schemeClr>
                          </a:solidFill>
                          <a:latin typeface="Calibri"/>
                          <a:cs typeface="Calibri"/>
                        </a:rPr>
                        <a:t>cladribine, etoposide,  cyclophosphamide, thalidomide,</a:t>
                      </a:r>
                      <a:r>
                        <a:rPr sz="1400" spc="-15" dirty="0">
                          <a:solidFill>
                            <a:schemeClr val="bg1">
                              <a:lumMod val="50000"/>
                            </a:schemeClr>
                          </a:solidFill>
                          <a:latin typeface="Calibri"/>
                          <a:cs typeface="Calibri"/>
                        </a:rPr>
                        <a:t> </a:t>
                      </a:r>
                      <a:r>
                        <a:rPr sz="1400" spc="-5" dirty="0">
                          <a:solidFill>
                            <a:schemeClr val="bg1">
                              <a:lumMod val="50000"/>
                            </a:schemeClr>
                          </a:solidFill>
                          <a:latin typeface="Calibri"/>
                          <a:cs typeface="Calibri"/>
                        </a:rPr>
                        <a:t>vinblastine)</a:t>
                      </a:r>
                      <a:endParaRPr sz="1400" dirty="0">
                        <a:solidFill>
                          <a:schemeClr val="bg1">
                            <a:lumMod val="50000"/>
                          </a:schemeClr>
                        </a:solidFill>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DF4"/>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r>
            </a:tbl>
          </a:graphicData>
        </a:graphic>
      </p:graphicFrame>
      <p:sp>
        <p:nvSpPr>
          <p:cNvPr id="4" name="object 5"/>
          <p:cNvSpPr/>
          <p:nvPr/>
        </p:nvSpPr>
        <p:spPr>
          <a:xfrm>
            <a:off x="2057400" y="1905000"/>
            <a:ext cx="6400800" cy="304800"/>
          </a:xfrm>
          <a:custGeom>
            <a:avLst/>
            <a:gdLst/>
            <a:ahLst/>
            <a:cxnLst/>
            <a:rect l="l" t="t" r="r" b="b"/>
            <a:pathLst>
              <a:path w="576580" h="2952115">
                <a:moveTo>
                  <a:pt x="0" y="0"/>
                </a:moveTo>
                <a:lnTo>
                  <a:pt x="576071" y="0"/>
                </a:lnTo>
                <a:lnTo>
                  <a:pt x="576071" y="2951988"/>
                </a:lnTo>
                <a:lnTo>
                  <a:pt x="0" y="2951988"/>
                </a:lnTo>
                <a:lnTo>
                  <a:pt x="0" y="0"/>
                </a:lnTo>
                <a:close/>
              </a:path>
            </a:pathLst>
          </a:custGeom>
          <a:solidFill>
            <a:srgbClr val="FF0000">
              <a:alpha val="18000"/>
            </a:srgbClr>
          </a:solidFill>
          <a:ln w="25907">
            <a:solidFill>
              <a:srgbClr val="C00000"/>
            </a:solidFill>
          </a:ln>
        </p:spPr>
        <p:txBody>
          <a:bodyPr wrap="square" lIns="0" tIns="0" rIns="0" bIns="0" rtlCol="0"/>
          <a:lstStyle/>
          <a:p>
            <a:endParaRPr/>
          </a:p>
        </p:txBody>
      </p:sp>
      <p:sp>
        <p:nvSpPr>
          <p:cNvPr id="5" name="object 5"/>
          <p:cNvSpPr/>
          <p:nvPr/>
        </p:nvSpPr>
        <p:spPr>
          <a:xfrm>
            <a:off x="2057400" y="2286000"/>
            <a:ext cx="6400800" cy="304800"/>
          </a:xfrm>
          <a:custGeom>
            <a:avLst/>
            <a:gdLst/>
            <a:ahLst/>
            <a:cxnLst/>
            <a:rect l="l" t="t" r="r" b="b"/>
            <a:pathLst>
              <a:path w="576580" h="2952115">
                <a:moveTo>
                  <a:pt x="0" y="0"/>
                </a:moveTo>
                <a:lnTo>
                  <a:pt x="576071" y="0"/>
                </a:lnTo>
                <a:lnTo>
                  <a:pt x="576071" y="2951988"/>
                </a:lnTo>
                <a:lnTo>
                  <a:pt x="0" y="2951988"/>
                </a:lnTo>
                <a:lnTo>
                  <a:pt x="0" y="0"/>
                </a:lnTo>
                <a:close/>
              </a:path>
            </a:pathLst>
          </a:custGeom>
          <a:solidFill>
            <a:srgbClr val="FF0000">
              <a:alpha val="18000"/>
            </a:srgbClr>
          </a:solidFill>
          <a:ln w="25907">
            <a:solidFill>
              <a:srgbClr val="C00000"/>
            </a:solidFill>
          </a:ln>
        </p:spPr>
        <p:txBody>
          <a:bodyPr wrap="square" lIns="0" tIns="0" rIns="0" bIns="0" rtlCol="0"/>
          <a:lstStyle/>
          <a:p>
            <a:endParaRPr/>
          </a:p>
        </p:txBody>
      </p:sp>
      <p:sp>
        <p:nvSpPr>
          <p:cNvPr id="6" name="object 5"/>
          <p:cNvSpPr/>
          <p:nvPr/>
        </p:nvSpPr>
        <p:spPr>
          <a:xfrm>
            <a:off x="2133600" y="3048000"/>
            <a:ext cx="6400800" cy="304800"/>
          </a:xfrm>
          <a:custGeom>
            <a:avLst/>
            <a:gdLst/>
            <a:ahLst/>
            <a:cxnLst/>
            <a:rect l="l" t="t" r="r" b="b"/>
            <a:pathLst>
              <a:path w="576580" h="2952115">
                <a:moveTo>
                  <a:pt x="0" y="0"/>
                </a:moveTo>
                <a:lnTo>
                  <a:pt x="576071" y="0"/>
                </a:lnTo>
                <a:lnTo>
                  <a:pt x="576071" y="2951988"/>
                </a:lnTo>
                <a:lnTo>
                  <a:pt x="0" y="2951988"/>
                </a:lnTo>
                <a:lnTo>
                  <a:pt x="0" y="0"/>
                </a:lnTo>
                <a:close/>
              </a:path>
            </a:pathLst>
          </a:custGeom>
          <a:solidFill>
            <a:srgbClr val="FF0000">
              <a:alpha val="18000"/>
            </a:srgbClr>
          </a:solidFill>
          <a:ln w="25907">
            <a:solidFill>
              <a:srgbClr val="C00000"/>
            </a:solidFill>
          </a:ln>
        </p:spPr>
        <p:txBody>
          <a:bodyPr wrap="square" lIns="0" tIns="0" rIns="0" bIns="0" rtlCol="0"/>
          <a:lstStyle/>
          <a:p>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amond(in)">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03832" y="1629155"/>
            <a:ext cx="8572500" cy="3383279"/>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1880870">
              <a:lnSpc>
                <a:spcPct val="100000"/>
              </a:lnSpc>
            </a:pPr>
            <a:r>
              <a:rPr spc="-10" dirty="0"/>
              <a:t>R-bendamustine </a:t>
            </a:r>
            <a:r>
              <a:rPr spc="-25" dirty="0"/>
              <a:t>for </a:t>
            </a:r>
            <a:r>
              <a:rPr spc="-15" dirty="0"/>
              <a:t>relapsed</a:t>
            </a:r>
            <a:r>
              <a:rPr spc="70" dirty="0"/>
              <a:t> </a:t>
            </a:r>
            <a:r>
              <a:rPr spc="-10" dirty="0"/>
              <a:t>MCL</a:t>
            </a:r>
          </a:p>
        </p:txBody>
      </p:sp>
      <p:sp>
        <p:nvSpPr>
          <p:cNvPr id="4" name="object 4"/>
          <p:cNvSpPr/>
          <p:nvPr/>
        </p:nvSpPr>
        <p:spPr>
          <a:xfrm>
            <a:off x="1703832" y="6237732"/>
            <a:ext cx="2753360" cy="0"/>
          </a:xfrm>
          <a:custGeom>
            <a:avLst/>
            <a:gdLst/>
            <a:ahLst/>
            <a:cxnLst/>
            <a:rect l="l" t="t" r="r" b="b"/>
            <a:pathLst>
              <a:path w="2753360">
                <a:moveTo>
                  <a:pt x="0" y="0"/>
                </a:moveTo>
                <a:lnTo>
                  <a:pt x="2753321" y="0"/>
                </a:lnTo>
              </a:path>
            </a:pathLst>
          </a:custGeom>
          <a:ln w="9144">
            <a:solidFill>
              <a:srgbClr val="4A7EBB"/>
            </a:solidFill>
          </a:ln>
        </p:spPr>
        <p:txBody>
          <a:bodyPr wrap="square" lIns="0" tIns="0" rIns="0" bIns="0" rtlCol="0"/>
          <a:lstStyle/>
          <a:p>
            <a:endParaRPr/>
          </a:p>
        </p:txBody>
      </p:sp>
      <p:sp>
        <p:nvSpPr>
          <p:cNvPr id="6" name="object 6"/>
          <p:cNvSpPr txBox="1"/>
          <p:nvPr/>
        </p:nvSpPr>
        <p:spPr>
          <a:xfrm>
            <a:off x="1710245" y="6356140"/>
            <a:ext cx="6264910" cy="203835"/>
          </a:xfrm>
          <a:prstGeom prst="rect">
            <a:avLst/>
          </a:prstGeom>
        </p:spPr>
        <p:txBody>
          <a:bodyPr vert="horz" wrap="square" lIns="0" tIns="0" rIns="0" bIns="0" rtlCol="0">
            <a:spAutoFit/>
          </a:bodyPr>
          <a:lstStyle/>
          <a:p>
            <a:pPr marL="12700">
              <a:lnSpc>
                <a:spcPts val="1435"/>
              </a:lnSpc>
            </a:pPr>
            <a:r>
              <a:rPr sz="1400" spc="-5" dirty="0">
                <a:latin typeface="Calibri"/>
                <a:cs typeface="Calibri"/>
              </a:rPr>
              <a:t>Rummel </a:t>
            </a:r>
            <a:r>
              <a:rPr sz="1400" dirty="0">
                <a:latin typeface="Calibri"/>
                <a:cs typeface="Calibri"/>
              </a:rPr>
              <a:t>M  </a:t>
            </a:r>
            <a:r>
              <a:rPr sz="1400" spc="-10" dirty="0">
                <a:latin typeface="Calibri"/>
                <a:cs typeface="Calibri"/>
              </a:rPr>
              <a:t>et </a:t>
            </a:r>
            <a:r>
              <a:rPr sz="1400" spc="-5" dirty="0">
                <a:latin typeface="Calibri"/>
                <a:cs typeface="Calibri"/>
              </a:rPr>
              <a:t>al. </a:t>
            </a:r>
            <a:r>
              <a:rPr sz="1400" spc="-10" dirty="0">
                <a:latin typeface="Calibri"/>
                <a:cs typeface="Calibri"/>
              </a:rPr>
              <a:t>Lancet </a:t>
            </a:r>
            <a:r>
              <a:rPr sz="1400" spc="-5" dirty="0">
                <a:latin typeface="Calibri"/>
                <a:cs typeface="Calibri"/>
              </a:rPr>
              <a:t>Oncology 2016;. 230 </a:t>
            </a:r>
            <a:r>
              <a:rPr sz="1400" spc="-10" dirty="0">
                <a:latin typeface="Calibri"/>
                <a:cs typeface="Calibri"/>
              </a:rPr>
              <a:t>patients </a:t>
            </a:r>
            <a:r>
              <a:rPr sz="1400" spc="-5" dirty="0">
                <a:latin typeface="Calibri"/>
                <a:cs typeface="Calibri"/>
              </a:rPr>
              <a:t>(47 </a:t>
            </a:r>
            <a:r>
              <a:rPr sz="1400" dirty="0">
                <a:latin typeface="Calibri"/>
                <a:cs typeface="Calibri"/>
              </a:rPr>
              <a:t>with </a:t>
            </a:r>
            <a:r>
              <a:rPr sz="1400" spc="-5" dirty="0">
                <a:latin typeface="Calibri"/>
                <a:cs typeface="Calibri"/>
              </a:rPr>
              <a:t>mantle cell</a:t>
            </a:r>
            <a:r>
              <a:rPr sz="1400" spc="175" dirty="0">
                <a:latin typeface="Calibri"/>
                <a:cs typeface="Calibri"/>
              </a:rPr>
              <a:t> </a:t>
            </a:r>
            <a:r>
              <a:rPr sz="1400" spc="-5" dirty="0">
                <a:latin typeface="Calibri"/>
                <a:cs typeface="Calibri"/>
              </a:rPr>
              <a:t>lymphoma)</a:t>
            </a:r>
            <a:endParaRPr sz="1400">
              <a:latin typeface="Calibri"/>
              <a:cs typeface="Calibri"/>
            </a:endParaRP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0" rIns="0" bIns="0" rtlCol="0">
            <a:spAutoFit/>
          </a:bodyPr>
          <a:lstStyle/>
          <a:p>
            <a:pPr marL="1880870">
              <a:lnSpc>
                <a:spcPct val="100000"/>
              </a:lnSpc>
            </a:pPr>
            <a:r>
              <a:rPr spc="-10" dirty="0"/>
              <a:t>R-bendamustine </a:t>
            </a:r>
            <a:r>
              <a:rPr spc="-25" dirty="0"/>
              <a:t>for </a:t>
            </a:r>
            <a:r>
              <a:rPr spc="-15" dirty="0"/>
              <a:t>relapsed</a:t>
            </a:r>
            <a:r>
              <a:rPr spc="70" dirty="0"/>
              <a:t> </a:t>
            </a:r>
            <a:r>
              <a:rPr spc="-10" dirty="0"/>
              <a:t>MCL</a:t>
            </a:r>
          </a:p>
        </p:txBody>
      </p:sp>
      <p:sp>
        <p:nvSpPr>
          <p:cNvPr id="6" name="object 6"/>
          <p:cNvSpPr/>
          <p:nvPr/>
        </p:nvSpPr>
        <p:spPr>
          <a:xfrm>
            <a:off x="1703832" y="6237732"/>
            <a:ext cx="2753360" cy="0"/>
          </a:xfrm>
          <a:custGeom>
            <a:avLst/>
            <a:gdLst/>
            <a:ahLst/>
            <a:cxnLst/>
            <a:rect l="l" t="t" r="r" b="b"/>
            <a:pathLst>
              <a:path w="2753360">
                <a:moveTo>
                  <a:pt x="0" y="0"/>
                </a:moveTo>
                <a:lnTo>
                  <a:pt x="2753321" y="0"/>
                </a:lnTo>
              </a:path>
            </a:pathLst>
          </a:custGeom>
          <a:ln w="9144">
            <a:solidFill>
              <a:srgbClr val="4A7EBB"/>
            </a:solidFill>
          </a:ln>
        </p:spPr>
        <p:txBody>
          <a:bodyPr wrap="square" lIns="0" tIns="0" rIns="0" bIns="0" rtlCol="0"/>
          <a:lstStyle/>
          <a:p>
            <a:endParaRPr/>
          </a:p>
        </p:txBody>
      </p:sp>
      <p:sp>
        <p:nvSpPr>
          <p:cNvPr id="7" name="object 7"/>
          <p:cNvSpPr txBox="1"/>
          <p:nvPr/>
        </p:nvSpPr>
        <p:spPr>
          <a:xfrm>
            <a:off x="2251862" y="5183022"/>
            <a:ext cx="7038340" cy="759460"/>
          </a:xfrm>
          <a:prstGeom prst="rect">
            <a:avLst/>
          </a:prstGeom>
        </p:spPr>
        <p:txBody>
          <a:bodyPr vert="horz" wrap="square" lIns="0" tIns="0" rIns="0" bIns="0" rtlCol="0">
            <a:spAutoFit/>
          </a:bodyPr>
          <a:lstStyle/>
          <a:p>
            <a:pPr marL="12700">
              <a:lnSpc>
                <a:spcPct val="100000"/>
              </a:lnSpc>
            </a:pPr>
            <a:r>
              <a:rPr sz="2400" b="1" spc="-5" dirty="0">
                <a:solidFill>
                  <a:srgbClr val="C00000"/>
                </a:solidFill>
                <a:latin typeface="Calibri"/>
                <a:cs typeface="Calibri"/>
              </a:rPr>
              <a:t>R-B superior </a:t>
            </a:r>
            <a:r>
              <a:rPr sz="2400" b="1" spc="-15" dirty="0">
                <a:solidFill>
                  <a:srgbClr val="C00000"/>
                </a:solidFill>
                <a:latin typeface="Calibri"/>
                <a:cs typeface="Calibri"/>
              </a:rPr>
              <a:t>to </a:t>
            </a:r>
            <a:r>
              <a:rPr sz="2400" b="1" dirty="0">
                <a:solidFill>
                  <a:srgbClr val="C00000"/>
                </a:solidFill>
                <a:latin typeface="Calibri"/>
                <a:cs typeface="Calibri"/>
              </a:rPr>
              <a:t>FR </a:t>
            </a:r>
            <a:r>
              <a:rPr sz="2400" b="1" spc="-15" dirty="0">
                <a:solidFill>
                  <a:srgbClr val="C00000"/>
                </a:solidFill>
                <a:latin typeface="Calibri"/>
                <a:cs typeface="Calibri"/>
              </a:rPr>
              <a:t>for </a:t>
            </a:r>
            <a:r>
              <a:rPr lang="tr-TR" sz="2400" b="1" spc="-5" dirty="0" smtClean="0">
                <a:solidFill>
                  <a:srgbClr val="C00000"/>
                </a:solidFill>
                <a:latin typeface="Calibri"/>
                <a:cs typeface="Calibri"/>
              </a:rPr>
              <a:t>C</a:t>
            </a:r>
            <a:r>
              <a:rPr sz="2400" b="1" spc="-5" dirty="0" smtClean="0">
                <a:solidFill>
                  <a:srgbClr val="C00000"/>
                </a:solidFill>
                <a:latin typeface="Calibri"/>
                <a:cs typeface="Calibri"/>
              </a:rPr>
              <a:t>R </a:t>
            </a:r>
            <a:r>
              <a:rPr sz="2400" b="1" spc="-5" dirty="0">
                <a:solidFill>
                  <a:srgbClr val="C00000"/>
                </a:solidFill>
                <a:latin typeface="Calibri"/>
                <a:cs typeface="Calibri"/>
              </a:rPr>
              <a:t>(38 vs 13%), median </a:t>
            </a:r>
            <a:r>
              <a:rPr sz="2400" b="1" spc="-15" dirty="0">
                <a:solidFill>
                  <a:srgbClr val="C00000"/>
                </a:solidFill>
                <a:latin typeface="Calibri"/>
                <a:cs typeface="Calibri"/>
              </a:rPr>
              <a:t>PFS</a:t>
            </a:r>
            <a:endParaRPr sz="2400" dirty="0">
              <a:latin typeface="Calibri"/>
              <a:cs typeface="Calibri"/>
            </a:endParaRPr>
          </a:p>
          <a:p>
            <a:pPr marL="12700">
              <a:lnSpc>
                <a:spcPct val="100000"/>
              </a:lnSpc>
            </a:pPr>
            <a:r>
              <a:rPr sz="2400" b="1" spc="-5" dirty="0">
                <a:solidFill>
                  <a:srgbClr val="C00000"/>
                </a:solidFill>
                <a:latin typeface="Calibri"/>
                <a:cs typeface="Calibri"/>
              </a:rPr>
              <a:t>(18 vs </a:t>
            </a:r>
            <a:r>
              <a:rPr sz="2400" b="1" dirty="0">
                <a:solidFill>
                  <a:srgbClr val="C00000"/>
                </a:solidFill>
                <a:latin typeface="Calibri"/>
                <a:cs typeface="Calibri"/>
              </a:rPr>
              <a:t>5 </a:t>
            </a:r>
            <a:r>
              <a:rPr sz="2400" b="1" spc="-5" dirty="0">
                <a:solidFill>
                  <a:srgbClr val="C00000"/>
                </a:solidFill>
                <a:latin typeface="Calibri"/>
                <a:cs typeface="Calibri"/>
              </a:rPr>
              <a:t>months) and median survival (35 vs 21</a:t>
            </a:r>
            <a:r>
              <a:rPr sz="2400" b="1" spc="-60" dirty="0">
                <a:solidFill>
                  <a:srgbClr val="C00000"/>
                </a:solidFill>
                <a:latin typeface="Calibri"/>
                <a:cs typeface="Calibri"/>
              </a:rPr>
              <a:t> </a:t>
            </a:r>
            <a:r>
              <a:rPr sz="2400" b="1" spc="-5" dirty="0">
                <a:solidFill>
                  <a:srgbClr val="C00000"/>
                </a:solidFill>
                <a:latin typeface="Calibri"/>
                <a:cs typeface="Calibri"/>
              </a:rPr>
              <a:t>months)</a:t>
            </a:r>
            <a:endParaRPr sz="2400" dirty="0">
              <a:latin typeface="Calibri"/>
              <a:cs typeface="Calibri"/>
            </a:endParaRPr>
          </a:p>
        </p:txBody>
      </p:sp>
      <p:sp>
        <p:nvSpPr>
          <p:cNvPr id="8" name="object 8"/>
          <p:cNvSpPr txBox="1"/>
          <p:nvPr/>
        </p:nvSpPr>
        <p:spPr>
          <a:xfrm>
            <a:off x="1710245" y="6356140"/>
            <a:ext cx="6264910" cy="203835"/>
          </a:xfrm>
          <a:prstGeom prst="rect">
            <a:avLst/>
          </a:prstGeom>
        </p:spPr>
        <p:txBody>
          <a:bodyPr vert="horz" wrap="square" lIns="0" tIns="0" rIns="0" bIns="0" rtlCol="0">
            <a:spAutoFit/>
          </a:bodyPr>
          <a:lstStyle/>
          <a:p>
            <a:pPr marL="12700">
              <a:lnSpc>
                <a:spcPts val="1435"/>
              </a:lnSpc>
            </a:pPr>
            <a:r>
              <a:rPr sz="1400" spc="-5" dirty="0">
                <a:latin typeface="Calibri"/>
                <a:cs typeface="Calibri"/>
              </a:rPr>
              <a:t>Rummel </a:t>
            </a:r>
            <a:r>
              <a:rPr sz="1400" dirty="0">
                <a:latin typeface="Calibri"/>
                <a:cs typeface="Calibri"/>
              </a:rPr>
              <a:t>M  </a:t>
            </a:r>
            <a:r>
              <a:rPr sz="1400" spc="-10" dirty="0">
                <a:latin typeface="Calibri"/>
                <a:cs typeface="Calibri"/>
              </a:rPr>
              <a:t>et </a:t>
            </a:r>
            <a:r>
              <a:rPr sz="1400" spc="-5" dirty="0">
                <a:latin typeface="Calibri"/>
                <a:cs typeface="Calibri"/>
              </a:rPr>
              <a:t>al. </a:t>
            </a:r>
            <a:r>
              <a:rPr sz="1400" spc="-10" dirty="0">
                <a:latin typeface="Calibri"/>
                <a:cs typeface="Calibri"/>
              </a:rPr>
              <a:t>Lancet </a:t>
            </a:r>
            <a:r>
              <a:rPr sz="1400" spc="-5" dirty="0">
                <a:latin typeface="Calibri"/>
                <a:cs typeface="Calibri"/>
              </a:rPr>
              <a:t>Oncology 2016;. 230 </a:t>
            </a:r>
            <a:r>
              <a:rPr sz="1400" spc="-10" dirty="0">
                <a:latin typeface="Calibri"/>
                <a:cs typeface="Calibri"/>
              </a:rPr>
              <a:t>patients </a:t>
            </a:r>
            <a:r>
              <a:rPr sz="1400" spc="-5" dirty="0">
                <a:latin typeface="Calibri"/>
                <a:cs typeface="Calibri"/>
              </a:rPr>
              <a:t>(47 </a:t>
            </a:r>
            <a:r>
              <a:rPr sz="1400" dirty="0">
                <a:latin typeface="Calibri"/>
                <a:cs typeface="Calibri"/>
              </a:rPr>
              <a:t>with </a:t>
            </a:r>
            <a:r>
              <a:rPr sz="1400" spc="-5" dirty="0">
                <a:latin typeface="Calibri"/>
                <a:cs typeface="Calibri"/>
              </a:rPr>
              <a:t>mantle cell</a:t>
            </a:r>
            <a:r>
              <a:rPr sz="1400" spc="175" dirty="0">
                <a:latin typeface="Calibri"/>
                <a:cs typeface="Calibri"/>
              </a:rPr>
              <a:t> </a:t>
            </a:r>
            <a:r>
              <a:rPr sz="1400" spc="-5" dirty="0">
                <a:latin typeface="Calibri"/>
                <a:cs typeface="Calibri"/>
              </a:rPr>
              <a:t>lymphoma)</a:t>
            </a:r>
            <a:endParaRPr sz="1400">
              <a:latin typeface="Calibri"/>
              <a:cs typeface="Calibri"/>
            </a:endParaRPr>
          </a:p>
        </p:txBody>
      </p:sp>
      <p:sp>
        <p:nvSpPr>
          <p:cNvPr id="9" name="object 4"/>
          <p:cNvSpPr/>
          <p:nvPr/>
        </p:nvSpPr>
        <p:spPr>
          <a:xfrm>
            <a:off x="3124200" y="1676400"/>
            <a:ext cx="5487936" cy="3185425"/>
          </a:xfrm>
          <a:prstGeom prst="rect">
            <a:avLst/>
          </a:prstGeom>
          <a:blipFill>
            <a:blip r:embed="rId2" cstate="print"/>
            <a:stretch>
              <a:fillRect/>
            </a:stretch>
          </a:blipFill>
        </p:spPr>
        <p:txBody>
          <a:bodyPr wrap="square" lIns="0" tIns="0" rIns="0" bIns="0" rtlCol="0"/>
          <a:lstStyle/>
          <a:p>
            <a:endParaRPr/>
          </a:p>
        </p:txBody>
      </p:sp>
      <p:pic>
        <p:nvPicPr>
          <p:cNvPr id="10" name="Picture 6" descr="YES ile ilgili görsel sonucu"/>
          <p:cNvPicPr>
            <a:picLocks noChangeAspect="1" noChangeArrowheads="1"/>
          </p:cNvPicPr>
          <p:nvPr/>
        </p:nvPicPr>
        <p:blipFill>
          <a:blip r:embed="rId3" cstate="print"/>
          <a:srcRect/>
          <a:stretch>
            <a:fillRect/>
          </a:stretch>
        </p:blipFill>
        <p:spPr bwMode="auto">
          <a:xfrm>
            <a:off x="8839200" y="1676400"/>
            <a:ext cx="838200" cy="838200"/>
          </a:xfrm>
          <a:prstGeom prst="rect">
            <a:avLst/>
          </a:prstGeom>
          <a:noFill/>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amond(i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219835">
              <a:lnSpc>
                <a:spcPct val="100000"/>
              </a:lnSpc>
            </a:pPr>
            <a:r>
              <a:rPr spc="-5" dirty="0"/>
              <a:t>Lenalidomide </a:t>
            </a:r>
            <a:r>
              <a:rPr spc="-25" dirty="0"/>
              <a:t>for </a:t>
            </a:r>
            <a:r>
              <a:rPr spc="-15" dirty="0"/>
              <a:t>relapsed </a:t>
            </a:r>
            <a:r>
              <a:rPr spc="-10" dirty="0"/>
              <a:t>MCL</a:t>
            </a:r>
            <a:r>
              <a:rPr spc="50" dirty="0"/>
              <a:t> </a:t>
            </a:r>
            <a:r>
              <a:rPr spc="-5" dirty="0"/>
              <a:t>(SPRINT)</a:t>
            </a:r>
          </a:p>
        </p:txBody>
      </p:sp>
      <p:sp>
        <p:nvSpPr>
          <p:cNvPr id="3" name="object 3"/>
          <p:cNvSpPr txBox="1"/>
          <p:nvPr/>
        </p:nvSpPr>
        <p:spPr>
          <a:xfrm>
            <a:off x="4341876" y="1412747"/>
            <a:ext cx="2700655" cy="307975"/>
          </a:xfrm>
          <a:prstGeom prst="rect">
            <a:avLst/>
          </a:prstGeom>
          <a:solidFill>
            <a:srgbClr val="948A54"/>
          </a:solidFill>
        </p:spPr>
        <p:txBody>
          <a:bodyPr vert="horz" wrap="square" lIns="0" tIns="33655" rIns="0" bIns="0" rtlCol="0">
            <a:spAutoFit/>
          </a:bodyPr>
          <a:lstStyle/>
          <a:p>
            <a:pPr marL="92075">
              <a:lnSpc>
                <a:spcPct val="100000"/>
              </a:lnSpc>
              <a:spcBef>
                <a:spcPts val="265"/>
              </a:spcBef>
            </a:pPr>
            <a:r>
              <a:rPr sz="1400" spc="-5" dirty="0">
                <a:solidFill>
                  <a:srgbClr val="FFFFFF"/>
                </a:solidFill>
                <a:latin typeface="Calibri"/>
                <a:cs typeface="Calibri"/>
              </a:rPr>
              <a:t>Phase </a:t>
            </a:r>
            <a:r>
              <a:rPr sz="1400" dirty="0">
                <a:solidFill>
                  <a:srgbClr val="FFFFFF"/>
                </a:solidFill>
                <a:latin typeface="Calibri"/>
                <a:cs typeface="Calibri"/>
              </a:rPr>
              <a:t>ll, </a:t>
            </a:r>
            <a:r>
              <a:rPr sz="1400" spc="-5" dirty="0">
                <a:solidFill>
                  <a:srgbClr val="FFFFFF"/>
                </a:solidFill>
                <a:latin typeface="Calibri"/>
                <a:cs typeface="Calibri"/>
              </a:rPr>
              <a:t>randomised (SPRINT</a:t>
            </a:r>
            <a:r>
              <a:rPr sz="1400" spc="-35" dirty="0">
                <a:solidFill>
                  <a:srgbClr val="FFFFFF"/>
                </a:solidFill>
                <a:latin typeface="Calibri"/>
                <a:cs typeface="Calibri"/>
              </a:rPr>
              <a:t> </a:t>
            </a:r>
            <a:r>
              <a:rPr sz="1400" spc="-5" dirty="0">
                <a:solidFill>
                  <a:srgbClr val="FFFFFF"/>
                </a:solidFill>
                <a:latin typeface="Calibri"/>
                <a:cs typeface="Calibri"/>
              </a:rPr>
              <a:t>trial)</a:t>
            </a:r>
            <a:endParaRPr sz="1400">
              <a:latin typeface="Calibri"/>
              <a:cs typeface="Calibri"/>
            </a:endParaRPr>
          </a:p>
        </p:txBody>
      </p:sp>
      <p:sp>
        <p:nvSpPr>
          <p:cNvPr id="4" name="object 4"/>
          <p:cNvSpPr txBox="1"/>
          <p:nvPr/>
        </p:nvSpPr>
        <p:spPr>
          <a:xfrm>
            <a:off x="5222747" y="2162555"/>
            <a:ext cx="1094740" cy="307975"/>
          </a:xfrm>
          <a:prstGeom prst="rect">
            <a:avLst/>
          </a:prstGeom>
          <a:solidFill>
            <a:srgbClr val="C00000"/>
          </a:solidFill>
        </p:spPr>
        <p:txBody>
          <a:bodyPr vert="horz" wrap="square" lIns="0" tIns="33020" rIns="0" bIns="0" rtlCol="0">
            <a:spAutoFit/>
          </a:bodyPr>
          <a:lstStyle/>
          <a:p>
            <a:pPr marL="90805">
              <a:lnSpc>
                <a:spcPct val="100000"/>
              </a:lnSpc>
              <a:spcBef>
                <a:spcPts val="260"/>
              </a:spcBef>
            </a:pPr>
            <a:r>
              <a:rPr sz="1400" spc="-5" dirty="0">
                <a:solidFill>
                  <a:srgbClr val="FFFFFF"/>
                </a:solidFill>
                <a:latin typeface="Calibri"/>
                <a:cs typeface="Calibri"/>
              </a:rPr>
              <a:t>254</a:t>
            </a:r>
            <a:r>
              <a:rPr sz="1400" spc="-60" dirty="0">
                <a:solidFill>
                  <a:srgbClr val="FFFFFF"/>
                </a:solidFill>
                <a:latin typeface="Calibri"/>
                <a:cs typeface="Calibri"/>
              </a:rPr>
              <a:t> </a:t>
            </a:r>
            <a:r>
              <a:rPr sz="1400" spc="-10" dirty="0">
                <a:solidFill>
                  <a:srgbClr val="FFFFFF"/>
                </a:solidFill>
                <a:latin typeface="Calibri"/>
                <a:cs typeface="Calibri"/>
              </a:rPr>
              <a:t>patients</a:t>
            </a:r>
            <a:endParaRPr sz="1400">
              <a:latin typeface="Calibri"/>
              <a:cs typeface="Calibri"/>
            </a:endParaRPr>
          </a:p>
        </p:txBody>
      </p:sp>
      <p:sp>
        <p:nvSpPr>
          <p:cNvPr id="5" name="object 5"/>
          <p:cNvSpPr/>
          <p:nvPr/>
        </p:nvSpPr>
        <p:spPr>
          <a:xfrm>
            <a:off x="5898641" y="2684526"/>
            <a:ext cx="0" cy="241300"/>
          </a:xfrm>
          <a:custGeom>
            <a:avLst/>
            <a:gdLst/>
            <a:ahLst/>
            <a:cxnLst/>
            <a:rect l="l" t="t" r="r" b="b"/>
            <a:pathLst>
              <a:path h="241300">
                <a:moveTo>
                  <a:pt x="0" y="0"/>
                </a:moveTo>
                <a:lnTo>
                  <a:pt x="0" y="241300"/>
                </a:lnTo>
              </a:path>
            </a:pathLst>
          </a:custGeom>
          <a:ln w="19812">
            <a:solidFill>
              <a:srgbClr val="000000"/>
            </a:solidFill>
          </a:ln>
        </p:spPr>
        <p:txBody>
          <a:bodyPr wrap="square" lIns="0" tIns="0" rIns="0" bIns="0" rtlCol="0"/>
          <a:lstStyle/>
          <a:p>
            <a:endParaRPr/>
          </a:p>
        </p:txBody>
      </p:sp>
      <p:sp>
        <p:nvSpPr>
          <p:cNvPr id="6" name="object 6"/>
          <p:cNvSpPr txBox="1"/>
          <p:nvPr/>
        </p:nvSpPr>
        <p:spPr>
          <a:xfrm>
            <a:off x="5028996" y="2886976"/>
            <a:ext cx="1344930" cy="235585"/>
          </a:xfrm>
          <a:prstGeom prst="rect">
            <a:avLst/>
          </a:prstGeom>
        </p:spPr>
        <p:txBody>
          <a:bodyPr vert="horz" wrap="square" lIns="0" tIns="0" rIns="0" bIns="0" rtlCol="0">
            <a:spAutoFit/>
          </a:bodyPr>
          <a:lstStyle/>
          <a:p>
            <a:pPr marL="12700">
              <a:lnSpc>
                <a:spcPct val="100000"/>
              </a:lnSpc>
            </a:pPr>
            <a:r>
              <a:rPr sz="1400" spc="-5" dirty="0">
                <a:latin typeface="Calibri"/>
                <a:cs typeface="Calibri"/>
              </a:rPr>
              <a:t>2:1</a:t>
            </a:r>
            <a:r>
              <a:rPr sz="1400" spc="-85" dirty="0">
                <a:latin typeface="Calibri"/>
                <a:cs typeface="Calibri"/>
              </a:rPr>
              <a:t> </a:t>
            </a:r>
            <a:r>
              <a:rPr sz="1400" spc="-5" dirty="0">
                <a:latin typeface="Calibri"/>
                <a:cs typeface="Calibri"/>
              </a:rPr>
              <a:t>randomisation</a:t>
            </a:r>
            <a:endParaRPr sz="1400">
              <a:latin typeface="Calibri"/>
              <a:cs typeface="Calibri"/>
            </a:endParaRPr>
          </a:p>
        </p:txBody>
      </p:sp>
      <p:sp>
        <p:nvSpPr>
          <p:cNvPr id="7" name="object 7"/>
          <p:cNvSpPr/>
          <p:nvPr/>
        </p:nvSpPr>
        <p:spPr>
          <a:xfrm>
            <a:off x="5880353" y="3213354"/>
            <a:ext cx="0" cy="241300"/>
          </a:xfrm>
          <a:custGeom>
            <a:avLst/>
            <a:gdLst/>
            <a:ahLst/>
            <a:cxnLst/>
            <a:rect l="l" t="t" r="r" b="b"/>
            <a:pathLst>
              <a:path h="241300">
                <a:moveTo>
                  <a:pt x="0" y="0"/>
                </a:moveTo>
                <a:lnTo>
                  <a:pt x="0" y="241300"/>
                </a:lnTo>
              </a:path>
            </a:pathLst>
          </a:custGeom>
          <a:ln w="19812">
            <a:solidFill>
              <a:srgbClr val="000000"/>
            </a:solidFill>
          </a:ln>
        </p:spPr>
        <p:txBody>
          <a:bodyPr wrap="square" lIns="0" tIns="0" rIns="0" bIns="0" rtlCol="0"/>
          <a:lstStyle/>
          <a:p>
            <a:endParaRPr/>
          </a:p>
        </p:txBody>
      </p:sp>
      <p:sp>
        <p:nvSpPr>
          <p:cNvPr id="8" name="object 8"/>
          <p:cNvSpPr/>
          <p:nvPr/>
        </p:nvSpPr>
        <p:spPr>
          <a:xfrm>
            <a:off x="3937253" y="3501390"/>
            <a:ext cx="3960495" cy="0"/>
          </a:xfrm>
          <a:custGeom>
            <a:avLst/>
            <a:gdLst/>
            <a:ahLst/>
            <a:cxnLst/>
            <a:rect l="l" t="t" r="r" b="b"/>
            <a:pathLst>
              <a:path w="3960495">
                <a:moveTo>
                  <a:pt x="0" y="0"/>
                </a:moveTo>
                <a:lnTo>
                  <a:pt x="3960444" y="0"/>
                </a:lnTo>
              </a:path>
            </a:pathLst>
          </a:custGeom>
          <a:ln w="19812">
            <a:solidFill>
              <a:srgbClr val="000000"/>
            </a:solidFill>
          </a:ln>
        </p:spPr>
        <p:txBody>
          <a:bodyPr wrap="square" lIns="0" tIns="0" rIns="0" bIns="0" rtlCol="0"/>
          <a:lstStyle/>
          <a:p>
            <a:endParaRPr/>
          </a:p>
        </p:txBody>
      </p:sp>
      <p:sp>
        <p:nvSpPr>
          <p:cNvPr id="9" name="object 9"/>
          <p:cNvSpPr/>
          <p:nvPr/>
        </p:nvSpPr>
        <p:spPr>
          <a:xfrm>
            <a:off x="3937253" y="3501390"/>
            <a:ext cx="0" cy="241300"/>
          </a:xfrm>
          <a:custGeom>
            <a:avLst/>
            <a:gdLst/>
            <a:ahLst/>
            <a:cxnLst/>
            <a:rect l="l" t="t" r="r" b="b"/>
            <a:pathLst>
              <a:path h="241300">
                <a:moveTo>
                  <a:pt x="0" y="0"/>
                </a:moveTo>
                <a:lnTo>
                  <a:pt x="0" y="241300"/>
                </a:lnTo>
              </a:path>
            </a:pathLst>
          </a:custGeom>
          <a:ln w="19812">
            <a:solidFill>
              <a:srgbClr val="000000"/>
            </a:solidFill>
          </a:ln>
        </p:spPr>
        <p:txBody>
          <a:bodyPr wrap="square" lIns="0" tIns="0" rIns="0" bIns="0" rtlCol="0"/>
          <a:lstStyle/>
          <a:p>
            <a:endParaRPr/>
          </a:p>
        </p:txBody>
      </p:sp>
      <p:sp>
        <p:nvSpPr>
          <p:cNvPr id="10" name="object 10"/>
          <p:cNvSpPr/>
          <p:nvPr/>
        </p:nvSpPr>
        <p:spPr>
          <a:xfrm>
            <a:off x="7896606" y="3501390"/>
            <a:ext cx="0" cy="241300"/>
          </a:xfrm>
          <a:custGeom>
            <a:avLst/>
            <a:gdLst/>
            <a:ahLst/>
            <a:cxnLst/>
            <a:rect l="l" t="t" r="r" b="b"/>
            <a:pathLst>
              <a:path h="241300">
                <a:moveTo>
                  <a:pt x="0" y="0"/>
                </a:moveTo>
                <a:lnTo>
                  <a:pt x="0" y="241300"/>
                </a:lnTo>
              </a:path>
            </a:pathLst>
          </a:custGeom>
          <a:ln w="19812">
            <a:solidFill>
              <a:srgbClr val="000000"/>
            </a:solidFill>
          </a:ln>
        </p:spPr>
        <p:txBody>
          <a:bodyPr wrap="square" lIns="0" tIns="0" rIns="0" bIns="0" rtlCol="0"/>
          <a:lstStyle/>
          <a:p>
            <a:endParaRPr/>
          </a:p>
        </p:txBody>
      </p:sp>
      <p:sp>
        <p:nvSpPr>
          <p:cNvPr id="11" name="object 11"/>
          <p:cNvSpPr txBox="1"/>
          <p:nvPr/>
        </p:nvSpPr>
        <p:spPr>
          <a:xfrm>
            <a:off x="2135123" y="3802379"/>
            <a:ext cx="3619500" cy="1384300"/>
          </a:xfrm>
          <a:prstGeom prst="rect">
            <a:avLst/>
          </a:prstGeom>
          <a:solidFill>
            <a:srgbClr val="C00000"/>
          </a:solidFill>
        </p:spPr>
        <p:txBody>
          <a:bodyPr vert="horz" wrap="square" lIns="0" tIns="33020" rIns="0" bIns="0" rtlCol="0">
            <a:spAutoFit/>
          </a:bodyPr>
          <a:lstStyle/>
          <a:p>
            <a:pPr marL="1087755">
              <a:lnSpc>
                <a:spcPct val="100000"/>
              </a:lnSpc>
              <a:spcBef>
                <a:spcPts val="260"/>
              </a:spcBef>
            </a:pPr>
            <a:r>
              <a:rPr sz="1400" b="1" dirty="0">
                <a:solidFill>
                  <a:srgbClr val="FFFFFF"/>
                </a:solidFill>
                <a:latin typeface="Calibri"/>
                <a:cs typeface="Calibri"/>
              </a:rPr>
              <a:t>Arm A </a:t>
            </a:r>
            <a:r>
              <a:rPr sz="1400" b="1" spc="-5" dirty="0">
                <a:solidFill>
                  <a:srgbClr val="FFFFFF"/>
                </a:solidFill>
                <a:latin typeface="Calibri"/>
                <a:cs typeface="Calibri"/>
              </a:rPr>
              <a:t>(84</a:t>
            </a:r>
            <a:r>
              <a:rPr sz="1400" b="1" spc="-105" dirty="0">
                <a:solidFill>
                  <a:srgbClr val="FFFFFF"/>
                </a:solidFill>
                <a:latin typeface="Calibri"/>
                <a:cs typeface="Calibri"/>
              </a:rPr>
              <a:t> </a:t>
            </a:r>
            <a:r>
              <a:rPr sz="1400" b="1" dirty="0">
                <a:solidFill>
                  <a:srgbClr val="FFFFFF"/>
                </a:solidFill>
                <a:latin typeface="Calibri"/>
                <a:cs typeface="Calibri"/>
              </a:rPr>
              <a:t>patients)</a:t>
            </a:r>
            <a:endParaRPr sz="1400" dirty="0">
              <a:latin typeface="Calibri"/>
              <a:cs typeface="Calibri"/>
            </a:endParaRPr>
          </a:p>
          <a:p>
            <a:pPr>
              <a:lnSpc>
                <a:spcPct val="100000"/>
              </a:lnSpc>
              <a:spcBef>
                <a:spcPts val="10"/>
              </a:spcBef>
            </a:pPr>
            <a:endParaRPr sz="1450" dirty="0">
              <a:latin typeface="Times New Roman"/>
              <a:cs typeface="Times New Roman"/>
            </a:endParaRPr>
          </a:p>
          <a:p>
            <a:pPr marL="393065" marR="385445" algn="ctr">
              <a:lnSpc>
                <a:spcPct val="100000"/>
              </a:lnSpc>
            </a:pPr>
            <a:r>
              <a:rPr sz="1400" spc="-10" dirty="0">
                <a:solidFill>
                  <a:srgbClr val="FFFFFF"/>
                </a:solidFill>
                <a:latin typeface="Calibri"/>
                <a:cs typeface="Calibri"/>
              </a:rPr>
              <a:t>Investigator’s </a:t>
            </a:r>
            <a:r>
              <a:rPr sz="1400" spc="-5" dirty="0">
                <a:solidFill>
                  <a:srgbClr val="FFFFFF"/>
                </a:solidFill>
                <a:latin typeface="Calibri"/>
                <a:cs typeface="Calibri"/>
              </a:rPr>
              <a:t>choice </a:t>
            </a:r>
            <a:r>
              <a:rPr sz="1400" spc="-10" dirty="0">
                <a:solidFill>
                  <a:srgbClr val="FFFFFF"/>
                </a:solidFill>
                <a:latin typeface="Calibri"/>
                <a:cs typeface="Calibri"/>
              </a:rPr>
              <a:t>chemotherapy  </a:t>
            </a:r>
            <a:r>
              <a:rPr sz="1400" spc="-5" dirty="0">
                <a:solidFill>
                  <a:srgbClr val="FFFFFF"/>
                </a:solidFill>
                <a:latin typeface="Calibri"/>
                <a:cs typeface="Calibri"/>
              </a:rPr>
              <a:t>(choice </a:t>
            </a:r>
            <a:r>
              <a:rPr sz="1400" dirty="0">
                <a:solidFill>
                  <a:srgbClr val="FFFFFF"/>
                </a:solidFill>
                <a:latin typeface="Calibri"/>
                <a:cs typeface="Calibri"/>
              </a:rPr>
              <a:t>of </a:t>
            </a:r>
            <a:r>
              <a:rPr sz="1400" spc="-5" dirty="0">
                <a:solidFill>
                  <a:srgbClr val="FFFFFF"/>
                </a:solidFill>
                <a:latin typeface="Calibri"/>
                <a:cs typeface="Calibri"/>
              </a:rPr>
              <a:t>rituximab, </a:t>
            </a:r>
            <a:r>
              <a:rPr sz="1400" spc="-10" dirty="0">
                <a:solidFill>
                  <a:srgbClr val="FFFFFF"/>
                </a:solidFill>
                <a:latin typeface="Calibri"/>
                <a:cs typeface="Calibri"/>
              </a:rPr>
              <a:t>gemcitabine,  </a:t>
            </a:r>
            <a:r>
              <a:rPr sz="1400" spc="-5" dirty="0">
                <a:solidFill>
                  <a:srgbClr val="FFFFFF"/>
                </a:solidFill>
                <a:latin typeface="Calibri"/>
                <a:cs typeface="Calibri"/>
              </a:rPr>
              <a:t>fludarabine, </a:t>
            </a:r>
            <a:r>
              <a:rPr sz="1400" spc="-10" dirty="0">
                <a:solidFill>
                  <a:srgbClr val="FFFFFF"/>
                </a:solidFill>
                <a:latin typeface="Calibri"/>
                <a:cs typeface="Calibri"/>
              </a:rPr>
              <a:t>chlorambucil,</a:t>
            </a:r>
            <a:r>
              <a:rPr sz="1400" spc="15" dirty="0">
                <a:solidFill>
                  <a:srgbClr val="FFFFFF"/>
                </a:solidFill>
                <a:latin typeface="Calibri"/>
                <a:cs typeface="Calibri"/>
              </a:rPr>
              <a:t> </a:t>
            </a:r>
            <a:r>
              <a:rPr sz="1400" spc="-10" dirty="0">
                <a:solidFill>
                  <a:srgbClr val="FFFFFF"/>
                </a:solidFill>
                <a:latin typeface="Calibri"/>
                <a:cs typeface="Calibri"/>
              </a:rPr>
              <a:t>cytarabine)*</a:t>
            </a:r>
            <a:endParaRPr sz="1400" dirty="0">
              <a:latin typeface="Calibri"/>
              <a:cs typeface="Calibri"/>
            </a:endParaRPr>
          </a:p>
        </p:txBody>
      </p:sp>
      <p:sp>
        <p:nvSpPr>
          <p:cNvPr id="12" name="object 12"/>
          <p:cNvSpPr txBox="1"/>
          <p:nvPr/>
        </p:nvSpPr>
        <p:spPr>
          <a:xfrm>
            <a:off x="6167628" y="3788664"/>
            <a:ext cx="3619500" cy="1385570"/>
          </a:xfrm>
          <a:prstGeom prst="rect">
            <a:avLst/>
          </a:prstGeom>
          <a:solidFill>
            <a:srgbClr val="C00000"/>
          </a:solidFill>
        </p:spPr>
        <p:txBody>
          <a:bodyPr vert="horz" wrap="square" lIns="0" tIns="34290" rIns="0" bIns="0" rtlCol="0">
            <a:spAutoFit/>
          </a:bodyPr>
          <a:lstStyle/>
          <a:p>
            <a:pPr marL="1047115">
              <a:lnSpc>
                <a:spcPct val="100000"/>
              </a:lnSpc>
              <a:spcBef>
                <a:spcPts val="270"/>
              </a:spcBef>
            </a:pPr>
            <a:r>
              <a:rPr sz="1400" b="1" dirty="0">
                <a:solidFill>
                  <a:srgbClr val="FFFFFF"/>
                </a:solidFill>
                <a:latin typeface="Calibri"/>
                <a:cs typeface="Calibri"/>
              </a:rPr>
              <a:t>Arm B </a:t>
            </a:r>
            <a:r>
              <a:rPr sz="1400" b="1" spc="-5" dirty="0">
                <a:solidFill>
                  <a:srgbClr val="FFFFFF"/>
                </a:solidFill>
                <a:latin typeface="Calibri"/>
                <a:cs typeface="Calibri"/>
              </a:rPr>
              <a:t>(170</a:t>
            </a:r>
            <a:r>
              <a:rPr sz="1400" b="1" spc="-55" dirty="0">
                <a:solidFill>
                  <a:srgbClr val="FFFFFF"/>
                </a:solidFill>
                <a:latin typeface="Calibri"/>
                <a:cs typeface="Calibri"/>
              </a:rPr>
              <a:t> </a:t>
            </a:r>
            <a:r>
              <a:rPr sz="1400" b="1" spc="-5" dirty="0">
                <a:solidFill>
                  <a:srgbClr val="FFFFFF"/>
                </a:solidFill>
                <a:latin typeface="Calibri"/>
                <a:cs typeface="Calibri"/>
              </a:rPr>
              <a:t>patients)</a:t>
            </a:r>
            <a:endParaRPr sz="1400" dirty="0">
              <a:latin typeface="Calibri"/>
              <a:cs typeface="Calibri"/>
            </a:endParaRPr>
          </a:p>
          <a:p>
            <a:pPr>
              <a:lnSpc>
                <a:spcPct val="100000"/>
              </a:lnSpc>
              <a:spcBef>
                <a:spcPts val="10"/>
              </a:spcBef>
            </a:pPr>
            <a:endParaRPr sz="1450" dirty="0">
              <a:latin typeface="Times New Roman"/>
              <a:cs typeface="Times New Roman"/>
            </a:endParaRPr>
          </a:p>
          <a:p>
            <a:pPr marL="161290" marR="153670" algn="ctr">
              <a:lnSpc>
                <a:spcPct val="100000"/>
              </a:lnSpc>
            </a:pPr>
            <a:r>
              <a:rPr sz="1400" spc="-5" dirty="0">
                <a:solidFill>
                  <a:srgbClr val="FFFFFF"/>
                </a:solidFill>
                <a:latin typeface="Calibri"/>
                <a:cs typeface="Calibri"/>
              </a:rPr>
              <a:t>Lenalidomide 25mg daily </a:t>
            </a:r>
            <a:r>
              <a:rPr sz="1400" dirty="0">
                <a:solidFill>
                  <a:srgbClr val="FFFFFF"/>
                </a:solidFill>
                <a:latin typeface="Calibri"/>
                <a:cs typeface="Calibri"/>
              </a:rPr>
              <a:t>on </a:t>
            </a:r>
            <a:r>
              <a:rPr sz="1400" spc="-15" dirty="0">
                <a:solidFill>
                  <a:srgbClr val="FFFFFF"/>
                </a:solidFill>
                <a:latin typeface="Calibri"/>
                <a:cs typeface="Calibri"/>
              </a:rPr>
              <a:t>days </a:t>
            </a:r>
            <a:r>
              <a:rPr sz="1400" spc="-5" dirty="0">
                <a:solidFill>
                  <a:srgbClr val="FFFFFF"/>
                </a:solidFill>
                <a:latin typeface="Calibri"/>
                <a:cs typeface="Calibri"/>
              </a:rPr>
              <a:t>1-21 </a:t>
            </a:r>
            <a:r>
              <a:rPr sz="1400" dirty="0">
                <a:solidFill>
                  <a:srgbClr val="FFFFFF"/>
                </a:solidFill>
                <a:latin typeface="Calibri"/>
                <a:cs typeface="Calibri"/>
              </a:rPr>
              <a:t>of a </a:t>
            </a:r>
            <a:r>
              <a:rPr sz="1400" spc="-5" dirty="0">
                <a:solidFill>
                  <a:srgbClr val="FFFFFF"/>
                </a:solidFill>
                <a:latin typeface="Calibri"/>
                <a:cs typeface="Calibri"/>
              </a:rPr>
              <a:t>28  </a:t>
            </a:r>
            <a:r>
              <a:rPr sz="1400" spc="-10" dirty="0">
                <a:solidFill>
                  <a:srgbClr val="FFFFFF"/>
                </a:solidFill>
                <a:latin typeface="Calibri"/>
                <a:cs typeface="Calibri"/>
              </a:rPr>
              <a:t>day</a:t>
            </a:r>
            <a:r>
              <a:rPr sz="1400" spc="-75" dirty="0">
                <a:solidFill>
                  <a:srgbClr val="FFFFFF"/>
                </a:solidFill>
                <a:latin typeface="Calibri"/>
                <a:cs typeface="Calibri"/>
              </a:rPr>
              <a:t> </a:t>
            </a:r>
            <a:r>
              <a:rPr sz="1400" spc="-10" dirty="0">
                <a:solidFill>
                  <a:srgbClr val="FFFFFF"/>
                </a:solidFill>
                <a:latin typeface="Calibri"/>
                <a:cs typeface="Calibri"/>
              </a:rPr>
              <a:t>cycle</a:t>
            </a:r>
            <a:endParaRPr sz="1400" dirty="0">
              <a:latin typeface="Calibri"/>
              <a:cs typeface="Calibri"/>
            </a:endParaRPr>
          </a:p>
          <a:p>
            <a:pPr>
              <a:lnSpc>
                <a:spcPct val="100000"/>
              </a:lnSpc>
              <a:spcBef>
                <a:spcPts val="10"/>
              </a:spcBef>
            </a:pPr>
            <a:endParaRPr sz="1450" dirty="0">
              <a:latin typeface="Times New Roman"/>
              <a:cs typeface="Times New Roman"/>
            </a:endParaRPr>
          </a:p>
          <a:p>
            <a:pPr algn="ctr">
              <a:lnSpc>
                <a:spcPct val="100000"/>
              </a:lnSpc>
            </a:pPr>
            <a:r>
              <a:rPr sz="1400" spc="-5" dirty="0">
                <a:solidFill>
                  <a:srgbClr val="FFFFFF"/>
                </a:solidFill>
                <a:latin typeface="Calibri"/>
                <a:cs typeface="Calibri"/>
              </a:rPr>
              <a:t>Until PD </a:t>
            </a:r>
            <a:r>
              <a:rPr sz="1400" dirty="0">
                <a:solidFill>
                  <a:srgbClr val="FFFFFF"/>
                </a:solidFill>
                <a:latin typeface="Calibri"/>
                <a:cs typeface="Calibri"/>
              </a:rPr>
              <a:t>or</a:t>
            </a:r>
            <a:r>
              <a:rPr sz="1400" spc="-80" dirty="0">
                <a:solidFill>
                  <a:srgbClr val="FFFFFF"/>
                </a:solidFill>
                <a:latin typeface="Calibri"/>
                <a:cs typeface="Calibri"/>
              </a:rPr>
              <a:t> </a:t>
            </a:r>
            <a:r>
              <a:rPr sz="1400" spc="-5" dirty="0">
                <a:solidFill>
                  <a:srgbClr val="FFFFFF"/>
                </a:solidFill>
                <a:latin typeface="Calibri"/>
                <a:cs typeface="Calibri"/>
              </a:rPr>
              <a:t>intolerability</a:t>
            </a:r>
            <a:endParaRPr sz="1400" dirty="0">
              <a:latin typeface="Calibri"/>
              <a:cs typeface="Calibri"/>
            </a:endParaRPr>
          </a:p>
        </p:txBody>
      </p:sp>
      <p:sp>
        <p:nvSpPr>
          <p:cNvPr id="13" name="object 13"/>
          <p:cNvSpPr txBox="1"/>
          <p:nvPr/>
        </p:nvSpPr>
        <p:spPr>
          <a:xfrm>
            <a:off x="1134118" y="5551239"/>
            <a:ext cx="9759315" cy="235585"/>
          </a:xfrm>
          <a:prstGeom prst="rect">
            <a:avLst/>
          </a:prstGeom>
        </p:spPr>
        <p:txBody>
          <a:bodyPr vert="horz" wrap="square" lIns="0" tIns="0" rIns="0" bIns="0" rtlCol="0">
            <a:spAutoFit/>
          </a:bodyPr>
          <a:lstStyle/>
          <a:p>
            <a:pPr marL="12700">
              <a:lnSpc>
                <a:spcPct val="100000"/>
              </a:lnSpc>
            </a:pPr>
            <a:r>
              <a:rPr sz="1400" spc="-20" dirty="0">
                <a:latin typeface="Calibri"/>
                <a:cs typeface="Calibri"/>
              </a:rPr>
              <a:t>Trněný </a:t>
            </a:r>
            <a:r>
              <a:rPr sz="1400" spc="-10" dirty="0">
                <a:latin typeface="Calibri"/>
                <a:cs typeface="Calibri"/>
              </a:rPr>
              <a:t>et </a:t>
            </a:r>
            <a:r>
              <a:rPr sz="1400" spc="-5" dirty="0">
                <a:latin typeface="Calibri"/>
                <a:cs typeface="Calibri"/>
              </a:rPr>
              <a:t>al, </a:t>
            </a:r>
            <a:r>
              <a:rPr sz="1400" spc="-10" dirty="0">
                <a:latin typeface="Calibri"/>
                <a:cs typeface="Calibri"/>
              </a:rPr>
              <a:t>Lancet </a:t>
            </a:r>
            <a:r>
              <a:rPr sz="1400" spc="-5" dirty="0">
                <a:latin typeface="Calibri"/>
                <a:cs typeface="Calibri"/>
              </a:rPr>
              <a:t>Oncology 2016.  </a:t>
            </a:r>
            <a:r>
              <a:rPr sz="1200" dirty="0">
                <a:latin typeface="Calibri"/>
                <a:cs typeface="Calibri"/>
              </a:rPr>
              <a:t>The </a:t>
            </a:r>
            <a:r>
              <a:rPr sz="1200" spc="-10" dirty="0">
                <a:latin typeface="Calibri"/>
                <a:cs typeface="Calibri"/>
              </a:rPr>
              <a:t>investigator </a:t>
            </a:r>
            <a:r>
              <a:rPr sz="1200" spc="-5" dirty="0">
                <a:latin typeface="Calibri"/>
                <a:cs typeface="Calibri"/>
              </a:rPr>
              <a:t>agent </a:t>
            </a:r>
            <a:r>
              <a:rPr sz="1200" dirty="0">
                <a:latin typeface="Calibri"/>
                <a:cs typeface="Calibri"/>
              </a:rPr>
              <a:t>of </a:t>
            </a:r>
            <a:r>
              <a:rPr sz="1200" spc="-5" dirty="0">
                <a:latin typeface="Calibri"/>
                <a:cs typeface="Calibri"/>
              </a:rPr>
              <a:t>choice </a:t>
            </a:r>
            <a:r>
              <a:rPr sz="1200" spc="-10" dirty="0">
                <a:latin typeface="Calibri"/>
                <a:cs typeface="Calibri"/>
              </a:rPr>
              <a:t>was </a:t>
            </a:r>
            <a:r>
              <a:rPr sz="1200" spc="-5" dirty="0">
                <a:latin typeface="Calibri"/>
                <a:cs typeface="Calibri"/>
              </a:rPr>
              <a:t>given </a:t>
            </a:r>
            <a:r>
              <a:rPr sz="1200" dirty="0">
                <a:latin typeface="Calibri"/>
                <a:cs typeface="Calibri"/>
              </a:rPr>
              <a:t>as </a:t>
            </a:r>
            <a:r>
              <a:rPr sz="1200" spc="-10" dirty="0">
                <a:latin typeface="Calibri"/>
                <a:cs typeface="Calibri"/>
              </a:rPr>
              <a:t>follows: </a:t>
            </a:r>
            <a:r>
              <a:rPr sz="1200" dirty="0">
                <a:latin typeface="Calibri"/>
                <a:cs typeface="Calibri"/>
              </a:rPr>
              <a:t>rituximab 375 </a:t>
            </a:r>
            <a:r>
              <a:rPr sz="1200" spc="5" dirty="0">
                <a:latin typeface="Calibri"/>
                <a:cs typeface="Calibri"/>
              </a:rPr>
              <a:t>mg/m2 </a:t>
            </a:r>
            <a:r>
              <a:rPr sz="1200" spc="-10" dirty="0">
                <a:latin typeface="Calibri"/>
                <a:cs typeface="Calibri"/>
              </a:rPr>
              <a:t>intravenously </a:t>
            </a:r>
            <a:r>
              <a:rPr sz="1200" dirty="0">
                <a:latin typeface="Calibri"/>
                <a:cs typeface="Calibri"/>
              </a:rPr>
              <a:t>on </a:t>
            </a:r>
            <a:r>
              <a:rPr sz="1200" spc="-10" dirty="0">
                <a:latin typeface="Calibri"/>
                <a:cs typeface="Calibri"/>
              </a:rPr>
              <a:t>days </a:t>
            </a:r>
            <a:r>
              <a:rPr sz="1200" dirty="0">
                <a:latin typeface="Calibri"/>
                <a:cs typeface="Calibri"/>
              </a:rPr>
              <a:t>1, 8, 15, and</a:t>
            </a:r>
            <a:r>
              <a:rPr sz="1200" spc="245" dirty="0">
                <a:latin typeface="Calibri"/>
                <a:cs typeface="Calibri"/>
              </a:rPr>
              <a:t> </a:t>
            </a:r>
            <a:r>
              <a:rPr sz="1200" dirty="0">
                <a:latin typeface="Calibri"/>
                <a:cs typeface="Calibri"/>
              </a:rPr>
              <a:t>22,</a:t>
            </a:r>
          </a:p>
        </p:txBody>
      </p:sp>
      <p:sp>
        <p:nvSpPr>
          <p:cNvPr id="14" name="object 14"/>
          <p:cNvSpPr/>
          <p:nvPr/>
        </p:nvSpPr>
        <p:spPr>
          <a:xfrm>
            <a:off x="1991867" y="5516879"/>
            <a:ext cx="2753360" cy="0"/>
          </a:xfrm>
          <a:custGeom>
            <a:avLst/>
            <a:gdLst/>
            <a:ahLst/>
            <a:cxnLst/>
            <a:rect l="l" t="t" r="r" b="b"/>
            <a:pathLst>
              <a:path w="2753360">
                <a:moveTo>
                  <a:pt x="0" y="0"/>
                </a:moveTo>
                <a:lnTo>
                  <a:pt x="2753321" y="0"/>
                </a:lnTo>
              </a:path>
            </a:pathLst>
          </a:custGeom>
          <a:ln w="9144">
            <a:solidFill>
              <a:srgbClr val="4A7EBB"/>
            </a:solidFill>
          </a:ln>
        </p:spPr>
        <p:txBody>
          <a:bodyPr wrap="square" lIns="0" tIns="0" rIns="0" bIns="0" rtlCol="0"/>
          <a:lstStyle/>
          <a:p>
            <a:endParaRPr/>
          </a:p>
        </p:txBody>
      </p:sp>
      <p:sp>
        <p:nvSpPr>
          <p:cNvPr id="15" name="object 15"/>
          <p:cNvSpPr txBox="1"/>
          <p:nvPr/>
        </p:nvSpPr>
        <p:spPr>
          <a:xfrm>
            <a:off x="1134179" y="5792567"/>
            <a:ext cx="9754235" cy="726440"/>
          </a:xfrm>
          <a:prstGeom prst="rect">
            <a:avLst/>
          </a:prstGeom>
        </p:spPr>
        <p:txBody>
          <a:bodyPr vert="horz" wrap="square" lIns="0" tIns="0" rIns="0" bIns="0" rtlCol="0">
            <a:spAutoFit/>
          </a:bodyPr>
          <a:lstStyle/>
          <a:p>
            <a:pPr marL="12700">
              <a:lnSpc>
                <a:spcPts val="1240"/>
              </a:lnSpc>
            </a:pPr>
            <a:r>
              <a:rPr sz="1200" dirty="0">
                <a:latin typeface="Calibri"/>
                <a:cs typeface="Calibri"/>
              </a:rPr>
              <a:t>and then once </a:t>
            </a:r>
            <a:r>
              <a:rPr sz="1200" spc="-5" dirty="0">
                <a:latin typeface="Calibri"/>
                <a:cs typeface="Calibri"/>
              </a:rPr>
              <a:t>every </a:t>
            </a:r>
            <a:r>
              <a:rPr sz="1200" dirty="0">
                <a:latin typeface="Calibri"/>
                <a:cs typeface="Calibri"/>
              </a:rPr>
              <a:t>56 </a:t>
            </a:r>
            <a:r>
              <a:rPr sz="1200" spc="-10" dirty="0">
                <a:latin typeface="Calibri"/>
                <a:cs typeface="Calibri"/>
              </a:rPr>
              <a:t>days; </a:t>
            </a:r>
            <a:r>
              <a:rPr sz="1200" spc="-5" dirty="0">
                <a:latin typeface="Calibri"/>
                <a:cs typeface="Calibri"/>
              </a:rPr>
              <a:t>gemcitabine </a:t>
            </a:r>
            <a:r>
              <a:rPr sz="1200" dirty="0">
                <a:latin typeface="Calibri"/>
                <a:cs typeface="Calibri"/>
              </a:rPr>
              <a:t>1000 </a:t>
            </a:r>
            <a:r>
              <a:rPr sz="1200" spc="5" dirty="0">
                <a:latin typeface="Calibri"/>
                <a:cs typeface="Calibri"/>
              </a:rPr>
              <a:t>mg/m2 </a:t>
            </a:r>
            <a:r>
              <a:rPr sz="1200" spc="-10" dirty="0">
                <a:latin typeface="Calibri"/>
                <a:cs typeface="Calibri"/>
              </a:rPr>
              <a:t>intravenously </a:t>
            </a:r>
            <a:r>
              <a:rPr sz="1200" dirty="0">
                <a:latin typeface="Calibri"/>
                <a:cs typeface="Calibri"/>
              </a:rPr>
              <a:t>on </a:t>
            </a:r>
            <a:r>
              <a:rPr sz="1200" spc="-10" dirty="0">
                <a:latin typeface="Calibri"/>
                <a:cs typeface="Calibri"/>
              </a:rPr>
              <a:t>days </a:t>
            </a:r>
            <a:r>
              <a:rPr sz="1200" dirty="0">
                <a:latin typeface="Calibri"/>
                <a:cs typeface="Calibri"/>
              </a:rPr>
              <a:t>1, 8, and 15 </a:t>
            </a:r>
            <a:r>
              <a:rPr sz="1200" spc="-5" dirty="0">
                <a:latin typeface="Calibri"/>
                <a:cs typeface="Calibri"/>
              </a:rPr>
              <a:t>every </a:t>
            </a:r>
            <a:r>
              <a:rPr sz="1200" dirty="0">
                <a:latin typeface="Calibri"/>
                <a:cs typeface="Calibri"/>
              </a:rPr>
              <a:t>28 </a:t>
            </a:r>
            <a:r>
              <a:rPr sz="1200" spc="-10" dirty="0">
                <a:latin typeface="Calibri"/>
                <a:cs typeface="Calibri"/>
              </a:rPr>
              <a:t>days; </a:t>
            </a:r>
            <a:r>
              <a:rPr sz="1200" spc="-5" dirty="0">
                <a:latin typeface="Calibri"/>
                <a:cs typeface="Calibri"/>
              </a:rPr>
              <a:t>fludarabine </a:t>
            </a:r>
            <a:r>
              <a:rPr sz="1200" dirty="0">
                <a:latin typeface="Calibri"/>
                <a:cs typeface="Calibri"/>
              </a:rPr>
              <a:t>either 25 </a:t>
            </a:r>
            <a:r>
              <a:rPr sz="1200" spc="5" dirty="0">
                <a:latin typeface="Calibri"/>
                <a:cs typeface="Calibri"/>
              </a:rPr>
              <a:t>mg/m2 </a:t>
            </a:r>
            <a:r>
              <a:rPr sz="1200" spc="-10" dirty="0">
                <a:latin typeface="Calibri"/>
                <a:cs typeface="Calibri"/>
              </a:rPr>
              <a:t>intravenously </a:t>
            </a:r>
            <a:r>
              <a:rPr sz="1200" dirty="0">
                <a:latin typeface="Calibri"/>
                <a:cs typeface="Calibri"/>
              </a:rPr>
              <a:t>or</a:t>
            </a:r>
            <a:r>
              <a:rPr sz="1200" spc="25" dirty="0">
                <a:latin typeface="Calibri"/>
                <a:cs typeface="Calibri"/>
              </a:rPr>
              <a:t> </a:t>
            </a:r>
            <a:r>
              <a:rPr sz="1200" dirty="0">
                <a:latin typeface="Calibri"/>
                <a:cs typeface="Calibri"/>
              </a:rPr>
              <a:t>40</a:t>
            </a:r>
          </a:p>
          <a:p>
            <a:pPr marL="12700" marR="5080">
              <a:lnSpc>
                <a:spcPct val="100000"/>
              </a:lnSpc>
            </a:pPr>
            <a:r>
              <a:rPr sz="1200" spc="5" dirty="0">
                <a:latin typeface="Calibri"/>
                <a:cs typeface="Calibri"/>
              </a:rPr>
              <a:t>mg/m2 </a:t>
            </a:r>
            <a:r>
              <a:rPr sz="1200" spc="-5" dirty="0">
                <a:latin typeface="Calibri"/>
                <a:cs typeface="Calibri"/>
              </a:rPr>
              <a:t>orally </a:t>
            </a:r>
            <a:r>
              <a:rPr sz="1200" dirty="0">
                <a:latin typeface="Calibri"/>
                <a:cs typeface="Calibri"/>
              </a:rPr>
              <a:t>on </a:t>
            </a:r>
            <a:r>
              <a:rPr sz="1200" spc="-10" dirty="0">
                <a:latin typeface="Calibri"/>
                <a:cs typeface="Calibri"/>
              </a:rPr>
              <a:t>days </a:t>
            </a:r>
            <a:r>
              <a:rPr sz="1200" dirty="0">
                <a:latin typeface="Calibri"/>
                <a:cs typeface="Calibri"/>
              </a:rPr>
              <a:t>1–5 </a:t>
            </a:r>
            <a:r>
              <a:rPr sz="1200" spc="-5" dirty="0">
                <a:latin typeface="Calibri"/>
                <a:cs typeface="Calibri"/>
              </a:rPr>
              <a:t>every </a:t>
            </a:r>
            <a:r>
              <a:rPr sz="1200" dirty="0">
                <a:latin typeface="Calibri"/>
                <a:cs typeface="Calibri"/>
              </a:rPr>
              <a:t>28 </a:t>
            </a:r>
            <a:r>
              <a:rPr sz="1200" spc="-10" dirty="0">
                <a:latin typeface="Calibri"/>
                <a:cs typeface="Calibri"/>
              </a:rPr>
              <a:t>days; oral </a:t>
            </a:r>
            <a:r>
              <a:rPr sz="1200" spc="-5" dirty="0">
                <a:latin typeface="Calibri"/>
                <a:cs typeface="Calibri"/>
              </a:rPr>
              <a:t>chlorambucil </a:t>
            </a:r>
            <a:r>
              <a:rPr sz="1200" dirty="0">
                <a:latin typeface="Calibri"/>
                <a:cs typeface="Calibri"/>
              </a:rPr>
              <a:t>40 </a:t>
            </a:r>
            <a:r>
              <a:rPr sz="1200" spc="5" dirty="0">
                <a:latin typeface="Calibri"/>
                <a:cs typeface="Calibri"/>
              </a:rPr>
              <a:t>mg/m2 </a:t>
            </a:r>
            <a:r>
              <a:rPr sz="1200" dirty="0">
                <a:latin typeface="Calibri"/>
                <a:cs typeface="Calibri"/>
              </a:rPr>
              <a:t>per </a:t>
            </a:r>
            <a:r>
              <a:rPr sz="1200" spc="-5" dirty="0">
                <a:latin typeface="Calibri"/>
                <a:cs typeface="Calibri"/>
              </a:rPr>
              <a:t>month </a:t>
            </a:r>
            <a:r>
              <a:rPr sz="1200" dirty="0">
                <a:latin typeface="Calibri"/>
                <a:cs typeface="Calibri"/>
              </a:rPr>
              <a:t>divided </a:t>
            </a:r>
            <a:r>
              <a:rPr sz="1200" spc="-5" dirty="0">
                <a:latin typeface="Calibri"/>
                <a:cs typeface="Calibri"/>
              </a:rPr>
              <a:t>over </a:t>
            </a:r>
            <a:r>
              <a:rPr sz="1200" dirty="0">
                <a:latin typeface="Calibri"/>
                <a:cs typeface="Calibri"/>
              </a:rPr>
              <a:t>3–10 </a:t>
            </a:r>
            <a:r>
              <a:rPr sz="1200" spc="-10" dirty="0">
                <a:latin typeface="Calibri"/>
                <a:cs typeface="Calibri"/>
              </a:rPr>
              <a:t>days; </a:t>
            </a:r>
            <a:r>
              <a:rPr sz="1200" dirty="0">
                <a:latin typeface="Calibri"/>
                <a:cs typeface="Calibri"/>
              </a:rPr>
              <a:t>or </a:t>
            </a:r>
            <a:r>
              <a:rPr sz="1200" spc="-5" dirty="0">
                <a:latin typeface="Calibri"/>
                <a:cs typeface="Calibri"/>
              </a:rPr>
              <a:t>cytarabine </a:t>
            </a:r>
            <a:r>
              <a:rPr sz="1200" dirty="0">
                <a:latin typeface="Calibri"/>
                <a:cs typeface="Calibri"/>
              </a:rPr>
              <a:t>1–2 </a:t>
            </a:r>
            <a:r>
              <a:rPr sz="1200" spc="10" dirty="0">
                <a:latin typeface="Calibri"/>
                <a:cs typeface="Calibri"/>
              </a:rPr>
              <a:t>g/m2 </a:t>
            </a:r>
            <a:r>
              <a:rPr sz="1200" spc="-10" dirty="0">
                <a:latin typeface="Calibri"/>
                <a:cs typeface="Calibri"/>
              </a:rPr>
              <a:t>intravenously </a:t>
            </a:r>
            <a:r>
              <a:rPr sz="1200" dirty="0">
                <a:latin typeface="Calibri"/>
                <a:cs typeface="Calibri"/>
              </a:rPr>
              <a:t>once or </a:t>
            </a:r>
            <a:r>
              <a:rPr sz="1200" spc="-5" dirty="0">
                <a:latin typeface="Calibri"/>
                <a:cs typeface="Calibri"/>
              </a:rPr>
              <a:t>twice  </a:t>
            </a:r>
            <a:r>
              <a:rPr sz="1200" dirty="0">
                <a:latin typeface="Calibri"/>
                <a:cs typeface="Calibri"/>
              </a:rPr>
              <a:t>daily on </a:t>
            </a:r>
            <a:r>
              <a:rPr sz="1200" spc="-10" dirty="0">
                <a:latin typeface="Calibri"/>
                <a:cs typeface="Calibri"/>
              </a:rPr>
              <a:t>days </a:t>
            </a:r>
            <a:r>
              <a:rPr sz="1200" dirty="0">
                <a:latin typeface="Calibri"/>
                <a:cs typeface="Calibri"/>
              </a:rPr>
              <a:t>1 and 2 </a:t>
            </a:r>
            <a:r>
              <a:rPr sz="1200" spc="-5" dirty="0">
                <a:latin typeface="Calibri"/>
                <a:cs typeface="Calibri"/>
              </a:rPr>
              <a:t>every </a:t>
            </a:r>
            <a:r>
              <a:rPr sz="1200" dirty="0">
                <a:latin typeface="Calibri"/>
                <a:cs typeface="Calibri"/>
              </a:rPr>
              <a:t>28 </a:t>
            </a:r>
            <a:r>
              <a:rPr sz="1200" spc="-10" dirty="0">
                <a:latin typeface="Calibri"/>
                <a:cs typeface="Calibri"/>
              </a:rPr>
              <a:t>days. </a:t>
            </a:r>
            <a:r>
              <a:rPr sz="1200" spc="-5" dirty="0">
                <a:latin typeface="Calibri"/>
                <a:cs typeface="Calibri"/>
              </a:rPr>
              <a:t>Chlorambucil </a:t>
            </a:r>
            <a:r>
              <a:rPr sz="1200" dirty="0">
                <a:latin typeface="Calibri"/>
                <a:cs typeface="Calibri"/>
              </a:rPr>
              <a:t>and rituximab </a:t>
            </a:r>
            <a:r>
              <a:rPr sz="1200" spc="-10" dirty="0">
                <a:latin typeface="Calibri"/>
                <a:cs typeface="Calibri"/>
              </a:rPr>
              <a:t>were </a:t>
            </a:r>
            <a:r>
              <a:rPr sz="1200" spc="-5" dirty="0">
                <a:latin typeface="Calibri"/>
                <a:cs typeface="Calibri"/>
              </a:rPr>
              <a:t>given </a:t>
            </a:r>
            <a:r>
              <a:rPr sz="1200" dirty="0">
                <a:latin typeface="Calibri"/>
                <a:cs typeface="Calibri"/>
              </a:rPr>
              <a:t>until </a:t>
            </a:r>
            <a:r>
              <a:rPr sz="1200" spc="-10" dirty="0">
                <a:latin typeface="Calibri"/>
                <a:cs typeface="Calibri"/>
              </a:rPr>
              <a:t>progressive </a:t>
            </a:r>
            <a:r>
              <a:rPr sz="1200" spc="-5" dirty="0">
                <a:latin typeface="Calibri"/>
                <a:cs typeface="Calibri"/>
              </a:rPr>
              <a:t>disease, intolerance, </a:t>
            </a:r>
            <a:r>
              <a:rPr sz="1200" dirty="0">
                <a:latin typeface="Calibri"/>
                <a:cs typeface="Calibri"/>
              </a:rPr>
              <a:t>or </a:t>
            </a:r>
            <a:r>
              <a:rPr sz="1200" spc="-5" dirty="0">
                <a:latin typeface="Calibri"/>
                <a:cs typeface="Calibri"/>
              </a:rPr>
              <a:t>voluntary withdrawal; cytarabine,  fludarabine, </a:t>
            </a:r>
            <a:r>
              <a:rPr sz="1200" dirty="0">
                <a:latin typeface="Calibri"/>
                <a:cs typeface="Calibri"/>
              </a:rPr>
              <a:t>and </a:t>
            </a:r>
            <a:r>
              <a:rPr sz="1200" spc="-5" dirty="0">
                <a:latin typeface="Calibri"/>
                <a:cs typeface="Calibri"/>
              </a:rPr>
              <a:t>gemcitabine </a:t>
            </a:r>
            <a:r>
              <a:rPr sz="1200" spc="-10" dirty="0">
                <a:latin typeface="Calibri"/>
                <a:cs typeface="Calibri"/>
              </a:rPr>
              <a:t>were </a:t>
            </a:r>
            <a:r>
              <a:rPr sz="1200" spc="-5" dirty="0">
                <a:latin typeface="Calibri"/>
                <a:cs typeface="Calibri"/>
              </a:rPr>
              <a:t>given </a:t>
            </a:r>
            <a:r>
              <a:rPr sz="1200" spc="-10" dirty="0">
                <a:latin typeface="Calibri"/>
                <a:cs typeface="Calibri"/>
              </a:rPr>
              <a:t>for </a:t>
            </a:r>
            <a:r>
              <a:rPr sz="1200" dirty="0">
                <a:latin typeface="Calibri"/>
                <a:cs typeface="Calibri"/>
              </a:rPr>
              <a:t>a </a:t>
            </a:r>
            <a:r>
              <a:rPr sz="1200" spc="-5" dirty="0">
                <a:latin typeface="Calibri"/>
                <a:cs typeface="Calibri"/>
              </a:rPr>
              <a:t>maximum </a:t>
            </a:r>
            <a:r>
              <a:rPr sz="1200" dirty="0">
                <a:latin typeface="Calibri"/>
                <a:cs typeface="Calibri"/>
              </a:rPr>
              <a:t>of </a:t>
            </a:r>
            <a:r>
              <a:rPr sz="1200" spc="-5" dirty="0">
                <a:latin typeface="Calibri"/>
                <a:cs typeface="Calibri"/>
              </a:rPr>
              <a:t>six</a:t>
            </a:r>
            <a:r>
              <a:rPr sz="1200" spc="-20" dirty="0">
                <a:latin typeface="Calibri"/>
                <a:cs typeface="Calibri"/>
              </a:rPr>
              <a:t> </a:t>
            </a:r>
            <a:r>
              <a:rPr sz="1200" spc="-5" dirty="0">
                <a:latin typeface="Calibri"/>
                <a:cs typeface="Calibri"/>
              </a:rPr>
              <a:t>cycles.</a:t>
            </a:r>
            <a:endParaRPr sz="1200" dirty="0">
              <a:latin typeface="Calibri"/>
              <a:cs typeface="Calibri"/>
            </a:endParaRP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219835">
              <a:lnSpc>
                <a:spcPct val="100000"/>
              </a:lnSpc>
            </a:pPr>
            <a:r>
              <a:rPr spc="-5" dirty="0"/>
              <a:t>Lenalidomide </a:t>
            </a:r>
            <a:r>
              <a:rPr spc="-25" dirty="0"/>
              <a:t>for </a:t>
            </a:r>
            <a:r>
              <a:rPr spc="-15" dirty="0"/>
              <a:t>relapsed </a:t>
            </a:r>
            <a:r>
              <a:rPr spc="-10" dirty="0"/>
              <a:t>MCL</a:t>
            </a:r>
            <a:r>
              <a:rPr spc="50" dirty="0"/>
              <a:t> </a:t>
            </a:r>
            <a:r>
              <a:rPr spc="-5" dirty="0"/>
              <a:t>(SPRINT)</a:t>
            </a:r>
          </a:p>
        </p:txBody>
      </p:sp>
      <p:sp>
        <p:nvSpPr>
          <p:cNvPr id="13" name="object 13"/>
          <p:cNvSpPr txBox="1"/>
          <p:nvPr/>
        </p:nvSpPr>
        <p:spPr>
          <a:xfrm>
            <a:off x="1134118" y="5551239"/>
            <a:ext cx="1590675" cy="235585"/>
          </a:xfrm>
          <a:prstGeom prst="rect">
            <a:avLst/>
          </a:prstGeom>
        </p:spPr>
        <p:txBody>
          <a:bodyPr vert="horz" wrap="square" lIns="0" tIns="0" rIns="0" bIns="0" rtlCol="0">
            <a:spAutoFit/>
          </a:bodyPr>
          <a:lstStyle/>
          <a:p>
            <a:pPr marL="12700">
              <a:lnSpc>
                <a:spcPct val="100000"/>
              </a:lnSpc>
            </a:pPr>
            <a:r>
              <a:rPr sz="1400" spc="-20" dirty="0">
                <a:latin typeface="Calibri"/>
                <a:cs typeface="Calibri"/>
              </a:rPr>
              <a:t>Trněný </a:t>
            </a:r>
            <a:r>
              <a:rPr sz="1400" spc="-10" dirty="0">
                <a:latin typeface="Calibri"/>
                <a:cs typeface="Calibri"/>
              </a:rPr>
              <a:t>et </a:t>
            </a:r>
            <a:r>
              <a:rPr sz="1400" spc="-5" dirty="0">
                <a:latin typeface="Calibri"/>
                <a:cs typeface="Calibri"/>
              </a:rPr>
              <a:t>al, </a:t>
            </a:r>
            <a:r>
              <a:rPr sz="1400" spc="-10" dirty="0">
                <a:latin typeface="Calibri"/>
                <a:cs typeface="Calibri"/>
              </a:rPr>
              <a:t>Lancet</a:t>
            </a:r>
            <a:r>
              <a:rPr sz="1400" spc="15" dirty="0">
                <a:latin typeface="Calibri"/>
                <a:cs typeface="Calibri"/>
              </a:rPr>
              <a:t> </a:t>
            </a:r>
            <a:r>
              <a:rPr sz="1400" spc="-10" dirty="0">
                <a:latin typeface="Calibri"/>
                <a:cs typeface="Calibri"/>
              </a:rPr>
              <a:t>O</a:t>
            </a:r>
            <a:endParaRPr sz="1400">
              <a:latin typeface="Calibri"/>
              <a:cs typeface="Calibri"/>
            </a:endParaRPr>
          </a:p>
        </p:txBody>
      </p:sp>
      <p:sp>
        <p:nvSpPr>
          <p:cNvPr id="15" name="object 15"/>
          <p:cNvSpPr txBox="1"/>
          <p:nvPr/>
        </p:nvSpPr>
        <p:spPr>
          <a:xfrm>
            <a:off x="9176260" y="5576667"/>
            <a:ext cx="1717039" cy="203200"/>
          </a:xfrm>
          <a:prstGeom prst="rect">
            <a:avLst/>
          </a:prstGeom>
        </p:spPr>
        <p:txBody>
          <a:bodyPr vert="horz" wrap="square" lIns="0" tIns="0" rIns="0" bIns="0" rtlCol="0">
            <a:spAutoFit/>
          </a:bodyPr>
          <a:lstStyle/>
          <a:p>
            <a:pPr marL="12700">
              <a:lnSpc>
                <a:spcPct val="100000"/>
              </a:lnSpc>
            </a:pPr>
            <a:r>
              <a:rPr sz="1200" spc="-5" dirty="0">
                <a:latin typeface="Calibri"/>
                <a:cs typeface="Calibri"/>
              </a:rPr>
              <a:t>sly </a:t>
            </a:r>
            <a:r>
              <a:rPr sz="1200" dirty="0">
                <a:latin typeface="Calibri"/>
                <a:cs typeface="Calibri"/>
              </a:rPr>
              <a:t>on </a:t>
            </a:r>
            <a:r>
              <a:rPr sz="1200" spc="-10" dirty="0">
                <a:latin typeface="Calibri"/>
                <a:cs typeface="Calibri"/>
              </a:rPr>
              <a:t>days </a:t>
            </a:r>
            <a:r>
              <a:rPr sz="1200" dirty="0">
                <a:latin typeface="Calibri"/>
                <a:cs typeface="Calibri"/>
              </a:rPr>
              <a:t>1, 8, 15, and</a:t>
            </a:r>
            <a:r>
              <a:rPr sz="1200" spc="-110" dirty="0">
                <a:latin typeface="Calibri"/>
                <a:cs typeface="Calibri"/>
              </a:rPr>
              <a:t> </a:t>
            </a:r>
            <a:r>
              <a:rPr sz="1200" dirty="0">
                <a:latin typeface="Calibri"/>
                <a:cs typeface="Calibri"/>
              </a:rPr>
              <a:t>22,</a:t>
            </a:r>
            <a:endParaRPr sz="1200">
              <a:latin typeface="Calibri"/>
              <a:cs typeface="Calibri"/>
            </a:endParaRPr>
          </a:p>
        </p:txBody>
      </p:sp>
      <p:sp>
        <p:nvSpPr>
          <p:cNvPr id="19" name="object 19"/>
          <p:cNvSpPr txBox="1"/>
          <p:nvPr/>
        </p:nvSpPr>
        <p:spPr>
          <a:xfrm>
            <a:off x="1134179" y="5792567"/>
            <a:ext cx="9754235" cy="726440"/>
          </a:xfrm>
          <a:prstGeom prst="rect">
            <a:avLst/>
          </a:prstGeom>
        </p:spPr>
        <p:txBody>
          <a:bodyPr vert="horz" wrap="square" lIns="0" tIns="0" rIns="0" bIns="0" rtlCol="0">
            <a:spAutoFit/>
          </a:bodyPr>
          <a:lstStyle/>
          <a:p>
            <a:pPr marL="12700">
              <a:lnSpc>
                <a:spcPts val="1240"/>
              </a:lnSpc>
            </a:pPr>
            <a:r>
              <a:rPr sz="1200" dirty="0">
                <a:latin typeface="Calibri"/>
                <a:cs typeface="Calibri"/>
              </a:rPr>
              <a:t>and then once </a:t>
            </a:r>
            <a:r>
              <a:rPr sz="1200" spc="-5" dirty="0">
                <a:latin typeface="Calibri"/>
                <a:cs typeface="Calibri"/>
              </a:rPr>
              <a:t>every </a:t>
            </a:r>
            <a:r>
              <a:rPr sz="1200" dirty="0">
                <a:latin typeface="Calibri"/>
                <a:cs typeface="Calibri"/>
              </a:rPr>
              <a:t>56 </a:t>
            </a:r>
            <a:r>
              <a:rPr sz="1200" spc="-10" dirty="0">
                <a:latin typeface="Calibri"/>
                <a:cs typeface="Calibri"/>
              </a:rPr>
              <a:t>days; </a:t>
            </a:r>
            <a:r>
              <a:rPr sz="1200" spc="-5" dirty="0">
                <a:latin typeface="Calibri"/>
                <a:cs typeface="Calibri"/>
              </a:rPr>
              <a:t>gemcitabine </a:t>
            </a:r>
            <a:r>
              <a:rPr sz="1200" dirty="0">
                <a:latin typeface="Calibri"/>
                <a:cs typeface="Calibri"/>
              </a:rPr>
              <a:t>1000 </a:t>
            </a:r>
            <a:r>
              <a:rPr sz="1200" spc="5" dirty="0">
                <a:latin typeface="Calibri"/>
                <a:cs typeface="Calibri"/>
              </a:rPr>
              <a:t>mg/m2 </a:t>
            </a:r>
            <a:r>
              <a:rPr sz="1200" spc="-10" dirty="0">
                <a:latin typeface="Calibri"/>
                <a:cs typeface="Calibri"/>
              </a:rPr>
              <a:t>intravenously </a:t>
            </a:r>
            <a:r>
              <a:rPr sz="1200" dirty="0">
                <a:latin typeface="Calibri"/>
                <a:cs typeface="Calibri"/>
              </a:rPr>
              <a:t>on </a:t>
            </a:r>
            <a:r>
              <a:rPr sz="1200" spc="-10" dirty="0">
                <a:latin typeface="Calibri"/>
                <a:cs typeface="Calibri"/>
              </a:rPr>
              <a:t>days </a:t>
            </a:r>
            <a:r>
              <a:rPr sz="1200" dirty="0">
                <a:latin typeface="Calibri"/>
                <a:cs typeface="Calibri"/>
              </a:rPr>
              <a:t>1, 8, and 15 </a:t>
            </a:r>
            <a:r>
              <a:rPr sz="1200" spc="-5" dirty="0">
                <a:latin typeface="Calibri"/>
                <a:cs typeface="Calibri"/>
              </a:rPr>
              <a:t>every </a:t>
            </a:r>
            <a:r>
              <a:rPr sz="1200" dirty="0">
                <a:latin typeface="Calibri"/>
                <a:cs typeface="Calibri"/>
              </a:rPr>
              <a:t>28 </a:t>
            </a:r>
            <a:r>
              <a:rPr sz="1200" spc="-10" dirty="0">
                <a:latin typeface="Calibri"/>
                <a:cs typeface="Calibri"/>
              </a:rPr>
              <a:t>days; </a:t>
            </a:r>
            <a:r>
              <a:rPr sz="1200" spc="-5" dirty="0">
                <a:latin typeface="Calibri"/>
                <a:cs typeface="Calibri"/>
              </a:rPr>
              <a:t>fludarabine </a:t>
            </a:r>
            <a:r>
              <a:rPr sz="1200" dirty="0">
                <a:latin typeface="Calibri"/>
                <a:cs typeface="Calibri"/>
              </a:rPr>
              <a:t>either 25 </a:t>
            </a:r>
            <a:r>
              <a:rPr sz="1200" spc="5" dirty="0">
                <a:latin typeface="Calibri"/>
                <a:cs typeface="Calibri"/>
              </a:rPr>
              <a:t>mg/m2 </a:t>
            </a:r>
            <a:r>
              <a:rPr sz="1200" spc="-10" dirty="0">
                <a:latin typeface="Calibri"/>
                <a:cs typeface="Calibri"/>
              </a:rPr>
              <a:t>intravenously </a:t>
            </a:r>
            <a:r>
              <a:rPr sz="1200" dirty="0">
                <a:latin typeface="Calibri"/>
                <a:cs typeface="Calibri"/>
              </a:rPr>
              <a:t>or</a:t>
            </a:r>
            <a:r>
              <a:rPr sz="1200" spc="25" dirty="0">
                <a:latin typeface="Calibri"/>
                <a:cs typeface="Calibri"/>
              </a:rPr>
              <a:t> </a:t>
            </a:r>
            <a:r>
              <a:rPr sz="1200" dirty="0">
                <a:latin typeface="Calibri"/>
                <a:cs typeface="Calibri"/>
              </a:rPr>
              <a:t>40</a:t>
            </a:r>
          </a:p>
          <a:p>
            <a:pPr marL="12700" marR="5080">
              <a:lnSpc>
                <a:spcPct val="100000"/>
              </a:lnSpc>
            </a:pPr>
            <a:r>
              <a:rPr sz="1200" spc="5" dirty="0">
                <a:latin typeface="Calibri"/>
                <a:cs typeface="Calibri"/>
              </a:rPr>
              <a:t>mg/m2 </a:t>
            </a:r>
            <a:r>
              <a:rPr sz="1200" spc="-5" dirty="0">
                <a:latin typeface="Calibri"/>
                <a:cs typeface="Calibri"/>
              </a:rPr>
              <a:t>orally </a:t>
            </a:r>
            <a:r>
              <a:rPr sz="1200" dirty="0">
                <a:latin typeface="Calibri"/>
                <a:cs typeface="Calibri"/>
              </a:rPr>
              <a:t>on </a:t>
            </a:r>
            <a:r>
              <a:rPr sz="1200" spc="-10" dirty="0">
                <a:latin typeface="Calibri"/>
                <a:cs typeface="Calibri"/>
              </a:rPr>
              <a:t>days </a:t>
            </a:r>
            <a:r>
              <a:rPr sz="1200" dirty="0">
                <a:latin typeface="Calibri"/>
                <a:cs typeface="Calibri"/>
              </a:rPr>
              <a:t>1–5 </a:t>
            </a:r>
            <a:r>
              <a:rPr sz="1200" spc="-5" dirty="0">
                <a:latin typeface="Calibri"/>
                <a:cs typeface="Calibri"/>
              </a:rPr>
              <a:t>every </a:t>
            </a:r>
            <a:r>
              <a:rPr sz="1200" dirty="0">
                <a:latin typeface="Calibri"/>
                <a:cs typeface="Calibri"/>
              </a:rPr>
              <a:t>28 </a:t>
            </a:r>
            <a:r>
              <a:rPr sz="1200" spc="-10" dirty="0">
                <a:latin typeface="Calibri"/>
                <a:cs typeface="Calibri"/>
              </a:rPr>
              <a:t>days; oral </a:t>
            </a:r>
            <a:r>
              <a:rPr sz="1200" spc="-5" dirty="0">
                <a:latin typeface="Calibri"/>
                <a:cs typeface="Calibri"/>
              </a:rPr>
              <a:t>chlorambucil </a:t>
            </a:r>
            <a:r>
              <a:rPr sz="1200" dirty="0">
                <a:latin typeface="Calibri"/>
                <a:cs typeface="Calibri"/>
              </a:rPr>
              <a:t>40 </a:t>
            </a:r>
            <a:r>
              <a:rPr sz="1200" spc="5" dirty="0">
                <a:latin typeface="Calibri"/>
                <a:cs typeface="Calibri"/>
              </a:rPr>
              <a:t>mg/m2 </a:t>
            </a:r>
            <a:r>
              <a:rPr sz="1200" dirty="0">
                <a:latin typeface="Calibri"/>
                <a:cs typeface="Calibri"/>
              </a:rPr>
              <a:t>per </a:t>
            </a:r>
            <a:r>
              <a:rPr sz="1200" spc="-5" dirty="0">
                <a:latin typeface="Calibri"/>
                <a:cs typeface="Calibri"/>
              </a:rPr>
              <a:t>month </a:t>
            </a:r>
            <a:r>
              <a:rPr sz="1200" dirty="0">
                <a:latin typeface="Calibri"/>
                <a:cs typeface="Calibri"/>
              </a:rPr>
              <a:t>divided </a:t>
            </a:r>
            <a:r>
              <a:rPr sz="1200" spc="-5" dirty="0">
                <a:latin typeface="Calibri"/>
                <a:cs typeface="Calibri"/>
              </a:rPr>
              <a:t>over </a:t>
            </a:r>
            <a:r>
              <a:rPr sz="1200" dirty="0">
                <a:latin typeface="Calibri"/>
                <a:cs typeface="Calibri"/>
              </a:rPr>
              <a:t>3–10 </a:t>
            </a:r>
            <a:r>
              <a:rPr sz="1200" spc="-10" dirty="0">
                <a:latin typeface="Calibri"/>
                <a:cs typeface="Calibri"/>
              </a:rPr>
              <a:t>days; </a:t>
            </a:r>
            <a:r>
              <a:rPr sz="1200" dirty="0">
                <a:latin typeface="Calibri"/>
                <a:cs typeface="Calibri"/>
              </a:rPr>
              <a:t>or </a:t>
            </a:r>
            <a:r>
              <a:rPr sz="1200" spc="-5" dirty="0">
                <a:latin typeface="Calibri"/>
                <a:cs typeface="Calibri"/>
              </a:rPr>
              <a:t>cytarabine </a:t>
            </a:r>
            <a:r>
              <a:rPr sz="1200" dirty="0">
                <a:latin typeface="Calibri"/>
                <a:cs typeface="Calibri"/>
              </a:rPr>
              <a:t>1–2 </a:t>
            </a:r>
            <a:r>
              <a:rPr sz="1200" spc="10" dirty="0">
                <a:latin typeface="Calibri"/>
                <a:cs typeface="Calibri"/>
              </a:rPr>
              <a:t>g/m2 </a:t>
            </a:r>
            <a:r>
              <a:rPr sz="1200" spc="-10" dirty="0">
                <a:latin typeface="Calibri"/>
                <a:cs typeface="Calibri"/>
              </a:rPr>
              <a:t>intravenously </a:t>
            </a:r>
            <a:r>
              <a:rPr sz="1200" dirty="0">
                <a:latin typeface="Calibri"/>
                <a:cs typeface="Calibri"/>
              </a:rPr>
              <a:t>once or </a:t>
            </a:r>
            <a:r>
              <a:rPr sz="1200" spc="-5" dirty="0">
                <a:latin typeface="Calibri"/>
                <a:cs typeface="Calibri"/>
              </a:rPr>
              <a:t>twice  </a:t>
            </a:r>
            <a:r>
              <a:rPr sz="1200" dirty="0">
                <a:latin typeface="Calibri"/>
                <a:cs typeface="Calibri"/>
              </a:rPr>
              <a:t>daily on </a:t>
            </a:r>
            <a:r>
              <a:rPr sz="1200" spc="-10" dirty="0">
                <a:latin typeface="Calibri"/>
                <a:cs typeface="Calibri"/>
              </a:rPr>
              <a:t>days </a:t>
            </a:r>
            <a:r>
              <a:rPr sz="1200" dirty="0">
                <a:latin typeface="Calibri"/>
                <a:cs typeface="Calibri"/>
              </a:rPr>
              <a:t>1 and 2 </a:t>
            </a:r>
            <a:r>
              <a:rPr sz="1200" spc="-5" dirty="0">
                <a:latin typeface="Calibri"/>
                <a:cs typeface="Calibri"/>
              </a:rPr>
              <a:t>every </a:t>
            </a:r>
            <a:r>
              <a:rPr sz="1200" dirty="0">
                <a:latin typeface="Calibri"/>
                <a:cs typeface="Calibri"/>
              </a:rPr>
              <a:t>28 </a:t>
            </a:r>
            <a:r>
              <a:rPr sz="1200" spc="-10" dirty="0">
                <a:latin typeface="Calibri"/>
                <a:cs typeface="Calibri"/>
              </a:rPr>
              <a:t>days. </a:t>
            </a:r>
            <a:r>
              <a:rPr sz="1200" spc="-5" dirty="0">
                <a:latin typeface="Calibri"/>
                <a:cs typeface="Calibri"/>
              </a:rPr>
              <a:t>Chlorambucil </a:t>
            </a:r>
            <a:r>
              <a:rPr sz="1200" dirty="0">
                <a:latin typeface="Calibri"/>
                <a:cs typeface="Calibri"/>
              </a:rPr>
              <a:t>and rituximab </a:t>
            </a:r>
            <a:r>
              <a:rPr sz="1200" spc="-10" dirty="0">
                <a:latin typeface="Calibri"/>
                <a:cs typeface="Calibri"/>
              </a:rPr>
              <a:t>were </a:t>
            </a:r>
            <a:r>
              <a:rPr sz="1200" spc="-5" dirty="0">
                <a:latin typeface="Calibri"/>
                <a:cs typeface="Calibri"/>
              </a:rPr>
              <a:t>given </a:t>
            </a:r>
            <a:r>
              <a:rPr sz="1200" dirty="0">
                <a:latin typeface="Calibri"/>
                <a:cs typeface="Calibri"/>
              </a:rPr>
              <a:t>until </a:t>
            </a:r>
            <a:r>
              <a:rPr sz="1200" spc="-10" dirty="0">
                <a:latin typeface="Calibri"/>
                <a:cs typeface="Calibri"/>
              </a:rPr>
              <a:t>progressive </a:t>
            </a:r>
            <a:r>
              <a:rPr sz="1200" spc="-5" dirty="0">
                <a:latin typeface="Calibri"/>
                <a:cs typeface="Calibri"/>
              </a:rPr>
              <a:t>disease, intolerance, </a:t>
            </a:r>
            <a:r>
              <a:rPr sz="1200" dirty="0">
                <a:latin typeface="Calibri"/>
                <a:cs typeface="Calibri"/>
              </a:rPr>
              <a:t>or </a:t>
            </a:r>
            <a:r>
              <a:rPr sz="1200" spc="-5" dirty="0">
                <a:latin typeface="Calibri"/>
                <a:cs typeface="Calibri"/>
              </a:rPr>
              <a:t>voluntary withdrawal; cytarabine,  fludarabine, </a:t>
            </a:r>
            <a:r>
              <a:rPr sz="1200" dirty="0">
                <a:latin typeface="Calibri"/>
                <a:cs typeface="Calibri"/>
              </a:rPr>
              <a:t>and </a:t>
            </a:r>
            <a:r>
              <a:rPr sz="1200" spc="-5" dirty="0">
                <a:latin typeface="Calibri"/>
                <a:cs typeface="Calibri"/>
              </a:rPr>
              <a:t>gemcitabine </a:t>
            </a:r>
            <a:r>
              <a:rPr sz="1200" spc="-10" dirty="0">
                <a:latin typeface="Calibri"/>
                <a:cs typeface="Calibri"/>
              </a:rPr>
              <a:t>were </a:t>
            </a:r>
            <a:r>
              <a:rPr sz="1200" spc="-5" dirty="0">
                <a:latin typeface="Calibri"/>
                <a:cs typeface="Calibri"/>
              </a:rPr>
              <a:t>given </a:t>
            </a:r>
            <a:r>
              <a:rPr sz="1200" spc="-10" dirty="0">
                <a:latin typeface="Calibri"/>
                <a:cs typeface="Calibri"/>
              </a:rPr>
              <a:t>for </a:t>
            </a:r>
            <a:r>
              <a:rPr sz="1200" dirty="0">
                <a:latin typeface="Calibri"/>
                <a:cs typeface="Calibri"/>
              </a:rPr>
              <a:t>a </a:t>
            </a:r>
            <a:r>
              <a:rPr sz="1200" spc="-5" dirty="0">
                <a:latin typeface="Calibri"/>
                <a:cs typeface="Calibri"/>
              </a:rPr>
              <a:t>maximum </a:t>
            </a:r>
            <a:r>
              <a:rPr sz="1200" dirty="0">
                <a:latin typeface="Calibri"/>
                <a:cs typeface="Calibri"/>
              </a:rPr>
              <a:t>of </a:t>
            </a:r>
            <a:r>
              <a:rPr sz="1200" spc="-5" dirty="0">
                <a:latin typeface="Calibri"/>
                <a:cs typeface="Calibri"/>
              </a:rPr>
              <a:t>six</a:t>
            </a:r>
            <a:r>
              <a:rPr sz="1200" spc="-20" dirty="0">
                <a:latin typeface="Calibri"/>
                <a:cs typeface="Calibri"/>
              </a:rPr>
              <a:t> </a:t>
            </a:r>
            <a:r>
              <a:rPr sz="1200" spc="-5" dirty="0">
                <a:latin typeface="Calibri"/>
                <a:cs typeface="Calibri"/>
              </a:rPr>
              <a:t>cycles.</a:t>
            </a:r>
            <a:endParaRPr sz="1200" dirty="0">
              <a:latin typeface="Calibri"/>
              <a:cs typeface="Calibri"/>
            </a:endParaRPr>
          </a:p>
        </p:txBody>
      </p:sp>
      <p:sp>
        <p:nvSpPr>
          <p:cNvPr id="20" name="object 17"/>
          <p:cNvSpPr/>
          <p:nvPr/>
        </p:nvSpPr>
        <p:spPr>
          <a:xfrm>
            <a:off x="2514600" y="1600200"/>
            <a:ext cx="6510528" cy="3628645"/>
          </a:xfrm>
          <a:prstGeom prst="rect">
            <a:avLst/>
          </a:prstGeom>
          <a:blipFill>
            <a:blip r:embed="rId2" cstate="print"/>
            <a:stretch>
              <a:fillRect/>
            </a:stretch>
          </a:blipFill>
        </p:spPr>
        <p:txBody>
          <a:bodyPr wrap="square" lIns="0" tIns="0" rIns="0" bIns="0" rtlCol="0"/>
          <a:lstStyle/>
          <a:p>
            <a:endParaRPr/>
          </a:p>
        </p:txBody>
      </p:sp>
      <p:sp>
        <p:nvSpPr>
          <p:cNvPr id="21" name="object 14"/>
          <p:cNvSpPr/>
          <p:nvPr/>
        </p:nvSpPr>
        <p:spPr>
          <a:xfrm>
            <a:off x="1991867" y="5516879"/>
            <a:ext cx="2753360" cy="0"/>
          </a:xfrm>
          <a:custGeom>
            <a:avLst/>
            <a:gdLst/>
            <a:ahLst/>
            <a:cxnLst/>
            <a:rect l="l" t="t" r="r" b="b"/>
            <a:pathLst>
              <a:path w="2753360">
                <a:moveTo>
                  <a:pt x="0" y="0"/>
                </a:moveTo>
                <a:lnTo>
                  <a:pt x="2753321" y="0"/>
                </a:lnTo>
              </a:path>
            </a:pathLst>
          </a:custGeom>
          <a:ln w="9144">
            <a:solidFill>
              <a:srgbClr val="4A7EBB"/>
            </a:solidFill>
          </a:ln>
        </p:spPr>
        <p:txBody>
          <a:bodyPr wrap="square" lIns="0" tIns="0" rIns="0" bIns="0" rtlCol="0"/>
          <a:lstStyle/>
          <a:p>
            <a:endParaRPr/>
          </a:p>
        </p:txBody>
      </p:sp>
      <p:pic>
        <p:nvPicPr>
          <p:cNvPr id="8" name="Picture 6" descr="YES ile ilgili görsel sonucu"/>
          <p:cNvPicPr>
            <a:picLocks noChangeAspect="1" noChangeArrowheads="1"/>
          </p:cNvPicPr>
          <p:nvPr/>
        </p:nvPicPr>
        <p:blipFill>
          <a:blip r:embed="rId3" cstate="print"/>
          <a:srcRect/>
          <a:stretch>
            <a:fillRect/>
          </a:stretch>
        </p:blipFill>
        <p:spPr bwMode="auto">
          <a:xfrm>
            <a:off x="8686800" y="2514600"/>
            <a:ext cx="838200" cy="838200"/>
          </a:xfrm>
          <a:prstGeom prst="rect">
            <a:avLst/>
          </a:prstGeom>
          <a:noFill/>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i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904" y="508825"/>
            <a:ext cx="10930191" cy="615553"/>
          </a:xfrm>
        </p:spPr>
        <p:txBody>
          <a:bodyPr/>
          <a:lstStyle/>
          <a:p>
            <a:r>
              <a:rPr lang="en-GB" dirty="0" smtClean="0"/>
              <a:t>Overview of Study Results</a:t>
            </a:r>
            <a:r>
              <a:rPr lang="tr-TR" dirty="0" smtClean="0"/>
              <a:t> of </a:t>
            </a:r>
            <a:r>
              <a:rPr lang="tr-TR" dirty="0" err="1" smtClean="0"/>
              <a:t>Ibritunib</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607551590"/>
              </p:ext>
            </p:extLst>
          </p:nvPr>
        </p:nvGraphicFramePr>
        <p:xfrm>
          <a:off x="2418080" y="1558041"/>
          <a:ext cx="6827520" cy="4902201"/>
        </p:xfrm>
        <a:graphic>
          <a:graphicData uri="http://schemas.openxmlformats.org/drawingml/2006/table">
            <a:tbl>
              <a:tblPr firstRow="1" bandRow="1">
                <a:tableStyleId>{7DF18680-E054-41AD-8BC1-D1AEF772440D}</a:tableStyleId>
              </a:tblPr>
              <a:tblGrid>
                <a:gridCol w="2336803"/>
                <a:gridCol w="2214877"/>
                <a:gridCol w="2275840"/>
              </a:tblGrid>
              <a:tr h="354413">
                <a:tc>
                  <a:txBody>
                    <a:bodyPr/>
                    <a:lstStyle/>
                    <a:p>
                      <a:endParaRPr lang="en-GB" sz="1400" dirty="0"/>
                    </a:p>
                  </a:txBody>
                  <a:tcPr marL="121920" marR="121920"/>
                </a:tc>
                <a:tc>
                  <a:txBody>
                    <a:bodyPr/>
                    <a:lstStyle/>
                    <a:p>
                      <a:pPr algn="ctr"/>
                      <a:r>
                        <a:rPr lang="en-GB" sz="1400" dirty="0" smtClean="0"/>
                        <a:t>RAY</a:t>
                      </a:r>
                      <a:endParaRPr lang="en-GB" sz="1400" dirty="0"/>
                    </a:p>
                  </a:txBody>
                  <a:tcPr marL="121920" marR="121920"/>
                </a:tc>
                <a:tc>
                  <a:txBody>
                    <a:bodyPr/>
                    <a:lstStyle/>
                    <a:p>
                      <a:pPr algn="ctr"/>
                      <a:r>
                        <a:rPr lang="en-GB" sz="1400" dirty="0" smtClean="0"/>
                        <a:t>1104</a:t>
                      </a:r>
                      <a:endParaRPr lang="en-GB" sz="1400" dirty="0"/>
                    </a:p>
                  </a:txBody>
                  <a:tcPr marL="121920" marR="121920"/>
                </a:tc>
              </a:tr>
              <a:tr h="553467">
                <a:tc>
                  <a:txBody>
                    <a:bodyPr/>
                    <a:lstStyle/>
                    <a:p>
                      <a:r>
                        <a:rPr lang="en-GB" sz="1400" dirty="0" smtClean="0"/>
                        <a:t>Study Population</a:t>
                      </a:r>
                      <a:endParaRPr lang="en-GB" sz="1400" dirty="0"/>
                    </a:p>
                  </a:txBody>
                  <a:tcPr marL="121920" marR="121920"/>
                </a:tc>
                <a:tc>
                  <a:txBody>
                    <a:bodyPr/>
                    <a:lstStyle/>
                    <a:p>
                      <a:pPr algn="ctr"/>
                      <a:r>
                        <a:rPr lang="en-GB" sz="1400" dirty="0" smtClean="0"/>
                        <a:t>Relapsed/</a:t>
                      </a:r>
                    </a:p>
                    <a:p>
                      <a:pPr algn="ctr"/>
                      <a:r>
                        <a:rPr lang="en-GB" sz="1400" dirty="0" smtClean="0"/>
                        <a:t>Refractory</a:t>
                      </a:r>
                      <a:endParaRPr lang="en-GB" sz="1400" dirty="0"/>
                    </a:p>
                  </a:txBody>
                  <a:tcPr marL="121920" marR="121920"/>
                </a:tc>
                <a:tc>
                  <a:txBody>
                    <a:bodyPr/>
                    <a:lstStyle/>
                    <a:p>
                      <a:pPr algn="ctr"/>
                      <a:r>
                        <a:rPr lang="en-GB" sz="1400" dirty="0" smtClean="0"/>
                        <a:t>Relapsed/</a:t>
                      </a:r>
                    </a:p>
                    <a:p>
                      <a:pPr algn="ctr"/>
                      <a:r>
                        <a:rPr lang="en-GB" sz="1400" dirty="0" smtClean="0"/>
                        <a:t>Refractory</a:t>
                      </a:r>
                      <a:endParaRPr lang="en-GB" sz="1400" dirty="0"/>
                    </a:p>
                  </a:txBody>
                  <a:tcPr marL="121920" marR="121920"/>
                </a:tc>
              </a:tr>
              <a:tr h="354413">
                <a:tc>
                  <a:txBody>
                    <a:bodyPr/>
                    <a:lstStyle/>
                    <a:p>
                      <a:r>
                        <a:rPr lang="en-GB" sz="1400" dirty="0" smtClean="0"/>
                        <a:t>Ibrutinib</a:t>
                      </a:r>
                      <a:endParaRPr lang="en-GB" sz="1400" dirty="0"/>
                    </a:p>
                  </a:txBody>
                  <a:tcPr marL="121920" marR="121920"/>
                </a:tc>
                <a:tc>
                  <a:txBody>
                    <a:bodyPr/>
                    <a:lstStyle/>
                    <a:p>
                      <a:pPr algn="ctr"/>
                      <a:r>
                        <a:rPr lang="en-GB" sz="1400" dirty="0" err="1" smtClean="0"/>
                        <a:t>Monotherapy</a:t>
                      </a:r>
                      <a:r>
                        <a:rPr lang="tr-TR" sz="1400" dirty="0" smtClean="0"/>
                        <a:t>/ </a:t>
                      </a:r>
                      <a:r>
                        <a:rPr lang="tr-TR" sz="1400" dirty="0" err="1" smtClean="0"/>
                        <a:t>T</a:t>
                      </a:r>
                      <a:r>
                        <a:rPr lang="tr-TR" sz="1400" i="1" dirty="0" err="1" smtClean="0"/>
                        <a:t>emsirolimus</a:t>
                      </a:r>
                      <a:endParaRPr lang="en-GB" sz="1400" dirty="0"/>
                    </a:p>
                  </a:txBody>
                  <a:tcPr marL="121920" marR="121920"/>
                </a:tc>
                <a:tc>
                  <a:txBody>
                    <a:bodyPr/>
                    <a:lstStyle/>
                    <a:p>
                      <a:pPr algn="ctr"/>
                      <a:r>
                        <a:rPr lang="en-GB" sz="1400" dirty="0" smtClean="0"/>
                        <a:t>Monotherapy</a:t>
                      </a:r>
                      <a:endParaRPr lang="en-GB" sz="1400" dirty="0"/>
                    </a:p>
                  </a:txBody>
                  <a:tcPr marL="121920" marR="121920"/>
                </a:tc>
              </a:tr>
              <a:tr h="354413">
                <a:tc>
                  <a:txBody>
                    <a:bodyPr/>
                    <a:lstStyle/>
                    <a:p>
                      <a:r>
                        <a:rPr lang="en-GB" sz="1400" dirty="0" smtClean="0"/>
                        <a:t>N</a:t>
                      </a:r>
                      <a:endParaRPr lang="en-GB" sz="1400" dirty="0"/>
                    </a:p>
                  </a:txBody>
                  <a:tcPr marL="121920" marR="121920"/>
                </a:tc>
                <a:tc>
                  <a:txBody>
                    <a:bodyPr/>
                    <a:lstStyle/>
                    <a:p>
                      <a:pPr algn="ctr"/>
                      <a:r>
                        <a:rPr lang="en-GB" sz="1400" dirty="0" smtClean="0"/>
                        <a:t>139</a:t>
                      </a:r>
                      <a:endParaRPr lang="en-GB" sz="1400" dirty="0"/>
                    </a:p>
                  </a:txBody>
                  <a:tcPr marL="121920" marR="121920"/>
                </a:tc>
                <a:tc>
                  <a:txBody>
                    <a:bodyPr/>
                    <a:lstStyle/>
                    <a:p>
                      <a:pPr algn="ctr"/>
                      <a:r>
                        <a:rPr lang="en-GB" sz="1400" dirty="0" smtClean="0"/>
                        <a:t>11</a:t>
                      </a:r>
                      <a:endParaRPr lang="en-GB" sz="1400" dirty="0"/>
                    </a:p>
                  </a:txBody>
                  <a:tcPr marL="121920" marR="121920"/>
                </a:tc>
              </a:tr>
              <a:tr h="553467">
                <a:tc>
                  <a:txBody>
                    <a:bodyPr/>
                    <a:lstStyle/>
                    <a:p>
                      <a:r>
                        <a:rPr lang="en-GB" sz="1400" dirty="0" smtClean="0"/>
                        <a:t>Median</a:t>
                      </a:r>
                      <a:r>
                        <a:rPr lang="en-GB" sz="1400" baseline="0" dirty="0" smtClean="0"/>
                        <a:t> PFS</a:t>
                      </a:r>
                      <a:endParaRPr lang="en-GB" sz="1400" dirty="0"/>
                    </a:p>
                  </a:txBody>
                  <a:tcPr marL="121920" marR="121920"/>
                </a:tc>
                <a:tc>
                  <a:txBody>
                    <a:bodyPr/>
                    <a:lstStyle/>
                    <a:p>
                      <a:pPr algn="ctr"/>
                      <a:r>
                        <a:rPr lang="en-GB" sz="1400" dirty="0" smtClean="0"/>
                        <a:t>14.6</a:t>
                      </a:r>
                      <a:r>
                        <a:rPr lang="en-GB" sz="1400" baseline="0" dirty="0" smtClean="0"/>
                        <a:t> months</a:t>
                      </a:r>
                      <a:endParaRPr lang="en-GB" sz="1400" dirty="0" smtClean="0"/>
                    </a:p>
                    <a:p>
                      <a:pPr algn="ctr"/>
                      <a:r>
                        <a:rPr lang="en-GB" sz="1400" dirty="0" smtClean="0"/>
                        <a:t>57%</a:t>
                      </a:r>
                      <a:r>
                        <a:rPr lang="en-GB" sz="1400" baseline="0" dirty="0" smtClean="0"/>
                        <a:t> reduction</a:t>
                      </a:r>
                      <a:endParaRPr lang="en-GB" sz="1400" dirty="0"/>
                    </a:p>
                  </a:txBody>
                  <a:tcPr marL="121920" marR="121920"/>
                </a:tc>
                <a:tc>
                  <a:txBody>
                    <a:bodyPr/>
                    <a:lstStyle/>
                    <a:p>
                      <a:pPr algn="ctr"/>
                      <a:r>
                        <a:rPr lang="en-GB" sz="1400" dirty="0" smtClean="0"/>
                        <a:t>13 months</a:t>
                      </a:r>
                    </a:p>
                    <a:p>
                      <a:pPr algn="ctr"/>
                      <a:r>
                        <a:rPr lang="en-GB" sz="1400" dirty="0" smtClean="0"/>
                        <a:t>-</a:t>
                      </a:r>
                      <a:endParaRPr lang="en-GB" sz="1400" dirty="0"/>
                    </a:p>
                  </a:txBody>
                  <a:tcPr marL="121920" marR="121920"/>
                </a:tc>
              </a:tr>
              <a:tr h="553467">
                <a:tc>
                  <a:txBody>
                    <a:bodyPr/>
                    <a:lstStyle/>
                    <a:p>
                      <a:r>
                        <a:rPr lang="en-GB" sz="1400" dirty="0" smtClean="0"/>
                        <a:t>PFS</a:t>
                      </a:r>
                      <a:endParaRPr lang="en-GB" sz="1400" dirty="0"/>
                    </a:p>
                  </a:txBody>
                  <a:tcPr marL="121920" marR="121920"/>
                </a:tc>
                <a:tc>
                  <a:txBody>
                    <a:bodyPr/>
                    <a:lstStyle/>
                    <a:p>
                      <a:pPr algn="ctr"/>
                      <a:r>
                        <a:rPr lang="en-GB" sz="1400" dirty="0" smtClean="0"/>
                        <a:t>41% @ 24 months</a:t>
                      </a:r>
                      <a:endParaRPr lang="en-GB" sz="1400" dirty="0"/>
                    </a:p>
                  </a:txBody>
                  <a:tcPr marL="121920" marR="121920"/>
                </a:tc>
                <a:tc>
                  <a:txBody>
                    <a:bodyPr/>
                    <a:lstStyle/>
                    <a:p>
                      <a:pPr algn="ctr"/>
                      <a:r>
                        <a:rPr lang="en-GB" sz="1400" dirty="0" smtClean="0"/>
                        <a:t>31% @ 24</a:t>
                      </a:r>
                      <a:r>
                        <a:rPr lang="en-GB" sz="1400" baseline="0" dirty="0" smtClean="0"/>
                        <a:t> </a:t>
                      </a:r>
                      <a:r>
                        <a:rPr lang="en-GB" sz="1400" dirty="0" smtClean="0"/>
                        <a:t>months</a:t>
                      </a:r>
                      <a:endParaRPr lang="en-GB" sz="1400" dirty="0"/>
                    </a:p>
                  </a:txBody>
                  <a:tcPr marL="121920" marR="121920"/>
                </a:tc>
              </a:tr>
              <a:tr h="553467">
                <a:tc>
                  <a:txBody>
                    <a:bodyPr/>
                    <a:lstStyle/>
                    <a:p>
                      <a:r>
                        <a:rPr lang="en-GB" sz="1400" dirty="0" smtClean="0"/>
                        <a:t>Median OS</a:t>
                      </a:r>
                      <a:endParaRPr lang="en-GB" sz="1400" dirty="0"/>
                    </a:p>
                  </a:txBody>
                  <a:tcPr marL="121920" marR="121920"/>
                </a:tc>
                <a:tc>
                  <a:txBody>
                    <a:bodyPr/>
                    <a:lstStyle/>
                    <a:p>
                      <a:pPr algn="ctr"/>
                      <a:r>
                        <a:rPr lang="en-GB" sz="1400" dirty="0" smtClean="0"/>
                        <a:t>NR</a:t>
                      </a:r>
                    </a:p>
                    <a:p>
                      <a:pPr algn="ctr"/>
                      <a:r>
                        <a:rPr lang="en-GB" sz="1400" dirty="0" smtClean="0"/>
                        <a:t>24% reduction</a:t>
                      </a:r>
                      <a:endParaRPr lang="en-GB" sz="1400" dirty="0"/>
                    </a:p>
                  </a:txBody>
                  <a:tcPr marL="121920" marR="121920"/>
                </a:tc>
                <a:tc>
                  <a:txBody>
                    <a:bodyPr/>
                    <a:lstStyle/>
                    <a:p>
                      <a:pPr algn="ctr"/>
                      <a:r>
                        <a:rPr lang="en-GB" sz="1400" dirty="0" smtClean="0"/>
                        <a:t>22.5 months</a:t>
                      </a:r>
                    </a:p>
                    <a:p>
                      <a:pPr algn="ctr"/>
                      <a:r>
                        <a:rPr lang="en-GB" sz="1400" dirty="0" smtClean="0"/>
                        <a:t>-</a:t>
                      </a:r>
                    </a:p>
                  </a:txBody>
                  <a:tcPr marL="121920" marR="121920"/>
                </a:tc>
              </a:tr>
              <a:tr h="553467">
                <a:tc>
                  <a:txBody>
                    <a:bodyPr/>
                    <a:lstStyle/>
                    <a:p>
                      <a:r>
                        <a:rPr lang="en-GB" sz="1400" dirty="0" smtClean="0"/>
                        <a:t>OS</a:t>
                      </a:r>
                      <a:endParaRPr lang="en-GB" sz="1400" dirty="0"/>
                    </a:p>
                  </a:txBody>
                  <a:tcPr marL="121920" marR="121920"/>
                </a:tc>
                <a:tc>
                  <a:txBody>
                    <a:bodyPr/>
                    <a:lstStyle/>
                    <a:p>
                      <a:pPr algn="ctr"/>
                      <a:r>
                        <a:rPr lang="en-GB" sz="1400" dirty="0" smtClean="0"/>
                        <a:t>68% @</a:t>
                      </a:r>
                      <a:r>
                        <a:rPr lang="en-GB" sz="1400" baseline="0" dirty="0" smtClean="0"/>
                        <a:t> 12 months</a:t>
                      </a:r>
                      <a:endParaRPr lang="en-GB" sz="1400" dirty="0"/>
                    </a:p>
                  </a:txBody>
                  <a:tcPr marL="121920" marR="121920"/>
                </a:tc>
                <a:tc>
                  <a:txBody>
                    <a:bodyPr/>
                    <a:lstStyle/>
                    <a:p>
                      <a:pPr algn="ctr"/>
                      <a:r>
                        <a:rPr lang="en-GB" sz="1400" dirty="0" smtClean="0"/>
                        <a:t>47% @ 24 months</a:t>
                      </a:r>
                      <a:endParaRPr lang="en-GB" sz="1400" dirty="0"/>
                    </a:p>
                  </a:txBody>
                  <a:tcPr marL="121920" marR="121920"/>
                </a:tc>
              </a:tr>
              <a:tr h="354413">
                <a:tc>
                  <a:txBody>
                    <a:bodyPr/>
                    <a:lstStyle/>
                    <a:p>
                      <a:r>
                        <a:rPr lang="en-GB" sz="1400" dirty="0" smtClean="0"/>
                        <a:t>ORR</a:t>
                      </a:r>
                      <a:endParaRPr lang="en-GB" sz="1400" dirty="0"/>
                    </a:p>
                  </a:txBody>
                  <a:tcPr marL="121920" marR="121920"/>
                </a:tc>
                <a:tc>
                  <a:txBody>
                    <a:bodyPr/>
                    <a:lstStyle/>
                    <a:p>
                      <a:pPr algn="ctr"/>
                      <a:r>
                        <a:rPr lang="en-GB" sz="1400" dirty="0" smtClean="0"/>
                        <a:t>71.9%</a:t>
                      </a:r>
                      <a:endParaRPr lang="en-GB" sz="1400" dirty="0"/>
                    </a:p>
                  </a:txBody>
                  <a:tcPr marL="121920" marR="121920"/>
                </a:tc>
                <a:tc>
                  <a:txBody>
                    <a:bodyPr/>
                    <a:lstStyle/>
                    <a:p>
                      <a:pPr algn="ctr"/>
                      <a:r>
                        <a:rPr lang="en-GB" sz="1400" dirty="0" smtClean="0"/>
                        <a:t>67%</a:t>
                      </a:r>
                      <a:endParaRPr lang="en-GB" sz="1400" dirty="0"/>
                    </a:p>
                  </a:txBody>
                  <a:tcPr marL="121920" marR="121920"/>
                </a:tc>
              </a:tr>
              <a:tr h="553467">
                <a:tc>
                  <a:txBody>
                    <a:bodyPr/>
                    <a:lstStyle/>
                    <a:p>
                      <a:r>
                        <a:rPr lang="en-GB" sz="1400" dirty="0" smtClean="0"/>
                        <a:t>Discontinuation rate due</a:t>
                      </a:r>
                      <a:r>
                        <a:rPr lang="en-GB" sz="1400" baseline="0" dirty="0" smtClean="0"/>
                        <a:t> to AEs</a:t>
                      </a:r>
                      <a:endParaRPr lang="en-GB" sz="1400" dirty="0"/>
                    </a:p>
                  </a:txBody>
                  <a:tcPr marL="121920" marR="121920"/>
                </a:tc>
                <a:tc>
                  <a:txBody>
                    <a:bodyPr/>
                    <a:lstStyle/>
                    <a:p>
                      <a:pPr algn="ctr"/>
                      <a:r>
                        <a:rPr lang="en-GB" sz="1400" dirty="0" smtClean="0"/>
                        <a:t>6%</a:t>
                      </a:r>
                      <a:endParaRPr lang="en-GB" sz="1400" dirty="0"/>
                    </a:p>
                  </a:txBody>
                  <a:tcPr marL="121920" marR="121920"/>
                </a:tc>
                <a:tc>
                  <a:txBody>
                    <a:bodyPr/>
                    <a:lstStyle/>
                    <a:p>
                      <a:pPr algn="ctr"/>
                      <a:r>
                        <a:rPr lang="en-GB" sz="1400" dirty="0" smtClean="0"/>
                        <a:t>9%</a:t>
                      </a:r>
                      <a:endParaRPr lang="en-GB" sz="1400" dirty="0"/>
                    </a:p>
                  </a:txBody>
                  <a:tcPr marL="121920" marR="121920"/>
                </a:tc>
              </a:tr>
            </a:tbl>
          </a:graphicData>
        </a:graphic>
      </p:graphicFrame>
      <p:sp>
        <p:nvSpPr>
          <p:cNvPr id="5" name="TextBox 1"/>
          <p:cNvSpPr txBox="1">
            <a:spLocks noChangeArrowheads="1"/>
          </p:cNvSpPr>
          <p:nvPr/>
        </p:nvSpPr>
        <p:spPr bwMode="auto">
          <a:xfrm>
            <a:off x="812800" y="6325428"/>
            <a:ext cx="5080000" cy="276999"/>
          </a:xfrm>
          <a:prstGeom prst="rect">
            <a:avLst/>
          </a:prstGeom>
          <a:noFill/>
          <a:ln w="9525">
            <a:noFill/>
            <a:miter lim="800000"/>
            <a:headEnd/>
            <a:tailEnd/>
          </a:ln>
        </p:spPr>
        <p:txBody>
          <a:bodyPr wrap="square">
            <a:spAutoFit/>
          </a:bodyPr>
          <a:lstStyle/>
          <a:p>
            <a:r>
              <a:rPr lang="en-US" sz="1200" dirty="0">
                <a:solidFill>
                  <a:schemeClr val="dk1"/>
                </a:solidFill>
              </a:rPr>
              <a:t>NR – not </a:t>
            </a:r>
            <a:r>
              <a:rPr lang="en-US" sz="1200" dirty="0" smtClean="0">
                <a:solidFill>
                  <a:schemeClr val="dk1"/>
                </a:solidFill>
              </a:rPr>
              <a:t>reached</a:t>
            </a:r>
          </a:p>
        </p:txBody>
      </p:sp>
    </p:spTree>
    <p:extLst>
      <p:ext uri="{BB962C8B-B14F-4D97-AF65-F5344CB8AC3E}">
        <p14:creationId xmlns:p14="http://schemas.microsoft.com/office/powerpoint/2010/main" xmlns="" val="471144599"/>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4595495">
              <a:lnSpc>
                <a:spcPct val="100000"/>
              </a:lnSpc>
            </a:pPr>
            <a:r>
              <a:rPr spc="-35" dirty="0"/>
              <a:t>Ray</a:t>
            </a:r>
            <a:r>
              <a:rPr spc="-65" dirty="0"/>
              <a:t> </a:t>
            </a:r>
            <a:r>
              <a:rPr spc="-10" dirty="0"/>
              <a:t>trial</a:t>
            </a:r>
          </a:p>
        </p:txBody>
      </p:sp>
      <p:sp>
        <p:nvSpPr>
          <p:cNvPr id="3" name="object 3"/>
          <p:cNvSpPr/>
          <p:nvPr/>
        </p:nvSpPr>
        <p:spPr>
          <a:xfrm>
            <a:off x="1359408" y="1164336"/>
            <a:ext cx="9796272" cy="5236464"/>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775460" y="6452615"/>
            <a:ext cx="2520315" cy="0"/>
          </a:xfrm>
          <a:custGeom>
            <a:avLst/>
            <a:gdLst/>
            <a:ahLst/>
            <a:cxnLst/>
            <a:rect l="l" t="t" r="r" b="b"/>
            <a:pathLst>
              <a:path w="2520315">
                <a:moveTo>
                  <a:pt x="0" y="0"/>
                </a:moveTo>
                <a:lnTo>
                  <a:pt x="2520276" y="0"/>
                </a:lnTo>
              </a:path>
            </a:pathLst>
          </a:custGeom>
          <a:ln w="9144">
            <a:solidFill>
              <a:srgbClr val="4A7EBB"/>
            </a:solidFill>
          </a:ln>
        </p:spPr>
        <p:txBody>
          <a:bodyPr wrap="square" lIns="0" tIns="0" rIns="0" bIns="0" rtlCol="0"/>
          <a:lstStyle/>
          <a:p>
            <a:endParaRPr/>
          </a:p>
        </p:txBody>
      </p:sp>
      <p:sp>
        <p:nvSpPr>
          <p:cNvPr id="5" name="object 5"/>
          <p:cNvSpPr txBox="1"/>
          <p:nvPr/>
        </p:nvSpPr>
        <p:spPr>
          <a:xfrm>
            <a:off x="1746250" y="6518740"/>
            <a:ext cx="1938655" cy="203835"/>
          </a:xfrm>
          <a:prstGeom prst="rect">
            <a:avLst/>
          </a:prstGeom>
        </p:spPr>
        <p:txBody>
          <a:bodyPr vert="horz" wrap="square" lIns="0" tIns="0" rIns="0" bIns="0" rtlCol="0">
            <a:spAutoFit/>
          </a:bodyPr>
          <a:lstStyle/>
          <a:p>
            <a:pPr marL="12700">
              <a:lnSpc>
                <a:spcPts val="1435"/>
              </a:lnSpc>
            </a:pPr>
            <a:r>
              <a:rPr sz="1400" spc="-5" dirty="0">
                <a:latin typeface="Calibri"/>
                <a:cs typeface="Calibri"/>
              </a:rPr>
              <a:t>Dreyling </a:t>
            </a:r>
            <a:r>
              <a:rPr sz="1400" spc="-10" dirty="0">
                <a:latin typeface="Calibri"/>
                <a:cs typeface="Calibri"/>
              </a:rPr>
              <a:t>et </a:t>
            </a:r>
            <a:r>
              <a:rPr sz="1400" spc="-5" dirty="0">
                <a:latin typeface="Calibri"/>
                <a:cs typeface="Calibri"/>
              </a:rPr>
              <a:t>al, </a:t>
            </a:r>
            <a:r>
              <a:rPr sz="1400" spc="-10" dirty="0">
                <a:latin typeface="Calibri"/>
                <a:cs typeface="Calibri"/>
              </a:rPr>
              <a:t>Lancet</a:t>
            </a:r>
            <a:r>
              <a:rPr sz="1400" dirty="0">
                <a:latin typeface="Calibri"/>
                <a:cs typeface="Calibri"/>
              </a:rPr>
              <a:t> </a:t>
            </a:r>
            <a:r>
              <a:rPr sz="1400" spc="-5" dirty="0">
                <a:latin typeface="Calibri"/>
                <a:cs typeface="Calibri"/>
              </a:rPr>
              <a:t>2016</a:t>
            </a:r>
            <a:endParaRPr sz="1400">
              <a:latin typeface="Calibri"/>
              <a:cs typeface="Calibri"/>
            </a:endParaRPr>
          </a:p>
        </p:txBody>
      </p:sp>
      <p:sp>
        <p:nvSpPr>
          <p:cNvPr id="6" name="Rectangle 9"/>
          <p:cNvSpPr/>
          <p:nvPr/>
        </p:nvSpPr>
        <p:spPr>
          <a:xfrm>
            <a:off x="228600" y="2057400"/>
            <a:ext cx="2154323" cy="2585323"/>
          </a:xfrm>
          <a:prstGeom prst="rect">
            <a:avLst/>
          </a:prstGeom>
          <a:solidFill>
            <a:schemeClr val="bg1"/>
          </a:solidFill>
        </p:spPr>
        <p:txBody>
          <a:bodyPr wrap="square">
            <a:spAutoFit/>
          </a:bodyPr>
          <a:lstStyle/>
          <a:p>
            <a:pPr marL="180975" indent="-180975" algn="r" fontAlgn="auto">
              <a:lnSpc>
                <a:spcPct val="150000"/>
              </a:lnSpc>
              <a:spcBef>
                <a:spcPts val="0"/>
              </a:spcBef>
              <a:spcAft>
                <a:spcPts val="0"/>
              </a:spcAft>
              <a:buClr>
                <a:srgbClr val="92D050"/>
              </a:buClr>
              <a:buFont typeface="Arial" pitchFamily="34" charset="0"/>
              <a:buChar char="•"/>
            </a:pPr>
            <a:r>
              <a:rPr lang="en-US" sz="1200" b="1" dirty="0" smtClean="0">
                <a:latin typeface="Arial"/>
                <a:cs typeface="+mn-cs"/>
              </a:rPr>
              <a:t>Phase 3, </a:t>
            </a:r>
            <a:br>
              <a:rPr lang="en-US" sz="1200" b="1" dirty="0" smtClean="0">
                <a:latin typeface="Arial"/>
                <a:cs typeface="+mn-cs"/>
              </a:rPr>
            </a:br>
            <a:r>
              <a:rPr lang="en-US" sz="1200" b="1" dirty="0" smtClean="0">
                <a:latin typeface="Arial"/>
                <a:cs typeface="+mn-cs"/>
              </a:rPr>
              <a:t>International, open-label, randomized, </a:t>
            </a:r>
            <a:br>
              <a:rPr lang="en-US" sz="1200" b="1" dirty="0" smtClean="0">
                <a:latin typeface="Arial"/>
                <a:cs typeface="+mn-cs"/>
              </a:rPr>
            </a:br>
            <a:r>
              <a:rPr lang="en-US" sz="1200" b="1" dirty="0" smtClean="0">
                <a:latin typeface="Arial"/>
                <a:cs typeface="+mn-cs"/>
              </a:rPr>
              <a:t>multicenter study</a:t>
            </a:r>
          </a:p>
          <a:p>
            <a:pPr marL="180975" indent="-180975" algn="r" fontAlgn="auto">
              <a:lnSpc>
                <a:spcPct val="150000"/>
              </a:lnSpc>
              <a:spcBef>
                <a:spcPts val="0"/>
              </a:spcBef>
              <a:spcAft>
                <a:spcPts val="0"/>
              </a:spcAft>
              <a:buClr>
                <a:srgbClr val="92D050"/>
              </a:buClr>
              <a:buFont typeface="Arial" pitchFamily="34" charset="0"/>
              <a:buChar char="•"/>
            </a:pPr>
            <a:endParaRPr lang="en-US" sz="1200" b="1" dirty="0" smtClean="0">
              <a:latin typeface="Arial"/>
              <a:cs typeface="+mn-cs"/>
            </a:endParaRPr>
          </a:p>
          <a:p>
            <a:pPr marL="180975" indent="-180975" algn="r" fontAlgn="auto">
              <a:lnSpc>
                <a:spcPct val="150000"/>
              </a:lnSpc>
              <a:spcBef>
                <a:spcPts val="0"/>
              </a:spcBef>
              <a:spcAft>
                <a:spcPts val="0"/>
              </a:spcAft>
              <a:buClr>
                <a:srgbClr val="92D050"/>
              </a:buClr>
              <a:buFont typeface="Arial" pitchFamily="34" charset="0"/>
              <a:buChar char="•"/>
            </a:pPr>
            <a:r>
              <a:rPr lang="en-US" sz="1200" b="1" dirty="0" smtClean="0">
                <a:latin typeface="Arial"/>
                <a:cs typeface="+mn-cs"/>
              </a:rPr>
              <a:t>Relapsed or refractory MCL; at least 1 prior rituximab-containing therapy</a:t>
            </a:r>
            <a:endParaRPr lang="en-GB" sz="1200" b="1" dirty="0">
              <a:latin typeface="Arial"/>
              <a:cs typeface="+mn-cs"/>
            </a:endParaRPr>
          </a:p>
        </p:txBody>
      </p:sp>
      <p:sp>
        <p:nvSpPr>
          <p:cNvPr id="7" name="TextBox 3"/>
          <p:cNvSpPr txBox="1">
            <a:spLocks noChangeArrowheads="1"/>
          </p:cNvSpPr>
          <p:nvPr/>
        </p:nvSpPr>
        <p:spPr bwMode="auto">
          <a:xfrm>
            <a:off x="1600200" y="762000"/>
            <a:ext cx="833307" cy="353672"/>
          </a:xfrm>
          <a:prstGeom prst="rect">
            <a:avLst/>
          </a:prstGeom>
          <a:noFill/>
          <a:ln w="9525">
            <a:noFill/>
            <a:miter lim="800000"/>
            <a:headEnd/>
            <a:tailEnd/>
          </a:ln>
        </p:spPr>
        <p:txBody>
          <a:bodyPr wrap="none" lIns="91155" tIns="45586" rIns="91155" bIns="45586">
            <a:spAutoFit/>
          </a:bodyPr>
          <a:lstStyle/>
          <a:p>
            <a:pPr fontAlgn="auto">
              <a:spcBef>
                <a:spcPts val="0"/>
              </a:spcBef>
              <a:spcAft>
                <a:spcPts val="0"/>
              </a:spcAft>
            </a:pPr>
            <a:r>
              <a:rPr lang="en-US" sz="1700" dirty="0" smtClean="0">
                <a:solidFill>
                  <a:srgbClr val="003479"/>
                </a:solidFill>
                <a:latin typeface="Arial" pitchFamily="34" charset="0"/>
                <a:cs typeface="+mn-cs"/>
              </a:rPr>
              <a:t>N=280</a:t>
            </a:r>
            <a:endParaRPr lang="en-US" sz="1700" dirty="0">
              <a:solidFill>
                <a:srgbClr val="003479"/>
              </a:solidFill>
              <a:latin typeface="Arial" pitchFamily="34" charset="0"/>
              <a:cs typeface="+mn-cs"/>
            </a:endParaRPr>
          </a:p>
        </p:txBody>
      </p:sp>
      <p:sp>
        <p:nvSpPr>
          <p:cNvPr id="8" name="Subtitle 4"/>
          <p:cNvSpPr txBox="1">
            <a:spLocks/>
          </p:cNvSpPr>
          <p:nvPr/>
        </p:nvSpPr>
        <p:spPr>
          <a:xfrm>
            <a:off x="3505200" y="1066800"/>
            <a:ext cx="8987367" cy="184666"/>
          </a:xfrm>
          <a:prstGeom prst="rect">
            <a:avLst/>
          </a:prstGeom>
        </p:spPr>
        <p:txBody>
          <a:bodyPr wrap="squar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err="1" smtClean="0">
                <a:ln>
                  <a:noFill/>
                </a:ln>
                <a:solidFill>
                  <a:schemeClr val="tx1"/>
                </a:solidFill>
                <a:effectLst/>
                <a:uLnTx/>
                <a:uFillTx/>
                <a:latin typeface="Calibri"/>
                <a:ea typeface="+mn-ea"/>
                <a:cs typeface="Calibri"/>
              </a:rPr>
              <a:t>Ibrutinib</a:t>
            </a:r>
            <a:r>
              <a:rPr kumimoji="0" lang="en-US" sz="1200" b="0" i="0" u="none" strike="noStrike" kern="0" cap="none" spc="0" normalizeH="0" baseline="0" noProof="0" dirty="0" smtClean="0">
                <a:ln>
                  <a:noFill/>
                </a:ln>
                <a:solidFill>
                  <a:schemeClr val="tx1"/>
                </a:solidFill>
                <a:effectLst/>
                <a:uLnTx/>
                <a:uFillTx/>
                <a:latin typeface="Calibri"/>
                <a:ea typeface="+mn-ea"/>
                <a:cs typeface="Calibri"/>
              </a:rPr>
              <a:t> versus </a:t>
            </a:r>
            <a:r>
              <a:rPr kumimoji="0" lang="en-US" sz="1200" b="0" i="0" u="none" strike="noStrike" kern="0" cap="none" spc="0" normalizeH="0" baseline="0" noProof="0" dirty="0" err="1" smtClean="0">
                <a:ln>
                  <a:noFill/>
                </a:ln>
                <a:solidFill>
                  <a:schemeClr val="tx1"/>
                </a:solidFill>
                <a:effectLst/>
                <a:uLnTx/>
                <a:uFillTx/>
                <a:latin typeface="Calibri"/>
                <a:ea typeface="+mn-ea"/>
                <a:cs typeface="Calibri"/>
              </a:rPr>
              <a:t>Temsirolimus</a:t>
            </a:r>
            <a:r>
              <a:rPr kumimoji="0" lang="en-US" sz="1200" b="0" i="0" u="none" strike="noStrike" kern="0" cap="none" spc="0" normalizeH="0" baseline="0" noProof="0" dirty="0" smtClean="0">
                <a:ln>
                  <a:noFill/>
                </a:ln>
                <a:solidFill>
                  <a:schemeClr val="tx1"/>
                </a:solidFill>
                <a:effectLst/>
                <a:uLnTx/>
                <a:uFillTx/>
                <a:latin typeface="Calibri"/>
                <a:ea typeface="+mn-ea"/>
                <a:cs typeface="Calibri"/>
              </a:rPr>
              <a:t> in Relapsed or Refractory Mantle Cell Lymphoma</a:t>
            </a:r>
            <a:endParaRPr kumimoji="0" lang="en-GB" sz="1200" b="0" i="0" u="none" strike="noStrike" kern="0" cap="none" spc="0" normalizeH="0" baseline="0" noProof="0" dirty="0">
              <a:ln>
                <a:noFill/>
              </a:ln>
              <a:solidFill>
                <a:schemeClr val="tx1"/>
              </a:solidFill>
              <a:effectLst/>
              <a:uLnTx/>
              <a:uFillTx/>
              <a:latin typeface="Calibri"/>
              <a:ea typeface="+mn-ea"/>
              <a:cs typeface="Calibri"/>
            </a:endParaRPr>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4595495">
              <a:lnSpc>
                <a:spcPct val="100000"/>
              </a:lnSpc>
            </a:pPr>
            <a:r>
              <a:rPr spc="-35" dirty="0"/>
              <a:t>Ray</a:t>
            </a:r>
            <a:r>
              <a:rPr spc="-65" dirty="0"/>
              <a:t> </a:t>
            </a:r>
            <a:r>
              <a:rPr spc="-10" dirty="0"/>
              <a:t>trial</a:t>
            </a:r>
          </a:p>
        </p:txBody>
      </p:sp>
      <p:sp>
        <p:nvSpPr>
          <p:cNvPr id="3" name="object 3"/>
          <p:cNvSpPr/>
          <p:nvPr/>
        </p:nvSpPr>
        <p:spPr>
          <a:xfrm>
            <a:off x="1359408" y="1164336"/>
            <a:ext cx="9796272" cy="3765804"/>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775460" y="6452615"/>
            <a:ext cx="2520315" cy="0"/>
          </a:xfrm>
          <a:custGeom>
            <a:avLst/>
            <a:gdLst/>
            <a:ahLst/>
            <a:cxnLst/>
            <a:rect l="l" t="t" r="r" b="b"/>
            <a:pathLst>
              <a:path w="2520315">
                <a:moveTo>
                  <a:pt x="0" y="0"/>
                </a:moveTo>
                <a:lnTo>
                  <a:pt x="2520276" y="0"/>
                </a:lnTo>
              </a:path>
            </a:pathLst>
          </a:custGeom>
          <a:ln w="9144">
            <a:solidFill>
              <a:srgbClr val="4A7EBB"/>
            </a:solidFill>
          </a:ln>
        </p:spPr>
        <p:txBody>
          <a:bodyPr wrap="square" lIns="0" tIns="0" rIns="0" bIns="0" rtlCol="0"/>
          <a:lstStyle/>
          <a:p>
            <a:endParaRPr/>
          </a:p>
        </p:txBody>
      </p:sp>
      <p:sp>
        <p:nvSpPr>
          <p:cNvPr id="5" name="object 5"/>
          <p:cNvSpPr/>
          <p:nvPr/>
        </p:nvSpPr>
        <p:spPr>
          <a:xfrm>
            <a:off x="1295400" y="381000"/>
            <a:ext cx="9601200" cy="4648200"/>
          </a:xfrm>
          <a:prstGeom prst="rect">
            <a:avLst/>
          </a:prstGeom>
          <a:blipFill>
            <a:blip r:embed="rId3" cstate="print"/>
            <a:stretch>
              <a:fillRect/>
            </a:stretch>
          </a:blipFill>
        </p:spPr>
        <p:txBody>
          <a:bodyPr wrap="square" lIns="0" tIns="0" rIns="0" bIns="0" rtlCol="0"/>
          <a:lstStyle/>
          <a:p>
            <a:endParaRPr dirty="0"/>
          </a:p>
        </p:txBody>
      </p:sp>
      <p:sp>
        <p:nvSpPr>
          <p:cNvPr id="6" name="object 6"/>
          <p:cNvSpPr txBox="1"/>
          <p:nvPr/>
        </p:nvSpPr>
        <p:spPr>
          <a:xfrm>
            <a:off x="3352800" y="685800"/>
            <a:ext cx="7688580" cy="2469907"/>
          </a:xfrm>
          <a:prstGeom prst="rect">
            <a:avLst/>
          </a:prstGeom>
          <a:ln w="9144">
            <a:noFill/>
          </a:ln>
        </p:spPr>
        <p:txBody>
          <a:bodyPr vert="horz" wrap="square" lIns="0" tIns="0" rIns="0" bIns="0" rtlCol="0">
            <a:spAutoFit/>
          </a:bodyPr>
          <a:lstStyle/>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spcBef>
                <a:spcPts val="15"/>
              </a:spcBef>
            </a:pPr>
            <a:endParaRPr sz="1600" dirty="0">
              <a:latin typeface="Times New Roman"/>
              <a:cs typeface="Times New Roman"/>
            </a:endParaRPr>
          </a:p>
          <a:p>
            <a:pPr marL="3894454">
              <a:lnSpc>
                <a:spcPct val="100000"/>
              </a:lnSpc>
            </a:pPr>
            <a:r>
              <a:rPr sz="1600" dirty="0">
                <a:latin typeface="Calibri"/>
                <a:cs typeface="Calibri"/>
              </a:rPr>
              <a:t>Ibrutinib </a:t>
            </a:r>
            <a:r>
              <a:rPr sz="1600" spc="-5" dirty="0">
                <a:latin typeface="Calibri"/>
                <a:cs typeface="Calibri"/>
              </a:rPr>
              <a:t>Median: 14.6</a:t>
            </a:r>
            <a:r>
              <a:rPr sz="1600" spc="-75" dirty="0">
                <a:latin typeface="Calibri"/>
                <a:cs typeface="Calibri"/>
              </a:rPr>
              <a:t> </a:t>
            </a:r>
            <a:r>
              <a:rPr sz="1600" spc="-10" dirty="0">
                <a:latin typeface="Calibri"/>
                <a:cs typeface="Calibri"/>
              </a:rPr>
              <a:t>months</a:t>
            </a:r>
            <a:endParaRPr sz="1600" dirty="0">
              <a:latin typeface="Calibri"/>
              <a:cs typeface="Calibri"/>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spcBef>
                <a:spcPts val="25"/>
              </a:spcBef>
            </a:pPr>
            <a:endParaRPr sz="1650" dirty="0">
              <a:latin typeface="Times New Roman"/>
              <a:cs typeface="Times New Roman"/>
            </a:endParaRPr>
          </a:p>
          <a:p>
            <a:pPr marL="1315720">
              <a:lnSpc>
                <a:spcPct val="100000"/>
              </a:lnSpc>
            </a:pPr>
            <a:r>
              <a:rPr lang="tr-TR" sz="1600" spc="-20" dirty="0" smtClean="0">
                <a:latin typeface="Calibri"/>
                <a:cs typeface="Calibri"/>
              </a:rPr>
              <a:t>                                         </a:t>
            </a:r>
            <a:r>
              <a:rPr sz="1600" spc="-20" dirty="0" err="1" smtClean="0">
                <a:latin typeface="Calibri"/>
                <a:cs typeface="Calibri"/>
              </a:rPr>
              <a:t>Temsirolimus</a:t>
            </a:r>
            <a:r>
              <a:rPr sz="1600" spc="-20" dirty="0" smtClean="0">
                <a:latin typeface="Calibri"/>
                <a:cs typeface="Calibri"/>
              </a:rPr>
              <a:t> </a:t>
            </a:r>
            <a:r>
              <a:rPr sz="1600" spc="-5" dirty="0">
                <a:latin typeface="Calibri"/>
                <a:cs typeface="Calibri"/>
              </a:rPr>
              <a:t>Median: 6.2</a:t>
            </a:r>
            <a:r>
              <a:rPr sz="1600" spc="-10" dirty="0">
                <a:latin typeface="Calibri"/>
                <a:cs typeface="Calibri"/>
              </a:rPr>
              <a:t> months</a:t>
            </a:r>
            <a:endParaRPr sz="1600" dirty="0">
              <a:latin typeface="Calibri"/>
              <a:cs typeface="Calibri"/>
            </a:endParaRPr>
          </a:p>
        </p:txBody>
      </p:sp>
      <p:sp>
        <p:nvSpPr>
          <p:cNvPr id="8" name="object 8"/>
          <p:cNvSpPr txBox="1"/>
          <p:nvPr/>
        </p:nvSpPr>
        <p:spPr>
          <a:xfrm>
            <a:off x="1746250" y="6518740"/>
            <a:ext cx="1938655" cy="203835"/>
          </a:xfrm>
          <a:prstGeom prst="rect">
            <a:avLst/>
          </a:prstGeom>
        </p:spPr>
        <p:txBody>
          <a:bodyPr vert="horz" wrap="square" lIns="0" tIns="0" rIns="0" bIns="0" rtlCol="0">
            <a:spAutoFit/>
          </a:bodyPr>
          <a:lstStyle/>
          <a:p>
            <a:pPr marL="12700">
              <a:lnSpc>
                <a:spcPts val="1435"/>
              </a:lnSpc>
            </a:pPr>
            <a:r>
              <a:rPr sz="1400" spc="-5" dirty="0">
                <a:latin typeface="Calibri"/>
                <a:cs typeface="Calibri"/>
              </a:rPr>
              <a:t>Dreyling </a:t>
            </a:r>
            <a:r>
              <a:rPr sz="1400" spc="-10" dirty="0">
                <a:latin typeface="Calibri"/>
                <a:cs typeface="Calibri"/>
              </a:rPr>
              <a:t>et </a:t>
            </a:r>
            <a:r>
              <a:rPr sz="1400" spc="-5" dirty="0">
                <a:latin typeface="Calibri"/>
                <a:cs typeface="Calibri"/>
              </a:rPr>
              <a:t>al, </a:t>
            </a:r>
            <a:r>
              <a:rPr sz="1400" spc="-10" dirty="0">
                <a:latin typeface="Calibri"/>
                <a:cs typeface="Calibri"/>
              </a:rPr>
              <a:t>Lancet</a:t>
            </a:r>
            <a:r>
              <a:rPr sz="1400" dirty="0">
                <a:latin typeface="Calibri"/>
                <a:cs typeface="Calibri"/>
              </a:rPr>
              <a:t> </a:t>
            </a:r>
            <a:r>
              <a:rPr sz="1400" spc="-5" dirty="0">
                <a:latin typeface="Calibri"/>
                <a:cs typeface="Calibri"/>
              </a:rPr>
              <a:t>2016</a:t>
            </a:r>
            <a:endParaRPr sz="1400">
              <a:latin typeface="Calibri"/>
              <a:cs typeface="Calibri"/>
            </a:endParaRPr>
          </a:p>
        </p:txBody>
      </p:sp>
      <p:sp>
        <p:nvSpPr>
          <p:cNvPr id="7" name="object 7"/>
          <p:cNvSpPr txBox="1"/>
          <p:nvPr/>
        </p:nvSpPr>
        <p:spPr>
          <a:xfrm>
            <a:off x="1447800" y="5638800"/>
            <a:ext cx="9829800" cy="307777"/>
          </a:xfrm>
          <a:prstGeom prst="rect">
            <a:avLst/>
          </a:prstGeom>
        </p:spPr>
        <p:txBody>
          <a:bodyPr vert="horz" wrap="square" lIns="0" tIns="0" rIns="0" bIns="0" rtlCol="0">
            <a:spAutoFit/>
          </a:bodyPr>
          <a:lstStyle/>
          <a:p>
            <a:pPr marL="355600" marR="5080" indent="-342900" algn="just">
              <a:lnSpc>
                <a:spcPct val="100000"/>
              </a:lnSpc>
              <a:buFont typeface="Arial"/>
              <a:buChar char="•"/>
              <a:tabLst>
                <a:tab pos="355600" algn="l"/>
              </a:tabLst>
            </a:pPr>
            <a:r>
              <a:rPr sz="2000" spc="-5" dirty="0" err="1" smtClean="0">
                <a:solidFill>
                  <a:srgbClr val="C00000"/>
                </a:solidFill>
                <a:latin typeface="Calibri"/>
                <a:cs typeface="Calibri"/>
              </a:rPr>
              <a:t>ibrutinib</a:t>
            </a:r>
            <a:r>
              <a:rPr sz="2000" spc="-5" dirty="0" smtClean="0">
                <a:solidFill>
                  <a:srgbClr val="C00000"/>
                </a:solidFill>
                <a:latin typeface="Calibri"/>
                <a:cs typeface="Calibri"/>
              </a:rPr>
              <a:t> </a:t>
            </a:r>
            <a:r>
              <a:rPr sz="2000" spc="-10" dirty="0">
                <a:solidFill>
                  <a:srgbClr val="C00000"/>
                </a:solidFill>
                <a:latin typeface="Calibri"/>
                <a:cs typeface="Calibri"/>
              </a:rPr>
              <a:t>reduced </a:t>
            </a:r>
            <a:r>
              <a:rPr sz="2000" spc="-5" dirty="0">
                <a:solidFill>
                  <a:srgbClr val="C00000"/>
                </a:solidFill>
                <a:latin typeface="Calibri"/>
                <a:cs typeface="Calibri"/>
              </a:rPr>
              <a:t>risk </a:t>
            </a:r>
            <a:r>
              <a:rPr sz="2000" spc="5" dirty="0">
                <a:solidFill>
                  <a:srgbClr val="C00000"/>
                </a:solidFill>
                <a:latin typeface="Calibri"/>
                <a:cs typeface="Calibri"/>
              </a:rPr>
              <a:t>of  </a:t>
            </a:r>
            <a:r>
              <a:rPr sz="2000" spc="-5" dirty="0">
                <a:solidFill>
                  <a:srgbClr val="C00000"/>
                </a:solidFill>
                <a:latin typeface="Calibri"/>
                <a:cs typeface="Calibri"/>
              </a:rPr>
              <a:t>disease </a:t>
            </a:r>
            <a:r>
              <a:rPr sz="2000" spc="-10" dirty="0">
                <a:solidFill>
                  <a:srgbClr val="C00000"/>
                </a:solidFill>
                <a:latin typeface="Calibri"/>
                <a:cs typeface="Calibri"/>
              </a:rPr>
              <a:t>progression </a:t>
            </a:r>
            <a:r>
              <a:rPr sz="2000" spc="-5" dirty="0" smtClean="0">
                <a:solidFill>
                  <a:srgbClr val="C00000"/>
                </a:solidFill>
                <a:latin typeface="Calibri"/>
                <a:cs typeface="Calibri"/>
              </a:rPr>
              <a:t>compared </a:t>
            </a:r>
            <a:r>
              <a:rPr sz="2000" spc="-5" dirty="0">
                <a:solidFill>
                  <a:srgbClr val="C00000"/>
                </a:solidFill>
                <a:latin typeface="Calibri"/>
                <a:cs typeface="Calibri"/>
              </a:rPr>
              <a:t>with </a:t>
            </a:r>
            <a:r>
              <a:rPr sz="2000" spc="-10" dirty="0" err="1">
                <a:solidFill>
                  <a:srgbClr val="C00000"/>
                </a:solidFill>
                <a:latin typeface="Calibri"/>
                <a:cs typeface="Calibri"/>
              </a:rPr>
              <a:t>temsirolimus</a:t>
            </a:r>
            <a:r>
              <a:rPr sz="2000" spc="-10" dirty="0">
                <a:solidFill>
                  <a:srgbClr val="C00000"/>
                </a:solidFill>
                <a:latin typeface="Calibri"/>
                <a:cs typeface="Calibri"/>
              </a:rPr>
              <a:t> </a:t>
            </a:r>
            <a:r>
              <a:rPr sz="2000" spc="-5" dirty="0" smtClean="0">
                <a:solidFill>
                  <a:srgbClr val="C00000"/>
                </a:solidFill>
                <a:latin typeface="Calibri"/>
                <a:cs typeface="Calibri"/>
              </a:rPr>
              <a:t>(</a:t>
            </a:r>
            <a:r>
              <a:rPr sz="2000" dirty="0" smtClean="0">
                <a:solidFill>
                  <a:srgbClr val="C00000"/>
                </a:solidFill>
                <a:latin typeface="Calibri"/>
                <a:cs typeface="Calibri"/>
              </a:rPr>
              <a:t>p </a:t>
            </a:r>
            <a:r>
              <a:rPr sz="2000" dirty="0">
                <a:solidFill>
                  <a:srgbClr val="C00000"/>
                </a:solidFill>
                <a:latin typeface="Calibri"/>
                <a:cs typeface="Calibri"/>
              </a:rPr>
              <a:t>&lt;</a:t>
            </a:r>
            <a:r>
              <a:rPr sz="2000" spc="-75" dirty="0">
                <a:solidFill>
                  <a:srgbClr val="C00000"/>
                </a:solidFill>
                <a:latin typeface="Calibri"/>
                <a:cs typeface="Calibri"/>
              </a:rPr>
              <a:t> </a:t>
            </a:r>
            <a:r>
              <a:rPr sz="2000" spc="-5" dirty="0">
                <a:solidFill>
                  <a:srgbClr val="C00000"/>
                </a:solidFill>
                <a:latin typeface="Calibri"/>
                <a:cs typeface="Calibri"/>
              </a:rPr>
              <a:t>0.0001</a:t>
            </a:r>
            <a:r>
              <a:rPr sz="2000" spc="-5" dirty="0" smtClean="0">
                <a:solidFill>
                  <a:srgbClr val="C00000"/>
                </a:solidFill>
                <a:latin typeface="Calibri"/>
                <a:cs typeface="Calibri"/>
              </a:rPr>
              <a:t>)</a:t>
            </a:r>
            <a:endParaRPr sz="2000" dirty="0">
              <a:latin typeface="Calibri"/>
              <a:cs typeface="Calibri"/>
            </a:endParaRPr>
          </a:p>
        </p:txBody>
      </p:sp>
      <p:pic>
        <p:nvPicPr>
          <p:cNvPr id="9" name="Picture 6" descr="YES ile ilgili görsel sonucu"/>
          <p:cNvPicPr>
            <a:picLocks noChangeAspect="1" noChangeArrowheads="1"/>
          </p:cNvPicPr>
          <p:nvPr/>
        </p:nvPicPr>
        <p:blipFill>
          <a:blip r:embed="rId4" cstate="print"/>
          <a:srcRect/>
          <a:stretch>
            <a:fillRect/>
          </a:stretch>
        </p:blipFill>
        <p:spPr bwMode="auto">
          <a:xfrm>
            <a:off x="9677400" y="1524000"/>
            <a:ext cx="838200" cy="838200"/>
          </a:xfrm>
          <a:prstGeom prst="rect">
            <a:avLst/>
          </a:prstGeom>
          <a:noFill/>
        </p:spPr>
      </p:pic>
      <p:sp>
        <p:nvSpPr>
          <p:cNvPr id="10" name="9 Dikdörtgen"/>
          <p:cNvSpPr/>
          <p:nvPr/>
        </p:nvSpPr>
        <p:spPr>
          <a:xfrm>
            <a:off x="5105400" y="990600"/>
            <a:ext cx="2459776" cy="369332"/>
          </a:xfrm>
          <a:prstGeom prst="rect">
            <a:avLst/>
          </a:prstGeom>
        </p:spPr>
        <p:txBody>
          <a:bodyPr wrap="none">
            <a:spAutoFit/>
          </a:bodyPr>
          <a:lstStyle/>
          <a:p>
            <a:pPr marL="355600" indent="-342900">
              <a:lnSpc>
                <a:spcPct val="100000"/>
              </a:lnSpc>
              <a:tabLst>
                <a:tab pos="354965" algn="l"/>
                <a:tab pos="355600" algn="l"/>
              </a:tabLst>
            </a:pPr>
            <a:r>
              <a:rPr lang="en-US" b="1" spc="-35" dirty="0" smtClean="0">
                <a:solidFill>
                  <a:schemeClr val="accent1">
                    <a:lumMod val="50000"/>
                  </a:schemeClr>
                </a:solidFill>
                <a:cs typeface="Calibri"/>
              </a:rPr>
              <a:t>Two </a:t>
            </a:r>
            <a:r>
              <a:rPr lang="en-US" b="1" spc="-10" dirty="0" smtClean="0">
                <a:solidFill>
                  <a:schemeClr val="accent1">
                    <a:lumMod val="50000"/>
                  </a:schemeClr>
                </a:solidFill>
                <a:cs typeface="Calibri"/>
              </a:rPr>
              <a:t>year </a:t>
            </a:r>
            <a:r>
              <a:rPr lang="en-US" b="1" spc="-15" dirty="0" smtClean="0">
                <a:solidFill>
                  <a:schemeClr val="accent1">
                    <a:lumMod val="50000"/>
                  </a:schemeClr>
                </a:solidFill>
                <a:cs typeface="Calibri"/>
              </a:rPr>
              <a:t>PFS </a:t>
            </a:r>
            <a:r>
              <a:rPr lang="en-US" b="1" spc="-5" dirty="0" smtClean="0">
                <a:solidFill>
                  <a:schemeClr val="accent1">
                    <a:lumMod val="50000"/>
                  </a:schemeClr>
                </a:solidFill>
                <a:cs typeface="Calibri"/>
              </a:rPr>
              <a:t>41% </a:t>
            </a:r>
            <a:r>
              <a:rPr lang="en-US" b="1" spc="-5" dirty="0" err="1" smtClean="0">
                <a:solidFill>
                  <a:schemeClr val="accent1">
                    <a:lumMod val="50000"/>
                  </a:schemeClr>
                </a:solidFill>
                <a:cs typeface="Calibri"/>
              </a:rPr>
              <a:t>vs</a:t>
            </a:r>
            <a:r>
              <a:rPr lang="en-US" b="1" spc="-40" dirty="0" smtClean="0">
                <a:solidFill>
                  <a:schemeClr val="accent1">
                    <a:lumMod val="50000"/>
                  </a:schemeClr>
                </a:solidFill>
                <a:cs typeface="Calibri"/>
              </a:rPr>
              <a:t> </a:t>
            </a:r>
            <a:r>
              <a:rPr lang="en-US" b="1" spc="-5" dirty="0" smtClean="0">
                <a:solidFill>
                  <a:schemeClr val="accent1">
                    <a:lumMod val="50000"/>
                  </a:schemeClr>
                </a:solidFill>
                <a:cs typeface="Calibri"/>
              </a:rPr>
              <a:t>7%</a:t>
            </a:r>
            <a:endParaRPr lang="en-US" dirty="0">
              <a:solidFill>
                <a:schemeClr val="accent1">
                  <a:lumMod val="50000"/>
                </a:schemeClr>
              </a:solidFill>
              <a:cs typeface="Calibri"/>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amond(i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normAutofit/>
          </a:bodyPr>
          <a:lstStyle/>
          <a:p>
            <a:r>
              <a:rPr lang="en-GB" dirty="0" smtClean="0"/>
              <a:t>ORR </a:t>
            </a:r>
            <a:r>
              <a:rPr lang="en-GB" dirty="0"/>
              <a:t>I</a:t>
            </a:r>
            <a:r>
              <a:rPr lang="en-GB" dirty="0" smtClean="0"/>
              <a:t>s Higher for Ibrutinib-Treated Patients</a:t>
            </a:r>
            <a:endParaRPr lang="en-US" sz="3200" dirty="0"/>
          </a:p>
        </p:txBody>
      </p:sp>
      <p:sp>
        <p:nvSpPr>
          <p:cNvPr id="3" name="Slide Number Placeholder 2"/>
          <p:cNvSpPr>
            <a:spLocks noGrp="1"/>
          </p:cNvSpPr>
          <p:nvPr>
            <p:ph type="sldNum" sz="quarter" idx="4294967295"/>
          </p:nvPr>
        </p:nvSpPr>
        <p:spPr>
          <a:xfrm>
            <a:off x="9347200" y="6562726"/>
            <a:ext cx="2844800" cy="276999"/>
          </a:xfrm>
          <a:prstGeom prst="rect">
            <a:avLst/>
          </a:prstGeom>
        </p:spPr>
        <p:txBody>
          <a:bodyPr/>
          <a:lstStyle/>
          <a:p>
            <a:fld id="{52DF0245-2CA1-6445-9E71-A40071F6548D}" type="slidenum">
              <a:rPr lang="en-US" smtClean="0"/>
              <a:pPr/>
              <a:t>35</a:t>
            </a:fld>
            <a:endParaRPr lang="en-US" dirty="0"/>
          </a:p>
        </p:txBody>
      </p:sp>
      <p:sp>
        <p:nvSpPr>
          <p:cNvPr id="4" name="Content Placeholder 3"/>
          <p:cNvSpPr>
            <a:spLocks noGrp="1"/>
          </p:cNvSpPr>
          <p:nvPr>
            <p:ph idx="4294967295"/>
          </p:nvPr>
        </p:nvSpPr>
        <p:spPr>
          <a:xfrm>
            <a:off x="1327151" y="5719763"/>
            <a:ext cx="10864849" cy="246221"/>
          </a:xfrm>
        </p:spPr>
        <p:txBody>
          <a:bodyPr/>
          <a:lstStyle/>
          <a:p>
            <a:pPr>
              <a:spcAft>
                <a:spcPts val="300"/>
              </a:spcAft>
            </a:pPr>
            <a:r>
              <a:rPr lang="en-GB" sz="1600" dirty="0" smtClean="0"/>
              <a:t>Median duration of response: not reached  (95% CI, 16.2-NE) with </a:t>
            </a:r>
            <a:r>
              <a:rPr lang="en-GB" sz="1600" dirty="0" err="1" smtClean="0"/>
              <a:t>ibrutinib</a:t>
            </a:r>
            <a:r>
              <a:rPr lang="en-GB" sz="1600" dirty="0" smtClean="0"/>
              <a:t> vs 7.0 months (95% CI, 4.2-9.9) for </a:t>
            </a:r>
            <a:r>
              <a:rPr lang="en-GB" sz="1600" dirty="0" err="1" smtClean="0"/>
              <a:t>temsirolimus</a:t>
            </a:r>
            <a:endParaRPr lang="en-US" sz="1600" dirty="0"/>
          </a:p>
        </p:txBody>
      </p:sp>
      <p:graphicFrame>
        <p:nvGraphicFramePr>
          <p:cNvPr id="10" name="Chart 9"/>
          <p:cNvGraphicFramePr/>
          <p:nvPr>
            <p:extLst>
              <p:ext uri="{D42A27DB-BD31-4B8C-83A1-F6EECF244321}">
                <p14:modId xmlns:p14="http://schemas.microsoft.com/office/powerpoint/2010/main" xmlns="" val="3647334604"/>
              </p:ext>
            </p:extLst>
          </p:nvPr>
        </p:nvGraphicFramePr>
        <p:xfrm>
          <a:off x="1560609" y="1600108"/>
          <a:ext cx="5830791" cy="3380207"/>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a:off x="2245243" y="1535406"/>
            <a:ext cx="4791739" cy="861774"/>
          </a:xfrm>
          <a:prstGeom prst="rect">
            <a:avLst/>
          </a:prstGeom>
          <a:noFill/>
        </p:spPr>
        <p:txBody>
          <a:bodyPr wrap="square" rtlCol="0">
            <a:spAutoFit/>
          </a:bodyPr>
          <a:lstStyle/>
          <a:p>
            <a:pPr algn="ctr">
              <a:spcAft>
                <a:spcPts val="1200"/>
              </a:spcAft>
            </a:pPr>
            <a:r>
              <a:rPr lang="en-NZ" sz="1600" b="1" u="sng" dirty="0" smtClean="0">
                <a:solidFill>
                  <a:srgbClr val="000000"/>
                </a:solidFill>
                <a:latin typeface="Calibri" panose="020F0502020204030204" pitchFamily="34" charset="0"/>
              </a:rPr>
              <a:t>IRC Assessment</a:t>
            </a:r>
          </a:p>
          <a:p>
            <a:pPr algn="ctr"/>
            <a:r>
              <a:rPr lang="en-NZ" sz="2400" b="1" dirty="0" smtClean="0">
                <a:solidFill>
                  <a:srgbClr val="000000"/>
                </a:solidFill>
                <a:latin typeface="Calibri" panose="020F0502020204030204" pitchFamily="34" charset="0"/>
              </a:rPr>
              <a:t>ORR: 71.9 </a:t>
            </a:r>
            <a:r>
              <a:rPr lang="en-NZ" sz="2400" b="1" dirty="0">
                <a:solidFill>
                  <a:srgbClr val="000000"/>
                </a:solidFill>
                <a:latin typeface="Calibri" panose="020F0502020204030204" pitchFamily="34" charset="0"/>
              </a:rPr>
              <a:t>vs </a:t>
            </a:r>
            <a:r>
              <a:rPr lang="en-NZ" sz="2400" b="1" dirty="0" smtClean="0">
                <a:solidFill>
                  <a:srgbClr val="000000"/>
                </a:solidFill>
                <a:latin typeface="Calibri" panose="020F0502020204030204" pitchFamily="34" charset="0"/>
              </a:rPr>
              <a:t>40.4% (</a:t>
            </a:r>
            <a:r>
              <a:rPr lang="en-NZ" sz="2400" b="1" i="1" dirty="0" smtClean="0">
                <a:solidFill>
                  <a:srgbClr val="000000"/>
                </a:solidFill>
                <a:latin typeface="Calibri" panose="020F0502020204030204" pitchFamily="34" charset="0"/>
              </a:rPr>
              <a:t>p</a:t>
            </a:r>
            <a:r>
              <a:rPr lang="en-NZ" sz="2400" b="1" dirty="0" smtClean="0">
                <a:solidFill>
                  <a:srgbClr val="000000"/>
                </a:solidFill>
                <a:latin typeface="Calibri" panose="020F0502020204030204" pitchFamily="34" charset="0"/>
              </a:rPr>
              <a:t> &lt; 0.0001</a:t>
            </a:r>
            <a:r>
              <a:rPr lang="en-NZ" sz="2400" b="1" dirty="0">
                <a:solidFill>
                  <a:srgbClr val="000000"/>
                </a:solidFill>
                <a:latin typeface="Calibri" panose="020F0502020204030204" pitchFamily="34" charset="0"/>
              </a:rPr>
              <a:t>)</a:t>
            </a:r>
          </a:p>
        </p:txBody>
      </p:sp>
      <p:sp>
        <p:nvSpPr>
          <p:cNvPr id="14" name="TextBox 13"/>
          <p:cNvSpPr txBox="1"/>
          <p:nvPr/>
        </p:nvSpPr>
        <p:spPr>
          <a:xfrm>
            <a:off x="2448514" y="3115570"/>
            <a:ext cx="439543" cy="261610"/>
          </a:xfrm>
          <a:prstGeom prst="rect">
            <a:avLst/>
          </a:prstGeom>
          <a:noFill/>
        </p:spPr>
        <p:txBody>
          <a:bodyPr wrap="none" rtlCol="0">
            <a:spAutoFit/>
          </a:bodyPr>
          <a:lstStyle/>
          <a:p>
            <a:pPr algn="ctr"/>
            <a:r>
              <a:rPr lang="en-GB" sz="1100" b="1" dirty="0" smtClean="0">
                <a:solidFill>
                  <a:srgbClr val="000000"/>
                </a:solidFill>
                <a:latin typeface="Calibri" panose="020F0502020204030204" pitchFamily="34" charset="0"/>
              </a:rPr>
              <a:t>53.2</a:t>
            </a:r>
            <a:endParaRPr lang="en-US" sz="1100" b="1" dirty="0">
              <a:solidFill>
                <a:srgbClr val="000000"/>
              </a:solidFill>
              <a:latin typeface="Calibri" panose="020F0502020204030204" pitchFamily="34" charset="0"/>
            </a:endParaRPr>
          </a:p>
        </p:txBody>
      </p:sp>
      <p:sp>
        <p:nvSpPr>
          <p:cNvPr id="18" name="TextBox 17"/>
          <p:cNvSpPr txBox="1"/>
          <p:nvPr/>
        </p:nvSpPr>
        <p:spPr>
          <a:xfrm>
            <a:off x="4927573" y="3598495"/>
            <a:ext cx="439543" cy="261610"/>
          </a:xfrm>
          <a:prstGeom prst="rect">
            <a:avLst/>
          </a:prstGeom>
          <a:noFill/>
        </p:spPr>
        <p:txBody>
          <a:bodyPr wrap="none" rtlCol="0">
            <a:spAutoFit/>
          </a:bodyPr>
          <a:lstStyle/>
          <a:p>
            <a:pPr algn="ctr"/>
            <a:r>
              <a:rPr lang="en-GB" sz="1100" b="1" dirty="0" smtClean="0">
                <a:solidFill>
                  <a:srgbClr val="000000"/>
                </a:solidFill>
                <a:latin typeface="Calibri" panose="020F0502020204030204" pitchFamily="34" charset="0"/>
              </a:rPr>
              <a:t>39.0</a:t>
            </a:r>
            <a:endParaRPr lang="en-US" sz="1100" b="1" dirty="0">
              <a:solidFill>
                <a:srgbClr val="000000"/>
              </a:solidFill>
              <a:latin typeface="Calibri" panose="020F0502020204030204" pitchFamily="34" charset="0"/>
            </a:endParaRPr>
          </a:p>
        </p:txBody>
      </p:sp>
      <p:sp>
        <p:nvSpPr>
          <p:cNvPr id="21" name="TextBox 20"/>
          <p:cNvSpPr txBox="1"/>
          <p:nvPr/>
        </p:nvSpPr>
        <p:spPr>
          <a:xfrm>
            <a:off x="5609267" y="3358318"/>
            <a:ext cx="367408" cy="261610"/>
          </a:xfrm>
          <a:prstGeom prst="rect">
            <a:avLst/>
          </a:prstGeom>
          <a:noFill/>
        </p:spPr>
        <p:txBody>
          <a:bodyPr wrap="none" rtlCol="0">
            <a:spAutoFit/>
          </a:bodyPr>
          <a:lstStyle/>
          <a:p>
            <a:pPr algn="ctr"/>
            <a:r>
              <a:rPr lang="en-GB" sz="1100" b="1" dirty="0" smtClean="0">
                <a:solidFill>
                  <a:srgbClr val="000000"/>
                </a:solidFill>
                <a:latin typeface="Calibri" panose="020F0502020204030204" pitchFamily="34" charset="0"/>
              </a:rPr>
              <a:t>1.4</a:t>
            </a:r>
            <a:endParaRPr lang="en-US" sz="1100" b="1" dirty="0">
              <a:solidFill>
                <a:srgbClr val="000000"/>
              </a:solidFill>
              <a:latin typeface="Calibri" panose="020F0502020204030204" pitchFamily="34" charset="0"/>
            </a:endParaRPr>
          </a:p>
        </p:txBody>
      </p:sp>
      <p:sp>
        <p:nvSpPr>
          <p:cNvPr id="32" name="TextBox 5"/>
          <p:cNvSpPr txBox="1">
            <a:spLocks noChangeArrowheads="1"/>
          </p:cNvSpPr>
          <p:nvPr/>
        </p:nvSpPr>
        <p:spPr bwMode="auto">
          <a:xfrm>
            <a:off x="2245244" y="5030906"/>
            <a:ext cx="248813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Aft>
                <a:spcPts val="600"/>
              </a:spcAft>
              <a:buClr>
                <a:srgbClr val="00727F"/>
              </a:buClr>
              <a:buSzPct val="125000"/>
              <a:buFont typeface="Wingdings" pitchFamily="2" charset="2"/>
              <a:buChar char="§"/>
              <a:defRPr sz="2400">
                <a:solidFill>
                  <a:schemeClr val="bg2"/>
                </a:solidFill>
                <a:latin typeface="Calibri" pitchFamily="34" charset="0"/>
                <a:ea typeface="Calibri" pitchFamily="34" charset="0"/>
                <a:cs typeface="Calibri" pitchFamily="34" charset="0"/>
              </a:defRPr>
            </a:lvl1pPr>
            <a:lvl2pPr marL="742950" indent="-285750" eaLnBrk="0" hangingPunct="0">
              <a:spcAft>
                <a:spcPts val="600"/>
              </a:spcAft>
              <a:buClr>
                <a:srgbClr val="00727F"/>
              </a:buClr>
              <a:buSzPct val="125000"/>
              <a:buFont typeface="Lucida Grande"/>
              <a:buChar char="–"/>
              <a:defRPr sz="2000">
                <a:solidFill>
                  <a:schemeClr val="bg2"/>
                </a:solidFill>
                <a:latin typeface="Calibri" pitchFamily="34" charset="0"/>
                <a:ea typeface="Calibri" pitchFamily="34" charset="0"/>
                <a:cs typeface="Calibri" pitchFamily="34" charset="0"/>
              </a:defRPr>
            </a:lvl2pPr>
            <a:lvl3pPr marL="1143000" indent="-228600" eaLnBrk="0" hangingPunct="0">
              <a:spcAft>
                <a:spcPts val="600"/>
              </a:spcAft>
              <a:buClr>
                <a:srgbClr val="00727F"/>
              </a:buClr>
              <a:buSzPct val="125000"/>
              <a:buFont typeface="Wingdings" pitchFamily="2" charset="2"/>
              <a:buChar char="§"/>
              <a:defRPr>
                <a:solidFill>
                  <a:schemeClr val="bg2"/>
                </a:solidFill>
                <a:latin typeface="Calibri" pitchFamily="34" charset="0"/>
                <a:ea typeface="Calibri" pitchFamily="34" charset="0"/>
                <a:cs typeface="Calibri" pitchFamily="34" charset="0"/>
              </a:defRPr>
            </a:lvl3pPr>
            <a:lvl4pPr marL="1600200" indent="-228600" eaLnBrk="0" hangingPunct="0">
              <a:spcBef>
                <a:spcPct val="20000"/>
              </a:spcBef>
              <a:buClr>
                <a:srgbClr val="BC5C8A"/>
              </a:buClr>
              <a:defRPr sz="2000" b="1">
                <a:solidFill>
                  <a:schemeClr val="bg1"/>
                </a:solidFill>
                <a:latin typeface="Times New Roman" pitchFamily="18" charset="0"/>
                <a:ea typeface="Calibri" pitchFamily="34" charset="0"/>
                <a:cs typeface="Calibri" pitchFamily="34" charset="0"/>
              </a:defRPr>
            </a:lvl4pPr>
            <a:lvl5pPr marL="2057400" indent="-228600" eaLnBrk="0" hangingPunct="0">
              <a:spcBef>
                <a:spcPct val="20000"/>
              </a:spcBef>
              <a:buClr>
                <a:srgbClr val="BC5C8A"/>
              </a:buClr>
              <a:buChar char="»"/>
              <a:defRPr sz="2000" b="1">
                <a:solidFill>
                  <a:schemeClr val="bg1"/>
                </a:solidFill>
                <a:latin typeface="Times New Roman" pitchFamily="18" charset="0"/>
                <a:ea typeface="Calibri" pitchFamily="34" charset="0"/>
                <a:cs typeface="Calibri" pitchFamily="34" charset="0"/>
              </a:defRPr>
            </a:lvl5pPr>
            <a:lvl6pPr marL="2514600" indent="-228600" eaLnBrk="0" fontAlgn="base" hangingPunct="0">
              <a:spcBef>
                <a:spcPct val="20000"/>
              </a:spcBef>
              <a:spcAft>
                <a:spcPct val="0"/>
              </a:spcAft>
              <a:buClr>
                <a:srgbClr val="BC5C8A"/>
              </a:buClr>
              <a:buChar char="»"/>
              <a:defRPr sz="2000" b="1">
                <a:solidFill>
                  <a:schemeClr val="bg1"/>
                </a:solidFill>
                <a:latin typeface="Times New Roman" pitchFamily="18" charset="0"/>
                <a:ea typeface="Calibri" pitchFamily="34" charset="0"/>
                <a:cs typeface="Calibri" pitchFamily="34" charset="0"/>
              </a:defRPr>
            </a:lvl6pPr>
            <a:lvl7pPr marL="2971800" indent="-228600" eaLnBrk="0" fontAlgn="base" hangingPunct="0">
              <a:spcBef>
                <a:spcPct val="20000"/>
              </a:spcBef>
              <a:spcAft>
                <a:spcPct val="0"/>
              </a:spcAft>
              <a:buClr>
                <a:srgbClr val="BC5C8A"/>
              </a:buClr>
              <a:buChar char="»"/>
              <a:defRPr sz="2000" b="1">
                <a:solidFill>
                  <a:schemeClr val="bg1"/>
                </a:solidFill>
                <a:latin typeface="Times New Roman" pitchFamily="18" charset="0"/>
                <a:ea typeface="Calibri" pitchFamily="34" charset="0"/>
                <a:cs typeface="Calibri" pitchFamily="34" charset="0"/>
              </a:defRPr>
            </a:lvl7pPr>
            <a:lvl8pPr marL="3429000" indent="-228600" eaLnBrk="0" fontAlgn="base" hangingPunct="0">
              <a:spcBef>
                <a:spcPct val="20000"/>
              </a:spcBef>
              <a:spcAft>
                <a:spcPct val="0"/>
              </a:spcAft>
              <a:buClr>
                <a:srgbClr val="BC5C8A"/>
              </a:buClr>
              <a:buChar char="»"/>
              <a:defRPr sz="2000" b="1">
                <a:solidFill>
                  <a:schemeClr val="bg1"/>
                </a:solidFill>
                <a:latin typeface="Times New Roman" pitchFamily="18" charset="0"/>
                <a:ea typeface="Calibri" pitchFamily="34" charset="0"/>
                <a:cs typeface="Calibri" pitchFamily="34" charset="0"/>
              </a:defRPr>
            </a:lvl8pPr>
            <a:lvl9pPr marL="3886200" indent="-228600" eaLnBrk="0" fontAlgn="base" hangingPunct="0">
              <a:spcBef>
                <a:spcPct val="20000"/>
              </a:spcBef>
              <a:spcAft>
                <a:spcPct val="0"/>
              </a:spcAft>
              <a:buClr>
                <a:srgbClr val="BC5C8A"/>
              </a:buClr>
              <a:buChar char="»"/>
              <a:defRPr sz="2000" b="1">
                <a:solidFill>
                  <a:schemeClr val="bg1"/>
                </a:solidFill>
                <a:latin typeface="Times New Roman" pitchFamily="18" charset="0"/>
                <a:ea typeface="Calibri" pitchFamily="34" charset="0"/>
                <a:cs typeface="Calibri" pitchFamily="34" charset="0"/>
              </a:defRPr>
            </a:lvl9pPr>
          </a:lstStyle>
          <a:p>
            <a:pPr algn="ctr" eaLnBrk="1" hangingPunct="1">
              <a:spcAft>
                <a:spcPct val="0"/>
              </a:spcAft>
              <a:buClrTx/>
              <a:buSzTx/>
              <a:buFontTx/>
              <a:buNone/>
            </a:pPr>
            <a:r>
              <a:rPr lang="en-US" altLang="en-US" sz="1200" b="1" dirty="0">
                <a:solidFill>
                  <a:srgbClr val="000000"/>
                </a:solidFill>
                <a:cs typeface="Arial" pitchFamily="34" charset="0"/>
              </a:rPr>
              <a:t>Ibrutinib </a:t>
            </a:r>
            <a:endParaRPr lang="en-US" altLang="en-US" sz="1200" b="1" dirty="0" smtClean="0">
              <a:solidFill>
                <a:srgbClr val="000000"/>
              </a:solidFill>
              <a:cs typeface="Arial" pitchFamily="34" charset="0"/>
            </a:endParaRPr>
          </a:p>
          <a:p>
            <a:pPr algn="ctr" eaLnBrk="1" hangingPunct="1">
              <a:spcAft>
                <a:spcPct val="0"/>
              </a:spcAft>
              <a:buClrTx/>
              <a:buSzTx/>
              <a:buFontTx/>
              <a:buNone/>
            </a:pPr>
            <a:r>
              <a:rPr lang="en-US" altLang="en-US" sz="1200" b="1" dirty="0" smtClean="0">
                <a:solidFill>
                  <a:srgbClr val="000000"/>
                </a:solidFill>
                <a:cs typeface="Arial" pitchFamily="34" charset="0"/>
              </a:rPr>
              <a:t>(N = 139)</a:t>
            </a:r>
            <a:endParaRPr lang="en-US" altLang="en-US" sz="1200" b="1" dirty="0">
              <a:solidFill>
                <a:srgbClr val="000000"/>
              </a:solidFill>
              <a:cs typeface="Arial" pitchFamily="34" charset="0"/>
            </a:endParaRPr>
          </a:p>
        </p:txBody>
      </p:sp>
      <p:sp>
        <p:nvSpPr>
          <p:cNvPr id="33" name="TextBox 6"/>
          <p:cNvSpPr txBox="1">
            <a:spLocks noChangeArrowheads="1"/>
          </p:cNvSpPr>
          <p:nvPr/>
        </p:nvSpPr>
        <p:spPr bwMode="auto">
          <a:xfrm>
            <a:off x="4733382" y="5030906"/>
            <a:ext cx="252272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Aft>
                <a:spcPts val="600"/>
              </a:spcAft>
              <a:buClr>
                <a:srgbClr val="00727F"/>
              </a:buClr>
              <a:buSzPct val="125000"/>
              <a:buFont typeface="Wingdings" pitchFamily="2" charset="2"/>
              <a:buChar char="§"/>
              <a:defRPr sz="2400">
                <a:solidFill>
                  <a:schemeClr val="bg2"/>
                </a:solidFill>
                <a:latin typeface="Calibri" pitchFamily="34" charset="0"/>
                <a:ea typeface="Calibri" pitchFamily="34" charset="0"/>
                <a:cs typeface="Calibri" pitchFamily="34" charset="0"/>
              </a:defRPr>
            </a:lvl1pPr>
            <a:lvl2pPr marL="742950" indent="-285750" eaLnBrk="0" hangingPunct="0">
              <a:spcAft>
                <a:spcPts val="600"/>
              </a:spcAft>
              <a:buClr>
                <a:srgbClr val="00727F"/>
              </a:buClr>
              <a:buSzPct val="125000"/>
              <a:buFont typeface="Lucida Grande"/>
              <a:buChar char="–"/>
              <a:defRPr sz="2000">
                <a:solidFill>
                  <a:schemeClr val="bg2"/>
                </a:solidFill>
                <a:latin typeface="Calibri" pitchFamily="34" charset="0"/>
                <a:ea typeface="Calibri" pitchFamily="34" charset="0"/>
                <a:cs typeface="Calibri" pitchFamily="34" charset="0"/>
              </a:defRPr>
            </a:lvl2pPr>
            <a:lvl3pPr marL="1143000" indent="-228600" eaLnBrk="0" hangingPunct="0">
              <a:spcAft>
                <a:spcPts val="600"/>
              </a:spcAft>
              <a:buClr>
                <a:srgbClr val="00727F"/>
              </a:buClr>
              <a:buSzPct val="125000"/>
              <a:buFont typeface="Wingdings" pitchFamily="2" charset="2"/>
              <a:buChar char="§"/>
              <a:defRPr>
                <a:solidFill>
                  <a:schemeClr val="bg2"/>
                </a:solidFill>
                <a:latin typeface="Calibri" pitchFamily="34" charset="0"/>
                <a:ea typeface="Calibri" pitchFamily="34" charset="0"/>
                <a:cs typeface="Calibri" pitchFamily="34" charset="0"/>
              </a:defRPr>
            </a:lvl3pPr>
            <a:lvl4pPr marL="1600200" indent="-228600" eaLnBrk="0" hangingPunct="0">
              <a:spcBef>
                <a:spcPct val="20000"/>
              </a:spcBef>
              <a:buClr>
                <a:srgbClr val="BC5C8A"/>
              </a:buClr>
              <a:defRPr sz="2000" b="1">
                <a:solidFill>
                  <a:schemeClr val="bg1"/>
                </a:solidFill>
                <a:latin typeface="Times New Roman" pitchFamily="18" charset="0"/>
                <a:ea typeface="Calibri" pitchFamily="34" charset="0"/>
                <a:cs typeface="Calibri" pitchFamily="34" charset="0"/>
              </a:defRPr>
            </a:lvl4pPr>
            <a:lvl5pPr marL="2057400" indent="-228600" eaLnBrk="0" hangingPunct="0">
              <a:spcBef>
                <a:spcPct val="20000"/>
              </a:spcBef>
              <a:buClr>
                <a:srgbClr val="BC5C8A"/>
              </a:buClr>
              <a:buChar char="»"/>
              <a:defRPr sz="2000" b="1">
                <a:solidFill>
                  <a:schemeClr val="bg1"/>
                </a:solidFill>
                <a:latin typeface="Times New Roman" pitchFamily="18" charset="0"/>
                <a:ea typeface="Calibri" pitchFamily="34" charset="0"/>
                <a:cs typeface="Calibri" pitchFamily="34" charset="0"/>
              </a:defRPr>
            </a:lvl5pPr>
            <a:lvl6pPr marL="2514600" indent="-228600" eaLnBrk="0" fontAlgn="base" hangingPunct="0">
              <a:spcBef>
                <a:spcPct val="20000"/>
              </a:spcBef>
              <a:spcAft>
                <a:spcPct val="0"/>
              </a:spcAft>
              <a:buClr>
                <a:srgbClr val="BC5C8A"/>
              </a:buClr>
              <a:buChar char="»"/>
              <a:defRPr sz="2000" b="1">
                <a:solidFill>
                  <a:schemeClr val="bg1"/>
                </a:solidFill>
                <a:latin typeface="Times New Roman" pitchFamily="18" charset="0"/>
                <a:ea typeface="Calibri" pitchFamily="34" charset="0"/>
                <a:cs typeface="Calibri" pitchFamily="34" charset="0"/>
              </a:defRPr>
            </a:lvl6pPr>
            <a:lvl7pPr marL="2971800" indent="-228600" eaLnBrk="0" fontAlgn="base" hangingPunct="0">
              <a:spcBef>
                <a:spcPct val="20000"/>
              </a:spcBef>
              <a:spcAft>
                <a:spcPct val="0"/>
              </a:spcAft>
              <a:buClr>
                <a:srgbClr val="BC5C8A"/>
              </a:buClr>
              <a:buChar char="»"/>
              <a:defRPr sz="2000" b="1">
                <a:solidFill>
                  <a:schemeClr val="bg1"/>
                </a:solidFill>
                <a:latin typeface="Times New Roman" pitchFamily="18" charset="0"/>
                <a:ea typeface="Calibri" pitchFamily="34" charset="0"/>
                <a:cs typeface="Calibri" pitchFamily="34" charset="0"/>
              </a:defRPr>
            </a:lvl7pPr>
            <a:lvl8pPr marL="3429000" indent="-228600" eaLnBrk="0" fontAlgn="base" hangingPunct="0">
              <a:spcBef>
                <a:spcPct val="20000"/>
              </a:spcBef>
              <a:spcAft>
                <a:spcPct val="0"/>
              </a:spcAft>
              <a:buClr>
                <a:srgbClr val="BC5C8A"/>
              </a:buClr>
              <a:buChar char="»"/>
              <a:defRPr sz="2000" b="1">
                <a:solidFill>
                  <a:schemeClr val="bg1"/>
                </a:solidFill>
                <a:latin typeface="Times New Roman" pitchFamily="18" charset="0"/>
                <a:ea typeface="Calibri" pitchFamily="34" charset="0"/>
                <a:cs typeface="Calibri" pitchFamily="34" charset="0"/>
              </a:defRPr>
            </a:lvl8pPr>
            <a:lvl9pPr marL="3886200" indent="-228600" eaLnBrk="0" fontAlgn="base" hangingPunct="0">
              <a:spcBef>
                <a:spcPct val="20000"/>
              </a:spcBef>
              <a:spcAft>
                <a:spcPct val="0"/>
              </a:spcAft>
              <a:buClr>
                <a:srgbClr val="BC5C8A"/>
              </a:buClr>
              <a:buChar char="»"/>
              <a:defRPr sz="2000" b="1">
                <a:solidFill>
                  <a:schemeClr val="bg1"/>
                </a:solidFill>
                <a:latin typeface="Times New Roman" pitchFamily="18" charset="0"/>
                <a:ea typeface="Calibri" pitchFamily="34" charset="0"/>
                <a:cs typeface="Calibri" pitchFamily="34" charset="0"/>
              </a:defRPr>
            </a:lvl9pPr>
          </a:lstStyle>
          <a:p>
            <a:pPr algn="ctr" eaLnBrk="1" hangingPunct="1">
              <a:spcAft>
                <a:spcPct val="0"/>
              </a:spcAft>
              <a:buClrTx/>
              <a:buSzTx/>
              <a:buFontTx/>
              <a:buNone/>
            </a:pPr>
            <a:r>
              <a:rPr lang="en-US" altLang="en-US" sz="1200" b="1" dirty="0" smtClean="0">
                <a:solidFill>
                  <a:srgbClr val="000000"/>
                </a:solidFill>
                <a:cs typeface="Arial" pitchFamily="34" charset="0"/>
              </a:rPr>
              <a:t>Temsirolimus </a:t>
            </a:r>
          </a:p>
          <a:p>
            <a:pPr algn="ctr" eaLnBrk="1" hangingPunct="1">
              <a:spcAft>
                <a:spcPct val="0"/>
              </a:spcAft>
              <a:buClrTx/>
              <a:buSzTx/>
              <a:buFontTx/>
              <a:buNone/>
            </a:pPr>
            <a:r>
              <a:rPr lang="en-US" altLang="en-US" sz="1200" b="1" dirty="0" smtClean="0">
                <a:solidFill>
                  <a:srgbClr val="000000"/>
                </a:solidFill>
                <a:cs typeface="Arial" pitchFamily="34" charset="0"/>
              </a:rPr>
              <a:t>(N = 141)</a:t>
            </a:r>
            <a:endParaRPr lang="en-US" altLang="en-US" sz="1200" b="1" dirty="0">
              <a:solidFill>
                <a:srgbClr val="000000"/>
              </a:solidFill>
              <a:cs typeface="Arial" pitchFamily="34" charset="0"/>
            </a:endParaRPr>
          </a:p>
        </p:txBody>
      </p:sp>
      <p:sp>
        <p:nvSpPr>
          <p:cNvPr id="73" name="TextBox 72"/>
          <p:cNvSpPr txBox="1"/>
          <p:nvPr/>
        </p:nvSpPr>
        <p:spPr>
          <a:xfrm>
            <a:off x="2379530" y="2645671"/>
            <a:ext cx="439544" cy="261610"/>
          </a:xfrm>
          <a:prstGeom prst="rect">
            <a:avLst/>
          </a:prstGeom>
          <a:noFill/>
        </p:spPr>
        <p:txBody>
          <a:bodyPr wrap="none" rtlCol="0">
            <a:spAutoFit/>
          </a:bodyPr>
          <a:lstStyle/>
          <a:p>
            <a:r>
              <a:rPr lang="en-GB" sz="1100" b="1" dirty="0" smtClean="0">
                <a:latin typeface="Calibri" panose="020F0502020204030204" pitchFamily="34" charset="0"/>
              </a:rPr>
              <a:t>18.7</a:t>
            </a:r>
            <a:endParaRPr lang="en-US" sz="1100" b="1" dirty="0">
              <a:latin typeface="Calibri" panose="020F0502020204030204" pitchFamily="34" charset="0"/>
            </a:endParaRPr>
          </a:p>
        </p:txBody>
      </p:sp>
      <p:sp>
        <p:nvSpPr>
          <p:cNvPr id="83" name="Right Brace 82"/>
          <p:cNvSpPr/>
          <p:nvPr/>
        </p:nvSpPr>
        <p:spPr>
          <a:xfrm>
            <a:off x="5547137" y="3461730"/>
            <a:ext cx="60959" cy="54000"/>
          </a:xfrm>
          <a:prstGeom prst="rightBrace">
            <a:avLst/>
          </a:prstGeom>
          <a:ln w="9525">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000" dirty="0">
              <a:solidFill>
                <a:srgbClr val="000000"/>
              </a:solidFill>
            </a:endParaRPr>
          </a:p>
        </p:txBody>
      </p:sp>
      <p:sp>
        <p:nvSpPr>
          <p:cNvPr id="39" name="TextBox 38"/>
          <p:cNvSpPr txBox="1"/>
          <p:nvPr/>
        </p:nvSpPr>
        <p:spPr>
          <a:xfrm>
            <a:off x="4020219" y="4295739"/>
            <a:ext cx="439544" cy="261610"/>
          </a:xfrm>
          <a:prstGeom prst="rect">
            <a:avLst/>
          </a:prstGeom>
          <a:noFill/>
        </p:spPr>
        <p:txBody>
          <a:bodyPr wrap="none" rtlCol="0">
            <a:spAutoFit/>
          </a:bodyPr>
          <a:lstStyle/>
          <a:p>
            <a:r>
              <a:rPr lang="en-GB" sz="1100" b="1" dirty="0" smtClean="0">
                <a:latin typeface="Calibri" panose="020F0502020204030204" pitchFamily="34" charset="0"/>
              </a:rPr>
              <a:t>10.8</a:t>
            </a:r>
            <a:endParaRPr lang="en-US" sz="1100" b="1" dirty="0">
              <a:latin typeface="Calibri" panose="020F0502020204030204" pitchFamily="34" charset="0"/>
            </a:endParaRPr>
          </a:p>
        </p:txBody>
      </p:sp>
      <p:sp>
        <p:nvSpPr>
          <p:cNvPr id="40" name="TextBox 39"/>
          <p:cNvSpPr txBox="1"/>
          <p:nvPr/>
        </p:nvSpPr>
        <p:spPr>
          <a:xfrm>
            <a:off x="6503175" y="4189057"/>
            <a:ext cx="439544" cy="261610"/>
          </a:xfrm>
          <a:prstGeom prst="rect">
            <a:avLst/>
          </a:prstGeom>
          <a:noFill/>
        </p:spPr>
        <p:txBody>
          <a:bodyPr wrap="none" rtlCol="0">
            <a:spAutoFit/>
          </a:bodyPr>
          <a:lstStyle/>
          <a:p>
            <a:r>
              <a:rPr lang="en-GB" sz="1100" b="1" dirty="0" smtClean="0">
                <a:latin typeface="Calibri" panose="020F0502020204030204" pitchFamily="34" charset="0"/>
              </a:rPr>
              <a:t>16.3</a:t>
            </a:r>
            <a:endParaRPr lang="en-US" sz="1100" b="1" dirty="0">
              <a:latin typeface="Calibri" panose="020F0502020204030204" pitchFamily="34" charset="0"/>
            </a:endParaRPr>
          </a:p>
        </p:txBody>
      </p:sp>
      <p:sp>
        <p:nvSpPr>
          <p:cNvPr id="42" name="TextBox 41"/>
          <p:cNvSpPr txBox="1"/>
          <p:nvPr/>
        </p:nvSpPr>
        <p:spPr>
          <a:xfrm>
            <a:off x="3198062" y="4295739"/>
            <a:ext cx="439544" cy="261610"/>
          </a:xfrm>
          <a:prstGeom prst="rect">
            <a:avLst/>
          </a:prstGeom>
          <a:noFill/>
        </p:spPr>
        <p:txBody>
          <a:bodyPr wrap="none" rtlCol="0">
            <a:spAutoFit/>
          </a:bodyPr>
          <a:lstStyle/>
          <a:p>
            <a:r>
              <a:rPr lang="en-GB" sz="1100" b="1" dirty="0" smtClean="0">
                <a:solidFill>
                  <a:srgbClr val="000000"/>
                </a:solidFill>
                <a:latin typeface="Calibri" panose="020F0502020204030204" pitchFamily="34" charset="0"/>
              </a:rPr>
              <a:t>10.8</a:t>
            </a:r>
            <a:endParaRPr lang="en-US" sz="1100" b="1" dirty="0">
              <a:solidFill>
                <a:srgbClr val="000000"/>
              </a:solidFill>
              <a:latin typeface="Calibri" panose="020F0502020204030204" pitchFamily="34" charset="0"/>
            </a:endParaRPr>
          </a:p>
        </p:txBody>
      </p:sp>
      <p:sp>
        <p:nvSpPr>
          <p:cNvPr id="43" name="TextBox 42"/>
          <p:cNvSpPr txBox="1"/>
          <p:nvPr/>
        </p:nvSpPr>
        <p:spPr>
          <a:xfrm>
            <a:off x="5660138" y="3772226"/>
            <a:ext cx="439544" cy="261610"/>
          </a:xfrm>
          <a:prstGeom prst="rect">
            <a:avLst/>
          </a:prstGeom>
          <a:noFill/>
        </p:spPr>
        <p:txBody>
          <a:bodyPr wrap="none" rtlCol="0">
            <a:spAutoFit/>
          </a:bodyPr>
          <a:lstStyle/>
          <a:p>
            <a:r>
              <a:rPr lang="en-GB" sz="1100" b="1" dirty="0" smtClean="0">
                <a:solidFill>
                  <a:srgbClr val="000000"/>
                </a:solidFill>
                <a:latin typeface="Calibri" panose="020F0502020204030204" pitchFamily="34" charset="0"/>
              </a:rPr>
              <a:t>30.5</a:t>
            </a:r>
            <a:endParaRPr lang="en-US" sz="1100" b="1" dirty="0">
              <a:solidFill>
                <a:srgbClr val="000000"/>
              </a:solidFill>
              <a:latin typeface="Calibri" panose="020F0502020204030204" pitchFamily="34" charset="0"/>
            </a:endParaRPr>
          </a:p>
        </p:txBody>
      </p:sp>
      <p:cxnSp>
        <p:nvCxnSpPr>
          <p:cNvPr id="5" name="Straight Connector 4"/>
          <p:cNvCxnSpPr/>
          <p:nvPr/>
        </p:nvCxnSpPr>
        <p:spPr bwMode="auto">
          <a:xfrm flipV="1">
            <a:off x="4715964" y="4650771"/>
            <a:ext cx="0" cy="756000"/>
          </a:xfrm>
          <a:prstGeom prst="line">
            <a:avLst/>
          </a:prstGeom>
          <a:solidFill>
            <a:schemeClr val="accent1"/>
          </a:solidFill>
          <a:ln w="12700" cap="flat" cmpd="sng" algn="ctr">
            <a:solidFill>
              <a:schemeClr val="bg2"/>
            </a:solidFill>
            <a:prstDash val="dash"/>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nvGrpSpPr>
          <p:cNvPr id="6" name="Group 30"/>
          <p:cNvGrpSpPr/>
          <p:nvPr/>
        </p:nvGrpSpPr>
        <p:grpSpPr>
          <a:xfrm>
            <a:off x="2456514" y="4686360"/>
            <a:ext cx="395017" cy="413447"/>
            <a:chOff x="7460178" y="6161774"/>
            <a:chExt cx="296263" cy="413447"/>
          </a:xfrm>
        </p:grpSpPr>
        <p:sp>
          <p:nvSpPr>
            <p:cNvPr id="34" name="TextBox 33"/>
            <p:cNvSpPr txBox="1"/>
            <p:nvPr/>
          </p:nvSpPr>
          <p:spPr>
            <a:xfrm>
              <a:off x="7494109" y="6161774"/>
              <a:ext cx="262332" cy="413447"/>
            </a:xfrm>
            <a:prstGeom prst="rect">
              <a:avLst/>
            </a:prstGeom>
            <a:noFill/>
          </p:spPr>
          <p:txBody>
            <a:bodyPr wrap="none">
              <a:spAutoFit/>
            </a:bodyPr>
            <a:lstStyle/>
            <a:p>
              <a:pPr>
                <a:lnSpc>
                  <a:spcPct val="80000"/>
                </a:lnSpc>
                <a:spcAft>
                  <a:spcPts val="200"/>
                </a:spcAft>
                <a:defRPr/>
              </a:pPr>
              <a:r>
                <a:rPr lang="en-US" sz="1200" dirty="0" smtClean="0">
                  <a:solidFill>
                    <a:srgbClr val="000000"/>
                  </a:solidFill>
                  <a:latin typeface="Calibri" panose="020F0502020204030204" pitchFamily="34" charset="0"/>
                </a:rPr>
                <a:t>CR</a:t>
              </a:r>
              <a:endParaRPr lang="en-US" sz="1200" dirty="0">
                <a:solidFill>
                  <a:srgbClr val="000000"/>
                </a:solidFill>
                <a:latin typeface="Calibri" panose="020F0502020204030204" pitchFamily="34" charset="0"/>
              </a:endParaRPr>
            </a:p>
            <a:p>
              <a:pPr>
                <a:lnSpc>
                  <a:spcPct val="80000"/>
                </a:lnSpc>
                <a:spcAft>
                  <a:spcPts val="200"/>
                </a:spcAft>
                <a:defRPr/>
              </a:pPr>
              <a:r>
                <a:rPr lang="en-GB" sz="1200" dirty="0" smtClean="0">
                  <a:solidFill>
                    <a:srgbClr val="000000"/>
                  </a:solidFill>
                  <a:latin typeface="Calibri" panose="020F0502020204030204" pitchFamily="34" charset="0"/>
                </a:rPr>
                <a:t>PR</a:t>
              </a:r>
            </a:p>
          </p:txBody>
        </p:sp>
        <p:sp>
          <p:nvSpPr>
            <p:cNvPr id="35" name="Rectangle 34"/>
            <p:cNvSpPr/>
            <p:nvPr/>
          </p:nvSpPr>
          <p:spPr bwMode="auto">
            <a:xfrm>
              <a:off x="7460178" y="6382491"/>
              <a:ext cx="66675" cy="115887"/>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Aft>
                  <a:spcPts val="600"/>
                </a:spcAft>
                <a:buClr>
                  <a:srgbClr val="00727F"/>
                </a:buClr>
                <a:buSzPct val="125000"/>
                <a:buFont typeface="Wingdings" pitchFamily="2" charset="2"/>
                <a:buChar char="§"/>
                <a:defRPr sz="2400">
                  <a:solidFill>
                    <a:schemeClr val="bg2"/>
                  </a:solidFill>
                  <a:latin typeface="Calibri" pitchFamily="34" charset="0"/>
                  <a:ea typeface="Calibri" pitchFamily="34" charset="0"/>
                  <a:cs typeface="Calibri" pitchFamily="34" charset="0"/>
                </a:defRPr>
              </a:lvl1pPr>
              <a:lvl2pPr marL="742950" indent="-285750" eaLnBrk="0" hangingPunct="0">
                <a:spcAft>
                  <a:spcPts val="600"/>
                </a:spcAft>
                <a:buClr>
                  <a:srgbClr val="00727F"/>
                </a:buClr>
                <a:buSzPct val="125000"/>
                <a:buFont typeface="Lucida Grande"/>
                <a:buChar char="–"/>
                <a:defRPr sz="2000">
                  <a:solidFill>
                    <a:schemeClr val="bg2"/>
                  </a:solidFill>
                  <a:latin typeface="Calibri" pitchFamily="34" charset="0"/>
                  <a:ea typeface="Calibri" pitchFamily="34" charset="0"/>
                  <a:cs typeface="Calibri" pitchFamily="34" charset="0"/>
                </a:defRPr>
              </a:lvl2pPr>
              <a:lvl3pPr marL="1143000" indent="-228600" eaLnBrk="0" hangingPunct="0">
                <a:spcAft>
                  <a:spcPts val="600"/>
                </a:spcAft>
                <a:buClr>
                  <a:srgbClr val="00727F"/>
                </a:buClr>
                <a:buSzPct val="125000"/>
                <a:buFont typeface="Wingdings" pitchFamily="2" charset="2"/>
                <a:buChar char="§"/>
                <a:defRPr>
                  <a:solidFill>
                    <a:schemeClr val="bg2"/>
                  </a:solidFill>
                  <a:latin typeface="Calibri" pitchFamily="34" charset="0"/>
                  <a:ea typeface="Calibri" pitchFamily="34" charset="0"/>
                  <a:cs typeface="Calibri" pitchFamily="34" charset="0"/>
                </a:defRPr>
              </a:lvl3pPr>
              <a:lvl4pPr marL="1600200" indent="-228600" eaLnBrk="0" hangingPunct="0">
                <a:spcBef>
                  <a:spcPct val="20000"/>
                </a:spcBef>
                <a:buClr>
                  <a:srgbClr val="BC5C8A"/>
                </a:buClr>
                <a:defRPr sz="2000" b="1">
                  <a:solidFill>
                    <a:schemeClr val="bg1"/>
                  </a:solidFill>
                  <a:latin typeface="Times New Roman" pitchFamily="18" charset="0"/>
                  <a:ea typeface="Calibri" pitchFamily="34" charset="0"/>
                  <a:cs typeface="Calibri" pitchFamily="34" charset="0"/>
                </a:defRPr>
              </a:lvl4pPr>
              <a:lvl5pPr marL="2057400" indent="-228600" eaLnBrk="0" hangingPunct="0">
                <a:spcBef>
                  <a:spcPct val="20000"/>
                </a:spcBef>
                <a:buClr>
                  <a:srgbClr val="BC5C8A"/>
                </a:buClr>
                <a:buChar char="»"/>
                <a:defRPr sz="2000" b="1">
                  <a:solidFill>
                    <a:schemeClr val="bg1"/>
                  </a:solidFill>
                  <a:latin typeface="Times New Roman" pitchFamily="18" charset="0"/>
                  <a:ea typeface="Calibri" pitchFamily="34" charset="0"/>
                  <a:cs typeface="Calibri" pitchFamily="34" charset="0"/>
                </a:defRPr>
              </a:lvl5pPr>
              <a:lvl6pPr marL="2514600" indent="-228600" eaLnBrk="0" fontAlgn="base" hangingPunct="0">
                <a:spcBef>
                  <a:spcPct val="20000"/>
                </a:spcBef>
                <a:spcAft>
                  <a:spcPct val="0"/>
                </a:spcAft>
                <a:buClr>
                  <a:srgbClr val="BC5C8A"/>
                </a:buClr>
                <a:buChar char="»"/>
                <a:defRPr sz="2000" b="1">
                  <a:solidFill>
                    <a:schemeClr val="bg1"/>
                  </a:solidFill>
                  <a:latin typeface="Times New Roman" pitchFamily="18" charset="0"/>
                  <a:ea typeface="Calibri" pitchFamily="34" charset="0"/>
                  <a:cs typeface="Calibri" pitchFamily="34" charset="0"/>
                </a:defRPr>
              </a:lvl6pPr>
              <a:lvl7pPr marL="2971800" indent="-228600" eaLnBrk="0" fontAlgn="base" hangingPunct="0">
                <a:spcBef>
                  <a:spcPct val="20000"/>
                </a:spcBef>
                <a:spcAft>
                  <a:spcPct val="0"/>
                </a:spcAft>
                <a:buClr>
                  <a:srgbClr val="BC5C8A"/>
                </a:buClr>
                <a:buChar char="»"/>
                <a:defRPr sz="2000" b="1">
                  <a:solidFill>
                    <a:schemeClr val="bg1"/>
                  </a:solidFill>
                  <a:latin typeface="Times New Roman" pitchFamily="18" charset="0"/>
                  <a:ea typeface="Calibri" pitchFamily="34" charset="0"/>
                  <a:cs typeface="Calibri" pitchFamily="34" charset="0"/>
                </a:defRPr>
              </a:lvl7pPr>
              <a:lvl8pPr marL="3429000" indent="-228600" eaLnBrk="0" fontAlgn="base" hangingPunct="0">
                <a:spcBef>
                  <a:spcPct val="20000"/>
                </a:spcBef>
                <a:spcAft>
                  <a:spcPct val="0"/>
                </a:spcAft>
                <a:buClr>
                  <a:srgbClr val="BC5C8A"/>
                </a:buClr>
                <a:buChar char="»"/>
                <a:defRPr sz="2000" b="1">
                  <a:solidFill>
                    <a:schemeClr val="bg1"/>
                  </a:solidFill>
                  <a:latin typeface="Times New Roman" pitchFamily="18" charset="0"/>
                  <a:ea typeface="Calibri" pitchFamily="34" charset="0"/>
                  <a:cs typeface="Calibri" pitchFamily="34" charset="0"/>
                </a:defRPr>
              </a:lvl8pPr>
              <a:lvl9pPr marL="3886200" indent="-228600" eaLnBrk="0" fontAlgn="base" hangingPunct="0">
                <a:spcBef>
                  <a:spcPct val="20000"/>
                </a:spcBef>
                <a:spcAft>
                  <a:spcPct val="0"/>
                </a:spcAft>
                <a:buClr>
                  <a:srgbClr val="BC5C8A"/>
                </a:buClr>
                <a:buChar char="»"/>
                <a:defRPr sz="2000" b="1">
                  <a:solidFill>
                    <a:schemeClr val="bg1"/>
                  </a:solidFill>
                  <a:latin typeface="Times New Roman" pitchFamily="18" charset="0"/>
                  <a:ea typeface="Calibri" pitchFamily="34" charset="0"/>
                  <a:cs typeface="Calibri" pitchFamily="34" charset="0"/>
                </a:defRPr>
              </a:lvl9pPr>
            </a:lstStyle>
            <a:p>
              <a:pPr algn="ctr" eaLnBrk="1" hangingPunct="1">
                <a:spcAft>
                  <a:spcPct val="0"/>
                </a:spcAft>
                <a:buClrTx/>
                <a:buSzTx/>
                <a:buFontTx/>
                <a:buNone/>
              </a:pPr>
              <a:endParaRPr lang="en-US" altLang="en-US" sz="1800">
                <a:solidFill>
                  <a:srgbClr val="1C1C1C"/>
                </a:solidFill>
                <a:cs typeface="Arial" pitchFamily="34" charset="0"/>
              </a:endParaRPr>
            </a:p>
          </p:txBody>
        </p:sp>
        <p:sp>
          <p:nvSpPr>
            <p:cNvPr id="36" name="Rectangle 35"/>
            <p:cNvSpPr/>
            <p:nvPr/>
          </p:nvSpPr>
          <p:spPr bwMode="auto">
            <a:xfrm>
              <a:off x="7460178" y="6199114"/>
              <a:ext cx="66675" cy="11588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Aft>
                  <a:spcPts val="600"/>
                </a:spcAft>
                <a:buClr>
                  <a:srgbClr val="00727F"/>
                </a:buClr>
                <a:buSzPct val="125000"/>
                <a:buFont typeface="Wingdings" pitchFamily="2" charset="2"/>
                <a:buChar char="§"/>
                <a:defRPr sz="2400">
                  <a:solidFill>
                    <a:schemeClr val="bg2"/>
                  </a:solidFill>
                  <a:latin typeface="Calibri" pitchFamily="34" charset="0"/>
                  <a:ea typeface="Calibri" pitchFamily="34" charset="0"/>
                  <a:cs typeface="Calibri" pitchFamily="34" charset="0"/>
                </a:defRPr>
              </a:lvl1pPr>
              <a:lvl2pPr marL="742950" indent="-285750" eaLnBrk="0" hangingPunct="0">
                <a:spcAft>
                  <a:spcPts val="600"/>
                </a:spcAft>
                <a:buClr>
                  <a:srgbClr val="00727F"/>
                </a:buClr>
                <a:buSzPct val="125000"/>
                <a:buFont typeface="Lucida Grande"/>
                <a:buChar char="–"/>
                <a:defRPr sz="2000">
                  <a:solidFill>
                    <a:schemeClr val="bg2"/>
                  </a:solidFill>
                  <a:latin typeface="Calibri" pitchFamily="34" charset="0"/>
                  <a:ea typeface="Calibri" pitchFamily="34" charset="0"/>
                  <a:cs typeface="Calibri" pitchFamily="34" charset="0"/>
                </a:defRPr>
              </a:lvl2pPr>
              <a:lvl3pPr marL="1143000" indent="-228600" eaLnBrk="0" hangingPunct="0">
                <a:spcAft>
                  <a:spcPts val="600"/>
                </a:spcAft>
                <a:buClr>
                  <a:srgbClr val="00727F"/>
                </a:buClr>
                <a:buSzPct val="125000"/>
                <a:buFont typeface="Wingdings" pitchFamily="2" charset="2"/>
                <a:buChar char="§"/>
                <a:defRPr>
                  <a:solidFill>
                    <a:schemeClr val="bg2"/>
                  </a:solidFill>
                  <a:latin typeface="Calibri" pitchFamily="34" charset="0"/>
                  <a:ea typeface="Calibri" pitchFamily="34" charset="0"/>
                  <a:cs typeface="Calibri" pitchFamily="34" charset="0"/>
                </a:defRPr>
              </a:lvl3pPr>
              <a:lvl4pPr marL="1600200" indent="-228600" eaLnBrk="0" hangingPunct="0">
                <a:spcBef>
                  <a:spcPct val="20000"/>
                </a:spcBef>
                <a:buClr>
                  <a:srgbClr val="BC5C8A"/>
                </a:buClr>
                <a:defRPr sz="2000" b="1">
                  <a:solidFill>
                    <a:schemeClr val="bg1"/>
                  </a:solidFill>
                  <a:latin typeface="Times New Roman" pitchFamily="18" charset="0"/>
                  <a:ea typeface="Calibri" pitchFamily="34" charset="0"/>
                  <a:cs typeface="Calibri" pitchFamily="34" charset="0"/>
                </a:defRPr>
              </a:lvl4pPr>
              <a:lvl5pPr marL="2057400" indent="-228600" eaLnBrk="0" hangingPunct="0">
                <a:spcBef>
                  <a:spcPct val="20000"/>
                </a:spcBef>
                <a:buClr>
                  <a:srgbClr val="BC5C8A"/>
                </a:buClr>
                <a:buChar char="»"/>
                <a:defRPr sz="2000" b="1">
                  <a:solidFill>
                    <a:schemeClr val="bg1"/>
                  </a:solidFill>
                  <a:latin typeface="Times New Roman" pitchFamily="18" charset="0"/>
                  <a:ea typeface="Calibri" pitchFamily="34" charset="0"/>
                  <a:cs typeface="Calibri" pitchFamily="34" charset="0"/>
                </a:defRPr>
              </a:lvl5pPr>
              <a:lvl6pPr marL="2514600" indent="-228600" eaLnBrk="0" fontAlgn="base" hangingPunct="0">
                <a:spcBef>
                  <a:spcPct val="20000"/>
                </a:spcBef>
                <a:spcAft>
                  <a:spcPct val="0"/>
                </a:spcAft>
                <a:buClr>
                  <a:srgbClr val="BC5C8A"/>
                </a:buClr>
                <a:buChar char="»"/>
                <a:defRPr sz="2000" b="1">
                  <a:solidFill>
                    <a:schemeClr val="bg1"/>
                  </a:solidFill>
                  <a:latin typeface="Times New Roman" pitchFamily="18" charset="0"/>
                  <a:ea typeface="Calibri" pitchFamily="34" charset="0"/>
                  <a:cs typeface="Calibri" pitchFamily="34" charset="0"/>
                </a:defRPr>
              </a:lvl6pPr>
              <a:lvl7pPr marL="2971800" indent="-228600" eaLnBrk="0" fontAlgn="base" hangingPunct="0">
                <a:spcBef>
                  <a:spcPct val="20000"/>
                </a:spcBef>
                <a:spcAft>
                  <a:spcPct val="0"/>
                </a:spcAft>
                <a:buClr>
                  <a:srgbClr val="BC5C8A"/>
                </a:buClr>
                <a:buChar char="»"/>
                <a:defRPr sz="2000" b="1">
                  <a:solidFill>
                    <a:schemeClr val="bg1"/>
                  </a:solidFill>
                  <a:latin typeface="Times New Roman" pitchFamily="18" charset="0"/>
                  <a:ea typeface="Calibri" pitchFamily="34" charset="0"/>
                  <a:cs typeface="Calibri" pitchFamily="34" charset="0"/>
                </a:defRPr>
              </a:lvl7pPr>
              <a:lvl8pPr marL="3429000" indent="-228600" eaLnBrk="0" fontAlgn="base" hangingPunct="0">
                <a:spcBef>
                  <a:spcPct val="20000"/>
                </a:spcBef>
                <a:spcAft>
                  <a:spcPct val="0"/>
                </a:spcAft>
                <a:buClr>
                  <a:srgbClr val="BC5C8A"/>
                </a:buClr>
                <a:buChar char="»"/>
                <a:defRPr sz="2000" b="1">
                  <a:solidFill>
                    <a:schemeClr val="bg1"/>
                  </a:solidFill>
                  <a:latin typeface="Times New Roman" pitchFamily="18" charset="0"/>
                  <a:ea typeface="Calibri" pitchFamily="34" charset="0"/>
                  <a:cs typeface="Calibri" pitchFamily="34" charset="0"/>
                </a:defRPr>
              </a:lvl8pPr>
              <a:lvl9pPr marL="3886200" indent="-228600" eaLnBrk="0" fontAlgn="base" hangingPunct="0">
                <a:spcBef>
                  <a:spcPct val="20000"/>
                </a:spcBef>
                <a:spcAft>
                  <a:spcPct val="0"/>
                </a:spcAft>
                <a:buClr>
                  <a:srgbClr val="BC5C8A"/>
                </a:buClr>
                <a:buChar char="»"/>
                <a:defRPr sz="2000" b="1">
                  <a:solidFill>
                    <a:schemeClr val="bg1"/>
                  </a:solidFill>
                  <a:latin typeface="Times New Roman" pitchFamily="18" charset="0"/>
                  <a:ea typeface="Calibri" pitchFamily="34" charset="0"/>
                  <a:cs typeface="Calibri" pitchFamily="34" charset="0"/>
                </a:defRPr>
              </a:lvl9pPr>
            </a:lstStyle>
            <a:p>
              <a:pPr algn="ctr" eaLnBrk="1" hangingPunct="1">
                <a:spcAft>
                  <a:spcPct val="0"/>
                </a:spcAft>
                <a:buClrTx/>
                <a:buSzTx/>
                <a:buFontTx/>
                <a:buNone/>
              </a:pPr>
              <a:endParaRPr lang="en-US" altLang="en-US" sz="1800">
                <a:solidFill>
                  <a:srgbClr val="1C1C1C"/>
                </a:solidFill>
                <a:cs typeface="Arial" pitchFamily="34" charset="0"/>
              </a:endParaRPr>
            </a:p>
          </p:txBody>
        </p:sp>
      </p:grpSp>
      <p:grpSp>
        <p:nvGrpSpPr>
          <p:cNvPr id="9" name="Group 60"/>
          <p:cNvGrpSpPr/>
          <p:nvPr/>
        </p:nvGrpSpPr>
        <p:grpSpPr>
          <a:xfrm>
            <a:off x="4925167" y="4686360"/>
            <a:ext cx="395017" cy="413447"/>
            <a:chOff x="7460178" y="6161774"/>
            <a:chExt cx="296263" cy="413447"/>
          </a:xfrm>
        </p:grpSpPr>
        <p:sp>
          <p:nvSpPr>
            <p:cNvPr id="62" name="TextBox 61"/>
            <p:cNvSpPr txBox="1"/>
            <p:nvPr/>
          </p:nvSpPr>
          <p:spPr>
            <a:xfrm>
              <a:off x="7494109" y="6161774"/>
              <a:ext cx="262332" cy="413447"/>
            </a:xfrm>
            <a:prstGeom prst="rect">
              <a:avLst/>
            </a:prstGeom>
            <a:noFill/>
          </p:spPr>
          <p:txBody>
            <a:bodyPr wrap="none">
              <a:spAutoFit/>
            </a:bodyPr>
            <a:lstStyle/>
            <a:p>
              <a:pPr>
                <a:lnSpc>
                  <a:spcPct val="80000"/>
                </a:lnSpc>
                <a:spcAft>
                  <a:spcPts val="200"/>
                </a:spcAft>
                <a:defRPr/>
              </a:pPr>
              <a:r>
                <a:rPr lang="en-US" sz="1200" dirty="0" smtClean="0">
                  <a:solidFill>
                    <a:srgbClr val="000000"/>
                  </a:solidFill>
                  <a:latin typeface="Calibri" panose="020F0502020204030204" pitchFamily="34" charset="0"/>
                </a:rPr>
                <a:t>CR</a:t>
              </a:r>
              <a:endParaRPr lang="en-US" sz="1200" dirty="0">
                <a:solidFill>
                  <a:srgbClr val="000000"/>
                </a:solidFill>
                <a:latin typeface="Calibri" panose="020F0502020204030204" pitchFamily="34" charset="0"/>
              </a:endParaRPr>
            </a:p>
            <a:p>
              <a:pPr>
                <a:lnSpc>
                  <a:spcPct val="80000"/>
                </a:lnSpc>
                <a:spcAft>
                  <a:spcPts val="200"/>
                </a:spcAft>
                <a:defRPr/>
              </a:pPr>
              <a:r>
                <a:rPr lang="en-GB" sz="1200" dirty="0" smtClean="0">
                  <a:solidFill>
                    <a:srgbClr val="000000"/>
                  </a:solidFill>
                  <a:latin typeface="Calibri" panose="020F0502020204030204" pitchFamily="34" charset="0"/>
                </a:rPr>
                <a:t>PR</a:t>
              </a:r>
            </a:p>
          </p:txBody>
        </p:sp>
        <p:sp>
          <p:nvSpPr>
            <p:cNvPr id="63" name="Rectangle 62"/>
            <p:cNvSpPr/>
            <p:nvPr/>
          </p:nvSpPr>
          <p:spPr bwMode="auto">
            <a:xfrm>
              <a:off x="7460178" y="6382491"/>
              <a:ext cx="66675" cy="115887"/>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Aft>
                  <a:spcPts val="600"/>
                </a:spcAft>
                <a:buClr>
                  <a:srgbClr val="00727F"/>
                </a:buClr>
                <a:buSzPct val="125000"/>
                <a:buFont typeface="Wingdings" pitchFamily="2" charset="2"/>
                <a:buChar char="§"/>
                <a:defRPr sz="2400">
                  <a:solidFill>
                    <a:schemeClr val="bg2"/>
                  </a:solidFill>
                  <a:latin typeface="Calibri" pitchFamily="34" charset="0"/>
                  <a:ea typeface="Calibri" pitchFamily="34" charset="0"/>
                  <a:cs typeface="Calibri" pitchFamily="34" charset="0"/>
                </a:defRPr>
              </a:lvl1pPr>
              <a:lvl2pPr marL="742950" indent="-285750" eaLnBrk="0" hangingPunct="0">
                <a:spcAft>
                  <a:spcPts val="600"/>
                </a:spcAft>
                <a:buClr>
                  <a:srgbClr val="00727F"/>
                </a:buClr>
                <a:buSzPct val="125000"/>
                <a:buFont typeface="Lucida Grande"/>
                <a:buChar char="–"/>
                <a:defRPr sz="2000">
                  <a:solidFill>
                    <a:schemeClr val="bg2"/>
                  </a:solidFill>
                  <a:latin typeface="Calibri" pitchFamily="34" charset="0"/>
                  <a:ea typeface="Calibri" pitchFamily="34" charset="0"/>
                  <a:cs typeface="Calibri" pitchFamily="34" charset="0"/>
                </a:defRPr>
              </a:lvl2pPr>
              <a:lvl3pPr marL="1143000" indent="-228600" eaLnBrk="0" hangingPunct="0">
                <a:spcAft>
                  <a:spcPts val="600"/>
                </a:spcAft>
                <a:buClr>
                  <a:srgbClr val="00727F"/>
                </a:buClr>
                <a:buSzPct val="125000"/>
                <a:buFont typeface="Wingdings" pitchFamily="2" charset="2"/>
                <a:buChar char="§"/>
                <a:defRPr>
                  <a:solidFill>
                    <a:schemeClr val="bg2"/>
                  </a:solidFill>
                  <a:latin typeface="Calibri" pitchFamily="34" charset="0"/>
                  <a:ea typeface="Calibri" pitchFamily="34" charset="0"/>
                  <a:cs typeface="Calibri" pitchFamily="34" charset="0"/>
                </a:defRPr>
              </a:lvl3pPr>
              <a:lvl4pPr marL="1600200" indent="-228600" eaLnBrk="0" hangingPunct="0">
                <a:spcBef>
                  <a:spcPct val="20000"/>
                </a:spcBef>
                <a:buClr>
                  <a:srgbClr val="BC5C8A"/>
                </a:buClr>
                <a:defRPr sz="2000" b="1">
                  <a:solidFill>
                    <a:schemeClr val="bg1"/>
                  </a:solidFill>
                  <a:latin typeface="Times New Roman" pitchFamily="18" charset="0"/>
                  <a:ea typeface="Calibri" pitchFamily="34" charset="0"/>
                  <a:cs typeface="Calibri" pitchFamily="34" charset="0"/>
                </a:defRPr>
              </a:lvl4pPr>
              <a:lvl5pPr marL="2057400" indent="-228600" eaLnBrk="0" hangingPunct="0">
                <a:spcBef>
                  <a:spcPct val="20000"/>
                </a:spcBef>
                <a:buClr>
                  <a:srgbClr val="BC5C8A"/>
                </a:buClr>
                <a:buChar char="»"/>
                <a:defRPr sz="2000" b="1">
                  <a:solidFill>
                    <a:schemeClr val="bg1"/>
                  </a:solidFill>
                  <a:latin typeface="Times New Roman" pitchFamily="18" charset="0"/>
                  <a:ea typeface="Calibri" pitchFamily="34" charset="0"/>
                  <a:cs typeface="Calibri" pitchFamily="34" charset="0"/>
                </a:defRPr>
              </a:lvl5pPr>
              <a:lvl6pPr marL="2514600" indent="-228600" eaLnBrk="0" fontAlgn="base" hangingPunct="0">
                <a:spcBef>
                  <a:spcPct val="20000"/>
                </a:spcBef>
                <a:spcAft>
                  <a:spcPct val="0"/>
                </a:spcAft>
                <a:buClr>
                  <a:srgbClr val="BC5C8A"/>
                </a:buClr>
                <a:buChar char="»"/>
                <a:defRPr sz="2000" b="1">
                  <a:solidFill>
                    <a:schemeClr val="bg1"/>
                  </a:solidFill>
                  <a:latin typeface="Times New Roman" pitchFamily="18" charset="0"/>
                  <a:ea typeface="Calibri" pitchFamily="34" charset="0"/>
                  <a:cs typeface="Calibri" pitchFamily="34" charset="0"/>
                </a:defRPr>
              </a:lvl6pPr>
              <a:lvl7pPr marL="2971800" indent="-228600" eaLnBrk="0" fontAlgn="base" hangingPunct="0">
                <a:spcBef>
                  <a:spcPct val="20000"/>
                </a:spcBef>
                <a:spcAft>
                  <a:spcPct val="0"/>
                </a:spcAft>
                <a:buClr>
                  <a:srgbClr val="BC5C8A"/>
                </a:buClr>
                <a:buChar char="»"/>
                <a:defRPr sz="2000" b="1">
                  <a:solidFill>
                    <a:schemeClr val="bg1"/>
                  </a:solidFill>
                  <a:latin typeface="Times New Roman" pitchFamily="18" charset="0"/>
                  <a:ea typeface="Calibri" pitchFamily="34" charset="0"/>
                  <a:cs typeface="Calibri" pitchFamily="34" charset="0"/>
                </a:defRPr>
              </a:lvl7pPr>
              <a:lvl8pPr marL="3429000" indent="-228600" eaLnBrk="0" fontAlgn="base" hangingPunct="0">
                <a:spcBef>
                  <a:spcPct val="20000"/>
                </a:spcBef>
                <a:spcAft>
                  <a:spcPct val="0"/>
                </a:spcAft>
                <a:buClr>
                  <a:srgbClr val="BC5C8A"/>
                </a:buClr>
                <a:buChar char="»"/>
                <a:defRPr sz="2000" b="1">
                  <a:solidFill>
                    <a:schemeClr val="bg1"/>
                  </a:solidFill>
                  <a:latin typeface="Times New Roman" pitchFamily="18" charset="0"/>
                  <a:ea typeface="Calibri" pitchFamily="34" charset="0"/>
                  <a:cs typeface="Calibri" pitchFamily="34" charset="0"/>
                </a:defRPr>
              </a:lvl8pPr>
              <a:lvl9pPr marL="3886200" indent="-228600" eaLnBrk="0" fontAlgn="base" hangingPunct="0">
                <a:spcBef>
                  <a:spcPct val="20000"/>
                </a:spcBef>
                <a:spcAft>
                  <a:spcPct val="0"/>
                </a:spcAft>
                <a:buClr>
                  <a:srgbClr val="BC5C8A"/>
                </a:buClr>
                <a:buChar char="»"/>
                <a:defRPr sz="2000" b="1">
                  <a:solidFill>
                    <a:schemeClr val="bg1"/>
                  </a:solidFill>
                  <a:latin typeface="Times New Roman" pitchFamily="18" charset="0"/>
                  <a:ea typeface="Calibri" pitchFamily="34" charset="0"/>
                  <a:cs typeface="Calibri" pitchFamily="34" charset="0"/>
                </a:defRPr>
              </a:lvl9pPr>
            </a:lstStyle>
            <a:p>
              <a:pPr algn="ctr" eaLnBrk="1" hangingPunct="1">
                <a:spcAft>
                  <a:spcPct val="0"/>
                </a:spcAft>
                <a:buClrTx/>
                <a:buSzTx/>
                <a:buFontTx/>
                <a:buNone/>
              </a:pPr>
              <a:endParaRPr lang="en-US" altLang="en-US" sz="1800">
                <a:solidFill>
                  <a:srgbClr val="1C1C1C"/>
                </a:solidFill>
                <a:cs typeface="Arial" pitchFamily="34" charset="0"/>
              </a:endParaRPr>
            </a:p>
          </p:txBody>
        </p:sp>
        <p:sp>
          <p:nvSpPr>
            <p:cNvPr id="64" name="Rectangle 63"/>
            <p:cNvSpPr/>
            <p:nvPr/>
          </p:nvSpPr>
          <p:spPr bwMode="auto">
            <a:xfrm>
              <a:off x="7460178" y="6199114"/>
              <a:ext cx="66675" cy="11588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Aft>
                  <a:spcPts val="600"/>
                </a:spcAft>
                <a:buClr>
                  <a:srgbClr val="00727F"/>
                </a:buClr>
                <a:buSzPct val="125000"/>
                <a:buFont typeface="Wingdings" pitchFamily="2" charset="2"/>
                <a:buChar char="§"/>
                <a:defRPr sz="2400">
                  <a:solidFill>
                    <a:schemeClr val="bg2"/>
                  </a:solidFill>
                  <a:latin typeface="Calibri" pitchFamily="34" charset="0"/>
                  <a:ea typeface="Calibri" pitchFamily="34" charset="0"/>
                  <a:cs typeface="Calibri" pitchFamily="34" charset="0"/>
                </a:defRPr>
              </a:lvl1pPr>
              <a:lvl2pPr marL="742950" indent="-285750" eaLnBrk="0" hangingPunct="0">
                <a:spcAft>
                  <a:spcPts val="600"/>
                </a:spcAft>
                <a:buClr>
                  <a:srgbClr val="00727F"/>
                </a:buClr>
                <a:buSzPct val="125000"/>
                <a:buFont typeface="Lucida Grande"/>
                <a:buChar char="–"/>
                <a:defRPr sz="2000">
                  <a:solidFill>
                    <a:schemeClr val="bg2"/>
                  </a:solidFill>
                  <a:latin typeface="Calibri" pitchFamily="34" charset="0"/>
                  <a:ea typeface="Calibri" pitchFamily="34" charset="0"/>
                  <a:cs typeface="Calibri" pitchFamily="34" charset="0"/>
                </a:defRPr>
              </a:lvl2pPr>
              <a:lvl3pPr marL="1143000" indent="-228600" eaLnBrk="0" hangingPunct="0">
                <a:spcAft>
                  <a:spcPts val="600"/>
                </a:spcAft>
                <a:buClr>
                  <a:srgbClr val="00727F"/>
                </a:buClr>
                <a:buSzPct val="125000"/>
                <a:buFont typeface="Wingdings" pitchFamily="2" charset="2"/>
                <a:buChar char="§"/>
                <a:defRPr>
                  <a:solidFill>
                    <a:schemeClr val="bg2"/>
                  </a:solidFill>
                  <a:latin typeface="Calibri" pitchFamily="34" charset="0"/>
                  <a:ea typeface="Calibri" pitchFamily="34" charset="0"/>
                  <a:cs typeface="Calibri" pitchFamily="34" charset="0"/>
                </a:defRPr>
              </a:lvl3pPr>
              <a:lvl4pPr marL="1600200" indent="-228600" eaLnBrk="0" hangingPunct="0">
                <a:spcBef>
                  <a:spcPct val="20000"/>
                </a:spcBef>
                <a:buClr>
                  <a:srgbClr val="BC5C8A"/>
                </a:buClr>
                <a:defRPr sz="2000" b="1">
                  <a:solidFill>
                    <a:schemeClr val="bg1"/>
                  </a:solidFill>
                  <a:latin typeface="Times New Roman" pitchFamily="18" charset="0"/>
                  <a:ea typeface="Calibri" pitchFamily="34" charset="0"/>
                  <a:cs typeface="Calibri" pitchFamily="34" charset="0"/>
                </a:defRPr>
              </a:lvl4pPr>
              <a:lvl5pPr marL="2057400" indent="-228600" eaLnBrk="0" hangingPunct="0">
                <a:spcBef>
                  <a:spcPct val="20000"/>
                </a:spcBef>
                <a:buClr>
                  <a:srgbClr val="BC5C8A"/>
                </a:buClr>
                <a:buChar char="»"/>
                <a:defRPr sz="2000" b="1">
                  <a:solidFill>
                    <a:schemeClr val="bg1"/>
                  </a:solidFill>
                  <a:latin typeface="Times New Roman" pitchFamily="18" charset="0"/>
                  <a:ea typeface="Calibri" pitchFamily="34" charset="0"/>
                  <a:cs typeface="Calibri" pitchFamily="34" charset="0"/>
                </a:defRPr>
              </a:lvl5pPr>
              <a:lvl6pPr marL="2514600" indent="-228600" eaLnBrk="0" fontAlgn="base" hangingPunct="0">
                <a:spcBef>
                  <a:spcPct val="20000"/>
                </a:spcBef>
                <a:spcAft>
                  <a:spcPct val="0"/>
                </a:spcAft>
                <a:buClr>
                  <a:srgbClr val="BC5C8A"/>
                </a:buClr>
                <a:buChar char="»"/>
                <a:defRPr sz="2000" b="1">
                  <a:solidFill>
                    <a:schemeClr val="bg1"/>
                  </a:solidFill>
                  <a:latin typeface="Times New Roman" pitchFamily="18" charset="0"/>
                  <a:ea typeface="Calibri" pitchFamily="34" charset="0"/>
                  <a:cs typeface="Calibri" pitchFamily="34" charset="0"/>
                </a:defRPr>
              </a:lvl6pPr>
              <a:lvl7pPr marL="2971800" indent="-228600" eaLnBrk="0" fontAlgn="base" hangingPunct="0">
                <a:spcBef>
                  <a:spcPct val="20000"/>
                </a:spcBef>
                <a:spcAft>
                  <a:spcPct val="0"/>
                </a:spcAft>
                <a:buClr>
                  <a:srgbClr val="BC5C8A"/>
                </a:buClr>
                <a:buChar char="»"/>
                <a:defRPr sz="2000" b="1">
                  <a:solidFill>
                    <a:schemeClr val="bg1"/>
                  </a:solidFill>
                  <a:latin typeface="Times New Roman" pitchFamily="18" charset="0"/>
                  <a:ea typeface="Calibri" pitchFamily="34" charset="0"/>
                  <a:cs typeface="Calibri" pitchFamily="34" charset="0"/>
                </a:defRPr>
              </a:lvl7pPr>
              <a:lvl8pPr marL="3429000" indent="-228600" eaLnBrk="0" fontAlgn="base" hangingPunct="0">
                <a:spcBef>
                  <a:spcPct val="20000"/>
                </a:spcBef>
                <a:spcAft>
                  <a:spcPct val="0"/>
                </a:spcAft>
                <a:buClr>
                  <a:srgbClr val="BC5C8A"/>
                </a:buClr>
                <a:buChar char="»"/>
                <a:defRPr sz="2000" b="1">
                  <a:solidFill>
                    <a:schemeClr val="bg1"/>
                  </a:solidFill>
                  <a:latin typeface="Times New Roman" pitchFamily="18" charset="0"/>
                  <a:ea typeface="Calibri" pitchFamily="34" charset="0"/>
                  <a:cs typeface="Calibri" pitchFamily="34" charset="0"/>
                </a:defRPr>
              </a:lvl8pPr>
              <a:lvl9pPr marL="3886200" indent="-228600" eaLnBrk="0" fontAlgn="base" hangingPunct="0">
                <a:spcBef>
                  <a:spcPct val="20000"/>
                </a:spcBef>
                <a:spcAft>
                  <a:spcPct val="0"/>
                </a:spcAft>
                <a:buClr>
                  <a:srgbClr val="BC5C8A"/>
                </a:buClr>
                <a:buChar char="»"/>
                <a:defRPr sz="2000" b="1">
                  <a:solidFill>
                    <a:schemeClr val="bg1"/>
                  </a:solidFill>
                  <a:latin typeface="Times New Roman" pitchFamily="18" charset="0"/>
                  <a:ea typeface="Calibri" pitchFamily="34" charset="0"/>
                  <a:cs typeface="Calibri" pitchFamily="34" charset="0"/>
                </a:defRPr>
              </a:lvl9pPr>
            </a:lstStyle>
            <a:p>
              <a:pPr algn="ctr" eaLnBrk="1" hangingPunct="1">
                <a:spcAft>
                  <a:spcPct val="0"/>
                </a:spcAft>
                <a:buClrTx/>
                <a:buSzTx/>
                <a:buFontTx/>
                <a:buNone/>
              </a:pPr>
              <a:endParaRPr lang="en-US" altLang="en-US" sz="1800">
                <a:solidFill>
                  <a:srgbClr val="1C1C1C"/>
                </a:solidFill>
                <a:cs typeface="Arial" pitchFamily="34" charset="0"/>
              </a:endParaRPr>
            </a:p>
          </p:txBody>
        </p:sp>
      </p:grpSp>
      <p:sp>
        <p:nvSpPr>
          <p:cNvPr id="7" name="TextBox 6"/>
          <p:cNvSpPr txBox="1"/>
          <p:nvPr/>
        </p:nvSpPr>
        <p:spPr>
          <a:xfrm rot="16200000">
            <a:off x="1028226" y="3175729"/>
            <a:ext cx="1020216" cy="276999"/>
          </a:xfrm>
          <a:prstGeom prst="rect">
            <a:avLst/>
          </a:prstGeom>
          <a:noFill/>
        </p:spPr>
        <p:txBody>
          <a:bodyPr wrap="none" rtlCol="0">
            <a:spAutoFit/>
          </a:bodyPr>
          <a:lstStyle/>
          <a:p>
            <a:r>
              <a:rPr lang="en-GB" sz="1200" b="1" dirty="0" smtClean="0">
                <a:solidFill>
                  <a:srgbClr val="000000"/>
                </a:solidFill>
                <a:latin typeface="+mn-lt"/>
              </a:rPr>
              <a:t>% of patients</a:t>
            </a:r>
            <a:endParaRPr lang="en-US" sz="1200" b="1" dirty="0">
              <a:solidFill>
                <a:srgbClr val="000000"/>
              </a:solidFill>
              <a:latin typeface="+mn-lt"/>
            </a:endParaRPr>
          </a:p>
        </p:txBody>
      </p:sp>
      <p:sp>
        <p:nvSpPr>
          <p:cNvPr id="56" name="TextBox 55"/>
          <p:cNvSpPr txBox="1"/>
          <p:nvPr/>
        </p:nvSpPr>
        <p:spPr>
          <a:xfrm>
            <a:off x="9086200" y="6611780"/>
            <a:ext cx="3070071" cy="246221"/>
          </a:xfrm>
          <a:prstGeom prst="rect">
            <a:avLst/>
          </a:prstGeom>
          <a:noFill/>
        </p:spPr>
        <p:txBody>
          <a:bodyPr wrap="none" rtlCol="0">
            <a:spAutoFit/>
          </a:bodyPr>
          <a:lstStyle/>
          <a:p>
            <a:pPr algn="r"/>
            <a:r>
              <a:rPr lang="da-DK" sz="1000" dirty="0" smtClean="0">
                <a:latin typeface="Calibri" panose="020F0502020204030204" pitchFamily="34" charset="0"/>
                <a:cs typeface="Calibri" panose="020F0502020204030204" pitchFamily="34" charset="0"/>
              </a:rPr>
              <a:t>Rule S et al. ASH 2015; Abstract 469 (Oral Presentation)</a:t>
            </a:r>
            <a:endParaRPr lang="en-US" sz="1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xmlns="" val="1479981867"/>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3819525">
              <a:lnSpc>
                <a:spcPct val="100000"/>
              </a:lnSpc>
            </a:pPr>
            <a:r>
              <a:rPr spc="-25" dirty="0"/>
              <a:t>Overall</a:t>
            </a:r>
            <a:r>
              <a:rPr spc="-40" dirty="0"/>
              <a:t> </a:t>
            </a:r>
            <a:r>
              <a:rPr spc="-10" dirty="0"/>
              <a:t>Survival</a:t>
            </a:r>
          </a:p>
        </p:txBody>
      </p:sp>
      <p:sp>
        <p:nvSpPr>
          <p:cNvPr id="3" name="object 3"/>
          <p:cNvSpPr txBox="1"/>
          <p:nvPr/>
        </p:nvSpPr>
        <p:spPr>
          <a:xfrm>
            <a:off x="1873250" y="5050828"/>
            <a:ext cx="7651115" cy="759460"/>
          </a:xfrm>
          <a:prstGeom prst="rect">
            <a:avLst/>
          </a:prstGeom>
        </p:spPr>
        <p:txBody>
          <a:bodyPr vert="horz" wrap="square" lIns="0" tIns="0" rIns="0" bIns="0" rtlCol="0">
            <a:spAutoFit/>
          </a:bodyPr>
          <a:lstStyle/>
          <a:p>
            <a:pPr marL="355600" indent="-342900">
              <a:lnSpc>
                <a:spcPct val="100000"/>
              </a:lnSpc>
              <a:buFont typeface="Arial"/>
              <a:buChar char="•"/>
              <a:tabLst>
                <a:tab pos="354965" algn="l"/>
                <a:tab pos="355600" algn="l"/>
              </a:tabLst>
            </a:pPr>
            <a:r>
              <a:rPr sz="2400" spc="-5" dirty="0">
                <a:latin typeface="Calibri"/>
                <a:cs typeface="Calibri"/>
              </a:rPr>
              <a:t>No </a:t>
            </a:r>
            <a:r>
              <a:rPr sz="2400" spc="-15" dirty="0">
                <a:latin typeface="Calibri"/>
                <a:cs typeface="Calibri"/>
              </a:rPr>
              <a:t>statistically </a:t>
            </a:r>
            <a:r>
              <a:rPr sz="2400" spc="-10" dirty="0">
                <a:latin typeface="Calibri"/>
                <a:cs typeface="Calibri"/>
              </a:rPr>
              <a:t>significant </a:t>
            </a:r>
            <a:r>
              <a:rPr sz="2400" spc="-15" dirty="0">
                <a:latin typeface="Calibri"/>
                <a:cs typeface="Calibri"/>
              </a:rPr>
              <a:t>difference </a:t>
            </a:r>
            <a:r>
              <a:rPr sz="2400" dirty="0">
                <a:latin typeface="Calibri"/>
                <a:cs typeface="Calibri"/>
              </a:rPr>
              <a:t>in</a:t>
            </a:r>
            <a:r>
              <a:rPr sz="2400" spc="30" dirty="0">
                <a:latin typeface="Calibri"/>
                <a:cs typeface="Calibri"/>
              </a:rPr>
              <a:t> </a:t>
            </a:r>
            <a:r>
              <a:rPr sz="2400" spc="-5" dirty="0">
                <a:latin typeface="Calibri"/>
                <a:cs typeface="Calibri"/>
              </a:rPr>
              <a:t>survival*</a:t>
            </a:r>
            <a:endParaRPr sz="2400">
              <a:latin typeface="Calibri"/>
              <a:cs typeface="Calibri"/>
            </a:endParaRPr>
          </a:p>
          <a:p>
            <a:pPr marL="355600">
              <a:lnSpc>
                <a:spcPct val="100000"/>
              </a:lnSpc>
              <a:tabLst>
                <a:tab pos="4528185" algn="l"/>
                <a:tab pos="4921250" algn="l"/>
              </a:tabLst>
            </a:pPr>
            <a:r>
              <a:rPr sz="2400" spc="-5" dirty="0">
                <a:latin typeface="Calibri"/>
                <a:cs typeface="Calibri"/>
              </a:rPr>
              <a:t>(1-year survival 68%</a:t>
            </a:r>
            <a:r>
              <a:rPr sz="2400" spc="10" dirty="0">
                <a:latin typeface="Calibri"/>
                <a:cs typeface="Calibri"/>
              </a:rPr>
              <a:t> </a:t>
            </a:r>
            <a:r>
              <a:rPr sz="2400" spc="-20" dirty="0">
                <a:latin typeface="Calibri"/>
                <a:cs typeface="Calibri"/>
              </a:rPr>
              <a:t>for</a:t>
            </a:r>
            <a:r>
              <a:rPr sz="2400" spc="5" dirty="0">
                <a:latin typeface="Calibri"/>
                <a:cs typeface="Calibri"/>
              </a:rPr>
              <a:t> </a:t>
            </a:r>
            <a:r>
              <a:rPr sz="2400" spc="-5" dirty="0">
                <a:latin typeface="Calibri"/>
                <a:cs typeface="Calibri"/>
              </a:rPr>
              <a:t>ibrutinib	</a:t>
            </a:r>
            <a:r>
              <a:rPr sz="2400" spc="-10" dirty="0">
                <a:latin typeface="Calibri"/>
                <a:cs typeface="Calibri"/>
              </a:rPr>
              <a:t>vs	</a:t>
            </a:r>
            <a:r>
              <a:rPr sz="2400" spc="-5" dirty="0">
                <a:latin typeface="Calibri"/>
                <a:cs typeface="Calibri"/>
              </a:rPr>
              <a:t>61% </a:t>
            </a:r>
            <a:r>
              <a:rPr sz="2400" spc="-20" dirty="0">
                <a:latin typeface="Calibri"/>
                <a:cs typeface="Calibri"/>
              </a:rPr>
              <a:t>for</a:t>
            </a:r>
            <a:r>
              <a:rPr sz="2400" spc="-50" dirty="0">
                <a:latin typeface="Calibri"/>
                <a:cs typeface="Calibri"/>
              </a:rPr>
              <a:t> </a:t>
            </a:r>
            <a:r>
              <a:rPr sz="2400" spc="-10" dirty="0">
                <a:latin typeface="Calibri"/>
                <a:cs typeface="Calibri"/>
              </a:rPr>
              <a:t>temsirolimus)</a:t>
            </a:r>
            <a:endParaRPr sz="2400">
              <a:latin typeface="Calibri"/>
              <a:cs typeface="Calibri"/>
            </a:endParaRPr>
          </a:p>
        </p:txBody>
      </p:sp>
      <p:sp>
        <p:nvSpPr>
          <p:cNvPr id="4" name="object 4"/>
          <p:cNvSpPr/>
          <p:nvPr/>
        </p:nvSpPr>
        <p:spPr>
          <a:xfrm>
            <a:off x="2130551" y="1562100"/>
            <a:ext cx="6470904" cy="3090672"/>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6753707" y="2024989"/>
            <a:ext cx="3195320" cy="298450"/>
          </a:xfrm>
          <a:prstGeom prst="rect">
            <a:avLst/>
          </a:prstGeom>
        </p:spPr>
        <p:txBody>
          <a:bodyPr vert="horz" wrap="square" lIns="0" tIns="0" rIns="0" bIns="0" rtlCol="0">
            <a:spAutoFit/>
          </a:bodyPr>
          <a:lstStyle/>
          <a:p>
            <a:pPr marL="12700">
              <a:lnSpc>
                <a:spcPct val="100000"/>
              </a:lnSpc>
            </a:pPr>
            <a:r>
              <a:rPr sz="1800" spc="-5" dirty="0">
                <a:latin typeface="Calibri"/>
                <a:cs typeface="Calibri"/>
              </a:rPr>
              <a:t>Ibrutinib Median: Not </a:t>
            </a:r>
            <a:r>
              <a:rPr sz="1800" spc="-15" dirty="0">
                <a:latin typeface="Calibri"/>
                <a:cs typeface="Calibri"/>
              </a:rPr>
              <a:t>yet</a:t>
            </a:r>
            <a:r>
              <a:rPr sz="1800" spc="35" dirty="0">
                <a:latin typeface="Calibri"/>
                <a:cs typeface="Calibri"/>
              </a:rPr>
              <a:t> </a:t>
            </a:r>
            <a:r>
              <a:rPr sz="1800" spc="-10" dirty="0">
                <a:latin typeface="Calibri"/>
                <a:cs typeface="Calibri"/>
              </a:rPr>
              <a:t>reached</a:t>
            </a:r>
            <a:endParaRPr sz="1800">
              <a:latin typeface="Calibri"/>
              <a:cs typeface="Calibri"/>
            </a:endParaRPr>
          </a:p>
        </p:txBody>
      </p:sp>
      <p:sp>
        <p:nvSpPr>
          <p:cNvPr id="6" name="object 6"/>
          <p:cNvSpPr txBox="1"/>
          <p:nvPr/>
        </p:nvSpPr>
        <p:spPr>
          <a:xfrm>
            <a:off x="5521325" y="3046603"/>
            <a:ext cx="3292475" cy="298450"/>
          </a:xfrm>
          <a:prstGeom prst="rect">
            <a:avLst/>
          </a:prstGeom>
        </p:spPr>
        <p:txBody>
          <a:bodyPr vert="horz" wrap="square" lIns="0" tIns="0" rIns="0" bIns="0" rtlCol="0">
            <a:spAutoFit/>
          </a:bodyPr>
          <a:lstStyle/>
          <a:p>
            <a:pPr marL="12700">
              <a:lnSpc>
                <a:spcPct val="100000"/>
              </a:lnSpc>
            </a:pPr>
            <a:r>
              <a:rPr sz="1800" spc="-20" dirty="0">
                <a:latin typeface="Calibri"/>
                <a:cs typeface="Calibri"/>
              </a:rPr>
              <a:t>Temsirolimus </a:t>
            </a:r>
            <a:r>
              <a:rPr sz="1800" spc="-5" dirty="0">
                <a:latin typeface="Calibri"/>
                <a:cs typeface="Calibri"/>
              </a:rPr>
              <a:t>Median: 21.3</a:t>
            </a:r>
            <a:r>
              <a:rPr sz="1800" spc="5" dirty="0">
                <a:latin typeface="Calibri"/>
                <a:cs typeface="Calibri"/>
              </a:rPr>
              <a:t> </a:t>
            </a:r>
            <a:r>
              <a:rPr sz="1800" spc="-5" dirty="0">
                <a:latin typeface="Calibri"/>
                <a:cs typeface="Calibri"/>
              </a:rPr>
              <a:t>months</a:t>
            </a:r>
            <a:endParaRPr sz="1800">
              <a:latin typeface="Calibri"/>
              <a:cs typeface="Calibri"/>
            </a:endParaRPr>
          </a:p>
        </p:txBody>
      </p:sp>
      <p:sp>
        <p:nvSpPr>
          <p:cNvPr id="7" name="object 7"/>
          <p:cNvSpPr/>
          <p:nvPr/>
        </p:nvSpPr>
        <p:spPr>
          <a:xfrm>
            <a:off x="3433571" y="3107435"/>
            <a:ext cx="1757172" cy="615683"/>
          </a:xfrm>
          <a:prstGeom prst="rect">
            <a:avLst/>
          </a:prstGeom>
          <a:blipFill>
            <a:blip r:embed="rId3" cstate="print"/>
            <a:stretch>
              <a:fillRect/>
            </a:stretch>
          </a:blipFill>
        </p:spPr>
        <p:txBody>
          <a:bodyPr wrap="square" lIns="0" tIns="0" rIns="0" bIns="0" rtlCol="0"/>
          <a:lstStyle/>
          <a:p>
            <a:endParaRPr/>
          </a:p>
        </p:txBody>
      </p:sp>
      <p:sp>
        <p:nvSpPr>
          <p:cNvPr id="8" name="object 8"/>
          <p:cNvSpPr txBox="1"/>
          <p:nvPr/>
        </p:nvSpPr>
        <p:spPr>
          <a:xfrm>
            <a:off x="1856232" y="6324771"/>
            <a:ext cx="3554095" cy="235585"/>
          </a:xfrm>
          <a:prstGeom prst="rect">
            <a:avLst/>
          </a:prstGeom>
        </p:spPr>
        <p:txBody>
          <a:bodyPr vert="horz" wrap="square" lIns="0" tIns="0" rIns="0" bIns="0" rtlCol="0">
            <a:spAutoFit/>
          </a:bodyPr>
          <a:lstStyle/>
          <a:p>
            <a:pPr marL="12700">
              <a:lnSpc>
                <a:spcPct val="100000"/>
              </a:lnSpc>
            </a:pPr>
            <a:r>
              <a:rPr sz="1400" spc="-10" dirty="0">
                <a:latin typeface="Calibri"/>
                <a:cs typeface="Calibri"/>
              </a:rPr>
              <a:t>Dreyling </a:t>
            </a:r>
            <a:r>
              <a:rPr sz="1400" dirty="0">
                <a:latin typeface="Calibri"/>
                <a:cs typeface="Calibri"/>
              </a:rPr>
              <a:t>M </a:t>
            </a:r>
            <a:r>
              <a:rPr sz="1400" spc="-10" dirty="0">
                <a:latin typeface="Calibri"/>
                <a:cs typeface="Calibri"/>
              </a:rPr>
              <a:t>et </a:t>
            </a:r>
            <a:r>
              <a:rPr sz="1400" spc="-5" dirty="0">
                <a:latin typeface="Calibri"/>
                <a:cs typeface="Calibri"/>
              </a:rPr>
              <a:t>al. </a:t>
            </a:r>
            <a:r>
              <a:rPr sz="1400" spc="-10" dirty="0">
                <a:latin typeface="Calibri"/>
                <a:cs typeface="Calibri"/>
              </a:rPr>
              <a:t>Lancet </a:t>
            </a:r>
            <a:r>
              <a:rPr sz="1400" spc="-5" dirty="0">
                <a:latin typeface="Calibri"/>
                <a:cs typeface="Calibri"/>
              </a:rPr>
              <a:t>2016; 387(10020):</a:t>
            </a:r>
            <a:r>
              <a:rPr sz="1400" spc="140" dirty="0">
                <a:latin typeface="Calibri"/>
                <a:cs typeface="Calibri"/>
              </a:rPr>
              <a:t> </a:t>
            </a:r>
            <a:r>
              <a:rPr sz="1400" spc="-5" dirty="0">
                <a:latin typeface="Calibri"/>
                <a:cs typeface="Calibri"/>
              </a:rPr>
              <a:t>770-8</a:t>
            </a:r>
            <a:endParaRPr sz="1400">
              <a:latin typeface="Calibri"/>
              <a:cs typeface="Calibri"/>
            </a:endParaRPr>
          </a:p>
        </p:txBody>
      </p:sp>
      <p:sp>
        <p:nvSpPr>
          <p:cNvPr id="9" name="object 9"/>
          <p:cNvSpPr/>
          <p:nvPr/>
        </p:nvSpPr>
        <p:spPr>
          <a:xfrm>
            <a:off x="1901951" y="6237732"/>
            <a:ext cx="2753360" cy="0"/>
          </a:xfrm>
          <a:custGeom>
            <a:avLst/>
            <a:gdLst/>
            <a:ahLst/>
            <a:cxnLst/>
            <a:rect l="l" t="t" r="r" b="b"/>
            <a:pathLst>
              <a:path w="2753360">
                <a:moveTo>
                  <a:pt x="0" y="0"/>
                </a:moveTo>
                <a:lnTo>
                  <a:pt x="2753321" y="0"/>
                </a:lnTo>
              </a:path>
            </a:pathLst>
          </a:custGeom>
          <a:ln w="9144">
            <a:solidFill>
              <a:srgbClr val="4A7EBB"/>
            </a:solidFill>
          </a:ln>
        </p:spPr>
        <p:txBody>
          <a:bodyPr wrap="square" lIns="0" tIns="0" rIns="0" bIns="0" rtlCol="0"/>
          <a:lstStyle/>
          <a:p>
            <a:endParaRPr/>
          </a:p>
        </p:txBody>
      </p:sp>
      <p:sp>
        <p:nvSpPr>
          <p:cNvPr id="10" name="object 10"/>
          <p:cNvSpPr txBox="1"/>
          <p:nvPr/>
        </p:nvSpPr>
        <p:spPr>
          <a:xfrm>
            <a:off x="1856244" y="6569575"/>
            <a:ext cx="5438775" cy="203835"/>
          </a:xfrm>
          <a:prstGeom prst="rect">
            <a:avLst/>
          </a:prstGeom>
        </p:spPr>
        <p:txBody>
          <a:bodyPr vert="horz" wrap="square" lIns="0" tIns="0" rIns="0" bIns="0" rtlCol="0">
            <a:spAutoFit/>
          </a:bodyPr>
          <a:lstStyle/>
          <a:p>
            <a:pPr marL="12700">
              <a:lnSpc>
                <a:spcPts val="1435"/>
              </a:lnSpc>
            </a:pPr>
            <a:r>
              <a:rPr sz="1400" spc="-5" dirty="0">
                <a:latin typeface="Calibri"/>
                <a:cs typeface="Calibri"/>
              </a:rPr>
              <a:t>*Study was not </a:t>
            </a:r>
            <a:r>
              <a:rPr sz="1400" spc="-10" dirty="0">
                <a:latin typeface="Calibri"/>
                <a:cs typeface="Calibri"/>
              </a:rPr>
              <a:t>powered to detect </a:t>
            </a:r>
            <a:r>
              <a:rPr sz="1400" dirty="0">
                <a:latin typeface="Calibri"/>
                <a:cs typeface="Calibri"/>
              </a:rPr>
              <a:t>a </a:t>
            </a:r>
            <a:r>
              <a:rPr sz="1400" spc="-10" dirty="0">
                <a:latin typeface="Calibri"/>
                <a:cs typeface="Calibri"/>
              </a:rPr>
              <a:t>statistically </a:t>
            </a:r>
            <a:r>
              <a:rPr sz="1400" spc="-5" dirty="0">
                <a:latin typeface="Calibri"/>
                <a:cs typeface="Calibri"/>
              </a:rPr>
              <a:t>significant </a:t>
            </a:r>
            <a:r>
              <a:rPr sz="1400" spc="-10" dirty="0">
                <a:latin typeface="Calibri"/>
                <a:cs typeface="Calibri"/>
              </a:rPr>
              <a:t>difference </a:t>
            </a:r>
            <a:r>
              <a:rPr sz="1400" dirty="0">
                <a:latin typeface="Calibri"/>
                <a:cs typeface="Calibri"/>
              </a:rPr>
              <a:t>in</a:t>
            </a:r>
            <a:r>
              <a:rPr sz="1400" spc="150" dirty="0">
                <a:latin typeface="Calibri"/>
                <a:cs typeface="Calibri"/>
              </a:rPr>
              <a:t> </a:t>
            </a:r>
            <a:r>
              <a:rPr sz="1400" spc="-10" dirty="0">
                <a:latin typeface="Calibri"/>
                <a:cs typeface="Calibri"/>
              </a:rPr>
              <a:t>OS</a:t>
            </a:r>
            <a:endParaRPr sz="1400">
              <a:latin typeface="Calibri"/>
              <a:cs typeface="Calibri"/>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904" y="508825"/>
            <a:ext cx="10930191" cy="384721"/>
          </a:xfrm>
        </p:spPr>
        <p:txBody>
          <a:bodyPr/>
          <a:lstStyle/>
          <a:p>
            <a:r>
              <a:rPr lang="en-US" sz="2500" dirty="0" smtClean="0"/>
              <a:t>Time </a:t>
            </a:r>
            <a:r>
              <a:rPr lang="en-US" sz="2500" dirty="0"/>
              <a:t>to </a:t>
            </a:r>
            <a:r>
              <a:rPr lang="en-US" sz="2500" dirty="0" smtClean="0"/>
              <a:t>Clinically Meaningful </a:t>
            </a:r>
            <a:r>
              <a:rPr lang="en-US" sz="2500" dirty="0"/>
              <a:t>I</a:t>
            </a:r>
            <a:r>
              <a:rPr lang="en-US" sz="2500" dirty="0" smtClean="0"/>
              <a:t>mprovement </a:t>
            </a:r>
            <a:r>
              <a:rPr lang="en-US" sz="2500" dirty="0"/>
              <a:t>on the FACT-Lym </a:t>
            </a:r>
            <a:r>
              <a:rPr lang="en-US" sz="2500" dirty="0" smtClean="0"/>
              <a:t>Lymphoma Subscale</a:t>
            </a:r>
            <a:endParaRPr lang="en-US" sz="2500" dirty="0"/>
          </a:p>
        </p:txBody>
      </p:sp>
      <p:sp>
        <p:nvSpPr>
          <p:cNvPr id="3" name="Content Placeholder 2"/>
          <p:cNvSpPr>
            <a:spLocks noGrp="1"/>
          </p:cNvSpPr>
          <p:nvPr>
            <p:ph idx="1"/>
          </p:nvPr>
        </p:nvSpPr>
        <p:spPr>
          <a:xfrm>
            <a:off x="459179" y="5295102"/>
            <a:ext cx="11289476" cy="923330"/>
          </a:xfrm>
        </p:spPr>
        <p:txBody>
          <a:bodyPr/>
          <a:lstStyle/>
          <a:p>
            <a:r>
              <a:rPr lang="en-US" sz="1500" b="0" dirty="0"/>
              <a:t>A greater proportion of patients treated with </a:t>
            </a:r>
            <a:r>
              <a:rPr lang="en-US" sz="1500" b="0" dirty="0" smtClean="0"/>
              <a:t>ibrutinib had </a:t>
            </a:r>
            <a:r>
              <a:rPr lang="en-US" sz="1500" b="0" dirty="0"/>
              <a:t>a clinically meaningful improvement in </a:t>
            </a:r>
            <a:r>
              <a:rPr lang="en-US" sz="1500" b="0" dirty="0" smtClean="0"/>
              <a:t>lymphoma symptoms vs. </a:t>
            </a:r>
            <a:r>
              <a:rPr lang="en-US" sz="1500" b="0" dirty="0"/>
              <a:t>those treated with </a:t>
            </a:r>
            <a:r>
              <a:rPr lang="en-US" sz="1500" b="0" dirty="0" smtClean="0"/>
              <a:t>temsirolimus (</a:t>
            </a:r>
            <a:r>
              <a:rPr lang="en-US" sz="1500" b="0" dirty="0"/>
              <a:t>86 [62%] </a:t>
            </a:r>
            <a:r>
              <a:rPr lang="en-US" sz="1500" b="0" dirty="0" smtClean="0"/>
              <a:t>vs.</a:t>
            </a:r>
            <a:r>
              <a:rPr lang="en-US" sz="1500" b="0" i="1" dirty="0" smtClean="0"/>
              <a:t> </a:t>
            </a:r>
            <a:r>
              <a:rPr lang="en-US" sz="1500" b="0" dirty="0"/>
              <a:t>50 [35</a:t>
            </a:r>
            <a:r>
              <a:rPr lang="en-US" sz="1500" b="0" dirty="0" smtClean="0"/>
              <a:t>%])</a:t>
            </a:r>
          </a:p>
          <a:p>
            <a:r>
              <a:rPr lang="en-US" sz="1500" b="0" dirty="0" smtClean="0"/>
              <a:t>Improvement </a:t>
            </a:r>
            <a:r>
              <a:rPr lang="en-US" sz="1500" b="0" dirty="0"/>
              <a:t>in </a:t>
            </a:r>
            <a:r>
              <a:rPr lang="en-US" sz="1500" b="0" dirty="0" smtClean="0"/>
              <a:t>symptoms occurred </a:t>
            </a:r>
            <a:r>
              <a:rPr lang="en-US" sz="1500" b="0" dirty="0"/>
              <a:t>more quickly with ibrutinib </a:t>
            </a:r>
            <a:r>
              <a:rPr lang="en-US" sz="1500" b="0" dirty="0" smtClean="0"/>
              <a:t>vs. temsirolimus</a:t>
            </a:r>
            <a:r>
              <a:rPr lang="en-US" sz="1500" b="0" dirty="0"/>
              <a:t>, with a median time to </a:t>
            </a:r>
            <a:r>
              <a:rPr lang="en-US" sz="1500" b="0" dirty="0" smtClean="0"/>
              <a:t>clinically meaningful </a:t>
            </a:r>
            <a:r>
              <a:rPr lang="en-US" sz="1500" b="0" dirty="0"/>
              <a:t>improvement of </a:t>
            </a:r>
            <a:r>
              <a:rPr lang="en-US" sz="1500" b="0" dirty="0" smtClean="0"/>
              <a:t>6.3 </a:t>
            </a:r>
            <a:r>
              <a:rPr lang="en-US" sz="1500" b="0" dirty="0"/>
              <a:t>(IQR </a:t>
            </a:r>
            <a:r>
              <a:rPr lang="en-US" sz="1500" b="0" dirty="0" smtClean="0"/>
              <a:t>NE) weeks vs. 57.3 </a:t>
            </a:r>
            <a:r>
              <a:rPr lang="en-US" sz="1500" b="0" dirty="0"/>
              <a:t>(</a:t>
            </a:r>
            <a:r>
              <a:rPr lang="en-US" sz="1500" b="0" dirty="0" smtClean="0"/>
              <a:t>101.4</a:t>
            </a:r>
            <a:r>
              <a:rPr lang="en-US" sz="1500" b="0" dirty="0"/>
              <a:t>) weeks, respectively (</a:t>
            </a:r>
            <a:r>
              <a:rPr lang="en-US" sz="1500" b="0" i="1" dirty="0" smtClean="0"/>
              <a:t>p</a:t>
            </a:r>
            <a:r>
              <a:rPr lang="en-US" sz="1500" b="0" dirty="0" smtClean="0"/>
              <a:t> &lt; 0.0001)</a:t>
            </a:r>
            <a:endParaRPr lang="en-US" sz="1500" b="0" dirty="0"/>
          </a:p>
        </p:txBody>
      </p:sp>
      <p:pic>
        <p:nvPicPr>
          <p:cNvPr id="6"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43299" y="1626997"/>
            <a:ext cx="9241535" cy="35661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Rectangle 3"/>
          <p:cNvSpPr/>
          <p:nvPr/>
        </p:nvSpPr>
        <p:spPr>
          <a:xfrm>
            <a:off x="126670" y="2444696"/>
            <a:ext cx="2121724" cy="738664"/>
          </a:xfrm>
          <a:prstGeom prst="rect">
            <a:avLst/>
          </a:prstGeom>
        </p:spPr>
        <p:txBody>
          <a:bodyPr wrap="square">
            <a:spAutoFit/>
          </a:bodyPr>
          <a:lstStyle/>
          <a:p>
            <a:r>
              <a:rPr lang="da-DK" sz="1050" dirty="0"/>
              <a:t>C</a:t>
            </a:r>
            <a:r>
              <a:rPr lang="da-DK" sz="1050" dirty="0" smtClean="0"/>
              <a:t>linically meaningful improvement was defined as a ≥ 5-point increase from baseline on the FACT-Lym lymphoma subscale score</a:t>
            </a:r>
            <a:endParaRPr lang="da-DK" sz="1050" dirty="0"/>
          </a:p>
        </p:txBody>
      </p:sp>
      <p:sp>
        <p:nvSpPr>
          <p:cNvPr id="7" name="TextBox 6"/>
          <p:cNvSpPr txBox="1"/>
          <p:nvPr/>
        </p:nvSpPr>
        <p:spPr>
          <a:xfrm>
            <a:off x="8903457" y="6589793"/>
            <a:ext cx="3252814" cy="261610"/>
          </a:xfrm>
          <a:prstGeom prst="rect">
            <a:avLst/>
          </a:prstGeom>
          <a:noFill/>
        </p:spPr>
        <p:txBody>
          <a:bodyPr wrap="none" rtlCol="0">
            <a:spAutoFit/>
          </a:bodyPr>
          <a:lstStyle/>
          <a:p>
            <a:pPr algn="r"/>
            <a:r>
              <a:rPr lang="en-US" sz="1100" dirty="0" err="1">
                <a:latin typeface="Arial" panose="020B0604020202020204" pitchFamily="34" charset="0"/>
                <a:cs typeface="Arial" panose="020B0604020202020204" pitchFamily="34" charset="0"/>
              </a:rPr>
              <a:t>Dreyling</a:t>
            </a:r>
            <a:r>
              <a:rPr lang="en-US" sz="1100" dirty="0">
                <a:latin typeface="Arial" panose="020B0604020202020204" pitchFamily="34" charset="0"/>
                <a:cs typeface="Arial" panose="020B0604020202020204" pitchFamily="34" charset="0"/>
              </a:rPr>
              <a:t> M et al. Lancet 2016; 387(10020): 770-8</a:t>
            </a:r>
          </a:p>
        </p:txBody>
      </p:sp>
    </p:spTree>
    <p:extLst>
      <p:ext uri="{BB962C8B-B14F-4D97-AF65-F5344CB8AC3E}">
        <p14:creationId xmlns:p14="http://schemas.microsoft.com/office/powerpoint/2010/main" xmlns="" val="1547178970"/>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228600"/>
            <a:ext cx="10930191" cy="1231106"/>
          </a:xfrm>
        </p:spPr>
        <p:txBody>
          <a:bodyPr/>
          <a:lstStyle/>
          <a:p>
            <a:r>
              <a:rPr lang="en-US" dirty="0" smtClean="0"/>
              <a:t>Common Treatment-Emergent Adverse Events (20% or More of Patients) in the Safety Population</a:t>
            </a:r>
            <a:endParaRPr lang="en-US" dirty="0"/>
          </a:p>
        </p:txBody>
      </p:sp>
      <p:sp>
        <p:nvSpPr>
          <p:cNvPr id="5" name="Rectangle 4"/>
          <p:cNvSpPr/>
          <p:nvPr/>
        </p:nvSpPr>
        <p:spPr>
          <a:xfrm>
            <a:off x="575554" y="5708306"/>
            <a:ext cx="10600447" cy="230832"/>
          </a:xfrm>
          <a:prstGeom prst="rect">
            <a:avLst/>
          </a:prstGeom>
        </p:spPr>
        <p:txBody>
          <a:bodyPr wrap="square">
            <a:spAutoFit/>
          </a:bodyPr>
          <a:lstStyle/>
          <a:p>
            <a:r>
              <a:rPr lang="pt-BR" sz="900" dirty="0" smtClean="0">
                <a:solidFill>
                  <a:schemeClr val="bg2"/>
                </a:solidFill>
              </a:rPr>
              <a:t>Rates shown are not adjusted for differences in exposure</a:t>
            </a:r>
          </a:p>
        </p:txBody>
      </p:sp>
      <p:graphicFrame>
        <p:nvGraphicFramePr>
          <p:cNvPr id="7" name="Content Placeholder 4"/>
          <p:cNvGraphicFramePr>
            <a:graphicFrameLocks/>
          </p:cNvGraphicFramePr>
          <p:nvPr>
            <p:custDataLst>
              <p:tags r:id="rId1"/>
            </p:custDataLst>
            <p:extLst>
              <p:ext uri="{D42A27DB-BD31-4B8C-83A1-F6EECF244321}">
                <p14:modId xmlns:p14="http://schemas.microsoft.com/office/powerpoint/2010/main" xmlns="" val="2422175517"/>
              </p:ext>
            </p:extLst>
          </p:nvPr>
        </p:nvGraphicFramePr>
        <p:xfrm>
          <a:off x="664607" y="1600200"/>
          <a:ext cx="10384391" cy="4393080"/>
        </p:xfrm>
        <a:graphic>
          <a:graphicData uri="http://schemas.openxmlformats.org/drawingml/2006/table">
            <a:tbl>
              <a:tblPr firstRow="1" bandRow="1">
                <a:tableStyleId>{7DF18680-E054-41AD-8BC1-D1AEF772440D}</a:tableStyleId>
              </a:tblPr>
              <a:tblGrid>
                <a:gridCol w="2797219"/>
                <a:gridCol w="1896793"/>
                <a:gridCol w="1896793"/>
                <a:gridCol w="1896793"/>
                <a:gridCol w="1896793"/>
              </a:tblGrid>
              <a:tr h="443531">
                <a:tc>
                  <a:txBody>
                    <a:bodyPr/>
                    <a:lstStyle/>
                    <a:p>
                      <a:pPr marL="0" marR="0" lvl="0" indent="0" algn="l" defTabSz="457200" rtl="0" eaLnBrk="1" fontAlgn="base" latinLnBrk="0" hangingPunct="1">
                        <a:lnSpc>
                          <a:spcPct val="95000"/>
                        </a:lnSpc>
                        <a:spcBef>
                          <a:spcPts val="0"/>
                        </a:spcBef>
                        <a:spcAft>
                          <a:spcPts val="0"/>
                        </a:spcAft>
                        <a:buClrTx/>
                        <a:buSzTx/>
                        <a:buFontTx/>
                        <a:buNone/>
                        <a:tabLst/>
                      </a:pPr>
                      <a:endParaRPr kumimoji="0" lang="en-US" sz="1300" b="1" i="0" u="none" strike="noStrike" cap="none" normalizeH="0" baseline="0" dirty="0">
                        <a:ln>
                          <a:noFill/>
                        </a:ln>
                        <a:solidFill>
                          <a:schemeClr val="tx1"/>
                        </a:solidFill>
                        <a:effectLst/>
                        <a:latin typeface="+mn-lt"/>
                        <a:ea typeface="ＭＳ Ｐゴシック" charset="0"/>
                        <a:cs typeface="ＭＳ Ｐゴシック" charset="0"/>
                      </a:endParaRPr>
                    </a:p>
                  </a:txBody>
                  <a:tcPr marL="124535" marR="124535" marT="45725" marB="45725" anchor="b" horzOverflow="overflow"/>
                </a:tc>
                <a:tc gridSpan="2">
                  <a:txBody>
                    <a:bodyPr/>
                    <a:lstStyle/>
                    <a:p>
                      <a:pPr marL="0" marR="0" lvl="0" indent="0" algn="ctr" defTabSz="457200" rtl="0" eaLnBrk="1" fontAlgn="base" latinLnBrk="0" hangingPunct="1">
                        <a:lnSpc>
                          <a:spcPct val="95000"/>
                        </a:lnSpc>
                        <a:spcBef>
                          <a:spcPts val="0"/>
                        </a:spcBef>
                        <a:spcAft>
                          <a:spcPts val="0"/>
                        </a:spcAft>
                        <a:buClrTx/>
                        <a:buSzTx/>
                        <a:buFontTx/>
                        <a:buNone/>
                        <a:tabLst/>
                      </a:pPr>
                      <a:r>
                        <a:rPr kumimoji="0" lang="en-US" sz="1300" u="none" strike="noStrike" cap="none" normalizeH="0" baseline="0" dirty="0" smtClean="0">
                          <a:ln>
                            <a:noFill/>
                          </a:ln>
                          <a:effectLst/>
                        </a:rPr>
                        <a:t>Ibrutinib </a:t>
                      </a:r>
                    </a:p>
                    <a:p>
                      <a:pPr marL="0" marR="0" lvl="0" indent="0" algn="ctr" defTabSz="457200" rtl="0" eaLnBrk="1" fontAlgn="base" latinLnBrk="0" hangingPunct="1">
                        <a:lnSpc>
                          <a:spcPct val="95000"/>
                        </a:lnSpc>
                        <a:spcBef>
                          <a:spcPts val="0"/>
                        </a:spcBef>
                        <a:spcAft>
                          <a:spcPts val="0"/>
                        </a:spcAft>
                        <a:buClrTx/>
                        <a:buSzTx/>
                        <a:buFontTx/>
                        <a:buNone/>
                        <a:tabLst/>
                      </a:pPr>
                      <a:r>
                        <a:rPr kumimoji="0" lang="en-US" sz="1300" u="none" strike="noStrike" cap="none" normalizeH="0" baseline="0" dirty="0" smtClean="0">
                          <a:ln>
                            <a:noFill/>
                          </a:ln>
                          <a:effectLst/>
                        </a:rPr>
                        <a:t>(n = 139)</a:t>
                      </a:r>
                      <a:endParaRPr kumimoji="0" lang="en-US" sz="1300" b="1" i="0" u="none" strike="noStrike" cap="none" normalizeH="0" baseline="0" dirty="0">
                        <a:ln>
                          <a:noFill/>
                        </a:ln>
                        <a:solidFill>
                          <a:schemeClr val="tx1"/>
                        </a:solidFill>
                        <a:effectLst/>
                        <a:latin typeface="+mn-lt"/>
                        <a:ea typeface="ＭＳ Ｐゴシック" charset="0"/>
                        <a:cs typeface="ＭＳ Ｐゴシック" charset="0"/>
                      </a:endParaRPr>
                    </a:p>
                  </a:txBody>
                  <a:tcPr marL="124535" marR="124535" marT="45725" marB="45725" anchor="ctr" horzOverflow="overflow"/>
                </a:tc>
                <a:tc hMerge="1">
                  <a:txBody>
                    <a:bodyPr/>
                    <a:lstStyle/>
                    <a:p>
                      <a:endParaRPr lang="en-US"/>
                    </a:p>
                  </a:txBody>
                  <a:tcPr/>
                </a:tc>
                <a:tc gridSpan="2">
                  <a:txBody>
                    <a:bodyPr/>
                    <a:lstStyle/>
                    <a:p>
                      <a:pPr marL="0" marR="0" lvl="0" indent="0" algn="ctr" defTabSz="457200" rtl="0" eaLnBrk="1" fontAlgn="base" latinLnBrk="0" hangingPunct="1">
                        <a:lnSpc>
                          <a:spcPct val="95000"/>
                        </a:lnSpc>
                        <a:spcBef>
                          <a:spcPts val="0"/>
                        </a:spcBef>
                        <a:spcAft>
                          <a:spcPts val="0"/>
                        </a:spcAft>
                        <a:buClrTx/>
                        <a:buSzTx/>
                        <a:buFontTx/>
                        <a:buNone/>
                        <a:tabLst/>
                      </a:pPr>
                      <a:r>
                        <a:rPr kumimoji="0" lang="en-US" sz="1300" u="none" strike="noStrike" cap="none" normalizeH="0" baseline="0" dirty="0" err="1" smtClean="0">
                          <a:ln>
                            <a:noFill/>
                          </a:ln>
                          <a:effectLst/>
                        </a:rPr>
                        <a:t>Temsirolimus</a:t>
                      </a:r>
                      <a:endParaRPr kumimoji="0" lang="en-US" sz="1300" u="none" strike="noStrike" cap="none" normalizeH="0" baseline="0" dirty="0" smtClean="0">
                        <a:ln>
                          <a:noFill/>
                        </a:ln>
                        <a:effectLst/>
                      </a:endParaRPr>
                    </a:p>
                    <a:p>
                      <a:pPr marL="0" marR="0" lvl="0" indent="0" algn="ctr" defTabSz="457200" rtl="0" eaLnBrk="1" fontAlgn="base" latinLnBrk="0" hangingPunct="1">
                        <a:lnSpc>
                          <a:spcPct val="95000"/>
                        </a:lnSpc>
                        <a:spcBef>
                          <a:spcPts val="0"/>
                        </a:spcBef>
                        <a:spcAft>
                          <a:spcPts val="0"/>
                        </a:spcAft>
                        <a:buClrTx/>
                        <a:buSzTx/>
                        <a:buFontTx/>
                        <a:buNone/>
                        <a:tabLst/>
                      </a:pPr>
                      <a:r>
                        <a:rPr kumimoji="0" lang="en-US" sz="1300" u="none" strike="noStrike" cap="none" normalizeH="0" baseline="0" dirty="0" smtClean="0">
                          <a:ln>
                            <a:noFill/>
                          </a:ln>
                          <a:effectLst/>
                        </a:rPr>
                        <a:t>(n = 139)</a:t>
                      </a:r>
                      <a:endParaRPr kumimoji="0" lang="en-US" sz="1300" b="1" i="0" u="none" strike="noStrike" cap="none" normalizeH="0" baseline="0" dirty="0">
                        <a:ln>
                          <a:noFill/>
                        </a:ln>
                        <a:solidFill>
                          <a:schemeClr val="tx1"/>
                        </a:solidFill>
                        <a:effectLst/>
                        <a:latin typeface="+mn-lt"/>
                        <a:ea typeface="ＭＳ Ｐゴシック" charset="0"/>
                        <a:cs typeface="ＭＳ Ｐゴシック" charset="0"/>
                      </a:endParaRPr>
                    </a:p>
                  </a:txBody>
                  <a:tcPr marL="124535" marR="124535" marT="45725" marB="45725" anchor="ctr" horzOverflow="overflow"/>
                </a:tc>
                <a:tc hMerge="1">
                  <a:txBody>
                    <a:bodyPr/>
                    <a:lstStyle/>
                    <a:p>
                      <a:endParaRPr lang="en-US"/>
                    </a:p>
                  </a:txBody>
                  <a:tcPr/>
                </a:tc>
              </a:tr>
              <a:tr h="265111">
                <a:tc>
                  <a:txBody>
                    <a:bodyPr/>
                    <a:lstStyle/>
                    <a:p>
                      <a:pPr marL="0" marR="0" lvl="0" indent="0" algn="l" defTabSz="457200" rtl="0" eaLnBrk="1" fontAlgn="base" latinLnBrk="0" hangingPunct="1">
                        <a:lnSpc>
                          <a:spcPct val="95000"/>
                        </a:lnSpc>
                        <a:spcBef>
                          <a:spcPts val="0"/>
                        </a:spcBef>
                        <a:spcAft>
                          <a:spcPts val="0"/>
                        </a:spcAft>
                        <a:buClrTx/>
                        <a:buSzTx/>
                        <a:buFontTx/>
                        <a:buNone/>
                        <a:tabLst/>
                      </a:pPr>
                      <a:r>
                        <a:rPr kumimoji="0" lang="en-US" sz="1300" u="none" strike="noStrike" cap="none" normalizeH="0" baseline="0" dirty="0" smtClean="0">
                          <a:ln>
                            <a:noFill/>
                          </a:ln>
                          <a:effectLst/>
                        </a:rPr>
                        <a:t>AE, n (%)</a:t>
                      </a:r>
                      <a:endParaRPr kumimoji="0" lang="en-US" sz="1300" b="1" i="0" u="none" strike="noStrike" cap="none" normalizeH="0" baseline="0" dirty="0">
                        <a:ln>
                          <a:noFill/>
                        </a:ln>
                        <a:solidFill>
                          <a:schemeClr val="tx1"/>
                        </a:solidFill>
                        <a:effectLst/>
                        <a:latin typeface="+mn-lt"/>
                        <a:ea typeface="ＭＳ Ｐゴシック" charset="0"/>
                        <a:cs typeface="ＭＳ Ｐゴシック" charset="0"/>
                      </a:endParaRPr>
                    </a:p>
                  </a:txBody>
                  <a:tcPr marL="124535" marR="124535" marT="45725" marB="45725" anchor="b"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pPr>
                      <a:r>
                        <a:rPr kumimoji="0" lang="en-US" sz="1300" u="none" strike="noStrike" cap="none" normalizeH="0" baseline="0" dirty="0" smtClean="0">
                          <a:ln>
                            <a:noFill/>
                          </a:ln>
                          <a:effectLst/>
                        </a:rPr>
                        <a:t>Any Grade</a:t>
                      </a:r>
                      <a:endParaRPr kumimoji="0" lang="en-US" sz="1300" b="1" i="0" u="none" strike="noStrike" cap="none" normalizeH="0" baseline="0" dirty="0">
                        <a:ln>
                          <a:noFill/>
                        </a:ln>
                        <a:solidFill>
                          <a:schemeClr val="tx1"/>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pPr>
                      <a:r>
                        <a:rPr kumimoji="0" lang="en-US" sz="1300" u="none" strike="noStrike" cap="none" normalizeH="0" baseline="0" dirty="0" smtClean="0">
                          <a:ln>
                            <a:noFill/>
                          </a:ln>
                          <a:effectLst/>
                        </a:rPr>
                        <a:t>Grade ≥ 3</a:t>
                      </a:r>
                      <a:endParaRPr kumimoji="0" lang="en-US" sz="1300" b="1" i="0" u="none" strike="noStrike" cap="none" normalizeH="0" baseline="0" dirty="0">
                        <a:ln>
                          <a:noFill/>
                        </a:ln>
                        <a:solidFill>
                          <a:schemeClr val="tx1"/>
                        </a:solidFill>
                        <a:effectLst/>
                        <a:latin typeface="+mn-lt"/>
                        <a:ea typeface="ＭＳ Ｐゴシック" charset="0"/>
                        <a:cs typeface="ＭＳ Ｐゴシック" charset="0"/>
                      </a:endParaRPr>
                    </a:p>
                  </a:txBody>
                  <a:tcPr marL="124535" marR="124535" marT="45725" marB="45725" anchor="ctr" horzOverflow="overflow">
                    <a:solidFill>
                      <a:schemeClr val="accent5">
                        <a:lumMod val="20000"/>
                        <a:lumOff val="80000"/>
                      </a:schemeClr>
                    </a:solidFill>
                  </a:tcPr>
                </a:tc>
                <a:tc>
                  <a:txBody>
                    <a:bodyPr/>
                    <a:lstStyle/>
                    <a:p>
                      <a:pPr marL="0" marR="0" lvl="0" indent="0" algn="ctr" defTabSz="457200" rtl="0" eaLnBrk="1" fontAlgn="base" latinLnBrk="0" hangingPunct="1">
                        <a:lnSpc>
                          <a:spcPct val="95000"/>
                        </a:lnSpc>
                        <a:spcBef>
                          <a:spcPts val="0"/>
                        </a:spcBef>
                        <a:spcAft>
                          <a:spcPts val="0"/>
                        </a:spcAft>
                        <a:buClrTx/>
                        <a:buSzTx/>
                        <a:buFontTx/>
                        <a:buNone/>
                        <a:tabLst/>
                      </a:pPr>
                      <a:r>
                        <a:rPr kumimoji="0" lang="en-US" sz="1300" u="none" strike="noStrike" cap="none" normalizeH="0" baseline="0" dirty="0" smtClean="0">
                          <a:ln>
                            <a:noFill/>
                          </a:ln>
                          <a:effectLst/>
                        </a:rPr>
                        <a:t>Any Grade</a:t>
                      </a:r>
                      <a:endParaRPr kumimoji="0" lang="en-US" sz="1300" b="1" i="0" u="none" strike="noStrike" cap="none" normalizeH="0" baseline="0" dirty="0">
                        <a:ln>
                          <a:noFill/>
                        </a:ln>
                        <a:solidFill>
                          <a:schemeClr val="tx1"/>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pPr>
                      <a:r>
                        <a:rPr kumimoji="0" lang="en-US" sz="1300" u="none" strike="noStrike" cap="none" normalizeH="0" baseline="0" dirty="0" smtClean="0">
                          <a:ln>
                            <a:noFill/>
                          </a:ln>
                          <a:effectLst/>
                        </a:rPr>
                        <a:t>Grade ≥ 3</a:t>
                      </a:r>
                      <a:endParaRPr kumimoji="0" lang="en-US" sz="1300" b="1" i="0" u="none" strike="noStrike" cap="none" normalizeH="0" baseline="0" dirty="0">
                        <a:ln>
                          <a:noFill/>
                        </a:ln>
                        <a:solidFill>
                          <a:schemeClr val="tx1"/>
                        </a:solidFill>
                        <a:effectLst/>
                        <a:latin typeface="+mn-lt"/>
                        <a:ea typeface="ＭＳ Ｐゴシック" charset="0"/>
                        <a:cs typeface="ＭＳ Ｐゴシック" charset="0"/>
                      </a:endParaRPr>
                    </a:p>
                  </a:txBody>
                  <a:tcPr marL="124535" marR="124535" marT="45725" marB="45725" anchor="ctr" horzOverflow="overflow">
                    <a:solidFill>
                      <a:schemeClr val="accent5">
                        <a:lumMod val="20000"/>
                        <a:lumOff val="80000"/>
                      </a:schemeClr>
                    </a:solidFill>
                  </a:tcPr>
                </a:tc>
              </a:tr>
              <a:tr h="274502">
                <a:tc>
                  <a:txBody>
                    <a:bodyPr/>
                    <a:lstStyle/>
                    <a:p>
                      <a:pPr marL="0" marR="0" lvl="0" indent="0" algn="l" defTabSz="457200" rtl="0" eaLnBrk="1" fontAlgn="base" latinLnBrk="0" hangingPunct="1">
                        <a:lnSpc>
                          <a:spcPct val="95000"/>
                        </a:lnSpc>
                        <a:spcBef>
                          <a:spcPts val="0"/>
                        </a:spcBef>
                        <a:spcAft>
                          <a:spcPts val="0"/>
                        </a:spcAft>
                        <a:buClrTx/>
                        <a:buSzTx/>
                        <a:buFontTx/>
                        <a:buNone/>
                        <a:tabLst/>
                        <a:defRPr/>
                      </a:pPr>
                      <a:r>
                        <a:rPr lang="en-US" sz="1300" baseline="0" dirty="0" smtClean="0"/>
                        <a:t>Hematological</a:t>
                      </a:r>
                      <a:endParaRPr lang="en-US" sz="1300" b="0" baseline="0" dirty="0" smtClean="0">
                        <a:solidFill>
                          <a:schemeClr val="bg2"/>
                        </a:solidFill>
                        <a:latin typeface="+mn-lt"/>
                        <a:cs typeface="Arial" panose="020B0604020202020204" pitchFamily="34" charset="0"/>
                      </a:endParaRPr>
                    </a:p>
                  </a:txBody>
                  <a:tcPr marL="124535" marR="124535" marT="45725" marB="45725" horzOverflow="overflow"/>
                </a:tc>
                <a:tc>
                  <a:txBody>
                    <a:bodyPr/>
                    <a:lstStyle/>
                    <a:p>
                      <a:pPr algn="ctr"/>
                      <a:endParaRPr lang="en-US" sz="1300" dirty="0">
                        <a:solidFill>
                          <a:schemeClr val="bg2"/>
                        </a:solidFill>
                      </a:endParaRPr>
                    </a:p>
                  </a:txBody>
                  <a:tcPr marL="124535" marR="124535" marT="45725" marB="45725" horzOverflow="overflow"/>
                </a:tc>
                <a:tc>
                  <a:txBody>
                    <a:bodyPr/>
                    <a:lstStyle/>
                    <a:p>
                      <a:pPr algn="ctr"/>
                      <a:endParaRPr lang="en-US" sz="1300" dirty="0">
                        <a:solidFill>
                          <a:schemeClr val="bg2"/>
                        </a:solidFill>
                      </a:endParaRPr>
                    </a:p>
                  </a:txBody>
                  <a:tcPr marL="124535" marR="124535" marT="45725" marB="45725" horzOverflow="overflow">
                    <a:solidFill>
                      <a:schemeClr val="accent5">
                        <a:lumMod val="20000"/>
                        <a:lumOff val="80000"/>
                      </a:schemeClr>
                    </a:solidFill>
                  </a:tcPr>
                </a:tc>
                <a:tc>
                  <a:txBody>
                    <a:bodyPr/>
                    <a:lstStyle/>
                    <a:p>
                      <a:pPr algn="ctr"/>
                      <a:endParaRPr lang="en-US" sz="1300" dirty="0">
                        <a:solidFill>
                          <a:schemeClr val="bg2"/>
                        </a:solidFill>
                      </a:endParaRPr>
                    </a:p>
                  </a:txBody>
                  <a:tcPr marL="124535" marR="124535" marT="45725" marB="45725" horzOverflow="overflow"/>
                </a:tc>
                <a:tc>
                  <a:txBody>
                    <a:bodyPr/>
                    <a:lstStyle/>
                    <a:p>
                      <a:pPr algn="ctr"/>
                      <a:endParaRPr lang="en-US" sz="1300" dirty="0">
                        <a:solidFill>
                          <a:schemeClr val="bg2"/>
                        </a:solidFill>
                      </a:endParaRPr>
                    </a:p>
                  </a:txBody>
                  <a:tcPr marL="124535" marR="124535" marT="45725" marB="45725" horzOverflow="overflow">
                    <a:solidFill>
                      <a:schemeClr val="accent5">
                        <a:lumMod val="20000"/>
                        <a:lumOff val="80000"/>
                      </a:schemeClr>
                    </a:solidFill>
                  </a:tcPr>
                </a:tc>
              </a:tr>
              <a:tr h="265111">
                <a:tc>
                  <a:txBody>
                    <a:bodyPr/>
                    <a:lstStyle/>
                    <a:p>
                      <a:pPr marL="168275" marR="0" indent="0" algn="l" defTabSz="457200" rtl="0" eaLnBrk="1" fontAlgn="auto" latinLnBrk="0" hangingPunct="1">
                        <a:lnSpc>
                          <a:spcPct val="95000"/>
                        </a:lnSpc>
                        <a:spcBef>
                          <a:spcPts val="0"/>
                        </a:spcBef>
                        <a:spcAft>
                          <a:spcPts val="0"/>
                        </a:spcAft>
                        <a:buClrTx/>
                        <a:buSzTx/>
                        <a:buFontTx/>
                        <a:buNone/>
                        <a:tabLst/>
                        <a:defRPr/>
                      </a:pPr>
                      <a:r>
                        <a:rPr lang="en-US" sz="1300" baseline="0" dirty="0" smtClean="0"/>
                        <a:t>Thrombocytopenia</a:t>
                      </a:r>
                      <a:endParaRPr lang="en-US" sz="1300" b="0" baseline="0" dirty="0" smtClean="0">
                        <a:solidFill>
                          <a:schemeClr val="bg2"/>
                        </a:solidFill>
                        <a:latin typeface="+mn-lt"/>
                        <a:cs typeface="Arial" panose="020B0604020202020204" pitchFamily="34"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25 (18)</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13 (9)</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solidFill>
                      <a:schemeClr val="accent5">
                        <a:lumMod val="20000"/>
                        <a:lumOff val="80000"/>
                      </a:schemeClr>
                    </a:solidFill>
                  </a:tcPr>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78 (56)</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59 (42)</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solidFill>
                      <a:schemeClr val="accent5">
                        <a:lumMod val="20000"/>
                        <a:lumOff val="80000"/>
                      </a:schemeClr>
                    </a:solidFill>
                  </a:tcPr>
                </a:tc>
              </a:tr>
              <a:tr h="265111">
                <a:tc>
                  <a:txBody>
                    <a:bodyPr/>
                    <a:lstStyle/>
                    <a:p>
                      <a:pPr marL="168275" marR="0" indent="0" algn="l" defTabSz="457200" rtl="0" eaLnBrk="1" fontAlgn="auto" latinLnBrk="0" hangingPunct="1">
                        <a:lnSpc>
                          <a:spcPct val="95000"/>
                        </a:lnSpc>
                        <a:spcBef>
                          <a:spcPts val="0"/>
                        </a:spcBef>
                        <a:spcAft>
                          <a:spcPts val="0"/>
                        </a:spcAft>
                        <a:buClrTx/>
                        <a:buSzTx/>
                        <a:buFontTx/>
                        <a:buNone/>
                        <a:tabLst/>
                        <a:defRPr/>
                      </a:pPr>
                      <a:r>
                        <a:rPr lang="en-US" sz="1300" baseline="0" dirty="0" smtClean="0"/>
                        <a:t>Anemia</a:t>
                      </a:r>
                      <a:endParaRPr lang="en-US" sz="1300" b="0" baseline="0" dirty="0" smtClean="0">
                        <a:solidFill>
                          <a:schemeClr val="bg2"/>
                        </a:solidFill>
                        <a:latin typeface="+mn-lt"/>
                        <a:cs typeface="Arial" panose="020B0604020202020204" pitchFamily="34"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25 (18)</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11 (8)</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solidFill>
                      <a:schemeClr val="accent5">
                        <a:lumMod val="20000"/>
                        <a:lumOff val="80000"/>
                      </a:schemeClr>
                    </a:solidFill>
                  </a:tcPr>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60 (43)</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28 (20)</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solidFill>
                      <a:schemeClr val="accent5">
                        <a:lumMod val="20000"/>
                        <a:lumOff val="80000"/>
                      </a:schemeClr>
                    </a:solidFill>
                  </a:tcPr>
                </a:tc>
              </a:tr>
              <a:tr h="265111">
                <a:tc>
                  <a:txBody>
                    <a:bodyPr/>
                    <a:lstStyle/>
                    <a:p>
                      <a:pPr marL="177800" marR="0" indent="0" algn="l" defTabSz="457200" rtl="0" eaLnBrk="1" fontAlgn="auto" latinLnBrk="0" hangingPunct="1">
                        <a:lnSpc>
                          <a:spcPct val="95000"/>
                        </a:lnSpc>
                        <a:spcBef>
                          <a:spcPts val="0"/>
                        </a:spcBef>
                        <a:spcAft>
                          <a:spcPts val="0"/>
                        </a:spcAft>
                        <a:buClrTx/>
                        <a:buSzTx/>
                        <a:buFontTx/>
                        <a:buNone/>
                        <a:tabLst/>
                        <a:defRPr/>
                      </a:pPr>
                      <a:r>
                        <a:rPr lang="en-US" sz="1300" baseline="0" dirty="0" smtClean="0"/>
                        <a:t>Neutropenia</a:t>
                      </a:r>
                      <a:endParaRPr lang="en-US" sz="1300" b="0" baseline="0" dirty="0" smtClean="0">
                        <a:solidFill>
                          <a:schemeClr val="bg2"/>
                        </a:solidFill>
                        <a:latin typeface="+mn-lt"/>
                        <a:cs typeface="Arial" panose="020B0604020202020204" pitchFamily="34"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22 (16)</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18 (13)</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solidFill>
                      <a:schemeClr val="accent5">
                        <a:lumMod val="20000"/>
                        <a:lumOff val="80000"/>
                      </a:schemeClr>
                    </a:solidFill>
                  </a:tcPr>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36 (26)</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23 (17)</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solidFill>
                      <a:schemeClr val="accent5">
                        <a:lumMod val="20000"/>
                        <a:lumOff val="80000"/>
                      </a:schemeClr>
                    </a:solidFill>
                  </a:tcPr>
                </a:tc>
              </a:tr>
              <a:tr h="265111">
                <a:tc>
                  <a:txBody>
                    <a:bodyPr/>
                    <a:lstStyle/>
                    <a:p>
                      <a:pPr marL="0" marR="0" indent="0" algn="l" defTabSz="457200" rtl="0" eaLnBrk="1" fontAlgn="auto" latinLnBrk="0" hangingPunct="1">
                        <a:lnSpc>
                          <a:spcPct val="95000"/>
                        </a:lnSpc>
                        <a:spcBef>
                          <a:spcPts val="0"/>
                        </a:spcBef>
                        <a:spcAft>
                          <a:spcPts val="0"/>
                        </a:spcAft>
                        <a:buClrTx/>
                        <a:buSzTx/>
                        <a:buFontTx/>
                        <a:buNone/>
                        <a:tabLst/>
                        <a:defRPr/>
                      </a:pPr>
                      <a:r>
                        <a:rPr lang="en-US" sz="1300" baseline="0" dirty="0" smtClean="0"/>
                        <a:t>Non-hematological</a:t>
                      </a:r>
                      <a:endParaRPr lang="en-US" sz="1300" b="0" baseline="0" dirty="0" smtClean="0">
                        <a:solidFill>
                          <a:schemeClr val="bg2"/>
                        </a:solidFill>
                        <a:latin typeface="+mn-lt"/>
                        <a:cs typeface="Arial" panose="020B0604020202020204" pitchFamily="34"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solidFill>
                      <a:schemeClr val="accent5">
                        <a:lumMod val="20000"/>
                        <a:lumOff val="80000"/>
                      </a:schemeClr>
                    </a:solidFill>
                  </a:tcPr>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solidFill>
                      <a:schemeClr val="accent5">
                        <a:lumMod val="20000"/>
                        <a:lumOff val="80000"/>
                      </a:schemeClr>
                    </a:solidFill>
                  </a:tcPr>
                </a:tc>
              </a:tr>
              <a:tr h="265111">
                <a:tc>
                  <a:txBody>
                    <a:bodyPr/>
                    <a:lstStyle/>
                    <a:p>
                      <a:pPr marL="177800" marR="0" indent="0" algn="l" defTabSz="457200" rtl="0" eaLnBrk="1" fontAlgn="auto" latinLnBrk="0" hangingPunct="1">
                        <a:lnSpc>
                          <a:spcPct val="95000"/>
                        </a:lnSpc>
                        <a:spcBef>
                          <a:spcPts val="0"/>
                        </a:spcBef>
                        <a:spcAft>
                          <a:spcPts val="0"/>
                        </a:spcAft>
                        <a:buClrTx/>
                        <a:buSzTx/>
                        <a:buFontTx/>
                        <a:buNone/>
                        <a:tabLst/>
                        <a:defRPr/>
                      </a:pPr>
                      <a:r>
                        <a:rPr lang="en-US" sz="1300" baseline="0" dirty="0" smtClean="0"/>
                        <a:t>Diarrhea</a:t>
                      </a:r>
                      <a:endParaRPr lang="en-US" sz="1300" b="0" baseline="0" dirty="0" smtClean="0">
                        <a:solidFill>
                          <a:schemeClr val="bg2"/>
                        </a:solidFill>
                        <a:latin typeface="+mn-lt"/>
                        <a:cs typeface="Arial" panose="020B0604020202020204" pitchFamily="34"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40 (29)</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4 (3)</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solidFill>
                      <a:schemeClr val="accent5">
                        <a:lumMod val="20000"/>
                        <a:lumOff val="80000"/>
                      </a:schemeClr>
                    </a:solidFill>
                  </a:tcPr>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43 (31)</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6 (4)</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solidFill>
                      <a:schemeClr val="accent5">
                        <a:lumMod val="20000"/>
                        <a:lumOff val="80000"/>
                      </a:schemeClr>
                    </a:solidFill>
                  </a:tcPr>
                </a:tc>
              </a:tr>
              <a:tr h="265111">
                <a:tc>
                  <a:txBody>
                    <a:bodyPr/>
                    <a:lstStyle/>
                    <a:p>
                      <a:pPr marL="177800" marR="0" indent="0" algn="l" defTabSz="457200" rtl="0" eaLnBrk="1" fontAlgn="auto" latinLnBrk="0" hangingPunct="1">
                        <a:lnSpc>
                          <a:spcPct val="95000"/>
                        </a:lnSpc>
                        <a:spcBef>
                          <a:spcPts val="0"/>
                        </a:spcBef>
                        <a:spcAft>
                          <a:spcPts val="0"/>
                        </a:spcAft>
                        <a:buClrTx/>
                        <a:buSzTx/>
                        <a:buFontTx/>
                        <a:buNone/>
                        <a:tabLst/>
                        <a:defRPr/>
                      </a:pPr>
                      <a:r>
                        <a:rPr lang="en-US" sz="1300" baseline="0" dirty="0" smtClean="0"/>
                        <a:t>Fatigue</a:t>
                      </a:r>
                      <a:endParaRPr lang="en-US" sz="1300" b="0" baseline="0" dirty="0" smtClean="0">
                        <a:solidFill>
                          <a:schemeClr val="bg2"/>
                        </a:solidFill>
                        <a:latin typeface="+mn-lt"/>
                        <a:cs typeface="Arial" panose="020B0604020202020204" pitchFamily="34"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31 (22)</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6 (4)</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solidFill>
                      <a:schemeClr val="accent5">
                        <a:lumMod val="20000"/>
                        <a:lumOff val="80000"/>
                      </a:schemeClr>
                    </a:solidFill>
                  </a:tcPr>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40 (29)</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10 (7)</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solidFill>
                      <a:schemeClr val="accent5">
                        <a:lumMod val="20000"/>
                        <a:lumOff val="80000"/>
                      </a:schemeClr>
                    </a:solidFill>
                  </a:tcPr>
                </a:tc>
              </a:tr>
              <a:tr h="265111">
                <a:tc>
                  <a:txBody>
                    <a:bodyPr/>
                    <a:lstStyle/>
                    <a:p>
                      <a:pPr marL="177800" marR="0" indent="0" algn="l" defTabSz="457200" rtl="0" eaLnBrk="1" fontAlgn="auto" latinLnBrk="0" hangingPunct="1">
                        <a:lnSpc>
                          <a:spcPct val="95000"/>
                        </a:lnSpc>
                        <a:spcBef>
                          <a:spcPts val="0"/>
                        </a:spcBef>
                        <a:spcAft>
                          <a:spcPts val="0"/>
                        </a:spcAft>
                        <a:buClrTx/>
                        <a:buSzTx/>
                        <a:buFontTx/>
                        <a:buNone/>
                        <a:tabLst/>
                        <a:defRPr/>
                      </a:pPr>
                      <a:r>
                        <a:rPr lang="en-US" sz="1300" baseline="0" dirty="0" smtClean="0"/>
                        <a:t>Cough</a:t>
                      </a:r>
                      <a:endParaRPr lang="en-US" sz="1300" b="0" baseline="0" dirty="0" smtClean="0">
                        <a:solidFill>
                          <a:schemeClr val="bg2"/>
                        </a:solidFill>
                        <a:latin typeface="+mn-lt"/>
                        <a:cs typeface="Arial" panose="020B0604020202020204" pitchFamily="34"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31 (22)</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0</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solidFill>
                      <a:schemeClr val="accent5">
                        <a:lumMod val="20000"/>
                        <a:lumOff val="80000"/>
                      </a:schemeClr>
                    </a:solidFill>
                  </a:tcPr>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31 (22)</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0</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solidFill>
                      <a:schemeClr val="accent5">
                        <a:lumMod val="20000"/>
                        <a:lumOff val="80000"/>
                      </a:schemeClr>
                    </a:solidFill>
                  </a:tcPr>
                </a:tc>
              </a:tr>
              <a:tr h="265111">
                <a:tc>
                  <a:txBody>
                    <a:bodyPr/>
                    <a:lstStyle/>
                    <a:p>
                      <a:pPr marL="177800" marR="0" indent="0" algn="l" defTabSz="457200" rtl="0" eaLnBrk="1" fontAlgn="auto" latinLnBrk="0" hangingPunct="1">
                        <a:lnSpc>
                          <a:spcPct val="95000"/>
                        </a:lnSpc>
                        <a:spcBef>
                          <a:spcPts val="0"/>
                        </a:spcBef>
                        <a:spcAft>
                          <a:spcPts val="0"/>
                        </a:spcAft>
                        <a:buClrTx/>
                        <a:buSzTx/>
                        <a:buFontTx/>
                        <a:buNone/>
                        <a:tabLst/>
                        <a:defRPr/>
                      </a:pPr>
                      <a:r>
                        <a:rPr lang="en-US" sz="1300" baseline="0" dirty="0" smtClean="0"/>
                        <a:t>Pyrexia</a:t>
                      </a:r>
                      <a:endParaRPr lang="en-US" sz="1300" b="0" baseline="0" dirty="0" smtClean="0">
                        <a:solidFill>
                          <a:schemeClr val="bg2"/>
                        </a:solidFill>
                        <a:latin typeface="+mn-lt"/>
                        <a:cs typeface="Arial" panose="020B0604020202020204" pitchFamily="34"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23 (17)</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1 (1)</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solidFill>
                      <a:schemeClr val="accent5">
                        <a:lumMod val="20000"/>
                        <a:lumOff val="80000"/>
                      </a:schemeClr>
                    </a:solidFill>
                  </a:tcPr>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29 (21)</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3 (2)</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solidFill>
                      <a:schemeClr val="accent5">
                        <a:lumMod val="20000"/>
                        <a:lumOff val="80000"/>
                      </a:schemeClr>
                    </a:solidFill>
                  </a:tcPr>
                </a:tc>
              </a:tr>
              <a:tr h="265111">
                <a:tc>
                  <a:txBody>
                    <a:bodyPr/>
                    <a:lstStyle/>
                    <a:p>
                      <a:pPr marL="177800" marR="0" indent="0" algn="l" defTabSz="457200" rtl="0" eaLnBrk="1" fontAlgn="auto" latinLnBrk="0" hangingPunct="1">
                        <a:lnSpc>
                          <a:spcPct val="95000"/>
                        </a:lnSpc>
                        <a:spcBef>
                          <a:spcPts val="0"/>
                        </a:spcBef>
                        <a:spcAft>
                          <a:spcPts val="0"/>
                        </a:spcAft>
                        <a:buClrTx/>
                        <a:buSzTx/>
                        <a:buFontTx/>
                        <a:buNone/>
                        <a:tabLst/>
                        <a:defRPr/>
                      </a:pPr>
                      <a:r>
                        <a:rPr lang="en-US" sz="1300" baseline="0" dirty="0" smtClean="0"/>
                        <a:t>Nausea</a:t>
                      </a:r>
                      <a:endParaRPr lang="en-US" sz="1300" b="0" baseline="0" dirty="0" smtClean="0">
                        <a:solidFill>
                          <a:schemeClr val="bg2"/>
                        </a:solidFill>
                        <a:latin typeface="+mn-lt"/>
                        <a:cs typeface="Arial" panose="020B0604020202020204" pitchFamily="34"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20 (14)</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0</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solidFill>
                      <a:schemeClr val="accent5">
                        <a:lumMod val="20000"/>
                        <a:lumOff val="80000"/>
                      </a:schemeClr>
                    </a:solidFill>
                  </a:tcPr>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30 (22)</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0</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solidFill>
                      <a:schemeClr val="accent5">
                        <a:lumMod val="20000"/>
                        <a:lumOff val="80000"/>
                      </a:schemeClr>
                    </a:solidFill>
                  </a:tcPr>
                </a:tc>
              </a:tr>
              <a:tr h="265111">
                <a:tc>
                  <a:txBody>
                    <a:bodyPr/>
                    <a:lstStyle/>
                    <a:p>
                      <a:pPr marL="177800" marR="0" indent="0" algn="l" defTabSz="457200" rtl="0" eaLnBrk="1" fontAlgn="auto" latinLnBrk="0" hangingPunct="1">
                        <a:lnSpc>
                          <a:spcPct val="95000"/>
                        </a:lnSpc>
                        <a:spcBef>
                          <a:spcPts val="0"/>
                        </a:spcBef>
                        <a:spcAft>
                          <a:spcPts val="0"/>
                        </a:spcAft>
                        <a:buClrTx/>
                        <a:buSzTx/>
                        <a:buFontTx/>
                        <a:buNone/>
                        <a:tabLst/>
                        <a:defRPr/>
                      </a:pPr>
                      <a:r>
                        <a:rPr lang="en-US" sz="1300" baseline="0" dirty="0" smtClean="0"/>
                        <a:t>Peripheral </a:t>
                      </a:r>
                      <a:r>
                        <a:rPr lang="en-US" sz="1300" baseline="0" dirty="0" err="1" smtClean="0"/>
                        <a:t>oedema</a:t>
                      </a:r>
                      <a:endParaRPr lang="en-US" sz="1300" b="0" baseline="0" dirty="0" smtClean="0">
                        <a:solidFill>
                          <a:schemeClr val="bg2"/>
                        </a:solidFill>
                        <a:latin typeface="+mn-lt"/>
                        <a:cs typeface="Arial" panose="020B0604020202020204" pitchFamily="34"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18 (13)</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0</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solidFill>
                      <a:schemeClr val="accent5">
                        <a:lumMod val="20000"/>
                        <a:lumOff val="80000"/>
                      </a:schemeClr>
                    </a:solidFill>
                  </a:tcPr>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31 (22)</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3 (2)</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solidFill>
                      <a:schemeClr val="accent5">
                        <a:lumMod val="20000"/>
                        <a:lumOff val="80000"/>
                      </a:schemeClr>
                    </a:solidFill>
                  </a:tcPr>
                </a:tc>
              </a:tr>
              <a:tr h="265111">
                <a:tc>
                  <a:txBody>
                    <a:bodyPr/>
                    <a:lstStyle/>
                    <a:p>
                      <a:pPr marL="177800" marR="0" indent="0" algn="l" defTabSz="457200" rtl="0" eaLnBrk="1" fontAlgn="auto" latinLnBrk="0" hangingPunct="1">
                        <a:lnSpc>
                          <a:spcPct val="95000"/>
                        </a:lnSpc>
                        <a:spcBef>
                          <a:spcPts val="0"/>
                        </a:spcBef>
                        <a:spcAft>
                          <a:spcPts val="0"/>
                        </a:spcAft>
                        <a:buClrTx/>
                        <a:buSzTx/>
                        <a:buFontTx/>
                        <a:buNone/>
                        <a:tabLst/>
                        <a:defRPr/>
                      </a:pPr>
                      <a:r>
                        <a:rPr lang="en-US" sz="1300" baseline="0" dirty="0" smtClean="0"/>
                        <a:t>Epistaxis</a:t>
                      </a:r>
                      <a:endParaRPr lang="en-US" sz="1300" b="0" baseline="0" dirty="0" smtClean="0">
                        <a:solidFill>
                          <a:schemeClr val="bg2"/>
                        </a:solidFill>
                        <a:latin typeface="+mn-lt"/>
                        <a:cs typeface="Arial" panose="020B0604020202020204" pitchFamily="34"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12 (9)</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1 (1)</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solidFill>
                      <a:schemeClr val="accent5">
                        <a:lumMod val="20000"/>
                        <a:lumOff val="80000"/>
                      </a:schemeClr>
                    </a:solidFill>
                  </a:tcPr>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33 (24)</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2 (1)</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solidFill>
                      <a:schemeClr val="accent5">
                        <a:lumMod val="20000"/>
                        <a:lumOff val="80000"/>
                      </a:schemeClr>
                    </a:solidFill>
                  </a:tcPr>
                </a:tc>
              </a:tr>
              <a:tr h="265111">
                <a:tc>
                  <a:txBody>
                    <a:bodyPr/>
                    <a:lstStyle/>
                    <a:p>
                      <a:pPr marL="177800" marR="0" indent="0" algn="l" defTabSz="457200" rtl="0" eaLnBrk="1" fontAlgn="auto" latinLnBrk="0" hangingPunct="1">
                        <a:lnSpc>
                          <a:spcPct val="95000"/>
                        </a:lnSpc>
                        <a:spcBef>
                          <a:spcPts val="0"/>
                        </a:spcBef>
                        <a:spcAft>
                          <a:spcPts val="0"/>
                        </a:spcAft>
                        <a:buClrTx/>
                        <a:buSzTx/>
                        <a:buFontTx/>
                        <a:buNone/>
                        <a:tabLst/>
                        <a:defRPr/>
                      </a:pPr>
                      <a:r>
                        <a:rPr lang="en-US" sz="1300" baseline="0" dirty="0" smtClean="0"/>
                        <a:t>Stomatitis</a:t>
                      </a:r>
                      <a:endParaRPr lang="en-US" sz="1300" b="0" baseline="0" dirty="0" smtClean="0">
                        <a:solidFill>
                          <a:schemeClr val="bg2"/>
                        </a:solidFill>
                        <a:latin typeface="+mn-lt"/>
                        <a:cs typeface="Arial" panose="020B0604020202020204" pitchFamily="34"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4 (3)</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0</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solidFill>
                      <a:schemeClr val="accent5">
                        <a:lumMod val="20000"/>
                        <a:lumOff val="80000"/>
                      </a:schemeClr>
                    </a:solidFill>
                  </a:tcPr>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29 (21)</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95000"/>
                        </a:lnSpc>
                        <a:spcBef>
                          <a:spcPts val="0"/>
                        </a:spcBef>
                        <a:spcAft>
                          <a:spcPts val="0"/>
                        </a:spcAft>
                        <a:buClrTx/>
                        <a:buSzTx/>
                        <a:buFontTx/>
                        <a:buNone/>
                        <a:tabLst/>
                        <a:defRPr/>
                      </a:pPr>
                      <a:r>
                        <a:rPr kumimoji="0" lang="en-US" sz="1300" u="none" strike="noStrike" cap="none" normalizeH="0" baseline="0" dirty="0" smtClean="0">
                          <a:ln>
                            <a:noFill/>
                          </a:ln>
                          <a:effectLst/>
                        </a:rPr>
                        <a:t>5 (4)</a:t>
                      </a:r>
                      <a:endParaRPr kumimoji="0" lang="en-US" sz="13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horzOverflow="overflow">
                    <a:solidFill>
                      <a:schemeClr val="accent5">
                        <a:lumMod val="20000"/>
                        <a:lumOff val="80000"/>
                      </a:schemeClr>
                    </a:solidFill>
                  </a:tcPr>
                </a:tc>
              </a:tr>
            </a:tbl>
          </a:graphicData>
        </a:graphic>
      </p:graphicFrame>
      <p:sp>
        <p:nvSpPr>
          <p:cNvPr id="6" name="TextBox 5"/>
          <p:cNvSpPr txBox="1"/>
          <p:nvPr/>
        </p:nvSpPr>
        <p:spPr>
          <a:xfrm>
            <a:off x="9451692" y="6591635"/>
            <a:ext cx="2735043" cy="246221"/>
          </a:xfrm>
          <a:prstGeom prst="rect">
            <a:avLst/>
          </a:prstGeom>
          <a:noFill/>
        </p:spPr>
        <p:txBody>
          <a:bodyPr wrap="none" rtlCol="0">
            <a:spAutoFit/>
          </a:bodyPr>
          <a:lstStyle/>
          <a:p>
            <a:pPr algn="r"/>
            <a:r>
              <a:rPr lang="en-US" sz="1000" dirty="0" err="1" smtClean="0">
                <a:latin typeface="Calibri" panose="020F0502020204030204" pitchFamily="34" charset="0"/>
                <a:cs typeface="Calibri" panose="020F0502020204030204" pitchFamily="34" charset="0"/>
              </a:rPr>
              <a:t>Dreyling</a:t>
            </a:r>
            <a:r>
              <a:rPr lang="en-US" sz="1000" dirty="0" smtClean="0">
                <a:latin typeface="Calibri" panose="020F0502020204030204" pitchFamily="34" charset="0"/>
                <a:cs typeface="Calibri" panose="020F0502020204030204" pitchFamily="34" charset="0"/>
              </a:rPr>
              <a:t> M et al. </a:t>
            </a:r>
            <a:r>
              <a:rPr lang="en-US" sz="1000" dirty="0">
                <a:latin typeface="Calibri" panose="020F0502020204030204" pitchFamily="34" charset="0"/>
                <a:cs typeface="Calibri" panose="020F0502020204030204" pitchFamily="34" charset="0"/>
              </a:rPr>
              <a:t>Lancet 2016; 387(10020</a:t>
            </a:r>
            <a:r>
              <a:rPr lang="en-US" sz="1000" dirty="0" smtClean="0">
                <a:latin typeface="Calibri" panose="020F0502020204030204" pitchFamily="34" charset="0"/>
                <a:cs typeface="Calibri" panose="020F0502020204030204" pitchFamily="34" charset="0"/>
              </a:rPr>
              <a:t>): 770-8</a:t>
            </a:r>
            <a:endParaRPr lang="en-US" sz="1000" dirty="0">
              <a:latin typeface="Calibri" panose="020F0502020204030204" pitchFamily="34" charset="0"/>
              <a:cs typeface="Calibri" panose="020F0502020204030204" pitchFamily="34" charset="0"/>
            </a:endParaRPr>
          </a:p>
        </p:txBody>
      </p:sp>
      <p:sp>
        <p:nvSpPr>
          <p:cNvPr id="2" name="Rectangle 1"/>
          <p:cNvSpPr/>
          <p:nvPr/>
        </p:nvSpPr>
        <p:spPr>
          <a:xfrm>
            <a:off x="3048000" y="2551837"/>
            <a:ext cx="6096000" cy="369332"/>
          </a:xfrm>
          <a:prstGeom prst="rect">
            <a:avLst/>
          </a:prstGeom>
        </p:spPr>
        <p:txBody>
          <a:bodyPr>
            <a:spAutoFit/>
          </a:bodyPr>
          <a:lstStyle/>
          <a:p>
            <a:pPr marL="285750" indent="-285750">
              <a:buFont typeface="Arial" panose="020B0604020202020204" pitchFamily="34" charset="0"/>
              <a:buChar char="•"/>
            </a:pPr>
            <a:endParaRPr lang="en-GB" dirty="0"/>
          </a:p>
        </p:txBody>
      </p:sp>
      <p:sp>
        <p:nvSpPr>
          <p:cNvPr id="8" name="Content Placeholder 2"/>
          <p:cNvSpPr>
            <a:spLocks noGrp="1"/>
          </p:cNvSpPr>
          <p:nvPr>
            <p:ph idx="1"/>
          </p:nvPr>
        </p:nvSpPr>
        <p:spPr>
          <a:xfrm>
            <a:off x="380011" y="6012578"/>
            <a:ext cx="11479479" cy="553998"/>
          </a:xfrm>
        </p:spPr>
        <p:txBody>
          <a:bodyPr/>
          <a:lstStyle/>
          <a:p>
            <a:r>
              <a:rPr lang="en-GB" sz="1200" dirty="0" smtClean="0"/>
              <a:t>Median </a:t>
            </a:r>
            <a:r>
              <a:rPr lang="en-GB" sz="1200" dirty="0"/>
              <a:t>treatment duration was four times longer for the ibrutinib group (14·4 months) </a:t>
            </a:r>
            <a:r>
              <a:rPr lang="en-GB" sz="1200" dirty="0" smtClean="0"/>
              <a:t>vs.</a:t>
            </a:r>
            <a:r>
              <a:rPr lang="en-GB" sz="1200" dirty="0"/>
              <a:t> temsirolimus (3·0 </a:t>
            </a:r>
            <a:r>
              <a:rPr lang="en-GB" sz="1200" dirty="0" smtClean="0"/>
              <a:t>months)</a:t>
            </a:r>
          </a:p>
          <a:p>
            <a:r>
              <a:rPr lang="en-GB" sz="1200" dirty="0" smtClean="0"/>
              <a:t>Despite </a:t>
            </a:r>
            <a:r>
              <a:rPr lang="en-GB" sz="1200" dirty="0"/>
              <a:t>the time </a:t>
            </a:r>
            <a:r>
              <a:rPr lang="en-GB" sz="1200" dirty="0" smtClean="0"/>
              <a:t>difference </a:t>
            </a:r>
            <a:r>
              <a:rPr lang="en-GB" sz="1200" dirty="0"/>
              <a:t>in exposure, overall frequencies of most cumulative TEAEs were lower with ibrutinib</a:t>
            </a:r>
          </a:p>
          <a:p>
            <a:endParaRPr lang="en-US" sz="1200" b="0" dirty="0" smtClean="0"/>
          </a:p>
        </p:txBody>
      </p:sp>
    </p:spTree>
    <p:extLst>
      <p:ext uri="{BB962C8B-B14F-4D97-AF65-F5344CB8AC3E}">
        <p14:creationId xmlns:p14="http://schemas.microsoft.com/office/powerpoint/2010/main" xmlns="" val="1371313748"/>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30904" y="508825"/>
            <a:ext cx="10930191" cy="615553"/>
          </a:xfrm>
        </p:spPr>
        <p:txBody>
          <a:bodyPr/>
          <a:lstStyle/>
          <a:p>
            <a:r>
              <a:rPr lang="en-US" dirty="0" smtClean="0"/>
              <a:t>Conclusions</a:t>
            </a:r>
            <a:endParaRPr lang="en-US" dirty="0"/>
          </a:p>
        </p:txBody>
      </p:sp>
      <p:sp>
        <p:nvSpPr>
          <p:cNvPr id="10" name="Content Placeholder 1"/>
          <p:cNvSpPr>
            <a:spLocks noGrp="1"/>
          </p:cNvSpPr>
          <p:nvPr>
            <p:ph idx="1"/>
          </p:nvPr>
        </p:nvSpPr>
        <p:spPr>
          <a:xfrm>
            <a:off x="533400" y="1371600"/>
            <a:ext cx="11396902" cy="5067221"/>
          </a:xfrm>
        </p:spPr>
        <p:txBody>
          <a:bodyPr/>
          <a:lstStyle/>
          <a:p>
            <a:pPr marL="514350" indent="-514350">
              <a:lnSpc>
                <a:spcPct val="200000"/>
              </a:lnSpc>
              <a:buFont typeface="+mj-lt"/>
              <a:buAutoNum type="arabicPeriod"/>
            </a:pPr>
            <a:r>
              <a:rPr lang="en-US" sz="2400" dirty="0" smtClean="0"/>
              <a:t>Results of this phase 3 trial confirm efficacy and favorable safety profile of </a:t>
            </a:r>
            <a:r>
              <a:rPr lang="en-US" sz="2400" dirty="0" err="1" smtClean="0"/>
              <a:t>ibrutinib</a:t>
            </a:r>
            <a:endParaRPr lang="en-US" sz="2400" dirty="0" smtClean="0"/>
          </a:p>
          <a:p>
            <a:pPr marL="514350" indent="-514350">
              <a:lnSpc>
                <a:spcPct val="200000"/>
              </a:lnSpc>
              <a:buFont typeface="+mj-lt"/>
              <a:buAutoNum type="arabicPeriod"/>
            </a:pPr>
            <a:r>
              <a:rPr lang="en-US" sz="2400" dirty="0" smtClean="0"/>
              <a:t>Results also confirm the positive benefit-risk ratio for </a:t>
            </a:r>
            <a:r>
              <a:rPr lang="en-US" sz="2400" dirty="0" err="1" smtClean="0"/>
              <a:t>ibrutinib</a:t>
            </a:r>
            <a:r>
              <a:rPr lang="en-US" sz="2400" dirty="0" smtClean="0"/>
              <a:t> as an effective targeted approach in R/R MCL</a:t>
            </a:r>
          </a:p>
          <a:p>
            <a:pPr marL="514350" indent="-514350">
              <a:lnSpc>
                <a:spcPct val="200000"/>
              </a:lnSpc>
              <a:buFont typeface="+mj-lt"/>
              <a:buAutoNum type="arabicPeriod"/>
            </a:pPr>
            <a:r>
              <a:rPr lang="en-US" sz="2400" dirty="0" smtClean="0"/>
              <a:t>Demographic characteristics at baseline were reflective of target patient population, supporting the application of these results to the general MCL population</a:t>
            </a:r>
          </a:p>
          <a:p>
            <a:pPr marL="514350" indent="-514350">
              <a:lnSpc>
                <a:spcPct val="200000"/>
              </a:lnSpc>
              <a:buFont typeface="+mj-lt"/>
              <a:buAutoNum type="arabicPeriod"/>
            </a:pPr>
            <a:r>
              <a:rPr lang="en-US" sz="2400" dirty="0" smtClean="0"/>
              <a:t>Future research should investigate </a:t>
            </a:r>
            <a:r>
              <a:rPr lang="en-US" sz="2400" dirty="0" err="1" smtClean="0"/>
              <a:t>ibrutinib</a:t>
            </a:r>
            <a:r>
              <a:rPr lang="en-US" sz="2400" dirty="0" smtClean="0"/>
              <a:t>-based combination approaches for patients with relapsed or refractory MCL and in</a:t>
            </a:r>
            <a:r>
              <a:rPr lang="tr-TR" sz="2400" dirty="0" smtClean="0"/>
              <a:t> </a:t>
            </a:r>
            <a:r>
              <a:rPr lang="en-US" sz="2400" dirty="0" smtClean="0"/>
              <a:t>front-line therapy</a:t>
            </a:r>
          </a:p>
        </p:txBody>
      </p:sp>
      <p:sp>
        <p:nvSpPr>
          <p:cNvPr id="6" name="TextBox 5"/>
          <p:cNvSpPr txBox="1"/>
          <p:nvPr/>
        </p:nvSpPr>
        <p:spPr>
          <a:xfrm>
            <a:off x="9451692" y="6591635"/>
            <a:ext cx="2735043" cy="246221"/>
          </a:xfrm>
          <a:prstGeom prst="rect">
            <a:avLst/>
          </a:prstGeom>
          <a:noFill/>
        </p:spPr>
        <p:txBody>
          <a:bodyPr wrap="none" rtlCol="0">
            <a:spAutoFit/>
          </a:bodyPr>
          <a:lstStyle/>
          <a:p>
            <a:pPr algn="r"/>
            <a:r>
              <a:rPr lang="en-US" sz="1000" dirty="0" err="1" smtClean="0">
                <a:solidFill>
                  <a:schemeClr val="bg2"/>
                </a:solidFill>
                <a:latin typeface="Calibri" panose="020F0502020204030204" pitchFamily="34" charset="0"/>
                <a:cs typeface="Calibri" panose="020F0502020204030204" pitchFamily="34" charset="0"/>
              </a:rPr>
              <a:t>Dreyling</a:t>
            </a:r>
            <a:r>
              <a:rPr lang="en-US" sz="1000" dirty="0" smtClean="0">
                <a:solidFill>
                  <a:schemeClr val="bg2"/>
                </a:solidFill>
                <a:latin typeface="Calibri" panose="020F0502020204030204" pitchFamily="34" charset="0"/>
                <a:cs typeface="Calibri" panose="020F0502020204030204" pitchFamily="34" charset="0"/>
              </a:rPr>
              <a:t> M et al. </a:t>
            </a:r>
            <a:r>
              <a:rPr lang="en-US" sz="1000" dirty="0">
                <a:solidFill>
                  <a:schemeClr val="bg2"/>
                </a:solidFill>
                <a:latin typeface="Calibri" panose="020F0502020204030204" pitchFamily="34" charset="0"/>
                <a:cs typeface="Calibri" panose="020F0502020204030204" pitchFamily="34" charset="0"/>
              </a:rPr>
              <a:t>Lancet 2016; 387(10020</a:t>
            </a:r>
            <a:r>
              <a:rPr lang="en-US" sz="1000" dirty="0" smtClean="0">
                <a:solidFill>
                  <a:schemeClr val="bg2"/>
                </a:solidFill>
                <a:latin typeface="Calibri" panose="020F0502020204030204" pitchFamily="34" charset="0"/>
                <a:cs typeface="Calibri" panose="020F0502020204030204" pitchFamily="34" charset="0"/>
              </a:rPr>
              <a:t>): 770-8</a:t>
            </a:r>
            <a:endParaRPr lang="en-US" sz="1000" dirty="0">
              <a:solidFill>
                <a:srgbClr val="FF0000"/>
              </a:solidFill>
              <a:latin typeface="Calibri" panose="020F0502020204030204" pitchFamily="34" charset="0"/>
              <a:cs typeface="Calibri" panose="020F0502020204030204" pitchFamily="34" charset="0"/>
            </a:endParaRPr>
          </a:p>
        </p:txBody>
      </p:sp>
      <p:sp>
        <p:nvSpPr>
          <p:cNvPr id="5" name="object 2"/>
          <p:cNvSpPr txBox="1">
            <a:spLocks/>
          </p:cNvSpPr>
          <p:nvPr/>
        </p:nvSpPr>
        <p:spPr>
          <a:xfrm>
            <a:off x="3810000" y="533400"/>
            <a:ext cx="7522495" cy="615553"/>
          </a:xfrm>
          <a:prstGeom prst="rect">
            <a:avLst/>
          </a:prstGeom>
          <a:solidFill>
            <a:schemeClr val="accent5">
              <a:lumMod val="40000"/>
              <a:lumOff val="60000"/>
            </a:schemeClr>
          </a:solidFill>
        </p:spPr>
        <p:txBody>
          <a:bodyPr vert="horz" wrap="square" lIns="0" tIns="0" rIns="0" bIns="0" rtlCol="0">
            <a:spAutoFit/>
          </a:bodyPr>
          <a:lstStyle/>
          <a:p>
            <a:pPr marL="4595495" marR="0" lvl="0" indent="0" defTabSz="914400" eaLnBrk="1" fontAlgn="auto" latinLnBrk="0" hangingPunct="1">
              <a:lnSpc>
                <a:spcPct val="100000"/>
              </a:lnSpc>
              <a:spcBef>
                <a:spcPts val="0"/>
              </a:spcBef>
              <a:spcAft>
                <a:spcPts val="0"/>
              </a:spcAft>
              <a:buClrTx/>
              <a:buSzTx/>
              <a:buFontTx/>
              <a:buNone/>
              <a:tabLst/>
              <a:defRPr/>
            </a:pPr>
            <a:r>
              <a:rPr kumimoji="0" lang="tr-TR" sz="4000" b="1" i="0" u="none" strike="noStrike" kern="0" cap="none" spc="-35" normalizeH="0" baseline="0" noProof="0" dirty="0" smtClean="0">
                <a:ln>
                  <a:noFill/>
                </a:ln>
                <a:effectLst/>
                <a:uLnTx/>
                <a:uFillTx/>
                <a:latin typeface="Calibri"/>
                <a:ea typeface="+mj-ea"/>
                <a:cs typeface="Calibri"/>
              </a:rPr>
              <a:t>Ray</a:t>
            </a:r>
            <a:r>
              <a:rPr kumimoji="0" lang="tr-TR" sz="4000" b="1" i="0" u="none" strike="noStrike" kern="0" cap="none" spc="-65" normalizeH="0" baseline="0" noProof="0" dirty="0" smtClean="0">
                <a:ln>
                  <a:noFill/>
                </a:ln>
                <a:effectLst/>
                <a:uLnTx/>
                <a:uFillTx/>
                <a:latin typeface="Calibri"/>
                <a:ea typeface="+mj-ea"/>
                <a:cs typeface="Calibri"/>
              </a:rPr>
              <a:t> </a:t>
            </a:r>
            <a:r>
              <a:rPr kumimoji="0" lang="tr-TR" sz="4000" b="1" i="0" u="none" strike="noStrike" kern="0" cap="none" spc="-10" normalizeH="0" baseline="0" noProof="0" dirty="0" err="1" smtClean="0">
                <a:ln>
                  <a:noFill/>
                </a:ln>
                <a:effectLst/>
                <a:uLnTx/>
                <a:uFillTx/>
                <a:latin typeface="Calibri"/>
                <a:ea typeface="+mj-ea"/>
                <a:cs typeface="Calibri"/>
              </a:rPr>
              <a:t>trial</a:t>
            </a:r>
            <a:endParaRPr kumimoji="0" lang="tr-TR" sz="4000" b="1" i="0" u="none" strike="noStrike" kern="0" cap="none" spc="-10" normalizeH="0" baseline="0" noProof="0" dirty="0">
              <a:ln>
                <a:noFill/>
              </a:ln>
              <a:effectLst/>
              <a:uLnTx/>
              <a:uFillTx/>
              <a:latin typeface="Calibri"/>
              <a:ea typeface="+mj-ea"/>
              <a:cs typeface="Calibri"/>
            </a:endParaRPr>
          </a:p>
        </p:txBody>
      </p:sp>
    </p:spTree>
    <p:extLst>
      <p:ext uri="{BB962C8B-B14F-4D97-AF65-F5344CB8AC3E}">
        <p14:creationId xmlns:p14="http://schemas.microsoft.com/office/powerpoint/2010/main" xmlns="" val="1734032476"/>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3"/>
          <p:cNvGraphicFramePr>
            <a:graphicFrameLocks/>
          </p:cNvGraphicFramePr>
          <p:nvPr>
            <p:extLst>
              <p:ext uri="{D42A27DB-BD31-4B8C-83A1-F6EECF244321}">
                <p14:modId xmlns:p14="http://schemas.microsoft.com/office/powerpoint/2010/main" xmlns="" val="899686921"/>
              </p:ext>
            </p:extLst>
          </p:nvPr>
        </p:nvGraphicFramePr>
        <p:xfrm>
          <a:off x="609600" y="1336152"/>
          <a:ext cx="11480800" cy="46227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6172200" y="1143000"/>
            <a:ext cx="3760517" cy="369332"/>
          </a:xfrm>
          <a:prstGeom prst="rect">
            <a:avLst/>
          </a:prstGeom>
          <a:noFill/>
        </p:spPr>
        <p:txBody>
          <a:bodyPr wrap="none" rtlCol="0">
            <a:spAutoFit/>
          </a:bodyPr>
          <a:lstStyle/>
          <a:p>
            <a:r>
              <a:rPr lang="en-US" b="1" dirty="0" smtClean="0"/>
              <a:t>Enrolled February 2011</a:t>
            </a:r>
            <a:r>
              <a:rPr lang="en-US" b="1" dirty="0" smtClean="0">
                <a:sym typeface="Wingdings"/>
              </a:rPr>
              <a:t>March 2012</a:t>
            </a:r>
            <a:endParaRPr lang="en-US" b="1" dirty="0"/>
          </a:p>
        </p:txBody>
      </p:sp>
      <p:sp>
        <p:nvSpPr>
          <p:cNvPr id="3" name="Rectangle 2"/>
          <p:cNvSpPr/>
          <p:nvPr/>
        </p:nvSpPr>
        <p:spPr>
          <a:xfrm>
            <a:off x="1752600" y="1752600"/>
            <a:ext cx="3276600" cy="3693319"/>
          </a:xfrm>
          <a:prstGeom prst="rect">
            <a:avLst/>
          </a:prstGeom>
        </p:spPr>
        <p:txBody>
          <a:bodyPr wrap="square">
            <a:spAutoFit/>
          </a:bodyPr>
          <a:lstStyle/>
          <a:p>
            <a:pPr marL="180975" lvl="0" indent="-180975">
              <a:buFont typeface="Arial" pitchFamily="34" charset="0"/>
              <a:buChar char="•"/>
            </a:pPr>
            <a:r>
              <a:rPr lang="en-US" b="1" dirty="0"/>
              <a:t>Phase </a:t>
            </a:r>
            <a:r>
              <a:rPr lang="en-US" b="1" dirty="0" smtClean="0"/>
              <a:t>2</a:t>
            </a:r>
            <a:r>
              <a:rPr lang="en-US" b="1" dirty="0"/>
              <a:t>, open-label, </a:t>
            </a:r>
            <a:br>
              <a:rPr lang="en-US" b="1" dirty="0"/>
            </a:br>
            <a:r>
              <a:rPr lang="en-US" b="1" dirty="0"/>
              <a:t>multicenter </a:t>
            </a:r>
            <a:r>
              <a:rPr lang="en-US" b="1" dirty="0" smtClean="0"/>
              <a:t>international study (18 sites)</a:t>
            </a:r>
            <a:endParaRPr lang="en-US" b="1" dirty="0"/>
          </a:p>
          <a:p>
            <a:pPr marL="180975" lvl="0" indent="-180975">
              <a:buFont typeface="Arial" pitchFamily="34" charset="0"/>
              <a:buChar char="•"/>
            </a:pPr>
            <a:endParaRPr lang="en-US" b="1" dirty="0"/>
          </a:p>
          <a:p>
            <a:pPr marL="180975" lvl="0" indent="-180975">
              <a:buFont typeface="Arial" pitchFamily="34" charset="0"/>
              <a:buChar char="•"/>
            </a:pPr>
            <a:r>
              <a:rPr lang="en-US" b="1" dirty="0"/>
              <a:t>Patients with relapsed or </a:t>
            </a:r>
            <a:br>
              <a:rPr lang="en-US" b="1" dirty="0"/>
            </a:br>
            <a:r>
              <a:rPr lang="en-US" b="1" dirty="0"/>
              <a:t>refractory </a:t>
            </a:r>
            <a:r>
              <a:rPr lang="en-US" b="1" dirty="0" smtClean="0"/>
              <a:t>MCL (N </a:t>
            </a:r>
            <a:r>
              <a:rPr lang="en-US" b="1" dirty="0"/>
              <a:t>= </a:t>
            </a:r>
            <a:r>
              <a:rPr lang="en-US" b="1" dirty="0" smtClean="0"/>
              <a:t>115</a:t>
            </a:r>
            <a:r>
              <a:rPr lang="en-US" b="1" dirty="0"/>
              <a:t>)</a:t>
            </a:r>
          </a:p>
          <a:p>
            <a:pPr marL="180975" lvl="0" indent="-180975">
              <a:buFont typeface="Arial" pitchFamily="34" charset="0"/>
              <a:buChar char="•"/>
            </a:pPr>
            <a:endParaRPr lang="en-US" b="1" dirty="0"/>
          </a:p>
          <a:p>
            <a:pPr marL="180975" lvl="0" indent="-180975">
              <a:buFont typeface="Arial" pitchFamily="34" charset="0"/>
              <a:buChar char="•"/>
            </a:pPr>
            <a:r>
              <a:rPr lang="en-US" b="1" dirty="0" smtClean="0"/>
              <a:t>Patients </a:t>
            </a:r>
            <a:r>
              <a:rPr lang="en-US" b="1" dirty="0"/>
              <a:t>received a </a:t>
            </a:r>
            <a:r>
              <a:rPr lang="en-US" b="1" dirty="0" smtClean="0"/>
              <a:t>daily </a:t>
            </a:r>
            <a:r>
              <a:rPr lang="en-US" b="1" dirty="0"/>
              <a:t>dose of </a:t>
            </a:r>
            <a:r>
              <a:rPr lang="en-US" b="1" dirty="0" err="1" smtClean="0"/>
              <a:t>ibrutinib</a:t>
            </a:r>
            <a:r>
              <a:rPr lang="en-US" b="1" dirty="0" smtClean="0"/>
              <a:t> until disease progression or unacceptable levels of adverse events (AEs) occurred</a:t>
            </a:r>
            <a:endParaRPr lang="en-US" b="1" dirty="0"/>
          </a:p>
          <a:p>
            <a:pPr marL="180975" lvl="0" indent="-180975">
              <a:buFont typeface="Arial" pitchFamily="34" charset="0"/>
              <a:buChar char="•"/>
            </a:pPr>
            <a:endParaRPr lang="en-US" b="1" dirty="0"/>
          </a:p>
        </p:txBody>
      </p:sp>
      <p:sp>
        <p:nvSpPr>
          <p:cNvPr id="9" name="TextBox 8"/>
          <p:cNvSpPr txBox="1"/>
          <p:nvPr/>
        </p:nvSpPr>
        <p:spPr>
          <a:xfrm>
            <a:off x="9344291" y="6442502"/>
            <a:ext cx="2842445" cy="415498"/>
          </a:xfrm>
          <a:prstGeom prst="rect">
            <a:avLst/>
          </a:prstGeom>
          <a:noFill/>
        </p:spPr>
        <p:txBody>
          <a:bodyPr wrap="none" rtlCol="0">
            <a:spAutoFit/>
          </a:bodyPr>
          <a:lstStyle/>
          <a:p>
            <a:pPr algn="r"/>
            <a:r>
              <a:rPr lang="en-US" sz="1050" dirty="0" smtClean="0">
                <a:latin typeface="Calibri" panose="020F0502020204030204" pitchFamily="34" charset="0"/>
                <a:cs typeface="Calibri" panose="020F0502020204030204" pitchFamily="34" charset="0"/>
              </a:rPr>
              <a:t>Wang ML et al. Blood 2015; 126(6): 739-745</a:t>
            </a:r>
          </a:p>
          <a:p>
            <a:pPr algn="r"/>
            <a:r>
              <a:rPr lang="en-US" sz="1050" dirty="0">
                <a:latin typeface="Calibri" panose="020F0502020204030204" pitchFamily="34" charset="0"/>
                <a:cs typeface="Calibri" panose="020F0502020204030204" pitchFamily="34" charset="0"/>
              </a:rPr>
              <a:t>Wang ML et al. N </a:t>
            </a:r>
            <a:r>
              <a:rPr lang="en-US" sz="1050" dirty="0" err="1">
                <a:latin typeface="Calibri" panose="020F0502020204030204" pitchFamily="34" charset="0"/>
                <a:cs typeface="Calibri" panose="020F0502020204030204" pitchFamily="34" charset="0"/>
              </a:rPr>
              <a:t>Engl</a:t>
            </a:r>
            <a:r>
              <a:rPr lang="en-US" sz="1050" dirty="0">
                <a:latin typeface="Calibri" panose="020F0502020204030204" pitchFamily="34" charset="0"/>
                <a:cs typeface="Calibri" panose="020F0502020204030204" pitchFamily="34" charset="0"/>
              </a:rPr>
              <a:t> J Med 2013; 369: </a:t>
            </a:r>
            <a:r>
              <a:rPr lang="en-US" sz="1050" dirty="0" smtClean="0">
                <a:latin typeface="Calibri" panose="020F0502020204030204" pitchFamily="34" charset="0"/>
                <a:cs typeface="Calibri" panose="020F0502020204030204" pitchFamily="34" charset="0"/>
              </a:rPr>
              <a:t>507-516</a:t>
            </a:r>
            <a:endParaRPr lang="en-US" sz="1050" dirty="0">
              <a:latin typeface="Calibri" panose="020F0502020204030204" pitchFamily="34" charset="0"/>
              <a:cs typeface="Calibri" panose="020F0502020204030204" pitchFamily="34" charset="0"/>
            </a:endParaRPr>
          </a:p>
        </p:txBody>
      </p:sp>
      <p:sp>
        <p:nvSpPr>
          <p:cNvPr id="10" name="Subtitle 4"/>
          <p:cNvSpPr txBox="1">
            <a:spLocks/>
          </p:cNvSpPr>
          <p:nvPr/>
        </p:nvSpPr>
        <p:spPr>
          <a:xfrm>
            <a:off x="381000" y="6248400"/>
            <a:ext cx="11353800" cy="430887"/>
          </a:xfrm>
          <a:prstGeom prst="rect">
            <a:avLst/>
          </a:prstGeom>
        </p:spPr>
        <p:txBody>
          <a:bodyPr wrap="square" lIns="0" tIns="0" rIns="0" bIns="0">
            <a:spAutoFit/>
          </a:bodyPr>
          <a:lstStyle/>
          <a:p>
            <a:r>
              <a:rPr kumimoji="0" lang="en-GB" sz="1400" b="0" i="0" u="none" strike="noStrike" kern="0" cap="none" spc="0" normalizeH="0" baseline="0" noProof="0" dirty="0" smtClean="0">
                <a:ln>
                  <a:noFill/>
                </a:ln>
                <a:solidFill>
                  <a:schemeClr val="tx1"/>
                </a:solidFill>
                <a:effectLst/>
                <a:uLnTx/>
                <a:uFillTx/>
                <a:latin typeface="Calibri"/>
                <a:ea typeface="+mn-ea"/>
                <a:cs typeface="Calibri"/>
              </a:rPr>
              <a:t>Long-term follow-up of MCL patients treated with single-agent</a:t>
            </a:r>
            <a:r>
              <a:rPr kumimoji="0" lang="tr-TR" sz="1400" b="0" i="0" u="none" strike="noStrike" kern="0" cap="none" spc="0" normalizeH="0" noProof="0" dirty="0" smtClean="0">
                <a:ln>
                  <a:noFill/>
                </a:ln>
                <a:solidFill>
                  <a:schemeClr val="tx1"/>
                </a:solidFill>
                <a:effectLst/>
                <a:uLnTx/>
                <a:uFillTx/>
                <a:latin typeface="Calibri"/>
                <a:ea typeface="+mn-ea"/>
                <a:cs typeface="Calibri"/>
              </a:rPr>
              <a:t> </a:t>
            </a:r>
            <a:r>
              <a:rPr kumimoji="0" lang="en-GB" sz="1400" b="0" i="0" u="none" strike="noStrike" kern="0" cap="none" spc="0" normalizeH="0" baseline="0" noProof="0" dirty="0" err="1" smtClean="0">
                <a:ln>
                  <a:noFill/>
                </a:ln>
                <a:solidFill>
                  <a:schemeClr val="tx1"/>
                </a:solidFill>
                <a:effectLst/>
                <a:uLnTx/>
                <a:uFillTx/>
                <a:latin typeface="Calibri"/>
                <a:ea typeface="+mn-ea"/>
                <a:cs typeface="Calibri"/>
              </a:rPr>
              <a:t>ibrutinib</a:t>
            </a:r>
            <a:r>
              <a:rPr kumimoji="0" lang="en-GB" sz="1400" b="0" i="0" u="none" strike="noStrike" kern="0" cap="none" spc="0" normalizeH="0" baseline="0" noProof="0" dirty="0" smtClean="0">
                <a:ln>
                  <a:noFill/>
                </a:ln>
                <a:solidFill>
                  <a:schemeClr val="tx1"/>
                </a:solidFill>
                <a:effectLst/>
                <a:uLnTx/>
                <a:uFillTx/>
                <a:latin typeface="Calibri"/>
                <a:ea typeface="+mn-ea"/>
                <a:cs typeface="Calibri"/>
              </a:rPr>
              <a:t>: updated safety and efficacy results of a Phase 2 Study</a:t>
            </a:r>
            <a:r>
              <a:rPr kumimoji="0" lang="tr-TR" sz="1400" b="0" i="0" u="none" strike="noStrike" kern="0" cap="none" spc="0" normalizeH="0" baseline="0" noProof="0" dirty="0" smtClean="0">
                <a:ln>
                  <a:noFill/>
                </a:ln>
                <a:solidFill>
                  <a:schemeClr val="tx1"/>
                </a:solidFill>
                <a:effectLst/>
                <a:uLnTx/>
                <a:uFillTx/>
                <a:latin typeface="Calibri"/>
                <a:ea typeface="+mn-ea"/>
                <a:cs typeface="Calibri"/>
              </a:rPr>
              <a:t>  (</a:t>
            </a:r>
            <a:r>
              <a:rPr lang="en-US" sz="1400" b="1" dirty="0" smtClean="0"/>
              <a:t>Median follow up: 26.7 m</a:t>
            </a:r>
            <a:r>
              <a:rPr lang="tr-TR" sz="1400" b="1" dirty="0" smtClean="0"/>
              <a:t>’s)</a:t>
            </a:r>
            <a:endParaRPr lang="en-US" sz="1400" b="1" dirty="0" smtClean="0"/>
          </a:p>
          <a:p>
            <a:pPr marL="0" marR="0" lvl="0" indent="0"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schemeClr val="tx1"/>
              </a:solidFill>
              <a:effectLst/>
              <a:uLnTx/>
              <a:uFillTx/>
              <a:latin typeface="Calibri"/>
              <a:ea typeface="+mn-ea"/>
              <a:cs typeface="Calibri"/>
            </a:endParaRPr>
          </a:p>
        </p:txBody>
      </p:sp>
      <p:sp>
        <p:nvSpPr>
          <p:cNvPr id="11" name="Title 3"/>
          <p:cNvSpPr txBox="1">
            <a:spLocks/>
          </p:cNvSpPr>
          <p:nvPr/>
        </p:nvSpPr>
        <p:spPr>
          <a:xfrm>
            <a:off x="838200" y="304800"/>
            <a:ext cx="6764910" cy="615553"/>
          </a:xfrm>
          <a:prstGeom prst="rect">
            <a:avLst/>
          </a:prstGeom>
          <a:solidFill>
            <a:schemeClr val="accent5">
              <a:lumMod val="40000"/>
              <a:lumOff val="60000"/>
            </a:schemeClr>
          </a:solidFill>
        </p:spPr>
        <p:txBody>
          <a:bodyPr wrap="square" lIns="0" tIns="0" rIns="0" bIns="0">
            <a:spAutoFit/>
          </a:bodyPr>
          <a:lstStyle/>
          <a:p>
            <a:r>
              <a:rPr lang="en-GB" sz="4000" b="1" kern="0" dirty="0" smtClean="0">
                <a:ea typeface="+mj-ea"/>
                <a:cs typeface="Calibri"/>
              </a:rPr>
              <a:t>1104</a:t>
            </a:r>
            <a:r>
              <a:rPr lang="tr-TR" sz="4000" b="1" kern="0" dirty="0" smtClean="0">
                <a:ea typeface="+mj-ea"/>
                <a:cs typeface="Calibri"/>
              </a:rPr>
              <a:t>: </a:t>
            </a:r>
            <a:r>
              <a:rPr kumimoji="0" lang="en-GB" sz="2400" b="1" i="0" u="none" strike="noStrike" kern="0" cap="none" spc="0" normalizeH="0" baseline="0" noProof="0" dirty="0" smtClean="0">
                <a:ln>
                  <a:noFill/>
                </a:ln>
                <a:effectLst/>
                <a:uLnTx/>
                <a:uFillTx/>
                <a:latin typeface="Calibri"/>
                <a:ea typeface="+mj-ea"/>
                <a:cs typeface="Calibri"/>
              </a:rPr>
              <a:t>LONG TERM</a:t>
            </a:r>
            <a:r>
              <a:rPr kumimoji="0" lang="tr-TR" sz="2400" b="1" i="0" u="none" strike="noStrike" kern="0" cap="none" spc="0" normalizeH="0" baseline="0" noProof="0" dirty="0" smtClean="0">
                <a:ln>
                  <a:noFill/>
                </a:ln>
                <a:effectLst/>
                <a:uLnTx/>
                <a:uFillTx/>
                <a:latin typeface="Calibri"/>
                <a:ea typeface="+mj-ea"/>
                <a:cs typeface="Calibri"/>
              </a:rPr>
              <a:t> </a:t>
            </a:r>
            <a:r>
              <a:rPr kumimoji="0" lang="en-GB" sz="2400" b="1" i="0" u="none" strike="noStrike" kern="0" cap="none" spc="0" normalizeH="0" baseline="0" noProof="0" dirty="0" smtClean="0">
                <a:ln>
                  <a:noFill/>
                </a:ln>
                <a:effectLst/>
                <a:uLnTx/>
                <a:uFillTx/>
                <a:latin typeface="Calibri"/>
                <a:ea typeface="+mj-ea"/>
                <a:cs typeface="Calibri"/>
              </a:rPr>
              <a:t>FOLLOW UP</a:t>
            </a:r>
            <a:endParaRPr kumimoji="0" lang="en-GB" sz="2400" b="1" i="0" u="none" strike="noStrike" kern="0" cap="none" spc="0" normalizeH="0" baseline="0" noProof="0" dirty="0">
              <a:ln>
                <a:noFill/>
              </a:ln>
              <a:effectLst/>
              <a:uLnTx/>
              <a:uFillTx/>
              <a:latin typeface="Calibri"/>
              <a:ea typeface="+mj-ea"/>
              <a:cs typeface="Calibri"/>
            </a:endParaRPr>
          </a:p>
        </p:txBody>
      </p:sp>
      <p:sp>
        <p:nvSpPr>
          <p:cNvPr id="12" name="11 Dikdörtgen"/>
          <p:cNvSpPr/>
          <p:nvPr/>
        </p:nvSpPr>
        <p:spPr>
          <a:xfrm>
            <a:off x="1828800" y="914400"/>
            <a:ext cx="1399742" cy="369332"/>
          </a:xfrm>
          <a:prstGeom prst="rect">
            <a:avLst/>
          </a:prstGeom>
        </p:spPr>
        <p:txBody>
          <a:bodyPr wrap="none">
            <a:spAutoFit/>
          </a:bodyPr>
          <a:lstStyle/>
          <a:p>
            <a:r>
              <a:rPr lang="en-US" dirty="0" smtClean="0"/>
              <a:t>Study Design</a:t>
            </a:r>
            <a:endParaRPr lang="tr-TR" dirty="0"/>
          </a:p>
        </p:txBody>
      </p:sp>
    </p:spTree>
    <p:extLst>
      <p:ext uri="{BB962C8B-B14F-4D97-AF65-F5344CB8AC3E}">
        <p14:creationId xmlns:p14="http://schemas.microsoft.com/office/powerpoint/2010/main" xmlns="" val="2514895532"/>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custDataLst>
              <p:tags r:id="rId2"/>
            </p:custDataLst>
          </p:nvPr>
        </p:nvSpPr>
        <p:spPr>
          <a:xfrm>
            <a:off x="685800" y="304800"/>
            <a:ext cx="10930191" cy="615553"/>
          </a:xfrm>
        </p:spPr>
        <p:txBody>
          <a:bodyPr/>
          <a:lstStyle/>
          <a:p>
            <a:r>
              <a:rPr lang="en-US" dirty="0" smtClean="0">
                <a:solidFill>
                  <a:schemeClr val="tx1"/>
                </a:solidFill>
              </a:rPr>
              <a:t>Patient Characteristics (I)</a:t>
            </a:r>
            <a:endParaRPr lang="en-US" dirty="0">
              <a:solidFill>
                <a:schemeClr val="tx1"/>
              </a:solidFill>
            </a:endParaRPr>
          </a:p>
        </p:txBody>
      </p:sp>
      <p:graphicFrame>
        <p:nvGraphicFramePr>
          <p:cNvPr id="5" name="Content Placeholder 4"/>
          <p:cNvGraphicFramePr>
            <a:graphicFrameLocks noGrp="1"/>
          </p:cNvGraphicFramePr>
          <p:nvPr>
            <p:ph idx="4294967295"/>
            <p:custDataLst>
              <p:tags r:id="rId3"/>
            </p:custDataLst>
            <p:extLst>
              <p:ext uri="{D42A27DB-BD31-4B8C-83A1-F6EECF244321}">
                <p14:modId xmlns:p14="http://schemas.microsoft.com/office/powerpoint/2010/main" xmlns="" val="4028085374"/>
              </p:ext>
            </p:extLst>
          </p:nvPr>
        </p:nvGraphicFramePr>
        <p:xfrm>
          <a:off x="689482" y="1397000"/>
          <a:ext cx="11233002" cy="4024920"/>
        </p:xfrm>
        <a:graphic>
          <a:graphicData uri="http://schemas.openxmlformats.org/drawingml/2006/table">
            <a:tbl>
              <a:tblPr firstRow="1" bandRow="1">
                <a:tableStyleId>{7DF18680-E054-41AD-8BC1-D1AEF772440D}</a:tableStyleId>
              </a:tblPr>
              <a:tblGrid>
                <a:gridCol w="4136805"/>
                <a:gridCol w="2365399"/>
                <a:gridCol w="2365399"/>
                <a:gridCol w="2365399"/>
              </a:tblGrid>
              <a:tr h="363147">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dirty="0">
                        <a:ln>
                          <a:noFill/>
                        </a:ln>
                        <a:solidFill>
                          <a:schemeClr val="bg2"/>
                        </a:solidFill>
                        <a:effectLst/>
                        <a:latin typeface="Calibri" charset="0"/>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smtClean="0">
                          <a:ln>
                            <a:noFill/>
                          </a:ln>
                          <a:effectLst/>
                        </a:rPr>
                        <a:t>No Prior Treatment with </a:t>
                      </a:r>
                      <a:r>
                        <a:rPr kumimoji="0" lang="en-US" sz="1200" u="none" strike="noStrike" cap="none" normalizeH="0" baseline="0" dirty="0" err="1" smtClean="0">
                          <a:ln>
                            <a:noFill/>
                          </a:ln>
                          <a:effectLst/>
                        </a:rPr>
                        <a:t>Bortezomib</a:t>
                      </a:r>
                      <a:r>
                        <a:rPr kumimoji="0" lang="en-US" sz="1200" u="none" strike="noStrike" cap="none" normalizeH="0" baseline="0" dirty="0" smtClean="0">
                          <a:ln>
                            <a:noFill/>
                          </a:ln>
                          <a:effectLst/>
                        </a:rPr>
                        <a:t> </a:t>
                      </a:r>
                      <a:br>
                        <a:rPr kumimoji="0" lang="en-US" sz="1200" u="none" strike="noStrike" cap="none" normalizeH="0" baseline="0" dirty="0" smtClean="0">
                          <a:ln>
                            <a:noFill/>
                          </a:ln>
                          <a:effectLst/>
                        </a:rPr>
                      </a:br>
                      <a:r>
                        <a:rPr kumimoji="0" lang="en-US" sz="1200" u="none" strike="noStrike" cap="none" normalizeH="0" baseline="0" dirty="0" smtClean="0">
                          <a:ln>
                            <a:noFill/>
                          </a:ln>
                          <a:effectLst/>
                        </a:rPr>
                        <a:t>(n = 63)</a:t>
                      </a:r>
                      <a:endParaRPr kumimoji="0" lang="en-US" sz="1200" b="1" i="0" u="none" strike="noStrike" cap="none" normalizeH="0" baseline="0" dirty="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smtClean="0">
                          <a:ln>
                            <a:noFill/>
                          </a:ln>
                          <a:effectLst/>
                        </a:rPr>
                        <a:t>Prior Treatment with </a:t>
                      </a:r>
                      <a:endParaRPr kumimoji="0" lang="tr-TR" sz="1200" u="none" strike="noStrike" cap="none" normalizeH="0" baseline="0" dirty="0" smtClean="0">
                        <a:ln>
                          <a:noFill/>
                        </a:ln>
                        <a:effectLst/>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err="1" smtClean="0">
                          <a:ln>
                            <a:noFill/>
                          </a:ln>
                          <a:effectLst/>
                        </a:rPr>
                        <a:t>Bortezomib</a:t>
                      </a:r>
                      <a:r>
                        <a:rPr kumimoji="0" lang="en-US" sz="1200" u="none" strike="noStrike" cap="none" normalizeH="0" baseline="0" dirty="0" smtClean="0">
                          <a:ln>
                            <a:noFill/>
                          </a:ln>
                          <a:effectLst/>
                        </a:rPr>
                        <a:t/>
                      </a:r>
                      <a:br>
                        <a:rPr kumimoji="0" lang="en-US" sz="1200" u="none" strike="noStrike" cap="none" normalizeH="0" baseline="0" dirty="0" smtClean="0">
                          <a:ln>
                            <a:noFill/>
                          </a:ln>
                          <a:effectLst/>
                        </a:rPr>
                      </a:br>
                      <a:r>
                        <a:rPr kumimoji="0" lang="en-US" sz="1200" u="none" strike="noStrike" cap="none" normalizeH="0" baseline="0" dirty="0" smtClean="0">
                          <a:ln>
                            <a:noFill/>
                          </a:ln>
                          <a:effectLst/>
                        </a:rPr>
                        <a:t>(n = 48)</a:t>
                      </a:r>
                      <a:endParaRPr kumimoji="0" lang="en-US" sz="1200" b="1" i="0" u="none" strike="noStrike" cap="none" normalizeH="0" baseline="0" dirty="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smtClean="0">
                          <a:ln>
                            <a:noFill/>
                          </a:ln>
                          <a:effectLst/>
                        </a:rPr>
                        <a:t>All Patients</a:t>
                      </a:r>
                      <a:br>
                        <a:rPr kumimoji="0" lang="en-US" sz="1200" u="none" strike="noStrike" cap="none" normalizeH="0" baseline="0" dirty="0" smtClean="0">
                          <a:ln>
                            <a:noFill/>
                          </a:ln>
                          <a:effectLst/>
                        </a:rPr>
                      </a:br>
                      <a:r>
                        <a:rPr kumimoji="0" lang="en-US" sz="1200" u="none" strike="noStrike" cap="none" normalizeH="0" baseline="0" dirty="0" smtClean="0">
                          <a:ln>
                            <a:noFill/>
                          </a:ln>
                          <a:effectLst/>
                        </a:rPr>
                        <a:t>(N = 111)*</a:t>
                      </a:r>
                      <a:endParaRPr kumimoji="0" lang="en-US" sz="1200" b="1" i="0" u="none" strike="noStrike" cap="none" normalizeH="0" baseline="0" dirty="0">
                        <a:ln>
                          <a:noFill/>
                        </a:ln>
                        <a:solidFill>
                          <a:schemeClr val="bg2"/>
                        </a:solidFill>
                        <a:effectLst/>
                        <a:latin typeface="Calibri" charset="0"/>
                        <a:ea typeface="ＭＳ Ｐゴシック" charset="0"/>
                        <a:cs typeface="ＭＳ Ｐゴシック" charset="0"/>
                      </a:endParaRPr>
                    </a:p>
                  </a:txBody>
                  <a:tcPr marL="124535" marR="124535" marT="45725" marB="45725" anchor="ctr" horzOverflow="overflow"/>
                </a:tc>
              </a:tr>
              <a:tr h="45871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rPr>
                        <a:t>Age, years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rPr>
                        <a:t>     Median (range)</a:t>
                      </a:r>
                      <a:endParaRPr kumimoji="0" lang="en-US" sz="1400" b="0" u="none" strike="noStrike" cap="none" normalizeH="0" baseline="0" dirty="0" smtClean="0">
                        <a:ln>
                          <a:noFill/>
                        </a:ln>
                        <a:solidFill>
                          <a:schemeClr val="bg2"/>
                        </a:solidFill>
                        <a:effectLst/>
                        <a:latin typeface="+mn-lt"/>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400" u="none" strike="noStrike" cap="none" normalizeH="0" baseline="0" dirty="0" smtClean="0">
                        <a:ln>
                          <a:noFill/>
                        </a:ln>
                        <a:effectLst/>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rPr>
                        <a:t>66 (46-83)</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400" u="none" strike="noStrike" cap="none" normalizeH="0" baseline="0" dirty="0" smtClean="0">
                        <a:ln>
                          <a:noFill/>
                        </a:ln>
                        <a:effectLst/>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rPr>
                        <a:t>69 (40-84)</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400" u="none" strike="noStrike" cap="none" normalizeH="0" baseline="0" dirty="0">
                        <a:ln>
                          <a:noFill/>
                        </a:ln>
                        <a:effectLst/>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rPr>
                        <a:t>68 (40-84)</a:t>
                      </a:r>
                      <a:endParaRPr kumimoji="0" lang="en-US" sz="1400" b="0" u="none" strike="noStrike" cap="none" normalizeH="0" baseline="0" dirty="0" smtClean="0">
                        <a:ln>
                          <a:noFill/>
                        </a:ln>
                        <a:solidFill>
                          <a:schemeClr val="bg2"/>
                        </a:solidFill>
                        <a:effectLst/>
                        <a:latin typeface="+mn-lt"/>
                      </a:endParaRPr>
                    </a:p>
                  </a:txBody>
                  <a:tcPr marL="124535" marR="124535" marT="45725" marB="45725" anchor="ctr" horzOverflow="overflow"/>
                </a:tc>
              </a:tr>
              <a:tr h="45871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aseline="0" dirty="0" smtClean="0"/>
                        <a:t>Sex, n (%)</a:t>
                      </a:r>
                    </a:p>
                    <a:p>
                      <a:pPr marL="0" marR="0" indent="0" algn="l" defTabSz="457200" rtl="0" eaLnBrk="1" fontAlgn="auto" latinLnBrk="0" hangingPunct="1">
                        <a:lnSpc>
                          <a:spcPct val="100000"/>
                        </a:lnSpc>
                        <a:spcBef>
                          <a:spcPts val="0"/>
                        </a:spcBef>
                        <a:spcAft>
                          <a:spcPts val="0"/>
                        </a:spcAft>
                        <a:buClrTx/>
                        <a:buSzTx/>
                        <a:buFontTx/>
                        <a:buNone/>
                        <a:tabLst/>
                        <a:defRPr/>
                      </a:pPr>
                      <a:r>
                        <a:rPr lang="en-US" sz="1400" baseline="0" dirty="0" smtClean="0"/>
                        <a:t>     Male</a:t>
                      </a:r>
                    </a:p>
                    <a:p>
                      <a:pPr marL="0" marR="0" indent="0" algn="l" defTabSz="457200" rtl="0" eaLnBrk="1" fontAlgn="auto" latinLnBrk="0" hangingPunct="1">
                        <a:lnSpc>
                          <a:spcPct val="100000"/>
                        </a:lnSpc>
                        <a:spcBef>
                          <a:spcPts val="0"/>
                        </a:spcBef>
                        <a:spcAft>
                          <a:spcPts val="0"/>
                        </a:spcAft>
                        <a:buClrTx/>
                        <a:buSzTx/>
                        <a:buFontTx/>
                        <a:buNone/>
                        <a:tabLst/>
                        <a:defRPr/>
                      </a:pPr>
                      <a:r>
                        <a:rPr lang="en-US" sz="1400" baseline="0" dirty="0" smtClean="0"/>
                        <a:t>     Female</a:t>
                      </a:r>
                      <a:endParaRPr lang="en-US" sz="1400" b="0" baseline="0" dirty="0" smtClean="0">
                        <a:solidFill>
                          <a:schemeClr val="bg2"/>
                        </a:solidFill>
                        <a:latin typeface="+mn-lt"/>
                        <a:cs typeface="Calibri"/>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400" u="none" strike="noStrike" cap="none" normalizeH="0" baseline="0" dirty="0" smtClean="0">
                        <a:ln>
                          <a:noFill/>
                        </a:ln>
                        <a:effectLst/>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46 (73)</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17 (27)</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400" u="none" strike="noStrike" cap="none" normalizeH="0" baseline="0" dirty="0" smtClean="0">
                        <a:ln>
                          <a:noFill/>
                        </a:ln>
                        <a:effectLst/>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39 (81)</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9 (19)</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400" u="none" strike="noStrike" cap="none" normalizeH="0" baseline="0" dirty="0" smtClean="0">
                        <a:ln>
                          <a:noFill/>
                        </a:ln>
                        <a:effectLst/>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85 (77)</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26 (23)</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r>
              <a:tr h="45871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aseline="0" dirty="0" smtClean="0"/>
                        <a:t>ECOG performance status, n (%)</a:t>
                      </a:r>
                    </a:p>
                    <a:p>
                      <a:pPr marL="0" marR="0" indent="0" algn="l" defTabSz="457200" rtl="0" eaLnBrk="1" fontAlgn="auto" latinLnBrk="0" hangingPunct="1">
                        <a:lnSpc>
                          <a:spcPct val="100000"/>
                        </a:lnSpc>
                        <a:spcBef>
                          <a:spcPts val="0"/>
                        </a:spcBef>
                        <a:spcAft>
                          <a:spcPts val="0"/>
                        </a:spcAft>
                        <a:buClrTx/>
                        <a:buSzTx/>
                        <a:buFontTx/>
                        <a:buNone/>
                        <a:tabLst/>
                        <a:defRPr/>
                      </a:pPr>
                      <a:r>
                        <a:rPr lang="en-US" sz="1400" baseline="0" dirty="0" smtClean="0"/>
                        <a:t>     0-1</a:t>
                      </a:r>
                    </a:p>
                    <a:p>
                      <a:pPr marL="0" marR="0" indent="0" algn="l" defTabSz="457200" rtl="0" eaLnBrk="1" fontAlgn="auto" latinLnBrk="0" hangingPunct="1">
                        <a:lnSpc>
                          <a:spcPct val="100000"/>
                        </a:lnSpc>
                        <a:spcBef>
                          <a:spcPts val="0"/>
                        </a:spcBef>
                        <a:spcAft>
                          <a:spcPts val="0"/>
                        </a:spcAft>
                        <a:buClrTx/>
                        <a:buSzTx/>
                        <a:buFontTx/>
                        <a:buNone/>
                        <a:tabLst/>
                        <a:defRPr/>
                      </a:pPr>
                      <a:r>
                        <a:rPr lang="en-US" sz="1400" baseline="0" dirty="0" smtClean="0"/>
                        <a:t>     2</a:t>
                      </a:r>
                    </a:p>
                    <a:p>
                      <a:pPr marL="0" marR="0" indent="0" algn="l" defTabSz="457200" rtl="0" eaLnBrk="1" fontAlgn="auto" latinLnBrk="0" hangingPunct="1">
                        <a:lnSpc>
                          <a:spcPct val="100000"/>
                        </a:lnSpc>
                        <a:spcBef>
                          <a:spcPts val="0"/>
                        </a:spcBef>
                        <a:spcAft>
                          <a:spcPts val="0"/>
                        </a:spcAft>
                        <a:buClrTx/>
                        <a:buSzTx/>
                        <a:buFontTx/>
                        <a:buNone/>
                        <a:tabLst/>
                        <a:defRPr/>
                      </a:pPr>
                      <a:r>
                        <a:rPr lang="en-US" sz="1400" baseline="0" dirty="0" smtClean="0"/>
                        <a:t>     &gt;2</a:t>
                      </a:r>
                      <a:endParaRPr lang="en-US" sz="1400" b="0" baseline="0" dirty="0" smtClean="0">
                        <a:solidFill>
                          <a:schemeClr val="bg2"/>
                        </a:solidFill>
                        <a:latin typeface="+mn-lt"/>
                        <a:cs typeface="Calibri"/>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400" u="none" strike="noStrike" cap="none" normalizeH="0" baseline="0" dirty="0" smtClean="0">
                        <a:ln>
                          <a:noFill/>
                        </a:ln>
                        <a:effectLst/>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53 (84)</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9 (14)</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1 (2)</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400" u="none" strike="noStrike" cap="none" normalizeH="0" baseline="0" dirty="0" smtClean="0">
                        <a:ln>
                          <a:noFill/>
                        </a:ln>
                        <a:effectLst/>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46 (96)</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2 (4)</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0</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400" u="none" strike="noStrike" cap="none" normalizeH="0" baseline="0" dirty="0" smtClean="0">
                        <a:ln>
                          <a:noFill/>
                        </a:ln>
                        <a:effectLst/>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99 (89)</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11 (10)</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1 (1)</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r>
              <a:tr h="45871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aseline="0" dirty="0" smtClean="0"/>
                        <a:t>Prior regimens</a:t>
                      </a:r>
                    </a:p>
                    <a:p>
                      <a:pPr marL="0" marR="0" indent="0" algn="l" defTabSz="457200" rtl="0" eaLnBrk="1" fontAlgn="auto" latinLnBrk="0" hangingPunct="1">
                        <a:lnSpc>
                          <a:spcPct val="100000"/>
                        </a:lnSpc>
                        <a:spcBef>
                          <a:spcPts val="0"/>
                        </a:spcBef>
                        <a:spcAft>
                          <a:spcPts val="0"/>
                        </a:spcAft>
                        <a:buClrTx/>
                        <a:buSzTx/>
                        <a:buFontTx/>
                        <a:buNone/>
                        <a:tabLst/>
                        <a:defRPr/>
                      </a:pPr>
                      <a:r>
                        <a:rPr lang="en-US" sz="1400" baseline="0" dirty="0" smtClean="0"/>
                        <a:t>     Median (range)</a:t>
                      </a:r>
                    </a:p>
                    <a:p>
                      <a:pPr marL="0" marR="0" indent="0" algn="l" defTabSz="457200" rtl="0" eaLnBrk="1" fontAlgn="auto" latinLnBrk="0" hangingPunct="1">
                        <a:lnSpc>
                          <a:spcPct val="100000"/>
                        </a:lnSpc>
                        <a:spcBef>
                          <a:spcPts val="0"/>
                        </a:spcBef>
                        <a:spcAft>
                          <a:spcPts val="0"/>
                        </a:spcAft>
                        <a:buClrTx/>
                        <a:buSzTx/>
                        <a:buFontTx/>
                        <a:buNone/>
                        <a:tabLst/>
                        <a:defRPr/>
                      </a:pPr>
                      <a:r>
                        <a:rPr lang="en-US" sz="1400" baseline="0" dirty="0" smtClean="0"/>
                        <a:t>     ≥ 3 regimens, n (%)</a:t>
                      </a:r>
                      <a:endParaRPr lang="en-US" sz="1400" b="0" baseline="0" dirty="0" smtClean="0">
                        <a:solidFill>
                          <a:schemeClr val="bg2"/>
                        </a:solidFill>
                        <a:latin typeface="+mn-lt"/>
                        <a:cs typeface="Calibri"/>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400" u="none" strike="noStrike" cap="none" normalizeH="0" baseline="0" dirty="0" smtClean="0">
                        <a:ln>
                          <a:noFill/>
                        </a:ln>
                        <a:effectLst/>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2 (1-5)</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31 (49)</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400" u="none" strike="noStrike" cap="none" normalizeH="0" baseline="0" dirty="0" smtClean="0">
                        <a:ln>
                          <a:noFill/>
                        </a:ln>
                        <a:effectLst/>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3 (1-5)</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30 (62)</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400" u="none" strike="noStrike" cap="none" normalizeH="0" baseline="0" dirty="0" smtClean="0">
                        <a:ln>
                          <a:noFill/>
                        </a:ln>
                        <a:effectLst/>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3 (1-5)</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61 (55)</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r>
              <a:tr h="45871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aseline="0" dirty="0" smtClean="0"/>
                        <a:t>Refractory disease, n (%)</a:t>
                      </a:r>
                      <a:r>
                        <a:rPr lang="en-US" sz="1400" baseline="30000" dirty="0" smtClean="0"/>
                        <a:t>†</a:t>
                      </a:r>
                      <a:endParaRPr lang="en-US" sz="1400" b="0" baseline="30000" dirty="0" smtClean="0">
                        <a:solidFill>
                          <a:schemeClr val="bg2"/>
                        </a:solidFill>
                        <a:latin typeface="+mn-lt"/>
                        <a:cs typeface="Calibri"/>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27 (43)</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23 (48)</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50 (45)</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r>
            </a:tbl>
          </a:graphicData>
        </a:graphic>
      </p:graphicFrame>
      <p:sp>
        <p:nvSpPr>
          <p:cNvPr id="10" name="TextBox 1"/>
          <p:cNvSpPr txBox="1">
            <a:spLocks noChangeArrowheads="1"/>
          </p:cNvSpPr>
          <p:nvPr/>
        </p:nvSpPr>
        <p:spPr bwMode="auto">
          <a:xfrm>
            <a:off x="609600" y="5943600"/>
            <a:ext cx="11248800" cy="461665"/>
          </a:xfrm>
          <a:prstGeom prst="rect">
            <a:avLst/>
          </a:prstGeom>
          <a:noFill/>
          <a:ln w="9525">
            <a:noFill/>
            <a:miter lim="800000"/>
            <a:headEnd/>
            <a:tailEnd/>
          </a:ln>
        </p:spPr>
        <p:txBody>
          <a:bodyPr wrap="square">
            <a:spAutoFit/>
          </a:bodyPr>
          <a:lstStyle/>
          <a:p>
            <a:r>
              <a:rPr lang="en-US" sz="1200" dirty="0" smtClean="0">
                <a:solidFill>
                  <a:schemeClr val="bg1">
                    <a:lumMod val="50000"/>
                  </a:schemeClr>
                </a:solidFill>
              </a:rPr>
              <a:t>*Excludes 4</a:t>
            </a:r>
            <a:r>
              <a:rPr lang="en-GB" sz="1200" dirty="0" smtClean="0">
                <a:solidFill>
                  <a:schemeClr val="bg1">
                    <a:lumMod val="50000"/>
                  </a:schemeClr>
                </a:solidFill>
              </a:rPr>
              <a:t> enrolled patients who did not receive </a:t>
            </a:r>
            <a:r>
              <a:rPr lang="en-GB" sz="1200" dirty="0" err="1" smtClean="0">
                <a:solidFill>
                  <a:schemeClr val="bg1">
                    <a:lumMod val="50000"/>
                  </a:schemeClr>
                </a:solidFill>
              </a:rPr>
              <a:t>ibrutinib</a:t>
            </a:r>
            <a:r>
              <a:rPr lang="en-GB" sz="1200" dirty="0" smtClean="0">
                <a:solidFill>
                  <a:schemeClr val="bg1">
                    <a:lumMod val="50000"/>
                  </a:schemeClr>
                </a:solidFill>
              </a:rPr>
              <a:t> treatment owing to the investigator’s decision.</a:t>
            </a:r>
          </a:p>
          <a:p>
            <a:r>
              <a:rPr lang="en-GB" sz="1200" baseline="30000" dirty="0" smtClean="0">
                <a:solidFill>
                  <a:schemeClr val="bg1">
                    <a:lumMod val="50000"/>
                  </a:schemeClr>
                </a:solidFill>
              </a:rPr>
              <a:t>†</a:t>
            </a:r>
            <a:r>
              <a:rPr lang="en-GB" sz="1200" dirty="0" smtClean="0">
                <a:solidFill>
                  <a:schemeClr val="bg1">
                    <a:lumMod val="50000"/>
                  </a:schemeClr>
                </a:solidFill>
              </a:rPr>
              <a:t>Refractory disease is defined as a lack of at least a PR to the last therapy before study entry.</a:t>
            </a:r>
            <a:endParaRPr lang="en-US" sz="1200" dirty="0" smtClean="0">
              <a:solidFill>
                <a:schemeClr val="bg1">
                  <a:lumMod val="50000"/>
                </a:schemeClr>
              </a:solidFill>
            </a:endParaRPr>
          </a:p>
        </p:txBody>
      </p:sp>
      <p:sp>
        <p:nvSpPr>
          <p:cNvPr id="6" name="TextBox 5"/>
          <p:cNvSpPr txBox="1"/>
          <p:nvPr/>
        </p:nvSpPr>
        <p:spPr>
          <a:xfrm>
            <a:off x="9344291" y="6442502"/>
            <a:ext cx="2842445" cy="415498"/>
          </a:xfrm>
          <a:prstGeom prst="rect">
            <a:avLst/>
          </a:prstGeom>
          <a:noFill/>
        </p:spPr>
        <p:txBody>
          <a:bodyPr wrap="none" rtlCol="0">
            <a:spAutoFit/>
          </a:bodyPr>
          <a:lstStyle/>
          <a:p>
            <a:pPr algn="r"/>
            <a:r>
              <a:rPr lang="en-US" sz="1050" dirty="0" smtClean="0">
                <a:solidFill>
                  <a:schemeClr val="bg2"/>
                </a:solidFill>
                <a:latin typeface="Calibri" panose="020F0502020204030204" pitchFamily="34" charset="0"/>
                <a:cs typeface="Calibri" panose="020F0502020204030204" pitchFamily="34" charset="0"/>
              </a:rPr>
              <a:t>Wang ML et al. Blood 2015; 126(6): 739-745</a:t>
            </a:r>
          </a:p>
          <a:p>
            <a:pPr algn="r"/>
            <a:r>
              <a:rPr lang="en-US" sz="1050" dirty="0">
                <a:solidFill>
                  <a:schemeClr val="bg2"/>
                </a:solidFill>
                <a:latin typeface="Calibri" panose="020F0502020204030204" pitchFamily="34" charset="0"/>
                <a:cs typeface="Calibri" panose="020F0502020204030204" pitchFamily="34" charset="0"/>
              </a:rPr>
              <a:t>Wang ML et al. N </a:t>
            </a:r>
            <a:r>
              <a:rPr lang="en-US" sz="1050" dirty="0" err="1">
                <a:solidFill>
                  <a:schemeClr val="bg2"/>
                </a:solidFill>
                <a:latin typeface="Calibri" panose="020F0502020204030204" pitchFamily="34" charset="0"/>
                <a:cs typeface="Calibri" panose="020F0502020204030204" pitchFamily="34" charset="0"/>
              </a:rPr>
              <a:t>Engl</a:t>
            </a:r>
            <a:r>
              <a:rPr lang="en-US" sz="1050" dirty="0">
                <a:solidFill>
                  <a:schemeClr val="bg2"/>
                </a:solidFill>
                <a:latin typeface="Calibri" panose="020F0502020204030204" pitchFamily="34" charset="0"/>
                <a:cs typeface="Calibri" panose="020F0502020204030204" pitchFamily="34" charset="0"/>
              </a:rPr>
              <a:t> J Med 2013; 369: </a:t>
            </a:r>
            <a:r>
              <a:rPr lang="en-US" sz="1050" dirty="0" smtClean="0">
                <a:solidFill>
                  <a:schemeClr val="bg2"/>
                </a:solidFill>
                <a:latin typeface="Calibri" panose="020F0502020204030204" pitchFamily="34" charset="0"/>
                <a:cs typeface="Calibri" panose="020F0502020204030204" pitchFamily="34" charset="0"/>
              </a:rPr>
              <a:t>507-516</a:t>
            </a:r>
            <a:endParaRPr lang="en-US" sz="1050" dirty="0">
              <a:solidFill>
                <a:schemeClr val="bg2"/>
              </a:solidFill>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xmlns="" val="3021003225"/>
      </p:ext>
    </p:extLst>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custDataLst>
              <p:tags r:id="rId2"/>
            </p:custDataLst>
          </p:nvPr>
        </p:nvSpPr>
        <p:spPr>
          <a:xfrm>
            <a:off x="630904" y="508825"/>
            <a:ext cx="10930191" cy="615553"/>
          </a:xfrm>
        </p:spPr>
        <p:txBody>
          <a:bodyPr/>
          <a:lstStyle/>
          <a:p>
            <a:r>
              <a:rPr lang="en-US" dirty="0" smtClean="0"/>
              <a:t>Patient Characteristics (II)</a:t>
            </a:r>
            <a:endParaRPr lang="en-US" dirty="0"/>
          </a:p>
        </p:txBody>
      </p:sp>
      <p:graphicFrame>
        <p:nvGraphicFramePr>
          <p:cNvPr id="12" name="Content Placeholder 4"/>
          <p:cNvGraphicFramePr>
            <a:graphicFrameLocks noGrp="1"/>
          </p:cNvGraphicFramePr>
          <p:nvPr>
            <p:ph idx="4294967295"/>
            <p:custDataLst>
              <p:tags r:id="rId3"/>
            </p:custDataLst>
            <p:extLst>
              <p:ext uri="{D42A27DB-BD31-4B8C-83A1-F6EECF244321}">
                <p14:modId xmlns:p14="http://schemas.microsoft.com/office/powerpoint/2010/main" xmlns="" val="2023136341"/>
              </p:ext>
            </p:extLst>
          </p:nvPr>
        </p:nvGraphicFramePr>
        <p:xfrm>
          <a:off x="632772" y="1594679"/>
          <a:ext cx="11233000" cy="3994578"/>
        </p:xfrm>
        <a:graphic>
          <a:graphicData uri="http://schemas.openxmlformats.org/drawingml/2006/table">
            <a:tbl>
              <a:tblPr firstRow="1" bandRow="1">
                <a:tableStyleId>{7DF18680-E054-41AD-8BC1-D1AEF772440D}</a:tableStyleId>
              </a:tblPr>
              <a:tblGrid>
                <a:gridCol w="4264396"/>
                <a:gridCol w="2322868"/>
                <a:gridCol w="2322868"/>
                <a:gridCol w="2322868"/>
              </a:tblGrid>
              <a:tr h="363147">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dirty="0">
                        <a:ln>
                          <a:noFill/>
                        </a:ln>
                        <a:solidFill>
                          <a:schemeClr val="bg2"/>
                        </a:solidFill>
                        <a:effectLst/>
                        <a:latin typeface="Calibri" charset="0"/>
                        <a:ea typeface="ＭＳ Ｐゴシック" charset="0"/>
                        <a:cs typeface="ＭＳ Ｐゴシック" charset="0"/>
                      </a:endParaRPr>
                    </a:p>
                  </a:txBody>
                  <a:tcPr marL="124535" marR="124535" marT="45725" marB="45725"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smtClean="0">
                          <a:ln>
                            <a:noFill/>
                          </a:ln>
                          <a:effectLst/>
                        </a:rPr>
                        <a:t>No Prior Treatment with </a:t>
                      </a:r>
                      <a:r>
                        <a:rPr kumimoji="0" lang="en-US" sz="1200" u="none" strike="noStrike" cap="none" normalizeH="0" baseline="0" dirty="0" err="1" smtClean="0">
                          <a:ln>
                            <a:noFill/>
                          </a:ln>
                          <a:effectLst/>
                        </a:rPr>
                        <a:t>Bortezomib</a:t>
                      </a:r>
                      <a:r>
                        <a:rPr kumimoji="0" lang="en-US" sz="1200" u="none" strike="noStrike" cap="none" normalizeH="0" baseline="0" dirty="0" smtClean="0">
                          <a:ln>
                            <a:noFill/>
                          </a:ln>
                          <a:effectLst/>
                        </a:rPr>
                        <a:t> </a:t>
                      </a:r>
                      <a:br>
                        <a:rPr kumimoji="0" lang="en-US" sz="1200" u="none" strike="noStrike" cap="none" normalizeH="0" baseline="0" dirty="0" smtClean="0">
                          <a:ln>
                            <a:noFill/>
                          </a:ln>
                          <a:effectLst/>
                        </a:rPr>
                      </a:br>
                      <a:r>
                        <a:rPr kumimoji="0" lang="en-US" sz="1200" u="none" strike="noStrike" cap="none" normalizeH="0" baseline="0" dirty="0" smtClean="0">
                          <a:ln>
                            <a:noFill/>
                          </a:ln>
                          <a:effectLst/>
                        </a:rPr>
                        <a:t>(n = 63)</a:t>
                      </a:r>
                      <a:endParaRPr kumimoji="0" lang="en-US" sz="1200" b="1" i="0" u="none" strike="noStrike" cap="none" normalizeH="0" baseline="0" dirty="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smtClean="0">
                          <a:ln>
                            <a:noFill/>
                          </a:ln>
                          <a:effectLst/>
                        </a:rPr>
                        <a:t>Prior Treatment with </a:t>
                      </a:r>
                      <a:r>
                        <a:rPr kumimoji="0" lang="en-US" sz="1200" u="none" strike="noStrike" cap="none" normalizeH="0" baseline="0" dirty="0" err="1" smtClean="0">
                          <a:ln>
                            <a:noFill/>
                          </a:ln>
                          <a:effectLst/>
                        </a:rPr>
                        <a:t>Bortezomib</a:t>
                      </a:r>
                      <a:r>
                        <a:rPr kumimoji="0" lang="en-US" sz="1200" u="none" strike="noStrike" cap="none" normalizeH="0" baseline="0" dirty="0" smtClean="0">
                          <a:ln>
                            <a:noFill/>
                          </a:ln>
                          <a:effectLst/>
                        </a:rPr>
                        <a:t/>
                      </a:r>
                      <a:br>
                        <a:rPr kumimoji="0" lang="en-US" sz="1200" u="none" strike="noStrike" cap="none" normalizeH="0" baseline="0" dirty="0" smtClean="0">
                          <a:ln>
                            <a:noFill/>
                          </a:ln>
                          <a:effectLst/>
                        </a:rPr>
                      </a:br>
                      <a:r>
                        <a:rPr kumimoji="0" lang="en-US" sz="1200" u="none" strike="noStrike" cap="none" normalizeH="0" baseline="0" dirty="0" smtClean="0">
                          <a:ln>
                            <a:noFill/>
                          </a:ln>
                          <a:effectLst/>
                        </a:rPr>
                        <a:t>(n = 48)</a:t>
                      </a:r>
                      <a:endParaRPr kumimoji="0" lang="en-US" sz="1200" b="1" i="0" u="none" strike="noStrike" cap="none" normalizeH="0" baseline="0" dirty="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smtClean="0">
                          <a:ln>
                            <a:noFill/>
                          </a:ln>
                          <a:effectLst/>
                        </a:rPr>
                        <a:t>All Patients</a:t>
                      </a:r>
                      <a:br>
                        <a:rPr kumimoji="0" lang="en-US" sz="1200" u="none" strike="noStrike" cap="none" normalizeH="0" baseline="0" dirty="0" smtClean="0">
                          <a:ln>
                            <a:noFill/>
                          </a:ln>
                          <a:effectLst/>
                        </a:rPr>
                      </a:br>
                      <a:r>
                        <a:rPr kumimoji="0" lang="en-US" sz="1200" u="none" strike="noStrike" cap="none" normalizeH="0" baseline="0" dirty="0" smtClean="0">
                          <a:ln>
                            <a:noFill/>
                          </a:ln>
                          <a:effectLst/>
                        </a:rPr>
                        <a:t>(N = 111)*</a:t>
                      </a:r>
                      <a:endParaRPr kumimoji="0" lang="en-US" sz="1200" b="1" i="0" u="none" strike="noStrike" cap="none" normalizeH="0" baseline="0" dirty="0">
                        <a:ln>
                          <a:noFill/>
                        </a:ln>
                        <a:solidFill>
                          <a:schemeClr val="bg2"/>
                        </a:solidFill>
                        <a:effectLst/>
                        <a:latin typeface="Calibri" charset="0"/>
                        <a:ea typeface="ＭＳ Ｐゴシック" charset="0"/>
                        <a:cs typeface="ＭＳ Ｐゴシック" charset="0"/>
                      </a:endParaRPr>
                    </a:p>
                  </a:txBody>
                  <a:tcPr marL="124535" marR="124535" marT="45725" marB="45725" anchor="ctr" horzOverflow="overflow"/>
                </a:tc>
              </a:tr>
              <a:tr h="45871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rPr>
                        <a:t>Type of prior therapy, n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rPr>
                        <a:t>     Hyper-CVAD</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rPr>
                        <a:t>     Stem cell transplant</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rPr>
                        <a:t>     Lenalidomide</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rPr>
                        <a:t>     Rituximab</a:t>
                      </a:r>
                      <a:r>
                        <a:rPr lang="en-GB" sz="1400" baseline="30000" dirty="0" smtClean="0"/>
                        <a:t>†</a:t>
                      </a:r>
                      <a:endParaRPr kumimoji="0" lang="en-US" sz="1400" b="0" u="none" strike="noStrike" cap="none" normalizeH="0" baseline="0" dirty="0" smtClean="0">
                        <a:ln>
                          <a:noFill/>
                        </a:ln>
                        <a:solidFill>
                          <a:schemeClr val="bg2"/>
                        </a:solidFill>
                        <a:effectLst/>
                        <a:latin typeface="+mn-lt"/>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400" u="none" strike="noStrike" cap="none" normalizeH="0" baseline="0" dirty="0" smtClean="0">
                        <a:ln>
                          <a:noFill/>
                        </a:ln>
                        <a:effectLst/>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rPr>
                        <a:t>18 (29)</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rPr>
                        <a:t>8 (13)</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rPr>
                        <a:t>9 (14)</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rPr>
                        <a:t>56 (89)</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400" u="none" strike="noStrike" cap="none" normalizeH="0" baseline="0" dirty="0" smtClean="0">
                        <a:ln>
                          <a:noFill/>
                        </a:ln>
                        <a:effectLst/>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rPr>
                        <a:t>15 (31)</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rPr>
                        <a:t>4 (8)</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rPr>
                        <a:t>18 (38)</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rPr>
                        <a:t>43 (90)</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400" u="none" strike="noStrike" cap="none" normalizeH="0" baseline="0" dirty="0">
                        <a:ln>
                          <a:noFill/>
                        </a:ln>
                        <a:effectLst/>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rPr>
                        <a:t>33 (30)</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rPr>
                        <a:t>12 (11)</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rPr>
                        <a:t>27 (24)</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rPr>
                        <a:t>99 (89)</a:t>
                      </a:r>
                      <a:endParaRPr kumimoji="0" lang="en-US" sz="1400" b="0" u="none" strike="noStrike" cap="none" normalizeH="0" baseline="0" dirty="0" smtClean="0">
                        <a:ln>
                          <a:noFill/>
                        </a:ln>
                        <a:solidFill>
                          <a:schemeClr val="bg2"/>
                        </a:solidFill>
                        <a:effectLst/>
                        <a:latin typeface="+mn-lt"/>
                      </a:endParaRPr>
                    </a:p>
                  </a:txBody>
                  <a:tcPr marL="124535" marR="124535" marT="45725" marB="45725" anchor="ctr" horzOverflow="overflow"/>
                </a:tc>
              </a:tr>
              <a:tr h="45871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aseline="0" dirty="0" smtClean="0"/>
                        <a:t>Simplified MIPI, n (%)</a:t>
                      </a:r>
                    </a:p>
                    <a:p>
                      <a:pPr marL="0" marR="0" indent="0" algn="l" defTabSz="457200" rtl="0" eaLnBrk="1" fontAlgn="auto" latinLnBrk="0" hangingPunct="1">
                        <a:lnSpc>
                          <a:spcPct val="100000"/>
                        </a:lnSpc>
                        <a:spcBef>
                          <a:spcPts val="0"/>
                        </a:spcBef>
                        <a:spcAft>
                          <a:spcPts val="0"/>
                        </a:spcAft>
                        <a:buClrTx/>
                        <a:buSzTx/>
                        <a:buFontTx/>
                        <a:buNone/>
                        <a:tabLst/>
                        <a:defRPr/>
                      </a:pPr>
                      <a:r>
                        <a:rPr lang="en-US" sz="1400" baseline="0" dirty="0" smtClean="0"/>
                        <a:t>     Low risk</a:t>
                      </a:r>
                    </a:p>
                    <a:p>
                      <a:pPr marL="0" marR="0" indent="0" algn="l" defTabSz="457200" rtl="0" eaLnBrk="1" fontAlgn="auto" latinLnBrk="0" hangingPunct="1">
                        <a:lnSpc>
                          <a:spcPct val="100000"/>
                        </a:lnSpc>
                        <a:spcBef>
                          <a:spcPts val="0"/>
                        </a:spcBef>
                        <a:spcAft>
                          <a:spcPts val="0"/>
                        </a:spcAft>
                        <a:buClrTx/>
                        <a:buSzTx/>
                        <a:buFontTx/>
                        <a:buNone/>
                        <a:tabLst/>
                        <a:defRPr/>
                      </a:pPr>
                      <a:r>
                        <a:rPr lang="en-US" sz="1400" baseline="0" dirty="0" smtClean="0"/>
                        <a:t>     Intermediate risk</a:t>
                      </a:r>
                    </a:p>
                    <a:p>
                      <a:pPr marL="0" marR="0" indent="0" algn="l" defTabSz="457200" rtl="0" eaLnBrk="1" fontAlgn="auto" latinLnBrk="0" hangingPunct="1">
                        <a:lnSpc>
                          <a:spcPct val="100000"/>
                        </a:lnSpc>
                        <a:spcBef>
                          <a:spcPts val="0"/>
                        </a:spcBef>
                        <a:spcAft>
                          <a:spcPts val="0"/>
                        </a:spcAft>
                        <a:buClrTx/>
                        <a:buSzTx/>
                        <a:buFontTx/>
                        <a:buNone/>
                        <a:tabLst/>
                        <a:defRPr/>
                      </a:pPr>
                      <a:r>
                        <a:rPr lang="en-US" sz="1400" baseline="0" dirty="0" smtClean="0"/>
                        <a:t>     High risk</a:t>
                      </a:r>
                      <a:endParaRPr lang="en-US" sz="1400" b="0" baseline="0" dirty="0" smtClean="0">
                        <a:solidFill>
                          <a:schemeClr val="bg2"/>
                        </a:solidFill>
                        <a:latin typeface="+mn-lt"/>
                        <a:cs typeface="Calibri"/>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400" u="none" strike="noStrike" cap="none" normalizeH="0" baseline="0" dirty="0" smtClean="0">
                        <a:ln>
                          <a:noFill/>
                        </a:ln>
                        <a:effectLst/>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9 (14)</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24 (38)</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30 (48)</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400" u="none" strike="noStrike" cap="none" normalizeH="0" baseline="0" dirty="0" smtClean="0">
                        <a:ln>
                          <a:noFill/>
                        </a:ln>
                        <a:effectLst/>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6 (12)</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18 (38)</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24 (50)</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400" u="none" strike="noStrike" cap="none" normalizeH="0" baseline="0" dirty="0" smtClean="0">
                        <a:ln>
                          <a:noFill/>
                        </a:ln>
                        <a:effectLst/>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15 (14)</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42 (38)</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54 (49)</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r>
              <a:tr h="41711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aseline="0" dirty="0" smtClean="0"/>
                        <a:t>Bulky mass (diameter ≥ 10 cm), n (%)</a:t>
                      </a:r>
                      <a:endParaRPr lang="en-US" sz="1400" b="0" baseline="0" dirty="0" smtClean="0">
                        <a:solidFill>
                          <a:schemeClr val="bg2"/>
                        </a:solidFill>
                        <a:latin typeface="+mn-lt"/>
                        <a:cs typeface="Calibri"/>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6 (10)</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3 (6)</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9 (8)</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r>
              <a:tr h="41711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aseline="0" dirty="0" smtClean="0"/>
                        <a:t>At least 1 node ≥ 5 cm, n (%)</a:t>
                      </a:r>
                      <a:endParaRPr lang="en-US" sz="1400" b="0" baseline="30000" dirty="0" smtClean="0">
                        <a:solidFill>
                          <a:schemeClr val="bg2"/>
                        </a:solidFill>
                        <a:latin typeface="+mn-lt"/>
                        <a:cs typeface="Calibri"/>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26 (41)</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17 (35)</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43 (39)</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r>
              <a:tr h="41711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aseline="0" dirty="0" smtClean="0"/>
                        <a:t>Advanced disease, n (%)</a:t>
                      </a:r>
                      <a:r>
                        <a:rPr lang="en-US" sz="1400" baseline="30000" dirty="0" smtClean="0"/>
                        <a:t>‡</a:t>
                      </a:r>
                      <a:endParaRPr lang="en-US" sz="1400" b="0" baseline="30000" dirty="0" smtClean="0">
                        <a:solidFill>
                          <a:schemeClr val="bg2"/>
                        </a:solidFill>
                        <a:latin typeface="+mn-lt"/>
                        <a:cs typeface="Calibri"/>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49 (78)</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31 (65)</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smtClean="0">
                          <a:ln>
                            <a:noFill/>
                          </a:ln>
                          <a:effectLst/>
                        </a:rPr>
                        <a:t>80 (72)</a:t>
                      </a:r>
                      <a:endParaRPr kumimoji="0" lang="en-US" sz="1400" b="0" i="0" u="none" strike="noStrike" cap="none" normalizeH="0" baseline="0" dirty="0" smtClean="0">
                        <a:ln>
                          <a:noFill/>
                        </a:ln>
                        <a:solidFill>
                          <a:schemeClr val="bg2"/>
                        </a:solidFill>
                        <a:effectLst/>
                        <a:latin typeface="+mn-lt"/>
                        <a:ea typeface="ＭＳ Ｐゴシック" charset="0"/>
                        <a:cs typeface="ＭＳ Ｐゴシック" charset="0"/>
                      </a:endParaRPr>
                    </a:p>
                  </a:txBody>
                  <a:tcPr marL="124535" marR="124535" marT="45725" marB="45725" anchor="ctr" horzOverflow="overflow"/>
                </a:tc>
              </a:tr>
            </a:tbl>
          </a:graphicData>
        </a:graphic>
      </p:graphicFrame>
      <p:sp>
        <p:nvSpPr>
          <p:cNvPr id="13" name="TextBox 1"/>
          <p:cNvSpPr txBox="1">
            <a:spLocks noChangeArrowheads="1"/>
          </p:cNvSpPr>
          <p:nvPr/>
        </p:nvSpPr>
        <p:spPr bwMode="auto">
          <a:xfrm>
            <a:off x="836033" y="5791200"/>
            <a:ext cx="11355967" cy="646331"/>
          </a:xfrm>
          <a:prstGeom prst="rect">
            <a:avLst/>
          </a:prstGeom>
          <a:noFill/>
          <a:ln w="9525">
            <a:noFill/>
            <a:miter lim="800000"/>
            <a:headEnd/>
            <a:tailEnd/>
          </a:ln>
        </p:spPr>
        <p:txBody>
          <a:bodyPr wrap="square">
            <a:spAutoFit/>
          </a:bodyPr>
          <a:lstStyle/>
          <a:p>
            <a:r>
              <a:rPr lang="en-US" sz="1200" dirty="0">
                <a:solidFill>
                  <a:schemeClr val="bg1">
                    <a:lumMod val="65000"/>
                  </a:schemeClr>
                </a:solidFill>
              </a:rPr>
              <a:t>*Excludes 4</a:t>
            </a:r>
            <a:r>
              <a:rPr lang="en-GB" sz="1200" dirty="0">
                <a:solidFill>
                  <a:schemeClr val="bg1">
                    <a:lumMod val="65000"/>
                  </a:schemeClr>
                </a:solidFill>
              </a:rPr>
              <a:t> enrolled patients who did not receive </a:t>
            </a:r>
            <a:r>
              <a:rPr lang="en-GB" sz="1200" dirty="0" err="1">
                <a:solidFill>
                  <a:schemeClr val="bg1">
                    <a:lumMod val="65000"/>
                  </a:schemeClr>
                </a:solidFill>
              </a:rPr>
              <a:t>ibrutinib</a:t>
            </a:r>
            <a:r>
              <a:rPr lang="en-GB" sz="1200" dirty="0">
                <a:solidFill>
                  <a:schemeClr val="bg1">
                    <a:lumMod val="65000"/>
                  </a:schemeClr>
                </a:solidFill>
              </a:rPr>
              <a:t> treatment owing to the investigator’s </a:t>
            </a:r>
            <a:r>
              <a:rPr lang="en-GB" sz="1200" dirty="0" smtClean="0">
                <a:solidFill>
                  <a:schemeClr val="bg1">
                    <a:lumMod val="65000"/>
                  </a:schemeClr>
                </a:solidFill>
              </a:rPr>
              <a:t>decision.</a:t>
            </a:r>
            <a:endParaRPr lang="en-US" sz="1200" dirty="0" smtClean="0">
              <a:solidFill>
                <a:schemeClr val="bg1">
                  <a:lumMod val="65000"/>
                </a:schemeClr>
              </a:solidFill>
            </a:endParaRPr>
          </a:p>
          <a:p>
            <a:r>
              <a:rPr lang="en-GB" sz="1200" baseline="30000" dirty="0" smtClean="0">
                <a:solidFill>
                  <a:schemeClr val="bg1">
                    <a:lumMod val="65000"/>
                  </a:schemeClr>
                </a:solidFill>
              </a:rPr>
              <a:t>†</a:t>
            </a:r>
            <a:r>
              <a:rPr lang="en-US" sz="1200" dirty="0" smtClean="0">
                <a:solidFill>
                  <a:schemeClr val="bg1">
                    <a:lumMod val="65000"/>
                  </a:schemeClr>
                </a:solidFill>
              </a:rPr>
              <a:t>Includes rituximab alone or rituximab-containing regimens</a:t>
            </a:r>
            <a:r>
              <a:rPr lang="en-GB" sz="1200" dirty="0" smtClean="0">
                <a:solidFill>
                  <a:schemeClr val="bg1">
                    <a:lumMod val="65000"/>
                  </a:schemeClr>
                </a:solidFill>
              </a:rPr>
              <a:t>.</a:t>
            </a:r>
          </a:p>
          <a:p>
            <a:r>
              <a:rPr lang="en-GB" sz="1200" baseline="30000" dirty="0" smtClean="0">
                <a:solidFill>
                  <a:schemeClr val="bg1">
                    <a:lumMod val="65000"/>
                  </a:schemeClr>
                </a:solidFill>
              </a:rPr>
              <a:t>‡</a:t>
            </a:r>
            <a:r>
              <a:rPr lang="en-GB" sz="1200" dirty="0" smtClean="0">
                <a:solidFill>
                  <a:schemeClr val="bg1">
                    <a:lumMod val="65000"/>
                  </a:schemeClr>
                </a:solidFill>
              </a:rPr>
              <a:t>Advanced disease was defined as involvement of bone marrow, </a:t>
            </a:r>
            <a:r>
              <a:rPr lang="en-GB" sz="1200" dirty="0" err="1" smtClean="0">
                <a:solidFill>
                  <a:schemeClr val="bg1">
                    <a:lumMod val="65000"/>
                  </a:schemeClr>
                </a:solidFill>
              </a:rPr>
              <a:t>extranodal</a:t>
            </a:r>
            <a:r>
              <a:rPr lang="en-GB" sz="1200" dirty="0" smtClean="0">
                <a:solidFill>
                  <a:schemeClr val="bg1">
                    <a:lumMod val="65000"/>
                  </a:schemeClr>
                </a:solidFill>
              </a:rPr>
              <a:t> sites, or both.</a:t>
            </a:r>
            <a:endParaRPr lang="en-US" sz="1200" dirty="0" smtClean="0">
              <a:solidFill>
                <a:schemeClr val="bg1">
                  <a:lumMod val="65000"/>
                </a:schemeClr>
              </a:solidFill>
            </a:endParaRPr>
          </a:p>
        </p:txBody>
      </p:sp>
      <p:sp>
        <p:nvSpPr>
          <p:cNvPr id="6" name="TextBox 5"/>
          <p:cNvSpPr txBox="1"/>
          <p:nvPr/>
        </p:nvSpPr>
        <p:spPr>
          <a:xfrm>
            <a:off x="9344291" y="6442502"/>
            <a:ext cx="2842445" cy="415498"/>
          </a:xfrm>
          <a:prstGeom prst="rect">
            <a:avLst/>
          </a:prstGeom>
          <a:noFill/>
        </p:spPr>
        <p:txBody>
          <a:bodyPr wrap="none" rtlCol="0">
            <a:spAutoFit/>
          </a:bodyPr>
          <a:lstStyle/>
          <a:p>
            <a:pPr algn="r"/>
            <a:r>
              <a:rPr lang="en-US" sz="1050" dirty="0" smtClean="0">
                <a:solidFill>
                  <a:schemeClr val="bg2"/>
                </a:solidFill>
                <a:latin typeface="Calibri" panose="020F0502020204030204" pitchFamily="34" charset="0"/>
                <a:cs typeface="Calibri" panose="020F0502020204030204" pitchFamily="34" charset="0"/>
              </a:rPr>
              <a:t>Wang ML et al. Blood 2015; 126(6): 739-745</a:t>
            </a:r>
          </a:p>
          <a:p>
            <a:pPr algn="r"/>
            <a:r>
              <a:rPr lang="en-US" sz="1050" dirty="0">
                <a:solidFill>
                  <a:schemeClr val="bg2"/>
                </a:solidFill>
                <a:latin typeface="Calibri" panose="020F0502020204030204" pitchFamily="34" charset="0"/>
                <a:cs typeface="Calibri" panose="020F0502020204030204" pitchFamily="34" charset="0"/>
              </a:rPr>
              <a:t>Wang ML et al. N </a:t>
            </a:r>
            <a:r>
              <a:rPr lang="en-US" sz="1050" dirty="0" err="1">
                <a:solidFill>
                  <a:schemeClr val="bg2"/>
                </a:solidFill>
                <a:latin typeface="Calibri" panose="020F0502020204030204" pitchFamily="34" charset="0"/>
                <a:cs typeface="Calibri" panose="020F0502020204030204" pitchFamily="34" charset="0"/>
              </a:rPr>
              <a:t>Engl</a:t>
            </a:r>
            <a:r>
              <a:rPr lang="en-US" sz="1050" dirty="0">
                <a:solidFill>
                  <a:schemeClr val="bg2"/>
                </a:solidFill>
                <a:latin typeface="Calibri" panose="020F0502020204030204" pitchFamily="34" charset="0"/>
                <a:cs typeface="Calibri" panose="020F0502020204030204" pitchFamily="34" charset="0"/>
              </a:rPr>
              <a:t> J Med 2013; 369: </a:t>
            </a:r>
            <a:r>
              <a:rPr lang="en-US" sz="1050" dirty="0" smtClean="0">
                <a:solidFill>
                  <a:schemeClr val="bg2"/>
                </a:solidFill>
                <a:latin typeface="Calibri" panose="020F0502020204030204" pitchFamily="34" charset="0"/>
                <a:cs typeface="Calibri" panose="020F0502020204030204" pitchFamily="34" charset="0"/>
              </a:rPr>
              <a:t>507-516</a:t>
            </a:r>
            <a:endParaRPr lang="en-US" sz="1050" dirty="0">
              <a:solidFill>
                <a:schemeClr val="bg2"/>
              </a:solidFill>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xmlns="" val="599763149"/>
      </p:ext>
    </p:extLst>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904" y="508825"/>
            <a:ext cx="10930191" cy="615553"/>
          </a:xfrm>
        </p:spPr>
        <p:txBody>
          <a:bodyPr/>
          <a:lstStyle/>
          <a:p>
            <a:r>
              <a:rPr lang="en-GB" dirty="0" smtClean="0"/>
              <a:t>ORR and Duration of Response</a:t>
            </a:r>
            <a:endParaRPr lang="en-GB" dirty="0"/>
          </a:p>
        </p:txBody>
      </p:sp>
      <p:pic>
        <p:nvPicPr>
          <p:cNvPr id="5" name="Content Placeholder 4"/>
          <p:cNvPicPr>
            <a:picLocks noGrp="1" noChangeAspect="1"/>
          </p:cNvPicPr>
          <p:nvPr>
            <p:ph sz="half" idx="4294967295"/>
          </p:nvPr>
        </p:nvPicPr>
        <p:blipFill>
          <a:blip r:embed="rId3" cstate="print">
            <a:extLst>
              <a:ext uri="{28A0092B-C50C-407E-A947-70E740481C1C}">
                <a14:useLocalDpi xmlns:a14="http://schemas.microsoft.com/office/drawing/2010/main" xmlns="" val="0"/>
              </a:ext>
            </a:extLst>
          </a:blip>
          <a:stretch>
            <a:fillRect/>
          </a:stretch>
        </p:blipFill>
        <p:spPr>
          <a:xfrm>
            <a:off x="5689600" y="2286001"/>
            <a:ext cx="5892800" cy="3533407"/>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xmlns="" val="341699614"/>
              </p:ext>
            </p:extLst>
          </p:nvPr>
        </p:nvGraphicFramePr>
        <p:xfrm>
          <a:off x="8229601" y="1911419"/>
          <a:ext cx="3532372" cy="1036320"/>
        </p:xfrm>
        <a:graphic>
          <a:graphicData uri="http://schemas.openxmlformats.org/drawingml/2006/table">
            <a:tbl>
              <a:tblPr firstRow="1" bandRow="1">
                <a:tableStyleId>{7DF18680-E054-41AD-8BC1-D1AEF772440D}</a:tableStyleId>
              </a:tblPr>
              <a:tblGrid>
                <a:gridCol w="1887992"/>
                <a:gridCol w="1644380"/>
              </a:tblGrid>
              <a:tr h="243515">
                <a:tc>
                  <a:txBody>
                    <a:bodyPr/>
                    <a:lstStyle/>
                    <a:p>
                      <a:endParaRPr lang="en-GB" sz="1100" dirty="0"/>
                    </a:p>
                  </a:txBody>
                  <a:tcPr marL="121920" marR="121920"/>
                </a:tc>
                <a:tc>
                  <a:txBody>
                    <a:bodyPr/>
                    <a:lstStyle/>
                    <a:p>
                      <a:r>
                        <a:rPr lang="en-GB" sz="1100" dirty="0" smtClean="0"/>
                        <a:t>Median DOR</a:t>
                      </a:r>
                      <a:endParaRPr lang="en-GB" sz="1100" dirty="0"/>
                    </a:p>
                  </a:txBody>
                  <a:tcPr marL="121920" marR="121920"/>
                </a:tc>
              </a:tr>
              <a:tr h="243515">
                <a:tc>
                  <a:txBody>
                    <a:bodyPr/>
                    <a:lstStyle/>
                    <a:p>
                      <a:r>
                        <a:rPr lang="en-GB" sz="1100" dirty="0" smtClean="0"/>
                        <a:t>All patients</a:t>
                      </a:r>
                      <a:endParaRPr lang="en-GB" sz="1100" dirty="0"/>
                    </a:p>
                  </a:txBody>
                  <a:tcPr marL="121920" marR="121920"/>
                </a:tc>
                <a:tc>
                  <a:txBody>
                    <a:bodyPr/>
                    <a:lstStyle/>
                    <a:p>
                      <a:r>
                        <a:rPr lang="en-GB" sz="1100" dirty="0" smtClean="0"/>
                        <a:t>17.5 months</a:t>
                      </a:r>
                      <a:endParaRPr lang="en-GB" sz="1100" dirty="0"/>
                    </a:p>
                  </a:txBody>
                  <a:tcPr marL="121920" marR="121920"/>
                </a:tc>
              </a:tr>
              <a:tr h="243515">
                <a:tc>
                  <a:txBody>
                    <a:bodyPr/>
                    <a:lstStyle/>
                    <a:p>
                      <a:r>
                        <a:rPr lang="en-GB" sz="1100" dirty="0" smtClean="0"/>
                        <a:t>Patients with CR</a:t>
                      </a:r>
                      <a:endParaRPr lang="en-GB" sz="1100" dirty="0"/>
                    </a:p>
                  </a:txBody>
                  <a:tcPr marL="121920" marR="121920"/>
                </a:tc>
                <a:tc>
                  <a:txBody>
                    <a:bodyPr/>
                    <a:lstStyle/>
                    <a:p>
                      <a:r>
                        <a:rPr lang="en-GB" sz="1100" dirty="0" smtClean="0"/>
                        <a:t>Not reached</a:t>
                      </a:r>
                      <a:endParaRPr lang="en-GB" sz="1100" dirty="0"/>
                    </a:p>
                  </a:txBody>
                  <a:tcPr marL="121920" marR="121920"/>
                </a:tc>
              </a:tr>
              <a:tr h="243515">
                <a:tc>
                  <a:txBody>
                    <a:bodyPr/>
                    <a:lstStyle/>
                    <a:p>
                      <a:r>
                        <a:rPr lang="en-GB" sz="1100" dirty="0" smtClean="0"/>
                        <a:t>Patients with PR</a:t>
                      </a:r>
                      <a:endParaRPr lang="en-GB" sz="1100" dirty="0"/>
                    </a:p>
                  </a:txBody>
                  <a:tcPr marL="121920" marR="121920"/>
                </a:tc>
                <a:tc>
                  <a:txBody>
                    <a:bodyPr/>
                    <a:lstStyle/>
                    <a:p>
                      <a:r>
                        <a:rPr lang="en-GB" sz="1100" dirty="0" smtClean="0"/>
                        <a:t>14.9 months</a:t>
                      </a:r>
                      <a:endParaRPr lang="en-GB" sz="1100" dirty="0"/>
                    </a:p>
                  </a:txBody>
                  <a:tcPr marL="121920" marR="121920"/>
                </a:tc>
              </a:tr>
            </a:tbl>
          </a:graphicData>
        </a:graphic>
      </p:graphicFrame>
      <p:grpSp>
        <p:nvGrpSpPr>
          <p:cNvPr id="3" name="Group 9"/>
          <p:cNvGrpSpPr/>
          <p:nvPr/>
        </p:nvGrpSpPr>
        <p:grpSpPr>
          <a:xfrm>
            <a:off x="508000" y="2087855"/>
            <a:ext cx="4850118" cy="4017441"/>
            <a:chOff x="347877" y="1517625"/>
            <a:chExt cx="4775645" cy="4587670"/>
          </a:xfrm>
        </p:grpSpPr>
        <p:graphicFrame>
          <p:nvGraphicFramePr>
            <p:cNvPr id="11" name="Content Placeholder 8"/>
            <p:cNvGraphicFramePr>
              <a:graphicFrameLocks/>
            </p:cNvGraphicFramePr>
            <p:nvPr>
              <p:extLst>
                <p:ext uri="{D42A27DB-BD31-4B8C-83A1-F6EECF244321}">
                  <p14:modId xmlns:p14="http://schemas.microsoft.com/office/powerpoint/2010/main" xmlns="" val="69789388"/>
                </p:ext>
              </p:extLst>
            </p:nvPr>
          </p:nvGraphicFramePr>
          <p:xfrm>
            <a:off x="790834" y="1517625"/>
            <a:ext cx="3247766" cy="4587670"/>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347877" y="1871018"/>
              <a:ext cx="424271" cy="3880884"/>
            </a:xfrm>
            <a:prstGeom prst="rect">
              <a:avLst/>
            </a:prstGeom>
            <a:noFill/>
          </p:spPr>
          <p:txBody>
            <a:bodyPr vert="vert270" wrap="square">
              <a:spAutoFit/>
            </a:bodyPr>
            <a:lstStyle/>
            <a:p>
              <a:pPr algn="ctr" fontAlgn="auto">
                <a:spcBef>
                  <a:spcPts val="0"/>
                </a:spcBef>
                <a:spcAft>
                  <a:spcPts val="0"/>
                </a:spcAft>
                <a:defRPr/>
              </a:pPr>
              <a:r>
                <a:rPr lang="en-US" sz="1400" dirty="0" smtClean="0">
                  <a:solidFill>
                    <a:schemeClr val="bg2"/>
                  </a:solidFill>
                  <a:latin typeface="+mn-lt"/>
                </a:rPr>
                <a:t>Patients</a:t>
              </a:r>
              <a:r>
                <a:rPr lang="en-US" sz="1600" dirty="0" smtClean="0">
                  <a:solidFill>
                    <a:schemeClr val="bg2"/>
                  </a:solidFill>
                  <a:latin typeface="+mn-lt"/>
                </a:rPr>
                <a:t>  </a:t>
              </a:r>
              <a:r>
                <a:rPr lang="en-US" sz="1600" dirty="0">
                  <a:solidFill>
                    <a:schemeClr val="bg2"/>
                  </a:solidFill>
                  <a:latin typeface="+mn-lt"/>
                </a:rPr>
                <a:t>(%)</a:t>
              </a:r>
            </a:p>
          </p:txBody>
        </p:sp>
        <p:sp>
          <p:nvSpPr>
            <p:cNvPr id="13" name="TextBox 12"/>
            <p:cNvSpPr txBox="1"/>
            <p:nvPr/>
          </p:nvSpPr>
          <p:spPr>
            <a:xfrm>
              <a:off x="2323666" y="2178973"/>
              <a:ext cx="578005" cy="421754"/>
            </a:xfrm>
            <a:prstGeom prst="rect">
              <a:avLst/>
            </a:prstGeom>
            <a:noFill/>
          </p:spPr>
          <p:txBody>
            <a:bodyPr wrap="none" rtlCol="0">
              <a:spAutoFit/>
            </a:bodyPr>
            <a:lstStyle/>
            <a:p>
              <a:pPr algn="ctr" fontAlgn="base">
                <a:spcBef>
                  <a:spcPct val="0"/>
                </a:spcBef>
                <a:spcAft>
                  <a:spcPct val="0"/>
                </a:spcAft>
              </a:pPr>
              <a:r>
                <a:rPr lang="en-US" b="1" dirty="0" smtClean="0"/>
                <a:t>67%</a:t>
              </a:r>
              <a:endParaRPr lang="en-US" b="1" dirty="0"/>
            </a:p>
          </p:txBody>
        </p:sp>
        <p:sp>
          <p:nvSpPr>
            <p:cNvPr id="14" name="TextBox 13"/>
            <p:cNvSpPr txBox="1"/>
            <p:nvPr/>
          </p:nvSpPr>
          <p:spPr>
            <a:xfrm>
              <a:off x="3657600" y="2148785"/>
              <a:ext cx="1127125" cy="351462"/>
            </a:xfrm>
            <a:prstGeom prst="rect">
              <a:avLst/>
            </a:prstGeom>
            <a:noFill/>
          </p:spPr>
          <p:txBody>
            <a:bodyPr>
              <a:spAutoFit/>
            </a:bodyPr>
            <a:lstStyle/>
            <a:p>
              <a:pPr fontAlgn="base">
                <a:spcBef>
                  <a:spcPct val="0"/>
                </a:spcBef>
                <a:spcAft>
                  <a:spcPct val="0"/>
                </a:spcAft>
                <a:defRPr/>
              </a:pPr>
              <a:r>
                <a:rPr lang="en-US" sz="1400" b="1" dirty="0" smtClean="0">
                  <a:solidFill>
                    <a:srgbClr val="003479"/>
                  </a:solidFill>
                  <a:ea typeface="ＭＳ Ｐゴシック" pitchFamily="34" charset="-128"/>
                </a:rPr>
                <a:t>PR</a:t>
              </a:r>
              <a:endParaRPr lang="en-US" sz="1400" b="1" dirty="0">
                <a:solidFill>
                  <a:srgbClr val="003479"/>
                </a:solidFill>
                <a:ea typeface="ＭＳ Ｐゴシック" pitchFamily="34" charset="-128"/>
              </a:endParaRPr>
            </a:p>
          </p:txBody>
        </p:sp>
        <p:sp>
          <p:nvSpPr>
            <p:cNvPr id="15" name="Rectangle 14"/>
            <p:cNvSpPr/>
            <p:nvPr/>
          </p:nvSpPr>
          <p:spPr>
            <a:xfrm>
              <a:off x="3475866" y="2212673"/>
              <a:ext cx="180000" cy="180000"/>
            </a:xfrm>
            <a:prstGeom prst="rect">
              <a:avLst/>
            </a:prstGeom>
            <a:solidFill>
              <a:srgbClr val="003479"/>
            </a:solidFill>
            <a:ln>
              <a:noFill/>
            </a:ln>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dirty="0">
                <a:solidFill>
                  <a:srgbClr val="FFFFFF"/>
                </a:solidFill>
              </a:endParaRPr>
            </a:p>
          </p:txBody>
        </p:sp>
        <p:sp>
          <p:nvSpPr>
            <p:cNvPr id="16" name="Rectangle 15"/>
            <p:cNvSpPr/>
            <p:nvPr/>
          </p:nvSpPr>
          <p:spPr>
            <a:xfrm>
              <a:off x="3475866" y="1907854"/>
              <a:ext cx="180000" cy="180000"/>
            </a:xfrm>
            <a:prstGeom prst="rect">
              <a:avLst/>
            </a:prstGeom>
            <a:solidFill>
              <a:srgbClr val="FFCC00"/>
            </a:solidFill>
            <a:ln>
              <a:noFill/>
            </a:ln>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dirty="0">
                <a:solidFill>
                  <a:srgbClr val="FFFFFF"/>
                </a:solidFill>
              </a:endParaRPr>
            </a:p>
          </p:txBody>
        </p:sp>
        <p:sp>
          <p:nvSpPr>
            <p:cNvPr id="17" name="TextBox 16"/>
            <p:cNvSpPr txBox="1"/>
            <p:nvPr/>
          </p:nvSpPr>
          <p:spPr>
            <a:xfrm>
              <a:off x="3657600" y="1843966"/>
              <a:ext cx="1127125" cy="351462"/>
            </a:xfrm>
            <a:prstGeom prst="rect">
              <a:avLst/>
            </a:prstGeom>
            <a:noFill/>
          </p:spPr>
          <p:txBody>
            <a:bodyPr>
              <a:spAutoFit/>
            </a:bodyPr>
            <a:lstStyle/>
            <a:p>
              <a:pPr fontAlgn="base">
                <a:spcBef>
                  <a:spcPct val="0"/>
                </a:spcBef>
                <a:spcAft>
                  <a:spcPct val="0"/>
                </a:spcAft>
                <a:defRPr/>
              </a:pPr>
              <a:r>
                <a:rPr lang="en-US" sz="1400" b="1" dirty="0">
                  <a:solidFill>
                    <a:srgbClr val="003479"/>
                  </a:solidFill>
                  <a:ea typeface="ＭＳ Ｐゴシック" pitchFamily="34" charset="-128"/>
                </a:rPr>
                <a:t>C</a:t>
              </a:r>
              <a:r>
                <a:rPr lang="en-US" sz="1400" b="1" dirty="0" smtClean="0">
                  <a:solidFill>
                    <a:srgbClr val="003479"/>
                  </a:solidFill>
                  <a:ea typeface="ＭＳ Ｐゴシック" pitchFamily="34" charset="-128"/>
                </a:rPr>
                <a:t>R</a:t>
              </a:r>
              <a:endParaRPr lang="en-US" sz="1400" b="1" dirty="0">
                <a:solidFill>
                  <a:srgbClr val="003479"/>
                </a:solidFill>
                <a:ea typeface="ＭＳ Ｐゴシック" pitchFamily="34" charset="-128"/>
              </a:endParaRPr>
            </a:p>
          </p:txBody>
        </p:sp>
        <p:sp>
          <p:nvSpPr>
            <p:cNvPr id="18" name="TextBox 17"/>
            <p:cNvSpPr txBox="1"/>
            <p:nvPr/>
          </p:nvSpPr>
          <p:spPr>
            <a:xfrm>
              <a:off x="2485477" y="4317415"/>
              <a:ext cx="491195" cy="351462"/>
            </a:xfrm>
            <a:prstGeom prst="rect">
              <a:avLst/>
            </a:prstGeom>
            <a:noFill/>
          </p:spPr>
          <p:txBody>
            <a:bodyPr wrap="none" rtlCol="0">
              <a:spAutoFit/>
            </a:bodyPr>
            <a:lstStyle/>
            <a:p>
              <a:pPr algn="ctr" fontAlgn="base">
                <a:spcBef>
                  <a:spcPct val="0"/>
                </a:spcBef>
                <a:spcAft>
                  <a:spcPct val="0"/>
                </a:spcAft>
              </a:pPr>
              <a:r>
                <a:rPr lang="en-US" sz="1400" b="1" dirty="0" smtClean="0"/>
                <a:t>44%</a:t>
              </a:r>
              <a:endParaRPr lang="en-US" sz="1400" b="1" dirty="0"/>
            </a:p>
          </p:txBody>
        </p:sp>
        <p:sp>
          <p:nvSpPr>
            <p:cNvPr id="19" name="TextBox 18"/>
            <p:cNvSpPr txBox="1"/>
            <p:nvPr/>
          </p:nvSpPr>
          <p:spPr>
            <a:xfrm>
              <a:off x="2461036" y="3029674"/>
              <a:ext cx="491195" cy="351462"/>
            </a:xfrm>
            <a:prstGeom prst="rect">
              <a:avLst/>
            </a:prstGeom>
            <a:noFill/>
          </p:spPr>
          <p:txBody>
            <a:bodyPr wrap="none" rtlCol="0">
              <a:spAutoFit/>
            </a:bodyPr>
            <a:lstStyle/>
            <a:p>
              <a:pPr algn="ctr" fontAlgn="base">
                <a:spcBef>
                  <a:spcPct val="0"/>
                </a:spcBef>
                <a:spcAft>
                  <a:spcPct val="0"/>
                </a:spcAft>
              </a:pPr>
              <a:r>
                <a:rPr lang="en-US" sz="1400" b="1" dirty="0" smtClean="0"/>
                <a:t>23%</a:t>
              </a:r>
              <a:endParaRPr lang="en-US" sz="1400" b="1" dirty="0"/>
            </a:p>
          </p:txBody>
        </p:sp>
        <p:sp>
          <p:nvSpPr>
            <p:cNvPr id="20" name="TextBox 19"/>
            <p:cNvSpPr txBox="1"/>
            <p:nvPr/>
          </p:nvSpPr>
          <p:spPr>
            <a:xfrm>
              <a:off x="4632327" y="4317415"/>
              <a:ext cx="491195" cy="351462"/>
            </a:xfrm>
            <a:prstGeom prst="rect">
              <a:avLst/>
            </a:prstGeom>
            <a:noFill/>
          </p:spPr>
          <p:txBody>
            <a:bodyPr wrap="none" rtlCol="0">
              <a:spAutoFit/>
            </a:bodyPr>
            <a:lstStyle/>
            <a:p>
              <a:pPr algn="ctr" fontAlgn="base">
                <a:spcBef>
                  <a:spcPct val="0"/>
                </a:spcBef>
                <a:spcAft>
                  <a:spcPct val="0"/>
                </a:spcAft>
              </a:pPr>
              <a:r>
                <a:rPr lang="en-US" sz="1400" b="1" dirty="0" smtClean="0"/>
                <a:t>44%</a:t>
              </a:r>
              <a:endParaRPr lang="en-US" sz="1400" b="1" dirty="0"/>
            </a:p>
          </p:txBody>
        </p:sp>
      </p:grpSp>
      <p:sp>
        <p:nvSpPr>
          <p:cNvPr id="21" name="TextBox 20"/>
          <p:cNvSpPr txBox="1"/>
          <p:nvPr/>
        </p:nvSpPr>
        <p:spPr>
          <a:xfrm>
            <a:off x="9344291" y="6442502"/>
            <a:ext cx="2842445" cy="415498"/>
          </a:xfrm>
          <a:prstGeom prst="rect">
            <a:avLst/>
          </a:prstGeom>
          <a:noFill/>
        </p:spPr>
        <p:txBody>
          <a:bodyPr wrap="none" rtlCol="0">
            <a:spAutoFit/>
          </a:bodyPr>
          <a:lstStyle/>
          <a:p>
            <a:pPr algn="r"/>
            <a:r>
              <a:rPr lang="en-US" sz="1050" dirty="0" smtClean="0">
                <a:latin typeface="Calibri" panose="020F0502020204030204" pitchFamily="34" charset="0"/>
                <a:cs typeface="Calibri" panose="020F0502020204030204" pitchFamily="34" charset="0"/>
              </a:rPr>
              <a:t>Wang ML et al. Blood 2015; 126(6): 739-745</a:t>
            </a:r>
          </a:p>
          <a:p>
            <a:pPr algn="r"/>
            <a:r>
              <a:rPr lang="en-US" sz="1050" dirty="0">
                <a:latin typeface="Calibri" panose="020F0502020204030204" pitchFamily="34" charset="0"/>
                <a:cs typeface="Calibri" panose="020F0502020204030204" pitchFamily="34" charset="0"/>
              </a:rPr>
              <a:t>Wang ML et al. N </a:t>
            </a:r>
            <a:r>
              <a:rPr lang="en-US" sz="1050" dirty="0" err="1">
                <a:latin typeface="Calibri" panose="020F0502020204030204" pitchFamily="34" charset="0"/>
                <a:cs typeface="Calibri" panose="020F0502020204030204" pitchFamily="34" charset="0"/>
              </a:rPr>
              <a:t>Engl</a:t>
            </a:r>
            <a:r>
              <a:rPr lang="en-US" sz="1050" dirty="0">
                <a:latin typeface="Calibri" panose="020F0502020204030204" pitchFamily="34" charset="0"/>
                <a:cs typeface="Calibri" panose="020F0502020204030204" pitchFamily="34" charset="0"/>
              </a:rPr>
              <a:t> J Med 2013; 369: </a:t>
            </a:r>
            <a:r>
              <a:rPr lang="en-US" sz="1050" dirty="0" smtClean="0">
                <a:latin typeface="Calibri" panose="020F0502020204030204" pitchFamily="34" charset="0"/>
                <a:cs typeface="Calibri" panose="020F0502020204030204" pitchFamily="34" charset="0"/>
              </a:rPr>
              <a:t>507-516</a:t>
            </a:r>
            <a:endParaRPr lang="en-US" sz="105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xmlns="" val="3044241839"/>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904" y="508825"/>
            <a:ext cx="10930191" cy="615553"/>
          </a:xfrm>
        </p:spPr>
        <p:txBody>
          <a:bodyPr/>
          <a:lstStyle/>
          <a:p>
            <a:r>
              <a:rPr lang="en-GB" dirty="0" smtClean="0"/>
              <a:t>Progression Free Survival</a:t>
            </a:r>
            <a:endParaRPr lang="en-GB"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529052" y="1397001"/>
            <a:ext cx="9169880" cy="4752975"/>
          </a:xfrm>
        </p:spPr>
      </p:pic>
      <p:graphicFrame>
        <p:nvGraphicFramePr>
          <p:cNvPr id="7" name="Table 6"/>
          <p:cNvGraphicFramePr>
            <a:graphicFrameLocks noGrp="1"/>
          </p:cNvGraphicFramePr>
          <p:nvPr>
            <p:extLst>
              <p:ext uri="{D42A27DB-BD31-4B8C-83A1-F6EECF244321}">
                <p14:modId xmlns:p14="http://schemas.microsoft.com/office/powerpoint/2010/main" xmlns="" val="3997022623"/>
              </p:ext>
            </p:extLst>
          </p:nvPr>
        </p:nvGraphicFramePr>
        <p:xfrm>
          <a:off x="7234865" y="1450162"/>
          <a:ext cx="3837172" cy="914400"/>
        </p:xfrm>
        <a:graphic>
          <a:graphicData uri="http://schemas.openxmlformats.org/drawingml/2006/table">
            <a:tbl>
              <a:tblPr firstRow="1" bandRow="1">
                <a:tableStyleId>{7DF18680-E054-41AD-8BC1-D1AEF772440D}</a:tableStyleId>
              </a:tblPr>
              <a:tblGrid>
                <a:gridCol w="2050903"/>
                <a:gridCol w="1786269"/>
              </a:tblGrid>
              <a:tr h="243515">
                <a:tc>
                  <a:txBody>
                    <a:bodyPr/>
                    <a:lstStyle/>
                    <a:p>
                      <a:r>
                        <a:rPr lang="en-GB" sz="1400" dirty="0" smtClean="0"/>
                        <a:t>PFS</a:t>
                      </a:r>
                      <a:endParaRPr lang="en-GB" sz="1400" dirty="0"/>
                    </a:p>
                  </a:txBody>
                  <a:tcPr marL="121920" marR="121920"/>
                </a:tc>
                <a:tc>
                  <a:txBody>
                    <a:bodyPr/>
                    <a:lstStyle/>
                    <a:p>
                      <a:pPr algn="ctr"/>
                      <a:endParaRPr lang="en-GB" sz="1400" dirty="0"/>
                    </a:p>
                  </a:txBody>
                  <a:tcPr marL="121920" marR="121920"/>
                </a:tc>
              </a:tr>
              <a:tr h="243515">
                <a:tc>
                  <a:txBody>
                    <a:bodyPr/>
                    <a:lstStyle/>
                    <a:p>
                      <a:r>
                        <a:rPr lang="en-GB" sz="1400" dirty="0" smtClean="0"/>
                        <a:t>Median PFS</a:t>
                      </a:r>
                      <a:endParaRPr lang="en-GB" sz="1400" dirty="0"/>
                    </a:p>
                  </a:txBody>
                  <a:tcPr marL="121920" marR="121920"/>
                </a:tc>
                <a:tc>
                  <a:txBody>
                    <a:bodyPr/>
                    <a:lstStyle/>
                    <a:p>
                      <a:pPr algn="ctr"/>
                      <a:r>
                        <a:rPr lang="en-GB" sz="1400" dirty="0" smtClean="0"/>
                        <a:t>13 months</a:t>
                      </a:r>
                      <a:endParaRPr lang="en-GB" sz="1400" dirty="0"/>
                    </a:p>
                  </a:txBody>
                  <a:tcPr marL="121920" marR="121920"/>
                </a:tc>
              </a:tr>
              <a:tr h="243515">
                <a:tc>
                  <a:txBody>
                    <a:bodyPr/>
                    <a:lstStyle/>
                    <a:p>
                      <a:r>
                        <a:rPr lang="en-GB" sz="1400" dirty="0" smtClean="0"/>
                        <a:t>24 months PFS</a:t>
                      </a:r>
                      <a:endParaRPr lang="en-GB" sz="1400" dirty="0"/>
                    </a:p>
                  </a:txBody>
                  <a:tcPr marL="121920" marR="121920"/>
                </a:tc>
                <a:tc>
                  <a:txBody>
                    <a:bodyPr/>
                    <a:lstStyle/>
                    <a:p>
                      <a:pPr algn="ctr"/>
                      <a:r>
                        <a:rPr lang="en-GB" sz="1400" dirty="0" smtClean="0"/>
                        <a:t>31%</a:t>
                      </a:r>
                      <a:endParaRPr lang="en-GB" sz="1400" dirty="0"/>
                    </a:p>
                  </a:txBody>
                  <a:tcPr marL="121920" marR="121920"/>
                </a:tc>
              </a:tr>
            </a:tbl>
          </a:graphicData>
        </a:graphic>
      </p:graphicFrame>
      <p:sp>
        <p:nvSpPr>
          <p:cNvPr id="9" name="TextBox 8"/>
          <p:cNvSpPr txBox="1"/>
          <p:nvPr/>
        </p:nvSpPr>
        <p:spPr>
          <a:xfrm>
            <a:off x="9584741" y="6604084"/>
            <a:ext cx="2601994" cy="253916"/>
          </a:xfrm>
          <a:prstGeom prst="rect">
            <a:avLst/>
          </a:prstGeom>
          <a:noFill/>
        </p:spPr>
        <p:txBody>
          <a:bodyPr wrap="none" rtlCol="0">
            <a:spAutoFit/>
          </a:bodyPr>
          <a:lstStyle/>
          <a:p>
            <a:pPr algn="r"/>
            <a:r>
              <a:rPr lang="en-US" sz="1050" dirty="0" smtClean="0">
                <a:latin typeface="Calibri" panose="020F0502020204030204" pitchFamily="34" charset="0"/>
                <a:cs typeface="Calibri" panose="020F0502020204030204" pitchFamily="34" charset="0"/>
              </a:rPr>
              <a:t>Wang ML et al. Blood 2015; 126(6): 739-745</a:t>
            </a:r>
          </a:p>
        </p:txBody>
      </p:sp>
    </p:spTree>
    <p:extLst>
      <p:ext uri="{BB962C8B-B14F-4D97-AF65-F5344CB8AC3E}">
        <p14:creationId xmlns:p14="http://schemas.microsoft.com/office/powerpoint/2010/main" xmlns="" val="800554240"/>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904" y="508825"/>
            <a:ext cx="10930191" cy="615553"/>
          </a:xfrm>
        </p:spPr>
        <p:txBody>
          <a:bodyPr/>
          <a:lstStyle/>
          <a:p>
            <a:r>
              <a:rPr lang="en-GB" dirty="0" smtClean="0"/>
              <a:t>Overall Survival</a:t>
            </a:r>
            <a:endParaRPr lang="en-GB"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157418" y="1397001"/>
            <a:ext cx="9913148" cy="4752975"/>
          </a:xfrm>
        </p:spPr>
      </p:pic>
      <p:graphicFrame>
        <p:nvGraphicFramePr>
          <p:cNvPr id="7" name="Table 6"/>
          <p:cNvGraphicFramePr>
            <a:graphicFrameLocks noGrp="1"/>
          </p:cNvGraphicFramePr>
          <p:nvPr>
            <p:extLst>
              <p:ext uri="{D42A27DB-BD31-4B8C-83A1-F6EECF244321}">
                <p14:modId xmlns:p14="http://schemas.microsoft.com/office/powerpoint/2010/main" xmlns="" val="307136849"/>
              </p:ext>
            </p:extLst>
          </p:nvPr>
        </p:nvGraphicFramePr>
        <p:xfrm>
          <a:off x="7234865" y="1450162"/>
          <a:ext cx="3837172" cy="914400"/>
        </p:xfrm>
        <a:graphic>
          <a:graphicData uri="http://schemas.openxmlformats.org/drawingml/2006/table">
            <a:tbl>
              <a:tblPr firstRow="1" bandRow="1">
                <a:tableStyleId>{7DF18680-E054-41AD-8BC1-D1AEF772440D}</a:tableStyleId>
              </a:tblPr>
              <a:tblGrid>
                <a:gridCol w="2050903"/>
                <a:gridCol w="1786269"/>
              </a:tblGrid>
              <a:tr h="243515">
                <a:tc>
                  <a:txBody>
                    <a:bodyPr/>
                    <a:lstStyle/>
                    <a:p>
                      <a:r>
                        <a:rPr lang="en-GB" sz="1400" dirty="0" smtClean="0"/>
                        <a:t>OS</a:t>
                      </a:r>
                      <a:endParaRPr lang="en-GB" sz="1400" dirty="0"/>
                    </a:p>
                  </a:txBody>
                  <a:tcPr marL="121920" marR="121920"/>
                </a:tc>
                <a:tc>
                  <a:txBody>
                    <a:bodyPr/>
                    <a:lstStyle/>
                    <a:p>
                      <a:pPr algn="ctr"/>
                      <a:endParaRPr lang="en-GB" sz="1400" dirty="0"/>
                    </a:p>
                  </a:txBody>
                  <a:tcPr marL="121920" marR="121920"/>
                </a:tc>
              </a:tr>
              <a:tr h="243515">
                <a:tc>
                  <a:txBody>
                    <a:bodyPr/>
                    <a:lstStyle/>
                    <a:p>
                      <a:r>
                        <a:rPr lang="en-GB" sz="1400" dirty="0" smtClean="0"/>
                        <a:t>Median OS</a:t>
                      </a:r>
                      <a:endParaRPr lang="en-GB" sz="1400" dirty="0"/>
                    </a:p>
                  </a:txBody>
                  <a:tcPr marL="121920" marR="121920"/>
                </a:tc>
                <a:tc>
                  <a:txBody>
                    <a:bodyPr/>
                    <a:lstStyle/>
                    <a:p>
                      <a:pPr algn="ctr"/>
                      <a:r>
                        <a:rPr lang="en-GB" sz="1400" dirty="0" smtClean="0"/>
                        <a:t>22.5 months</a:t>
                      </a:r>
                      <a:endParaRPr lang="en-GB" sz="1400" dirty="0"/>
                    </a:p>
                  </a:txBody>
                  <a:tcPr marL="121920" marR="121920"/>
                </a:tc>
              </a:tr>
              <a:tr h="243515">
                <a:tc>
                  <a:txBody>
                    <a:bodyPr/>
                    <a:lstStyle/>
                    <a:p>
                      <a:r>
                        <a:rPr lang="en-GB" sz="1400" dirty="0" smtClean="0"/>
                        <a:t>24 months OS</a:t>
                      </a:r>
                      <a:endParaRPr lang="en-GB" sz="1400" dirty="0"/>
                    </a:p>
                  </a:txBody>
                  <a:tcPr marL="121920" marR="121920"/>
                </a:tc>
                <a:tc>
                  <a:txBody>
                    <a:bodyPr/>
                    <a:lstStyle/>
                    <a:p>
                      <a:pPr algn="ctr"/>
                      <a:r>
                        <a:rPr lang="en-GB" sz="1400" dirty="0" smtClean="0"/>
                        <a:t>47%</a:t>
                      </a:r>
                      <a:endParaRPr lang="en-GB" sz="1400" dirty="0"/>
                    </a:p>
                  </a:txBody>
                  <a:tcPr marL="121920" marR="121920"/>
                </a:tc>
              </a:tr>
            </a:tbl>
          </a:graphicData>
        </a:graphic>
      </p:graphicFrame>
      <p:sp>
        <p:nvSpPr>
          <p:cNvPr id="9" name="TextBox 8"/>
          <p:cNvSpPr txBox="1"/>
          <p:nvPr/>
        </p:nvSpPr>
        <p:spPr>
          <a:xfrm>
            <a:off x="9584741" y="6604084"/>
            <a:ext cx="2601994" cy="253916"/>
          </a:xfrm>
          <a:prstGeom prst="rect">
            <a:avLst/>
          </a:prstGeom>
          <a:noFill/>
        </p:spPr>
        <p:txBody>
          <a:bodyPr wrap="none" rtlCol="0">
            <a:spAutoFit/>
          </a:bodyPr>
          <a:lstStyle/>
          <a:p>
            <a:pPr algn="r"/>
            <a:r>
              <a:rPr lang="en-US" sz="1050" dirty="0" smtClean="0">
                <a:latin typeface="Calibri" panose="020F0502020204030204" pitchFamily="34" charset="0"/>
                <a:cs typeface="Calibri" panose="020F0502020204030204" pitchFamily="34" charset="0"/>
              </a:rPr>
              <a:t>Wang ML et al. Blood 2015; 126(6): 739-745</a:t>
            </a:r>
          </a:p>
        </p:txBody>
      </p:sp>
    </p:spTree>
    <p:extLst>
      <p:ext uri="{BB962C8B-B14F-4D97-AF65-F5344CB8AC3E}">
        <p14:creationId xmlns:p14="http://schemas.microsoft.com/office/powerpoint/2010/main" xmlns="" val="2766269485"/>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904" y="508825"/>
            <a:ext cx="10930191" cy="615553"/>
          </a:xfrm>
        </p:spPr>
        <p:txBody>
          <a:bodyPr/>
          <a:lstStyle/>
          <a:p>
            <a:r>
              <a:rPr lang="en-GB" dirty="0" smtClean="0"/>
              <a:t>Adverse Events</a:t>
            </a:r>
            <a:endParaRPr lang="en-GB"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981200" y="1219200"/>
            <a:ext cx="6152909" cy="5410200"/>
          </a:xfrm>
        </p:spPr>
      </p:pic>
      <p:sp>
        <p:nvSpPr>
          <p:cNvPr id="8" name="TextBox 7"/>
          <p:cNvSpPr txBox="1"/>
          <p:nvPr/>
        </p:nvSpPr>
        <p:spPr>
          <a:xfrm>
            <a:off x="9584741" y="6604084"/>
            <a:ext cx="2601994" cy="253916"/>
          </a:xfrm>
          <a:prstGeom prst="rect">
            <a:avLst/>
          </a:prstGeom>
          <a:noFill/>
        </p:spPr>
        <p:txBody>
          <a:bodyPr wrap="none" rtlCol="0">
            <a:spAutoFit/>
          </a:bodyPr>
          <a:lstStyle/>
          <a:p>
            <a:pPr algn="r"/>
            <a:r>
              <a:rPr lang="en-US" sz="1050" dirty="0" smtClean="0">
                <a:solidFill>
                  <a:schemeClr val="bg2"/>
                </a:solidFill>
                <a:latin typeface="Calibri" panose="020F0502020204030204" pitchFamily="34" charset="0"/>
                <a:cs typeface="Calibri" panose="020F0502020204030204" pitchFamily="34" charset="0"/>
              </a:rPr>
              <a:t>Wang ML et al. Blood 2015; 126(6): 739-745</a:t>
            </a:r>
          </a:p>
        </p:txBody>
      </p:sp>
      <p:sp>
        <p:nvSpPr>
          <p:cNvPr id="6" name="5 Dikdörtgen"/>
          <p:cNvSpPr/>
          <p:nvPr/>
        </p:nvSpPr>
        <p:spPr>
          <a:xfrm>
            <a:off x="4191000" y="1524000"/>
            <a:ext cx="9144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Dikdörtgen"/>
          <p:cNvSpPr/>
          <p:nvPr/>
        </p:nvSpPr>
        <p:spPr>
          <a:xfrm>
            <a:off x="4191000" y="2133600"/>
            <a:ext cx="20574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xmlns="" val="453546230"/>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904" y="508825"/>
            <a:ext cx="10930191" cy="615553"/>
          </a:xfrm>
        </p:spPr>
        <p:txBody>
          <a:bodyPr/>
          <a:lstStyle/>
          <a:p>
            <a:r>
              <a:rPr lang="en-GB" dirty="0" smtClean="0"/>
              <a:t>Conclusion</a:t>
            </a:r>
            <a:endParaRPr lang="en-GB" dirty="0"/>
          </a:p>
        </p:txBody>
      </p:sp>
      <p:sp>
        <p:nvSpPr>
          <p:cNvPr id="3" name="Content Placeholder 2"/>
          <p:cNvSpPr>
            <a:spLocks noGrp="1"/>
          </p:cNvSpPr>
          <p:nvPr>
            <p:ph idx="1"/>
          </p:nvPr>
        </p:nvSpPr>
        <p:spPr>
          <a:xfrm>
            <a:off x="228600" y="1371600"/>
            <a:ext cx="11963400" cy="4924425"/>
          </a:xfrm>
        </p:spPr>
        <p:txBody>
          <a:bodyPr/>
          <a:lstStyle/>
          <a:p>
            <a:pPr marL="457200" indent="-457200">
              <a:lnSpc>
                <a:spcPct val="200000"/>
              </a:lnSpc>
              <a:buFont typeface="+mj-lt"/>
              <a:buAutoNum type="arabicPeriod"/>
            </a:pPr>
            <a:r>
              <a:rPr lang="tr-TR" sz="2000" dirty="0" smtClean="0"/>
              <a:t>I</a:t>
            </a:r>
            <a:r>
              <a:rPr lang="en-GB" sz="2000" dirty="0" smtClean="0"/>
              <a:t>n a heavily treated patient population of R/R </a:t>
            </a:r>
            <a:r>
              <a:rPr lang="en-GB" sz="2000" dirty="0" smtClean="0">
                <a:solidFill>
                  <a:srgbClr val="FF0000"/>
                </a:solidFill>
              </a:rPr>
              <a:t>MCL at a median follow-up of 26.7 months</a:t>
            </a:r>
            <a:endParaRPr lang="tr-TR" sz="2000" dirty="0" smtClean="0">
              <a:solidFill>
                <a:srgbClr val="FF0000"/>
              </a:solidFill>
            </a:endParaRPr>
          </a:p>
          <a:p>
            <a:pPr marL="457200" indent="-457200">
              <a:lnSpc>
                <a:spcPct val="200000"/>
              </a:lnSpc>
              <a:buFont typeface="+mj-lt"/>
              <a:buAutoNum type="arabicPeriod"/>
            </a:pPr>
            <a:r>
              <a:rPr lang="en-GB" sz="2000" dirty="0" smtClean="0"/>
              <a:t>Single-agent </a:t>
            </a:r>
            <a:r>
              <a:rPr lang="en-GB" sz="2000" dirty="0"/>
              <a:t>oral ibrutinib produced rapid and durable responses </a:t>
            </a:r>
            <a:endParaRPr lang="en-GB" sz="2000" dirty="0" smtClean="0">
              <a:solidFill>
                <a:srgbClr val="FF0000"/>
              </a:solidFill>
            </a:endParaRPr>
          </a:p>
          <a:p>
            <a:pPr marL="457200" indent="-457200">
              <a:lnSpc>
                <a:spcPct val="200000"/>
              </a:lnSpc>
              <a:buFont typeface="+mj-lt"/>
              <a:buAutoNum type="arabicPeriod"/>
            </a:pPr>
            <a:r>
              <a:rPr lang="en-GB" sz="2000" dirty="0">
                <a:solidFill>
                  <a:srgbClr val="FF0000"/>
                </a:solidFill>
              </a:rPr>
              <a:t>O</a:t>
            </a:r>
            <a:r>
              <a:rPr lang="en-GB" sz="2000" dirty="0" smtClean="0">
                <a:solidFill>
                  <a:srgbClr val="FF0000"/>
                </a:solidFill>
              </a:rPr>
              <a:t>RR </a:t>
            </a:r>
            <a:r>
              <a:rPr lang="en-GB" sz="2000" dirty="0">
                <a:solidFill>
                  <a:srgbClr val="FF0000"/>
                </a:solidFill>
              </a:rPr>
              <a:t>of </a:t>
            </a:r>
            <a:r>
              <a:rPr lang="en-GB" sz="2000" dirty="0" smtClean="0">
                <a:solidFill>
                  <a:srgbClr val="FF0000"/>
                </a:solidFill>
              </a:rPr>
              <a:t>67% and DOR </a:t>
            </a:r>
            <a:r>
              <a:rPr lang="en-GB" sz="2000" dirty="0">
                <a:solidFill>
                  <a:srgbClr val="FF0000"/>
                </a:solidFill>
              </a:rPr>
              <a:t>of 17.5 months </a:t>
            </a:r>
            <a:endParaRPr lang="tr-TR" sz="2000" dirty="0" smtClean="0">
              <a:solidFill>
                <a:srgbClr val="FF0000"/>
              </a:solidFill>
            </a:endParaRPr>
          </a:p>
          <a:p>
            <a:pPr marL="457200" indent="-457200">
              <a:lnSpc>
                <a:spcPct val="200000"/>
              </a:lnSpc>
            </a:pPr>
            <a:r>
              <a:rPr lang="tr-TR" sz="2000" dirty="0" smtClean="0">
                <a:solidFill>
                  <a:srgbClr val="C00000"/>
                </a:solidFill>
              </a:rPr>
              <a:t>       </a:t>
            </a:r>
            <a:r>
              <a:rPr lang="tr-TR" sz="2000" dirty="0" smtClean="0"/>
              <a:t>(</a:t>
            </a:r>
            <a:r>
              <a:rPr lang="en-GB" sz="2000" dirty="0" smtClean="0"/>
              <a:t>observed </a:t>
            </a:r>
            <a:r>
              <a:rPr lang="en-GB" sz="2000" dirty="0"/>
              <a:t>in </a:t>
            </a:r>
            <a:r>
              <a:rPr lang="en-GB" sz="2000" dirty="0" smtClean="0"/>
              <a:t>study </a:t>
            </a:r>
            <a:r>
              <a:rPr lang="en-GB" sz="2000" dirty="0"/>
              <a:t>are the highest reported for a </a:t>
            </a:r>
            <a:r>
              <a:rPr lang="en-GB" sz="2000" dirty="0" smtClean="0"/>
              <a:t>single-agent in </a:t>
            </a:r>
            <a:r>
              <a:rPr lang="en-GB" sz="2000" dirty="0"/>
              <a:t>R/R </a:t>
            </a:r>
            <a:r>
              <a:rPr lang="en-GB" sz="2000" dirty="0" smtClean="0"/>
              <a:t>MCL</a:t>
            </a:r>
            <a:r>
              <a:rPr lang="tr-TR" sz="2000" dirty="0" smtClean="0"/>
              <a:t>)</a:t>
            </a:r>
            <a:endParaRPr lang="en-GB" sz="2000" dirty="0" smtClean="0"/>
          </a:p>
          <a:p>
            <a:pPr marL="457200" indent="-457200">
              <a:lnSpc>
                <a:spcPct val="200000"/>
              </a:lnSpc>
              <a:buFont typeface="+mj-lt"/>
              <a:buAutoNum type="arabicPeriod"/>
            </a:pPr>
            <a:r>
              <a:rPr lang="en-GB" sz="2000" dirty="0" smtClean="0">
                <a:solidFill>
                  <a:srgbClr val="FF0000"/>
                </a:solidFill>
              </a:rPr>
              <a:t>Median </a:t>
            </a:r>
            <a:r>
              <a:rPr lang="en-GB" sz="2000" dirty="0">
                <a:solidFill>
                  <a:srgbClr val="FF0000"/>
                </a:solidFill>
              </a:rPr>
              <a:t>PFS of 13 months and OS of 22.5 months </a:t>
            </a:r>
            <a:endParaRPr lang="tr-TR" sz="2000" dirty="0" smtClean="0">
              <a:solidFill>
                <a:srgbClr val="FF0000"/>
              </a:solidFill>
            </a:endParaRPr>
          </a:p>
          <a:p>
            <a:pPr marL="457200" indent="-457200">
              <a:lnSpc>
                <a:spcPct val="200000"/>
              </a:lnSpc>
              <a:buFont typeface="+mj-lt"/>
              <a:buAutoNum type="arabicPeriod"/>
            </a:pPr>
            <a:r>
              <a:rPr lang="en-GB" sz="2000" dirty="0" smtClean="0"/>
              <a:t>Additionally</a:t>
            </a:r>
            <a:r>
              <a:rPr lang="en-GB" sz="2000" dirty="0"/>
              <a:t>, the ORR did not differ </a:t>
            </a:r>
            <a:r>
              <a:rPr lang="en-GB" sz="2000" dirty="0" smtClean="0"/>
              <a:t>across patients </a:t>
            </a:r>
            <a:r>
              <a:rPr lang="en-GB" sz="2000" dirty="0"/>
              <a:t>with respect to the number of prior therapies or presence of refractory </a:t>
            </a:r>
            <a:r>
              <a:rPr lang="en-GB" sz="2000" dirty="0" smtClean="0"/>
              <a:t>disease</a:t>
            </a:r>
            <a:r>
              <a:rPr lang="tr-TR" sz="2000" dirty="0" smtClean="0"/>
              <a:t>, </a:t>
            </a:r>
            <a:r>
              <a:rPr lang="en-GB" sz="2000" dirty="0" smtClean="0"/>
              <a:t>however</a:t>
            </a:r>
            <a:r>
              <a:rPr lang="en-GB" sz="2000" dirty="0"/>
              <a:t>, less </a:t>
            </a:r>
            <a:r>
              <a:rPr lang="en-GB" sz="2000" dirty="0" smtClean="0"/>
              <a:t>tumour </a:t>
            </a:r>
            <a:r>
              <a:rPr lang="en-GB" sz="2000" dirty="0"/>
              <a:t>bulk and non-refractory disease were associated with longer </a:t>
            </a:r>
            <a:r>
              <a:rPr lang="en-GB" sz="2000" dirty="0" smtClean="0"/>
              <a:t>PFS and OS</a:t>
            </a:r>
            <a:r>
              <a:rPr lang="tr-TR" sz="2000" dirty="0" smtClean="0"/>
              <a:t> </a:t>
            </a:r>
            <a:r>
              <a:rPr lang="en-GB" sz="2000" dirty="0" smtClean="0"/>
              <a:t>Approximately </a:t>
            </a:r>
            <a:r>
              <a:rPr lang="en-GB" sz="2000" dirty="0"/>
              <a:t>one-third of patients remain progression-free at 24 months</a:t>
            </a:r>
          </a:p>
        </p:txBody>
      </p:sp>
      <p:sp>
        <p:nvSpPr>
          <p:cNvPr id="6" name="TextBox 5"/>
          <p:cNvSpPr txBox="1"/>
          <p:nvPr/>
        </p:nvSpPr>
        <p:spPr>
          <a:xfrm>
            <a:off x="9344291" y="6442502"/>
            <a:ext cx="2842445" cy="415498"/>
          </a:xfrm>
          <a:prstGeom prst="rect">
            <a:avLst/>
          </a:prstGeom>
          <a:noFill/>
        </p:spPr>
        <p:txBody>
          <a:bodyPr wrap="none" rtlCol="0">
            <a:spAutoFit/>
          </a:bodyPr>
          <a:lstStyle/>
          <a:p>
            <a:pPr algn="r"/>
            <a:r>
              <a:rPr lang="en-US" sz="1050" dirty="0" smtClean="0">
                <a:latin typeface="Calibri" panose="020F0502020204030204" pitchFamily="34" charset="0"/>
                <a:cs typeface="Calibri" panose="020F0502020204030204" pitchFamily="34" charset="0"/>
              </a:rPr>
              <a:t>Wang ML et al. Blood 2015; 126(6): 739-745</a:t>
            </a:r>
          </a:p>
          <a:p>
            <a:pPr algn="r"/>
            <a:r>
              <a:rPr lang="en-US" sz="1050" dirty="0">
                <a:latin typeface="Calibri" panose="020F0502020204030204" pitchFamily="34" charset="0"/>
                <a:cs typeface="Calibri" panose="020F0502020204030204" pitchFamily="34" charset="0"/>
              </a:rPr>
              <a:t>Wang ML et al. N </a:t>
            </a:r>
            <a:r>
              <a:rPr lang="en-US" sz="1050" dirty="0" err="1">
                <a:latin typeface="Calibri" panose="020F0502020204030204" pitchFamily="34" charset="0"/>
                <a:cs typeface="Calibri" panose="020F0502020204030204" pitchFamily="34" charset="0"/>
              </a:rPr>
              <a:t>Engl</a:t>
            </a:r>
            <a:r>
              <a:rPr lang="en-US" sz="1050" dirty="0">
                <a:latin typeface="Calibri" panose="020F0502020204030204" pitchFamily="34" charset="0"/>
                <a:cs typeface="Calibri" panose="020F0502020204030204" pitchFamily="34" charset="0"/>
              </a:rPr>
              <a:t> J Med 2013; 369: </a:t>
            </a:r>
            <a:r>
              <a:rPr lang="en-US" sz="1050" dirty="0" smtClean="0">
                <a:latin typeface="Calibri" panose="020F0502020204030204" pitchFamily="34" charset="0"/>
                <a:cs typeface="Calibri" panose="020F0502020204030204" pitchFamily="34" charset="0"/>
              </a:rPr>
              <a:t>507-516</a:t>
            </a:r>
            <a:endParaRPr lang="en-US" sz="105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xmlns="" val="1573586090"/>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10930191" cy="615553"/>
          </a:xfrm>
        </p:spPr>
        <p:txBody>
          <a:bodyPr/>
          <a:lstStyle/>
          <a:p>
            <a:r>
              <a:rPr lang="en-IE" dirty="0" smtClean="0"/>
              <a:t>Overall Conclusions</a:t>
            </a:r>
            <a:endParaRPr lang="en-US" dirty="0"/>
          </a:p>
        </p:txBody>
      </p:sp>
      <p:sp>
        <p:nvSpPr>
          <p:cNvPr id="3" name="Content Placeholder 2"/>
          <p:cNvSpPr>
            <a:spLocks noGrp="1"/>
          </p:cNvSpPr>
          <p:nvPr>
            <p:ph idx="1"/>
          </p:nvPr>
        </p:nvSpPr>
        <p:spPr>
          <a:xfrm>
            <a:off x="533400" y="1447800"/>
            <a:ext cx="10798810" cy="4924425"/>
          </a:xfrm>
        </p:spPr>
        <p:txBody>
          <a:bodyPr/>
          <a:lstStyle/>
          <a:p>
            <a:pPr marL="457200" indent="-457200">
              <a:lnSpc>
                <a:spcPct val="200000"/>
              </a:lnSpc>
              <a:buFont typeface="+mj-lt"/>
              <a:buAutoNum type="arabicPeriod"/>
            </a:pPr>
            <a:r>
              <a:rPr lang="en-IE" sz="2000" dirty="0" smtClean="0">
                <a:latin typeface="+mj-lt"/>
              </a:rPr>
              <a:t>Ibrutinib single agent demonstrates robust efficacy and tolerability with continuous treatment</a:t>
            </a:r>
            <a:endParaRPr lang="tr-TR" sz="2000" dirty="0" smtClean="0">
              <a:latin typeface="+mj-lt"/>
            </a:endParaRPr>
          </a:p>
          <a:p>
            <a:pPr marL="457200" indent="-457200">
              <a:lnSpc>
                <a:spcPct val="200000"/>
              </a:lnSpc>
              <a:buFont typeface="+mj-lt"/>
              <a:buAutoNum type="arabicPeriod"/>
            </a:pPr>
            <a:r>
              <a:rPr lang="en-GB" sz="2000" dirty="0" smtClean="0">
                <a:latin typeface="+mj-lt"/>
              </a:rPr>
              <a:t>One phase 3 study and one phase 2 study with long term follow up have confirmed the PFS benefit for ibrutinib in relapsed/refractory MCL</a:t>
            </a:r>
            <a:endParaRPr lang="tr-TR" sz="2000" dirty="0" smtClean="0">
              <a:latin typeface="+mj-lt"/>
            </a:endParaRPr>
          </a:p>
          <a:p>
            <a:pPr marL="457200" indent="-457200">
              <a:lnSpc>
                <a:spcPct val="200000"/>
              </a:lnSpc>
              <a:buFont typeface="+mj-lt"/>
              <a:buAutoNum type="arabicPeriod"/>
            </a:pPr>
            <a:r>
              <a:rPr lang="en-GB" sz="2000" dirty="0" smtClean="0">
                <a:latin typeface="+mj-lt"/>
              </a:rPr>
              <a:t>Rapid and durable outcomes (PFS, OS, ORR &amp; DOR) in a heavily pre-treated group of patients</a:t>
            </a:r>
            <a:r>
              <a:rPr lang="tr-TR" sz="2000" dirty="0" smtClean="0">
                <a:latin typeface="+mj-lt"/>
              </a:rPr>
              <a:t> </a:t>
            </a:r>
            <a:r>
              <a:rPr lang="en-GB" sz="2000" dirty="0" smtClean="0">
                <a:latin typeface="+mj-lt"/>
              </a:rPr>
              <a:t>Improved outcomes when used in earlier lines of treatment</a:t>
            </a:r>
            <a:endParaRPr lang="tr-TR" sz="2000" dirty="0" smtClean="0">
              <a:latin typeface="+mj-lt"/>
            </a:endParaRPr>
          </a:p>
          <a:p>
            <a:pPr marL="457200" indent="-457200">
              <a:lnSpc>
                <a:spcPct val="200000"/>
              </a:lnSpc>
              <a:buFont typeface="+mj-lt"/>
              <a:buAutoNum type="arabicPeriod"/>
            </a:pPr>
            <a:r>
              <a:rPr lang="en-GB" sz="2000" dirty="0" smtClean="0">
                <a:latin typeface="+mj-lt"/>
              </a:rPr>
              <a:t>Long-term follow up data is available confirming durable responses with incidence of AEs declining over time</a:t>
            </a:r>
            <a:r>
              <a:rPr lang="tr-TR" sz="2000" dirty="0" smtClean="0">
                <a:latin typeface="+mj-lt"/>
              </a:rPr>
              <a:t> , </a:t>
            </a:r>
            <a:r>
              <a:rPr lang="en-GB" sz="2000" dirty="0" smtClean="0">
                <a:latin typeface="+mj-lt"/>
              </a:rPr>
              <a:t>Low discontinuation rate due to AEs</a:t>
            </a:r>
          </a:p>
          <a:p>
            <a:pPr>
              <a:lnSpc>
                <a:spcPct val="200000"/>
              </a:lnSpc>
            </a:pPr>
            <a:endParaRPr lang="en-IE" sz="2000" dirty="0" smtClean="0">
              <a:latin typeface="+mj-lt"/>
            </a:endParaRPr>
          </a:p>
        </p:txBody>
      </p:sp>
      <p:sp>
        <p:nvSpPr>
          <p:cNvPr id="4" name="TextBox 3"/>
          <p:cNvSpPr txBox="1"/>
          <p:nvPr/>
        </p:nvSpPr>
        <p:spPr>
          <a:xfrm>
            <a:off x="9323453" y="6280920"/>
            <a:ext cx="2863283" cy="577081"/>
          </a:xfrm>
          <a:prstGeom prst="rect">
            <a:avLst/>
          </a:prstGeom>
          <a:noFill/>
        </p:spPr>
        <p:txBody>
          <a:bodyPr wrap="none" rtlCol="0">
            <a:spAutoFit/>
          </a:bodyPr>
          <a:lstStyle/>
          <a:p>
            <a:pPr algn="r"/>
            <a:r>
              <a:rPr lang="en-US" sz="1050" dirty="0" err="1">
                <a:latin typeface="Calibri" panose="020F0502020204030204" pitchFamily="34" charset="0"/>
                <a:cs typeface="Calibri" panose="020F0502020204030204" pitchFamily="34" charset="0"/>
              </a:rPr>
              <a:t>Dreyling</a:t>
            </a:r>
            <a:r>
              <a:rPr lang="en-US" sz="1050" dirty="0">
                <a:latin typeface="Calibri" panose="020F0502020204030204" pitchFamily="34" charset="0"/>
                <a:cs typeface="Calibri" panose="020F0502020204030204" pitchFamily="34" charset="0"/>
              </a:rPr>
              <a:t> M et al. Lancet 2016; 387(10020): 770-8</a:t>
            </a:r>
          </a:p>
          <a:p>
            <a:pPr algn="r"/>
            <a:r>
              <a:rPr lang="en-US" sz="1050" dirty="0" smtClean="0">
                <a:latin typeface="Calibri" panose="020F0502020204030204" pitchFamily="34" charset="0"/>
                <a:cs typeface="Calibri" panose="020F0502020204030204" pitchFamily="34" charset="0"/>
              </a:rPr>
              <a:t>Wang ML et al. Blood 2015; 126(6): 739-745</a:t>
            </a:r>
          </a:p>
          <a:p>
            <a:pPr algn="r"/>
            <a:r>
              <a:rPr lang="en-US" sz="1050" dirty="0">
                <a:latin typeface="Calibri" panose="020F0502020204030204" pitchFamily="34" charset="0"/>
                <a:cs typeface="Calibri" panose="020F0502020204030204" pitchFamily="34" charset="0"/>
              </a:rPr>
              <a:t>Wang ML et al. N </a:t>
            </a:r>
            <a:r>
              <a:rPr lang="en-US" sz="1050" dirty="0" err="1">
                <a:latin typeface="Calibri" panose="020F0502020204030204" pitchFamily="34" charset="0"/>
                <a:cs typeface="Calibri" panose="020F0502020204030204" pitchFamily="34" charset="0"/>
              </a:rPr>
              <a:t>Engl</a:t>
            </a:r>
            <a:r>
              <a:rPr lang="en-US" sz="1050" dirty="0">
                <a:latin typeface="Calibri" panose="020F0502020204030204" pitchFamily="34" charset="0"/>
                <a:cs typeface="Calibri" panose="020F0502020204030204" pitchFamily="34" charset="0"/>
              </a:rPr>
              <a:t> J Med 2013; 369: </a:t>
            </a:r>
            <a:r>
              <a:rPr lang="en-US" sz="1050" dirty="0" smtClean="0">
                <a:latin typeface="Calibri" panose="020F0502020204030204" pitchFamily="34" charset="0"/>
                <a:cs typeface="Calibri" panose="020F0502020204030204" pitchFamily="34" charset="0"/>
              </a:rPr>
              <a:t>507-516</a:t>
            </a:r>
            <a:endParaRPr lang="en-US" sz="105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xmlns="" val="2144976758"/>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3"/>
          <p:cNvSpPr txBox="1">
            <a:spLocks noChangeArrowheads="1"/>
          </p:cNvSpPr>
          <p:nvPr/>
        </p:nvSpPr>
        <p:spPr bwMode="auto">
          <a:xfrm>
            <a:off x="1371600" y="6477000"/>
            <a:ext cx="11006667" cy="227013"/>
          </a:xfrm>
          <a:prstGeom prst="rect">
            <a:avLst/>
          </a:prstGeom>
          <a:noFill/>
          <a:ln w="9525" cap="flat">
            <a:noFill/>
            <a:round/>
            <a:headEnd/>
            <a:tailEnd/>
          </a:ln>
          <a:effectLst/>
        </p:spPr>
        <p:txBody>
          <a:bodyPr lIns="90000" tIns="45000" rIns="90000" bIns="45000"/>
          <a:lstStyle/>
          <a:p>
            <a:pP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900" i="1"/>
              <a:t>The Lancet Oncology</a:t>
            </a:r>
            <a:r>
              <a:rPr lang="en-US" sz="900"/>
              <a:t> 2016 17, 48-56DOI: (10.1016/S1470-2045(15)00438-6) </a:t>
            </a:r>
          </a:p>
        </p:txBody>
      </p:sp>
      <p:sp>
        <p:nvSpPr>
          <p:cNvPr id="9" name="8 Dikdörtgen"/>
          <p:cNvSpPr/>
          <p:nvPr/>
        </p:nvSpPr>
        <p:spPr>
          <a:xfrm>
            <a:off x="914400" y="5760022"/>
            <a:ext cx="3429000" cy="564578"/>
          </a:xfrm>
          <a:prstGeom prst="rect">
            <a:avLst/>
          </a:prstGeom>
        </p:spPr>
        <p:txBody>
          <a:bodyPr wrap="square">
            <a:spAutoFit/>
          </a:bodyPr>
          <a:lstStyle/>
          <a:p>
            <a:pPr marL="215900" indent="-214313">
              <a:lnSpc>
                <a:spcPct val="93000"/>
              </a:lnSpc>
              <a:spcBef>
                <a:spcPct val="0"/>
              </a:spcBef>
              <a:tabLst>
                <a:tab pos="723900" algn="l"/>
                <a:tab pos="1447800" algn="l"/>
                <a:tab pos="2171700" algn="l"/>
                <a:tab pos="2895600" algn="l"/>
                <a:tab pos="3619500" algn="l"/>
                <a:tab pos="4343400" algn="l"/>
                <a:tab pos="5067300" algn="l"/>
                <a:tab pos="5791200" algn="l"/>
              </a:tabLst>
            </a:pPr>
            <a:r>
              <a:rPr lang="en-US" sz="1100" dirty="0" smtClean="0">
                <a:latin typeface="Arial" charset="0"/>
                <a:ea typeface="IPAMincho" charset="0"/>
                <a:cs typeface="IPAMincho" charset="0"/>
              </a:rPr>
              <a:t>(A) Duration of response among patients who achieved an overall response (n=44). Overall survival of all patients enrolled in the study. </a:t>
            </a:r>
          </a:p>
        </p:txBody>
      </p:sp>
      <p:sp>
        <p:nvSpPr>
          <p:cNvPr id="10" name="9 Dikdörtgen"/>
          <p:cNvSpPr/>
          <p:nvPr/>
        </p:nvSpPr>
        <p:spPr>
          <a:xfrm>
            <a:off x="4876800" y="5760022"/>
            <a:ext cx="3276600" cy="430887"/>
          </a:xfrm>
          <a:prstGeom prst="rect">
            <a:avLst/>
          </a:prstGeom>
        </p:spPr>
        <p:txBody>
          <a:bodyPr wrap="square">
            <a:spAutoFit/>
          </a:bodyPr>
          <a:lstStyle/>
          <a:p>
            <a:r>
              <a:rPr lang="en-US" sz="1100" dirty="0" smtClean="0">
                <a:solidFill>
                  <a:prstClr val="black"/>
                </a:solidFill>
                <a:latin typeface="Arial" charset="0"/>
                <a:ea typeface="IPAMincho" charset="0"/>
                <a:cs typeface="IPAMincho" charset="0"/>
              </a:rPr>
              <a:t>(B) Progression-free survival of all patients enrolled in the study.</a:t>
            </a:r>
            <a:r>
              <a:rPr lang="en-US" sz="1100" dirty="0" smtClean="0">
                <a:latin typeface="Arial" charset="0"/>
                <a:ea typeface="IPAMincho" charset="0"/>
                <a:cs typeface="IPAMincho" charset="0"/>
              </a:rPr>
              <a:t> Dotted lines show 95% CIs.</a:t>
            </a:r>
            <a:endParaRPr lang="tr-TR" sz="1100" dirty="0"/>
          </a:p>
        </p:txBody>
      </p:sp>
      <p:sp>
        <p:nvSpPr>
          <p:cNvPr id="11" name="10 Dikdörtgen"/>
          <p:cNvSpPr/>
          <p:nvPr/>
        </p:nvSpPr>
        <p:spPr>
          <a:xfrm>
            <a:off x="8610600" y="5760022"/>
            <a:ext cx="3048000" cy="430887"/>
          </a:xfrm>
          <a:prstGeom prst="rect">
            <a:avLst/>
          </a:prstGeom>
        </p:spPr>
        <p:txBody>
          <a:bodyPr>
            <a:spAutoFit/>
          </a:bodyPr>
          <a:lstStyle/>
          <a:p>
            <a:r>
              <a:rPr lang="en-US" sz="1100" dirty="0" smtClean="0">
                <a:solidFill>
                  <a:prstClr val="black"/>
                </a:solidFill>
                <a:latin typeface="Arial" charset="0"/>
                <a:ea typeface="IPAMincho" charset="0"/>
                <a:cs typeface="IPAMincho" charset="0"/>
              </a:rPr>
              <a:t>Overall survival of all patients enrolled in the study. Dotted lines show 95% CIs.</a:t>
            </a:r>
            <a:endParaRPr lang="tr-TR" sz="1100" dirty="0"/>
          </a:p>
        </p:txBody>
      </p:sp>
      <p:pic>
        <p:nvPicPr>
          <p:cNvPr id="110597" name="Picture 5"/>
          <p:cNvPicPr>
            <a:picLocks noChangeAspect="1" noChangeArrowheads="1"/>
          </p:cNvPicPr>
          <p:nvPr/>
        </p:nvPicPr>
        <p:blipFill>
          <a:blip r:embed="rId3" cstate="print"/>
          <a:srcRect/>
          <a:stretch>
            <a:fillRect/>
          </a:stretch>
        </p:blipFill>
        <p:spPr bwMode="auto">
          <a:xfrm>
            <a:off x="838200" y="3245422"/>
            <a:ext cx="3200400" cy="2216277"/>
          </a:xfrm>
          <a:prstGeom prst="rect">
            <a:avLst/>
          </a:prstGeom>
          <a:noFill/>
          <a:ln w="9525">
            <a:noFill/>
            <a:miter lim="800000"/>
            <a:headEnd/>
            <a:tailEnd/>
          </a:ln>
        </p:spPr>
      </p:pic>
      <p:pic>
        <p:nvPicPr>
          <p:cNvPr id="110598" name="Picture 6"/>
          <p:cNvPicPr>
            <a:picLocks noChangeAspect="1" noChangeArrowheads="1"/>
          </p:cNvPicPr>
          <p:nvPr/>
        </p:nvPicPr>
        <p:blipFill>
          <a:blip r:embed="rId4" cstate="print"/>
          <a:srcRect/>
          <a:stretch>
            <a:fillRect/>
          </a:stretch>
        </p:blipFill>
        <p:spPr bwMode="auto">
          <a:xfrm>
            <a:off x="4572000" y="3321622"/>
            <a:ext cx="3190875" cy="2236819"/>
          </a:xfrm>
          <a:prstGeom prst="rect">
            <a:avLst/>
          </a:prstGeom>
          <a:noFill/>
          <a:ln w="9525">
            <a:noFill/>
            <a:miter lim="800000"/>
            <a:headEnd/>
            <a:tailEnd/>
          </a:ln>
        </p:spPr>
      </p:pic>
      <p:pic>
        <p:nvPicPr>
          <p:cNvPr id="110599" name="Picture 7"/>
          <p:cNvPicPr>
            <a:picLocks noChangeAspect="1" noChangeArrowheads="1"/>
          </p:cNvPicPr>
          <p:nvPr/>
        </p:nvPicPr>
        <p:blipFill>
          <a:blip r:embed="rId5" cstate="print"/>
          <a:srcRect/>
          <a:stretch>
            <a:fillRect/>
          </a:stretch>
        </p:blipFill>
        <p:spPr bwMode="auto">
          <a:xfrm>
            <a:off x="8458200" y="3397822"/>
            <a:ext cx="3117396" cy="2209800"/>
          </a:xfrm>
          <a:prstGeom prst="rect">
            <a:avLst/>
          </a:prstGeom>
          <a:noFill/>
          <a:ln w="9525">
            <a:noFill/>
            <a:miter lim="800000"/>
            <a:headEnd/>
            <a:tailEnd/>
          </a:ln>
        </p:spPr>
      </p:pic>
      <p:pic>
        <p:nvPicPr>
          <p:cNvPr id="17" name="Picture 5"/>
          <p:cNvPicPr>
            <a:picLocks noChangeAspect="1" noChangeArrowheads="1"/>
          </p:cNvPicPr>
          <p:nvPr/>
        </p:nvPicPr>
        <p:blipFill>
          <a:blip r:embed="rId6" cstate="print"/>
          <a:srcRect/>
          <a:stretch>
            <a:fillRect/>
          </a:stretch>
        </p:blipFill>
        <p:spPr bwMode="auto">
          <a:xfrm>
            <a:off x="990600" y="381000"/>
            <a:ext cx="7000875" cy="1057275"/>
          </a:xfrm>
          <a:prstGeom prst="rect">
            <a:avLst/>
          </a:prstGeom>
          <a:noFill/>
          <a:ln w="9525">
            <a:noFill/>
            <a:miter lim="800000"/>
            <a:headEnd/>
            <a:tailEnd/>
          </a:ln>
        </p:spPr>
      </p:pic>
      <p:sp>
        <p:nvSpPr>
          <p:cNvPr id="12" name="11 Dikdörtgen"/>
          <p:cNvSpPr/>
          <p:nvPr/>
        </p:nvSpPr>
        <p:spPr>
          <a:xfrm>
            <a:off x="1219200" y="2373868"/>
            <a:ext cx="10668000" cy="369332"/>
          </a:xfrm>
          <a:prstGeom prst="rect">
            <a:avLst/>
          </a:prstGeom>
        </p:spPr>
        <p:txBody>
          <a:bodyPr wrap="square">
            <a:spAutoFit/>
          </a:bodyPr>
          <a:lstStyle/>
          <a:p>
            <a:r>
              <a:rPr lang="en-US" b="1" dirty="0" smtClean="0"/>
              <a:t>The overall response rate was 88 percent (44 percent complete) with a median time to response of 1.8 months</a:t>
            </a:r>
            <a:endParaRPr lang="tr-TR" b="1" dirty="0"/>
          </a:p>
        </p:txBody>
      </p:sp>
      <p:sp>
        <p:nvSpPr>
          <p:cNvPr id="13" name="12 Dikdörtgen"/>
          <p:cNvSpPr/>
          <p:nvPr/>
        </p:nvSpPr>
        <p:spPr>
          <a:xfrm>
            <a:off x="1219200" y="2754868"/>
            <a:ext cx="10363200" cy="369332"/>
          </a:xfrm>
          <a:prstGeom prst="rect">
            <a:avLst/>
          </a:prstGeom>
        </p:spPr>
        <p:txBody>
          <a:bodyPr wrap="square">
            <a:spAutoFit/>
          </a:bodyPr>
          <a:lstStyle/>
          <a:p>
            <a:r>
              <a:rPr lang="en-US" b="1" dirty="0" smtClean="0"/>
              <a:t>At a median follow-up of 17 months, the median PFS was not reached for the population as a whole.</a:t>
            </a:r>
            <a:endParaRPr lang="tr-TR" b="1" dirty="0"/>
          </a:p>
        </p:txBody>
      </p:sp>
      <p:sp>
        <p:nvSpPr>
          <p:cNvPr id="14" name="13 Dikdörtgen"/>
          <p:cNvSpPr/>
          <p:nvPr/>
        </p:nvSpPr>
        <p:spPr>
          <a:xfrm>
            <a:off x="1219200" y="1600200"/>
            <a:ext cx="10668000" cy="646331"/>
          </a:xfrm>
          <a:prstGeom prst="rect">
            <a:avLst/>
          </a:prstGeom>
          <a:noFill/>
        </p:spPr>
        <p:txBody>
          <a:bodyPr wrap="square">
            <a:spAutoFit/>
          </a:bodyPr>
          <a:lstStyle/>
          <a:p>
            <a:pPr marL="342900" indent="-342900">
              <a:buFont typeface="+mj-lt"/>
              <a:buAutoNum type="arabicPeriod"/>
            </a:pPr>
            <a:r>
              <a:rPr lang="en-US" dirty="0" smtClean="0">
                <a:solidFill>
                  <a:srgbClr val="FF0000"/>
                </a:solidFill>
              </a:rPr>
              <a:t>A phase II trial evaluated </a:t>
            </a:r>
            <a:r>
              <a:rPr lang="en-US" u="sng" dirty="0" err="1" smtClean="0">
                <a:solidFill>
                  <a:srgbClr val="FF0000"/>
                </a:solidFill>
                <a:hlinkClick r:id="rId7"/>
              </a:rPr>
              <a:t>ibrutinib</a:t>
            </a:r>
            <a:r>
              <a:rPr lang="en-US" dirty="0" smtClean="0">
                <a:solidFill>
                  <a:srgbClr val="FF0000"/>
                </a:solidFill>
              </a:rPr>
              <a:t> plus </a:t>
            </a:r>
            <a:r>
              <a:rPr lang="en-US" u="sng" dirty="0" err="1" smtClean="0">
                <a:solidFill>
                  <a:srgbClr val="FF0000"/>
                </a:solidFill>
                <a:hlinkClick r:id="rId8"/>
              </a:rPr>
              <a:t>rituximab</a:t>
            </a:r>
            <a:r>
              <a:rPr lang="en-US" dirty="0" smtClean="0">
                <a:solidFill>
                  <a:srgbClr val="FF0000"/>
                </a:solidFill>
              </a:rPr>
              <a:t> in 50 adults (median age 67 years)</a:t>
            </a:r>
            <a:endParaRPr lang="tr-TR" dirty="0" smtClean="0">
              <a:solidFill>
                <a:srgbClr val="FF0000"/>
              </a:solidFill>
            </a:endParaRPr>
          </a:p>
          <a:p>
            <a:pPr marL="342900" indent="-342900">
              <a:buFont typeface="+mj-lt"/>
              <a:buAutoNum type="arabicPeriod"/>
            </a:pPr>
            <a:r>
              <a:rPr lang="en-US" dirty="0" smtClean="0">
                <a:solidFill>
                  <a:srgbClr val="FF0000"/>
                </a:solidFill>
              </a:rPr>
              <a:t>with relapsed/refractory MCL a median of three prior therapies</a:t>
            </a:r>
            <a:r>
              <a:rPr lang="tr-TR" dirty="0" smtClean="0">
                <a:solidFill>
                  <a:srgbClr val="FF0000"/>
                </a:solidFill>
              </a:rPr>
              <a:t>.</a:t>
            </a:r>
          </a:p>
        </p:txBody>
      </p:sp>
      <p:sp>
        <p:nvSpPr>
          <p:cNvPr id="15" name="14 Dikdörtgen"/>
          <p:cNvSpPr/>
          <p:nvPr/>
        </p:nvSpPr>
        <p:spPr>
          <a:xfrm rot="19999141">
            <a:off x="391930" y="3043534"/>
            <a:ext cx="11155313" cy="923330"/>
          </a:xfrm>
          <a:prstGeom prst="rect">
            <a:avLst/>
          </a:prstGeom>
          <a:solidFill>
            <a:schemeClr val="accent5"/>
          </a:solidFill>
        </p:spPr>
        <p:txBody>
          <a:bodyPr wrap="square">
            <a:spAutoFit/>
          </a:bodyPr>
          <a:lstStyle/>
          <a:p>
            <a:r>
              <a:rPr lang="en-US" dirty="0" smtClean="0"/>
              <a:t>Interpretation </a:t>
            </a:r>
            <a:r>
              <a:rPr lang="en-US" dirty="0" err="1" smtClean="0"/>
              <a:t>Ibrutinib</a:t>
            </a:r>
            <a:r>
              <a:rPr lang="en-US" dirty="0" smtClean="0"/>
              <a:t> combined with </a:t>
            </a:r>
            <a:r>
              <a:rPr lang="en-US" dirty="0" err="1" smtClean="0"/>
              <a:t>rituximab</a:t>
            </a:r>
            <a:r>
              <a:rPr lang="en-US" dirty="0" smtClean="0"/>
              <a:t> is active and well tolerated in patients with relapsed or refractory mantle cell lymphoma. Our results provide preliminary evidence for the activity of this combination in clinical practice. A phase 3 trial is warranted for more definitive data.</a:t>
            </a:r>
            <a:endParaRPr lang="tr-T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İçerik Yer Tutucusu"/>
          <p:cNvSpPr>
            <a:spLocks noGrp="1"/>
          </p:cNvSpPr>
          <p:nvPr>
            <p:ph sz="half" idx="2"/>
          </p:nvPr>
        </p:nvSpPr>
        <p:spPr>
          <a:xfrm>
            <a:off x="533400" y="1318022"/>
            <a:ext cx="11430000" cy="5539978"/>
          </a:xfrm>
        </p:spPr>
        <p:txBody>
          <a:bodyPr/>
          <a:lstStyle/>
          <a:p>
            <a:pPr>
              <a:lnSpc>
                <a:spcPct val="150000"/>
              </a:lnSpc>
            </a:pPr>
            <a:r>
              <a:rPr lang="en-US" sz="2000" u="sng" dirty="0" err="1" smtClean="0">
                <a:latin typeface="+mn-lt"/>
                <a:hlinkClick r:id="rId2"/>
              </a:rPr>
              <a:t>Ibrutinib</a:t>
            </a:r>
            <a:r>
              <a:rPr lang="en-US" sz="2000" dirty="0" smtClean="0">
                <a:latin typeface="+mn-lt"/>
              </a:rPr>
              <a:t> is approved by the US Food and Drug Administration (FDA) and the European Medicine Agency (EMA) for the treatment of patients with MCL who have received at least one prior therapy. </a:t>
            </a:r>
            <a:endParaRPr lang="tr-TR" sz="2000" dirty="0" smtClean="0">
              <a:latin typeface="+mn-lt"/>
            </a:endParaRPr>
          </a:p>
          <a:p>
            <a:pPr>
              <a:lnSpc>
                <a:spcPct val="150000"/>
              </a:lnSpc>
            </a:pPr>
            <a:endParaRPr lang="tr-TR" sz="2000" dirty="0" smtClean="0">
              <a:latin typeface="+mn-lt"/>
            </a:endParaRPr>
          </a:p>
          <a:p>
            <a:pPr>
              <a:lnSpc>
                <a:spcPct val="150000"/>
              </a:lnSpc>
            </a:pPr>
            <a:r>
              <a:rPr lang="en-US" sz="2000" dirty="0" smtClean="0">
                <a:latin typeface="+mn-lt"/>
              </a:rPr>
              <a:t>The recommended dose and schedule is </a:t>
            </a:r>
            <a:r>
              <a:rPr lang="en-US" sz="2000" dirty="0" err="1" smtClean="0">
                <a:latin typeface="+mn-lt"/>
              </a:rPr>
              <a:t>ibrutinib</a:t>
            </a:r>
            <a:r>
              <a:rPr lang="en-US" sz="2000" dirty="0" smtClean="0">
                <a:latin typeface="+mn-lt"/>
              </a:rPr>
              <a:t> 560 mg (four 140 mg capsules) taken orally once daily.</a:t>
            </a:r>
            <a:endParaRPr lang="tr-TR" sz="2000" dirty="0" smtClean="0">
              <a:latin typeface="+mn-lt"/>
            </a:endParaRPr>
          </a:p>
          <a:p>
            <a:pPr>
              <a:lnSpc>
                <a:spcPct val="150000"/>
              </a:lnSpc>
            </a:pPr>
            <a:r>
              <a:rPr lang="en-US" sz="2000" dirty="0" smtClean="0">
                <a:latin typeface="+mn-lt"/>
              </a:rPr>
              <a:t> </a:t>
            </a:r>
            <a:r>
              <a:rPr lang="en-US" sz="2000" dirty="0" err="1" smtClean="0">
                <a:latin typeface="+mn-lt"/>
              </a:rPr>
              <a:t>Ibrutinib</a:t>
            </a:r>
            <a:r>
              <a:rPr lang="en-US" sz="2000" dirty="0" smtClean="0">
                <a:latin typeface="+mn-lt"/>
              </a:rPr>
              <a:t> should not be administered with strong CYP3A inhibitors or inducers. Reduced doses are necessary if a moderate CYP3A inhibitor must be used. </a:t>
            </a:r>
            <a:r>
              <a:rPr lang="en-US" sz="2000" dirty="0" err="1" smtClean="0">
                <a:latin typeface="+mn-lt"/>
              </a:rPr>
              <a:t>Ibrutinib</a:t>
            </a:r>
            <a:r>
              <a:rPr lang="en-US" sz="2000" dirty="0" smtClean="0">
                <a:latin typeface="+mn-lt"/>
              </a:rPr>
              <a:t> should not be used in patients with baseline hepatic impairment. </a:t>
            </a:r>
            <a:endParaRPr lang="tr-TR" sz="2000" dirty="0" smtClean="0">
              <a:latin typeface="+mn-lt"/>
            </a:endParaRPr>
          </a:p>
          <a:p>
            <a:pPr>
              <a:lnSpc>
                <a:spcPct val="150000"/>
              </a:lnSpc>
            </a:pPr>
            <a:endParaRPr lang="tr-TR" sz="2000" dirty="0" smtClean="0">
              <a:latin typeface="+mn-lt"/>
            </a:endParaRPr>
          </a:p>
          <a:p>
            <a:pPr>
              <a:lnSpc>
                <a:spcPct val="150000"/>
              </a:lnSpc>
            </a:pPr>
            <a:r>
              <a:rPr lang="en-US" sz="2000" dirty="0" smtClean="0">
                <a:latin typeface="+mn-lt"/>
              </a:rPr>
              <a:t>Serious and potentially fatal renal toxicity has occurred in patients treated with </a:t>
            </a:r>
            <a:r>
              <a:rPr lang="en-US" sz="2000" u="sng" dirty="0" err="1" smtClean="0">
                <a:latin typeface="+mn-lt"/>
                <a:hlinkClick r:id="rId2"/>
              </a:rPr>
              <a:t>ibrutinib</a:t>
            </a:r>
            <a:r>
              <a:rPr lang="en-US" sz="2000" dirty="0" smtClean="0">
                <a:latin typeface="+mn-lt"/>
              </a:rPr>
              <a:t>. Creatinine levels should be periodically monitored during therapy, and patients should be encouraged to maintain hydration.</a:t>
            </a:r>
          </a:p>
          <a:p>
            <a:pPr>
              <a:lnSpc>
                <a:spcPct val="150000"/>
              </a:lnSpc>
            </a:pPr>
            <a:endParaRPr lang="tr-TR" sz="2000" dirty="0">
              <a:latin typeface="+mn-lt"/>
            </a:endParaRPr>
          </a:p>
        </p:txBody>
      </p:sp>
      <p:sp>
        <p:nvSpPr>
          <p:cNvPr id="5" name="Title 1"/>
          <p:cNvSpPr>
            <a:spLocks noGrp="1"/>
          </p:cNvSpPr>
          <p:nvPr>
            <p:ph type="title"/>
          </p:nvPr>
        </p:nvSpPr>
        <p:spPr>
          <a:xfrm>
            <a:off x="533400" y="533400"/>
            <a:ext cx="10930191" cy="615553"/>
          </a:xfrm>
        </p:spPr>
        <p:txBody>
          <a:bodyPr/>
          <a:lstStyle/>
          <a:p>
            <a:r>
              <a:rPr lang="en-IE" dirty="0" smtClean="0"/>
              <a:t>Overall Conclusions</a:t>
            </a:r>
            <a:endParaRPr lang="en-US" dirty="0"/>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srcRect/>
          <a:stretch>
            <a:fillRect/>
          </a:stretch>
        </p:blipFill>
        <p:spPr bwMode="auto">
          <a:xfrm>
            <a:off x="609600" y="1447800"/>
            <a:ext cx="5029200" cy="5092528"/>
          </a:xfrm>
          <a:prstGeom prst="rect">
            <a:avLst/>
          </a:prstGeom>
          <a:noFill/>
          <a:ln w="9525">
            <a:solidFill>
              <a:schemeClr val="tx1"/>
            </a:solidFill>
            <a:miter lim="800000"/>
            <a:headEnd/>
            <a:tailEnd/>
          </a:ln>
        </p:spPr>
      </p:pic>
      <p:pic>
        <p:nvPicPr>
          <p:cNvPr id="2050" name="Picture 2"/>
          <p:cNvPicPr>
            <a:picLocks noChangeAspect="1" noChangeArrowheads="1"/>
          </p:cNvPicPr>
          <p:nvPr/>
        </p:nvPicPr>
        <p:blipFill>
          <a:blip r:embed="rId3" cstate="print"/>
          <a:srcRect/>
          <a:stretch>
            <a:fillRect/>
          </a:stretch>
        </p:blipFill>
        <p:spPr bwMode="auto">
          <a:xfrm>
            <a:off x="5943600" y="1447800"/>
            <a:ext cx="4495800" cy="838200"/>
          </a:xfrm>
          <a:prstGeom prst="rect">
            <a:avLst/>
          </a:prstGeom>
          <a:noFill/>
          <a:ln w="9525">
            <a:solidFill>
              <a:schemeClr val="tx1"/>
            </a:solid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5943600" y="2514600"/>
            <a:ext cx="4495800" cy="3962400"/>
          </a:xfrm>
          <a:prstGeom prst="rect">
            <a:avLst/>
          </a:prstGeom>
          <a:noFill/>
          <a:ln w="9525">
            <a:solidFill>
              <a:schemeClr val="tx1"/>
            </a:solidFill>
            <a:miter lim="800000"/>
            <a:headEnd/>
            <a:tailEnd/>
          </a:ln>
        </p:spPr>
      </p:pic>
      <p:pic>
        <p:nvPicPr>
          <p:cNvPr id="2052" name="Picture 4"/>
          <p:cNvPicPr>
            <a:picLocks noChangeAspect="1" noChangeArrowheads="1"/>
          </p:cNvPicPr>
          <p:nvPr/>
        </p:nvPicPr>
        <p:blipFill>
          <a:blip r:embed="rId5" cstate="print"/>
          <a:srcRect/>
          <a:stretch>
            <a:fillRect/>
          </a:stretch>
        </p:blipFill>
        <p:spPr bwMode="auto">
          <a:xfrm>
            <a:off x="762000" y="152400"/>
            <a:ext cx="9953625" cy="1114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Oval"/>
          <p:cNvSpPr/>
          <p:nvPr/>
        </p:nvSpPr>
        <p:spPr>
          <a:xfrm>
            <a:off x="1066800" y="1828800"/>
            <a:ext cx="990600" cy="990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28" name="Picture 4"/>
          <p:cNvPicPr>
            <a:picLocks noChangeAspect="1" noChangeArrowheads="1"/>
          </p:cNvPicPr>
          <p:nvPr/>
        </p:nvPicPr>
        <p:blipFill>
          <a:blip r:embed="rId2" cstate="print"/>
          <a:srcRect/>
          <a:stretch>
            <a:fillRect/>
          </a:stretch>
        </p:blipFill>
        <p:spPr bwMode="auto">
          <a:xfrm>
            <a:off x="381000" y="838200"/>
            <a:ext cx="11058525" cy="5486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2050" name="Picture 2"/>
          <p:cNvPicPr>
            <a:picLocks noChangeAspect="1" noChangeArrowheads="1"/>
          </p:cNvPicPr>
          <p:nvPr/>
        </p:nvPicPr>
        <p:blipFill>
          <a:blip r:embed="rId2" cstate="print"/>
          <a:srcRect/>
          <a:stretch>
            <a:fillRect/>
          </a:stretch>
        </p:blipFill>
        <p:spPr bwMode="auto">
          <a:xfrm>
            <a:off x="381000" y="142875"/>
            <a:ext cx="11058525" cy="6715125"/>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762000" y="6096000"/>
            <a:ext cx="9744075" cy="1333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3075" name="Picture 3"/>
          <p:cNvPicPr>
            <a:picLocks noChangeAspect="1" noChangeArrowheads="1"/>
          </p:cNvPicPr>
          <p:nvPr/>
        </p:nvPicPr>
        <p:blipFill>
          <a:blip r:embed="rId3" cstate="print"/>
          <a:srcRect/>
          <a:stretch>
            <a:fillRect/>
          </a:stretch>
        </p:blipFill>
        <p:spPr bwMode="auto">
          <a:xfrm>
            <a:off x="423863" y="500063"/>
            <a:ext cx="11344275" cy="5857875"/>
          </a:xfrm>
          <a:prstGeom prst="rect">
            <a:avLst/>
          </a:prstGeom>
          <a:noFill/>
          <a:ln w="9525">
            <a:noFill/>
            <a:miter lim="800000"/>
            <a:headEnd/>
            <a:tailEnd/>
          </a:ln>
        </p:spPr>
      </p:pic>
      <p:pic>
        <p:nvPicPr>
          <p:cNvPr id="3076" name="Picture 4"/>
          <p:cNvPicPr>
            <a:picLocks noChangeAspect="1" noChangeArrowheads="1"/>
          </p:cNvPicPr>
          <p:nvPr/>
        </p:nvPicPr>
        <p:blipFill>
          <a:blip r:embed="rId3" cstate="print"/>
          <a:srcRect/>
          <a:stretch>
            <a:fillRect/>
          </a:stretch>
        </p:blipFill>
        <p:spPr bwMode="auto">
          <a:xfrm>
            <a:off x="423863" y="500063"/>
            <a:ext cx="11344275" cy="5857875"/>
          </a:xfrm>
          <a:prstGeom prst="rect">
            <a:avLst/>
          </a:prstGeom>
          <a:noFill/>
          <a:ln w="9525">
            <a:noFill/>
            <a:miter lim="800000"/>
            <a:headEnd/>
            <a:tailEnd/>
          </a:ln>
        </p:spPr>
      </p:pic>
      <p:pic>
        <p:nvPicPr>
          <p:cNvPr id="3080" name="Picture 8"/>
          <p:cNvPicPr>
            <a:picLocks noChangeAspect="1" noChangeArrowheads="1"/>
          </p:cNvPicPr>
          <p:nvPr/>
        </p:nvPicPr>
        <p:blipFill>
          <a:blip r:embed="rId4" cstate="print"/>
          <a:srcRect/>
          <a:stretch>
            <a:fillRect/>
          </a:stretch>
        </p:blipFill>
        <p:spPr bwMode="auto">
          <a:xfrm>
            <a:off x="762000" y="6400800"/>
            <a:ext cx="9744075" cy="1333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4459605">
              <a:lnSpc>
                <a:spcPct val="100000"/>
              </a:lnSpc>
            </a:pPr>
            <a:r>
              <a:rPr spc="-10" dirty="0"/>
              <a:t>S</a:t>
            </a:r>
            <a:r>
              <a:rPr spc="-5" dirty="0"/>
              <a:t>umm</a:t>
            </a:r>
            <a:r>
              <a:rPr spc="-10" dirty="0"/>
              <a:t>a</a:t>
            </a:r>
            <a:r>
              <a:rPr dirty="0"/>
              <a:t>r</a:t>
            </a:r>
            <a:r>
              <a:rPr spc="-5" dirty="0"/>
              <a:t>y</a:t>
            </a:r>
          </a:p>
        </p:txBody>
      </p:sp>
      <p:sp>
        <p:nvSpPr>
          <p:cNvPr id="3" name="object 3"/>
          <p:cNvSpPr txBox="1">
            <a:spLocks noGrp="1"/>
          </p:cNvSpPr>
          <p:nvPr>
            <p:ph type="body" idx="1"/>
          </p:nvPr>
        </p:nvSpPr>
        <p:spPr>
          <a:prstGeom prst="rect">
            <a:avLst/>
          </a:prstGeom>
        </p:spPr>
        <p:txBody>
          <a:bodyPr vert="horz" wrap="square" lIns="0" tIns="0" rIns="0" bIns="0" rtlCol="0">
            <a:spAutoFit/>
          </a:bodyPr>
          <a:lstStyle/>
          <a:p>
            <a:pPr marL="355600" indent="-342900">
              <a:lnSpc>
                <a:spcPct val="100000"/>
              </a:lnSpc>
              <a:buFont typeface="Arial"/>
              <a:buChar char="•"/>
              <a:tabLst>
                <a:tab pos="354965" algn="l"/>
                <a:tab pos="355600" algn="l"/>
              </a:tabLst>
            </a:pPr>
            <a:r>
              <a:rPr spc="-5" dirty="0"/>
              <a:t>Mantle </a:t>
            </a:r>
            <a:r>
              <a:rPr dirty="0"/>
              <a:t>cell </a:t>
            </a:r>
            <a:r>
              <a:rPr spc="-5" dirty="0"/>
              <a:t>lymphoma </a:t>
            </a:r>
            <a:r>
              <a:rPr dirty="0"/>
              <a:t>is </a:t>
            </a:r>
            <a:r>
              <a:rPr spc="-20" dirty="0"/>
              <a:t>rare </a:t>
            </a:r>
            <a:r>
              <a:rPr dirty="0"/>
              <a:t>and </a:t>
            </a:r>
            <a:r>
              <a:rPr spc="-5" dirty="0"/>
              <a:t>remains incurable despite </a:t>
            </a:r>
            <a:r>
              <a:rPr spc="-10" dirty="0"/>
              <a:t>therapy</a:t>
            </a:r>
            <a:r>
              <a:rPr spc="-145" dirty="0"/>
              <a:t> </a:t>
            </a:r>
            <a:r>
              <a:rPr spc="-5" dirty="0"/>
              <a:t>advances</a:t>
            </a:r>
          </a:p>
          <a:p>
            <a:pPr marL="355600" indent="-342900">
              <a:lnSpc>
                <a:spcPct val="100000"/>
              </a:lnSpc>
              <a:spcBef>
                <a:spcPts val="2110"/>
              </a:spcBef>
              <a:buFont typeface="Arial"/>
              <a:buChar char="•"/>
              <a:tabLst>
                <a:tab pos="354965" algn="l"/>
                <a:tab pos="355600" algn="l"/>
              </a:tabLst>
            </a:pPr>
            <a:r>
              <a:rPr spc="-5" dirty="0">
                <a:solidFill>
                  <a:srgbClr val="002060"/>
                </a:solidFill>
              </a:rPr>
              <a:t>Most </a:t>
            </a:r>
            <a:r>
              <a:rPr spc="-10" dirty="0">
                <a:solidFill>
                  <a:srgbClr val="002060"/>
                </a:solidFill>
              </a:rPr>
              <a:t>patients are </a:t>
            </a:r>
            <a:r>
              <a:rPr spc="-5" dirty="0">
                <a:solidFill>
                  <a:srgbClr val="002060"/>
                </a:solidFill>
              </a:rPr>
              <a:t>unfit </a:t>
            </a:r>
            <a:r>
              <a:rPr spc="-25" dirty="0">
                <a:solidFill>
                  <a:srgbClr val="002060"/>
                </a:solidFill>
              </a:rPr>
              <a:t>for </a:t>
            </a:r>
            <a:r>
              <a:rPr spc="-10" dirty="0">
                <a:solidFill>
                  <a:srgbClr val="002060"/>
                </a:solidFill>
              </a:rPr>
              <a:t>intensive</a:t>
            </a:r>
            <a:r>
              <a:rPr spc="-40" dirty="0">
                <a:solidFill>
                  <a:srgbClr val="002060"/>
                </a:solidFill>
              </a:rPr>
              <a:t> </a:t>
            </a:r>
            <a:r>
              <a:rPr spc="-10" dirty="0">
                <a:solidFill>
                  <a:srgbClr val="002060"/>
                </a:solidFill>
              </a:rPr>
              <a:t>treatment</a:t>
            </a:r>
          </a:p>
          <a:p>
            <a:pPr marL="12700">
              <a:lnSpc>
                <a:spcPct val="100000"/>
              </a:lnSpc>
              <a:spcBef>
                <a:spcPts val="2110"/>
              </a:spcBef>
            </a:pPr>
            <a:r>
              <a:rPr dirty="0">
                <a:latin typeface="Arial"/>
                <a:cs typeface="Arial"/>
              </a:rPr>
              <a:t>•</a:t>
            </a:r>
          </a:p>
        </p:txBody>
      </p:sp>
      <p:sp>
        <p:nvSpPr>
          <p:cNvPr id="4" name="object 4"/>
          <p:cNvSpPr txBox="1"/>
          <p:nvPr/>
        </p:nvSpPr>
        <p:spPr>
          <a:xfrm>
            <a:off x="414098" y="2932684"/>
            <a:ext cx="11336655" cy="3101975"/>
          </a:xfrm>
          <a:prstGeom prst="rect">
            <a:avLst/>
          </a:prstGeom>
        </p:spPr>
        <p:txBody>
          <a:bodyPr vert="horz" wrap="square" lIns="0" tIns="0" rIns="0" bIns="0" rtlCol="0">
            <a:spAutoFit/>
          </a:bodyPr>
          <a:lstStyle/>
          <a:p>
            <a:pPr marL="355600" marR="54610">
              <a:lnSpc>
                <a:spcPct val="110000"/>
              </a:lnSpc>
            </a:pPr>
            <a:r>
              <a:rPr sz="2600" spc="-5" dirty="0">
                <a:latin typeface="Calibri"/>
                <a:cs typeface="Calibri"/>
              </a:rPr>
              <a:t>Emerging options </a:t>
            </a:r>
            <a:r>
              <a:rPr sz="2600" spc="-25" dirty="0">
                <a:latin typeface="Calibri"/>
                <a:cs typeface="Calibri"/>
              </a:rPr>
              <a:t>for </a:t>
            </a:r>
            <a:r>
              <a:rPr sz="2600" spc="-15" dirty="0">
                <a:latin typeface="Calibri"/>
                <a:cs typeface="Calibri"/>
              </a:rPr>
              <a:t>first </a:t>
            </a:r>
            <a:r>
              <a:rPr sz="2600" dirty="0">
                <a:latin typeface="Calibri"/>
                <a:cs typeface="Calibri"/>
              </a:rPr>
              <a:t>line </a:t>
            </a:r>
            <a:r>
              <a:rPr sz="2600" spc="-10" dirty="0">
                <a:latin typeface="Calibri"/>
                <a:cs typeface="Calibri"/>
              </a:rPr>
              <a:t>treatment </a:t>
            </a:r>
            <a:r>
              <a:rPr sz="2600" spc="-5" dirty="0">
                <a:latin typeface="Calibri"/>
                <a:cs typeface="Calibri"/>
              </a:rPr>
              <a:t>of </a:t>
            </a:r>
            <a:r>
              <a:rPr sz="2600" spc="-10" dirty="0">
                <a:latin typeface="Calibri"/>
                <a:cs typeface="Calibri"/>
              </a:rPr>
              <a:t>patients </a:t>
            </a:r>
            <a:r>
              <a:rPr sz="2600" dirty="0">
                <a:latin typeface="Calibri"/>
                <a:cs typeface="Calibri"/>
              </a:rPr>
              <a:t>&gt;65 include </a:t>
            </a:r>
            <a:r>
              <a:rPr sz="2600" spc="-45" dirty="0">
                <a:latin typeface="Calibri"/>
                <a:cs typeface="Calibri"/>
              </a:rPr>
              <a:t>VR-CAP, </a:t>
            </a:r>
            <a:r>
              <a:rPr sz="2600" spc="-5" dirty="0">
                <a:latin typeface="Calibri"/>
                <a:cs typeface="Calibri"/>
              </a:rPr>
              <a:t>RCHOP </a:t>
            </a:r>
            <a:r>
              <a:rPr sz="2600" dirty="0">
                <a:latin typeface="Calibri"/>
                <a:cs typeface="Calibri"/>
              </a:rPr>
              <a:t>+  </a:t>
            </a:r>
            <a:r>
              <a:rPr sz="2600" spc="-5" dirty="0">
                <a:latin typeface="Calibri"/>
                <a:cs typeface="Calibri"/>
              </a:rPr>
              <a:t>maintenance </a:t>
            </a:r>
            <a:r>
              <a:rPr sz="2600" dirty="0">
                <a:latin typeface="Calibri"/>
                <a:cs typeface="Calibri"/>
              </a:rPr>
              <a:t>rituximab, </a:t>
            </a:r>
            <a:r>
              <a:rPr sz="2600" spc="-10" dirty="0">
                <a:latin typeface="Calibri"/>
                <a:cs typeface="Calibri"/>
              </a:rPr>
              <a:t>R-B,</a:t>
            </a:r>
            <a:r>
              <a:rPr sz="2600" spc="-110" dirty="0">
                <a:latin typeface="Calibri"/>
                <a:cs typeface="Calibri"/>
              </a:rPr>
              <a:t> </a:t>
            </a:r>
            <a:r>
              <a:rPr sz="2600" spc="-10" dirty="0">
                <a:latin typeface="Calibri"/>
                <a:cs typeface="Calibri"/>
              </a:rPr>
              <a:t>R-AraC</a:t>
            </a:r>
            <a:endParaRPr sz="2600" dirty="0">
              <a:latin typeface="Calibri"/>
              <a:cs typeface="Calibri"/>
            </a:endParaRPr>
          </a:p>
          <a:p>
            <a:pPr marL="355600" marR="5080" indent="-342900">
              <a:lnSpc>
                <a:spcPct val="110000"/>
              </a:lnSpc>
              <a:spcBef>
                <a:spcPts val="1800"/>
              </a:spcBef>
              <a:buFont typeface="Arial"/>
              <a:buChar char="•"/>
              <a:tabLst>
                <a:tab pos="354965" algn="l"/>
                <a:tab pos="355600" algn="l"/>
              </a:tabLst>
            </a:pPr>
            <a:r>
              <a:rPr sz="2600" spc="-30" dirty="0">
                <a:solidFill>
                  <a:srgbClr val="002060"/>
                </a:solidFill>
                <a:latin typeface="Calibri"/>
                <a:cs typeface="Calibri"/>
              </a:rPr>
              <a:t>Treatment </a:t>
            </a:r>
            <a:r>
              <a:rPr sz="2600" spc="-5" dirty="0">
                <a:solidFill>
                  <a:srgbClr val="002060"/>
                </a:solidFill>
                <a:latin typeface="Calibri"/>
                <a:cs typeface="Calibri"/>
              </a:rPr>
              <a:t>of relapsed </a:t>
            </a:r>
            <a:r>
              <a:rPr sz="2600" dirty="0">
                <a:solidFill>
                  <a:srgbClr val="002060"/>
                </a:solidFill>
                <a:latin typeface="Calibri"/>
                <a:cs typeface="Calibri"/>
              </a:rPr>
              <a:t>disease is </a:t>
            </a:r>
            <a:r>
              <a:rPr sz="2600" spc="-5" dirty="0">
                <a:solidFill>
                  <a:srgbClr val="002060"/>
                </a:solidFill>
                <a:latin typeface="Calibri"/>
                <a:cs typeface="Calibri"/>
              </a:rPr>
              <a:t>challenging; </a:t>
            </a:r>
            <a:r>
              <a:rPr sz="2600" spc="-15" dirty="0">
                <a:solidFill>
                  <a:srgbClr val="002060"/>
                </a:solidFill>
                <a:latin typeface="Calibri"/>
                <a:cs typeface="Calibri"/>
              </a:rPr>
              <a:t>many effective </a:t>
            </a:r>
            <a:r>
              <a:rPr sz="2600" spc="-10" dirty="0">
                <a:solidFill>
                  <a:srgbClr val="002060"/>
                </a:solidFill>
                <a:latin typeface="Calibri"/>
                <a:cs typeface="Calibri"/>
              </a:rPr>
              <a:t>treatments, </a:t>
            </a:r>
            <a:r>
              <a:rPr sz="2600" spc="-5" dirty="0">
                <a:solidFill>
                  <a:srgbClr val="002060"/>
                </a:solidFill>
                <a:latin typeface="Calibri"/>
                <a:cs typeface="Calibri"/>
              </a:rPr>
              <a:t>including  ibrutinib, lenalidomide </a:t>
            </a:r>
            <a:r>
              <a:rPr sz="2600" dirty="0">
                <a:solidFill>
                  <a:srgbClr val="002060"/>
                </a:solidFill>
                <a:latin typeface="Calibri"/>
                <a:cs typeface="Calibri"/>
              </a:rPr>
              <a:t>and R-B </a:t>
            </a:r>
            <a:r>
              <a:rPr sz="2600" spc="-5" dirty="0">
                <a:solidFill>
                  <a:srgbClr val="002060"/>
                </a:solidFill>
                <a:latin typeface="Calibri"/>
                <a:cs typeface="Calibri"/>
              </a:rPr>
              <a:t>but limited </a:t>
            </a:r>
            <a:r>
              <a:rPr sz="2600" dirty="0">
                <a:solidFill>
                  <a:srgbClr val="002060"/>
                </a:solidFill>
                <a:latin typeface="Calibri"/>
                <a:cs typeface="Calibri"/>
              </a:rPr>
              <a:t>access in the</a:t>
            </a:r>
            <a:r>
              <a:rPr sz="2600" spc="-80" dirty="0">
                <a:solidFill>
                  <a:srgbClr val="002060"/>
                </a:solidFill>
                <a:latin typeface="Calibri"/>
                <a:cs typeface="Calibri"/>
              </a:rPr>
              <a:t> </a:t>
            </a:r>
            <a:r>
              <a:rPr sz="2600" spc="-5" dirty="0">
                <a:solidFill>
                  <a:srgbClr val="002060"/>
                </a:solidFill>
                <a:latin typeface="Calibri"/>
                <a:cs typeface="Calibri"/>
              </a:rPr>
              <a:t>UK</a:t>
            </a:r>
            <a:endParaRPr sz="2600" dirty="0">
              <a:latin typeface="Calibri"/>
              <a:cs typeface="Calibri"/>
            </a:endParaRPr>
          </a:p>
          <a:p>
            <a:pPr marL="355600" marR="169545" indent="-342900">
              <a:lnSpc>
                <a:spcPct val="110000"/>
              </a:lnSpc>
              <a:spcBef>
                <a:spcPts val="1800"/>
              </a:spcBef>
              <a:buFont typeface="Arial"/>
              <a:buChar char="•"/>
              <a:tabLst>
                <a:tab pos="354965" algn="l"/>
                <a:tab pos="355600" algn="l"/>
              </a:tabLst>
            </a:pPr>
            <a:r>
              <a:rPr sz="2600" spc="-10" dirty="0">
                <a:latin typeface="Calibri"/>
                <a:cs typeface="Calibri"/>
              </a:rPr>
              <a:t>More </a:t>
            </a:r>
            <a:r>
              <a:rPr sz="2600" spc="-5" dirty="0">
                <a:latin typeface="Calibri"/>
                <a:cs typeface="Calibri"/>
              </a:rPr>
              <a:t>needs </a:t>
            </a:r>
            <a:r>
              <a:rPr sz="2600" spc="-15" dirty="0">
                <a:latin typeface="Calibri"/>
                <a:cs typeface="Calibri"/>
              </a:rPr>
              <a:t>to </a:t>
            </a:r>
            <a:r>
              <a:rPr sz="2600" spc="-5" dirty="0">
                <a:latin typeface="Calibri"/>
                <a:cs typeface="Calibri"/>
              </a:rPr>
              <a:t>be done, </a:t>
            </a:r>
            <a:r>
              <a:rPr sz="2600" dirty="0">
                <a:latin typeface="Calibri"/>
                <a:cs typeface="Calibri"/>
              </a:rPr>
              <a:t>especially </a:t>
            </a:r>
            <a:r>
              <a:rPr sz="2600" spc="-15" dirty="0">
                <a:latin typeface="Calibri"/>
                <a:cs typeface="Calibri"/>
              </a:rPr>
              <a:t>to </a:t>
            </a:r>
            <a:r>
              <a:rPr sz="2600" spc="-10" dirty="0">
                <a:latin typeface="Calibri"/>
                <a:cs typeface="Calibri"/>
              </a:rPr>
              <a:t>develop </a:t>
            </a:r>
            <a:r>
              <a:rPr sz="2600" dirty="0">
                <a:latin typeface="Calibri"/>
                <a:cs typeface="Calibri"/>
              </a:rPr>
              <a:t>risk </a:t>
            </a:r>
            <a:r>
              <a:rPr sz="2600" spc="-5" dirty="0">
                <a:latin typeface="Calibri"/>
                <a:cs typeface="Calibri"/>
              </a:rPr>
              <a:t>adapted </a:t>
            </a:r>
            <a:r>
              <a:rPr sz="2600" spc="-10" dirty="0">
                <a:latin typeface="Calibri"/>
                <a:cs typeface="Calibri"/>
              </a:rPr>
              <a:t>therapy… </a:t>
            </a:r>
            <a:r>
              <a:rPr sz="2600" spc="-5" dirty="0">
                <a:latin typeface="Calibri"/>
                <a:cs typeface="Calibri"/>
              </a:rPr>
              <a:t>every </a:t>
            </a:r>
            <a:r>
              <a:rPr sz="2600" spc="-20" dirty="0">
                <a:latin typeface="Calibri"/>
                <a:cs typeface="Calibri"/>
              </a:rPr>
              <a:t>effort  </a:t>
            </a:r>
            <a:r>
              <a:rPr sz="2600" spc="-5" dirty="0">
                <a:latin typeface="Calibri"/>
                <a:cs typeface="Calibri"/>
              </a:rPr>
              <a:t>should be made </a:t>
            </a:r>
            <a:r>
              <a:rPr sz="2600" spc="-15" dirty="0">
                <a:latin typeface="Calibri"/>
                <a:cs typeface="Calibri"/>
              </a:rPr>
              <a:t>to </a:t>
            </a:r>
            <a:r>
              <a:rPr sz="2600" spc="-5" dirty="0">
                <a:latin typeface="Calibri"/>
                <a:cs typeface="Calibri"/>
              </a:rPr>
              <a:t>consider </a:t>
            </a:r>
            <a:r>
              <a:rPr sz="2600" dirty="0">
                <a:latin typeface="Calibri"/>
                <a:cs typeface="Calibri"/>
              </a:rPr>
              <a:t>all </a:t>
            </a:r>
            <a:r>
              <a:rPr sz="2600" spc="-10" dirty="0">
                <a:latin typeface="Calibri"/>
                <a:cs typeface="Calibri"/>
              </a:rPr>
              <a:t>patients </a:t>
            </a:r>
            <a:r>
              <a:rPr sz="2600" spc="-25" dirty="0">
                <a:latin typeface="Calibri"/>
                <a:cs typeface="Calibri"/>
              </a:rPr>
              <a:t>for </a:t>
            </a:r>
            <a:r>
              <a:rPr sz="2600" spc="-10" dirty="0">
                <a:latin typeface="Calibri"/>
                <a:cs typeface="Calibri"/>
              </a:rPr>
              <a:t>treatment </a:t>
            </a:r>
            <a:r>
              <a:rPr sz="2600" spc="-5" dirty="0">
                <a:latin typeface="Calibri"/>
                <a:cs typeface="Calibri"/>
              </a:rPr>
              <a:t>on clinical</a:t>
            </a:r>
            <a:r>
              <a:rPr sz="2600" spc="25" dirty="0">
                <a:latin typeface="Calibri"/>
                <a:cs typeface="Calibri"/>
              </a:rPr>
              <a:t> </a:t>
            </a:r>
            <a:r>
              <a:rPr sz="2600" dirty="0">
                <a:latin typeface="Calibri"/>
                <a:cs typeface="Calibri"/>
              </a:rPr>
              <a:t>trial</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30904" y="508825"/>
            <a:ext cx="10930191" cy="615553"/>
          </a:xfrm>
        </p:spPr>
        <p:txBody>
          <a:bodyPr/>
          <a:lstStyle/>
          <a:p>
            <a:r>
              <a:rPr lang="tr-TR" dirty="0" err="1" smtClean="0"/>
              <a:t>Thank</a:t>
            </a:r>
            <a:r>
              <a:rPr lang="tr-TR" dirty="0" smtClean="0"/>
              <a:t> </a:t>
            </a:r>
            <a:r>
              <a:rPr lang="tr-TR" dirty="0" err="1" smtClean="0"/>
              <a:t>you</a:t>
            </a:r>
            <a:r>
              <a:rPr lang="tr-TR" dirty="0" smtClean="0"/>
              <a:t> for </a:t>
            </a:r>
            <a:r>
              <a:rPr lang="tr-TR" dirty="0" err="1" smtClean="0"/>
              <a:t>your</a:t>
            </a:r>
            <a:r>
              <a:rPr lang="tr-TR" dirty="0" smtClean="0"/>
              <a:t> </a:t>
            </a:r>
            <a:r>
              <a:rPr lang="tr-TR" dirty="0" err="1" smtClean="0"/>
              <a:t>attention</a:t>
            </a:r>
            <a:endParaRPr lang="tr-TR" dirty="0"/>
          </a:p>
        </p:txBody>
      </p:sp>
      <p:pic>
        <p:nvPicPr>
          <p:cNvPr id="97282" name="Picture 2"/>
          <p:cNvPicPr>
            <a:picLocks noChangeAspect="1" noChangeArrowheads="1"/>
          </p:cNvPicPr>
          <p:nvPr/>
        </p:nvPicPr>
        <p:blipFill>
          <a:blip r:embed="rId2" cstate="print"/>
          <a:srcRect/>
          <a:stretch>
            <a:fillRect/>
          </a:stretch>
        </p:blipFill>
        <p:spPr bwMode="auto">
          <a:xfrm>
            <a:off x="914400" y="1371600"/>
            <a:ext cx="10134600" cy="494641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VSHAPEID" val="YSv97Jr7TEG46RlCrRssuZ"/>
</p:tagLst>
</file>

<file path=ppt/tags/tag2.xml><?xml version="1.0" encoding="utf-8"?>
<p:tagLst xmlns:a="http://schemas.openxmlformats.org/drawingml/2006/main" xmlns:r="http://schemas.openxmlformats.org/officeDocument/2006/relationships" xmlns:p="http://schemas.openxmlformats.org/presentationml/2006/main">
  <p:tag name="DVSECTIONID" val="ldYdgPXeSQCjKpQIrrNNSj"/>
</p:tagLst>
</file>

<file path=ppt/tags/tag3.xml><?xml version="1.0" encoding="utf-8"?>
<p:tagLst xmlns:a="http://schemas.openxmlformats.org/drawingml/2006/main" xmlns:r="http://schemas.openxmlformats.org/officeDocument/2006/relationships" xmlns:p="http://schemas.openxmlformats.org/presentationml/2006/main">
  <p:tag name="DVSHAPEID" val="6IZwFZtF1RfnyCtaojfX9x"/>
</p:tagLst>
</file>

<file path=ppt/tags/tag4.xml><?xml version="1.0" encoding="utf-8"?>
<p:tagLst xmlns:a="http://schemas.openxmlformats.org/drawingml/2006/main" xmlns:r="http://schemas.openxmlformats.org/officeDocument/2006/relationships" xmlns:p="http://schemas.openxmlformats.org/presentationml/2006/main">
  <p:tag name="DVSHAPEID" val="YSv97Jr7TEG46RlCrRssuZ"/>
</p:tagLst>
</file>

<file path=ppt/tags/tag5.xml><?xml version="1.0" encoding="utf-8"?>
<p:tagLst xmlns:a="http://schemas.openxmlformats.org/drawingml/2006/main" xmlns:r="http://schemas.openxmlformats.org/officeDocument/2006/relationships" xmlns:p="http://schemas.openxmlformats.org/presentationml/2006/main">
  <p:tag name="DVSECTIONID" val="ldYdgPXeSQCjKpQIrrNNSj"/>
</p:tagLst>
</file>

<file path=ppt/tags/tag6.xml><?xml version="1.0" encoding="utf-8"?>
<p:tagLst xmlns:a="http://schemas.openxmlformats.org/drawingml/2006/main" xmlns:r="http://schemas.openxmlformats.org/officeDocument/2006/relationships" xmlns:p="http://schemas.openxmlformats.org/presentationml/2006/main">
  <p:tag name="DVSHAPEID" val="6IZwFZtF1RfnyCtaojfX9x"/>
</p:tagLst>
</file>

<file path=ppt/tags/tag7.xml><?xml version="1.0" encoding="utf-8"?>
<p:tagLst xmlns:a="http://schemas.openxmlformats.org/drawingml/2006/main" xmlns:r="http://schemas.openxmlformats.org/officeDocument/2006/relationships" xmlns:p="http://schemas.openxmlformats.org/presentationml/2006/main">
  <p:tag name="DVSHAPEID" val="YSv97Jr7TEG46RlCrRssuZ"/>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1561</TotalTime>
  <Words>5346</Words>
  <Application>Microsoft Office PowerPoint</Application>
  <PresentationFormat>Özel</PresentationFormat>
  <Paragraphs>775</Paragraphs>
  <Slides>56</Slides>
  <Notes>21</Notes>
  <HiddenSlides>0</HiddenSlides>
  <MMClips>0</MMClips>
  <ScaleCrop>false</ScaleCrop>
  <HeadingPairs>
    <vt:vector size="4" baseType="variant">
      <vt:variant>
        <vt:lpstr>Tema</vt:lpstr>
      </vt:variant>
      <vt:variant>
        <vt:i4>1</vt:i4>
      </vt:variant>
      <vt:variant>
        <vt:lpstr>Slayt Başlıkları</vt:lpstr>
      </vt:variant>
      <vt:variant>
        <vt:i4>56</vt:i4>
      </vt:variant>
    </vt:vector>
  </HeadingPairs>
  <TitlesOfParts>
    <vt:vector size="57" baseType="lpstr">
      <vt:lpstr>Office Theme</vt:lpstr>
      <vt:lpstr>General Overwiew:  New Approach to Mantle Cell Lymphoma  </vt:lpstr>
      <vt:lpstr>Subtypes of NHL</vt:lpstr>
      <vt:lpstr>MCL: Clinical Features</vt:lpstr>
      <vt:lpstr>MCL: Clinical Features</vt:lpstr>
      <vt:lpstr>Pretreatment Workup</vt:lpstr>
      <vt:lpstr>MCL: Critical Role of Cyclin D1</vt:lpstr>
      <vt:lpstr>The histologic pattern of MCL</vt:lpstr>
      <vt:lpstr>MCL: Pathology</vt:lpstr>
      <vt:lpstr>MCL: Flow cytometry </vt:lpstr>
      <vt:lpstr>MCL International Prognostic Index</vt:lpstr>
      <vt:lpstr>Simplified MIPI</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Short survival for those who relapse after ASCT</vt:lpstr>
      <vt:lpstr>Slayt 25</vt:lpstr>
      <vt:lpstr>Short survival for those who relapse after ASCT</vt:lpstr>
      <vt:lpstr>Options for relapsed/refractory MCL</vt:lpstr>
      <vt:lpstr>R-bendamustine for relapsed MCL</vt:lpstr>
      <vt:lpstr>R-bendamustine for relapsed MCL</vt:lpstr>
      <vt:lpstr>Lenalidomide for relapsed MCL (SPRINT)</vt:lpstr>
      <vt:lpstr>Lenalidomide for relapsed MCL (SPRINT)</vt:lpstr>
      <vt:lpstr>Overview of Study Results of Ibritunib</vt:lpstr>
      <vt:lpstr>Ray trial</vt:lpstr>
      <vt:lpstr>Ray trial</vt:lpstr>
      <vt:lpstr>ORR Is Higher for Ibrutinib-Treated Patients</vt:lpstr>
      <vt:lpstr>Overall Survival</vt:lpstr>
      <vt:lpstr>Time to Clinically Meaningful Improvement on the FACT-Lym Lymphoma Subscale</vt:lpstr>
      <vt:lpstr>Common Treatment-Emergent Adverse Events (20% or More of Patients) in the Safety Population</vt:lpstr>
      <vt:lpstr>Conclusions</vt:lpstr>
      <vt:lpstr>Slayt 40</vt:lpstr>
      <vt:lpstr>Patient Characteristics (I)</vt:lpstr>
      <vt:lpstr>Patient Characteristics (II)</vt:lpstr>
      <vt:lpstr>ORR and Duration of Response</vt:lpstr>
      <vt:lpstr>Progression Free Survival</vt:lpstr>
      <vt:lpstr>Overall Survival</vt:lpstr>
      <vt:lpstr>Adverse Events</vt:lpstr>
      <vt:lpstr>Conclusion</vt:lpstr>
      <vt:lpstr>Overall Conclusions</vt:lpstr>
      <vt:lpstr>Slayt 49</vt:lpstr>
      <vt:lpstr>Overall Conclusions</vt:lpstr>
      <vt:lpstr>Slayt 51</vt:lpstr>
      <vt:lpstr>Slayt 52</vt:lpstr>
      <vt:lpstr>Slayt 53</vt:lpstr>
      <vt:lpstr>Slayt 54</vt:lpstr>
      <vt:lpstr>Summary</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Mantle cell lymphoma</dc:title>
  <dc:creator>Kim Linton</dc:creator>
  <cp:lastModifiedBy>hp</cp:lastModifiedBy>
  <cp:revision>117</cp:revision>
  <dcterms:created xsi:type="dcterms:W3CDTF">2017-03-13T09:04:36Z</dcterms:created>
  <dcterms:modified xsi:type="dcterms:W3CDTF">2017-03-22T06:40:40Z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2016-10-03T00:00:00Z</vt:filetime>
  </property>
  <property fmtid="{D5CDD505-2E9C-101B-9397-08002B2CF9AE}" pid="3" name="Creator">
    <vt:lpwstr>Acrobat PDFMaker 15 for PowerPoint</vt:lpwstr>
  </property>
  <property fmtid="{D5CDD505-2E9C-101B-9397-08002B2CF9AE}" pid="4" name="LastSaved">
    <vt:filetime>2017-03-13T00:00:00Z</vt:filetime>
  </property>
</Properties>
</file>